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5" r:id="rId2"/>
    <p:sldId id="940" r:id="rId3"/>
    <p:sldId id="941" r:id="rId4"/>
    <p:sldId id="942" r:id="rId5"/>
    <p:sldId id="926" r:id="rId6"/>
    <p:sldId id="947" r:id="rId7"/>
    <p:sldId id="943" r:id="rId8"/>
    <p:sldId id="337" r:id="rId9"/>
    <p:sldId id="927" r:id="rId10"/>
    <p:sldId id="945" r:id="rId11"/>
    <p:sldId id="946" r:id="rId12"/>
    <p:sldId id="948" r:id="rId13"/>
    <p:sldId id="95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B3838"/>
    <a:srgbClr val="FADD2E"/>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70702" autoAdjust="0"/>
  </p:normalViewPr>
  <p:slideViewPr>
    <p:cSldViewPr snapToGrid="0">
      <p:cViewPr varScale="1">
        <p:scale>
          <a:sx n="72" d="100"/>
          <a:sy n="72" d="100"/>
        </p:scale>
        <p:origin x="1084" y="48"/>
      </p:cViewPr>
      <p:guideLst/>
    </p:cSldViewPr>
  </p:slideViewPr>
  <p:outlineViewPr>
    <p:cViewPr>
      <p:scale>
        <a:sx n="33" d="100"/>
        <a:sy n="33" d="100"/>
      </p:scale>
      <p:origin x="0" y="0"/>
    </p:cViewPr>
  </p:outlineViewPr>
  <p:notesTextViewPr>
    <p:cViewPr>
      <p:scale>
        <a:sx n="1" d="1"/>
        <a:sy n="1" d="1"/>
      </p:scale>
      <p:origin x="0" y="-1032"/>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1620F9D2-DA86-4D5E-9596-1938FD2F465D}"/>
    <pc:docChg chg="modSld">
      <pc:chgData name="Charlotte Moss" userId="17b589c9-cb67-41ed-a894-f82ca12b573d" providerId="ADAL" clId="{1620F9D2-DA86-4D5E-9596-1938FD2F465D}" dt="2024-01-04T14:59:45.002" v="5"/>
      <pc:docMkLst>
        <pc:docMk/>
      </pc:docMkLst>
      <pc:sldChg chg="modNotesTx">
        <pc:chgData name="Charlotte Moss" userId="17b589c9-cb67-41ed-a894-f82ca12b573d" providerId="ADAL" clId="{1620F9D2-DA86-4D5E-9596-1938FD2F465D}" dt="2024-01-04T13:43:39.134" v="1" actId="6549"/>
        <pc:sldMkLst>
          <pc:docMk/>
          <pc:sldMk cId="0" sldId="275"/>
        </pc:sldMkLst>
      </pc:sldChg>
      <pc:sldChg chg="modSp mod">
        <pc:chgData name="Charlotte Moss" userId="17b589c9-cb67-41ed-a894-f82ca12b573d" providerId="ADAL" clId="{1620F9D2-DA86-4D5E-9596-1938FD2F465D}" dt="2024-01-04T14:00:57.411" v="2" actId="732"/>
        <pc:sldMkLst>
          <pc:docMk/>
          <pc:sldMk cId="2467854452" sldId="927"/>
        </pc:sldMkLst>
        <pc:picChg chg="mod modCrop">
          <ac:chgData name="Charlotte Moss" userId="17b589c9-cb67-41ed-a894-f82ca12b573d" providerId="ADAL" clId="{1620F9D2-DA86-4D5E-9596-1938FD2F465D}" dt="2024-01-04T14:00:57.411" v="2" actId="732"/>
          <ac:picMkLst>
            <pc:docMk/>
            <pc:sldMk cId="2467854452" sldId="927"/>
            <ac:picMk id="6" creationId="{A667477A-33F4-4882-9321-9F39EC296303}"/>
          </ac:picMkLst>
        </pc:picChg>
      </pc:sldChg>
      <pc:sldChg chg="modNotesTx">
        <pc:chgData name="Charlotte Moss" userId="17b589c9-cb67-41ed-a894-f82ca12b573d" providerId="ADAL" clId="{1620F9D2-DA86-4D5E-9596-1938FD2F465D}" dt="2024-01-04T14:59:45.002" v="5"/>
        <pc:sldMkLst>
          <pc:docMk/>
          <pc:sldMk cId="1959453659" sldId="9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mn-lt"/>
                <a:ea typeface="Calibri"/>
              </a:rPr>
              <a:t>Artwork by Steve Clarke. Pronoun pictures from NCELP (www.ncelp.org). All additional pictures selected from </a:t>
            </a:r>
            <a:r>
              <a:rPr lang="en-GB" sz="1200" b="0" strike="noStrike" spc="-1" dirty="0" err="1">
                <a:solidFill>
                  <a:srgbClr val="000000"/>
                </a:solidFill>
                <a:latin typeface="+mn-lt"/>
                <a:ea typeface="Calibri"/>
              </a:rPr>
              <a:t>Pixabay</a:t>
            </a:r>
            <a:r>
              <a:rPr lang="en-GB" sz="1200" b="0" strike="noStrike" spc="-1" dirty="0">
                <a:solidFill>
                  <a:srgbClr val="000000"/>
                </a:solidFill>
                <a:latin typeface="+mn-lt"/>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strike="noStrike" spc="-1" dirty="0">
                <a:solidFill>
                  <a:srgbClr val="002060"/>
                </a:solidFill>
                <a:latin typeface="Century Gothic"/>
                <a:ea typeface="Century Gothic"/>
              </a:rPr>
              <a:t>consonantal [r]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vocalic [r]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u="none" strike="noStrike" kern="1200" dirty="0">
                <a:solidFill>
                  <a:schemeClr val="tx1"/>
                </a:solidFill>
                <a:effectLst/>
                <a:latin typeface="+mn-lt"/>
                <a:ea typeface="+mn-ea"/>
                <a:cs typeface="+mn-cs"/>
              </a:rPr>
              <a:t>arbeiten </a:t>
            </a:r>
            <a:r>
              <a:rPr lang="de-DE" sz="1200" b="0" i="0" u="none" strike="noStrike" kern="1200" dirty="0">
                <a:solidFill>
                  <a:schemeClr val="tx1"/>
                </a:solidFill>
                <a:effectLst/>
                <a:latin typeface="+mn-lt"/>
                <a:ea typeface="+mn-ea"/>
                <a:cs typeface="+mn-cs"/>
              </a:rPr>
              <a:t>[234] </a:t>
            </a:r>
            <a:r>
              <a:rPr lang="de-DE" sz="1200" b="1" i="0" u="none" strike="noStrike" kern="1200" dirty="0">
                <a:solidFill>
                  <a:schemeClr val="tx1"/>
                </a:solidFill>
                <a:effectLst/>
                <a:latin typeface="+mn-lt"/>
                <a:ea typeface="+mn-ea"/>
                <a:cs typeface="+mn-cs"/>
              </a:rPr>
              <a:t>Grund</a:t>
            </a:r>
            <a:r>
              <a:rPr lang="de-DE" sz="1200" b="0" i="0" u="none" strike="noStrike" kern="1200" dirty="0">
                <a:solidFill>
                  <a:schemeClr val="tx1"/>
                </a:solidFill>
                <a:effectLst/>
                <a:latin typeface="+mn-lt"/>
                <a:ea typeface="+mn-ea"/>
                <a:cs typeface="+mn-cs"/>
              </a:rPr>
              <a:t> [249] </a:t>
            </a:r>
            <a:r>
              <a:rPr lang="de-DE" sz="1200" b="1" i="0" u="none" strike="noStrike" kern="1200" dirty="0">
                <a:solidFill>
                  <a:schemeClr val="tx1"/>
                </a:solidFill>
                <a:effectLst/>
                <a:latin typeface="+mn-lt"/>
                <a:ea typeface="+mn-ea"/>
                <a:cs typeface="+mn-cs"/>
              </a:rPr>
              <a:t>mit</a:t>
            </a:r>
            <a:r>
              <a:rPr lang="de-DE" sz="1200" b="0" i="0" u="none" strike="noStrike" kern="1200" dirty="0">
                <a:solidFill>
                  <a:schemeClr val="tx1"/>
                </a:solidFill>
                <a:effectLst/>
                <a:latin typeface="+mn-lt"/>
                <a:ea typeface="+mn-ea"/>
                <a:cs typeface="+mn-cs"/>
              </a:rPr>
              <a:t> [13]</a:t>
            </a:r>
            <a:r>
              <a:rPr lang="de-DE" dirty="0"/>
              <a:t> </a:t>
            </a:r>
          </a:p>
          <a:p>
            <a:pPr marL="216000" indent="-216000">
              <a:lnSpc>
                <a:spcPct val="100000"/>
              </a:lnSpc>
            </a:pPr>
            <a:r>
              <a:rPr lang="it-IT" sz="1200" b="1" strike="noStrike" spc="-1" dirty="0" err="1">
                <a:solidFill>
                  <a:srgbClr val="002060"/>
                </a:solidFill>
                <a:effectLst/>
                <a:latin typeface="Century Gothic"/>
                <a:ea typeface="+mn-ea"/>
                <a:cs typeface="+mn-cs"/>
              </a:rPr>
              <a:t>Revisit</a:t>
            </a:r>
            <a:r>
              <a:rPr lang="it-IT" sz="1200" b="1" strike="noStrike" spc="-1" dirty="0">
                <a:solidFill>
                  <a:srgbClr val="002060"/>
                </a:solidFill>
                <a:effectLst/>
                <a:latin typeface="Century Gothic"/>
                <a:ea typeface="+mn-ea"/>
                <a:cs typeface="+mn-cs"/>
              </a:rPr>
              <a:t> 1</a:t>
            </a:r>
            <a:r>
              <a:rPr lang="it-IT" sz="1200" b="0" strike="noStrike" spc="-1" dirty="0">
                <a:solidFill>
                  <a:srgbClr val="002060"/>
                </a:solidFill>
                <a:effectLst/>
                <a:latin typeface="Century Gothic"/>
                <a:ea typeface="+mn-ea"/>
                <a:cs typeface="+mn-cs"/>
              </a:rPr>
              <a:t>: </a:t>
            </a:r>
            <a:r>
              <a:rPr lang="de-DE" sz="12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200" b="0" strike="noStrike" spc="-1" dirty="0">
              <a:solidFill>
                <a:srgbClr val="002060"/>
              </a:solidFill>
              <a:effectLst/>
              <a:latin typeface="Century Gothic"/>
              <a:ea typeface="+mn-ea"/>
              <a:cs typeface="+mn-cs"/>
            </a:endParaRPr>
          </a:p>
          <a:p>
            <a:pPr marL="216000" indent="-216000">
              <a:lnSpc>
                <a:spcPct val="100000"/>
              </a:lnSpc>
            </a:pPr>
            <a:r>
              <a:rPr lang="it-IT" sz="1200" b="1" strike="noStrike" spc="-1" dirty="0" err="1">
                <a:solidFill>
                  <a:srgbClr val="002060"/>
                </a:solidFill>
                <a:effectLst/>
                <a:latin typeface="Century Gothic"/>
                <a:ea typeface="+mn-ea"/>
                <a:cs typeface="+mn-cs"/>
              </a:rPr>
              <a:t>Revisit</a:t>
            </a:r>
            <a:r>
              <a:rPr lang="it-IT" sz="1200" b="1" strike="noStrike" spc="-1" dirty="0">
                <a:solidFill>
                  <a:srgbClr val="002060"/>
                </a:solidFill>
                <a:effectLst/>
                <a:latin typeface="Century Gothic"/>
                <a:ea typeface="+mn-ea"/>
                <a:cs typeface="+mn-cs"/>
              </a:rPr>
              <a:t> 2: </a:t>
            </a:r>
            <a:r>
              <a:rPr lang="de-DE" sz="1200" b="0" i="0" u="none" strike="noStrike" kern="1200" dirty="0">
                <a:solidFill>
                  <a:schemeClr val="tx1"/>
                </a:solidFill>
                <a:effectLst/>
                <a:latin typeface="+mn-lt"/>
                <a:ea typeface="+mn-ea"/>
                <a:cs typeface="+mn-cs"/>
              </a:rPr>
              <a:t>Wer? [149]  haben, ich habe, er, sie, es hat [6] Baum [1013] Computer [1252]  Fahrrad [2138]  Papier [1163] Spiel [328]</a:t>
            </a:r>
            <a:r>
              <a:rPr lang="de-DE" dirty="0"/>
              <a:t> </a:t>
            </a: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mn-lt"/>
                <a:ea typeface="Calibri"/>
              </a:rPr>
              <a:t>The frequency rankings for words that occur in this PowerPoint which have been</a:t>
            </a:r>
            <a:r>
              <a:rPr lang="en-GB" sz="1100" b="0" i="1" strike="noStrike" spc="-1" dirty="0">
                <a:solidFill>
                  <a:srgbClr val="000000"/>
                </a:solidFill>
                <a:latin typeface="+mn-lt"/>
                <a:ea typeface="Calibri"/>
              </a:rPr>
              <a:t> previously</a:t>
            </a:r>
            <a:r>
              <a:rPr lang="en-GB" sz="1100" b="0" strike="noStrike" spc="-1" dirty="0">
                <a:solidFill>
                  <a:srgbClr val="000000"/>
                </a:solidFill>
                <a:latin typeface="+mn-lt"/>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mn-lt"/>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mn-lt"/>
                <a:ea typeface="Calibri"/>
              </a:rPr>
              <a:t>For any </a:t>
            </a:r>
            <a:r>
              <a:rPr lang="en-GB" sz="1200" b="0" i="1" strike="noStrike" spc="-1" dirty="0">
                <a:solidFill>
                  <a:srgbClr val="000000"/>
                </a:solidFill>
                <a:latin typeface="+mn-lt"/>
                <a:ea typeface="Calibri"/>
              </a:rPr>
              <a:t>other </a:t>
            </a:r>
            <a:r>
              <a:rPr lang="en-GB" sz="1200" b="0" strike="noStrike" spc="-1" dirty="0">
                <a:solidFill>
                  <a:srgbClr val="000000"/>
                </a:solidFill>
                <a:latin typeface="+mn-lt"/>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mn-lt"/>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mn-lt"/>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3312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 (2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recognising time adverbs to help determine whether to use the simple present or the present continuous when translating into English.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a:t>
            </a:r>
            <a:r>
              <a:rPr lang="en-GB" sz="1200" b="0" strike="noStrike" spc="-1" dirty="0" err="1">
                <a:latin typeface="Arial"/>
              </a:rPr>
              <a:t>Ronja</a:t>
            </a:r>
            <a:r>
              <a:rPr lang="en-GB" sz="1200" b="0" strike="noStrike" spc="-1" dirty="0">
                <a:latin typeface="Arial"/>
              </a:rPr>
              <a:t> is telling Olivia what</a:t>
            </a:r>
            <a:r>
              <a:rPr lang="en-GB" sz="1200" b="0" strike="noStrike" spc="-1" baseline="0" dirty="0">
                <a:latin typeface="Arial"/>
              </a:rPr>
              <a:t> she and her friends do at school. Olivia translates the sentences into English, but she needs some help deciding between the two English translations. </a:t>
            </a:r>
            <a:r>
              <a:rPr lang="en-GB" sz="1200" b="0" strike="noStrike" spc="-1" dirty="0">
                <a:latin typeface="Arial"/>
              </a:rPr>
              <a:t>Pupils must help decide which translation is correct by using the time adverbs.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1-8 and either A or B to choose the translation they think is correct. They should also note down the time adverb that helped them to decide on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answer to number 1, then click again for the time adverb to be circled in the German. It’s important that pupils can identify the adverb so they can justify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items 2-8.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Additional Activities:</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translate the German sentences in full ( i.e. by translating the time adverb too)</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write their own contrasting sentences with 2 different time adverbs and the same verb, with the translations in English. E.g. Du </a:t>
            </a:r>
            <a:r>
              <a:rPr lang="en-GB" sz="1200" b="0" strike="noStrike" spc="-1" dirty="0" err="1">
                <a:latin typeface="Arial"/>
              </a:rPr>
              <a:t>arbeitest</a:t>
            </a:r>
            <a:r>
              <a:rPr lang="en-GB" sz="1200" b="0" strike="noStrike" spc="-1" dirty="0">
                <a:latin typeface="Arial"/>
              </a:rPr>
              <a:t> </a:t>
            </a:r>
            <a:r>
              <a:rPr lang="en-GB" sz="1200" b="0" strike="noStrike" spc="-1" dirty="0" err="1">
                <a:latin typeface="Arial"/>
              </a:rPr>
              <a:t>heute</a:t>
            </a:r>
            <a:r>
              <a:rPr lang="en-GB" sz="1200" b="0" strike="noStrike" spc="-1" dirty="0">
                <a:latin typeface="Arial"/>
              </a:rPr>
              <a:t> </a:t>
            </a:r>
            <a:r>
              <a:rPr lang="en-GB" sz="1200" b="0" strike="noStrike" spc="-1" dirty="0" err="1">
                <a:latin typeface="Arial"/>
              </a:rPr>
              <a:t>mit</a:t>
            </a:r>
            <a:r>
              <a:rPr lang="en-GB" sz="1200" b="0" strike="noStrike" spc="-1" dirty="0">
                <a:latin typeface="Arial"/>
              </a:rPr>
              <a:t> Alex/ Du </a:t>
            </a:r>
            <a:r>
              <a:rPr lang="en-GB" sz="1200" b="0" strike="noStrike" spc="-1" dirty="0" err="1">
                <a:latin typeface="Arial"/>
              </a:rPr>
              <a:t>arbeitest</a:t>
            </a:r>
            <a:r>
              <a:rPr lang="en-GB" sz="1200" b="0" strike="noStrike" spc="-1" dirty="0">
                <a:latin typeface="Arial"/>
              </a:rPr>
              <a:t> </a:t>
            </a:r>
            <a:r>
              <a:rPr lang="en-GB" sz="1200" b="0" strike="noStrike" spc="-1" dirty="0" err="1">
                <a:latin typeface="Arial"/>
              </a:rPr>
              <a:t>dienstags</a:t>
            </a:r>
            <a:r>
              <a:rPr lang="en-GB" sz="1200" b="0" strike="noStrike" spc="-1" dirty="0">
                <a:latin typeface="Arial"/>
              </a:rPr>
              <a:t> </a:t>
            </a:r>
            <a:r>
              <a:rPr lang="en-GB" sz="1200" b="0" strike="noStrike" spc="-1" dirty="0" err="1">
                <a:latin typeface="Arial"/>
              </a:rPr>
              <a:t>mit</a:t>
            </a:r>
            <a:r>
              <a:rPr lang="en-GB" sz="1200" b="0" strike="noStrike" spc="-1" dirty="0">
                <a:latin typeface="Arial"/>
              </a:rPr>
              <a:t> Isla. They can now form sentences in the 1</a:t>
            </a:r>
            <a:r>
              <a:rPr lang="en-GB" sz="1200" b="0" strike="noStrike" spc="-1" baseline="30000" dirty="0">
                <a:latin typeface="Arial"/>
              </a:rPr>
              <a:t>st</a:t>
            </a:r>
            <a:r>
              <a:rPr lang="en-GB" sz="1200" b="0" strike="noStrike" spc="-1" dirty="0">
                <a:latin typeface="Arial"/>
              </a:rPr>
              <a:t>, 2</a:t>
            </a:r>
            <a:r>
              <a:rPr lang="en-GB" sz="1200" b="0" strike="noStrike" spc="-1" baseline="30000" dirty="0">
                <a:latin typeface="Arial"/>
              </a:rPr>
              <a:t>nd</a:t>
            </a:r>
            <a:r>
              <a:rPr lang="en-GB" sz="1200" b="0" strike="noStrike" spc="-1" dirty="0">
                <a:latin typeface="Arial"/>
              </a:rPr>
              <a:t> or 3</a:t>
            </a:r>
            <a:r>
              <a:rPr lang="en-GB" sz="1200" b="0" strike="noStrike" spc="-1" baseline="30000" dirty="0">
                <a:latin typeface="Arial"/>
              </a:rPr>
              <a:t>rd</a:t>
            </a:r>
            <a:r>
              <a:rPr lang="en-GB" sz="1200" b="0" strike="noStrike" spc="-1" dirty="0">
                <a:latin typeface="Arial"/>
              </a:rPr>
              <a:t> person singular and can write statements or questions.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5050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1" strike="noStrike" spc="-1" dirty="0">
                <a:latin typeface="Arial"/>
              </a:rPr>
              <a:t>[2/2]</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746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weak verbs, time adverbs and activities in the simple present and present continuous. </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pupils must listen to the verb to identify who Olivia is talking about. </a:t>
            </a:r>
          </a:p>
          <a:p>
            <a:pPr marL="216000" indent="-216000">
              <a:lnSpc>
                <a:spcPct val="100000"/>
              </a:lnSpc>
            </a:pPr>
            <a:r>
              <a:rPr lang="en-GB" sz="1200" b="0" strike="noStrike" spc="-1" dirty="0">
                <a:solidFill>
                  <a:srgbClr val="000000"/>
                </a:solidFill>
                <a:latin typeface="Calibri"/>
              </a:rPr>
              <a:t>2. Play the blue audio button for example (B). On first listening, pupils identify whether the sentence is in the ‘du’ form or the ‘er’ form. </a:t>
            </a:r>
          </a:p>
          <a:p>
            <a:pPr marL="216000" indent="-216000">
              <a:lnSpc>
                <a:spcPct val="100000"/>
              </a:lnSpc>
            </a:pPr>
            <a:r>
              <a:rPr lang="en-GB" sz="1200" b="0" strike="noStrike" spc="-1" dirty="0">
                <a:solidFill>
                  <a:srgbClr val="000000"/>
                </a:solidFill>
                <a:latin typeface="Calibri"/>
              </a:rPr>
              <a:t>3. Play the audio again. This time pupils focus on the time adverb they hear and write the English verb, deciding whether simple present or present continuous. Optional extra would be to translate the full sentence. Click for answers to appear.</a:t>
            </a:r>
          </a:p>
          <a:p>
            <a:pPr marL="216000" indent="-216000">
              <a:lnSpc>
                <a:spcPct val="100000"/>
              </a:lnSpc>
            </a:pPr>
            <a:r>
              <a:rPr lang="en-GB" sz="1200" b="0" strike="noStrike" spc="-1" dirty="0">
                <a:solidFill>
                  <a:srgbClr val="000000"/>
                </a:solidFill>
                <a:latin typeface="Calibri"/>
              </a:rPr>
              <a:t>4. Repeat for items 1-6, listening twice (or more) for the two different parts of the activity. </a:t>
            </a:r>
          </a:p>
          <a:p>
            <a:pPr marL="216000" indent="-216000">
              <a:lnSpc>
                <a:spcPct val="100000"/>
              </a:lnSpc>
            </a:pPr>
            <a:r>
              <a:rPr lang="en-GB" sz="1200" b="0" strike="noStrike" spc="-1" dirty="0">
                <a:solidFill>
                  <a:srgbClr val="000000"/>
                </a:solidFill>
                <a:latin typeface="Calibri"/>
              </a:rPr>
              <a:t>5. Use the call-outs to explain why numbers 5 and 6 are a little different. </a:t>
            </a:r>
          </a:p>
          <a:p>
            <a:pPr marL="216000" indent="-216000">
              <a:lnSpc>
                <a:spcPct val="100000"/>
              </a:lnSpc>
            </a:pPr>
            <a:r>
              <a:rPr lang="en-GB" sz="1200" b="0" strike="noStrike" spc="-1" dirty="0">
                <a:solidFill>
                  <a:srgbClr val="000000"/>
                </a:solidFill>
                <a:latin typeface="Calibri"/>
              </a:rPr>
              <a:t>6. Optional- click again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Click on the yellow buttons to hear the full sentence versions.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a:solidFill>
                  <a:srgbClr val="000000"/>
                </a:solidFill>
                <a:latin typeface="Calibri"/>
              </a:rPr>
              <a:t>B:   [Du] </a:t>
            </a:r>
            <a:r>
              <a:rPr lang="en-GB" sz="1200" b="0" strike="noStrike" spc="-1" dirty="0" err="1">
                <a:solidFill>
                  <a:srgbClr val="000000"/>
                </a:solidFill>
                <a:latin typeface="Calibri"/>
              </a:rPr>
              <a:t>machst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Karte.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spielst</a:t>
            </a:r>
            <a:r>
              <a:rPr lang="en-GB" sz="1200" b="0" strike="noStrike" spc="-1" baseline="0" dirty="0">
                <a:solidFill>
                  <a:srgbClr val="000000"/>
                </a:solidFill>
                <a:latin typeface="Calibri"/>
              </a:rPr>
              <a:t> </a:t>
            </a:r>
            <a:r>
              <a:rPr lang="en-GB" sz="1200" b="0" strike="noStrike" spc="-1" dirty="0" err="1">
                <a:solidFill>
                  <a:srgbClr val="000000"/>
                </a:solidFill>
                <a:latin typeface="Calibri"/>
              </a:rPr>
              <a:t>montags</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Mariem.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arbeitet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mit</a:t>
            </a:r>
            <a:r>
              <a:rPr lang="en-GB" sz="1200" b="0" strike="noStrike" spc="-1" dirty="0">
                <a:solidFill>
                  <a:srgbClr val="000000"/>
                </a:solidFill>
                <a:latin typeface="Calibri"/>
              </a:rPr>
              <a:t> Gabriel.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schreibt</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donnerstags</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einen</a:t>
            </a:r>
            <a:r>
              <a:rPr lang="en-GB" sz="1200" b="0" strike="noStrike" spc="-1" baseline="0" dirty="0">
                <a:solidFill>
                  <a:srgbClr val="000000"/>
                </a:solidFill>
                <a:latin typeface="Calibri"/>
              </a:rPr>
              <a:t> Brief.</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brauchst</a:t>
            </a:r>
            <a:r>
              <a:rPr lang="en-GB" sz="1200" b="0" strike="noStrike" spc="-1" dirty="0">
                <a:solidFill>
                  <a:srgbClr val="000000"/>
                </a:solidFill>
                <a:latin typeface="Calibri"/>
              </a:rPr>
              <a:t> </a:t>
            </a:r>
            <a:r>
              <a:rPr lang="en-GB" sz="1200" b="0" strike="noStrike" spc="-1" dirty="0" err="1">
                <a:solidFill>
                  <a:srgbClr val="000000"/>
                </a:solidFill>
                <a:latin typeface="Calibri"/>
              </a:rPr>
              <a:t>freitags</a:t>
            </a:r>
            <a:r>
              <a:rPr lang="en-GB" sz="1200" b="0" strike="noStrike" spc="-1" dirty="0">
                <a:solidFill>
                  <a:srgbClr val="000000"/>
                </a:solidFill>
                <a:latin typeface="Calibri"/>
              </a:rPr>
              <a:t> </a:t>
            </a:r>
            <a:r>
              <a:rPr lang="en-GB" sz="1200" b="0" strike="noStrike" spc="-1" dirty="0" err="1">
                <a:solidFill>
                  <a:srgbClr val="000000"/>
                </a:solidFill>
                <a:latin typeface="Calibri"/>
              </a:rPr>
              <a:t>Hilfe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[Er] hat </a:t>
            </a:r>
            <a:r>
              <a:rPr lang="en-GB" sz="1200" b="0" strike="noStrike" spc="-1" dirty="0" err="1">
                <a:solidFill>
                  <a:srgbClr val="000000"/>
                </a:solidFill>
                <a:latin typeface="Calibri"/>
              </a:rPr>
              <a:t>heute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Fahrrad</a:t>
            </a:r>
            <a:r>
              <a:rPr lang="en-GB" sz="1200" b="0" strike="noStrike" spc="-1" baseline="0" dirty="0">
                <a:solidFill>
                  <a:srgbClr val="000000"/>
                </a:solidFill>
                <a:latin typeface="Calibri"/>
              </a:rPr>
              <a:t>.</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[Du/Er] </a:t>
            </a:r>
            <a:r>
              <a:rPr lang="en-GB" sz="1200" b="0" strike="noStrike" spc="-1" dirty="0" err="1">
                <a:solidFill>
                  <a:srgbClr val="000000"/>
                </a:solidFill>
                <a:latin typeface="Calibri"/>
              </a:rPr>
              <a:t>benutzt</a:t>
            </a:r>
            <a:r>
              <a:rPr lang="en-GB" sz="1200" b="0" strike="noStrike" spc="-1" dirty="0">
                <a:solidFill>
                  <a:srgbClr val="000000"/>
                </a:solidFill>
                <a:latin typeface="Calibri"/>
              </a:rPr>
              <a:t> </a:t>
            </a:r>
            <a:r>
              <a:rPr lang="en-GB" sz="1200" b="0" strike="noStrike" spc="-1" dirty="0" err="1">
                <a:solidFill>
                  <a:srgbClr val="000000"/>
                </a:solidFill>
                <a:latin typeface="Calibri"/>
              </a:rPr>
              <a:t>mittwochs</a:t>
            </a:r>
            <a:r>
              <a:rPr lang="en-GB" sz="1200" b="0" strike="noStrike" spc="-1">
                <a:solidFill>
                  <a:srgbClr val="000000"/>
                </a:solidFill>
                <a:latin typeface="Calibri"/>
              </a:rPr>
              <a:t> den Computer. </a:t>
            </a:r>
            <a:endParaRPr lang="en-GB" sz="1200" b="0" strike="noStrike" spc="-1">
              <a:latin typeface="Arial"/>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50774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or after a vowel with previously taught and some unknown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r>
              <a:rPr lang="en-GB" dirty="0" err="1"/>
              <a:t>drei</a:t>
            </a:r>
            <a:endParaRPr lang="en-GB" dirty="0"/>
          </a:p>
          <a:p>
            <a:r>
              <a:rPr lang="en-GB" dirty="0" err="1"/>
              <a:t>dort</a:t>
            </a:r>
            <a:endParaRPr lang="en-GB" dirty="0"/>
          </a:p>
          <a:p>
            <a:r>
              <a:rPr lang="en-GB" dirty="0" err="1"/>
              <a:t>Farbe</a:t>
            </a:r>
            <a:endParaRPr lang="en-GB" dirty="0"/>
          </a:p>
          <a:p>
            <a:r>
              <a:rPr lang="en-GB" dirty="0" err="1"/>
              <a:t>fragen</a:t>
            </a:r>
            <a:endParaRPr lang="en-GB" dirty="0"/>
          </a:p>
          <a:p>
            <a:r>
              <a:rPr lang="en-GB" dirty="0" err="1"/>
              <a:t>brauchen</a:t>
            </a:r>
            <a:endParaRPr lang="en-GB" dirty="0"/>
          </a:p>
          <a:p>
            <a:r>
              <a:rPr lang="en-GB" dirty="0" err="1"/>
              <a:t>arbeiten</a:t>
            </a:r>
            <a:endParaRPr lang="en-GB" dirty="0"/>
          </a:p>
          <a:p>
            <a:r>
              <a:rPr lang="en-GB" dirty="0" err="1"/>
              <a:t>Uhr</a:t>
            </a:r>
            <a:endParaRPr lang="en-GB" dirty="0"/>
          </a:p>
          <a:p>
            <a:r>
              <a:rPr lang="en-GB" dirty="0"/>
              <a:t>Problem</a:t>
            </a:r>
          </a:p>
          <a:p>
            <a:endParaRPr lang="en-GB" dirty="0"/>
          </a:p>
          <a:p>
            <a:r>
              <a:rPr lang="en-GB" b="1" dirty="0"/>
              <a:t>Word frequency of unknown words:</a:t>
            </a:r>
          </a:p>
          <a:p>
            <a:r>
              <a:rPr lang="en-GB" b="0" dirty="0" err="1"/>
              <a:t>dort</a:t>
            </a:r>
            <a:r>
              <a:rPr lang="en-GB" b="0" dirty="0"/>
              <a:t> [139] </a:t>
            </a:r>
            <a:r>
              <a:rPr lang="en-GB" b="0" dirty="0" err="1"/>
              <a:t>fragen</a:t>
            </a:r>
            <a:r>
              <a:rPr lang="en-GB" b="0" baseline="0" dirty="0"/>
              <a:t> [153]</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3 pieces of vocabulary are on the board practise repeating again, varying volume and voice.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Pupils recall the German word.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 possible English translations of German present tense and to introduce the use of time adverbs to determine these.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413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9.gif"/><Relationship Id="rId12" Type="http://schemas.openxmlformats.org/officeDocument/2006/relationships/image" Target="../media/image49.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8.gif"/><Relationship Id="rId5" Type="http://schemas.openxmlformats.org/officeDocument/2006/relationships/image" Target="../media/image23.sv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51.gif"/><Relationship Id="rId12" Type="http://schemas.openxmlformats.org/officeDocument/2006/relationships/image" Target="../media/image46.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5.png"/><Relationship Id="rId5" Type="http://schemas.openxmlformats.org/officeDocument/2006/relationships/image" Target="../media/image23.svg"/><Relationship Id="rId10" Type="http://schemas.openxmlformats.org/officeDocument/2006/relationships/image" Target="../media/image54.png"/><Relationship Id="rId4" Type="http://schemas.openxmlformats.org/officeDocument/2006/relationships/image" Target="../media/image22.png"/><Relationship Id="rId9" Type="http://schemas.openxmlformats.org/officeDocument/2006/relationships/image" Target="../media/image53.jpeg"/><Relationship Id="rId14" Type="http://schemas.openxmlformats.org/officeDocument/2006/relationships/image" Target="../media/image56.gif"/></Relationships>
</file>

<file path=ppt/slides/_rels/slide12.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22.png"/><Relationship Id="rId18" Type="http://schemas.openxmlformats.org/officeDocument/2006/relationships/audio" Target="../media/audio20.wav"/><Relationship Id="rId3" Type="http://schemas.openxmlformats.org/officeDocument/2006/relationships/audio" Target="../media/audio10.wav"/><Relationship Id="rId21" Type="http://schemas.openxmlformats.org/officeDocument/2006/relationships/audio" Target="../media/audio23.wav"/><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audio" Target="../media/audio19.wav"/><Relationship Id="rId25" Type="http://schemas.openxmlformats.org/officeDocument/2006/relationships/image" Target="../media/image49.gif"/><Relationship Id="rId2" Type="http://schemas.openxmlformats.org/officeDocument/2006/relationships/notesSlide" Target="../notesSlides/notesSlide12.xml"/><Relationship Id="rId16" Type="http://schemas.openxmlformats.org/officeDocument/2006/relationships/image" Target="../media/image57.png"/><Relationship Id="rId20" Type="http://schemas.openxmlformats.org/officeDocument/2006/relationships/audio" Target="../media/audio22.wav"/><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25.png"/><Relationship Id="rId24" Type="http://schemas.openxmlformats.org/officeDocument/2006/relationships/image" Target="../media/image48.gif"/><Relationship Id="rId5" Type="http://schemas.openxmlformats.org/officeDocument/2006/relationships/audio" Target="../media/audio12.wav"/><Relationship Id="rId15" Type="http://schemas.openxmlformats.org/officeDocument/2006/relationships/audio" Target="../media/audio18.wav"/><Relationship Id="rId23" Type="http://schemas.openxmlformats.org/officeDocument/2006/relationships/image" Target="../media/image46.gif"/><Relationship Id="rId10" Type="http://schemas.openxmlformats.org/officeDocument/2006/relationships/image" Target="../media/image24.png"/><Relationship Id="rId19" Type="http://schemas.openxmlformats.org/officeDocument/2006/relationships/audio" Target="../media/audio21.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23.svg"/><Relationship Id="rId22" Type="http://schemas.openxmlformats.org/officeDocument/2006/relationships/audio" Target="../media/audio24.wav"/></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audio" Target="../media/audio25.wav"/></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5.svg"/><Relationship Id="rId4" Type="http://schemas.openxmlformats.org/officeDocument/2006/relationships/image" Target="../media/image16.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23.svg"/><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audio" Target="../media/audio6.wav"/><Relationship Id="rId1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3.svg"/><Relationship Id="rId10"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Present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tense</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I do and I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am</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doing</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a:extLst>
              <a:ext uri="{FF2B5EF4-FFF2-40B4-BE49-F238E27FC236}">
                <a16:creationId xmlns:a16="http://schemas.microsoft.com/office/drawing/2014/main" id="{B7209202-B310-7596-F5E1-DEFE8504CF02}"/>
              </a:ext>
            </a:extLst>
          </p:cNvPr>
          <p:cNvPicPr>
            <a:picLocks noChangeAspect="1"/>
          </p:cNvPicPr>
          <p:nvPr/>
        </p:nvPicPr>
        <p:blipFill>
          <a:blip r:embed="rId4"/>
          <a:stretch>
            <a:fillRect/>
          </a:stretch>
        </p:blipFill>
        <p:spPr>
          <a:xfrm>
            <a:off x="-25451" y="1692325"/>
            <a:ext cx="4350984" cy="2850355"/>
          </a:xfrm>
          <a:prstGeom prst="rect">
            <a:avLst/>
          </a:prstGeom>
        </p:spPr>
      </p:pic>
      <p:pic>
        <p:nvPicPr>
          <p:cNvPr id="4" name="Picture 3" descr="Free sport sports pictogram vector">
            <a:extLst>
              <a:ext uri="{FF2B5EF4-FFF2-40B4-BE49-F238E27FC236}">
                <a16:creationId xmlns:a16="http://schemas.microsoft.com/office/drawing/2014/main" id="{692BBE33-49CD-C586-C697-ECBDB25EB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060" y="2501361"/>
            <a:ext cx="556586" cy="5321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ree computer desktop modern vector">
            <a:extLst>
              <a:ext uri="{FF2B5EF4-FFF2-40B4-BE49-F238E27FC236}">
                <a16:creationId xmlns:a16="http://schemas.microsoft.com/office/drawing/2014/main" id="{FFFE420A-9B1F-0E08-75D1-0DC9A7B2F6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241" y="2642976"/>
            <a:ext cx="725603" cy="5459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55D91E-D051-C5FB-E5E3-2790560789DC}"/>
              </a:ext>
            </a:extLst>
          </p:cNvPr>
          <p:cNvPicPr>
            <a:picLocks noChangeAspect="1"/>
          </p:cNvPicPr>
          <p:nvPr/>
        </p:nvPicPr>
        <p:blipFill>
          <a:blip r:embed="rId7"/>
          <a:stretch>
            <a:fillRect/>
          </a:stretch>
        </p:blipFill>
        <p:spPr>
          <a:xfrm>
            <a:off x="1155104" y="1859702"/>
            <a:ext cx="781798" cy="517143"/>
          </a:xfrm>
          <a:prstGeom prst="rect">
            <a:avLst/>
          </a:prstGeom>
        </p:spPr>
      </p:pic>
      <p:pic>
        <p:nvPicPr>
          <p:cNvPr id="7" name="Picture 4" descr="Free bicycle bike ride vector">
            <a:extLst>
              <a:ext uri="{FF2B5EF4-FFF2-40B4-BE49-F238E27FC236}">
                <a16:creationId xmlns:a16="http://schemas.microsoft.com/office/drawing/2014/main" id="{B8863A45-7FB6-8905-403C-E5AD3784F8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250" y="3217390"/>
            <a:ext cx="597653" cy="384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ree brief envelope letter vector">
            <a:extLst>
              <a:ext uri="{FF2B5EF4-FFF2-40B4-BE49-F238E27FC236}">
                <a16:creationId xmlns:a16="http://schemas.microsoft.com/office/drawing/2014/main" id="{80A8857D-0723-33AE-47CA-61B73CDADA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1488" y="3799810"/>
            <a:ext cx="495354" cy="4976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storytelling fantasy imagination illustration">
            <a:extLst>
              <a:ext uri="{FF2B5EF4-FFF2-40B4-BE49-F238E27FC236}">
                <a16:creationId xmlns:a16="http://schemas.microsoft.com/office/drawing/2014/main" id="{EBDE2B64-52F5-871D-C276-CC78665E52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2744" y="1884186"/>
            <a:ext cx="779022" cy="438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7EFFF7-EA23-73B3-6DD3-C6F44C149FB0}"/>
              </a:ext>
            </a:extLst>
          </p:cNvPr>
          <p:cNvSpPr txBox="1"/>
          <p:nvPr/>
        </p:nvSpPr>
        <p:spPr>
          <a:xfrm>
            <a:off x="26132" y="1882625"/>
            <a:ext cx="1560443" cy="384721"/>
          </a:xfrm>
          <a:prstGeom prst="rect">
            <a:avLst/>
          </a:prstGeom>
          <a:noFill/>
        </p:spPr>
        <p:txBody>
          <a:bodyPr wrap="square" rtlCol="0">
            <a:spAutoFit/>
          </a:bodyPr>
          <a:lstStyle/>
          <a:p>
            <a:r>
              <a:rPr lang="en-GB" sz="1900" dirty="0">
                <a:latin typeface="Segoe Print" panose="02000600000000000000" pitchFamily="2" charset="0"/>
              </a:rPr>
              <a:t>Montag</a:t>
            </a:r>
          </a:p>
        </p:txBody>
      </p:sp>
      <p:sp>
        <p:nvSpPr>
          <p:cNvPr id="15" name="TextBox 14">
            <a:extLst>
              <a:ext uri="{FF2B5EF4-FFF2-40B4-BE49-F238E27FC236}">
                <a16:creationId xmlns:a16="http://schemas.microsoft.com/office/drawing/2014/main" id="{95E38A6E-2B9F-7138-BCD8-DA03C95E0E9F}"/>
              </a:ext>
            </a:extLst>
          </p:cNvPr>
          <p:cNvSpPr txBox="1"/>
          <p:nvPr/>
        </p:nvSpPr>
        <p:spPr>
          <a:xfrm>
            <a:off x="26132" y="2583035"/>
            <a:ext cx="1560443" cy="384721"/>
          </a:xfrm>
          <a:prstGeom prst="rect">
            <a:avLst/>
          </a:prstGeom>
          <a:noFill/>
        </p:spPr>
        <p:txBody>
          <a:bodyPr wrap="square" rtlCol="0">
            <a:spAutoFit/>
          </a:bodyPr>
          <a:lstStyle/>
          <a:p>
            <a:r>
              <a:rPr lang="en-GB" sz="1900" dirty="0" err="1">
                <a:latin typeface="Segoe Print" panose="02000600000000000000" pitchFamily="2" charset="0"/>
              </a:rPr>
              <a:t>Dienstag</a:t>
            </a:r>
            <a:endParaRPr lang="en-GB" sz="1900" dirty="0">
              <a:latin typeface="Segoe Print" panose="02000600000000000000" pitchFamily="2" charset="0"/>
            </a:endParaRPr>
          </a:p>
        </p:txBody>
      </p:sp>
      <p:sp>
        <p:nvSpPr>
          <p:cNvPr id="16" name="TextBox 15">
            <a:extLst>
              <a:ext uri="{FF2B5EF4-FFF2-40B4-BE49-F238E27FC236}">
                <a16:creationId xmlns:a16="http://schemas.microsoft.com/office/drawing/2014/main" id="{4FB05961-F91E-57CF-4E27-7F2DA422AFC5}"/>
              </a:ext>
            </a:extLst>
          </p:cNvPr>
          <p:cNvSpPr txBox="1"/>
          <p:nvPr/>
        </p:nvSpPr>
        <p:spPr>
          <a:xfrm>
            <a:off x="26132" y="3283445"/>
            <a:ext cx="1560443" cy="384721"/>
          </a:xfrm>
          <a:prstGeom prst="rect">
            <a:avLst/>
          </a:prstGeom>
          <a:noFill/>
        </p:spPr>
        <p:txBody>
          <a:bodyPr wrap="square" rtlCol="0">
            <a:spAutoFit/>
          </a:bodyPr>
          <a:lstStyle/>
          <a:p>
            <a:r>
              <a:rPr lang="en-GB" sz="1900" dirty="0" err="1">
                <a:latin typeface="Segoe Print" panose="02000600000000000000" pitchFamily="2" charset="0"/>
              </a:rPr>
              <a:t>Mittwoch</a:t>
            </a:r>
            <a:endParaRPr lang="en-GB" sz="1900" dirty="0">
              <a:latin typeface="Segoe Print" panose="02000600000000000000" pitchFamily="2" charset="0"/>
            </a:endParaRPr>
          </a:p>
        </p:txBody>
      </p:sp>
      <p:sp>
        <p:nvSpPr>
          <p:cNvPr id="17" name="TextBox 16">
            <a:extLst>
              <a:ext uri="{FF2B5EF4-FFF2-40B4-BE49-F238E27FC236}">
                <a16:creationId xmlns:a16="http://schemas.microsoft.com/office/drawing/2014/main" id="{83C8A4AE-333B-B7DF-2B6E-C5D0DCA129BA}"/>
              </a:ext>
            </a:extLst>
          </p:cNvPr>
          <p:cNvSpPr txBox="1"/>
          <p:nvPr/>
        </p:nvSpPr>
        <p:spPr>
          <a:xfrm>
            <a:off x="26131" y="3983854"/>
            <a:ext cx="1758689" cy="384721"/>
          </a:xfrm>
          <a:prstGeom prst="rect">
            <a:avLst/>
          </a:prstGeom>
          <a:noFill/>
        </p:spPr>
        <p:txBody>
          <a:bodyPr wrap="square" rtlCol="0">
            <a:spAutoFit/>
          </a:bodyPr>
          <a:lstStyle/>
          <a:p>
            <a:r>
              <a:rPr lang="en-GB" sz="1900" dirty="0" err="1">
                <a:latin typeface="Segoe Print" panose="02000600000000000000" pitchFamily="2" charset="0"/>
              </a:rPr>
              <a:t>Donnerstag</a:t>
            </a:r>
            <a:endParaRPr lang="en-GB" sz="1900" dirty="0">
              <a:latin typeface="Segoe Print" panose="02000600000000000000" pitchFamily="2" charset="0"/>
            </a:endParaRPr>
          </a:p>
        </p:txBody>
      </p:sp>
      <p:sp>
        <p:nvSpPr>
          <p:cNvPr id="18" name="TextBox 17">
            <a:extLst>
              <a:ext uri="{FF2B5EF4-FFF2-40B4-BE49-F238E27FC236}">
                <a16:creationId xmlns:a16="http://schemas.microsoft.com/office/drawing/2014/main" id="{1DD1B536-AFD7-8FEB-F4B5-793CB5A10586}"/>
              </a:ext>
            </a:extLst>
          </p:cNvPr>
          <p:cNvSpPr txBox="1"/>
          <p:nvPr/>
        </p:nvSpPr>
        <p:spPr>
          <a:xfrm>
            <a:off x="2350624" y="1899725"/>
            <a:ext cx="1560443" cy="384721"/>
          </a:xfrm>
          <a:prstGeom prst="rect">
            <a:avLst/>
          </a:prstGeom>
          <a:noFill/>
        </p:spPr>
        <p:txBody>
          <a:bodyPr wrap="square" rtlCol="0">
            <a:spAutoFit/>
          </a:bodyPr>
          <a:lstStyle/>
          <a:p>
            <a:r>
              <a:rPr lang="en-GB" sz="1900" dirty="0">
                <a:latin typeface="Segoe Print" panose="02000600000000000000" pitchFamily="2" charset="0"/>
              </a:rPr>
              <a:t>Freitag</a:t>
            </a:r>
          </a:p>
        </p:txBody>
      </p:sp>
      <p:sp>
        <p:nvSpPr>
          <p:cNvPr id="19" name="TextBox 18">
            <a:extLst>
              <a:ext uri="{FF2B5EF4-FFF2-40B4-BE49-F238E27FC236}">
                <a16:creationId xmlns:a16="http://schemas.microsoft.com/office/drawing/2014/main" id="{A304C952-B695-94B6-3CFB-D4F6AC61653B}"/>
              </a:ext>
            </a:extLst>
          </p:cNvPr>
          <p:cNvSpPr txBox="1"/>
          <p:nvPr/>
        </p:nvSpPr>
        <p:spPr>
          <a:xfrm>
            <a:off x="2350624" y="2546797"/>
            <a:ext cx="1560443" cy="384721"/>
          </a:xfrm>
          <a:prstGeom prst="rect">
            <a:avLst/>
          </a:prstGeom>
          <a:noFill/>
        </p:spPr>
        <p:txBody>
          <a:bodyPr wrap="square" rtlCol="0">
            <a:spAutoFit/>
          </a:bodyPr>
          <a:lstStyle/>
          <a:p>
            <a:r>
              <a:rPr lang="en-GB" sz="1900" dirty="0" err="1">
                <a:latin typeface="Segoe Print" panose="02000600000000000000" pitchFamily="2" charset="0"/>
              </a:rPr>
              <a:t>Samstag</a:t>
            </a:r>
            <a:endParaRPr lang="en-GB" sz="1900" dirty="0">
              <a:latin typeface="Segoe Print" panose="02000600000000000000" pitchFamily="2" charset="0"/>
            </a:endParaRPr>
          </a:p>
        </p:txBody>
      </p:sp>
      <p:sp>
        <p:nvSpPr>
          <p:cNvPr id="20" name="TextBox 19">
            <a:extLst>
              <a:ext uri="{FF2B5EF4-FFF2-40B4-BE49-F238E27FC236}">
                <a16:creationId xmlns:a16="http://schemas.microsoft.com/office/drawing/2014/main" id="{0A20FE22-0A01-A3C6-4199-A86AA5FAA8DB}"/>
              </a:ext>
            </a:extLst>
          </p:cNvPr>
          <p:cNvSpPr txBox="1"/>
          <p:nvPr/>
        </p:nvSpPr>
        <p:spPr>
          <a:xfrm>
            <a:off x="2350624" y="3247207"/>
            <a:ext cx="1560443" cy="384721"/>
          </a:xfrm>
          <a:prstGeom prst="rect">
            <a:avLst/>
          </a:prstGeom>
          <a:noFill/>
        </p:spPr>
        <p:txBody>
          <a:bodyPr wrap="square" rtlCol="0">
            <a:spAutoFit/>
          </a:bodyPr>
          <a:lstStyle/>
          <a:p>
            <a:r>
              <a:rPr lang="en-GB" sz="1900" dirty="0">
                <a:latin typeface="Segoe Print" panose="02000600000000000000" pitchFamily="2" charset="0"/>
              </a:rPr>
              <a:t>Sonntag</a:t>
            </a:r>
          </a:p>
        </p:txBody>
      </p:sp>
      <p:pic>
        <p:nvPicPr>
          <p:cNvPr id="21" name="Picture 20">
            <a:extLst>
              <a:ext uri="{FF2B5EF4-FFF2-40B4-BE49-F238E27FC236}">
                <a16:creationId xmlns:a16="http://schemas.microsoft.com/office/drawing/2014/main" id="{430315C5-0646-3BBE-7B3D-30C47FD7BA2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6978"/>
          <a:stretch/>
        </p:blipFill>
        <p:spPr>
          <a:xfrm>
            <a:off x="3501248" y="3101251"/>
            <a:ext cx="607351" cy="530678"/>
          </a:xfrm>
          <a:prstGeom prst="rect">
            <a:avLst/>
          </a:prstGeom>
        </p:spPr>
      </p:pic>
      <p:pic>
        <p:nvPicPr>
          <p:cNvPr id="22" name="Picture 21" descr="A cartoon of a person with her hands in her pockets&#10;&#10;Description automatically generated">
            <a:extLst>
              <a:ext uri="{FF2B5EF4-FFF2-40B4-BE49-F238E27FC236}">
                <a16:creationId xmlns:a16="http://schemas.microsoft.com/office/drawing/2014/main" id="{927F6CC8-F84E-A032-E349-56460A5376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4417" y="3660026"/>
            <a:ext cx="645140" cy="16697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30757" y="3320722"/>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327413" y="81451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555" y="580581"/>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1327413" y="814517"/>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richtig</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is telling Olivia</a:t>
            </a:r>
            <a:r>
              <a:rPr kumimoji="0" lang="en-GB" sz="2400" b="1" i="0" u="none" strike="noStrike" kern="1200" cap="none" spc="-1" normalizeH="0" noProof="0" dirty="0">
                <a:ln>
                  <a:noFill/>
                </a:ln>
                <a:solidFill>
                  <a:srgbClr val="002060"/>
                </a:solidFill>
                <a:effectLst/>
                <a:uLnTx/>
                <a:uFillTx/>
                <a:latin typeface="Century gothic"/>
                <a:ea typeface="+mn-ea"/>
                <a:cs typeface="+mn-cs"/>
              </a:rPr>
              <a:t> what she and her friends do at school.</a:t>
            </a:r>
            <a:endParaRPr kumimoji="0" lang="en-GB" sz="24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Olivia to translate the German sentences correctly?</a:t>
            </a:r>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2294788" y="1544198"/>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26"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56399" y="2716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9525" y="1490895"/>
            <a:ext cx="3897221" cy="430887"/>
          </a:xfrm>
          <a:prstGeom prst="rect">
            <a:avLst/>
          </a:prstGeom>
        </p:spPr>
        <p:txBody>
          <a:bodyPr wrap="non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arbeite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mit</a:t>
            </a:r>
            <a:r>
              <a:rPr lang="en-GB" sz="2200" dirty="0">
                <a:solidFill>
                  <a:srgbClr val="002060"/>
                </a:solidFill>
              </a:rPr>
              <a:t> Jana.</a:t>
            </a:r>
          </a:p>
        </p:txBody>
      </p:sp>
      <p:pic>
        <p:nvPicPr>
          <p:cNvPr id="46"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89658" y="2716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605738" y="1490895"/>
            <a:ext cx="3618298" cy="430887"/>
          </a:xfrm>
          <a:prstGeom prst="rect">
            <a:avLst/>
          </a:prstGeom>
        </p:spPr>
        <p:txBody>
          <a:bodyPr wrap="non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spiele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ein</a:t>
            </a:r>
            <a:r>
              <a:rPr lang="en-GB" sz="2200" dirty="0">
                <a:solidFill>
                  <a:srgbClr val="002060"/>
                </a:solidFill>
              </a:rPr>
              <a:t> Spiel.</a:t>
            </a:r>
          </a:p>
        </p:txBody>
      </p:sp>
      <p:pic>
        <p:nvPicPr>
          <p:cNvPr id="48"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56399" y="2784157"/>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30758" y="4241233"/>
            <a:ext cx="3777674" cy="769441"/>
          </a:xfrm>
          <a:prstGeom prst="rect">
            <a:avLst/>
          </a:prstGeom>
        </p:spPr>
        <p:txBody>
          <a:bodyPr wrap="square">
            <a:spAutoFit/>
          </a:bodyPr>
          <a:lstStyle/>
          <a:p>
            <a:pPr lvl="0">
              <a:defRPr/>
            </a:pPr>
            <a:r>
              <a:rPr lang="en-GB" sz="2200" dirty="0" err="1">
                <a:solidFill>
                  <a:srgbClr val="002060"/>
                </a:solidFill>
              </a:rPr>
              <a:t>Er</a:t>
            </a:r>
            <a:r>
              <a:rPr lang="en-GB" sz="2200" dirty="0">
                <a:solidFill>
                  <a:srgbClr val="002060"/>
                </a:solidFill>
              </a:rPr>
              <a:t> </a:t>
            </a:r>
            <a:r>
              <a:rPr lang="en-GB" sz="2200" dirty="0" err="1">
                <a:solidFill>
                  <a:srgbClr val="002060"/>
                </a:solidFill>
              </a:rPr>
              <a:t>benutzt</a:t>
            </a:r>
            <a:r>
              <a:rPr lang="en-GB" sz="2200" dirty="0">
                <a:solidFill>
                  <a:srgbClr val="002060"/>
                </a:solidFill>
              </a:rPr>
              <a:t> </a:t>
            </a:r>
            <a:r>
              <a:rPr lang="en-GB" sz="2200" dirty="0" err="1">
                <a:solidFill>
                  <a:srgbClr val="002060"/>
                </a:solidFill>
              </a:rPr>
              <a:t>mittwochs</a:t>
            </a:r>
            <a:r>
              <a:rPr lang="en-GB" sz="2200" dirty="0">
                <a:solidFill>
                  <a:srgbClr val="002060"/>
                </a:solidFill>
              </a:rPr>
              <a:t> den Computer.</a:t>
            </a:r>
          </a:p>
        </p:txBody>
      </p:sp>
      <p:pic>
        <p:nvPicPr>
          <p:cNvPr id="50"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86817" y="2794700"/>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6565748" y="4241233"/>
            <a:ext cx="3914159" cy="769441"/>
          </a:xfrm>
          <a:prstGeom prst="rect">
            <a:avLst/>
          </a:prstGeom>
        </p:spPr>
        <p:txBody>
          <a:bodyPr wrap="square">
            <a:spAutoFit/>
          </a:bodyPr>
          <a:lstStyle/>
          <a:p>
            <a:pPr lvl="0">
              <a:defRPr/>
            </a:pPr>
            <a:r>
              <a:rPr lang="en-GB" sz="2200" dirty="0" err="1">
                <a:solidFill>
                  <a:srgbClr val="002060"/>
                </a:solidFill>
              </a:rPr>
              <a:t>Brauchst</a:t>
            </a:r>
            <a:r>
              <a:rPr lang="en-GB" sz="2200" dirty="0">
                <a:solidFill>
                  <a:srgbClr val="002060"/>
                </a:solidFill>
              </a:rPr>
              <a:t> du </a:t>
            </a:r>
            <a:r>
              <a:rPr lang="en-GB" sz="2200" dirty="0" err="1">
                <a:solidFill>
                  <a:srgbClr val="002060"/>
                </a:solidFill>
              </a:rPr>
              <a:t>freitags</a:t>
            </a:r>
            <a:r>
              <a:rPr lang="en-GB" sz="2200" dirty="0">
                <a:solidFill>
                  <a:srgbClr val="002060"/>
                </a:solidFill>
              </a:rPr>
              <a:t> das </a:t>
            </a:r>
            <a:r>
              <a:rPr lang="en-GB" sz="2200" dirty="0" err="1">
                <a:solidFill>
                  <a:srgbClr val="002060"/>
                </a:solidFill>
              </a:rPr>
              <a:t>Fahrrad</a:t>
            </a:r>
            <a:r>
              <a:rPr lang="en-GB" sz="2200" dirty="0">
                <a:solidFill>
                  <a:srgbClr val="002060"/>
                </a:solidFill>
              </a:rPr>
              <a:t>?</a:t>
            </a:r>
          </a:p>
        </p:txBody>
      </p:sp>
      <p:sp>
        <p:nvSpPr>
          <p:cNvPr id="52" name="Rectangle 51"/>
          <p:cNvSpPr/>
          <p:nvPr/>
        </p:nvSpPr>
        <p:spPr>
          <a:xfrm>
            <a:off x="679525" y="3257706"/>
            <a:ext cx="2823209" cy="430887"/>
          </a:xfrm>
          <a:prstGeom prst="rect">
            <a:avLst/>
          </a:prstGeom>
        </p:spPr>
        <p:txBody>
          <a:bodyPr wrap="none">
            <a:spAutoFit/>
          </a:bodyPr>
          <a:lstStyle/>
          <a:p>
            <a:pPr lvl="0">
              <a:defRPr/>
            </a:pPr>
            <a:r>
              <a:rPr lang="en-GB" sz="2200" dirty="0">
                <a:solidFill>
                  <a:srgbClr val="002060"/>
                </a:solidFill>
              </a:rPr>
              <a:t>A: I work with Jana.</a:t>
            </a:r>
          </a:p>
        </p:txBody>
      </p:sp>
      <p:sp>
        <p:nvSpPr>
          <p:cNvPr id="53" name="Rectangle 52"/>
          <p:cNvSpPr/>
          <p:nvPr/>
        </p:nvSpPr>
        <p:spPr>
          <a:xfrm>
            <a:off x="679525" y="3593521"/>
            <a:ext cx="3728906" cy="430887"/>
          </a:xfrm>
          <a:prstGeom prst="rect">
            <a:avLst/>
          </a:prstGeom>
        </p:spPr>
        <p:txBody>
          <a:bodyPr wrap="none">
            <a:spAutoFit/>
          </a:bodyPr>
          <a:lstStyle/>
          <a:p>
            <a:pPr lvl="0">
              <a:defRPr/>
            </a:pPr>
            <a:r>
              <a:rPr lang="en-GB" sz="2200" dirty="0">
                <a:solidFill>
                  <a:srgbClr val="002060"/>
                </a:solidFill>
              </a:rPr>
              <a:t>B: I am working with Jana.</a:t>
            </a:r>
          </a:p>
        </p:txBody>
      </p:sp>
      <p:sp>
        <p:nvSpPr>
          <p:cNvPr id="54" name="Rounded Rectangle 53"/>
          <p:cNvSpPr/>
          <p:nvPr/>
        </p:nvSpPr>
        <p:spPr>
          <a:xfrm>
            <a:off x="630757" y="6094067"/>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79525" y="6031051"/>
            <a:ext cx="3621504" cy="430887"/>
          </a:xfrm>
          <a:prstGeom prst="rect">
            <a:avLst/>
          </a:prstGeom>
        </p:spPr>
        <p:txBody>
          <a:bodyPr wrap="none">
            <a:spAutoFit/>
          </a:bodyPr>
          <a:lstStyle/>
          <a:p>
            <a:pPr lvl="0">
              <a:defRPr/>
            </a:pPr>
            <a:r>
              <a:rPr lang="en-GB" sz="2200" dirty="0">
                <a:solidFill>
                  <a:srgbClr val="002060"/>
                </a:solidFill>
              </a:rPr>
              <a:t>A: He uses the computer.</a:t>
            </a:r>
          </a:p>
        </p:txBody>
      </p:sp>
      <p:sp>
        <p:nvSpPr>
          <p:cNvPr id="56" name="Rectangle 55"/>
          <p:cNvSpPr/>
          <p:nvPr/>
        </p:nvSpPr>
        <p:spPr>
          <a:xfrm>
            <a:off x="679525" y="6366866"/>
            <a:ext cx="3943708" cy="430887"/>
          </a:xfrm>
          <a:prstGeom prst="rect">
            <a:avLst/>
          </a:prstGeom>
        </p:spPr>
        <p:txBody>
          <a:bodyPr wrap="none">
            <a:spAutoFit/>
          </a:bodyPr>
          <a:lstStyle/>
          <a:p>
            <a:pPr lvl="0">
              <a:defRPr/>
            </a:pPr>
            <a:r>
              <a:rPr lang="en-GB" sz="2200" dirty="0">
                <a:solidFill>
                  <a:srgbClr val="002060"/>
                </a:solidFill>
              </a:rPr>
              <a:t>B: He is using the computer.</a:t>
            </a:r>
          </a:p>
        </p:txBody>
      </p:sp>
      <p:sp>
        <p:nvSpPr>
          <p:cNvPr id="57" name="Rounded Rectangle 56"/>
          <p:cNvSpPr/>
          <p:nvPr/>
        </p:nvSpPr>
        <p:spPr>
          <a:xfrm>
            <a:off x="6565748" y="3326146"/>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614516" y="3263130"/>
            <a:ext cx="2541080" cy="430887"/>
          </a:xfrm>
          <a:prstGeom prst="rect">
            <a:avLst/>
          </a:prstGeom>
        </p:spPr>
        <p:txBody>
          <a:bodyPr wrap="none">
            <a:spAutoFit/>
          </a:bodyPr>
          <a:lstStyle/>
          <a:p>
            <a:pPr lvl="0">
              <a:defRPr/>
            </a:pPr>
            <a:r>
              <a:rPr lang="en-GB" sz="2200" dirty="0">
                <a:solidFill>
                  <a:srgbClr val="002060"/>
                </a:solidFill>
              </a:rPr>
              <a:t>A: I play a game.</a:t>
            </a:r>
          </a:p>
        </p:txBody>
      </p:sp>
      <p:sp>
        <p:nvSpPr>
          <p:cNvPr id="59" name="Rectangle 58"/>
          <p:cNvSpPr/>
          <p:nvPr/>
        </p:nvSpPr>
        <p:spPr>
          <a:xfrm>
            <a:off x="6614516" y="3598945"/>
            <a:ext cx="3446777" cy="430887"/>
          </a:xfrm>
          <a:prstGeom prst="rect">
            <a:avLst/>
          </a:prstGeom>
        </p:spPr>
        <p:txBody>
          <a:bodyPr wrap="none">
            <a:spAutoFit/>
          </a:bodyPr>
          <a:lstStyle/>
          <a:p>
            <a:pPr lvl="0">
              <a:defRPr/>
            </a:pPr>
            <a:r>
              <a:rPr lang="en-GB" sz="2200" dirty="0">
                <a:solidFill>
                  <a:srgbClr val="002060"/>
                </a:solidFill>
              </a:rPr>
              <a:t>B: I am playing a game.</a:t>
            </a:r>
          </a:p>
        </p:txBody>
      </p:sp>
      <p:sp>
        <p:nvSpPr>
          <p:cNvPr id="60" name="Rounded Rectangle 59"/>
          <p:cNvSpPr/>
          <p:nvPr/>
        </p:nvSpPr>
        <p:spPr>
          <a:xfrm>
            <a:off x="6582686" y="6094067"/>
            <a:ext cx="426110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631454" y="6031051"/>
            <a:ext cx="3685624" cy="430887"/>
          </a:xfrm>
          <a:prstGeom prst="rect">
            <a:avLst/>
          </a:prstGeom>
        </p:spPr>
        <p:txBody>
          <a:bodyPr wrap="none">
            <a:spAutoFit/>
          </a:bodyPr>
          <a:lstStyle/>
          <a:p>
            <a:pPr lvl="0">
              <a:defRPr/>
            </a:pPr>
            <a:r>
              <a:rPr lang="en-GB" sz="2200" dirty="0">
                <a:solidFill>
                  <a:srgbClr val="002060"/>
                </a:solidFill>
              </a:rPr>
              <a:t>A: Do you need the bike?</a:t>
            </a:r>
          </a:p>
        </p:txBody>
      </p:sp>
      <p:sp>
        <p:nvSpPr>
          <p:cNvPr id="62" name="Rectangle 61"/>
          <p:cNvSpPr/>
          <p:nvPr/>
        </p:nvSpPr>
        <p:spPr>
          <a:xfrm>
            <a:off x="6631454" y="6366866"/>
            <a:ext cx="4137671" cy="430887"/>
          </a:xfrm>
          <a:prstGeom prst="rect">
            <a:avLst/>
          </a:prstGeom>
        </p:spPr>
        <p:txBody>
          <a:bodyPr wrap="none">
            <a:spAutoFit/>
          </a:bodyPr>
          <a:lstStyle/>
          <a:p>
            <a:pPr lvl="0">
              <a:defRPr/>
            </a:pPr>
            <a:r>
              <a:rPr lang="en-GB" sz="2200" dirty="0">
                <a:solidFill>
                  <a:srgbClr val="002060"/>
                </a:solidFill>
              </a:rPr>
              <a:t>B: Are you needing the bike?</a:t>
            </a:r>
          </a:p>
        </p:txBody>
      </p:sp>
      <p:sp>
        <p:nvSpPr>
          <p:cNvPr id="63" name="Rectangle: Rounded Corners 31">
            <a:extLst>
              <a:ext uri="{FF2B5EF4-FFF2-40B4-BE49-F238E27FC236}">
                <a16:creationId xmlns:a16="http://schemas.microsoft.com/office/drawing/2014/main" id="{E02EF390-5E81-4B44-A0F0-C77F8FE65566}"/>
              </a:ext>
            </a:extLst>
          </p:cNvPr>
          <p:cNvSpPr/>
          <p:nvPr/>
        </p:nvSpPr>
        <p:spPr>
          <a:xfrm>
            <a:off x="8024508" y="1544198"/>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Rectangle: Rounded Corners 31">
            <a:extLst>
              <a:ext uri="{FF2B5EF4-FFF2-40B4-BE49-F238E27FC236}">
                <a16:creationId xmlns:a16="http://schemas.microsoft.com/office/drawing/2014/main" id="{E02EF390-5E81-4B44-A0F0-C77F8FE65566}"/>
              </a:ext>
            </a:extLst>
          </p:cNvPr>
          <p:cNvSpPr/>
          <p:nvPr/>
        </p:nvSpPr>
        <p:spPr>
          <a:xfrm>
            <a:off x="2094221" y="4297961"/>
            <a:ext cx="1514611" cy="3577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Rounded Corners 31">
            <a:extLst>
              <a:ext uri="{FF2B5EF4-FFF2-40B4-BE49-F238E27FC236}">
                <a16:creationId xmlns:a16="http://schemas.microsoft.com/office/drawing/2014/main" id="{E02EF390-5E81-4B44-A0F0-C77F8FE65566}"/>
              </a:ext>
            </a:extLst>
          </p:cNvPr>
          <p:cNvSpPr/>
          <p:nvPr/>
        </p:nvSpPr>
        <p:spPr>
          <a:xfrm>
            <a:off x="8313521" y="4304731"/>
            <a:ext cx="1086512" cy="35097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6" name="TextBox 65">
            <a:extLst>
              <a:ext uri="{FF2B5EF4-FFF2-40B4-BE49-F238E27FC236}">
                <a16:creationId xmlns:a16="http://schemas.microsoft.com/office/drawing/2014/main" id="{76629107-549E-4B60-9A05-7B0B89B30765}"/>
              </a:ext>
            </a:extLst>
          </p:cNvPr>
          <p:cNvSpPr txBox="1"/>
          <p:nvPr/>
        </p:nvSpPr>
        <p:spPr>
          <a:xfrm>
            <a:off x="136866" y="13638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TextBox 66">
            <a:extLst>
              <a:ext uri="{FF2B5EF4-FFF2-40B4-BE49-F238E27FC236}">
                <a16:creationId xmlns:a16="http://schemas.microsoft.com/office/drawing/2014/main" id="{821232D9-BAD1-486E-AC36-E2DD1E9885CC}"/>
              </a:ext>
            </a:extLst>
          </p:cNvPr>
          <p:cNvSpPr txBox="1"/>
          <p:nvPr/>
        </p:nvSpPr>
        <p:spPr>
          <a:xfrm>
            <a:off x="6051444" y="1367951"/>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TextBox 67">
            <a:extLst>
              <a:ext uri="{FF2B5EF4-FFF2-40B4-BE49-F238E27FC236}">
                <a16:creationId xmlns:a16="http://schemas.microsoft.com/office/drawing/2014/main" id="{284211E8-A02A-46E8-9D59-5FDAFA50B723}"/>
              </a:ext>
            </a:extLst>
          </p:cNvPr>
          <p:cNvSpPr txBox="1"/>
          <p:nvPr/>
        </p:nvSpPr>
        <p:spPr>
          <a:xfrm>
            <a:off x="6051444"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69" name="TextBox 68">
            <a:extLst>
              <a:ext uri="{FF2B5EF4-FFF2-40B4-BE49-F238E27FC236}">
                <a16:creationId xmlns:a16="http://schemas.microsoft.com/office/drawing/2014/main" id="{48654096-BC00-45D3-89B8-99ECBA40136D}"/>
              </a:ext>
            </a:extLst>
          </p:cNvPr>
          <p:cNvSpPr txBox="1"/>
          <p:nvPr/>
        </p:nvSpPr>
        <p:spPr>
          <a:xfrm>
            <a:off x="136866"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b="56978"/>
          <a:stretch/>
        </p:blipFill>
        <p:spPr>
          <a:xfrm>
            <a:off x="2720160" y="1920683"/>
            <a:ext cx="1339775" cy="117064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0085" y="1974715"/>
            <a:ext cx="930137" cy="113441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4754" y="1974714"/>
            <a:ext cx="930137" cy="1134413"/>
          </a:xfrm>
          <a:prstGeom prst="rect">
            <a:avLst/>
          </a:prstGeom>
        </p:spPr>
      </p:pic>
      <p:pic>
        <p:nvPicPr>
          <p:cNvPr id="71" name="Picture 70">
            <a:extLst>
              <a:ext uri="{FF2B5EF4-FFF2-40B4-BE49-F238E27FC236}">
                <a16:creationId xmlns:a16="http://schemas.microsoft.com/office/drawing/2014/main" id="{0208E2E2-66C0-739F-6284-68649F0F51CA}"/>
              </a:ext>
            </a:extLst>
          </p:cNvPr>
          <p:cNvPicPr>
            <a:picLocks noChangeAspect="1"/>
          </p:cNvPicPr>
          <p:nvPr/>
        </p:nvPicPr>
        <p:blipFill>
          <a:blip r:embed="rId9"/>
          <a:stretch>
            <a:fillRect/>
          </a:stretch>
        </p:blipFill>
        <p:spPr>
          <a:xfrm>
            <a:off x="8514358" y="2052823"/>
            <a:ext cx="1447603" cy="957559"/>
          </a:xfrm>
          <a:prstGeom prst="rect">
            <a:avLst/>
          </a:prstGeom>
        </p:spPr>
      </p:pic>
      <p:pic>
        <p:nvPicPr>
          <p:cNvPr id="72" name="Picture 8" descr="Free computer desktop modern vector">
            <a:extLst>
              <a:ext uri="{FF2B5EF4-FFF2-40B4-BE49-F238E27FC236}">
                <a16:creationId xmlns:a16="http://schemas.microsoft.com/office/drawing/2014/main" id="{ECEBC87C-E6CA-82AE-1A82-95806FE2B0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97459" y="5010674"/>
            <a:ext cx="1130590" cy="850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b="39556"/>
          <a:stretch/>
        </p:blipFill>
        <p:spPr>
          <a:xfrm>
            <a:off x="1572684" y="4898291"/>
            <a:ext cx="883858" cy="969894"/>
          </a:xfrm>
          <a:prstGeom prst="rect">
            <a:avLst/>
          </a:prstGeom>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b="69600"/>
          <a:stretch/>
        </p:blipFill>
        <p:spPr>
          <a:xfrm>
            <a:off x="7499822" y="4694742"/>
            <a:ext cx="1282192" cy="1141776"/>
          </a:xfrm>
          <a:prstGeom prst="rect">
            <a:avLst/>
          </a:prstGeom>
        </p:spPr>
      </p:pic>
      <p:pic>
        <p:nvPicPr>
          <p:cNvPr id="73" name="Picture 4" descr="Free bicycle bike ride vector">
            <a:extLst>
              <a:ext uri="{FF2B5EF4-FFF2-40B4-BE49-F238E27FC236}">
                <a16:creationId xmlns:a16="http://schemas.microsoft.com/office/drawing/2014/main" id="{3FAAA9D6-E4FE-D05F-87EC-36122ECB42A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53877" y="4830256"/>
            <a:ext cx="1563201" cy="100626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79525" y="3356526"/>
            <a:ext cx="3136571" cy="30768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ounded Rectangle 73"/>
          <p:cNvSpPr/>
          <p:nvPr/>
        </p:nvSpPr>
        <p:spPr>
          <a:xfrm>
            <a:off x="6631454" y="3352217"/>
            <a:ext cx="3136571" cy="307683"/>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ounded Rectangle 74"/>
          <p:cNvSpPr/>
          <p:nvPr/>
        </p:nvSpPr>
        <p:spPr>
          <a:xfrm>
            <a:off x="758150" y="6383914"/>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75"/>
          <p:cNvSpPr/>
          <p:nvPr/>
        </p:nvSpPr>
        <p:spPr>
          <a:xfrm>
            <a:off x="6651090" y="6425541"/>
            <a:ext cx="4077587" cy="320648"/>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1789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3" grpId="0" animBg="1"/>
      <p:bldP spid="64" grpId="0" animBg="1"/>
      <p:bldP spid="65" grpId="0" animBg="1"/>
      <p:bldP spid="16" grpId="0" animBg="1"/>
      <p:bldP spid="74" grpId="0" animBg="1"/>
      <p:bldP spid="75"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9525" y="1437627"/>
            <a:ext cx="3621504" cy="769441"/>
          </a:xfrm>
          <a:prstGeom prst="rect">
            <a:avLst/>
          </a:prstGeom>
        </p:spPr>
        <p:txBody>
          <a:bodyPr wrap="square">
            <a:spAutoFit/>
          </a:bodyPr>
          <a:lstStyle/>
          <a:p>
            <a:pPr lvl="0">
              <a:defRPr/>
            </a:pPr>
            <a:r>
              <a:rPr lang="en-GB" sz="2200" dirty="0" err="1">
                <a:solidFill>
                  <a:srgbClr val="002060"/>
                </a:solidFill>
              </a:rPr>
              <a:t>Xier</a:t>
            </a:r>
            <a:r>
              <a:rPr lang="en-GB" sz="2200" dirty="0">
                <a:solidFill>
                  <a:srgbClr val="002060"/>
                </a:solidFill>
              </a:rPr>
              <a:t> </a:t>
            </a:r>
            <a:r>
              <a:rPr lang="en-GB" sz="2200" dirty="0" err="1">
                <a:solidFill>
                  <a:srgbClr val="002060"/>
                </a:solidFill>
              </a:rPr>
              <a:t>bekommt</a:t>
            </a:r>
            <a:r>
              <a:rPr lang="en-GB" sz="2200" dirty="0">
                <a:solidFill>
                  <a:srgbClr val="002060"/>
                </a:solidFill>
              </a:rPr>
              <a:t> </a:t>
            </a:r>
            <a:r>
              <a:rPr lang="en-GB" sz="2200" dirty="0" err="1">
                <a:solidFill>
                  <a:srgbClr val="002060"/>
                </a:solidFill>
              </a:rPr>
              <a:t>heute</a:t>
            </a:r>
            <a:r>
              <a:rPr lang="en-GB" sz="2200" dirty="0">
                <a:solidFill>
                  <a:srgbClr val="002060"/>
                </a:solidFill>
              </a:rPr>
              <a:t> das Papier.</a:t>
            </a:r>
          </a:p>
        </p:txBody>
      </p:sp>
      <p:sp>
        <p:nvSpPr>
          <p:cNvPr id="6" name="Rounded Rectangle 5"/>
          <p:cNvSpPr/>
          <p:nvPr/>
        </p:nvSpPr>
        <p:spPr>
          <a:xfrm>
            <a:off x="292713" y="3251161"/>
            <a:ext cx="462761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327413" y="77012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51" y="536191"/>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1327413" y="770127"/>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ist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richtig</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is telling Olivia</a:t>
            </a:r>
            <a:r>
              <a:rPr kumimoji="0" lang="en-GB" sz="2400" b="1" i="0" u="none" strike="noStrike" kern="1200" cap="none" spc="-1" normalizeH="0" noProof="0" dirty="0">
                <a:ln>
                  <a:noFill/>
                </a:ln>
                <a:solidFill>
                  <a:srgbClr val="002060"/>
                </a:solidFill>
                <a:effectLst/>
                <a:uLnTx/>
                <a:uFillTx/>
                <a:latin typeface="Century gothic"/>
                <a:ea typeface="+mn-ea"/>
                <a:cs typeface="+mn-cs"/>
              </a:rPr>
              <a:t> what she and her friends do at school.</a:t>
            </a:r>
            <a:endParaRPr kumimoji="0" lang="en-GB" sz="2400" b="1" i="0" u="none" strike="noStrike" kern="1200" cap="none" spc="-1"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Olivia to translate the German sentences correctly?</a:t>
            </a:r>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2713827" y="1480089"/>
            <a:ext cx="850747" cy="37758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026"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56399" y="-26099"/>
            <a:ext cx="1890014" cy="46239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89658" y="-26099"/>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605738" y="1437627"/>
            <a:ext cx="3962944" cy="430887"/>
          </a:xfrm>
          <a:prstGeom prst="rect">
            <a:avLst/>
          </a:prstGeom>
        </p:spPr>
        <p:txBody>
          <a:bodyPr wrap="none">
            <a:spAutoFit/>
          </a:bodyPr>
          <a:lstStyle/>
          <a:p>
            <a:pPr lvl="0">
              <a:defRPr/>
            </a:pPr>
            <a:r>
              <a:rPr lang="en-GB" sz="2200" dirty="0" err="1">
                <a:solidFill>
                  <a:srgbClr val="002060"/>
                </a:solidFill>
              </a:rPr>
              <a:t>Machst</a:t>
            </a:r>
            <a:r>
              <a:rPr lang="en-GB" sz="2200" dirty="0">
                <a:solidFill>
                  <a:srgbClr val="002060"/>
                </a:solidFill>
              </a:rPr>
              <a:t> du </a:t>
            </a:r>
            <a:r>
              <a:rPr lang="en-GB" sz="2200" dirty="0" err="1">
                <a:solidFill>
                  <a:srgbClr val="002060"/>
                </a:solidFill>
              </a:rPr>
              <a:t>dienstags</a:t>
            </a:r>
            <a:r>
              <a:rPr lang="en-GB" sz="2200" dirty="0">
                <a:solidFill>
                  <a:srgbClr val="002060"/>
                </a:solidFill>
              </a:rPr>
              <a:t> Sport?</a:t>
            </a:r>
          </a:p>
        </p:txBody>
      </p:sp>
      <p:pic>
        <p:nvPicPr>
          <p:cNvPr id="48"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56399" y="2784157"/>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30758" y="4241233"/>
            <a:ext cx="3777674" cy="769441"/>
          </a:xfrm>
          <a:prstGeom prst="rect">
            <a:avLst/>
          </a:prstGeom>
        </p:spPr>
        <p:txBody>
          <a:bodyPr wrap="square">
            <a:spAutoFit/>
          </a:bodyPr>
          <a:lstStyle/>
          <a:p>
            <a:pPr lvl="0">
              <a:defRPr/>
            </a:pPr>
            <a:r>
              <a:rPr lang="en-GB" sz="2200" dirty="0" err="1">
                <a:solidFill>
                  <a:srgbClr val="002060"/>
                </a:solidFill>
              </a:rPr>
              <a:t>Ich</a:t>
            </a:r>
            <a:r>
              <a:rPr lang="en-GB" sz="2200" dirty="0">
                <a:solidFill>
                  <a:srgbClr val="002060"/>
                </a:solidFill>
              </a:rPr>
              <a:t> </a:t>
            </a:r>
            <a:r>
              <a:rPr lang="en-GB" sz="2200" dirty="0" err="1">
                <a:solidFill>
                  <a:srgbClr val="002060"/>
                </a:solidFill>
              </a:rPr>
              <a:t>schreibe</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eine</a:t>
            </a:r>
            <a:r>
              <a:rPr lang="en-GB" sz="2200" dirty="0">
                <a:solidFill>
                  <a:srgbClr val="002060"/>
                </a:solidFill>
              </a:rPr>
              <a:t> Geschichte.</a:t>
            </a:r>
          </a:p>
        </p:txBody>
      </p:sp>
      <p:pic>
        <p:nvPicPr>
          <p:cNvPr id="50" name="Picture 2" descr="Free smartphone portable telephone vec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586817" y="2794700"/>
            <a:ext cx="1890014" cy="462393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6565748" y="4241233"/>
            <a:ext cx="3914159" cy="769441"/>
          </a:xfrm>
          <a:prstGeom prst="rect">
            <a:avLst/>
          </a:prstGeom>
        </p:spPr>
        <p:txBody>
          <a:bodyPr wrap="square">
            <a:spAutoFit/>
          </a:bodyPr>
          <a:lstStyle/>
          <a:p>
            <a:pPr lvl="0">
              <a:defRPr/>
            </a:pPr>
            <a:r>
              <a:rPr lang="en-GB" sz="2200" dirty="0" err="1">
                <a:solidFill>
                  <a:srgbClr val="002060"/>
                </a:solidFill>
              </a:rPr>
              <a:t>Sie</a:t>
            </a:r>
            <a:r>
              <a:rPr lang="en-GB" sz="2200" dirty="0">
                <a:solidFill>
                  <a:srgbClr val="002060"/>
                </a:solidFill>
              </a:rPr>
              <a:t> hat </a:t>
            </a:r>
            <a:r>
              <a:rPr lang="en-GB" sz="2200" dirty="0" err="1">
                <a:solidFill>
                  <a:srgbClr val="002060"/>
                </a:solidFill>
              </a:rPr>
              <a:t>heute</a:t>
            </a:r>
            <a:r>
              <a:rPr lang="en-GB" sz="2200" dirty="0">
                <a:solidFill>
                  <a:srgbClr val="002060"/>
                </a:solidFill>
              </a:rPr>
              <a:t> </a:t>
            </a:r>
            <a:r>
              <a:rPr lang="en-GB" sz="2200" dirty="0" err="1">
                <a:solidFill>
                  <a:srgbClr val="002060"/>
                </a:solidFill>
              </a:rPr>
              <a:t>eine</a:t>
            </a:r>
            <a:r>
              <a:rPr lang="en-GB" sz="2200" dirty="0">
                <a:solidFill>
                  <a:srgbClr val="002060"/>
                </a:solidFill>
              </a:rPr>
              <a:t> </a:t>
            </a:r>
            <a:r>
              <a:rPr lang="en-GB" sz="2200" dirty="0" err="1">
                <a:solidFill>
                  <a:srgbClr val="002060"/>
                </a:solidFill>
              </a:rPr>
              <a:t>Aufgabe</a:t>
            </a:r>
            <a:r>
              <a:rPr lang="en-GB" sz="2200" dirty="0">
                <a:solidFill>
                  <a:srgbClr val="002060"/>
                </a:solidFill>
              </a:rPr>
              <a:t>.</a:t>
            </a:r>
          </a:p>
        </p:txBody>
      </p:sp>
      <p:sp>
        <p:nvSpPr>
          <p:cNvPr id="52" name="Rectangle 51"/>
          <p:cNvSpPr/>
          <p:nvPr/>
        </p:nvSpPr>
        <p:spPr>
          <a:xfrm>
            <a:off x="341481" y="3188145"/>
            <a:ext cx="3813865" cy="430887"/>
          </a:xfrm>
          <a:prstGeom prst="rect">
            <a:avLst/>
          </a:prstGeom>
        </p:spPr>
        <p:txBody>
          <a:bodyPr wrap="none">
            <a:spAutoFit/>
          </a:bodyPr>
          <a:lstStyle/>
          <a:p>
            <a:pPr lvl="0">
              <a:defRPr/>
            </a:pPr>
            <a:r>
              <a:rPr lang="en-GB" sz="2200" dirty="0">
                <a:solidFill>
                  <a:srgbClr val="002060"/>
                </a:solidFill>
              </a:rPr>
              <a:t>A: They receive the paper.</a:t>
            </a:r>
          </a:p>
        </p:txBody>
      </p:sp>
      <p:sp>
        <p:nvSpPr>
          <p:cNvPr id="53" name="Rectangle 52"/>
          <p:cNvSpPr/>
          <p:nvPr/>
        </p:nvSpPr>
        <p:spPr>
          <a:xfrm>
            <a:off x="341481" y="3523960"/>
            <a:ext cx="4618572" cy="430887"/>
          </a:xfrm>
          <a:prstGeom prst="rect">
            <a:avLst/>
          </a:prstGeom>
        </p:spPr>
        <p:txBody>
          <a:bodyPr wrap="none">
            <a:spAutoFit/>
          </a:bodyPr>
          <a:lstStyle/>
          <a:p>
            <a:pPr lvl="0">
              <a:defRPr/>
            </a:pPr>
            <a:r>
              <a:rPr lang="en-GB" sz="2200" dirty="0">
                <a:solidFill>
                  <a:srgbClr val="002060"/>
                </a:solidFill>
              </a:rPr>
              <a:t>B: They are receiving the paper.</a:t>
            </a:r>
          </a:p>
        </p:txBody>
      </p:sp>
      <p:sp>
        <p:nvSpPr>
          <p:cNvPr id="54" name="Rounded Rectangle 53"/>
          <p:cNvSpPr/>
          <p:nvPr/>
        </p:nvSpPr>
        <p:spPr>
          <a:xfrm>
            <a:off x="630757" y="6094067"/>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79525" y="6031051"/>
            <a:ext cx="2484976" cy="430887"/>
          </a:xfrm>
          <a:prstGeom prst="rect">
            <a:avLst/>
          </a:prstGeom>
        </p:spPr>
        <p:txBody>
          <a:bodyPr wrap="none">
            <a:spAutoFit/>
          </a:bodyPr>
          <a:lstStyle/>
          <a:p>
            <a:pPr lvl="0">
              <a:defRPr/>
            </a:pPr>
            <a:r>
              <a:rPr lang="en-GB" sz="2200" dirty="0">
                <a:solidFill>
                  <a:srgbClr val="002060"/>
                </a:solidFill>
              </a:rPr>
              <a:t>A: I write a story.</a:t>
            </a:r>
          </a:p>
        </p:txBody>
      </p:sp>
      <p:sp>
        <p:nvSpPr>
          <p:cNvPr id="56" name="Rectangle 55"/>
          <p:cNvSpPr/>
          <p:nvPr/>
        </p:nvSpPr>
        <p:spPr>
          <a:xfrm>
            <a:off x="679525" y="6366866"/>
            <a:ext cx="3207929" cy="430887"/>
          </a:xfrm>
          <a:prstGeom prst="rect">
            <a:avLst/>
          </a:prstGeom>
        </p:spPr>
        <p:txBody>
          <a:bodyPr wrap="none">
            <a:spAutoFit/>
          </a:bodyPr>
          <a:lstStyle/>
          <a:p>
            <a:pPr lvl="0">
              <a:defRPr/>
            </a:pPr>
            <a:r>
              <a:rPr lang="en-GB" sz="2200" dirty="0">
                <a:solidFill>
                  <a:srgbClr val="002060"/>
                </a:solidFill>
              </a:rPr>
              <a:t>B: I am writing a story.</a:t>
            </a:r>
          </a:p>
        </p:txBody>
      </p:sp>
      <p:sp>
        <p:nvSpPr>
          <p:cNvPr id="57" name="Rounded Rectangle 56"/>
          <p:cNvSpPr/>
          <p:nvPr/>
        </p:nvSpPr>
        <p:spPr>
          <a:xfrm>
            <a:off x="6565748" y="3272878"/>
            <a:ext cx="3897221"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6614516" y="3209862"/>
            <a:ext cx="2898550" cy="430887"/>
          </a:xfrm>
          <a:prstGeom prst="rect">
            <a:avLst/>
          </a:prstGeom>
        </p:spPr>
        <p:txBody>
          <a:bodyPr wrap="none">
            <a:spAutoFit/>
          </a:bodyPr>
          <a:lstStyle/>
          <a:p>
            <a:pPr lvl="0">
              <a:defRPr/>
            </a:pPr>
            <a:r>
              <a:rPr lang="en-GB" sz="2200" dirty="0">
                <a:solidFill>
                  <a:srgbClr val="002060"/>
                </a:solidFill>
              </a:rPr>
              <a:t>A: Do you do sport?</a:t>
            </a:r>
          </a:p>
        </p:txBody>
      </p:sp>
      <p:sp>
        <p:nvSpPr>
          <p:cNvPr id="59" name="Rectangle 58"/>
          <p:cNvSpPr/>
          <p:nvPr/>
        </p:nvSpPr>
        <p:spPr>
          <a:xfrm>
            <a:off x="6614516" y="3545677"/>
            <a:ext cx="3429144" cy="430887"/>
          </a:xfrm>
          <a:prstGeom prst="rect">
            <a:avLst/>
          </a:prstGeom>
        </p:spPr>
        <p:txBody>
          <a:bodyPr wrap="none">
            <a:spAutoFit/>
          </a:bodyPr>
          <a:lstStyle/>
          <a:p>
            <a:pPr lvl="0">
              <a:defRPr/>
            </a:pPr>
            <a:r>
              <a:rPr lang="en-GB" sz="2200" dirty="0">
                <a:solidFill>
                  <a:srgbClr val="002060"/>
                </a:solidFill>
              </a:rPr>
              <a:t>B: Are you doing sport?</a:t>
            </a:r>
          </a:p>
        </p:txBody>
      </p:sp>
      <p:sp>
        <p:nvSpPr>
          <p:cNvPr id="60" name="Rounded Rectangle 59"/>
          <p:cNvSpPr/>
          <p:nvPr/>
        </p:nvSpPr>
        <p:spPr>
          <a:xfrm>
            <a:off x="6582686" y="6094067"/>
            <a:ext cx="4261108" cy="679302"/>
          </a:xfrm>
          <a:prstGeom prst="round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631454" y="6031051"/>
            <a:ext cx="2541080" cy="430887"/>
          </a:xfrm>
          <a:prstGeom prst="rect">
            <a:avLst/>
          </a:prstGeom>
        </p:spPr>
        <p:txBody>
          <a:bodyPr wrap="none">
            <a:spAutoFit/>
          </a:bodyPr>
          <a:lstStyle/>
          <a:p>
            <a:pPr lvl="0">
              <a:defRPr/>
            </a:pPr>
            <a:r>
              <a:rPr lang="en-GB" sz="2200" dirty="0">
                <a:solidFill>
                  <a:srgbClr val="002060"/>
                </a:solidFill>
              </a:rPr>
              <a:t>A: She has a task.</a:t>
            </a:r>
          </a:p>
        </p:txBody>
      </p:sp>
      <p:sp>
        <p:nvSpPr>
          <p:cNvPr id="62" name="Rectangle 61"/>
          <p:cNvSpPr/>
          <p:nvPr/>
        </p:nvSpPr>
        <p:spPr>
          <a:xfrm>
            <a:off x="6631454" y="6366866"/>
            <a:ext cx="3225563" cy="430887"/>
          </a:xfrm>
          <a:prstGeom prst="rect">
            <a:avLst/>
          </a:prstGeom>
        </p:spPr>
        <p:txBody>
          <a:bodyPr wrap="none">
            <a:spAutoFit/>
          </a:bodyPr>
          <a:lstStyle/>
          <a:p>
            <a:pPr lvl="0">
              <a:defRPr/>
            </a:pPr>
            <a:r>
              <a:rPr lang="en-GB" sz="2200" dirty="0">
                <a:solidFill>
                  <a:srgbClr val="002060"/>
                </a:solidFill>
              </a:rPr>
              <a:t>B: She is having a task.</a:t>
            </a:r>
          </a:p>
        </p:txBody>
      </p:sp>
      <p:sp>
        <p:nvSpPr>
          <p:cNvPr id="63" name="Rectangle: Rounded Corners 31">
            <a:extLst>
              <a:ext uri="{FF2B5EF4-FFF2-40B4-BE49-F238E27FC236}">
                <a16:creationId xmlns:a16="http://schemas.microsoft.com/office/drawing/2014/main" id="{E02EF390-5E81-4B44-A0F0-C77F8FE65566}"/>
              </a:ext>
            </a:extLst>
          </p:cNvPr>
          <p:cNvSpPr/>
          <p:nvPr/>
        </p:nvSpPr>
        <p:spPr>
          <a:xfrm>
            <a:off x="8161836" y="1479624"/>
            <a:ext cx="1433268" cy="38889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Rectangle: Rounded Corners 31">
            <a:extLst>
              <a:ext uri="{FF2B5EF4-FFF2-40B4-BE49-F238E27FC236}">
                <a16:creationId xmlns:a16="http://schemas.microsoft.com/office/drawing/2014/main" id="{E02EF390-5E81-4B44-A0F0-C77F8FE65566}"/>
              </a:ext>
            </a:extLst>
          </p:cNvPr>
          <p:cNvSpPr/>
          <p:nvPr/>
        </p:nvSpPr>
        <p:spPr>
          <a:xfrm>
            <a:off x="2401824" y="4297962"/>
            <a:ext cx="902208" cy="35774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Rounded Corners 31">
            <a:extLst>
              <a:ext uri="{FF2B5EF4-FFF2-40B4-BE49-F238E27FC236}">
                <a16:creationId xmlns:a16="http://schemas.microsoft.com/office/drawing/2014/main" id="{E02EF390-5E81-4B44-A0F0-C77F8FE65566}"/>
              </a:ext>
            </a:extLst>
          </p:cNvPr>
          <p:cNvSpPr/>
          <p:nvPr/>
        </p:nvSpPr>
        <p:spPr>
          <a:xfrm>
            <a:off x="7582001" y="4304731"/>
            <a:ext cx="915823" cy="35097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76629107-549E-4B60-9A05-7B0B89B30765}"/>
              </a:ext>
            </a:extLst>
          </p:cNvPr>
          <p:cNvSpPr txBox="1"/>
          <p:nvPr/>
        </p:nvSpPr>
        <p:spPr>
          <a:xfrm>
            <a:off x="136866" y="131054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5</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821232D9-BAD1-486E-AC36-E2DD1E9885CC}"/>
              </a:ext>
            </a:extLst>
          </p:cNvPr>
          <p:cNvSpPr txBox="1"/>
          <p:nvPr/>
        </p:nvSpPr>
        <p:spPr>
          <a:xfrm>
            <a:off x="6051444" y="131468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36" name="TextBox 35">
            <a:extLst>
              <a:ext uri="{FF2B5EF4-FFF2-40B4-BE49-F238E27FC236}">
                <a16:creationId xmlns:a16="http://schemas.microsoft.com/office/drawing/2014/main" id="{284211E8-A02A-46E8-9D59-5FDAFA50B723}"/>
              </a:ext>
            </a:extLst>
          </p:cNvPr>
          <p:cNvSpPr txBox="1"/>
          <p:nvPr/>
        </p:nvSpPr>
        <p:spPr>
          <a:xfrm>
            <a:off x="6051444"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8</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8654096-BC00-45D3-89B8-99ECBA40136D}"/>
              </a:ext>
            </a:extLst>
          </p:cNvPr>
          <p:cNvSpPr txBox="1"/>
          <p:nvPr/>
        </p:nvSpPr>
        <p:spPr>
          <a:xfrm>
            <a:off x="136866" y="412262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latin typeface="Century Gothic" panose="020F0302020204030204"/>
              </a:rPr>
              <a:t>7</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67111"/>
          <a:stretch/>
        </p:blipFill>
        <p:spPr>
          <a:xfrm>
            <a:off x="1686992" y="1621106"/>
            <a:ext cx="1223687" cy="1450275"/>
          </a:xfrm>
          <a:prstGeom prst="rect">
            <a:avLst/>
          </a:prstGeom>
        </p:spPr>
      </p:pic>
      <p:pic>
        <p:nvPicPr>
          <p:cNvPr id="40" name="Picture 6" descr="Free three paper white vector">
            <a:extLst>
              <a:ext uri="{FF2B5EF4-FFF2-40B4-BE49-F238E27FC236}">
                <a16:creationId xmlns:a16="http://schemas.microsoft.com/office/drawing/2014/main" id="{CF2935E8-185A-0650-9E9C-19D8D5C87E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2933" y="1987349"/>
            <a:ext cx="1123185" cy="109603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storytelling fantasy imagination illustration">
            <a:extLst>
              <a:ext uri="{FF2B5EF4-FFF2-40B4-BE49-F238E27FC236}">
                <a16:creationId xmlns:a16="http://schemas.microsoft.com/office/drawing/2014/main" id="{29193288-06B2-1EE9-B884-DEF0BA30DE0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0213" y="5004833"/>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hands holding letters illustration">
            <a:extLst>
              <a:ext uri="{FF2B5EF4-FFF2-40B4-BE49-F238E27FC236}">
                <a16:creationId xmlns:a16="http://schemas.microsoft.com/office/drawing/2014/main" id="{5F3580DD-3452-AFE1-C177-B6C8D76926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56201" y="4646383"/>
            <a:ext cx="1274179" cy="12741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Free sport sports pictogram vector">
            <a:extLst>
              <a:ext uri="{FF2B5EF4-FFF2-40B4-BE49-F238E27FC236}">
                <a16:creationId xmlns:a16="http://schemas.microsoft.com/office/drawing/2014/main" id="{7CF1AA0F-C2D7-D9B1-55D9-DC1D00D2E9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0629" y="1966701"/>
            <a:ext cx="1040338" cy="99474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9866" y="4961969"/>
            <a:ext cx="726192" cy="885678"/>
          </a:xfrm>
          <a:prstGeom prst="rect">
            <a:avLst/>
          </a:prstGeom>
        </p:spPr>
      </p:pic>
      <p:pic>
        <p:nvPicPr>
          <p:cNvPr id="45" name="Picture 44"/>
          <p:cNvPicPr>
            <a:picLocks noChangeAspect="1"/>
          </p:cNvPicPr>
          <p:nvPr/>
        </p:nvPicPr>
        <p:blipFill rotWithShape="1">
          <a:blip r:embed="rId13" cstate="print">
            <a:extLst>
              <a:ext uri="{28A0092B-C50C-407E-A947-70E740481C1C}">
                <a14:useLocalDpi xmlns:a14="http://schemas.microsoft.com/office/drawing/2010/main" val="0"/>
              </a:ext>
            </a:extLst>
          </a:blip>
          <a:srcRect b="69600"/>
          <a:stretch/>
        </p:blipFill>
        <p:spPr>
          <a:xfrm>
            <a:off x="7183080" y="1818127"/>
            <a:ext cx="1398412" cy="1245269"/>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b="52889"/>
          <a:stretch/>
        </p:blipFill>
        <p:spPr>
          <a:xfrm>
            <a:off x="7736624" y="4719200"/>
            <a:ext cx="1219577" cy="1149417"/>
          </a:xfrm>
          <a:prstGeom prst="rect">
            <a:avLst/>
          </a:prstGeom>
        </p:spPr>
      </p:pic>
      <p:sp>
        <p:nvSpPr>
          <p:cNvPr id="66" name="Rounded Rectangle 65"/>
          <p:cNvSpPr/>
          <p:nvPr/>
        </p:nvSpPr>
        <p:spPr>
          <a:xfrm>
            <a:off x="426113" y="3287738"/>
            <a:ext cx="3745444" cy="270132"/>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a:off x="6684386" y="3549376"/>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ounded Rectangle 67"/>
          <p:cNvSpPr/>
          <p:nvPr/>
        </p:nvSpPr>
        <p:spPr>
          <a:xfrm>
            <a:off x="679525" y="6105483"/>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ounded Rectangle 68"/>
          <p:cNvSpPr/>
          <p:nvPr/>
        </p:nvSpPr>
        <p:spPr>
          <a:xfrm>
            <a:off x="6659102" y="6392550"/>
            <a:ext cx="3745444" cy="368647"/>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peech Bubble: Rectangle with Corners Rounded 43">
            <a:extLst>
              <a:ext uri="{FF2B5EF4-FFF2-40B4-BE49-F238E27FC236}">
                <a16:creationId xmlns:a16="http://schemas.microsoft.com/office/drawing/2014/main" id="{71ACEB00-013F-4CDB-918A-AF88A1D7A828}"/>
              </a:ext>
            </a:extLst>
          </p:cNvPr>
          <p:cNvSpPr/>
          <p:nvPr/>
        </p:nvSpPr>
        <p:spPr>
          <a:xfrm>
            <a:off x="7571536" y="4122622"/>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We don’t say ‘</a:t>
            </a:r>
            <a:r>
              <a:rPr lang="en-GB" sz="2400" b="1" dirty="0" err="1">
                <a:solidFill>
                  <a:prstClr val="white"/>
                </a:solidFill>
                <a:latin typeface="Century Gothic"/>
              </a:rPr>
              <a:t>sh</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e is having’ here, even though it is happening right now.</a:t>
            </a:r>
          </a:p>
        </p:txBody>
      </p:sp>
    </p:spTree>
    <p:extLst>
      <p:ext uri="{BB962C8B-B14F-4D97-AF65-F5344CB8AC3E}">
        <p14:creationId xmlns:p14="http://schemas.microsoft.com/office/powerpoint/2010/main" val="374094993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3" grpId="0" animBg="1"/>
      <p:bldP spid="64" grpId="0" animBg="1"/>
      <p:bldP spid="65" grpId="0" animBg="1"/>
      <p:bldP spid="66" grpId="0" animBg="1"/>
      <p:bldP spid="67" grpId="0" animBg="1"/>
      <p:bldP spid="68" grpId="0" animBg="1"/>
      <p:bldP spid="69" grpId="0" animBg="1"/>
      <p:bldP spid="70" grpId="0" animBg="1"/>
      <p:bldP spid="7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35602" y="1975420"/>
          <a:ext cx="11024064" cy="4320000"/>
        </p:xfrm>
        <a:graphic>
          <a:graphicData uri="http://schemas.openxmlformats.org/drawingml/2006/table">
            <a:tbl>
              <a:tblPr/>
              <a:tblGrid>
                <a:gridCol w="1376399">
                  <a:extLst>
                    <a:ext uri="{9D8B030D-6E8A-4147-A177-3AD203B41FA5}">
                      <a16:colId xmlns:a16="http://schemas.microsoft.com/office/drawing/2014/main" val="20000"/>
                    </a:ext>
                  </a:extLst>
                </a:gridCol>
                <a:gridCol w="1773791">
                  <a:extLst>
                    <a:ext uri="{9D8B030D-6E8A-4147-A177-3AD203B41FA5}">
                      <a16:colId xmlns:a16="http://schemas.microsoft.com/office/drawing/2014/main" val="20001"/>
                    </a:ext>
                  </a:extLst>
                </a:gridCol>
                <a:gridCol w="1454821">
                  <a:extLst>
                    <a:ext uri="{9D8B030D-6E8A-4147-A177-3AD203B41FA5}">
                      <a16:colId xmlns:a16="http://schemas.microsoft.com/office/drawing/2014/main" val="764280759"/>
                    </a:ext>
                  </a:extLst>
                </a:gridCol>
                <a:gridCol w="6419053">
                  <a:extLst>
                    <a:ext uri="{9D8B030D-6E8A-4147-A177-3AD203B41FA5}">
                      <a16:colId xmlns:a16="http://schemas.microsoft.com/office/drawing/2014/main" val="2452725072"/>
                    </a:ext>
                  </a:extLst>
                </a:gridCol>
              </a:tblGrid>
              <a:tr h="95292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du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p>
                      <a:pPr algn="ctr"/>
                      <a:r>
                        <a:rPr lang="en-US" sz="3200" b="1" dirty="0">
                          <a:solidFill>
                            <a:srgbClr val="002060"/>
                          </a:solidFill>
                        </a:rPr>
                        <a:t>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are making</a:t>
                      </a:r>
                      <a:r>
                        <a:rPr lang="en-GB" sz="2400" b="0" strike="noStrike" spc="-1" baseline="0" dirty="0">
                          <a:solidFill>
                            <a:srgbClr val="002060"/>
                          </a:solidFill>
                          <a:latin typeface="Century gothic"/>
                        </a:rPr>
                        <a:t> a card </a:t>
                      </a:r>
                      <a:r>
                        <a:rPr lang="en-GB" sz="2400" b="0" strike="noStrike" spc="-1" dirty="0">
                          <a:solidFill>
                            <a:srgbClr val="002060"/>
                          </a:solidFill>
                          <a:latin typeface="Century gothic"/>
                        </a:rPr>
                        <a:t>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play with </a:t>
                      </a:r>
                      <a:r>
                        <a:rPr lang="en-GB" sz="2400" b="0" strike="noStrike" spc="-1" dirty="0" err="1">
                          <a:solidFill>
                            <a:srgbClr val="002060"/>
                          </a:solidFill>
                          <a:latin typeface="Century gothic"/>
                        </a:rPr>
                        <a:t>Mariem</a:t>
                      </a:r>
                      <a:r>
                        <a:rPr lang="en-GB" sz="2400" b="0" strike="noStrike" spc="-1" dirty="0">
                          <a:solidFill>
                            <a:srgbClr val="002060"/>
                          </a:solidFill>
                          <a:latin typeface="Century gothic"/>
                        </a:rPr>
                        <a:t> on Mondays.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working with Gabriel today.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writes a letter on Thursdays.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need help on Fridays.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has a bike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200" b="0" strike="noStrike" spc="-1" dirty="0">
                          <a:solidFill>
                            <a:srgbClr val="002060"/>
                          </a:solidFill>
                          <a:latin typeface="Century gothic"/>
                        </a:rPr>
                        <a:t>You/he use(s) the computer on Wednesdays.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2_12.2.wav"/>
            </a:hlinkClick>
            <a:extLst>
              <a:ext uri="{FF2B5EF4-FFF2-40B4-BE49-F238E27FC236}">
                <a16:creationId xmlns:a16="http://schemas.microsoft.com/office/drawing/2014/main" id="{4247252A-FC32-4F16-8616-A5FE2859FCB7}"/>
              </a:ext>
            </a:extLst>
          </p:cNvPr>
          <p:cNvSpPr/>
          <p:nvPr/>
        </p:nvSpPr>
        <p:spPr>
          <a:xfrm>
            <a:off x="751883" y="295498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3_W2_12.3.wav"/>
            </a:hlinkClick>
            <a:extLst>
              <a:ext uri="{FF2B5EF4-FFF2-40B4-BE49-F238E27FC236}">
                <a16:creationId xmlns:a16="http://schemas.microsoft.com/office/drawing/2014/main" id="{3AD5864B-E328-4811-82EC-A3D77BDC6BF2}"/>
              </a:ext>
            </a:extLst>
          </p:cNvPr>
          <p:cNvSpPr/>
          <p:nvPr/>
        </p:nvSpPr>
        <p:spPr>
          <a:xfrm>
            <a:off x="751883" y="345754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3_W2_12.4.wav"/>
            </a:hlinkClick>
            <a:extLst>
              <a:ext uri="{FF2B5EF4-FFF2-40B4-BE49-F238E27FC236}">
                <a16:creationId xmlns:a16="http://schemas.microsoft.com/office/drawing/2014/main" id="{F2DAD2AC-ADD2-4480-845B-008BBA9A5F70}"/>
              </a:ext>
            </a:extLst>
          </p:cNvPr>
          <p:cNvSpPr/>
          <p:nvPr/>
        </p:nvSpPr>
        <p:spPr>
          <a:xfrm>
            <a:off x="751883" y="39367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3_W2_12.5.wav"/>
            </a:hlinkClick>
            <a:extLst>
              <a:ext uri="{FF2B5EF4-FFF2-40B4-BE49-F238E27FC236}">
                <a16:creationId xmlns:a16="http://schemas.microsoft.com/office/drawing/2014/main" id="{E47FAB46-1A11-4EF4-B700-EF919D0338F8}"/>
              </a:ext>
            </a:extLst>
          </p:cNvPr>
          <p:cNvSpPr/>
          <p:nvPr/>
        </p:nvSpPr>
        <p:spPr>
          <a:xfrm>
            <a:off x="751883" y="44032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3_W2_12.6.wav"/>
            </a:hlinkClick>
            <a:extLst>
              <a:ext uri="{FF2B5EF4-FFF2-40B4-BE49-F238E27FC236}">
                <a16:creationId xmlns:a16="http://schemas.microsoft.com/office/drawing/2014/main" id="{1ECA2C39-8E1B-46F9-B4CE-5D69DA706F12}"/>
              </a:ext>
            </a:extLst>
          </p:cNvPr>
          <p:cNvSpPr/>
          <p:nvPr/>
        </p:nvSpPr>
        <p:spPr>
          <a:xfrm>
            <a:off x="751883" y="49087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3_W2_12.7.wav"/>
            </a:hlinkClick>
            <a:extLst>
              <a:ext uri="{FF2B5EF4-FFF2-40B4-BE49-F238E27FC236}">
                <a16:creationId xmlns:a16="http://schemas.microsoft.com/office/drawing/2014/main" id="{B06E6BFD-FB69-40F9-9653-301D379E5A17}"/>
              </a:ext>
            </a:extLst>
          </p:cNvPr>
          <p:cNvSpPr/>
          <p:nvPr/>
        </p:nvSpPr>
        <p:spPr>
          <a:xfrm>
            <a:off x="756203" y="54008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3_W2_12.8.wav"/>
            </a:hlinkClick>
            <a:extLst>
              <a:ext uri="{FF2B5EF4-FFF2-40B4-BE49-F238E27FC236}">
                <a16:creationId xmlns:a16="http://schemas.microsoft.com/office/drawing/2014/main" id="{34261C61-C209-49EF-A2E1-6B62F7BA1FCB}"/>
              </a:ext>
            </a:extLst>
          </p:cNvPr>
          <p:cNvSpPr/>
          <p:nvPr/>
        </p:nvSpPr>
        <p:spPr>
          <a:xfrm>
            <a:off x="751883" y="58719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359121" y="2928873"/>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359121" y="3416092"/>
            <a:ext cx="517321" cy="517320"/>
          </a:xfrm>
          <a:prstGeom prst="rect">
            <a:avLst/>
          </a:prstGeom>
        </p:spPr>
      </p:pic>
      <p:sp>
        <p:nvSpPr>
          <p:cNvPr id="20" name="Speech Bubble: Rectangle with Corners Rounded 19">
            <a:hlinkClick r:id="" action="ppaction://noaction">
              <a:snd r:embed="rId12" name="T3_W2_12.1.wav"/>
            </a:hlinkClick>
            <a:extLst>
              <a:ext uri="{FF2B5EF4-FFF2-40B4-BE49-F238E27FC236}">
                <a16:creationId xmlns:a16="http://schemas.microsoft.com/office/drawing/2014/main" id="{61558AC7-FD68-4E3F-8517-700B31B40F08}"/>
              </a:ext>
            </a:extLst>
          </p:cNvPr>
          <p:cNvSpPr/>
          <p:nvPr/>
        </p:nvSpPr>
        <p:spPr>
          <a:xfrm>
            <a:off x="1181644" y="973428"/>
            <a:ext cx="7325882"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474" y="777182"/>
            <a:ext cx="914400" cy="914400"/>
          </a:xfrm>
          <a:prstGeom prst="rect">
            <a:avLst/>
          </a:prstGeom>
        </p:spPr>
      </p:pic>
      <p:sp>
        <p:nvSpPr>
          <p:cNvPr id="24" name="Google Shape;108;p3">
            <a:hlinkClick r:id="" action="ppaction://noaction">
              <a:snd r:embed="rId12" name="T3_W2_12.1.wav"/>
            </a:hlinkClick>
            <a:extLst>
              <a:ext uri="{FF2B5EF4-FFF2-40B4-BE49-F238E27FC236}">
                <a16:creationId xmlns:a16="http://schemas.microsoft.com/office/drawing/2014/main" id="{BD6AECCF-7ECD-47B8-B7B8-66B6B917E525}"/>
              </a:ext>
            </a:extLst>
          </p:cNvPr>
          <p:cNvSpPr txBox="1"/>
          <p:nvPr/>
        </p:nvSpPr>
        <p:spPr>
          <a:xfrm>
            <a:off x="1253595" y="984101"/>
            <a:ext cx="7236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Wer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31DC09E5-C826-43D6-9B9B-0B49E3AE32D8}"/>
              </a:ext>
            </a:extLst>
          </p:cNvPr>
          <p:cNvSpPr txBox="1"/>
          <p:nvPr/>
        </p:nvSpPr>
        <p:spPr>
          <a:xfrm>
            <a:off x="5616" y="69454"/>
            <a:ext cx="124025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Olivia </a:t>
            </a:r>
            <a:r>
              <a:rPr lang="en-GB" sz="2400" b="1" dirty="0">
                <a:solidFill>
                  <a:srgbClr val="002060"/>
                </a:solidFill>
                <a:latin typeface="Century Gothic"/>
              </a:rPr>
              <a:t>messages </a:t>
            </a:r>
            <a:r>
              <a:rPr lang="en-GB" sz="2400" b="1" dirty="0" err="1">
                <a:solidFill>
                  <a:srgbClr val="002060"/>
                </a:solidFill>
                <a:latin typeface="Century Gothic"/>
              </a:rPr>
              <a:t>Ronja</a:t>
            </a:r>
            <a:r>
              <a:rPr lang="en-GB" sz="2400" b="1" dirty="0">
                <a:solidFill>
                  <a:srgbClr val="002060"/>
                </a:solidFill>
                <a:latin typeface="Century Gothic"/>
              </a:rPr>
              <a:t> back. Is she talking about </a:t>
            </a:r>
            <a:r>
              <a:rPr lang="en-GB" sz="2400" b="1" dirty="0" err="1">
                <a:solidFill>
                  <a:srgbClr val="002060"/>
                </a:solidFill>
                <a:latin typeface="Century Gothic"/>
              </a:rPr>
              <a:t>Ronja</a:t>
            </a:r>
            <a:r>
              <a:rPr lang="en-GB" sz="2400" b="1" dirty="0">
                <a:solidFill>
                  <a:srgbClr val="002060"/>
                </a:solidFill>
                <a:latin typeface="Century Gothic"/>
              </a:rPr>
              <a:t> (du) or </a:t>
            </a:r>
            <a:r>
              <a:rPr lang="en-GB" sz="2400" b="1" dirty="0" err="1">
                <a:solidFill>
                  <a:srgbClr val="002060"/>
                </a:solidFill>
                <a:latin typeface="Century Gothic"/>
              </a:rPr>
              <a:t>Lias</a:t>
            </a:r>
            <a:r>
              <a:rPr lang="en-GB" sz="2400" b="1" dirty="0">
                <a:solidFill>
                  <a:srgbClr val="002060"/>
                </a:solidFill>
                <a:latin typeface="Century Gothic"/>
              </a:rPr>
              <a:t> (</a:t>
            </a:r>
            <a:r>
              <a:rPr lang="en-GB" sz="2400" b="1" dirty="0" err="1">
                <a:solidFill>
                  <a:srgbClr val="002060"/>
                </a:solidFill>
                <a:latin typeface="Century Gothic"/>
              </a:rPr>
              <a:t>er</a:t>
            </a:r>
            <a:r>
              <a:rPr lang="en-GB" sz="2400" b="1" dirty="0">
                <a:solidFill>
                  <a:srgbClr val="002060"/>
                </a:solidFill>
                <a:latin typeface="Century Gothic"/>
              </a:rPr>
              <a:t>)?</a:t>
            </a:r>
            <a:endParaRPr kumimoji="0" lang="en-GB" sz="2400" b="1" i="0" u="none" strike="noStrike" kern="1200" cap="none" spc="0" normalizeH="0" baseline="0" noProof="0" dirty="0">
              <a:ln>
                <a:noFill/>
              </a:ln>
              <a:solidFill>
                <a:srgbClr val="002060"/>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How would you translate each of her sentences?</a:t>
            </a:r>
          </a:p>
        </p:txBody>
      </p:sp>
      <p:sp>
        <p:nvSpPr>
          <p:cNvPr id="12" name="TextBox 11">
            <a:extLst>
              <a:ext uri="{FF2B5EF4-FFF2-40B4-BE49-F238E27FC236}">
                <a16:creationId xmlns:a16="http://schemas.microsoft.com/office/drawing/2014/main" id="{9326A231-6E77-4872-B6E2-555CD88ECB7F}"/>
              </a:ext>
            </a:extLst>
          </p:cNvPr>
          <p:cNvSpPr txBox="1"/>
          <p:nvPr/>
        </p:nvSpPr>
        <p:spPr>
          <a:xfrm>
            <a:off x="5347817" y="304450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56B8646F-CBF9-41C0-9D4A-9C63EF287C2E}"/>
              </a:ext>
            </a:extLst>
          </p:cNvPr>
          <p:cNvSpPr txBox="1"/>
          <p:nvPr/>
        </p:nvSpPr>
        <p:spPr>
          <a:xfrm>
            <a:off x="5351286" y="3482314"/>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7011AFBE-E239-46FB-A9A0-0EECE71C3038}"/>
              </a:ext>
            </a:extLst>
          </p:cNvPr>
          <p:cNvSpPr txBox="1"/>
          <p:nvPr/>
        </p:nvSpPr>
        <p:spPr>
          <a:xfrm>
            <a:off x="5347816" y="3987661"/>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E92DD06-48FB-482E-A88B-E9844887E9E0}"/>
              </a:ext>
            </a:extLst>
          </p:cNvPr>
          <p:cNvSpPr txBox="1"/>
          <p:nvPr/>
        </p:nvSpPr>
        <p:spPr>
          <a:xfrm>
            <a:off x="5347816" y="4458984"/>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D15CD5A7-7376-455D-92F9-5C3B988B8D4D}"/>
              </a:ext>
            </a:extLst>
          </p:cNvPr>
          <p:cNvSpPr txBox="1"/>
          <p:nvPr/>
        </p:nvSpPr>
        <p:spPr>
          <a:xfrm>
            <a:off x="5347815" y="496523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5F3E12B-CCCE-4341-A52B-E5F0D68E62B3}"/>
              </a:ext>
            </a:extLst>
          </p:cNvPr>
          <p:cNvSpPr txBox="1"/>
          <p:nvPr/>
        </p:nvSpPr>
        <p:spPr>
          <a:xfrm>
            <a:off x="5347815" y="5404826"/>
            <a:ext cx="5370021" cy="37361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00BBED01-FA65-4A46-A900-09BAD2D7BAD7}"/>
              </a:ext>
            </a:extLst>
          </p:cNvPr>
          <p:cNvSpPr txBox="1"/>
          <p:nvPr/>
        </p:nvSpPr>
        <p:spPr>
          <a:xfrm>
            <a:off x="5347814" y="5898972"/>
            <a:ext cx="615838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2318C6D3-8C5E-4105-B34E-E3B1CB3162A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7231" y="3885940"/>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1BBD9795-6C48-486E-86B0-CA4DF2D21ED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9480" y="4347415"/>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88F1D176-80FB-4283-B3EB-56001FAD42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409041" y="4864735"/>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A1AF4196-DD0B-455E-88C8-CE8F7099CE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11553" y="5330944"/>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7061C23-C117-4AE4-9D26-1F21642690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2401114" y="5797548"/>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33B5D8DB-BD44-4AFE-BE02-1E214BA4114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0000"/>
          <a:stretch/>
        </p:blipFill>
        <p:spPr>
          <a:xfrm>
            <a:off x="4103626" y="5789036"/>
            <a:ext cx="517321" cy="517320"/>
          </a:xfrm>
          <a:prstGeom prst="rect">
            <a:avLst/>
          </a:prstGeom>
        </p:spPr>
      </p:pic>
      <p:sp>
        <p:nvSpPr>
          <p:cNvPr id="43" name="Speech Bubble: Rectangle with Corners Rounded 42">
            <a:extLst>
              <a:ext uri="{FF2B5EF4-FFF2-40B4-BE49-F238E27FC236}">
                <a16:creationId xmlns:a16="http://schemas.microsoft.com/office/drawing/2014/main" id="{5B5F5910-8F0C-4B4B-98C3-45164D2203E0}"/>
              </a:ext>
            </a:extLst>
          </p:cNvPr>
          <p:cNvSpPr/>
          <p:nvPr/>
        </p:nvSpPr>
        <p:spPr>
          <a:xfrm>
            <a:off x="4833864" y="3187533"/>
            <a:ext cx="4158861" cy="1431988"/>
          </a:xfrm>
          <a:prstGeom prst="wedgeRoundRectCallout">
            <a:avLst>
              <a:gd name="adj1" fmla="val -78886"/>
              <a:gd name="adj2" fmla="val 1368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There is no ‘s’ in the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du</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form of </a:t>
            </a: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benutzen</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so this could be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du</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or </a:t>
            </a:r>
            <a:r>
              <a:rPr kumimoji="0" lang="en-GB" sz="2400" b="1" i="1" u="none" strike="noStrike" kern="1200" cap="none" spc="0" normalizeH="0" baseline="0" noProof="0" dirty="0">
                <a:ln>
                  <a:noFill/>
                </a:ln>
                <a:solidFill>
                  <a:prstClr val="white"/>
                </a:solidFill>
                <a:effectLst/>
                <a:uLnTx/>
                <a:uFillTx/>
                <a:latin typeface="Century Gothic"/>
                <a:ea typeface="+mn-ea"/>
                <a:cs typeface="+mn-cs"/>
              </a:rPr>
              <a:t>er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a:t>
            </a:r>
          </a:p>
        </p:txBody>
      </p:sp>
      <p:sp>
        <p:nvSpPr>
          <p:cNvPr id="44" name="Speech Bubble: Rectangle with Corners Rounded 43">
            <a:extLst>
              <a:ext uri="{FF2B5EF4-FFF2-40B4-BE49-F238E27FC236}">
                <a16:creationId xmlns:a16="http://schemas.microsoft.com/office/drawing/2014/main" id="{71ACEB00-013F-4CDB-918A-AF88A1D7A828}"/>
              </a:ext>
            </a:extLst>
          </p:cNvPr>
          <p:cNvSpPr/>
          <p:nvPr/>
        </p:nvSpPr>
        <p:spPr>
          <a:xfrm>
            <a:off x="5030927" y="3392733"/>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We wouldn’t say ‘He is having’ here, even if it is happening right now.</a:t>
            </a:r>
          </a:p>
        </p:txBody>
      </p:sp>
      <p:sp>
        <p:nvSpPr>
          <p:cNvPr id="45" name="Speech Bubble: Oval 44">
            <a:extLst>
              <a:ext uri="{FF2B5EF4-FFF2-40B4-BE49-F238E27FC236}">
                <a16:creationId xmlns:a16="http://schemas.microsoft.com/office/drawing/2014/main" id="{1CA50DC7-51C6-4580-A72A-6679AA3CAD86}"/>
              </a:ext>
            </a:extLst>
          </p:cNvPr>
          <p:cNvSpPr/>
          <p:nvPr/>
        </p:nvSpPr>
        <p:spPr>
          <a:xfrm>
            <a:off x="1570365" y="2166489"/>
            <a:ext cx="389963" cy="348092"/>
          </a:xfrm>
          <a:prstGeom prst="wedgeEllipseCallout">
            <a:avLst>
              <a:gd name="adj1" fmla="val -65967"/>
              <a:gd name="adj2" fmla="val 313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Picture 7">
            <a:hlinkClick r:id="" action="ppaction://noaction">
              <a:snd r:embed="rId15" name="T3_W2_12.9.wav"/>
            </a:hlinkClick>
            <a:extLst>
              <a:ext uri="{FF2B5EF4-FFF2-40B4-BE49-F238E27FC236}">
                <a16:creationId xmlns:a16="http://schemas.microsoft.com/office/drawing/2014/main" id="{DDF1CE49-7AB7-48DC-977C-E0A68D1F84FA}"/>
              </a:ext>
            </a:extLst>
          </p:cNvPr>
          <p:cNvPicPr>
            <a:picLocks noChangeAspect="1"/>
          </p:cNvPicPr>
          <p:nvPr/>
        </p:nvPicPr>
        <p:blipFill>
          <a:blip r:embed="rId16"/>
          <a:stretch>
            <a:fillRect/>
          </a:stretch>
        </p:blipFill>
        <p:spPr>
          <a:xfrm>
            <a:off x="116638" y="2938862"/>
            <a:ext cx="492228" cy="506994"/>
          </a:xfrm>
          <a:prstGeom prst="rect">
            <a:avLst/>
          </a:prstGeom>
        </p:spPr>
      </p:pic>
      <p:pic>
        <p:nvPicPr>
          <p:cNvPr id="46" name="Picture 45">
            <a:hlinkClick r:id="" action="ppaction://noaction">
              <a:snd r:embed="rId17" name="T3_W2_12.10.wav"/>
            </a:hlinkClick>
            <a:extLst>
              <a:ext uri="{FF2B5EF4-FFF2-40B4-BE49-F238E27FC236}">
                <a16:creationId xmlns:a16="http://schemas.microsoft.com/office/drawing/2014/main" id="{31D2EE2B-B279-40A8-8F0B-591EF1E5A630}"/>
              </a:ext>
            </a:extLst>
          </p:cNvPr>
          <p:cNvPicPr>
            <a:picLocks noChangeAspect="1"/>
          </p:cNvPicPr>
          <p:nvPr/>
        </p:nvPicPr>
        <p:blipFill>
          <a:blip r:embed="rId16"/>
          <a:stretch>
            <a:fillRect/>
          </a:stretch>
        </p:blipFill>
        <p:spPr>
          <a:xfrm>
            <a:off x="114389" y="3448709"/>
            <a:ext cx="492228" cy="506994"/>
          </a:xfrm>
          <a:prstGeom prst="rect">
            <a:avLst/>
          </a:prstGeom>
        </p:spPr>
      </p:pic>
      <p:pic>
        <p:nvPicPr>
          <p:cNvPr id="47" name="Picture 46">
            <a:hlinkClick r:id="" action="ppaction://noaction">
              <a:snd r:embed="rId18" name="T3_W2_12.11.wav"/>
            </a:hlinkClick>
            <a:extLst>
              <a:ext uri="{FF2B5EF4-FFF2-40B4-BE49-F238E27FC236}">
                <a16:creationId xmlns:a16="http://schemas.microsoft.com/office/drawing/2014/main" id="{0C0E1CFD-8EE4-48F4-9F90-7B1F023A977F}"/>
              </a:ext>
            </a:extLst>
          </p:cNvPr>
          <p:cNvPicPr>
            <a:picLocks noChangeAspect="1"/>
          </p:cNvPicPr>
          <p:nvPr/>
        </p:nvPicPr>
        <p:blipFill>
          <a:blip r:embed="rId16"/>
          <a:stretch>
            <a:fillRect/>
          </a:stretch>
        </p:blipFill>
        <p:spPr>
          <a:xfrm>
            <a:off x="114389" y="3929654"/>
            <a:ext cx="492228" cy="506994"/>
          </a:xfrm>
          <a:prstGeom prst="rect">
            <a:avLst/>
          </a:prstGeom>
        </p:spPr>
      </p:pic>
      <p:pic>
        <p:nvPicPr>
          <p:cNvPr id="48" name="Picture 47">
            <a:hlinkClick r:id="" action="ppaction://noaction">
              <a:snd r:embed="rId19" name="T3_W2_12.12.wav"/>
            </a:hlinkClick>
            <a:extLst>
              <a:ext uri="{FF2B5EF4-FFF2-40B4-BE49-F238E27FC236}">
                <a16:creationId xmlns:a16="http://schemas.microsoft.com/office/drawing/2014/main" id="{3EF7A2CD-692A-4CF6-9AD1-33B7FE6CAB38}"/>
              </a:ext>
            </a:extLst>
          </p:cNvPr>
          <p:cNvPicPr>
            <a:picLocks noChangeAspect="1"/>
          </p:cNvPicPr>
          <p:nvPr/>
        </p:nvPicPr>
        <p:blipFill>
          <a:blip r:embed="rId16"/>
          <a:stretch>
            <a:fillRect/>
          </a:stretch>
        </p:blipFill>
        <p:spPr>
          <a:xfrm>
            <a:off x="114389" y="4406746"/>
            <a:ext cx="492228" cy="506994"/>
          </a:xfrm>
          <a:prstGeom prst="rect">
            <a:avLst/>
          </a:prstGeom>
        </p:spPr>
      </p:pic>
      <p:pic>
        <p:nvPicPr>
          <p:cNvPr id="49" name="Picture 48">
            <a:hlinkClick r:id="" action="ppaction://noaction">
              <a:snd r:embed="rId20" name="T3_W2_12.13.wav"/>
            </a:hlinkClick>
            <a:extLst>
              <a:ext uri="{FF2B5EF4-FFF2-40B4-BE49-F238E27FC236}">
                <a16:creationId xmlns:a16="http://schemas.microsoft.com/office/drawing/2014/main" id="{83BEE5ED-CDD9-443F-9558-0BFD0FC7ADDC}"/>
              </a:ext>
            </a:extLst>
          </p:cNvPr>
          <p:cNvPicPr>
            <a:picLocks noChangeAspect="1"/>
          </p:cNvPicPr>
          <p:nvPr/>
        </p:nvPicPr>
        <p:blipFill>
          <a:blip r:embed="rId16"/>
          <a:stretch>
            <a:fillRect/>
          </a:stretch>
        </p:blipFill>
        <p:spPr>
          <a:xfrm>
            <a:off x="114389" y="4875061"/>
            <a:ext cx="492228" cy="506994"/>
          </a:xfrm>
          <a:prstGeom prst="rect">
            <a:avLst/>
          </a:prstGeom>
        </p:spPr>
      </p:pic>
      <p:pic>
        <p:nvPicPr>
          <p:cNvPr id="50" name="Picture 49">
            <a:hlinkClick r:id="" action="ppaction://noaction">
              <a:snd r:embed="rId21" name="T3_W2_12.14.wav"/>
            </a:hlinkClick>
            <a:extLst>
              <a:ext uri="{FF2B5EF4-FFF2-40B4-BE49-F238E27FC236}">
                <a16:creationId xmlns:a16="http://schemas.microsoft.com/office/drawing/2014/main" id="{D5FE229E-176A-4D4B-B007-B1ED87F4CDF6}"/>
              </a:ext>
            </a:extLst>
          </p:cNvPr>
          <p:cNvPicPr>
            <a:picLocks noChangeAspect="1"/>
          </p:cNvPicPr>
          <p:nvPr/>
        </p:nvPicPr>
        <p:blipFill>
          <a:blip r:embed="rId16"/>
          <a:stretch>
            <a:fillRect/>
          </a:stretch>
        </p:blipFill>
        <p:spPr>
          <a:xfrm>
            <a:off x="129445" y="5367803"/>
            <a:ext cx="492228" cy="506994"/>
          </a:xfrm>
          <a:prstGeom prst="rect">
            <a:avLst/>
          </a:prstGeom>
        </p:spPr>
      </p:pic>
      <p:pic>
        <p:nvPicPr>
          <p:cNvPr id="51" name="Picture 50">
            <a:hlinkClick r:id="" action="ppaction://noaction">
              <a:snd r:embed="rId22" name="T3_W2_12.15.wav"/>
            </a:hlinkClick>
            <a:extLst>
              <a:ext uri="{FF2B5EF4-FFF2-40B4-BE49-F238E27FC236}">
                <a16:creationId xmlns:a16="http://schemas.microsoft.com/office/drawing/2014/main" id="{E9A8A7B0-FDF1-47DF-AEA3-B5517C262D3B}"/>
              </a:ext>
            </a:extLst>
          </p:cNvPr>
          <p:cNvPicPr>
            <a:picLocks noChangeAspect="1"/>
          </p:cNvPicPr>
          <p:nvPr/>
        </p:nvPicPr>
        <p:blipFill>
          <a:blip r:embed="rId16"/>
          <a:stretch>
            <a:fillRect/>
          </a:stretch>
        </p:blipFill>
        <p:spPr>
          <a:xfrm>
            <a:off x="129445" y="5851601"/>
            <a:ext cx="492228" cy="506994"/>
          </a:xfrm>
          <a:prstGeom prst="rect">
            <a:avLst/>
          </a:prstGeom>
        </p:spPr>
      </p:pic>
      <p:pic>
        <p:nvPicPr>
          <p:cNvPr id="53" name="Picture 5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876442" y="1982561"/>
            <a:ext cx="742105" cy="905086"/>
          </a:xfrm>
          <a:prstGeom prst="rect">
            <a:avLst/>
          </a:prstGeom>
        </p:spPr>
      </p:pic>
      <p:pic>
        <p:nvPicPr>
          <p:cNvPr id="54" name="Picture 53"/>
          <p:cNvPicPr>
            <a:picLocks noChangeAspect="1"/>
          </p:cNvPicPr>
          <p:nvPr/>
        </p:nvPicPr>
        <p:blipFill rotWithShape="1">
          <a:blip r:embed="rId24" cstate="print">
            <a:extLst>
              <a:ext uri="{28A0092B-C50C-407E-A947-70E740481C1C}">
                <a14:useLocalDpi xmlns:a14="http://schemas.microsoft.com/office/drawing/2010/main" val="0"/>
              </a:ext>
            </a:extLst>
          </a:blip>
          <a:srcRect b="39556"/>
          <a:stretch/>
        </p:blipFill>
        <p:spPr>
          <a:xfrm>
            <a:off x="4391935" y="1918407"/>
            <a:ext cx="883858" cy="969894"/>
          </a:xfrm>
          <a:prstGeom prst="rect">
            <a:avLst/>
          </a:prstGeom>
        </p:spPr>
      </p:pic>
      <p:pic>
        <p:nvPicPr>
          <p:cNvPr id="55" name="Picture 54"/>
          <p:cNvPicPr>
            <a:picLocks noChangeAspect="1"/>
          </p:cNvPicPr>
          <p:nvPr/>
        </p:nvPicPr>
        <p:blipFill rotWithShape="1">
          <a:blip r:embed="rId25" cstate="print">
            <a:extLst>
              <a:ext uri="{28A0092B-C50C-407E-A947-70E740481C1C}">
                <a14:useLocalDpi xmlns:a14="http://schemas.microsoft.com/office/drawing/2010/main" val="0"/>
              </a:ext>
            </a:extLst>
          </a:blip>
          <a:srcRect b="69600"/>
          <a:stretch/>
        </p:blipFill>
        <p:spPr>
          <a:xfrm>
            <a:off x="548739" y="1887727"/>
            <a:ext cx="1112471" cy="990642"/>
          </a:xfrm>
          <a:prstGeom prst="rect">
            <a:avLst/>
          </a:prstGeom>
        </p:spPr>
      </p:pic>
    </p:spTree>
    <p:extLst>
      <p:ext uri="{BB962C8B-B14F-4D97-AF65-F5344CB8AC3E}">
        <p14:creationId xmlns:p14="http://schemas.microsoft.com/office/powerpoint/2010/main" val="195945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43" grpId="0" animBg="1"/>
      <p:bldP spid="43"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3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before a vowel is a roll from the back of your throat. </a:t>
            </a:r>
            <a:br>
              <a:rPr kumimoji="0" lang="en-GB" sz="2400" b="1" i="0" u="none" strike="noStrike" kern="1200" cap="none" spc="0" normalizeH="0" baseline="0" noProof="0" dirty="0">
                <a:ln>
                  <a:noFill/>
                </a:ln>
                <a:solidFill>
                  <a:prstClr val="white"/>
                </a:solidFill>
                <a:effectLst/>
                <a:uLnTx/>
                <a:uFillTx/>
                <a:latin typeface="Century Gothic"/>
                <a:ea typeface="+mn-ea"/>
                <a:cs typeface="+mn-cs"/>
              </a:rPr>
            </a:br>
            <a:r>
              <a:rPr kumimoji="0" lang="en-GB" sz="2400" b="1" i="0" u="none" strike="noStrike" kern="1200" cap="none" spc="0" normalizeH="0" baseline="0" noProof="0" dirty="0">
                <a:ln>
                  <a:noFill/>
                </a:ln>
                <a:solidFill>
                  <a:prstClr val="white"/>
                </a:solidFill>
                <a:effectLst/>
                <a:uLnTx/>
                <a:uFillTx/>
                <a:latin typeface="Century Gothic"/>
                <a:ea typeface="+mn-ea"/>
                <a:cs typeface="+mn-cs"/>
              </a:rPr>
              <a:t>Open your mouth, tongue flat, lips still and growl ‘</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rrrr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Touch your throat and feel the vibration!</a:t>
            </a:r>
          </a:p>
        </p:txBody>
      </p:sp>
      <p:pic>
        <p:nvPicPr>
          <p:cNvPr id="6" name="Picture 5" descr="A red blot on a black background&#10;&#10;Description automatically generated">
            <a:extLst>
              <a:ext uri="{FF2B5EF4-FFF2-40B4-BE49-F238E27FC236}">
                <a16:creationId xmlns:a16="http://schemas.microsoft.com/office/drawing/2014/main" id="{1ECB1D81-9729-470E-883B-70A407EE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388" y="1536072"/>
            <a:ext cx="3132139" cy="2963297"/>
          </a:xfrm>
          <a:prstGeom prst="rect">
            <a:avLst/>
          </a:prstGeom>
        </p:spPr>
      </p:pic>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echts</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age</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wa</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um</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4"/>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a:solidFill>
                    <a:srgbClr val="1D9A78"/>
                  </a:solidFill>
                  <a:prstDash val="solid"/>
                </a:ln>
                <a:pattFill prst="pct50">
                  <a:fgClr>
                    <a:srgbClr val="1D9A78"/>
                  </a:fgClr>
                  <a:bgClr>
                    <a:srgbClr val="1D9A78">
                      <a:lumMod val="20000"/>
                      <a:lumOff val="80000"/>
                    </a:srgbClr>
                  </a:bgClr>
                </a:pattFill>
                <a:effectLst>
                  <a:outerShdw dist="38100" dir="2640000" algn="bl" rotWithShape="0">
                    <a:srgbClr val="1D9A78"/>
                  </a:outerShdw>
                </a:effectLst>
                <a:uLnTx/>
                <a:uFillTx/>
                <a:latin typeface="Century Gothic"/>
                <a:ea typeface="+mn-ea"/>
                <a:cs typeface="+mn-cs"/>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entury Gothic"/>
                <a:ea typeface="+mn-ea"/>
                <a:cs typeface="+mn-cs"/>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1" i="0" u="none" strike="noStrike" kern="1200" cap="none" spc="0" normalizeH="0" baseline="0" noProof="0" dirty="0">
                <a:ln w="12700" cmpd="sng">
                  <a:solidFill>
                    <a:srgbClr val="FFC000"/>
                  </a:solidFill>
                  <a:prstDash val="solid"/>
                </a:ln>
                <a:solidFill>
                  <a:srgbClr val="7030A0"/>
                </a:solidFill>
                <a:effectLst>
                  <a:innerShdw blurRad="63500" dist="50800" dir="13500000">
                    <a:prstClr val="black">
                      <a:alpha val="50000"/>
                    </a:prstClr>
                  </a:innerShdw>
                </a:effectLst>
                <a:uLnTx/>
                <a:uFillTx/>
                <a:latin typeface="Century Gothic"/>
                <a:ea typeface="+mn-ea"/>
                <a:cs typeface="+mn-cs"/>
              </a:rPr>
              <a:t>3</a:t>
            </a: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[question]</a:t>
            </a:r>
          </a:p>
        </p:txBody>
      </p:sp>
      <p:pic>
        <p:nvPicPr>
          <p:cNvPr id="20" name="Picture 19" descr="A red blot on a black background&#10;&#10;Description automatically generated">
            <a:extLst>
              <a:ext uri="{FF2B5EF4-FFF2-40B4-BE49-F238E27FC236}">
                <a16:creationId xmlns:a16="http://schemas.microsoft.com/office/drawing/2014/main" id="{9F54899B-D177-4EB7-B1BA-FF9D7683C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030" y="1830722"/>
            <a:ext cx="2186142" cy="2068295"/>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 after a vowel sounds like ‘uh’!</a:t>
            </a: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Tree>
    <p:extLst>
      <p:ext uri="{BB962C8B-B14F-4D97-AF65-F5344CB8AC3E}">
        <p14:creationId xmlns:p14="http://schemas.microsoft.com/office/powerpoint/2010/main" val="269171183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Tie</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endPar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a:t>
            </a: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‘h’ follows a vowel, it makes a long vowel sound.</a:t>
            </a: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4"/>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5"/>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8"/>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[clock, watch, o’clock]</a:t>
            </a:r>
          </a:p>
        </p:txBody>
      </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42178-501A-44BF-9149-1C679CF37202}"/>
              </a:ext>
            </a:extLst>
          </p:cNvPr>
          <p:cNvSpPr txBox="1"/>
          <p:nvPr/>
        </p:nvSpPr>
        <p:spPr>
          <a:xfrm>
            <a:off x="0" y="-79242"/>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[r]</a:t>
            </a:r>
          </a:p>
        </p:txBody>
      </p:sp>
      <p:sp>
        <p:nvSpPr>
          <p:cNvPr id="15" name="CustomShape 6">
            <a:extLst>
              <a:ext uri="{FF2B5EF4-FFF2-40B4-BE49-F238E27FC236}">
                <a16:creationId xmlns:a16="http://schemas.microsoft.com/office/drawing/2014/main" id="{76EA0DC1-EFD3-4A65-8DC5-2DAE9E183631}"/>
              </a:ext>
            </a:extLst>
          </p:cNvPr>
          <p:cNvSpPr/>
          <p:nvPr/>
        </p:nvSpPr>
        <p:spPr>
          <a:xfrm>
            <a:off x="454796" y="-58013"/>
            <a:ext cx="9625845" cy="8768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Listen to the 8 words. Can you hear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 vowel (like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after a vowel (like ‘O</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1688734" y="1441897"/>
          <a:ext cx="7294845" cy="5180112"/>
        </p:xfrm>
        <a:graphic>
          <a:graphicData uri="http://schemas.openxmlformats.org/drawingml/2006/table">
            <a:tbl>
              <a:tblPr/>
              <a:tblGrid>
                <a:gridCol w="975132">
                  <a:extLst>
                    <a:ext uri="{9D8B030D-6E8A-4147-A177-3AD203B41FA5}">
                      <a16:colId xmlns:a16="http://schemas.microsoft.com/office/drawing/2014/main" val="20000"/>
                    </a:ext>
                  </a:extLst>
                </a:gridCol>
                <a:gridCol w="1450691">
                  <a:extLst>
                    <a:ext uri="{9D8B030D-6E8A-4147-A177-3AD203B41FA5}">
                      <a16:colId xmlns:a16="http://schemas.microsoft.com/office/drawing/2014/main" val="20001"/>
                    </a:ext>
                  </a:extLst>
                </a:gridCol>
                <a:gridCol w="2209218">
                  <a:extLst>
                    <a:ext uri="{9D8B030D-6E8A-4147-A177-3AD203B41FA5}">
                      <a16:colId xmlns:a16="http://schemas.microsoft.com/office/drawing/2014/main" val="2877992749"/>
                    </a:ext>
                  </a:extLst>
                </a:gridCol>
                <a:gridCol w="265980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(rot)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 (Ort)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drei</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dort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Farbe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fragen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brauchen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arbeiten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Uhr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Problem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pic>
        <p:nvPicPr>
          <p:cNvPr id="18" name="Picture 17" descr="A picture containing text, clipart&#10;&#10;Description automatically generated">
            <a:hlinkClick r:id="" action="ppaction://noaction">
              <a:snd r:embed="rId3" name="T3_W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1" y="2612588"/>
            <a:ext cx="609653" cy="627942"/>
          </a:xfrm>
          <a:prstGeom prst="rect">
            <a:avLst/>
          </a:prstGeom>
        </p:spPr>
      </p:pic>
      <p:pic>
        <p:nvPicPr>
          <p:cNvPr id="19" name="Picture 18" descr="A picture containing text, clipart&#10;&#10;Description automatically generated">
            <a:hlinkClick r:id="" action="ppaction://noaction">
              <a:snd r:embed="rId5" name="T3_W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38" y="3214559"/>
            <a:ext cx="609653" cy="627942"/>
          </a:xfrm>
          <a:prstGeom prst="rect">
            <a:avLst/>
          </a:prstGeom>
        </p:spPr>
      </p:pic>
      <p:pic>
        <p:nvPicPr>
          <p:cNvPr id="20" name="Picture 19" descr="A picture containing text, clipart&#10;&#10;Description automatically generated">
            <a:hlinkClick r:id="" action="ppaction://noaction">
              <a:snd r:embed="rId6" name="T3_W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3758441"/>
            <a:ext cx="609653" cy="627942"/>
          </a:xfrm>
          <a:prstGeom prst="rect">
            <a:avLst/>
          </a:prstGeom>
        </p:spPr>
      </p:pic>
      <p:pic>
        <p:nvPicPr>
          <p:cNvPr id="21" name="Picture 20" descr="A picture containing text, clipart&#10;&#10;Description automatically generated">
            <a:hlinkClick r:id="" action="ppaction://noaction">
              <a:snd r:embed="rId7" name="T3_W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4336182"/>
            <a:ext cx="609653" cy="627942"/>
          </a:xfrm>
          <a:prstGeom prst="rect">
            <a:avLst/>
          </a:prstGeom>
        </p:spPr>
      </p:pic>
      <p:pic>
        <p:nvPicPr>
          <p:cNvPr id="22" name="Picture 21" descr="A picture containing text, clipart&#10;&#10;Description automatically generated">
            <a:hlinkClick r:id="" action="ppaction://noaction">
              <a:snd r:embed="rId8" name="T3_W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25" y="4936480"/>
            <a:ext cx="609653" cy="627942"/>
          </a:xfrm>
          <a:prstGeom prst="rect">
            <a:avLst/>
          </a:prstGeom>
        </p:spPr>
      </p:pic>
      <p:sp>
        <p:nvSpPr>
          <p:cNvPr id="23" name="Speech Bubble: Rectangle with Corners Rounded 22">
            <a:hlinkClick r:id="" action="ppaction://noaction">
              <a:snd r:embed="rId9" name="T3_W2_6.1.wav"/>
            </a:hlinkClick>
            <a:extLst>
              <a:ext uri="{FF2B5EF4-FFF2-40B4-BE49-F238E27FC236}">
                <a16:creationId xmlns:a16="http://schemas.microsoft.com/office/drawing/2014/main" id="{AFDF170C-7D23-4A5A-8572-E261A4C73C1C}"/>
              </a:ext>
            </a:extLst>
          </p:cNvPr>
          <p:cNvSpPr/>
          <p:nvPr/>
        </p:nvSpPr>
        <p:spPr>
          <a:xfrm>
            <a:off x="4053799" y="853861"/>
            <a:ext cx="5012859"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2457" y="624919"/>
            <a:ext cx="914400" cy="914400"/>
          </a:xfrm>
          <a:prstGeom prst="rect">
            <a:avLst/>
          </a:prstGeom>
        </p:spPr>
      </p:pic>
      <p:sp>
        <p:nvSpPr>
          <p:cNvPr id="25" name="Google Shape;108;p3">
            <a:hlinkClick r:id="" action="ppaction://noaction">
              <a:snd r:embed="rId9" name="T3_W2_6.1.wav"/>
            </a:hlinkClick>
            <a:extLst>
              <a:ext uri="{FF2B5EF4-FFF2-40B4-BE49-F238E27FC236}">
                <a16:creationId xmlns:a16="http://schemas.microsoft.com/office/drawing/2014/main" id="{1D219F19-DD67-4916-84AD-C81240A17BC1}"/>
              </a:ext>
            </a:extLst>
          </p:cNvPr>
          <p:cNvSpPr txBox="1"/>
          <p:nvPr/>
        </p:nvSpPr>
        <p:spPr>
          <a:xfrm>
            <a:off x="4124007" y="871275"/>
            <a:ext cx="45927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7" name="Title 1">
            <a:extLst>
              <a:ext uri="{FF2B5EF4-FFF2-40B4-BE49-F238E27FC236}">
                <a16:creationId xmlns:a16="http://schemas.microsoft.com/office/drawing/2014/main" id="{0812BE0E-6516-4DA5-ABDF-A869382BF8FA}"/>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8" name="Picture 27" descr="A picture containing text, clipart&#10;&#10;Description automatically generated">
            <a:extLst>
              <a:ext uri="{FF2B5EF4-FFF2-40B4-BE49-F238E27FC236}">
                <a16:creationId xmlns:a16="http://schemas.microsoft.com/office/drawing/2014/main" id="{A0FD6A1E-79DB-46D5-A992-47D3FB5AE4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9" name="Picture 28" descr="Icon&#10;&#10;Description automatically generated">
            <a:extLst>
              <a:ext uri="{FF2B5EF4-FFF2-40B4-BE49-F238E27FC236}">
                <a16:creationId xmlns:a16="http://schemas.microsoft.com/office/drawing/2014/main" id="{8EB1FED7-5B5F-4BD3-8330-FD38B33C6DB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09538" y="2060885"/>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6376F03A-6A93-49DC-AF05-189D92E677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93375" y="253955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54062C06-568B-4CEE-8D89-0D3AADD8F54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5" y="321960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88A345C4-0ADE-405E-89E9-850EF01E2BC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30998" y="3746282"/>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ED69F149-38D9-41A4-B77B-DB13D4D4CFE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30997" y="435177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B23B54DE-DF94-4673-B0DD-C594D7012F0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4" y="4897837"/>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31FB589D-A454-4180-8450-27253C1B95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4852204" y="54782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E0FDD82B-28E5-42BB-8E97-D799C996F80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0000"/>
          <a:stretch/>
        </p:blipFill>
        <p:spPr>
          <a:xfrm>
            <a:off x="3056942" y="6058754"/>
            <a:ext cx="517321" cy="517320"/>
          </a:xfrm>
          <a:prstGeom prst="rect">
            <a:avLst/>
          </a:prstGeom>
        </p:spPr>
      </p:pic>
      <p:pic>
        <p:nvPicPr>
          <p:cNvPr id="10" name="Picture 9" descr="A picture containing text, clipart&#10;&#10;Description automatically generated">
            <a:hlinkClick r:id="" action="ppaction://noaction">
              <a:snd r:embed="rId14" name="T3_W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2" y="2060885"/>
            <a:ext cx="609653" cy="627942"/>
          </a:xfrm>
          <a:prstGeom prst="rect">
            <a:avLst/>
          </a:prstGeom>
        </p:spPr>
      </p:pic>
      <p:pic>
        <p:nvPicPr>
          <p:cNvPr id="37" name="Picture 36" descr="A picture containing text, clipart&#10;&#10;Description automatically generated">
            <a:hlinkClick r:id="" action="ppaction://noaction">
              <a:snd r:embed="rId15" name="T3_W2_6.8.wav"/>
            </a:hlinkClick>
            <a:extLst>
              <a:ext uri="{FF2B5EF4-FFF2-40B4-BE49-F238E27FC236}">
                <a16:creationId xmlns:a16="http://schemas.microsoft.com/office/drawing/2014/main" id="{42AB6B71-40B7-4DB5-8427-561778F7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4" y="5508000"/>
            <a:ext cx="609653" cy="627942"/>
          </a:xfrm>
          <a:prstGeom prst="rect">
            <a:avLst/>
          </a:prstGeom>
        </p:spPr>
      </p:pic>
      <p:pic>
        <p:nvPicPr>
          <p:cNvPr id="38" name="Picture 37" descr="A picture containing text, clipart&#10;&#10;Description automatically generated">
            <a:hlinkClick r:id="" action="ppaction://noaction">
              <a:snd r:embed="rId16" name="T3_W2_6.9.wav"/>
            </a:hlinkClick>
            <a:extLst>
              <a:ext uri="{FF2B5EF4-FFF2-40B4-BE49-F238E27FC236}">
                <a16:creationId xmlns:a16="http://schemas.microsoft.com/office/drawing/2014/main" id="{E060470D-D455-4B96-8511-5920BA32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3" y="6068689"/>
            <a:ext cx="609653" cy="627942"/>
          </a:xfrm>
          <a:prstGeom prst="rect">
            <a:avLst/>
          </a:prstGeom>
        </p:spPr>
      </p:pic>
      <p:sp>
        <p:nvSpPr>
          <p:cNvPr id="39" name="Speech Bubble: Rectangle with Corners Rounded 38">
            <a:extLst>
              <a:ext uri="{FF2B5EF4-FFF2-40B4-BE49-F238E27FC236}">
                <a16:creationId xmlns:a16="http://schemas.microsoft.com/office/drawing/2014/main" id="{68EFA595-B06E-4EFE-82E1-B543EF86494A}"/>
              </a:ext>
            </a:extLst>
          </p:cNvPr>
          <p:cNvSpPr/>
          <p:nvPr/>
        </p:nvSpPr>
        <p:spPr>
          <a:xfrm>
            <a:off x="8539023" y="3635778"/>
            <a:ext cx="3380261" cy="1431988"/>
          </a:xfrm>
          <a:prstGeom prst="wedgeRoundRectCallout">
            <a:avLst>
              <a:gd name="adj1" fmla="val -68381"/>
              <a:gd name="adj2" fmla="val 8470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when ‘h’ follows a vowel, it makes a long vowel sound.</a:t>
            </a:r>
          </a:p>
        </p:txBody>
      </p:sp>
      <p:sp>
        <p:nvSpPr>
          <p:cNvPr id="6" name="TextBox 5">
            <a:extLst>
              <a:ext uri="{FF2B5EF4-FFF2-40B4-BE49-F238E27FC236}">
                <a16:creationId xmlns:a16="http://schemas.microsoft.com/office/drawing/2014/main" id="{D5240FDC-A72D-42F8-BC42-1352A4A78E12}"/>
              </a:ext>
            </a:extLst>
          </p:cNvPr>
          <p:cNvSpPr txBox="1"/>
          <p:nvPr/>
        </p:nvSpPr>
        <p:spPr>
          <a:xfrm>
            <a:off x="6422330" y="210108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F6EFBC19-C73E-4A25-ABF7-18B23E0C9883}"/>
              </a:ext>
            </a:extLst>
          </p:cNvPr>
          <p:cNvSpPr txBox="1"/>
          <p:nvPr/>
        </p:nvSpPr>
        <p:spPr>
          <a:xfrm>
            <a:off x="6352123" y="2655248"/>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FB61BF25-6BB1-446B-BDD3-F953D7CC5840}"/>
              </a:ext>
            </a:extLst>
          </p:cNvPr>
          <p:cNvSpPr txBox="1"/>
          <p:nvPr/>
        </p:nvSpPr>
        <p:spPr>
          <a:xfrm>
            <a:off x="6352123" y="325981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TextBox 41">
            <a:extLst>
              <a:ext uri="{FF2B5EF4-FFF2-40B4-BE49-F238E27FC236}">
                <a16:creationId xmlns:a16="http://schemas.microsoft.com/office/drawing/2014/main" id="{44BCC799-5DEA-4831-AB4B-0069B49C2188}"/>
              </a:ext>
            </a:extLst>
          </p:cNvPr>
          <p:cNvSpPr txBox="1"/>
          <p:nvPr/>
        </p:nvSpPr>
        <p:spPr>
          <a:xfrm>
            <a:off x="6352123" y="3892252"/>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3" name="TextBox 42">
            <a:extLst>
              <a:ext uri="{FF2B5EF4-FFF2-40B4-BE49-F238E27FC236}">
                <a16:creationId xmlns:a16="http://schemas.microsoft.com/office/drawing/2014/main" id="{DFC099B9-1CAC-4470-9778-761F72B1C661}"/>
              </a:ext>
            </a:extLst>
          </p:cNvPr>
          <p:cNvSpPr txBox="1"/>
          <p:nvPr/>
        </p:nvSpPr>
        <p:spPr>
          <a:xfrm>
            <a:off x="6422331" y="438440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9782A76D-8945-47B2-8065-AE46E7092FAD}"/>
              </a:ext>
            </a:extLst>
          </p:cNvPr>
          <p:cNvSpPr txBox="1"/>
          <p:nvPr/>
        </p:nvSpPr>
        <p:spPr>
          <a:xfrm>
            <a:off x="6422330" y="4965570"/>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FD85E910-D521-4F54-8315-98F252658FCC}"/>
              </a:ext>
            </a:extLst>
          </p:cNvPr>
          <p:cNvSpPr txBox="1"/>
          <p:nvPr/>
        </p:nvSpPr>
        <p:spPr>
          <a:xfrm>
            <a:off x="6422330" y="555286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6" name="TextBox 45">
            <a:extLst>
              <a:ext uri="{FF2B5EF4-FFF2-40B4-BE49-F238E27FC236}">
                <a16:creationId xmlns:a16="http://schemas.microsoft.com/office/drawing/2014/main" id="{A2628FC7-64BF-4EFC-91EE-87F288D463DB}"/>
              </a:ext>
            </a:extLst>
          </p:cNvPr>
          <p:cNvSpPr txBox="1"/>
          <p:nvPr/>
        </p:nvSpPr>
        <p:spPr>
          <a:xfrm>
            <a:off x="6352122" y="6103023"/>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6991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0" grpId="0" animBg="1"/>
      <p:bldP spid="41" grpId="0" animBg="1"/>
      <p:bldP spid="42" grpId="0" animBg="1"/>
      <p:bldP spid="43" grpId="0" animBg="1"/>
      <p:bldP spid="44"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89553" y="683716"/>
            <a:ext cx="3127908" cy="5720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300751" y="717073"/>
            <a:ext cx="28533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7" name="TextBox 46">
            <a:extLst>
              <a:ext uri="{FF2B5EF4-FFF2-40B4-BE49-F238E27FC236}">
                <a16:creationId xmlns:a16="http://schemas.microsoft.com/office/drawing/2014/main" id="{53162C90-D23F-4B01-BC37-10C4412DA61F}"/>
              </a:ext>
            </a:extLst>
          </p:cNvPr>
          <p:cNvSpPr txBox="1"/>
          <p:nvPr/>
        </p:nvSpPr>
        <p:spPr>
          <a:xfrm>
            <a:off x="3181196" y="2002229"/>
            <a:ext cx="2158603"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arbeiten</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43655A91-7E12-44EC-9BD1-4B7CC179390F}"/>
              </a:ext>
            </a:extLst>
          </p:cNvPr>
          <p:cNvSpPr txBox="1"/>
          <p:nvPr/>
        </p:nvSpPr>
        <p:spPr>
          <a:xfrm>
            <a:off x="2042722" y="5992302"/>
            <a:ext cx="2580840"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der </a:t>
            </a: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Grund</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3EDF292F-8C3E-40BB-8BB2-5A3F8A67B3C3}"/>
              </a:ext>
            </a:extLst>
          </p:cNvPr>
          <p:cNvSpPr txBox="1"/>
          <p:nvPr/>
        </p:nvSpPr>
        <p:spPr>
          <a:xfrm>
            <a:off x="8189532" y="4584521"/>
            <a:ext cx="928773"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a:ea typeface="+mn-ea"/>
                <a:cs typeface="+mn-cs"/>
              </a:rPr>
              <a:t>mit</a:t>
            </a:r>
            <a:endParaRPr kumimoji="0" lang="en-GB" sz="36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02359CC7-FC3F-8627-F568-AC85B2626135}"/>
              </a:ext>
            </a:extLst>
          </p:cNvPr>
          <p:cNvGrpSpPr/>
          <p:nvPr/>
        </p:nvGrpSpPr>
        <p:grpSpPr>
          <a:xfrm>
            <a:off x="5816017" y="1255801"/>
            <a:ext cx="1902858" cy="1857292"/>
            <a:chOff x="-2579673" y="2642435"/>
            <a:chExt cx="2446639" cy="2420110"/>
          </a:xfrm>
        </p:grpSpPr>
        <p:sp>
          <p:nvSpPr>
            <p:cNvPr id="4" name="Oval 3">
              <a:extLst>
                <a:ext uri="{FF2B5EF4-FFF2-40B4-BE49-F238E27FC236}">
                  <a16:creationId xmlns:a16="http://schemas.microsoft.com/office/drawing/2014/main" id="{CA830DA8-592D-34A5-36E8-2855B706B309}"/>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Free home office at home work vector">
              <a:extLst>
                <a:ext uri="{FF2B5EF4-FFF2-40B4-BE49-F238E27FC236}">
                  <a16:creationId xmlns:a16="http://schemas.microsoft.com/office/drawing/2014/main" id="{79E9BC88-2A37-24A1-1C4C-C7FDECD8A85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Free interview conversation talking illustration">
            <a:extLst>
              <a:ext uri="{FF2B5EF4-FFF2-40B4-BE49-F238E27FC236}">
                <a16:creationId xmlns:a16="http://schemas.microsoft.com/office/drawing/2014/main" id="{C2D69F33-5AE7-BFFB-C219-5280DF1E7CB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243" r="61737"/>
          <a:stretch/>
        </p:blipFill>
        <p:spPr bwMode="auto">
          <a:xfrm>
            <a:off x="2645914" y="3416987"/>
            <a:ext cx="1804528" cy="19919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4A82541-B027-79C1-6AEE-5D3F0D2F2042}"/>
              </a:ext>
            </a:extLst>
          </p:cNvPr>
          <p:cNvSpPr txBox="1"/>
          <p:nvPr/>
        </p:nvSpPr>
        <p:spPr>
          <a:xfrm>
            <a:off x="2042723" y="5440351"/>
            <a:ext cx="2580839" cy="461665"/>
          </a:xfrm>
          <a:prstGeom prst="rect">
            <a:avLst/>
          </a:prstGeom>
          <a:noFill/>
        </p:spPr>
        <p:txBody>
          <a:bodyPr wrap="square" rtlCol="0">
            <a:spAutoFit/>
          </a:bodyPr>
          <a:lstStyle/>
          <a:p>
            <a:pPr algn="ctr"/>
            <a:r>
              <a:rPr lang="en-GB" sz="2400" dirty="0">
                <a:solidFill>
                  <a:srgbClr val="002060"/>
                </a:solidFill>
              </a:rPr>
              <a:t>[reason]</a:t>
            </a:r>
          </a:p>
        </p:txBody>
      </p:sp>
      <p:sp>
        <p:nvSpPr>
          <p:cNvPr id="17" name="TextBox 16">
            <a:extLst>
              <a:ext uri="{FF2B5EF4-FFF2-40B4-BE49-F238E27FC236}">
                <a16:creationId xmlns:a16="http://schemas.microsoft.com/office/drawing/2014/main" id="{59641F09-E2F0-0475-5BF3-040B17A1B793}"/>
              </a:ext>
            </a:extLst>
          </p:cNvPr>
          <p:cNvSpPr txBox="1"/>
          <p:nvPr/>
        </p:nvSpPr>
        <p:spPr>
          <a:xfrm>
            <a:off x="5339799" y="3205657"/>
            <a:ext cx="2841877" cy="461665"/>
          </a:xfrm>
          <a:prstGeom prst="rect">
            <a:avLst/>
          </a:prstGeom>
          <a:noFill/>
        </p:spPr>
        <p:txBody>
          <a:bodyPr wrap="square" rtlCol="0">
            <a:spAutoFit/>
          </a:bodyPr>
          <a:lstStyle/>
          <a:p>
            <a:pPr algn="ctr"/>
            <a:r>
              <a:rPr lang="en-GB" sz="2400" dirty="0">
                <a:solidFill>
                  <a:srgbClr val="002060"/>
                </a:solidFill>
              </a:rPr>
              <a:t>[to work, working]</a:t>
            </a:r>
          </a:p>
        </p:txBody>
      </p:sp>
      <p:sp>
        <p:nvSpPr>
          <p:cNvPr id="18" name="TextBox 17">
            <a:extLst>
              <a:ext uri="{FF2B5EF4-FFF2-40B4-BE49-F238E27FC236}">
                <a16:creationId xmlns:a16="http://schemas.microsoft.com/office/drawing/2014/main" id="{AE53439E-E830-A548-7AF3-B05E0A3C3228}"/>
              </a:ext>
            </a:extLst>
          </p:cNvPr>
          <p:cNvSpPr txBox="1"/>
          <p:nvPr/>
        </p:nvSpPr>
        <p:spPr>
          <a:xfrm>
            <a:off x="9037749" y="5440350"/>
            <a:ext cx="2841877" cy="461665"/>
          </a:xfrm>
          <a:prstGeom prst="rect">
            <a:avLst/>
          </a:prstGeom>
          <a:noFill/>
        </p:spPr>
        <p:txBody>
          <a:bodyPr wrap="square" rtlCol="0">
            <a:spAutoFit/>
          </a:bodyPr>
          <a:lstStyle/>
          <a:p>
            <a:pPr algn="ctr"/>
            <a:r>
              <a:rPr lang="en-GB" sz="2400" dirty="0">
                <a:solidFill>
                  <a:srgbClr val="002060"/>
                </a:solidFill>
              </a:rPr>
              <a:t>[with]</a:t>
            </a:r>
          </a:p>
        </p:txBody>
      </p:sp>
      <p:pic>
        <p:nvPicPr>
          <p:cNvPr id="1036" name="Picture 12" descr="Free cartoon icon light bulb vector">
            <a:extLst>
              <a:ext uri="{FF2B5EF4-FFF2-40B4-BE49-F238E27FC236}">
                <a16:creationId xmlns:a16="http://schemas.microsoft.com/office/drawing/2014/main" id="{81129E3B-0439-23EA-6192-4AC11AF8428C}"/>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2018" y="3712414"/>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question question mark symbol vector">
            <a:extLst>
              <a:ext uri="{FF2B5EF4-FFF2-40B4-BE49-F238E27FC236}">
                <a16:creationId xmlns:a16="http://schemas.microsoft.com/office/drawing/2014/main" id="{FEC1A33F-E573-78BA-F138-71B099FC727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0006" y="3622343"/>
            <a:ext cx="434303" cy="86860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couple love silhouette vector">
            <a:extLst>
              <a:ext uri="{FF2B5EF4-FFF2-40B4-BE49-F238E27FC236}">
                <a16:creationId xmlns:a16="http://schemas.microsoft.com/office/drawing/2014/main" id="{C10E5F35-D517-D18D-5664-12A763084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79963" y="3178804"/>
            <a:ext cx="1557451" cy="2230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91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6" grpId="0" animBg="1"/>
      <p:bldP spid="57"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5ED26FA-94A4-1144-96A1-85AEBB6344BB}"/>
              </a:ext>
            </a:extLst>
          </p:cNvPr>
          <p:cNvSpPr txBox="1"/>
          <p:nvPr/>
        </p:nvSpPr>
        <p:spPr>
          <a:xfrm>
            <a:off x="1156405" y="1397828"/>
            <a:ext cx="2255613"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mit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5497873" y="685712"/>
            <a:ext cx="21329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115076"/>
                </a:solidFill>
                <a:latin typeface="Century Gothic" panose="020B0502020202020204" pitchFamily="34" charset="0"/>
              </a:rPr>
              <a:t>arbeiten</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1" name="Group 60"/>
          <p:cNvGrpSpPr/>
          <p:nvPr/>
        </p:nvGrpSpPr>
        <p:grpSpPr>
          <a:xfrm>
            <a:off x="1042679" y="1306441"/>
            <a:ext cx="5072893" cy="422109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185682" y="597017"/>
            <a:ext cx="5683025" cy="4311431"/>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862578" y="520436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6" name="TextBox 75"/>
          <p:cNvSpPr txBox="1"/>
          <p:nvPr/>
        </p:nvSpPr>
        <p:spPr>
          <a:xfrm>
            <a:off x="5191018" y="5204365"/>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696978" y="44211"/>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6" y="237168"/>
            <a:ext cx="2740890" cy="45676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9" name="TextBox 48">
            <a:extLst>
              <a:ext uri="{FF2B5EF4-FFF2-40B4-BE49-F238E27FC236}">
                <a16:creationId xmlns:a16="http://schemas.microsoft.com/office/drawing/2014/main" id="{A93FE00D-1E7F-435F-B214-EFEF3F88B2E1}"/>
              </a:ext>
            </a:extLst>
          </p:cNvPr>
          <p:cNvSpPr txBox="1"/>
          <p:nvPr/>
        </p:nvSpPr>
        <p:spPr>
          <a:xfrm>
            <a:off x="9089436" y="520436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TextBox 63">
            <a:extLst>
              <a:ext uri="{FF2B5EF4-FFF2-40B4-BE49-F238E27FC236}">
                <a16:creationId xmlns:a16="http://schemas.microsoft.com/office/drawing/2014/main" id="{87503E36-407D-433D-A917-FCEE7773221B}"/>
              </a:ext>
            </a:extLst>
          </p:cNvPr>
          <p:cNvSpPr txBox="1"/>
          <p:nvPr/>
        </p:nvSpPr>
        <p:spPr>
          <a:xfrm>
            <a:off x="6495672" y="1896283"/>
            <a:ext cx="34771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a:t>
            </a:r>
            <a:r>
              <a:rPr kumimoji="0" lang="en-GB" sz="3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Grund</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6805204" y="1917969"/>
            <a:ext cx="3991707" cy="3230777"/>
            <a:chOff x="320670" y="1467111"/>
            <a:chExt cx="3260528" cy="3941982"/>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927728" y="2755622"/>
              <a:ext cx="3278914" cy="20280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320670" y="1467111"/>
              <a:ext cx="2465001"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grpSp>
        <p:nvGrpSpPr>
          <p:cNvPr id="8" name="Group 7">
            <a:extLst>
              <a:ext uri="{FF2B5EF4-FFF2-40B4-BE49-F238E27FC236}">
                <a16:creationId xmlns:a16="http://schemas.microsoft.com/office/drawing/2014/main" id="{C4F2365F-DAB5-00AF-F15D-83533B3E65D0}"/>
              </a:ext>
            </a:extLst>
          </p:cNvPr>
          <p:cNvGrpSpPr/>
          <p:nvPr/>
        </p:nvGrpSpPr>
        <p:grpSpPr>
          <a:xfrm>
            <a:off x="1517127" y="5074760"/>
            <a:ext cx="1312008" cy="1268960"/>
            <a:chOff x="-2579673" y="2642435"/>
            <a:chExt cx="2446639" cy="2420110"/>
          </a:xfrm>
        </p:grpSpPr>
        <p:sp>
          <p:nvSpPr>
            <p:cNvPr id="9" name="Oval 8">
              <a:extLst>
                <a:ext uri="{FF2B5EF4-FFF2-40B4-BE49-F238E27FC236}">
                  <a16:creationId xmlns:a16="http://schemas.microsoft.com/office/drawing/2014/main" id="{1FB6FF4B-1266-C7FA-6C1F-DA445E58A867}"/>
                </a:ext>
              </a:extLst>
            </p:cNvPr>
            <p:cNvSpPr/>
            <p:nvPr/>
          </p:nvSpPr>
          <p:spPr>
            <a:xfrm>
              <a:off x="-2579673" y="2642435"/>
              <a:ext cx="2446639" cy="2420110"/>
            </a:xfrm>
            <a:prstGeom prst="ellipse">
              <a:avLst/>
            </a:prstGeom>
            <a:solidFill>
              <a:schemeClr val="accent3">
                <a:lumMod val="20000"/>
                <a:lumOff val="8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8" descr="Free home office at home work vector">
              <a:extLst>
                <a:ext uri="{FF2B5EF4-FFF2-40B4-BE49-F238E27FC236}">
                  <a16:creationId xmlns:a16="http://schemas.microsoft.com/office/drawing/2014/main" id="{69BD3C0D-A053-2EE5-C078-443F52A3598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5030A7BD-FF12-4D69-5A9C-000178DB5F5B}"/>
              </a:ext>
            </a:extLst>
          </p:cNvPr>
          <p:cNvSpPr txBox="1"/>
          <p:nvPr/>
        </p:nvSpPr>
        <p:spPr>
          <a:xfrm>
            <a:off x="822820" y="6318899"/>
            <a:ext cx="2841877" cy="461665"/>
          </a:xfrm>
          <a:prstGeom prst="rect">
            <a:avLst/>
          </a:prstGeom>
          <a:noFill/>
        </p:spPr>
        <p:txBody>
          <a:bodyPr wrap="square" rtlCol="0">
            <a:spAutoFit/>
          </a:bodyPr>
          <a:lstStyle/>
          <a:p>
            <a:pPr algn="ctr"/>
            <a:r>
              <a:rPr lang="en-GB" sz="2400" dirty="0">
                <a:solidFill>
                  <a:srgbClr val="002060"/>
                </a:solidFill>
              </a:rPr>
              <a:t>[to work, working]</a:t>
            </a:r>
          </a:p>
        </p:txBody>
      </p:sp>
      <p:sp>
        <p:nvSpPr>
          <p:cNvPr id="15" name="TextBox 14">
            <a:extLst>
              <a:ext uri="{FF2B5EF4-FFF2-40B4-BE49-F238E27FC236}">
                <a16:creationId xmlns:a16="http://schemas.microsoft.com/office/drawing/2014/main" id="{F0A7B7B2-809E-AE05-5AF2-FDC38068B6ED}"/>
              </a:ext>
            </a:extLst>
          </p:cNvPr>
          <p:cNvSpPr txBox="1"/>
          <p:nvPr/>
        </p:nvSpPr>
        <p:spPr>
          <a:xfrm>
            <a:off x="6577499" y="6222144"/>
            <a:ext cx="1170280" cy="461665"/>
          </a:xfrm>
          <a:prstGeom prst="rect">
            <a:avLst/>
          </a:prstGeom>
          <a:noFill/>
        </p:spPr>
        <p:txBody>
          <a:bodyPr wrap="square" rtlCol="0">
            <a:spAutoFit/>
          </a:bodyPr>
          <a:lstStyle/>
          <a:p>
            <a:pPr algn="ctr"/>
            <a:r>
              <a:rPr lang="en-GB" sz="2400" dirty="0">
                <a:solidFill>
                  <a:srgbClr val="002060"/>
                </a:solidFill>
              </a:rPr>
              <a:t>[with]</a:t>
            </a:r>
          </a:p>
        </p:txBody>
      </p:sp>
      <p:grpSp>
        <p:nvGrpSpPr>
          <p:cNvPr id="19" name="Group 18">
            <a:extLst>
              <a:ext uri="{FF2B5EF4-FFF2-40B4-BE49-F238E27FC236}">
                <a16:creationId xmlns:a16="http://schemas.microsoft.com/office/drawing/2014/main" id="{323DA4DA-C176-1331-00D6-02BDD83E35AA}"/>
              </a:ext>
            </a:extLst>
          </p:cNvPr>
          <p:cNvGrpSpPr/>
          <p:nvPr/>
        </p:nvGrpSpPr>
        <p:grpSpPr>
          <a:xfrm>
            <a:off x="9646782" y="5292179"/>
            <a:ext cx="1213898" cy="1326439"/>
            <a:chOff x="8263230" y="4242978"/>
            <a:chExt cx="1804528" cy="1991909"/>
          </a:xfrm>
        </p:grpSpPr>
        <p:pic>
          <p:nvPicPr>
            <p:cNvPr id="13" name="Picture 10" descr="Free interview conversation talking illustration">
              <a:extLst>
                <a:ext uri="{FF2B5EF4-FFF2-40B4-BE49-F238E27FC236}">
                  <a16:creationId xmlns:a16="http://schemas.microsoft.com/office/drawing/2014/main" id="{774353B1-BEBF-5B0A-B28A-1B104D96084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ee cartoon icon light bulb vector">
              <a:extLst>
                <a:ext uri="{FF2B5EF4-FFF2-40B4-BE49-F238E27FC236}">
                  <a16:creationId xmlns:a16="http://schemas.microsoft.com/office/drawing/2014/main" id="{C6AFBCFD-12FD-819A-8132-43172D77396F}"/>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Free question question mark symbol vector">
              <a:extLst>
                <a:ext uri="{FF2B5EF4-FFF2-40B4-BE49-F238E27FC236}">
                  <a16:creationId xmlns:a16="http://schemas.microsoft.com/office/drawing/2014/main" id="{841322D1-147A-6742-D297-E5DD041029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6" descr="Free couple love silhouette vector">
            <a:extLst>
              <a:ext uri="{FF2B5EF4-FFF2-40B4-BE49-F238E27FC236}">
                <a16:creationId xmlns:a16="http://schemas.microsoft.com/office/drawing/2014/main" id="{C114316D-542C-02CB-E0C3-8253B938D0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41937" y="5484217"/>
            <a:ext cx="891897" cy="12770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C245B0C-ACE0-7743-832B-5B3A53DB56A0}"/>
              </a:ext>
            </a:extLst>
          </p:cNvPr>
          <p:cNvSpPr txBox="1"/>
          <p:nvPr/>
        </p:nvSpPr>
        <p:spPr>
          <a:xfrm>
            <a:off x="10107659" y="6188963"/>
            <a:ext cx="2580839" cy="461665"/>
          </a:xfrm>
          <a:prstGeom prst="rect">
            <a:avLst/>
          </a:prstGeom>
          <a:noFill/>
        </p:spPr>
        <p:txBody>
          <a:bodyPr wrap="square" rtlCol="0">
            <a:spAutoFit/>
          </a:bodyPr>
          <a:lstStyle/>
          <a:p>
            <a:pPr algn="ctr"/>
            <a:r>
              <a:rPr lang="en-GB" sz="2400" dirty="0">
                <a:solidFill>
                  <a:srgbClr val="002060"/>
                </a:solidFill>
              </a:rPr>
              <a:t>[reason]</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nextCondLst>
                <p:cond evt="onClick" delay="0">
                  <p:tgtEl>
                    <p:spTgt spid="74"/>
                  </p:tgtEl>
                </p:cond>
              </p:nextCondLst>
            </p:seq>
            <p:seq concurrent="1" nextAc="seek">
              <p:cTn id="33" restart="whenNotActive" fill="hold" evtFilter="cancelBubble" nodeType="interactiveSeq">
                <p:stCondLst>
                  <p:cond evt="onClick" delay="0">
                    <p:tgtEl>
                      <p:spTgt spid="76"/>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childTnLst>
              </p:cTn>
              <p:nextCondLst>
                <p:cond evt="onClick" delay="0">
                  <p:tgtEl>
                    <p:spTgt spid="76"/>
                  </p:tgtEl>
                </p:cond>
              </p:nextCondLst>
            </p:seq>
            <p:seq concurrent="1" nextAc="seek">
              <p:cTn id="39" restart="whenNotActive" fill="hold" evtFilter="cancelBubble" nodeType="interactiveSeq">
                <p:stCondLst>
                  <p:cond evt="onClick" delay="0">
                    <p:tgtEl>
                      <p:spTgt spid="49"/>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51" grpId="0"/>
      <p:bldP spid="51" grpId="1"/>
      <p:bldP spid="64" grpId="0"/>
      <p:bldP spid="6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7600" y="86527"/>
            <a:ext cx="822104" cy="774847"/>
          </a:xfrm>
          <a:prstGeom prst="rect">
            <a:avLst/>
          </a:prstGeom>
          <a:ln>
            <a:noFill/>
          </a:ln>
        </p:spPr>
      </p:pic>
      <p:sp>
        <p:nvSpPr>
          <p:cNvPr id="90" name="CustomShape 3"/>
          <p:cNvSpPr/>
          <p:nvPr/>
        </p:nvSpPr>
        <p:spPr>
          <a:xfrm>
            <a:off x="104996" y="79475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has one present tense, but English has two: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suggests which English present tense to use:</a:t>
            </a:r>
            <a:br>
              <a:rPr kumimoji="0" lang="en-US" sz="2800" b="0" i="0" u="none" strike="noStrike" kern="1200" cap="none" spc="0" normalizeH="0" baseline="0" noProof="0" dirty="0">
                <a:ln>
                  <a:noFill/>
                </a:ln>
                <a:solidFill>
                  <a:srgbClr val="002060"/>
                </a:solidFill>
                <a:effectLst/>
                <a:uLnTx/>
                <a:uFillTx/>
                <a:latin typeface="Century Gothic"/>
                <a:ea typeface="+mn-ea"/>
                <a:cs typeface="+mn-cs"/>
              </a:rPr>
            </a:b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Ich</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b="1" spc="-1" dirty="0" err="1">
                <a:solidFill>
                  <a:srgbClr val="002060"/>
                </a:solidFill>
                <a:latin typeface="Century Gothic" panose="020B0502020202020204" pitchFamily="34" charset="0"/>
                <a:ea typeface="Century Gothic"/>
              </a:rPr>
              <a:t>schreib</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Grund</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643087" y="1446102"/>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57927" y="15980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write </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 reason</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4"/>
          <a:stretch/>
        </p:blipFill>
        <p:spPr>
          <a:xfrm>
            <a:off x="6643087" y="2272721"/>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57927" y="24246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writing a reason.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395054" y="5395807"/>
            <a:ext cx="54416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heute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5597132" y="3994860"/>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375072" y="405031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work with </a:t>
            </a:r>
            <a:r>
              <a:rPr lang="en-GB" sz="2600" spc="-1" dirty="0" err="1">
                <a:solidFill>
                  <a:srgbClr val="1F3864"/>
                </a:solidFill>
                <a:latin typeface="Century Gothic" panose="020B0502020202020204" pitchFamily="34" charset="0"/>
                <a:ea typeface="Century Gothic"/>
              </a:rPr>
              <a:t>Lias</a:t>
            </a:r>
            <a:r>
              <a:rPr lang="en-GB" sz="2600" spc="-1" dirty="0">
                <a:solidFill>
                  <a:srgbClr val="1F3864"/>
                </a:solidFill>
                <a:latin typeface="Century Gothic" panose="020B0502020202020204" pitchFamily="34" charset="0"/>
                <a:ea typeface="Century Gothic"/>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5">
            <a:extLst>
              <a:ext uri="{FF2B5EF4-FFF2-40B4-BE49-F238E27FC236}">
                <a16:creationId xmlns:a16="http://schemas.microsoft.com/office/drawing/2014/main" id="{9E0E3737-2B70-497D-B89D-59D4E485877B}"/>
              </a:ext>
            </a:extLst>
          </p:cNvPr>
          <p:cNvSpPr/>
          <p:nvPr/>
        </p:nvSpPr>
        <p:spPr>
          <a:xfrm>
            <a:off x="6375072" y="5441870"/>
            <a:ext cx="65408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are working with </a:t>
            </a:r>
            <a:r>
              <a:rPr kumimoji="0" lang="en-GB" sz="26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today</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5589780" y="5288870"/>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776721" y="4695681"/>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Montag = Monday</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m</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ontags</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 on Mondays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6134614" y="4727567"/>
            <a:ext cx="5651171" cy="518040"/>
          </a:xfrm>
          <a:prstGeom prst="wedgeRoundRectCallout">
            <a:avLst>
              <a:gd name="adj1" fmla="val 12740"/>
              <a:gd name="adj2" fmla="val -729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simple present for repeated actions.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352588" y="4059328"/>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arbeit</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C55EB7F9-89B2-4A1F-B654-7D76240BF405}"/>
              </a:ext>
            </a:extLst>
          </p:cNvPr>
          <p:cNvSpPr/>
          <p:nvPr/>
        </p:nvSpPr>
        <p:spPr>
          <a:xfrm>
            <a:off x="7599421" y="6101347"/>
            <a:ext cx="4500283" cy="680446"/>
          </a:xfrm>
          <a:prstGeom prst="wedgeRoundRectCallout">
            <a:avLst>
              <a:gd name="adj1" fmla="val 33059"/>
              <a:gd name="adj2" fmla="val -822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continuous present for ongoing actions happening now.</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5A7B7E9-9323-4C13-83C2-EE40771927FB}"/>
              </a:ext>
            </a:extLst>
          </p:cNvPr>
          <p:cNvSpPr/>
          <p:nvPr/>
        </p:nvSpPr>
        <p:spPr>
          <a:xfrm>
            <a:off x="424508" y="6003173"/>
            <a:ext cx="5263245" cy="757565"/>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Note! There is an extra ‘e’ here because ‘</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arbeitst</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would be too hard to say!</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5" cstate="print">
            <a:clrChange>
              <a:clrFrom>
                <a:srgbClr val="FFFFFE"/>
              </a:clrFrom>
              <a:clrTo>
                <a:srgbClr val="FFFFFE">
                  <a:alpha val="0"/>
                </a:srgbClr>
              </a:clrTo>
            </a:clrChange>
            <a:extLst>
              <a:ext uri="{28A0092B-C50C-407E-A947-70E740481C1C}">
                <a14:useLocalDpi xmlns:a14="http://schemas.microsoft.com/office/drawing/2010/main" val="0"/>
              </a:ext>
            </a:extLst>
          </a:blip>
          <a:srcRect l="10688" t="10103"/>
          <a:stretch/>
        </p:blipFill>
        <p:spPr>
          <a:xfrm>
            <a:off x="895319" y="2021019"/>
            <a:ext cx="1548424" cy="1098950"/>
          </a:xfrm>
          <a:prstGeom prst="rect">
            <a:avLst/>
          </a:prstGeom>
        </p:spPr>
      </p:pic>
      <p:grpSp>
        <p:nvGrpSpPr>
          <p:cNvPr id="16" name="Group 15">
            <a:extLst>
              <a:ext uri="{FF2B5EF4-FFF2-40B4-BE49-F238E27FC236}">
                <a16:creationId xmlns:a16="http://schemas.microsoft.com/office/drawing/2014/main" id="{877557E8-1BC3-FF88-14EF-6294FCC817C1}"/>
              </a:ext>
            </a:extLst>
          </p:cNvPr>
          <p:cNvGrpSpPr/>
          <p:nvPr/>
        </p:nvGrpSpPr>
        <p:grpSpPr>
          <a:xfrm>
            <a:off x="4350724" y="1982063"/>
            <a:ext cx="997770" cy="1029218"/>
            <a:chOff x="8263230" y="4242978"/>
            <a:chExt cx="1804528" cy="1991909"/>
          </a:xfrm>
        </p:grpSpPr>
        <p:pic>
          <p:nvPicPr>
            <p:cNvPr id="17" name="Picture 10" descr="Free interview conversation talking illustration">
              <a:extLst>
                <a:ext uri="{FF2B5EF4-FFF2-40B4-BE49-F238E27FC236}">
                  <a16:creationId xmlns:a16="http://schemas.microsoft.com/office/drawing/2014/main" id="{9F5CAD38-F1AD-E9FD-F752-425A8DC6EB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243" r="61737"/>
            <a:stretch/>
          </p:blipFill>
          <p:spPr bwMode="auto">
            <a:xfrm>
              <a:off x="8263230" y="4242978"/>
              <a:ext cx="1804528" cy="19919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Free cartoon icon light bulb vector">
              <a:extLst>
                <a:ext uri="{FF2B5EF4-FFF2-40B4-BE49-F238E27FC236}">
                  <a16:creationId xmlns:a16="http://schemas.microsoft.com/office/drawing/2014/main" id="{EA78C567-CC76-7E45-25AE-1DBE6C94F7AB}"/>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29334" y="4538405"/>
              <a:ext cx="673564" cy="7112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Free question question mark symbol vector">
              <a:extLst>
                <a:ext uri="{FF2B5EF4-FFF2-40B4-BE49-F238E27FC236}">
                  <a16:creationId xmlns:a16="http://schemas.microsoft.com/office/drawing/2014/main" id="{70795E2F-6A84-F120-71C7-0AF6AB1F3F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7322" y="4448334"/>
              <a:ext cx="434303" cy="86860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6" descr="A red and white circle with blue text&#10;&#10;Description automatically generated">
            <a:extLst>
              <a:ext uri="{FF2B5EF4-FFF2-40B4-BE49-F238E27FC236}">
                <a16:creationId xmlns:a16="http://schemas.microsoft.com/office/drawing/2014/main" id="{44208CAC-2EB2-529F-8790-40D96BB108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9467"/>
          <a:stretch/>
        </p:blipFill>
        <p:spPr bwMode="auto">
          <a:xfrm>
            <a:off x="1934863" y="2046221"/>
            <a:ext cx="1379520" cy="103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3"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2559</Words>
  <Application>Microsoft Office PowerPoint</Application>
  <PresentationFormat>Widescreen</PresentationFormat>
  <Paragraphs>322</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PowerPoint Presentation</vt:lpstr>
      <vt:lpstr>Vokabeln</vt:lpstr>
      <vt:lpstr>PowerPoint Presentation</vt:lpstr>
      <vt:lpstr>Present tense</vt:lpstr>
      <vt:lpstr>lesen</vt:lpstr>
      <vt:lpstr>lesen</vt:lpstr>
      <vt:lpstr>hören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69</cp:revision>
  <dcterms:created xsi:type="dcterms:W3CDTF">2021-07-02T19:27:01Z</dcterms:created>
  <dcterms:modified xsi:type="dcterms:W3CDTF">2024-01-04T14:59:53Z</dcterms:modified>
</cp:coreProperties>
</file>