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5"/>
  </p:notesMasterIdLst>
  <p:sldIdLst>
    <p:sldId id="275" r:id="rId2"/>
    <p:sldId id="944" r:id="rId3"/>
    <p:sldId id="955" r:id="rId4"/>
    <p:sldId id="956" r:id="rId5"/>
    <p:sldId id="926" r:id="rId6"/>
    <p:sldId id="929" r:id="rId7"/>
    <p:sldId id="943" r:id="rId8"/>
    <p:sldId id="337" r:id="rId9"/>
    <p:sldId id="927" r:id="rId10"/>
    <p:sldId id="945" r:id="rId11"/>
    <p:sldId id="946" r:id="rId12"/>
    <p:sldId id="930" r:id="rId13"/>
    <p:sldId id="953"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CC"/>
    <a:srgbClr val="3B3838"/>
    <a:srgbClr val="FADD2E"/>
    <a:srgbClr val="FFD10D"/>
    <a:srgbClr val="2E94AF"/>
    <a:srgbClr val="EFF9FB"/>
    <a:srgbClr val="29C1FA"/>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6CD3A30-0528-4773-AFF6-9773535E7683}" v="1" dt="2024-01-04T15:10:27.46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741" autoAdjust="0"/>
    <p:restoredTop sz="68472" autoAdjust="0"/>
  </p:normalViewPr>
  <p:slideViewPr>
    <p:cSldViewPr snapToGrid="0">
      <p:cViewPr varScale="1">
        <p:scale>
          <a:sx n="45" d="100"/>
          <a:sy n="45" d="100"/>
        </p:scale>
        <p:origin x="1544" y="88"/>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21"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20"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harlotte Moss" userId="17b589c9-cb67-41ed-a894-f82ca12b573d" providerId="ADAL" clId="{F6CD3A30-0528-4773-AFF6-9773535E7683}"/>
    <pc:docChg chg="custSel modSld">
      <pc:chgData name="Charlotte Moss" userId="17b589c9-cb67-41ed-a894-f82ca12b573d" providerId="ADAL" clId="{F6CD3A30-0528-4773-AFF6-9773535E7683}" dt="2024-01-04T15:10:27.464" v="41"/>
      <pc:docMkLst>
        <pc:docMk/>
      </pc:docMkLst>
      <pc:sldChg chg="modNotesTx">
        <pc:chgData name="Charlotte Moss" userId="17b589c9-cb67-41ed-a894-f82ca12b573d" providerId="ADAL" clId="{F6CD3A30-0528-4773-AFF6-9773535E7683}" dt="2024-01-04T13:43:32.019" v="0" actId="20577"/>
        <pc:sldMkLst>
          <pc:docMk/>
          <pc:sldMk cId="0" sldId="275"/>
        </pc:sldMkLst>
      </pc:sldChg>
      <pc:sldChg chg="modSp mod">
        <pc:chgData name="Charlotte Moss" userId="17b589c9-cb67-41ed-a894-f82ca12b573d" providerId="ADAL" clId="{F6CD3A30-0528-4773-AFF6-9773535E7683}" dt="2024-01-04T14:00:38.030" v="1" actId="732"/>
        <pc:sldMkLst>
          <pc:docMk/>
          <pc:sldMk cId="2467854452" sldId="927"/>
        </pc:sldMkLst>
        <pc:picChg chg="mod modCrop">
          <ac:chgData name="Charlotte Moss" userId="17b589c9-cb67-41ed-a894-f82ca12b573d" providerId="ADAL" clId="{F6CD3A30-0528-4773-AFF6-9773535E7683}" dt="2024-01-04T14:00:38.030" v="1" actId="732"/>
          <ac:picMkLst>
            <pc:docMk/>
            <pc:sldMk cId="2467854452" sldId="927"/>
            <ac:picMk id="6" creationId="{A667477A-33F4-4882-9321-9F39EC296303}"/>
          </ac:picMkLst>
        </pc:picChg>
      </pc:sldChg>
      <pc:sldChg chg="addSp delSp modSp mod delAnim modAnim modNotesTx">
        <pc:chgData name="Charlotte Moss" userId="17b589c9-cb67-41ed-a894-f82ca12b573d" providerId="ADAL" clId="{F6CD3A30-0528-4773-AFF6-9773535E7683}" dt="2024-01-04T15:10:27.464" v="41"/>
        <pc:sldMkLst>
          <pc:docMk/>
          <pc:sldMk cId="2753624051" sldId="930"/>
        </pc:sldMkLst>
        <pc:spChg chg="add del mod">
          <ac:chgData name="Charlotte Moss" userId="17b589c9-cb67-41ed-a894-f82ca12b573d" providerId="ADAL" clId="{F6CD3A30-0528-4773-AFF6-9773535E7683}" dt="2024-01-04T14:58:37.085" v="29" actId="478"/>
          <ac:spMkLst>
            <pc:docMk/>
            <pc:sldMk cId="2753624051" sldId="930"/>
            <ac:spMk id="5" creationId="{B616A9F6-9097-D0D1-3BAE-1A7AA3A82FAD}"/>
          </ac:spMkLst>
        </pc:spChg>
        <pc:picChg chg="add mod">
          <ac:chgData name="Charlotte Moss" userId="17b589c9-cb67-41ed-a894-f82ca12b573d" providerId="ADAL" clId="{F6CD3A30-0528-4773-AFF6-9773535E7683}" dt="2024-01-04T15:10:27.464" v="41"/>
          <ac:picMkLst>
            <pc:docMk/>
            <pc:sldMk cId="2753624051" sldId="930"/>
            <ac:picMk id="7" creationId="{196BE9F2-1E69-954A-2F24-F005629FCEFD}"/>
          </ac:picMkLst>
        </pc:picChg>
        <pc:picChg chg="del">
          <ac:chgData name="Charlotte Moss" userId="17b589c9-cb67-41ed-a894-f82ca12b573d" providerId="ADAL" clId="{F6CD3A30-0528-4773-AFF6-9773535E7683}" dt="2024-01-04T15:10:26.916" v="40" actId="478"/>
          <ac:picMkLst>
            <pc:docMk/>
            <pc:sldMk cId="2753624051" sldId="930"/>
            <ac:picMk id="47" creationId="{0C0E1CFD-8EE4-48F4-9F90-7B1F023A977F}"/>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DA2C99A-C469-487C-B7F3-BEA3E06E0D84}" type="datetimeFigureOut">
              <a:rPr lang="en-GB" smtClean="0"/>
              <a:t>12/01/2024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F88A7DB-3951-47CF-8E53-B42241E86674}" type="slidenum">
              <a:rPr lang="en-GB" smtClean="0"/>
              <a:t>‹N›</a:t>
            </a:fld>
            <a:endParaRPr lang="en-GB"/>
          </a:p>
        </p:txBody>
      </p:sp>
    </p:spTree>
    <p:extLst>
      <p:ext uri="{BB962C8B-B14F-4D97-AF65-F5344CB8AC3E}">
        <p14:creationId xmlns:p14="http://schemas.microsoft.com/office/powerpoint/2010/main" val="17673592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 name="PlaceHolder 1"/>
          <p:cNvSpPr>
            <a:spLocks noGrp="1" noRot="1" noChangeAspect="1"/>
          </p:cNvSpPr>
          <p:nvPr>
            <p:ph type="sldImg"/>
          </p:nvPr>
        </p:nvSpPr>
        <p:spPr>
          <a:xfrm>
            <a:off x="685800" y="1143000"/>
            <a:ext cx="5486400" cy="3086100"/>
          </a:xfrm>
          <a:prstGeom prst="rect">
            <a:avLst/>
          </a:prstGeom>
        </p:spPr>
      </p:sp>
      <p:sp>
        <p:nvSpPr>
          <p:cNvPr id="285"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0" strike="noStrike" spc="-1" dirty="0">
                <a:solidFill>
                  <a:srgbClr val="000000"/>
                </a:solidFill>
                <a:latin typeface="+mn-lt"/>
                <a:ea typeface="Calibri"/>
              </a:rPr>
              <a:t>Artwork by Steve Clarke. Pronoun pictures from NCELP (www.ncelp.org). All additional pictures selected from </a:t>
            </a:r>
            <a:r>
              <a:rPr lang="en-GB" sz="1200" b="0" strike="noStrike" spc="-1" dirty="0" err="1">
                <a:solidFill>
                  <a:srgbClr val="000000"/>
                </a:solidFill>
                <a:latin typeface="+mn-lt"/>
                <a:ea typeface="Calibri"/>
              </a:rPr>
              <a:t>Pixabay</a:t>
            </a:r>
            <a:r>
              <a:rPr lang="en-GB" sz="1200" b="0" strike="noStrike" spc="-1" dirty="0">
                <a:solidFill>
                  <a:srgbClr val="000000"/>
                </a:solidFill>
                <a:latin typeface="+mn-lt"/>
                <a:ea typeface="Calibri"/>
              </a:rPr>
              <a:t> and are available under a Creative Commons license, no attribution required.</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2060"/>
                </a:solidFill>
                <a:latin typeface="Century Gothic"/>
                <a:ea typeface="Century Gothic"/>
              </a:rPr>
              <a:t>Phonics:  </a:t>
            </a:r>
          </a:p>
          <a:p>
            <a:pPr marL="216000" indent="-216000">
              <a:lnSpc>
                <a:spcPct val="100000"/>
              </a:lnSpc>
            </a:pPr>
            <a:r>
              <a:rPr lang="en-GB" sz="1200" b="1" strike="noStrike" spc="-1" dirty="0">
                <a:solidFill>
                  <a:srgbClr val="002060"/>
                </a:solidFill>
                <a:latin typeface="Century Gothic"/>
                <a:ea typeface="Century Gothic"/>
              </a:rPr>
              <a:t>consonantal [r] rot </a:t>
            </a:r>
            <a:r>
              <a:rPr lang="en-GB" sz="1200" b="0" strike="noStrike" spc="-1" dirty="0">
                <a:solidFill>
                  <a:srgbClr val="002060"/>
                </a:solidFill>
                <a:latin typeface="Century Gothic"/>
                <a:ea typeface="Century Gothic"/>
              </a:rPr>
              <a:t>[477]</a:t>
            </a:r>
            <a:r>
              <a:rPr lang="en-GB" sz="1200" b="1" strike="noStrike" spc="-1" dirty="0">
                <a:solidFill>
                  <a:srgbClr val="002060"/>
                </a:solidFill>
                <a:latin typeface="Century Gothic"/>
                <a:ea typeface="Century Gothic"/>
              </a:rPr>
              <a:t> </a:t>
            </a:r>
            <a:r>
              <a:rPr lang="en-GB" b="1" dirty="0" err="1"/>
              <a:t>drei</a:t>
            </a:r>
            <a:r>
              <a:rPr lang="en-GB" dirty="0"/>
              <a:t> [106] </a:t>
            </a:r>
            <a:r>
              <a:rPr lang="en-GB" b="1" dirty="0" err="1"/>
              <a:t>rechts</a:t>
            </a:r>
            <a:r>
              <a:rPr lang="en-GB" dirty="0"/>
              <a:t> [829]  </a:t>
            </a:r>
            <a:r>
              <a:rPr lang="en-GB" b="1" dirty="0" err="1"/>
              <a:t>Frage</a:t>
            </a:r>
            <a:r>
              <a:rPr lang="en-GB" dirty="0"/>
              <a:t> [157] </a:t>
            </a:r>
            <a:r>
              <a:rPr lang="en-GB" b="1" dirty="0" err="1"/>
              <a:t>warum</a:t>
            </a:r>
            <a:r>
              <a:rPr lang="en-GB" b="1" dirty="0"/>
              <a:t>? </a:t>
            </a:r>
            <a:r>
              <a:rPr lang="en-GB" dirty="0"/>
              <a:t>[192]</a:t>
            </a:r>
            <a:endParaRPr lang="en-GB" sz="1200" b="1" strike="noStrike" spc="-1" dirty="0">
              <a:solidFill>
                <a:srgbClr val="002060"/>
              </a:solidFill>
              <a:latin typeface="Century Gothic"/>
              <a:ea typeface="Century Gothic"/>
            </a:endParaRPr>
          </a:p>
          <a:p>
            <a:pPr marL="216000" indent="-216000">
              <a:lnSpc>
                <a:spcPct val="100000"/>
              </a:lnSpc>
            </a:pPr>
            <a:r>
              <a:rPr lang="en-GB" sz="1200" b="1" strike="noStrike" spc="-1" dirty="0">
                <a:solidFill>
                  <a:srgbClr val="002060"/>
                </a:solidFill>
                <a:latin typeface="Century Gothic"/>
                <a:ea typeface="Century Gothic"/>
              </a:rPr>
              <a:t>vocalic [r] Ort </a:t>
            </a:r>
            <a:r>
              <a:rPr lang="en-GB" sz="1200" b="0" strike="noStrike" spc="-1" dirty="0">
                <a:solidFill>
                  <a:srgbClr val="002060"/>
                </a:solidFill>
                <a:latin typeface="Century Gothic"/>
                <a:ea typeface="Century Gothic"/>
              </a:rPr>
              <a:t>[341] </a:t>
            </a:r>
            <a:r>
              <a:rPr lang="en-GB" sz="1200" b="1" strike="noStrike" spc="-1" dirty="0" err="1">
                <a:solidFill>
                  <a:srgbClr val="002060"/>
                </a:solidFill>
                <a:latin typeface="Century Gothic"/>
                <a:ea typeface="Century Gothic"/>
              </a:rPr>
              <a:t>Uhr</a:t>
            </a:r>
            <a:r>
              <a:rPr lang="en-GB" sz="1200" b="1" strike="noStrike" spc="-1" dirty="0">
                <a:solidFill>
                  <a:srgbClr val="002060"/>
                </a:solidFill>
                <a:latin typeface="Century Gothic"/>
                <a:ea typeface="Century Gothic"/>
              </a:rPr>
              <a:t> </a:t>
            </a:r>
            <a:r>
              <a:rPr lang="en-GB" sz="1200" b="0" strike="noStrike" spc="-1" dirty="0">
                <a:solidFill>
                  <a:srgbClr val="002060"/>
                </a:solidFill>
                <a:latin typeface="Century Gothic"/>
                <a:ea typeface="Century Gothic"/>
              </a:rPr>
              <a:t>[348] </a:t>
            </a:r>
            <a:r>
              <a:rPr lang="en-GB" sz="1200" b="1" strike="noStrike" spc="-1" dirty="0">
                <a:solidFill>
                  <a:srgbClr val="002060"/>
                </a:solidFill>
                <a:latin typeface="Century Gothic"/>
                <a:ea typeface="Century Gothic"/>
              </a:rPr>
              <a:t>Tier</a:t>
            </a:r>
            <a:r>
              <a:rPr lang="en-GB" sz="1200" b="0" strike="noStrike" spc="-1" dirty="0">
                <a:solidFill>
                  <a:srgbClr val="002060"/>
                </a:solidFill>
                <a:latin typeface="Century Gothic"/>
                <a:ea typeface="Century Gothic"/>
              </a:rPr>
              <a:t> [614] </a:t>
            </a:r>
            <a:r>
              <a:rPr lang="en-GB" sz="1200" b="1" strike="noStrike" spc="-1" dirty="0" err="1">
                <a:solidFill>
                  <a:srgbClr val="002060"/>
                </a:solidFill>
                <a:latin typeface="Century Gothic"/>
                <a:ea typeface="Century Gothic"/>
              </a:rPr>
              <a:t>lernen</a:t>
            </a:r>
            <a:r>
              <a:rPr lang="en-GB" sz="1200" b="0" strike="noStrike" spc="-1" dirty="0">
                <a:solidFill>
                  <a:srgbClr val="002060"/>
                </a:solidFill>
                <a:latin typeface="Century Gothic"/>
                <a:ea typeface="Century Gothic"/>
              </a:rPr>
              <a:t> [288] </a:t>
            </a:r>
            <a:r>
              <a:rPr lang="en-GB" sz="1200" b="1" strike="noStrike" spc="-1" dirty="0" err="1">
                <a:solidFill>
                  <a:srgbClr val="002060"/>
                </a:solidFill>
                <a:latin typeface="Century Gothic"/>
                <a:ea typeface="Century Gothic"/>
              </a:rPr>
              <a:t>Farbe</a:t>
            </a:r>
            <a:r>
              <a:rPr lang="en-GB" sz="1200" b="0" strike="noStrike" spc="-1" dirty="0">
                <a:solidFill>
                  <a:srgbClr val="002060"/>
                </a:solidFill>
                <a:latin typeface="Century Gothic"/>
                <a:ea typeface="Century Gothic"/>
              </a:rPr>
              <a:t> [1079]</a:t>
            </a:r>
            <a:endParaRPr lang="en-GB" sz="1200" b="1" strike="noStrike" spc="-1" dirty="0">
              <a:solidFill>
                <a:srgbClr val="002060"/>
              </a:solidFill>
              <a:latin typeface="Century Gothic"/>
              <a:ea typeface="Century Gothic"/>
            </a:endParaRPr>
          </a:p>
          <a:p>
            <a:pPr marL="216000" indent="-216000">
              <a:lnSpc>
                <a:spcPct val="100000"/>
              </a:lnSpc>
            </a:pPr>
            <a:endParaRPr lang="en-GB" sz="1200" b="1" i="0" strike="noStrike" spc="-1" dirty="0">
              <a:solidFill>
                <a:srgbClr val="002060"/>
              </a:solidFill>
              <a:latin typeface="Century Gothic"/>
              <a:ea typeface="Century Gothic"/>
            </a:endParaRPr>
          </a:p>
          <a:p>
            <a:pPr marL="216000" indent="-216000">
              <a:lnSpc>
                <a:spcPct val="100000"/>
              </a:lnSpc>
            </a:pPr>
            <a:r>
              <a:rPr lang="it-IT" sz="1200" b="1" strike="noStrike" spc="-1" dirty="0" err="1">
                <a:solidFill>
                  <a:srgbClr val="002060"/>
                </a:solidFill>
                <a:latin typeface="Century Gothic"/>
                <a:ea typeface="Century Gothic"/>
              </a:rPr>
              <a:t>Vocabulary</a:t>
            </a:r>
            <a:r>
              <a:rPr lang="it-IT" sz="1200" b="0" strike="noStrike" spc="-1" dirty="0">
                <a:solidFill>
                  <a:srgbClr val="002060"/>
                </a:solidFill>
                <a:latin typeface="Century Gothic"/>
                <a:ea typeface="Century Gothic"/>
              </a:rPr>
              <a:t>: </a:t>
            </a:r>
            <a:r>
              <a:rPr lang="de-DE" sz="1200" b="1" i="0" u="none" strike="noStrike" kern="1200" dirty="0">
                <a:solidFill>
                  <a:schemeClr val="tx1"/>
                </a:solidFill>
                <a:effectLst/>
                <a:latin typeface="+mn-lt"/>
                <a:ea typeface="+mn-ea"/>
                <a:cs typeface="+mn-cs"/>
              </a:rPr>
              <a:t>arbeiten </a:t>
            </a:r>
            <a:r>
              <a:rPr lang="de-DE" sz="1200" b="0" i="0" u="none" strike="noStrike" kern="1200" dirty="0">
                <a:solidFill>
                  <a:schemeClr val="tx1"/>
                </a:solidFill>
                <a:effectLst/>
                <a:latin typeface="+mn-lt"/>
                <a:ea typeface="+mn-ea"/>
                <a:cs typeface="+mn-cs"/>
              </a:rPr>
              <a:t>[234] </a:t>
            </a:r>
            <a:r>
              <a:rPr lang="de-DE" sz="1200" b="1" i="0" u="none" strike="noStrike" kern="1200" dirty="0">
                <a:solidFill>
                  <a:schemeClr val="tx1"/>
                </a:solidFill>
                <a:effectLst/>
                <a:latin typeface="+mn-lt"/>
                <a:ea typeface="+mn-ea"/>
                <a:cs typeface="+mn-cs"/>
              </a:rPr>
              <a:t>Grund</a:t>
            </a:r>
            <a:r>
              <a:rPr lang="de-DE" sz="1200" b="0" i="0" u="none" strike="noStrike" kern="1200" dirty="0">
                <a:solidFill>
                  <a:schemeClr val="tx1"/>
                </a:solidFill>
                <a:effectLst/>
                <a:latin typeface="+mn-lt"/>
                <a:ea typeface="+mn-ea"/>
                <a:cs typeface="+mn-cs"/>
              </a:rPr>
              <a:t> [249] </a:t>
            </a:r>
            <a:r>
              <a:rPr lang="de-DE" sz="1200" b="1" i="0" u="none" strike="noStrike" kern="1200" dirty="0">
                <a:solidFill>
                  <a:schemeClr val="tx1"/>
                </a:solidFill>
                <a:effectLst/>
                <a:latin typeface="+mn-lt"/>
                <a:ea typeface="+mn-ea"/>
                <a:cs typeface="+mn-cs"/>
              </a:rPr>
              <a:t>mit</a:t>
            </a:r>
            <a:r>
              <a:rPr lang="de-DE" sz="1200" b="0" i="0" u="none" strike="noStrike" kern="1200" dirty="0">
                <a:solidFill>
                  <a:schemeClr val="tx1"/>
                </a:solidFill>
                <a:effectLst/>
                <a:latin typeface="+mn-lt"/>
                <a:ea typeface="+mn-ea"/>
                <a:cs typeface="+mn-cs"/>
              </a:rPr>
              <a:t> [13]</a:t>
            </a:r>
            <a:r>
              <a:rPr lang="de-DE" dirty="0"/>
              <a:t> </a:t>
            </a:r>
          </a:p>
          <a:p>
            <a:pPr marL="216000" indent="-216000">
              <a:lnSpc>
                <a:spcPct val="100000"/>
              </a:lnSpc>
            </a:pPr>
            <a:r>
              <a:rPr lang="it-IT" sz="1200" b="1" strike="noStrike" spc="-1" dirty="0" err="1">
                <a:solidFill>
                  <a:srgbClr val="002060"/>
                </a:solidFill>
                <a:effectLst/>
                <a:latin typeface="Century Gothic"/>
                <a:ea typeface="+mn-ea"/>
                <a:cs typeface="+mn-cs"/>
              </a:rPr>
              <a:t>Revisit</a:t>
            </a:r>
            <a:r>
              <a:rPr lang="it-IT" sz="1200" b="1" strike="noStrike" spc="-1" dirty="0">
                <a:solidFill>
                  <a:srgbClr val="002060"/>
                </a:solidFill>
                <a:effectLst/>
                <a:latin typeface="Century Gothic"/>
                <a:ea typeface="+mn-ea"/>
                <a:cs typeface="+mn-cs"/>
              </a:rPr>
              <a:t> 1</a:t>
            </a:r>
            <a:r>
              <a:rPr lang="it-IT" sz="1200" b="0" strike="noStrike" spc="-1" dirty="0">
                <a:solidFill>
                  <a:srgbClr val="002060"/>
                </a:solidFill>
                <a:effectLst/>
                <a:latin typeface="Century Gothic"/>
                <a:ea typeface="+mn-ea"/>
                <a:cs typeface="+mn-cs"/>
              </a:rPr>
              <a:t>: </a:t>
            </a:r>
            <a:r>
              <a:rPr lang="de-DE" sz="1200" b="0" strike="noStrike" spc="-1" dirty="0">
                <a:solidFill>
                  <a:srgbClr val="002060"/>
                </a:solidFill>
                <a:effectLst/>
                <a:latin typeface="Century Gothic"/>
                <a:ea typeface="+mn-ea"/>
                <a:cs typeface="+mn-cs"/>
              </a:rPr>
              <a:t>Nummer [806] null [1680] eins [774] zwei [70] drei [106] vier [200] fünf [274] sechs [428] sieben [611] acht [645] neun [1053] zehn [333] elf [1507] zwölf [1080] es gibt [n/a]</a:t>
            </a:r>
            <a:endParaRPr lang="it-IT" sz="1200" b="0" strike="noStrike" spc="-1" dirty="0">
              <a:solidFill>
                <a:srgbClr val="002060"/>
              </a:solidFill>
              <a:effectLst/>
              <a:latin typeface="Century Gothic"/>
              <a:ea typeface="+mn-ea"/>
              <a:cs typeface="+mn-cs"/>
            </a:endParaRPr>
          </a:p>
          <a:p>
            <a:pPr marL="216000" indent="-216000">
              <a:lnSpc>
                <a:spcPct val="100000"/>
              </a:lnSpc>
            </a:pPr>
            <a:r>
              <a:rPr lang="it-IT" sz="1200" b="1" strike="noStrike" spc="-1" dirty="0" err="1">
                <a:solidFill>
                  <a:srgbClr val="002060"/>
                </a:solidFill>
                <a:effectLst/>
                <a:latin typeface="Century Gothic"/>
                <a:ea typeface="+mn-ea"/>
                <a:cs typeface="+mn-cs"/>
              </a:rPr>
              <a:t>Revisit</a:t>
            </a:r>
            <a:r>
              <a:rPr lang="it-IT" sz="1200" b="1" strike="noStrike" spc="-1" dirty="0">
                <a:solidFill>
                  <a:srgbClr val="002060"/>
                </a:solidFill>
                <a:effectLst/>
                <a:latin typeface="Century Gothic"/>
                <a:ea typeface="+mn-ea"/>
                <a:cs typeface="+mn-cs"/>
              </a:rPr>
              <a:t> 2: </a:t>
            </a:r>
            <a:r>
              <a:rPr lang="de-DE" sz="1200" b="0" i="0" u="none" strike="noStrike" kern="1200" dirty="0">
                <a:solidFill>
                  <a:schemeClr val="tx1"/>
                </a:solidFill>
                <a:effectLst/>
                <a:latin typeface="+mn-lt"/>
                <a:ea typeface="+mn-ea"/>
                <a:cs typeface="+mn-cs"/>
              </a:rPr>
              <a:t>Wer? [149]  haben, ich habe, er, sie, es hat [6] Baum [1013] Computer [1252]  Fahrrad [2138]  Papier [1163] Spiel [328]</a:t>
            </a:r>
            <a:r>
              <a:rPr lang="de-DE" dirty="0"/>
              <a:t> </a:t>
            </a:r>
            <a:endParaRPr lang="it-IT" sz="1200" b="0" strike="noStrike" spc="-1" dirty="0">
              <a:solidFill>
                <a:srgbClr val="002060"/>
              </a:solidFill>
              <a:effectLst/>
              <a:latin typeface="Century Gothic"/>
              <a:ea typeface="+mn-ea"/>
              <a:cs typeface="+mn-cs"/>
            </a:endParaRPr>
          </a:p>
          <a:p>
            <a:pPr marL="216000" indent="-216000">
              <a:lnSpc>
                <a:spcPct val="100000"/>
              </a:lnSpc>
            </a:pPr>
            <a:r>
              <a:rPr lang="en-GB" sz="1100" dirty="0">
                <a:solidFill>
                  <a:sysClr val="windowText" lastClr="000000"/>
                </a:solidFill>
                <a:effectLst/>
                <a:latin typeface="+mn-lt"/>
                <a:ea typeface="+mn-ea"/>
                <a:cs typeface="+mn-cs"/>
              </a:rPr>
              <a:t>Jones, R.L &amp; </a:t>
            </a:r>
            <a:r>
              <a:rPr lang="en-GB" sz="1100" dirty="0" err="1">
                <a:solidFill>
                  <a:sysClr val="windowText" lastClr="000000"/>
                </a:solidFill>
                <a:effectLst/>
                <a:latin typeface="+mn-lt"/>
                <a:ea typeface="+mn-ea"/>
                <a:cs typeface="+mn-cs"/>
              </a:rPr>
              <a:t>Tschirner</a:t>
            </a:r>
            <a:r>
              <a:rPr lang="en-GB" sz="1100" dirty="0">
                <a:solidFill>
                  <a:sysClr val="windowText" lastClr="000000"/>
                </a:solidFill>
                <a:effectLst/>
                <a:latin typeface="+mn-lt"/>
                <a:ea typeface="+mn-ea"/>
                <a:cs typeface="+mn-cs"/>
              </a:rPr>
              <a:t>, E. (2019). A frequency dictionary of German: Core vocabulary for learners. London: Routledge.</a:t>
            </a:r>
            <a:endParaRPr lang="en-GB" sz="1100" baseline="0" dirty="0">
              <a:solidFill>
                <a:sysClr val="windowText" lastClr="000000"/>
              </a:solidFill>
            </a:endParaRPr>
          </a:p>
          <a:p>
            <a:pPr marL="216000" indent="-216000">
              <a:lnSpc>
                <a:spcPct val="100000"/>
              </a:lnSpc>
            </a:pPr>
            <a:endParaRPr lang="en-GB" sz="1100" b="0" strike="noStrike" spc="-1" dirty="0">
              <a:latin typeface="Arial"/>
            </a:endParaRPr>
          </a:p>
          <a:p>
            <a:pPr marL="216000" indent="-216000">
              <a:lnSpc>
                <a:spcPct val="100000"/>
              </a:lnSpc>
            </a:pPr>
            <a:r>
              <a:rPr lang="en-GB" sz="1100" b="0" strike="noStrike" spc="-1" dirty="0">
                <a:solidFill>
                  <a:srgbClr val="000000"/>
                </a:solidFill>
                <a:latin typeface="+mn-lt"/>
                <a:ea typeface="Calibri"/>
              </a:rPr>
              <a:t>The frequency rankings for words that occur in this PowerPoint which have been</a:t>
            </a:r>
            <a:r>
              <a:rPr lang="en-GB" sz="1100" b="0" i="1" strike="noStrike" spc="-1" dirty="0">
                <a:solidFill>
                  <a:srgbClr val="000000"/>
                </a:solidFill>
                <a:latin typeface="+mn-lt"/>
                <a:ea typeface="Calibri"/>
              </a:rPr>
              <a:t> previously</a:t>
            </a:r>
            <a:r>
              <a:rPr lang="en-GB" sz="1100" b="0" strike="noStrike" spc="-1" dirty="0">
                <a:solidFill>
                  <a:srgbClr val="000000"/>
                </a:solidFill>
                <a:latin typeface="+mn-lt"/>
                <a:ea typeface="Calibri"/>
              </a:rPr>
              <a:t> introduced in these resources are given in the SOW and in the resources that first</a:t>
            </a:r>
          </a:p>
          <a:p>
            <a:pPr marL="216000" indent="-216000">
              <a:lnSpc>
                <a:spcPct val="100000"/>
              </a:lnSpc>
            </a:pPr>
            <a:r>
              <a:rPr lang="en-GB" sz="1100" b="0" strike="noStrike" spc="-1" dirty="0">
                <a:solidFill>
                  <a:srgbClr val="000000"/>
                </a:solidFill>
                <a:latin typeface="+mn-lt"/>
                <a:ea typeface="Calibri"/>
              </a:rPr>
              <a:t>introduced and formally re-visited those words. </a:t>
            </a:r>
            <a:endParaRPr lang="en-GB" sz="1100" b="0" strike="noStrike" spc="-1" dirty="0">
              <a:latin typeface="Arial"/>
            </a:endParaRPr>
          </a:p>
          <a:p>
            <a:pPr marL="216000" indent="-216000">
              <a:lnSpc>
                <a:spcPct val="100000"/>
              </a:lnSpc>
            </a:pPr>
            <a:r>
              <a:rPr lang="en-GB" sz="1200" b="0" strike="noStrike" spc="-1" dirty="0">
                <a:solidFill>
                  <a:srgbClr val="000000"/>
                </a:solidFill>
                <a:latin typeface="+mn-lt"/>
                <a:ea typeface="Calibri"/>
              </a:rPr>
              <a:t>For any </a:t>
            </a:r>
            <a:r>
              <a:rPr lang="en-GB" sz="1200" b="0" i="1" strike="noStrike" spc="-1" dirty="0">
                <a:solidFill>
                  <a:srgbClr val="000000"/>
                </a:solidFill>
                <a:latin typeface="+mn-lt"/>
                <a:ea typeface="Calibri"/>
              </a:rPr>
              <a:t>other </a:t>
            </a:r>
            <a:r>
              <a:rPr lang="en-GB" sz="1200" b="0" strike="noStrike" spc="-1" dirty="0">
                <a:solidFill>
                  <a:srgbClr val="000000"/>
                </a:solidFill>
                <a:latin typeface="+mn-lt"/>
                <a:ea typeface="Calibri"/>
              </a:rPr>
              <a:t>words that occur incidentally in this PowerPoint, frequency rankings will be provided in the notes field wherever possible.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0" strike="noStrike" spc="-1" dirty="0">
                <a:solidFill>
                  <a:srgbClr val="000000"/>
                </a:solidFill>
                <a:latin typeface="+mn-lt"/>
                <a:ea typeface="Calibri"/>
              </a:rPr>
              <a:t>Note that the first three lessons of the year teach language that can be continuously recycled as lesson routine every lesson in Y3/4.</a:t>
            </a:r>
          </a:p>
          <a:p>
            <a:pPr marL="216000" indent="-216000">
              <a:lnSpc>
                <a:spcPct val="100000"/>
              </a:lnSpc>
            </a:pPr>
            <a:r>
              <a:rPr lang="en-GB" sz="1200" b="0" strike="noStrike" spc="-1" dirty="0">
                <a:solidFill>
                  <a:srgbClr val="000000"/>
                </a:solidFill>
                <a:latin typeface="+mn-lt"/>
                <a:ea typeface="Calibri"/>
              </a:rPr>
              <a:t>The idea would be that the class teacher (whether or not s/he teaches the class German can re-use the language as part of the daily routine with the class.</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endParaRPr lang="en-GB" sz="1200" b="0" strike="noStrike" spc="-1" dirty="0">
              <a:latin typeface="Arial"/>
            </a:endParaRPr>
          </a:p>
        </p:txBody>
      </p:sp>
      <p:sp>
        <p:nvSpPr>
          <p:cNvPr id="286"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CD74213-264C-415B-8B29-4DFEF3354BDA}"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35331226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Timing: 8 minutes (2 slides)</a:t>
            </a:r>
          </a:p>
          <a:p>
            <a:pPr marL="216000" indent="-215280">
              <a:lnSpc>
                <a:spcPct val="100000"/>
              </a:lnSpc>
            </a:pPr>
            <a:endParaRPr lang="en-GB" sz="1200" b="1"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practise recognising time adverbs to help determine whether to use the simple present or the present continuous when translating into English. </a:t>
            </a:r>
          </a:p>
          <a:p>
            <a:pPr marL="216000" indent="-215280">
              <a:lnSpc>
                <a:spcPct val="100000"/>
              </a:lnSpc>
            </a:pPr>
            <a:endParaRPr lang="en-GB" sz="1200" b="0"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r>
              <a:rPr lang="en-GB" sz="1200" b="0" strike="noStrike" spc="-1" dirty="0">
                <a:latin typeface="Arial"/>
              </a:rPr>
              <a:t>Explain that </a:t>
            </a:r>
            <a:r>
              <a:rPr lang="en-GB" sz="1200" b="0" strike="noStrike" spc="-1" dirty="0" err="1">
                <a:latin typeface="Arial"/>
              </a:rPr>
              <a:t>Ronja</a:t>
            </a:r>
            <a:r>
              <a:rPr lang="en-GB" sz="1200" b="0" strike="noStrike" spc="-1" dirty="0">
                <a:latin typeface="Arial"/>
              </a:rPr>
              <a:t> is telling Olivia what</a:t>
            </a:r>
            <a:r>
              <a:rPr lang="en-GB" sz="1200" b="0" strike="noStrike" spc="-1" baseline="0" dirty="0">
                <a:latin typeface="Arial"/>
              </a:rPr>
              <a:t> she and her friends do at school. Olivia translates the sentences into English, but she needs some help deciding between the two English translations. </a:t>
            </a:r>
            <a:r>
              <a:rPr lang="en-GB" sz="1200" b="0" strike="noStrike" spc="-1" dirty="0">
                <a:latin typeface="Arial"/>
              </a:rPr>
              <a:t>Pupils must help decide which translation is correct by using the time adverbs. </a:t>
            </a: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r>
              <a:rPr lang="en-GB" sz="1200" b="0" strike="noStrike" spc="-1" dirty="0">
                <a:latin typeface="Arial"/>
              </a:rPr>
              <a:t>Pupils write down 1-8 and either A or B to choose the translation they think is correct. They should also note down the time adverb that helped them to decide on their answer. </a:t>
            </a: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r>
              <a:rPr lang="en-GB" sz="1200" b="0" strike="noStrike" spc="-1" dirty="0">
                <a:latin typeface="Arial"/>
              </a:rPr>
              <a:t>Click for answer to number 1, then click again for the time adverb to be circled in the German. It’s important that pupils can identify the adverb so they can justify their answer. </a:t>
            </a: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r>
              <a:rPr lang="en-GB" sz="1200" b="0" strike="noStrike" spc="-1" dirty="0">
                <a:latin typeface="Arial"/>
              </a:rPr>
              <a:t>Repeat for items 2-8. </a:t>
            </a:r>
          </a:p>
          <a:p>
            <a:pPr marL="1440" marR="0" lvl="0" indent="0" algn="l" defTabSz="914400" rtl="0" eaLnBrk="1" fontAlgn="auto" latinLnBrk="0" hangingPunct="1">
              <a:lnSpc>
                <a:spcPct val="100000"/>
              </a:lnSpc>
              <a:spcBef>
                <a:spcPts val="0"/>
              </a:spcBef>
              <a:spcAft>
                <a:spcPts val="0"/>
              </a:spcAft>
              <a:buClr>
                <a:srgbClr val="002060"/>
              </a:buClr>
              <a:buSzTx/>
              <a:buFont typeface="Century Gothic"/>
              <a:buNone/>
              <a:tabLst/>
              <a:defRPr/>
            </a:pPr>
            <a:endParaRPr lang="en-GB" sz="1200" b="0" strike="noStrike" spc="-1" dirty="0">
              <a:latin typeface="Arial"/>
            </a:endParaRPr>
          </a:p>
          <a:p>
            <a:pPr marL="1440" marR="0" lvl="0" indent="0" algn="l" defTabSz="914400" rtl="0" eaLnBrk="1" fontAlgn="auto" latinLnBrk="0" hangingPunct="1">
              <a:lnSpc>
                <a:spcPct val="100000"/>
              </a:lnSpc>
              <a:spcBef>
                <a:spcPts val="0"/>
              </a:spcBef>
              <a:spcAft>
                <a:spcPts val="0"/>
              </a:spcAft>
              <a:buClr>
                <a:srgbClr val="002060"/>
              </a:buClr>
              <a:buSzTx/>
              <a:buFont typeface="Century Gothic"/>
              <a:buNone/>
              <a:tabLst/>
              <a:defRPr/>
            </a:pPr>
            <a:r>
              <a:rPr lang="en-GB" sz="1200" b="1" strike="noStrike" spc="-1" dirty="0">
                <a:latin typeface="Arial"/>
              </a:rPr>
              <a:t>Additional Activities:</a:t>
            </a:r>
          </a:p>
          <a:p>
            <a:pPr marL="230040" marR="0" lvl="0" indent="-22860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r>
              <a:rPr lang="en-GB" sz="1200" b="0" strike="noStrike" spc="-1" dirty="0">
                <a:latin typeface="Arial"/>
              </a:rPr>
              <a:t>Pupils could translate the German sentences in full ( i.e. by translating the time adverb too)</a:t>
            </a:r>
          </a:p>
          <a:p>
            <a:pPr marL="230040" marR="0" lvl="0" indent="-22860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r>
              <a:rPr lang="en-GB" sz="1200" b="0" strike="noStrike" spc="-1" dirty="0">
                <a:latin typeface="Arial"/>
              </a:rPr>
              <a:t>Pupils could write their own contrasting sentences with 2 different time adverbs and the same verb, with the translations in English. E.g. Du </a:t>
            </a:r>
            <a:r>
              <a:rPr lang="en-GB" sz="1200" b="0" strike="noStrike" spc="-1" dirty="0" err="1">
                <a:latin typeface="Arial"/>
              </a:rPr>
              <a:t>arbeitest</a:t>
            </a:r>
            <a:r>
              <a:rPr lang="en-GB" sz="1200" b="0" strike="noStrike" spc="-1" dirty="0">
                <a:latin typeface="Arial"/>
              </a:rPr>
              <a:t> </a:t>
            </a:r>
            <a:r>
              <a:rPr lang="en-GB" sz="1200" b="0" strike="noStrike" spc="-1" dirty="0" err="1">
                <a:latin typeface="Arial"/>
              </a:rPr>
              <a:t>heute</a:t>
            </a:r>
            <a:r>
              <a:rPr lang="en-GB" sz="1200" b="0" strike="noStrike" spc="-1" dirty="0">
                <a:latin typeface="Arial"/>
              </a:rPr>
              <a:t> </a:t>
            </a:r>
            <a:r>
              <a:rPr lang="en-GB" sz="1200" b="0" strike="noStrike" spc="-1" dirty="0" err="1">
                <a:latin typeface="Arial"/>
              </a:rPr>
              <a:t>mit</a:t>
            </a:r>
            <a:r>
              <a:rPr lang="en-GB" sz="1200" b="0" strike="noStrike" spc="-1" dirty="0">
                <a:latin typeface="Arial"/>
              </a:rPr>
              <a:t> Alex/ Du </a:t>
            </a:r>
            <a:r>
              <a:rPr lang="en-GB" sz="1200" b="0" strike="noStrike" spc="-1" dirty="0" err="1">
                <a:latin typeface="Arial"/>
              </a:rPr>
              <a:t>arbeitest</a:t>
            </a:r>
            <a:r>
              <a:rPr lang="en-GB" sz="1200" b="0" strike="noStrike" spc="-1" dirty="0">
                <a:latin typeface="Arial"/>
              </a:rPr>
              <a:t> </a:t>
            </a:r>
            <a:r>
              <a:rPr lang="en-GB" sz="1200" b="0" strike="noStrike" spc="-1" dirty="0" err="1">
                <a:latin typeface="Arial"/>
              </a:rPr>
              <a:t>dienstags</a:t>
            </a:r>
            <a:r>
              <a:rPr lang="en-GB" sz="1200" b="0" strike="noStrike" spc="-1" dirty="0">
                <a:latin typeface="Arial"/>
              </a:rPr>
              <a:t> </a:t>
            </a:r>
            <a:r>
              <a:rPr lang="en-GB" sz="1200" b="0" strike="noStrike" spc="-1" dirty="0" err="1">
                <a:latin typeface="Arial"/>
              </a:rPr>
              <a:t>mit</a:t>
            </a:r>
            <a:r>
              <a:rPr lang="en-GB" sz="1200" b="0" strike="noStrike" spc="-1" dirty="0">
                <a:latin typeface="Arial"/>
              </a:rPr>
              <a:t> Isla. They can now form sentences in the 1</a:t>
            </a:r>
            <a:r>
              <a:rPr lang="en-GB" sz="1200" b="0" strike="noStrike" spc="-1" baseline="30000" dirty="0">
                <a:latin typeface="Arial"/>
              </a:rPr>
              <a:t>st</a:t>
            </a:r>
            <a:r>
              <a:rPr lang="en-GB" sz="1200" b="0" strike="noStrike" spc="-1" dirty="0">
                <a:latin typeface="Arial"/>
              </a:rPr>
              <a:t>, 2</a:t>
            </a:r>
            <a:r>
              <a:rPr lang="en-GB" sz="1200" b="0" strike="noStrike" spc="-1" baseline="30000" dirty="0">
                <a:latin typeface="Arial"/>
              </a:rPr>
              <a:t>nd</a:t>
            </a:r>
            <a:r>
              <a:rPr lang="en-GB" sz="1200" b="0" strike="noStrike" spc="-1" dirty="0">
                <a:latin typeface="Arial"/>
              </a:rPr>
              <a:t> or 3</a:t>
            </a:r>
            <a:r>
              <a:rPr lang="en-GB" sz="1200" b="0" strike="noStrike" spc="-1" baseline="30000" dirty="0">
                <a:latin typeface="Arial"/>
              </a:rPr>
              <a:t>rd</a:t>
            </a:r>
            <a:r>
              <a:rPr lang="en-GB" sz="1200" b="0" strike="noStrike" spc="-1" dirty="0">
                <a:latin typeface="Arial"/>
              </a:rPr>
              <a:t> person singular and can write statements or questions. </a:t>
            </a: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8505017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a:lnSpc>
                <a:spcPct val="100000"/>
              </a:lnSpc>
            </a:pPr>
            <a:r>
              <a:rPr lang="en-GB" sz="1200" b="1" strike="noStrike" spc="-1" dirty="0">
                <a:latin typeface="Arial"/>
              </a:rPr>
              <a:t>[2/2]</a:t>
            </a: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6374640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5 minutes</a:t>
            </a: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practise aural comprehension of 2</a:t>
            </a:r>
            <a:r>
              <a:rPr lang="en-GB" sz="1200" b="0" strike="noStrike" spc="-1" baseline="30000" dirty="0">
                <a:solidFill>
                  <a:srgbClr val="000000"/>
                </a:solidFill>
                <a:latin typeface="Calibri"/>
                <a:ea typeface="Calibri"/>
              </a:rPr>
              <a:t>nd</a:t>
            </a:r>
            <a:r>
              <a:rPr lang="en-GB" sz="1200" b="0" strike="noStrike" spc="-1" dirty="0">
                <a:solidFill>
                  <a:srgbClr val="000000"/>
                </a:solidFill>
                <a:latin typeface="Calibri"/>
                <a:ea typeface="Calibri"/>
              </a:rPr>
              <a:t> and 3</a:t>
            </a:r>
            <a:r>
              <a:rPr lang="en-GB" sz="1200" b="0" strike="noStrike" spc="-1" baseline="30000" dirty="0">
                <a:solidFill>
                  <a:srgbClr val="000000"/>
                </a:solidFill>
                <a:latin typeface="Calibri"/>
                <a:ea typeface="Calibri"/>
              </a:rPr>
              <a:t>rd</a:t>
            </a:r>
            <a:r>
              <a:rPr lang="en-GB" sz="1200" b="0" strike="noStrike" spc="-1" dirty="0">
                <a:solidFill>
                  <a:srgbClr val="000000"/>
                </a:solidFill>
                <a:latin typeface="Calibri"/>
                <a:ea typeface="Calibri"/>
              </a:rPr>
              <a:t> person weak verbs, time adverbs and activities in the simple present and present continuous. </a:t>
            </a:r>
            <a:br>
              <a:rPr dirty="0"/>
            </a:b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Procedure:</a:t>
            </a:r>
          </a:p>
          <a:p>
            <a:pPr marL="216000" indent="-216000">
              <a:lnSpc>
                <a:spcPct val="100000"/>
              </a:lnSpc>
            </a:pPr>
            <a:r>
              <a:rPr lang="en-GB" sz="1200" b="0" strike="noStrike" spc="-1" dirty="0">
                <a:solidFill>
                  <a:srgbClr val="000000"/>
                </a:solidFill>
                <a:latin typeface="Calibri"/>
              </a:rPr>
              <a:t>1. Explain the scenario: pupils must listen to the verb to identify who Olivia is talking about. </a:t>
            </a:r>
          </a:p>
          <a:p>
            <a:pPr marL="216000" indent="-216000">
              <a:lnSpc>
                <a:spcPct val="100000"/>
              </a:lnSpc>
            </a:pPr>
            <a:r>
              <a:rPr lang="en-GB" sz="1200" b="0" strike="noStrike" spc="-1" dirty="0">
                <a:solidFill>
                  <a:srgbClr val="000000"/>
                </a:solidFill>
                <a:latin typeface="Calibri"/>
              </a:rPr>
              <a:t>2. Play the blue audio button for example (B). On first listening, pupils identify whether the sentence is in the ‘du’ form or the ‘er’ form. </a:t>
            </a:r>
          </a:p>
          <a:p>
            <a:pPr marL="216000" indent="-216000">
              <a:lnSpc>
                <a:spcPct val="100000"/>
              </a:lnSpc>
            </a:pPr>
            <a:r>
              <a:rPr lang="en-GB" sz="1200" b="0" strike="noStrike" spc="-1" dirty="0">
                <a:solidFill>
                  <a:srgbClr val="000000"/>
                </a:solidFill>
                <a:latin typeface="Calibri"/>
              </a:rPr>
              <a:t>3. Play the audio again. This time pupils focus on the time adverb they hear and write the English verb, deciding whether simple present or present continuous. Optional extra would be to translate the full sentence. Click for answers to appear.</a:t>
            </a:r>
          </a:p>
          <a:p>
            <a:pPr marL="216000" indent="-216000">
              <a:lnSpc>
                <a:spcPct val="100000"/>
              </a:lnSpc>
            </a:pPr>
            <a:r>
              <a:rPr lang="en-GB" sz="1200" b="0" strike="noStrike" spc="-1" dirty="0">
                <a:solidFill>
                  <a:srgbClr val="000000"/>
                </a:solidFill>
                <a:latin typeface="Calibri"/>
              </a:rPr>
              <a:t>4. Repeat for items 1-6, listening twice (or more) for the two different parts of the activity. </a:t>
            </a:r>
          </a:p>
          <a:p>
            <a:pPr marL="216000" indent="-216000">
              <a:lnSpc>
                <a:spcPct val="100000"/>
              </a:lnSpc>
            </a:pPr>
            <a:r>
              <a:rPr lang="en-GB" sz="1200" b="0" strike="noStrike" spc="-1" dirty="0">
                <a:solidFill>
                  <a:srgbClr val="000000"/>
                </a:solidFill>
                <a:latin typeface="Calibri"/>
              </a:rPr>
              <a:t>5. Use the call-outs to explain why numbers 5 and 6 are a little different. </a:t>
            </a:r>
          </a:p>
          <a:p>
            <a:pPr marL="216000" indent="-216000">
              <a:lnSpc>
                <a:spcPct val="100000"/>
              </a:lnSpc>
            </a:pPr>
            <a:r>
              <a:rPr lang="en-GB" sz="1200" b="0" strike="noStrike" spc="-1" dirty="0">
                <a:solidFill>
                  <a:srgbClr val="000000"/>
                </a:solidFill>
                <a:latin typeface="Calibri"/>
              </a:rPr>
              <a:t>6. Optional- click again for the 2</a:t>
            </a:r>
            <a:r>
              <a:rPr lang="en-GB" sz="1200" b="0" strike="noStrike" spc="-1" baseline="30000" dirty="0">
                <a:solidFill>
                  <a:srgbClr val="000000"/>
                </a:solidFill>
                <a:latin typeface="Calibri"/>
              </a:rPr>
              <a:t>nd</a:t>
            </a:r>
            <a:r>
              <a:rPr lang="en-GB" sz="1200" b="0" strike="noStrike" spc="-1" dirty="0">
                <a:solidFill>
                  <a:srgbClr val="000000"/>
                </a:solidFill>
                <a:latin typeface="Calibri"/>
              </a:rPr>
              <a:t> set of audio buttons. Click on the yellow buttons to hear the full sentence versions. </a:t>
            </a:r>
          </a:p>
          <a:p>
            <a:pPr marL="216000" indent="-216000">
              <a:lnSpc>
                <a:spcPct val="100000"/>
              </a:lnSpc>
            </a:pPr>
            <a:endParaRPr lang="en-GB" sz="1200" b="0" strike="noStrike" spc="-1" dirty="0">
              <a:solidFill>
                <a:srgbClr val="000000"/>
              </a:solidFill>
              <a:latin typeface="Calibri"/>
            </a:endParaRPr>
          </a:p>
          <a:p>
            <a:pPr marL="216000" indent="-216000">
              <a:lnSpc>
                <a:spcPct val="100000"/>
              </a:lnSpc>
            </a:pPr>
            <a:r>
              <a:rPr lang="en-GB" sz="1200" b="1" strike="noStrike" spc="-1" dirty="0">
                <a:solidFill>
                  <a:srgbClr val="000000"/>
                </a:solidFill>
                <a:latin typeface="Calibri"/>
              </a:rPr>
              <a:t>Transcript   </a:t>
            </a:r>
          </a:p>
          <a:p>
            <a:pPr marL="216000" indent="-216000">
              <a:lnSpc>
                <a:spcPct val="100000"/>
              </a:lnSpc>
            </a:pPr>
            <a:r>
              <a:rPr lang="en-GB" sz="1200" b="0" strike="noStrike" spc="-1" dirty="0">
                <a:solidFill>
                  <a:srgbClr val="000000"/>
                </a:solidFill>
                <a:latin typeface="Calibri"/>
              </a:rPr>
              <a:t>B:   [Du] </a:t>
            </a:r>
            <a:r>
              <a:rPr lang="en-GB" sz="1200" b="0" strike="noStrike" spc="-1" dirty="0" err="1">
                <a:solidFill>
                  <a:srgbClr val="000000"/>
                </a:solidFill>
                <a:latin typeface="Calibri"/>
              </a:rPr>
              <a:t>machst</a:t>
            </a:r>
            <a:r>
              <a:rPr lang="en-GB" sz="1200" b="0" strike="noStrike" spc="-1" dirty="0">
                <a:solidFill>
                  <a:srgbClr val="000000"/>
                </a:solidFill>
                <a:latin typeface="Calibri"/>
              </a:rPr>
              <a:t> </a:t>
            </a:r>
            <a:r>
              <a:rPr lang="en-GB" sz="1200" b="0" strike="noStrike" spc="-1" dirty="0" err="1">
                <a:solidFill>
                  <a:srgbClr val="000000"/>
                </a:solidFill>
                <a:latin typeface="Calibri"/>
              </a:rPr>
              <a:t>heute</a:t>
            </a:r>
            <a:r>
              <a:rPr lang="en-GB" sz="1200" b="0" strike="noStrike" spc="-1" dirty="0">
                <a:solidFill>
                  <a:srgbClr val="000000"/>
                </a:solidFill>
                <a:latin typeface="Calibri"/>
              </a:rPr>
              <a:t> </a:t>
            </a:r>
            <a:r>
              <a:rPr lang="en-GB" sz="1200" b="0" strike="noStrike" spc="-1" dirty="0" err="1">
                <a:solidFill>
                  <a:srgbClr val="000000"/>
                </a:solidFill>
                <a:latin typeface="Calibri"/>
              </a:rPr>
              <a:t>eine</a:t>
            </a:r>
            <a:r>
              <a:rPr lang="en-GB" sz="1200" b="0" strike="noStrike" spc="-1" dirty="0">
                <a:solidFill>
                  <a:srgbClr val="000000"/>
                </a:solidFill>
                <a:latin typeface="Calibri"/>
              </a:rPr>
              <a:t> </a:t>
            </a:r>
            <a:r>
              <a:rPr lang="en-GB" sz="1200" b="0" strike="noStrike" spc="-1" dirty="0" err="1">
                <a:solidFill>
                  <a:srgbClr val="000000"/>
                </a:solidFill>
                <a:latin typeface="Calibri"/>
              </a:rPr>
              <a:t>Karte</a:t>
            </a:r>
            <a:r>
              <a:rPr lang="en-GB" sz="1200" b="0" strike="noStrike" spc="-1" dirty="0">
                <a:solidFill>
                  <a:srgbClr val="000000"/>
                </a:solidFill>
                <a:latin typeface="Calibri"/>
              </a:rPr>
              <a:t>. </a:t>
            </a:r>
          </a:p>
          <a:p>
            <a:pPr marL="228600" indent="-228600">
              <a:lnSpc>
                <a:spcPct val="100000"/>
              </a:lnSpc>
              <a:buAutoNum type="arabicPeriod"/>
            </a:pPr>
            <a:r>
              <a:rPr lang="en-GB" sz="1200" b="0" strike="noStrike" spc="-1" dirty="0">
                <a:solidFill>
                  <a:srgbClr val="000000"/>
                </a:solidFill>
                <a:latin typeface="Calibri"/>
              </a:rPr>
              <a:t>[Du] </a:t>
            </a:r>
            <a:r>
              <a:rPr lang="en-GB" sz="1200" b="0" strike="noStrike" spc="-1" dirty="0" err="1">
                <a:solidFill>
                  <a:srgbClr val="000000"/>
                </a:solidFill>
                <a:latin typeface="Calibri"/>
              </a:rPr>
              <a:t>spielst</a:t>
            </a:r>
            <a:r>
              <a:rPr lang="en-GB" sz="1200" b="0" strike="noStrike" spc="-1" baseline="0" dirty="0">
                <a:solidFill>
                  <a:srgbClr val="000000"/>
                </a:solidFill>
                <a:latin typeface="Calibri"/>
              </a:rPr>
              <a:t> </a:t>
            </a:r>
            <a:r>
              <a:rPr lang="en-GB" sz="1200" b="0" strike="noStrike" spc="-1" dirty="0" err="1">
                <a:solidFill>
                  <a:srgbClr val="000000"/>
                </a:solidFill>
                <a:latin typeface="Calibri"/>
              </a:rPr>
              <a:t>montags</a:t>
            </a:r>
            <a:r>
              <a:rPr lang="en-GB" sz="1200" b="0" strike="noStrike" spc="-1" dirty="0">
                <a:solidFill>
                  <a:srgbClr val="000000"/>
                </a:solidFill>
                <a:latin typeface="Calibri"/>
              </a:rPr>
              <a:t> </a:t>
            </a:r>
            <a:r>
              <a:rPr lang="en-GB" sz="1200" b="0" strike="noStrike" spc="-1" dirty="0" err="1">
                <a:solidFill>
                  <a:srgbClr val="000000"/>
                </a:solidFill>
                <a:latin typeface="Calibri"/>
              </a:rPr>
              <a:t>mit</a:t>
            </a:r>
            <a:r>
              <a:rPr lang="en-GB" sz="1200" b="0" strike="noStrike" spc="-1" dirty="0">
                <a:solidFill>
                  <a:srgbClr val="000000"/>
                </a:solidFill>
                <a:latin typeface="Calibri"/>
              </a:rPr>
              <a:t> </a:t>
            </a:r>
            <a:r>
              <a:rPr lang="en-GB" sz="1200" b="0" strike="noStrike" spc="-1" dirty="0" err="1">
                <a:solidFill>
                  <a:srgbClr val="000000"/>
                </a:solidFill>
                <a:latin typeface="Calibri"/>
              </a:rPr>
              <a:t>Mariem</a:t>
            </a:r>
            <a:r>
              <a:rPr lang="en-GB" sz="1200" b="0" strike="noStrike" spc="-1" dirty="0">
                <a:solidFill>
                  <a:srgbClr val="000000"/>
                </a:solidFill>
                <a:latin typeface="Calibri"/>
              </a:rPr>
              <a:t>. </a:t>
            </a:r>
          </a:p>
          <a:p>
            <a:pPr marL="228600" indent="-228600">
              <a:lnSpc>
                <a:spcPct val="100000"/>
              </a:lnSpc>
              <a:buAutoNum type="arabicPeriod"/>
            </a:pPr>
            <a:r>
              <a:rPr lang="en-GB" sz="1200" b="0" strike="noStrike" spc="-1" dirty="0">
                <a:solidFill>
                  <a:srgbClr val="000000"/>
                </a:solidFill>
                <a:latin typeface="Calibri"/>
              </a:rPr>
              <a:t>[Er] </a:t>
            </a:r>
            <a:r>
              <a:rPr lang="en-GB" sz="1200" b="0" strike="noStrike" spc="-1" dirty="0" err="1">
                <a:solidFill>
                  <a:srgbClr val="000000"/>
                </a:solidFill>
                <a:latin typeface="Calibri"/>
              </a:rPr>
              <a:t>arbeitet</a:t>
            </a:r>
            <a:r>
              <a:rPr lang="en-GB" sz="1200" b="0" strike="noStrike" spc="-1" dirty="0">
                <a:solidFill>
                  <a:srgbClr val="000000"/>
                </a:solidFill>
                <a:latin typeface="Calibri"/>
              </a:rPr>
              <a:t> </a:t>
            </a:r>
            <a:r>
              <a:rPr lang="en-GB" sz="1200" b="0" strike="noStrike" spc="-1" dirty="0" err="1">
                <a:solidFill>
                  <a:srgbClr val="000000"/>
                </a:solidFill>
                <a:latin typeface="Calibri"/>
              </a:rPr>
              <a:t>heute</a:t>
            </a:r>
            <a:r>
              <a:rPr lang="en-GB" sz="1200" b="0" strike="noStrike" spc="-1" dirty="0">
                <a:solidFill>
                  <a:srgbClr val="000000"/>
                </a:solidFill>
                <a:latin typeface="Calibri"/>
              </a:rPr>
              <a:t> </a:t>
            </a:r>
            <a:r>
              <a:rPr lang="en-GB" sz="1200" b="0" strike="noStrike" spc="-1" dirty="0" err="1">
                <a:solidFill>
                  <a:srgbClr val="000000"/>
                </a:solidFill>
                <a:latin typeface="Calibri"/>
              </a:rPr>
              <a:t>mit</a:t>
            </a:r>
            <a:r>
              <a:rPr lang="en-GB" sz="1200" b="0" strike="noStrike" spc="-1" dirty="0">
                <a:solidFill>
                  <a:srgbClr val="000000"/>
                </a:solidFill>
                <a:latin typeface="Calibri"/>
              </a:rPr>
              <a:t> Gabriel. </a:t>
            </a:r>
          </a:p>
          <a:p>
            <a:pPr marL="228600" indent="-228600">
              <a:lnSpc>
                <a:spcPct val="100000"/>
              </a:lnSpc>
              <a:buAutoNum type="arabicPeriod"/>
            </a:pPr>
            <a:r>
              <a:rPr lang="en-GB" sz="1200" b="0" strike="noStrike" spc="-1" dirty="0">
                <a:solidFill>
                  <a:srgbClr val="000000"/>
                </a:solidFill>
                <a:latin typeface="Calibri"/>
              </a:rPr>
              <a:t>[Er] </a:t>
            </a:r>
            <a:r>
              <a:rPr lang="en-GB" sz="1200" b="0" strike="noStrike" spc="-1" dirty="0" err="1">
                <a:solidFill>
                  <a:srgbClr val="000000"/>
                </a:solidFill>
                <a:latin typeface="Calibri"/>
              </a:rPr>
              <a:t>schreibt</a:t>
            </a:r>
            <a:r>
              <a:rPr lang="en-GB" sz="1200" b="0" strike="noStrike" spc="-1" baseline="0" dirty="0">
                <a:solidFill>
                  <a:srgbClr val="000000"/>
                </a:solidFill>
                <a:latin typeface="Calibri"/>
              </a:rPr>
              <a:t> </a:t>
            </a:r>
            <a:r>
              <a:rPr lang="en-GB" sz="1200" b="0" strike="noStrike" spc="-1" baseline="0" dirty="0" err="1">
                <a:solidFill>
                  <a:srgbClr val="000000"/>
                </a:solidFill>
                <a:latin typeface="Calibri"/>
              </a:rPr>
              <a:t>donnerstags</a:t>
            </a:r>
            <a:r>
              <a:rPr lang="en-GB" sz="1200" b="0" strike="noStrike" spc="-1" baseline="0" dirty="0">
                <a:solidFill>
                  <a:srgbClr val="000000"/>
                </a:solidFill>
                <a:latin typeface="Calibri"/>
              </a:rPr>
              <a:t> </a:t>
            </a:r>
            <a:r>
              <a:rPr lang="en-GB" sz="1200" b="0" strike="noStrike" spc="-1" baseline="0" dirty="0" err="1">
                <a:solidFill>
                  <a:srgbClr val="000000"/>
                </a:solidFill>
                <a:latin typeface="Calibri"/>
              </a:rPr>
              <a:t>einen</a:t>
            </a:r>
            <a:r>
              <a:rPr lang="en-GB" sz="1200" b="0" strike="noStrike" spc="-1" baseline="0" dirty="0">
                <a:solidFill>
                  <a:srgbClr val="000000"/>
                </a:solidFill>
                <a:latin typeface="Calibri"/>
              </a:rPr>
              <a:t> Brief.</a:t>
            </a:r>
            <a:endParaRPr lang="en-GB" sz="1200" b="0" strike="noStrike" spc="-1" dirty="0">
              <a:solidFill>
                <a:srgbClr val="000000"/>
              </a:solidFill>
              <a:latin typeface="Calibri"/>
            </a:endParaRPr>
          </a:p>
          <a:p>
            <a:pPr marL="228600" indent="-228600">
              <a:lnSpc>
                <a:spcPct val="100000"/>
              </a:lnSpc>
              <a:buAutoNum type="arabicPeriod"/>
            </a:pPr>
            <a:r>
              <a:rPr lang="en-GB" sz="1200" b="0" strike="noStrike" spc="-1" dirty="0">
                <a:solidFill>
                  <a:srgbClr val="000000"/>
                </a:solidFill>
                <a:latin typeface="Calibri"/>
              </a:rPr>
              <a:t>[Du] </a:t>
            </a:r>
            <a:r>
              <a:rPr lang="en-GB" sz="1200" b="0" strike="noStrike" spc="-1" dirty="0" err="1">
                <a:solidFill>
                  <a:srgbClr val="000000"/>
                </a:solidFill>
                <a:latin typeface="Calibri"/>
              </a:rPr>
              <a:t>brauchst</a:t>
            </a:r>
            <a:r>
              <a:rPr lang="en-GB" sz="1200" b="0" strike="noStrike" spc="-1" dirty="0">
                <a:solidFill>
                  <a:srgbClr val="000000"/>
                </a:solidFill>
                <a:latin typeface="Calibri"/>
              </a:rPr>
              <a:t> </a:t>
            </a:r>
            <a:r>
              <a:rPr lang="en-GB" sz="1200" b="0" strike="noStrike" spc="-1" dirty="0" err="1">
                <a:solidFill>
                  <a:srgbClr val="000000"/>
                </a:solidFill>
                <a:latin typeface="Calibri"/>
              </a:rPr>
              <a:t>freitags</a:t>
            </a:r>
            <a:r>
              <a:rPr lang="en-GB" sz="1200" b="0" strike="noStrike" spc="-1" dirty="0">
                <a:solidFill>
                  <a:srgbClr val="000000"/>
                </a:solidFill>
                <a:latin typeface="Calibri"/>
              </a:rPr>
              <a:t> </a:t>
            </a:r>
            <a:r>
              <a:rPr lang="en-GB" sz="1200" b="0" strike="noStrike" spc="-1" dirty="0" err="1">
                <a:solidFill>
                  <a:srgbClr val="000000"/>
                </a:solidFill>
                <a:latin typeface="Calibri"/>
              </a:rPr>
              <a:t>Hilfe</a:t>
            </a:r>
            <a:r>
              <a:rPr lang="en-GB" sz="1200" b="0" strike="noStrike" spc="-1" dirty="0">
                <a:solidFill>
                  <a:srgbClr val="000000"/>
                </a:solidFill>
                <a:latin typeface="Calibri"/>
              </a:rPr>
              <a:t>.</a:t>
            </a:r>
          </a:p>
          <a:p>
            <a:pPr marL="228600" indent="-228600">
              <a:lnSpc>
                <a:spcPct val="100000"/>
              </a:lnSpc>
              <a:buAutoNum type="arabicPeriod"/>
            </a:pPr>
            <a:r>
              <a:rPr lang="en-GB" sz="1200" b="0" strike="noStrike" spc="-1" dirty="0">
                <a:solidFill>
                  <a:srgbClr val="000000"/>
                </a:solidFill>
                <a:latin typeface="Calibri"/>
              </a:rPr>
              <a:t>[Er] hat </a:t>
            </a:r>
            <a:r>
              <a:rPr lang="en-GB" sz="1200" b="0" strike="noStrike" spc="-1" dirty="0" err="1">
                <a:solidFill>
                  <a:srgbClr val="000000"/>
                </a:solidFill>
                <a:latin typeface="Calibri"/>
              </a:rPr>
              <a:t>heute</a:t>
            </a:r>
            <a:r>
              <a:rPr lang="en-GB" sz="1200" b="0" strike="noStrike" spc="-1" baseline="0" dirty="0">
                <a:solidFill>
                  <a:srgbClr val="000000"/>
                </a:solidFill>
                <a:latin typeface="Calibri"/>
              </a:rPr>
              <a:t> </a:t>
            </a:r>
            <a:r>
              <a:rPr lang="en-GB" sz="1200" b="0" strike="noStrike" spc="-1" baseline="0" dirty="0" err="1">
                <a:solidFill>
                  <a:srgbClr val="000000"/>
                </a:solidFill>
                <a:latin typeface="Calibri"/>
              </a:rPr>
              <a:t>ein</a:t>
            </a:r>
            <a:r>
              <a:rPr lang="en-GB" sz="1200" b="0" strike="noStrike" spc="-1" baseline="0" dirty="0">
                <a:solidFill>
                  <a:srgbClr val="000000"/>
                </a:solidFill>
                <a:latin typeface="Calibri"/>
              </a:rPr>
              <a:t> </a:t>
            </a:r>
            <a:r>
              <a:rPr lang="en-GB" sz="1200" b="0" strike="noStrike" spc="-1" baseline="0" dirty="0" err="1">
                <a:solidFill>
                  <a:srgbClr val="000000"/>
                </a:solidFill>
                <a:latin typeface="Calibri"/>
              </a:rPr>
              <a:t>Fahrrad</a:t>
            </a:r>
            <a:r>
              <a:rPr lang="en-GB" sz="1200" b="0" strike="noStrike" spc="-1" baseline="0" dirty="0">
                <a:solidFill>
                  <a:srgbClr val="000000"/>
                </a:solidFill>
                <a:latin typeface="Calibri"/>
              </a:rPr>
              <a:t>.</a:t>
            </a:r>
            <a:endParaRPr lang="en-GB" sz="1200" b="0" strike="noStrike" spc="-1" dirty="0">
              <a:solidFill>
                <a:srgbClr val="000000"/>
              </a:solidFill>
              <a:latin typeface="Calibri"/>
            </a:endParaRPr>
          </a:p>
          <a:p>
            <a:pPr marL="228600" indent="-228600">
              <a:lnSpc>
                <a:spcPct val="100000"/>
              </a:lnSpc>
              <a:buAutoNum type="arabicPeriod"/>
            </a:pPr>
            <a:r>
              <a:rPr lang="en-GB" sz="1200" b="0" strike="noStrike" spc="-1" dirty="0">
                <a:solidFill>
                  <a:srgbClr val="000000"/>
                </a:solidFill>
                <a:latin typeface="Calibri"/>
              </a:rPr>
              <a:t>[Du/Er] </a:t>
            </a:r>
            <a:r>
              <a:rPr lang="en-GB" sz="1200" b="0" strike="noStrike" spc="-1" dirty="0" err="1">
                <a:solidFill>
                  <a:srgbClr val="000000"/>
                </a:solidFill>
                <a:latin typeface="Calibri"/>
              </a:rPr>
              <a:t>benutzt</a:t>
            </a:r>
            <a:r>
              <a:rPr lang="en-GB" sz="1200" b="0" strike="noStrike" spc="-1" dirty="0">
                <a:solidFill>
                  <a:srgbClr val="000000"/>
                </a:solidFill>
                <a:latin typeface="Calibri"/>
              </a:rPr>
              <a:t> </a:t>
            </a:r>
            <a:r>
              <a:rPr lang="en-GB" sz="1200" b="0" strike="noStrike" spc="-1" dirty="0" err="1">
                <a:solidFill>
                  <a:srgbClr val="000000"/>
                </a:solidFill>
                <a:latin typeface="Calibri"/>
              </a:rPr>
              <a:t>mittwochs</a:t>
            </a:r>
            <a:r>
              <a:rPr lang="en-GB" sz="1200" b="0" strike="noStrike" spc="-1" dirty="0">
                <a:solidFill>
                  <a:srgbClr val="000000"/>
                </a:solidFill>
                <a:latin typeface="Calibri"/>
              </a:rPr>
              <a:t> den Computer. </a:t>
            </a:r>
            <a:endParaRPr lang="en-GB" sz="1200" b="0" strike="noStrike" spc="-1" dirty="0">
              <a:latin typeface="Arial"/>
            </a:endParaRPr>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4405450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 name="PlaceHolder 1"/>
          <p:cNvSpPr>
            <a:spLocks noGrp="1" noRot="1" noChangeAspect="1"/>
          </p:cNvSpPr>
          <p:nvPr>
            <p:ph type="sldImg"/>
          </p:nvPr>
        </p:nvSpPr>
        <p:spPr>
          <a:xfrm>
            <a:off x="685800" y="1143000"/>
            <a:ext cx="5486400" cy="3086100"/>
          </a:xfrm>
          <a:prstGeom prst="rect">
            <a:avLst/>
          </a:prstGeom>
        </p:spPr>
      </p:sp>
      <p:sp>
        <p:nvSpPr>
          <p:cNvPr id="321"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endParaRPr lang="en-GB" sz="1200" b="0" strike="noStrike" spc="-1" dirty="0">
              <a:latin typeface="Arial"/>
            </a:endParaRPr>
          </a:p>
        </p:txBody>
      </p:sp>
      <p:sp>
        <p:nvSpPr>
          <p:cNvPr id="322"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8A66831-990D-4F2F-9C07-338AF4E9D4C0}"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34300235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1 minute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introduce the SSC </a:t>
            </a:r>
            <a:r>
              <a:rPr lang="en-GB" sz="1200" b="1" strike="noStrike" spc="-1" dirty="0">
                <a:solidFill>
                  <a:srgbClr val="000000"/>
                </a:solidFill>
                <a:latin typeface="Calibri"/>
                <a:ea typeface="Calibri"/>
              </a:rPr>
              <a:t>[r] before a vowel.</a:t>
            </a:r>
          </a:p>
          <a:p>
            <a:pPr marL="216000" indent="-216000">
              <a:lnSpc>
                <a:spcPct val="100000"/>
              </a:lnSpc>
            </a:pPr>
            <a:endParaRPr lang="en-GB" sz="1200" b="1" strike="noStrike" spc="-1" dirty="0">
              <a:solidFill>
                <a:srgbClr val="000000"/>
              </a:solidFill>
              <a:latin typeface="Calibri"/>
              <a:ea typeface="Calibri"/>
            </a:endParaRPr>
          </a:p>
          <a:p>
            <a:pPr marL="216000" indent="-21600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Introduce the SSC and present the </a:t>
            </a:r>
            <a:r>
              <a:rPr lang="en-GB" sz="1200" b="1" strike="noStrike" spc="-1" dirty="0">
                <a:solidFill>
                  <a:srgbClr val="000000"/>
                </a:solidFill>
                <a:latin typeface="Calibri"/>
                <a:ea typeface="Calibri"/>
              </a:rPr>
              <a:t>source</a:t>
            </a:r>
            <a:r>
              <a:rPr lang="en-GB" sz="1200" b="0" strike="noStrike" spc="-1" dirty="0">
                <a:solidFill>
                  <a:srgbClr val="000000"/>
                </a:solidFill>
                <a:latin typeface="Calibri"/>
                <a:ea typeface="Calibri"/>
              </a:rPr>
              <a:t> word ‘</a:t>
            </a:r>
            <a:r>
              <a:rPr lang="en-GB" sz="1200" b="1" strike="noStrike" spc="-1" dirty="0">
                <a:solidFill>
                  <a:srgbClr val="000000"/>
                </a:solidFill>
                <a:latin typeface="Calibri"/>
                <a:ea typeface="Calibri"/>
              </a:rPr>
              <a:t>rot’ </a:t>
            </a:r>
            <a:r>
              <a:rPr lang="en-GB" sz="1200" b="0" strike="noStrike" spc="-1" dirty="0">
                <a:solidFill>
                  <a:srgbClr val="000000"/>
                </a:solidFill>
                <a:latin typeface="Calibri"/>
                <a:ea typeface="Calibri"/>
              </a:rPr>
              <a:t>(with gesture, if using).</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Click to bring on the picture and get pupils to repeat the word </a:t>
            </a:r>
            <a:r>
              <a:rPr lang="en-GB" sz="1200" b="1" strike="noStrike" spc="-1" dirty="0">
                <a:solidFill>
                  <a:srgbClr val="000000"/>
                </a:solidFill>
                <a:latin typeface="Calibri"/>
                <a:ea typeface="Calibri"/>
              </a:rPr>
              <a:t>‘rot’ </a:t>
            </a:r>
            <a:r>
              <a:rPr lang="en-GB" sz="1200" b="0" strike="noStrike" spc="-1" dirty="0">
                <a:solidFill>
                  <a:srgbClr val="000000"/>
                </a:solidFill>
                <a:latin typeface="Calibri"/>
                <a:ea typeface="Calibri"/>
              </a:rPr>
              <a:t>(with gesture, if using).</a:t>
            </a:r>
            <a:endParaRPr lang="en-GB" sz="1200" b="0" strike="noStrike" spc="-1" dirty="0">
              <a:latin typeface="Arial"/>
            </a:endParaRPr>
          </a:p>
          <a:p>
            <a:pPr>
              <a:lnSpc>
                <a:spcPct val="100000"/>
              </a:lnSpc>
            </a:pPr>
            <a:endParaRPr lang="en-GB" sz="1200" b="0" strike="noStrike" spc="-1" dirty="0">
              <a:latin typeface="Arial"/>
            </a:endParaRPr>
          </a:p>
          <a:p>
            <a:pPr>
              <a:lnSpc>
                <a:spcPct val="100000"/>
              </a:lnSpc>
            </a:pPr>
            <a:r>
              <a:rPr lang="en-GB" sz="1200" b="1" strike="noStrike" spc="-1" dirty="0">
                <a:latin typeface="Arial"/>
              </a:rPr>
              <a:t>Note</a:t>
            </a:r>
            <a:r>
              <a:rPr lang="en-GB" sz="1200" b="0" strike="noStrike" spc="-1" dirty="0">
                <a:latin typeface="Arial"/>
              </a:rPr>
              <a:t>: </a:t>
            </a:r>
          </a:p>
          <a:p>
            <a:pPr marL="285750" indent="-285750">
              <a:lnSpc>
                <a:spcPct val="100000"/>
              </a:lnSpc>
              <a:buAutoNum type="romanLcParenR"/>
            </a:pPr>
            <a:r>
              <a:rPr lang="fr-FR" baseline="0" dirty="0"/>
              <a:t>a </a:t>
            </a:r>
            <a:r>
              <a:rPr lang="fr-FR" baseline="0" dirty="0" err="1"/>
              <a:t>gesture</a:t>
            </a:r>
            <a:r>
              <a:rPr lang="fr-FR" baseline="0" dirty="0"/>
              <a:t> for ‘</a:t>
            </a:r>
            <a:r>
              <a:rPr lang="fr-FR" b="1" baseline="0" dirty="0"/>
              <a:t>rot</a:t>
            </a:r>
            <a:r>
              <a:rPr lang="fr-FR" baseline="0" dirty="0"/>
              <a:t>’ </a:t>
            </a:r>
            <a:r>
              <a:rPr lang="fr-FR" baseline="0" dirty="0" err="1"/>
              <a:t>might</a:t>
            </a:r>
            <a:r>
              <a:rPr lang="fr-FR" baseline="0" dirty="0"/>
              <a:t> </a:t>
            </a:r>
            <a:r>
              <a:rPr lang="fr-FR" baseline="0" dirty="0" err="1"/>
              <a:t>be</a:t>
            </a:r>
            <a:r>
              <a:rPr lang="fr-FR" baseline="0" dirty="0"/>
              <a:t> to </a:t>
            </a:r>
            <a:r>
              <a:rPr lang="fr-FR" baseline="0" dirty="0" err="1"/>
              <a:t>hold</a:t>
            </a:r>
            <a:r>
              <a:rPr lang="fr-FR" baseline="0" dirty="0"/>
              <a:t> up </a:t>
            </a:r>
            <a:r>
              <a:rPr lang="fr-FR" baseline="0" dirty="0" err="1"/>
              <a:t>some</a:t>
            </a:r>
            <a:r>
              <a:rPr lang="fr-FR" baseline="0" dirty="0"/>
              <a:t> </a:t>
            </a:r>
            <a:r>
              <a:rPr lang="fr-FR" baseline="0" dirty="0" err="1"/>
              <a:t>red</a:t>
            </a:r>
            <a:r>
              <a:rPr lang="fr-FR" baseline="0" dirty="0"/>
              <a:t> </a:t>
            </a:r>
            <a:r>
              <a:rPr lang="fr-FR" baseline="0" dirty="0" err="1"/>
              <a:t>classroom</a:t>
            </a:r>
            <a:r>
              <a:rPr lang="fr-FR" baseline="0" dirty="0"/>
              <a:t> items e.g. a </a:t>
            </a:r>
            <a:r>
              <a:rPr lang="fr-FR" baseline="0" dirty="0" err="1"/>
              <a:t>pen</a:t>
            </a:r>
            <a:r>
              <a:rPr lang="fr-FR" baseline="0" dirty="0"/>
              <a:t>/book/flag/</a:t>
            </a:r>
            <a:r>
              <a:rPr lang="fr-FR" baseline="0" dirty="0" err="1"/>
              <a:t>clothing</a:t>
            </a:r>
            <a:r>
              <a:rPr lang="fr-FR" baseline="0" dirty="0"/>
              <a:t>.</a:t>
            </a:r>
            <a:endParaRPr lang="en-GB" sz="1200" b="0" strike="noStrike" spc="-1" dirty="0">
              <a:latin typeface="Arial"/>
            </a:endParaRPr>
          </a:p>
          <a:p>
            <a:pPr marL="216000" indent="-216000">
              <a:lnSpc>
                <a:spcPct val="100000"/>
              </a:lnSpc>
            </a:pPr>
            <a:endParaRPr lang="en-GB" sz="1200" b="0" strike="noStrike" spc="-1" dirty="0">
              <a:latin typeface="Arial"/>
            </a:endParaRP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15582839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mn-lt"/>
                <a:ea typeface="Calibri"/>
              </a:rPr>
              <a:t>Timing: 1 minute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mn-lt"/>
                <a:ea typeface="Calibri"/>
              </a:rPr>
              <a:t>Aim: </a:t>
            </a:r>
            <a:r>
              <a:rPr lang="en-GB" sz="1200" b="0" strike="noStrike" spc="-1" dirty="0">
                <a:solidFill>
                  <a:srgbClr val="000000"/>
                </a:solidFill>
                <a:latin typeface="+mn-lt"/>
                <a:ea typeface="Calibri"/>
              </a:rPr>
              <a:t>to consolidate the SSC </a:t>
            </a:r>
            <a:r>
              <a:rPr lang="en-GB" sz="1200" b="1" strike="noStrike" spc="-1" dirty="0">
                <a:solidFill>
                  <a:srgbClr val="000000"/>
                </a:solidFill>
                <a:latin typeface="+mn-lt"/>
                <a:ea typeface="Calibri"/>
              </a:rPr>
              <a:t>[r] before a vowel.</a:t>
            </a:r>
          </a:p>
          <a:p>
            <a:pPr marL="216000" indent="-216000">
              <a:lnSpc>
                <a:spcPct val="100000"/>
              </a:lnSpc>
            </a:pPr>
            <a:endParaRPr lang="en-GB" sz="1200" b="1" strike="noStrike" spc="-1" dirty="0">
              <a:solidFill>
                <a:srgbClr val="000000"/>
              </a:solidFill>
              <a:latin typeface="+mn-lt"/>
              <a:ea typeface="Calibri"/>
            </a:endParaRPr>
          </a:p>
          <a:p>
            <a:pPr marL="216000" indent="-216000">
              <a:lnSpc>
                <a:spcPct val="100000"/>
              </a:lnSpc>
            </a:pPr>
            <a:r>
              <a:rPr lang="en-GB" sz="1200" b="1" strike="noStrike" spc="-1" dirty="0">
                <a:solidFill>
                  <a:srgbClr val="000000"/>
                </a:solidFill>
                <a:latin typeface="+mn-lt"/>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mn-lt"/>
                <a:ea typeface="Calibri"/>
              </a:rPr>
              <a:t>Re-present</a:t>
            </a:r>
            <a:r>
              <a:rPr lang="en-GB" sz="1200" b="0" strike="noStrike" spc="-1" baseline="0" dirty="0">
                <a:solidFill>
                  <a:srgbClr val="000000"/>
                </a:solidFill>
                <a:latin typeface="+mn-lt"/>
                <a:ea typeface="Calibri"/>
              </a:rPr>
              <a:t> </a:t>
            </a:r>
            <a:r>
              <a:rPr lang="en-GB" sz="1200" b="0" strike="noStrike" spc="-1" dirty="0">
                <a:solidFill>
                  <a:srgbClr val="000000"/>
                </a:solidFill>
                <a:latin typeface="+mn-lt"/>
                <a:ea typeface="Calibri"/>
              </a:rPr>
              <a:t>the SSC and the </a:t>
            </a:r>
            <a:r>
              <a:rPr lang="en-GB" sz="1200" b="1" strike="noStrike" spc="-1" dirty="0">
                <a:solidFill>
                  <a:srgbClr val="000000"/>
                </a:solidFill>
                <a:latin typeface="+mn-lt"/>
                <a:ea typeface="Calibri"/>
              </a:rPr>
              <a:t>source</a:t>
            </a:r>
            <a:r>
              <a:rPr lang="en-GB" sz="1200" b="0" strike="noStrike" spc="-1" dirty="0">
                <a:solidFill>
                  <a:srgbClr val="000000"/>
                </a:solidFill>
                <a:latin typeface="+mn-lt"/>
                <a:ea typeface="Calibri"/>
              </a:rPr>
              <a:t> word ‘</a:t>
            </a:r>
            <a:r>
              <a:rPr lang="en-GB" sz="1200" b="1" strike="noStrike" spc="-1" dirty="0">
                <a:solidFill>
                  <a:srgbClr val="000000"/>
                </a:solidFill>
                <a:latin typeface="+mn-lt"/>
                <a:ea typeface="Calibri"/>
              </a:rPr>
              <a:t>rot’ </a:t>
            </a:r>
            <a:r>
              <a:rPr lang="en-GB" sz="1200" b="0" strike="noStrike" spc="-1" dirty="0">
                <a:solidFill>
                  <a:srgbClr val="000000"/>
                </a:solidFill>
                <a:latin typeface="+mn-lt"/>
                <a:ea typeface="Calibri"/>
              </a:rPr>
              <a:t>(with gesture, if using).</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mn-lt"/>
                <a:ea typeface="Calibri"/>
              </a:rPr>
              <a:t>Click to bring on the picture and get pupils to repeat the word </a:t>
            </a:r>
            <a:r>
              <a:rPr lang="en-GB" sz="1200" b="1" strike="noStrike" spc="-1" dirty="0">
                <a:solidFill>
                  <a:srgbClr val="000000"/>
                </a:solidFill>
                <a:latin typeface="+mn-lt"/>
                <a:ea typeface="Calibri"/>
              </a:rPr>
              <a:t>‘rot’ </a:t>
            </a:r>
            <a:r>
              <a:rPr lang="en-GB" sz="1200" b="0" strike="noStrike" spc="-1" dirty="0">
                <a:solidFill>
                  <a:srgbClr val="000000"/>
                </a:solidFill>
                <a:latin typeface="+mn-lt"/>
                <a:ea typeface="Calibri"/>
              </a:rPr>
              <a:t>(with gesture, if using).</a:t>
            </a:r>
          </a:p>
          <a:p>
            <a:pPr marL="228600" indent="-227880">
              <a:lnSpc>
                <a:spcPct val="100000"/>
              </a:lnSpc>
              <a:buClr>
                <a:srgbClr val="000000"/>
              </a:buClr>
              <a:buFont typeface="Calibri"/>
              <a:buAutoNum type="arabicPeriod"/>
            </a:pPr>
            <a:r>
              <a:rPr lang="en-GB" sz="1200" b="0" strike="noStrike" spc="-1" dirty="0">
                <a:solidFill>
                  <a:srgbClr val="000000"/>
                </a:solidFill>
                <a:latin typeface="+mn-lt"/>
              </a:rPr>
              <a:t>Present the </a:t>
            </a:r>
            <a:r>
              <a:rPr lang="en-GB" sz="1200" b="1" strike="noStrike" spc="-1" dirty="0">
                <a:solidFill>
                  <a:srgbClr val="000000"/>
                </a:solidFill>
                <a:latin typeface="+mn-lt"/>
              </a:rPr>
              <a:t>cluster </a:t>
            </a:r>
            <a:r>
              <a:rPr lang="en-GB" sz="1200" b="0" strike="noStrike" spc="-1" dirty="0">
                <a:solidFill>
                  <a:srgbClr val="000000"/>
                </a:solidFill>
                <a:latin typeface="+mn-lt"/>
              </a:rPr>
              <a:t>words in the same</a:t>
            </a:r>
            <a:r>
              <a:rPr lang="en-GB" sz="1200" b="0" strike="noStrike" spc="-1" baseline="0" dirty="0">
                <a:solidFill>
                  <a:srgbClr val="000000"/>
                </a:solidFill>
                <a:latin typeface="+mn-lt"/>
              </a:rPr>
              <a:t> way, bringing on the picture and getting pupils to pronounce the words.</a:t>
            </a:r>
            <a:endParaRPr lang="en-GB" sz="1200" b="0" strike="noStrike" spc="-1" dirty="0">
              <a:latin typeface="Arial"/>
            </a:endParaRPr>
          </a:p>
          <a:p>
            <a:pPr marL="216000" marR="0" lvl="0" indent="-216000" algn="l" defTabSz="914400" rtl="0" eaLnBrk="1" fontAlgn="auto" latinLnBrk="0" hangingPunct="1">
              <a:lnSpc>
                <a:spcPct val="100000"/>
              </a:lnSpc>
              <a:spcBef>
                <a:spcPts val="0"/>
              </a:spcBef>
              <a:spcAft>
                <a:spcPts val="0"/>
              </a:spcAft>
              <a:buClrTx/>
              <a:buSzTx/>
              <a:buFontTx/>
              <a:buNone/>
              <a:tabLst/>
              <a:defRPr/>
            </a:pPr>
            <a:endParaRPr lang="en-GB" sz="1200" b="1" strike="noStrike" spc="-1" dirty="0">
              <a:solidFill>
                <a:srgbClr val="002060"/>
              </a:solidFill>
              <a:latin typeface="Century Gothic"/>
              <a:ea typeface="Century Gothic"/>
            </a:endParaRPr>
          </a:p>
          <a:p>
            <a:pPr marL="216000" marR="0" lvl="0" indent="-216000" algn="l" defTabSz="914400" rtl="0" eaLnBrk="1" fontAlgn="auto" latinLnBrk="0" hangingPunct="1">
              <a:lnSpc>
                <a:spcPct val="100000"/>
              </a:lnSpc>
              <a:spcBef>
                <a:spcPts val="0"/>
              </a:spcBef>
              <a:spcAft>
                <a:spcPts val="0"/>
              </a:spcAft>
              <a:buClrTx/>
              <a:buSzTx/>
              <a:buFontTx/>
              <a:buNone/>
              <a:tabLst/>
              <a:defRPr/>
            </a:pPr>
            <a:r>
              <a:rPr lang="en-GB" sz="1200" b="1" strike="noStrike" spc="-1" dirty="0">
                <a:solidFill>
                  <a:srgbClr val="002060"/>
                </a:solidFill>
                <a:latin typeface="Century Gothic"/>
                <a:ea typeface="Century Gothic"/>
              </a:rPr>
              <a:t>Word frequency: rot </a:t>
            </a:r>
            <a:r>
              <a:rPr lang="en-GB" sz="1200" b="0" strike="noStrike" spc="-1" dirty="0">
                <a:solidFill>
                  <a:srgbClr val="002060"/>
                </a:solidFill>
                <a:latin typeface="Century Gothic"/>
                <a:ea typeface="Century Gothic"/>
              </a:rPr>
              <a:t>[477]</a:t>
            </a:r>
            <a:r>
              <a:rPr lang="en-GB" sz="1200" b="1" strike="noStrike" spc="-1" dirty="0">
                <a:solidFill>
                  <a:srgbClr val="002060"/>
                </a:solidFill>
                <a:latin typeface="Century Gothic"/>
                <a:ea typeface="Century Gothic"/>
              </a:rPr>
              <a:t> </a:t>
            </a:r>
            <a:r>
              <a:rPr lang="en-GB" b="1" dirty="0" err="1"/>
              <a:t>drei</a:t>
            </a:r>
            <a:r>
              <a:rPr lang="en-GB" dirty="0"/>
              <a:t> [106] </a:t>
            </a:r>
            <a:r>
              <a:rPr lang="en-GB" b="1" dirty="0" err="1"/>
              <a:t>rechts</a:t>
            </a:r>
            <a:r>
              <a:rPr lang="en-GB" dirty="0"/>
              <a:t> [829]  </a:t>
            </a:r>
            <a:r>
              <a:rPr lang="en-GB" b="1" dirty="0" err="1"/>
              <a:t>Frage</a:t>
            </a:r>
            <a:r>
              <a:rPr lang="en-GB" dirty="0"/>
              <a:t> [157] </a:t>
            </a:r>
            <a:r>
              <a:rPr lang="en-GB" b="1" dirty="0" err="1"/>
              <a:t>warum</a:t>
            </a:r>
            <a:r>
              <a:rPr lang="en-GB" b="1" dirty="0"/>
              <a:t>? </a:t>
            </a:r>
            <a:r>
              <a:rPr lang="en-GB" dirty="0"/>
              <a:t>[192]</a:t>
            </a:r>
            <a:endParaRPr lang="en-GB" sz="1200" b="1" strike="noStrike" spc="-1" dirty="0">
              <a:solidFill>
                <a:srgbClr val="002060"/>
              </a:solidFill>
              <a:latin typeface="Century Gothic"/>
              <a:ea typeface="Century Gothic"/>
            </a:endParaRPr>
          </a:p>
          <a:p>
            <a:pPr marL="216000" indent="-216000">
              <a:lnSpc>
                <a:spcPct val="100000"/>
              </a:lnSpc>
            </a:pPr>
            <a:r>
              <a:rPr lang="en-GB" sz="1200" b="0" strike="noStrike" spc="-1" dirty="0">
                <a:latin typeface="Arial"/>
              </a:rPr>
              <a:t>Jones, R.L &amp; </a:t>
            </a:r>
            <a:r>
              <a:rPr lang="en-GB" sz="1200" b="0" strike="noStrike" spc="-1" dirty="0" err="1">
                <a:latin typeface="Arial"/>
              </a:rPr>
              <a:t>Tschirner</a:t>
            </a:r>
            <a:r>
              <a:rPr lang="en-GB" sz="1200" b="0" strike="noStrike" spc="-1" dirty="0">
                <a:latin typeface="Arial"/>
              </a:rPr>
              <a:t>, E. (2019). A frequency dictionary of German: Core vocabulary for learners. London: Routledge.</a:t>
            </a:r>
          </a:p>
          <a:p>
            <a:pPr marL="216000" indent="-216000">
              <a:lnSpc>
                <a:spcPct val="100000"/>
              </a:lnSpc>
            </a:pPr>
            <a:endParaRPr lang="en-GB" sz="1200" b="0" strike="noStrike" spc="-1" dirty="0">
              <a:latin typeface="Arial"/>
            </a:endParaRP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1" normalizeH="0" baseline="0" noProof="0">
              <a:ln>
                <a:noFill/>
              </a:ln>
              <a:solidFill>
                <a:prstClr val="black"/>
              </a:solidFill>
              <a:effectLst/>
              <a:uLnTx/>
              <a:uFillTx/>
              <a:latin typeface="Aria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6000" indent="-216000">
              <a:lnSpc>
                <a:spcPct val="100000"/>
              </a:lnSpc>
            </a:pPr>
            <a:r>
              <a:rPr lang="en-GB" sz="1200" b="1" strike="noStrike" spc="-1" dirty="0">
                <a:solidFill>
                  <a:srgbClr val="000000"/>
                </a:solidFill>
                <a:latin typeface="+mn-lt"/>
                <a:ea typeface="Calibri"/>
              </a:rPr>
              <a:t>Timing: 1 minute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mn-lt"/>
                <a:ea typeface="Calibri"/>
              </a:rPr>
              <a:t>Aim: </a:t>
            </a:r>
            <a:r>
              <a:rPr lang="en-GB" sz="1200" b="0" strike="noStrike" spc="-1" dirty="0">
                <a:solidFill>
                  <a:srgbClr val="000000"/>
                </a:solidFill>
                <a:latin typeface="+mn-lt"/>
                <a:ea typeface="Calibri"/>
              </a:rPr>
              <a:t>to consolidate the SSC </a:t>
            </a:r>
            <a:r>
              <a:rPr lang="en-GB" sz="1200" b="1" strike="noStrike" spc="-1" dirty="0">
                <a:solidFill>
                  <a:srgbClr val="000000"/>
                </a:solidFill>
                <a:latin typeface="+mn-lt"/>
                <a:ea typeface="Calibri"/>
              </a:rPr>
              <a:t>[r] after a vowel</a:t>
            </a:r>
          </a:p>
          <a:p>
            <a:pPr marL="216000" indent="-216000">
              <a:lnSpc>
                <a:spcPct val="100000"/>
              </a:lnSpc>
            </a:pPr>
            <a:endParaRPr lang="en-GB" sz="1200" b="1" strike="noStrike" spc="-1" dirty="0">
              <a:solidFill>
                <a:srgbClr val="000000"/>
              </a:solidFill>
              <a:latin typeface="+mn-lt"/>
              <a:ea typeface="Calibri"/>
            </a:endParaRPr>
          </a:p>
          <a:p>
            <a:pPr marL="216000" indent="-216000">
              <a:lnSpc>
                <a:spcPct val="100000"/>
              </a:lnSpc>
            </a:pPr>
            <a:r>
              <a:rPr lang="en-GB" sz="1200" b="1" strike="noStrike" spc="-1" dirty="0">
                <a:solidFill>
                  <a:srgbClr val="000000"/>
                </a:solidFill>
                <a:latin typeface="+mn-lt"/>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mn-lt"/>
                <a:ea typeface="Calibri"/>
              </a:rPr>
              <a:t>Re-present</a:t>
            </a:r>
            <a:r>
              <a:rPr lang="en-GB" sz="1200" b="0" strike="noStrike" spc="-1" baseline="0" dirty="0">
                <a:solidFill>
                  <a:srgbClr val="000000"/>
                </a:solidFill>
                <a:latin typeface="+mn-lt"/>
                <a:ea typeface="Calibri"/>
              </a:rPr>
              <a:t> </a:t>
            </a:r>
            <a:r>
              <a:rPr lang="en-GB" sz="1200" b="0" strike="noStrike" spc="-1" dirty="0">
                <a:solidFill>
                  <a:srgbClr val="000000"/>
                </a:solidFill>
                <a:latin typeface="+mn-lt"/>
                <a:ea typeface="Calibri"/>
              </a:rPr>
              <a:t>the SSC and the </a:t>
            </a:r>
            <a:r>
              <a:rPr lang="en-GB" sz="1200" b="1" strike="noStrike" spc="-1" dirty="0">
                <a:solidFill>
                  <a:srgbClr val="000000"/>
                </a:solidFill>
                <a:latin typeface="+mn-lt"/>
                <a:ea typeface="Calibri"/>
              </a:rPr>
              <a:t>source</a:t>
            </a:r>
            <a:r>
              <a:rPr lang="en-GB" sz="1200" b="0" strike="noStrike" spc="-1" dirty="0">
                <a:solidFill>
                  <a:srgbClr val="000000"/>
                </a:solidFill>
                <a:latin typeface="+mn-lt"/>
                <a:ea typeface="Calibri"/>
              </a:rPr>
              <a:t> word ‘</a:t>
            </a:r>
            <a:r>
              <a:rPr lang="en-GB" sz="1200" b="1" strike="noStrike" spc="-1" dirty="0">
                <a:solidFill>
                  <a:srgbClr val="000000"/>
                </a:solidFill>
                <a:latin typeface="+mn-lt"/>
                <a:ea typeface="Calibri"/>
              </a:rPr>
              <a:t>Ort’ </a:t>
            </a:r>
            <a:r>
              <a:rPr lang="en-GB" sz="1200" b="0" strike="noStrike" spc="-1" dirty="0">
                <a:solidFill>
                  <a:srgbClr val="000000"/>
                </a:solidFill>
                <a:latin typeface="+mn-lt"/>
                <a:ea typeface="Calibri"/>
              </a:rPr>
              <a:t>(with gesture, if using).</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mn-lt"/>
                <a:ea typeface="Calibri"/>
              </a:rPr>
              <a:t>Click to bring on the picture and get pupils to repeat the word </a:t>
            </a:r>
            <a:r>
              <a:rPr lang="en-GB" sz="1200" b="1" strike="noStrike" spc="-1" dirty="0">
                <a:solidFill>
                  <a:srgbClr val="000000"/>
                </a:solidFill>
                <a:latin typeface="+mn-lt"/>
                <a:ea typeface="Calibri"/>
              </a:rPr>
              <a:t>‘Ort’ </a:t>
            </a:r>
            <a:r>
              <a:rPr lang="en-GB" sz="1200" b="0" strike="noStrike" spc="-1" dirty="0">
                <a:solidFill>
                  <a:srgbClr val="000000"/>
                </a:solidFill>
                <a:latin typeface="+mn-lt"/>
                <a:ea typeface="Calibri"/>
              </a:rPr>
              <a:t>(with gesture, if using).</a:t>
            </a:r>
          </a:p>
          <a:p>
            <a:pPr>
              <a:lnSpc>
                <a:spcPct val="100000"/>
              </a:lnSpc>
            </a:pPr>
            <a:endParaRPr lang="en-GB" sz="1200" b="0" strike="noStrike" spc="-1" dirty="0">
              <a:latin typeface="Arial"/>
            </a:endParaRPr>
          </a:p>
          <a:p>
            <a:pPr>
              <a:lnSpc>
                <a:spcPct val="100000"/>
              </a:lnSpc>
            </a:pPr>
            <a:endParaRPr lang="en-GB" sz="1200" b="0" strike="noStrike" spc="-1" dirty="0">
              <a:latin typeface="Arial"/>
            </a:endParaRPr>
          </a:p>
          <a:p>
            <a:pPr>
              <a:lnSpc>
                <a:spcPct val="100000"/>
              </a:lnSpc>
            </a:pPr>
            <a:r>
              <a:rPr lang="en-GB" sz="1200" b="1" strike="noStrike" spc="-1" dirty="0">
                <a:latin typeface="Arial"/>
              </a:rPr>
              <a:t>Note</a:t>
            </a:r>
            <a:r>
              <a:rPr lang="en-GB" sz="1200" b="0" strike="noStrike" spc="-1" dirty="0">
                <a:latin typeface="Arial"/>
              </a:rPr>
              <a:t>: </a:t>
            </a:r>
          </a:p>
          <a:p>
            <a:pPr marL="285750" indent="-285750">
              <a:lnSpc>
                <a:spcPct val="100000"/>
              </a:lnSpc>
              <a:buAutoNum type="romanLcParenR"/>
            </a:pPr>
            <a:r>
              <a:rPr lang="fr-FR" baseline="0" dirty="0"/>
              <a:t>a </a:t>
            </a:r>
            <a:r>
              <a:rPr lang="fr-FR" baseline="0" dirty="0" err="1"/>
              <a:t>gesture</a:t>
            </a:r>
            <a:r>
              <a:rPr lang="fr-FR" baseline="0" dirty="0"/>
              <a:t> for ‘</a:t>
            </a:r>
            <a:r>
              <a:rPr lang="fr-FR" b="1" baseline="0" dirty="0" err="1"/>
              <a:t>Ort</a:t>
            </a:r>
            <a:r>
              <a:rPr lang="fr-FR" baseline="0" dirty="0"/>
              <a:t>’ </a:t>
            </a:r>
            <a:r>
              <a:rPr lang="fr-FR" baseline="0" dirty="0" err="1"/>
              <a:t>might</a:t>
            </a:r>
            <a:r>
              <a:rPr lang="fr-FR" baseline="0" dirty="0"/>
              <a:t> </a:t>
            </a:r>
            <a:r>
              <a:rPr lang="fr-FR" baseline="0" dirty="0" err="1"/>
              <a:t>be</a:t>
            </a:r>
            <a:r>
              <a:rPr lang="fr-FR" baseline="0" dirty="0"/>
              <a:t> to point to a </a:t>
            </a:r>
            <a:r>
              <a:rPr lang="fr-FR" baseline="0" dirty="0" err="1"/>
              <a:t>particular</a:t>
            </a:r>
            <a:r>
              <a:rPr lang="fr-FR" baseline="0" dirty="0"/>
              <a:t> place on a </a:t>
            </a:r>
            <a:r>
              <a:rPr lang="fr-FR" baseline="0" dirty="0" err="1"/>
              <a:t>map</a:t>
            </a:r>
            <a:r>
              <a:rPr lang="fr-FR" baseline="0" dirty="0"/>
              <a:t>. </a:t>
            </a:r>
            <a:endParaRPr lang="en-GB" dirty="0"/>
          </a:p>
        </p:txBody>
      </p:sp>
      <p:sp>
        <p:nvSpPr>
          <p:cNvPr id="4" name="Slide Number Placeholder 3"/>
          <p:cNvSpPr>
            <a:spLocks noGrp="1"/>
          </p:cNvSpPr>
          <p:nvPr>
            <p:ph type="sldNum" sz="quarter" idx="5"/>
          </p:nvPr>
        </p:nvSpPr>
        <p:spPr/>
        <p:txBody>
          <a:bodyPr/>
          <a:lstStyle/>
          <a:p>
            <a:fld id="{6F88A7DB-3951-47CF-8E53-B42241E86674}" type="slidenum">
              <a:rPr lang="en-GB" smtClean="0"/>
              <a:t>4</a:t>
            </a:fld>
            <a:endParaRPr lang="en-GB"/>
          </a:p>
        </p:txBody>
      </p:sp>
    </p:spTree>
    <p:extLst>
      <p:ext uri="{BB962C8B-B14F-4D97-AF65-F5344CB8AC3E}">
        <p14:creationId xmlns:p14="http://schemas.microsoft.com/office/powerpoint/2010/main" val="15520106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6000" indent="-216000">
              <a:lnSpc>
                <a:spcPct val="100000"/>
              </a:lnSpc>
            </a:pPr>
            <a:r>
              <a:rPr lang="en-GB" sz="1200" b="1" strike="noStrike" spc="-1" dirty="0">
                <a:solidFill>
                  <a:srgbClr val="000000"/>
                </a:solidFill>
                <a:latin typeface="+mn-lt"/>
                <a:ea typeface="Calibri"/>
              </a:rPr>
              <a:t>Timing: 1 minute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mn-lt"/>
                <a:ea typeface="Calibri"/>
              </a:rPr>
              <a:t>Aim: </a:t>
            </a:r>
            <a:r>
              <a:rPr lang="en-GB" sz="1200" b="0" strike="noStrike" spc="-1" dirty="0">
                <a:solidFill>
                  <a:srgbClr val="000000"/>
                </a:solidFill>
                <a:latin typeface="+mn-lt"/>
                <a:ea typeface="Calibri"/>
              </a:rPr>
              <a:t>to consolidate the SSC </a:t>
            </a:r>
            <a:r>
              <a:rPr lang="en-GB" sz="1200" b="1" strike="noStrike" spc="-1" dirty="0">
                <a:solidFill>
                  <a:srgbClr val="000000"/>
                </a:solidFill>
                <a:latin typeface="+mn-lt"/>
                <a:ea typeface="Calibri"/>
              </a:rPr>
              <a:t>[r] after a vowel</a:t>
            </a:r>
          </a:p>
          <a:p>
            <a:pPr marL="216000" indent="-216000">
              <a:lnSpc>
                <a:spcPct val="100000"/>
              </a:lnSpc>
            </a:pPr>
            <a:endParaRPr lang="en-GB" sz="1200" b="1" strike="noStrike" spc="-1" dirty="0">
              <a:solidFill>
                <a:srgbClr val="000000"/>
              </a:solidFill>
              <a:latin typeface="+mn-lt"/>
              <a:ea typeface="Calibri"/>
            </a:endParaRPr>
          </a:p>
          <a:p>
            <a:pPr marL="216000" indent="-216000">
              <a:lnSpc>
                <a:spcPct val="100000"/>
              </a:lnSpc>
            </a:pPr>
            <a:r>
              <a:rPr lang="en-GB" sz="1200" b="1" strike="noStrike" spc="-1" dirty="0">
                <a:solidFill>
                  <a:srgbClr val="000000"/>
                </a:solidFill>
                <a:latin typeface="+mn-lt"/>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mn-lt"/>
                <a:ea typeface="Calibri"/>
              </a:rPr>
              <a:t>Re-present</a:t>
            </a:r>
            <a:r>
              <a:rPr lang="en-GB" sz="1200" b="0" strike="noStrike" spc="-1" baseline="0" dirty="0">
                <a:solidFill>
                  <a:srgbClr val="000000"/>
                </a:solidFill>
                <a:latin typeface="+mn-lt"/>
                <a:ea typeface="Calibri"/>
              </a:rPr>
              <a:t> </a:t>
            </a:r>
            <a:r>
              <a:rPr lang="en-GB" sz="1200" b="0" strike="noStrike" spc="-1" dirty="0">
                <a:solidFill>
                  <a:srgbClr val="000000"/>
                </a:solidFill>
                <a:latin typeface="+mn-lt"/>
                <a:ea typeface="Calibri"/>
              </a:rPr>
              <a:t>the SSC and the </a:t>
            </a:r>
            <a:r>
              <a:rPr lang="en-GB" sz="1200" b="1" strike="noStrike" spc="-1" dirty="0">
                <a:solidFill>
                  <a:srgbClr val="000000"/>
                </a:solidFill>
                <a:latin typeface="+mn-lt"/>
                <a:ea typeface="Calibri"/>
              </a:rPr>
              <a:t>source</a:t>
            </a:r>
            <a:r>
              <a:rPr lang="en-GB" sz="1200" b="0" strike="noStrike" spc="-1" dirty="0">
                <a:solidFill>
                  <a:srgbClr val="000000"/>
                </a:solidFill>
                <a:latin typeface="+mn-lt"/>
                <a:ea typeface="Calibri"/>
              </a:rPr>
              <a:t> word ‘</a:t>
            </a:r>
            <a:r>
              <a:rPr lang="en-GB" sz="1200" b="1" strike="noStrike" spc="-1" dirty="0">
                <a:solidFill>
                  <a:srgbClr val="000000"/>
                </a:solidFill>
                <a:latin typeface="+mn-lt"/>
                <a:ea typeface="Calibri"/>
              </a:rPr>
              <a:t>Ort’ </a:t>
            </a:r>
            <a:r>
              <a:rPr lang="en-GB" sz="1200" b="0" strike="noStrike" spc="-1" dirty="0">
                <a:solidFill>
                  <a:srgbClr val="000000"/>
                </a:solidFill>
                <a:latin typeface="+mn-lt"/>
                <a:ea typeface="Calibri"/>
              </a:rPr>
              <a:t>(with gesture, if using).</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mn-lt"/>
                <a:ea typeface="Calibri"/>
              </a:rPr>
              <a:t>Click to bring on the picture and get pupils to repeat the word </a:t>
            </a:r>
            <a:r>
              <a:rPr lang="en-GB" sz="1200" b="1" strike="noStrike" spc="-1" dirty="0">
                <a:solidFill>
                  <a:srgbClr val="000000"/>
                </a:solidFill>
                <a:latin typeface="+mn-lt"/>
                <a:ea typeface="Calibri"/>
              </a:rPr>
              <a:t>‘Ort’ </a:t>
            </a:r>
            <a:r>
              <a:rPr lang="en-GB" sz="1200" b="0" strike="noStrike" spc="-1" dirty="0">
                <a:solidFill>
                  <a:srgbClr val="000000"/>
                </a:solidFill>
                <a:latin typeface="+mn-lt"/>
                <a:ea typeface="Calibri"/>
              </a:rPr>
              <a:t>(with gesture, if using).</a:t>
            </a:r>
          </a:p>
          <a:p>
            <a:pPr marL="228600" indent="-227880">
              <a:lnSpc>
                <a:spcPct val="100000"/>
              </a:lnSpc>
              <a:buClr>
                <a:srgbClr val="000000"/>
              </a:buClr>
              <a:buFont typeface="Calibri"/>
              <a:buAutoNum type="arabicPeriod"/>
            </a:pPr>
            <a:r>
              <a:rPr lang="en-GB" sz="1200" b="0" strike="noStrike" spc="-1" dirty="0">
                <a:solidFill>
                  <a:srgbClr val="000000"/>
                </a:solidFill>
                <a:latin typeface="+mn-lt"/>
              </a:rPr>
              <a:t>Present the </a:t>
            </a:r>
            <a:r>
              <a:rPr lang="en-GB" sz="1200" b="1" strike="noStrike" spc="-1" dirty="0">
                <a:solidFill>
                  <a:srgbClr val="000000"/>
                </a:solidFill>
                <a:latin typeface="+mn-lt"/>
              </a:rPr>
              <a:t>cluster </a:t>
            </a:r>
            <a:r>
              <a:rPr lang="en-GB" sz="1200" b="0" strike="noStrike" spc="-1" dirty="0">
                <a:solidFill>
                  <a:srgbClr val="000000"/>
                </a:solidFill>
                <a:latin typeface="+mn-lt"/>
              </a:rPr>
              <a:t>words in the same</a:t>
            </a:r>
            <a:r>
              <a:rPr lang="en-GB" sz="1200" b="0" strike="noStrike" spc="-1" baseline="0" dirty="0">
                <a:solidFill>
                  <a:srgbClr val="000000"/>
                </a:solidFill>
                <a:latin typeface="+mn-lt"/>
              </a:rPr>
              <a:t> way, bringing on the picture and getting pupils to pronounce the words.</a:t>
            </a:r>
          </a:p>
          <a:p>
            <a:pPr marL="720" indent="0">
              <a:lnSpc>
                <a:spcPct val="100000"/>
              </a:lnSpc>
              <a:buClr>
                <a:srgbClr val="000000"/>
              </a:buClr>
              <a:buFont typeface="Calibri"/>
              <a:buNone/>
            </a:pPr>
            <a:endParaRPr lang="en-GB" sz="1200" b="0" strike="noStrike" spc="-1" baseline="0" dirty="0">
              <a:solidFill>
                <a:srgbClr val="000000"/>
              </a:solidFill>
              <a:latin typeface="+mn-lt"/>
            </a:endParaRPr>
          </a:p>
          <a:p>
            <a:pPr marL="720" indent="0">
              <a:lnSpc>
                <a:spcPct val="100000"/>
              </a:lnSpc>
              <a:buClr>
                <a:srgbClr val="000000"/>
              </a:buClr>
              <a:buFont typeface="Calibri"/>
              <a:buNone/>
            </a:pPr>
            <a:r>
              <a:rPr lang="en-GB" sz="1200" b="1" strike="noStrike" spc="-1" baseline="0" dirty="0">
                <a:solidFill>
                  <a:srgbClr val="000000"/>
                </a:solidFill>
                <a:latin typeface="+mn-lt"/>
              </a:rPr>
              <a:t>Note:</a:t>
            </a:r>
            <a:r>
              <a:rPr lang="en-GB" sz="1200" b="0" strike="noStrike" spc="-1" baseline="0" dirty="0">
                <a:solidFill>
                  <a:srgbClr val="000000"/>
                </a:solidFill>
                <a:latin typeface="+mn-lt"/>
              </a:rPr>
              <a:t> ‘</a:t>
            </a:r>
            <a:r>
              <a:rPr lang="en-GB" sz="1200" b="0" strike="noStrike" spc="-1" baseline="0" dirty="0" err="1">
                <a:solidFill>
                  <a:srgbClr val="000000"/>
                </a:solidFill>
                <a:latin typeface="+mn-lt"/>
              </a:rPr>
              <a:t>Uhr</a:t>
            </a:r>
            <a:r>
              <a:rPr lang="en-GB" sz="1200" b="0" strike="noStrike" spc="-1" baseline="0" dirty="0">
                <a:solidFill>
                  <a:srgbClr val="000000"/>
                </a:solidFill>
                <a:latin typeface="+mn-lt"/>
              </a:rPr>
              <a:t>’ is a slight exception as the ‘r’ does not directly follow the vowel. However, ‘h’ following a vowel makes a long vowel sound, so the ‘r’ sound here is the same as after a vowel. </a:t>
            </a:r>
            <a:endParaRPr lang="en-GB" sz="1200" b="0" strike="noStrike" spc="-1" dirty="0">
              <a:latin typeface="Arial"/>
            </a:endParaRPr>
          </a:p>
          <a:p>
            <a:pPr>
              <a:lnSpc>
                <a:spcPct val="100000"/>
              </a:lnSpc>
            </a:pPr>
            <a:endParaRPr lang="en-GB" sz="1200" b="0" strike="noStrike" spc="-1" dirty="0">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strike="noStrike" spc="-1" dirty="0">
                <a:solidFill>
                  <a:srgbClr val="002060"/>
                </a:solidFill>
                <a:latin typeface="Century Gothic"/>
                <a:ea typeface="Century Gothic"/>
              </a:rPr>
              <a:t>Word frequency: Ort </a:t>
            </a:r>
            <a:r>
              <a:rPr lang="en-GB" sz="1200" b="0" strike="noStrike" spc="-1" dirty="0">
                <a:solidFill>
                  <a:srgbClr val="002060"/>
                </a:solidFill>
                <a:latin typeface="Century Gothic"/>
                <a:ea typeface="Century Gothic"/>
              </a:rPr>
              <a:t>[341] </a:t>
            </a:r>
            <a:r>
              <a:rPr lang="en-GB" sz="1200" b="1" strike="noStrike" spc="-1" dirty="0" err="1">
                <a:solidFill>
                  <a:srgbClr val="002060"/>
                </a:solidFill>
                <a:latin typeface="Century Gothic"/>
                <a:ea typeface="Century Gothic"/>
              </a:rPr>
              <a:t>Uhr</a:t>
            </a:r>
            <a:r>
              <a:rPr lang="en-GB" sz="1200" b="1" strike="noStrike" spc="-1" dirty="0">
                <a:solidFill>
                  <a:srgbClr val="002060"/>
                </a:solidFill>
                <a:latin typeface="Century Gothic"/>
                <a:ea typeface="Century Gothic"/>
              </a:rPr>
              <a:t> </a:t>
            </a:r>
            <a:r>
              <a:rPr lang="en-GB" sz="1200" b="0" strike="noStrike" spc="-1" dirty="0">
                <a:solidFill>
                  <a:srgbClr val="002060"/>
                </a:solidFill>
                <a:latin typeface="Century Gothic"/>
                <a:ea typeface="Century Gothic"/>
              </a:rPr>
              <a:t>[348] </a:t>
            </a:r>
            <a:r>
              <a:rPr lang="en-GB" sz="1200" b="1" strike="noStrike" spc="-1" dirty="0">
                <a:solidFill>
                  <a:srgbClr val="002060"/>
                </a:solidFill>
                <a:latin typeface="Century Gothic"/>
                <a:ea typeface="Century Gothic"/>
              </a:rPr>
              <a:t>Tier</a:t>
            </a:r>
            <a:r>
              <a:rPr lang="en-GB" sz="1200" b="0" strike="noStrike" spc="-1" dirty="0">
                <a:solidFill>
                  <a:srgbClr val="002060"/>
                </a:solidFill>
                <a:latin typeface="Century Gothic"/>
                <a:ea typeface="Century Gothic"/>
              </a:rPr>
              <a:t> [614] </a:t>
            </a:r>
            <a:r>
              <a:rPr lang="en-GB" sz="1200" b="1" strike="noStrike" spc="-1" dirty="0" err="1">
                <a:solidFill>
                  <a:srgbClr val="002060"/>
                </a:solidFill>
                <a:latin typeface="Century Gothic"/>
                <a:ea typeface="Century Gothic"/>
              </a:rPr>
              <a:t>lernen</a:t>
            </a:r>
            <a:r>
              <a:rPr lang="en-GB" sz="1200" b="0" strike="noStrike" spc="-1" dirty="0">
                <a:solidFill>
                  <a:srgbClr val="002060"/>
                </a:solidFill>
                <a:latin typeface="Century Gothic"/>
                <a:ea typeface="Century Gothic"/>
              </a:rPr>
              <a:t> [288] </a:t>
            </a:r>
            <a:r>
              <a:rPr lang="en-GB" sz="1200" b="1" strike="noStrike" spc="-1" dirty="0" err="1">
                <a:solidFill>
                  <a:srgbClr val="002060"/>
                </a:solidFill>
                <a:latin typeface="Century Gothic"/>
                <a:ea typeface="Century Gothic"/>
              </a:rPr>
              <a:t>Farbe</a:t>
            </a:r>
            <a:r>
              <a:rPr lang="en-GB" sz="1200" b="0" strike="noStrike" spc="-1" dirty="0">
                <a:solidFill>
                  <a:srgbClr val="002060"/>
                </a:solidFill>
                <a:latin typeface="Century Gothic"/>
                <a:ea typeface="Century Gothic"/>
              </a:rPr>
              <a:t> [1079]</a:t>
            </a:r>
            <a:endParaRPr lang="en-GB" sz="1200" b="1" strike="noStrike" spc="-1" dirty="0">
              <a:solidFill>
                <a:srgbClr val="002060"/>
              </a:solidFill>
              <a:latin typeface="Century Gothic"/>
              <a:ea typeface="Century Gothic"/>
            </a:endParaRPr>
          </a:p>
          <a:p>
            <a:r>
              <a:rPr lang="en-GB" dirty="0"/>
              <a:t>Jones, R.L &amp; </a:t>
            </a:r>
            <a:r>
              <a:rPr lang="en-GB" dirty="0" err="1"/>
              <a:t>Tschirner</a:t>
            </a:r>
            <a:r>
              <a:rPr lang="en-GB" dirty="0"/>
              <a:t>, E. (2019). A frequency dictionary of German: Core vocabulary for learners. London: Routledge.</a:t>
            </a:r>
          </a:p>
          <a:p>
            <a:endParaRPr lang="en-GB" dirty="0"/>
          </a:p>
        </p:txBody>
      </p:sp>
      <p:sp>
        <p:nvSpPr>
          <p:cNvPr id="4" name="Slide Number Placeholder 3"/>
          <p:cNvSpPr>
            <a:spLocks noGrp="1"/>
          </p:cNvSpPr>
          <p:nvPr>
            <p:ph type="sldNum" sz="quarter" idx="5"/>
          </p:nvPr>
        </p:nvSpPr>
        <p:spPr/>
        <p:txBody>
          <a:bodyPr/>
          <a:lstStyle/>
          <a:p>
            <a:fld id="{6F88A7DB-3951-47CF-8E53-B42241E86674}" type="slidenum">
              <a:rPr lang="en-GB" smtClean="0"/>
              <a:t>5</a:t>
            </a:fld>
            <a:endParaRPr lang="en-GB"/>
          </a:p>
        </p:txBody>
      </p:sp>
    </p:spTree>
    <p:extLst>
      <p:ext uri="{BB962C8B-B14F-4D97-AF65-F5344CB8AC3E}">
        <p14:creationId xmlns:p14="http://schemas.microsoft.com/office/powerpoint/2010/main" val="17632619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6000" indent="-216000">
              <a:lnSpc>
                <a:spcPct val="100000"/>
              </a:lnSpc>
            </a:pPr>
            <a:r>
              <a:rPr lang="en-GB" sz="1200" b="1" strike="noStrike" spc="-1" dirty="0">
                <a:solidFill>
                  <a:srgbClr val="000000"/>
                </a:solidFill>
                <a:latin typeface="+mn-lt"/>
                <a:ea typeface="Calibri"/>
              </a:rPr>
              <a:t>Timing: 5 minutes</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mn-lt"/>
                <a:ea typeface="Calibri"/>
              </a:rPr>
              <a:t>Aim: </a:t>
            </a:r>
            <a:r>
              <a:rPr lang="en-GB" sz="1200" b="0" strike="noStrike" spc="-1" dirty="0">
                <a:solidFill>
                  <a:srgbClr val="000000"/>
                </a:solidFill>
                <a:latin typeface="+mn-lt"/>
                <a:ea typeface="Calibri"/>
              </a:rPr>
              <a:t>to consolidate the SSC </a:t>
            </a:r>
            <a:r>
              <a:rPr lang="en-GB" sz="1200" b="1" strike="noStrike" spc="-1" dirty="0">
                <a:solidFill>
                  <a:srgbClr val="000000"/>
                </a:solidFill>
                <a:latin typeface="+mn-lt"/>
                <a:ea typeface="Calibri"/>
              </a:rPr>
              <a:t>[r] </a:t>
            </a:r>
            <a:r>
              <a:rPr lang="en-GB" sz="1200" b="0" strike="noStrike" spc="-1" dirty="0">
                <a:solidFill>
                  <a:srgbClr val="000000"/>
                </a:solidFill>
                <a:latin typeface="+mn-lt"/>
                <a:ea typeface="Calibri"/>
              </a:rPr>
              <a:t>by identifying words with [r] before or after a vowel with previously taught and some unknown words.</a:t>
            </a:r>
            <a:endParaRPr lang="en-GB" sz="1200" b="1" strike="noStrike" spc="-1" dirty="0">
              <a:solidFill>
                <a:srgbClr val="000000"/>
              </a:solidFill>
              <a:latin typeface="+mn-lt"/>
              <a:ea typeface="Calibri"/>
            </a:endParaRPr>
          </a:p>
          <a:p>
            <a:pPr marL="216000" indent="-216000">
              <a:lnSpc>
                <a:spcPct val="100000"/>
              </a:lnSpc>
            </a:pPr>
            <a:endParaRPr lang="en-GB" sz="1200" b="1" strike="noStrike" spc="-1" dirty="0">
              <a:solidFill>
                <a:srgbClr val="000000"/>
              </a:solidFill>
              <a:latin typeface="+mn-lt"/>
              <a:ea typeface="Calibri"/>
            </a:endParaRPr>
          </a:p>
          <a:p>
            <a:pPr marL="216000" indent="-216000">
              <a:lnSpc>
                <a:spcPct val="100000"/>
              </a:lnSpc>
            </a:pPr>
            <a:r>
              <a:rPr lang="en-GB" sz="1200" b="1" strike="noStrike" spc="-1" dirty="0">
                <a:solidFill>
                  <a:srgbClr val="000000"/>
                </a:solidFill>
                <a:latin typeface="+mn-lt"/>
                <a:ea typeface="Calibri"/>
              </a:rPr>
              <a:t>Procedure:</a:t>
            </a:r>
            <a:endParaRPr lang="en-GB" sz="1200" b="0" strike="noStrike" spc="-1" dirty="0">
              <a:latin typeface="Arial"/>
            </a:endParaRPr>
          </a:p>
          <a:p>
            <a:r>
              <a:rPr lang="en-GB" dirty="0"/>
              <a:t>1. Pupils write down numbers 1-8. They will write down ‘A’ (r before a vowel) or ‘B’ (r after a vowel) for each answer. As an extra task they could try to transcribe the word they hear. </a:t>
            </a:r>
          </a:p>
          <a:p>
            <a:r>
              <a:rPr lang="en-GB" dirty="0"/>
              <a:t>2. Click audio button 1 and discuss whether it is like ‘rot’ or like ‘Ort’. Click to reveal answer. Click again to reveal correct spelling of the word. </a:t>
            </a:r>
          </a:p>
          <a:p>
            <a:r>
              <a:rPr lang="en-GB" dirty="0"/>
              <a:t>3. Repeat for items 2-8. </a:t>
            </a:r>
          </a:p>
          <a:p>
            <a:endParaRPr lang="en-GB" dirty="0"/>
          </a:p>
          <a:p>
            <a:r>
              <a:rPr lang="en-GB" b="1" dirty="0"/>
              <a:t>Transcript:</a:t>
            </a:r>
          </a:p>
          <a:p>
            <a:r>
              <a:rPr lang="en-GB" dirty="0" err="1"/>
              <a:t>drei</a:t>
            </a:r>
            <a:endParaRPr lang="en-GB" dirty="0"/>
          </a:p>
          <a:p>
            <a:r>
              <a:rPr lang="en-GB" dirty="0" err="1"/>
              <a:t>dort</a:t>
            </a:r>
            <a:endParaRPr lang="en-GB" dirty="0"/>
          </a:p>
          <a:p>
            <a:r>
              <a:rPr lang="en-GB" dirty="0" err="1"/>
              <a:t>Farbe</a:t>
            </a:r>
            <a:endParaRPr lang="en-GB" dirty="0"/>
          </a:p>
          <a:p>
            <a:r>
              <a:rPr lang="en-GB" dirty="0" err="1"/>
              <a:t>fragen</a:t>
            </a:r>
            <a:endParaRPr lang="en-GB" dirty="0"/>
          </a:p>
          <a:p>
            <a:r>
              <a:rPr lang="en-GB" dirty="0" err="1"/>
              <a:t>brauchen</a:t>
            </a:r>
            <a:endParaRPr lang="en-GB" dirty="0"/>
          </a:p>
          <a:p>
            <a:r>
              <a:rPr lang="en-GB" dirty="0" err="1"/>
              <a:t>arbeiten</a:t>
            </a:r>
            <a:endParaRPr lang="en-GB" dirty="0"/>
          </a:p>
          <a:p>
            <a:r>
              <a:rPr lang="en-GB" dirty="0" err="1"/>
              <a:t>Uhr</a:t>
            </a:r>
            <a:endParaRPr lang="en-GB" dirty="0"/>
          </a:p>
          <a:p>
            <a:r>
              <a:rPr lang="en-GB" dirty="0"/>
              <a:t>Problem</a:t>
            </a:r>
          </a:p>
          <a:p>
            <a:endParaRPr lang="en-GB" dirty="0"/>
          </a:p>
          <a:p>
            <a:r>
              <a:rPr lang="en-GB" b="1" dirty="0"/>
              <a:t>Word frequency of unknown words:</a:t>
            </a:r>
          </a:p>
          <a:p>
            <a:r>
              <a:rPr lang="en-GB" b="0" dirty="0" err="1"/>
              <a:t>dort</a:t>
            </a:r>
            <a:r>
              <a:rPr lang="en-GB" b="0" dirty="0"/>
              <a:t> [139] </a:t>
            </a:r>
            <a:r>
              <a:rPr lang="en-GB" b="0" dirty="0" err="1"/>
              <a:t>fragen</a:t>
            </a:r>
            <a:r>
              <a:rPr lang="en-GB" b="0" baseline="0" dirty="0"/>
              <a:t> [153]</a:t>
            </a: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ysClr val="windowText" lastClr="000000"/>
                </a:solidFill>
                <a:effectLst/>
                <a:latin typeface="+mn-lt"/>
                <a:ea typeface="+mn-ea"/>
                <a:cs typeface="+mn-cs"/>
              </a:rPr>
              <a:t>Jones, R.L &amp; </a:t>
            </a:r>
            <a:r>
              <a:rPr lang="en-GB" sz="1200" dirty="0" err="1">
                <a:solidFill>
                  <a:sysClr val="windowText" lastClr="000000"/>
                </a:solidFill>
                <a:effectLst/>
                <a:latin typeface="+mn-lt"/>
                <a:ea typeface="+mn-ea"/>
                <a:cs typeface="+mn-cs"/>
              </a:rPr>
              <a:t>Tschirner</a:t>
            </a:r>
            <a:r>
              <a:rPr lang="en-GB" sz="1200" dirty="0">
                <a:solidFill>
                  <a:sysClr val="windowText" lastClr="000000"/>
                </a:solidFill>
                <a:effectLst/>
                <a:latin typeface="+mn-lt"/>
                <a:ea typeface="+mn-ea"/>
                <a:cs typeface="+mn-cs"/>
              </a:rPr>
              <a:t>, E. (2019). A frequency dictionary of German: Core vocabulary for learners. London: Routledge.</a:t>
            </a:r>
            <a:endParaRPr lang="en-GB" sz="1200" baseline="0" dirty="0">
              <a:solidFill>
                <a:sysClr val="windowText" lastClr="000000"/>
              </a:solidFill>
            </a:endParaRPr>
          </a:p>
          <a:p>
            <a:endParaRPr lang="en-GB"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88A7DB-3951-47CF-8E53-B42241E8667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802417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Timing: 5 minutes [1/2]</a:t>
            </a:r>
          </a:p>
          <a:p>
            <a:pPr marL="216000" indent="-215280">
              <a:lnSpc>
                <a:spcPct val="100000"/>
              </a:lnSpc>
            </a:pPr>
            <a:endParaRPr lang="en-GB" sz="1200" b="1"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present and practise new vocabulary for this week.</a:t>
            </a:r>
          </a:p>
          <a:p>
            <a:pPr marL="216000" indent="-215280">
              <a:lnSpc>
                <a:spcPct val="100000"/>
              </a:lnSpc>
            </a:pPr>
            <a:endParaRPr lang="en-GB" sz="1200" b="0"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r>
              <a:rPr lang="en-GB" sz="1200" b="0" strike="noStrike" spc="-1" dirty="0">
                <a:latin typeface="Arial"/>
              </a:rPr>
              <a:t>Click for each word to appear, and click again for picture/English to appear. </a:t>
            </a: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r>
              <a:rPr lang="en-GB" sz="1200" b="0" strike="noStrike" spc="-1" dirty="0">
                <a:latin typeface="Arial"/>
              </a:rPr>
              <a:t>Practise pronunciation of each word as it appears.</a:t>
            </a: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r>
              <a:rPr lang="en-GB" sz="1200" b="0" strike="noStrike" spc="-1" dirty="0">
                <a:latin typeface="Arial"/>
              </a:rPr>
              <a:t>Once all 3 pieces of vocabulary are on the board practise repeating again, varying volume and voice. </a:t>
            </a: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5135120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[2/2]</a:t>
            </a:r>
          </a:p>
          <a:p>
            <a:r>
              <a:rPr lang="en-GB" b="1" dirty="0"/>
              <a:t>Timing: 5 minutes (including previous slide) </a:t>
            </a:r>
            <a:br>
              <a:rPr lang="en-GB" dirty="0"/>
            </a:br>
            <a:br>
              <a:rPr lang="en-GB" b="1" dirty="0"/>
            </a:br>
            <a:r>
              <a:rPr lang="en-GB" b="1" dirty="0"/>
              <a:t>Aim: </a:t>
            </a:r>
            <a:r>
              <a:rPr lang="en-GB" b="0" dirty="0"/>
              <a:t>to</a:t>
            </a:r>
            <a:r>
              <a:rPr lang="en-GB" b="0" baseline="0" dirty="0"/>
              <a:t> provide production (speaking) practice with the new vocabulary.</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1" dirty="0"/>
            </a:br>
            <a:r>
              <a:rPr lang="en-GB" b="1" dirty="0"/>
              <a:t>Procedure:</a:t>
            </a:r>
            <a:br>
              <a:rPr lang="en-GB" dirty="0"/>
            </a:br>
            <a:r>
              <a:rPr lang="en-GB" dirty="0"/>
              <a:t>1. </a:t>
            </a:r>
            <a:r>
              <a:rPr lang="en-GB" baseline="0" dirty="0"/>
              <a:t>Pupils match the German words to the pictures in their heads.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2.</a:t>
            </a:r>
            <a:r>
              <a:rPr lang="en-GB" baseline="0" dirty="0"/>
              <a:t> The teacher gives the pupils a number and the pupils must say the correct word in German. The number prompts are the trigger (i.e. wait for the hand and then click on the number) for the lines to connect the correct word to the picture.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3. Click to make each German word disappear in turn. Pupils recall the German word. </a:t>
            </a:r>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32769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 name="PlaceHolder 1"/>
          <p:cNvSpPr>
            <a:spLocks noGrp="1" noRot="1" noChangeAspect="1"/>
          </p:cNvSpPr>
          <p:nvPr>
            <p:ph type="sldImg"/>
          </p:nvPr>
        </p:nvSpPr>
        <p:spPr>
          <a:xfrm>
            <a:off x="685800" y="1143000"/>
            <a:ext cx="5486400" cy="3086100"/>
          </a:xfrm>
          <a:prstGeom prst="rect">
            <a:avLst/>
          </a:prstGeom>
        </p:spPr>
      </p:sp>
      <p:sp>
        <p:nvSpPr>
          <p:cNvPr id="303"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2 minutes </a:t>
            </a:r>
          </a:p>
          <a:p>
            <a:pPr marL="216000" indent="-216000">
              <a:lnSpc>
                <a:spcPct val="100000"/>
              </a:lnSpc>
            </a:pPr>
            <a:endParaRPr lang="en-GB" sz="1200" b="1" strike="noStrike" spc="-1" dirty="0">
              <a:solidFill>
                <a:srgbClr val="000000"/>
              </a:solidFill>
              <a:latin typeface="Calibri"/>
            </a:endParaRPr>
          </a:p>
          <a:p>
            <a:pPr marL="216000" indent="-216000">
              <a:lnSpc>
                <a:spcPct val="100000"/>
              </a:lnSpc>
            </a:pPr>
            <a:r>
              <a:rPr lang="en-GB" sz="1200" b="1" strike="noStrike" spc="-1" dirty="0">
                <a:solidFill>
                  <a:srgbClr val="000000"/>
                </a:solidFill>
                <a:latin typeface="Calibri"/>
              </a:rPr>
              <a:t>Aim: </a:t>
            </a:r>
            <a:r>
              <a:rPr lang="en-GB" sz="1200" b="0" strike="noStrike" spc="-1" dirty="0">
                <a:solidFill>
                  <a:srgbClr val="000000"/>
                </a:solidFill>
                <a:latin typeface="Calibri"/>
              </a:rPr>
              <a:t>to recap the 2 possible English translations of German present tense and to introduce the use of time adverbs to determine these. </a:t>
            </a:r>
            <a:endParaRPr lang="en-GB" sz="1200" b="0" strike="noStrike" spc="-1" dirty="0">
              <a:latin typeface="Arial"/>
            </a:endParaRPr>
          </a:p>
          <a:p>
            <a:pPr marL="216000" indent="-216000">
              <a:lnSpc>
                <a:spcPct val="100000"/>
              </a:lnSpc>
            </a:pPr>
            <a:endParaRPr lang="en-GB" sz="1200" b="1" strike="noStrike" spc="-1" dirty="0">
              <a:solidFill>
                <a:srgbClr val="000000"/>
              </a:solidFill>
              <a:latin typeface="Calibri"/>
              <a:ea typeface="Calibri"/>
            </a:endParaRPr>
          </a:p>
          <a:p>
            <a:pPr marL="216000" indent="-21600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Click through the animations to present the information.</a:t>
            </a: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Elicit English translation for the German</a:t>
            </a:r>
            <a:r>
              <a:rPr lang="en-GB" sz="1200" b="0" strike="noStrike" spc="-1" baseline="0" dirty="0">
                <a:solidFill>
                  <a:srgbClr val="000000"/>
                </a:solidFill>
                <a:latin typeface="Calibri"/>
                <a:ea typeface="Calibri"/>
              </a:rPr>
              <a:t> </a:t>
            </a:r>
            <a:r>
              <a:rPr lang="en-GB" sz="1200" b="0" strike="noStrike" spc="-1" dirty="0">
                <a:solidFill>
                  <a:srgbClr val="000000"/>
                </a:solidFill>
                <a:latin typeface="Calibri"/>
                <a:ea typeface="Calibri"/>
              </a:rPr>
              <a:t>examples provided.  </a:t>
            </a:r>
            <a:endParaRPr lang="en-GB" sz="1200" b="0" strike="noStrike" spc="-1" dirty="0">
              <a:latin typeface="Arial"/>
            </a:endParaRPr>
          </a:p>
        </p:txBody>
      </p:sp>
      <p:sp>
        <p:nvSpPr>
          <p:cNvPr id="304"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666BF5E4-B3AA-482D-8DF1-4A8A1D53B555}"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0465227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46224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4"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n-GB" sz="3200" b="0" strike="noStrike" spc="-1">
              <a:latin typeface="Arial"/>
            </a:endParaRPr>
          </a:p>
        </p:txBody>
      </p:sp>
      <p:sp>
        <p:nvSpPr>
          <p:cNvPr id="25"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810836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7"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8"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9"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
        <p:nvSpPr>
          <p:cNvPr id="30"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9172560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2"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en-GB" sz="3200" b="0" strike="noStrike" spc="-1">
              <a:latin typeface="Arial"/>
            </a:endParaRPr>
          </a:p>
        </p:txBody>
      </p:sp>
      <p:sp>
        <p:nvSpPr>
          <p:cNvPr id="33"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en-GB" sz="3200" b="0" strike="noStrike" spc="-1">
              <a:latin typeface="Arial"/>
            </a:endParaRPr>
          </a:p>
        </p:txBody>
      </p:sp>
      <p:sp>
        <p:nvSpPr>
          <p:cNvPr id="34"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en-GB" sz="3200" b="0" strike="noStrike" spc="-1">
              <a:latin typeface="Arial"/>
            </a:endParaRPr>
          </a:p>
        </p:txBody>
      </p:sp>
      <p:sp>
        <p:nvSpPr>
          <p:cNvPr id="35"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en-GB" sz="3200" b="0" strike="noStrike" spc="-1">
              <a:latin typeface="Arial"/>
            </a:endParaRPr>
          </a:p>
        </p:txBody>
      </p:sp>
      <p:sp>
        <p:nvSpPr>
          <p:cNvPr id="36"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en-GB" sz="3200" b="0" strike="noStrike" spc="-1">
              <a:latin typeface="Arial"/>
            </a:endParaRPr>
          </a:p>
        </p:txBody>
      </p:sp>
      <p:sp>
        <p:nvSpPr>
          <p:cNvPr id="37"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75959663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2841377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30808189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5"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0478887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7"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8"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1397400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Tree>
    <p:extLst>
      <p:ext uri="{BB962C8B-B14F-4D97-AF65-F5344CB8AC3E}">
        <p14:creationId xmlns:p14="http://schemas.microsoft.com/office/powerpoint/2010/main" val="37953832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609480" y="273600"/>
            <a:ext cx="10972440" cy="530784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1475718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2"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13"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
        <p:nvSpPr>
          <p:cNvPr id="14"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3906417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6"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17"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18"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3216433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0"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1"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2"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2785809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r>
              <a:rPr lang="en-GB" sz="4400" b="0" strike="noStrike" spc="-1" dirty="0">
                <a:latin typeface="Arial"/>
              </a:rPr>
              <a:t>Click to edit the title text format</a:t>
            </a:r>
          </a:p>
        </p:txBody>
      </p:sp>
      <p:sp>
        <p:nvSpPr>
          <p:cNvPr id="3" name="PlaceHolder 2"/>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GB"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GB" sz="2800" b="0" strike="noStrike" spc="-1">
                <a:latin typeface="Arial"/>
              </a:rPr>
              <a:t>Second Outline Level</a:t>
            </a:r>
          </a:p>
          <a:p>
            <a:pPr marL="1296000" lvl="2" indent="-288000">
              <a:spcBef>
                <a:spcPts val="850"/>
              </a:spcBef>
              <a:buClr>
                <a:srgbClr val="000000"/>
              </a:buClr>
              <a:buSzPct val="45000"/>
              <a:buFont typeface="Wingdings" charset="2"/>
              <a:buChar char=""/>
            </a:pPr>
            <a:r>
              <a:rPr lang="en-GB" sz="2400" b="0" strike="noStrike" spc="-1">
                <a:latin typeface="Arial"/>
              </a:rPr>
              <a:t>Third Outline Level</a:t>
            </a:r>
          </a:p>
          <a:p>
            <a:pPr marL="1728000" lvl="3" indent="-216000">
              <a:spcBef>
                <a:spcPts val="567"/>
              </a:spcBef>
              <a:buClr>
                <a:srgbClr val="000000"/>
              </a:buClr>
              <a:buSzPct val="75000"/>
              <a:buFont typeface="Symbol" charset="2"/>
              <a:buChar char=""/>
            </a:pPr>
            <a:r>
              <a:rPr lang="en-GB" sz="2000" b="0" strike="noStrike" spc="-1">
                <a:latin typeface="Arial"/>
              </a:rPr>
              <a:t>Fourth Outline Level</a:t>
            </a:r>
          </a:p>
          <a:p>
            <a:pPr marL="2160000" lvl="4" indent="-216000">
              <a:spcBef>
                <a:spcPts val="283"/>
              </a:spcBef>
              <a:buClr>
                <a:srgbClr val="000000"/>
              </a:buClr>
              <a:buSzPct val="45000"/>
              <a:buFont typeface="Wingdings" charset="2"/>
              <a:buChar char=""/>
            </a:pPr>
            <a:r>
              <a:rPr lang="en-GB" sz="2000" b="0" strike="noStrike" spc="-1">
                <a:latin typeface="Arial"/>
              </a:rPr>
              <a:t>Fifth Outline Level</a:t>
            </a:r>
          </a:p>
          <a:p>
            <a:pPr marL="2592000" lvl="5" indent="-216000">
              <a:spcBef>
                <a:spcPts val="283"/>
              </a:spcBef>
              <a:buClr>
                <a:srgbClr val="000000"/>
              </a:buClr>
              <a:buSzPct val="45000"/>
              <a:buFont typeface="Wingdings" charset="2"/>
              <a:buChar char=""/>
            </a:pPr>
            <a:r>
              <a:rPr lang="en-GB" sz="2000" b="0" strike="noStrike" spc="-1">
                <a:latin typeface="Arial"/>
              </a:rPr>
              <a:t>Sixth Outline Level</a:t>
            </a:r>
          </a:p>
          <a:p>
            <a:pPr marL="3024000" lvl="6" indent="-216000">
              <a:spcBef>
                <a:spcPts val="283"/>
              </a:spcBef>
              <a:buClr>
                <a:srgbClr val="000000"/>
              </a:buClr>
              <a:buSzPct val="45000"/>
              <a:buFont typeface="Wingdings" charset="2"/>
              <a:buChar char=""/>
            </a:pPr>
            <a:r>
              <a:rPr lang="en-GB" sz="2000" b="0" strike="noStrike" spc="-1">
                <a:latin typeface="Arial"/>
              </a:rPr>
              <a:t>Seventh Outline Level</a:t>
            </a:r>
          </a:p>
        </p:txBody>
      </p:sp>
    </p:spTree>
    <p:extLst>
      <p:ext uri="{BB962C8B-B14F-4D97-AF65-F5344CB8AC3E}">
        <p14:creationId xmlns:p14="http://schemas.microsoft.com/office/powerpoint/2010/main" val="274283383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86" r:id="rId13"/>
  </p:sldLayoutIdLst>
  <p:txStyles>
    <p:title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206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206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2060"/>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gif"/><Relationship Id="rId7" Type="http://schemas.openxmlformats.org/officeDocument/2006/relationships/image" Target="../media/image5.png"/><Relationship Id="rId12" Type="http://schemas.openxmlformats.org/officeDocument/2006/relationships/image" Target="../media/image10.gif"/><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9.gif"/><Relationship Id="rId5" Type="http://schemas.openxmlformats.org/officeDocument/2006/relationships/image" Target="../media/image3.png"/><Relationship Id="rId10" Type="http://schemas.openxmlformats.org/officeDocument/2006/relationships/image" Target="../media/image8.jpeg"/><Relationship Id="rId4" Type="http://schemas.openxmlformats.org/officeDocument/2006/relationships/image" Target="../media/image2.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8" Type="http://schemas.openxmlformats.org/officeDocument/2006/relationships/audio" Target="../media/audio31.wav"/><Relationship Id="rId13" Type="http://schemas.openxmlformats.org/officeDocument/2006/relationships/image" Target="../media/image46.gif"/><Relationship Id="rId18" Type="http://schemas.openxmlformats.org/officeDocument/2006/relationships/image" Target="../media/image50.png"/><Relationship Id="rId3" Type="http://schemas.openxmlformats.org/officeDocument/2006/relationships/image" Target="../media/image44.png"/><Relationship Id="rId7" Type="http://schemas.openxmlformats.org/officeDocument/2006/relationships/image" Target="../media/image45.png"/><Relationship Id="rId12" Type="http://schemas.openxmlformats.org/officeDocument/2006/relationships/image" Target="../media/image9.gif"/><Relationship Id="rId17" Type="http://schemas.openxmlformats.org/officeDocument/2006/relationships/image" Target="../media/image49.gif"/><Relationship Id="rId2" Type="http://schemas.openxmlformats.org/officeDocument/2006/relationships/notesSlide" Target="../notesSlides/notesSlide10.xml"/><Relationship Id="rId16" Type="http://schemas.openxmlformats.org/officeDocument/2006/relationships/image" Target="../media/image48.gif"/><Relationship Id="rId1" Type="http://schemas.openxmlformats.org/officeDocument/2006/relationships/slideLayout" Target="../slideLayouts/slideLayout5.xml"/><Relationship Id="rId6" Type="http://schemas.openxmlformats.org/officeDocument/2006/relationships/image" Target="../media/image23.svg"/><Relationship Id="rId11" Type="http://schemas.openxmlformats.org/officeDocument/2006/relationships/audio" Target="../media/audio34.wav"/><Relationship Id="rId5" Type="http://schemas.openxmlformats.org/officeDocument/2006/relationships/image" Target="../media/image22.png"/><Relationship Id="rId15" Type="http://schemas.openxmlformats.org/officeDocument/2006/relationships/image" Target="../media/image47.png"/><Relationship Id="rId10" Type="http://schemas.openxmlformats.org/officeDocument/2006/relationships/audio" Target="../media/audio33.wav"/><Relationship Id="rId4" Type="http://schemas.openxmlformats.org/officeDocument/2006/relationships/audio" Target="../media/audio30.wav"/><Relationship Id="rId9" Type="http://schemas.openxmlformats.org/officeDocument/2006/relationships/audio" Target="../media/audio32.wav"/><Relationship Id="rId14" Type="http://schemas.openxmlformats.org/officeDocument/2006/relationships/image" Target="../media/image5.png"/></Relationships>
</file>

<file path=ppt/slides/_rels/slide11.xml.rels><?xml version="1.0" encoding="UTF-8" standalone="yes"?>
<Relationships xmlns="http://schemas.openxmlformats.org/package/2006/relationships"><Relationship Id="rId8" Type="http://schemas.openxmlformats.org/officeDocument/2006/relationships/audio" Target="../media/audio35.wav"/><Relationship Id="rId13" Type="http://schemas.openxmlformats.org/officeDocument/2006/relationships/image" Target="../media/image52.png"/><Relationship Id="rId18" Type="http://schemas.openxmlformats.org/officeDocument/2006/relationships/image" Target="../media/image49.gif"/><Relationship Id="rId3" Type="http://schemas.openxmlformats.org/officeDocument/2006/relationships/image" Target="../media/image44.png"/><Relationship Id="rId7" Type="http://schemas.openxmlformats.org/officeDocument/2006/relationships/image" Target="../media/image45.png"/><Relationship Id="rId12" Type="http://schemas.openxmlformats.org/officeDocument/2006/relationships/image" Target="../media/image51.gif"/><Relationship Id="rId17" Type="http://schemas.openxmlformats.org/officeDocument/2006/relationships/image" Target="../media/image46.gif"/><Relationship Id="rId2" Type="http://schemas.openxmlformats.org/officeDocument/2006/relationships/notesSlide" Target="../notesSlides/notesSlide11.xml"/><Relationship Id="rId16" Type="http://schemas.openxmlformats.org/officeDocument/2006/relationships/image" Target="../media/image55.png"/><Relationship Id="rId1" Type="http://schemas.openxmlformats.org/officeDocument/2006/relationships/slideLayout" Target="../slideLayouts/slideLayout5.xml"/><Relationship Id="rId6" Type="http://schemas.openxmlformats.org/officeDocument/2006/relationships/image" Target="../media/image23.svg"/><Relationship Id="rId11" Type="http://schemas.openxmlformats.org/officeDocument/2006/relationships/audio" Target="../media/audio38.wav"/><Relationship Id="rId5" Type="http://schemas.openxmlformats.org/officeDocument/2006/relationships/image" Target="../media/image22.png"/><Relationship Id="rId15" Type="http://schemas.openxmlformats.org/officeDocument/2006/relationships/image" Target="../media/image54.png"/><Relationship Id="rId10" Type="http://schemas.openxmlformats.org/officeDocument/2006/relationships/audio" Target="../media/audio37.wav"/><Relationship Id="rId19" Type="http://schemas.openxmlformats.org/officeDocument/2006/relationships/image" Target="../media/image56.gif"/><Relationship Id="rId4" Type="http://schemas.openxmlformats.org/officeDocument/2006/relationships/audio" Target="../media/audio30.wav"/><Relationship Id="rId9" Type="http://schemas.openxmlformats.org/officeDocument/2006/relationships/audio" Target="../media/audio36.wav"/><Relationship Id="rId14" Type="http://schemas.openxmlformats.org/officeDocument/2006/relationships/image" Target="../media/image53.jpeg"/></Relationships>
</file>

<file path=ppt/slides/_rels/slide12.xml.rels><?xml version="1.0" encoding="UTF-8" standalone="yes"?>
<Relationships xmlns="http://schemas.openxmlformats.org/package/2006/relationships"><Relationship Id="rId8" Type="http://schemas.openxmlformats.org/officeDocument/2006/relationships/audio" Target="../media/audio44.wav"/><Relationship Id="rId13" Type="http://schemas.openxmlformats.org/officeDocument/2006/relationships/image" Target="../media/image22.png"/><Relationship Id="rId18" Type="http://schemas.openxmlformats.org/officeDocument/2006/relationships/audio" Target="../media/audio49.wav"/><Relationship Id="rId3" Type="http://schemas.openxmlformats.org/officeDocument/2006/relationships/audio" Target="../media/audio39.wav"/><Relationship Id="rId21" Type="http://schemas.openxmlformats.org/officeDocument/2006/relationships/audio" Target="../media/audio52.wav"/><Relationship Id="rId7" Type="http://schemas.openxmlformats.org/officeDocument/2006/relationships/audio" Target="../media/audio43.wav"/><Relationship Id="rId12" Type="http://schemas.openxmlformats.org/officeDocument/2006/relationships/audio" Target="../media/audio46.wav"/><Relationship Id="rId17" Type="http://schemas.openxmlformats.org/officeDocument/2006/relationships/audio" Target="../media/audio48.wav"/><Relationship Id="rId25" Type="http://schemas.openxmlformats.org/officeDocument/2006/relationships/audio" Target="../media/audio53.wav"/><Relationship Id="rId2" Type="http://schemas.openxmlformats.org/officeDocument/2006/relationships/notesSlide" Target="../notesSlides/notesSlide12.xml"/><Relationship Id="rId16" Type="http://schemas.openxmlformats.org/officeDocument/2006/relationships/image" Target="../media/image57.png"/><Relationship Id="rId20" Type="http://schemas.openxmlformats.org/officeDocument/2006/relationships/audio" Target="../media/audio51.wav"/><Relationship Id="rId1" Type="http://schemas.openxmlformats.org/officeDocument/2006/relationships/slideLayout" Target="../slideLayouts/slideLayout5.xml"/><Relationship Id="rId6" Type="http://schemas.openxmlformats.org/officeDocument/2006/relationships/audio" Target="../media/audio42.wav"/><Relationship Id="rId11" Type="http://schemas.openxmlformats.org/officeDocument/2006/relationships/image" Target="../media/image25.png"/><Relationship Id="rId24" Type="http://schemas.openxmlformats.org/officeDocument/2006/relationships/image" Target="../media/image49.gif"/><Relationship Id="rId5" Type="http://schemas.openxmlformats.org/officeDocument/2006/relationships/audio" Target="../media/audio41.wav"/><Relationship Id="rId15" Type="http://schemas.openxmlformats.org/officeDocument/2006/relationships/audio" Target="../media/audio47.wav"/><Relationship Id="rId23" Type="http://schemas.openxmlformats.org/officeDocument/2006/relationships/image" Target="../media/image48.gif"/><Relationship Id="rId10" Type="http://schemas.openxmlformats.org/officeDocument/2006/relationships/image" Target="../media/image24.png"/><Relationship Id="rId19" Type="http://schemas.openxmlformats.org/officeDocument/2006/relationships/audio" Target="../media/audio50.wav"/><Relationship Id="rId4" Type="http://schemas.openxmlformats.org/officeDocument/2006/relationships/audio" Target="../media/audio40.wav"/><Relationship Id="rId9" Type="http://schemas.openxmlformats.org/officeDocument/2006/relationships/audio" Target="../media/audio45.wav"/><Relationship Id="rId14" Type="http://schemas.openxmlformats.org/officeDocument/2006/relationships/image" Target="../media/image23.svg"/><Relationship Id="rId22" Type="http://schemas.openxmlformats.org/officeDocument/2006/relationships/image" Target="../media/image46.gif"/></Relationships>
</file>

<file path=ppt/slides/_rels/slide13.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3.xml"/><Relationship Id="rId1" Type="http://schemas.openxmlformats.org/officeDocument/2006/relationships/slideLayout" Target="../slideLayouts/slideLayout5.xml"/><Relationship Id="rId4" Type="http://schemas.openxmlformats.org/officeDocument/2006/relationships/audio" Target="../media/audio54.wav"/></Relationships>
</file>

<file path=ppt/slides/_rels/slide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audio" Target="../media/audio2.wav"/></Relationships>
</file>

<file path=ppt/slides/_rels/slide3.xml.rels><?xml version="1.0" encoding="UTF-8" standalone="yes"?>
<Relationships xmlns="http://schemas.openxmlformats.org/package/2006/relationships"><Relationship Id="rId8" Type="http://schemas.openxmlformats.org/officeDocument/2006/relationships/audio" Target="../media/audio6.wav"/><Relationship Id="rId3" Type="http://schemas.openxmlformats.org/officeDocument/2006/relationships/audio" Target="../media/audio1.wav"/><Relationship Id="rId7" Type="http://schemas.openxmlformats.org/officeDocument/2006/relationships/audio" Target="../media/audio5.wav"/><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audio" Target="../media/audio4.wav"/><Relationship Id="rId11" Type="http://schemas.openxmlformats.org/officeDocument/2006/relationships/image" Target="../media/image12.png"/><Relationship Id="rId5" Type="http://schemas.openxmlformats.org/officeDocument/2006/relationships/audio" Target="../media/audio3.wav"/><Relationship Id="rId10" Type="http://schemas.openxmlformats.org/officeDocument/2006/relationships/image" Target="../media/image13.png"/><Relationship Id="rId4" Type="http://schemas.openxmlformats.org/officeDocument/2006/relationships/audio" Target="../media/audio2.wav"/><Relationship Id="rId9"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audio" Target="../media/audio7.wav"/><Relationship Id="rId7" Type="http://schemas.openxmlformats.org/officeDocument/2006/relationships/image" Target="../media/image15.sv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1.png"/><Relationship Id="rId4" Type="http://schemas.openxmlformats.org/officeDocument/2006/relationships/audio" Target="../media/audio8.wav"/></Relationships>
</file>

<file path=ppt/slides/_rels/slide5.xml.rels><?xml version="1.0" encoding="UTF-8" standalone="yes"?>
<Relationships xmlns="http://schemas.openxmlformats.org/package/2006/relationships"><Relationship Id="rId8" Type="http://schemas.openxmlformats.org/officeDocument/2006/relationships/audio" Target="../media/audio12.wav"/><Relationship Id="rId13" Type="http://schemas.openxmlformats.org/officeDocument/2006/relationships/image" Target="../media/image19.svg"/><Relationship Id="rId3" Type="http://schemas.openxmlformats.org/officeDocument/2006/relationships/audio" Target="../media/audio7.wav"/><Relationship Id="rId7" Type="http://schemas.openxmlformats.org/officeDocument/2006/relationships/audio" Target="../media/audio11.wav"/><Relationship Id="rId12" Type="http://schemas.openxmlformats.org/officeDocument/2006/relationships/image" Target="../media/image18.png"/><Relationship Id="rId2" Type="http://schemas.openxmlformats.org/officeDocument/2006/relationships/notesSlide" Target="../notesSlides/notesSlide5.xml"/><Relationship Id="rId16" Type="http://schemas.openxmlformats.org/officeDocument/2006/relationships/image" Target="../media/image15.svg"/><Relationship Id="rId1" Type="http://schemas.openxmlformats.org/officeDocument/2006/relationships/slideLayout" Target="../slideLayouts/slideLayout2.xml"/><Relationship Id="rId6" Type="http://schemas.openxmlformats.org/officeDocument/2006/relationships/audio" Target="../media/audio10.wav"/><Relationship Id="rId11" Type="http://schemas.openxmlformats.org/officeDocument/2006/relationships/image" Target="../media/image17.png"/><Relationship Id="rId5" Type="http://schemas.openxmlformats.org/officeDocument/2006/relationships/audio" Target="../media/audio9.wav"/><Relationship Id="rId15" Type="http://schemas.openxmlformats.org/officeDocument/2006/relationships/image" Target="../media/image14.png"/><Relationship Id="rId10" Type="http://schemas.openxmlformats.org/officeDocument/2006/relationships/image" Target="../media/image16.png"/><Relationship Id="rId4" Type="http://schemas.openxmlformats.org/officeDocument/2006/relationships/audio" Target="../media/audio8.wav"/><Relationship Id="rId9" Type="http://schemas.openxmlformats.org/officeDocument/2006/relationships/image" Target="../media/image11.png"/><Relationship Id="rId14" Type="http://schemas.openxmlformats.org/officeDocument/2006/relationships/image" Target="../media/image20.png"/></Relationships>
</file>

<file path=ppt/slides/_rels/slide6.xml.rels><?xml version="1.0" encoding="UTF-8" standalone="yes"?>
<Relationships xmlns="http://schemas.openxmlformats.org/package/2006/relationships"><Relationship Id="rId8" Type="http://schemas.openxmlformats.org/officeDocument/2006/relationships/audio" Target="../media/audio17.wav"/><Relationship Id="rId13" Type="http://schemas.openxmlformats.org/officeDocument/2006/relationships/image" Target="../media/image25.png"/><Relationship Id="rId3" Type="http://schemas.openxmlformats.org/officeDocument/2006/relationships/audio" Target="../media/audio13.wav"/><Relationship Id="rId7" Type="http://schemas.openxmlformats.org/officeDocument/2006/relationships/audio" Target="../media/audio16.wav"/><Relationship Id="rId12" Type="http://schemas.openxmlformats.org/officeDocument/2006/relationships/image" Target="../media/image24.png"/><Relationship Id="rId2" Type="http://schemas.openxmlformats.org/officeDocument/2006/relationships/notesSlide" Target="../notesSlides/notesSlide6.xml"/><Relationship Id="rId16" Type="http://schemas.openxmlformats.org/officeDocument/2006/relationships/audio" Target="../media/audio21.wav"/><Relationship Id="rId1" Type="http://schemas.openxmlformats.org/officeDocument/2006/relationships/slideLayout" Target="../slideLayouts/slideLayout2.xml"/><Relationship Id="rId6" Type="http://schemas.openxmlformats.org/officeDocument/2006/relationships/audio" Target="../media/audio15.wav"/><Relationship Id="rId11" Type="http://schemas.openxmlformats.org/officeDocument/2006/relationships/image" Target="../media/image23.svg"/><Relationship Id="rId5" Type="http://schemas.openxmlformats.org/officeDocument/2006/relationships/audio" Target="../media/audio14.wav"/><Relationship Id="rId15" Type="http://schemas.openxmlformats.org/officeDocument/2006/relationships/audio" Target="../media/audio20.wav"/><Relationship Id="rId10" Type="http://schemas.openxmlformats.org/officeDocument/2006/relationships/image" Target="../media/image22.png"/><Relationship Id="rId4" Type="http://schemas.openxmlformats.org/officeDocument/2006/relationships/image" Target="../media/image21.png"/><Relationship Id="rId9" Type="http://schemas.openxmlformats.org/officeDocument/2006/relationships/audio" Target="../media/audio18.wav"/><Relationship Id="rId14" Type="http://schemas.openxmlformats.org/officeDocument/2006/relationships/audio" Target="../media/audio19.wav"/></Relationships>
</file>

<file path=ppt/slides/_rels/slide7.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9.png"/><Relationship Id="rId3" Type="http://schemas.openxmlformats.org/officeDocument/2006/relationships/audio" Target="../media/audio22.wav"/><Relationship Id="rId7" Type="http://schemas.openxmlformats.org/officeDocument/2006/relationships/audio" Target="../media/audio26.wav"/><Relationship Id="rId12" Type="http://schemas.openxmlformats.org/officeDocument/2006/relationships/image" Target="../media/image28.png"/><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audio" Target="../media/audio25.wav"/><Relationship Id="rId11" Type="http://schemas.openxmlformats.org/officeDocument/2006/relationships/image" Target="../media/image27.png"/><Relationship Id="rId5" Type="http://schemas.openxmlformats.org/officeDocument/2006/relationships/audio" Target="../media/audio24.wav"/><Relationship Id="rId10" Type="http://schemas.openxmlformats.org/officeDocument/2006/relationships/image" Target="../media/image26.png"/><Relationship Id="rId4" Type="http://schemas.openxmlformats.org/officeDocument/2006/relationships/audio" Target="../media/audio23.wav"/><Relationship Id="rId9" Type="http://schemas.openxmlformats.org/officeDocument/2006/relationships/image" Target="../media/image23.svg"/><Relationship Id="rId14" Type="http://schemas.openxmlformats.org/officeDocument/2006/relationships/image" Target="../media/image30.png"/></Relationships>
</file>

<file path=ppt/slides/_rels/slide8.xml.rels><?xml version="1.0" encoding="UTF-8" standalone="yes"?>
<Relationships xmlns="http://schemas.openxmlformats.org/package/2006/relationships"><Relationship Id="rId8" Type="http://schemas.openxmlformats.org/officeDocument/2006/relationships/image" Target="../media/image23.svg"/><Relationship Id="rId13" Type="http://schemas.openxmlformats.org/officeDocument/2006/relationships/image" Target="../media/image35.png"/><Relationship Id="rId3" Type="http://schemas.openxmlformats.org/officeDocument/2006/relationships/audio" Target="../media/audio24.wav"/><Relationship Id="rId7" Type="http://schemas.openxmlformats.org/officeDocument/2006/relationships/image" Target="../media/image22.png"/><Relationship Id="rId12" Type="http://schemas.openxmlformats.org/officeDocument/2006/relationships/image" Target="../media/image34.png"/><Relationship Id="rId2" Type="http://schemas.openxmlformats.org/officeDocument/2006/relationships/notesSlide" Target="../notesSlides/notesSlide8.xml"/><Relationship Id="rId1" Type="http://schemas.openxmlformats.org/officeDocument/2006/relationships/slideLayout" Target="../slideLayouts/slideLayout13.xml"/><Relationship Id="rId6" Type="http://schemas.openxmlformats.org/officeDocument/2006/relationships/image" Target="../media/image31.png"/><Relationship Id="rId11" Type="http://schemas.openxmlformats.org/officeDocument/2006/relationships/image" Target="../media/image33.png"/><Relationship Id="rId5" Type="http://schemas.openxmlformats.org/officeDocument/2006/relationships/audio" Target="../media/audio23.wav"/><Relationship Id="rId10" Type="http://schemas.openxmlformats.org/officeDocument/2006/relationships/image" Target="../media/image32.png"/><Relationship Id="rId4" Type="http://schemas.openxmlformats.org/officeDocument/2006/relationships/audio" Target="../media/audio22.wav"/><Relationship Id="rId9" Type="http://schemas.openxmlformats.org/officeDocument/2006/relationships/audio" Target="../media/audio25.wav"/><Relationship Id="rId14" Type="http://schemas.openxmlformats.org/officeDocument/2006/relationships/image" Target="../media/image36.png"/></Relationships>
</file>

<file path=ppt/slides/_rels/slide9.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audio" Target="../media/audio27.wav"/><Relationship Id="rId7" Type="http://schemas.openxmlformats.org/officeDocument/2006/relationships/image" Target="../media/image38.png"/><Relationship Id="rId12" Type="http://schemas.openxmlformats.org/officeDocument/2006/relationships/image" Target="../media/image43.png"/><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openxmlformats.org/officeDocument/2006/relationships/image" Target="../media/image37.png"/><Relationship Id="rId11" Type="http://schemas.openxmlformats.org/officeDocument/2006/relationships/image" Target="../media/image42.png"/><Relationship Id="rId5" Type="http://schemas.openxmlformats.org/officeDocument/2006/relationships/audio" Target="../media/audio29.wav"/><Relationship Id="rId10" Type="http://schemas.openxmlformats.org/officeDocument/2006/relationships/image" Target="../media/image41.png"/><Relationship Id="rId4" Type="http://schemas.openxmlformats.org/officeDocument/2006/relationships/audio" Target="../media/audio28.wav"/><Relationship Id="rId9" Type="http://schemas.openxmlformats.org/officeDocument/2006/relationships/image" Target="../media/image4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ustomShape 1">
            <a:extLst>
              <a:ext uri="{FF2B5EF4-FFF2-40B4-BE49-F238E27FC236}">
                <a16:creationId xmlns:a16="http://schemas.microsoft.com/office/drawing/2014/main" id="{86F7028E-980D-47B5-893C-00CCDC562EEB}"/>
              </a:ext>
            </a:extLst>
          </p:cNvPr>
          <p:cNvSpPr/>
          <p:nvPr/>
        </p:nvSpPr>
        <p:spPr>
          <a:xfrm>
            <a:off x="-24707" y="0"/>
            <a:ext cx="4350240" cy="6857280"/>
          </a:xfrm>
          <a:prstGeom prst="rect">
            <a:avLst/>
          </a:prstGeom>
          <a:solidFill>
            <a:srgbClr val="FADD2E"/>
          </a:solidFill>
          <a:ln>
            <a:noFill/>
          </a:ln>
        </p:spPr>
        <p:style>
          <a:lnRef idx="0">
            <a:scrgbClr r="0" g="0" b="0"/>
          </a:lnRef>
          <a:fillRef idx="0">
            <a:scrgbClr r="0" g="0" b="0"/>
          </a:fillRef>
          <a:effectRef idx="0">
            <a:scrgbClr r="0" g="0" b="0"/>
          </a:effectRef>
          <a:fontRef idx="minor"/>
        </p:style>
        <p:txBody>
          <a:bodyPr/>
          <a:lstStyle/>
          <a:p>
            <a:endParaRPr lang="en-GB"/>
          </a:p>
        </p:txBody>
      </p:sp>
      <p:sp>
        <p:nvSpPr>
          <p:cNvPr id="47" name="CustomShape 3"/>
          <p:cNvSpPr/>
          <p:nvPr/>
        </p:nvSpPr>
        <p:spPr>
          <a:xfrm>
            <a:off x="43047" y="5329800"/>
            <a:ext cx="4571280" cy="13712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457920" marR="0" lvl="0" indent="-457200" algn="l" defTabSz="914400" rtl="0" eaLnBrk="1" fontAlgn="auto" latinLnBrk="0" hangingPunct="1">
              <a:lnSpc>
                <a:spcPct val="100000"/>
              </a:lnSpc>
              <a:spcBef>
                <a:spcPts val="0"/>
              </a:spcBef>
              <a:spcAft>
                <a:spcPts val="0"/>
              </a:spcAft>
              <a:buClr>
                <a:srgbClr val="3B3838"/>
              </a:buClr>
              <a:buSzTx/>
              <a:buFont typeface="Wingdings" panose="05000000000000000000" pitchFamily="2" charset="2"/>
              <a:buChar char="§"/>
              <a:tabLst/>
              <a:defRPr/>
            </a:pPr>
            <a:r>
              <a:rPr kumimoji="0" lang="fr-FR" sz="2800" b="1" i="0" u="none" strike="noStrike" kern="1200" cap="none" spc="-1" normalizeH="0" baseline="0" noProof="0" dirty="0" err="1">
                <a:ln>
                  <a:noFill/>
                </a:ln>
                <a:solidFill>
                  <a:srgbClr val="3B3838"/>
                </a:solidFill>
                <a:effectLst/>
                <a:uLnTx/>
                <a:uFillTx/>
                <a:latin typeface="Century Gothic" panose="020B0502020202020204" pitchFamily="34" charset="0"/>
                <a:ea typeface="Century Gothic"/>
              </a:rPr>
              <a:t>Present</a:t>
            </a:r>
            <a:r>
              <a:rPr kumimoji="0" lang="fr-FR" sz="2800" b="1" i="0" u="none" strike="noStrike" kern="1200" cap="none" spc="-1" normalizeH="0" baseline="0" noProof="0" dirty="0">
                <a:ln>
                  <a:noFill/>
                </a:ln>
                <a:solidFill>
                  <a:srgbClr val="3B3838"/>
                </a:solidFill>
                <a:effectLst/>
                <a:uLnTx/>
                <a:uFillTx/>
                <a:latin typeface="Century Gothic" panose="020B0502020202020204" pitchFamily="34" charset="0"/>
                <a:ea typeface="Century Gothic"/>
              </a:rPr>
              <a:t> </a:t>
            </a:r>
            <a:r>
              <a:rPr kumimoji="0" lang="fr-FR" sz="2800" b="1" i="0" u="none" strike="noStrike" kern="1200" cap="none" spc="-1" normalizeH="0" baseline="0" noProof="0" dirty="0" err="1">
                <a:ln>
                  <a:noFill/>
                </a:ln>
                <a:solidFill>
                  <a:srgbClr val="3B3838"/>
                </a:solidFill>
                <a:effectLst/>
                <a:uLnTx/>
                <a:uFillTx/>
                <a:latin typeface="Century Gothic" panose="020B0502020202020204" pitchFamily="34" charset="0"/>
                <a:ea typeface="Century Gothic"/>
              </a:rPr>
              <a:t>tense</a:t>
            </a:r>
            <a:r>
              <a:rPr kumimoji="0" lang="fr-FR" sz="2800" b="1" i="0" u="none" strike="noStrike" kern="1200" cap="none" spc="-1" normalizeH="0" noProof="0" dirty="0">
                <a:ln>
                  <a:noFill/>
                </a:ln>
                <a:solidFill>
                  <a:srgbClr val="3B3838"/>
                </a:solidFill>
                <a:effectLst/>
                <a:uLnTx/>
                <a:uFillTx/>
                <a:latin typeface="Century Gothic" panose="020B0502020202020204" pitchFamily="34" charset="0"/>
                <a:ea typeface="Century Gothic"/>
              </a:rPr>
              <a:t> – I do and I </a:t>
            </a:r>
            <a:r>
              <a:rPr kumimoji="0" lang="fr-FR" sz="2800" b="1" i="0" u="none" strike="noStrike" kern="1200" cap="none" spc="-1" normalizeH="0" noProof="0" dirty="0" err="1">
                <a:ln>
                  <a:noFill/>
                </a:ln>
                <a:solidFill>
                  <a:srgbClr val="3B3838"/>
                </a:solidFill>
                <a:effectLst/>
                <a:uLnTx/>
                <a:uFillTx/>
                <a:latin typeface="Century Gothic" panose="020B0502020202020204" pitchFamily="34" charset="0"/>
                <a:ea typeface="Century Gothic"/>
              </a:rPr>
              <a:t>am</a:t>
            </a:r>
            <a:r>
              <a:rPr kumimoji="0" lang="fr-FR" sz="2800" b="1" i="0" u="none" strike="noStrike" kern="1200" cap="none" spc="-1" normalizeH="0" noProof="0" dirty="0">
                <a:ln>
                  <a:noFill/>
                </a:ln>
                <a:solidFill>
                  <a:srgbClr val="3B3838"/>
                </a:solidFill>
                <a:effectLst/>
                <a:uLnTx/>
                <a:uFillTx/>
                <a:latin typeface="Century Gothic" panose="020B0502020202020204" pitchFamily="34" charset="0"/>
                <a:ea typeface="Century Gothic"/>
              </a:rPr>
              <a:t> </a:t>
            </a:r>
            <a:r>
              <a:rPr kumimoji="0" lang="fr-FR" sz="2800" b="1" i="0" u="none" strike="noStrike" kern="1200" cap="none" spc="-1" normalizeH="0" noProof="0" dirty="0" err="1">
                <a:ln>
                  <a:noFill/>
                </a:ln>
                <a:solidFill>
                  <a:srgbClr val="3B3838"/>
                </a:solidFill>
                <a:effectLst/>
                <a:uLnTx/>
                <a:uFillTx/>
                <a:latin typeface="Century Gothic" panose="020B0502020202020204" pitchFamily="34" charset="0"/>
                <a:ea typeface="Century Gothic"/>
              </a:rPr>
              <a:t>doing</a:t>
            </a:r>
            <a:endParaRPr kumimoji="0" lang="fr-FR" sz="2800" b="1" i="0" u="none" strike="noStrike" kern="1200" cap="none" spc="-1" normalizeH="0" baseline="0" noProof="0" dirty="0">
              <a:ln>
                <a:noFill/>
              </a:ln>
              <a:solidFill>
                <a:srgbClr val="3B3838"/>
              </a:solidFill>
              <a:effectLst/>
              <a:uLnTx/>
              <a:uFillTx/>
              <a:latin typeface="Century Gothic" panose="020B0502020202020204" pitchFamily="34" charset="0"/>
              <a:ea typeface="Century Gothic"/>
            </a:endParaRPr>
          </a:p>
          <a:p>
            <a:pPr marL="457920" marR="0" lvl="0" indent="-457200" algn="l" defTabSz="914400" rtl="0" eaLnBrk="1" fontAlgn="auto" latinLnBrk="0" hangingPunct="1">
              <a:lnSpc>
                <a:spcPct val="100000"/>
              </a:lnSpc>
              <a:spcBef>
                <a:spcPts val="0"/>
              </a:spcBef>
              <a:spcAft>
                <a:spcPts val="0"/>
              </a:spcAft>
              <a:buClr>
                <a:srgbClr val="3B3838"/>
              </a:buClr>
              <a:buSzTx/>
              <a:buFont typeface="Wingdings" panose="05000000000000000000" pitchFamily="2" charset="2"/>
              <a:buChar char="§"/>
              <a:tabLst/>
              <a:defRPr/>
            </a:pPr>
            <a:r>
              <a:rPr kumimoji="0" lang="fr-FR" sz="2800" b="1" i="0" u="none" strike="noStrike" kern="1200" cap="none" spc="-1" normalizeH="0" baseline="0" noProof="0" dirty="0">
                <a:ln>
                  <a:noFill/>
                </a:ln>
                <a:solidFill>
                  <a:srgbClr val="3B3838"/>
                </a:solidFill>
                <a:effectLst/>
                <a:uLnTx/>
                <a:uFillTx/>
                <a:latin typeface="Century Gothic" panose="020B0502020202020204" pitchFamily="34" charset="0"/>
                <a:ea typeface="Century Gothic"/>
              </a:rPr>
              <a:t>SSC [r]</a:t>
            </a:r>
          </a:p>
        </p:txBody>
      </p:sp>
      <p:sp>
        <p:nvSpPr>
          <p:cNvPr id="2" name="Title 1">
            <a:extLst>
              <a:ext uri="{FF2B5EF4-FFF2-40B4-BE49-F238E27FC236}">
                <a16:creationId xmlns:a16="http://schemas.microsoft.com/office/drawing/2014/main" id="{F55CF993-3D71-4C59-9D34-78FA39EC2FDE}"/>
              </a:ext>
            </a:extLst>
          </p:cNvPr>
          <p:cNvSpPr>
            <a:spLocks noGrp="1"/>
          </p:cNvSpPr>
          <p:nvPr>
            <p:ph type="title"/>
          </p:nvPr>
        </p:nvSpPr>
        <p:spPr>
          <a:xfrm>
            <a:off x="-24707" y="331279"/>
            <a:ext cx="4350240" cy="1144800"/>
          </a:xfrm>
        </p:spPr>
        <p:txBody>
          <a:bodyPr/>
          <a:lstStyle/>
          <a:p>
            <a:pPr algn="ctr"/>
            <a:r>
              <a:rPr lang="en-GB" sz="4000" b="1" spc="-1" dirty="0">
                <a:solidFill>
                  <a:srgbClr val="3B3838"/>
                </a:solidFill>
                <a:latin typeface="Century Gothic" panose="020B0502020202020204" pitchFamily="34" charset="0"/>
                <a:ea typeface="Century Gothic"/>
              </a:rPr>
              <a:t>Talking </a:t>
            </a:r>
            <a:r>
              <a:rPr lang="en-GB" sz="4000" b="1" spc="-1">
                <a:solidFill>
                  <a:srgbClr val="3B3838"/>
                </a:solidFill>
                <a:latin typeface="Century Gothic" panose="020B0502020202020204" pitchFamily="34" charset="0"/>
                <a:ea typeface="Century Gothic"/>
              </a:rPr>
              <a:t>about activities and events</a:t>
            </a:r>
            <a:endParaRPr lang="en-GB" sz="4000" dirty="0">
              <a:solidFill>
                <a:srgbClr val="3B3838"/>
              </a:solidFill>
            </a:endParaRPr>
          </a:p>
        </p:txBody>
      </p:sp>
      <p:pic>
        <p:nvPicPr>
          <p:cNvPr id="8" name="Picture 7" descr="Map&#10;&#10;Description automatically generated">
            <a:extLst>
              <a:ext uri="{FF2B5EF4-FFF2-40B4-BE49-F238E27FC236}">
                <a16:creationId xmlns:a16="http://schemas.microsoft.com/office/drawing/2014/main" id="{D221C529-BF74-4965-96AD-9519D65DB1C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80866" y="240668"/>
            <a:ext cx="3811412" cy="4881282"/>
          </a:xfrm>
          <a:prstGeom prst="rect">
            <a:avLst/>
          </a:prstGeom>
        </p:spPr>
      </p:pic>
      <p:sp>
        <p:nvSpPr>
          <p:cNvPr id="9" name="TextBox 8">
            <a:extLst>
              <a:ext uri="{FF2B5EF4-FFF2-40B4-BE49-F238E27FC236}">
                <a16:creationId xmlns:a16="http://schemas.microsoft.com/office/drawing/2014/main" id="{3FB254EC-1FC5-4D22-BD0A-34EB0D0AE9D2}"/>
              </a:ext>
            </a:extLst>
          </p:cNvPr>
          <p:cNvSpPr txBox="1"/>
          <p:nvPr/>
        </p:nvSpPr>
        <p:spPr>
          <a:xfrm>
            <a:off x="8182900" y="6466406"/>
            <a:ext cx="3987452" cy="400110"/>
          </a:xfrm>
          <a:prstGeom prst="rect">
            <a:avLst/>
          </a:prstGeom>
          <a:noFill/>
        </p:spPr>
        <p:txBody>
          <a:bodyPr wrap="square" rtlCol="0">
            <a:spAutoFit/>
          </a:bodyPr>
          <a:lstStyle/>
          <a:p>
            <a:pPr algn="r"/>
            <a:r>
              <a:rPr lang="en-GB" sz="2000" dirty="0">
                <a:solidFill>
                  <a:srgbClr val="002060"/>
                </a:solidFill>
                <a:latin typeface="Century Gothic" panose="020B0502020202020204" pitchFamily="34" charset="0"/>
              </a:rPr>
              <a:t>Term 3 Week 2</a:t>
            </a:r>
          </a:p>
        </p:txBody>
      </p:sp>
      <p:sp>
        <p:nvSpPr>
          <p:cNvPr id="11" name="CustomShape 2">
            <a:extLst>
              <a:ext uri="{FF2B5EF4-FFF2-40B4-BE49-F238E27FC236}">
                <a16:creationId xmlns:a16="http://schemas.microsoft.com/office/drawing/2014/main" id="{0EE80D53-D699-4834-9252-8A67AA1DD8CC}"/>
              </a:ext>
            </a:extLst>
          </p:cNvPr>
          <p:cNvSpPr/>
          <p:nvPr/>
        </p:nvSpPr>
        <p:spPr>
          <a:xfrm>
            <a:off x="5649294" y="4911926"/>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
                <a:srgbClr val="FF3333"/>
              </a:buClr>
              <a:buSzPts val="9600"/>
              <a:buFontTx/>
              <a:buNone/>
              <a:tabLst/>
              <a:defRPr/>
            </a:pPr>
            <a:r>
              <a:rPr kumimoji="0" lang="en-GB" sz="9600" b="1" i="0" u="none" strike="noStrike" kern="0" cap="none" spc="0" normalizeH="0" baseline="0" noProof="0" dirty="0" err="1">
                <a:ln>
                  <a:noFill/>
                </a:ln>
                <a:solidFill>
                  <a:srgbClr val="FFC000"/>
                </a:solidFill>
                <a:effectLst/>
                <a:uLnTx/>
                <a:uFillTx/>
                <a:latin typeface="Modern Love" panose="04090805081005020601" pitchFamily="82" charset="0"/>
                <a:cs typeface="Arial"/>
                <a:sym typeface="Arial"/>
              </a:rPr>
              <a:t>gelb</a:t>
            </a:r>
            <a:endParaRPr kumimoji="0" lang="en-GB" sz="1400" b="0" i="0" u="none" strike="noStrike" kern="0" cap="none" spc="0" normalizeH="0" baseline="0" noProof="0" dirty="0">
              <a:ln>
                <a:noFill/>
              </a:ln>
              <a:solidFill>
                <a:srgbClr val="FFC000"/>
              </a:solidFill>
              <a:effectLst/>
              <a:uLnTx/>
              <a:uFillTx/>
              <a:latin typeface="Modern Love" panose="04090805081005020601" pitchFamily="82" charset="0"/>
              <a:cs typeface="Arial"/>
              <a:sym typeface="Arial"/>
            </a:endParaRPr>
          </a:p>
        </p:txBody>
      </p:sp>
      <p:pic>
        <p:nvPicPr>
          <p:cNvPr id="3" name="Picture 2">
            <a:extLst>
              <a:ext uri="{FF2B5EF4-FFF2-40B4-BE49-F238E27FC236}">
                <a16:creationId xmlns:a16="http://schemas.microsoft.com/office/drawing/2014/main" id="{B7209202-B310-7596-F5E1-DEFE8504CF02}"/>
              </a:ext>
            </a:extLst>
          </p:cNvPr>
          <p:cNvPicPr>
            <a:picLocks noChangeAspect="1"/>
          </p:cNvPicPr>
          <p:nvPr/>
        </p:nvPicPr>
        <p:blipFill>
          <a:blip r:embed="rId4"/>
          <a:stretch>
            <a:fillRect/>
          </a:stretch>
        </p:blipFill>
        <p:spPr>
          <a:xfrm>
            <a:off x="-25451" y="1692325"/>
            <a:ext cx="4350984" cy="2850355"/>
          </a:xfrm>
          <a:prstGeom prst="rect">
            <a:avLst/>
          </a:prstGeom>
        </p:spPr>
      </p:pic>
      <p:pic>
        <p:nvPicPr>
          <p:cNvPr id="4" name="Picture 3" descr="Free sport sports pictogram vector">
            <a:extLst>
              <a:ext uri="{FF2B5EF4-FFF2-40B4-BE49-F238E27FC236}">
                <a16:creationId xmlns:a16="http://schemas.microsoft.com/office/drawing/2014/main" id="{692BBE33-49CD-C586-C697-ECBDB25EBFE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85060" y="2501361"/>
            <a:ext cx="556586" cy="53219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8" descr="Free computer desktop modern vector">
            <a:extLst>
              <a:ext uri="{FF2B5EF4-FFF2-40B4-BE49-F238E27FC236}">
                <a16:creationId xmlns:a16="http://schemas.microsoft.com/office/drawing/2014/main" id="{FFFE420A-9B1F-0E08-75D1-0DC9A7B2F6F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72241" y="2642976"/>
            <a:ext cx="725603" cy="54590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1855D91E-D051-C5FB-E5E3-2790560789DC}"/>
              </a:ext>
            </a:extLst>
          </p:cNvPr>
          <p:cNvPicPr>
            <a:picLocks noChangeAspect="1"/>
          </p:cNvPicPr>
          <p:nvPr/>
        </p:nvPicPr>
        <p:blipFill>
          <a:blip r:embed="rId7"/>
          <a:stretch>
            <a:fillRect/>
          </a:stretch>
        </p:blipFill>
        <p:spPr>
          <a:xfrm>
            <a:off x="1155104" y="1859702"/>
            <a:ext cx="781798" cy="517143"/>
          </a:xfrm>
          <a:prstGeom prst="rect">
            <a:avLst/>
          </a:prstGeom>
        </p:spPr>
      </p:pic>
      <p:pic>
        <p:nvPicPr>
          <p:cNvPr id="7" name="Picture 4" descr="Free bicycle bike ride vector">
            <a:extLst>
              <a:ext uri="{FF2B5EF4-FFF2-40B4-BE49-F238E27FC236}">
                <a16:creationId xmlns:a16="http://schemas.microsoft.com/office/drawing/2014/main" id="{B8863A45-7FB6-8905-403C-E5AD3784F80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339250" y="3217390"/>
            <a:ext cx="597653" cy="38472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2" descr="Free brief envelope letter vector">
            <a:extLst>
              <a:ext uri="{FF2B5EF4-FFF2-40B4-BE49-F238E27FC236}">
                <a16:creationId xmlns:a16="http://schemas.microsoft.com/office/drawing/2014/main" id="{80A8857D-0723-33AE-47CA-61B73CDADA6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451488" y="3799810"/>
            <a:ext cx="495354" cy="497658"/>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Free storytelling fantasy imagination illustration">
            <a:extLst>
              <a:ext uri="{FF2B5EF4-FFF2-40B4-BE49-F238E27FC236}">
                <a16:creationId xmlns:a16="http://schemas.microsoft.com/office/drawing/2014/main" id="{EBDE2B64-52F5-871D-C276-CC78665E52A5}"/>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382744" y="1884186"/>
            <a:ext cx="779022" cy="438200"/>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4E7EFFF7-EA23-73B3-6DD3-C6F44C149FB0}"/>
              </a:ext>
            </a:extLst>
          </p:cNvPr>
          <p:cNvSpPr txBox="1"/>
          <p:nvPr/>
        </p:nvSpPr>
        <p:spPr>
          <a:xfrm>
            <a:off x="26132" y="1882625"/>
            <a:ext cx="1560443" cy="384721"/>
          </a:xfrm>
          <a:prstGeom prst="rect">
            <a:avLst/>
          </a:prstGeom>
          <a:noFill/>
        </p:spPr>
        <p:txBody>
          <a:bodyPr wrap="square" rtlCol="0">
            <a:spAutoFit/>
          </a:bodyPr>
          <a:lstStyle/>
          <a:p>
            <a:r>
              <a:rPr lang="en-GB" sz="1900" dirty="0">
                <a:latin typeface="Segoe Print" panose="02000600000000000000" pitchFamily="2" charset="0"/>
              </a:rPr>
              <a:t>Montag</a:t>
            </a:r>
          </a:p>
        </p:txBody>
      </p:sp>
      <p:sp>
        <p:nvSpPr>
          <p:cNvPr id="15" name="TextBox 14">
            <a:extLst>
              <a:ext uri="{FF2B5EF4-FFF2-40B4-BE49-F238E27FC236}">
                <a16:creationId xmlns:a16="http://schemas.microsoft.com/office/drawing/2014/main" id="{95E38A6E-2B9F-7138-BCD8-DA03C95E0E9F}"/>
              </a:ext>
            </a:extLst>
          </p:cNvPr>
          <p:cNvSpPr txBox="1"/>
          <p:nvPr/>
        </p:nvSpPr>
        <p:spPr>
          <a:xfrm>
            <a:off x="26132" y="2583035"/>
            <a:ext cx="1560443" cy="384721"/>
          </a:xfrm>
          <a:prstGeom prst="rect">
            <a:avLst/>
          </a:prstGeom>
          <a:noFill/>
        </p:spPr>
        <p:txBody>
          <a:bodyPr wrap="square" rtlCol="0">
            <a:spAutoFit/>
          </a:bodyPr>
          <a:lstStyle/>
          <a:p>
            <a:r>
              <a:rPr lang="en-GB" sz="1900" dirty="0" err="1">
                <a:latin typeface="Segoe Print" panose="02000600000000000000" pitchFamily="2" charset="0"/>
              </a:rPr>
              <a:t>Dienstag</a:t>
            </a:r>
            <a:endParaRPr lang="en-GB" sz="1900" dirty="0">
              <a:latin typeface="Segoe Print" panose="02000600000000000000" pitchFamily="2" charset="0"/>
            </a:endParaRPr>
          </a:p>
        </p:txBody>
      </p:sp>
      <p:sp>
        <p:nvSpPr>
          <p:cNvPr id="16" name="TextBox 15">
            <a:extLst>
              <a:ext uri="{FF2B5EF4-FFF2-40B4-BE49-F238E27FC236}">
                <a16:creationId xmlns:a16="http://schemas.microsoft.com/office/drawing/2014/main" id="{4FB05961-F91E-57CF-4E27-7F2DA422AFC5}"/>
              </a:ext>
            </a:extLst>
          </p:cNvPr>
          <p:cNvSpPr txBox="1"/>
          <p:nvPr/>
        </p:nvSpPr>
        <p:spPr>
          <a:xfrm>
            <a:off x="26132" y="3283445"/>
            <a:ext cx="1560443" cy="384721"/>
          </a:xfrm>
          <a:prstGeom prst="rect">
            <a:avLst/>
          </a:prstGeom>
          <a:noFill/>
        </p:spPr>
        <p:txBody>
          <a:bodyPr wrap="square" rtlCol="0">
            <a:spAutoFit/>
          </a:bodyPr>
          <a:lstStyle/>
          <a:p>
            <a:r>
              <a:rPr lang="en-GB" sz="1900" dirty="0" err="1">
                <a:latin typeface="Segoe Print" panose="02000600000000000000" pitchFamily="2" charset="0"/>
              </a:rPr>
              <a:t>Mittwoch</a:t>
            </a:r>
            <a:endParaRPr lang="en-GB" sz="1900" dirty="0">
              <a:latin typeface="Segoe Print" panose="02000600000000000000" pitchFamily="2" charset="0"/>
            </a:endParaRPr>
          </a:p>
        </p:txBody>
      </p:sp>
      <p:sp>
        <p:nvSpPr>
          <p:cNvPr id="17" name="TextBox 16">
            <a:extLst>
              <a:ext uri="{FF2B5EF4-FFF2-40B4-BE49-F238E27FC236}">
                <a16:creationId xmlns:a16="http://schemas.microsoft.com/office/drawing/2014/main" id="{83C8A4AE-333B-B7DF-2B6E-C5D0DCA129BA}"/>
              </a:ext>
            </a:extLst>
          </p:cNvPr>
          <p:cNvSpPr txBox="1"/>
          <p:nvPr/>
        </p:nvSpPr>
        <p:spPr>
          <a:xfrm>
            <a:off x="26131" y="3983854"/>
            <a:ext cx="1758689" cy="384721"/>
          </a:xfrm>
          <a:prstGeom prst="rect">
            <a:avLst/>
          </a:prstGeom>
          <a:noFill/>
        </p:spPr>
        <p:txBody>
          <a:bodyPr wrap="square" rtlCol="0">
            <a:spAutoFit/>
          </a:bodyPr>
          <a:lstStyle/>
          <a:p>
            <a:r>
              <a:rPr lang="en-GB" sz="1900" dirty="0" err="1">
                <a:latin typeface="Segoe Print" panose="02000600000000000000" pitchFamily="2" charset="0"/>
              </a:rPr>
              <a:t>Donnerstag</a:t>
            </a:r>
            <a:endParaRPr lang="en-GB" sz="1900" dirty="0">
              <a:latin typeface="Segoe Print" panose="02000600000000000000" pitchFamily="2" charset="0"/>
            </a:endParaRPr>
          </a:p>
        </p:txBody>
      </p:sp>
      <p:sp>
        <p:nvSpPr>
          <p:cNvPr id="18" name="TextBox 17">
            <a:extLst>
              <a:ext uri="{FF2B5EF4-FFF2-40B4-BE49-F238E27FC236}">
                <a16:creationId xmlns:a16="http://schemas.microsoft.com/office/drawing/2014/main" id="{1DD1B536-AFD7-8FEB-F4B5-793CB5A10586}"/>
              </a:ext>
            </a:extLst>
          </p:cNvPr>
          <p:cNvSpPr txBox="1"/>
          <p:nvPr/>
        </p:nvSpPr>
        <p:spPr>
          <a:xfrm>
            <a:off x="2350624" y="1899725"/>
            <a:ext cx="1560443" cy="384721"/>
          </a:xfrm>
          <a:prstGeom prst="rect">
            <a:avLst/>
          </a:prstGeom>
          <a:noFill/>
        </p:spPr>
        <p:txBody>
          <a:bodyPr wrap="square" rtlCol="0">
            <a:spAutoFit/>
          </a:bodyPr>
          <a:lstStyle/>
          <a:p>
            <a:r>
              <a:rPr lang="en-GB" sz="1900" dirty="0">
                <a:latin typeface="Segoe Print" panose="02000600000000000000" pitchFamily="2" charset="0"/>
              </a:rPr>
              <a:t>Freitag</a:t>
            </a:r>
          </a:p>
        </p:txBody>
      </p:sp>
      <p:sp>
        <p:nvSpPr>
          <p:cNvPr id="19" name="TextBox 18">
            <a:extLst>
              <a:ext uri="{FF2B5EF4-FFF2-40B4-BE49-F238E27FC236}">
                <a16:creationId xmlns:a16="http://schemas.microsoft.com/office/drawing/2014/main" id="{A304C952-B695-94B6-3CFB-D4F6AC61653B}"/>
              </a:ext>
            </a:extLst>
          </p:cNvPr>
          <p:cNvSpPr txBox="1"/>
          <p:nvPr/>
        </p:nvSpPr>
        <p:spPr>
          <a:xfrm>
            <a:off x="2350624" y="2546797"/>
            <a:ext cx="1560443" cy="384721"/>
          </a:xfrm>
          <a:prstGeom prst="rect">
            <a:avLst/>
          </a:prstGeom>
          <a:noFill/>
        </p:spPr>
        <p:txBody>
          <a:bodyPr wrap="square" rtlCol="0">
            <a:spAutoFit/>
          </a:bodyPr>
          <a:lstStyle/>
          <a:p>
            <a:r>
              <a:rPr lang="en-GB" sz="1900" dirty="0" err="1">
                <a:latin typeface="Segoe Print" panose="02000600000000000000" pitchFamily="2" charset="0"/>
              </a:rPr>
              <a:t>Samstag</a:t>
            </a:r>
            <a:endParaRPr lang="en-GB" sz="1900" dirty="0">
              <a:latin typeface="Segoe Print" panose="02000600000000000000" pitchFamily="2" charset="0"/>
            </a:endParaRPr>
          </a:p>
        </p:txBody>
      </p:sp>
      <p:sp>
        <p:nvSpPr>
          <p:cNvPr id="20" name="TextBox 19">
            <a:extLst>
              <a:ext uri="{FF2B5EF4-FFF2-40B4-BE49-F238E27FC236}">
                <a16:creationId xmlns:a16="http://schemas.microsoft.com/office/drawing/2014/main" id="{0A20FE22-0A01-A3C6-4199-A86AA5FAA8DB}"/>
              </a:ext>
            </a:extLst>
          </p:cNvPr>
          <p:cNvSpPr txBox="1"/>
          <p:nvPr/>
        </p:nvSpPr>
        <p:spPr>
          <a:xfrm>
            <a:off x="2350624" y="3247207"/>
            <a:ext cx="1560443" cy="384721"/>
          </a:xfrm>
          <a:prstGeom prst="rect">
            <a:avLst/>
          </a:prstGeom>
          <a:noFill/>
        </p:spPr>
        <p:txBody>
          <a:bodyPr wrap="square" rtlCol="0">
            <a:spAutoFit/>
          </a:bodyPr>
          <a:lstStyle/>
          <a:p>
            <a:r>
              <a:rPr lang="en-GB" sz="1900" dirty="0">
                <a:latin typeface="Segoe Print" panose="02000600000000000000" pitchFamily="2" charset="0"/>
              </a:rPr>
              <a:t>Sonntag</a:t>
            </a:r>
          </a:p>
        </p:txBody>
      </p:sp>
      <p:pic>
        <p:nvPicPr>
          <p:cNvPr id="21" name="Picture 20">
            <a:extLst>
              <a:ext uri="{FF2B5EF4-FFF2-40B4-BE49-F238E27FC236}">
                <a16:creationId xmlns:a16="http://schemas.microsoft.com/office/drawing/2014/main" id="{430315C5-0646-3BBE-7B3D-30C47FD7BA29}"/>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b="56978"/>
          <a:stretch/>
        </p:blipFill>
        <p:spPr>
          <a:xfrm>
            <a:off x="3501248" y="3101251"/>
            <a:ext cx="607351" cy="530678"/>
          </a:xfrm>
          <a:prstGeom prst="rect">
            <a:avLst/>
          </a:prstGeom>
        </p:spPr>
      </p:pic>
      <p:pic>
        <p:nvPicPr>
          <p:cNvPr id="22" name="Picture 21" descr="A cartoon of a person with her hands in her pockets&#10;&#10;Description automatically generated">
            <a:extLst>
              <a:ext uri="{FF2B5EF4-FFF2-40B4-BE49-F238E27FC236}">
                <a16:creationId xmlns:a16="http://schemas.microsoft.com/office/drawing/2014/main" id="{927F6CC8-F84E-A032-E349-56460A53769C}"/>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724417" y="3660026"/>
            <a:ext cx="645140" cy="1669774"/>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630757" y="3320722"/>
            <a:ext cx="3897221" cy="679302"/>
          </a:xfrm>
          <a:prstGeom prst="roundRect">
            <a:avLst/>
          </a:prstGeom>
          <a:solidFill>
            <a:srgbClr val="FFFFCC"/>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1245010" y="899844"/>
            <a:ext cx="766122" cy="374973"/>
          </a:xfrm>
          <a:solidFill>
            <a:srgbClr val="2E94AF"/>
          </a:solidFill>
        </p:spPr>
        <p:txBody>
          <a:bodyPr/>
          <a:lstStyle/>
          <a:p>
            <a:pPr algn="ctr"/>
            <a:r>
              <a:rPr lang="en-GB" sz="2000" b="1" dirty="0" err="1">
                <a:solidFill>
                  <a:schemeClr val="bg1"/>
                </a:solidFill>
                <a:latin typeface="Century Gothic" panose="020B0502020202020204" pitchFamily="34" charset="0"/>
              </a:rPr>
              <a:t>lesen</a:t>
            </a:r>
            <a:endParaRPr lang="en-GB" sz="2000" b="1" dirty="0">
              <a:solidFill>
                <a:schemeClr val="bg1"/>
              </a:solidFill>
              <a:latin typeface="Century Gothic" panose="020B0502020202020204" pitchFamily="34" charset="0"/>
            </a:endParaRPr>
          </a:p>
        </p:txBody>
      </p:sp>
      <p:pic>
        <p:nvPicPr>
          <p:cNvPr id="8" name="Picture 7" descr="Icon&#10;&#10;Description automatically generated">
            <a:extLst>
              <a:ext uri="{FF2B5EF4-FFF2-40B4-BE49-F238E27FC236}">
                <a16:creationId xmlns:a16="http://schemas.microsoft.com/office/drawing/2014/main" id="{DEB9BE4F-6D3E-469F-AE7A-46561C5DCF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64142" y="61136"/>
            <a:ext cx="1127858" cy="829128"/>
          </a:xfrm>
          <a:prstGeom prst="rect">
            <a:avLst/>
          </a:prstGeom>
        </p:spPr>
      </p:pic>
      <p:sp>
        <p:nvSpPr>
          <p:cNvPr id="13" name="Speech Bubble: Rectangle with Corners Rounded 12">
            <a:hlinkClick r:id="" action="ppaction://noaction">
              <a:snd r:embed="rId4" name="T3_W2_10.1.wav"/>
            </a:hlinkClick>
            <a:extLst>
              <a:ext uri="{FF2B5EF4-FFF2-40B4-BE49-F238E27FC236}">
                <a16:creationId xmlns:a16="http://schemas.microsoft.com/office/drawing/2014/main" id="{D61BF50F-5CB7-4021-9F5B-9A2BB38F70D9}"/>
              </a:ext>
            </a:extLst>
          </p:cNvPr>
          <p:cNvSpPr/>
          <p:nvPr/>
        </p:nvSpPr>
        <p:spPr>
          <a:xfrm>
            <a:off x="1327413" y="814517"/>
            <a:ext cx="4289700" cy="446529"/>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pic>
        <p:nvPicPr>
          <p:cNvPr id="14" name="Graphic 13" descr="Teacher">
            <a:extLst>
              <a:ext uri="{FF2B5EF4-FFF2-40B4-BE49-F238E27FC236}">
                <a16:creationId xmlns:a16="http://schemas.microsoft.com/office/drawing/2014/main" id="{9673C7A2-D812-470F-9A9F-67800F494168}"/>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99555" y="580581"/>
            <a:ext cx="914400" cy="914400"/>
          </a:xfrm>
          <a:prstGeom prst="rect">
            <a:avLst/>
          </a:prstGeom>
        </p:spPr>
      </p:pic>
      <p:sp>
        <p:nvSpPr>
          <p:cNvPr id="18" name="Google Shape;108;p3">
            <a:hlinkClick r:id="" action="ppaction://noaction">
              <a:snd r:embed="rId4" name="T3_W2_10.1.wav"/>
            </a:hlinkClick>
            <a:extLst>
              <a:ext uri="{FF2B5EF4-FFF2-40B4-BE49-F238E27FC236}">
                <a16:creationId xmlns:a16="http://schemas.microsoft.com/office/drawing/2014/main" id="{1B9789A6-93AC-424F-BAEC-519C6B77E08D}"/>
              </a:ext>
            </a:extLst>
          </p:cNvPr>
          <p:cNvSpPr txBox="1"/>
          <p:nvPr/>
        </p:nvSpPr>
        <p:spPr>
          <a:xfrm>
            <a:off x="1327413" y="789780"/>
            <a:ext cx="4211628" cy="400069"/>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1" normalizeH="0" baseline="0" noProof="0" dirty="0">
                <a:ln>
                  <a:noFill/>
                </a:ln>
                <a:solidFill>
                  <a:prstClr val="white"/>
                </a:solidFill>
                <a:effectLst/>
                <a:uLnTx/>
                <a:uFillTx/>
                <a:latin typeface="Century Gothic" panose="020B0502020202020204" pitchFamily="34" charset="0"/>
                <a:ea typeface="Calibri"/>
                <a:cs typeface="+mn-cs"/>
                <a:sym typeface="Calibri"/>
              </a:rPr>
              <a:t>Was </a:t>
            </a:r>
            <a:r>
              <a:rPr kumimoji="0" lang="en-GB" sz="2000" b="0" i="0" u="none" strike="noStrike" kern="1200" cap="none" spc="-1" normalizeH="0" baseline="0" noProof="0" dirty="0" err="1">
                <a:ln>
                  <a:noFill/>
                </a:ln>
                <a:solidFill>
                  <a:prstClr val="white"/>
                </a:solidFill>
                <a:effectLst/>
                <a:uLnTx/>
                <a:uFillTx/>
                <a:latin typeface="Century Gothic" panose="020B0502020202020204" pitchFamily="34" charset="0"/>
                <a:ea typeface="Calibri"/>
                <a:cs typeface="+mn-cs"/>
                <a:sym typeface="Calibri"/>
              </a:rPr>
              <a:t>ist</a:t>
            </a:r>
            <a:r>
              <a:rPr kumimoji="0" lang="en-GB" sz="2000" b="0" i="0" u="none" strike="noStrike" kern="1200" cap="none" spc="-1" normalizeH="0" baseline="0" noProof="0" dirty="0">
                <a:ln>
                  <a:noFill/>
                </a:ln>
                <a:solidFill>
                  <a:prstClr val="white"/>
                </a:solidFill>
                <a:effectLst/>
                <a:uLnTx/>
                <a:uFillTx/>
                <a:latin typeface="Century Gothic" panose="020B0502020202020204" pitchFamily="34" charset="0"/>
                <a:ea typeface="Calibri"/>
                <a:cs typeface="+mn-cs"/>
                <a:sym typeface="Calibri"/>
              </a:rPr>
              <a:t> </a:t>
            </a:r>
            <a:r>
              <a:rPr kumimoji="0" lang="en-GB" sz="2000" b="0" i="0" u="none" strike="noStrike" kern="1200" cap="none" spc="-1" normalizeH="0" baseline="0" noProof="0" dirty="0" err="1">
                <a:ln>
                  <a:noFill/>
                </a:ln>
                <a:solidFill>
                  <a:prstClr val="white"/>
                </a:solidFill>
                <a:effectLst/>
                <a:uLnTx/>
                <a:uFillTx/>
                <a:latin typeface="Century Gothic" panose="020B0502020202020204" pitchFamily="34" charset="0"/>
                <a:ea typeface="Calibri"/>
                <a:cs typeface="+mn-cs"/>
                <a:sym typeface="Calibri"/>
              </a:rPr>
              <a:t>richtig</a:t>
            </a:r>
            <a:r>
              <a:rPr kumimoji="0" lang="en-GB" sz="2000" b="0" i="0" u="none" strike="noStrike" kern="1200" cap="none" spc="-1" normalizeH="0" baseline="0" noProof="0" dirty="0">
                <a:ln>
                  <a:noFill/>
                </a:ln>
                <a:solidFill>
                  <a:prstClr val="white"/>
                </a:solidFill>
                <a:effectLst/>
                <a:uLnTx/>
                <a:uFillTx/>
                <a:latin typeface="Century Gothic" panose="020B0502020202020204" pitchFamily="34" charset="0"/>
                <a:ea typeface="Calibri"/>
                <a:cs typeface="+mn-cs"/>
                <a:sym typeface="Calibri"/>
              </a:rPr>
              <a:t>? </a:t>
            </a:r>
            <a:r>
              <a:rPr kumimoji="0" lang="en-GB" sz="2000" b="0" i="0" u="none" strike="noStrike" kern="1200" cap="none" spc="-1" normalizeH="0" baseline="0" noProof="0" dirty="0" err="1">
                <a:ln>
                  <a:noFill/>
                </a:ln>
                <a:solidFill>
                  <a:prstClr val="white"/>
                </a:solidFill>
                <a:effectLst/>
                <a:uLnTx/>
                <a:uFillTx/>
                <a:latin typeface="Century Gothic" panose="020B0502020202020204" pitchFamily="34" charset="0"/>
                <a:ea typeface="Calibri"/>
                <a:cs typeface="+mn-cs"/>
                <a:sym typeface="Calibri"/>
              </a:rPr>
              <a:t>Schreib</a:t>
            </a:r>
            <a:r>
              <a:rPr kumimoji="0" lang="en-GB" sz="2000" b="0" i="0" u="none" strike="noStrike" kern="1200" cap="none" spc="-1" normalizeH="0" baseline="0" noProof="0" dirty="0">
                <a:ln>
                  <a:noFill/>
                </a:ln>
                <a:solidFill>
                  <a:prstClr val="white"/>
                </a:solidFill>
                <a:effectLst/>
                <a:uLnTx/>
                <a:uFillTx/>
                <a:latin typeface="Century Gothic" panose="020B0502020202020204" pitchFamily="34" charset="0"/>
                <a:ea typeface="Calibri"/>
                <a:cs typeface="+mn-cs"/>
                <a:sym typeface="Calibri"/>
              </a:rPr>
              <a:t> A </a:t>
            </a:r>
            <a:r>
              <a:rPr kumimoji="0" lang="en-GB" sz="2000" b="0" i="0" u="none" strike="noStrike" kern="1200" cap="none" spc="-1" normalizeH="0" baseline="0" noProof="0" dirty="0" err="1">
                <a:ln>
                  <a:noFill/>
                </a:ln>
                <a:solidFill>
                  <a:prstClr val="white"/>
                </a:solidFill>
                <a:effectLst/>
                <a:uLnTx/>
                <a:uFillTx/>
                <a:latin typeface="Century Gothic" panose="020B0502020202020204" pitchFamily="34" charset="0"/>
                <a:ea typeface="Calibri"/>
                <a:cs typeface="+mn-cs"/>
                <a:sym typeface="Calibri"/>
              </a:rPr>
              <a:t>oder</a:t>
            </a:r>
            <a:r>
              <a:rPr kumimoji="0" lang="en-GB" sz="2000" b="0" i="0" u="none" strike="noStrike" kern="1200" cap="none" spc="-1" normalizeH="0" baseline="0" noProof="0" dirty="0">
                <a:ln>
                  <a:noFill/>
                </a:ln>
                <a:solidFill>
                  <a:prstClr val="white"/>
                </a:solidFill>
                <a:effectLst/>
                <a:uLnTx/>
                <a:uFillTx/>
                <a:latin typeface="Century Gothic" panose="020B0502020202020204" pitchFamily="34" charset="0"/>
                <a:ea typeface="Calibri"/>
                <a:cs typeface="+mn-cs"/>
                <a:sym typeface="Calibri"/>
              </a:rPr>
              <a:t> B.</a:t>
            </a:r>
            <a:endParaRPr kumimoji="0" sz="2000" b="1" i="0" u="none" strike="noStrike" kern="1200" cap="none" spc="0" normalizeH="0" baseline="0" noProof="0" dirty="0">
              <a:ln>
                <a:noFill/>
              </a:ln>
              <a:solidFill>
                <a:prstClr val="white"/>
              </a:solidFill>
              <a:effectLst/>
              <a:uLnTx/>
              <a:uFillTx/>
              <a:latin typeface="Century Gothic" panose="020B0502020202020204" pitchFamily="34" charset="0"/>
              <a:ea typeface="Calibri"/>
              <a:cs typeface="Calibri"/>
              <a:sym typeface="Calibri"/>
            </a:endParaRPr>
          </a:p>
        </p:txBody>
      </p:sp>
      <p:sp>
        <p:nvSpPr>
          <p:cNvPr id="28" name="CustomShape 6">
            <a:extLst>
              <a:ext uri="{FF2B5EF4-FFF2-40B4-BE49-F238E27FC236}">
                <a16:creationId xmlns:a16="http://schemas.microsoft.com/office/drawing/2014/main" id="{2B78FC61-63B1-4291-BAAB-969316873BDC}"/>
              </a:ext>
            </a:extLst>
          </p:cNvPr>
          <p:cNvSpPr/>
          <p:nvPr/>
        </p:nvSpPr>
        <p:spPr>
          <a:xfrm>
            <a:off x="61606" y="-27589"/>
            <a:ext cx="11002536" cy="700952"/>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err="1">
                <a:ln>
                  <a:noFill/>
                </a:ln>
                <a:solidFill>
                  <a:srgbClr val="002060"/>
                </a:solidFill>
                <a:effectLst/>
                <a:uLnTx/>
                <a:uFillTx/>
                <a:latin typeface="Century gothic"/>
                <a:ea typeface="+mn-ea"/>
                <a:cs typeface="+mn-cs"/>
              </a:rPr>
              <a:t>Ronja</a:t>
            </a:r>
            <a:r>
              <a:rPr kumimoji="0" lang="en-GB" sz="2400" b="1" i="0" u="none" strike="noStrike" kern="1200" cap="none" spc="-1" normalizeH="0" baseline="0" noProof="0" dirty="0">
                <a:ln>
                  <a:noFill/>
                </a:ln>
                <a:solidFill>
                  <a:srgbClr val="002060"/>
                </a:solidFill>
                <a:effectLst/>
                <a:uLnTx/>
                <a:uFillTx/>
                <a:latin typeface="Century gothic"/>
                <a:ea typeface="+mn-ea"/>
                <a:cs typeface="+mn-cs"/>
              </a:rPr>
              <a:t> is telling Olivia</a:t>
            </a:r>
            <a:r>
              <a:rPr kumimoji="0" lang="en-GB" sz="2400" b="1" i="0" u="none" strike="noStrike" kern="1200" cap="none" spc="-1" normalizeH="0" noProof="0" dirty="0">
                <a:ln>
                  <a:noFill/>
                </a:ln>
                <a:solidFill>
                  <a:srgbClr val="002060"/>
                </a:solidFill>
                <a:effectLst/>
                <a:uLnTx/>
                <a:uFillTx/>
                <a:latin typeface="Century gothic"/>
                <a:ea typeface="+mn-ea"/>
                <a:cs typeface="+mn-cs"/>
              </a:rPr>
              <a:t> what she and her friends do at school.</a:t>
            </a:r>
            <a:endParaRPr kumimoji="0" lang="en-GB" sz="2400" b="1" i="0" u="none" strike="noStrike" kern="1200" cap="none" spc="-1" normalizeH="0" baseline="0" noProof="0" dirty="0">
              <a:ln>
                <a:noFill/>
              </a:ln>
              <a:solidFill>
                <a:srgbClr val="002060"/>
              </a:solidFill>
              <a:effectLst/>
              <a:uLnTx/>
              <a:uFillTx/>
              <a:latin typeface="Century gothic"/>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002060"/>
                </a:solidFill>
                <a:effectLst/>
                <a:uLnTx/>
                <a:uFillTx/>
                <a:latin typeface="Century gothic"/>
                <a:ea typeface="+mn-ea"/>
                <a:cs typeface="+mn-cs"/>
              </a:rPr>
              <a:t>Can you help Olivia to translate the German sentences correctly?</a:t>
            </a:r>
          </a:p>
        </p:txBody>
      </p:sp>
      <p:sp>
        <p:nvSpPr>
          <p:cNvPr id="32" name="Rectangle: Rounded Corners 31">
            <a:extLst>
              <a:ext uri="{FF2B5EF4-FFF2-40B4-BE49-F238E27FC236}">
                <a16:creationId xmlns:a16="http://schemas.microsoft.com/office/drawing/2014/main" id="{E02EF390-5E81-4B44-A0F0-C77F8FE65566}"/>
              </a:ext>
            </a:extLst>
          </p:cNvPr>
          <p:cNvSpPr/>
          <p:nvPr/>
        </p:nvSpPr>
        <p:spPr>
          <a:xfrm>
            <a:off x="2294788" y="1544198"/>
            <a:ext cx="850747" cy="377584"/>
          </a:xfrm>
          <a:prstGeom prst="round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pic>
        <p:nvPicPr>
          <p:cNvPr id="1026" name="Picture 2" descr="Free smartphone portable telephone vecto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5400000">
            <a:off x="1656399" y="27169"/>
            <a:ext cx="1890014" cy="4623939"/>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679525" y="1490895"/>
            <a:ext cx="3897221" cy="430887"/>
          </a:xfrm>
          <a:prstGeom prst="rect">
            <a:avLst/>
          </a:prstGeom>
        </p:spPr>
        <p:txBody>
          <a:bodyPr wrap="none">
            <a:spAutoFit/>
          </a:bodyPr>
          <a:lstStyle/>
          <a:p>
            <a:pPr lvl="0">
              <a:defRPr/>
            </a:pPr>
            <a:r>
              <a:rPr lang="en-GB" sz="2200" dirty="0" err="1">
                <a:solidFill>
                  <a:srgbClr val="002060"/>
                </a:solidFill>
              </a:rPr>
              <a:t>Ich</a:t>
            </a:r>
            <a:r>
              <a:rPr lang="en-GB" sz="2200" dirty="0">
                <a:solidFill>
                  <a:srgbClr val="002060"/>
                </a:solidFill>
              </a:rPr>
              <a:t> </a:t>
            </a:r>
            <a:r>
              <a:rPr lang="en-GB" sz="2200" dirty="0" err="1">
                <a:solidFill>
                  <a:srgbClr val="002060"/>
                </a:solidFill>
              </a:rPr>
              <a:t>arbeite</a:t>
            </a:r>
            <a:r>
              <a:rPr lang="en-GB" sz="2200" dirty="0">
                <a:solidFill>
                  <a:srgbClr val="002060"/>
                </a:solidFill>
              </a:rPr>
              <a:t> </a:t>
            </a:r>
            <a:r>
              <a:rPr lang="en-GB" sz="2200" dirty="0" err="1">
                <a:solidFill>
                  <a:srgbClr val="002060"/>
                </a:solidFill>
              </a:rPr>
              <a:t>heute</a:t>
            </a:r>
            <a:r>
              <a:rPr lang="en-GB" sz="2200" dirty="0">
                <a:solidFill>
                  <a:srgbClr val="002060"/>
                </a:solidFill>
              </a:rPr>
              <a:t> </a:t>
            </a:r>
            <a:r>
              <a:rPr lang="en-GB" sz="2200" dirty="0" err="1">
                <a:solidFill>
                  <a:srgbClr val="002060"/>
                </a:solidFill>
              </a:rPr>
              <a:t>mit</a:t>
            </a:r>
            <a:r>
              <a:rPr lang="en-GB" sz="2200" dirty="0">
                <a:solidFill>
                  <a:srgbClr val="002060"/>
                </a:solidFill>
              </a:rPr>
              <a:t> Jana.</a:t>
            </a:r>
          </a:p>
        </p:txBody>
      </p:sp>
      <p:pic>
        <p:nvPicPr>
          <p:cNvPr id="46" name="Picture 2" descr="Free smartphone portable telephone vecto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5400000">
            <a:off x="7589658" y="27169"/>
            <a:ext cx="1890014" cy="4623939"/>
          </a:xfrm>
          <a:prstGeom prst="rect">
            <a:avLst/>
          </a:prstGeom>
          <a:noFill/>
          <a:extLst>
            <a:ext uri="{909E8E84-426E-40DD-AFC4-6F175D3DCCD1}">
              <a14:hiddenFill xmlns:a14="http://schemas.microsoft.com/office/drawing/2010/main">
                <a:solidFill>
                  <a:srgbClr val="FFFFFF"/>
                </a:solidFill>
              </a14:hiddenFill>
            </a:ext>
          </a:extLst>
        </p:spPr>
      </p:pic>
      <p:sp>
        <p:nvSpPr>
          <p:cNvPr id="47" name="Rectangle 46"/>
          <p:cNvSpPr/>
          <p:nvPr/>
        </p:nvSpPr>
        <p:spPr>
          <a:xfrm>
            <a:off x="6605738" y="1490895"/>
            <a:ext cx="3618298" cy="430887"/>
          </a:xfrm>
          <a:prstGeom prst="rect">
            <a:avLst/>
          </a:prstGeom>
        </p:spPr>
        <p:txBody>
          <a:bodyPr wrap="none">
            <a:spAutoFit/>
          </a:bodyPr>
          <a:lstStyle/>
          <a:p>
            <a:pPr lvl="0">
              <a:defRPr/>
            </a:pPr>
            <a:r>
              <a:rPr lang="en-GB" sz="2200" dirty="0" err="1">
                <a:solidFill>
                  <a:srgbClr val="002060"/>
                </a:solidFill>
              </a:rPr>
              <a:t>Ich</a:t>
            </a:r>
            <a:r>
              <a:rPr lang="en-GB" sz="2200" dirty="0">
                <a:solidFill>
                  <a:srgbClr val="002060"/>
                </a:solidFill>
              </a:rPr>
              <a:t> </a:t>
            </a:r>
            <a:r>
              <a:rPr lang="en-GB" sz="2200" dirty="0" err="1">
                <a:solidFill>
                  <a:srgbClr val="002060"/>
                </a:solidFill>
              </a:rPr>
              <a:t>spiele</a:t>
            </a:r>
            <a:r>
              <a:rPr lang="en-GB" sz="2200" dirty="0">
                <a:solidFill>
                  <a:srgbClr val="002060"/>
                </a:solidFill>
              </a:rPr>
              <a:t> </a:t>
            </a:r>
            <a:r>
              <a:rPr lang="en-GB" sz="2200" dirty="0" err="1">
                <a:solidFill>
                  <a:srgbClr val="002060"/>
                </a:solidFill>
              </a:rPr>
              <a:t>heute</a:t>
            </a:r>
            <a:r>
              <a:rPr lang="en-GB" sz="2200" dirty="0">
                <a:solidFill>
                  <a:srgbClr val="002060"/>
                </a:solidFill>
              </a:rPr>
              <a:t> </a:t>
            </a:r>
            <a:r>
              <a:rPr lang="en-GB" sz="2200" dirty="0" err="1">
                <a:solidFill>
                  <a:srgbClr val="002060"/>
                </a:solidFill>
              </a:rPr>
              <a:t>ein</a:t>
            </a:r>
            <a:r>
              <a:rPr lang="en-GB" sz="2200" dirty="0">
                <a:solidFill>
                  <a:srgbClr val="002060"/>
                </a:solidFill>
              </a:rPr>
              <a:t> Spiel.</a:t>
            </a:r>
          </a:p>
        </p:txBody>
      </p:sp>
      <p:pic>
        <p:nvPicPr>
          <p:cNvPr id="48" name="Picture 2" descr="Free smartphone portable telephone vecto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5400000">
            <a:off x="1656399" y="2784157"/>
            <a:ext cx="1890014" cy="4623939"/>
          </a:xfrm>
          <a:prstGeom prst="rect">
            <a:avLst/>
          </a:prstGeom>
          <a:noFill/>
          <a:extLst>
            <a:ext uri="{909E8E84-426E-40DD-AFC4-6F175D3DCCD1}">
              <a14:hiddenFill xmlns:a14="http://schemas.microsoft.com/office/drawing/2010/main">
                <a:solidFill>
                  <a:srgbClr val="FFFFFF"/>
                </a:solidFill>
              </a14:hiddenFill>
            </a:ext>
          </a:extLst>
        </p:spPr>
      </p:pic>
      <p:sp>
        <p:nvSpPr>
          <p:cNvPr id="49" name="Rectangle 48"/>
          <p:cNvSpPr/>
          <p:nvPr/>
        </p:nvSpPr>
        <p:spPr>
          <a:xfrm>
            <a:off x="630758" y="4241233"/>
            <a:ext cx="3777674" cy="769441"/>
          </a:xfrm>
          <a:prstGeom prst="rect">
            <a:avLst/>
          </a:prstGeom>
        </p:spPr>
        <p:txBody>
          <a:bodyPr wrap="square">
            <a:spAutoFit/>
          </a:bodyPr>
          <a:lstStyle/>
          <a:p>
            <a:pPr lvl="0">
              <a:defRPr/>
            </a:pPr>
            <a:r>
              <a:rPr lang="en-GB" sz="2200" dirty="0" err="1">
                <a:solidFill>
                  <a:srgbClr val="002060"/>
                </a:solidFill>
              </a:rPr>
              <a:t>Er</a:t>
            </a:r>
            <a:r>
              <a:rPr lang="en-GB" sz="2200" dirty="0">
                <a:solidFill>
                  <a:srgbClr val="002060"/>
                </a:solidFill>
              </a:rPr>
              <a:t> </a:t>
            </a:r>
            <a:r>
              <a:rPr lang="en-GB" sz="2200" dirty="0" err="1">
                <a:solidFill>
                  <a:srgbClr val="002060"/>
                </a:solidFill>
              </a:rPr>
              <a:t>benutzt</a:t>
            </a:r>
            <a:r>
              <a:rPr lang="en-GB" sz="2200" dirty="0">
                <a:solidFill>
                  <a:srgbClr val="002060"/>
                </a:solidFill>
              </a:rPr>
              <a:t> </a:t>
            </a:r>
            <a:r>
              <a:rPr lang="en-GB" sz="2200" dirty="0" err="1">
                <a:solidFill>
                  <a:srgbClr val="002060"/>
                </a:solidFill>
              </a:rPr>
              <a:t>mittwochs</a:t>
            </a:r>
            <a:r>
              <a:rPr lang="en-GB" sz="2200" dirty="0">
                <a:solidFill>
                  <a:srgbClr val="002060"/>
                </a:solidFill>
              </a:rPr>
              <a:t> den Computer.</a:t>
            </a:r>
          </a:p>
        </p:txBody>
      </p:sp>
      <p:pic>
        <p:nvPicPr>
          <p:cNvPr id="50" name="Picture 2" descr="Free smartphone portable telephone vecto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5400000">
            <a:off x="7586817" y="2794700"/>
            <a:ext cx="1890014" cy="4623939"/>
          </a:xfrm>
          <a:prstGeom prst="rect">
            <a:avLst/>
          </a:prstGeom>
          <a:noFill/>
          <a:extLst>
            <a:ext uri="{909E8E84-426E-40DD-AFC4-6F175D3DCCD1}">
              <a14:hiddenFill xmlns:a14="http://schemas.microsoft.com/office/drawing/2010/main">
                <a:solidFill>
                  <a:srgbClr val="FFFFFF"/>
                </a:solidFill>
              </a14:hiddenFill>
            </a:ext>
          </a:extLst>
        </p:spPr>
      </p:pic>
      <p:sp>
        <p:nvSpPr>
          <p:cNvPr id="51" name="Rectangle 50"/>
          <p:cNvSpPr/>
          <p:nvPr/>
        </p:nvSpPr>
        <p:spPr>
          <a:xfrm>
            <a:off x="6565748" y="4241233"/>
            <a:ext cx="3914159" cy="769441"/>
          </a:xfrm>
          <a:prstGeom prst="rect">
            <a:avLst/>
          </a:prstGeom>
        </p:spPr>
        <p:txBody>
          <a:bodyPr wrap="square">
            <a:spAutoFit/>
          </a:bodyPr>
          <a:lstStyle/>
          <a:p>
            <a:pPr lvl="0">
              <a:defRPr/>
            </a:pPr>
            <a:r>
              <a:rPr lang="en-GB" sz="2200" dirty="0" err="1">
                <a:solidFill>
                  <a:srgbClr val="002060"/>
                </a:solidFill>
              </a:rPr>
              <a:t>Brauchst</a:t>
            </a:r>
            <a:r>
              <a:rPr lang="en-GB" sz="2200" dirty="0">
                <a:solidFill>
                  <a:srgbClr val="002060"/>
                </a:solidFill>
              </a:rPr>
              <a:t> du </a:t>
            </a:r>
            <a:r>
              <a:rPr lang="en-GB" sz="2200" dirty="0" err="1">
                <a:solidFill>
                  <a:srgbClr val="002060"/>
                </a:solidFill>
              </a:rPr>
              <a:t>freitags</a:t>
            </a:r>
            <a:r>
              <a:rPr lang="en-GB" sz="2200" dirty="0">
                <a:solidFill>
                  <a:srgbClr val="002060"/>
                </a:solidFill>
              </a:rPr>
              <a:t> das </a:t>
            </a:r>
            <a:r>
              <a:rPr lang="en-GB" sz="2200" dirty="0" err="1">
                <a:solidFill>
                  <a:srgbClr val="002060"/>
                </a:solidFill>
              </a:rPr>
              <a:t>Fahrrad</a:t>
            </a:r>
            <a:r>
              <a:rPr lang="en-GB" sz="2200" dirty="0">
                <a:solidFill>
                  <a:srgbClr val="002060"/>
                </a:solidFill>
              </a:rPr>
              <a:t>?</a:t>
            </a:r>
          </a:p>
        </p:txBody>
      </p:sp>
      <p:sp>
        <p:nvSpPr>
          <p:cNvPr id="52" name="Rectangle 51"/>
          <p:cNvSpPr/>
          <p:nvPr/>
        </p:nvSpPr>
        <p:spPr>
          <a:xfrm>
            <a:off x="679525" y="3257706"/>
            <a:ext cx="2823209" cy="430887"/>
          </a:xfrm>
          <a:prstGeom prst="rect">
            <a:avLst/>
          </a:prstGeom>
        </p:spPr>
        <p:txBody>
          <a:bodyPr wrap="none">
            <a:spAutoFit/>
          </a:bodyPr>
          <a:lstStyle/>
          <a:p>
            <a:pPr lvl="0">
              <a:defRPr/>
            </a:pPr>
            <a:r>
              <a:rPr lang="en-GB" sz="2200" dirty="0">
                <a:solidFill>
                  <a:srgbClr val="002060"/>
                </a:solidFill>
              </a:rPr>
              <a:t>A: I work with Jana.</a:t>
            </a:r>
          </a:p>
        </p:txBody>
      </p:sp>
      <p:sp>
        <p:nvSpPr>
          <p:cNvPr id="53" name="Rectangle 52"/>
          <p:cNvSpPr/>
          <p:nvPr/>
        </p:nvSpPr>
        <p:spPr>
          <a:xfrm>
            <a:off x="679525" y="3593521"/>
            <a:ext cx="3728906" cy="430887"/>
          </a:xfrm>
          <a:prstGeom prst="rect">
            <a:avLst/>
          </a:prstGeom>
        </p:spPr>
        <p:txBody>
          <a:bodyPr wrap="none">
            <a:spAutoFit/>
          </a:bodyPr>
          <a:lstStyle/>
          <a:p>
            <a:pPr lvl="0">
              <a:defRPr/>
            </a:pPr>
            <a:r>
              <a:rPr lang="en-GB" sz="2200" dirty="0">
                <a:solidFill>
                  <a:srgbClr val="002060"/>
                </a:solidFill>
              </a:rPr>
              <a:t>B: I am working with Jana.</a:t>
            </a:r>
          </a:p>
        </p:txBody>
      </p:sp>
      <p:sp>
        <p:nvSpPr>
          <p:cNvPr id="54" name="Rounded Rectangle 53"/>
          <p:cNvSpPr/>
          <p:nvPr/>
        </p:nvSpPr>
        <p:spPr>
          <a:xfrm>
            <a:off x="630757" y="6094067"/>
            <a:ext cx="3897221" cy="679302"/>
          </a:xfrm>
          <a:prstGeom prst="roundRect">
            <a:avLst/>
          </a:prstGeom>
          <a:solidFill>
            <a:srgbClr val="FFFFCC"/>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5" name="Rectangle 54"/>
          <p:cNvSpPr/>
          <p:nvPr/>
        </p:nvSpPr>
        <p:spPr>
          <a:xfrm>
            <a:off x="679525" y="6031051"/>
            <a:ext cx="3621504" cy="430887"/>
          </a:xfrm>
          <a:prstGeom prst="rect">
            <a:avLst/>
          </a:prstGeom>
        </p:spPr>
        <p:txBody>
          <a:bodyPr wrap="none">
            <a:spAutoFit/>
          </a:bodyPr>
          <a:lstStyle/>
          <a:p>
            <a:pPr lvl="0">
              <a:defRPr/>
            </a:pPr>
            <a:r>
              <a:rPr lang="en-GB" sz="2200" dirty="0">
                <a:solidFill>
                  <a:srgbClr val="002060"/>
                </a:solidFill>
              </a:rPr>
              <a:t>A: He uses the computer.</a:t>
            </a:r>
          </a:p>
        </p:txBody>
      </p:sp>
      <p:sp>
        <p:nvSpPr>
          <p:cNvPr id="56" name="Rectangle 55"/>
          <p:cNvSpPr/>
          <p:nvPr/>
        </p:nvSpPr>
        <p:spPr>
          <a:xfrm>
            <a:off x="679525" y="6366866"/>
            <a:ext cx="3943708" cy="430887"/>
          </a:xfrm>
          <a:prstGeom prst="rect">
            <a:avLst/>
          </a:prstGeom>
        </p:spPr>
        <p:txBody>
          <a:bodyPr wrap="none">
            <a:spAutoFit/>
          </a:bodyPr>
          <a:lstStyle/>
          <a:p>
            <a:pPr lvl="0">
              <a:defRPr/>
            </a:pPr>
            <a:r>
              <a:rPr lang="en-GB" sz="2200" dirty="0">
                <a:solidFill>
                  <a:srgbClr val="002060"/>
                </a:solidFill>
              </a:rPr>
              <a:t>B: He is using the computer.</a:t>
            </a:r>
          </a:p>
        </p:txBody>
      </p:sp>
      <p:sp>
        <p:nvSpPr>
          <p:cNvPr id="57" name="Rounded Rectangle 56"/>
          <p:cNvSpPr/>
          <p:nvPr/>
        </p:nvSpPr>
        <p:spPr>
          <a:xfrm>
            <a:off x="6565748" y="3326146"/>
            <a:ext cx="3897221" cy="679302"/>
          </a:xfrm>
          <a:prstGeom prst="roundRect">
            <a:avLst/>
          </a:prstGeom>
          <a:solidFill>
            <a:srgbClr val="FFFFCC"/>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8" name="Rectangle 57"/>
          <p:cNvSpPr/>
          <p:nvPr/>
        </p:nvSpPr>
        <p:spPr>
          <a:xfrm>
            <a:off x="6614516" y="3263130"/>
            <a:ext cx="2541080" cy="430887"/>
          </a:xfrm>
          <a:prstGeom prst="rect">
            <a:avLst/>
          </a:prstGeom>
        </p:spPr>
        <p:txBody>
          <a:bodyPr wrap="none">
            <a:spAutoFit/>
          </a:bodyPr>
          <a:lstStyle/>
          <a:p>
            <a:pPr lvl="0">
              <a:defRPr/>
            </a:pPr>
            <a:r>
              <a:rPr lang="en-GB" sz="2200" dirty="0">
                <a:solidFill>
                  <a:srgbClr val="002060"/>
                </a:solidFill>
              </a:rPr>
              <a:t>A: I play a game.</a:t>
            </a:r>
          </a:p>
        </p:txBody>
      </p:sp>
      <p:sp>
        <p:nvSpPr>
          <p:cNvPr id="59" name="Rectangle 58"/>
          <p:cNvSpPr/>
          <p:nvPr/>
        </p:nvSpPr>
        <p:spPr>
          <a:xfrm>
            <a:off x="6614516" y="3598945"/>
            <a:ext cx="3446777" cy="430887"/>
          </a:xfrm>
          <a:prstGeom prst="rect">
            <a:avLst/>
          </a:prstGeom>
        </p:spPr>
        <p:txBody>
          <a:bodyPr wrap="none">
            <a:spAutoFit/>
          </a:bodyPr>
          <a:lstStyle/>
          <a:p>
            <a:pPr lvl="0">
              <a:defRPr/>
            </a:pPr>
            <a:r>
              <a:rPr lang="en-GB" sz="2200" dirty="0">
                <a:solidFill>
                  <a:srgbClr val="002060"/>
                </a:solidFill>
              </a:rPr>
              <a:t>B: I am playing a game.</a:t>
            </a:r>
          </a:p>
        </p:txBody>
      </p:sp>
      <p:sp>
        <p:nvSpPr>
          <p:cNvPr id="60" name="Rounded Rectangle 59"/>
          <p:cNvSpPr/>
          <p:nvPr/>
        </p:nvSpPr>
        <p:spPr>
          <a:xfrm>
            <a:off x="6582686" y="6094067"/>
            <a:ext cx="4261108" cy="679302"/>
          </a:xfrm>
          <a:prstGeom prst="roundRect">
            <a:avLst/>
          </a:prstGeom>
          <a:solidFill>
            <a:srgbClr val="FFFFCC"/>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1" name="Rectangle 60"/>
          <p:cNvSpPr/>
          <p:nvPr/>
        </p:nvSpPr>
        <p:spPr>
          <a:xfrm>
            <a:off x="6631454" y="6031051"/>
            <a:ext cx="3685624" cy="430887"/>
          </a:xfrm>
          <a:prstGeom prst="rect">
            <a:avLst/>
          </a:prstGeom>
        </p:spPr>
        <p:txBody>
          <a:bodyPr wrap="none">
            <a:spAutoFit/>
          </a:bodyPr>
          <a:lstStyle/>
          <a:p>
            <a:pPr lvl="0">
              <a:defRPr/>
            </a:pPr>
            <a:r>
              <a:rPr lang="en-GB" sz="2200" dirty="0">
                <a:solidFill>
                  <a:srgbClr val="002060"/>
                </a:solidFill>
              </a:rPr>
              <a:t>A: Do you need the bike?</a:t>
            </a:r>
          </a:p>
        </p:txBody>
      </p:sp>
      <p:sp>
        <p:nvSpPr>
          <p:cNvPr id="62" name="Rectangle 61"/>
          <p:cNvSpPr/>
          <p:nvPr/>
        </p:nvSpPr>
        <p:spPr>
          <a:xfrm>
            <a:off x="6631454" y="6366866"/>
            <a:ext cx="4137671" cy="430887"/>
          </a:xfrm>
          <a:prstGeom prst="rect">
            <a:avLst/>
          </a:prstGeom>
        </p:spPr>
        <p:txBody>
          <a:bodyPr wrap="none">
            <a:spAutoFit/>
          </a:bodyPr>
          <a:lstStyle/>
          <a:p>
            <a:pPr lvl="0">
              <a:defRPr/>
            </a:pPr>
            <a:r>
              <a:rPr lang="en-GB" sz="2200" dirty="0">
                <a:solidFill>
                  <a:srgbClr val="002060"/>
                </a:solidFill>
              </a:rPr>
              <a:t>B: Are you needing the bike?</a:t>
            </a:r>
          </a:p>
        </p:txBody>
      </p:sp>
      <p:sp>
        <p:nvSpPr>
          <p:cNvPr id="63" name="Rectangle: Rounded Corners 31">
            <a:extLst>
              <a:ext uri="{FF2B5EF4-FFF2-40B4-BE49-F238E27FC236}">
                <a16:creationId xmlns:a16="http://schemas.microsoft.com/office/drawing/2014/main" id="{E02EF390-5E81-4B44-A0F0-C77F8FE65566}"/>
              </a:ext>
            </a:extLst>
          </p:cNvPr>
          <p:cNvSpPr/>
          <p:nvPr/>
        </p:nvSpPr>
        <p:spPr>
          <a:xfrm>
            <a:off x="8024508" y="1544198"/>
            <a:ext cx="850747" cy="377584"/>
          </a:xfrm>
          <a:prstGeom prst="round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64" name="Rectangle: Rounded Corners 31">
            <a:extLst>
              <a:ext uri="{FF2B5EF4-FFF2-40B4-BE49-F238E27FC236}">
                <a16:creationId xmlns:a16="http://schemas.microsoft.com/office/drawing/2014/main" id="{E02EF390-5E81-4B44-A0F0-C77F8FE65566}"/>
              </a:ext>
            </a:extLst>
          </p:cNvPr>
          <p:cNvSpPr/>
          <p:nvPr/>
        </p:nvSpPr>
        <p:spPr>
          <a:xfrm>
            <a:off x="2094221" y="4297961"/>
            <a:ext cx="1514611" cy="357741"/>
          </a:xfrm>
          <a:prstGeom prst="round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65" name="Rectangle: Rounded Corners 31">
            <a:extLst>
              <a:ext uri="{FF2B5EF4-FFF2-40B4-BE49-F238E27FC236}">
                <a16:creationId xmlns:a16="http://schemas.microsoft.com/office/drawing/2014/main" id="{E02EF390-5E81-4B44-A0F0-C77F8FE65566}"/>
              </a:ext>
            </a:extLst>
          </p:cNvPr>
          <p:cNvSpPr/>
          <p:nvPr/>
        </p:nvSpPr>
        <p:spPr>
          <a:xfrm>
            <a:off x="8313521" y="4304731"/>
            <a:ext cx="1086512" cy="350971"/>
          </a:xfrm>
          <a:prstGeom prst="round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66" name="TextBox 65">
            <a:hlinkClick r:id="" action="ppaction://noaction">
              <a:snd r:embed="rId8" name="T3_W2_10.2.wav"/>
            </a:hlinkClick>
            <a:extLst>
              <a:ext uri="{FF2B5EF4-FFF2-40B4-BE49-F238E27FC236}">
                <a16:creationId xmlns:a16="http://schemas.microsoft.com/office/drawing/2014/main" id="{76629107-549E-4B60-9A05-7B0B89B30765}"/>
              </a:ext>
            </a:extLst>
          </p:cNvPr>
          <p:cNvSpPr txBox="1"/>
          <p:nvPr/>
        </p:nvSpPr>
        <p:spPr>
          <a:xfrm>
            <a:off x="136866" y="1363814"/>
            <a:ext cx="412058" cy="400110"/>
          </a:xfrm>
          <a:prstGeom prst="rect">
            <a:avLst/>
          </a:prstGeom>
          <a:solidFill>
            <a:schemeClr val="bg1"/>
          </a:solidFill>
          <a:ln w="28575">
            <a:solidFill>
              <a:srgbClr val="2E94AF"/>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1</a:t>
            </a:r>
          </a:p>
        </p:txBody>
      </p:sp>
      <p:sp>
        <p:nvSpPr>
          <p:cNvPr id="67" name="TextBox 66">
            <a:hlinkClick r:id="" action="ppaction://noaction">
              <a:snd r:embed="rId9" name="T3_W2_10.3.wav"/>
            </a:hlinkClick>
            <a:extLst>
              <a:ext uri="{FF2B5EF4-FFF2-40B4-BE49-F238E27FC236}">
                <a16:creationId xmlns:a16="http://schemas.microsoft.com/office/drawing/2014/main" id="{821232D9-BAD1-486E-AC36-E2DD1E9885CC}"/>
              </a:ext>
            </a:extLst>
          </p:cNvPr>
          <p:cNvSpPr txBox="1"/>
          <p:nvPr/>
        </p:nvSpPr>
        <p:spPr>
          <a:xfrm>
            <a:off x="6051444" y="1367951"/>
            <a:ext cx="412058" cy="400110"/>
          </a:xfrm>
          <a:prstGeom prst="rect">
            <a:avLst/>
          </a:prstGeom>
          <a:solidFill>
            <a:schemeClr val="bg1"/>
          </a:solidFill>
          <a:ln w="28575">
            <a:solidFill>
              <a:srgbClr val="2E94AF"/>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2</a:t>
            </a:r>
          </a:p>
        </p:txBody>
      </p:sp>
      <p:sp>
        <p:nvSpPr>
          <p:cNvPr id="68" name="TextBox 67">
            <a:hlinkClick r:id="" action="ppaction://noaction">
              <a:snd r:embed="rId10" name="T3_W2_10.5.wav"/>
            </a:hlinkClick>
            <a:extLst>
              <a:ext uri="{FF2B5EF4-FFF2-40B4-BE49-F238E27FC236}">
                <a16:creationId xmlns:a16="http://schemas.microsoft.com/office/drawing/2014/main" id="{284211E8-A02A-46E8-9D59-5FDAFA50B723}"/>
              </a:ext>
            </a:extLst>
          </p:cNvPr>
          <p:cNvSpPr txBox="1"/>
          <p:nvPr/>
        </p:nvSpPr>
        <p:spPr>
          <a:xfrm>
            <a:off x="6051444" y="4122622"/>
            <a:ext cx="412058" cy="400110"/>
          </a:xfrm>
          <a:prstGeom prst="rect">
            <a:avLst/>
          </a:prstGeom>
          <a:solidFill>
            <a:schemeClr val="bg1"/>
          </a:solidFill>
          <a:ln w="28575">
            <a:solidFill>
              <a:srgbClr val="2E94AF"/>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4</a:t>
            </a:r>
          </a:p>
        </p:txBody>
      </p:sp>
      <p:sp>
        <p:nvSpPr>
          <p:cNvPr id="69" name="TextBox 68">
            <a:hlinkClick r:id="" action="ppaction://noaction">
              <a:snd r:embed="rId11" name="T3_W2_10.4.wav"/>
            </a:hlinkClick>
            <a:extLst>
              <a:ext uri="{FF2B5EF4-FFF2-40B4-BE49-F238E27FC236}">
                <a16:creationId xmlns:a16="http://schemas.microsoft.com/office/drawing/2014/main" id="{48654096-BC00-45D3-89B8-99ECBA40136D}"/>
              </a:ext>
            </a:extLst>
          </p:cNvPr>
          <p:cNvSpPr txBox="1"/>
          <p:nvPr/>
        </p:nvSpPr>
        <p:spPr>
          <a:xfrm>
            <a:off x="136866" y="4122622"/>
            <a:ext cx="412058" cy="400110"/>
          </a:xfrm>
          <a:prstGeom prst="rect">
            <a:avLst/>
          </a:prstGeom>
          <a:solidFill>
            <a:schemeClr val="bg1"/>
          </a:solidFill>
          <a:ln w="28575">
            <a:solidFill>
              <a:srgbClr val="2E94AF"/>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3</a:t>
            </a:r>
          </a:p>
        </p:txBody>
      </p:sp>
      <p:pic>
        <p:nvPicPr>
          <p:cNvPr id="7" name="Picture 6"/>
          <p:cNvPicPr>
            <a:picLocks noChangeAspect="1"/>
          </p:cNvPicPr>
          <p:nvPr/>
        </p:nvPicPr>
        <p:blipFill rotWithShape="1">
          <a:blip r:embed="rId12" cstate="print">
            <a:extLst>
              <a:ext uri="{28A0092B-C50C-407E-A947-70E740481C1C}">
                <a14:useLocalDpi xmlns:a14="http://schemas.microsoft.com/office/drawing/2010/main" val="0"/>
              </a:ext>
            </a:extLst>
          </a:blip>
          <a:srcRect b="56978"/>
          <a:stretch/>
        </p:blipFill>
        <p:spPr>
          <a:xfrm>
            <a:off x="2720160" y="1920683"/>
            <a:ext cx="1339775" cy="1170640"/>
          </a:xfrm>
          <a:prstGeom prst="rect">
            <a:avLst/>
          </a:prstGeom>
        </p:spPr>
      </p:pic>
      <p:pic>
        <p:nvPicPr>
          <p:cNvPr id="9" name="Picture 8"/>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430085" y="1974715"/>
            <a:ext cx="930137" cy="1134413"/>
          </a:xfrm>
          <a:prstGeom prst="rect">
            <a:avLst/>
          </a:prstGeom>
        </p:spPr>
      </p:pic>
      <p:pic>
        <p:nvPicPr>
          <p:cNvPr id="70" name="Picture 69"/>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034754" y="1974714"/>
            <a:ext cx="930137" cy="1134413"/>
          </a:xfrm>
          <a:prstGeom prst="rect">
            <a:avLst/>
          </a:prstGeom>
        </p:spPr>
      </p:pic>
      <p:pic>
        <p:nvPicPr>
          <p:cNvPr id="71" name="Picture 70">
            <a:extLst>
              <a:ext uri="{FF2B5EF4-FFF2-40B4-BE49-F238E27FC236}">
                <a16:creationId xmlns:a16="http://schemas.microsoft.com/office/drawing/2014/main" id="{0208E2E2-66C0-739F-6284-68649F0F51CA}"/>
              </a:ext>
            </a:extLst>
          </p:cNvPr>
          <p:cNvPicPr>
            <a:picLocks noChangeAspect="1"/>
          </p:cNvPicPr>
          <p:nvPr/>
        </p:nvPicPr>
        <p:blipFill>
          <a:blip r:embed="rId14"/>
          <a:stretch>
            <a:fillRect/>
          </a:stretch>
        </p:blipFill>
        <p:spPr>
          <a:xfrm>
            <a:off x="8514358" y="2052823"/>
            <a:ext cx="1447603" cy="957559"/>
          </a:xfrm>
          <a:prstGeom prst="rect">
            <a:avLst/>
          </a:prstGeom>
        </p:spPr>
      </p:pic>
      <p:pic>
        <p:nvPicPr>
          <p:cNvPr id="72" name="Picture 8" descr="Free computer desktop modern vector">
            <a:extLst>
              <a:ext uri="{FF2B5EF4-FFF2-40B4-BE49-F238E27FC236}">
                <a16:creationId xmlns:a16="http://schemas.microsoft.com/office/drawing/2014/main" id="{ECEBC87C-E6CA-82AE-1A82-95806FE2B025}"/>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2497459" y="5010674"/>
            <a:ext cx="1130590" cy="85060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rotWithShape="1">
          <a:blip r:embed="rId16" cstate="print">
            <a:extLst>
              <a:ext uri="{28A0092B-C50C-407E-A947-70E740481C1C}">
                <a14:useLocalDpi xmlns:a14="http://schemas.microsoft.com/office/drawing/2010/main" val="0"/>
              </a:ext>
            </a:extLst>
          </a:blip>
          <a:srcRect b="39556"/>
          <a:stretch/>
        </p:blipFill>
        <p:spPr>
          <a:xfrm>
            <a:off x="1572684" y="4898291"/>
            <a:ext cx="883858" cy="969894"/>
          </a:xfrm>
          <a:prstGeom prst="rect">
            <a:avLst/>
          </a:prstGeom>
        </p:spPr>
      </p:pic>
      <p:pic>
        <p:nvPicPr>
          <p:cNvPr id="15" name="Picture 14"/>
          <p:cNvPicPr>
            <a:picLocks noChangeAspect="1"/>
          </p:cNvPicPr>
          <p:nvPr/>
        </p:nvPicPr>
        <p:blipFill rotWithShape="1">
          <a:blip r:embed="rId17" cstate="print">
            <a:extLst>
              <a:ext uri="{28A0092B-C50C-407E-A947-70E740481C1C}">
                <a14:useLocalDpi xmlns:a14="http://schemas.microsoft.com/office/drawing/2010/main" val="0"/>
              </a:ext>
            </a:extLst>
          </a:blip>
          <a:srcRect b="69600"/>
          <a:stretch/>
        </p:blipFill>
        <p:spPr>
          <a:xfrm>
            <a:off x="7499822" y="4694742"/>
            <a:ext cx="1282192" cy="1141776"/>
          </a:xfrm>
          <a:prstGeom prst="rect">
            <a:avLst/>
          </a:prstGeom>
        </p:spPr>
      </p:pic>
      <p:pic>
        <p:nvPicPr>
          <p:cNvPr id="73" name="Picture 4" descr="Free bicycle bike ride vector">
            <a:extLst>
              <a:ext uri="{FF2B5EF4-FFF2-40B4-BE49-F238E27FC236}">
                <a16:creationId xmlns:a16="http://schemas.microsoft.com/office/drawing/2014/main" id="{3FAAA9D6-E4FE-D05F-87EC-36122ECB42A6}"/>
              </a:ext>
            </a:extLst>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8753877" y="4830256"/>
            <a:ext cx="1563201" cy="1006262"/>
          </a:xfrm>
          <a:prstGeom prst="rect">
            <a:avLst/>
          </a:prstGeom>
          <a:noFill/>
          <a:extLst>
            <a:ext uri="{909E8E84-426E-40DD-AFC4-6F175D3DCCD1}">
              <a14:hiddenFill xmlns:a14="http://schemas.microsoft.com/office/drawing/2010/main">
                <a:solidFill>
                  <a:srgbClr val="FFFFFF"/>
                </a:solidFill>
              </a14:hiddenFill>
            </a:ext>
          </a:extLst>
        </p:spPr>
      </p:pic>
      <p:sp>
        <p:nvSpPr>
          <p:cNvPr id="16" name="Rounded Rectangle 15"/>
          <p:cNvSpPr/>
          <p:nvPr/>
        </p:nvSpPr>
        <p:spPr>
          <a:xfrm>
            <a:off x="679525" y="3356526"/>
            <a:ext cx="3136571" cy="307683"/>
          </a:xfrm>
          <a:prstGeom prst="roundRect">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4" name="Rounded Rectangle 73"/>
          <p:cNvSpPr/>
          <p:nvPr/>
        </p:nvSpPr>
        <p:spPr>
          <a:xfrm>
            <a:off x="6631454" y="3352217"/>
            <a:ext cx="3136571" cy="307683"/>
          </a:xfrm>
          <a:prstGeom prst="roundRect">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5" name="Rounded Rectangle 74"/>
          <p:cNvSpPr/>
          <p:nvPr/>
        </p:nvSpPr>
        <p:spPr>
          <a:xfrm>
            <a:off x="758150" y="6383914"/>
            <a:ext cx="3745444" cy="368647"/>
          </a:xfrm>
          <a:prstGeom prst="roundRect">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6" name="Rounded Rectangle 75"/>
          <p:cNvSpPr/>
          <p:nvPr/>
        </p:nvSpPr>
        <p:spPr>
          <a:xfrm>
            <a:off x="6651090" y="6425541"/>
            <a:ext cx="4077587" cy="320648"/>
          </a:xfrm>
          <a:prstGeom prst="roundRect">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391789628"/>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63" grpId="0" animBg="1"/>
      <p:bldP spid="64" grpId="0" animBg="1"/>
      <p:bldP spid="65" grpId="0" animBg="1"/>
      <p:bldP spid="16" grpId="0" animBg="1"/>
      <p:bldP spid="74" grpId="0" animBg="1"/>
      <p:bldP spid="75" grpId="0" animBg="1"/>
      <p:bldP spid="7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679525" y="1437627"/>
            <a:ext cx="3621504" cy="769441"/>
          </a:xfrm>
          <a:prstGeom prst="rect">
            <a:avLst/>
          </a:prstGeom>
        </p:spPr>
        <p:txBody>
          <a:bodyPr wrap="square">
            <a:spAutoFit/>
          </a:bodyPr>
          <a:lstStyle/>
          <a:p>
            <a:pPr lvl="0">
              <a:defRPr/>
            </a:pPr>
            <a:r>
              <a:rPr lang="en-GB" sz="2200" dirty="0" err="1">
                <a:solidFill>
                  <a:srgbClr val="002060"/>
                </a:solidFill>
              </a:rPr>
              <a:t>Xier</a:t>
            </a:r>
            <a:r>
              <a:rPr lang="en-GB" sz="2200" dirty="0">
                <a:solidFill>
                  <a:srgbClr val="002060"/>
                </a:solidFill>
              </a:rPr>
              <a:t> </a:t>
            </a:r>
            <a:r>
              <a:rPr lang="en-GB" sz="2200" dirty="0" err="1">
                <a:solidFill>
                  <a:srgbClr val="002060"/>
                </a:solidFill>
              </a:rPr>
              <a:t>bekommt</a:t>
            </a:r>
            <a:r>
              <a:rPr lang="en-GB" sz="2200" dirty="0">
                <a:solidFill>
                  <a:srgbClr val="002060"/>
                </a:solidFill>
              </a:rPr>
              <a:t> </a:t>
            </a:r>
            <a:r>
              <a:rPr lang="en-GB" sz="2200" dirty="0" err="1">
                <a:solidFill>
                  <a:srgbClr val="002060"/>
                </a:solidFill>
              </a:rPr>
              <a:t>heute</a:t>
            </a:r>
            <a:r>
              <a:rPr lang="en-GB" sz="2200" dirty="0">
                <a:solidFill>
                  <a:srgbClr val="002060"/>
                </a:solidFill>
              </a:rPr>
              <a:t> das Papier.</a:t>
            </a:r>
          </a:p>
        </p:txBody>
      </p:sp>
      <p:sp>
        <p:nvSpPr>
          <p:cNvPr id="6" name="Rounded Rectangle 5"/>
          <p:cNvSpPr/>
          <p:nvPr/>
        </p:nvSpPr>
        <p:spPr>
          <a:xfrm>
            <a:off x="292713" y="3251161"/>
            <a:ext cx="4627618" cy="679302"/>
          </a:xfrm>
          <a:prstGeom prst="roundRect">
            <a:avLst/>
          </a:prstGeom>
          <a:solidFill>
            <a:srgbClr val="FFFFCC"/>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1245010" y="899844"/>
            <a:ext cx="766122" cy="374973"/>
          </a:xfrm>
          <a:solidFill>
            <a:srgbClr val="2E94AF"/>
          </a:solidFill>
        </p:spPr>
        <p:txBody>
          <a:bodyPr/>
          <a:lstStyle/>
          <a:p>
            <a:pPr algn="ctr"/>
            <a:r>
              <a:rPr lang="en-GB" sz="2000" b="1" dirty="0" err="1">
                <a:solidFill>
                  <a:schemeClr val="bg1"/>
                </a:solidFill>
                <a:latin typeface="Century Gothic" panose="020B0502020202020204" pitchFamily="34" charset="0"/>
              </a:rPr>
              <a:t>lesen</a:t>
            </a:r>
            <a:endParaRPr lang="en-GB" sz="2000" b="1" dirty="0">
              <a:solidFill>
                <a:schemeClr val="bg1"/>
              </a:solidFill>
              <a:latin typeface="Century Gothic" panose="020B0502020202020204" pitchFamily="34" charset="0"/>
            </a:endParaRPr>
          </a:p>
        </p:txBody>
      </p:sp>
      <p:pic>
        <p:nvPicPr>
          <p:cNvPr id="8" name="Picture 7" descr="Icon&#10;&#10;Description automatically generated">
            <a:extLst>
              <a:ext uri="{FF2B5EF4-FFF2-40B4-BE49-F238E27FC236}">
                <a16:creationId xmlns:a16="http://schemas.microsoft.com/office/drawing/2014/main" id="{DEB9BE4F-6D3E-469F-AE7A-46561C5DCF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64142" y="61136"/>
            <a:ext cx="1127858" cy="829128"/>
          </a:xfrm>
          <a:prstGeom prst="rect">
            <a:avLst/>
          </a:prstGeom>
        </p:spPr>
      </p:pic>
      <p:sp>
        <p:nvSpPr>
          <p:cNvPr id="13" name="Speech Bubble: Rectangle with Corners Rounded 12">
            <a:hlinkClick r:id="" action="ppaction://noaction">
              <a:snd r:embed="rId4" name="T3_W2_10.1.wav"/>
            </a:hlinkClick>
            <a:extLst>
              <a:ext uri="{FF2B5EF4-FFF2-40B4-BE49-F238E27FC236}">
                <a16:creationId xmlns:a16="http://schemas.microsoft.com/office/drawing/2014/main" id="{D61BF50F-5CB7-4021-9F5B-9A2BB38F70D9}"/>
              </a:ext>
            </a:extLst>
          </p:cNvPr>
          <p:cNvSpPr/>
          <p:nvPr/>
        </p:nvSpPr>
        <p:spPr>
          <a:xfrm>
            <a:off x="1327413" y="770127"/>
            <a:ext cx="4289700" cy="446529"/>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pic>
        <p:nvPicPr>
          <p:cNvPr id="14" name="Graphic 13" descr="Teacher">
            <a:extLst>
              <a:ext uri="{FF2B5EF4-FFF2-40B4-BE49-F238E27FC236}">
                <a16:creationId xmlns:a16="http://schemas.microsoft.com/office/drawing/2014/main" id="{9673C7A2-D812-470F-9A9F-67800F494168}"/>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3251" y="536191"/>
            <a:ext cx="914400" cy="914400"/>
          </a:xfrm>
          <a:prstGeom prst="rect">
            <a:avLst/>
          </a:prstGeom>
        </p:spPr>
      </p:pic>
      <p:sp>
        <p:nvSpPr>
          <p:cNvPr id="18" name="Google Shape;108;p3">
            <a:hlinkClick r:id="" action="ppaction://noaction">
              <a:snd r:embed="rId4" name="T3_W2_10.1.wav"/>
            </a:hlinkClick>
            <a:extLst>
              <a:ext uri="{FF2B5EF4-FFF2-40B4-BE49-F238E27FC236}">
                <a16:creationId xmlns:a16="http://schemas.microsoft.com/office/drawing/2014/main" id="{1B9789A6-93AC-424F-BAEC-519C6B77E08D}"/>
              </a:ext>
            </a:extLst>
          </p:cNvPr>
          <p:cNvSpPr txBox="1"/>
          <p:nvPr/>
        </p:nvSpPr>
        <p:spPr>
          <a:xfrm>
            <a:off x="1327413" y="770127"/>
            <a:ext cx="4211628" cy="400069"/>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1" normalizeH="0" baseline="0" noProof="0" dirty="0">
                <a:ln>
                  <a:noFill/>
                </a:ln>
                <a:solidFill>
                  <a:prstClr val="white"/>
                </a:solidFill>
                <a:effectLst/>
                <a:uLnTx/>
                <a:uFillTx/>
                <a:latin typeface="Century Gothic" panose="020B0502020202020204" pitchFamily="34" charset="0"/>
                <a:ea typeface="Calibri"/>
                <a:cs typeface="+mn-cs"/>
                <a:sym typeface="Calibri"/>
              </a:rPr>
              <a:t>Was </a:t>
            </a:r>
            <a:r>
              <a:rPr kumimoji="0" lang="en-GB" sz="2000" b="0" i="0" u="none" strike="noStrike" kern="1200" cap="none" spc="-1" normalizeH="0" baseline="0" noProof="0" dirty="0" err="1">
                <a:ln>
                  <a:noFill/>
                </a:ln>
                <a:solidFill>
                  <a:prstClr val="white"/>
                </a:solidFill>
                <a:effectLst/>
                <a:uLnTx/>
                <a:uFillTx/>
                <a:latin typeface="Century Gothic" panose="020B0502020202020204" pitchFamily="34" charset="0"/>
                <a:ea typeface="Calibri"/>
                <a:cs typeface="+mn-cs"/>
                <a:sym typeface="Calibri"/>
              </a:rPr>
              <a:t>ist</a:t>
            </a:r>
            <a:r>
              <a:rPr kumimoji="0" lang="en-GB" sz="2000" b="0" i="0" u="none" strike="noStrike" kern="1200" cap="none" spc="-1" normalizeH="0" baseline="0" noProof="0" dirty="0">
                <a:ln>
                  <a:noFill/>
                </a:ln>
                <a:solidFill>
                  <a:prstClr val="white"/>
                </a:solidFill>
                <a:effectLst/>
                <a:uLnTx/>
                <a:uFillTx/>
                <a:latin typeface="Century Gothic" panose="020B0502020202020204" pitchFamily="34" charset="0"/>
                <a:ea typeface="Calibri"/>
                <a:cs typeface="+mn-cs"/>
                <a:sym typeface="Calibri"/>
              </a:rPr>
              <a:t> </a:t>
            </a:r>
            <a:r>
              <a:rPr kumimoji="0" lang="en-GB" sz="2000" b="0" i="0" u="none" strike="noStrike" kern="1200" cap="none" spc="-1" normalizeH="0" baseline="0" noProof="0" dirty="0" err="1">
                <a:ln>
                  <a:noFill/>
                </a:ln>
                <a:solidFill>
                  <a:prstClr val="white"/>
                </a:solidFill>
                <a:effectLst/>
                <a:uLnTx/>
                <a:uFillTx/>
                <a:latin typeface="Century Gothic" panose="020B0502020202020204" pitchFamily="34" charset="0"/>
                <a:ea typeface="Calibri"/>
                <a:cs typeface="+mn-cs"/>
                <a:sym typeface="Calibri"/>
              </a:rPr>
              <a:t>richtig</a:t>
            </a:r>
            <a:r>
              <a:rPr kumimoji="0" lang="en-GB" sz="2000" b="0" i="0" u="none" strike="noStrike" kern="1200" cap="none" spc="-1" normalizeH="0" baseline="0" noProof="0" dirty="0">
                <a:ln>
                  <a:noFill/>
                </a:ln>
                <a:solidFill>
                  <a:prstClr val="white"/>
                </a:solidFill>
                <a:effectLst/>
                <a:uLnTx/>
                <a:uFillTx/>
                <a:latin typeface="Century Gothic" panose="020B0502020202020204" pitchFamily="34" charset="0"/>
                <a:ea typeface="Calibri"/>
                <a:cs typeface="+mn-cs"/>
                <a:sym typeface="Calibri"/>
              </a:rPr>
              <a:t>? </a:t>
            </a:r>
            <a:r>
              <a:rPr kumimoji="0" lang="en-GB" sz="2000" b="0" i="0" u="none" strike="noStrike" kern="1200" cap="none" spc="-1" normalizeH="0" baseline="0" noProof="0" dirty="0" err="1">
                <a:ln>
                  <a:noFill/>
                </a:ln>
                <a:solidFill>
                  <a:prstClr val="white"/>
                </a:solidFill>
                <a:effectLst/>
                <a:uLnTx/>
                <a:uFillTx/>
                <a:latin typeface="Century Gothic" panose="020B0502020202020204" pitchFamily="34" charset="0"/>
                <a:ea typeface="Calibri"/>
                <a:cs typeface="+mn-cs"/>
                <a:sym typeface="Calibri"/>
              </a:rPr>
              <a:t>Schreib</a:t>
            </a:r>
            <a:r>
              <a:rPr kumimoji="0" lang="en-GB" sz="2000" b="0" i="0" u="none" strike="noStrike" kern="1200" cap="none" spc="-1" normalizeH="0" baseline="0" noProof="0" dirty="0">
                <a:ln>
                  <a:noFill/>
                </a:ln>
                <a:solidFill>
                  <a:prstClr val="white"/>
                </a:solidFill>
                <a:effectLst/>
                <a:uLnTx/>
                <a:uFillTx/>
                <a:latin typeface="Century Gothic" panose="020B0502020202020204" pitchFamily="34" charset="0"/>
                <a:ea typeface="Calibri"/>
                <a:cs typeface="+mn-cs"/>
                <a:sym typeface="Calibri"/>
              </a:rPr>
              <a:t> A </a:t>
            </a:r>
            <a:r>
              <a:rPr kumimoji="0" lang="en-GB" sz="2000" b="0" i="0" u="none" strike="noStrike" kern="1200" cap="none" spc="-1" normalizeH="0" baseline="0" noProof="0" dirty="0" err="1">
                <a:ln>
                  <a:noFill/>
                </a:ln>
                <a:solidFill>
                  <a:prstClr val="white"/>
                </a:solidFill>
                <a:effectLst/>
                <a:uLnTx/>
                <a:uFillTx/>
                <a:latin typeface="Century Gothic" panose="020B0502020202020204" pitchFamily="34" charset="0"/>
                <a:ea typeface="Calibri"/>
                <a:cs typeface="+mn-cs"/>
                <a:sym typeface="Calibri"/>
              </a:rPr>
              <a:t>oder</a:t>
            </a:r>
            <a:r>
              <a:rPr kumimoji="0" lang="en-GB" sz="2000" b="0" i="0" u="none" strike="noStrike" kern="1200" cap="none" spc="-1" normalizeH="0" baseline="0" noProof="0" dirty="0">
                <a:ln>
                  <a:noFill/>
                </a:ln>
                <a:solidFill>
                  <a:prstClr val="white"/>
                </a:solidFill>
                <a:effectLst/>
                <a:uLnTx/>
                <a:uFillTx/>
                <a:latin typeface="Century Gothic" panose="020B0502020202020204" pitchFamily="34" charset="0"/>
                <a:ea typeface="Calibri"/>
                <a:cs typeface="+mn-cs"/>
                <a:sym typeface="Calibri"/>
              </a:rPr>
              <a:t> B.</a:t>
            </a:r>
            <a:endParaRPr kumimoji="0" sz="2000" b="1" i="0" u="none" strike="noStrike" kern="1200" cap="none" spc="0" normalizeH="0" baseline="0" noProof="0" dirty="0">
              <a:ln>
                <a:noFill/>
              </a:ln>
              <a:solidFill>
                <a:prstClr val="white"/>
              </a:solidFill>
              <a:effectLst/>
              <a:uLnTx/>
              <a:uFillTx/>
              <a:latin typeface="Century Gothic" panose="020B0502020202020204" pitchFamily="34" charset="0"/>
              <a:ea typeface="Calibri"/>
              <a:cs typeface="Calibri"/>
              <a:sym typeface="Calibri"/>
            </a:endParaRPr>
          </a:p>
        </p:txBody>
      </p:sp>
      <p:sp>
        <p:nvSpPr>
          <p:cNvPr id="28" name="CustomShape 6">
            <a:extLst>
              <a:ext uri="{FF2B5EF4-FFF2-40B4-BE49-F238E27FC236}">
                <a16:creationId xmlns:a16="http://schemas.microsoft.com/office/drawing/2014/main" id="{2B78FC61-63B1-4291-BAAB-969316873BDC}"/>
              </a:ext>
            </a:extLst>
          </p:cNvPr>
          <p:cNvSpPr/>
          <p:nvPr/>
        </p:nvSpPr>
        <p:spPr>
          <a:xfrm>
            <a:off x="61606" y="-27589"/>
            <a:ext cx="11002536" cy="700952"/>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err="1">
                <a:ln>
                  <a:noFill/>
                </a:ln>
                <a:solidFill>
                  <a:srgbClr val="002060"/>
                </a:solidFill>
                <a:effectLst/>
                <a:uLnTx/>
                <a:uFillTx/>
                <a:latin typeface="Century gothic"/>
                <a:ea typeface="+mn-ea"/>
                <a:cs typeface="+mn-cs"/>
              </a:rPr>
              <a:t>Ronja</a:t>
            </a:r>
            <a:r>
              <a:rPr kumimoji="0" lang="en-GB" sz="2400" b="1" i="0" u="none" strike="noStrike" kern="1200" cap="none" spc="-1" normalizeH="0" baseline="0" noProof="0" dirty="0">
                <a:ln>
                  <a:noFill/>
                </a:ln>
                <a:solidFill>
                  <a:srgbClr val="002060"/>
                </a:solidFill>
                <a:effectLst/>
                <a:uLnTx/>
                <a:uFillTx/>
                <a:latin typeface="Century gothic"/>
                <a:ea typeface="+mn-ea"/>
                <a:cs typeface="+mn-cs"/>
              </a:rPr>
              <a:t> is telling Olivia</a:t>
            </a:r>
            <a:r>
              <a:rPr kumimoji="0" lang="en-GB" sz="2400" b="1" i="0" u="none" strike="noStrike" kern="1200" cap="none" spc="-1" normalizeH="0" noProof="0" dirty="0">
                <a:ln>
                  <a:noFill/>
                </a:ln>
                <a:solidFill>
                  <a:srgbClr val="002060"/>
                </a:solidFill>
                <a:effectLst/>
                <a:uLnTx/>
                <a:uFillTx/>
                <a:latin typeface="Century gothic"/>
                <a:ea typeface="+mn-ea"/>
                <a:cs typeface="+mn-cs"/>
              </a:rPr>
              <a:t> what she and her friends do at school.</a:t>
            </a:r>
            <a:endParaRPr kumimoji="0" lang="en-GB" sz="2400" b="1" i="0" u="none" strike="noStrike" kern="1200" cap="none" spc="-1" normalizeH="0" baseline="0" noProof="0" dirty="0">
              <a:ln>
                <a:noFill/>
              </a:ln>
              <a:solidFill>
                <a:srgbClr val="002060"/>
              </a:solidFill>
              <a:effectLst/>
              <a:uLnTx/>
              <a:uFillTx/>
              <a:latin typeface="Century gothic"/>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002060"/>
                </a:solidFill>
                <a:effectLst/>
                <a:uLnTx/>
                <a:uFillTx/>
                <a:latin typeface="Century gothic"/>
                <a:ea typeface="+mn-ea"/>
                <a:cs typeface="+mn-cs"/>
              </a:rPr>
              <a:t>Can you help Olivia to translate the German sentences correctly?</a:t>
            </a:r>
          </a:p>
        </p:txBody>
      </p:sp>
      <p:sp>
        <p:nvSpPr>
          <p:cNvPr id="32" name="Rectangle: Rounded Corners 31">
            <a:extLst>
              <a:ext uri="{FF2B5EF4-FFF2-40B4-BE49-F238E27FC236}">
                <a16:creationId xmlns:a16="http://schemas.microsoft.com/office/drawing/2014/main" id="{E02EF390-5E81-4B44-A0F0-C77F8FE65566}"/>
              </a:ext>
            </a:extLst>
          </p:cNvPr>
          <p:cNvSpPr/>
          <p:nvPr/>
        </p:nvSpPr>
        <p:spPr>
          <a:xfrm>
            <a:off x="2713827" y="1480089"/>
            <a:ext cx="850747" cy="377584"/>
          </a:xfrm>
          <a:prstGeom prst="round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pic>
        <p:nvPicPr>
          <p:cNvPr id="1026" name="Picture 2" descr="Free smartphone portable telephone vecto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5400000">
            <a:off x="1656399" y="-26099"/>
            <a:ext cx="1890014" cy="4623939"/>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2" descr="Free smartphone portable telephone vecto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5400000">
            <a:off x="7589658" y="-26099"/>
            <a:ext cx="1890014" cy="4623939"/>
          </a:xfrm>
          <a:prstGeom prst="rect">
            <a:avLst/>
          </a:prstGeom>
          <a:noFill/>
          <a:extLst>
            <a:ext uri="{909E8E84-426E-40DD-AFC4-6F175D3DCCD1}">
              <a14:hiddenFill xmlns:a14="http://schemas.microsoft.com/office/drawing/2010/main">
                <a:solidFill>
                  <a:srgbClr val="FFFFFF"/>
                </a:solidFill>
              </a14:hiddenFill>
            </a:ext>
          </a:extLst>
        </p:spPr>
      </p:pic>
      <p:sp>
        <p:nvSpPr>
          <p:cNvPr id="47" name="Rectangle 46"/>
          <p:cNvSpPr/>
          <p:nvPr/>
        </p:nvSpPr>
        <p:spPr>
          <a:xfrm>
            <a:off x="6605738" y="1437627"/>
            <a:ext cx="3962944" cy="430887"/>
          </a:xfrm>
          <a:prstGeom prst="rect">
            <a:avLst/>
          </a:prstGeom>
        </p:spPr>
        <p:txBody>
          <a:bodyPr wrap="none">
            <a:spAutoFit/>
          </a:bodyPr>
          <a:lstStyle/>
          <a:p>
            <a:pPr lvl="0">
              <a:defRPr/>
            </a:pPr>
            <a:r>
              <a:rPr lang="en-GB" sz="2200" dirty="0" err="1">
                <a:solidFill>
                  <a:srgbClr val="002060"/>
                </a:solidFill>
              </a:rPr>
              <a:t>Machst</a:t>
            </a:r>
            <a:r>
              <a:rPr lang="en-GB" sz="2200" dirty="0">
                <a:solidFill>
                  <a:srgbClr val="002060"/>
                </a:solidFill>
              </a:rPr>
              <a:t> du </a:t>
            </a:r>
            <a:r>
              <a:rPr lang="en-GB" sz="2200" dirty="0" err="1">
                <a:solidFill>
                  <a:srgbClr val="002060"/>
                </a:solidFill>
              </a:rPr>
              <a:t>dienstags</a:t>
            </a:r>
            <a:r>
              <a:rPr lang="en-GB" sz="2200" dirty="0">
                <a:solidFill>
                  <a:srgbClr val="002060"/>
                </a:solidFill>
              </a:rPr>
              <a:t> Sport?</a:t>
            </a:r>
          </a:p>
        </p:txBody>
      </p:sp>
      <p:pic>
        <p:nvPicPr>
          <p:cNvPr id="48" name="Picture 2" descr="Free smartphone portable telephone vecto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5400000">
            <a:off x="1656399" y="2784157"/>
            <a:ext cx="1890014" cy="4623939"/>
          </a:xfrm>
          <a:prstGeom prst="rect">
            <a:avLst/>
          </a:prstGeom>
          <a:noFill/>
          <a:extLst>
            <a:ext uri="{909E8E84-426E-40DD-AFC4-6F175D3DCCD1}">
              <a14:hiddenFill xmlns:a14="http://schemas.microsoft.com/office/drawing/2010/main">
                <a:solidFill>
                  <a:srgbClr val="FFFFFF"/>
                </a:solidFill>
              </a14:hiddenFill>
            </a:ext>
          </a:extLst>
        </p:spPr>
      </p:pic>
      <p:sp>
        <p:nvSpPr>
          <p:cNvPr id="49" name="Rectangle 48"/>
          <p:cNvSpPr/>
          <p:nvPr/>
        </p:nvSpPr>
        <p:spPr>
          <a:xfrm>
            <a:off x="630758" y="4241233"/>
            <a:ext cx="3777674" cy="769441"/>
          </a:xfrm>
          <a:prstGeom prst="rect">
            <a:avLst/>
          </a:prstGeom>
        </p:spPr>
        <p:txBody>
          <a:bodyPr wrap="square">
            <a:spAutoFit/>
          </a:bodyPr>
          <a:lstStyle/>
          <a:p>
            <a:pPr lvl="0">
              <a:defRPr/>
            </a:pPr>
            <a:r>
              <a:rPr lang="en-GB" sz="2200" dirty="0" err="1">
                <a:solidFill>
                  <a:srgbClr val="002060"/>
                </a:solidFill>
              </a:rPr>
              <a:t>Ich</a:t>
            </a:r>
            <a:r>
              <a:rPr lang="en-GB" sz="2200" dirty="0">
                <a:solidFill>
                  <a:srgbClr val="002060"/>
                </a:solidFill>
              </a:rPr>
              <a:t> </a:t>
            </a:r>
            <a:r>
              <a:rPr lang="en-GB" sz="2200" dirty="0" err="1">
                <a:solidFill>
                  <a:srgbClr val="002060"/>
                </a:solidFill>
              </a:rPr>
              <a:t>schreibe</a:t>
            </a:r>
            <a:r>
              <a:rPr lang="en-GB" sz="2200" dirty="0">
                <a:solidFill>
                  <a:srgbClr val="002060"/>
                </a:solidFill>
              </a:rPr>
              <a:t> </a:t>
            </a:r>
            <a:r>
              <a:rPr lang="en-GB" sz="2200" dirty="0" err="1">
                <a:solidFill>
                  <a:srgbClr val="002060"/>
                </a:solidFill>
              </a:rPr>
              <a:t>heute</a:t>
            </a:r>
            <a:r>
              <a:rPr lang="en-GB" sz="2200" dirty="0">
                <a:solidFill>
                  <a:srgbClr val="002060"/>
                </a:solidFill>
              </a:rPr>
              <a:t> </a:t>
            </a:r>
            <a:r>
              <a:rPr lang="en-GB" sz="2200" dirty="0" err="1">
                <a:solidFill>
                  <a:srgbClr val="002060"/>
                </a:solidFill>
              </a:rPr>
              <a:t>eine</a:t>
            </a:r>
            <a:r>
              <a:rPr lang="en-GB" sz="2200" dirty="0">
                <a:solidFill>
                  <a:srgbClr val="002060"/>
                </a:solidFill>
              </a:rPr>
              <a:t> Geschichte.</a:t>
            </a:r>
          </a:p>
        </p:txBody>
      </p:sp>
      <p:pic>
        <p:nvPicPr>
          <p:cNvPr id="50" name="Picture 2" descr="Free smartphone portable telephone vecto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5400000">
            <a:off x="7586817" y="2794700"/>
            <a:ext cx="1890014" cy="4623939"/>
          </a:xfrm>
          <a:prstGeom prst="rect">
            <a:avLst/>
          </a:prstGeom>
          <a:noFill/>
          <a:extLst>
            <a:ext uri="{909E8E84-426E-40DD-AFC4-6F175D3DCCD1}">
              <a14:hiddenFill xmlns:a14="http://schemas.microsoft.com/office/drawing/2010/main">
                <a:solidFill>
                  <a:srgbClr val="FFFFFF"/>
                </a:solidFill>
              </a14:hiddenFill>
            </a:ext>
          </a:extLst>
        </p:spPr>
      </p:pic>
      <p:sp>
        <p:nvSpPr>
          <p:cNvPr id="51" name="Rectangle 50"/>
          <p:cNvSpPr/>
          <p:nvPr/>
        </p:nvSpPr>
        <p:spPr>
          <a:xfrm>
            <a:off x="6565748" y="4241233"/>
            <a:ext cx="3914159" cy="769441"/>
          </a:xfrm>
          <a:prstGeom prst="rect">
            <a:avLst/>
          </a:prstGeom>
        </p:spPr>
        <p:txBody>
          <a:bodyPr wrap="square">
            <a:spAutoFit/>
          </a:bodyPr>
          <a:lstStyle/>
          <a:p>
            <a:pPr lvl="0">
              <a:defRPr/>
            </a:pPr>
            <a:r>
              <a:rPr lang="en-GB" sz="2200" dirty="0" err="1">
                <a:solidFill>
                  <a:srgbClr val="002060"/>
                </a:solidFill>
              </a:rPr>
              <a:t>Sie</a:t>
            </a:r>
            <a:r>
              <a:rPr lang="en-GB" sz="2200" dirty="0">
                <a:solidFill>
                  <a:srgbClr val="002060"/>
                </a:solidFill>
              </a:rPr>
              <a:t> hat </a:t>
            </a:r>
            <a:r>
              <a:rPr lang="en-GB" sz="2200" dirty="0" err="1">
                <a:solidFill>
                  <a:srgbClr val="002060"/>
                </a:solidFill>
              </a:rPr>
              <a:t>heute</a:t>
            </a:r>
            <a:r>
              <a:rPr lang="en-GB" sz="2200" dirty="0">
                <a:solidFill>
                  <a:srgbClr val="002060"/>
                </a:solidFill>
              </a:rPr>
              <a:t> </a:t>
            </a:r>
            <a:r>
              <a:rPr lang="en-GB" sz="2200" dirty="0" err="1">
                <a:solidFill>
                  <a:srgbClr val="002060"/>
                </a:solidFill>
              </a:rPr>
              <a:t>eine</a:t>
            </a:r>
            <a:r>
              <a:rPr lang="en-GB" sz="2200" dirty="0">
                <a:solidFill>
                  <a:srgbClr val="002060"/>
                </a:solidFill>
              </a:rPr>
              <a:t> </a:t>
            </a:r>
            <a:r>
              <a:rPr lang="en-GB" sz="2200" dirty="0" err="1">
                <a:solidFill>
                  <a:srgbClr val="002060"/>
                </a:solidFill>
              </a:rPr>
              <a:t>Aufgabe</a:t>
            </a:r>
            <a:r>
              <a:rPr lang="en-GB" sz="2200" dirty="0">
                <a:solidFill>
                  <a:srgbClr val="002060"/>
                </a:solidFill>
              </a:rPr>
              <a:t>.</a:t>
            </a:r>
          </a:p>
        </p:txBody>
      </p:sp>
      <p:sp>
        <p:nvSpPr>
          <p:cNvPr id="52" name="Rectangle 51"/>
          <p:cNvSpPr/>
          <p:nvPr/>
        </p:nvSpPr>
        <p:spPr>
          <a:xfrm>
            <a:off x="341481" y="3188145"/>
            <a:ext cx="3813865" cy="430887"/>
          </a:xfrm>
          <a:prstGeom prst="rect">
            <a:avLst/>
          </a:prstGeom>
        </p:spPr>
        <p:txBody>
          <a:bodyPr wrap="none">
            <a:spAutoFit/>
          </a:bodyPr>
          <a:lstStyle/>
          <a:p>
            <a:pPr lvl="0">
              <a:defRPr/>
            </a:pPr>
            <a:r>
              <a:rPr lang="en-GB" sz="2200" dirty="0">
                <a:solidFill>
                  <a:srgbClr val="002060"/>
                </a:solidFill>
              </a:rPr>
              <a:t>A: They receive the paper.</a:t>
            </a:r>
          </a:p>
        </p:txBody>
      </p:sp>
      <p:sp>
        <p:nvSpPr>
          <p:cNvPr id="53" name="Rectangle 52"/>
          <p:cNvSpPr/>
          <p:nvPr/>
        </p:nvSpPr>
        <p:spPr>
          <a:xfrm>
            <a:off x="341481" y="3523960"/>
            <a:ext cx="4618572" cy="430887"/>
          </a:xfrm>
          <a:prstGeom prst="rect">
            <a:avLst/>
          </a:prstGeom>
        </p:spPr>
        <p:txBody>
          <a:bodyPr wrap="none">
            <a:spAutoFit/>
          </a:bodyPr>
          <a:lstStyle/>
          <a:p>
            <a:pPr lvl="0">
              <a:defRPr/>
            </a:pPr>
            <a:r>
              <a:rPr lang="en-GB" sz="2200" dirty="0">
                <a:solidFill>
                  <a:srgbClr val="002060"/>
                </a:solidFill>
              </a:rPr>
              <a:t>B: They are receiving the paper.</a:t>
            </a:r>
          </a:p>
        </p:txBody>
      </p:sp>
      <p:sp>
        <p:nvSpPr>
          <p:cNvPr id="54" name="Rounded Rectangle 53"/>
          <p:cNvSpPr/>
          <p:nvPr/>
        </p:nvSpPr>
        <p:spPr>
          <a:xfrm>
            <a:off x="630757" y="6094067"/>
            <a:ext cx="3897221" cy="679302"/>
          </a:xfrm>
          <a:prstGeom prst="roundRect">
            <a:avLst/>
          </a:prstGeom>
          <a:solidFill>
            <a:srgbClr val="FFFFCC"/>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5" name="Rectangle 54"/>
          <p:cNvSpPr/>
          <p:nvPr/>
        </p:nvSpPr>
        <p:spPr>
          <a:xfrm>
            <a:off x="679525" y="6031051"/>
            <a:ext cx="2484976" cy="430887"/>
          </a:xfrm>
          <a:prstGeom prst="rect">
            <a:avLst/>
          </a:prstGeom>
        </p:spPr>
        <p:txBody>
          <a:bodyPr wrap="none">
            <a:spAutoFit/>
          </a:bodyPr>
          <a:lstStyle/>
          <a:p>
            <a:pPr lvl="0">
              <a:defRPr/>
            </a:pPr>
            <a:r>
              <a:rPr lang="en-GB" sz="2200" dirty="0">
                <a:solidFill>
                  <a:srgbClr val="002060"/>
                </a:solidFill>
              </a:rPr>
              <a:t>A: I write a story.</a:t>
            </a:r>
          </a:p>
        </p:txBody>
      </p:sp>
      <p:sp>
        <p:nvSpPr>
          <p:cNvPr id="56" name="Rectangle 55"/>
          <p:cNvSpPr/>
          <p:nvPr/>
        </p:nvSpPr>
        <p:spPr>
          <a:xfrm>
            <a:off x="679525" y="6366866"/>
            <a:ext cx="3207929" cy="430887"/>
          </a:xfrm>
          <a:prstGeom prst="rect">
            <a:avLst/>
          </a:prstGeom>
        </p:spPr>
        <p:txBody>
          <a:bodyPr wrap="none">
            <a:spAutoFit/>
          </a:bodyPr>
          <a:lstStyle/>
          <a:p>
            <a:pPr lvl="0">
              <a:defRPr/>
            </a:pPr>
            <a:r>
              <a:rPr lang="en-GB" sz="2200" dirty="0">
                <a:solidFill>
                  <a:srgbClr val="002060"/>
                </a:solidFill>
              </a:rPr>
              <a:t>B: I am writing a story.</a:t>
            </a:r>
          </a:p>
        </p:txBody>
      </p:sp>
      <p:sp>
        <p:nvSpPr>
          <p:cNvPr id="57" name="Rounded Rectangle 56"/>
          <p:cNvSpPr/>
          <p:nvPr/>
        </p:nvSpPr>
        <p:spPr>
          <a:xfrm>
            <a:off x="6565748" y="3272878"/>
            <a:ext cx="3897221" cy="679302"/>
          </a:xfrm>
          <a:prstGeom prst="roundRect">
            <a:avLst/>
          </a:prstGeom>
          <a:solidFill>
            <a:srgbClr val="FFFFCC"/>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8" name="Rectangle 57"/>
          <p:cNvSpPr/>
          <p:nvPr/>
        </p:nvSpPr>
        <p:spPr>
          <a:xfrm>
            <a:off x="6614516" y="3209862"/>
            <a:ext cx="2898550" cy="430887"/>
          </a:xfrm>
          <a:prstGeom prst="rect">
            <a:avLst/>
          </a:prstGeom>
        </p:spPr>
        <p:txBody>
          <a:bodyPr wrap="none">
            <a:spAutoFit/>
          </a:bodyPr>
          <a:lstStyle/>
          <a:p>
            <a:pPr lvl="0">
              <a:defRPr/>
            </a:pPr>
            <a:r>
              <a:rPr lang="en-GB" sz="2200" dirty="0">
                <a:solidFill>
                  <a:srgbClr val="002060"/>
                </a:solidFill>
              </a:rPr>
              <a:t>A: Do you do sport?</a:t>
            </a:r>
          </a:p>
        </p:txBody>
      </p:sp>
      <p:sp>
        <p:nvSpPr>
          <p:cNvPr id="59" name="Rectangle 58"/>
          <p:cNvSpPr/>
          <p:nvPr/>
        </p:nvSpPr>
        <p:spPr>
          <a:xfrm>
            <a:off x="6614516" y="3545677"/>
            <a:ext cx="3429144" cy="430887"/>
          </a:xfrm>
          <a:prstGeom prst="rect">
            <a:avLst/>
          </a:prstGeom>
        </p:spPr>
        <p:txBody>
          <a:bodyPr wrap="none">
            <a:spAutoFit/>
          </a:bodyPr>
          <a:lstStyle/>
          <a:p>
            <a:pPr lvl="0">
              <a:defRPr/>
            </a:pPr>
            <a:r>
              <a:rPr lang="en-GB" sz="2200" dirty="0">
                <a:solidFill>
                  <a:srgbClr val="002060"/>
                </a:solidFill>
              </a:rPr>
              <a:t>B: Are you doing sport?</a:t>
            </a:r>
          </a:p>
        </p:txBody>
      </p:sp>
      <p:sp>
        <p:nvSpPr>
          <p:cNvPr id="60" name="Rounded Rectangle 59"/>
          <p:cNvSpPr/>
          <p:nvPr/>
        </p:nvSpPr>
        <p:spPr>
          <a:xfrm>
            <a:off x="6582686" y="6094067"/>
            <a:ext cx="4261108" cy="679302"/>
          </a:xfrm>
          <a:prstGeom prst="roundRect">
            <a:avLst/>
          </a:prstGeom>
          <a:solidFill>
            <a:srgbClr val="FFFFCC"/>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1" name="Rectangle 60"/>
          <p:cNvSpPr/>
          <p:nvPr/>
        </p:nvSpPr>
        <p:spPr>
          <a:xfrm>
            <a:off x="6631454" y="6031051"/>
            <a:ext cx="2541080" cy="430887"/>
          </a:xfrm>
          <a:prstGeom prst="rect">
            <a:avLst/>
          </a:prstGeom>
        </p:spPr>
        <p:txBody>
          <a:bodyPr wrap="none">
            <a:spAutoFit/>
          </a:bodyPr>
          <a:lstStyle/>
          <a:p>
            <a:pPr lvl="0">
              <a:defRPr/>
            </a:pPr>
            <a:r>
              <a:rPr lang="en-GB" sz="2200" dirty="0">
                <a:solidFill>
                  <a:srgbClr val="002060"/>
                </a:solidFill>
              </a:rPr>
              <a:t>A: She has a task.</a:t>
            </a:r>
          </a:p>
        </p:txBody>
      </p:sp>
      <p:sp>
        <p:nvSpPr>
          <p:cNvPr id="62" name="Rectangle 61"/>
          <p:cNvSpPr/>
          <p:nvPr/>
        </p:nvSpPr>
        <p:spPr>
          <a:xfrm>
            <a:off x="6631454" y="6366866"/>
            <a:ext cx="3225563" cy="430887"/>
          </a:xfrm>
          <a:prstGeom prst="rect">
            <a:avLst/>
          </a:prstGeom>
        </p:spPr>
        <p:txBody>
          <a:bodyPr wrap="none">
            <a:spAutoFit/>
          </a:bodyPr>
          <a:lstStyle/>
          <a:p>
            <a:pPr lvl="0">
              <a:defRPr/>
            </a:pPr>
            <a:r>
              <a:rPr lang="en-GB" sz="2200" dirty="0">
                <a:solidFill>
                  <a:srgbClr val="002060"/>
                </a:solidFill>
              </a:rPr>
              <a:t>B: She is having a task.</a:t>
            </a:r>
          </a:p>
        </p:txBody>
      </p:sp>
      <p:sp>
        <p:nvSpPr>
          <p:cNvPr id="63" name="Rectangle: Rounded Corners 31">
            <a:extLst>
              <a:ext uri="{FF2B5EF4-FFF2-40B4-BE49-F238E27FC236}">
                <a16:creationId xmlns:a16="http://schemas.microsoft.com/office/drawing/2014/main" id="{E02EF390-5E81-4B44-A0F0-C77F8FE65566}"/>
              </a:ext>
            </a:extLst>
          </p:cNvPr>
          <p:cNvSpPr/>
          <p:nvPr/>
        </p:nvSpPr>
        <p:spPr>
          <a:xfrm>
            <a:off x="8161836" y="1479624"/>
            <a:ext cx="1433268" cy="388890"/>
          </a:xfrm>
          <a:prstGeom prst="round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64" name="Rectangle: Rounded Corners 31">
            <a:extLst>
              <a:ext uri="{FF2B5EF4-FFF2-40B4-BE49-F238E27FC236}">
                <a16:creationId xmlns:a16="http://schemas.microsoft.com/office/drawing/2014/main" id="{E02EF390-5E81-4B44-A0F0-C77F8FE65566}"/>
              </a:ext>
            </a:extLst>
          </p:cNvPr>
          <p:cNvSpPr/>
          <p:nvPr/>
        </p:nvSpPr>
        <p:spPr>
          <a:xfrm>
            <a:off x="2401824" y="4297962"/>
            <a:ext cx="902208" cy="357740"/>
          </a:xfrm>
          <a:prstGeom prst="round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65" name="Rectangle: Rounded Corners 31">
            <a:extLst>
              <a:ext uri="{FF2B5EF4-FFF2-40B4-BE49-F238E27FC236}">
                <a16:creationId xmlns:a16="http://schemas.microsoft.com/office/drawing/2014/main" id="{E02EF390-5E81-4B44-A0F0-C77F8FE65566}"/>
              </a:ext>
            </a:extLst>
          </p:cNvPr>
          <p:cNvSpPr/>
          <p:nvPr/>
        </p:nvSpPr>
        <p:spPr>
          <a:xfrm>
            <a:off x="7582001" y="4304731"/>
            <a:ext cx="915823" cy="350971"/>
          </a:xfrm>
          <a:prstGeom prst="round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34" name="TextBox 33">
            <a:hlinkClick r:id="" action="ppaction://noaction">
              <a:snd r:embed="rId8" name="T3_W2_10.6.wav"/>
            </a:hlinkClick>
            <a:extLst>
              <a:ext uri="{FF2B5EF4-FFF2-40B4-BE49-F238E27FC236}">
                <a16:creationId xmlns:a16="http://schemas.microsoft.com/office/drawing/2014/main" id="{76629107-549E-4B60-9A05-7B0B89B30765}"/>
              </a:ext>
            </a:extLst>
          </p:cNvPr>
          <p:cNvSpPr txBox="1"/>
          <p:nvPr/>
        </p:nvSpPr>
        <p:spPr>
          <a:xfrm>
            <a:off x="136866" y="1310546"/>
            <a:ext cx="412058" cy="400110"/>
          </a:xfrm>
          <a:prstGeom prst="rect">
            <a:avLst/>
          </a:prstGeom>
          <a:solidFill>
            <a:schemeClr val="bg1"/>
          </a:solidFill>
          <a:ln w="28575">
            <a:solidFill>
              <a:srgbClr val="2E94AF"/>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srgbClr val="115076"/>
                </a:solidFill>
                <a:latin typeface="Century Gothic" panose="020F0302020204030204"/>
              </a:rPr>
              <a:t>5</a:t>
            </a:r>
            <a:endPar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35" name="TextBox 34">
            <a:hlinkClick r:id="" action="ppaction://noaction">
              <a:snd r:embed="rId9" name="T3_W2_10.7.wav"/>
            </a:hlinkClick>
            <a:extLst>
              <a:ext uri="{FF2B5EF4-FFF2-40B4-BE49-F238E27FC236}">
                <a16:creationId xmlns:a16="http://schemas.microsoft.com/office/drawing/2014/main" id="{821232D9-BAD1-486E-AC36-E2DD1E9885CC}"/>
              </a:ext>
            </a:extLst>
          </p:cNvPr>
          <p:cNvSpPr txBox="1"/>
          <p:nvPr/>
        </p:nvSpPr>
        <p:spPr>
          <a:xfrm>
            <a:off x="6051444" y="1314683"/>
            <a:ext cx="412058" cy="400110"/>
          </a:xfrm>
          <a:prstGeom prst="rect">
            <a:avLst/>
          </a:prstGeom>
          <a:solidFill>
            <a:schemeClr val="bg1"/>
          </a:solidFill>
          <a:ln w="28575">
            <a:solidFill>
              <a:srgbClr val="2E94AF"/>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6</a:t>
            </a:r>
          </a:p>
        </p:txBody>
      </p:sp>
      <p:sp>
        <p:nvSpPr>
          <p:cNvPr id="36" name="TextBox 35">
            <a:hlinkClick r:id="" action="ppaction://noaction">
              <a:snd r:embed="rId10" name="T3_W2_10.9.wav"/>
            </a:hlinkClick>
            <a:extLst>
              <a:ext uri="{FF2B5EF4-FFF2-40B4-BE49-F238E27FC236}">
                <a16:creationId xmlns:a16="http://schemas.microsoft.com/office/drawing/2014/main" id="{284211E8-A02A-46E8-9D59-5FDAFA50B723}"/>
              </a:ext>
            </a:extLst>
          </p:cNvPr>
          <p:cNvSpPr txBox="1"/>
          <p:nvPr/>
        </p:nvSpPr>
        <p:spPr>
          <a:xfrm>
            <a:off x="6051444" y="4122622"/>
            <a:ext cx="412058" cy="400110"/>
          </a:xfrm>
          <a:prstGeom prst="rect">
            <a:avLst/>
          </a:prstGeom>
          <a:solidFill>
            <a:schemeClr val="bg1"/>
          </a:solidFill>
          <a:ln w="28575">
            <a:solidFill>
              <a:srgbClr val="2E94AF"/>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srgbClr val="115076"/>
                </a:solidFill>
                <a:latin typeface="Century Gothic" panose="020F0302020204030204"/>
              </a:rPr>
              <a:t>8</a:t>
            </a:r>
            <a:endPar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37" name="TextBox 36">
            <a:hlinkClick r:id="" action="ppaction://noaction">
              <a:snd r:embed="rId11" name="T3_W2_10.8.wav"/>
            </a:hlinkClick>
            <a:extLst>
              <a:ext uri="{FF2B5EF4-FFF2-40B4-BE49-F238E27FC236}">
                <a16:creationId xmlns:a16="http://schemas.microsoft.com/office/drawing/2014/main" id="{48654096-BC00-45D3-89B8-99ECBA40136D}"/>
              </a:ext>
            </a:extLst>
          </p:cNvPr>
          <p:cNvSpPr txBox="1"/>
          <p:nvPr/>
        </p:nvSpPr>
        <p:spPr>
          <a:xfrm>
            <a:off x="136866" y="4122622"/>
            <a:ext cx="412058" cy="400110"/>
          </a:xfrm>
          <a:prstGeom prst="rect">
            <a:avLst/>
          </a:prstGeom>
          <a:solidFill>
            <a:schemeClr val="bg1"/>
          </a:solidFill>
          <a:ln w="28575">
            <a:solidFill>
              <a:srgbClr val="2E94AF"/>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srgbClr val="115076"/>
                </a:solidFill>
                <a:latin typeface="Century Gothic" panose="020F0302020204030204"/>
              </a:rPr>
              <a:t>7</a:t>
            </a:r>
            <a:endPar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pic>
        <p:nvPicPr>
          <p:cNvPr id="4" name="Picture 3"/>
          <p:cNvPicPr>
            <a:picLocks noChangeAspect="1"/>
          </p:cNvPicPr>
          <p:nvPr/>
        </p:nvPicPr>
        <p:blipFill rotWithShape="1">
          <a:blip r:embed="rId12" cstate="print">
            <a:extLst>
              <a:ext uri="{28A0092B-C50C-407E-A947-70E740481C1C}">
                <a14:useLocalDpi xmlns:a14="http://schemas.microsoft.com/office/drawing/2010/main" val="0"/>
              </a:ext>
            </a:extLst>
          </a:blip>
          <a:srcRect b="67111"/>
          <a:stretch/>
        </p:blipFill>
        <p:spPr>
          <a:xfrm>
            <a:off x="1686992" y="1621106"/>
            <a:ext cx="1223687" cy="1450275"/>
          </a:xfrm>
          <a:prstGeom prst="rect">
            <a:avLst/>
          </a:prstGeom>
        </p:spPr>
      </p:pic>
      <p:pic>
        <p:nvPicPr>
          <p:cNvPr id="40" name="Picture 6" descr="Free three paper white vector">
            <a:extLst>
              <a:ext uri="{FF2B5EF4-FFF2-40B4-BE49-F238E27FC236}">
                <a16:creationId xmlns:a16="http://schemas.microsoft.com/office/drawing/2014/main" id="{CF2935E8-185A-0650-9E9C-19D8D5C87EF3}"/>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3092933" y="1987349"/>
            <a:ext cx="1123185" cy="1096037"/>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 descr="Free storytelling fantasy imagination illustration">
            <a:extLst>
              <a:ext uri="{FF2B5EF4-FFF2-40B4-BE49-F238E27FC236}">
                <a16:creationId xmlns:a16="http://schemas.microsoft.com/office/drawing/2014/main" id="{29193288-06B2-1EE9-B884-DEF0BA30DE0D}"/>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2440213" y="5004833"/>
            <a:ext cx="1305440" cy="734310"/>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4" descr="Free hands holding letters illustration">
            <a:extLst>
              <a:ext uri="{FF2B5EF4-FFF2-40B4-BE49-F238E27FC236}">
                <a16:creationId xmlns:a16="http://schemas.microsoft.com/office/drawing/2014/main" id="{5F3580DD-3452-AFE1-C177-B6C8D76926AC}"/>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8956201" y="4646383"/>
            <a:ext cx="1274179" cy="1274179"/>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6" descr="Free sport sports pictogram vector">
            <a:extLst>
              <a:ext uri="{FF2B5EF4-FFF2-40B4-BE49-F238E27FC236}">
                <a16:creationId xmlns:a16="http://schemas.microsoft.com/office/drawing/2014/main" id="{7CF1AA0F-C2D7-D9B1-55D9-DC1D00D2E914}"/>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8610629" y="1966701"/>
            <a:ext cx="1040338" cy="994746"/>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43"/>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1409866" y="4961969"/>
            <a:ext cx="726192" cy="885678"/>
          </a:xfrm>
          <a:prstGeom prst="rect">
            <a:avLst/>
          </a:prstGeom>
        </p:spPr>
      </p:pic>
      <p:pic>
        <p:nvPicPr>
          <p:cNvPr id="45" name="Picture 44"/>
          <p:cNvPicPr>
            <a:picLocks noChangeAspect="1"/>
          </p:cNvPicPr>
          <p:nvPr/>
        </p:nvPicPr>
        <p:blipFill rotWithShape="1">
          <a:blip r:embed="rId18" cstate="print">
            <a:extLst>
              <a:ext uri="{28A0092B-C50C-407E-A947-70E740481C1C}">
                <a14:useLocalDpi xmlns:a14="http://schemas.microsoft.com/office/drawing/2010/main" val="0"/>
              </a:ext>
            </a:extLst>
          </a:blip>
          <a:srcRect b="69600"/>
          <a:stretch/>
        </p:blipFill>
        <p:spPr>
          <a:xfrm>
            <a:off x="7183080" y="1818127"/>
            <a:ext cx="1398412" cy="1245269"/>
          </a:xfrm>
          <a:prstGeom prst="rect">
            <a:avLst/>
          </a:prstGeom>
        </p:spPr>
      </p:pic>
      <p:pic>
        <p:nvPicPr>
          <p:cNvPr id="7" name="Picture 6"/>
          <p:cNvPicPr>
            <a:picLocks noChangeAspect="1"/>
          </p:cNvPicPr>
          <p:nvPr/>
        </p:nvPicPr>
        <p:blipFill rotWithShape="1">
          <a:blip r:embed="rId19" cstate="print">
            <a:extLst>
              <a:ext uri="{28A0092B-C50C-407E-A947-70E740481C1C}">
                <a14:useLocalDpi xmlns:a14="http://schemas.microsoft.com/office/drawing/2010/main" val="0"/>
              </a:ext>
            </a:extLst>
          </a:blip>
          <a:srcRect b="52889"/>
          <a:stretch/>
        </p:blipFill>
        <p:spPr>
          <a:xfrm>
            <a:off x="7736624" y="4719200"/>
            <a:ext cx="1219577" cy="1149417"/>
          </a:xfrm>
          <a:prstGeom prst="rect">
            <a:avLst/>
          </a:prstGeom>
        </p:spPr>
      </p:pic>
      <p:sp>
        <p:nvSpPr>
          <p:cNvPr id="66" name="Rounded Rectangle 65"/>
          <p:cNvSpPr/>
          <p:nvPr/>
        </p:nvSpPr>
        <p:spPr>
          <a:xfrm>
            <a:off x="426113" y="3287738"/>
            <a:ext cx="3745444" cy="270132"/>
          </a:xfrm>
          <a:prstGeom prst="roundRect">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7" name="Rounded Rectangle 66"/>
          <p:cNvSpPr/>
          <p:nvPr/>
        </p:nvSpPr>
        <p:spPr>
          <a:xfrm>
            <a:off x="6684386" y="3549376"/>
            <a:ext cx="3745444" cy="368647"/>
          </a:xfrm>
          <a:prstGeom prst="roundRect">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8" name="Rounded Rectangle 67"/>
          <p:cNvSpPr/>
          <p:nvPr/>
        </p:nvSpPr>
        <p:spPr>
          <a:xfrm>
            <a:off x="679525" y="6105483"/>
            <a:ext cx="3745444" cy="368647"/>
          </a:xfrm>
          <a:prstGeom prst="roundRect">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9" name="Rounded Rectangle 68"/>
          <p:cNvSpPr/>
          <p:nvPr/>
        </p:nvSpPr>
        <p:spPr>
          <a:xfrm>
            <a:off x="6659102" y="6392550"/>
            <a:ext cx="3745444" cy="368647"/>
          </a:xfrm>
          <a:prstGeom prst="roundRect">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0" name="Speech Bubble: Rectangle with Corners Rounded 43">
            <a:extLst>
              <a:ext uri="{FF2B5EF4-FFF2-40B4-BE49-F238E27FC236}">
                <a16:creationId xmlns:a16="http://schemas.microsoft.com/office/drawing/2014/main" id="{71ACEB00-013F-4CDB-918A-AF88A1D7A828}"/>
              </a:ext>
            </a:extLst>
          </p:cNvPr>
          <p:cNvSpPr/>
          <p:nvPr/>
        </p:nvSpPr>
        <p:spPr>
          <a:xfrm>
            <a:off x="7571536" y="4122622"/>
            <a:ext cx="4158861" cy="1431988"/>
          </a:xfrm>
          <a:prstGeom prst="wedgeRoundRectCallout">
            <a:avLst>
              <a:gd name="adj1" fmla="val -24363"/>
              <a:gd name="adj2" fmla="val 87028"/>
              <a:gd name="adj3" fmla="val 16667"/>
            </a:avLst>
          </a:prstGeom>
          <a:solidFill>
            <a:srgbClr val="002060"/>
          </a:solid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a:ea typeface="+mn-ea"/>
                <a:cs typeface="+mn-cs"/>
              </a:rPr>
              <a:t>We don’t say ‘</a:t>
            </a:r>
            <a:r>
              <a:rPr lang="en-GB" sz="2400" b="1" dirty="0" err="1">
                <a:solidFill>
                  <a:prstClr val="white"/>
                </a:solidFill>
                <a:latin typeface="Century Gothic"/>
              </a:rPr>
              <a:t>sh</a:t>
            </a:r>
            <a:r>
              <a:rPr kumimoji="0" lang="en-GB" sz="2400" b="1" i="0" u="none" strike="noStrike" kern="1200" cap="none" spc="0" normalizeH="0" baseline="0" noProof="0" dirty="0">
                <a:ln>
                  <a:noFill/>
                </a:ln>
                <a:solidFill>
                  <a:prstClr val="white"/>
                </a:solidFill>
                <a:effectLst/>
                <a:uLnTx/>
                <a:uFillTx/>
                <a:latin typeface="Century Gothic"/>
                <a:ea typeface="+mn-ea"/>
                <a:cs typeface="+mn-cs"/>
              </a:rPr>
              <a:t>e is having’ here, even though it is happening right now.</a:t>
            </a:r>
          </a:p>
        </p:txBody>
      </p:sp>
    </p:spTree>
    <p:extLst>
      <p:ext uri="{BB962C8B-B14F-4D97-AF65-F5344CB8AC3E}">
        <p14:creationId xmlns:p14="http://schemas.microsoft.com/office/powerpoint/2010/main" val="3740949932"/>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7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1" nodeType="clickEffect">
                                  <p:stCondLst>
                                    <p:cond delay="0"/>
                                  </p:stCondLst>
                                  <p:childTnLst>
                                    <p:set>
                                      <p:cBhvr>
                                        <p:cTn id="42" dur="1" fill="hold">
                                          <p:stCondLst>
                                            <p:cond delay="0"/>
                                          </p:stCondLst>
                                        </p:cTn>
                                        <p:tgtEl>
                                          <p:spTgt spid="7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63" grpId="0" animBg="1"/>
      <p:bldP spid="64" grpId="0" animBg="1"/>
      <p:bldP spid="65" grpId="0" animBg="1"/>
      <p:bldP spid="66" grpId="0" animBg="1"/>
      <p:bldP spid="67" grpId="0" animBg="1"/>
      <p:bldP spid="68" grpId="0" animBg="1"/>
      <p:bldP spid="69" grpId="0" animBg="1"/>
      <p:bldP spid="70" grpId="0" animBg="1"/>
      <p:bldP spid="70"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2985FB-F7F0-4622-AB6F-A5BEAD131760}"/>
              </a:ext>
            </a:extLst>
          </p:cNvPr>
          <p:cNvSpPr>
            <a:spLocks noGrp="1"/>
          </p:cNvSpPr>
          <p:nvPr>
            <p:ph type="title"/>
          </p:nvPr>
        </p:nvSpPr>
        <p:spPr>
          <a:xfrm>
            <a:off x="10950576" y="1194750"/>
            <a:ext cx="1241424" cy="424815"/>
          </a:xfrm>
          <a:solidFill>
            <a:schemeClr val="accent6">
              <a:lumMod val="40000"/>
              <a:lumOff val="60000"/>
            </a:schemeClr>
          </a:solidFill>
        </p:spPr>
        <p:txBody>
          <a:bodyPr/>
          <a:lstStyle/>
          <a:p>
            <a:pPr algn="ctr"/>
            <a:r>
              <a:rPr lang="en-GB" sz="2000" b="1" dirty="0" err="1">
                <a:solidFill>
                  <a:srgbClr val="002060"/>
                </a:solidFill>
                <a:latin typeface="Century Gothic" panose="020B0502020202020204" pitchFamily="34" charset="0"/>
              </a:rPr>
              <a:t>hören</a:t>
            </a:r>
            <a:endParaRPr lang="en-GB" sz="2000" b="1" dirty="0">
              <a:solidFill>
                <a:srgbClr val="002060"/>
              </a:solidFill>
              <a:latin typeface="Century Gothic" panose="020B0502020202020204" pitchFamily="34" charset="0"/>
            </a:endParaRPr>
          </a:p>
        </p:txBody>
      </p:sp>
      <p:graphicFrame>
        <p:nvGraphicFramePr>
          <p:cNvPr id="6" name="Table 2">
            <a:extLst>
              <a:ext uri="{FF2B5EF4-FFF2-40B4-BE49-F238E27FC236}">
                <a16:creationId xmlns:a16="http://schemas.microsoft.com/office/drawing/2014/main" id="{54458669-5D9D-4D2D-8CD9-BF98FB203F05}"/>
              </a:ext>
            </a:extLst>
          </p:cNvPr>
          <p:cNvGraphicFramePr/>
          <p:nvPr>
            <p:extLst>
              <p:ext uri="{D42A27DB-BD31-4B8C-83A1-F6EECF244321}">
                <p14:modId xmlns:p14="http://schemas.microsoft.com/office/powerpoint/2010/main" val="1091740493"/>
              </p:ext>
            </p:extLst>
          </p:nvPr>
        </p:nvGraphicFramePr>
        <p:xfrm>
          <a:off x="635602" y="1975420"/>
          <a:ext cx="11024064" cy="4320000"/>
        </p:xfrm>
        <a:graphic>
          <a:graphicData uri="http://schemas.openxmlformats.org/drawingml/2006/table">
            <a:tbl>
              <a:tblPr/>
              <a:tblGrid>
                <a:gridCol w="1376399">
                  <a:extLst>
                    <a:ext uri="{9D8B030D-6E8A-4147-A177-3AD203B41FA5}">
                      <a16:colId xmlns:a16="http://schemas.microsoft.com/office/drawing/2014/main" val="20000"/>
                    </a:ext>
                  </a:extLst>
                </a:gridCol>
                <a:gridCol w="1773791">
                  <a:extLst>
                    <a:ext uri="{9D8B030D-6E8A-4147-A177-3AD203B41FA5}">
                      <a16:colId xmlns:a16="http://schemas.microsoft.com/office/drawing/2014/main" val="20001"/>
                    </a:ext>
                  </a:extLst>
                </a:gridCol>
                <a:gridCol w="1454821">
                  <a:extLst>
                    <a:ext uri="{9D8B030D-6E8A-4147-A177-3AD203B41FA5}">
                      <a16:colId xmlns:a16="http://schemas.microsoft.com/office/drawing/2014/main" val="764280759"/>
                    </a:ext>
                  </a:extLst>
                </a:gridCol>
                <a:gridCol w="6419053">
                  <a:extLst>
                    <a:ext uri="{9D8B030D-6E8A-4147-A177-3AD203B41FA5}">
                      <a16:colId xmlns:a16="http://schemas.microsoft.com/office/drawing/2014/main" val="2452725072"/>
                    </a:ext>
                  </a:extLst>
                </a:gridCol>
              </a:tblGrid>
              <a:tr h="952920">
                <a:tc>
                  <a:txBody>
                    <a:bodyPr/>
                    <a:lstStyle/>
                    <a:p>
                      <a:endParaRPr lang="en-US" dirty="0"/>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r>
                        <a:rPr lang="en-US" sz="4000" b="1" dirty="0">
                          <a:solidFill>
                            <a:srgbClr val="002060"/>
                          </a:solidFill>
                        </a:rPr>
                        <a:t>du</a:t>
                      </a: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r>
                        <a:rPr lang="en-US" sz="4000" b="1" dirty="0">
                          <a:solidFill>
                            <a:srgbClr val="002060"/>
                          </a:solidFill>
                        </a:rPr>
                        <a:t>er</a:t>
                      </a: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dirty="0"/>
                    </a:p>
                    <a:p>
                      <a:pPr algn="ctr"/>
                      <a:r>
                        <a:rPr lang="en-US" sz="3200" b="1" dirty="0">
                          <a:solidFill>
                            <a:srgbClr val="002060"/>
                          </a:solidFill>
                        </a:rPr>
                        <a:t>English</a:t>
                      </a: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0"/>
                  </a:ext>
                </a:extLst>
              </a:tr>
              <a:tr h="501840">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endParaRPr lang="en-GB" sz="18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endParaRPr lang="en-GB" sz="18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r>
                        <a:rPr lang="en-GB" sz="2400" b="0" strike="noStrike" spc="-1" dirty="0">
                          <a:solidFill>
                            <a:srgbClr val="002060"/>
                          </a:solidFill>
                          <a:latin typeface="Century gothic"/>
                        </a:rPr>
                        <a:t>You are making</a:t>
                      </a:r>
                      <a:r>
                        <a:rPr lang="en-GB" sz="2400" b="0" strike="noStrike" spc="-1" baseline="0" dirty="0">
                          <a:solidFill>
                            <a:srgbClr val="002060"/>
                          </a:solidFill>
                          <a:latin typeface="Century gothic"/>
                        </a:rPr>
                        <a:t> a card </a:t>
                      </a:r>
                      <a:r>
                        <a:rPr lang="en-GB" sz="2400" b="0" strike="noStrike" spc="-1" dirty="0">
                          <a:solidFill>
                            <a:srgbClr val="002060"/>
                          </a:solidFill>
                          <a:latin typeface="Century gothic"/>
                        </a:rPr>
                        <a:t>today.</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1"/>
                  </a:ext>
                </a:extLst>
              </a:tr>
              <a:tr h="483480">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endParaRPr lang="en-GB" sz="18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endParaRPr lang="en-GB" sz="18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r>
                        <a:rPr lang="en-GB" sz="2400" b="0" strike="noStrike" spc="-1" dirty="0">
                          <a:solidFill>
                            <a:srgbClr val="002060"/>
                          </a:solidFill>
                          <a:latin typeface="Century gothic"/>
                        </a:rPr>
                        <a:t>You play with </a:t>
                      </a:r>
                      <a:r>
                        <a:rPr lang="en-GB" sz="2400" b="0" strike="noStrike" spc="-1" dirty="0" err="1">
                          <a:solidFill>
                            <a:srgbClr val="002060"/>
                          </a:solidFill>
                          <a:latin typeface="Century gothic"/>
                        </a:rPr>
                        <a:t>Mariem</a:t>
                      </a:r>
                      <a:r>
                        <a:rPr lang="en-GB" sz="2400" b="0" strike="noStrike" spc="-1" dirty="0">
                          <a:solidFill>
                            <a:srgbClr val="002060"/>
                          </a:solidFill>
                          <a:latin typeface="Century gothic"/>
                        </a:rPr>
                        <a:t> on Mondays. </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2"/>
                  </a:ext>
                </a:extLst>
              </a:tr>
              <a:tr h="455760">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endParaRPr lang="en-GB" sz="18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endParaRPr lang="en-GB" sz="18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r>
                        <a:rPr lang="en-GB" sz="2400" b="0" strike="noStrike" spc="-1" dirty="0">
                          <a:solidFill>
                            <a:srgbClr val="002060"/>
                          </a:solidFill>
                          <a:latin typeface="Century gothic"/>
                        </a:rPr>
                        <a:t>He is working with Gabriel today. </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3"/>
                  </a:ext>
                </a:extLst>
              </a:tr>
              <a:tr h="483480">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endParaRPr lang="en-GB" sz="18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endParaRPr lang="en-GB" sz="18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r>
                        <a:rPr lang="en-GB" sz="2400" b="0" strike="noStrike" spc="-1" dirty="0">
                          <a:solidFill>
                            <a:srgbClr val="002060"/>
                          </a:solidFill>
                          <a:latin typeface="Century gothic"/>
                        </a:rPr>
                        <a:t>He writes a letter on Thursdays.</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4"/>
                  </a:ext>
                </a:extLst>
              </a:tr>
              <a:tr h="505440">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endParaRPr lang="en-GB" sz="18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endParaRPr lang="en-GB" sz="18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r>
                        <a:rPr lang="en-GB" sz="2400" b="0" strike="noStrike" spc="-1" dirty="0">
                          <a:solidFill>
                            <a:srgbClr val="002060"/>
                          </a:solidFill>
                          <a:latin typeface="Century gothic"/>
                        </a:rPr>
                        <a:t>You need help on Fridays. </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5"/>
                  </a:ext>
                </a:extLst>
              </a:tr>
              <a:tr h="475200">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endParaRPr lang="en-GB" sz="18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endParaRPr lang="en-GB" sz="18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r>
                        <a:rPr lang="en-GB" sz="2400" b="0" strike="noStrike" spc="-1" dirty="0">
                          <a:solidFill>
                            <a:srgbClr val="002060"/>
                          </a:solidFill>
                          <a:latin typeface="Century gothic"/>
                        </a:rPr>
                        <a:t>He has a bike today.</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6"/>
                  </a:ext>
                </a:extLst>
              </a:tr>
              <a:tr h="460440">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endParaRPr lang="en-GB" sz="18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endParaRPr lang="en-GB" sz="18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r>
                        <a:rPr lang="en-GB" sz="2200" b="0" strike="noStrike" spc="-1" dirty="0">
                          <a:solidFill>
                            <a:srgbClr val="002060"/>
                          </a:solidFill>
                          <a:latin typeface="Century gothic"/>
                        </a:rPr>
                        <a:t>You/he use(s) the computer on Wednesdays. </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7"/>
                  </a:ext>
                </a:extLst>
              </a:tr>
            </a:tbl>
          </a:graphicData>
        </a:graphic>
      </p:graphicFrame>
      <p:sp>
        <p:nvSpPr>
          <p:cNvPr id="15" name="CustomShape 22">
            <a:hlinkClick r:id="" action="ppaction://noaction">
              <a:snd r:embed="rId3" name="T3_W2_12.2.wav"/>
            </a:hlinkClick>
            <a:extLst>
              <a:ext uri="{FF2B5EF4-FFF2-40B4-BE49-F238E27FC236}">
                <a16:creationId xmlns:a16="http://schemas.microsoft.com/office/drawing/2014/main" id="{4247252A-FC32-4F16-8616-A5FE2859FCB7}"/>
              </a:ext>
            </a:extLst>
          </p:cNvPr>
          <p:cNvSpPr/>
          <p:nvPr/>
        </p:nvSpPr>
        <p:spPr>
          <a:xfrm>
            <a:off x="751883" y="2954980"/>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prstClr val="white"/>
                </a:solidFill>
                <a:effectLst/>
                <a:uLnTx/>
                <a:uFillTx/>
                <a:latin typeface="Century Gothic" panose="020B0502020202020204" pitchFamily="34" charset="0"/>
                <a:ea typeface="DejaVu Sans"/>
                <a:cs typeface="+mn-cs"/>
              </a:rPr>
              <a:t>B</a:t>
            </a:r>
            <a:endParaRPr kumimoji="0" lang="en-GB" sz="2000" b="0" i="0" u="none" strike="noStrike" kern="1200" cap="none" spc="-1"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6" name="CustomShape 23">
            <a:hlinkClick r:id="" action="ppaction://noaction">
              <a:snd r:embed="rId4" name="T3_W2_12.3.wav"/>
            </a:hlinkClick>
            <a:extLst>
              <a:ext uri="{FF2B5EF4-FFF2-40B4-BE49-F238E27FC236}">
                <a16:creationId xmlns:a16="http://schemas.microsoft.com/office/drawing/2014/main" id="{3AD5864B-E328-4811-82EC-A3D77BDC6BF2}"/>
              </a:ext>
            </a:extLst>
          </p:cNvPr>
          <p:cNvSpPr/>
          <p:nvPr/>
        </p:nvSpPr>
        <p:spPr>
          <a:xfrm>
            <a:off x="751883" y="3457540"/>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prstClr val="white"/>
                </a:solidFill>
                <a:effectLst/>
                <a:uLnTx/>
                <a:uFillTx/>
                <a:latin typeface="Century Gothic" panose="020B0502020202020204" pitchFamily="34" charset="0"/>
                <a:ea typeface="DejaVu Sans"/>
                <a:cs typeface="+mn-cs"/>
              </a:rPr>
              <a:t>1</a:t>
            </a:r>
            <a:endParaRPr kumimoji="0" lang="en-GB" sz="2000" b="0" i="0" u="none" strike="noStrike" kern="1200" cap="none" spc="-1" normalizeH="0" baseline="0" noProof="0">
              <a:ln>
                <a:noFill/>
              </a:ln>
              <a:solidFill>
                <a:prstClr val="white"/>
              </a:solidFill>
              <a:effectLst/>
              <a:uLnTx/>
              <a:uFillTx/>
              <a:latin typeface="Century Gothic" panose="020B0502020202020204" pitchFamily="34" charset="0"/>
              <a:ea typeface="+mn-ea"/>
              <a:cs typeface="+mn-cs"/>
            </a:endParaRPr>
          </a:p>
        </p:txBody>
      </p:sp>
      <p:sp>
        <p:nvSpPr>
          <p:cNvPr id="17" name="CustomShape 24">
            <a:hlinkClick r:id="" action="ppaction://noaction">
              <a:snd r:embed="rId5" name="T3_W2_12.4.wav"/>
            </a:hlinkClick>
            <a:extLst>
              <a:ext uri="{FF2B5EF4-FFF2-40B4-BE49-F238E27FC236}">
                <a16:creationId xmlns:a16="http://schemas.microsoft.com/office/drawing/2014/main" id="{F2DAD2AC-ADD2-4480-845B-008BBA9A5F70}"/>
              </a:ext>
            </a:extLst>
          </p:cNvPr>
          <p:cNvSpPr/>
          <p:nvPr/>
        </p:nvSpPr>
        <p:spPr>
          <a:xfrm>
            <a:off x="751883" y="3936700"/>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prstClr val="white"/>
                </a:solidFill>
                <a:effectLst/>
                <a:uLnTx/>
                <a:uFillTx/>
                <a:latin typeface="Century Gothic" panose="020B0502020202020204" pitchFamily="34" charset="0"/>
                <a:ea typeface="DejaVu Sans"/>
                <a:cs typeface="+mn-cs"/>
              </a:rPr>
              <a:t>2</a:t>
            </a:r>
            <a:endParaRPr kumimoji="0" lang="en-GB" sz="2000" b="0" i="0" u="none" strike="noStrike" kern="1200" cap="none" spc="-1" normalizeH="0" baseline="0" noProof="0">
              <a:ln>
                <a:noFill/>
              </a:ln>
              <a:solidFill>
                <a:prstClr val="white"/>
              </a:solidFill>
              <a:effectLst/>
              <a:uLnTx/>
              <a:uFillTx/>
              <a:latin typeface="Century Gothic" panose="020B0502020202020204" pitchFamily="34" charset="0"/>
              <a:ea typeface="+mn-ea"/>
              <a:cs typeface="+mn-cs"/>
            </a:endParaRPr>
          </a:p>
        </p:txBody>
      </p:sp>
      <p:sp>
        <p:nvSpPr>
          <p:cNvPr id="18" name="CustomShape 25">
            <a:hlinkClick r:id="" action="ppaction://noaction">
              <a:snd r:embed="rId6" name="T3_W2_12.5.wav"/>
            </a:hlinkClick>
            <a:extLst>
              <a:ext uri="{FF2B5EF4-FFF2-40B4-BE49-F238E27FC236}">
                <a16:creationId xmlns:a16="http://schemas.microsoft.com/office/drawing/2014/main" id="{E47FAB46-1A11-4EF4-B700-EF919D0338F8}"/>
              </a:ext>
            </a:extLst>
          </p:cNvPr>
          <p:cNvSpPr/>
          <p:nvPr/>
        </p:nvSpPr>
        <p:spPr>
          <a:xfrm>
            <a:off x="751883" y="4403260"/>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prstClr val="white"/>
                </a:solidFill>
                <a:effectLst/>
                <a:uLnTx/>
                <a:uFillTx/>
                <a:latin typeface="Century Gothic" panose="020B0502020202020204" pitchFamily="34" charset="0"/>
                <a:ea typeface="DejaVu Sans"/>
                <a:cs typeface="+mn-cs"/>
              </a:rPr>
              <a:t>3</a:t>
            </a:r>
            <a:endParaRPr kumimoji="0" lang="en-GB" sz="2000" b="0" i="0" u="none" strike="noStrike" kern="1200" cap="none" spc="-1" normalizeH="0" baseline="0" noProof="0">
              <a:ln>
                <a:noFill/>
              </a:ln>
              <a:solidFill>
                <a:prstClr val="white"/>
              </a:solidFill>
              <a:effectLst/>
              <a:uLnTx/>
              <a:uFillTx/>
              <a:latin typeface="Century Gothic" panose="020B0502020202020204" pitchFamily="34" charset="0"/>
              <a:ea typeface="+mn-ea"/>
              <a:cs typeface="+mn-cs"/>
            </a:endParaRPr>
          </a:p>
        </p:txBody>
      </p:sp>
      <p:sp>
        <p:nvSpPr>
          <p:cNvPr id="19" name="CustomShape 26">
            <a:hlinkClick r:id="" action="ppaction://noaction">
              <a:snd r:embed="rId7" name="T3_W2_12.6.wav"/>
            </a:hlinkClick>
            <a:extLst>
              <a:ext uri="{FF2B5EF4-FFF2-40B4-BE49-F238E27FC236}">
                <a16:creationId xmlns:a16="http://schemas.microsoft.com/office/drawing/2014/main" id="{1ECA2C39-8E1B-46F9-B4CE-5D69DA706F12}"/>
              </a:ext>
            </a:extLst>
          </p:cNvPr>
          <p:cNvSpPr/>
          <p:nvPr/>
        </p:nvSpPr>
        <p:spPr>
          <a:xfrm>
            <a:off x="751883" y="4908700"/>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prstClr val="white"/>
                </a:solidFill>
                <a:effectLst/>
                <a:uLnTx/>
                <a:uFillTx/>
                <a:latin typeface="Century Gothic" panose="020B0502020202020204" pitchFamily="34" charset="0"/>
                <a:ea typeface="DejaVu Sans"/>
                <a:cs typeface="+mn-cs"/>
              </a:rPr>
              <a:t>4</a:t>
            </a:r>
            <a:endParaRPr kumimoji="0" lang="en-GB" sz="2000" b="0" i="0" u="none" strike="noStrike" kern="1200" cap="none" spc="-1" normalizeH="0" baseline="0" noProof="0">
              <a:ln>
                <a:noFill/>
              </a:ln>
              <a:solidFill>
                <a:prstClr val="white"/>
              </a:solidFill>
              <a:effectLst/>
              <a:uLnTx/>
              <a:uFillTx/>
              <a:latin typeface="Century Gothic" panose="020B0502020202020204" pitchFamily="34" charset="0"/>
              <a:ea typeface="+mn-ea"/>
              <a:cs typeface="+mn-cs"/>
            </a:endParaRPr>
          </a:p>
        </p:txBody>
      </p:sp>
      <p:sp>
        <p:nvSpPr>
          <p:cNvPr id="21" name="CustomShape 27">
            <a:hlinkClick r:id="" action="ppaction://noaction">
              <a:snd r:embed="rId8" name="T3_W2_12.7.wav"/>
            </a:hlinkClick>
            <a:extLst>
              <a:ext uri="{FF2B5EF4-FFF2-40B4-BE49-F238E27FC236}">
                <a16:creationId xmlns:a16="http://schemas.microsoft.com/office/drawing/2014/main" id="{B06E6BFD-FB69-40F9-9653-301D379E5A17}"/>
              </a:ext>
            </a:extLst>
          </p:cNvPr>
          <p:cNvSpPr/>
          <p:nvPr/>
        </p:nvSpPr>
        <p:spPr>
          <a:xfrm>
            <a:off x="756203" y="5400820"/>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prstClr val="white"/>
                </a:solidFill>
                <a:effectLst/>
                <a:uLnTx/>
                <a:uFillTx/>
                <a:latin typeface="Century Gothic" panose="020B0502020202020204" pitchFamily="34" charset="0"/>
                <a:ea typeface="DejaVu Sans"/>
                <a:cs typeface="+mn-cs"/>
              </a:rPr>
              <a:t>5</a:t>
            </a:r>
            <a:endParaRPr kumimoji="0" lang="en-GB" sz="2000" b="0" i="0" u="none" strike="noStrike" kern="1200" cap="none" spc="-1"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2" name="CustomShape 28">
            <a:hlinkClick r:id="" action="ppaction://noaction">
              <a:snd r:embed="rId9" name="T3_W2_12.8.wav"/>
            </a:hlinkClick>
            <a:extLst>
              <a:ext uri="{FF2B5EF4-FFF2-40B4-BE49-F238E27FC236}">
                <a16:creationId xmlns:a16="http://schemas.microsoft.com/office/drawing/2014/main" id="{34261C61-C209-49EF-A2E1-6B62F7BA1FCB}"/>
              </a:ext>
            </a:extLst>
          </p:cNvPr>
          <p:cNvSpPr/>
          <p:nvPr/>
        </p:nvSpPr>
        <p:spPr>
          <a:xfrm>
            <a:off x="751883" y="5871944"/>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prstClr val="white"/>
                </a:solidFill>
                <a:effectLst/>
                <a:uLnTx/>
                <a:uFillTx/>
                <a:latin typeface="Century Gothic" panose="020B0502020202020204" pitchFamily="34" charset="0"/>
                <a:ea typeface="DejaVu Sans"/>
                <a:cs typeface="+mn-cs"/>
              </a:rPr>
              <a:t>6</a:t>
            </a:r>
            <a:endParaRPr kumimoji="0" lang="en-GB" sz="2000" b="0" i="0" u="none" strike="noStrike" kern="1200" cap="none" spc="-1" normalizeH="0" baseline="0" noProof="0">
              <a:ln>
                <a:noFill/>
              </a:ln>
              <a:solidFill>
                <a:prstClr val="white"/>
              </a:solidFill>
              <a:effectLst/>
              <a:uLnTx/>
              <a:uFillTx/>
              <a:latin typeface="Century Gothic" panose="020B0502020202020204" pitchFamily="34" charset="0"/>
              <a:ea typeface="+mn-ea"/>
              <a:cs typeface="+mn-cs"/>
            </a:endParaRPr>
          </a:p>
        </p:txBody>
      </p:sp>
      <p:sp>
        <p:nvSpPr>
          <p:cNvPr id="25" name="CustomShape 6">
            <a:extLst>
              <a:ext uri="{FF2B5EF4-FFF2-40B4-BE49-F238E27FC236}">
                <a16:creationId xmlns:a16="http://schemas.microsoft.com/office/drawing/2014/main" id="{85BDA598-D8FC-421B-AEDB-34FBDED665F3}"/>
              </a:ext>
            </a:extLst>
          </p:cNvPr>
          <p:cNvSpPr/>
          <p:nvPr/>
        </p:nvSpPr>
        <p:spPr>
          <a:xfrm>
            <a:off x="114389" y="0"/>
            <a:ext cx="812556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27" name="Picture 26" descr="A picture containing text, clipart&#10;&#10;Description automatically generated">
            <a:extLst>
              <a:ext uri="{FF2B5EF4-FFF2-40B4-BE49-F238E27FC236}">
                <a16:creationId xmlns:a16="http://schemas.microsoft.com/office/drawing/2014/main" id="{AC19905F-818E-4788-94EC-FA69D89EB988}"/>
              </a:ext>
            </a:extLst>
          </p:cNvPr>
          <p:cNvPicPr>
            <a:picLocks noChangeAspect="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94625" y="0"/>
            <a:ext cx="1097375" cy="1402202"/>
          </a:xfrm>
          <a:prstGeom prst="rect">
            <a:avLst/>
          </a:prstGeom>
        </p:spPr>
      </p:pic>
      <p:pic>
        <p:nvPicPr>
          <p:cNvPr id="4" name="Picture 3" descr="Icon&#10;&#10;Description automatically generated">
            <a:extLst>
              <a:ext uri="{FF2B5EF4-FFF2-40B4-BE49-F238E27FC236}">
                <a16:creationId xmlns:a16="http://schemas.microsoft.com/office/drawing/2014/main" id="{38D73F0C-2FDA-4386-9298-50EF1D54097D}"/>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r="50000"/>
          <a:stretch/>
        </p:blipFill>
        <p:spPr>
          <a:xfrm>
            <a:off x="2359121" y="2928873"/>
            <a:ext cx="517321" cy="517320"/>
          </a:xfrm>
          <a:prstGeom prst="rect">
            <a:avLst/>
          </a:prstGeom>
        </p:spPr>
      </p:pic>
      <p:pic>
        <p:nvPicPr>
          <p:cNvPr id="28" name="Picture 27" descr="Icon&#10;&#10;Description automatically generated">
            <a:extLst>
              <a:ext uri="{FF2B5EF4-FFF2-40B4-BE49-F238E27FC236}">
                <a16:creationId xmlns:a16="http://schemas.microsoft.com/office/drawing/2014/main" id="{794BAFBC-62E0-448C-9EFA-AA88D4866E4D}"/>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r="50000"/>
          <a:stretch/>
        </p:blipFill>
        <p:spPr>
          <a:xfrm>
            <a:off x="2359121" y="3416092"/>
            <a:ext cx="517321" cy="517320"/>
          </a:xfrm>
          <a:prstGeom prst="rect">
            <a:avLst/>
          </a:prstGeom>
        </p:spPr>
      </p:pic>
      <p:sp>
        <p:nvSpPr>
          <p:cNvPr id="20" name="Speech Bubble: Rectangle with Corners Rounded 19">
            <a:hlinkClick r:id="" action="ppaction://noaction">
              <a:snd r:embed="rId12" name="T3_W2_12.1.wav"/>
            </a:hlinkClick>
            <a:extLst>
              <a:ext uri="{FF2B5EF4-FFF2-40B4-BE49-F238E27FC236}">
                <a16:creationId xmlns:a16="http://schemas.microsoft.com/office/drawing/2014/main" id="{61558AC7-FD68-4E3F-8517-700B31B40F08}"/>
              </a:ext>
            </a:extLst>
          </p:cNvPr>
          <p:cNvSpPr/>
          <p:nvPr/>
        </p:nvSpPr>
        <p:spPr>
          <a:xfrm>
            <a:off x="1181644" y="973428"/>
            <a:ext cx="7325882" cy="505051"/>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pic>
        <p:nvPicPr>
          <p:cNvPr id="23" name="Graphic 22" descr="Teacher">
            <a:extLst>
              <a:ext uri="{FF2B5EF4-FFF2-40B4-BE49-F238E27FC236}">
                <a16:creationId xmlns:a16="http://schemas.microsoft.com/office/drawing/2014/main" id="{03F257CD-6AE7-4B38-B6EF-745F95AA86F2}"/>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41474" y="777182"/>
            <a:ext cx="914400" cy="914400"/>
          </a:xfrm>
          <a:prstGeom prst="rect">
            <a:avLst/>
          </a:prstGeom>
        </p:spPr>
      </p:pic>
      <p:sp>
        <p:nvSpPr>
          <p:cNvPr id="24" name="Google Shape;108;p3">
            <a:hlinkClick r:id="" action="ppaction://noaction">
              <a:snd r:embed="rId12" name="T3_W2_12.1.wav"/>
            </a:hlinkClick>
            <a:extLst>
              <a:ext uri="{FF2B5EF4-FFF2-40B4-BE49-F238E27FC236}">
                <a16:creationId xmlns:a16="http://schemas.microsoft.com/office/drawing/2014/main" id="{BD6AECCF-7ECD-47B8-B7B8-66B6B917E525}"/>
              </a:ext>
            </a:extLst>
          </p:cNvPr>
          <p:cNvSpPr txBox="1"/>
          <p:nvPr/>
        </p:nvSpPr>
        <p:spPr>
          <a:xfrm>
            <a:off x="1253595" y="984101"/>
            <a:ext cx="7236107"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err="1">
                <a:ln>
                  <a:noFill/>
                </a:ln>
                <a:solidFill>
                  <a:prstClr val="white"/>
                </a:solidFill>
                <a:effectLst/>
                <a:uLnTx/>
                <a:uFillTx/>
                <a:latin typeface="Century Gothic" panose="020B0502020202020204" pitchFamily="34" charset="0"/>
                <a:ea typeface="Calibri"/>
                <a:cs typeface="Calibri"/>
                <a:sym typeface="Calibri"/>
              </a:rPr>
              <a:t>Hör</a:t>
            </a:r>
            <a:r>
              <a:rPr kumimoji="0" lang="en-GB" sz="2400" b="1" i="0" u="none" strike="noStrike" kern="1200" cap="none" spc="-1" normalizeH="0" baseline="0" noProof="0" dirty="0">
                <a:ln>
                  <a:noFill/>
                </a:ln>
                <a:solidFill>
                  <a:prstClr val="white"/>
                </a:solidFill>
                <a:effectLst/>
                <a:uLnTx/>
                <a:uFillTx/>
                <a:latin typeface="Century Gothic" panose="020B0502020202020204" pitchFamily="34" charset="0"/>
                <a:ea typeface="Calibri"/>
                <a:cs typeface="Calibri"/>
                <a:sym typeface="Calibri"/>
              </a:rPr>
              <a:t> </a:t>
            </a:r>
            <a:r>
              <a:rPr kumimoji="0" lang="en-GB" sz="2400" b="1" i="0" u="none" strike="noStrike" kern="1200" cap="none" spc="-1" normalizeH="0" baseline="0" noProof="0" dirty="0" err="1">
                <a:ln>
                  <a:noFill/>
                </a:ln>
                <a:solidFill>
                  <a:prstClr val="white"/>
                </a:solidFill>
                <a:effectLst/>
                <a:uLnTx/>
                <a:uFillTx/>
                <a:latin typeface="Century Gothic" panose="020B0502020202020204" pitchFamily="34" charset="0"/>
                <a:ea typeface="Calibri"/>
                <a:cs typeface="Calibri"/>
                <a:sym typeface="Calibri"/>
              </a:rPr>
              <a:t>zu</a:t>
            </a:r>
            <a:r>
              <a:rPr kumimoji="0" lang="en-GB" sz="2400" b="1" i="0" u="none" strike="noStrike" kern="1200" cap="none" spc="-1" normalizeH="0" baseline="0" noProof="0" dirty="0">
                <a:ln>
                  <a:noFill/>
                </a:ln>
                <a:solidFill>
                  <a:prstClr val="white"/>
                </a:solidFill>
                <a:effectLst/>
                <a:uLnTx/>
                <a:uFillTx/>
                <a:latin typeface="Century Gothic" panose="020B0502020202020204" pitchFamily="34" charset="0"/>
                <a:ea typeface="Calibri"/>
                <a:cs typeface="Calibri"/>
                <a:sym typeface="Calibri"/>
              </a:rPr>
              <a:t>. </a:t>
            </a:r>
            <a:r>
              <a:rPr kumimoji="0" lang="en-GB" sz="2400" b="1" i="0" u="none" strike="noStrike" kern="1200" cap="none" spc="-1" normalizeH="0" baseline="0" noProof="0" dirty="0" err="1">
                <a:ln>
                  <a:noFill/>
                </a:ln>
                <a:solidFill>
                  <a:prstClr val="white"/>
                </a:solidFill>
                <a:effectLst/>
                <a:uLnTx/>
                <a:uFillTx/>
                <a:latin typeface="Century Gothic" panose="020B0502020202020204" pitchFamily="34" charset="0"/>
                <a:ea typeface="Calibri"/>
                <a:cs typeface="Calibri"/>
                <a:sym typeface="Calibri"/>
              </a:rPr>
              <a:t>Wer</a:t>
            </a:r>
            <a:r>
              <a:rPr kumimoji="0" lang="en-GB" sz="2400" b="1" i="0" u="none" strike="noStrike" kern="1200" cap="none" spc="-1" normalizeH="0" baseline="0" noProof="0" dirty="0">
                <a:ln>
                  <a:noFill/>
                </a:ln>
                <a:solidFill>
                  <a:prstClr val="white"/>
                </a:solidFill>
                <a:effectLst/>
                <a:uLnTx/>
                <a:uFillTx/>
                <a:latin typeface="Century Gothic" panose="020B0502020202020204" pitchFamily="34" charset="0"/>
                <a:ea typeface="Calibri"/>
                <a:cs typeface="Calibri"/>
                <a:sym typeface="Calibri"/>
              </a:rPr>
              <a:t> </a:t>
            </a:r>
            <a:r>
              <a:rPr kumimoji="0" lang="en-GB" sz="2400" b="1" i="0" u="none" strike="noStrike" kern="1200" cap="none" spc="-1" normalizeH="0" baseline="0" noProof="0" dirty="0" err="1">
                <a:ln>
                  <a:noFill/>
                </a:ln>
                <a:solidFill>
                  <a:prstClr val="white"/>
                </a:solidFill>
                <a:effectLst/>
                <a:uLnTx/>
                <a:uFillTx/>
                <a:latin typeface="Century Gothic" panose="020B0502020202020204" pitchFamily="34" charset="0"/>
                <a:ea typeface="Calibri"/>
                <a:cs typeface="Calibri"/>
                <a:sym typeface="Calibri"/>
              </a:rPr>
              <a:t>ist</a:t>
            </a:r>
            <a:r>
              <a:rPr kumimoji="0" lang="en-GB" sz="2400" b="1" i="0" u="none" strike="noStrike" kern="1200" cap="none" spc="-1" normalizeH="0" baseline="0" noProof="0" dirty="0">
                <a:ln>
                  <a:noFill/>
                </a:ln>
                <a:solidFill>
                  <a:prstClr val="white"/>
                </a:solidFill>
                <a:effectLst/>
                <a:uLnTx/>
                <a:uFillTx/>
                <a:latin typeface="Century Gothic" panose="020B0502020202020204" pitchFamily="34" charset="0"/>
                <a:ea typeface="Calibri"/>
                <a:cs typeface="Calibri"/>
                <a:sym typeface="Calibri"/>
              </a:rPr>
              <a:t> das? Was </a:t>
            </a:r>
            <a:r>
              <a:rPr kumimoji="0" lang="en-GB" sz="2400" b="1" i="0" u="none" strike="noStrike" kern="1200" cap="none" spc="-1" normalizeH="0" baseline="0" noProof="0" dirty="0" err="1">
                <a:ln>
                  <a:noFill/>
                </a:ln>
                <a:solidFill>
                  <a:prstClr val="white"/>
                </a:solidFill>
                <a:effectLst/>
                <a:uLnTx/>
                <a:uFillTx/>
                <a:latin typeface="Century Gothic" panose="020B0502020202020204" pitchFamily="34" charset="0"/>
                <a:ea typeface="Calibri"/>
                <a:cs typeface="Calibri"/>
                <a:sym typeface="Calibri"/>
              </a:rPr>
              <a:t>ist</a:t>
            </a:r>
            <a:r>
              <a:rPr kumimoji="0" lang="en-GB" sz="2400" b="1" i="0" u="none" strike="noStrike" kern="1200" cap="none" spc="-1" normalizeH="0" baseline="0" noProof="0" dirty="0">
                <a:ln>
                  <a:noFill/>
                </a:ln>
                <a:solidFill>
                  <a:prstClr val="white"/>
                </a:solidFill>
                <a:effectLst/>
                <a:uLnTx/>
                <a:uFillTx/>
                <a:latin typeface="Century Gothic" panose="020B0502020202020204" pitchFamily="34" charset="0"/>
                <a:ea typeface="Calibri"/>
                <a:cs typeface="Calibri"/>
                <a:sym typeface="Calibri"/>
              </a:rPr>
              <a:t> das auf </a:t>
            </a:r>
            <a:r>
              <a:rPr kumimoji="0" lang="en-GB" sz="2400" b="1" i="0" u="none" strike="noStrike" kern="1200" cap="none" spc="-1" normalizeH="0" baseline="0" noProof="0" dirty="0" err="1">
                <a:ln>
                  <a:noFill/>
                </a:ln>
                <a:solidFill>
                  <a:prstClr val="white"/>
                </a:solidFill>
                <a:effectLst/>
                <a:uLnTx/>
                <a:uFillTx/>
                <a:latin typeface="Century Gothic" panose="020B0502020202020204" pitchFamily="34" charset="0"/>
                <a:ea typeface="Calibri"/>
                <a:cs typeface="Calibri"/>
                <a:sym typeface="Calibri"/>
              </a:rPr>
              <a:t>Englisch</a:t>
            </a:r>
            <a:r>
              <a:rPr kumimoji="0" lang="en-GB" sz="2400" b="1" i="0" u="none" strike="noStrike" kern="1200" cap="none" spc="-1" normalizeH="0" baseline="0" noProof="0" dirty="0">
                <a:ln>
                  <a:noFill/>
                </a:ln>
                <a:solidFill>
                  <a:prstClr val="white"/>
                </a:solidFill>
                <a:effectLst/>
                <a:uLnTx/>
                <a:uFillTx/>
                <a:latin typeface="Century Gothic" panose="020B0502020202020204" pitchFamily="34" charset="0"/>
                <a:ea typeface="Calibri"/>
                <a:cs typeface="Calibri"/>
                <a:sym typeface="Calibri"/>
              </a:rPr>
              <a:t>?</a:t>
            </a:r>
            <a:endParaRPr kumimoji="0" sz="2400" b="1" i="0" u="none" strike="noStrike" kern="1200" cap="none" spc="0" normalizeH="0" baseline="0" noProof="0" dirty="0">
              <a:ln>
                <a:noFill/>
              </a:ln>
              <a:solidFill>
                <a:prstClr val="white"/>
              </a:solidFill>
              <a:effectLst/>
              <a:uLnTx/>
              <a:uFillTx/>
              <a:latin typeface="Century Gothic" panose="020B0502020202020204" pitchFamily="34" charset="0"/>
              <a:ea typeface="Calibri"/>
              <a:cs typeface="Calibri"/>
              <a:sym typeface="Calibri"/>
            </a:endParaRPr>
          </a:p>
        </p:txBody>
      </p:sp>
      <p:sp>
        <p:nvSpPr>
          <p:cNvPr id="3" name="TextBox 2">
            <a:extLst>
              <a:ext uri="{FF2B5EF4-FFF2-40B4-BE49-F238E27FC236}">
                <a16:creationId xmlns:a16="http://schemas.microsoft.com/office/drawing/2014/main" id="{31DC09E5-C826-43D6-9B9B-0B49E3AE32D8}"/>
              </a:ext>
            </a:extLst>
          </p:cNvPr>
          <p:cNvSpPr txBox="1"/>
          <p:nvPr/>
        </p:nvSpPr>
        <p:spPr>
          <a:xfrm>
            <a:off x="5616" y="69454"/>
            <a:ext cx="12402589"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a:rPr>
              <a:t>Olivia </a:t>
            </a:r>
            <a:r>
              <a:rPr lang="en-GB" sz="2400" b="1" dirty="0">
                <a:solidFill>
                  <a:srgbClr val="002060"/>
                </a:solidFill>
                <a:latin typeface="Century Gothic"/>
              </a:rPr>
              <a:t>messages </a:t>
            </a:r>
            <a:r>
              <a:rPr lang="en-GB" sz="2400" b="1" dirty="0" err="1">
                <a:solidFill>
                  <a:srgbClr val="002060"/>
                </a:solidFill>
                <a:latin typeface="Century Gothic"/>
              </a:rPr>
              <a:t>Ronja</a:t>
            </a:r>
            <a:r>
              <a:rPr lang="en-GB" sz="2400" b="1" dirty="0">
                <a:solidFill>
                  <a:srgbClr val="002060"/>
                </a:solidFill>
                <a:latin typeface="Century Gothic"/>
              </a:rPr>
              <a:t> back. Is she talking about </a:t>
            </a:r>
            <a:r>
              <a:rPr lang="en-GB" sz="2400" b="1" dirty="0" err="1">
                <a:solidFill>
                  <a:srgbClr val="002060"/>
                </a:solidFill>
                <a:latin typeface="Century Gothic"/>
              </a:rPr>
              <a:t>Ronja</a:t>
            </a:r>
            <a:r>
              <a:rPr lang="en-GB" sz="2400" b="1" dirty="0">
                <a:solidFill>
                  <a:srgbClr val="002060"/>
                </a:solidFill>
                <a:latin typeface="Century Gothic"/>
              </a:rPr>
              <a:t> (du) or </a:t>
            </a:r>
            <a:r>
              <a:rPr lang="en-GB" sz="2400" b="1" dirty="0" err="1">
                <a:solidFill>
                  <a:srgbClr val="002060"/>
                </a:solidFill>
                <a:latin typeface="Century Gothic"/>
              </a:rPr>
              <a:t>Lias</a:t>
            </a:r>
            <a:r>
              <a:rPr lang="en-GB" sz="2400" b="1" dirty="0">
                <a:solidFill>
                  <a:srgbClr val="002060"/>
                </a:solidFill>
                <a:latin typeface="Century Gothic"/>
              </a:rPr>
              <a:t> (</a:t>
            </a:r>
            <a:r>
              <a:rPr lang="en-GB" sz="2400" b="1" dirty="0" err="1">
                <a:solidFill>
                  <a:srgbClr val="002060"/>
                </a:solidFill>
                <a:latin typeface="Century Gothic"/>
              </a:rPr>
              <a:t>er</a:t>
            </a:r>
            <a:r>
              <a:rPr lang="en-GB" sz="2400" b="1" dirty="0">
                <a:solidFill>
                  <a:srgbClr val="002060"/>
                </a:solidFill>
                <a:latin typeface="Century Gothic"/>
              </a:rPr>
              <a:t>)?</a:t>
            </a:r>
            <a:endParaRPr kumimoji="0" lang="en-GB" sz="2400" b="1" i="0" u="none" strike="noStrike" kern="1200" cap="none" spc="0" normalizeH="0" baseline="0" noProof="0" dirty="0">
              <a:ln>
                <a:noFill/>
              </a:ln>
              <a:solidFill>
                <a:srgbClr val="002060"/>
              </a:solidFill>
              <a:effectLst/>
              <a:uLnTx/>
              <a:uFillTx/>
              <a:latin typeface="Century Gothic"/>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a:rPr>
              <a:t>How would you translate each of her sentences?</a:t>
            </a:r>
          </a:p>
        </p:txBody>
      </p:sp>
      <p:sp>
        <p:nvSpPr>
          <p:cNvPr id="12" name="TextBox 11">
            <a:extLst>
              <a:ext uri="{FF2B5EF4-FFF2-40B4-BE49-F238E27FC236}">
                <a16:creationId xmlns:a16="http://schemas.microsoft.com/office/drawing/2014/main" id="{9326A231-6E77-4872-B6E2-555CD88ECB7F}"/>
              </a:ext>
            </a:extLst>
          </p:cNvPr>
          <p:cNvSpPr txBox="1"/>
          <p:nvPr/>
        </p:nvSpPr>
        <p:spPr>
          <a:xfrm>
            <a:off x="5347817" y="3044506"/>
            <a:ext cx="5370021" cy="373616"/>
          </a:xfrm>
          <a:prstGeom prst="rect">
            <a:avLst/>
          </a:prstGeom>
          <a:solidFill>
            <a:srgbClr val="FFFFFF"/>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31" name="TextBox 30">
            <a:extLst>
              <a:ext uri="{FF2B5EF4-FFF2-40B4-BE49-F238E27FC236}">
                <a16:creationId xmlns:a16="http://schemas.microsoft.com/office/drawing/2014/main" id="{56B8646F-CBF9-41C0-9D4A-9C63EF287C2E}"/>
              </a:ext>
            </a:extLst>
          </p:cNvPr>
          <p:cNvSpPr txBox="1"/>
          <p:nvPr/>
        </p:nvSpPr>
        <p:spPr>
          <a:xfrm>
            <a:off x="5351286" y="3482314"/>
            <a:ext cx="5370021" cy="373616"/>
          </a:xfrm>
          <a:prstGeom prst="rect">
            <a:avLst/>
          </a:prstGeom>
          <a:solidFill>
            <a:srgbClr val="FFFFFF"/>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32" name="TextBox 31">
            <a:extLst>
              <a:ext uri="{FF2B5EF4-FFF2-40B4-BE49-F238E27FC236}">
                <a16:creationId xmlns:a16="http://schemas.microsoft.com/office/drawing/2014/main" id="{7011AFBE-E239-46FB-A9A0-0EECE71C3038}"/>
              </a:ext>
            </a:extLst>
          </p:cNvPr>
          <p:cNvSpPr txBox="1"/>
          <p:nvPr/>
        </p:nvSpPr>
        <p:spPr>
          <a:xfrm>
            <a:off x="5347816" y="3987661"/>
            <a:ext cx="5370021" cy="373616"/>
          </a:xfrm>
          <a:prstGeom prst="rect">
            <a:avLst/>
          </a:prstGeom>
          <a:solidFill>
            <a:srgbClr val="FFFFFF"/>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33" name="TextBox 32">
            <a:extLst>
              <a:ext uri="{FF2B5EF4-FFF2-40B4-BE49-F238E27FC236}">
                <a16:creationId xmlns:a16="http://schemas.microsoft.com/office/drawing/2014/main" id="{EE92DD06-48FB-482E-A88B-E9844887E9E0}"/>
              </a:ext>
            </a:extLst>
          </p:cNvPr>
          <p:cNvSpPr txBox="1"/>
          <p:nvPr/>
        </p:nvSpPr>
        <p:spPr>
          <a:xfrm>
            <a:off x="5347816" y="4458984"/>
            <a:ext cx="5370021" cy="373616"/>
          </a:xfrm>
          <a:prstGeom prst="rect">
            <a:avLst/>
          </a:prstGeom>
          <a:solidFill>
            <a:srgbClr val="FFFFFF"/>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34" name="TextBox 33">
            <a:extLst>
              <a:ext uri="{FF2B5EF4-FFF2-40B4-BE49-F238E27FC236}">
                <a16:creationId xmlns:a16="http://schemas.microsoft.com/office/drawing/2014/main" id="{D15CD5A7-7376-455D-92F9-5C3B988B8D4D}"/>
              </a:ext>
            </a:extLst>
          </p:cNvPr>
          <p:cNvSpPr txBox="1"/>
          <p:nvPr/>
        </p:nvSpPr>
        <p:spPr>
          <a:xfrm>
            <a:off x="5347815" y="4965236"/>
            <a:ext cx="5370021" cy="373616"/>
          </a:xfrm>
          <a:prstGeom prst="rect">
            <a:avLst/>
          </a:prstGeom>
          <a:solidFill>
            <a:srgbClr val="FFFFFF"/>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35" name="TextBox 34">
            <a:extLst>
              <a:ext uri="{FF2B5EF4-FFF2-40B4-BE49-F238E27FC236}">
                <a16:creationId xmlns:a16="http://schemas.microsoft.com/office/drawing/2014/main" id="{25F3E12B-CCCE-4341-A52B-E5F0D68E62B3}"/>
              </a:ext>
            </a:extLst>
          </p:cNvPr>
          <p:cNvSpPr txBox="1"/>
          <p:nvPr/>
        </p:nvSpPr>
        <p:spPr>
          <a:xfrm>
            <a:off x="5347815" y="5404826"/>
            <a:ext cx="5370021" cy="373616"/>
          </a:xfrm>
          <a:prstGeom prst="rect">
            <a:avLst/>
          </a:prstGeom>
          <a:solidFill>
            <a:srgbClr val="FFFFFF"/>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36" name="TextBox 35">
            <a:extLst>
              <a:ext uri="{FF2B5EF4-FFF2-40B4-BE49-F238E27FC236}">
                <a16:creationId xmlns:a16="http://schemas.microsoft.com/office/drawing/2014/main" id="{00BBED01-FA65-4A46-A900-09BAD2D7BAD7}"/>
              </a:ext>
            </a:extLst>
          </p:cNvPr>
          <p:cNvSpPr txBox="1"/>
          <p:nvPr/>
        </p:nvSpPr>
        <p:spPr>
          <a:xfrm>
            <a:off x="5347814" y="5898972"/>
            <a:ext cx="6158386" cy="369332"/>
          </a:xfrm>
          <a:prstGeom prst="rect">
            <a:avLst/>
          </a:prstGeom>
          <a:solidFill>
            <a:srgbClr val="FFFFFF"/>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pic>
        <p:nvPicPr>
          <p:cNvPr id="37" name="Picture 36" descr="Icon&#10;&#10;Description automatically generated">
            <a:extLst>
              <a:ext uri="{FF2B5EF4-FFF2-40B4-BE49-F238E27FC236}">
                <a16:creationId xmlns:a16="http://schemas.microsoft.com/office/drawing/2014/main" id="{2318C6D3-8C5E-4105-B34E-E3B1CB3162AD}"/>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r="50000"/>
          <a:stretch/>
        </p:blipFill>
        <p:spPr>
          <a:xfrm>
            <a:off x="4117231" y="3885940"/>
            <a:ext cx="517321" cy="517320"/>
          </a:xfrm>
          <a:prstGeom prst="rect">
            <a:avLst/>
          </a:prstGeom>
        </p:spPr>
      </p:pic>
      <p:pic>
        <p:nvPicPr>
          <p:cNvPr id="38" name="Picture 37" descr="Icon&#10;&#10;Description automatically generated">
            <a:extLst>
              <a:ext uri="{FF2B5EF4-FFF2-40B4-BE49-F238E27FC236}">
                <a16:creationId xmlns:a16="http://schemas.microsoft.com/office/drawing/2014/main" id="{1BBD9795-6C48-486E-86B0-CA4DF2D21ED1}"/>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r="50000"/>
          <a:stretch/>
        </p:blipFill>
        <p:spPr>
          <a:xfrm>
            <a:off x="4119480" y="4347415"/>
            <a:ext cx="517321" cy="517320"/>
          </a:xfrm>
          <a:prstGeom prst="rect">
            <a:avLst/>
          </a:prstGeom>
        </p:spPr>
      </p:pic>
      <p:pic>
        <p:nvPicPr>
          <p:cNvPr id="39" name="Picture 38" descr="Icon&#10;&#10;Description automatically generated">
            <a:extLst>
              <a:ext uri="{FF2B5EF4-FFF2-40B4-BE49-F238E27FC236}">
                <a16:creationId xmlns:a16="http://schemas.microsoft.com/office/drawing/2014/main" id="{88F1D176-80FB-4283-B3EB-56001FAD422C}"/>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r="50000"/>
          <a:stretch/>
        </p:blipFill>
        <p:spPr>
          <a:xfrm>
            <a:off x="2409041" y="4864735"/>
            <a:ext cx="517321" cy="517320"/>
          </a:xfrm>
          <a:prstGeom prst="rect">
            <a:avLst/>
          </a:prstGeom>
        </p:spPr>
      </p:pic>
      <p:pic>
        <p:nvPicPr>
          <p:cNvPr id="40" name="Picture 39" descr="Icon&#10;&#10;Description automatically generated">
            <a:extLst>
              <a:ext uri="{FF2B5EF4-FFF2-40B4-BE49-F238E27FC236}">
                <a16:creationId xmlns:a16="http://schemas.microsoft.com/office/drawing/2014/main" id="{A1AF4196-DD0B-455E-88C8-CE8F7099CE9C}"/>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r="50000"/>
          <a:stretch/>
        </p:blipFill>
        <p:spPr>
          <a:xfrm>
            <a:off x="4111553" y="5330944"/>
            <a:ext cx="517321" cy="517320"/>
          </a:xfrm>
          <a:prstGeom prst="rect">
            <a:avLst/>
          </a:prstGeom>
        </p:spPr>
      </p:pic>
      <p:pic>
        <p:nvPicPr>
          <p:cNvPr id="41" name="Picture 40" descr="Icon&#10;&#10;Description automatically generated">
            <a:extLst>
              <a:ext uri="{FF2B5EF4-FFF2-40B4-BE49-F238E27FC236}">
                <a16:creationId xmlns:a16="http://schemas.microsoft.com/office/drawing/2014/main" id="{77061C23-C117-4AE4-9D26-1F2164269091}"/>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r="50000"/>
          <a:stretch/>
        </p:blipFill>
        <p:spPr>
          <a:xfrm>
            <a:off x="2401114" y="5797548"/>
            <a:ext cx="517321" cy="517320"/>
          </a:xfrm>
          <a:prstGeom prst="rect">
            <a:avLst/>
          </a:prstGeom>
        </p:spPr>
      </p:pic>
      <p:pic>
        <p:nvPicPr>
          <p:cNvPr id="42" name="Picture 41" descr="Icon&#10;&#10;Description automatically generated">
            <a:extLst>
              <a:ext uri="{FF2B5EF4-FFF2-40B4-BE49-F238E27FC236}">
                <a16:creationId xmlns:a16="http://schemas.microsoft.com/office/drawing/2014/main" id="{33B5D8DB-BD44-4AFE-BE02-1E214BA41147}"/>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r="50000"/>
          <a:stretch/>
        </p:blipFill>
        <p:spPr>
          <a:xfrm>
            <a:off x="4103626" y="5789036"/>
            <a:ext cx="517321" cy="517320"/>
          </a:xfrm>
          <a:prstGeom prst="rect">
            <a:avLst/>
          </a:prstGeom>
        </p:spPr>
      </p:pic>
      <p:sp>
        <p:nvSpPr>
          <p:cNvPr id="43" name="Speech Bubble: Rectangle with Corners Rounded 42">
            <a:extLst>
              <a:ext uri="{FF2B5EF4-FFF2-40B4-BE49-F238E27FC236}">
                <a16:creationId xmlns:a16="http://schemas.microsoft.com/office/drawing/2014/main" id="{5B5F5910-8F0C-4B4B-98C3-45164D2203E0}"/>
              </a:ext>
            </a:extLst>
          </p:cNvPr>
          <p:cNvSpPr/>
          <p:nvPr/>
        </p:nvSpPr>
        <p:spPr>
          <a:xfrm>
            <a:off x="4833864" y="3187533"/>
            <a:ext cx="4158861" cy="1431988"/>
          </a:xfrm>
          <a:prstGeom prst="wedgeRoundRectCallout">
            <a:avLst>
              <a:gd name="adj1" fmla="val -78886"/>
              <a:gd name="adj2" fmla="val 136892"/>
              <a:gd name="adj3" fmla="val 16667"/>
            </a:avLst>
          </a:prstGeom>
          <a:solidFill>
            <a:srgbClr val="002060"/>
          </a:solid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a:ea typeface="+mn-ea"/>
                <a:cs typeface="+mn-cs"/>
              </a:rPr>
              <a:t>There is no ‘s’ in the </a:t>
            </a:r>
            <a:r>
              <a:rPr kumimoji="0" lang="en-GB" sz="2400" b="1" i="1" u="none" strike="noStrike" kern="1200" cap="none" spc="0" normalizeH="0" baseline="0" noProof="0" dirty="0">
                <a:ln>
                  <a:noFill/>
                </a:ln>
                <a:solidFill>
                  <a:prstClr val="white"/>
                </a:solidFill>
                <a:effectLst/>
                <a:uLnTx/>
                <a:uFillTx/>
                <a:latin typeface="Century Gothic"/>
                <a:ea typeface="+mn-ea"/>
                <a:cs typeface="+mn-cs"/>
              </a:rPr>
              <a:t>du</a:t>
            </a:r>
            <a:r>
              <a:rPr kumimoji="0" lang="en-GB" sz="2400" b="1" i="0" u="none" strike="noStrike" kern="1200" cap="none" spc="0" normalizeH="0" baseline="0" noProof="0" dirty="0">
                <a:ln>
                  <a:noFill/>
                </a:ln>
                <a:solidFill>
                  <a:prstClr val="white"/>
                </a:solidFill>
                <a:effectLst/>
                <a:uLnTx/>
                <a:uFillTx/>
                <a:latin typeface="Century Gothic"/>
                <a:ea typeface="+mn-ea"/>
                <a:cs typeface="+mn-cs"/>
              </a:rPr>
              <a:t> form of </a:t>
            </a:r>
            <a:r>
              <a:rPr kumimoji="0" lang="en-GB" sz="2400" b="1" i="1" u="none" strike="noStrike" kern="1200" cap="none" spc="0" normalizeH="0" baseline="0" noProof="0" dirty="0" err="1">
                <a:ln>
                  <a:noFill/>
                </a:ln>
                <a:solidFill>
                  <a:prstClr val="white"/>
                </a:solidFill>
                <a:effectLst/>
                <a:uLnTx/>
                <a:uFillTx/>
                <a:latin typeface="Century Gothic"/>
                <a:ea typeface="+mn-ea"/>
                <a:cs typeface="+mn-cs"/>
              </a:rPr>
              <a:t>benutzen</a:t>
            </a:r>
            <a:r>
              <a:rPr kumimoji="0" lang="en-GB" sz="2400" b="1" i="0" u="none" strike="noStrike" kern="1200" cap="none" spc="0" normalizeH="0" baseline="0" noProof="0" dirty="0">
                <a:ln>
                  <a:noFill/>
                </a:ln>
                <a:solidFill>
                  <a:prstClr val="white"/>
                </a:solidFill>
                <a:effectLst/>
                <a:uLnTx/>
                <a:uFillTx/>
                <a:latin typeface="Century Gothic"/>
                <a:ea typeface="+mn-ea"/>
                <a:cs typeface="+mn-cs"/>
              </a:rPr>
              <a:t>, so this could be </a:t>
            </a:r>
            <a:r>
              <a:rPr kumimoji="0" lang="en-GB" sz="2400" b="1" i="1" u="none" strike="noStrike" kern="1200" cap="none" spc="0" normalizeH="0" baseline="0" noProof="0" dirty="0">
                <a:ln>
                  <a:noFill/>
                </a:ln>
                <a:solidFill>
                  <a:prstClr val="white"/>
                </a:solidFill>
                <a:effectLst/>
                <a:uLnTx/>
                <a:uFillTx/>
                <a:latin typeface="Century Gothic"/>
                <a:ea typeface="+mn-ea"/>
                <a:cs typeface="+mn-cs"/>
              </a:rPr>
              <a:t>du</a:t>
            </a:r>
            <a:r>
              <a:rPr kumimoji="0" lang="en-GB" sz="2400" b="1" i="0" u="none" strike="noStrike" kern="1200" cap="none" spc="0" normalizeH="0" baseline="0" noProof="0" dirty="0">
                <a:ln>
                  <a:noFill/>
                </a:ln>
                <a:solidFill>
                  <a:prstClr val="white"/>
                </a:solidFill>
                <a:effectLst/>
                <a:uLnTx/>
                <a:uFillTx/>
                <a:latin typeface="Century Gothic"/>
                <a:ea typeface="+mn-ea"/>
                <a:cs typeface="+mn-cs"/>
              </a:rPr>
              <a:t> or </a:t>
            </a:r>
            <a:r>
              <a:rPr kumimoji="0" lang="en-GB" sz="2400" b="1" i="1" u="none" strike="noStrike" kern="1200" cap="none" spc="0" normalizeH="0" baseline="0" noProof="0" dirty="0">
                <a:ln>
                  <a:noFill/>
                </a:ln>
                <a:solidFill>
                  <a:prstClr val="white"/>
                </a:solidFill>
                <a:effectLst/>
                <a:uLnTx/>
                <a:uFillTx/>
                <a:latin typeface="Century Gothic"/>
                <a:ea typeface="+mn-ea"/>
                <a:cs typeface="+mn-cs"/>
              </a:rPr>
              <a:t>er</a:t>
            </a:r>
            <a:r>
              <a:rPr kumimoji="0" lang="en-GB" sz="2400" b="1" i="0" u="none" strike="noStrike" kern="1200" cap="none" spc="0" normalizeH="0" baseline="0" noProof="0" dirty="0">
                <a:ln>
                  <a:noFill/>
                </a:ln>
                <a:solidFill>
                  <a:prstClr val="white"/>
                </a:solidFill>
                <a:effectLst/>
                <a:uLnTx/>
                <a:uFillTx/>
                <a:latin typeface="Century Gothic"/>
                <a:ea typeface="+mn-ea"/>
                <a:cs typeface="+mn-cs"/>
              </a:rPr>
              <a:t>. </a:t>
            </a:r>
          </a:p>
        </p:txBody>
      </p:sp>
      <p:sp>
        <p:nvSpPr>
          <p:cNvPr id="44" name="Speech Bubble: Rectangle with Corners Rounded 43">
            <a:extLst>
              <a:ext uri="{FF2B5EF4-FFF2-40B4-BE49-F238E27FC236}">
                <a16:creationId xmlns:a16="http://schemas.microsoft.com/office/drawing/2014/main" id="{71ACEB00-013F-4CDB-918A-AF88A1D7A828}"/>
              </a:ext>
            </a:extLst>
          </p:cNvPr>
          <p:cNvSpPr/>
          <p:nvPr/>
        </p:nvSpPr>
        <p:spPr>
          <a:xfrm>
            <a:off x="5030927" y="3392733"/>
            <a:ext cx="4158861" cy="1431988"/>
          </a:xfrm>
          <a:prstGeom prst="wedgeRoundRectCallout">
            <a:avLst>
              <a:gd name="adj1" fmla="val -24363"/>
              <a:gd name="adj2" fmla="val 87028"/>
              <a:gd name="adj3" fmla="val 16667"/>
            </a:avLst>
          </a:prstGeom>
          <a:solidFill>
            <a:srgbClr val="002060"/>
          </a:solid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a:ea typeface="+mn-ea"/>
                <a:cs typeface="+mn-cs"/>
              </a:rPr>
              <a:t>We wouldn’t say ‘He is having’ here, even if it is happening right now.</a:t>
            </a:r>
          </a:p>
        </p:txBody>
      </p:sp>
      <p:sp>
        <p:nvSpPr>
          <p:cNvPr id="45" name="Speech Bubble: Oval 44">
            <a:extLst>
              <a:ext uri="{FF2B5EF4-FFF2-40B4-BE49-F238E27FC236}">
                <a16:creationId xmlns:a16="http://schemas.microsoft.com/office/drawing/2014/main" id="{1CA50DC7-51C6-4580-A72A-6679AA3CAD86}"/>
              </a:ext>
            </a:extLst>
          </p:cNvPr>
          <p:cNvSpPr/>
          <p:nvPr/>
        </p:nvSpPr>
        <p:spPr>
          <a:xfrm>
            <a:off x="1570365" y="2166489"/>
            <a:ext cx="389963" cy="348092"/>
          </a:xfrm>
          <a:prstGeom prst="wedgeEllipseCallout">
            <a:avLst>
              <a:gd name="adj1" fmla="val -65967"/>
              <a:gd name="adj2" fmla="val 31315"/>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pic>
        <p:nvPicPr>
          <p:cNvPr id="8" name="Picture 7">
            <a:hlinkClick r:id="" action="ppaction://noaction">
              <a:snd r:embed="rId15" name="T3_W2_12.9.wav"/>
            </a:hlinkClick>
            <a:extLst>
              <a:ext uri="{FF2B5EF4-FFF2-40B4-BE49-F238E27FC236}">
                <a16:creationId xmlns:a16="http://schemas.microsoft.com/office/drawing/2014/main" id="{DDF1CE49-7AB7-48DC-977C-E0A68D1F84FA}"/>
              </a:ext>
            </a:extLst>
          </p:cNvPr>
          <p:cNvPicPr>
            <a:picLocks noChangeAspect="1"/>
          </p:cNvPicPr>
          <p:nvPr/>
        </p:nvPicPr>
        <p:blipFill>
          <a:blip r:embed="rId16"/>
          <a:stretch>
            <a:fillRect/>
          </a:stretch>
        </p:blipFill>
        <p:spPr>
          <a:xfrm>
            <a:off x="116638" y="2938862"/>
            <a:ext cx="492228" cy="506994"/>
          </a:xfrm>
          <a:prstGeom prst="rect">
            <a:avLst/>
          </a:prstGeom>
        </p:spPr>
      </p:pic>
      <p:pic>
        <p:nvPicPr>
          <p:cNvPr id="46" name="Picture 45">
            <a:hlinkClick r:id="" action="ppaction://noaction">
              <a:snd r:embed="rId17" name="T3_W2_12.10.wav"/>
            </a:hlinkClick>
            <a:extLst>
              <a:ext uri="{FF2B5EF4-FFF2-40B4-BE49-F238E27FC236}">
                <a16:creationId xmlns:a16="http://schemas.microsoft.com/office/drawing/2014/main" id="{31D2EE2B-B279-40A8-8F0B-591EF1E5A630}"/>
              </a:ext>
            </a:extLst>
          </p:cNvPr>
          <p:cNvPicPr>
            <a:picLocks noChangeAspect="1"/>
          </p:cNvPicPr>
          <p:nvPr/>
        </p:nvPicPr>
        <p:blipFill>
          <a:blip r:embed="rId16"/>
          <a:stretch>
            <a:fillRect/>
          </a:stretch>
        </p:blipFill>
        <p:spPr>
          <a:xfrm>
            <a:off x="114389" y="3448709"/>
            <a:ext cx="492228" cy="506994"/>
          </a:xfrm>
          <a:prstGeom prst="rect">
            <a:avLst/>
          </a:prstGeom>
        </p:spPr>
      </p:pic>
      <p:pic>
        <p:nvPicPr>
          <p:cNvPr id="48" name="Picture 47">
            <a:hlinkClick r:id="" action="ppaction://noaction">
              <a:snd r:embed="rId18" name="T3_W2_12.12.wav"/>
            </a:hlinkClick>
            <a:extLst>
              <a:ext uri="{FF2B5EF4-FFF2-40B4-BE49-F238E27FC236}">
                <a16:creationId xmlns:a16="http://schemas.microsoft.com/office/drawing/2014/main" id="{3EF7A2CD-692A-4CF6-9AD1-33B7FE6CAB38}"/>
              </a:ext>
            </a:extLst>
          </p:cNvPr>
          <p:cNvPicPr>
            <a:picLocks noChangeAspect="1"/>
          </p:cNvPicPr>
          <p:nvPr/>
        </p:nvPicPr>
        <p:blipFill>
          <a:blip r:embed="rId16"/>
          <a:stretch>
            <a:fillRect/>
          </a:stretch>
        </p:blipFill>
        <p:spPr>
          <a:xfrm>
            <a:off x="114389" y="4406746"/>
            <a:ext cx="492228" cy="506994"/>
          </a:xfrm>
          <a:prstGeom prst="rect">
            <a:avLst/>
          </a:prstGeom>
        </p:spPr>
      </p:pic>
      <p:pic>
        <p:nvPicPr>
          <p:cNvPr id="49" name="Picture 48">
            <a:hlinkClick r:id="" action="ppaction://noaction">
              <a:snd r:embed="rId19" name="T3_W2_12.13.wav"/>
            </a:hlinkClick>
            <a:extLst>
              <a:ext uri="{FF2B5EF4-FFF2-40B4-BE49-F238E27FC236}">
                <a16:creationId xmlns:a16="http://schemas.microsoft.com/office/drawing/2014/main" id="{83BEE5ED-CDD9-443F-9558-0BFD0FC7ADDC}"/>
              </a:ext>
            </a:extLst>
          </p:cNvPr>
          <p:cNvPicPr>
            <a:picLocks noChangeAspect="1"/>
          </p:cNvPicPr>
          <p:nvPr/>
        </p:nvPicPr>
        <p:blipFill>
          <a:blip r:embed="rId16"/>
          <a:stretch>
            <a:fillRect/>
          </a:stretch>
        </p:blipFill>
        <p:spPr>
          <a:xfrm>
            <a:off x="114389" y="4875061"/>
            <a:ext cx="492228" cy="506994"/>
          </a:xfrm>
          <a:prstGeom prst="rect">
            <a:avLst/>
          </a:prstGeom>
        </p:spPr>
      </p:pic>
      <p:pic>
        <p:nvPicPr>
          <p:cNvPr id="50" name="Picture 49">
            <a:hlinkClick r:id="" action="ppaction://noaction">
              <a:snd r:embed="rId20" name="T3_W2_12.14.wav"/>
            </a:hlinkClick>
            <a:extLst>
              <a:ext uri="{FF2B5EF4-FFF2-40B4-BE49-F238E27FC236}">
                <a16:creationId xmlns:a16="http://schemas.microsoft.com/office/drawing/2014/main" id="{D5FE229E-176A-4D4B-B007-B1ED87F4CDF6}"/>
              </a:ext>
            </a:extLst>
          </p:cNvPr>
          <p:cNvPicPr>
            <a:picLocks noChangeAspect="1"/>
          </p:cNvPicPr>
          <p:nvPr/>
        </p:nvPicPr>
        <p:blipFill>
          <a:blip r:embed="rId16"/>
          <a:stretch>
            <a:fillRect/>
          </a:stretch>
        </p:blipFill>
        <p:spPr>
          <a:xfrm>
            <a:off x="129445" y="5367803"/>
            <a:ext cx="492228" cy="506994"/>
          </a:xfrm>
          <a:prstGeom prst="rect">
            <a:avLst/>
          </a:prstGeom>
        </p:spPr>
      </p:pic>
      <p:pic>
        <p:nvPicPr>
          <p:cNvPr id="51" name="Picture 50">
            <a:hlinkClick r:id="" action="ppaction://noaction">
              <a:snd r:embed="rId21" name="T3_W2_12.15.wav"/>
            </a:hlinkClick>
            <a:extLst>
              <a:ext uri="{FF2B5EF4-FFF2-40B4-BE49-F238E27FC236}">
                <a16:creationId xmlns:a16="http://schemas.microsoft.com/office/drawing/2014/main" id="{E9A8A7B0-FDF1-47DF-AEA3-B5517C262D3B}"/>
              </a:ext>
            </a:extLst>
          </p:cNvPr>
          <p:cNvPicPr>
            <a:picLocks noChangeAspect="1"/>
          </p:cNvPicPr>
          <p:nvPr/>
        </p:nvPicPr>
        <p:blipFill>
          <a:blip r:embed="rId16"/>
          <a:stretch>
            <a:fillRect/>
          </a:stretch>
        </p:blipFill>
        <p:spPr>
          <a:xfrm>
            <a:off x="129445" y="5851601"/>
            <a:ext cx="492228" cy="506994"/>
          </a:xfrm>
          <a:prstGeom prst="rect">
            <a:avLst/>
          </a:prstGeom>
        </p:spPr>
      </p:pic>
      <p:pic>
        <p:nvPicPr>
          <p:cNvPr id="53" name="Picture 52"/>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2876442" y="1982561"/>
            <a:ext cx="742105" cy="905086"/>
          </a:xfrm>
          <a:prstGeom prst="rect">
            <a:avLst/>
          </a:prstGeom>
        </p:spPr>
      </p:pic>
      <p:pic>
        <p:nvPicPr>
          <p:cNvPr id="54" name="Picture 53"/>
          <p:cNvPicPr>
            <a:picLocks noChangeAspect="1"/>
          </p:cNvPicPr>
          <p:nvPr/>
        </p:nvPicPr>
        <p:blipFill rotWithShape="1">
          <a:blip r:embed="rId23" cstate="print">
            <a:extLst>
              <a:ext uri="{28A0092B-C50C-407E-A947-70E740481C1C}">
                <a14:useLocalDpi xmlns:a14="http://schemas.microsoft.com/office/drawing/2010/main" val="0"/>
              </a:ext>
            </a:extLst>
          </a:blip>
          <a:srcRect b="39556"/>
          <a:stretch/>
        </p:blipFill>
        <p:spPr>
          <a:xfrm>
            <a:off x="4391935" y="1918407"/>
            <a:ext cx="883858" cy="969894"/>
          </a:xfrm>
          <a:prstGeom prst="rect">
            <a:avLst/>
          </a:prstGeom>
        </p:spPr>
      </p:pic>
      <p:pic>
        <p:nvPicPr>
          <p:cNvPr id="55" name="Picture 54"/>
          <p:cNvPicPr>
            <a:picLocks noChangeAspect="1"/>
          </p:cNvPicPr>
          <p:nvPr/>
        </p:nvPicPr>
        <p:blipFill rotWithShape="1">
          <a:blip r:embed="rId24" cstate="print">
            <a:extLst>
              <a:ext uri="{28A0092B-C50C-407E-A947-70E740481C1C}">
                <a14:useLocalDpi xmlns:a14="http://schemas.microsoft.com/office/drawing/2010/main" val="0"/>
              </a:ext>
            </a:extLst>
          </a:blip>
          <a:srcRect b="69600"/>
          <a:stretch/>
        </p:blipFill>
        <p:spPr>
          <a:xfrm>
            <a:off x="548739" y="1887727"/>
            <a:ext cx="1112471" cy="990642"/>
          </a:xfrm>
          <a:prstGeom prst="rect">
            <a:avLst/>
          </a:prstGeom>
        </p:spPr>
      </p:pic>
      <p:pic>
        <p:nvPicPr>
          <p:cNvPr id="7" name="Picture 6">
            <a:hlinkClick r:id="" action="ppaction://noaction">
              <a:snd r:embed="rId25" name="T3_W2_12.11.wav"/>
            </a:hlinkClick>
            <a:extLst>
              <a:ext uri="{FF2B5EF4-FFF2-40B4-BE49-F238E27FC236}">
                <a16:creationId xmlns:a16="http://schemas.microsoft.com/office/drawing/2014/main" id="{196BE9F2-1E69-954A-2F24-F005629FCEFD}"/>
              </a:ext>
            </a:extLst>
          </p:cNvPr>
          <p:cNvPicPr>
            <a:picLocks noChangeAspect="1"/>
          </p:cNvPicPr>
          <p:nvPr/>
        </p:nvPicPr>
        <p:blipFill>
          <a:blip r:embed="rId16"/>
          <a:stretch>
            <a:fillRect/>
          </a:stretch>
        </p:blipFill>
        <p:spPr>
          <a:xfrm>
            <a:off x="114389" y="3929654"/>
            <a:ext cx="492228" cy="506994"/>
          </a:xfrm>
          <a:prstGeom prst="rect">
            <a:avLst/>
          </a:prstGeom>
        </p:spPr>
      </p:pic>
    </p:spTree>
    <p:extLst>
      <p:ext uri="{BB962C8B-B14F-4D97-AF65-F5344CB8AC3E}">
        <p14:creationId xmlns:p14="http://schemas.microsoft.com/office/powerpoint/2010/main" val="2753624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31"/>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32"/>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33"/>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34"/>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40"/>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0" nodeType="clickEffect">
                                  <p:stCondLst>
                                    <p:cond delay="0"/>
                                  </p:stCondLst>
                                  <p:childTnLst>
                                    <p:set>
                                      <p:cBhvr>
                                        <p:cTn id="50" dur="1" fill="hold">
                                          <p:stCondLst>
                                            <p:cond delay="0"/>
                                          </p:stCondLst>
                                        </p:cTn>
                                        <p:tgtEl>
                                          <p:spTgt spid="35"/>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44"/>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grpId="1" nodeType="clickEffect">
                                  <p:stCondLst>
                                    <p:cond delay="0"/>
                                  </p:stCondLst>
                                  <p:childTnLst>
                                    <p:set>
                                      <p:cBhvr>
                                        <p:cTn id="58" dur="1" fill="hold">
                                          <p:stCondLst>
                                            <p:cond delay="0"/>
                                          </p:stCondLst>
                                        </p:cTn>
                                        <p:tgtEl>
                                          <p:spTgt spid="44"/>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41"/>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42"/>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43"/>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xit" presetSubtype="0" fill="hold" grpId="0" nodeType="clickEffect">
                                  <p:stCondLst>
                                    <p:cond delay="0"/>
                                  </p:stCondLst>
                                  <p:childTnLst>
                                    <p:set>
                                      <p:cBhvr>
                                        <p:cTn id="74" dur="1" fill="hold">
                                          <p:stCondLst>
                                            <p:cond delay="0"/>
                                          </p:stCondLst>
                                        </p:cTn>
                                        <p:tgtEl>
                                          <p:spTgt spid="36"/>
                                        </p:tgtEl>
                                        <p:attrNameLst>
                                          <p:attrName>style.visibility</p:attrName>
                                        </p:attrNameLst>
                                      </p:cBhvr>
                                      <p:to>
                                        <p:strVal val="hidden"/>
                                      </p:to>
                                    </p:set>
                                  </p:childTnLst>
                                </p:cTn>
                              </p:par>
                            </p:childTnLst>
                          </p:cTn>
                        </p:par>
                      </p:childTnLst>
                    </p:cTn>
                  </p:par>
                  <p:par>
                    <p:cTn id="75" fill="hold">
                      <p:stCondLst>
                        <p:cond delay="indefinite"/>
                      </p:stCondLst>
                      <p:childTnLst>
                        <p:par>
                          <p:cTn id="76" fill="hold">
                            <p:stCondLst>
                              <p:cond delay="0"/>
                            </p:stCondLst>
                            <p:childTnLst>
                              <p:par>
                                <p:cTn id="77" presetID="1" presetClass="exit" presetSubtype="0" fill="hold" grpId="1" nodeType="clickEffect">
                                  <p:stCondLst>
                                    <p:cond delay="0"/>
                                  </p:stCondLst>
                                  <p:childTnLst>
                                    <p:set>
                                      <p:cBhvr>
                                        <p:cTn id="78" dur="1" fill="hold">
                                          <p:stCondLst>
                                            <p:cond delay="0"/>
                                          </p:stCondLst>
                                        </p:cTn>
                                        <p:tgtEl>
                                          <p:spTgt spid="43"/>
                                        </p:tgtEl>
                                        <p:attrNameLst>
                                          <p:attrName>style.visibility</p:attrName>
                                        </p:attrNameLst>
                                      </p:cBhvr>
                                      <p:to>
                                        <p:strVal val="hidden"/>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nodeType="clickEffect">
                                  <p:stCondLst>
                                    <p:cond delay="0"/>
                                  </p:stCondLst>
                                  <p:childTnLst>
                                    <p:set>
                                      <p:cBhvr>
                                        <p:cTn id="82" dur="1" fill="hold">
                                          <p:stCondLst>
                                            <p:cond delay="0"/>
                                          </p:stCondLst>
                                        </p:cTn>
                                        <p:tgtEl>
                                          <p:spTgt spid="8"/>
                                        </p:tgtEl>
                                        <p:attrNameLst>
                                          <p:attrName>style.visibility</p:attrName>
                                        </p:attrNameLst>
                                      </p:cBhvr>
                                      <p:to>
                                        <p:strVal val="visible"/>
                                      </p:to>
                                    </p:set>
                                  </p:childTnLst>
                                </p:cTn>
                              </p:par>
                              <p:par>
                                <p:cTn id="83" presetID="1" presetClass="entr" presetSubtype="0" fill="hold" nodeType="withEffect">
                                  <p:stCondLst>
                                    <p:cond delay="0"/>
                                  </p:stCondLst>
                                  <p:childTnLst>
                                    <p:set>
                                      <p:cBhvr>
                                        <p:cTn id="84" dur="1" fill="hold">
                                          <p:stCondLst>
                                            <p:cond delay="0"/>
                                          </p:stCondLst>
                                        </p:cTn>
                                        <p:tgtEl>
                                          <p:spTgt spid="46"/>
                                        </p:tgtEl>
                                        <p:attrNameLst>
                                          <p:attrName>style.visibility</p:attrName>
                                        </p:attrNameLst>
                                      </p:cBhvr>
                                      <p:to>
                                        <p:strVal val="visible"/>
                                      </p:to>
                                    </p:set>
                                  </p:childTnLst>
                                </p:cTn>
                              </p:par>
                              <p:par>
                                <p:cTn id="85" presetID="1" presetClass="entr" presetSubtype="0" fill="hold" nodeType="withEffect">
                                  <p:stCondLst>
                                    <p:cond delay="0"/>
                                  </p:stCondLst>
                                  <p:childTnLst>
                                    <p:set>
                                      <p:cBhvr>
                                        <p:cTn id="86" dur="1" fill="hold">
                                          <p:stCondLst>
                                            <p:cond delay="0"/>
                                          </p:stCondLst>
                                        </p:cTn>
                                        <p:tgtEl>
                                          <p:spTgt spid="48"/>
                                        </p:tgtEl>
                                        <p:attrNameLst>
                                          <p:attrName>style.visibility</p:attrName>
                                        </p:attrNameLst>
                                      </p:cBhvr>
                                      <p:to>
                                        <p:strVal val="visible"/>
                                      </p:to>
                                    </p:set>
                                  </p:childTnLst>
                                </p:cTn>
                              </p:par>
                              <p:par>
                                <p:cTn id="87" presetID="1" presetClass="entr" presetSubtype="0" fill="hold" nodeType="withEffect">
                                  <p:stCondLst>
                                    <p:cond delay="0"/>
                                  </p:stCondLst>
                                  <p:childTnLst>
                                    <p:set>
                                      <p:cBhvr>
                                        <p:cTn id="88" dur="1" fill="hold">
                                          <p:stCondLst>
                                            <p:cond delay="0"/>
                                          </p:stCondLst>
                                        </p:cTn>
                                        <p:tgtEl>
                                          <p:spTgt spid="49"/>
                                        </p:tgtEl>
                                        <p:attrNameLst>
                                          <p:attrName>style.visibility</p:attrName>
                                        </p:attrNameLst>
                                      </p:cBhvr>
                                      <p:to>
                                        <p:strVal val="visible"/>
                                      </p:to>
                                    </p:set>
                                  </p:childTnLst>
                                </p:cTn>
                              </p:par>
                              <p:par>
                                <p:cTn id="89" presetID="1" presetClass="entr" presetSubtype="0" fill="hold" nodeType="withEffect">
                                  <p:stCondLst>
                                    <p:cond delay="0"/>
                                  </p:stCondLst>
                                  <p:childTnLst>
                                    <p:set>
                                      <p:cBhvr>
                                        <p:cTn id="90" dur="1" fill="hold">
                                          <p:stCondLst>
                                            <p:cond delay="0"/>
                                          </p:stCondLst>
                                        </p:cTn>
                                        <p:tgtEl>
                                          <p:spTgt spid="50"/>
                                        </p:tgtEl>
                                        <p:attrNameLst>
                                          <p:attrName>style.visibility</p:attrName>
                                        </p:attrNameLst>
                                      </p:cBhvr>
                                      <p:to>
                                        <p:strVal val="visible"/>
                                      </p:to>
                                    </p:set>
                                  </p:childTnLst>
                                </p:cTn>
                              </p:par>
                              <p:par>
                                <p:cTn id="91" presetID="1" presetClass="entr" presetSubtype="0" fill="hold" nodeType="withEffect">
                                  <p:stCondLst>
                                    <p:cond delay="0"/>
                                  </p:stCondLst>
                                  <p:childTnLst>
                                    <p:set>
                                      <p:cBhvr>
                                        <p:cTn id="92" dur="1" fill="hold">
                                          <p:stCondLst>
                                            <p:cond delay="0"/>
                                          </p:stCondLst>
                                        </p:cTn>
                                        <p:tgtEl>
                                          <p:spTgt spid="51"/>
                                        </p:tgtEl>
                                        <p:attrNameLst>
                                          <p:attrName>style.visibility</p:attrName>
                                        </p:attrNameLst>
                                      </p:cBhvr>
                                      <p:to>
                                        <p:strVal val="visible"/>
                                      </p:to>
                                    </p:set>
                                  </p:childTnLst>
                                </p:cTn>
                              </p:par>
                              <p:par>
                                <p:cTn id="93" presetID="1" presetClass="entr" presetSubtype="0" fill="hold" nodeType="withEffect">
                                  <p:stCondLst>
                                    <p:cond delay="0"/>
                                  </p:stCondLst>
                                  <p:childTnLst>
                                    <p:set>
                                      <p:cBhvr>
                                        <p:cTn id="9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31" grpId="0" animBg="1"/>
      <p:bldP spid="32" grpId="0" animBg="1"/>
      <p:bldP spid="33" grpId="0" animBg="1"/>
      <p:bldP spid="34" grpId="0" animBg="1"/>
      <p:bldP spid="35" grpId="0" animBg="1"/>
      <p:bldP spid="36" grpId="0" animBg="1"/>
      <p:bldP spid="43" grpId="0" animBg="1"/>
      <p:bldP spid="43" grpId="1" animBg="1"/>
      <p:bldP spid="44" grpId="0" animBg="1"/>
      <p:bldP spid="44"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ustomShape 1">
            <a:extLst>
              <a:ext uri="{FF2B5EF4-FFF2-40B4-BE49-F238E27FC236}">
                <a16:creationId xmlns:a16="http://schemas.microsoft.com/office/drawing/2014/main" id="{7AEA9783-5FAF-4A73-9C1C-3283B12CA41B}"/>
              </a:ext>
            </a:extLst>
          </p:cNvPr>
          <p:cNvSpPr/>
          <p:nvPr/>
        </p:nvSpPr>
        <p:spPr>
          <a:xfrm>
            <a:off x="-24707" y="0"/>
            <a:ext cx="4350240" cy="6857280"/>
          </a:xfrm>
          <a:prstGeom prst="rect">
            <a:avLst/>
          </a:prstGeom>
          <a:solidFill>
            <a:srgbClr val="FADD2E"/>
          </a:solidFill>
          <a:ln>
            <a:noFill/>
          </a:ln>
        </p:spPr>
        <p:style>
          <a:lnRef idx="0">
            <a:scrgbClr r="0" g="0" b="0"/>
          </a:lnRef>
          <a:fillRef idx="0">
            <a:scrgbClr r="0" g="0" b="0"/>
          </a:fillRef>
          <a:effectRef idx="0">
            <a:scrgbClr r="0" g="0" b="0"/>
          </a:effectRef>
          <a:fontRef idx="minor"/>
        </p:style>
        <p:txBody>
          <a:bodyPr/>
          <a:lstStyle/>
          <a:p>
            <a:endParaRPr lang="es-MX"/>
          </a:p>
        </p:txBody>
      </p:sp>
      <p:sp>
        <p:nvSpPr>
          <p:cNvPr id="11" name="CustomShape 2">
            <a:extLst>
              <a:ext uri="{FF2B5EF4-FFF2-40B4-BE49-F238E27FC236}">
                <a16:creationId xmlns:a16="http://schemas.microsoft.com/office/drawing/2014/main" id="{F3560F50-441E-4149-9EAE-DE5F5533F96A}"/>
              </a:ext>
            </a:extLst>
          </p:cNvPr>
          <p:cNvSpPr/>
          <p:nvPr/>
        </p:nvSpPr>
        <p:spPr>
          <a:xfrm>
            <a:off x="5564172" y="4843962"/>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
                <a:srgbClr val="FF3333"/>
              </a:buClr>
              <a:buSzPts val="9600"/>
              <a:buFontTx/>
              <a:buNone/>
              <a:tabLst/>
              <a:defRPr/>
            </a:pPr>
            <a:r>
              <a:rPr kumimoji="0" lang="en-GB" sz="9600" b="1" i="0" u="none" strike="noStrike" kern="0" cap="none" spc="0" normalizeH="0" baseline="0" noProof="0" dirty="0" err="1">
                <a:ln>
                  <a:noFill/>
                </a:ln>
                <a:solidFill>
                  <a:srgbClr val="FFC000"/>
                </a:solidFill>
                <a:effectLst/>
                <a:uLnTx/>
                <a:uFillTx/>
                <a:latin typeface="Modern Love" panose="04090805081005020601" pitchFamily="82" charset="0"/>
                <a:cs typeface="Arial"/>
                <a:sym typeface="Arial"/>
              </a:rPr>
              <a:t>gelb</a:t>
            </a:r>
            <a:endParaRPr kumimoji="0" lang="en-GB" sz="1400" b="0" i="0" u="none" strike="noStrike" kern="0" cap="none" spc="0" normalizeH="0" baseline="0" noProof="0" dirty="0">
              <a:ln>
                <a:noFill/>
              </a:ln>
              <a:solidFill>
                <a:srgbClr val="FFC000"/>
              </a:solidFill>
              <a:effectLst/>
              <a:uLnTx/>
              <a:uFillTx/>
              <a:latin typeface="Modern Love" panose="04090805081005020601" pitchFamily="82" charset="0"/>
              <a:cs typeface="Arial"/>
              <a:sym typeface="Arial"/>
            </a:endParaRPr>
          </a:p>
        </p:txBody>
      </p:sp>
      <p:pic>
        <p:nvPicPr>
          <p:cNvPr id="5" name="Picture 4" descr="Map&#10;&#10;Description automatically generated">
            <a:extLst>
              <a:ext uri="{FF2B5EF4-FFF2-40B4-BE49-F238E27FC236}">
                <a16:creationId xmlns:a16="http://schemas.microsoft.com/office/drawing/2014/main" id="{D5603E69-6D57-4DBC-9FBE-288A6A1DBE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80866" y="240668"/>
            <a:ext cx="3811412" cy="4881282"/>
          </a:xfrm>
          <a:prstGeom prst="rect">
            <a:avLst/>
          </a:prstGeom>
        </p:spPr>
      </p:pic>
      <p:sp>
        <p:nvSpPr>
          <p:cNvPr id="7" name="Title 1">
            <a:extLst>
              <a:ext uri="{FF2B5EF4-FFF2-40B4-BE49-F238E27FC236}">
                <a16:creationId xmlns:a16="http://schemas.microsoft.com/office/drawing/2014/main" id="{77F2140E-EB89-8FF0-8D1A-65C5245044AA}"/>
              </a:ext>
            </a:extLst>
          </p:cNvPr>
          <p:cNvSpPr txBox="1">
            <a:spLocks/>
          </p:cNvSpPr>
          <p:nvPr/>
        </p:nvSpPr>
        <p:spPr>
          <a:xfrm rot="20294405">
            <a:off x="238991" y="2856240"/>
            <a:ext cx="4216910" cy="1144800"/>
          </a:xfrm>
          <a:prstGeom prst="rect">
            <a:avLst/>
          </a:prstGeom>
        </p:spPr>
        <p:txBody>
          <a:bodyPr lIns="0" tIns="0" rIns="0" bIns="0" anchor="ctr"/>
          <a:lst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a:lstStyle>
          <a:p>
            <a:pPr algn="ctr"/>
            <a:r>
              <a:rPr lang="en-GB" sz="6000" b="1" dirty="0" err="1">
                <a:solidFill>
                  <a:srgbClr val="3B3838"/>
                </a:solidFill>
                <a:latin typeface="Century Gothic" panose="020B0502020202020204" pitchFamily="34" charset="0"/>
                <a:hlinkClick r:id="" action="ppaction://noaction">
                  <a:snd r:embed="rId4" name="tschuess.wav"/>
                  <a:extLst>
                    <a:ext uri="{A12FA001-AC4F-418D-AE19-62706E023703}">
                      <ahyp:hlinkClr xmlns:ahyp="http://schemas.microsoft.com/office/drawing/2018/hyperlinkcolor" val="tx"/>
                    </a:ext>
                  </a:extLst>
                </a:hlinkClick>
              </a:rPr>
              <a:t>Tschüss</a:t>
            </a:r>
            <a:r>
              <a:rPr lang="en-GB" sz="6000" b="1" dirty="0">
                <a:solidFill>
                  <a:srgbClr val="3B3838"/>
                </a:solidFill>
                <a:latin typeface="Century Gothic" panose="020B0502020202020204" pitchFamily="34" charset="0"/>
                <a:hlinkClick r:id="" action="ppaction://noaction">
                  <a:snd r:embed="rId4" name="tschuess.wav"/>
                  <a:extLst>
                    <a:ext uri="{A12FA001-AC4F-418D-AE19-62706E023703}">
                      <ahyp:hlinkClr xmlns:ahyp="http://schemas.microsoft.com/office/drawing/2018/hyperlinkcolor" val="tx"/>
                    </a:ext>
                  </a:extLst>
                </a:hlinkClick>
              </a:rPr>
              <a:t>!</a:t>
            </a:r>
          </a:p>
        </p:txBody>
      </p:sp>
    </p:spTree>
    <p:extLst>
      <p:ext uri="{BB962C8B-B14F-4D97-AF65-F5344CB8AC3E}">
        <p14:creationId xmlns:p14="http://schemas.microsoft.com/office/powerpoint/2010/main" val="3968831608"/>
      </p:ext>
    </p:extLst>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ounded Rectangle 3">
            <a:extLst>
              <a:ext uri="{FF2B5EF4-FFF2-40B4-BE49-F238E27FC236}">
                <a16:creationId xmlns:a16="http://schemas.microsoft.com/office/drawing/2014/main" id="{EB238E39-B2F0-493F-ABCA-90CA2404E47D}"/>
              </a:ext>
            </a:extLst>
          </p:cNvPr>
          <p:cNvSpPr/>
          <p:nvPr/>
        </p:nvSpPr>
        <p:spPr>
          <a:xfrm>
            <a:off x="2878414" y="1335143"/>
            <a:ext cx="4646092" cy="4325075"/>
          </a:xfrm>
          <a:prstGeom prst="roundRect">
            <a:avLst/>
          </a:prstGeom>
          <a:solidFill>
            <a:schemeClr val="bg1"/>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6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3" name="CustomShape 2"/>
          <p:cNvSpPr/>
          <p:nvPr/>
        </p:nvSpPr>
        <p:spPr>
          <a:xfrm>
            <a:off x="2231202" y="3816298"/>
            <a:ext cx="5940513"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3000" spc="-1" dirty="0">
                <a:solidFill>
                  <a:srgbClr val="FF0066"/>
                </a:solidFill>
                <a:latin typeface="Century Gothic" panose="020B0502020202020204" pitchFamily="34" charset="0"/>
              </a:rPr>
              <a:t>r</a:t>
            </a:r>
            <a:r>
              <a:rPr lang="en-GB" sz="13000" spc="-1" dirty="0">
                <a:solidFill>
                  <a:srgbClr val="002060"/>
                </a:solidFill>
                <a:latin typeface="Century Gothic" panose="020B0502020202020204" pitchFamily="34" charset="0"/>
              </a:rPr>
              <a:t>ot</a:t>
            </a:r>
            <a:endParaRPr kumimoji="0" lang="en-GB" sz="13000" b="1" i="0" u="none" strike="noStrike" kern="1200" cap="none" spc="-1" normalizeH="0" baseline="0" noProof="0" dirty="0">
              <a:ln>
                <a:noFill/>
              </a:ln>
              <a:solidFill>
                <a:srgbClr val="002060"/>
              </a:solidFill>
              <a:effectLst/>
              <a:uLnTx/>
              <a:uFillTx/>
              <a:latin typeface="Century Gothic" panose="020B0502020202020204" pitchFamily="34" charset="0"/>
            </a:endParaRPr>
          </a:p>
        </p:txBody>
      </p:sp>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grpSp>
        <p:nvGrpSpPr>
          <p:cNvPr id="15" name="Group 14">
            <a:extLst>
              <a:ext uri="{FF2B5EF4-FFF2-40B4-BE49-F238E27FC236}">
                <a16:creationId xmlns:a16="http://schemas.microsoft.com/office/drawing/2014/main" id="{38D4744F-B290-4485-90A6-89466F9A0EE9}"/>
              </a:ext>
            </a:extLst>
          </p:cNvPr>
          <p:cNvGrpSpPr/>
          <p:nvPr/>
        </p:nvGrpSpPr>
        <p:grpSpPr>
          <a:xfrm>
            <a:off x="10396437" y="189956"/>
            <a:ext cx="1537410" cy="941869"/>
            <a:chOff x="10396437" y="189956"/>
            <a:chExt cx="1537410" cy="941869"/>
          </a:xfrm>
        </p:grpSpPr>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chemeClr val="bg1"/>
                  </a:solidFill>
                </a:rPr>
                <a:t>…</a:t>
              </a:r>
            </a:p>
          </p:txBody>
        </p:sp>
      </p:grpSp>
      <p:sp>
        <p:nvSpPr>
          <p:cNvPr id="12" name="Speech Bubble: Rectangle with Corners Rounded 11">
            <a:extLst>
              <a:ext uri="{FF2B5EF4-FFF2-40B4-BE49-F238E27FC236}">
                <a16:creationId xmlns:a16="http://schemas.microsoft.com/office/drawing/2014/main" id="{65D9B7D9-C244-4166-83B1-C87283F6638C}"/>
              </a:ext>
            </a:extLst>
          </p:cNvPr>
          <p:cNvSpPr/>
          <p:nvPr/>
        </p:nvSpPr>
        <p:spPr>
          <a:xfrm>
            <a:off x="8067222" y="2033964"/>
            <a:ext cx="3787151" cy="3158032"/>
          </a:xfrm>
          <a:prstGeom prst="wedgeRoundRectCallout">
            <a:avLst>
              <a:gd name="adj1" fmla="val -49743"/>
              <a:gd name="adj2" fmla="val -17240"/>
              <a:gd name="adj3" fmla="val 16667"/>
            </a:avLst>
          </a:prstGeom>
          <a:solidFill>
            <a:srgbClr val="002060"/>
          </a:solid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GB" sz="2400" b="1" dirty="0"/>
              <a:t>[r] before a vowel is a roll from the back of your throat. </a:t>
            </a:r>
            <a:br>
              <a:rPr lang="en-GB" sz="2400" b="1" dirty="0"/>
            </a:br>
            <a:r>
              <a:rPr lang="en-GB" sz="2400" b="1" dirty="0"/>
              <a:t>Open your mouth, tongue flat, lips still and growl ‘</a:t>
            </a:r>
            <a:r>
              <a:rPr lang="en-GB" sz="2400" b="1" dirty="0" err="1"/>
              <a:t>rrrr</a:t>
            </a:r>
            <a:r>
              <a:rPr lang="en-GB" sz="2400" b="1" dirty="0"/>
              <a:t>’. </a:t>
            </a:r>
          </a:p>
          <a:p>
            <a:pPr lvl="0" algn="ctr">
              <a:defRPr/>
            </a:pPr>
            <a:r>
              <a:rPr lang="en-GB" sz="2400" b="1" dirty="0"/>
              <a:t>Touch your throat and feel the vibration!</a:t>
            </a:r>
            <a:endParaRPr kumimoji="0" lang="en-GB" sz="2400" b="1" i="0" u="none" strike="noStrike" kern="1200" cap="none" spc="0" normalizeH="0" baseline="0" noProof="0" dirty="0">
              <a:ln>
                <a:noFill/>
              </a:ln>
              <a:solidFill>
                <a:prstClr val="white"/>
              </a:solidFill>
              <a:effectLst/>
              <a:uLnTx/>
              <a:uFillTx/>
            </a:endParaRPr>
          </a:p>
        </p:txBody>
      </p:sp>
      <p:pic>
        <p:nvPicPr>
          <p:cNvPr id="4" name="Picture 3">
            <a:extLst>
              <a:ext uri="{FF2B5EF4-FFF2-40B4-BE49-F238E27FC236}">
                <a16:creationId xmlns:a16="http://schemas.microsoft.com/office/drawing/2014/main" id="{343AEA0B-A4B4-4BD3-BA9F-44500613C331}"/>
              </a:ext>
            </a:extLst>
          </p:cNvPr>
          <p:cNvPicPr>
            <a:picLocks noChangeAspect="1"/>
          </p:cNvPicPr>
          <p:nvPr/>
        </p:nvPicPr>
        <p:blipFill>
          <a:blip r:embed="rId6"/>
          <a:stretch>
            <a:fillRect/>
          </a:stretch>
        </p:blipFill>
        <p:spPr>
          <a:xfrm>
            <a:off x="3673642" y="1412611"/>
            <a:ext cx="3111577" cy="2929879"/>
          </a:xfrm>
          <a:prstGeom prst="rect">
            <a:avLst/>
          </a:prstGeom>
        </p:spPr>
      </p:pic>
      <p:sp>
        <p:nvSpPr>
          <p:cNvPr id="2" name="Title 5">
            <a:extLst>
              <a:ext uri="{FF2B5EF4-FFF2-40B4-BE49-F238E27FC236}">
                <a16:creationId xmlns:a16="http://schemas.microsoft.com/office/drawing/2014/main" id="{CE720F9A-596B-03A9-99A9-E7BABD3D384C}"/>
              </a:ext>
            </a:extLst>
          </p:cNvPr>
          <p:cNvSpPr txBox="1">
            <a:spLocks/>
          </p:cNvSpPr>
          <p:nvPr/>
        </p:nvSpPr>
        <p:spPr>
          <a:xfrm>
            <a:off x="0" y="87048"/>
            <a:ext cx="1880974" cy="1325563"/>
          </a:xfrm>
          <a:prstGeom prst="rect">
            <a:avLst/>
          </a:prstGeom>
        </p:spPr>
        <p:txBody>
          <a:bodyPr lIns="0" tIns="0" rIns="0" bIns="0" anchor="ctr">
            <a:noAutofit/>
          </a:bodyPr>
          <a:lst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a:lstStyle>
          <a:p>
            <a:r>
              <a:rPr lang="en-GB" sz="11500" dirty="0">
                <a:latin typeface="+mn-lt"/>
              </a:rPr>
              <a:t>[r]</a:t>
            </a:r>
            <a:endParaRPr lang="en-GB" sz="11500" dirty="0"/>
          </a:p>
        </p:txBody>
      </p:sp>
    </p:spTree>
    <p:extLst>
      <p:ext uri="{BB962C8B-B14F-4D97-AF65-F5344CB8AC3E}">
        <p14:creationId xmlns:p14="http://schemas.microsoft.com/office/powerpoint/2010/main" val="3834944880"/>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r new.wav"/>
                                        </p:tgtEl>
                                      </p:cMediaNode>
                                    </p:audio>
                                  </p:subTnLst>
                                </p:cTn>
                              </p:par>
                            </p:childTnLst>
                          </p:cTn>
                        </p:par>
                      </p:childTnLst>
                    </p:cTn>
                  </p:par>
                  <p:par>
                    <p:cTn id="8" fill="hold">
                      <p:stCondLst>
                        <p:cond delay="indefinite"/>
                      </p:stCondLst>
                      <p:childTnLst>
                        <p:par>
                          <p:cTn id="9" fill="hold">
                            <p:stCondLst>
                              <p:cond delay="0"/>
                            </p:stCondLst>
                            <p:childTnLst>
                              <p:par>
                                <p:cTn id="10" presetID="1" presetClass="entr" fill="hold" nodeType="clickEffect">
                                  <p:stCondLst>
                                    <p:cond delay="0"/>
                                  </p:stCondLst>
                                  <p:childTnLst>
                                    <p:set>
                                      <p:cBhvr>
                                        <p:cTn id="11" dur="1" fill="hold">
                                          <p:stCondLst>
                                            <p:cond delay="0"/>
                                          </p:stCondLst>
                                        </p:cTn>
                                        <p:tgtEl>
                                          <p:spTgt spid="53"/>
                                        </p:tgtEl>
                                        <p:attrNameLst>
                                          <p:attrName>style.visibility</p:attrName>
                                        </p:attrNameLst>
                                      </p:cBhvr>
                                      <p:to>
                                        <p:strVal val="visible"/>
                                      </p:to>
                                    </p:set>
                                  </p:childTnLst>
                                  <p:subTnLst>
                                    <p:audio>
                                      <p:cMediaNode>
                                        <p:cTn display="0" masterRel="sameClick">
                                          <p:stCondLst>
                                            <p:cond evt="begin" delay="0">
                                              <p:tn val="10"/>
                                            </p:cond>
                                          </p:stCondLst>
                                          <p:endCondLst>
                                            <p:cond evt="onStopAudio" delay="0">
                                              <p:tgtEl>
                                                <p:sldTgt/>
                                              </p:tgtEl>
                                            </p:cond>
                                          </p:endCondLst>
                                        </p:cTn>
                                        <p:tgtEl>
                                          <p:sndTgt r:embed="rId4" name="T3_W2_2.2.wav"/>
                                        </p:tgtEl>
                                      </p:cMediaNode>
                                    </p:audio>
                                  </p:sub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4"/>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ounded Rectangle 3">
            <a:extLst>
              <a:ext uri="{FF2B5EF4-FFF2-40B4-BE49-F238E27FC236}">
                <a16:creationId xmlns:a16="http://schemas.microsoft.com/office/drawing/2014/main" id="{56D53237-5238-434D-A466-FA4388BADFAD}"/>
              </a:ext>
            </a:extLst>
          </p:cNvPr>
          <p:cNvSpPr/>
          <p:nvPr/>
        </p:nvSpPr>
        <p:spPr>
          <a:xfrm>
            <a:off x="3682011" y="1660099"/>
            <a:ext cx="3776181" cy="3630372"/>
          </a:xfrm>
          <a:prstGeom prst="roundRect">
            <a:avLst/>
          </a:prstGeom>
          <a:solidFill>
            <a:schemeClr val="bg1"/>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6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3" name="CustomShape 2"/>
          <p:cNvSpPr/>
          <p:nvPr/>
        </p:nvSpPr>
        <p:spPr>
          <a:xfrm>
            <a:off x="2615501" y="3405030"/>
            <a:ext cx="5940513"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1500" spc="-1" dirty="0">
                <a:solidFill>
                  <a:srgbClr val="FF0066"/>
                </a:solidFill>
                <a:latin typeface="Century Gothic" panose="020B0502020202020204" pitchFamily="34" charset="0"/>
              </a:rPr>
              <a:t>r</a:t>
            </a:r>
            <a:r>
              <a:rPr lang="en-GB" sz="11500" spc="-1" dirty="0">
                <a:solidFill>
                  <a:srgbClr val="002060"/>
                </a:solidFill>
                <a:latin typeface="Century Gothic" panose="020B0502020202020204" pitchFamily="34" charset="0"/>
              </a:rPr>
              <a:t>ot</a:t>
            </a:r>
            <a:endParaRPr kumimoji="0" lang="en-GB" sz="11500" b="1" i="0" u="none" strike="noStrike" kern="1200" cap="none" spc="-1" normalizeH="0" baseline="0" noProof="0" dirty="0">
              <a:ln>
                <a:noFill/>
              </a:ln>
              <a:solidFill>
                <a:srgbClr val="002060"/>
              </a:solidFill>
              <a:effectLst/>
              <a:uLnTx/>
              <a:uFillTx/>
              <a:latin typeface="Century Gothic" panose="020B0502020202020204" pitchFamily="34" charset="0"/>
            </a:endParaRPr>
          </a:p>
        </p:txBody>
      </p:sp>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grpSp>
        <p:nvGrpSpPr>
          <p:cNvPr id="15" name="Group 14">
            <a:extLst>
              <a:ext uri="{FF2B5EF4-FFF2-40B4-BE49-F238E27FC236}">
                <a16:creationId xmlns:a16="http://schemas.microsoft.com/office/drawing/2014/main" id="{38D4744F-B290-4485-90A6-89466F9A0EE9}"/>
              </a:ext>
            </a:extLst>
          </p:cNvPr>
          <p:cNvGrpSpPr/>
          <p:nvPr/>
        </p:nvGrpSpPr>
        <p:grpSpPr>
          <a:xfrm>
            <a:off x="10396437" y="189956"/>
            <a:ext cx="1537410" cy="941869"/>
            <a:chOff x="10396437" y="189956"/>
            <a:chExt cx="1537410" cy="941869"/>
          </a:xfrm>
        </p:grpSpPr>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chemeClr val="bg1"/>
                  </a:solidFill>
                </a:rPr>
                <a:t>…</a:t>
              </a:r>
            </a:p>
          </p:txBody>
        </p:sp>
      </p:grpSp>
      <p:sp>
        <p:nvSpPr>
          <p:cNvPr id="11" name="CustomShape 2">
            <a:extLst>
              <a:ext uri="{FF2B5EF4-FFF2-40B4-BE49-F238E27FC236}">
                <a16:creationId xmlns:a16="http://schemas.microsoft.com/office/drawing/2014/main" id="{6E7ED6EE-AF0A-457F-9278-55BFAFFD4F93}"/>
              </a:ext>
            </a:extLst>
          </p:cNvPr>
          <p:cNvSpPr/>
          <p:nvPr/>
        </p:nvSpPr>
        <p:spPr>
          <a:xfrm>
            <a:off x="6575913" y="5118590"/>
            <a:ext cx="5940513"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6600" spc="-1" dirty="0" err="1">
                <a:solidFill>
                  <a:srgbClr val="FF0066"/>
                </a:solidFill>
                <a:latin typeface="Century Gothic" panose="020B0502020202020204" pitchFamily="34" charset="0"/>
              </a:rPr>
              <a:t>r</a:t>
            </a:r>
            <a:r>
              <a:rPr lang="en-GB" sz="6600" spc="-1" dirty="0" err="1">
                <a:solidFill>
                  <a:srgbClr val="002060"/>
                </a:solidFill>
                <a:latin typeface="Century Gothic" panose="020B0502020202020204" pitchFamily="34" charset="0"/>
              </a:rPr>
              <a:t>echts</a:t>
            </a:r>
            <a:endParaRPr kumimoji="0" lang="en-GB" sz="6600" i="0" u="none" strike="noStrike" kern="1200" cap="none" spc="-1" normalizeH="0" baseline="0" noProof="0" dirty="0">
              <a:ln>
                <a:noFill/>
              </a:ln>
              <a:solidFill>
                <a:srgbClr val="002060"/>
              </a:solidFill>
              <a:effectLst/>
              <a:uLnTx/>
              <a:uFillTx/>
              <a:latin typeface="Century Gothic" panose="020B0502020202020204" pitchFamily="34" charset="0"/>
            </a:endParaRPr>
          </a:p>
        </p:txBody>
      </p:sp>
      <p:sp>
        <p:nvSpPr>
          <p:cNvPr id="12" name="CustomShape 2">
            <a:extLst>
              <a:ext uri="{FF2B5EF4-FFF2-40B4-BE49-F238E27FC236}">
                <a16:creationId xmlns:a16="http://schemas.microsoft.com/office/drawing/2014/main" id="{70FAEFD0-E692-4B85-91F3-E6B8373281DC}"/>
              </a:ext>
            </a:extLst>
          </p:cNvPr>
          <p:cNvSpPr/>
          <p:nvPr/>
        </p:nvSpPr>
        <p:spPr>
          <a:xfrm>
            <a:off x="-1070158" y="5170468"/>
            <a:ext cx="5940513"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6600" spc="-1" noProof="0" dirty="0" err="1">
                <a:solidFill>
                  <a:srgbClr val="002060"/>
                </a:solidFill>
                <a:latin typeface="Century Gothic" panose="020B0502020202020204" pitchFamily="34" charset="0"/>
              </a:rPr>
              <a:t>F</a:t>
            </a:r>
            <a:r>
              <a:rPr lang="en-GB" sz="6600" spc="-1" noProof="0" dirty="0" err="1">
                <a:solidFill>
                  <a:srgbClr val="FF0066"/>
                </a:solidFill>
                <a:latin typeface="Century Gothic" panose="020B0502020202020204" pitchFamily="34" charset="0"/>
              </a:rPr>
              <a:t>r</a:t>
            </a:r>
            <a:r>
              <a:rPr lang="en-GB" sz="6600" spc="-1" noProof="0" dirty="0" err="1">
                <a:solidFill>
                  <a:srgbClr val="002060"/>
                </a:solidFill>
                <a:latin typeface="Century Gothic" panose="020B0502020202020204" pitchFamily="34" charset="0"/>
              </a:rPr>
              <a:t>age</a:t>
            </a:r>
            <a:endParaRPr kumimoji="0" lang="en-GB" sz="6600" i="0" u="none" strike="noStrike" kern="1200" cap="none" spc="-1" normalizeH="0" baseline="0" noProof="0" dirty="0">
              <a:ln>
                <a:noFill/>
              </a:ln>
              <a:solidFill>
                <a:srgbClr val="002060"/>
              </a:solidFill>
              <a:effectLst/>
              <a:uLnTx/>
              <a:uFillTx/>
              <a:latin typeface="Century Gothic" panose="020B0502020202020204" pitchFamily="34" charset="0"/>
            </a:endParaRPr>
          </a:p>
        </p:txBody>
      </p:sp>
      <p:sp>
        <p:nvSpPr>
          <p:cNvPr id="13" name="CustomShape 2">
            <a:extLst>
              <a:ext uri="{FF2B5EF4-FFF2-40B4-BE49-F238E27FC236}">
                <a16:creationId xmlns:a16="http://schemas.microsoft.com/office/drawing/2014/main" id="{0B8CBF43-6F19-4792-BE85-EFBE2F79AF26}"/>
              </a:ext>
            </a:extLst>
          </p:cNvPr>
          <p:cNvSpPr/>
          <p:nvPr/>
        </p:nvSpPr>
        <p:spPr>
          <a:xfrm>
            <a:off x="6415711" y="2324709"/>
            <a:ext cx="5940513"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6600" spc="-1" dirty="0" err="1">
                <a:solidFill>
                  <a:srgbClr val="002060"/>
                </a:solidFill>
                <a:latin typeface="Century Gothic" panose="020B0502020202020204" pitchFamily="34" charset="0"/>
              </a:rPr>
              <a:t>wa</a:t>
            </a:r>
            <a:r>
              <a:rPr lang="en-GB" sz="6600" spc="-1" dirty="0" err="1">
                <a:solidFill>
                  <a:srgbClr val="FF0066"/>
                </a:solidFill>
                <a:latin typeface="Century Gothic" panose="020B0502020202020204" pitchFamily="34" charset="0"/>
              </a:rPr>
              <a:t>r</a:t>
            </a:r>
            <a:r>
              <a:rPr lang="en-GB" sz="6600" spc="-1" dirty="0" err="1">
                <a:solidFill>
                  <a:srgbClr val="002060"/>
                </a:solidFill>
                <a:latin typeface="Century Gothic" panose="020B0502020202020204" pitchFamily="34" charset="0"/>
              </a:rPr>
              <a:t>um</a:t>
            </a:r>
            <a:r>
              <a:rPr lang="en-GB" sz="6600" spc="-1" dirty="0">
                <a:solidFill>
                  <a:srgbClr val="002060"/>
                </a:solidFill>
                <a:latin typeface="Century Gothic" panose="020B0502020202020204" pitchFamily="34" charset="0"/>
              </a:rPr>
              <a:t>?</a:t>
            </a:r>
            <a:endParaRPr kumimoji="0" lang="en-GB" sz="6600" i="0" u="none" strike="noStrike" kern="1200" cap="none" spc="-1" normalizeH="0" baseline="0" noProof="0" dirty="0">
              <a:ln>
                <a:noFill/>
              </a:ln>
              <a:solidFill>
                <a:srgbClr val="002060"/>
              </a:solidFill>
              <a:effectLst/>
              <a:uLnTx/>
              <a:uFillTx/>
              <a:latin typeface="Century Gothic" panose="020B0502020202020204" pitchFamily="34" charset="0"/>
            </a:endParaRPr>
          </a:p>
        </p:txBody>
      </p:sp>
      <p:sp>
        <p:nvSpPr>
          <p:cNvPr id="16" name="CustomShape 2">
            <a:extLst>
              <a:ext uri="{FF2B5EF4-FFF2-40B4-BE49-F238E27FC236}">
                <a16:creationId xmlns:a16="http://schemas.microsoft.com/office/drawing/2014/main" id="{C6DA9177-43F9-411A-8F69-89D1781359EC}"/>
              </a:ext>
            </a:extLst>
          </p:cNvPr>
          <p:cNvSpPr/>
          <p:nvPr/>
        </p:nvSpPr>
        <p:spPr>
          <a:xfrm>
            <a:off x="-1330598" y="2472839"/>
            <a:ext cx="5940513"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6600" spc="-1" dirty="0" err="1">
                <a:solidFill>
                  <a:srgbClr val="002060"/>
                </a:solidFill>
                <a:latin typeface="Century Gothic" panose="020B0502020202020204" pitchFamily="34" charset="0"/>
              </a:rPr>
              <a:t>d</a:t>
            </a:r>
            <a:r>
              <a:rPr lang="en-GB" sz="6600" spc="-1" dirty="0" err="1">
                <a:solidFill>
                  <a:srgbClr val="FF0066"/>
                </a:solidFill>
                <a:latin typeface="Century Gothic" panose="020B0502020202020204" pitchFamily="34" charset="0"/>
              </a:rPr>
              <a:t>r</a:t>
            </a:r>
            <a:r>
              <a:rPr lang="en-GB" sz="6600" spc="-1" noProof="0" dirty="0" err="1">
                <a:solidFill>
                  <a:srgbClr val="002060"/>
                </a:solidFill>
                <a:latin typeface="Century Gothic" panose="020B0502020202020204" pitchFamily="34" charset="0"/>
              </a:rPr>
              <a:t>ei</a:t>
            </a:r>
            <a:endParaRPr kumimoji="0" lang="en-GB" sz="6600" i="0" u="none" strike="noStrike" kern="1200" cap="none" spc="-1" normalizeH="0" baseline="0" noProof="0" dirty="0">
              <a:ln>
                <a:noFill/>
              </a:ln>
              <a:solidFill>
                <a:srgbClr val="002060"/>
              </a:solidFill>
              <a:effectLst/>
              <a:uLnTx/>
              <a:uFillTx/>
              <a:latin typeface="Century Gothic" panose="020B0502020202020204" pitchFamily="34" charset="0"/>
            </a:endParaRPr>
          </a:p>
        </p:txBody>
      </p:sp>
      <p:pic>
        <p:nvPicPr>
          <p:cNvPr id="6" name="Picture 5">
            <a:extLst>
              <a:ext uri="{FF2B5EF4-FFF2-40B4-BE49-F238E27FC236}">
                <a16:creationId xmlns:a16="http://schemas.microsoft.com/office/drawing/2014/main" id="{DA22C685-B080-4A61-9FC3-114560BA0F2C}"/>
              </a:ext>
            </a:extLst>
          </p:cNvPr>
          <p:cNvPicPr>
            <a:picLocks noChangeAspect="1"/>
          </p:cNvPicPr>
          <p:nvPr/>
        </p:nvPicPr>
        <p:blipFill>
          <a:blip r:embed="rId10"/>
          <a:stretch>
            <a:fillRect/>
          </a:stretch>
        </p:blipFill>
        <p:spPr>
          <a:xfrm>
            <a:off x="8687102" y="4069448"/>
            <a:ext cx="1804572" cy="1280271"/>
          </a:xfrm>
          <a:prstGeom prst="rect">
            <a:avLst/>
          </a:prstGeom>
        </p:spPr>
      </p:pic>
      <p:sp>
        <p:nvSpPr>
          <p:cNvPr id="8" name="Rectangle 7">
            <a:extLst>
              <a:ext uri="{FF2B5EF4-FFF2-40B4-BE49-F238E27FC236}">
                <a16:creationId xmlns:a16="http://schemas.microsoft.com/office/drawing/2014/main" id="{1FAB0B31-CE03-4107-9A3F-5F65D23AA0F6}"/>
              </a:ext>
            </a:extLst>
          </p:cNvPr>
          <p:cNvSpPr/>
          <p:nvPr/>
        </p:nvSpPr>
        <p:spPr>
          <a:xfrm>
            <a:off x="1285319" y="3682447"/>
            <a:ext cx="926413" cy="1785104"/>
          </a:xfrm>
          <a:prstGeom prst="rect">
            <a:avLst/>
          </a:prstGeom>
          <a:noFill/>
        </p:spPr>
        <p:txBody>
          <a:bodyPr wrap="square" lIns="91440" tIns="45720" rIns="91440" bIns="45720">
            <a:spAutoFit/>
          </a:bodyPr>
          <a:lstStyle/>
          <a:p>
            <a:pPr algn="ctr"/>
            <a:r>
              <a:rPr lang="en-US" sz="110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a:t>
            </a:r>
          </a:p>
        </p:txBody>
      </p:sp>
      <p:sp>
        <p:nvSpPr>
          <p:cNvPr id="9" name="Rectangle 8">
            <a:extLst>
              <a:ext uri="{FF2B5EF4-FFF2-40B4-BE49-F238E27FC236}">
                <a16:creationId xmlns:a16="http://schemas.microsoft.com/office/drawing/2014/main" id="{FF963D6D-4BA7-4A27-80E9-C459CC0FEA34}"/>
              </a:ext>
            </a:extLst>
          </p:cNvPr>
          <p:cNvSpPr/>
          <p:nvPr/>
        </p:nvSpPr>
        <p:spPr>
          <a:xfrm>
            <a:off x="8382744" y="1507744"/>
            <a:ext cx="2013693" cy="923330"/>
          </a:xfrm>
          <a:prstGeom prst="rect">
            <a:avLst/>
          </a:prstGeom>
          <a:noFill/>
        </p:spPr>
        <p:txBody>
          <a:bodyPr wrap="none" lIns="91440" tIns="45720" rIns="91440" bIns="45720">
            <a:spAutoFit/>
          </a:bodyPr>
          <a:lstStyle/>
          <a:p>
            <a:pPr algn="ctr"/>
            <a:r>
              <a:rPr lang="en-US" sz="54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Why?</a:t>
            </a:r>
          </a:p>
        </p:txBody>
      </p:sp>
      <p:sp>
        <p:nvSpPr>
          <p:cNvPr id="10" name="Rectangle 9">
            <a:extLst>
              <a:ext uri="{FF2B5EF4-FFF2-40B4-BE49-F238E27FC236}">
                <a16:creationId xmlns:a16="http://schemas.microsoft.com/office/drawing/2014/main" id="{03108554-0918-4662-9604-E47861B993F5}"/>
              </a:ext>
            </a:extLst>
          </p:cNvPr>
          <p:cNvSpPr/>
          <p:nvPr/>
        </p:nvSpPr>
        <p:spPr>
          <a:xfrm>
            <a:off x="1261051" y="1063807"/>
            <a:ext cx="974947" cy="1785104"/>
          </a:xfrm>
          <a:prstGeom prst="rect">
            <a:avLst/>
          </a:prstGeom>
          <a:noFill/>
        </p:spPr>
        <p:txBody>
          <a:bodyPr wrap="none" lIns="91440" tIns="45720" rIns="91440" bIns="45720">
            <a:spAutoFit/>
          </a:bodyPr>
          <a:lstStyle/>
          <a:p>
            <a:pPr algn="ctr"/>
            <a:r>
              <a:rPr lang="en-US" sz="11000" b="1" dirty="0">
                <a:ln w="12700" cmpd="sng">
                  <a:solidFill>
                    <a:srgbClr val="FFC000"/>
                  </a:solidFill>
                  <a:prstDash val="solid"/>
                </a:ln>
                <a:solidFill>
                  <a:srgbClr val="7030A0"/>
                </a:solidFill>
                <a:effectLst>
                  <a:innerShdw blurRad="63500" dist="50800" dir="13500000">
                    <a:prstClr val="black">
                      <a:alpha val="50000"/>
                    </a:prstClr>
                  </a:innerShdw>
                </a:effectLst>
              </a:rPr>
              <a:t>3</a:t>
            </a:r>
            <a:endParaRPr lang="en-US" sz="11000" b="1" cap="none" spc="0" dirty="0">
              <a:ln w="12700" cmpd="sng">
                <a:solidFill>
                  <a:srgbClr val="FFC000"/>
                </a:solidFill>
                <a:prstDash val="solid"/>
              </a:ln>
              <a:solidFill>
                <a:srgbClr val="7030A0"/>
              </a:solidFill>
              <a:effectLst>
                <a:innerShdw blurRad="63500" dist="50800" dir="13500000">
                  <a:prstClr val="black">
                    <a:alpha val="50000"/>
                  </a:prstClr>
                </a:innerShdw>
              </a:effectLst>
            </a:endParaRPr>
          </a:p>
        </p:txBody>
      </p:sp>
      <p:sp>
        <p:nvSpPr>
          <p:cNvPr id="17" name="TextBox 16">
            <a:extLst>
              <a:ext uri="{FF2B5EF4-FFF2-40B4-BE49-F238E27FC236}">
                <a16:creationId xmlns:a16="http://schemas.microsoft.com/office/drawing/2014/main" id="{42360D5B-775E-45AC-A62B-DA1CF3784EB9}"/>
              </a:ext>
            </a:extLst>
          </p:cNvPr>
          <p:cNvSpPr txBox="1"/>
          <p:nvPr/>
        </p:nvSpPr>
        <p:spPr>
          <a:xfrm>
            <a:off x="850015" y="6109264"/>
            <a:ext cx="2100165" cy="523220"/>
          </a:xfrm>
          <a:prstGeom prst="rect">
            <a:avLst/>
          </a:prstGeom>
          <a:noFill/>
        </p:spPr>
        <p:txBody>
          <a:bodyPr wrap="square" rtlCol="0">
            <a:spAutoFit/>
          </a:bodyPr>
          <a:lstStyle/>
          <a:p>
            <a:r>
              <a:rPr lang="en-GB" sz="2800" dirty="0">
                <a:solidFill>
                  <a:srgbClr val="002060"/>
                </a:solidFill>
              </a:rPr>
              <a:t>[question]</a:t>
            </a:r>
          </a:p>
        </p:txBody>
      </p:sp>
      <p:pic>
        <p:nvPicPr>
          <p:cNvPr id="21" name="Picture 20">
            <a:extLst>
              <a:ext uri="{FF2B5EF4-FFF2-40B4-BE49-F238E27FC236}">
                <a16:creationId xmlns:a16="http://schemas.microsoft.com/office/drawing/2014/main" id="{67C16AA2-E78E-4258-9138-B3C796B66FBA}"/>
              </a:ext>
            </a:extLst>
          </p:cNvPr>
          <p:cNvPicPr>
            <a:picLocks noChangeAspect="1"/>
          </p:cNvPicPr>
          <p:nvPr/>
        </p:nvPicPr>
        <p:blipFill>
          <a:blip r:embed="rId11"/>
          <a:stretch>
            <a:fillRect/>
          </a:stretch>
        </p:blipFill>
        <p:spPr>
          <a:xfrm>
            <a:off x="4444008" y="1861163"/>
            <a:ext cx="2131905" cy="2007414"/>
          </a:xfrm>
          <a:prstGeom prst="rect">
            <a:avLst/>
          </a:prstGeom>
        </p:spPr>
      </p:pic>
      <p:sp>
        <p:nvSpPr>
          <p:cNvPr id="2" name="Title 5">
            <a:extLst>
              <a:ext uri="{FF2B5EF4-FFF2-40B4-BE49-F238E27FC236}">
                <a16:creationId xmlns:a16="http://schemas.microsoft.com/office/drawing/2014/main" id="{8600C67B-2B6B-5959-24A8-D210FB49BC91}"/>
              </a:ext>
            </a:extLst>
          </p:cNvPr>
          <p:cNvSpPr txBox="1">
            <a:spLocks/>
          </p:cNvSpPr>
          <p:nvPr/>
        </p:nvSpPr>
        <p:spPr>
          <a:xfrm>
            <a:off x="0" y="87048"/>
            <a:ext cx="1880974" cy="1325563"/>
          </a:xfrm>
          <a:prstGeom prst="rect">
            <a:avLst/>
          </a:prstGeom>
        </p:spPr>
        <p:txBody>
          <a:bodyPr lIns="0" tIns="0" rIns="0" bIns="0" anchor="ctr">
            <a:noAutofit/>
          </a:bodyPr>
          <a:lst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a:lstStyle>
          <a:p>
            <a:r>
              <a:rPr lang="en-GB" sz="11500" dirty="0">
                <a:latin typeface="+mn-lt"/>
              </a:rPr>
              <a:t>[r]</a:t>
            </a:r>
            <a:endParaRPr lang="en-GB" sz="11500" dirty="0"/>
          </a:p>
        </p:txBody>
      </p:sp>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r new.wav"/>
                                        </p:tgtEl>
                                      </p:cMediaNode>
                                    </p:audio>
                                  </p:subTnLst>
                                </p:cTn>
                              </p:par>
                            </p:childTnLst>
                          </p:cTn>
                        </p:par>
                      </p:childTnLst>
                    </p:cTn>
                  </p:par>
                  <p:par>
                    <p:cTn id="8" fill="hold">
                      <p:stCondLst>
                        <p:cond delay="indefinite"/>
                      </p:stCondLst>
                      <p:childTnLst>
                        <p:par>
                          <p:cTn id="9" fill="hold">
                            <p:stCondLst>
                              <p:cond delay="0"/>
                            </p:stCondLst>
                            <p:childTnLst>
                              <p:par>
                                <p:cTn id="10" presetID="1" presetClass="entr" fill="hold" nodeType="clickEffect">
                                  <p:stCondLst>
                                    <p:cond delay="0"/>
                                  </p:stCondLst>
                                  <p:childTnLst>
                                    <p:set>
                                      <p:cBhvr>
                                        <p:cTn id="11" dur="1" fill="hold">
                                          <p:stCondLst>
                                            <p:cond delay="0"/>
                                          </p:stCondLst>
                                        </p:cTn>
                                        <p:tgtEl>
                                          <p:spTgt spid="53"/>
                                        </p:tgtEl>
                                        <p:attrNameLst>
                                          <p:attrName>style.visibility</p:attrName>
                                        </p:attrNameLst>
                                      </p:cBhvr>
                                      <p:to>
                                        <p:strVal val="visible"/>
                                      </p:to>
                                    </p:set>
                                  </p:childTnLst>
                                  <p:subTnLst>
                                    <p:audio>
                                      <p:cMediaNode>
                                        <p:cTn display="0" masterRel="sameClick">
                                          <p:stCondLst>
                                            <p:cond evt="begin" delay="0">
                                              <p:tn val="10"/>
                                            </p:cond>
                                          </p:stCondLst>
                                          <p:endCondLst>
                                            <p:cond evt="onStopAudio" delay="0">
                                              <p:tgtEl>
                                                <p:sldTgt/>
                                              </p:tgtEl>
                                            </p:cond>
                                          </p:endCondLst>
                                        </p:cTn>
                                        <p:tgtEl>
                                          <p:sndTgt r:embed="rId4" name="T3_W2_2.2.wav"/>
                                        </p:tgtEl>
                                      </p:cMediaNode>
                                    </p:audio>
                                  </p:sub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21"/>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19"/>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20"/>
                                            </p:cond>
                                          </p:stCondLst>
                                          <p:endCondLst>
                                            <p:cond evt="onStopAudio" delay="0">
                                              <p:tgtEl>
                                                <p:sldTgt/>
                                              </p:tgtEl>
                                            </p:cond>
                                          </p:endCondLst>
                                        </p:cTn>
                                        <p:tgtEl>
                                          <p:sndTgt r:embed="rId5" name="T3_W2_2.4.wav"/>
                                        </p:tgtEl>
                                      </p:cMediaNode>
                                    </p:audio>
                                  </p:sub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6"/>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fill="hold" nodeType="clickEffect">
                                  <p:stCondLst>
                                    <p:cond delay="0"/>
                                  </p:stCondLst>
                                  <p:childTnLst>
                                    <p:set>
                                      <p:cBhvr>
                                        <p:cTn id="29"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28"/>
                                            </p:cond>
                                          </p:stCondLst>
                                          <p:endCondLst>
                                            <p:cond evt="onStopAudio" delay="0">
                                              <p:tgtEl>
                                                <p:sldTgt/>
                                              </p:tgtEl>
                                            </p:cond>
                                          </p:endCondLst>
                                        </p:cTn>
                                        <p:tgtEl>
                                          <p:sndTgt r:embed="rId6" name="T3_W2_2.6.wav"/>
                                        </p:tgtEl>
                                      </p:cMediaNode>
                                    </p:audio>
                                  </p:sub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8"/>
                                        </p:tgtEl>
                                        <p:attrNameLst>
                                          <p:attrName>style.visibility</p:attrName>
                                        </p:attrNameLst>
                                      </p:cBhvr>
                                      <p:to>
                                        <p:strVal val="visible"/>
                                      </p:to>
                                    </p:set>
                                  </p:childTnLst>
                                </p:cTn>
                              </p:par>
                              <p:par>
                                <p:cTn id="34" presetID="1" presetClass="entr" presetSubtype="0" fill="hold" grpId="0" nodeType="withEffect">
                                  <p:stCondLst>
                                    <p:cond delay="0"/>
                                  </p:stCondLst>
                                  <p:childTnLst>
                                    <p:set>
                                      <p:cBhvr>
                                        <p:cTn id="35" dur="1" fill="hold">
                                          <p:stCondLst>
                                            <p:cond delay="0"/>
                                          </p:stCondLst>
                                        </p:cTn>
                                        <p:tgtEl>
                                          <p:spTgt spid="17"/>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fill="hold" nodeType="clickEffect">
                                  <p:stCondLst>
                                    <p:cond delay="0"/>
                                  </p:stCondLst>
                                  <p:childTnLst>
                                    <p:set>
                                      <p:cBhvr>
                                        <p:cTn id="39"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38"/>
                                            </p:cond>
                                          </p:stCondLst>
                                          <p:endCondLst>
                                            <p:cond evt="onStopAudio" delay="0">
                                              <p:tgtEl>
                                                <p:sldTgt/>
                                              </p:tgtEl>
                                            </p:cond>
                                          </p:endCondLst>
                                        </p:cTn>
                                        <p:tgtEl>
                                          <p:sndTgt r:embed="rId7" name="T3_W2_2.3.wav"/>
                                        </p:tgtEl>
                                      </p:cMediaNode>
                                    </p:audio>
                                  </p:subTnLst>
                                </p:cTn>
                              </p:par>
                            </p:childTnLst>
                          </p:cTn>
                        </p:par>
                      </p:childTnLst>
                    </p:cTn>
                  </p:par>
                  <p:par>
                    <p:cTn id="40" fill="hold">
                      <p:stCondLst>
                        <p:cond delay="indefinite"/>
                      </p:stCondLst>
                      <p:childTnLst>
                        <p:par>
                          <p:cTn id="41" fill="hold">
                            <p:stCondLst>
                              <p:cond delay="0"/>
                            </p:stCondLst>
                            <p:childTnLst>
                              <p:par>
                                <p:cTn id="42" presetID="1" presetClass="entr" presetSubtype="0" fill="hold" grpId="0" nodeType="clickEffect">
                                  <p:stCondLst>
                                    <p:cond delay="0"/>
                                  </p:stCondLst>
                                  <p:childTnLst>
                                    <p:set>
                                      <p:cBhvr>
                                        <p:cTn id="43" dur="1" fill="hold">
                                          <p:stCondLst>
                                            <p:cond delay="0"/>
                                          </p:stCondLst>
                                        </p:cTn>
                                        <p:tgtEl>
                                          <p:spTgt spid="9"/>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1" presetClass="entr" fill="hold" nodeType="clickEffect">
                                  <p:stCondLst>
                                    <p:cond delay="0"/>
                                  </p:stCondLst>
                                  <p:childTnLst>
                                    <p:set>
                                      <p:cBhvr>
                                        <p:cTn id="47" dur="1" fill="hold">
                                          <p:stCondLst>
                                            <p:cond delay="0"/>
                                          </p:stCondLst>
                                        </p:cTn>
                                        <p:tgtEl>
                                          <p:spTgt spid="16"/>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8" name="T3_W2_2.5.wav"/>
                                        </p:tgtEl>
                                      </p:cMediaNode>
                                    </p:audio>
                                  </p:subTnLst>
                                </p:cTn>
                              </p:par>
                            </p:childTnLst>
                          </p:cTn>
                        </p:par>
                      </p:childTnLst>
                    </p:cTn>
                  </p:par>
                  <p:par>
                    <p:cTn id="48" fill="hold">
                      <p:stCondLst>
                        <p:cond delay="indefinite"/>
                      </p:stCondLst>
                      <p:childTnLst>
                        <p:par>
                          <p:cTn id="49" fill="hold">
                            <p:stCondLst>
                              <p:cond delay="0"/>
                            </p:stCondLst>
                            <p:childTnLst>
                              <p:par>
                                <p:cTn id="50" presetID="1" presetClass="entr" presetSubtype="0" fill="hold" grpId="0" nodeType="clickEffect">
                                  <p:stCondLst>
                                    <p:cond delay="0"/>
                                  </p:stCondLst>
                                  <p:childTnLst>
                                    <p:set>
                                      <p:cBhvr>
                                        <p:cTn id="51"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8" grpId="0"/>
      <p:bldP spid="9" grpId="0"/>
      <p:bldP spid="10" grpId="0"/>
      <p:bldP spid="17" grpId="0"/>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3">
            <a:extLst>
              <a:ext uri="{FF2B5EF4-FFF2-40B4-BE49-F238E27FC236}">
                <a16:creationId xmlns:a16="http://schemas.microsoft.com/office/drawing/2014/main" id="{D61D87A5-8626-40F1-BD07-16D835D2E709}"/>
              </a:ext>
            </a:extLst>
          </p:cNvPr>
          <p:cNvSpPr/>
          <p:nvPr/>
        </p:nvSpPr>
        <p:spPr>
          <a:xfrm>
            <a:off x="3423232" y="822518"/>
            <a:ext cx="4646092" cy="4776177"/>
          </a:xfrm>
          <a:prstGeom prst="roundRect">
            <a:avLst/>
          </a:prstGeom>
          <a:solidFill>
            <a:schemeClr val="bg1"/>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6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3" name="CustomShape 2"/>
          <p:cNvSpPr/>
          <p:nvPr/>
        </p:nvSpPr>
        <p:spPr>
          <a:xfrm>
            <a:off x="2645803" y="2985055"/>
            <a:ext cx="5940513"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1500" spc="-1" dirty="0">
                <a:solidFill>
                  <a:srgbClr val="002060"/>
                </a:solidFill>
                <a:latin typeface="Century Gothic" panose="020B0502020202020204" pitchFamily="34" charset="0"/>
              </a:rPr>
              <a:t>O</a:t>
            </a:r>
            <a:r>
              <a:rPr lang="en-GB" sz="11500" spc="-1" dirty="0">
                <a:solidFill>
                  <a:srgbClr val="FF0066"/>
                </a:solidFill>
                <a:latin typeface="Century Gothic" panose="020B0502020202020204" pitchFamily="34" charset="0"/>
              </a:rPr>
              <a:t>r</a:t>
            </a:r>
            <a:r>
              <a:rPr lang="en-GB" sz="11500" spc="-1" dirty="0">
                <a:solidFill>
                  <a:srgbClr val="002060"/>
                </a:solidFill>
                <a:latin typeface="Century Gothic" panose="020B0502020202020204" pitchFamily="34" charset="0"/>
              </a:rPr>
              <a:t>t</a:t>
            </a:r>
            <a:endParaRPr kumimoji="0" lang="en-GB" sz="11500" b="1" i="0" u="none" strike="noStrike" kern="1200" cap="none" spc="-1" normalizeH="0" baseline="0" noProof="0" dirty="0">
              <a:ln>
                <a:noFill/>
              </a:ln>
              <a:solidFill>
                <a:srgbClr val="002060"/>
              </a:solidFill>
              <a:effectLst/>
              <a:uLnTx/>
              <a:uFillTx/>
              <a:latin typeface="Century Gothic" panose="020B0502020202020204" pitchFamily="34" charset="0"/>
            </a:endParaRPr>
          </a:p>
        </p:txBody>
      </p:sp>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chemeClr val="bg1"/>
                </a:solidFill>
              </a:rPr>
              <a:t>…</a:t>
            </a:r>
          </a:p>
        </p:txBody>
      </p:sp>
      <p:sp>
        <p:nvSpPr>
          <p:cNvPr id="11" name="Speech Bubble: Rectangle with Corners Rounded 10">
            <a:extLst>
              <a:ext uri="{FF2B5EF4-FFF2-40B4-BE49-F238E27FC236}">
                <a16:creationId xmlns:a16="http://schemas.microsoft.com/office/drawing/2014/main" id="{786DBC5F-454A-4469-934A-A78EC1D23183}"/>
              </a:ext>
            </a:extLst>
          </p:cNvPr>
          <p:cNvSpPr/>
          <p:nvPr/>
        </p:nvSpPr>
        <p:spPr>
          <a:xfrm>
            <a:off x="8254121" y="2572767"/>
            <a:ext cx="3787151" cy="1431988"/>
          </a:xfrm>
          <a:prstGeom prst="wedgeRoundRectCallout">
            <a:avLst>
              <a:gd name="adj1" fmla="val -49743"/>
              <a:gd name="adj2" fmla="val -17240"/>
              <a:gd name="adj3" fmla="val 16667"/>
            </a:avLst>
          </a:prstGeom>
          <a:solidFill>
            <a:srgbClr val="002060"/>
          </a:solid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GB" sz="2400" b="1" dirty="0"/>
              <a:t>[r] after a vowel sounds like ‘uh’!</a:t>
            </a:r>
            <a:endParaRPr kumimoji="0" lang="en-GB" sz="2400" b="1" i="0" u="none" strike="noStrike" kern="1200" cap="none" spc="0" normalizeH="0" baseline="0" noProof="0" dirty="0">
              <a:ln>
                <a:noFill/>
              </a:ln>
              <a:solidFill>
                <a:prstClr val="white"/>
              </a:solidFill>
              <a:effectLst/>
              <a:uLnTx/>
              <a:uFillTx/>
              <a:latin typeface="Century Gothic"/>
            </a:endParaRPr>
          </a:p>
        </p:txBody>
      </p:sp>
      <p:pic>
        <p:nvPicPr>
          <p:cNvPr id="13" name="Graphic 12" descr="Map with pin with solid fill">
            <a:extLst>
              <a:ext uri="{FF2B5EF4-FFF2-40B4-BE49-F238E27FC236}">
                <a16:creationId xmlns:a16="http://schemas.microsoft.com/office/drawing/2014/main" id="{B2D27264-5D57-4141-B068-1FE75BF7DB9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309239" y="873764"/>
            <a:ext cx="2613642" cy="2613642"/>
          </a:xfrm>
          <a:prstGeom prst="rect">
            <a:avLst/>
          </a:prstGeom>
        </p:spPr>
      </p:pic>
      <p:sp>
        <p:nvSpPr>
          <p:cNvPr id="10" name="TextBox 9">
            <a:extLst>
              <a:ext uri="{FF2B5EF4-FFF2-40B4-BE49-F238E27FC236}">
                <a16:creationId xmlns:a16="http://schemas.microsoft.com/office/drawing/2014/main" id="{367A27DA-1E09-4204-8DE3-FA2485AA773B}"/>
              </a:ext>
            </a:extLst>
          </p:cNvPr>
          <p:cNvSpPr txBox="1"/>
          <p:nvPr/>
        </p:nvSpPr>
        <p:spPr>
          <a:xfrm>
            <a:off x="4789179" y="4679275"/>
            <a:ext cx="2613642" cy="646331"/>
          </a:xfrm>
          <a:prstGeom prst="rect">
            <a:avLst/>
          </a:prstGeom>
          <a:noFill/>
        </p:spPr>
        <p:txBody>
          <a:bodyPr wrap="square" rtlCol="0">
            <a:spAutoFit/>
          </a:bodyPr>
          <a:lstStyle/>
          <a:p>
            <a:r>
              <a:rPr lang="en-GB" sz="3600" dirty="0">
                <a:solidFill>
                  <a:srgbClr val="002060"/>
                </a:solidFill>
              </a:rPr>
              <a:t>[place]</a:t>
            </a:r>
          </a:p>
        </p:txBody>
      </p:sp>
      <p:sp>
        <p:nvSpPr>
          <p:cNvPr id="2" name="Title 4">
            <a:extLst>
              <a:ext uri="{FF2B5EF4-FFF2-40B4-BE49-F238E27FC236}">
                <a16:creationId xmlns:a16="http://schemas.microsoft.com/office/drawing/2014/main" id="{E9DFFB76-AC90-93CE-7A25-A865514A47E2}"/>
              </a:ext>
            </a:extLst>
          </p:cNvPr>
          <p:cNvSpPr txBox="1">
            <a:spLocks/>
          </p:cNvSpPr>
          <p:nvPr/>
        </p:nvSpPr>
        <p:spPr>
          <a:xfrm>
            <a:off x="0" y="346807"/>
            <a:ext cx="3114038" cy="1247335"/>
          </a:xfrm>
          <a:prstGeom prst="rect">
            <a:avLst/>
          </a:prstGeom>
        </p:spPr>
        <p:txBody>
          <a:bodyPr lIns="0" tIns="0" rIns="0" bIns="0" anchor="ctr">
            <a:normAutofit fontScale="25000" lnSpcReduction="20000"/>
          </a:bodyPr>
          <a:lst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a:lstStyle>
          <a:p>
            <a:r>
              <a:rPr lang="en-GB" sz="46000" dirty="0">
                <a:latin typeface="+mn-lt"/>
              </a:rPr>
              <a:t>[r]</a:t>
            </a:r>
            <a:br>
              <a:rPr lang="en-GB" sz="1400" b="1" dirty="0"/>
            </a:br>
            <a:endParaRPr lang="en-GB" dirty="0"/>
          </a:p>
        </p:txBody>
      </p:sp>
    </p:spTree>
    <p:extLst>
      <p:ext uri="{BB962C8B-B14F-4D97-AF65-F5344CB8AC3E}">
        <p14:creationId xmlns:p14="http://schemas.microsoft.com/office/powerpoint/2010/main" val="3784586856"/>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final -r new.wav"/>
                                        </p:tgtEl>
                                      </p:cMediaNode>
                                    </p:audio>
                                  </p:subTnLst>
                                </p:cTn>
                              </p:par>
                            </p:childTnLst>
                          </p:cTn>
                        </p:par>
                      </p:childTnLst>
                    </p:cTn>
                  </p:par>
                  <p:par>
                    <p:cTn id="8" fill="hold">
                      <p:stCondLst>
                        <p:cond delay="indefinite"/>
                      </p:stCondLst>
                      <p:childTnLst>
                        <p:par>
                          <p:cTn id="9" fill="hold">
                            <p:stCondLst>
                              <p:cond delay="0"/>
                            </p:stCondLst>
                            <p:childTnLst>
                              <p:par>
                                <p:cTn id="10" presetID="1" presetClass="entr" fill="hold" nodeType="clickEffect">
                                  <p:stCondLst>
                                    <p:cond delay="0"/>
                                  </p:stCondLst>
                                  <p:childTnLst>
                                    <p:set>
                                      <p:cBhvr>
                                        <p:cTn id="11" dur="1" fill="hold">
                                          <p:stCondLst>
                                            <p:cond delay="0"/>
                                          </p:stCondLst>
                                        </p:cTn>
                                        <p:tgtEl>
                                          <p:spTgt spid="53"/>
                                        </p:tgtEl>
                                        <p:attrNameLst>
                                          <p:attrName>style.visibility</p:attrName>
                                        </p:attrNameLst>
                                      </p:cBhvr>
                                      <p:to>
                                        <p:strVal val="visible"/>
                                      </p:to>
                                    </p:set>
                                  </p:childTnLst>
                                  <p:subTnLst>
                                    <p:audio>
                                      <p:cMediaNode>
                                        <p:cTn display="0" masterRel="sameClick">
                                          <p:stCondLst>
                                            <p:cond evt="begin" delay="0">
                                              <p:tn val="10"/>
                                            </p:cond>
                                          </p:stCondLst>
                                          <p:endCondLst>
                                            <p:cond evt="onStopAudio" delay="0">
                                              <p:tgtEl>
                                                <p:sldTgt/>
                                              </p:tgtEl>
                                            </p:cond>
                                          </p:endCondLst>
                                        </p:cTn>
                                        <p:tgtEl>
                                          <p:sndTgt r:embed="rId4" name="T3_W2_2.8.wav"/>
                                        </p:tgtEl>
                                      </p:cMediaNode>
                                    </p:audio>
                                  </p:sub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13"/>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10"/>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10" grpId="0"/>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ounded Rectangle 3">
            <a:extLst>
              <a:ext uri="{FF2B5EF4-FFF2-40B4-BE49-F238E27FC236}">
                <a16:creationId xmlns:a16="http://schemas.microsoft.com/office/drawing/2014/main" id="{75E3D9E7-F9ED-4B0B-96E9-4C482E1DF56F}"/>
              </a:ext>
            </a:extLst>
          </p:cNvPr>
          <p:cNvSpPr/>
          <p:nvPr/>
        </p:nvSpPr>
        <p:spPr>
          <a:xfrm>
            <a:off x="3802423" y="1050839"/>
            <a:ext cx="4147387" cy="3892241"/>
          </a:xfrm>
          <a:prstGeom prst="roundRect">
            <a:avLst/>
          </a:prstGeom>
          <a:solidFill>
            <a:schemeClr val="bg1"/>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6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3" name="CustomShape 2"/>
          <p:cNvSpPr/>
          <p:nvPr/>
        </p:nvSpPr>
        <p:spPr>
          <a:xfrm>
            <a:off x="2804900" y="2805445"/>
            <a:ext cx="5940513" cy="2001167"/>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1500" spc="-1" dirty="0">
                <a:solidFill>
                  <a:srgbClr val="002060"/>
                </a:solidFill>
                <a:latin typeface="Century Gothic" panose="020B0502020202020204" pitchFamily="34" charset="0"/>
              </a:rPr>
              <a:t>O</a:t>
            </a:r>
            <a:r>
              <a:rPr lang="en-GB" sz="11500" spc="-1" dirty="0">
                <a:solidFill>
                  <a:srgbClr val="FF0066"/>
                </a:solidFill>
                <a:latin typeface="Century Gothic" panose="020B0502020202020204" pitchFamily="34" charset="0"/>
              </a:rPr>
              <a:t>r</a:t>
            </a:r>
            <a:r>
              <a:rPr lang="en-GB" sz="11500" spc="-1" dirty="0">
                <a:solidFill>
                  <a:srgbClr val="002060"/>
                </a:solidFill>
                <a:latin typeface="Century Gothic" panose="020B0502020202020204" pitchFamily="34" charset="0"/>
              </a:rPr>
              <a:t>t</a:t>
            </a:r>
            <a:endParaRPr kumimoji="0" lang="en-GB" sz="11500" b="1" i="0" u="none" strike="noStrike" kern="1200" cap="none" spc="-1" normalizeH="0" baseline="0" noProof="0" dirty="0">
              <a:ln>
                <a:noFill/>
              </a:ln>
              <a:solidFill>
                <a:srgbClr val="002060"/>
              </a:solidFill>
              <a:effectLst/>
              <a:uLnTx/>
              <a:uFillTx/>
              <a:latin typeface="Century Gothic" panose="020B0502020202020204" pitchFamily="34" charset="0"/>
            </a:endParaRPr>
          </a:p>
        </p:txBody>
      </p:sp>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chemeClr val="bg1"/>
                </a:solidFill>
              </a:rPr>
              <a:t>…</a:t>
            </a:r>
          </a:p>
        </p:txBody>
      </p:sp>
      <p:sp>
        <p:nvSpPr>
          <p:cNvPr id="9" name="CustomShape 2">
            <a:extLst>
              <a:ext uri="{FF2B5EF4-FFF2-40B4-BE49-F238E27FC236}">
                <a16:creationId xmlns:a16="http://schemas.microsoft.com/office/drawing/2014/main" id="{747AA550-4D53-4CAA-B4B8-AB58D7B48915}"/>
              </a:ext>
            </a:extLst>
          </p:cNvPr>
          <p:cNvSpPr/>
          <p:nvPr/>
        </p:nvSpPr>
        <p:spPr>
          <a:xfrm>
            <a:off x="6384354" y="5422828"/>
            <a:ext cx="5940513"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6600" spc="-1" noProof="0" dirty="0">
                <a:solidFill>
                  <a:srgbClr val="002060"/>
                </a:solidFill>
                <a:latin typeface="Century Gothic" panose="020B0502020202020204" pitchFamily="34" charset="0"/>
              </a:rPr>
              <a:t>Tie</a:t>
            </a:r>
            <a:r>
              <a:rPr lang="en-GB" sz="6600" spc="-1" noProof="0" dirty="0">
                <a:solidFill>
                  <a:srgbClr val="FF0066"/>
                </a:solidFill>
                <a:latin typeface="Century Gothic" panose="020B0502020202020204" pitchFamily="34" charset="0"/>
              </a:rPr>
              <a:t>r</a:t>
            </a:r>
            <a:endParaRPr kumimoji="0" lang="en-GB" sz="6600" i="0" u="none" strike="noStrike" kern="1200" cap="none" spc="-1" normalizeH="0" baseline="0" noProof="0" dirty="0">
              <a:ln>
                <a:noFill/>
              </a:ln>
              <a:solidFill>
                <a:srgbClr val="002060"/>
              </a:solidFill>
              <a:effectLst/>
              <a:uLnTx/>
              <a:uFillTx/>
              <a:latin typeface="Century Gothic" panose="020B0502020202020204" pitchFamily="34" charset="0"/>
            </a:endParaRPr>
          </a:p>
        </p:txBody>
      </p:sp>
      <p:sp>
        <p:nvSpPr>
          <p:cNvPr id="10" name="CustomShape 2">
            <a:extLst>
              <a:ext uri="{FF2B5EF4-FFF2-40B4-BE49-F238E27FC236}">
                <a16:creationId xmlns:a16="http://schemas.microsoft.com/office/drawing/2014/main" id="{173DD87F-FB3E-47CB-BA8E-2B71E25F682D}"/>
              </a:ext>
            </a:extLst>
          </p:cNvPr>
          <p:cNvSpPr/>
          <p:nvPr/>
        </p:nvSpPr>
        <p:spPr>
          <a:xfrm>
            <a:off x="-849206" y="5388684"/>
            <a:ext cx="5940513"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6600" spc="-1" noProof="0" dirty="0" err="1">
                <a:solidFill>
                  <a:srgbClr val="002060"/>
                </a:solidFill>
                <a:latin typeface="Century Gothic" panose="020B0502020202020204" pitchFamily="34" charset="0"/>
              </a:rPr>
              <a:t>Uh</a:t>
            </a:r>
            <a:r>
              <a:rPr lang="en-GB" sz="6600" spc="-1" noProof="0" dirty="0" err="1">
                <a:solidFill>
                  <a:srgbClr val="FF0066"/>
                </a:solidFill>
                <a:latin typeface="Century Gothic" panose="020B0502020202020204" pitchFamily="34" charset="0"/>
              </a:rPr>
              <a:t>r</a:t>
            </a:r>
            <a:endParaRPr kumimoji="0" lang="en-GB" sz="6600" i="0" u="none" strike="noStrike" kern="1200" cap="none" spc="-1" normalizeH="0" baseline="0" noProof="0" dirty="0">
              <a:ln>
                <a:noFill/>
              </a:ln>
              <a:solidFill>
                <a:srgbClr val="FF0066"/>
              </a:solidFill>
              <a:effectLst/>
              <a:uLnTx/>
              <a:uFillTx/>
              <a:latin typeface="Century Gothic" panose="020B0502020202020204" pitchFamily="34" charset="0"/>
            </a:endParaRPr>
          </a:p>
        </p:txBody>
      </p:sp>
      <p:sp>
        <p:nvSpPr>
          <p:cNvPr id="11" name="CustomShape 2">
            <a:extLst>
              <a:ext uri="{FF2B5EF4-FFF2-40B4-BE49-F238E27FC236}">
                <a16:creationId xmlns:a16="http://schemas.microsoft.com/office/drawing/2014/main" id="{413044F9-4867-4707-B4D1-F881A04E65CC}"/>
              </a:ext>
            </a:extLst>
          </p:cNvPr>
          <p:cNvSpPr/>
          <p:nvPr/>
        </p:nvSpPr>
        <p:spPr>
          <a:xfrm>
            <a:off x="6446496" y="2414765"/>
            <a:ext cx="5940513"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6600" spc="-1" noProof="0" dirty="0" err="1">
                <a:solidFill>
                  <a:srgbClr val="002060"/>
                </a:solidFill>
                <a:latin typeface="Century Gothic" panose="020B0502020202020204" pitchFamily="34" charset="0"/>
              </a:rPr>
              <a:t>le</a:t>
            </a:r>
            <a:r>
              <a:rPr lang="en-GB" sz="6600" spc="-1" noProof="0" dirty="0" err="1">
                <a:solidFill>
                  <a:srgbClr val="FF0066"/>
                </a:solidFill>
                <a:latin typeface="Century Gothic" panose="020B0502020202020204" pitchFamily="34" charset="0"/>
              </a:rPr>
              <a:t>r</a:t>
            </a:r>
            <a:r>
              <a:rPr lang="en-GB" sz="6600" spc="-1" dirty="0" err="1">
                <a:solidFill>
                  <a:srgbClr val="002060"/>
                </a:solidFill>
                <a:latin typeface="Century Gothic" panose="020B0502020202020204" pitchFamily="34" charset="0"/>
              </a:rPr>
              <a:t>nen</a:t>
            </a:r>
            <a:endParaRPr kumimoji="0" lang="en-GB" sz="6600" i="0" u="none" strike="noStrike" kern="1200" cap="none" spc="-1" normalizeH="0" baseline="0" noProof="0" dirty="0">
              <a:ln>
                <a:noFill/>
              </a:ln>
              <a:solidFill>
                <a:srgbClr val="002060"/>
              </a:solidFill>
              <a:effectLst/>
              <a:uLnTx/>
              <a:uFillTx/>
              <a:latin typeface="Century Gothic" panose="020B0502020202020204" pitchFamily="34" charset="0"/>
            </a:endParaRPr>
          </a:p>
        </p:txBody>
      </p:sp>
      <p:sp>
        <p:nvSpPr>
          <p:cNvPr id="12" name="CustomShape 2">
            <a:extLst>
              <a:ext uri="{FF2B5EF4-FFF2-40B4-BE49-F238E27FC236}">
                <a16:creationId xmlns:a16="http://schemas.microsoft.com/office/drawing/2014/main" id="{13D8B973-5DBD-4983-A8B7-04C036EE9CF9}"/>
              </a:ext>
            </a:extLst>
          </p:cNvPr>
          <p:cNvSpPr/>
          <p:nvPr/>
        </p:nvSpPr>
        <p:spPr>
          <a:xfrm>
            <a:off x="-577957" y="2359116"/>
            <a:ext cx="5940513"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6600" spc="-1" noProof="0" dirty="0">
                <a:solidFill>
                  <a:srgbClr val="002060"/>
                </a:solidFill>
                <a:latin typeface="Century Gothic" panose="020B0502020202020204" pitchFamily="34" charset="0"/>
              </a:rPr>
              <a:t>Fa</a:t>
            </a:r>
            <a:r>
              <a:rPr lang="en-GB" sz="6600" spc="-1" noProof="0" dirty="0">
                <a:solidFill>
                  <a:srgbClr val="FF0066"/>
                </a:solidFill>
                <a:latin typeface="Century Gothic" panose="020B0502020202020204" pitchFamily="34" charset="0"/>
              </a:rPr>
              <a:t>r</a:t>
            </a:r>
            <a:r>
              <a:rPr lang="en-GB" sz="6600" spc="-1" dirty="0">
                <a:solidFill>
                  <a:srgbClr val="002060"/>
                </a:solidFill>
                <a:latin typeface="Century Gothic" panose="020B0502020202020204" pitchFamily="34" charset="0"/>
              </a:rPr>
              <a:t>be</a:t>
            </a:r>
            <a:endParaRPr kumimoji="0" lang="en-GB" sz="6600" i="0" u="none" strike="noStrike" kern="1200" cap="none" spc="-1" normalizeH="0" baseline="0" noProof="0" dirty="0">
              <a:ln>
                <a:noFill/>
              </a:ln>
              <a:solidFill>
                <a:srgbClr val="002060"/>
              </a:solidFill>
              <a:effectLst/>
              <a:uLnTx/>
              <a:uFillTx/>
              <a:latin typeface="Century Gothic" panose="020B0502020202020204" pitchFamily="34" charset="0"/>
            </a:endParaRPr>
          </a:p>
        </p:txBody>
      </p:sp>
      <p:sp>
        <p:nvSpPr>
          <p:cNvPr id="15" name="Speech Bubble: Rectangle with Corners Rounded 14">
            <a:extLst>
              <a:ext uri="{FF2B5EF4-FFF2-40B4-BE49-F238E27FC236}">
                <a16:creationId xmlns:a16="http://schemas.microsoft.com/office/drawing/2014/main" id="{881C37BA-501C-4FD7-8B2A-DD2A22016B48}"/>
              </a:ext>
            </a:extLst>
          </p:cNvPr>
          <p:cNvSpPr/>
          <p:nvPr/>
        </p:nvSpPr>
        <p:spPr>
          <a:xfrm>
            <a:off x="4082185" y="5187583"/>
            <a:ext cx="3787151" cy="1431988"/>
          </a:xfrm>
          <a:prstGeom prst="wedgeRoundRectCallout">
            <a:avLst>
              <a:gd name="adj1" fmla="val -64992"/>
              <a:gd name="adj2" fmla="val 8527"/>
              <a:gd name="adj3" fmla="val 16667"/>
            </a:avLst>
          </a:prstGeom>
          <a:solidFill>
            <a:srgbClr val="002060"/>
          </a:solid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kumimoji="0" lang="en-GB" sz="2400" b="1" i="0" u="none" strike="noStrike" kern="1200" cap="none" spc="0" normalizeH="0" baseline="0" noProof="0" dirty="0">
                <a:ln>
                  <a:noFill/>
                </a:ln>
                <a:solidFill>
                  <a:prstClr val="white"/>
                </a:solidFill>
                <a:effectLst/>
                <a:uLnTx/>
                <a:uFillTx/>
                <a:latin typeface="Century Gothic"/>
              </a:rPr>
              <a:t>When</a:t>
            </a:r>
            <a:r>
              <a:rPr kumimoji="0" lang="en-GB" sz="2400" b="1" i="0" u="none" strike="noStrike" kern="1200" cap="none" spc="0" normalizeH="0" noProof="0" dirty="0">
                <a:ln>
                  <a:noFill/>
                </a:ln>
                <a:solidFill>
                  <a:prstClr val="white"/>
                </a:solidFill>
                <a:effectLst/>
                <a:uLnTx/>
                <a:uFillTx/>
                <a:latin typeface="Century Gothic"/>
              </a:rPr>
              <a:t> ‘h’ follows a vowel, it makes a long vowel sound.</a:t>
            </a:r>
            <a:endParaRPr kumimoji="0" lang="en-GB" sz="2400" b="1" i="0" u="none" strike="noStrike" kern="1200" cap="none" spc="0" normalizeH="0" baseline="0" noProof="0" dirty="0">
              <a:ln>
                <a:noFill/>
              </a:ln>
              <a:solidFill>
                <a:prstClr val="white"/>
              </a:solidFill>
              <a:effectLst/>
              <a:uLnTx/>
              <a:uFillTx/>
              <a:latin typeface="Century Gothic"/>
            </a:endParaRPr>
          </a:p>
        </p:txBody>
      </p:sp>
      <p:pic>
        <p:nvPicPr>
          <p:cNvPr id="2" name="Picture 1">
            <a:extLst>
              <a:ext uri="{FF2B5EF4-FFF2-40B4-BE49-F238E27FC236}">
                <a16:creationId xmlns:a16="http://schemas.microsoft.com/office/drawing/2014/main" id="{F27102C8-BF2D-490D-8610-AE6563DE920B}"/>
              </a:ext>
            </a:extLst>
          </p:cNvPr>
          <p:cNvPicPr>
            <a:picLocks noChangeAspect="1"/>
          </p:cNvPicPr>
          <p:nvPr/>
        </p:nvPicPr>
        <p:blipFill>
          <a:blip r:embed="rId10"/>
          <a:stretch>
            <a:fillRect/>
          </a:stretch>
        </p:blipFill>
        <p:spPr>
          <a:xfrm>
            <a:off x="1513641" y="3996088"/>
            <a:ext cx="1442787" cy="1442787"/>
          </a:xfrm>
          <a:prstGeom prst="rect">
            <a:avLst/>
          </a:prstGeom>
        </p:spPr>
      </p:pic>
      <p:pic>
        <p:nvPicPr>
          <p:cNvPr id="4" name="Picture 3">
            <a:extLst>
              <a:ext uri="{FF2B5EF4-FFF2-40B4-BE49-F238E27FC236}">
                <a16:creationId xmlns:a16="http://schemas.microsoft.com/office/drawing/2014/main" id="{D9B5E604-F1EB-46D5-8528-0A2C2E26BDD1}"/>
              </a:ext>
            </a:extLst>
          </p:cNvPr>
          <p:cNvPicPr>
            <a:picLocks noChangeAspect="1"/>
          </p:cNvPicPr>
          <p:nvPr/>
        </p:nvPicPr>
        <p:blipFill>
          <a:blip r:embed="rId11"/>
          <a:stretch>
            <a:fillRect/>
          </a:stretch>
        </p:blipFill>
        <p:spPr>
          <a:xfrm>
            <a:off x="8877608" y="3578645"/>
            <a:ext cx="954004" cy="1908008"/>
          </a:xfrm>
          <a:prstGeom prst="rect">
            <a:avLst/>
          </a:prstGeom>
        </p:spPr>
      </p:pic>
      <p:grpSp>
        <p:nvGrpSpPr>
          <p:cNvPr id="17" name="Group 16">
            <a:extLst>
              <a:ext uri="{FF2B5EF4-FFF2-40B4-BE49-F238E27FC236}">
                <a16:creationId xmlns:a16="http://schemas.microsoft.com/office/drawing/2014/main" id="{83022917-49A1-4254-8DA6-B6805FC3FA58}"/>
              </a:ext>
            </a:extLst>
          </p:cNvPr>
          <p:cNvGrpSpPr/>
          <p:nvPr/>
        </p:nvGrpSpPr>
        <p:grpSpPr>
          <a:xfrm>
            <a:off x="8745413" y="1236682"/>
            <a:ext cx="1227525" cy="1161011"/>
            <a:chOff x="6896100" y="1604401"/>
            <a:chExt cx="1227525" cy="1161011"/>
          </a:xfrm>
        </p:grpSpPr>
        <p:pic>
          <p:nvPicPr>
            <p:cNvPr id="18" name="Graphic 17" descr="Classroom with solid fill">
              <a:extLst>
                <a:ext uri="{FF2B5EF4-FFF2-40B4-BE49-F238E27FC236}">
                  <a16:creationId xmlns:a16="http://schemas.microsoft.com/office/drawing/2014/main" id="{B52F2BFC-0EBC-4A30-9650-EEC83987DC33}"/>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7052663" y="1703766"/>
              <a:ext cx="914400" cy="914400"/>
            </a:xfrm>
            <a:prstGeom prst="rect">
              <a:avLst/>
            </a:prstGeom>
          </p:spPr>
        </p:pic>
        <p:sp>
          <p:nvSpPr>
            <p:cNvPr id="19" name="Flowchart: Connector 18">
              <a:extLst>
                <a:ext uri="{FF2B5EF4-FFF2-40B4-BE49-F238E27FC236}">
                  <a16:creationId xmlns:a16="http://schemas.microsoft.com/office/drawing/2014/main" id="{8E0CBDB2-125C-435B-85A6-B3AFDAEB277A}"/>
                </a:ext>
              </a:extLst>
            </p:cNvPr>
            <p:cNvSpPr/>
            <p:nvPr/>
          </p:nvSpPr>
          <p:spPr>
            <a:xfrm>
              <a:off x="6896100" y="1604401"/>
              <a:ext cx="1227525" cy="1161011"/>
            </a:xfrm>
            <a:prstGeom prst="flowChartConnector">
              <a:avLst/>
            </a:prstGeom>
            <a:noFill/>
            <a:ln w="825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pic>
        <p:nvPicPr>
          <p:cNvPr id="13" name="Picture 12">
            <a:extLst>
              <a:ext uri="{FF2B5EF4-FFF2-40B4-BE49-F238E27FC236}">
                <a16:creationId xmlns:a16="http://schemas.microsoft.com/office/drawing/2014/main" id="{C9AFE977-6B5B-4F3E-AFCC-6426D90E7A6A}"/>
              </a:ext>
            </a:extLst>
          </p:cNvPr>
          <p:cNvPicPr>
            <a:picLocks noChangeAspect="1"/>
          </p:cNvPicPr>
          <p:nvPr/>
        </p:nvPicPr>
        <p:blipFill>
          <a:blip r:embed="rId14"/>
          <a:stretch>
            <a:fillRect/>
          </a:stretch>
        </p:blipFill>
        <p:spPr>
          <a:xfrm>
            <a:off x="1651771" y="1129615"/>
            <a:ext cx="1304657" cy="1268078"/>
          </a:xfrm>
          <a:prstGeom prst="rect">
            <a:avLst/>
          </a:prstGeom>
        </p:spPr>
      </p:pic>
      <p:pic>
        <p:nvPicPr>
          <p:cNvPr id="24" name="Graphic 23" descr="Map with pin with solid fill">
            <a:extLst>
              <a:ext uri="{FF2B5EF4-FFF2-40B4-BE49-F238E27FC236}">
                <a16:creationId xmlns:a16="http://schemas.microsoft.com/office/drawing/2014/main" id="{8214C689-D94E-4852-AE88-25A16D4A3BF3}"/>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4516526" y="733522"/>
            <a:ext cx="2613642" cy="2613642"/>
          </a:xfrm>
          <a:prstGeom prst="rect">
            <a:avLst/>
          </a:prstGeom>
        </p:spPr>
      </p:pic>
      <p:sp>
        <p:nvSpPr>
          <p:cNvPr id="25" name="TextBox 24">
            <a:extLst>
              <a:ext uri="{FF2B5EF4-FFF2-40B4-BE49-F238E27FC236}">
                <a16:creationId xmlns:a16="http://schemas.microsoft.com/office/drawing/2014/main" id="{F7438F7C-E397-4D9C-AEC6-7709D60933CE}"/>
              </a:ext>
            </a:extLst>
          </p:cNvPr>
          <p:cNvSpPr txBox="1"/>
          <p:nvPr/>
        </p:nvSpPr>
        <p:spPr>
          <a:xfrm>
            <a:off x="4951566" y="4262276"/>
            <a:ext cx="2613642" cy="646331"/>
          </a:xfrm>
          <a:prstGeom prst="rect">
            <a:avLst/>
          </a:prstGeom>
          <a:noFill/>
        </p:spPr>
        <p:txBody>
          <a:bodyPr wrap="square" rtlCol="0">
            <a:spAutoFit/>
          </a:bodyPr>
          <a:lstStyle/>
          <a:p>
            <a:r>
              <a:rPr lang="en-GB" sz="3600" dirty="0">
                <a:solidFill>
                  <a:srgbClr val="002060"/>
                </a:solidFill>
              </a:rPr>
              <a:t>[place]</a:t>
            </a:r>
          </a:p>
        </p:txBody>
      </p:sp>
      <p:sp>
        <p:nvSpPr>
          <p:cNvPr id="26" name="TextBox 25">
            <a:extLst>
              <a:ext uri="{FF2B5EF4-FFF2-40B4-BE49-F238E27FC236}">
                <a16:creationId xmlns:a16="http://schemas.microsoft.com/office/drawing/2014/main" id="{E9D99EAD-93AA-4FD4-8C16-82DD62E3F390}"/>
              </a:ext>
            </a:extLst>
          </p:cNvPr>
          <p:cNvSpPr txBox="1"/>
          <p:nvPr/>
        </p:nvSpPr>
        <p:spPr>
          <a:xfrm>
            <a:off x="452360" y="6359007"/>
            <a:ext cx="3703478" cy="461665"/>
          </a:xfrm>
          <a:prstGeom prst="rect">
            <a:avLst/>
          </a:prstGeom>
          <a:noFill/>
        </p:spPr>
        <p:txBody>
          <a:bodyPr wrap="square" rtlCol="0">
            <a:spAutoFit/>
          </a:bodyPr>
          <a:lstStyle/>
          <a:p>
            <a:r>
              <a:rPr lang="en-GB" sz="2400" dirty="0">
                <a:solidFill>
                  <a:srgbClr val="002060"/>
                </a:solidFill>
              </a:rPr>
              <a:t>[clock, watch, o’clock]</a:t>
            </a:r>
          </a:p>
        </p:txBody>
      </p:sp>
      <p:sp>
        <p:nvSpPr>
          <p:cNvPr id="6" name="Title 4">
            <a:extLst>
              <a:ext uri="{FF2B5EF4-FFF2-40B4-BE49-F238E27FC236}">
                <a16:creationId xmlns:a16="http://schemas.microsoft.com/office/drawing/2014/main" id="{E0CCCA92-563C-A36D-40EB-4B77890B90DE}"/>
              </a:ext>
            </a:extLst>
          </p:cNvPr>
          <p:cNvSpPr txBox="1">
            <a:spLocks/>
          </p:cNvSpPr>
          <p:nvPr/>
        </p:nvSpPr>
        <p:spPr>
          <a:xfrm>
            <a:off x="0" y="346807"/>
            <a:ext cx="3114038" cy="1247335"/>
          </a:xfrm>
          <a:prstGeom prst="rect">
            <a:avLst/>
          </a:prstGeom>
        </p:spPr>
        <p:txBody>
          <a:bodyPr lIns="0" tIns="0" rIns="0" bIns="0" anchor="ctr">
            <a:normAutofit fontScale="25000" lnSpcReduction="20000"/>
          </a:bodyPr>
          <a:lst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a:lstStyle>
          <a:p>
            <a:r>
              <a:rPr lang="en-GB" sz="46000" dirty="0">
                <a:latin typeface="+mn-lt"/>
              </a:rPr>
              <a:t>[r]</a:t>
            </a:r>
            <a:br>
              <a:rPr lang="en-GB" sz="1400" b="1" dirty="0"/>
            </a:br>
            <a:endParaRPr lang="en-GB" dirty="0"/>
          </a:p>
        </p:txBody>
      </p:sp>
    </p:spTree>
    <p:extLst>
      <p:ext uri="{BB962C8B-B14F-4D97-AF65-F5344CB8AC3E}">
        <p14:creationId xmlns:p14="http://schemas.microsoft.com/office/powerpoint/2010/main" val="2320683589"/>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subTnLst>
                                    <p:audio>
                                      <p:cMediaNode>
                                        <p:cTn display="0" masterRel="sameClick">
                                          <p:stCondLst>
                                            <p:cond evt="begin" delay="0">
                                              <p:tn val="5"/>
                                            </p:cond>
                                          </p:stCondLst>
                                          <p:endCondLst>
                                            <p:cond evt="onStopAudio" delay="0">
                                              <p:tgtEl>
                                                <p:sldTgt/>
                                              </p:tgtEl>
                                            </p:cond>
                                          </p:endCondLst>
                                        </p:cTn>
                                        <p:tgtEl>
                                          <p:sndTgt r:embed="rId3" name="final -r new.wav"/>
                                        </p:tgtEl>
                                      </p:cMediaNode>
                                    </p:audio>
                                  </p:subTnLst>
                                </p:cTn>
                              </p:par>
                            </p:childTnLst>
                          </p:cTn>
                        </p:par>
                      </p:childTnLst>
                    </p:cTn>
                  </p:par>
                  <p:par>
                    <p:cTn id="8" fill="hold">
                      <p:stCondLst>
                        <p:cond delay="indefinite"/>
                      </p:stCondLst>
                      <p:childTnLst>
                        <p:par>
                          <p:cTn id="9" fill="hold">
                            <p:stCondLst>
                              <p:cond delay="0"/>
                            </p:stCondLst>
                            <p:childTnLst>
                              <p:par>
                                <p:cTn id="10" presetID="1" presetClass="entr" fill="hold" nodeType="clickEffect">
                                  <p:stCondLst>
                                    <p:cond delay="0"/>
                                  </p:stCondLst>
                                  <p:childTnLst>
                                    <p:set>
                                      <p:cBhvr>
                                        <p:cTn id="11" dur="1" fill="hold">
                                          <p:stCondLst>
                                            <p:cond delay="0"/>
                                          </p:stCondLst>
                                        </p:cTn>
                                        <p:tgtEl>
                                          <p:spTgt spid="53"/>
                                        </p:tgtEl>
                                        <p:attrNameLst>
                                          <p:attrName>style.visibility</p:attrName>
                                        </p:attrNameLst>
                                      </p:cBhvr>
                                      <p:to>
                                        <p:strVal val="visible"/>
                                      </p:to>
                                    </p:set>
                                  </p:childTnLst>
                                  <p:subTnLst>
                                    <p:audio>
                                      <p:cMediaNode>
                                        <p:cTn display="0" masterRel="sameClick">
                                          <p:stCondLst>
                                            <p:cond evt="begin" delay="0">
                                              <p:tn val="10"/>
                                            </p:cond>
                                          </p:stCondLst>
                                          <p:endCondLst>
                                            <p:cond evt="onStopAudio" delay="0">
                                              <p:tgtEl>
                                                <p:sldTgt/>
                                              </p:tgtEl>
                                            </p:cond>
                                          </p:endCondLst>
                                        </p:cTn>
                                        <p:tgtEl>
                                          <p:sndTgt r:embed="rId4" name="T3_W2_2.8.wav"/>
                                        </p:tgtEl>
                                      </p:cMediaNode>
                                    </p:audio>
                                  </p:sub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24"/>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22"/>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25"/>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fill="hold" nodeType="clickEffect">
                                  <p:stCondLst>
                                    <p:cond delay="0"/>
                                  </p:stCondLst>
                                  <p:childTnLst>
                                    <p:set>
                                      <p:cBhvr>
                                        <p:cTn id="23"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22"/>
                                            </p:cond>
                                          </p:stCondLst>
                                          <p:endCondLst>
                                            <p:cond evt="onStopAudio" delay="0">
                                              <p:tgtEl>
                                                <p:sldTgt/>
                                              </p:tgtEl>
                                            </p:cond>
                                          </p:endCondLst>
                                        </p:cTn>
                                        <p:tgtEl>
                                          <p:sndTgt r:embed="rId5" name="T3_W2_2.11.wav"/>
                                        </p:tgtEl>
                                      </p:cMediaNode>
                                    </p:audio>
                                  </p:sub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13"/>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fill="hold" nodeType="clickEffect">
                                  <p:stCondLst>
                                    <p:cond delay="0"/>
                                  </p:stCondLst>
                                  <p:childTnLst>
                                    <p:set>
                                      <p:cBhvr>
                                        <p:cTn id="31"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30"/>
                                            </p:cond>
                                          </p:stCondLst>
                                          <p:endCondLst>
                                            <p:cond evt="onStopAudio" delay="0">
                                              <p:tgtEl>
                                                <p:sldTgt/>
                                              </p:tgtEl>
                                            </p:cond>
                                          </p:endCondLst>
                                        </p:cTn>
                                        <p:tgtEl>
                                          <p:sndTgt r:embed="rId6" name="T3_W2_2.9.wav"/>
                                        </p:tgtEl>
                                      </p:cMediaNode>
                                    </p:audio>
                                  </p:sub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17"/>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fill="hold" nodeType="clickEffect">
                                  <p:stCondLst>
                                    <p:cond delay="0"/>
                                  </p:stCondLst>
                                  <p:childTnLst>
                                    <p:set>
                                      <p:cBhvr>
                                        <p:cTn id="39" dur="1" fill="hold">
                                          <p:stCondLst>
                                            <p:cond delay="0"/>
                                          </p:stCondLst>
                                        </p:cTn>
                                        <p:tgtEl>
                                          <p:spTgt spid="9"/>
                                        </p:tgtEl>
                                        <p:attrNameLst>
                                          <p:attrName>style.visibility</p:attrName>
                                        </p:attrNameLst>
                                      </p:cBhvr>
                                      <p:to>
                                        <p:strVal val="visible"/>
                                      </p:to>
                                    </p:set>
                                  </p:childTnLst>
                                  <p:subTnLst>
                                    <p:audio>
                                      <p:cMediaNode>
                                        <p:cTn display="0" masterRel="sameClick">
                                          <p:stCondLst>
                                            <p:cond evt="begin" delay="0">
                                              <p:tn val="38"/>
                                            </p:cond>
                                          </p:stCondLst>
                                          <p:endCondLst>
                                            <p:cond evt="onStopAudio" delay="0">
                                              <p:tgtEl>
                                                <p:sldTgt/>
                                              </p:tgtEl>
                                            </p:cond>
                                          </p:endCondLst>
                                        </p:cTn>
                                        <p:tgtEl>
                                          <p:sndTgt r:embed="rId7" name="T3_W2_2.10.wav"/>
                                        </p:tgtEl>
                                      </p:cMediaNode>
                                    </p:audio>
                                  </p:subTnLst>
                                </p:cTn>
                              </p:par>
                            </p:childTnLst>
                          </p:cTn>
                        </p:par>
                      </p:childTnLst>
                    </p:cTn>
                  </p:par>
                  <p:par>
                    <p:cTn id="40" fill="hold">
                      <p:stCondLst>
                        <p:cond delay="indefinite"/>
                      </p:stCondLst>
                      <p:childTnLst>
                        <p:par>
                          <p:cTn id="41" fill="hold">
                            <p:stCondLst>
                              <p:cond delay="0"/>
                            </p:stCondLst>
                            <p:childTnLst>
                              <p:par>
                                <p:cTn id="42" presetID="1" presetClass="entr" presetSubtype="0" fill="hold" nodeType="clickEffect">
                                  <p:stCondLst>
                                    <p:cond delay="0"/>
                                  </p:stCondLst>
                                  <p:childTnLst>
                                    <p:set>
                                      <p:cBhvr>
                                        <p:cTn id="43" dur="1" fill="hold">
                                          <p:stCondLst>
                                            <p:cond delay="0"/>
                                          </p:stCondLst>
                                        </p:cTn>
                                        <p:tgtEl>
                                          <p:spTgt spid="4"/>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1" presetClass="entr" fill="hold" nodeType="clickEffect">
                                  <p:stCondLst>
                                    <p:cond delay="0"/>
                                  </p:stCondLst>
                                  <p:childTnLst>
                                    <p:set>
                                      <p:cBhvr>
                                        <p:cTn id="47"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8" name="T3_W2_2.12.wav"/>
                                        </p:tgtEl>
                                      </p:cMediaNode>
                                    </p:audio>
                                  </p:subTnLst>
                                </p:cTn>
                              </p:par>
                            </p:childTnLst>
                          </p:cTn>
                        </p:par>
                      </p:childTnLst>
                    </p:cTn>
                  </p:par>
                  <p:par>
                    <p:cTn id="48" fill="hold">
                      <p:stCondLst>
                        <p:cond delay="indefinite"/>
                      </p:stCondLst>
                      <p:childTnLst>
                        <p:par>
                          <p:cTn id="49" fill="hold">
                            <p:stCondLst>
                              <p:cond delay="0"/>
                            </p:stCondLst>
                            <p:childTnLst>
                              <p:par>
                                <p:cTn id="50" presetID="1" presetClass="entr" presetSubtype="0" fill="hold" nodeType="clickEffect">
                                  <p:stCondLst>
                                    <p:cond delay="0"/>
                                  </p:stCondLst>
                                  <p:childTnLst>
                                    <p:set>
                                      <p:cBhvr>
                                        <p:cTn id="51" dur="1" fill="hold">
                                          <p:stCondLst>
                                            <p:cond delay="0"/>
                                          </p:stCondLst>
                                        </p:cTn>
                                        <p:tgtEl>
                                          <p:spTgt spid="2"/>
                                        </p:tgtEl>
                                        <p:attrNameLst>
                                          <p:attrName>style.visibility</p:attrName>
                                        </p:attrNameLst>
                                      </p:cBhvr>
                                      <p:to>
                                        <p:strVal val="visible"/>
                                      </p:to>
                                    </p:set>
                                  </p:childTnLst>
                                </p:cTn>
                              </p:par>
                              <p:par>
                                <p:cTn id="52" presetID="1" presetClass="entr" presetSubtype="0" fill="hold" grpId="0" nodeType="withEffect">
                                  <p:stCondLst>
                                    <p:cond delay="0"/>
                                  </p:stCondLst>
                                  <p:childTnLst>
                                    <p:set>
                                      <p:cBhvr>
                                        <p:cTn id="53" dur="1" fill="hold">
                                          <p:stCondLst>
                                            <p:cond delay="0"/>
                                          </p:stCondLst>
                                        </p:cTn>
                                        <p:tgtEl>
                                          <p:spTgt spid="26"/>
                                        </p:tgtEl>
                                        <p:attrNameLst>
                                          <p:attrName>style.visibility</p:attrName>
                                        </p:attrNameLst>
                                      </p:cBhvr>
                                      <p:to>
                                        <p:strVal val="visible"/>
                                      </p:to>
                                    </p:set>
                                  </p:childTnLst>
                                </p:cTn>
                              </p:par>
                            </p:childTnLst>
                          </p:cTn>
                        </p:par>
                      </p:childTnLst>
                    </p:cTn>
                  </p:par>
                  <p:par>
                    <p:cTn id="54" fill="hold">
                      <p:stCondLst>
                        <p:cond delay="indefinite"/>
                      </p:stCondLst>
                      <p:childTnLst>
                        <p:par>
                          <p:cTn id="55" fill="hold">
                            <p:stCondLst>
                              <p:cond delay="0"/>
                            </p:stCondLst>
                            <p:childTnLst>
                              <p:par>
                                <p:cTn id="56" presetID="1" presetClass="entr" presetSubtype="0" fill="hold" grpId="0" nodeType="clickEffect">
                                  <p:stCondLst>
                                    <p:cond delay="0"/>
                                  </p:stCondLst>
                                  <p:childTnLst>
                                    <p:set>
                                      <p:cBhvr>
                                        <p:cTn id="57"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15" grpId="0" animBg="1"/>
      <p:bldP spid="25" grpId="0"/>
      <p:bldP spid="26" grpId="0"/>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DC42178-501A-44BF-9149-1C679CF37202}"/>
              </a:ext>
            </a:extLst>
          </p:cNvPr>
          <p:cNvSpPr txBox="1"/>
          <p:nvPr/>
        </p:nvSpPr>
        <p:spPr>
          <a:xfrm>
            <a:off x="0" y="-79242"/>
            <a:ext cx="81828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a:ea typeface="+mn-ea"/>
                <a:cs typeface="+mn-cs"/>
              </a:rPr>
              <a:t>[r]</a:t>
            </a:r>
          </a:p>
        </p:txBody>
      </p:sp>
      <p:sp>
        <p:nvSpPr>
          <p:cNvPr id="15" name="CustomShape 6">
            <a:extLst>
              <a:ext uri="{FF2B5EF4-FFF2-40B4-BE49-F238E27FC236}">
                <a16:creationId xmlns:a16="http://schemas.microsoft.com/office/drawing/2014/main" id="{76EA0DC1-EFD3-4A65-8DC5-2DAE9E183631}"/>
              </a:ext>
            </a:extLst>
          </p:cNvPr>
          <p:cNvSpPr/>
          <p:nvPr/>
        </p:nvSpPr>
        <p:spPr>
          <a:xfrm>
            <a:off x="454796" y="-58013"/>
            <a:ext cx="9625845" cy="876876"/>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Listen to the 8 words. Can you hear [</a:t>
            </a:r>
            <a:r>
              <a:rPr kumimoji="0" lang="en-GB" sz="2400" b="1" i="0" u="none" strike="noStrike" kern="1200" cap="none" spc="-1" normalizeH="0" baseline="0" noProof="0" dirty="0">
                <a:ln>
                  <a:noFill/>
                </a:ln>
                <a:solidFill>
                  <a:srgbClr val="FF0066"/>
                </a:solidFill>
                <a:effectLst/>
                <a:uLnTx/>
                <a:uFillTx/>
                <a:latin typeface="Century Gothic" panose="020B0502020202020204" pitchFamily="34" charset="0"/>
                <a:ea typeface="+mn-ea"/>
                <a:cs typeface="+mn-cs"/>
              </a:rPr>
              <a:t>r</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 before a vowel (like ‘</a:t>
            </a:r>
            <a:r>
              <a:rPr kumimoji="0" lang="en-GB" sz="2400" b="1" i="0" u="none" strike="noStrike" kern="1200" cap="none" spc="-1" normalizeH="0" baseline="0" noProof="0" dirty="0">
                <a:ln>
                  <a:noFill/>
                </a:ln>
                <a:solidFill>
                  <a:srgbClr val="FF0066"/>
                </a:solidFill>
                <a:effectLst/>
                <a:uLnTx/>
                <a:uFillTx/>
                <a:latin typeface="Century Gothic" panose="020B0502020202020204" pitchFamily="34" charset="0"/>
                <a:ea typeface="+mn-ea"/>
                <a:cs typeface="+mn-cs"/>
              </a:rPr>
              <a:t>r</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ot’) or [</a:t>
            </a:r>
            <a:r>
              <a:rPr kumimoji="0" lang="en-GB" sz="2400" b="1" i="0" u="none" strike="noStrike" kern="1200" cap="none" spc="-1" normalizeH="0" baseline="0" noProof="0" dirty="0">
                <a:ln>
                  <a:noFill/>
                </a:ln>
                <a:solidFill>
                  <a:srgbClr val="FF0066"/>
                </a:solidFill>
                <a:effectLst/>
                <a:uLnTx/>
                <a:uFillTx/>
                <a:latin typeface="Century Gothic" panose="020B0502020202020204" pitchFamily="34" charset="0"/>
                <a:ea typeface="+mn-ea"/>
                <a:cs typeface="+mn-cs"/>
              </a:rPr>
              <a:t>r</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 after a vowel (like ‘O</a:t>
            </a:r>
            <a:r>
              <a:rPr kumimoji="0" lang="en-GB" sz="2400" b="1" i="0" u="none" strike="noStrike" kern="1200" cap="none" spc="-1" normalizeH="0" baseline="0" noProof="0" dirty="0">
                <a:ln>
                  <a:noFill/>
                </a:ln>
                <a:solidFill>
                  <a:srgbClr val="FF0066"/>
                </a:solidFill>
                <a:effectLst/>
                <a:uLnTx/>
                <a:uFillTx/>
                <a:latin typeface="Century Gothic" panose="020B0502020202020204" pitchFamily="34" charset="0"/>
                <a:ea typeface="+mn-ea"/>
                <a:cs typeface="+mn-cs"/>
              </a:rPr>
              <a:t>r</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t’)?</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graphicFrame>
        <p:nvGraphicFramePr>
          <p:cNvPr id="17" name="Table 2">
            <a:extLst>
              <a:ext uri="{FF2B5EF4-FFF2-40B4-BE49-F238E27FC236}">
                <a16:creationId xmlns:a16="http://schemas.microsoft.com/office/drawing/2014/main" id="{ACB7D602-17DB-4C16-B6C5-9D04175C6B84}"/>
              </a:ext>
            </a:extLst>
          </p:cNvPr>
          <p:cNvGraphicFramePr/>
          <p:nvPr>
            <p:extLst>
              <p:ext uri="{D42A27DB-BD31-4B8C-83A1-F6EECF244321}">
                <p14:modId xmlns:p14="http://schemas.microsoft.com/office/powerpoint/2010/main" val="3316165954"/>
              </p:ext>
            </p:extLst>
          </p:nvPr>
        </p:nvGraphicFramePr>
        <p:xfrm>
          <a:off x="1688734" y="1441897"/>
          <a:ext cx="7294845" cy="5180112"/>
        </p:xfrm>
        <a:graphic>
          <a:graphicData uri="http://schemas.openxmlformats.org/drawingml/2006/table">
            <a:tbl>
              <a:tblPr/>
              <a:tblGrid>
                <a:gridCol w="975132">
                  <a:extLst>
                    <a:ext uri="{9D8B030D-6E8A-4147-A177-3AD203B41FA5}">
                      <a16:colId xmlns:a16="http://schemas.microsoft.com/office/drawing/2014/main" val="20000"/>
                    </a:ext>
                  </a:extLst>
                </a:gridCol>
                <a:gridCol w="1450691">
                  <a:extLst>
                    <a:ext uri="{9D8B030D-6E8A-4147-A177-3AD203B41FA5}">
                      <a16:colId xmlns:a16="http://schemas.microsoft.com/office/drawing/2014/main" val="20001"/>
                    </a:ext>
                  </a:extLst>
                </a:gridCol>
                <a:gridCol w="2209218">
                  <a:extLst>
                    <a:ext uri="{9D8B030D-6E8A-4147-A177-3AD203B41FA5}">
                      <a16:colId xmlns:a16="http://schemas.microsoft.com/office/drawing/2014/main" val="2877992749"/>
                    </a:ext>
                  </a:extLst>
                </a:gridCol>
                <a:gridCol w="2659804">
                  <a:extLst>
                    <a:ext uri="{9D8B030D-6E8A-4147-A177-3AD203B41FA5}">
                      <a16:colId xmlns:a16="http://schemas.microsoft.com/office/drawing/2014/main" val="451000892"/>
                    </a:ext>
                  </a:extLst>
                </a:gridCol>
              </a:tblGrid>
              <a:tr h="575124">
                <a:tc>
                  <a:txBody>
                    <a:bodyPr/>
                    <a:lstStyle/>
                    <a:p>
                      <a:pPr algn="ctr"/>
                      <a:endParaRPr lang="en-US" sz="2400" dirty="0"/>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lnSpc>
                          <a:spcPct val="100000"/>
                        </a:lnSpc>
                      </a:pPr>
                      <a:r>
                        <a:rPr lang="en-GB" sz="3200" b="1" strike="noStrike" spc="-1" dirty="0">
                          <a:solidFill>
                            <a:srgbClr val="002060"/>
                          </a:solidFill>
                          <a:latin typeface="Century gothic"/>
                        </a:rPr>
                        <a:t>A (rot)</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lnSpc>
                          <a:spcPct val="100000"/>
                        </a:lnSpc>
                      </a:pPr>
                      <a:r>
                        <a:rPr lang="en-GB" sz="3200" b="1" strike="noStrike" spc="-1" dirty="0">
                          <a:solidFill>
                            <a:srgbClr val="002060"/>
                          </a:solidFill>
                          <a:latin typeface="Century gothic"/>
                        </a:rPr>
                        <a:t>B (Ort)</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lnSpc>
                          <a:spcPct val="100000"/>
                        </a:lnSpc>
                      </a:pPr>
                      <a:endParaRPr lang="en-GB" sz="3200" b="1"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1"/>
                  </a:ext>
                </a:extLst>
              </a:tr>
              <a:tr h="575124">
                <a:tc>
                  <a:txBody>
                    <a:bodyPr/>
                    <a:lstStyle/>
                    <a:p>
                      <a:pPr algn="l"/>
                      <a:r>
                        <a:rPr lang="en-US" sz="2800" b="1" dirty="0">
                          <a:solidFill>
                            <a:srgbClr val="002060"/>
                          </a:solidFill>
                        </a:rPr>
                        <a:t>1    </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lnSpc>
                          <a:spcPct val="100000"/>
                        </a:lnSpc>
                      </a:pPr>
                      <a:endParaRPr lang="en-GB" sz="24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lnSpc>
                          <a:spcPct val="100000"/>
                        </a:lnSpc>
                      </a:pPr>
                      <a:endParaRPr lang="en-GB" sz="24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lnSpc>
                          <a:spcPct val="100000"/>
                        </a:lnSpc>
                      </a:pPr>
                      <a:r>
                        <a:rPr lang="en-GB" sz="2400" b="1" strike="noStrike" spc="-1" dirty="0" err="1">
                          <a:solidFill>
                            <a:srgbClr val="002060"/>
                          </a:solidFill>
                          <a:latin typeface="Century gothic"/>
                        </a:rPr>
                        <a:t>drei</a:t>
                      </a:r>
                      <a:endParaRPr lang="en-GB" sz="2400" b="1"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2"/>
                  </a:ext>
                </a:extLst>
              </a:tr>
              <a:tr h="575124">
                <a:tc>
                  <a:txBody>
                    <a:bodyPr/>
                    <a:lstStyle/>
                    <a:p>
                      <a:pPr algn="l"/>
                      <a:r>
                        <a:rPr lang="en-US" sz="2800" b="1" dirty="0">
                          <a:solidFill>
                            <a:srgbClr val="002060"/>
                          </a:solidFill>
                        </a:rPr>
                        <a:t>2</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lnSpc>
                          <a:spcPct val="100000"/>
                        </a:lnSpc>
                      </a:pPr>
                      <a:endParaRPr lang="en-GB" sz="24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lnSpc>
                          <a:spcPct val="100000"/>
                        </a:lnSpc>
                      </a:pPr>
                      <a:endParaRPr lang="en-GB" sz="24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lnSpc>
                          <a:spcPct val="100000"/>
                        </a:lnSpc>
                      </a:pPr>
                      <a:r>
                        <a:rPr lang="en-GB" sz="2400" b="1" strike="noStrike" spc="-1" dirty="0" err="1">
                          <a:solidFill>
                            <a:srgbClr val="002060"/>
                          </a:solidFill>
                          <a:latin typeface="Century gothic"/>
                        </a:rPr>
                        <a:t>dort</a:t>
                      </a:r>
                      <a:endParaRPr lang="en-GB" sz="2400" b="1"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3"/>
                  </a:ext>
                </a:extLst>
              </a:tr>
              <a:tr h="575124">
                <a:tc>
                  <a:txBody>
                    <a:bodyPr/>
                    <a:lstStyle/>
                    <a:p>
                      <a:pPr algn="l"/>
                      <a:r>
                        <a:rPr lang="en-US" sz="2800" b="1" dirty="0">
                          <a:solidFill>
                            <a:srgbClr val="002060"/>
                          </a:solidFill>
                        </a:rPr>
                        <a:t>3</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lnSpc>
                          <a:spcPct val="100000"/>
                        </a:lnSpc>
                      </a:pPr>
                      <a:endParaRPr lang="en-GB" sz="24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lnSpc>
                          <a:spcPct val="100000"/>
                        </a:lnSpc>
                      </a:pPr>
                      <a:endParaRPr lang="en-GB" sz="24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lnSpc>
                          <a:spcPct val="100000"/>
                        </a:lnSpc>
                      </a:pPr>
                      <a:r>
                        <a:rPr lang="en-GB" sz="2400" b="1" strike="noStrike" spc="-1" dirty="0" err="1">
                          <a:solidFill>
                            <a:srgbClr val="002060"/>
                          </a:solidFill>
                          <a:latin typeface="Century gothic"/>
                        </a:rPr>
                        <a:t>Farbe</a:t>
                      </a:r>
                      <a:endParaRPr lang="en-GB" sz="2400" b="1"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4"/>
                  </a:ext>
                </a:extLst>
              </a:tr>
              <a:tr h="575124">
                <a:tc>
                  <a:txBody>
                    <a:bodyPr/>
                    <a:lstStyle/>
                    <a:p>
                      <a:pPr algn="l"/>
                      <a:r>
                        <a:rPr lang="en-US" sz="2800" b="1" dirty="0">
                          <a:solidFill>
                            <a:srgbClr val="002060"/>
                          </a:solidFill>
                        </a:rPr>
                        <a:t>4</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lnSpc>
                          <a:spcPct val="100000"/>
                        </a:lnSpc>
                      </a:pPr>
                      <a:endParaRPr lang="en-GB" sz="24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lnSpc>
                          <a:spcPct val="100000"/>
                        </a:lnSpc>
                      </a:pPr>
                      <a:endParaRPr lang="en-GB" sz="24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lnSpc>
                          <a:spcPct val="100000"/>
                        </a:lnSpc>
                      </a:pPr>
                      <a:r>
                        <a:rPr lang="en-GB" sz="2400" b="1" strike="noStrike" spc="-1" dirty="0" err="1">
                          <a:solidFill>
                            <a:srgbClr val="002060"/>
                          </a:solidFill>
                          <a:latin typeface="Century gothic"/>
                        </a:rPr>
                        <a:t>fragen</a:t>
                      </a:r>
                      <a:endParaRPr lang="en-GB" sz="2400" b="1"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5"/>
                  </a:ext>
                </a:extLst>
              </a:tr>
              <a:tr h="575124">
                <a:tc>
                  <a:txBody>
                    <a:bodyPr/>
                    <a:lstStyle/>
                    <a:p>
                      <a:pPr algn="l"/>
                      <a:r>
                        <a:rPr lang="en-US" sz="2800" b="1" dirty="0">
                          <a:solidFill>
                            <a:srgbClr val="002060"/>
                          </a:solidFill>
                        </a:rPr>
                        <a:t>5</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lnSpc>
                          <a:spcPct val="100000"/>
                        </a:lnSpc>
                      </a:pPr>
                      <a:endParaRPr lang="en-GB" sz="24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lnSpc>
                          <a:spcPct val="100000"/>
                        </a:lnSpc>
                      </a:pPr>
                      <a:endParaRPr lang="en-GB" sz="24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lnSpc>
                          <a:spcPct val="100000"/>
                        </a:lnSpc>
                      </a:pPr>
                      <a:r>
                        <a:rPr lang="en-GB" sz="2400" b="1" strike="noStrike" spc="-1" dirty="0" err="1">
                          <a:solidFill>
                            <a:srgbClr val="002060"/>
                          </a:solidFill>
                          <a:latin typeface="Century gothic"/>
                        </a:rPr>
                        <a:t>brauchen</a:t>
                      </a:r>
                      <a:endParaRPr lang="en-GB" sz="2400" b="1"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6"/>
                  </a:ext>
                </a:extLst>
              </a:tr>
              <a:tr h="575124">
                <a:tc>
                  <a:txBody>
                    <a:bodyPr/>
                    <a:lstStyle/>
                    <a:p>
                      <a:pPr algn="l"/>
                      <a:r>
                        <a:rPr lang="en-US" sz="2800" b="1" dirty="0">
                          <a:solidFill>
                            <a:srgbClr val="002060"/>
                          </a:solidFill>
                        </a:rPr>
                        <a:t>6</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lnSpc>
                          <a:spcPct val="100000"/>
                        </a:lnSpc>
                      </a:pPr>
                      <a:endParaRPr lang="en-GB" sz="24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lnSpc>
                          <a:spcPct val="100000"/>
                        </a:lnSpc>
                      </a:pPr>
                      <a:endParaRPr lang="en-GB" sz="24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lnSpc>
                          <a:spcPct val="100000"/>
                        </a:lnSpc>
                      </a:pPr>
                      <a:r>
                        <a:rPr lang="en-GB" sz="2400" b="1" strike="noStrike" spc="-1" dirty="0" err="1">
                          <a:solidFill>
                            <a:srgbClr val="002060"/>
                          </a:solidFill>
                          <a:latin typeface="Century gothic"/>
                        </a:rPr>
                        <a:t>arbeiten</a:t>
                      </a:r>
                      <a:endParaRPr lang="en-GB" sz="2400" b="1"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7"/>
                  </a:ext>
                </a:extLst>
              </a:tr>
              <a:tr h="575124">
                <a:tc>
                  <a:txBody>
                    <a:bodyPr/>
                    <a:lstStyle/>
                    <a:p>
                      <a:pPr algn="l"/>
                      <a:r>
                        <a:rPr lang="en-US" sz="2800" b="1" dirty="0">
                          <a:solidFill>
                            <a:srgbClr val="002060"/>
                          </a:solidFill>
                        </a:rPr>
                        <a:t>7</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lnSpc>
                          <a:spcPct val="100000"/>
                        </a:lnSpc>
                      </a:pPr>
                      <a:endParaRPr lang="en-GB" sz="24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lnSpc>
                          <a:spcPct val="100000"/>
                        </a:lnSpc>
                      </a:pPr>
                      <a:endParaRPr lang="en-GB" sz="24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lnSpc>
                          <a:spcPct val="100000"/>
                        </a:lnSpc>
                      </a:pPr>
                      <a:r>
                        <a:rPr lang="en-GB" sz="2400" b="1" strike="noStrike" spc="-1" dirty="0" err="1">
                          <a:solidFill>
                            <a:srgbClr val="002060"/>
                          </a:solidFill>
                          <a:latin typeface="Century gothic"/>
                        </a:rPr>
                        <a:t>Uhr</a:t>
                      </a:r>
                      <a:endParaRPr lang="en-GB" sz="2400" b="1"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3058831082"/>
                  </a:ext>
                </a:extLst>
              </a:tr>
              <a:tr h="575124">
                <a:tc>
                  <a:txBody>
                    <a:bodyPr/>
                    <a:lstStyle/>
                    <a:p>
                      <a:pPr algn="l"/>
                      <a:r>
                        <a:rPr lang="en-US" sz="2800" b="1" dirty="0">
                          <a:solidFill>
                            <a:srgbClr val="002060"/>
                          </a:solidFill>
                        </a:rPr>
                        <a:t>8</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lnSpc>
                          <a:spcPct val="100000"/>
                        </a:lnSpc>
                      </a:pPr>
                      <a:endParaRPr lang="en-GB" sz="24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lnSpc>
                          <a:spcPct val="100000"/>
                        </a:lnSpc>
                      </a:pPr>
                      <a:endParaRPr lang="en-GB" sz="24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lnSpc>
                          <a:spcPct val="100000"/>
                        </a:lnSpc>
                      </a:pPr>
                      <a:r>
                        <a:rPr lang="en-GB" sz="2400" b="1" strike="noStrike" spc="-1" dirty="0">
                          <a:solidFill>
                            <a:srgbClr val="002060"/>
                          </a:solidFill>
                          <a:latin typeface="Century gothic"/>
                        </a:rPr>
                        <a:t>Problem</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3170819998"/>
                  </a:ext>
                </a:extLst>
              </a:tr>
            </a:tbl>
          </a:graphicData>
        </a:graphic>
      </p:graphicFrame>
      <p:pic>
        <p:nvPicPr>
          <p:cNvPr id="18" name="Picture 17" descr="A picture containing text, clipart&#10;&#10;Description automatically generated">
            <a:hlinkClick r:id="" action="ppaction://noaction">
              <a:snd r:embed="rId3" name="T3_W2_6.3.wav"/>
            </a:hlinkClick>
            <a:extLst>
              <a:ext uri="{FF2B5EF4-FFF2-40B4-BE49-F238E27FC236}">
                <a16:creationId xmlns:a16="http://schemas.microsoft.com/office/drawing/2014/main" id="{D042F965-5B18-4ABC-872A-78DBAD3E2A7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68011" y="2612588"/>
            <a:ext cx="609653" cy="627942"/>
          </a:xfrm>
          <a:prstGeom prst="rect">
            <a:avLst/>
          </a:prstGeom>
        </p:spPr>
      </p:pic>
      <p:pic>
        <p:nvPicPr>
          <p:cNvPr id="19" name="Picture 18" descr="A picture containing text, clipart&#10;&#10;Description automatically generated">
            <a:hlinkClick r:id="" action="ppaction://noaction">
              <a:snd r:embed="rId5" name="T3_W2_6.4.wav"/>
            </a:hlinkClick>
            <a:extLst>
              <a:ext uri="{FF2B5EF4-FFF2-40B4-BE49-F238E27FC236}">
                <a16:creationId xmlns:a16="http://schemas.microsoft.com/office/drawing/2014/main" id="{8C3CC06B-6468-4EB9-ADC7-A55577D35A9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55038" y="3214559"/>
            <a:ext cx="609653" cy="627942"/>
          </a:xfrm>
          <a:prstGeom prst="rect">
            <a:avLst/>
          </a:prstGeom>
        </p:spPr>
      </p:pic>
      <p:pic>
        <p:nvPicPr>
          <p:cNvPr id="20" name="Picture 19" descr="A picture containing text, clipart&#10;&#10;Description automatically generated">
            <a:hlinkClick r:id="" action="ppaction://noaction">
              <a:snd r:embed="rId6" name="T3_W2_6.5.wav"/>
            </a:hlinkClick>
            <a:extLst>
              <a:ext uri="{FF2B5EF4-FFF2-40B4-BE49-F238E27FC236}">
                <a16:creationId xmlns:a16="http://schemas.microsoft.com/office/drawing/2014/main" id="{B2DA8EDA-E782-4C59-90CF-451F9DD3920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36916" y="3758441"/>
            <a:ext cx="609653" cy="627942"/>
          </a:xfrm>
          <a:prstGeom prst="rect">
            <a:avLst/>
          </a:prstGeom>
        </p:spPr>
      </p:pic>
      <p:pic>
        <p:nvPicPr>
          <p:cNvPr id="21" name="Picture 20" descr="A picture containing text, clipart&#10;&#10;Description automatically generated">
            <a:hlinkClick r:id="" action="ppaction://noaction">
              <a:snd r:embed="rId7" name="T3_W2_6.6.wav"/>
            </a:hlinkClick>
            <a:extLst>
              <a:ext uri="{FF2B5EF4-FFF2-40B4-BE49-F238E27FC236}">
                <a16:creationId xmlns:a16="http://schemas.microsoft.com/office/drawing/2014/main" id="{E7EB8DFC-4C8D-480B-8424-391274A25DA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36916" y="4336182"/>
            <a:ext cx="609653" cy="627942"/>
          </a:xfrm>
          <a:prstGeom prst="rect">
            <a:avLst/>
          </a:prstGeom>
        </p:spPr>
      </p:pic>
      <p:pic>
        <p:nvPicPr>
          <p:cNvPr id="22" name="Picture 21" descr="A picture containing text, clipart&#10;&#10;Description automatically generated">
            <a:hlinkClick r:id="" action="ppaction://noaction">
              <a:snd r:embed="rId8" name="T3_W2_6.7.wav"/>
            </a:hlinkClick>
            <a:extLst>
              <a:ext uri="{FF2B5EF4-FFF2-40B4-BE49-F238E27FC236}">
                <a16:creationId xmlns:a16="http://schemas.microsoft.com/office/drawing/2014/main" id="{BD98E516-A01E-4C6C-B2BF-823903EA581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52025" y="4936480"/>
            <a:ext cx="609653" cy="627942"/>
          </a:xfrm>
          <a:prstGeom prst="rect">
            <a:avLst/>
          </a:prstGeom>
        </p:spPr>
      </p:pic>
      <p:sp>
        <p:nvSpPr>
          <p:cNvPr id="23" name="Speech Bubble: Rectangle with Corners Rounded 22">
            <a:hlinkClick r:id="" action="ppaction://noaction">
              <a:snd r:embed="rId9" name="T3_W2_6.1.wav"/>
            </a:hlinkClick>
            <a:extLst>
              <a:ext uri="{FF2B5EF4-FFF2-40B4-BE49-F238E27FC236}">
                <a16:creationId xmlns:a16="http://schemas.microsoft.com/office/drawing/2014/main" id="{AFDF170C-7D23-4A5A-8572-E261A4C73C1C}"/>
              </a:ext>
            </a:extLst>
          </p:cNvPr>
          <p:cNvSpPr/>
          <p:nvPr/>
        </p:nvSpPr>
        <p:spPr>
          <a:xfrm>
            <a:off x="4053799" y="853861"/>
            <a:ext cx="5012859" cy="518040"/>
          </a:xfrm>
          <a:prstGeom prst="wedgeRoundRectCallout">
            <a:avLst>
              <a:gd name="adj1" fmla="val -59995"/>
              <a:gd name="adj2" fmla="val -13778"/>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pic>
        <p:nvPicPr>
          <p:cNvPr id="24" name="Graphic 23" descr="Teacher">
            <a:extLst>
              <a:ext uri="{FF2B5EF4-FFF2-40B4-BE49-F238E27FC236}">
                <a16:creationId xmlns:a16="http://schemas.microsoft.com/office/drawing/2014/main" id="{B9720ADF-668C-4218-ADFD-7C4932039D52}"/>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2832457" y="624919"/>
            <a:ext cx="914400" cy="914400"/>
          </a:xfrm>
          <a:prstGeom prst="rect">
            <a:avLst/>
          </a:prstGeom>
        </p:spPr>
      </p:pic>
      <p:sp>
        <p:nvSpPr>
          <p:cNvPr id="25" name="Google Shape;108;p3">
            <a:hlinkClick r:id="" action="ppaction://noaction">
              <a:snd r:embed="rId9" name="T3_W2_6.1.wav"/>
            </a:hlinkClick>
            <a:extLst>
              <a:ext uri="{FF2B5EF4-FFF2-40B4-BE49-F238E27FC236}">
                <a16:creationId xmlns:a16="http://schemas.microsoft.com/office/drawing/2014/main" id="{1D219F19-DD67-4916-84AD-C81240A17BC1}"/>
              </a:ext>
            </a:extLst>
          </p:cNvPr>
          <p:cNvSpPr txBox="1"/>
          <p:nvPr/>
        </p:nvSpPr>
        <p:spPr>
          <a:xfrm>
            <a:off x="4124007" y="871275"/>
            <a:ext cx="4592724"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prstClr val="white"/>
                </a:solidFill>
                <a:effectLst/>
                <a:uLnTx/>
                <a:uFillTx/>
                <a:latin typeface="Century Gothic" panose="020B0502020202020204" pitchFamily="34" charset="0"/>
                <a:ea typeface="Calibri"/>
                <a:cs typeface="Calibri"/>
                <a:sym typeface="Calibri"/>
              </a:rPr>
              <a:t>Hör</a:t>
            </a: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Calibri"/>
                <a:cs typeface="Calibri"/>
                <a:sym typeface="Calibri"/>
              </a:rPr>
              <a:t> </a:t>
            </a:r>
            <a:r>
              <a:rPr kumimoji="0" lang="en-GB" sz="2800" b="1" i="0" u="none" strike="noStrike" kern="1200" cap="none" spc="0" normalizeH="0" baseline="0" noProof="0" dirty="0" err="1">
                <a:ln>
                  <a:noFill/>
                </a:ln>
                <a:solidFill>
                  <a:prstClr val="white"/>
                </a:solidFill>
                <a:effectLst/>
                <a:uLnTx/>
                <a:uFillTx/>
                <a:latin typeface="Century Gothic" panose="020B0502020202020204" pitchFamily="34" charset="0"/>
                <a:ea typeface="Calibri"/>
                <a:cs typeface="Calibri"/>
                <a:sym typeface="Calibri"/>
              </a:rPr>
              <a:t>zu</a:t>
            </a: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Calibri"/>
                <a:cs typeface="Calibri"/>
                <a:sym typeface="Calibri"/>
              </a:rPr>
              <a:t>. </a:t>
            </a:r>
            <a:r>
              <a:rPr kumimoji="0" lang="en-GB" sz="2800" b="1" i="0" u="none" strike="noStrike" kern="1200" cap="none" spc="0" normalizeH="0" baseline="0" noProof="0" dirty="0" err="1">
                <a:ln>
                  <a:noFill/>
                </a:ln>
                <a:solidFill>
                  <a:prstClr val="white"/>
                </a:solidFill>
                <a:effectLst/>
                <a:uLnTx/>
                <a:uFillTx/>
                <a:latin typeface="Century Gothic" panose="020B0502020202020204" pitchFamily="34" charset="0"/>
                <a:ea typeface="Calibri"/>
                <a:cs typeface="Calibri"/>
                <a:sym typeface="Calibri"/>
              </a:rPr>
              <a:t>Schreib</a:t>
            </a: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Calibri"/>
                <a:cs typeface="Calibri"/>
                <a:sym typeface="Calibri"/>
              </a:rPr>
              <a:t> A </a:t>
            </a:r>
            <a:r>
              <a:rPr kumimoji="0" lang="en-GB" sz="2800" b="1" i="0" u="none" strike="noStrike" kern="1200" cap="none" spc="0" normalizeH="0" baseline="0" noProof="0" dirty="0" err="1">
                <a:ln>
                  <a:noFill/>
                </a:ln>
                <a:solidFill>
                  <a:prstClr val="white"/>
                </a:solidFill>
                <a:effectLst/>
                <a:uLnTx/>
                <a:uFillTx/>
                <a:latin typeface="Century Gothic" panose="020B0502020202020204" pitchFamily="34" charset="0"/>
                <a:ea typeface="Calibri"/>
                <a:cs typeface="Calibri"/>
                <a:sym typeface="Calibri"/>
              </a:rPr>
              <a:t>oder</a:t>
            </a: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Calibri"/>
                <a:cs typeface="Calibri"/>
                <a:sym typeface="Calibri"/>
              </a:rPr>
              <a:t> B. </a:t>
            </a:r>
            <a:endParaRPr kumimoji="0" sz="2800" b="1" i="0" u="none" strike="noStrike" kern="1200" cap="none" spc="0" normalizeH="0" baseline="0" noProof="0" dirty="0">
              <a:ln>
                <a:noFill/>
              </a:ln>
              <a:solidFill>
                <a:prstClr val="white"/>
              </a:solidFill>
              <a:effectLst/>
              <a:uLnTx/>
              <a:uFillTx/>
              <a:latin typeface="Century Gothic" panose="020B0502020202020204" pitchFamily="34" charset="0"/>
              <a:ea typeface="Calibri"/>
              <a:cs typeface="Calibri"/>
              <a:sym typeface="Calibri"/>
            </a:endParaRPr>
          </a:p>
        </p:txBody>
      </p:sp>
      <p:sp>
        <p:nvSpPr>
          <p:cNvPr id="27" name="Title 1">
            <a:extLst>
              <a:ext uri="{FF2B5EF4-FFF2-40B4-BE49-F238E27FC236}">
                <a16:creationId xmlns:a16="http://schemas.microsoft.com/office/drawing/2014/main" id="{0812BE0E-6516-4DA5-ABDF-A869382BF8FA}"/>
              </a:ext>
            </a:extLst>
          </p:cNvPr>
          <p:cNvSpPr txBox="1">
            <a:spLocks/>
          </p:cNvSpPr>
          <p:nvPr/>
        </p:nvSpPr>
        <p:spPr>
          <a:xfrm>
            <a:off x="10950576" y="1194750"/>
            <a:ext cx="1241424" cy="424815"/>
          </a:xfrm>
          <a:prstGeom prst="rect">
            <a:avLst/>
          </a:prstGeom>
          <a:solidFill>
            <a:schemeClr val="accent6">
              <a:lumMod val="40000"/>
              <a:lumOff val="60000"/>
            </a:schemeClr>
          </a:solidFill>
        </p:spPr>
        <p:txBody>
          <a:bodyPr lIns="0" tIns="0" rIns="0" bIns="0" anchor="ctr"/>
          <a:lst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rgbClr val="002060"/>
                </a:solidFill>
                <a:effectLst/>
                <a:uLnTx/>
                <a:uFillTx/>
                <a:latin typeface="Century Gothic" panose="020B0502020202020204" pitchFamily="34" charset="0"/>
                <a:ea typeface="+mj-ea"/>
                <a:cs typeface="+mj-cs"/>
              </a:rPr>
              <a:t>hören</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endParaRPr>
          </a:p>
        </p:txBody>
      </p:sp>
      <p:pic>
        <p:nvPicPr>
          <p:cNvPr id="28" name="Picture 27" descr="A picture containing text, clipart&#10;&#10;Description automatically generated">
            <a:extLst>
              <a:ext uri="{FF2B5EF4-FFF2-40B4-BE49-F238E27FC236}">
                <a16:creationId xmlns:a16="http://schemas.microsoft.com/office/drawing/2014/main" id="{A0FD6A1E-79DB-46D5-A992-47D3FB5AE492}"/>
              </a:ext>
            </a:extLst>
          </p:cNvPr>
          <p:cNvPicPr>
            <a:picLocks noChangeAspect="1"/>
          </p:cNvPicPr>
          <p:nvPr/>
        </p:nvPicPr>
        <p:blipFill>
          <a:blip r:embed="rId1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94625" y="0"/>
            <a:ext cx="1097375" cy="1402202"/>
          </a:xfrm>
          <a:prstGeom prst="rect">
            <a:avLst/>
          </a:prstGeom>
        </p:spPr>
      </p:pic>
      <p:pic>
        <p:nvPicPr>
          <p:cNvPr id="29" name="Picture 28" descr="Icon&#10;&#10;Description automatically generated">
            <a:extLst>
              <a:ext uri="{FF2B5EF4-FFF2-40B4-BE49-F238E27FC236}">
                <a16:creationId xmlns:a16="http://schemas.microsoft.com/office/drawing/2014/main" id="{8EB1FED7-5B5F-4BD3-8330-FD38B33C6DB4}"/>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r="50000"/>
          <a:stretch/>
        </p:blipFill>
        <p:spPr>
          <a:xfrm>
            <a:off x="3009538" y="2060885"/>
            <a:ext cx="517321" cy="517320"/>
          </a:xfrm>
          <a:prstGeom prst="rect">
            <a:avLst/>
          </a:prstGeom>
        </p:spPr>
      </p:pic>
      <p:pic>
        <p:nvPicPr>
          <p:cNvPr id="30" name="Picture 29" descr="Icon&#10;&#10;Description automatically generated">
            <a:extLst>
              <a:ext uri="{FF2B5EF4-FFF2-40B4-BE49-F238E27FC236}">
                <a16:creationId xmlns:a16="http://schemas.microsoft.com/office/drawing/2014/main" id="{6376F03A-6A93-49DC-AF05-189D92E677C5}"/>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r="50000"/>
          <a:stretch/>
        </p:blipFill>
        <p:spPr>
          <a:xfrm>
            <a:off x="4893375" y="2539559"/>
            <a:ext cx="517321" cy="517320"/>
          </a:xfrm>
          <a:prstGeom prst="rect">
            <a:avLst/>
          </a:prstGeom>
        </p:spPr>
      </p:pic>
      <p:pic>
        <p:nvPicPr>
          <p:cNvPr id="31" name="Picture 30" descr="Icon&#10;&#10;Description automatically generated">
            <a:extLst>
              <a:ext uri="{FF2B5EF4-FFF2-40B4-BE49-F238E27FC236}">
                <a16:creationId xmlns:a16="http://schemas.microsoft.com/office/drawing/2014/main" id="{54062C06-568B-4CEE-8D89-0D3AADD8F548}"/>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r="50000"/>
          <a:stretch/>
        </p:blipFill>
        <p:spPr>
          <a:xfrm>
            <a:off x="4852205" y="3219601"/>
            <a:ext cx="517321" cy="517320"/>
          </a:xfrm>
          <a:prstGeom prst="rect">
            <a:avLst/>
          </a:prstGeom>
        </p:spPr>
      </p:pic>
      <p:pic>
        <p:nvPicPr>
          <p:cNvPr id="32" name="Picture 31" descr="Icon&#10;&#10;Description automatically generated">
            <a:extLst>
              <a:ext uri="{FF2B5EF4-FFF2-40B4-BE49-F238E27FC236}">
                <a16:creationId xmlns:a16="http://schemas.microsoft.com/office/drawing/2014/main" id="{88A345C4-0ADE-405E-89E9-850EF01E2BC2}"/>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r="50000"/>
          <a:stretch/>
        </p:blipFill>
        <p:spPr>
          <a:xfrm>
            <a:off x="3030998" y="3746282"/>
            <a:ext cx="517321" cy="517320"/>
          </a:xfrm>
          <a:prstGeom prst="rect">
            <a:avLst/>
          </a:prstGeom>
        </p:spPr>
      </p:pic>
      <p:pic>
        <p:nvPicPr>
          <p:cNvPr id="33" name="Picture 32" descr="Icon&#10;&#10;Description automatically generated">
            <a:extLst>
              <a:ext uri="{FF2B5EF4-FFF2-40B4-BE49-F238E27FC236}">
                <a16:creationId xmlns:a16="http://schemas.microsoft.com/office/drawing/2014/main" id="{ED69F149-38D9-41A4-B77B-DB13D4D4CFEB}"/>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r="50000"/>
          <a:stretch/>
        </p:blipFill>
        <p:spPr>
          <a:xfrm>
            <a:off x="3030997" y="4351772"/>
            <a:ext cx="517321" cy="517320"/>
          </a:xfrm>
          <a:prstGeom prst="rect">
            <a:avLst/>
          </a:prstGeom>
        </p:spPr>
      </p:pic>
      <p:pic>
        <p:nvPicPr>
          <p:cNvPr id="34" name="Picture 33" descr="Icon&#10;&#10;Description automatically generated">
            <a:extLst>
              <a:ext uri="{FF2B5EF4-FFF2-40B4-BE49-F238E27FC236}">
                <a16:creationId xmlns:a16="http://schemas.microsoft.com/office/drawing/2014/main" id="{B23B54DE-DF94-4673-B0DD-C594D7012F0B}"/>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r="50000"/>
          <a:stretch/>
        </p:blipFill>
        <p:spPr>
          <a:xfrm>
            <a:off x="4852204" y="4897837"/>
            <a:ext cx="517321" cy="517320"/>
          </a:xfrm>
          <a:prstGeom prst="rect">
            <a:avLst/>
          </a:prstGeom>
        </p:spPr>
      </p:pic>
      <p:pic>
        <p:nvPicPr>
          <p:cNvPr id="35" name="Picture 34" descr="Icon&#10;&#10;Description automatically generated">
            <a:extLst>
              <a:ext uri="{FF2B5EF4-FFF2-40B4-BE49-F238E27FC236}">
                <a16:creationId xmlns:a16="http://schemas.microsoft.com/office/drawing/2014/main" id="{31FB589D-A454-4180-8450-27253C1B9589}"/>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r="50000"/>
          <a:stretch/>
        </p:blipFill>
        <p:spPr>
          <a:xfrm>
            <a:off x="4852204" y="5478295"/>
            <a:ext cx="517321" cy="517320"/>
          </a:xfrm>
          <a:prstGeom prst="rect">
            <a:avLst/>
          </a:prstGeom>
        </p:spPr>
      </p:pic>
      <p:pic>
        <p:nvPicPr>
          <p:cNvPr id="36" name="Picture 35" descr="Icon&#10;&#10;Description automatically generated">
            <a:extLst>
              <a:ext uri="{FF2B5EF4-FFF2-40B4-BE49-F238E27FC236}">
                <a16:creationId xmlns:a16="http://schemas.microsoft.com/office/drawing/2014/main" id="{E0FDD82B-28E5-42BB-8E97-D799C996F80A}"/>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r="50000"/>
          <a:stretch/>
        </p:blipFill>
        <p:spPr>
          <a:xfrm>
            <a:off x="3056942" y="6058754"/>
            <a:ext cx="517321" cy="517320"/>
          </a:xfrm>
          <a:prstGeom prst="rect">
            <a:avLst/>
          </a:prstGeom>
        </p:spPr>
      </p:pic>
      <p:pic>
        <p:nvPicPr>
          <p:cNvPr id="10" name="Picture 9" descr="A picture containing text, clipart&#10;&#10;Description automatically generated">
            <a:hlinkClick r:id="" action="ppaction://noaction">
              <a:snd r:embed="rId14" name="T3_W2_6.2.wav"/>
            </a:hlinkClick>
            <a:extLst>
              <a:ext uri="{FF2B5EF4-FFF2-40B4-BE49-F238E27FC236}">
                <a16:creationId xmlns:a16="http://schemas.microsoft.com/office/drawing/2014/main" id="{55E9DF07-E9C0-4015-ABFA-059C677CE4A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68012" y="2060885"/>
            <a:ext cx="609653" cy="627942"/>
          </a:xfrm>
          <a:prstGeom prst="rect">
            <a:avLst/>
          </a:prstGeom>
        </p:spPr>
      </p:pic>
      <p:pic>
        <p:nvPicPr>
          <p:cNvPr id="37" name="Picture 36" descr="A picture containing text, clipart&#10;&#10;Description automatically generated">
            <a:hlinkClick r:id="" action="ppaction://noaction">
              <a:snd r:embed="rId15" name="T3_W2_6.8.wav"/>
            </a:hlinkClick>
            <a:extLst>
              <a:ext uri="{FF2B5EF4-FFF2-40B4-BE49-F238E27FC236}">
                <a16:creationId xmlns:a16="http://schemas.microsoft.com/office/drawing/2014/main" id="{42AB6B71-40B7-4DB5-8427-561778F7AB5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31334" y="5508000"/>
            <a:ext cx="609653" cy="627942"/>
          </a:xfrm>
          <a:prstGeom prst="rect">
            <a:avLst/>
          </a:prstGeom>
        </p:spPr>
      </p:pic>
      <p:pic>
        <p:nvPicPr>
          <p:cNvPr id="38" name="Picture 37" descr="A picture containing text, clipart&#10;&#10;Description automatically generated">
            <a:hlinkClick r:id="" action="ppaction://noaction">
              <a:snd r:embed="rId16" name="T3_W2_6.9.wav"/>
            </a:hlinkClick>
            <a:extLst>
              <a:ext uri="{FF2B5EF4-FFF2-40B4-BE49-F238E27FC236}">
                <a16:creationId xmlns:a16="http://schemas.microsoft.com/office/drawing/2014/main" id="{E060470D-D455-4B96-8511-5920BA32BD6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31333" y="6068689"/>
            <a:ext cx="609653" cy="627942"/>
          </a:xfrm>
          <a:prstGeom prst="rect">
            <a:avLst/>
          </a:prstGeom>
        </p:spPr>
      </p:pic>
      <p:sp>
        <p:nvSpPr>
          <p:cNvPr id="39" name="Speech Bubble: Rectangle with Corners Rounded 38">
            <a:extLst>
              <a:ext uri="{FF2B5EF4-FFF2-40B4-BE49-F238E27FC236}">
                <a16:creationId xmlns:a16="http://schemas.microsoft.com/office/drawing/2014/main" id="{68EFA595-B06E-4EFE-82E1-B543EF86494A}"/>
              </a:ext>
            </a:extLst>
          </p:cNvPr>
          <p:cNvSpPr/>
          <p:nvPr/>
        </p:nvSpPr>
        <p:spPr>
          <a:xfrm>
            <a:off x="8539023" y="3635778"/>
            <a:ext cx="3380261" cy="1431988"/>
          </a:xfrm>
          <a:prstGeom prst="wedgeRoundRectCallout">
            <a:avLst>
              <a:gd name="adj1" fmla="val -68381"/>
              <a:gd name="adj2" fmla="val 84705"/>
              <a:gd name="adj3" fmla="val 16667"/>
            </a:avLst>
          </a:prstGeom>
          <a:solidFill>
            <a:srgbClr val="002060"/>
          </a:solid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a:ea typeface="+mn-ea"/>
                <a:cs typeface="+mn-cs"/>
              </a:rPr>
              <a:t>Remember: when ‘h’ follows a vowel, it makes a long vowel sound.</a:t>
            </a:r>
          </a:p>
        </p:txBody>
      </p:sp>
      <p:sp>
        <p:nvSpPr>
          <p:cNvPr id="6" name="TextBox 5">
            <a:extLst>
              <a:ext uri="{FF2B5EF4-FFF2-40B4-BE49-F238E27FC236}">
                <a16:creationId xmlns:a16="http://schemas.microsoft.com/office/drawing/2014/main" id="{D5240FDC-A72D-42F8-BC42-1352A4A78E12}"/>
              </a:ext>
            </a:extLst>
          </p:cNvPr>
          <p:cNvSpPr txBox="1"/>
          <p:nvPr/>
        </p:nvSpPr>
        <p:spPr>
          <a:xfrm>
            <a:off x="6422330" y="2101084"/>
            <a:ext cx="1693951" cy="424815"/>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40" name="TextBox 39">
            <a:extLst>
              <a:ext uri="{FF2B5EF4-FFF2-40B4-BE49-F238E27FC236}">
                <a16:creationId xmlns:a16="http://schemas.microsoft.com/office/drawing/2014/main" id="{F6EFBC19-C73E-4A25-ABF7-18B23E0C9883}"/>
              </a:ext>
            </a:extLst>
          </p:cNvPr>
          <p:cNvSpPr txBox="1"/>
          <p:nvPr/>
        </p:nvSpPr>
        <p:spPr>
          <a:xfrm>
            <a:off x="6352123" y="2655248"/>
            <a:ext cx="1693951" cy="424815"/>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41" name="TextBox 40">
            <a:extLst>
              <a:ext uri="{FF2B5EF4-FFF2-40B4-BE49-F238E27FC236}">
                <a16:creationId xmlns:a16="http://schemas.microsoft.com/office/drawing/2014/main" id="{FB61BF25-6BB1-446B-BDD3-F953D7CC5840}"/>
              </a:ext>
            </a:extLst>
          </p:cNvPr>
          <p:cNvSpPr txBox="1"/>
          <p:nvPr/>
        </p:nvSpPr>
        <p:spPr>
          <a:xfrm>
            <a:off x="6352123" y="3259812"/>
            <a:ext cx="1693951" cy="424815"/>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42" name="TextBox 41">
            <a:extLst>
              <a:ext uri="{FF2B5EF4-FFF2-40B4-BE49-F238E27FC236}">
                <a16:creationId xmlns:a16="http://schemas.microsoft.com/office/drawing/2014/main" id="{44BCC799-5DEA-4831-AB4B-0069B49C2188}"/>
              </a:ext>
            </a:extLst>
          </p:cNvPr>
          <p:cNvSpPr txBox="1"/>
          <p:nvPr/>
        </p:nvSpPr>
        <p:spPr>
          <a:xfrm>
            <a:off x="6352123" y="3892252"/>
            <a:ext cx="1693951" cy="424815"/>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43" name="TextBox 42">
            <a:extLst>
              <a:ext uri="{FF2B5EF4-FFF2-40B4-BE49-F238E27FC236}">
                <a16:creationId xmlns:a16="http://schemas.microsoft.com/office/drawing/2014/main" id="{DFC099B9-1CAC-4470-9778-761F72B1C661}"/>
              </a:ext>
            </a:extLst>
          </p:cNvPr>
          <p:cNvSpPr txBox="1"/>
          <p:nvPr/>
        </p:nvSpPr>
        <p:spPr>
          <a:xfrm>
            <a:off x="6422331" y="4384400"/>
            <a:ext cx="1693951" cy="424815"/>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44" name="TextBox 43">
            <a:extLst>
              <a:ext uri="{FF2B5EF4-FFF2-40B4-BE49-F238E27FC236}">
                <a16:creationId xmlns:a16="http://schemas.microsoft.com/office/drawing/2014/main" id="{9782A76D-8945-47B2-8065-AE46E7092FAD}"/>
              </a:ext>
            </a:extLst>
          </p:cNvPr>
          <p:cNvSpPr txBox="1"/>
          <p:nvPr/>
        </p:nvSpPr>
        <p:spPr>
          <a:xfrm>
            <a:off x="6422330" y="4965570"/>
            <a:ext cx="1693951" cy="424815"/>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45" name="TextBox 44">
            <a:extLst>
              <a:ext uri="{FF2B5EF4-FFF2-40B4-BE49-F238E27FC236}">
                <a16:creationId xmlns:a16="http://schemas.microsoft.com/office/drawing/2014/main" id="{FD85E910-D521-4F54-8315-98F252658FCC}"/>
              </a:ext>
            </a:extLst>
          </p:cNvPr>
          <p:cNvSpPr txBox="1"/>
          <p:nvPr/>
        </p:nvSpPr>
        <p:spPr>
          <a:xfrm>
            <a:off x="6422330" y="5552869"/>
            <a:ext cx="1693951" cy="424815"/>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46" name="TextBox 45">
            <a:extLst>
              <a:ext uri="{FF2B5EF4-FFF2-40B4-BE49-F238E27FC236}">
                <a16:creationId xmlns:a16="http://schemas.microsoft.com/office/drawing/2014/main" id="{A2628FC7-64BF-4EFC-91EE-87F288D463DB}"/>
              </a:ext>
            </a:extLst>
          </p:cNvPr>
          <p:cNvSpPr txBox="1"/>
          <p:nvPr/>
        </p:nvSpPr>
        <p:spPr>
          <a:xfrm>
            <a:off x="6352122" y="6103023"/>
            <a:ext cx="1693951" cy="424815"/>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Tree>
    <p:extLst>
      <p:ext uri="{BB962C8B-B14F-4D97-AF65-F5344CB8AC3E}">
        <p14:creationId xmlns:p14="http://schemas.microsoft.com/office/powerpoint/2010/main" val="3550638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40"/>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41"/>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42"/>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43"/>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4"/>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0" nodeType="clickEffect">
                                  <p:stCondLst>
                                    <p:cond delay="0"/>
                                  </p:stCondLst>
                                  <p:childTnLst>
                                    <p:set>
                                      <p:cBhvr>
                                        <p:cTn id="50" dur="1" fill="hold">
                                          <p:stCondLst>
                                            <p:cond delay="0"/>
                                          </p:stCondLst>
                                        </p:cTn>
                                        <p:tgtEl>
                                          <p:spTgt spid="44"/>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35"/>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grpId="0" nodeType="clickEffect">
                                  <p:stCondLst>
                                    <p:cond delay="0"/>
                                  </p:stCondLst>
                                  <p:childTnLst>
                                    <p:set>
                                      <p:cBhvr>
                                        <p:cTn id="58" dur="1" fill="hold">
                                          <p:stCondLst>
                                            <p:cond delay="0"/>
                                          </p:stCondLst>
                                        </p:cTn>
                                        <p:tgtEl>
                                          <p:spTgt spid="45"/>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39"/>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36"/>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xit" presetSubtype="0" fill="hold" grpId="0" nodeType="clickEffect">
                                  <p:stCondLst>
                                    <p:cond delay="0"/>
                                  </p:stCondLst>
                                  <p:childTnLst>
                                    <p:set>
                                      <p:cBhvr>
                                        <p:cTn id="70" dur="1" fill="hold">
                                          <p:stCondLst>
                                            <p:cond delay="0"/>
                                          </p:stCondLst>
                                        </p:cTn>
                                        <p:tgtEl>
                                          <p:spTgt spid="4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6" grpId="0" animBg="1"/>
      <p:bldP spid="40" grpId="0" animBg="1"/>
      <p:bldP spid="41" grpId="0" animBg="1"/>
      <p:bldP spid="42" grpId="0" animBg="1"/>
      <p:bldP spid="43" grpId="0" animBg="1"/>
      <p:bldP spid="44" grpId="0" animBg="1"/>
      <p:bldP spid="45" grpId="0" animBg="1"/>
      <p:bldP spid="4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 name="CustomShape 6">
            <a:hlinkClick r:id="" action="ppaction://noaction">
              <a:snd r:embed="rId6" name="T3_W2_7.1.wav"/>
            </a:hlinkClick>
          </p:cNvPr>
          <p:cNvSpPr/>
          <p:nvPr/>
        </p:nvSpPr>
        <p:spPr>
          <a:xfrm>
            <a:off x="114389" y="0"/>
            <a:ext cx="812556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Vokabeln</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lernen</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34549" y="1229428"/>
            <a:ext cx="1557451" cy="374973"/>
          </a:xfrm>
          <a:solidFill>
            <a:srgbClr val="FF0000"/>
          </a:solidFill>
        </p:spPr>
        <p:txBody>
          <a:bodyPr/>
          <a:lstStyle/>
          <a:p>
            <a:pPr algn="ctr"/>
            <a:r>
              <a:rPr lang="en-GB" sz="2000" b="1" dirty="0" err="1">
                <a:solidFill>
                  <a:schemeClr val="bg1"/>
                </a:solidFill>
                <a:latin typeface="Century Gothic" panose="020B0502020202020204" pitchFamily="34" charset="0"/>
              </a:rPr>
              <a:t>Vokabeln</a:t>
            </a:r>
            <a:endParaRPr lang="en-GB" sz="2000" b="1" dirty="0">
              <a:solidFill>
                <a:schemeClr val="bg1"/>
              </a:solidFill>
              <a:latin typeface="Century Gothic" panose="020B0502020202020204" pitchFamily="34" charset="0"/>
            </a:endParaRPr>
          </a:p>
        </p:txBody>
      </p:sp>
      <p:grpSp>
        <p:nvGrpSpPr>
          <p:cNvPr id="5" name="Group 4">
            <a:extLst>
              <a:ext uri="{FF2B5EF4-FFF2-40B4-BE49-F238E27FC236}">
                <a16:creationId xmlns:a16="http://schemas.microsoft.com/office/drawing/2014/main" id="{ADC25B4A-87A5-444F-8909-6798D57B9B6E}"/>
              </a:ext>
            </a:extLst>
          </p:cNvPr>
          <p:cNvGrpSpPr/>
          <p:nvPr/>
        </p:nvGrpSpPr>
        <p:grpSpPr>
          <a:xfrm>
            <a:off x="10850272" y="161306"/>
            <a:ext cx="1240568" cy="1008631"/>
            <a:chOff x="10818487" y="2376307"/>
            <a:chExt cx="1240568" cy="1008631"/>
          </a:xfrm>
        </p:grpSpPr>
        <p:sp>
          <p:nvSpPr>
            <p:cNvPr id="2" name="Oval 1">
              <a:extLst>
                <a:ext uri="{FF2B5EF4-FFF2-40B4-BE49-F238E27FC236}">
                  <a16:creationId xmlns:a16="http://schemas.microsoft.com/office/drawing/2014/main" id="{0407715F-6131-45A0-B32C-D2CFB1907A6E}"/>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10" name="Explosion: 8 Points 9">
              <a:extLst>
                <a:ext uri="{FF2B5EF4-FFF2-40B4-BE49-F238E27FC236}">
                  <a16:creationId xmlns:a16="http://schemas.microsoft.com/office/drawing/2014/main" id="{B8BE6A60-1CFA-43E3-94FE-71206E822483}"/>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Century Gothic"/>
                <a:ea typeface="+mn-ea"/>
                <a:cs typeface="+mn-cs"/>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0872111" y="2644457"/>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black">
                      <a:lumMod val="95000"/>
                      <a:lumOff val="5000"/>
                    </a:prstClr>
                  </a:solidFill>
                  <a:effectLst/>
                  <a:uLnTx/>
                  <a:uFillTx/>
                  <a:latin typeface="Century Gothic" panose="020B0502020202020204" pitchFamily="34" charset="0"/>
                  <a:ea typeface="+mn-ea"/>
                  <a:cs typeface="+mn-cs"/>
                </a:rPr>
                <a:t>Wörter</a:t>
              </a:r>
              <a:endParaRPr kumimoji="0" lang="en-GB" sz="2000" b="1" i="0" u="none" strike="noStrike" kern="1200" cap="none" spc="0" normalizeH="0" baseline="0" noProof="0" dirty="0">
                <a:ln>
                  <a:noFill/>
                </a:ln>
                <a:solidFill>
                  <a:prstClr val="black">
                    <a:lumMod val="95000"/>
                    <a:lumOff val="5000"/>
                  </a:prstClr>
                </a:solidFill>
                <a:effectLst/>
                <a:uLnTx/>
                <a:uFillTx/>
                <a:latin typeface="Century Gothic" panose="020B0502020202020204" pitchFamily="34" charset="0"/>
                <a:ea typeface="+mn-ea"/>
                <a:cs typeface="+mn-cs"/>
              </a:endParaRPr>
            </a:p>
          </p:txBody>
        </p:sp>
      </p:grpSp>
      <p:sp>
        <p:nvSpPr>
          <p:cNvPr id="13" name="Speech Bubble: Rectangle with Corners Rounded 12">
            <a:hlinkClick r:id="" action="ppaction://noaction">
              <a:snd r:embed="rId7" name="T3_W2_7.2.wav"/>
            </a:hlinkClick>
            <a:extLst>
              <a:ext uri="{FF2B5EF4-FFF2-40B4-BE49-F238E27FC236}">
                <a16:creationId xmlns:a16="http://schemas.microsoft.com/office/drawing/2014/main" id="{C472ADB2-A29C-468A-AFDC-509DA251A035}"/>
              </a:ext>
            </a:extLst>
          </p:cNvPr>
          <p:cNvSpPr/>
          <p:nvPr/>
        </p:nvSpPr>
        <p:spPr>
          <a:xfrm>
            <a:off x="1089553" y="683716"/>
            <a:ext cx="3127908" cy="572085"/>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pic>
        <p:nvPicPr>
          <p:cNvPr id="14" name="Graphic 13" descr="Teacher">
            <a:extLst>
              <a:ext uri="{FF2B5EF4-FFF2-40B4-BE49-F238E27FC236}">
                <a16:creationId xmlns:a16="http://schemas.microsoft.com/office/drawing/2014/main" id="{D2A653A1-811E-4C2A-A57B-293284D2713F}"/>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14389" y="442649"/>
            <a:ext cx="914400" cy="914400"/>
          </a:xfrm>
          <a:prstGeom prst="rect">
            <a:avLst/>
          </a:prstGeom>
        </p:spPr>
      </p:pic>
      <p:sp>
        <p:nvSpPr>
          <p:cNvPr id="15" name="Google Shape;108;p3">
            <a:hlinkClick r:id="" action="ppaction://noaction">
              <a:snd r:embed="rId7" name="T3_W2_7.2.wav"/>
            </a:hlinkClick>
            <a:extLst>
              <a:ext uri="{FF2B5EF4-FFF2-40B4-BE49-F238E27FC236}">
                <a16:creationId xmlns:a16="http://schemas.microsoft.com/office/drawing/2014/main" id="{65FE47C1-828E-456E-B379-6234726CA4EB}"/>
              </a:ext>
            </a:extLst>
          </p:cNvPr>
          <p:cNvSpPr txBox="1"/>
          <p:nvPr/>
        </p:nvSpPr>
        <p:spPr>
          <a:xfrm>
            <a:off x="1300751" y="717073"/>
            <a:ext cx="2853374"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1" normalizeH="0" baseline="0" noProof="0" dirty="0">
                <a:ln>
                  <a:noFill/>
                </a:ln>
                <a:solidFill>
                  <a:prstClr val="white"/>
                </a:solidFill>
                <a:effectLst/>
                <a:uLnTx/>
                <a:uFillTx/>
                <a:latin typeface="Century Gothic" panose="020B0502020202020204" pitchFamily="34" charset="0"/>
                <a:ea typeface="Century Gothic"/>
                <a:cs typeface="+mn-cs"/>
              </a:rPr>
              <a:t>Sag die </a:t>
            </a:r>
            <a:r>
              <a:rPr kumimoji="0" lang="en-GB" sz="2400" b="0" i="0" u="none" strike="noStrike" kern="1200" cap="none" spc="-1" normalizeH="0" baseline="0" noProof="0" dirty="0" err="1">
                <a:ln>
                  <a:noFill/>
                </a:ln>
                <a:solidFill>
                  <a:prstClr val="white"/>
                </a:solidFill>
                <a:effectLst/>
                <a:uLnTx/>
                <a:uFillTx/>
                <a:latin typeface="Century Gothic" panose="020B0502020202020204" pitchFamily="34" charset="0"/>
                <a:ea typeface="Century Gothic"/>
                <a:cs typeface="+mn-cs"/>
              </a:rPr>
              <a:t>Wörter</a:t>
            </a:r>
            <a:r>
              <a:rPr kumimoji="0" lang="en-GB" sz="2400" b="0" i="0" u="none" strike="noStrike" kern="1200" cap="none" spc="-1" normalizeH="0" baseline="0" noProof="0" dirty="0">
                <a:ln>
                  <a:noFill/>
                </a:ln>
                <a:solidFill>
                  <a:prstClr val="white"/>
                </a:solidFill>
                <a:effectLst/>
                <a:uLnTx/>
                <a:uFillTx/>
                <a:latin typeface="Century Gothic" panose="020B0502020202020204" pitchFamily="34" charset="0"/>
                <a:ea typeface="Century Gothic"/>
                <a:cs typeface="+mn-cs"/>
              </a:rPr>
              <a:t>.</a:t>
            </a:r>
            <a:endParaRPr kumimoji="0" sz="2400" b="1" i="0" u="none" strike="noStrike" kern="1200" cap="none" spc="0" normalizeH="0" baseline="0" noProof="0" dirty="0">
              <a:ln>
                <a:noFill/>
              </a:ln>
              <a:solidFill>
                <a:prstClr val="white"/>
              </a:solidFill>
              <a:effectLst/>
              <a:uLnTx/>
              <a:uFillTx/>
              <a:latin typeface="Century Gothic" panose="020B0502020202020204" pitchFamily="34" charset="0"/>
              <a:ea typeface="Calibri"/>
              <a:cs typeface="Calibri"/>
              <a:sym typeface="Calibri"/>
            </a:endParaRPr>
          </a:p>
        </p:txBody>
      </p:sp>
      <p:sp>
        <p:nvSpPr>
          <p:cNvPr id="47" name="TextBox 46">
            <a:extLst>
              <a:ext uri="{FF2B5EF4-FFF2-40B4-BE49-F238E27FC236}">
                <a16:creationId xmlns:a16="http://schemas.microsoft.com/office/drawing/2014/main" id="{53162C90-D23F-4B01-BC37-10C4412DA61F}"/>
              </a:ext>
            </a:extLst>
          </p:cNvPr>
          <p:cNvSpPr txBox="1"/>
          <p:nvPr/>
        </p:nvSpPr>
        <p:spPr>
          <a:xfrm>
            <a:off x="3181196" y="2002229"/>
            <a:ext cx="2158603" cy="646331"/>
          </a:xfrm>
          <a:prstGeom prst="rect">
            <a:avLst/>
          </a:prstGeom>
          <a:solidFill>
            <a:srgbClr val="00206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err="1">
                <a:ln>
                  <a:noFill/>
                </a:ln>
                <a:solidFill>
                  <a:prstClr val="white"/>
                </a:solidFill>
                <a:effectLst/>
                <a:uLnTx/>
                <a:uFillTx/>
                <a:latin typeface="Century Gothic"/>
                <a:ea typeface="+mn-ea"/>
                <a:cs typeface="+mn-cs"/>
              </a:rPr>
              <a:t>arbeiten</a:t>
            </a:r>
            <a:endParaRPr kumimoji="0" lang="en-GB" sz="3600" b="0" i="0" u="none" strike="noStrike" kern="1200" cap="none" spc="0" normalizeH="0" baseline="0" noProof="0" dirty="0">
              <a:ln>
                <a:noFill/>
              </a:ln>
              <a:solidFill>
                <a:prstClr val="white"/>
              </a:solidFill>
              <a:effectLst/>
              <a:uLnTx/>
              <a:uFillTx/>
              <a:latin typeface="Century Gothic"/>
              <a:ea typeface="+mn-ea"/>
              <a:cs typeface="+mn-cs"/>
            </a:endParaRPr>
          </a:p>
        </p:txBody>
      </p:sp>
      <p:sp>
        <p:nvSpPr>
          <p:cNvPr id="56" name="TextBox 55">
            <a:extLst>
              <a:ext uri="{FF2B5EF4-FFF2-40B4-BE49-F238E27FC236}">
                <a16:creationId xmlns:a16="http://schemas.microsoft.com/office/drawing/2014/main" id="{43655A91-7E12-44EC-9BD1-4B7CC179390F}"/>
              </a:ext>
            </a:extLst>
          </p:cNvPr>
          <p:cNvSpPr txBox="1"/>
          <p:nvPr/>
        </p:nvSpPr>
        <p:spPr>
          <a:xfrm>
            <a:off x="2042722" y="5992302"/>
            <a:ext cx="2580840" cy="646331"/>
          </a:xfrm>
          <a:prstGeom prst="rect">
            <a:avLst/>
          </a:prstGeom>
          <a:solidFill>
            <a:srgbClr val="00206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prstClr val="white"/>
                </a:solidFill>
                <a:effectLst/>
                <a:uLnTx/>
                <a:uFillTx/>
                <a:latin typeface="Century Gothic"/>
                <a:ea typeface="+mn-ea"/>
                <a:cs typeface="+mn-cs"/>
              </a:rPr>
              <a:t>der </a:t>
            </a:r>
            <a:r>
              <a:rPr kumimoji="0" lang="en-GB" sz="3600" b="0" i="0" u="none" strike="noStrike" kern="1200" cap="none" spc="0" normalizeH="0" baseline="0" noProof="0" dirty="0" err="1">
                <a:ln>
                  <a:noFill/>
                </a:ln>
                <a:solidFill>
                  <a:prstClr val="white"/>
                </a:solidFill>
                <a:effectLst/>
                <a:uLnTx/>
                <a:uFillTx/>
                <a:latin typeface="Century Gothic"/>
                <a:ea typeface="+mn-ea"/>
                <a:cs typeface="+mn-cs"/>
              </a:rPr>
              <a:t>Grund</a:t>
            </a:r>
            <a:endParaRPr kumimoji="0" lang="en-GB" sz="3600" b="0" i="0" u="none" strike="noStrike" kern="1200" cap="none" spc="0" normalizeH="0" baseline="0" noProof="0" dirty="0">
              <a:ln>
                <a:noFill/>
              </a:ln>
              <a:solidFill>
                <a:prstClr val="white"/>
              </a:solidFill>
              <a:effectLst/>
              <a:uLnTx/>
              <a:uFillTx/>
              <a:latin typeface="Century Gothic"/>
              <a:ea typeface="+mn-ea"/>
              <a:cs typeface="+mn-cs"/>
            </a:endParaRPr>
          </a:p>
        </p:txBody>
      </p:sp>
      <p:sp>
        <p:nvSpPr>
          <p:cNvPr id="57" name="TextBox 56">
            <a:extLst>
              <a:ext uri="{FF2B5EF4-FFF2-40B4-BE49-F238E27FC236}">
                <a16:creationId xmlns:a16="http://schemas.microsoft.com/office/drawing/2014/main" id="{3EDF292F-8C3E-40BB-8BB2-5A3F8A67B3C3}"/>
              </a:ext>
            </a:extLst>
          </p:cNvPr>
          <p:cNvSpPr txBox="1"/>
          <p:nvPr/>
        </p:nvSpPr>
        <p:spPr>
          <a:xfrm>
            <a:off x="8189532" y="4584521"/>
            <a:ext cx="928773" cy="646331"/>
          </a:xfrm>
          <a:prstGeom prst="rect">
            <a:avLst/>
          </a:prstGeom>
          <a:solidFill>
            <a:srgbClr val="00206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err="1">
                <a:ln>
                  <a:noFill/>
                </a:ln>
                <a:solidFill>
                  <a:prstClr val="white"/>
                </a:solidFill>
                <a:effectLst/>
                <a:uLnTx/>
                <a:uFillTx/>
                <a:latin typeface="Century Gothic"/>
                <a:ea typeface="+mn-ea"/>
                <a:cs typeface="+mn-cs"/>
              </a:rPr>
              <a:t>mit</a:t>
            </a:r>
            <a:endParaRPr kumimoji="0" lang="en-GB" sz="3600" b="0" i="0" u="none" strike="noStrike" kern="1200" cap="none" spc="0" normalizeH="0" baseline="0" noProof="0" dirty="0">
              <a:ln>
                <a:noFill/>
              </a:ln>
              <a:solidFill>
                <a:prstClr val="white"/>
              </a:solidFill>
              <a:effectLst/>
              <a:uLnTx/>
              <a:uFillTx/>
              <a:latin typeface="Century Gothic"/>
              <a:ea typeface="+mn-ea"/>
              <a:cs typeface="+mn-cs"/>
            </a:endParaRPr>
          </a:p>
        </p:txBody>
      </p:sp>
      <p:grpSp>
        <p:nvGrpSpPr>
          <p:cNvPr id="8" name="Group 7">
            <a:extLst>
              <a:ext uri="{FF2B5EF4-FFF2-40B4-BE49-F238E27FC236}">
                <a16:creationId xmlns:a16="http://schemas.microsoft.com/office/drawing/2014/main" id="{02359CC7-FC3F-8627-F568-AC85B2626135}"/>
              </a:ext>
            </a:extLst>
          </p:cNvPr>
          <p:cNvGrpSpPr/>
          <p:nvPr/>
        </p:nvGrpSpPr>
        <p:grpSpPr>
          <a:xfrm>
            <a:off x="5816017" y="1255801"/>
            <a:ext cx="1902858" cy="1857292"/>
            <a:chOff x="-2579673" y="2642435"/>
            <a:chExt cx="2446639" cy="2420110"/>
          </a:xfrm>
        </p:grpSpPr>
        <p:sp>
          <p:nvSpPr>
            <p:cNvPr id="4" name="Oval 3">
              <a:extLst>
                <a:ext uri="{FF2B5EF4-FFF2-40B4-BE49-F238E27FC236}">
                  <a16:creationId xmlns:a16="http://schemas.microsoft.com/office/drawing/2014/main" id="{CA830DA8-592D-34A5-36E8-2855B706B309}"/>
                </a:ext>
              </a:extLst>
            </p:cNvPr>
            <p:cNvSpPr/>
            <p:nvPr/>
          </p:nvSpPr>
          <p:spPr>
            <a:xfrm>
              <a:off x="-2579673" y="2642435"/>
              <a:ext cx="2446639" cy="2420110"/>
            </a:xfrm>
            <a:prstGeom prst="ellipse">
              <a:avLst/>
            </a:prstGeom>
            <a:solidFill>
              <a:schemeClr val="accent3">
                <a:lumMod val="20000"/>
                <a:lumOff val="80000"/>
              </a:schemeClr>
            </a:solidFill>
            <a:ln w="3810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32" name="Picture 8" descr="Free home office at home work vector">
              <a:extLst>
                <a:ext uri="{FF2B5EF4-FFF2-40B4-BE49-F238E27FC236}">
                  <a16:creationId xmlns:a16="http://schemas.microsoft.com/office/drawing/2014/main" id="{79E9BC88-2A37-24A1-1C4C-C7FDECD8A85D}"/>
                </a:ext>
              </a:extLst>
            </p:cNvPr>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23343" t="39678" r="24103" b="8856"/>
            <a:stretch/>
          </p:blipFill>
          <p:spPr bwMode="auto">
            <a:xfrm>
              <a:off x="-2218154" y="3063832"/>
              <a:ext cx="1723600" cy="1577316"/>
            </a:xfrm>
            <a:prstGeom prst="rect">
              <a:avLst/>
            </a:prstGeom>
            <a:noFill/>
            <a:extLst>
              <a:ext uri="{909E8E84-426E-40DD-AFC4-6F175D3DCCD1}">
                <a14:hiddenFill xmlns:a14="http://schemas.microsoft.com/office/drawing/2010/main">
                  <a:solidFill>
                    <a:srgbClr val="FFFFFF"/>
                  </a:solidFill>
                </a14:hiddenFill>
              </a:ext>
            </a:extLst>
          </p:spPr>
        </p:pic>
      </p:grpSp>
      <p:pic>
        <p:nvPicPr>
          <p:cNvPr id="1034" name="Picture 10" descr="Free interview conversation talking illustration">
            <a:extLst>
              <a:ext uri="{FF2B5EF4-FFF2-40B4-BE49-F238E27FC236}">
                <a16:creationId xmlns:a16="http://schemas.microsoft.com/office/drawing/2014/main" id="{C2D69F33-5AE7-BFFB-C219-5280DF1E7CBC}"/>
              </a:ext>
            </a:extLst>
          </p:cNvPr>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t="26243" r="61737"/>
          <a:stretch/>
        </p:blipFill>
        <p:spPr bwMode="auto">
          <a:xfrm>
            <a:off x="2645914" y="3416987"/>
            <a:ext cx="1804528" cy="1991909"/>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34A82541-B027-79C1-6AEE-5D3F0D2F2042}"/>
              </a:ext>
            </a:extLst>
          </p:cNvPr>
          <p:cNvSpPr txBox="1"/>
          <p:nvPr/>
        </p:nvSpPr>
        <p:spPr>
          <a:xfrm>
            <a:off x="2042723" y="5440351"/>
            <a:ext cx="2580839" cy="461665"/>
          </a:xfrm>
          <a:prstGeom prst="rect">
            <a:avLst/>
          </a:prstGeom>
          <a:noFill/>
        </p:spPr>
        <p:txBody>
          <a:bodyPr wrap="square" rtlCol="0">
            <a:spAutoFit/>
          </a:bodyPr>
          <a:lstStyle/>
          <a:p>
            <a:pPr algn="ctr"/>
            <a:r>
              <a:rPr lang="en-GB" sz="2400" dirty="0">
                <a:solidFill>
                  <a:srgbClr val="002060"/>
                </a:solidFill>
              </a:rPr>
              <a:t>[reason]</a:t>
            </a:r>
          </a:p>
        </p:txBody>
      </p:sp>
      <p:sp>
        <p:nvSpPr>
          <p:cNvPr id="17" name="TextBox 16">
            <a:extLst>
              <a:ext uri="{FF2B5EF4-FFF2-40B4-BE49-F238E27FC236}">
                <a16:creationId xmlns:a16="http://schemas.microsoft.com/office/drawing/2014/main" id="{59641F09-E2F0-0475-5BF3-040B17A1B793}"/>
              </a:ext>
            </a:extLst>
          </p:cNvPr>
          <p:cNvSpPr txBox="1"/>
          <p:nvPr/>
        </p:nvSpPr>
        <p:spPr>
          <a:xfrm>
            <a:off x="5339799" y="3205657"/>
            <a:ext cx="2841877" cy="461665"/>
          </a:xfrm>
          <a:prstGeom prst="rect">
            <a:avLst/>
          </a:prstGeom>
          <a:noFill/>
        </p:spPr>
        <p:txBody>
          <a:bodyPr wrap="square" rtlCol="0">
            <a:spAutoFit/>
          </a:bodyPr>
          <a:lstStyle/>
          <a:p>
            <a:pPr algn="ctr"/>
            <a:r>
              <a:rPr lang="en-GB" sz="2400" dirty="0">
                <a:solidFill>
                  <a:srgbClr val="002060"/>
                </a:solidFill>
              </a:rPr>
              <a:t>[to work, working]</a:t>
            </a:r>
          </a:p>
        </p:txBody>
      </p:sp>
      <p:sp>
        <p:nvSpPr>
          <p:cNvPr id="18" name="TextBox 17">
            <a:extLst>
              <a:ext uri="{FF2B5EF4-FFF2-40B4-BE49-F238E27FC236}">
                <a16:creationId xmlns:a16="http://schemas.microsoft.com/office/drawing/2014/main" id="{AE53439E-E830-A548-7AF3-B05E0A3C3228}"/>
              </a:ext>
            </a:extLst>
          </p:cNvPr>
          <p:cNvSpPr txBox="1"/>
          <p:nvPr/>
        </p:nvSpPr>
        <p:spPr>
          <a:xfrm>
            <a:off x="9037749" y="5440350"/>
            <a:ext cx="2841877" cy="461665"/>
          </a:xfrm>
          <a:prstGeom prst="rect">
            <a:avLst/>
          </a:prstGeom>
          <a:noFill/>
        </p:spPr>
        <p:txBody>
          <a:bodyPr wrap="square" rtlCol="0">
            <a:spAutoFit/>
          </a:bodyPr>
          <a:lstStyle/>
          <a:p>
            <a:pPr algn="ctr"/>
            <a:r>
              <a:rPr lang="en-GB" sz="2400" dirty="0">
                <a:solidFill>
                  <a:srgbClr val="002060"/>
                </a:solidFill>
              </a:rPr>
              <a:t>[with]</a:t>
            </a:r>
          </a:p>
        </p:txBody>
      </p:sp>
      <p:pic>
        <p:nvPicPr>
          <p:cNvPr id="1036" name="Picture 12" descr="Free cartoon icon light bulb vector">
            <a:extLst>
              <a:ext uri="{FF2B5EF4-FFF2-40B4-BE49-F238E27FC236}">
                <a16:creationId xmlns:a16="http://schemas.microsoft.com/office/drawing/2014/main" id="{81129E3B-0439-23EA-6192-4AC11AF8428C}"/>
              </a:ext>
            </a:extLst>
          </p:cNvPr>
          <p:cNvPicPr>
            <a:picLocks noChangeAspect="1" noChangeArrowheads="1"/>
          </p:cNvPicPr>
          <p:nvPr/>
        </p:nvPicPr>
        <p:blipFill>
          <a:blip r:embed="rId12" cstate="print">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412018" y="3712414"/>
            <a:ext cx="673564" cy="711268"/>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Free question question mark symbol vector">
            <a:extLst>
              <a:ext uri="{FF2B5EF4-FFF2-40B4-BE49-F238E27FC236}">
                <a16:creationId xmlns:a16="http://schemas.microsoft.com/office/drawing/2014/main" id="{FEC1A33F-E573-78BA-F138-71B099FC7277}"/>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2830006" y="3622343"/>
            <a:ext cx="434303" cy="868606"/>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Free couple love silhouette vector">
            <a:extLst>
              <a:ext uri="{FF2B5EF4-FFF2-40B4-BE49-F238E27FC236}">
                <a16:creationId xmlns:a16="http://schemas.microsoft.com/office/drawing/2014/main" id="{C10E5F35-D517-D18D-5664-12A763084457}"/>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9679963" y="3178804"/>
            <a:ext cx="1557451" cy="22300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10910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7"/>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T3_W2_7.3.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6"/>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4" name="T3_W2_7.4.wav"/>
                                        </p:tgtEl>
                                      </p:cMediaNode>
                                    </p:audio>
                                  </p:sub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038"/>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036"/>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03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7"/>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5" name="T3_W2_7.5.wav"/>
                                        </p:tgtEl>
                                      </p:cMediaNode>
                                    </p:audio>
                                  </p:sub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040"/>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56" grpId="0" animBg="1"/>
      <p:bldP spid="57" grpId="0" animBg="1"/>
      <p:bldP spid="16" grpId="0"/>
      <p:bldP spid="17" grpId="0"/>
      <p:bldP spid="1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TextBox 42">
            <a:extLst>
              <a:ext uri="{FF2B5EF4-FFF2-40B4-BE49-F238E27FC236}">
                <a16:creationId xmlns:a16="http://schemas.microsoft.com/office/drawing/2014/main" id="{05ED26FA-94A4-1144-96A1-85AEBB6344BB}"/>
              </a:ext>
            </a:extLst>
          </p:cNvPr>
          <p:cNvSpPr txBox="1"/>
          <p:nvPr/>
        </p:nvSpPr>
        <p:spPr>
          <a:xfrm>
            <a:off x="1156405" y="1397828"/>
            <a:ext cx="2255613" cy="523220"/>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mit</a:t>
            </a:r>
            <a:endParaRPr kumimoji="0" lang="en-GB" sz="28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51" name="TextBox 50">
            <a:extLst>
              <a:ext uri="{FF2B5EF4-FFF2-40B4-BE49-F238E27FC236}">
                <a16:creationId xmlns:a16="http://schemas.microsoft.com/office/drawing/2014/main" id="{EFCD5847-8EDE-BE49-93AA-37E24BB16B8E}"/>
              </a:ext>
            </a:extLst>
          </p:cNvPr>
          <p:cNvSpPr txBox="1"/>
          <p:nvPr/>
        </p:nvSpPr>
        <p:spPr>
          <a:xfrm>
            <a:off x="5497873" y="685712"/>
            <a:ext cx="2132901"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dirty="0" err="1">
                <a:solidFill>
                  <a:srgbClr val="115076"/>
                </a:solidFill>
                <a:latin typeface="Century Gothic" panose="020B0502020202020204" pitchFamily="34" charset="0"/>
              </a:rPr>
              <a:t>arbeiten</a:t>
            </a:r>
            <a:endParaRPr kumimoji="0" lang="en-GB" sz="32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grpSp>
        <p:nvGrpSpPr>
          <p:cNvPr id="61" name="Group 60"/>
          <p:cNvGrpSpPr/>
          <p:nvPr/>
        </p:nvGrpSpPr>
        <p:grpSpPr>
          <a:xfrm>
            <a:off x="1042679" y="1306441"/>
            <a:ext cx="5072893" cy="4221091"/>
            <a:chOff x="3369285" y="2330102"/>
            <a:chExt cx="4667083" cy="1321325"/>
          </a:xfrm>
        </p:grpSpPr>
        <p:sp>
          <p:nvSpPr>
            <p:cNvPr id="62" name="Oval 61">
              <a:extLst>
                <a:ext uri="{FF2B5EF4-FFF2-40B4-BE49-F238E27FC236}">
                  <a16:creationId xmlns:a16="http://schemas.microsoft.com/office/drawing/2014/main" id="{971079BC-1024-3D4A-8073-D55DBE7B800D}"/>
                </a:ext>
              </a:extLst>
            </p:cNvPr>
            <p:cNvSpPr/>
            <p:nvPr/>
          </p:nvSpPr>
          <p:spPr>
            <a:xfrm>
              <a:off x="3369285" y="2330102"/>
              <a:ext cx="2276081" cy="227671"/>
            </a:xfrm>
            <a:prstGeom prst="ellipse">
              <a:avLst/>
            </a:pr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a:ea typeface="+mn-ea"/>
                <a:cs typeface="+mn-cs"/>
              </a:endParaRPr>
            </a:p>
          </p:txBody>
        </p:sp>
        <p:cxnSp>
          <p:nvCxnSpPr>
            <p:cNvPr id="63" name="Curved Connector 62">
              <a:extLst>
                <a:ext uri="{FF2B5EF4-FFF2-40B4-BE49-F238E27FC236}">
                  <a16:creationId xmlns:a16="http://schemas.microsoft.com/office/drawing/2014/main" id="{86DEAEA1-8E17-C548-89D0-B61004BE34AA}"/>
                </a:ext>
              </a:extLst>
            </p:cNvPr>
            <p:cNvCxnSpPr>
              <a:cxnSpLocks/>
              <a:stCxn id="62" idx="5"/>
            </p:cNvCxnSpPr>
            <p:nvPr/>
          </p:nvCxnSpPr>
          <p:spPr>
            <a:xfrm rot="16200000" flipH="1">
              <a:off x="6110707" y="1725765"/>
              <a:ext cx="1126996" cy="2724327"/>
            </a:xfrm>
            <a:prstGeom prst="curvedConnector3">
              <a:avLst>
                <a:gd name="adj1" fmla="val 50000"/>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grpSp>
      <p:grpSp>
        <p:nvGrpSpPr>
          <p:cNvPr id="67" name="Group 66"/>
          <p:cNvGrpSpPr/>
          <p:nvPr/>
        </p:nvGrpSpPr>
        <p:grpSpPr>
          <a:xfrm>
            <a:off x="2185682" y="597017"/>
            <a:ext cx="5683025" cy="4311431"/>
            <a:chOff x="7708501" y="223466"/>
            <a:chExt cx="3904682" cy="3432420"/>
          </a:xfrm>
        </p:grpSpPr>
        <p:sp>
          <p:nvSpPr>
            <p:cNvPr id="68" name="Oval 67">
              <a:extLst>
                <a:ext uri="{FF2B5EF4-FFF2-40B4-BE49-F238E27FC236}">
                  <a16:creationId xmlns:a16="http://schemas.microsoft.com/office/drawing/2014/main" id="{FDD86F9A-6B90-144A-B328-2205E31028E0}"/>
                </a:ext>
              </a:extLst>
            </p:cNvPr>
            <p:cNvSpPr/>
            <p:nvPr/>
          </p:nvSpPr>
          <p:spPr>
            <a:xfrm>
              <a:off x="9820758" y="223466"/>
              <a:ext cx="1792425" cy="663066"/>
            </a:xfrm>
            <a:prstGeom prst="ellipse">
              <a:avLst/>
            </a:pr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a:ea typeface="+mn-ea"/>
                <a:cs typeface="+mn-cs"/>
              </a:endParaRPr>
            </a:p>
          </p:txBody>
        </p:sp>
        <p:cxnSp>
          <p:nvCxnSpPr>
            <p:cNvPr id="69" name="Curved Connector 68">
              <a:extLst>
                <a:ext uri="{FF2B5EF4-FFF2-40B4-BE49-F238E27FC236}">
                  <a16:creationId xmlns:a16="http://schemas.microsoft.com/office/drawing/2014/main" id="{81EE5008-000B-044B-8DB2-4DE5919E17C4}"/>
                </a:ext>
              </a:extLst>
            </p:cNvPr>
            <p:cNvCxnSpPr>
              <a:cxnSpLocks/>
              <a:endCxn id="68" idx="4"/>
            </p:cNvCxnSpPr>
            <p:nvPr/>
          </p:nvCxnSpPr>
          <p:spPr>
            <a:xfrm rot="5400000" flipH="1" flipV="1">
              <a:off x="7828059" y="766974"/>
              <a:ext cx="2769354" cy="3008470"/>
            </a:xfrm>
            <a:prstGeom prst="curvedConnector3">
              <a:avLst>
                <a:gd name="adj1" fmla="val 50000"/>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grpSp>
      <p:sp>
        <p:nvSpPr>
          <p:cNvPr id="74" name="TextBox 73"/>
          <p:cNvSpPr txBox="1"/>
          <p:nvPr/>
        </p:nvSpPr>
        <p:spPr>
          <a:xfrm>
            <a:off x="862578" y="5204365"/>
            <a:ext cx="4572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1</a:t>
            </a:r>
          </a:p>
        </p:txBody>
      </p:sp>
      <p:sp>
        <p:nvSpPr>
          <p:cNvPr id="76" name="TextBox 75"/>
          <p:cNvSpPr txBox="1"/>
          <p:nvPr/>
        </p:nvSpPr>
        <p:spPr>
          <a:xfrm>
            <a:off x="5191018" y="5204365"/>
            <a:ext cx="4572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2</a:t>
            </a:r>
          </a:p>
        </p:txBody>
      </p:sp>
      <p:pic>
        <p:nvPicPr>
          <p:cNvPr id="11" name="Picture 10">
            <a:extLst>
              <a:ext uri="{FF2B5EF4-FFF2-40B4-BE49-F238E27FC236}">
                <a16:creationId xmlns:a16="http://schemas.microsoft.com/office/drawing/2014/main" id="{FFC1F651-4C29-413F-B983-EF0DBEC89CBD}"/>
              </a:ext>
            </a:extLst>
          </p:cNvPr>
          <p:cNvPicPr>
            <a:picLocks noChangeAspect="1"/>
          </p:cNvPicPr>
          <p:nvPr/>
        </p:nvPicPr>
        <p:blipFill>
          <a:blip r:embed="rId6"/>
          <a:stretch>
            <a:fillRect/>
          </a:stretch>
        </p:blipFill>
        <p:spPr>
          <a:xfrm>
            <a:off x="10696978" y="44211"/>
            <a:ext cx="1402202" cy="1146147"/>
          </a:xfrm>
          <a:prstGeom prst="rect">
            <a:avLst/>
          </a:prstGeom>
        </p:spPr>
      </p:pic>
      <p:pic>
        <p:nvPicPr>
          <p:cNvPr id="80" name="Graphic 79" descr="Teacher">
            <a:extLst>
              <a:ext uri="{FF2B5EF4-FFF2-40B4-BE49-F238E27FC236}">
                <a16:creationId xmlns:a16="http://schemas.microsoft.com/office/drawing/2014/main" id="{FDD91253-2B5A-4301-92CF-7F29D027CED9}"/>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0401" y="33892"/>
            <a:ext cx="914400" cy="914400"/>
          </a:xfrm>
          <a:prstGeom prst="rect">
            <a:avLst/>
          </a:prstGeom>
        </p:spPr>
      </p:pic>
      <p:sp>
        <p:nvSpPr>
          <p:cNvPr id="82" name="Speech Bubble: Rectangle with Corners Rounded 81">
            <a:hlinkClick r:id="" action="ppaction://noaction">
              <a:snd r:embed="rId9" name="T3_W2_7.1.wav"/>
            </a:hlinkClick>
            <a:extLst>
              <a:ext uri="{FF2B5EF4-FFF2-40B4-BE49-F238E27FC236}">
                <a16:creationId xmlns:a16="http://schemas.microsoft.com/office/drawing/2014/main" id="{CFDA82C8-B4FE-430C-9E59-87C1F58B0E07}"/>
              </a:ext>
            </a:extLst>
          </p:cNvPr>
          <p:cNvSpPr/>
          <p:nvPr/>
        </p:nvSpPr>
        <p:spPr>
          <a:xfrm>
            <a:off x="1082966" y="237168"/>
            <a:ext cx="2740890" cy="456761"/>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Arial"/>
              <a:ea typeface="+mn-ea"/>
              <a:cs typeface="+mn-cs"/>
            </a:endParaRPr>
          </a:p>
        </p:txBody>
      </p:sp>
      <p:sp>
        <p:nvSpPr>
          <p:cNvPr id="81" name="TextBox 80">
            <a:hlinkClick r:id="" action="ppaction://noaction">
              <a:snd r:embed="rId9" name="T3_W2_7.1.wav"/>
            </a:hlinkClick>
            <a:extLst>
              <a:ext uri="{FF2B5EF4-FFF2-40B4-BE49-F238E27FC236}">
                <a16:creationId xmlns:a16="http://schemas.microsoft.com/office/drawing/2014/main" id="{C0CEFE53-11C7-4B38-9C91-85C6740ADCFF}"/>
              </a:ext>
            </a:extLst>
          </p:cNvPr>
          <p:cNvSpPr txBox="1"/>
          <p:nvPr/>
        </p:nvSpPr>
        <p:spPr>
          <a:xfrm>
            <a:off x="1084535" y="232264"/>
            <a:ext cx="2718537"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Vokabeln</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lernen</a:t>
            </a:r>
            <a:endPar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Calibri"/>
              <a:cs typeface="Calibri"/>
              <a:sym typeface="Calibri"/>
            </a:endParaRPr>
          </a:p>
        </p:txBody>
      </p:sp>
      <p:sp>
        <p:nvSpPr>
          <p:cNvPr id="49" name="TextBox 48">
            <a:extLst>
              <a:ext uri="{FF2B5EF4-FFF2-40B4-BE49-F238E27FC236}">
                <a16:creationId xmlns:a16="http://schemas.microsoft.com/office/drawing/2014/main" id="{A93FE00D-1E7F-435F-B214-EFEF3F88B2E1}"/>
              </a:ext>
            </a:extLst>
          </p:cNvPr>
          <p:cNvSpPr txBox="1"/>
          <p:nvPr/>
        </p:nvSpPr>
        <p:spPr>
          <a:xfrm>
            <a:off x="9089436" y="5204364"/>
            <a:ext cx="4572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3</a:t>
            </a:r>
          </a:p>
        </p:txBody>
      </p:sp>
      <p:sp>
        <p:nvSpPr>
          <p:cNvPr id="64" name="TextBox 63">
            <a:extLst>
              <a:ext uri="{FF2B5EF4-FFF2-40B4-BE49-F238E27FC236}">
                <a16:creationId xmlns:a16="http://schemas.microsoft.com/office/drawing/2014/main" id="{87503E36-407D-433D-A917-FCEE7773221B}"/>
              </a:ext>
            </a:extLst>
          </p:cNvPr>
          <p:cNvSpPr txBox="1"/>
          <p:nvPr/>
        </p:nvSpPr>
        <p:spPr>
          <a:xfrm>
            <a:off x="6495672" y="1896283"/>
            <a:ext cx="347712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der </a:t>
            </a:r>
            <a:r>
              <a:rPr kumimoji="0" lang="en-GB" sz="32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Grund</a:t>
            </a:r>
            <a:endParaRPr kumimoji="0" lang="en-GB" sz="32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grpSp>
        <p:nvGrpSpPr>
          <p:cNvPr id="65" name="Group 64">
            <a:extLst>
              <a:ext uri="{FF2B5EF4-FFF2-40B4-BE49-F238E27FC236}">
                <a16:creationId xmlns:a16="http://schemas.microsoft.com/office/drawing/2014/main" id="{F16EB1C6-6646-45D4-AD9A-522B5A455ACC}"/>
              </a:ext>
            </a:extLst>
          </p:cNvPr>
          <p:cNvGrpSpPr/>
          <p:nvPr/>
        </p:nvGrpSpPr>
        <p:grpSpPr>
          <a:xfrm>
            <a:off x="6805204" y="1917969"/>
            <a:ext cx="3991707" cy="3230777"/>
            <a:chOff x="320670" y="1467111"/>
            <a:chExt cx="3260528" cy="3941982"/>
          </a:xfrm>
        </p:grpSpPr>
        <p:cxnSp>
          <p:nvCxnSpPr>
            <p:cNvPr id="66" name="Curved Connector 52">
              <a:extLst>
                <a:ext uri="{FF2B5EF4-FFF2-40B4-BE49-F238E27FC236}">
                  <a16:creationId xmlns:a16="http://schemas.microsoft.com/office/drawing/2014/main" id="{035C02DA-AE07-4C81-AF74-6A54BA1861DE}"/>
                </a:ext>
              </a:extLst>
            </p:cNvPr>
            <p:cNvCxnSpPr>
              <a:cxnSpLocks/>
              <a:stCxn id="70" idx="4"/>
            </p:cNvCxnSpPr>
            <p:nvPr/>
          </p:nvCxnSpPr>
          <p:spPr>
            <a:xfrm rot="16200000" flipH="1">
              <a:off x="927728" y="2755622"/>
              <a:ext cx="3278914" cy="2028027"/>
            </a:xfrm>
            <a:prstGeom prst="curvedConnector3">
              <a:avLst>
                <a:gd name="adj1" fmla="val 50000"/>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70" name="Oval 69">
              <a:extLst>
                <a:ext uri="{FF2B5EF4-FFF2-40B4-BE49-F238E27FC236}">
                  <a16:creationId xmlns:a16="http://schemas.microsoft.com/office/drawing/2014/main" id="{F7DFD45C-2BCC-42D6-8407-BAA8CBAF499E}"/>
                </a:ext>
              </a:extLst>
            </p:cNvPr>
            <p:cNvSpPr/>
            <p:nvPr/>
          </p:nvSpPr>
          <p:spPr>
            <a:xfrm>
              <a:off x="320670" y="1467111"/>
              <a:ext cx="2465001" cy="663066"/>
            </a:xfrm>
            <a:prstGeom prst="ellipse">
              <a:avLst/>
            </a:pr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a:ea typeface="+mn-ea"/>
                <a:cs typeface="+mn-cs"/>
              </a:endParaRPr>
            </a:p>
          </p:txBody>
        </p:sp>
      </p:grpSp>
      <p:grpSp>
        <p:nvGrpSpPr>
          <p:cNvPr id="8" name="Group 7">
            <a:extLst>
              <a:ext uri="{FF2B5EF4-FFF2-40B4-BE49-F238E27FC236}">
                <a16:creationId xmlns:a16="http://schemas.microsoft.com/office/drawing/2014/main" id="{C4F2365F-DAB5-00AF-F15D-83533B3E65D0}"/>
              </a:ext>
            </a:extLst>
          </p:cNvPr>
          <p:cNvGrpSpPr/>
          <p:nvPr/>
        </p:nvGrpSpPr>
        <p:grpSpPr>
          <a:xfrm>
            <a:off x="1517127" y="5074760"/>
            <a:ext cx="1312008" cy="1268960"/>
            <a:chOff x="-2579673" y="2642435"/>
            <a:chExt cx="2446639" cy="2420110"/>
          </a:xfrm>
        </p:grpSpPr>
        <p:sp>
          <p:nvSpPr>
            <p:cNvPr id="9" name="Oval 8">
              <a:extLst>
                <a:ext uri="{FF2B5EF4-FFF2-40B4-BE49-F238E27FC236}">
                  <a16:creationId xmlns:a16="http://schemas.microsoft.com/office/drawing/2014/main" id="{1FB6FF4B-1266-C7FA-6C1F-DA445E58A867}"/>
                </a:ext>
              </a:extLst>
            </p:cNvPr>
            <p:cNvSpPr/>
            <p:nvPr/>
          </p:nvSpPr>
          <p:spPr>
            <a:xfrm>
              <a:off x="-2579673" y="2642435"/>
              <a:ext cx="2446639" cy="2420110"/>
            </a:xfrm>
            <a:prstGeom prst="ellipse">
              <a:avLst/>
            </a:prstGeom>
            <a:solidFill>
              <a:schemeClr val="accent3">
                <a:lumMod val="20000"/>
                <a:lumOff val="80000"/>
              </a:schemeClr>
            </a:solidFill>
            <a:ln w="3810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8" descr="Free home office at home work vector">
              <a:extLst>
                <a:ext uri="{FF2B5EF4-FFF2-40B4-BE49-F238E27FC236}">
                  <a16:creationId xmlns:a16="http://schemas.microsoft.com/office/drawing/2014/main" id="{69BD3C0D-A053-2EE5-C078-443F52A35982}"/>
                </a:ext>
              </a:extLst>
            </p:cNvPr>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23343" t="39678" r="24103" b="8856"/>
            <a:stretch/>
          </p:blipFill>
          <p:spPr bwMode="auto">
            <a:xfrm>
              <a:off x="-2218154" y="3063832"/>
              <a:ext cx="1723600" cy="1577316"/>
            </a:xfrm>
            <a:prstGeom prst="rect">
              <a:avLst/>
            </a:prstGeom>
            <a:noFill/>
            <a:extLst>
              <a:ext uri="{909E8E84-426E-40DD-AFC4-6F175D3DCCD1}">
                <a14:hiddenFill xmlns:a14="http://schemas.microsoft.com/office/drawing/2010/main">
                  <a:solidFill>
                    <a:srgbClr val="FFFFFF"/>
                  </a:solidFill>
                </a14:hiddenFill>
              </a:ext>
            </a:extLst>
          </p:spPr>
        </p:pic>
      </p:grpSp>
      <p:sp>
        <p:nvSpPr>
          <p:cNvPr id="12" name="TextBox 11">
            <a:extLst>
              <a:ext uri="{FF2B5EF4-FFF2-40B4-BE49-F238E27FC236}">
                <a16:creationId xmlns:a16="http://schemas.microsoft.com/office/drawing/2014/main" id="{5030A7BD-FF12-4D69-5A9C-000178DB5F5B}"/>
              </a:ext>
            </a:extLst>
          </p:cNvPr>
          <p:cNvSpPr txBox="1"/>
          <p:nvPr/>
        </p:nvSpPr>
        <p:spPr>
          <a:xfrm>
            <a:off x="822820" y="6318899"/>
            <a:ext cx="2841877" cy="461665"/>
          </a:xfrm>
          <a:prstGeom prst="rect">
            <a:avLst/>
          </a:prstGeom>
          <a:noFill/>
        </p:spPr>
        <p:txBody>
          <a:bodyPr wrap="square" rtlCol="0">
            <a:spAutoFit/>
          </a:bodyPr>
          <a:lstStyle/>
          <a:p>
            <a:pPr algn="ctr"/>
            <a:r>
              <a:rPr lang="en-GB" sz="2400" dirty="0">
                <a:solidFill>
                  <a:srgbClr val="002060"/>
                </a:solidFill>
              </a:rPr>
              <a:t>[to work, working]</a:t>
            </a:r>
          </a:p>
        </p:txBody>
      </p:sp>
      <p:sp>
        <p:nvSpPr>
          <p:cNvPr id="15" name="TextBox 14">
            <a:extLst>
              <a:ext uri="{FF2B5EF4-FFF2-40B4-BE49-F238E27FC236}">
                <a16:creationId xmlns:a16="http://schemas.microsoft.com/office/drawing/2014/main" id="{F0A7B7B2-809E-AE05-5AF2-FDC38068B6ED}"/>
              </a:ext>
            </a:extLst>
          </p:cNvPr>
          <p:cNvSpPr txBox="1"/>
          <p:nvPr/>
        </p:nvSpPr>
        <p:spPr>
          <a:xfrm>
            <a:off x="6577499" y="6222144"/>
            <a:ext cx="1170280" cy="461665"/>
          </a:xfrm>
          <a:prstGeom prst="rect">
            <a:avLst/>
          </a:prstGeom>
          <a:noFill/>
        </p:spPr>
        <p:txBody>
          <a:bodyPr wrap="square" rtlCol="0">
            <a:spAutoFit/>
          </a:bodyPr>
          <a:lstStyle/>
          <a:p>
            <a:pPr algn="ctr"/>
            <a:r>
              <a:rPr lang="en-GB" sz="2400" dirty="0">
                <a:solidFill>
                  <a:srgbClr val="002060"/>
                </a:solidFill>
              </a:rPr>
              <a:t>[with]</a:t>
            </a:r>
          </a:p>
        </p:txBody>
      </p:sp>
      <p:grpSp>
        <p:nvGrpSpPr>
          <p:cNvPr id="19" name="Group 18">
            <a:extLst>
              <a:ext uri="{FF2B5EF4-FFF2-40B4-BE49-F238E27FC236}">
                <a16:creationId xmlns:a16="http://schemas.microsoft.com/office/drawing/2014/main" id="{323DA4DA-C176-1331-00D6-02BDD83E35AA}"/>
              </a:ext>
            </a:extLst>
          </p:cNvPr>
          <p:cNvGrpSpPr/>
          <p:nvPr/>
        </p:nvGrpSpPr>
        <p:grpSpPr>
          <a:xfrm>
            <a:off x="9646782" y="5292179"/>
            <a:ext cx="1213898" cy="1326439"/>
            <a:chOff x="8263230" y="4242978"/>
            <a:chExt cx="1804528" cy="1991909"/>
          </a:xfrm>
        </p:grpSpPr>
        <p:pic>
          <p:nvPicPr>
            <p:cNvPr id="13" name="Picture 10" descr="Free interview conversation talking illustration">
              <a:extLst>
                <a:ext uri="{FF2B5EF4-FFF2-40B4-BE49-F238E27FC236}">
                  <a16:creationId xmlns:a16="http://schemas.microsoft.com/office/drawing/2014/main" id="{774353B1-BEBF-5B0A-B28A-1B104D96084B}"/>
                </a:ext>
              </a:extLst>
            </p:cNvPr>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t="26243" r="61737"/>
            <a:stretch/>
          </p:blipFill>
          <p:spPr bwMode="auto">
            <a:xfrm>
              <a:off x="8263230" y="4242978"/>
              <a:ext cx="1804528" cy="1991909"/>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2" descr="Free cartoon icon light bulb vector">
              <a:extLst>
                <a:ext uri="{FF2B5EF4-FFF2-40B4-BE49-F238E27FC236}">
                  <a16:creationId xmlns:a16="http://schemas.microsoft.com/office/drawing/2014/main" id="{C6AFBCFD-12FD-819A-8132-43172D77396F}"/>
                </a:ext>
              </a:extLst>
            </p:cNvPr>
            <p:cNvPicPr>
              <a:picLocks noChangeAspect="1" noChangeArrowheads="1"/>
            </p:cNvPicPr>
            <p:nvPr/>
          </p:nvPicPr>
          <p:blipFill>
            <a:blip r:embed="rId12" cstate="print">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9029334" y="4538405"/>
              <a:ext cx="673564" cy="711268"/>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4" descr="Free question question mark symbol vector">
              <a:extLst>
                <a:ext uri="{FF2B5EF4-FFF2-40B4-BE49-F238E27FC236}">
                  <a16:creationId xmlns:a16="http://schemas.microsoft.com/office/drawing/2014/main" id="{841322D1-147A-6742-D297-E5DD041029A3}"/>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8447322" y="4448334"/>
              <a:ext cx="434303" cy="868606"/>
            </a:xfrm>
            <a:prstGeom prst="rect">
              <a:avLst/>
            </a:prstGeom>
            <a:noFill/>
            <a:extLst>
              <a:ext uri="{909E8E84-426E-40DD-AFC4-6F175D3DCCD1}">
                <a14:hiddenFill xmlns:a14="http://schemas.microsoft.com/office/drawing/2010/main">
                  <a:solidFill>
                    <a:srgbClr val="FFFFFF"/>
                  </a:solidFill>
                </a14:hiddenFill>
              </a:ext>
            </a:extLst>
          </p:spPr>
        </p:pic>
      </p:grpSp>
      <p:pic>
        <p:nvPicPr>
          <p:cNvPr id="18" name="Picture 16" descr="Free couple love silhouette vector">
            <a:extLst>
              <a:ext uri="{FF2B5EF4-FFF2-40B4-BE49-F238E27FC236}">
                <a16:creationId xmlns:a16="http://schemas.microsoft.com/office/drawing/2014/main" id="{C114316D-542C-02CB-E0C3-8253B938D015}"/>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5741937" y="5484217"/>
            <a:ext cx="891897" cy="1277095"/>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CC245B0C-ACE0-7743-832B-5B3A53DB56A0}"/>
              </a:ext>
            </a:extLst>
          </p:cNvPr>
          <p:cNvSpPr txBox="1"/>
          <p:nvPr/>
        </p:nvSpPr>
        <p:spPr>
          <a:xfrm>
            <a:off x="10107659" y="6188963"/>
            <a:ext cx="2580839" cy="461665"/>
          </a:xfrm>
          <a:prstGeom prst="rect">
            <a:avLst/>
          </a:prstGeom>
          <a:noFill/>
        </p:spPr>
        <p:txBody>
          <a:bodyPr wrap="square" rtlCol="0">
            <a:spAutoFit/>
          </a:bodyPr>
          <a:lstStyle/>
          <a:p>
            <a:pPr algn="ctr"/>
            <a:r>
              <a:rPr lang="en-GB" sz="2400" dirty="0">
                <a:solidFill>
                  <a:srgbClr val="002060"/>
                </a:solidFill>
              </a:rPr>
              <a:t>[reason]</a:t>
            </a:r>
          </a:p>
        </p:txBody>
      </p:sp>
    </p:spTree>
    <p:extLst>
      <p:ext uri="{BB962C8B-B14F-4D97-AF65-F5344CB8AC3E}">
        <p14:creationId xmlns:p14="http://schemas.microsoft.com/office/powerpoint/2010/main" val="1406306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43"/>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1" nodeType="clickEffect">
                                  <p:stCondLst>
                                    <p:cond delay="0"/>
                                  </p:stCondLst>
                                  <p:childTnLst>
                                    <p:set>
                                      <p:cBhvr>
                                        <p:cTn id="10" dur="1" fill="hold">
                                          <p:stCondLst>
                                            <p:cond delay="0"/>
                                          </p:stCondLst>
                                        </p:cTn>
                                        <p:tgtEl>
                                          <p:spTgt spid="43"/>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3" name="T3_W2_7.5.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51"/>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1" nodeType="clickEffect">
                                  <p:stCondLst>
                                    <p:cond delay="0"/>
                                  </p:stCondLst>
                                  <p:childTnLst>
                                    <p:set>
                                      <p:cBhvr>
                                        <p:cTn id="18" dur="1" fill="hold">
                                          <p:stCondLst>
                                            <p:cond delay="0"/>
                                          </p:stCondLst>
                                        </p:cTn>
                                        <p:tgtEl>
                                          <p:spTgt spid="51"/>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4" name="T3_W2_7.3.wav"/>
                                        </p:tgtEl>
                                      </p:cMediaNode>
                                    </p:audio>
                                  </p:sub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64"/>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1" nodeType="clickEffect">
                                  <p:stCondLst>
                                    <p:cond delay="0"/>
                                  </p:stCondLst>
                                  <p:childTnLst>
                                    <p:set>
                                      <p:cBhvr>
                                        <p:cTn id="26" dur="1" fill="hold">
                                          <p:stCondLst>
                                            <p:cond delay="0"/>
                                          </p:stCondLst>
                                        </p:cTn>
                                        <p:tgtEl>
                                          <p:spTgt spid="64"/>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5" name="T3_W2_7.4.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27" restart="whenNotActive" fill="hold" evtFilter="cancelBubble" nodeType="interactiveSeq">
                <p:stCondLst>
                  <p:cond evt="onClick" delay="0">
                    <p:tgtEl>
                      <p:spTgt spid="74"/>
                    </p:tgtEl>
                  </p:cond>
                </p:stCondLst>
                <p:endSync evt="end" delay="0">
                  <p:rtn val="all"/>
                </p:endSync>
                <p:childTnLst>
                  <p:par>
                    <p:cTn id="28" fill="hold">
                      <p:stCondLst>
                        <p:cond delay="0"/>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67"/>
                                        </p:tgtEl>
                                        <p:attrNameLst>
                                          <p:attrName>style.visibility</p:attrName>
                                        </p:attrNameLst>
                                      </p:cBhvr>
                                      <p:to>
                                        <p:strVal val="visible"/>
                                      </p:to>
                                    </p:set>
                                    <p:animEffect transition="in" filter="fade">
                                      <p:cBhvr>
                                        <p:cTn id="32" dur="500"/>
                                        <p:tgtEl>
                                          <p:spTgt spid="67"/>
                                        </p:tgtEl>
                                      </p:cBhvr>
                                    </p:animEffect>
                                  </p:childTnLst>
                                </p:cTn>
                              </p:par>
                            </p:childTnLst>
                          </p:cTn>
                        </p:par>
                      </p:childTnLst>
                    </p:cTn>
                  </p:par>
                </p:childTnLst>
              </p:cTn>
              <p:nextCondLst>
                <p:cond evt="onClick" delay="0">
                  <p:tgtEl>
                    <p:spTgt spid="74"/>
                  </p:tgtEl>
                </p:cond>
              </p:nextCondLst>
            </p:seq>
            <p:seq concurrent="1" nextAc="seek">
              <p:cTn id="33" restart="whenNotActive" fill="hold" evtFilter="cancelBubble" nodeType="interactiveSeq">
                <p:stCondLst>
                  <p:cond evt="onClick" delay="0">
                    <p:tgtEl>
                      <p:spTgt spid="76"/>
                    </p:tgtEl>
                  </p:cond>
                </p:stCondLst>
                <p:endSync evt="end" delay="0">
                  <p:rtn val="all"/>
                </p:endSync>
                <p:childTnLst>
                  <p:par>
                    <p:cTn id="34" fill="hold">
                      <p:stCondLst>
                        <p:cond delay="0"/>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61"/>
                                        </p:tgtEl>
                                        <p:attrNameLst>
                                          <p:attrName>style.visibility</p:attrName>
                                        </p:attrNameLst>
                                      </p:cBhvr>
                                      <p:to>
                                        <p:strVal val="visible"/>
                                      </p:to>
                                    </p:set>
                                    <p:animEffect transition="in" filter="fade">
                                      <p:cBhvr>
                                        <p:cTn id="38" dur="500"/>
                                        <p:tgtEl>
                                          <p:spTgt spid="61"/>
                                        </p:tgtEl>
                                      </p:cBhvr>
                                    </p:animEffect>
                                  </p:childTnLst>
                                </p:cTn>
                              </p:par>
                            </p:childTnLst>
                          </p:cTn>
                        </p:par>
                      </p:childTnLst>
                    </p:cTn>
                  </p:par>
                </p:childTnLst>
              </p:cTn>
              <p:nextCondLst>
                <p:cond evt="onClick" delay="0">
                  <p:tgtEl>
                    <p:spTgt spid="76"/>
                  </p:tgtEl>
                </p:cond>
              </p:nextCondLst>
            </p:seq>
            <p:seq concurrent="1" nextAc="seek">
              <p:cTn id="39" restart="whenNotActive" fill="hold" evtFilter="cancelBubble" nodeType="interactiveSeq">
                <p:stCondLst>
                  <p:cond evt="onClick" delay="0">
                    <p:tgtEl>
                      <p:spTgt spid="49"/>
                    </p:tgtEl>
                  </p:cond>
                </p:stCondLst>
                <p:endSync evt="end" delay="0">
                  <p:rtn val="all"/>
                </p:endSync>
                <p:childTnLst>
                  <p:par>
                    <p:cTn id="40" fill="hold">
                      <p:stCondLst>
                        <p:cond delay="0"/>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65"/>
                                        </p:tgtEl>
                                        <p:attrNameLst>
                                          <p:attrName>style.visibility</p:attrName>
                                        </p:attrNameLst>
                                      </p:cBhvr>
                                      <p:to>
                                        <p:strVal val="visible"/>
                                      </p:to>
                                    </p:set>
                                    <p:animEffect transition="in" filter="fade">
                                      <p:cBhvr>
                                        <p:cTn id="44" dur="500"/>
                                        <p:tgtEl>
                                          <p:spTgt spid="65"/>
                                        </p:tgtEl>
                                      </p:cBhvr>
                                    </p:animEffect>
                                  </p:childTnLst>
                                </p:cTn>
                              </p:par>
                            </p:childTnLst>
                          </p:cTn>
                        </p:par>
                      </p:childTnLst>
                    </p:cTn>
                  </p:par>
                </p:childTnLst>
              </p:cTn>
              <p:nextCondLst>
                <p:cond evt="onClick" delay="0">
                  <p:tgtEl>
                    <p:spTgt spid="49"/>
                  </p:tgtEl>
                </p:cond>
              </p:nextCondLst>
            </p:seq>
          </p:childTnLst>
        </p:cTn>
      </p:par>
    </p:tnLst>
    <p:bldLst>
      <p:bldP spid="43" grpId="0"/>
      <p:bldP spid="43" grpId="1"/>
      <p:bldP spid="51" grpId="0"/>
      <p:bldP spid="51" grpId="1"/>
      <p:bldP spid="64" grpId="0"/>
      <p:bldP spid="64"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 name="Google Shape;170;p8"/>
          <p:cNvPicPr/>
          <p:nvPr/>
        </p:nvPicPr>
        <p:blipFill>
          <a:blip r:embed="rId6"/>
          <a:stretch/>
        </p:blipFill>
        <p:spPr>
          <a:xfrm>
            <a:off x="11277600" y="86527"/>
            <a:ext cx="822104" cy="774847"/>
          </a:xfrm>
          <a:prstGeom prst="rect">
            <a:avLst/>
          </a:prstGeom>
          <a:ln>
            <a:noFill/>
          </a:ln>
        </p:spPr>
      </p:pic>
      <p:sp>
        <p:nvSpPr>
          <p:cNvPr id="90" name="CustomShape 3"/>
          <p:cNvSpPr/>
          <p:nvPr/>
        </p:nvSpPr>
        <p:spPr>
          <a:xfrm>
            <a:off x="104996" y="794753"/>
            <a:ext cx="11463480"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Remember! German has one present tense, but English has two:</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 name="Title 1">
            <a:extLst>
              <a:ext uri="{FF2B5EF4-FFF2-40B4-BE49-F238E27FC236}">
                <a16:creationId xmlns:a16="http://schemas.microsoft.com/office/drawing/2014/main" id="{695DE2CF-C479-4832-BEE8-6FF1D832AF36}"/>
              </a:ext>
            </a:extLst>
          </p:cNvPr>
          <p:cNvSpPr>
            <a:spLocks noGrp="1"/>
          </p:cNvSpPr>
          <p:nvPr>
            <p:ph type="title"/>
          </p:nvPr>
        </p:nvSpPr>
        <p:spPr>
          <a:xfrm>
            <a:off x="251364" y="74985"/>
            <a:ext cx="10062529" cy="754735"/>
          </a:xfrm>
        </p:spPr>
        <p:txBody>
          <a:bodyPr/>
          <a:lstStyle/>
          <a:p>
            <a:r>
              <a:rPr lang="en-GB" sz="3600" b="1" spc="-1" dirty="0">
                <a:latin typeface="Century Gothic" panose="020B0502020202020204" pitchFamily="34" charset="0"/>
                <a:ea typeface="Century Gothic"/>
              </a:rPr>
              <a:t>Present tense</a:t>
            </a:r>
            <a:endParaRPr lang="en-GB" sz="3600" dirty="0"/>
          </a:p>
        </p:txBody>
      </p:sp>
      <p:sp>
        <p:nvSpPr>
          <p:cNvPr id="29" name="CustomShape 3">
            <a:extLst>
              <a:ext uri="{FF2B5EF4-FFF2-40B4-BE49-F238E27FC236}">
                <a16:creationId xmlns:a16="http://schemas.microsoft.com/office/drawing/2014/main" id="{EDEC36A6-6F3E-4CC2-B088-BCEB7BBA666E}"/>
              </a:ext>
            </a:extLst>
          </p:cNvPr>
          <p:cNvSpPr/>
          <p:nvPr/>
        </p:nvSpPr>
        <p:spPr>
          <a:xfrm>
            <a:off x="264064" y="3224790"/>
            <a:ext cx="11463480"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2060"/>
                </a:solidFill>
                <a:effectLst/>
                <a:uLnTx/>
                <a:uFillTx/>
                <a:latin typeface="Century Gothic"/>
                <a:ea typeface="+mn-ea"/>
                <a:cs typeface="+mn-cs"/>
              </a:rPr>
              <a:t>The </a:t>
            </a:r>
            <a:r>
              <a:rPr kumimoji="0" lang="en-US" sz="2800" b="0" i="0" u="sng" strike="noStrike" kern="1200" cap="none" spc="0" normalizeH="0" baseline="0" noProof="0" dirty="0">
                <a:ln>
                  <a:noFill/>
                </a:ln>
                <a:solidFill>
                  <a:srgbClr val="002060"/>
                </a:solidFill>
                <a:effectLst/>
                <a:uLnTx/>
                <a:uFillTx/>
                <a:latin typeface="Century Gothic"/>
                <a:ea typeface="+mn-ea"/>
                <a:cs typeface="+mn-cs"/>
              </a:rPr>
              <a:t>time</a:t>
            </a:r>
            <a:r>
              <a:rPr kumimoji="0" lang="en-US" sz="2800" b="0" i="0" u="none" strike="noStrike" kern="1200" cap="none" spc="0" normalizeH="0" baseline="0" noProof="0" dirty="0">
                <a:ln>
                  <a:noFill/>
                </a:ln>
                <a:solidFill>
                  <a:srgbClr val="002060"/>
                </a:solidFill>
                <a:effectLst/>
                <a:uLnTx/>
                <a:uFillTx/>
                <a:latin typeface="Century Gothic"/>
                <a:ea typeface="+mn-ea"/>
                <a:cs typeface="+mn-cs"/>
              </a:rPr>
              <a:t> </a:t>
            </a:r>
            <a:r>
              <a:rPr kumimoji="0" lang="en-US" sz="2800" b="0" i="0" u="sng" strike="noStrike" kern="1200" cap="none" spc="0" normalizeH="0" baseline="0" noProof="0" dirty="0">
                <a:ln>
                  <a:noFill/>
                </a:ln>
                <a:solidFill>
                  <a:srgbClr val="002060"/>
                </a:solidFill>
                <a:effectLst/>
                <a:uLnTx/>
                <a:uFillTx/>
                <a:latin typeface="Century Gothic"/>
                <a:ea typeface="+mn-ea"/>
                <a:cs typeface="+mn-cs"/>
              </a:rPr>
              <a:t>adverb</a:t>
            </a:r>
            <a:r>
              <a:rPr kumimoji="0" lang="en-US" sz="2800" b="0" i="0" u="none" strike="noStrike" kern="1200" cap="none" spc="0" normalizeH="0" baseline="0" noProof="0" dirty="0">
                <a:ln>
                  <a:noFill/>
                </a:ln>
                <a:solidFill>
                  <a:srgbClr val="002060"/>
                </a:solidFill>
                <a:effectLst/>
                <a:uLnTx/>
                <a:uFillTx/>
                <a:latin typeface="Century Gothic"/>
                <a:ea typeface="+mn-ea"/>
                <a:cs typeface="+mn-cs"/>
              </a:rPr>
              <a:t> suggests which English present tense to use:</a:t>
            </a:r>
            <a:br>
              <a:rPr kumimoji="0" lang="en-US" sz="2800" b="0" i="0" u="none" strike="noStrike" kern="1200" cap="none" spc="0" normalizeH="0" baseline="0" noProof="0" dirty="0">
                <a:ln>
                  <a:noFill/>
                </a:ln>
                <a:solidFill>
                  <a:srgbClr val="002060"/>
                </a:solidFill>
                <a:effectLst/>
                <a:uLnTx/>
                <a:uFillTx/>
                <a:latin typeface="Century Gothic"/>
                <a:ea typeface="+mn-ea"/>
                <a:cs typeface="+mn-cs"/>
              </a:rPr>
            </a:b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1" name="CustomShape 4">
            <a:extLst>
              <a:ext uri="{FF2B5EF4-FFF2-40B4-BE49-F238E27FC236}">
                <a16:creationId xmlns:a16="http://schemas.microsoft.com/office/drawing/2014/main" id="{4536C8F9-6440-4046-8F53-9AAB092FFDEA}"/>
              </a:ext>
            </a:extLst>
          </p:cNvPr>
          <p:cNvSpPr/>
          <p:nvPr/>
        </p:nvSpPr>
        <p:spPr>
          <a:xfrm>
            <a:off x="1297244" y="1507601"/>
            <a:ext cx="6924459"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1" normalizeH="0" baseline="0" noProof="0" dirty="0" err="1">
                <a:ln>
                  <a:noFill/>
                </a:ln>
                <a:solidFill>
                  <a:srgbClr val="92D050"/>
                </a:solidFill>
                <a:effectLst/>
                <a:uLnTx/>
                <a:uFillTx/>
                <a:latin typeface="Century Gothic" panose="020B0502020202020204" pitchFamily="34" charset="0"/>
                <a:ea typeface="Century Gothic"/>
                <a:cs typeface="+mn-cs"/>
              </a:rPr>
              <a:t>Ich</a:t>
            </a:r>
            <a:r>
              <a:rPr kumimoji="0" lang="en-GB" sz="2600" b="1" i="0" u="none" strike="noStrike" kern="1200" cap="none" spc="-1" normalizeH="0" baseline="0" noProof="0" dirty="0">
                <a:ln>
                  <a:noFill/>
                </a:ln>
                <a:solidFill>
                  <a:srgbClr val="92D050"/>
                </a:solidFill>
                <a:effectLst/>
                <a:uLnTx/>
                <a:uFillTx/>
                <a:latin typeface="Century Gothic" panose="020B0502020202020204" pitchFamily="34" charset="0"/>
                <a:ea typeface="Century Gothic"/>
                <a:cs typeface="+mn-cs"/>
              </a:rPr>
              <a:t> </a:t>
            </a:r>
            <a:r>
              <a:rPr lang="en-GB" sz="2600" b="1" spc="-1" dirty="0" err="1">
                <a:solidFill>
                  <a:srgbClr val="002060"/>
                </a:solidFill>
                <a:latin typeface="Century Gothic" panose="020B0502020202020204" pitchFamily="34" charset="0"/>
                <a:ea typeface="Century Gothic"/>
              </a:rPr>
              <a:t>schreib</a:t>
            </a:r>
            <a:r>
              <a:rPr kumimoji="0" lang="en-GB" sz="2600" b="1" i="0" u="none" strike="noStrike" kern="1200" cap="none" spc="-1" normalizeH="0" baseline="0" noProof="0" dirty="0">
                <a:ln>
                  <a:noFill/>
                </a:ln>
                <a:solidFill>
                  <a:srgbClr val="92D050"/>
                </a:solidFill>
                <a:effectLst/>
                <a:uLnTx/>
                <a:uFillTx/>
                <a:latin typeface="Century Gothic" panose="020B0502020202020204" pitchFamily="34" charset="0"/>
                <a:ea typeface="Century Gothic"/>
                <a:cs typeface="+mn-cs"/>
              </a:rPr>
              <a:t>e </a:t>
            </a:r>
            <a:r>
              <a:rPr kumimoji="0" lang="en-GB" sz="26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einen</a:t>
            </a:r>
            <a:r>
              <a:rPr kumimoji="0" lang="en-GB" sz="26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t>
            </a:r>
            <a:r>
              <a:rPr kumimoji="0" lang="en-GB" sz="26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Grund</a:t>
            </a:r>
            <a:r>
              <a:rPr kumimoji="0" lang="en-GB" sz="26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a:t>
            </a:r>
            <a:endParaRPr kumimoji="0" lang="en-GB" sz="26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40" name="Google Shape;183;p8">
            <a:extLst>
              <a:ext uri="{FF2B5EF4-FFF2-40B4-BE49-F238E27FC236}">
                <a16:creationId xmlns:a16="http://schemas.microsoft.com/office/drawing/2014/main" id="{59E9DA69-68C6-4752-9BCD-E690A631908F}"/>
              </a:ext>
            </a:extLst>
          </p:cNvPr>
          <p:cNvPicPr/>
          <p:nvPr/>
        </p:nvPicPr>
        <p:blipFill>
          <a:blip r:embed="rId7"/>
          <a:stretch/>
        </p:blipFill>
        <p:spPr>
          <a:xfrm>
            <a:off x="6643087" y="1446102"/>
            <a:ext cx="633960" cy="671040"/>
          </a:xfrm>
          <a:prstGeom prst="rect">
            <a:avLst/>
          </a:prstGeom>
          <a:ln>
            <a:noFill/>
          </a:ln>
        </p:spPr>
      </p:pic>
      <p:sp>
        <p:nvSpPr>
          <p:cNvPr id="41" name="CustomShape 5">
            <a:extLst>
              <a:ext uri="{FF2B5EF4-FFF2-40B4-BE49-F238E27FC236}">
                <a16:creationId xmlns:a16="http://schemas.microsoft.com/office/drawing/2014/main" id="{46FF47AD-6F55-467C-8880-5E027B81A7A3}"/>
              </a:ext>
            </a:extLst>
          </p:cNvPr>
          <p:cNvSpPr/>
          <p:nvPr/>
        </p:nvSpPr>
        <p:spPr>
          <a:xfrm>
            <a:off x="7457927" y="1598012"/>
            <a:ext cx="5737332"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I write </a:t>
            </a:r>
            <a:r>
              <a:rPr kumimoji="0" lang="en-GB" sz="2600" b="0" i="0" u="none" strike="noStrike" kern="1200" cap="none" spc="-1" normalizeH="0" noProof="0" dirty="0">
                <a:ln>
                  <a:noFill/>
                </a:ln>
                <a:solidFill>
                  <a:srgbClr val="1F3864"/>
                </a:solidFill>
                <a:effectLst/>
                <a:uLnTx/>
                <a:uFillTx/>
                <a:latin typeface="Century Gothic" panose="020B0502020202020204" pitchFamily="34" charset="0"/>
                <a:ea typeface="Century Gothic"/>
                <a:cs typeface="+mn-cs"/>
              </a:rPr>
              <a:t>a reason</a:t>
            </a:r>
            <a:r>
              <a:rPr kumimoji="0" lang="en-GB" sz="26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a:t>
            </a:r>
            <a:endParaRPr kumimoji="0" lang="en-GB" sz="26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35" name="Google Shape;183;p8">
            <a:extLst>
              <a:ext uri="{FF2B5EF4-FFF2-40B4-BE49-F238E27FC236}">
                <a16:creationId xmlns:a16="http://schemas.microsoft.com/office/drawing/2014/main" id="{F1A862A4-CD5D-492A-95CB-0F425DA6376A}"/>
              </a:ext>
            </a:extLst>
          </p:cNvPr>
          <p:cNvPicPr/>
          <p:nvPr/>
        </p:nvPicPr>
        <p:blipFill>
          <a:blip r:embed="rId7"/>
          <a:stretch/>
        </p:blipFill>
        <p:spPr>
          <a:xfrm>
            <a:off x="6643087" y="2272721"/>
            <a:ext cx="633960" cy="671040"/>
          </a:xfrm>
          <a:prstGeom prst="rect">
            <a:avLst/>
          </a:prstGeom>
          <a:ln>
            <a:noFill/>
          </a:ln>
        </p:spPr>
      </p:pic>
      <p:sp>
        <p:nvSpPr>
          <p:cNvPr id="36" name="CustomShape 5">
            <a:extLst>
              <a:ext uri="{FF2B5EF4-FFF2-40B4-BE49-F238E27FC236}">
                <a16:creationId xmlns:a16="http://schemas.microsoft.com/office/drawing/2014/main" id="{721F6889-CAB6-4B72-8F1F-B36AD7CAB466}"/>
              </a:ext>
            </a:extLst>
          </p:cNvPr>
          <p:cNvSpPr/>
          <p:nvPr/>
        </p:nvSpPr>
        <p:spPr>
          <a:xfrm>
            <a:off x="7457927" y="2424631"/>
            <a:ext cx="5737332"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I am writing a reason.</a:t>
            </a:r>
            <a:endParaRPr kumimoji="0" lang="en-GB" sz="26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43" name="CustomShape 4">
            <a:extLst>
              <a:ext uri="{FF2B5EF4-FFF2-40B4-BE49-F238E27FC236}">
                <a16:creationId xmlns:a16="http://schemas.microsoft.com/office/drawing/2014/main" id="{C0D7819F-F09C-479C-841D-1065F4D6980F}"/>
              </a:ext>
            </a:extLst>
          </p:cNvPr>
          <p:cNvSpPr/>
          <p:nvPr/>
        </p:nvSpPr>
        <p:spPr>
          <a:xfrm>
            <a:off x="395054" y="5395807"/>
            <a:ext cx="5441682"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92D050"/>
                </a:solidFill>
                <a:effectLst/>
                <a:uLnTx/>
                <a:uFillTx/>
                <a:latin typeface="Century Gothic" panose="020B0502020202020204" pitchFamily="34" charset="0"/>
                <a:ea typeface="Century Gothic"/>
                <a:cs typeface="+mn-cs"/>
              </a:rPr>
              <a:t>Du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arbeit</a:t>
            </a:r>
            <a:r>
              <a:rPr kumimoji="0" lang="en-GB" sz="2800" b="1" i="0" u="none" strike="noStrike" kern="1200" cap="none" spc="-1" normalizeH="0" baseline="0" noProof="0" dirty="0" err="1">
                <a:ln>
                  <a:noFill/>
                </a:ln>
                <a:solidFill>
                  <a:srgbClr val="92D050"/>
                </a:solidFill>
                <a:effectLst/>
                <a:uLnTx/>
                <a:uFillTx/>
                <a:latin typeface="Century Gothic" panose="020B0502020202020204" pitchFamily="34" charset="0"/>
                <a:ea typeface="Century Gothic"/>
                <a:cs typeface="+mn-cs"/>
              </a:rPr>
              <a:t>est</a:t>
            </a:r>
            <a:r>
              <a:rPr kumimoji="0" lang="en-GB" sz="2800" b="1" i="0" u="none" strike="noStrike" kern="1200" cap="none" spc="-1" normalizeH="0" baseline="0" noProof="0" dirty="0">
                <a:ln>
                  <a:noFill/>
                </a:ln>
                <a:solidFill>
                  <a:srgbClr val="92D050"/>
                </a:solidFill>
                <a:effectLst/>
                <a:uLnTx/>
                <a:uFillTx/>
                <a:latin typeface="Century Gothic" panose="020B0502020202020204" pitchFamily="34" charset="0"/>
                <a:ea typeface="Century Gothic"/>
                <a:cs typeface="+mn-cs"/>
              </a:rPr>
              <a:t> </a:t>
            </a:r>
            <a:r>
              <a:rPr kumimoji="0" lang="en-GB" sz="2800" b="1" i="0" u="sng"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heute</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t>
            </a:r>
            <a:r>
              <a:rPr kumimoji="0" lang="en-GB" sz="28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mit</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t>
            </a:r>
            <a:r>
              <a:rPr kumimoji="0" lang="en-GB" sz="28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Lias</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a:t>
            </a:r>
            <a:endPar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44" name="Google Shape;183;p8">
            <a:extLst>
              <a:ext uri="{FF2B5EF4-FFF2-40B4-BE49-F238E27FC236}">
                <a16:creationId xmlns:a16="http://schemas.microsoft.com/office/drawing/2014/main" id="{68542E1E-2302-42DD-A4EA-7105993658EF}"/>
              </a:ext>
            </a:extLst>
          </p:cNvPr>
          <p:cNvPicPr/>
          <p:nvPr/>
        </p:nvPicPr>
        <p:blipFill>
          <a:blip r:embed="rId7"/>
          <a:stretch/>
        </p:blipFill>
        <p:spPr>
          <a:xfrm>
            <a:off x="5597132" y="3994860"/>
            <a:ext cx="633960" cy="671040"/>
          </a:xfrm>
          <a:prstGeom prst="rect">
            <a:avLst/>
          </a:prstGeom>
          <a:ln>
            <a:noFill/>
          </a:ln>
        </p:spPr>
      </p:pic>
      <p:sp>
        <p:nvSpPr>
          <p:cNvPr id="45" name="CustomShape 5">
            <a:extLst>
              <a:ext uri="{FF2B5EF4-FFF2-40B4-BE49-F238E27FC236}">
                <a16:creationId xmlns:a16="http://schemas.microsoft.com/office/drawing/2014/main" id="{C61C7140-9C13-4FEC-96A9-CA58BE10DA2D}"/>
              </a:ext>
            </a:extLst>
          </p:cNvPr>
          <p:cNvSpPr/>
          <p:nvPr/>
        </p:nvSpPr>
        <p:spPr>
          <a:xfrm>
            <a:off x="6375072" y="4050319"/>
            <a:ext cx="5737332"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I work with </a:t>
            </a:r>
            <a:r>
              <a:rPr lang="en-GB" sz="2600" spc="-1" dirty="0" err="1">
                <a:solidFill>
                  <a:srgbClr val="1F3864"/>
                </a:solidFill>
                <a:latin typeface="Century Gothic" panose="020B0502020202020204" pitchFamily="34" charset="0"/>
                <a:ea typeface="Century Gothic"/>
              </a:rPr>
              <a:t>Lias</a:t>
            </a:r>
            <a:r>
              <a:rPr lang="en-GB" sz="2600" spc="-1" dirty="0">
                <a:solidFill>
                  <a:srgbClr val="1F3864"/>
                </a:solidFill>
                <a:latin typeface="Century Gothic" panose="020B0502020202020204" pitchFamily="34" charset="0"/>
                <a:ea typeface="Century Gothic"/>
              </a:rPr>
              <a:t> </a:t>
            </a:r>
            <a:r>
              <a:rPr kumimoji="0" lang="en-GB" sz="2600" b="1" i="0" u="sng"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on Mondays</a:t>
            </a:r>
            <a:r>
              <a:rPr kumimoji="0" lang="en-GB" sz="26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a:t>
            </a:r>
            <a:endParaRPr kumimoji="0" lang="en-GB" sz="26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22" name="CustomShape 5">
            <a:extLst>
              <a:ext uri="{FF2B5EF4-FFF2-40B4-BE49-F238E27FC236}">
                <a16:creationId xmlns:a16="http://schemas.microsoft.com/office/drawing/2014/main" id="{9E0E3737-2B70-497D-B89D-59D4E485877B}"/>
              </a:ext>
            </a:extLst>
          </p:cNvPr>
          <p:cNvSpPr/>
          <p:nvPr/>
        </p:nvSpPr>
        <p:spPr>
          <a:xfrm>
            <a:off x="6375072" y="5441870"/>
            <a:ext cx="6540828"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You are working with </a:t>
            </a:r>
            <a:r>
              <a:rPr kumimoji="0" lang="en-GB" sz="2600" b="0" i="0" u="none" strike="noStrike" kern="1200" cap="none" spc="-1" normalizeH="0" baseline="0" noProof="0" dirty="0" err="1">
                <a:ln>
                  <a:noFill/>
                </a:ln>
                <a:solidFill>
                  <a:srgbClr val="1F3864"/>
                </a:solidFill>
                <a:effectLst/>
                <a:uLnTx/>
                <a:uFillTx/>
                <a:latin typeface="Century Gothic" panose="020B0502020202020204" pitchFamily="34" charset="0"/>
                <a:ea typeface="Century Gothic"/>
                <a:cs typeface="+mn-cs"/>
              </a:rPr>
              <a:t>Lias</a:t>
            </a:r>
            <a:r>
              <a:rPr kumimoji="0" lang="en-GB" sz="26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 </a:t>
            </a:r>
            <a:r>
              <a:rPr kumimoji="0" lang="en-GB" sz="2600" b="1" i="0" u="sng"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today</a:t>
            </a:r>
            <a:r>
              <a:rPr kumimoji="0" lang="en-GB" sz="26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a:t>
            </a:r>
            <a:endParaRPr kumimoji="0" lang="en-GB" sz="26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32" name="Google Shape;183;p8">
            <a:extLst>
              <a:ext uri="{FF2B5EF4-FFF2-40B4-BE49-F238E27FC236}">
                <a16:creationId xmlns:a16="http://schemas.microsoft.com/office/drawing/2014/main" id="{9A0B7DF6-87CD-4CBD-8464-C9D957492437}"/>
              </a:ext>
            </a:extLst>
          </p:cNvPr>
          <p:cNvPicPr/>
          <p:nvPr/>
        </p:nvPicPr>
        <p:blipFill>
          <a:blip r:embed="rId7"/>
          <a:stretch/>
        </p:blipFill>
        <p:spPr>
          <a:xfrm>
            <a:off x="5589780" y="5288870"/>
            <a:ext cx="633960" cy="671040"/>
          </a:xfrm>
          <a:prstGeom prst="rect">
            <a:avLst/>
          </a:prstGeom>
          <a:ln>
            <a:noFill/>
          </a:ln>
        </p:spPr>
      </p:pic>
      <p:sp>
        <p:nvSpPr>
          <p:cNvPr id="34" name="Speech Bubble: Rectangle with Corners Rounded 33">
            <a:extLst>
              <a:ext uri="{FF2B5EF4-FFF2-40B4-BE49-F238E27FC236}">
                <a16:creationId xmlns:a16="http://schemas.microsoft.com/office/drawing/2014/main" id="{47B5DBE4-4980-4DC7-8E82-C935848B01E1}"/>
              </a:ext>
            </a:extLst>
          </p:cNvPr>
          <p:cNvSpPr/>
          <p:nvPr/>
        </p:nvSpPr>
        <p:spPr>
          <a:xfrm>
            <a:off x="776721" y="4695681"/>
            <a:ext cx="3509347" cy="707526"/>
          </a:xfrm>
          <a:prstGeom prst="wedgeRoundRectCallout">
            <a:avLst>
              <a:gd name="adj1" fmla="val -15001"/>
              <a:gd name="adj2" fmla="val -73087"/>
              <a:gd name="adj3" fmla="val 16667"/>
            </a:avLst>
          </a:prstGeom>
          <a:solidFill>
            <a:srgbClr val="002060"/>
          </a:solid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entury Gothic"/>
                <a:ea typeface="+mn-ea"/>
                <a:cs typeface="+mn-cs"/>
              </a:rPr>
              <a:t>Montag = Monday</a:t>
            </a:r>
            <a:br>
              <a:rPr kumimoji="0" lang="en-US" sz="2000" b="0" i="0" u="none" strike="noStrike" kern="1200" cap="none" spc="0" normalizeH="0" baseline="0" noProof="0" dirty="0">
                <a:ln>
                  <a:noFill/>
                </a:ln>
                <a:solidFill>
                  <a:prstClr val="white"/>
                </a:solidFill>
                <a:effectLst/>
                <a:uLnTx/>
                <a:uFillTx/>
                <a:latin typeface="Century Gothic"/>
                <a:ea typeface="+mn-ea"/>
                <a:cs typeface="+mn-cs"/>
              </a:rPr>
            </a:br>
            <a:r>
              <a:rPr kumimoji="0" lang="en-US" sz="2000" b="1" i="0" u="none" strike="noStrike" kern="1200" cap="none" spc="0" normalizeH="0" baseline="0" noProof="0" dirty="0" err="1">
                <a:ln>
                  <a:noFill/>
                </a:ln>
                <a:solidFill>
                  <a:prstClr val="white"/>
                </a:solidFill>
                <a:effectLst/>
                <a:uLnTx/>
                <a:uFillTx/>
                <a:latin typeface="Century Gothic"/>
                <a:ea typeface="+mn-ea"/>
                <a:cs typeface="+mn-cs"/>
              </a:rPr>
              <a:t>m</a:t>
            </a:r>
            <a:r>
              <a:rPr kumimoji="0" lang="en-US" sz="2000" b="0" i="0" u="none" strike="noStrike" kern="1200" cap="none" spc="0" normalizeH="0" baseline="0" noProof="0" dirty="0" err="1">
                <a:ln>
                  <a:noFill/>
                </a:ln>
                <a:solidFill>
                  <a:prstClr val="white"/>
                </a:solidFill>
                <a:effectLst/>
                <a:uLnTx/>
                <a:uFillTx/>
                <a:latin typeface="Century Gothic"/>
                <a:ea typeface="+mn-ea"/>
                <a:cs typeface="+mn-cs"/>
              </a:rPr>
              <a:t>ontags</a:t>
            </a:r>
            <a:r>
              <a:rPr kumimoji="0" lang="en-US" sz="2000" b="0" i="0" u="none" strike="noStrike" kern="1200" cap="none" spc="0" normalizeH="0" baseline="0" noProof="0" dirty="0">
                <a:ln>
                  <a:noFill/>
                </a:ln>
                <a:solidFill>
                  <a:prstClr val="white"/>
                </a:solidFill>
                <a:effectLst/>
                <a:uLnTx/>
                <a:uFillTx/>
                <a:latin typeface="Century Gothic"/>
                <a:ea typeface="+mn-ea"/>
                <a:cs typeface="+mn-cs"/>
              </a:rPr>
              <a:t> = on Mondays</a:t>
            </a:r>
            <a:endParaRPr kumimoji="0" lang="en-GB" sz="2000" b="0" i="0" u="none" strike="noStrike" kern="1200" cap="none" spc="0" normalizeH="0" baseline="0" noProof="0" dirty="0">
              <a:ln>
                <a:noFill/>
              </a:ln>
              <a:solidFill>
                <a:prstClr val="white"/>
              </a:solidFill>
              <a:effectLst/>
              <a:uLnTx/>
              <a:uFillTx/>
              <a:latin typeface="Century Gothic"/>
              <a:ea typeface="+mn-ea"/>
              <a:cs typeface="+mn-cs"/>
            </a:endParaRPr>
          </a:p>
        </p:txBody>
      </p:sp>
      <p:sp>
        <p:nvSpPr>
          <p:cNvPr id="23" name="Speech Bubble: Rectangle with Corners Rounded 22">
            <a:extLst>
              <a:ext uri="{FF2B5EF4-FFF2-40B4-BE49-F238E27FC236}">
                <a16:creationId xmlns:a16="http://schemas.microsoft.com/office/drawing/2014/main" id="{D6A2162C-448A-444B-B573-A81B68BA3F73}"/>
              </a:ext>
            </a:extLst>
          </p:cNvPr>
          <p:cNvSpPr/>
          <p:nvPr/>
        </p:nvSpPr>
        <p:spPr>
          <a:xfrm>
            <a:off x="6134614" y="4727567"/>
            <a:ext cx="5651171" cy="518040"/>
          </a:xfrm>
          <a:prstGeom prst="wedgeRoundRectCallout">
            <a:avLst>
              <a:gd name="adj1" fmla="val 12740"/>
              <a:gd name="adj2" fmla="val -72937"/>
              <a:gd name="adj3" fmla="val 16667"/>
            </a:avLst>
          </a:prstGeom>
          <a:solidFill>
            <a:srgbClr val="002060"/>
          </a:solid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entury Gothic"/>
                <a:ea typeface="+mn-ea"/>
                <a:cs typeface="+mn-cs"/>
              </a:rPr>
              <a:t>Use simple present for repeated actions.</a:t>
            </a:r>
            <a:endParaRPr kumimoji="0" lang="en-GB" sz="2000" b="0" i="0" u="none" strike="noStrike" kern="1200" cap="none" spc="0" normalizeH="0" baseline="0" noProof="0" dirty="0">
              <a:ln>
                <a:noFill/>
              </a:ln>
              <a:solidFill>
                <a:prstClr val="white"/>
              </a:solidFill>
              <a:effectLst/>
              <a:uLnTx/>
              <a:uFillTx/>
              <a:latin typeface="Century Gothic"/>
              <a:ea typeface="+mn-ea"/>
              <a:cs typeface="+mn-cs"/>
            </a:endParaRPr>
          </a:p>
        </p:txBody>
      </p:sp>
      <p:sp>
        <p:nvSpPr>
          <p:cNvPr id="25" name="CustomShape 4">
            <a:extLst>
              <a:ext uri="{FF2B5EF4-FFF2-40B4-BE49-F238E27FC236}">
                <a16:creationId xmlns:a16="http://schemas.microsoft.com/office/drawing/2014/main" id="{119E07B2-816D-4713-93F9-AB63BD2AD9D2}"/>
              </a:ext>
            </a:extLst>
          </p:cNvPr>
          <p:cNvSpPr/>
          <p:nvPr/>
        </p:nvSpPr>
        <p:spPr>
          <a:xfrm>
            <a:off x="352588" y="4059328"/>
            <a:ext cx="6924459"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1" normalizeH="0" baseline="0" noProof="0" dirty="0">
                <a:ln>
                  <a:noFill/>
                </a:ln>
                <a:solidFill>
                  <a:srgbClr val="92D050"/>
                </a:solidFill>
                <a:effectLst/>
                <a:uLnTx/>
                <a:uFillTx/>
                <a:latin typeface="Century Gothic" panose="020B0502020202020204" pitchFamily="34" charset="0"/>
                <a:ea typeface="Century Gothic"/>
                <a:cs typeface="+mn-cs"/>
              </a:rPr>
              <a:t>Ich </a:t>
            </a:r>
            <a:r>
              <a:rPr kumimoji="0" lang="en-GB" sz="26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arbeit</a:t>
            </a:r>
            <a:r>
              <a:rPr kumimoji="0" lang="en-GB" sz="2600" b="1" i="0" u="none" strike="noStrike" kern="1200" cap="none" spc="-1" normalizeH="0" baseline="0" noProof="0" dirty="0" err="1">
                <a:ln>
                  <a:noFill/>
                </a:ln>
                <a:solidFill>
                  <a:srgbClr val="92D050"/>
                </a:solidFill>
                <a:effectLst/>
                <a:uLnTx/>
                <a:uFillTx/>
                <a:latin typeface="Century Gothic" panose="020B0502020202020204" pitchFamily="34" charset="0"/>
                <a:ea typeface="Century Gothic"/>
                <a:cs typeface="+mn-cs"/>
              </a:rPr>
              <a:t>e</a:t>
            </a:r>
            <a:r>
              <a:rPr kumimoji="0" lang="en-GB" sz="2600" b="1" i="0" u="none" strike="noStrike" kern="1200" cap="none" spc="-1" normalizeH="0" baseline="0" noProof="0" dirty="0">
                <a:ln>
                  <a:noFill/>
                </a:ln>
                <a:solidFill>
                  <a:srgbClr val="92D050"/>
                </a:solidFill>
                <a:effectLst/>
                <a:uLnTx/>
                <a:uFillTx/>
                <a:latin typeface="Century Gothic" panose="020B0502020202020204" pitchFamily="34" charset="0"/>
                <a:ea typeface="Century Gothic"/>
                <a:cs typeface="+mn-cs"/>
              </a:rPr>
              <a:t> </a:t>
            </a:r>
            <a:r>
              <a:rPr kumimoji="0" lang="en-GB" sz="2600" b="1" i="0" u="sng"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montags</a:t>
            </a:r>
            <a:r>
              <a:rPr kumimoji="0" lang="en-GB" sz="26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t>
            </a:r>
            <a:r>
              <a:rPr kumimoji="0" lang="en-GB" sz="26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mit</a:t>
            </a:r>
            <a:r>
              <a:rPr kumimoji="0" lang="en-GB" sz="26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t>
            </a:r>
            <a:r>
              <a:rPr kumimoji="0" lang="en-GB" sz="26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Lias</a:t>
            </a:r>
            <a:r>
              <a:rPr kumimoji="0" lang="en-GB" sz="26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a:t>
            </a:r>
            <a:endParaRPr kumimoji="0" lang="en-GB" sz="26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3" name="Speech Bubble: Rectangle with Corners Rounded 32">
            <a:extLst>
              <a:ext uri="{FF2B5EF4-FFF2-40B4-BE49-F238E27FC236}">
                <a16:creationId xmlns:a16="http://schemas.microsoft.com/office/drawing/2014/main" id="{C55EB7F9-89B2-4A1F-B654-7D76240BF405}"/>
              </a:ext>
            </a:extLst>
          </p:cNvPr>
          <p:cNvSpPr/>
          <p:nvPr/>
        </p:nvSpPr>
        <p:spPr>
          <a:xfrm>
            <a:off x="7599421" y="6101347"/>
            <a:ext cx="4500283" cy="680446"/>
          </a:xfrm>
          <a:prstGeom prst="wedgeRoundRectCallout">
            <a:avLst>
              <a:gd name="adj1" fmla="val 33059"/>
              <a:gd name="adj2" fmla="val -82269"/>
              <a:gd name="adj3" fmla="val 16667"/>
            </a:avLst>
          </a:prstGeom>
          <a:solidFill>
            <a:srgbClr val="002060"/>
          </a:solid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entury Gothic"/>
                <a:ea typeface="+mn-ea"/>
                <a:cs typeface="+mn-cs"/>
              </a:rPr>
              <a:t>Use continuous present for ongoing actions happening now.</a:t>
            </a:r>
            <a:endParaRPr kumimoji="0" lang="en-GB" sz="2000" b="0" i="0" u="none" strike="noStrike" kern="1200" cap="none" spc="0" normalizeH="0" baseline="0" noProof="0" dirty="0">
              <a:ln>
                <a:noFill/>
              </a:ln>
              <a:solidFill>
                <a:prstClr val="white"/>
              </a:solidFill>
              <a:effectLst/>
              <a:uLnTx/>
              <a:uFillTx/>
              <a:latin typeface="Century Gothic"/>
              <a:ea typeface="+mn-ea"/>
              <a:cs typeface="+mn-cs"/>
            </a:endParaRPr>
          </a:p>
        </p:txBody>
      </p:sp>
      <p:sp>
        <p:nvSpPr>
          <p:cNvPr id="37" name="Speech Bubble: Rectangle with Corners Rounded 36">
            <a:extLst>
              <a:ext uri="{FF2B5EF4-FFF2-40B4-BE49-F238E27FC236}">
                <a16:creationId xmlns:a16="http://schemas.microsoft.com/office/drawing/2014/main" id="{A5A7B7E9-9323-4C13-83C2-EE40771927FB}"/>
              </a:ext>
            </a:extLst>
          </p:cNvPr>
          <p:cNvSpPr/>
          <p:nvPr/>
        </p:nvSpPr>
        <p:spPr>
          <a:xfrm>
            <a:off x="424508" y="6003173"/>
            <a:ext cx="5263245" cy="757565"/>
          </a:xfrm>
          <a:prstGeom prst="wedgeRoundRectCallout">
            <a:avLst>
              <a:gd name="adj1" fmla="val -15001"/>
              <a:gd name="adj2" fmla="val -73087"/>
              <a:gd name="adj3" fmla="val 16667"/>
            </a:avLst>
          </a:prstGeom>
          <a:solidFill>
            <a:srgbClr val="002060"/>
          </a:solid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entury Gothic"/>
                <a:ea typeface="+mn-ea"/>
                <a:cs typeface="+mn-cs"/>
              </a:rPr>
              <a:t>Note! There is an extra ‘e’ here because ‘</a:t>
            </a:r>
            <a:r>
              <a:rPr kumimoji="0" lang="en-US" sz="2000" b="0" i="0" u="none" strike="noStrike" kern="1200" cap="none" spc="0" normalizeH="0" baseline="0" noProof="0" dirty="0" err="1">
                <a:ln>
                  <a:noFill/>
                </a:ln>
                <a:solidFill>
                  <a:prstClr val="white"/>
                </a:solidFill>
                <a:effectLst/>
                <a:uLnTx/>
                <a:uFillTx/>
                <a:latin typeface="Century Gothic"/>
                <a:ea typeface="+mn-ea"/>
                <a:cs typeface="+mn-cs"/>
              </a:rPr>
              <a:t>arbeitst</a:t>
            </a:r>
            <a:r>
              <a:rPr kumimoji="0" lang="en-US" sz="2000" b="0" i="0" u="none" strike="noStrike" kern="1200" cap="none" spc="0" normalizeH="0" baseline="0" noProof="0" dirty="0">
                <a:ln>
                  <a:noFill/>
                </a:ln>
                <a:solidFill>
                  <a:prstClr val="white"/>
                </a:solidFill>
                <a:effectLst/>
                <a:uLnTx/>
                <a:uFillTx/>
                <a:latin typeface="Century Gothic"/>
                <a:ea typeface="+mn-ea"/>
                <a:cs typeface="+mn-cs"/>
              </a:rPr>
              <a:t>’ would be too hard to say!</a:t>
            </a:r>
            <a:endParaRPr kumimoji="0" lang="en-GB" sz="2000" b="0" i="0" u="none" strike="noStrike" kern="1200" cap="none" spc="0" normalizeH="0" baseline="0" noProof="0" dirty="0">
              <a:ln>
                <a:noFill/>
              </a:ln>
              <a:solidFill>
                <a:prstClr val="white"/>
              </a:solidFill>
              <a:effectLst/>
              <a:uLnTx/>
              <a:uFillTx/>
              <a:latin typeface="Century Gothic"/>
              <a:ea typeface="+mn-ea"/>
              <a:cs typeface="+mn-cs"/>
            </a:endParaRPr>
          </a:p>
        </p:txBody>
      </p:sp>
      <p:pic>
        <p:nvPicPr>
          <p:cNvPr id="6" name="Picture 5" descr="A picture containing text, clipart&#10;&#10;Description automatically generated">
            <a:extLst>
              <a:ext uri="{FF2B5EF4-FFF2-40B4-BE49-F238E27FC236}">
                <a16:creationId xmlns:a16="http://schemas.microsoft.com/office/drawing/2014/main" id="{A667477A-33F4-4882-9321-9F39EC296303}"/>
              </a:ext>
            </a:extLst>
          </p:cNvPr>
          <p:cNvPicPr>
            <a:picLocks noChangeAspect="1"/>
          </p:cNvPicPr>
          <p:nvPr/>
        </p:nvPicPr>
        <p:blipFill rotWithShape="1">
          <a:blip r:embed="rId8" cstate="print">
            <a:clrChange>
              <a:clrFrom>
                <a:srgbClr val="FFFFFE"/>
              </a:clrFrom>
              <a:clrTo>
                <a:srgbClr val="FFFFFE">
                  <a:alpha val="0"/>
                </a:srgbClr>
              </a:clrTo>
            </a:clrChange>
            <a:extLst>
              <a:ext uri="{28A0092B-C50C-407E-A947-70E740481C1C}">
                <a14:useLocalDpi xmlns:a14="http://schemas.microsoft.com/office/drawing/2010/main" val="0"/>
              </a:ext>
            </a:extLst>
          </a:blip>
          <a:srcRect l="10688" t="10745"/>
          <a:stretch/>
        </p:blipFill>
        <p:spPr>
          <a:xfrm>
            <a:off x="895319" y="2028869"/>
            <a:ext cx="1548424" cy="1091100"/>
          </a:xfrm>
          <a:prstGeom prst="rect">
            <a:avLst/>
          </a:prstGeom>
        </p:spPr>
      </p:pic>
      <p:grpSp>
        <p:nvGrpSpPr>
          <p:cNvPr id="16" name="Group 15">
            <a:extLst>
              <a:ext uri="{FF2B5EF4-FFF2-40B4-BE49-F238E27FC236}">
                <a16:creationId xmlns:a16="http://schemas.microsoft.com/office/drawing/2014/main" id="{877557E8-1BC3-FF88-14EF-6294FCC817C1}"/>
              </a:ext>
            </a:extLst>
          </p:cNvPr>
          <p:cNvGrpSpPr/>
          <p:nvPr/>
        </p:nvGrpSpPr>
        <p:grpSpPr>
          <a:xfrm>
            <a:off x="4350724" y="1982063"/>
            <a:ext cx="997770" cy="1029218"/>
            <a:chOff x="8263230" y="4242978"/>
            <a:chExt cx="1804528" cy="1991909"/>
          </a:xfrm>
        </p:grpSpPr>
        <p:pic>
          <p:nvPicPr>
            <p:cNvPr id="17" name="Picture 10" descr="Free interview conversation talking illustration">
              <a:extLst>
                <a:ext uri="{FF2B5EF4-FFF2-40B4-BE49-F238E27FC236}">
                  <a16:creationId xmlns:a16="http://schemas.microsoft.com/office/drawing/2014/main" id="{9F5CAD38-F1AD-E9FD-F752-425A8DC6EB11}"/>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t="26243" r="61737"/>
            <a:stretch/>
          </p:blipFill>
          <p:spPr bwMode="auto">
            <a:xfrm>
              <a:off x="8263230" y="4242978"/>
              <a:ext cx="1804528" cy="1991909"/>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2" descr="Free cartoon icon light bulb vector">
              <a:extLst>
                <a:ext uri="{FF2B5EF4-FFF2-40B4-BE49-F238E27FC236}">
                  <a16:creationId xmlns:a16="http://schemas.microsoft.com/office/drawing/2014/main" id="{EA78C567-CC76-7E45-25AE-1DBE6C94F7AB}"/>
                </a:ext>
              </a:extLst>
            </p:cNvPr>
            <p:cNvPicPr>
              <a:picLocks noChangeAspect="1" noChangeArrowheads="1"/>
            </p:cNvPicPr>
            <p:nvPr/>
          </p:nvPicPr>
          <p:blipFill>
            <a:blip r:embed="rId10" cstate="print">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9029334" y="4538405"/>
              <a:ext cx="673564" cy="711268"/>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4" descr="Free question question mark symbol vector">
              <a:extLst>
                <a:ext uri="{FF2B5EF4-FFF2-40B4-BE49-F238E27FC236}">
                  <a16:creationId xmlns:a16="http://schemas.microsoft.com/office/drawing/2014/main" id="{70795E2F-6A84-F120-71C7-0AF6AB1F3F26}"/>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8447322" y="4448334"/>
              <a:ext cx="434303" cy="868606"/>
            </a:xfrm>
            <a:prstGeom prst="rect">
              <a:avLst/>
            </a:prstGeom>
            <a:noFill/>
            <a:extLst>
              <a:ext uri="{909E8E84-426E-40DD-AFC4-6F175D3DCCD1}">
                <a14:hiddenFill xmlns:a14="http://schemas.microsoft.com/office/drawing/2010/main">
                  <a:solidFill>
                    <a:srgbClr val="FFFFFF"/>
                  </a:solidFill>
                </a14:hiddenFill>
              </a:ext>
            </a:extLst>
          </p:spPr>
        </p:pic>
      </p:grpSp>
      <p:pic>
        <p:nvPicPr>
          <p:cNvPr id="3" name="Picture 6" descr="A red and white circle with blue text&#10;&#10;Description automatically generated">
            <a:extLst>
              <a:ext uri="{FF2B5EF4-FFF2-40B4-BE49-F238E27FC236}">
                <a16:creationId xmlns:a16="http://schemas.microsoft.com/office/drawing/2014/main" id="{44208CAC-2EB2-529F-8790-40D96BB1086D}"/>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b="39467"/>
          <a:stretch/>
        </p:blipFill>
        <p:spPr bwMode="auto">
          <a:xfrm>
            <a:off x="1934863" y="2046221"/>
            <a:ext cx="1379520" cy="10375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67854452"/>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3" name="T3_W2_9.1.wav"/>
                                        </p:tgtEl>
                                      </p:cMediaNode>
                                    </p:audio>
                                  </p:subTnLst>
                                </p:cTn>
                              </p:par>
                              <p:par>
                                <p:cTn id="11" presetID="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6"/>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9"/>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39"/>
                                            </p:cond>
                                          </p:stCondLst>
                                          <p:endCondLst>
                                            <p:cond evt="onStopAudio" delay="0">
                                              <p:tgtEl>
                                                <p:sldTgt/>
                                              </p:tgtEl>
                                            </p:cond>
                                          </p:endCondLst>
                                        </p:cTn>
                                        <p:tgtEl>
                                          <p:sndTgt r:embed="rId4" name="T3_W2_9.2.wav"/>
                                        </p:tgtEl>
                                      </p:cMediaNode>
                                    </p:audio>
                                  </p:sub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44"/>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45"/>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34"/>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23"/>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43"/>
                                        </p:tgtEl>
                                        <p:attrNameLst>
                                          <p:attrName>style.visibility</p:attrName>
                                        </p:attrNameLst>
                                      </p:cBhvr>
                                      <p:to>
                                        <p:strVal val="visible"/>
                                      </p:to>
                                    </p:set>
                                  </p:childTnLst>
                                  <p:subTnLst>
                                    <p:audio>
                                      <p:cMediaNode>
                                        <p:cTn display="0" masterRel="sameClick">
                                          <p:stCondLst>
                                            <p:cond evt="begin" delay="0">
                                              <p:tn val="59"/>
                                            </p:cond>
                                          </p:stCondLst>
                                          <p:endCondLst>
                                            <p:cond evt="onStopAudio" delay="0">
                                              <p:tgtEl>
                                                <p:sldTgt/>
                                              </p:tgtEl>
                                            </p:cond>
                                          </p:endCondLst>
                                        </p:cTn>
                                        <p:tgtEl>
                                          <p:sndTgt r:embed="rId5" name="T3_W2_9.3.wav"/>
                                        </p:tgtEl>
                                      </p:cMediaNode>
                                    </p:audio>
                                  </p:sub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32"/>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nodeType="clickEffect">
                                  <p:stCondLst>
                                    <p:cond delay="0"/>
                                  </p:stCondLst>
                                  <p:childTnLst>
                                    <p:set>
                                      <p:cBhvr>
                                        <p:cTn id="68" dur="1" fill="hold">
                                          <p:stCondLst>
                                            <p:cond delay="0"/>
                                          </p:stCondLst>
                                        </p:cTn>
                                        <p:tgtEl>
                                          <p:spTgt spid="22"/>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33"/>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23" grpId="0" animBg="1"/>
      <p:bldP spid="33" grpId="0" animBg="1"/>
      <p:bldP spid="37" grpId="0" animBg="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Custom 2">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TotalTime>
  <Words>2561</Words>
  <Application>Microsoft Office PowerPoint</Application>
  <PresentationFormat>Widescreen</PresentationFormat>
  <Paragraphs>322</Paragraphs>
  <Slides>13</Slides>
  <Notes>13</Notes>
  <HiddenSlides>0</HiddenSlides>
  <MMClips>0</MMClips>
  <ScaleCrop>false</ScaleCrop>
  <HeadingPairs>
    <vt:vector size="6" baseType="variant">
      <vt:variant>
        <vt:lpstr>Caratteri utilizzati</vt:lpstr>
      </vt:variant>
      <vt:variant>
        <vt:i4>8</vt:i4>
      </vt:variant>
      <vt:variant>
        <vt:lpstr>Tema</vt:lpstr>
      </vt:variant>
      <vt:variant>
        <vt:i4>1</vt:i4>
      </vt:variant>
      <vt:variant>
        <vt:lpstr>Titoli diapositive</vt:lpstr>
      </vt:variant>
      <vt:variant>
        <vt:i4>13</vt:i4>
      </vt:variant>
    </vt:vector>
  </HeadingPairs>
  <TitlesOfParts>
    <vt:vector size="22" baseType="lpstr">
      <vt:lpstr>Arial</vt:lpstr>
      <vt:lpstr>Calibri</vt:lpstr>
      <vt:lpstr>Century gothic</vt:lpstr>
      <vt:lpstr>Century gothic</vt:lpstr>
      <vt:lpstr>Modern Love</vt:lpstr>
      <vt:lpstr>Segoe Print</vt:lpstr>
      <vt:lpstr>Symbol</vt:lpstr>
      <vt:lpstr>Wingdings</vt:lpstr>
      <vt:lpstr>1_Office Theme</vt:lpstr>
      <vt:lpstr>Talking about activities and events</vt:lpstr>
      <vt:lpstr>aussprechen</vt:lpstr>
      <vt:lpstr>aussprechen</vt:lpstr>
      <vt:lpstr>aussprechen</vt:lpstr>
      <vt:lpstr>aussprechen</vt:lpstr>
      <vt:lpstr>Presentazione standard di PowerPoint</vt:lpstr>
      <vt:lpstr>Vokabeln</vt:lpstr>
      <vt:lpstr>Presentazione standard di PowerPoint</vt:lpstr>
      <vt:lpstr>Present tense</vt:lpstr>
      <vt:lpstr>lesen</vt:lpstr>
      <vt:lpstr>lesen</vt:lpstr>
      <vt:lpstr>hören</vt:lpstr>
      <vt:lpstr>Presentazione standard di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Describing me and others</dc:title>
  <dc:creator>Rachel Hawkes</dc:creator>
  <cp:lastModifiedBy>Ginevra Festanti</cp:lastModifiedBy>
  <cp:revision>70</cp:revision>
  <dcterms:created xsi:type="dcterms:W3CDTF">2021-07-02T19:27:01Z</dcterms:created>
  <dcterms:modified xsi:type="dcterms:W3CDTF">2024-01-12T12:37:28Z</dcterms:modified>
</cp:coreProperties>
</file>