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10" r:id="rId4"/>
  </p:sldMasterIdLst>
  <p:notesMasterIdLst>
    <p:notesMasterId r:id="rId26"/>
  </p:notesMasterIdLst>
  <p:sldIdLst>
    <p:sldId id="257" r:id="rId5"/>
    <p:sldId id="277" r:id="rId6"/>
    <p:sldId id="956" r:id="rId7"/>
    <p:sldId id="925" r:id="rId8"/>
    <p:sldId id="957" r:id="rId9"/>
    <p:sldId id="1004" r:id="rId10"/>
    <p:sldId id="291" r:id="rId11"/>
    <p:sldId id="1005" r:id="rId12"/>
    <p:sldId id="1001" r:id="rId13"/>
    <p:sldId id="578" r:id="rId14"/>
    <p:sldId id="1012" r:id="rId15"/>
    <p:sldId id="1013" r:id="rId16"/>
    <p:sldId id="1014" r:id="rId17"/>
    <p:sldId id="1015" r:id="rId18"/>
    <p:sldId id="1016" r:id="rId19"/>
    <p:sldId id="996" r:id="rId20"/>
    <p:sldId id="998" r:id="rId21"/>
    <p:sldId id="955" r:id="rId22"/>
    <p:sldId id="938" r:id="rId23"/>
    <p:sldId id="1007" r:id="rId24"/>
    <p:sldId id="10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388A53-2E68-4AB6-A3E4-8D36BF91900E}" v="1" dt="2024-01-04T16:58:08.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57815" autoAdjust="0"/>
  </p:normalViewPr>
  <p:slideViewPr>
    <p:cSldViewPr snapToGrid="0">
      <p:cViewPr varScale="1">
        <p:scale>
          <a:sx n="58" d="100"/>
          <a:sy n="58" d="100"/>
        </p:scale>
        <p:origin x="1620" y="56"/>
      </p:cViewPr>
      <p:guideLst/>
    </p:cSldViewPr>
  </p:slideViewPr>
  <p:outlineViewPr>
    <p:cViewPr>
      <p:scale>
        <a:sx n="33" d="100"/>
        <a:sy n="33" d="100"/>
      </p:scale>
      <p:origin x="0" y="0"/>
    </p:cViewPr>
  </p:outlineViewPr>
  <p:notesTextViewPr>
    <p:cViewPr>
      <p:scale>
        <a:sx n="3" d="2"/>
        <a:sy n="3" d="2"/>
      </p:scale>
      <p:origin x="0" y="-1512"/>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F388A53-2E68-4AB6-A3E4-8D36BF91900E}"/>
    <pc:docChg chg="modSld">
      <pc:chgData name="Charlotte Moss" userId="17b589c9-cb67-41ed-a894-f82ca12b573d" providerId="ADAL" clId="{FF388A53-2E68-4AB6-A3E4-8D36BF91900E}" dt="2024-01-04T16:58:08.662" v="2" actId="20577"/>
      <pc:docMkLst>
        <pc:docMk/>
      </pc:docMkLst>
      <pc:sldChg chg="modNotesTx">
        <pc:chgData name="Charlotte Moss" userId="17b589c9-cb67-41ed-a894-f82ca12b573d" providerId="ADAL" clId="{FF388A53-2E68-4AB6-A3E4-8D36BF91900E}" dt="2024-01-04T16:48:48.133" v="1" actId="6549"/>
        <pc:sldMkLst>
          <pc:docMk/>
          <pc:sldMk cId="0" sldId="257"/>
        </pc:sldMkLst>
      </pc:sldChg>
      <pc:sldChg chg="modSp">
        <pc:chgData name="Charlotte Moss" userId="17b589c9-cb67-41ed-a894-f82ca12b573d" providerId="ADAL" clId="{FF388A53-2E68-4AB6-A3E4-8D36BF91900E}" dt="2024-01-04T16:58:08.662" v="2" actId="20577"/>
        <pc:sldMkLst>
          <pc:docMk/>
          <pc:sldMk cId="2387867273" sldId="1001"/>
        </pc:sldMkLst>
        <pc:spChg chg="mod">
          <ac:chgData name="Charlotte Moss" userId="17b589c9-cb67-41ed-a894-f82ca12b573d" providerId="ADAL" clId="{FF388A53-2E68-4AB6-A3E4-8D36BF91900E}" dt="2024-01-04T16:58:08.662" v="2" actId="20577"/>
          <ac:spMkLst>
            <pc:docMk/>
            <pc:sldMk cId="2387867273" sldId="1001"/>
            <ac:spMk id="9" creationId="{1E6AD407-FF61-48DF-8588-90B5181226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strike="noStrike" spc="-1" dirty="0">
                <a:solidFill>
                  <a:srgbClr val="002060"/>
                </a:solidFill>
                <a:latin typeface="Century Gothic"/>
                <a:ea typeface="Century Gothic"/>
              </a:rPr>
              <a:t>[er-] </a:t>
            </a:r>
            <a:r>
              <a:rPr lang="en-GB" sz="1800" b="1" baseline="0" dirty="0"/>
              <a:t>er </a:t>
            </a:r>
            <a:r>
              <a:rPr lang="en-GB" sz="1800" baseline="0" dirty="0"/>
              <a:t>[15] </a:t>
            </a:r>
            <a:r>
              <a:rPr lang="en-GB" sz="1800" b="1" baseline="0" dirty="0" err="1"/>
              <a:t>Konzert</a:t>
            </a:r>
            <a:r>
              <a:rPr lang="en-GB" sz="1800" baseline="0" dirty="0"/>
              <a:t> [2350] </a:t>
            </a:r>
            <a:r>
              <a:rPr lang="en-GB" sz="1800" b="1" baseline="0" dirty="0"/>
              <a:t>Person</a:t>
            </a:r>
            <a:r>
              <a:rPr lang="en-GB" sz="1800" baseline="0" dirty="0"/>
              <a:t> [357] </a:t>
            </a:r>
            <a:r>
              <a:rPr lang="en-GB" sz="1800" b="1" baseline="0" dirty="0" err="1"/>
              <a:t>schwer</a:t>
            </a:r>
            <a:r>
              <a:rPr lang="en-GB" sz="1800" b="1" baseline="0" dirty="0"/>
              <a:t> </a:t>
            </a:r>
            <a:r>
              <a:rPr lang="en-GB" sz="1800" b="0" baseline="0" dirty="0"/>
              <a:t>[256] </a:t>
            </a:r>
            <a:r>
              <a:rPr lang="en-GB" sz="1800" b="1" baseline="0" dirty="0" err="1"/>
              <a:t>wer</a:t>
            </a:r>
            <a:r>
              <a:rPr lang="en-GB" sz="1800" b="1" baseline="0" dirty="0"/>
              <a:t>? </a:t>
            </a:r>
            <a:r>
              <a:rPr lang="en-GB" sz="1800" baseline="0" dirty="0"/>
              <a:t>[173]</a:t>
            </a:r>
          </a:p>
          <a:p>
            <a:pPr marL="216000" indent="-216000">
              <a:lnSpc>
                <a:spcPct val="100000"/>
              </a:lnSpc>
            </a:pPr>
            <a:r>
              <a:rPr lang="en-GB" sz="1800" b="1" i="0" strike="noStrike" spc="-1" dirty="0">
                <a:solidFill>
                  <a:srgbClr val="002060"/>
                </a:solidFill>
                <a:latin typeface="Century Gothic"/>
                <a:ea typeface="Century Gothic"/>
              </a:rPr>
              <a:t>[-er] </a:t>
            </a:r>
            <a:r>
              <a:rPr lang="en-GB" sz="1800" b="1" baseline="0" dirty="0" err="1"/>
              <a:t>wieder</a:t>
            </a:r>
            <a:r>
              <a:rPr lang="en-GB" sz="1800" b="1" baseline="0" dirty="0"/>
              <a:t> </a:t>
            </a:r>
            <a:r>
              <a:rPr lang="en-GB" sz="1800" baseline="0" dirty="0"/>
              <a:t>[74] </a:t>
            </a:r>
            <a:r>
              <a:rPr lang="en-GB" sz="1800" b="1" baseline="0" dirty="0" err="1"/>
              <a:t>aber</a:t>
            </a:r>
            <a:r>
              <a:rPr lang="en-GB" sz="1800" b="1" baseline="0" dirty="0"/>
              <a:t> </a:t>
            </a:r>
            <a:r>
              <a:rPr lang="en-GB" sz="1800" baseline="0" dirty="0"/>
              <a:t>[31] </a:t>
            </a:r>
            <a:r>
              <a:rPr lang="en-GB" sz="1800" b="1" baseline="0" dirty="0" err="1"/>
              <a:t>oder</a:t>
            </a:r>
            <a:r>
              <a:rPr lang="en-GB" sz="1800" b="1" baseline="0" dirty="0"/>
              <a:t> </a:t>
            </a:r>
            <a:r>
              <a:rPr lang="en-GB" sz="1800" baseline="0" dirty="0"/>
              <a:t>[35] </a:t>
            </a:r>
            <a:r>
              <a:rPr lang="en-GB" sz="1800" b="1" baseline="0" dirty="0" err="1"/>
              <a:t>Oktober</a:t>
            </a:r>
            <a:r>
              <a:rPr lang="en-GB" sz="1800" baseline="0" dirty="0"/>
              <a:t> [1223] </a:t>
            </a:r>
            <a:r>
              <a:rPr lang="en-GB" sz="1800" b="1" baseline="0" dirty="0"/>
              <a:t>wunderbar</a:t>
            </a:r>
            <a:r>
              <a:rPr lang="en-GB" sz="1800" baseline="0" dirty="0"/>
              <a:t> [1603]</a:t>
            </a:r>
            <a:endParaRPr lang="en-GB" sz="1800" b="1" i="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besuchen [820] bleiben [113] Gitarre [n/a] Oma [2175]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 </a:t>
            </a:r>
            <a:r>
              <a:rPr lang="de-DE" sz="1800" b="0" i="0" strike="noStrike" spc="-1" dirty="0" err="1">
                <a:solidFill>
                  <a:srgbClr val="002060"/>
                </a:solidFill>
                <a:effectLst/>
                <a:latin typeface="Century Gothic"/>
                <a:ea typeface="+mn-ea"/>
                <a:cs typeface="+mn-cs"/>
              </a:rPr>
              <a:t>language</a:t>
            </a:r>
            <a:r>
              <a:rPr lang="de-DE" sz="1800" b="0" i="0" strike="noStrike" spc="-1" dirty="0">
                <a:solidFill>
                  <a:srgbClr val="002060"/>
                </a:solidFill>
                <a:effectLst/>
                <a:latin typeface="Century Gothic"/>
                <a:ea typeface="+mn-ea"/>
                <a:cs typeface="+mn-cs"/>
              </a:rPr>
              <a:t> </a:t>
            </a:r>
            <a:r>
              <a:rPr lang="de-DE" sz="1800" b="0" i="0" strike="noStrike" spc="-1" dirty="0" err="1">
                <a:solidFill>
                  <a:srgbClr val="002060"/>
                </a:solidFill>
                <a:effectLst/>
                <a:latin typeface="Century Gothic"/>
                <a:ea typeface="+mn-ea"/>
                <a:cs typeface="+mn-cs"/>
              </a:rPr>
              <a:t>from</a:t>
            </a:r>
            <a:r>
              <a:rPr lang="de-DE" sz="1800" b="0" i="0" strike="noStrike" spc="-1" dirty="0">
                <a:solidFill>
                  <a:srgbClr val="002060"/>
                </a:solidFill>
                <a:effectLst/>
                <a:latin typeface="Century Gothic"/>
                <a:ea typeface="+mn-ea"/>
                <a:cs typeface="+mn-cs"/>
              </a:rPr>
              <a:t> Term 2</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a:t>
            </a:r>
            <a:r>
              <a:rPr lang="de-DE" sz="1800" b="0" i="0" strike="noStrike" spc="-1" dirty="0">
                <a:solidFill>
                  <a:srgbClr val="002060"/>
                </a:solidFill>
                <a:effectLst/>
                <a:latin typeface="Century Gothic"/>
                <a:ea typeface="+mn-ea"/>
                <a:cs typeface="+mn-cs"/>
              </a:rPr>
              <a:t>: (du) hast [7]</a:t>
            </a:r>
            <a:endParaRPr lang="de-DE" sz="1800" b="1"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5 mins (six slides)</a:t>
            </a:r>
          </a:p>
          <a:p>
            <a:endParaRPr lang="en-US" b="1" dirty="0"/>
          </a:p>
          <a:p>
            <a:r>
              <a:rPr lang="en-US" b="1" dirty="0"/>
              <a:t>Aim: </a:t>
            </a:r>
            <a:r>
              <a:rPr lang="en-US" b="0" dirty="0"/>
              <a:t>to </a:t>
            </a:r>
            <a:r>
              <a:rPr lang="en-US" b="0" dirty="0" err="1"/>
              <a:t>practise</a:t>
            </a:r>
            <a:r>
              <a:rPr lang="en-US" b="0" dirty="0"/>
              <a:t> scaffolded spoken production of </a:t>
            </a:r>
            <a:r>
              <a:rPr lang="en-US" b="0" dirty="0" err="1"/>
              <a:t>nicht</a:t>
            </a:r>
            <a:r>
              <a:rPr lang="en-US" b="0" dirty="0"/>
              <a:t> meaning don’t and not, and to contrast its position in sentences depending upon meaning.</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Pupils read the English sentence.</a:t>
            </a:r>
          </a:p>
          <a:p>
            <a:pPr marL="228600" indent="-228600">
              <a:buAutoNum type="arabicPeriod"/>
            </a:pPr>
            <a:r>
              <a:rPr lang="en-GB" sz="1200" kern="1200" dirty="0">
                <a:solidFill>
                  <a:schemeClr val="tx1"/>
                </a:solidFill>
                <a:effectLst/>
                <a:latin typeface="+mn-lt"/>
                <a:ea typeface="+mn-ea"/>
                <a:cs typeface="+mn-cs"/>
              </a:rPr>
              <a:t>Click to start the timer.</a:t>
            </a:r>
          </a:p>
          <a:p>
            <a:pPr marL="228600" indent="-228600">
              <a:buAutoNum type="arabicPeriod"/>
            </a:pPr>
            <a:r>
              <a:rPr lang="en-GB" sz="1200" kern="1200" dirty="0">
                <a:solidFill>
                  <a:schemeClr val="tx1"/>
                </a:solidFill>
                <a:effectLst/>
                <a:latin typeface="+mn-lt"/>
                <a:ea typeface="+mn-ea"/>
                <a:cs typeface="+mn-cs"/>
              </a:rPr>
              <a:t>Pupils work in pairs to translate orally and say the sentence aloud in German within the fifteen-second time limit. They need to pay particular attention to the position of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a:t>
            </a:r>
          </a:p>
          <a:p>
            <a:pPr marL="228600" indent="-228600">
              <a:buAutoNum type="arabicPeriod"/>
            </a:pPr>
            <a:r>
              <a:rPr lang="en-GB" sz="1200" kern="1200" baseline="0" dirty="0">
                <a:solidFill>
                  <a:schemeClr val="tx1"/>
                </a:solidFill>
                <a:effectLst/>
                <a:latin typeface="+mn-lt"/>
                <a:ea typeface="+mn-ea"/>
                <a:cs typeface="+mn-cs"/>
              </a:rPr>
              <a:t>Elicit answers from students (either chorally or from individuals).</a:t>
            </a:r>
          </a:p>
          <a:p>
            <a:pPr marL="228600" indent="-228600">
              <a:buAutoNum type="arabicPeriod"/>
            </a:pPr>
            <a:r>
              <a:rPr lang="en-GB" sz="1200" kern="1200" baseline="0" dirty="0">
                <a:solidFill>
                  <a:schemeClr val="tx1"/>
                </a:solidFill>
                <a:effectLst/>
                <a:latin typeface="+mn-lt"/>
                <a:ea typeface="+mn-ea"/>
                <a:cs typeface="+mn-cs"/>
              </a:rPr>
              <a:t>Click on the blue speaker icon on the phone to bring up the answer.</a:t>
            </a:r>
            <a:endParaRPr lang="en-GB"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69858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[2/6]</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23064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[3/6]</a:t>
            </a:r>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3906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[4/6]</a:t>
            </a:r>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26096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[5/6]</a:t>
            </a:r>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1769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[6/6]</a:t>
            </a:r>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0697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translations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67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There are 2 copies of the exercise per handout</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4072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er</a:t>
            </a:r>
            <a:r>
              <a:rPr lang="en-GB" baseline="0" dirty="0"/>
              <a:t> [15]</a:t>
            </a:r>
            <a:br>
              <a:rPr lang="en-GB" baseline="0" dirty="0"/>
            </a:br>
            <a:r>
              <a:rPr lang="en-GB" i="1" dirty="0"/>
              <a:t>Source:  Jones, R.L. &amp; </a:t>
            </a:r>
            <a:r>
              <a:rPr lang="en-GB" i="1" dirty="0" err="1"/>
              <a:t>Tschirner</a:t>
            </a:r>
            <a:r>
              <a:rPr lang="en-GB" i="1" dirty="0"/>
              <a:t>, E. (2006).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459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24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4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at end of presentation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[er] in stressed and unstressed syllables.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Each pupil will need a copy of the handout at the end of the presentation to annotate. </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first sentence. As a class, identify and underline the stressed [er] syllables and circle the unstressed [er] syllables in the sentence. Listen to the sentence to check, then click to bring up the answers. </a:t>
            </a:r>
          </a:p>
          <a:p>
            <a:pPr marL="0" marR="0" lvl="0" indent="0" algn="l" rtl="0">
              <a:lnSpc>
                <a:spcPct val="100000"/>
              </a:lnSpc>
              <a:spcBef>
                <a:spcPts val="0"/>
              </a:spcBef>
              <a:spcAft>
                <a:spcPts val="0"/>
              </a:spcAft>
              <a:buClr>
                <a:schemeClr val="dk1"/>
              </a:buClr>
              <a:buSzPts val="1200"/>
              <a:buFont typeface="Calibri"/>
              <a:buNone/>
            </a:pPr>
            <a:r>
              <a:rPr lang="en-GB" b="0" dirty="0"/>
              <a:t>3. Click to bring up items 2-5. Ask pupils to read the sentences aloud in pairs and 1) underline the stressed [er] syllable and 2) circle the unstressed [er] in each sentence. You could encourage them to clap the syllables in the [er] words if you did this in the main lesson. </a:t>
            </a:r>
          </a:p>
          <a:p>
            <a:pPr marL="0" marR="0" lvl="0" indent="0" algn="l" rtl="0">
              <a:lnSpc>
                <a:spcPct val="100000"/>
              </a:lnSpc>
              <a:spcBef>
                <a:spcPts val="0"/>
              </a:spcBef>
              <a:spcAft>
                <a:spcPts val="0"/>
              </a:spcAft>
              <a:buClr>
                <a:schemeClr val="dk1"/>
              </a:buClr>
              <a:buSzPts val="1200"/>
              <a:buFont typeface="Calibri"/>
              <a:buNone/>
            </a:pPr>
            <a:r>
              <a:rPr lang="en-GB" b="0" dirty="0"/>
              <a:t>3. Listen to sentences 2-5 to allow pupils to check their answers. It is ok for them to change their mind now they have listened!</a:t>
            </a:r>
          </a:p>
          <a:p>
            <a:pPr marL="0" marR="0" lvl="0" indent="0" algn="l" rtl="0">
              <a:lnSpc>
                <a:spcPct val="100000"/>
              </a:lnSpc>
              <a:spcBef>
                <a:spcPts val="0"/>
              </a:spcBef>
              <a:spcAft>
                <a:spcPts val="0"/>
              </a:spcAft>
              <a:buClr>
                <a:schemeClr val="dk1"/>
              </a:buClr>
              <a:buSzPts val="1200"/>
              <a:buFont typeface="Calibri"/>
              <a:buNone/>
            </a:pPr>
            <a:r>
              <a:rPr lang="en-GB" b="0" dirty="0"/>
              <a:t>4. Click to bring up answers. </a:t>
            </a:r>
          </a:p>
          <a:p>
            <a:pPr marL="0" marR="0" lvl="0" indent="0" algn="l" rtl="0">
              <a:lnSpc>
                <a:spcPct val="100000"/>
              </a:lnSpc>
              <a:spcBef>
                <a:spcPts val="0"/>
              </a:spcBef>
              <a:spcAft>
                <a:spcPts val="0"/>
              </a:spcAft>
              <a:buClr>
                <a:schemeClr val="dk1"/>
              </a:buClr>
              <a:buSzPts val="1200"/>
              <a:buFont typeface="Calibri"/>
              <a:buNone/>
            </a:pPr>
            <a:r>
              <a:rPr lang="en-GB" b="0" dirty="0"/>
              <a:t>5. Discuss meanings and click to bring up English translations. </a:t>
            </a:r>
          </a:p>
          <a:p>
            <a:pPr marL="0" marR="0" lvl="0" indent="0" algn="l" rtl="0">
              <a:lnSpc>
                <a:spcPct val="100000"/>
              </a:lnSpc>
              <a:spcBef>
                <a:spcPts val="0"/>
              </a:spcBef>
              <a:spcAft>
                <a:spcPts val="0"/>
              </a:spcAft>
              <a:buClr>
                <a:schemeClr val="dk1"/>
              </a:buClr>
              <a:buSzPts val="1200"/>
              <a:buFont typeface="Calibri"/>
              <a:buNone/>
            </a:pPr>
            <a:r>
              <a:rPr lang="en-GB" b="0" dirty="0"/>
              <a:t>6. Encourage pupils to read aloud again now that they have the answers, clapping if appropriate. </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NB</a:t>
            </a:r>
            <a:r>
              <a:rPr lang="en-GB" sz="1200" b="0" dirty="0"/>
              <a:t>: die Person is an unusual word in German.  It almost has equal stress, (though ‘-son’ is stronger), so the ‘er’ in Per- is stressed ‘er’.</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err="1"/>
              <a:t>Wer</a:t>
            </a:r>
            <a:r>
              <a:rPr lang="en-GB" sz="1200" b="0" dirty="0"/>
              <a:t> </a:t>
            </a:r>
            <a:r>
              <a:rPr lang="en-GB" sz="1200" b="0" dirty="0" err="1"/>
              <a:t>ist</a:t>
            </a:r>
            <a:r>
              <a:rPr lang="en-GB" sz="1200" b="0" dirty="0"/>
              <a:t> das? Das </a:t>
            </a:r>
            <a:r>
              <a:rPr lang="en-GB" sz="1200" b="0" dirty="0" err="1"/>
              <a:t>ist</a:t>
            </a:r>
            <a:r>
              <a:rPr lang="en-GB" sz="1200" b="0" dirty="0"/>
              <a:t> </a:t>
            </a:r>
            <a:r>
              <a:rPr lang="en-GB" sz="1200" b="0" dirty="0" err="1"/>
              <a:t>dein</a:t>
            </a:r>
            <a:r>
              <a:rPr lang="en-GB" sz="1200" b="0" dirty="0"/>
              <a:t> </a:t>
            </a:r>
            <a:r>
              <a:rPr lang="en-GB" sz="1200" b="0" dirty="0" err="1"/>
              <a:t>Vater</a:t>
            </a:r>
            <a:r>
              <a:rPr lang="en-GB" sz="1200" b="0" dirty="0"/>
              <a:t>. Er hat </a:t>
            </a:r>
            <a:r>
              <a:rPr lang="en-GB" sz="1200" b="0" dirty="0" err="1"/>
              <a:t>ein</a:t>
            </a:r>
            <a:r>
              <a:rPr lang="en-GB" sz="1200" b="0" dirty="0"/>
              <a:t> </a:t>
            </a:r>
            <a:r>
              <a:rPr lang="en-GB" sz="1200" b="0" dirty="0" err="1"/>
              <a:t>Butterbrot</a:t>
            </a:r>
            <a:r>
              <a:rPr lang="en-GB" sz="1200"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Aber </a:t>
            </a:r>
            <a:r>
              <a:rPr lang="en-GB" sz="1200" b="0" dirty="0" err="1"/>
              <a:t>diese</a:t>
            </a:r>
            <a:r>
              <a:rPr lang="en-GB" sz="1200" b="0" dirty="0"/>
              <a:t> Person </a:t>
            </a:r>
            <a:r>
              <a:rPr lang="en-GB" sz="1200" b="0" dirty="0" err="1"/>
              <a:t>ist</a:t>
            </a:r>
            <a:r>
              <a:rPr lang="en-GB" sz="1200" b="0" dirty="0"/>
              <a:t> sein </a:t>
            </a:r>
            <a:r>
              <a:rPr lang="en-GB" sz="1200" b="0" dirty="0" err="1"/>
              <a:t>Bruder</a:t>
            </a:r>
            <a:r>
              <a:rPr lang="en-GB" sz="1200" b="0" dirty="0"/>
              <a:t>, Steffen. Er </a:t>
            </a:r>
            <a:r>
              <a:rPr lang="en-GB" sz="1200" b="0" dirty="0" err="1"/>
              <a:t>ist</a:t>
            </a:r>
            <a:r>
              <a:rPr lang="en-GB" sz="1200" b="0" dirty="0"/>
              <a:t> </a:t>
            </a:r>
            <a:r>
              <a:rPr lang="en-GB" sz="1200" b="0" dirty="0" err="1"/>
              <a:t>älter</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a:t>
            </a:r>
            <a:r>
              <a:rPr lang="en-GB" sz="1200" b="0" dirty="0" err="1"/>
              <a:t>ist</a:t>
            </a:r>
            <a:r>
              <a:rPr lang="en-GB" sz="1200" b="0" dirty="0"/>
              <a:t> </a:t>
            </a:r>
            <a:r>
              <a:rPr lang="en-GB" sz="1200" b="0" dirty="0" err="1"/>
              <a:t>deine</a:t>
            </a:r>
            <a:r>
              <a:rPr lang="en-GB" sz="1200" b="0" dirty="0"/>
              <a:t> Mutter </a:t>
            </a:r>
            <a:r>
              <a:rPr lang="en-GB" sz="1200" b="0" dirty="0" err="1"/>
              <a:t>im</a:t>
            </a:r>
            <a:r>
              <a:rPr lang="en-GB" sz="1200" b="0" dirty="0"/>
              <a:t> Sommer. Sie </a:t>
            </a:r>
            <a:r>
              <a:rPr lang="en-GB" sz="1200" b="0" dirty="0" err="1"/>
              <a:t>klettert</a:t>
            </a:r>
            <a:r>
              <a:rPr lang="en-GB" sz="1200" b="0" dirty="0"/>
              <a:t> auf </a:t>
            </a:r>
            <a:r>
              <a:rPr lang="en-GB" sz="1200" b="0" dirty="0" err="1"/>
              <a:t>einen</a:t>
            </a:r>
            <a:r>
              <a:rPr lang="en-GB" sz="1200" b="0" dirty="0"/>
              <a:t> Berg.</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a:t>
            </a:r>
            <a:r>
              <a:rPr lang="en-GB" sz="1200" b="0" dirty="0" err="1"/>
              <a:t>ist</a:t>
            </a:r>
            <a:r>
              <a:rPr lang="en-GB" sz="1200" b="0" dirty="0"/>
              <a:t> </a:t>
            </a:r>
            <a:r>
              <a:rPr lang="en-GB" sz="1200" b="0" dirty="0" err="1"/>
              <a:t>dein</a:t>
            </a:r>
            <a:r>
              <a:rPr lang="en-GB" sz="1200" b="0" dirty="0"/>
              <a:t> </a:t>
            </a:r>
            <a:r>
              <a:rPr lang="en-GB" sz="1200" b="0" dirty="0" err="1"/>
              <a:t>Vater</a:t>
            </a:r>
            <a:r>
              <a:rPr lang="en-GB" sz="1200" b="0" dirty="0"/>
              <a:t> </a:t>
            </a:r>
            <a:r>
              <a:rPr lang="en-GB" sz="1200" b="0" dirty="0" err="1"/>
              <a:t>als</a:t>
            </a:r>
            <a:r>
              <a:rPr lang="en-GB" sz="1200" b="0" dirty="0"/>
              <a:t> </a:t>
            </a:r>
            <a:r>
              <a:rPr lang="en-GB" sz="1200" b="0" dirty="0" err="1"/>
              <a:t>Schüler</a:t>
            </a:r>
            <a:r>
              <a:rPr lang="en-GB" sz="1200" b="0" dirty="0"/>
              <a:t>. Er </a:t>
            </a:r>
            <a:r>
              <a:rPr lang="en-GB" sz="1200" b="0" dirty="0" err="1"/>
              <a:t>lernt</a:t>
            </a:r>
            <a:r>
              <a:rPr lang="en-GB" sz="1200" b="0" dirty="0"/>
              <a:t> </a:t>
            </a:r>
            <a:r>
              <a:rPr lang="en-GB" sz="1200" b="0" dirty="0" err="1"/>
              <a:t>nicht</a:t>
            </a:r>
            <a:r>
              <a:rPr lang="en-GB" sz="1200" b="0" dirty="0"/>
              <a:t> </a:t>
            </a:r>
            <a:r>
              <a:rPr lang="en-GB" sz="1200" b="0" dirty="0" err="1"/>
              <a:t>gern</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a:t>
            </a:r>
            <a:r>
              <a:rPr lang="en-GB" sz="1200" b="0" dirty="0" err="1"/>
              <a:t>ist</a:t>
            </a:r>
            <a:r>
              <a:rPr lang="en-GB" sz="1200" b="0" dirty="0"/>
              <a:t> sein </a:t>
            </a:r>
            <a:r>
              <a:rPr lang="en-GB" sz="1200" b="0" dirty="0" err="1"/>
              <a:t>erster</a:t>
            </a:r>
            <a:r>
              <a:rPr lang="en-GB" sz="1200" b="0" dirty="0"/>
              <a:t> Computer. Modern!</a:t>
            </a:r>
          </a:p>
          <a:p>
            <a:endParaRPr lang="en-GB" dirty="0"/>
          </a:p>
          <a:p>
            <a:r>
              <a:rPr lang="en-GB" b="1" dirty="0"/>
              <a:t>Word frequency:</a:t>
            </a:r>
          </a:p>
          <a:p>
            <a:r>
              <a:rPr lang="en-GB" b="0" dirty="0"/>
              <a:t>alt [138] auf [16] Berg [934] </a:t>
            </a:r>
            <a:r>
              <a:rPr lang="en-GB" b="0" dirty="0" err="1"/>
              <a:t>Bruder</a:t>
            </a:r>
            <a:r>
              <a:rPr lang="en-GB" b="0" dirty="0"/>
              <a:t> [730] dies [24] </a:t>
            </a:r>
            <a:r>
              <a:rPr lang="en-GB" b="0" dirty="0" err="1"/>
              <a:t>erste</a:t>
            </a:r>
            <a:r>
              <a:rPr lang="en-GB" b="0" dirty="0"/>
              <a:t> [95] </a:t>
            </a:r>
            <a:r>
              <a:rPr lang="en-GB" b="0" dirty="0" err="1"/>
              <a:t>gern</a:t>
            </a:r>
            <a:r>
              <a:rPr lang="en-GB" b="0" dirty="0"/>
              <a:t> [278] </a:t>
            </a:r>
            <a:r>
              <a:rPr lang="en-GB" b="0" dirty="0" err="1"/>
              <a:t>klettern</a:t>
            </a:r>
            <a:r>
              <a:rPr lang="en-GB" b="0" dirty="0"/>
              <a:t> [2601] </a:t>
            </a:r>
            <a:r>
              <a:rPr lang="en-GB" b="0" dirty="0" err="1"/>
              <a:t>lernen</a:t>
            </a:r>
            <a:r>
              <a:rPr lang="en-GB" b="0" dirty="0"/>
              <a:t> [288] modern [747] Mutter [218] sein [30] Sommer [771] </a:t>
            </a:r>
            <a:r>
              <a:rPr lang="en-GB" b="0" dirty="0" err="1"/>
              <a:t>Vater</a:t>
            </a:r>
            <a:r>
              <a:rPr lang="en-GB" b="0" dirty="0"/>
              <a:t> [232]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834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t>
            </a:r>
            <a:r>
              <a:rPr lang="en-GB" sz="1200" b="1" i="1" strike="noStrike" spc="-1" dirty="0" err="1">
                <a:solidFill>
                  <a:srgbClr val="000000"/>
                </a:solidFill>
                <a:latin typeface="Calibri"/>
                <a:ea typeface="Calibri"/>
              </a:rPr>
              <a:t>nicht</a:t>
            </a:r>
            <a:r>
              <a:rPr lang="en-GB" sz="1200" b="1" i="1" strike="noStrike" spc="-1" dirty="0">
                <a:solidFill>
                  <a:srgbClr val="000000"/>
                </a:solidFill>
                <a:latin typeface="Calibri"/>
                <a:ea typeface="Calibri"/>
              </a:rPr>
              <a:t> </a:t>
            </a:r>
            <a:r>
              <a:rPr lang="en-GB" sz="1200" b="0" i="0" strike="noStrike" spc="-1" dirty="0">
                <a:solidFill>
                  <a:srgbClr val="000000"/>
                </a:solidFill>
                <a:latin typeface="Calibri"/>
                <a:ea typeface="Calibri"/>
              </a:rPr>
              <a:t>(meaning both ‘don’t’ and ‘not’) </a:t>
            </a:r>
            <a:r>
              <a:rPr lang="en-GB" sz="1200" b="0" strike="noStrike" spc="-1" dirty="0">
                <a:solidFill>
                  <a:srgbClr val="000000"/>
                </a:solidFill>
                <a:latin typeface="Calibri"/>
                <a:ea typeface="Calibri"/>
              </a:rPr>
              <a:t>and previously taught words in short sentences.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Pupils read the sentence and decide whether </a:t>
            </a:r>
            <a:r>
              <a:rPr lang="en-GB" sz="1200" b="0" i="1" strike="noStrike" spc="-1" dirty="0" err="1">
                <a:solidFill>
                  <a:srgbClr val="000000"/>
                </a:solidFill>
                <a:latin typeface="Calibri"/>
                <a:ea typeface="Calibri"/>
              </a:rPr>
              <a:t>nicht</a:t>
            </a:r>
            <a:r>
              <a:rPr lang="en-GB" sz="1200" b="0" i="1" strike="noStrike" spc="-1" dirty="0">
                <a:solidFill>
                  <a:srgbClr val="000000"/>
                </a:solidFill>
                <a:latin typeface="Calibri"/>
                <a:ea typeface="Calibri"/>
              </a:rPr>
              <a:t> </a:t>
            </a:r>
            <a:r>
              <a:rPr lang="en-GB" sz="1200" b="0" strike="noStrike" spc="-1" dirty="0">
                <a:solidFill>
                  <a:srgbClr val="000000"/>
                </a:solidFill>
                <a:latin typeface="Calibri"/>
                <a:ea typeface="Calibri"/>
              </a:rPr>
              <a:t>would be translated as ‘don’t/doesn’t’ or ‘not’.</a:t>
            </a:r>
          </a:p>
          <a:p>
            <a:pPr marL="228600" indent="-228600">
              <a:lnSpc>
                <a:spcPct val="100000"/>
              </a:lnSpc>
              <a:buAutoNum type="arabicPeriod"/>
            </a:pPr>
            <a:r>
              <a:rPr lang="en-GB" sz="1200" b="0" strike="noStrike" spc="-1" dirty="0">
                <a:solidFill>
                  <a:srgbClr val="000000"/>
                </a:solidFill>
                <a:latin typeface="Calibri"/>
                <a:ea typeface="Calibri"/>
              </a:rPr>
              <a:t>Click to bring up answer ticks. </a:t>
            </a:r>
          </a:p>
          <a:p>
            <a:pPr marL="228600" indent="-228600">
              <a:lnSpc>
                <a:spcPct val="100000"/>
              </a:lnSpc>
              <a:buAutoNum type="arabicPeriod"/>
            </a:pPr>
            <a:r>
              <a:rPr lang="en-GB" sz="1200" b="0" strike="noStrike" spc="-1" dirty="0">
                <a:solidFill>
                  <a:srgbClr val="000000"/>
                </a:solidFill>
                <a:latin typeface="Calibri"/>
                <a:ea typeface="Calibri"/>
              </a:rPr>
              <a:t>Elicit full translations of sentences to recap both uses of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and vocabulary. Click to bring up answers in English. </a:t>
            </a:r>
          </a:p>
          <a:p>
            <a:pPr marL="228600" indent="-228600">
              <a:lnSpc>
                <a:spcPct val="100000"/>
              </a:lnSpc>
              <a:buAutoNum type="arabicPeriod"/>
            </a:pPr>
            <a:endParaRPr lang="en-GB" sz="1200" b="0" strike="noStrike" spc="-1" dirty="0">
              <a:solidFill>
                <a:srgbClr val="000000"/>
              </a:solidFill>
              <a:latin typeface="Calibri"/>
              <a:ea typeface="Calibri"/>
            </a:endParaRPr>
          </a:p>
          <a:p>
            <a:pPr marL="0" indent="0">
              <a:lnSpc>
                <a:spcPct val="100000"/>
              </a:lnSpc>
              <a:buNone/>
            </a:pPr>
            <a:r>
              <a:rPr lang="en-GB" sz="1200" b="0" strike="noStrike" spc="-1" dirty="0">
                <a:solidFill>
                  <a:srgbClr val="000000"/>
                </a:solidFill>
                <a:latin typeface="Calibri"/>
                <a:ea typeface="Calibri"/>
              </a:rPr>
              <a:t>NOTE: Pupils met ‘Ich </a:t>
            </a:r>
            <a:r>
              <a:rPr lang="en-GB" sz="1200" b="0" strike="noStrike" spc="-1" dirty="0" err="1">
                <a:solidFill>
                  <a:srgbClr val="000000"/>
                </a:solidFill>
                <a:latin typeface="Calibri"/>
                <a:ea typeface="Calibri"/>
              </a:rPr>
              <a:t>weiß</a:t>
            </a:r>
            <a:r>
              <a:rPr lang="en-GB" sz="1200" b="0" strike="noStrike" spc="-1" dirty="0">
                <a:solidFill>
                  <a:srgbClr val="000000"/>
                </a:solidFill>
                <a:latin typeface="Calibri"/>
                <a:ea typeface="Calibri"/>
              </a:rPr>
              <a:t> es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as an item of vocabulary in Term 2, but now can understand the translation of </a:t>
            </a:r>
            <a:r>
              <a:rPr lang="en-GB" sz="1200" b="0" i="1" strike="noStrike" spc="-1" dirty="0" err="1">
                <a:solidFill>
                  <a:srgbClr val="000000"/>
                </a:solidFill>
                <a:latin typeface="Calibri"/>
                <a:ea typeface="Calibri"/>
              </a:rPr>
              <a:t>nicht</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as ‘don’t’. </a:t>
            </a:r>
            <a:endParaRPr lang="en-GB" sz="1200" b="0" strike="noStrike" spc="-1" dirty="0">
              <a:solidFill>
                <a:srgbClr val="000000"/>
              </a:solidFill>
              <a:latin typeface="Calibri"/>
              <a:ea typeface="Calibri"/>
            </a:endParaRPr>
          </a:p>
          <a:p>
            <a:pPr marL="0" indent="0">
              <a:lnSpc>
                <a:spcPct val="100000"/>
              </a:lnSpc>
              <a:buNone/>
            </a:pPr>
            <a:endParaRPr lang="en-GB" sz="1200" b="0"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Additional tasks: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1. Ask pupils to change one element of each sentence to make them their own. They could e.g. change one piece of vocabulary or they could change the person of the verb, or they could remove the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to make the sentence positive</a:t>
            </a:r>
            <a:r>
              <a:rPr lang="en-GB" sz="1200" b="1" strike="noStrike" spc="-1" dirty="0">
                <a:solidFill>
                  <a:srgbClr val="000000"/>
                </a:solidFill>
                <a:latin typeface="Calibri"/>
                <a:ea typeface="Calibri"/>
              </a:rPr>
              <a:t>. </a:t>
            </a:r>
          </a:p>
          <a:p>
            <a:pPr marL="0" indent="0">
              <a:lnSpc>
                <a:spcPct val="100000"/>
              </a:lnSpc>
              <a:buNone/>
            </a:pPr>
            <a:endParaRPr lang="en-GB" sz="1200" b="0" strike="noStrike" spc="-1" dirty="0">
              <a:solidFill>
                <a:srgbClr val="000000"/>
              </a:solidFill>
              <a:latin typeface="Calibri"/>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[Slide 1/2]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affirmative and negative sentences in the 1st and 3</a:t>
            </a:r>
            <a:r>
              <a:rPr lang="en-GB" b="0" baseline="30000" dirty="0"/>
              <a:t>rd</a:t>
            </a:r>
            <a:r>
              <a:rPr lang="en-GB" b="0" dirty="0"/>
              <a:t> person.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Ronja is talking about herself (ich) and Oma (</a:t>
            </a:r>
            <a:r>
              <a:rPr lang="en-GB" b="0" dirty="0" err="1"/>
              <a:t>sie</a:t>
            </a:r>
            <a:r>
              <a:rPr lang="en-GB" b="0" dirty="0"/>
              <a:t>). Pupils must listen and decide which of the activities 1-8 just Ronja does, just Oma does, which both do, and which neither do.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jot down numbers 1-8 and will write down R, O, R+O, or neither for each activity.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each audio item.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each picture to move to the correct part of the </a:t>
            </a:r>
            <a:r>
              <a:rPr lang="en-GB" b="0" dirty="0" err="1"/>
              <a:t>venn</a:t>
            </a:r>
            <a:r>
              <a:rPr lang="en-GB" b="0" dirty="0"/>
              <a:t> diagram to show 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Move on to the next slide to practise transcription of the same sentences.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spiele</a:t>
            </a:r>
            <a:r>
              <a:rPr lang="en-GB" b="0" dirty="0"/>
              <a:t> </a:t>
            </a:r>
            <a:r>
              <a:rPr lang="en-GB" b="0" dirty="0" err="1"/>
              <a:t>Gitarre</a:t>
            </a:r>
            <a:r>
              <a:rPr lang="en-GB" b="0" dirty="0"/>
              <a:t> </a:t>
            </a:r>
            <a:r>
              <a:rPr lang="en-GB" b="0" dirty="0" err="1"/>
              <a:t>nicht</a:t>
            </a:r>
            <a:r>
              <a:rPr lang="en-GB" b="0" dirty="0"/>
              <a:t>. Sie </a:t>
            </a:r>
            <a:r>
              <a:rPr lang="en-GB" b="0" dirty="0" err="1"/>
              <a:t>spielt</a:t>
            </a:r>
            <a:r>
              <a:rPr lang="en-GB" b="0" dirty="0"/>
              <a:t> </a:t>
            </a:r>
            <a:r>
              <a:rPr lang="en-GB" b="0" dirty="0" err="1"/>
              <a:t>Gitarre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schreibt</a:t>
            </a:r>
            <a:r>
              <a:rPr lang="en-GB" b="0" dirty="0"/>
              <a:t> </a:t>
            </a:r>
            <a:r>
              <a:rPr lang="en-GB" b="0" dirty="0" err="1"/>
              <a:t>einen</a:t>
            </a:r>
            <a:r>
              <a:rPr lang="en-GB" b="0" dirty="0"/>
              <a:t> Brief </a:t>
            </a:r>
            <a:r>
              <a:rPr lang="en-GB" b="0" dirty="0" err="1"/>
              <a:t>nicht</a:t>
            </a:r>
            <a:r>
              <a:rPr lang="en-GB" b="0" dirty="0"/>
              <a:t>. Ich </a:t>
            </a:r>
            <a:r>
              <a:rPr lang="en-GB" b="0" dirty="0" err="1"/>
              <a:t>schreibe</a:t>
            </a:r>
            <a:r>
              <a:rPr lang="en-GB" b="0" dirty="0"/>
              <a:t> </a:t>
            </a:r>
            <a:r>
              <a:rPr lang="en-GB" b="0" dirty="0" err="1"/>
              <a:t>einen</a:t>
            </a:r>
            <a:r>
              <a:rPr lang="en-GB" b="0" dirty="0"/>
              <a:t> Brief.</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besuche</a:t>
            </a:r>
            <a:r>
              <a:rPr lang="en-GB" b="0" dirty="0"/>
              <a:t> die Schweiz </a:t>
            </a:r>
            <a:r>
              <a:rPr lang="en-GB" b="0" dirty="0" err="1"/>
              <a:t>nicht</a:t>
            </a:r>
            <a:r>
              <a:rPr lang="en-GB" b="0" dirty="0"/>
              <a:t>. Sie </a:t>
            </a:r>
            <a:r>
              <a:rPr lang="en-GB" b="0" dirty="0" err="1"/>
              <a:t>besucht</a:t>
            </a:r>
            <a:r>
              <a:rPr lang="en-GB" b="0" dirty="0"/>
              <a:t> die Schweiz.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spiele</a:t>
            </a:r>
            <a:r>
              <a:rPr lang="en-GB" b="0" dirty="0"/>
              <a:t> das Spiel und </a:t>
            </a:r>
            <a:r>
              <a:rPr lang="en-GB" b="0" dirty="0" err="1"/>
              <a:t>sie</a:t>
            </a:r>
            <a:r>
              <a:rPr lang="en-GB" b="0" dirty="0"/>
              <a:t> </a:t>
            </a:r>
            <a:r>
              <a:rPr lang="en-GB" b="0" dirty="0" err="1"/>
              <a:t>spielt</a:t>
            </a:r>
            <a:r>
              <a:rPr lang="en-GB" b="0" dirty="0"/>
              <a:t> das Spiel!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arbeite</a:t>
            </a:r>
            <a:r>
              <a:rPr lang="en-GB" b="0" dirty="0"/>
              <a:t> </a:t>
            </a:r>
            <a:r>
              <a:rPr lang="en-GB" b="0" dirty="0" err="1"/>
              <a:t>nicht</a:t>
            </a:r>
            <a:r>
              <a:rPr lang="en-GB" b="0" dirty="0"/>
              <a:t> und </a:t>
            </a:r>
            <a:r>
              <a:rPr lang="en-GB" b="0" dirty="0" err="1"/>
              <a:t>sie</a:t>
            </a:r>
            <a:r>
              <a:rPr lang="en-GB" b="0" dirty="0"/>
              <a:t> </a:t>
            </a:r>
            <a:r>
              <a:rPr lang="en-GB" b="0" dirty="0" err="1"/>
              <a:t>arbeitet</a:t>
            </a:r>
            <a:r>
              <a:rPr lang="en-GB" b="0" dirty="0"/>
              <a:t> </a:t>
            </a:r>
            <a:r>
              <a:rPr lang="en-GB" b="0" dirty="0" err="1"/>
              <a:t>nicht</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mache</a:t>
            </a:r>
            <a:r>
              <a:rPr lang="en-GB" b="0" dirty="0"/>
              <a:t> Sport. Sie </a:t>
            </a:r>
            <a:r>
              <a:rPr lang="en-GB" b="0" dirty="0" err="1"/>
              <a:t>macht</a:t>
            </a:r>
            <a:r>
              <a:rPr lang="en-GB" b="0" dirty="0"/>
              <a:t> Sport </a:t>
            </a:r>
            <a:r>
              <a:rPr lang="en-GB" b="0" dirty="0" err="1"/>
              <a:t>nicht</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braucht</a:t>
            </a:r>
            <a:r>
              <a:rPr lang="en-GB" b="0" dirty="0"/>
              <a:t> </a:t>
            </a:r>
            <a:r>
              <a:rPr lang="en-GB" b="0" dirty="0" err="1"/>
              <a:t>Hilfe</a:t>
            </a:r>
            <a:r>
              <a:rPr lang="en-GB" b="0" dirty="0"/>
              <a:t> und ich </a:t>
            </a:r>
            <a:r>
              <a:rPr lang="en-GB" b="0" dirty="0" err="1"/>
              <a:t>brauche</a:t>
            </a:r>
            <a:r>
              <a:rPr lang="en-GB" b="0" dirty="0"/>
              <a:t> </a:t>
            </a:r>
            <a:r>
              <a:rPr lang="en-GB" b="0" dirty="0" err="1"/>
              <a:t>Hilfe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bleibt</a:t>
            </a:r>
            <a:r>
              <a:rPr lang="en-GB" b="0" dirty="0"/>
              <a:t> in der Schweiz </a:t>
            </a:r>
            <a:r>
              <a:rPr lang="en-GB" b="0" dirty="0" err="1"/>
              <a:t>nicht</a:t>
            </a:r>
            <a:r>
              <a:rPr lang="en-GB" b="0" dirty="0"/>
              <a:t>. Ich </a:t>
            </a:r>
            <a:r>
              <a:rPr lang="en-GB" b="0" dirty="0" err="1"/>
              <a:t>bleibe</a:t>
            </a:r>
            <a:r>
              <a:rPr lang="en-GB" b="0" dirty="0"/>
              <a:t> in der Schweiz.</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[Slide 2/2]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and transcription of affirmative and negative sentences in the 1st and 3</a:t>
            </a:r>
            <a:r>
              <a:rPr lang="en-GB" b="0" baseline="30000" dirty="0"/>
              <a:t>rd</a:t>
            </a:r>
            <a:r>
              <a:rPr lang="en-GB" b="0" dirty="0"/>
              <a:t> person.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pupils will hear the same 8 items again.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jot down numbers 1-8 and will try to transcribe the German they hear. For a more challenging task, pupils should not face the board.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each audio item as many times as necessary.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answers to appear. Draw attention to the position of </a:t>
            </a:r>
            <a:r>
              <a:rPr lang="en-GB" b="0" i="1" dirty="0" err="1"/>
              <a:t>nicht</a:t>
            </a:r>
            <a:r>
              <a:rPr lang="en-GB" b="0" dirty="0"/>
              <a:t> in each negative sentence.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spiele</a:t>
            </a:r>
            <a:r>
              <a:rPr lang="en-GB" b="0" dirty="0"/>
              <a:t> </a:t>
            </a:r>
            <a:r>
              <a:rPr lang="en-GB" b="0" dirty="0" err="1"/>
              <a:t>Gitarre</a:t>
            </a:r>
            <a:r>
              <a:rPr lang="en-GB" b="0" dirty="0"/>
              <a:t> </a:t>
            </a:r>
            <a:r>
              <a:rPr lang="en-GB" b="0" dirty="0" err="1"/>
              <a:t>nicht</a:t>
            </a:r>
            <a:r>
              <a:rPr lang="en-GB" b="0" dirty="0"/>
              <a:t>. Sie </a:t>
            </a:r>
            <a:r>
              <a:rPr lang="en-GB" b="0" dirty="0" err="1"/>
              <a:t>spielt</a:t>
            </a:r>
            <a:r>
              <a:rPr lang="en-GB" b="0" dirty="0"/>
              <a:t> </a:t>
            </a:r>
            <a:r>
              <a:rPr lang="en-GB" b="0" dirty="0" err="1"/>
              <a:t>Gitarre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schreibt</a:t>
            </a:r>
            <a:r>
              <a:rPr lang="en-GB" b="0" dirty="0"/>
              <a:t> </a:t>
            </a:r>
            <a:r>
              <a:rPr lang="en-GB" b="0" dirty="0" err="1"/>
              <a:t>einen</a:t>
            </a:r>
            <a:r>
              <a:rPr lang="en-GB" b="0" dirty="0"/>
              <a:t> Brief </a:t>
            </a:r>
            <a:r>
              <a:rPr lang="en-GB" b="0" dirty="0" err="1"/>
              <a:t>nicht</a:t>
            </a:r>
            <a:r>
              <a:rPr lang="en-GB" b="0" dirty="0"/>
              <a:t>. Ich </a:t>
            </a:r>
            <a:r>
              <a:rPr lang="en-GB" b="0" dirty="0" err="1"/>
              <a:t>schreibe</a:t>
            </a:r>
            <a:r>
              <a:rPr lang="en-GB" b="0" dirty="0"/>
              <a:t> </a:t>
            </a:r>
            <a:r>
              <a:rPr lang="en-GB" b="0" dirty="0" err="1"/>
              <a:t>einen</a:t>
            </a:r>
            <a:r>
              <a:rPr lang="en-GB" b="0" dirty="0"/>
              <a:t> Brief.</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besuche</a:t>
            </a:r>
            <a:r>
              <a:rPr lang="en-GB" b="0" dirty="0"/>
              <a:t> die Schweiz </a:t>
            </a:r>
            <a:r>
              <a:rPr lang="en-GB" b="0" dirty="0" err="1"/>
              <a:t>nicht</a:t>
            </a:r>
            <a:r>
              <a:rPr lang="en-GB" b="0" dirty="0"/>
              <a:t>. Sie </a:t>
            </a:r>
            <a:r>
              <a:rPr lang="en-GB" b="0" dirty="0" err="1"/>
              <a:t>besucht</a:t>
            </a:r>
            <a:r>
              <a:rPr lang="en-GB" b="0" dirty="0"/>
              <a:t> die Schweiz.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spiele</a:t>
            </a:r>
            <a:r>
              <a:rPr lang="en-GB" b="0" dirty="0"/>
              <a:t> das Spiel und </a:t>
            </a:r>
            <a:r>
              <a:rPr lang="en-GB" b="0" dirty="0" err="1"/>
              <a:t>sie</a:t>
            </a:r>
            <a:r>
              <a:rPr lang="en-GB" b="0" dirty="0"/>
              <a:t> </a:t>
            </a:r>
            <a:r>
              <a:rPr lang="en-GB" b="0" dirty="0" err="1"/>
              <a:t>spielt</a:t>
            </a:r>
            <a:r>
              <a:rPr lang="en-GB" b="0" dirty="0"/>
              <a:t> das Spiel!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arbeite</a:t>
            </a:r>
            <a:r>
              <a:rPr lang="en-GB" b="0" dirty="0"/>
              <a:t> </a:t>
            </a:r>
            <a:r>
              <a:rPr lang="en-GB" b="0" dirty="0" err="1"/>
              <a:t>nicht</a:t>
            </a:r>
            <a:r>
              <a:rPr lang="en-GB" b="0" dirty="0"/>
              <a:t> und </a:t>
            </a:r>
            <a:r>
              <a:rPr lang="en-GB" b="0" dirty="0" err="1"/>
              <a:t>sie</a:t>
            </a:r>
            <a:r>
              <a:rPr lang="en-GB" b="0" dirty="0"/>
              <a:t> </a:t>
            </a:r>
            <a:r>
              <a:rPr lang="en-GB" b="0" dirty="0" err="1"/>
              <a:t>arbeitet</a:t>
            </a:r>
            <a:r>
              <a:rPr lang="en-GB" b="0" dirty="0"/>
              <a:t> </a:t>
            </a:r>
            <a:r>
              <a:rPr lang="en-GB" b="0" dirty="0" err="1"/>
              <a:t>nicht</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mache</a:t>
            </a:r>
            <a:r>
              <a:rPr lang="en-GB" b="0" dirty="0"/>
              <a:t> Sport. Sie </a:t>
            </a:r>
            <a:r>
              <a:rPr lang="en-GB" b="0" dirty="0" err="1"/>
              <a:t>macht</a:t>
            </a:r>
            <a:r>
              <a:rPr lang="en-GB" b="0" dirty="0"/>
              <a:t> Sport </a:t>
            </a:r>
            <a:r>
              <a:rPr lang="en-GB" b="0" dirty="0" err="1"/>
              <a:t>nicht</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braucht</a:t>
            </a:r>
            <a:r>
              <a:rPr lang="en-GB" b="0" dirty="0"/>
              <a:t> </a:t>
            </a:r>
            <a:r>
              <a:rPr lang="en-GB" b="0" dirty="0" err="1"/>
              <a:t>Hilfe</a:t>
            </a:r>
            <a:r>
              <a:rPr lang="en-GB" b="0" dirty="0"/>
              <a:t> und ich </a:t>
            </a:r>
            <a:r>
              <a:rPr lang="en-GB" b="0" dirty="0" err="1"/>
              <a:t>brauche</a:t>
            </a:r>
            <a:r>
              <a:rPr lang="en-GB" b="0" dirty="0"/>
              <a:t> </a:t>
            </a:r>
            <a:r>
              <a:rPr lang="en-GB" b="0" dirty="0" err="1"/>
              <a:t>Hilfe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bleibt</a:t>
            </a:r>
            <a:r>
              <a:rPr lang="en-GB" b="0" dirty="0"/>
              <a:t> in der Schweiz </a:t>
            </a:r>
            <a:r>
              <a:rPr lang="en-GB" b="0" dirty="0" err="1"/>
              <a:t>nicht</a:t>
            </a:r>
            <a:r>
              <a:rPr lang="en-GB" b="0" dirty="0"/>
              <a:t>. Ich </a:t>
            </a:r>
            <a:r>
              <a:rPr lang="en-GB" b="0" dirty="0" err="1"/>
              <a:t>bleibe</a:t>
            </a:r>
            <a:r>
              <a:rPr lang="en-GB" b="0" dirty="0"/>
              <a:t> in der Schweiz.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431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62546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6407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1985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69265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737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260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3174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97113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50632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66342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3369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365536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985288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5712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517585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25065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544979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912086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7702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56141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717339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95037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1956712"/>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5" r:id="rId7"/>
    <p:sldLayoutId id="2147483706" r:id="rId8"/>
    <p:sldLayoutId id="2147483707" r:id="rId9"/>
    <p:sldLayoutId id="214748370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34865318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49.png"/><Relationship Id="rId7" Type="http://schemas.openxmlformats.org/officeDocument/2006/relationships/image" Target="../media/image24.gif"/><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42.wav"/></Relationships>
</file>

<file path=ppt/slides/_rels/slide1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49.png"/><Relationship Id="rId7" Type="http://schemas.openxmlformats.org/officeDocument/2006/relationships/image" Target="../media/image24.gif"/><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43.wav"/></Relationships>
</file>

<file path=ppt/slides/_rels/slide12.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49.png"/><Relationship Id="rId7"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44.wav"/></Relationships>
</file>

<file path=ppt/slides/_rels/slide13.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49.png"/><Relationship Id="rId7" Type="http://schemas.openxmlformats.org/officeDocument/2006/relationships/image" Target="../media/image24.gif"/><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45.wav"/></Relationships>
</file>

<file path=ppt/slides/_rels/slide14.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49.png"/><Relationship Id="rId7" Type="http://schemas.openxmlformats.org/officeDocument/2006/relationships/image" Target="../media/image24.gif"/><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46.wav"/></Relationships>
</file>

<file path=ppt/slides/_rels/slide15.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49.png"/><Relationship Id="rId7" Type="http://schemas.openxmlformats.org/officeDocument/2006/relationships/image" Target="../media/image24.gif"/><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47.wav"/></Relationships>
</file>

<file path=ppt/slides/_rels/slide16.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18" Type="http://schemas.openxmlformats.org/officeDocument/2006/relationships/audio" Target="../media/audio61.wav"/><Relationship Id="rId3" Type="http://schemas.openxmlformats.org/officeDocument/2006/relationships/audio" Target="../media/audio49.wav"/><Relationship Id="rId21" Type="http://schemas.openxmlformats.org/officeDocument/2006/relationships/audio" Target="../media/audio64.wav"/><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audio" Target="../media/audio60.wav"/><Relationship Id="rId2" Type="http://schemas.openxmlformats.org/officeDocument/2006/relationships/notesSlide" Target="../notesSlides/notesSlide17.xml"/><Relationship Id="rId16" Type="http://schemas.openxmlformats.org/officeDocument/2006/relationships/audio" Target="../media/audio59.wav"/><Relationship Id="rId20" Type="http://schemas.openxmlformats.org/officeDocument/2006/relationships/audio" Target="../media/audio63.wav"/><Relationship Id="rId1" Type="http://schemas.openxmlformats.org/officeDocument/2006/relationships/slideLayout" Target="../slideLayouts/slideLayout30.xml"/><Relationship Id="rId6" Type="http://schemas.openxmlformats.org/officeDocument/2006/relationships/image" Target="../media/image54.png"/><Relationship Id="rId11" Type="http://schemas.openxmlformats.org/officeDocument/2006/relationships/audio" Target="../media/audio54.wav"/><Relationship Id="rId24" Type="http://schemas.openxmlformats.org/officeDocument/2006/relationships/audio" Target="../media/audio67.wav"/><Relationship Id="rId5" Type="http://schemas.openxmlformats.org/officeDocument/2006/relationships/image" Target="../media/image53.png"/><Relationship Id="rId15" Type="http://schemas.openxmlformats.org/officeDocument/2006/relationships/audio" Target="../media/audio58.wav"/><Relationship Id="rId23" Type="http://schemas.openxmlformats.org/officeDocument/2006/relationships/audio" Target="../media/audio66.wav"/><Relationship Id="rId10" Type="http://schemas.openxmlformats.org/officeDocument/2006/relationships/audio" Target="../media/audio53.wav"/><Relationship Id="rId19" Type="http://schemas.openxmlformats.org/officeDocument/2006/relationships/audio" Target="../media/audio62.wav"/><Relationship Id="rId4" Type="http://schemas.openxmlformats.org/officeDocument/2006/relationships/image" Target="../media/image52.png"/><Relationship Id="rId9" Type="http://schemas.openxmlformats.org/officeDocument/2006/relationships/audio" Target="../media/audio52.wav"/><Relationship Id="rId14" Type="http://schemas.openxmlformats.org/officeDocument/2006/relationships/audio" Target="../media/audio57.wav"/><Relationship Id="rId22" Type="http://schemas.openxmlformats.org/officeDocument/2006/relationships/audio" Target="../media/audio65.wav"/></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audio" Target="../media/audio68.wav"/></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jpg"/><Relationship Id="rId5" Type="http://schemas.openxmlformats.org/officeDocument/2006/relationships/image" Target="../media/image4.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6.png"/><Relationship Id="rId3" Type="http://schemas.openxmlformats.org/officeDocument/2006/relationships/audio" Target="../media/audio7.wav"/><Relationship Id="rId7" Type="http://schemas.openxmlformats.org/officeDocument/2006/relationships/audio" Target="../media/audio12.wav"/><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5" Type="http://schemas.openxmlformats.org/officeDocument/2006/relationships/image" Target="../media/image17.png"/><Relationship Id="rId10" Type="http://schemas.openxmlformats.org/officeDocument/2006/relationships/image" Target="../media/image13.jpg"/><Relationship Id="rId4" Type="http://schemas.openxmlformats.org/officeDocument/2006/relationships/audio" Target="../media/audio9.wav"/><Relationship Id="rId9" Type="http://schemas.openxmlformats.org/officeDocument/2006/relationships/image" Target="../media/image4.png"/><Relationship Id="rId1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8.wav"/><Relationship Id="rId18" Type="http://schemas.openxmlformats.org/officeDocument/2006/relationships/image" Target="../media/image27.png"/><Relationship Id="rId3" Type="http://schemas.openxmlformats.org/officeDocument/2006/relationships/image" Target="../media/image18.png"/><Relationship Id="rId21" Type="http://schemas.openxmlformats.org/officeDocument/2006/relationships/image" Target="../media/image29.png"/><Relationship Id="rId7" Type="http://schemas.openxmlformats.org/officeDocument/2006/relationships/image" Target="../media/image21.png"/><Relationship Id="rId12" Type="http://schemas.openxmlformats.org/officeDocument/2006/relationships/audio" Target="../media/audio17.wav"/><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gif"/><Relationship Id="rId20" Type="http://schemas.openxmlformats.org/officeDocument/2006/relationships/image" Target="../media/image28.png"/><Relationship Id="rId1" Type="http://schemas.openxmlformats.org/officeDocument/2006/relationships/slideLayout" Target="../slideLayouts/slideLayout30.xml"/><Relationship Id="rId6" Type="http://schemas.openxmlformats.org/officeDocument/2006/relationships/image" Target="../media/image20.svg"/><Relationship Id="rId11" Type="http://schemas.openxmlformats.org/officeDocument/2006/relationships/audio" Target="../media/audio16.wav"/><Relationship Id="rId5" Type="http://schemas.openxmlformats.org/officeDocument/2006/relationships/image" Target="../media/image19.png"/><Relationship Id="rId15" Type="http://schemas.openxmlformats.org/officeDocument/2006/relationships/image" Target="../media/image24.gif"/><Relationship Id="rId10" Type="http://schemas.openxmlformats.org/officeDocument/2006/relationships/audio" Target="../media/audio15.wav"/><Relationship Id="rId19" Type="http://schemas.microsoft.com/office/2007/relationships/hdphoto" Target="../media/hdphoto1.wdp"/><Relationship Id="rId4" Type="http://schemas.openxmlformats.org/officeDocument/2006/relationships/audio" Target="../media/audio13.wav"/><Relationship Id="rId9" Type="http://schemas.openxmlformats.org/officeDocument/2006/relationships/image" Target="../media/image22.png"/><Relationship Id="rId14" Type="http://schemas.openxmlformats.org/officeDocument/2006/relationships/image" Target="../media/image23.gif"/></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audio" Target="../media/audio23.wav"/><Relationship Id="rId18" Type="http://schemas.openxmlformats.org/officeDocument/2006/relationships/image" Target="../media/image19.png"/><Relationship Id="rId3" Type="http://schemas.openxmlformats.org/officeDocument/2006/relationships/image" Target="../media/image30.png"/><Relationship Id="rId21" Type="http://schemas.openxmlformats.org/officeDocument/2006/relationships/image" Target="../media/image37.png"/><Relationship Id="rId7" Type="http://schemas.openxmlformats.org/officeDocument/2006/relationships/image" Target="../media/image31.png"/><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notesSlide" Target="../notesSlides/notesSlide7.xml"/><Relationship Id="rId16" Type="http://schemas.openxmlformats.org/officeDocument/2006/relationships/audio" Target="../media/audio26.wav"/><Relationship Id="rId20"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audio" Target="../media/audio21.wav"/><Relationship Id="rId11" Type="http://schemas.openxmlformats.org/officeDocument/2006/relationships/image" Target="../media/image35.png"/><Relationship Id="rId24" Type="http://schemas.openxmlformats.org/officeDocument/2006/relationships/image" Target="../media/image39.png"/><Relationship Id="rId5" Type="http://schemas.openxmlformats.org/officeDocument/2006/relationships/audio" Target="../media/audio20.wav"/><Relationship Id="rId15" Type="http://schemas.openxmlformats.org/officeDocument/2006/relationships/audio" Target="../media/audio25.wav"/><Relationship Id="rId23" Type="http://schemas.openxmlformats.org/officeDocument/2006/relationships/image" Target="../media/image3.png"/><Relationship Id="rId10" Type="http://schemas.openxmlformats.org/officeDocument/2006/relationships/image" Target="../media/image34.png"/><Relationship Id="rId19" Type="http://schemas.openxmlformats.org/officeDocument/2006/relationships/image" Target="../media/image20.svg"/><Relationship Id="rId4" Type="http://schemas.openxmlformats.org/officeDocument/2006/relationships/audio" Target="../media/audio19.wav"/><Relationship Id="rId9" Type="http://schemas.openxmlformats.org/officeDocument/2006/relationships/image" Target="../media/image33.png"/><Relationship Id="rId14" Type="http://schemas.openxmlformats.org/officeDocument/2006/relationships/audio" Target="../media/audio24.wav"/><Relationship Id="rId22"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image" Target="../media/image41.gif"/><Relationship Id="rId26" Type="http://schemas.openxmlformats.org/officeDocument/2006/relationships/image" Target="../media/image47.png"/><Relationship Id="rId3" Type="http://schemas.openxmlformats.org/officeDocument/2006/relationships/image" Target="../media/image40.png"/><Relationship Id="rId21" Type="http://schemas.openxmlformats.org/officeDocument/2006/relationships/image" Target="../media/image42.png"/><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audio" Target="../media/audio39.wav"/><Relationship Id="rId25" Type="http://schemas.openxmlformats.org/officeDocument/2006/relationships/image" Target="../media/image46.png"/><Relationship Id="rId2" Type="http://schemas.openxmlformats.org/officeDocument/2006/relationships/notesSlide" Target="../notesSlides/notesSlide8.xml"/><Relationship Id="rId16" Type="http://schemas.openxmlformats.org/officeDocument/2006/relationships/audio" Target="../media/audio38.wav"/><Relationship Id="rId20"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image" Target="../media/image20.svg"/><Relationship Id="rId11" Type="http://schemas.openxmlformats.org/officeDocument/2006/relationships/audio" Target="../media/audio33.wav"/><Relationship Id="rId24" Type="http://schemas.openxmlformats.org/officeDocument/2006/relationships/image" Target="../media/image45.png"/><Relationship Id="rId5" Type="http://schemas.openxmlformats.org/officeDocument/2006/relationships/image" Target="../media/image19.png"/><Relationship Id="rId15" Type="http://schemas.openxmlformats.org/officeDocument/2006/relationships/audio" Target="../media/audio37.wav"/><Relationship Id="rId23" Type="http://schemas.openxmlformats.org/officeDocument/2006/relationships/image" Target="../media/image44.png"/><Relationship Id="rId10" Type="http://schemas.openxmlformats.org/officeDocument/2006/relationships/audio" Target="../media/audio32.wav"/><Relationship Id="rId19" Type="http://schemas.openxmlformats.org/officeDocument/2006/relationships/image" Target="../media/image2.gif"/><Relationship Id="rId4" Type="http://schemas.openxmlformats.org/officeDocument/2006/relationships/audio" Target="../media/audio28.wav"/><Relationship Id="rId9" Type="http://schemas.openxmlformats.org/officeDocument/2006/relationships/audio" Target="../media/audio31.wav"/><Relationship Id="rId14" Type="http://schemas.openxmlformats.org/officeDocument/2006/relationships/audio" Target="../media/audio36.wav"/><Relationship Id="rId22" Type="http://schemas.openxmlformats.org/officeDocument/2006/relationships/image" Target="../media/image43.png"/><Relationship Id="rId27"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19.png"/><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audio" Target="../media/audio40.wav"/><Relationship Id="rId17" Type="http://schemas.openxmlformats.org/officeDocument/2006/relationships/image" Target="../media/image2.gif"/><Relationship Id="rId2" Type="http://schemas.openxmlformats.org/officeDocument/2006/relationships/notesSlide" Target="../notesSlides/notesSlide9.xml"/><Relationship Id="rId16" Type="http://schemas.openxmlformats.org/officeDocument/2006/relationships/image" Target="../media/image41.gif"/><Relationship Id="rId1" Type="http://schemas.openxmlformats.org/officeDocument/2006/relationships/slideLayout" Target="../slideLayouts/slideLayout13.xml"/><Relationship Id="rId6" Type="http://schemas.openxmlformats.org/officeDocument/2006/relationships/audio" Target="../media/audio35.wav"/><Relationship Id="rId11" Type="http://schemas.openxmlformats.org/officeDocument/2006/relationships/image" Target="../media/image40.png"/><Relationship Id="rId5" Type="http://schemas.openxmlformats.org/officeDocument/2006/relationships/audio" Target="../media/audio34.wav"/><Relationship Id="rId15" Type="http://schemas.openxmlformats.org/officeDocument/2006/relationships/audio" Target="../media/audio41.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3</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a:extLst>
              <a:ext uri="{FF2B5EF4-FFF2-40B4-BE49-F238E27FC236}">
                <a16:creationId xmlns:a16="http://schemas.microsoft.com/office/drawing/2014/main" id="{6FBE4D7C-A58C-CF74-C771-462DF5A112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165"/>
          <a:stretch/>
        </p:blipFill>
        <p:spPr>
          <a:xfrm flipH="1">
            <a:off x="266041" y="2355988"/>
            <a:ext cx="2109979" cy="2378957"/>
          </a:xfrm>
          <a:prstGeom prst="rect">
            <a:avLst/>
          </a:prstGeom>
        </p:spPr>
      </p:pic>
      <p:pic>
        <p:nvPicPr>
          <p:cNvPr id="5" name="Picture 4" descr="Free guitar music musical instrument vector">
            <a:extLst>
              <a:ext uri="{FF2B5EF4-FFF2-40B4-BE49-F238E27FC236}">
                <a16:creationId xmlns:a16="http://schemas.microsoft.com/office/drawing/2014/main" id="{A1F538A7-666D-62AF-9123-A38B40F9A2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6211" y="3089786"/>
            <a:ext cx="1480643" cy="16451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hlinkClick r:id="" action="ppaction://noaction">
              <a:snd r:embed="rId4" name="T3_W3F_10.1.wav"/>
            </a:hlinkClick>
            <a:extLst>
              <a:ext uri="{FF2B5EF4-FFF2-40B4-BE49-F238E27FC236}">
                <a16:creationId xmlns:a16="http://schemas.microsoft.com/office/drawing/2014/main" id="{4D9ECB7F-82F6-459F-9B04-4E7FDF37B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37016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don’t visit Zürich.</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2522388" y="3907806"/>
            <a:ext cx="117398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437298" y="3907806"/>
            <a:ext cx="1918668"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besuche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5434979" y="3907806"/>
            <a:ext cx="1556530"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Zürich</a:t>
            </a: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862795" y="3907806"/>
            <a:ext cx="1405762"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437298" y="5078810"/>
            <a:ext cx="1029237"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Ich</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788636" y="5075483"/>
            <a:ext cx="1808373"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besuche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919110" y="5076343"/>
            <a:ext cx="1556530"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Zürich</a:t>
            </a: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6"/>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7">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7" name="Rectangle: Rounded Corners 6">
            <a:extLst>
              <a:ext uri="{FF2B5EF4-FFF2-40B4-BE49-F238E27FC236}">
                <a16:creationId xmlns:a16="http://schemas.microsoft.com/office/drawing/2014/main" id="{5C7B330D-BB40-928A-D766-A6ADBB4674C9}"/>
              </a:ext>
            </a:extLst>
          </p:cNvPr>
          <p:cNvSpPr/>
          <p:nvPr/>
        </p:nvSpPr>
        <p:spPr>
          <a:xfrm>
            <a:off x="5797740" y="5081911"/>
            <a:ext cx="117398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9944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500"/>
                                  </p:stCondLst>
                                  <p:childTnLst>
                                    <p:set>
                                      <p:cBhvr>
                                        <p:cTn id="20" dur="1" fill="hold">
                                          <p:stCondLst>
                                            <p:cond delay="0"/>
                                          </p:stCondLst>
                                        </p:cTn>
                                        <p:tgtEl>
                                          <p:spTgt spid="57"/>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750"/>
                                  </p:stCondLst>
                                  <p:childTnLst>
                                    <p:set>
                                      <p:cBhvr>
                                        <p:cTn id="23" dur="1" fill="hold">
                                          <p:stCondLst>
                                            <p:cond delay="0"/>
                                          </p:stCondLst>
                                        </p:cTn>
                                        <p:tgtEl>
                                          <p:spTgt spid="58"/>
                                        </p:tgtEl>
                                        <p:attrNameLst>
                                          <p:attrName>style.visibility</p:attrName>
                                        </p:attrNameLst>
                                      </p:cBhvr>
                                      <p:to>
                                        <p:strVal val="visible"/>
                                      </p:to>
                                    </p:set>
                                  </p:childTnLst>
                                </p:cTn>
                              </p:par>
                            </p:childTnLst>
                          </p:cTn>
                        </p:par>
                        <p:par>
                          <p:cTn id="24" fill="hold">
                            <p:stCondLst>
                              <p:cond delay="1250"/>
                            </p:stCondLst>
                            <p:childTnLst>
                              <p:par>
                                <p:cTn id="25" presetID="1" presetClass="entr" presetSubtype="0" fill="hold" grpId="0" nodeType="afterEffect">
                                  <p:stCondLst>
                                    <p:cond delay="750"/>
                                  </p:stCondLst>
                                  <p:childTnLst>
                                    <p:set>
                                      <p:cBhvr>
                                        <p:cTn id="26" dur="1" fill="hold">
                                          <p:stCondLst>
                                            <p:cond delay="0"/>
                                          </p:stCondLst>
                                        </p:cTn>
                                        <p:tgtEl>
                                          <p:spTgt spid="59"/>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0" nodeType="afterEffect">
                                  <p:stCondLst>
                                    <p:cond delay="75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2" presetClass="exit" presetSubtype="4" fill="remove" grpId="0" nodeType="clickEffect">
                                  <p:stCondLst>
                                    <p:cond delay="0"/>
                                  </p:stCondLst>
                                  <p:childTnLst>
                                    <p:anim calcmode="lin" valueType="num">
                                      <p:cBhvr additive="base">
                                        <p:cTn id="34" dur="15000"/>
                                        <p:tgtEl>
                                          <p:spTgt spid="9"/>
                                        </p:tgtEl>
                                        <p:attrNameLst>
                                          <p:attrName>ppt_y</p:attrName>
                                        </p:attrNameLst>
                                      </p:cBhvr>
                                      <p:tavLst>
                                        <p:tav tm="0">
                                          <p:val>
                                            <p:strVal val="#ppt_y"/>
                                          </p:val>
                                        </p:tav>
                                        <p:tav tm="100000">
                                          <p:val>
                                            <p:strVal val="#ppt_y+#ppt_h*1.125000"/>
                                          </p:val>
                                        </p:tav>
                                      </p:tavLst>
                                    </p:anim>
                                    <p:animEffect transition="out" filter="wipe(down)">
                                      <p:cBhvr>
                                        <p:cTn id="35" dur="15000"/>
                                        <p:tgtEl>
                                          <p:spTgt spid="9"/>
                                        </p:tgtEl>
                                      </p:cBhvr>
                                    </p:animEffect>
                                    <p:set>
                                      <p:cBhvr>
                                        <p:cTn id="36"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hlinkClick r:id="" action="ppaction://noaction">
              <a:snd r:embed="rId4" name="T3_W3F_10.2.wav"/>
            </a:hlinkClick>
            <a:extLst>
              <a:ext uri="{FF2B5EF4-FFF2-40B4-BE49-F238E27FC236}">
                <a16:creationId xmlns:a16="http://schemas.microsoft.com/office/drawing/2014/main" id="{4D9ECB7F-82F6-459F-9B04-4E7FDF37B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47981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That isn’t my computer!</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2269483" y="3907806"/>
            <a:ext cx="117398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96671" y="3907806"/>
            <a:ext cx="199846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Computer</a:t>
            </a: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4737446" y="3907806"/>
            <a:ext cx="114528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517815" y="3907806"/>
            <a:ext cx="114528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a:t>
            </a: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191373" y="5081348"/>
            <a:ext cx="92292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Das</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260574" y="5075483"/>
            <a:ext cx="82982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2236674" y="5081911"/>
            <a:ext cx="1171803"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6"/>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7">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7" name="Rectangle: Rounded Corners 6">
            <a:extLst>
              <a:ext uri="{FF2B5EF4-FFF2-40B4-BE49-F238E27FC236}">
                <a16:creationId xmlns:a16="http://schemas.microsoft.com/office/drawing/2014/main" id="{5C7B330D-BB40-928A-D766-A6ADBB4674C9}"/>
              </a:ext>
            </a:extLst>
          </p:cNvPr>
          <p:cNvSpPr/>
          <p:nvPr/>
        </p:nvSpPr>
        <p:spPr>
          <a:xfrm>
            <a:off x="3554752" y="5074970"/>
            <a:ext cx="117398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mein</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 name="Rectangle: Rounded Corners 3">
            <a:extLst>
              <a:ext uri="{FF2B5EF4-FFF2-40B4-BE49-F238E27FC236}">
                <a16:creationId xmlns:a16="http://schemas.microsoft.com/office/drawing/2014/main" id="{97326DB8-CA44-A607-C456-57EF42550594}"/>
              </a:ext>
            </a:extLst>
          </p:cNvPr>
          <p:cNvSpPr/>
          <p:nvPr/>
        </p:nvSpPr>
        <p:spPr>
          <a:xfrm>
            <a:off x="5957078" y="3907806"/>
            <a:ext cx="86723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F4E9A9F3-A397-989A-025A-A7170C8A9E6A}"/>
              </a:ext>
            </a:extLst>
          </p:cNvPr>
          <p:cNvSpPr/>
          <p:nvPr/>
        </p:nvSpPr>
        <p:spPr>
          <a:xfrm>
            <a:off x="4875012" y="5074969"/>
            <a:ext cx="2038879"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Computer</a:t>
            </a:r>
          </a:p>
        </p:txBody>
      </p:sp>
    </p:spTree>
    <p:extLst>
      <p:ext uri="{BB962C8B-B14F-4D97-AF65-F5344CB8AC3E}">
        <p14:creationId xmlns:p14="http://schemas.microsoft.com/office/powerpoint/2010/main" val="47251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5"/>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5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750"/>
                                  </p:stCondLst>
                                  <p:childTnLst>
                                    <p:set>
                                      <p:cBhvr>
                                        <p:cTn id="25" dur="1" fill="hold">
                                          <p:stCondLst>
                                            <p:cond delay="0"/>
                                          </p:stCondLst>
                                        </p:cTn>
                                        <p:tgtEl>
                                          <p:spTgt spid="58"/>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grpId="0" nodeType="afterEffect">
                                  <p:stCondLst>
                                    <p:cond delay="750"/>
                                  </p:stCondLst>
                                  <p:childTnLst>
                                    <p:set>
                                      <p:cBhvr>
                                        <p:cTn id="28" dur="1" fill="hold">
                                          <p:stCondLst>
                                            <p:cond delay="0"/>
                                          </p:stCondLst>
                                        </p:cTn>
                                        <p:tgtEl>
                                          <p:spTgt spid="59"/>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75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2750"/>
                            </p:stCondLst>
                            <p:childTnLst>
                              <p:par>
                                <p:cTn id="33" presetID="1" presetClass="entr" presetSubtype="0" fill="hold" grpId="0" nodeType="afterEffect">
                                  <p:stCondLst>
                                    <p:cond delay="75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15000"/>
                                        <p:tgtEl>
                                          <p:spTgt spid="9"/>
                                        </p:tgtEl>
                                        <p:attrNameLst>
                                          <p:attrName>ppt_y</p:attrName>
                                        </p:attrNameLst>
                                      </p:cBhvr>
                                      <p:tavLst>
                                        <p:tav tm="0">
                                          <p:val>
                                            <p:strVal val="#ppt_y"/>
                                          </p:val>
                                        </p:tav>
                                        <p:tav tm="100000">
                                          <p:val>
                                            <p:strVal val="#ppt_y+#ppt_h*1.125000"/>
                                          </p:val>
                                        </p:tav>
                                      </p:tavLst>
                                    </p:anim>
                                    <p:animEffect transition="out" filter="wipe(down)">
                                      <p:cBhvr>
                                        <p:cTn id="40" dur="15000"/>
                                        <p:tgtEl>
                                          <p:spTgt spid="9"/>
                                        </p:tgtEl>
                                      </p:cBhvr>
                                    </p:animEffect>
                                    <p:set>
                                      <p:cBhvr>
                                        <p:cTn id="41"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7" grpId="0" animBg="1"/>
      <p:bldP spid="9" grpId="0" animBg="1"/>
      <p:bldP spid="4"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hlinkClick r:id="" action="ppaction://noaction">
              <a:snd r:embed="rId4" name="T3_W3F_10.3.wav"/>
            </a:hlinkClick>
            <a:extLst>
              <a:ext uri="{FF2B5EF4-FFF2-40B4-BE49-F238E27FC236}">
                <a16:creationId xmlns:a16="http://schemas.microsoft.com/office/drawing/2014/main" id="{4D9ECB7F-82F6-459F-9B04-4E7FDF37B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26100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 don’t write.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1674794" y="3907806"/>
            <a:ext cx="95052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96672" y="3907806"/>
            <a:ext cx="1304870"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2784706" y="3907806"/>
            <a:ext cx="1878393"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191373" y="5081348"/>
            <a:ext cx="92292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Ich</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260574" y="5075483"/>
            <a:ext cx="1791217"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schreibe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199206" y="5081911"/>
            <a:ext cx="1171803"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6"/>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7">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91509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500"/>
                                  </p:stCondLst>
                                  <p:childTnLst>
                                    <p:set>
                                      <p:cBhvr>
                                        <p:cTn id="18" dur="1" fill="hold">
                                          <p:stCondLst>
                                            <p:cond delay="0"/>
                                          </p:stCondLst>
                                        </p:cTn>
                                        <p:tgtEl>
                                          <p:spTgt spid="5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750"/>
                                  </p:stCondLst>
                                  <p:childTnLst>
                                    <p:set>
                                      <p:cBhvr>
                                        <p:cTn id="21" dur="1" fill="hold">
                                          <p:stCondLst>
                                            <p:cond delay="0"/>
                                          </p:stCondLst>
                                        </p:cTn>
                                        <p:tgtEl>
                                          <p:spTgt spid="58"/>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grpId="0" nodeType="afterEffect">
                                  <p:stCondLst>
                                    <p:cond delay="75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15000"/>
                                        <p:tgtEl>
                                          <p:spTgt spid="9"/>
                                        </p:tgtEl>
                                        <p:attrNameLst>
                                          <p:attrName>ppt_y</p:attrName>
                                        </p:attrNameLst>
                                      </p:cBhvr>
                                      <p:tavLst>
                                        <p:tav tm="0">
                                          <p:val>
                                            <p:strVal val="#ppt_y"/>
                                          </p:val>
                                        </p:tav>
                                        <p:tav tm="100000">
                                          <p:val>
                                            <p:strVal val="#ppt_y+#ppt_h*1.125000"/>
                                          </p:val>
                                        </p:tav>
                                      </p:tavLst>
                                    </p:anim>
                                    <p:animEffect transition="out" filter="wipe(down)">
                                      <p:cBhvr>
                                        <p:cTn id="30" dur="15000"/>
                                        <p:tgtEl>
                                          <p:spTgt spid="9"/>
                                        </p:tgtEl>
                                      </p:cBhvr>
                                    </p:animEffect>
                                    <p:set>
                                      <p:cBhvr>
                                        <p:cTn id="31"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6" grpId="0" animBg="1"/>
      <p:bldP spid="57" grpId="0" animBg="1"/>
      <p:bldP spid="58" grpId="0" animBg="1"/>
      <p:bldP spid="59"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hlinkClick r:id="" action="ppaction://noaction">
              <a:snd r:embed="rId4" name="T3_W3F_10.4.wav"/>
            </a:hlinkClick>
            <a:extLst>
              <a:ext uri="{FF2B5EF4-FFF2-40B4-BE49-F238E27FC236}">
                <a16:creationId xmlns:a16="http://schemas.microsoft.com/office/drawing/2014/main" id="{4D9ECB7F-82F6-459F-9B04-4E7FDF37B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37208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 don’t use the list.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2269483" y="3907806"/>
            <a:ext cx="117398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96671" y="3907806"/>
            <a:ext cx="199846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4917040" y="3907806"/>
            <a:ext cx="965690"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517814" y="3907806"/>
            <a:ext cx="1324877"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191373" y="5081348"/>
            <a:ext cx="92292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Ich</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369114" y="5075483"/>
            <a:ext cx="1684757"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benutze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308686" y="5081911"/>
            <a:ext cx="89313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die</a:t>
            </a: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6"/>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7">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7" name="Rectangle: Rounded Corners 6">
            <a:extLst>
              <a:ext uri="{FF2B5EF4-FFF2-40B4-BE49-F238E27FC236}">
                <a16:creationId xmlns:a16="http://schemas.microsoft.com/office/drawing/2014/main" id="{5C7B330D-BB40-928A-D766-A6ADBB4674C9}"/>
              </a:ext>
            </a:extLst>
          </p:cNvPr>
          <p:cNvSpPr/>
          <p:nvPr/>
        </p:nvSpPr>
        <p:spPr>
          <a:xfrm>
            <a:off x="4456636" y="5074970"/>
            <a:ext cx="102845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Liste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 name="Rectangle: Rounded Corners 3">
            <a:extLst>
              <a:ext uri="{FF2B5EF4-FFF2-40B4-BE49-F238E27FC236}">
                <a16:creationId xmlns:a16="http://schemas.microsoft.com/office/drawing/2014/main" id="{97326DB8-CA44-A607-C456-57EF42550594}"/>
              </a:ext>
            </a:extLst>
          </p:cNvPr>
          <p:cNvSpPr/>
          <p:nvPr/>
        </p:nvSpPr>
        <p:spPr>
          <a:xfrm>
            <a:off x="5957078" y="3907806"/>
            <a:ext cx="86723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a:t>
            </a:r>
          </a:p>
        </p:txBody>
      </p:sp>
      <p:sp>
        <p:nvSpPr>
          <p:cNvPr id="17" name="Rectangle: Rounded Corners 16">
            <a:extLst>
              <a:ext uri="{FF2B5EF4-FFF2-40B4-BE49-F238E27FC236}">
                <a16:creationId xmlns:a16="http://schemas.microsoft.com/office/drawing/2014/main" id="{F4E9A9F3-A397-989A-025A-A7170C8A9E6A}"/>
              </a:ext>
            </a:extLst>
          </p:cNvPr>
          <p:cNvSpPr/>
          <p:nvPr/>
        </p:nvSpPr>
        <p:spPr>
          <a:xfrm>
            <a:off x="5739906" y="5074969"/>
            <a:ext cx="117398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9794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5"/>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5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750"/>
                                  </p:stCondLst>
                                  <p:childTnLst>
                                    <p:set>
                                      <p:cBhvr>
                                        <p:cTn id="25" dur="1" fill="hold">
                                          <p:stCondLst>
                                            <p:cond delay="0"/>
                                          </p:stCondLst>
                                        </p:cTn>
                                        <p:tgtEl>
                                          <p:spTgt spid="58"/>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grpId="0" nodeType="afterEffect">
                                  <p:stCondLst>
                                    <p:cond delay="750"/>
                                  </p:stCondLst>
                                  <p:childTnLst>
                                    <p:set>
                                      <p:cBhvr>
                                        <p:cTn id="28" dur="1" fill="hold">
                                          <p:stCondLst>
                                            <p:cond delay="0"/>
                                          </p:stCondLst>
                                        </p:cTn>
                                        <p:tgtEl>
                                          <p:spTgt spid="59"/>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75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2750"/>
                            </p:stCondLst>
                            <p:childTnLst>
                              <p:par>
                                <p:cTn id="33" presetID="1" presetClass="entr" presetSubtype="0" fill="hold" grpId="0" nodeType="afterEffect">
                                  <p:stCondLst>
                                    <p:cond delay="75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15000"/>
                                        <p:tgtEl>
                                          <p:spTgt spid="9"/>
                                        </p:tgtEl>
                                        <p:attrNameLst>
                                          <p:attrName>ppt_y</p:attrName>
                                        </p:attrNameLst>
                                      </p:cBhvr>
                                      <p:tavLst>
                                        <p:tav tm="0">
                                          <p:val>
                                            <p:strVal val="#ppt_y"/>
                                          </p:val>
                                        </p:tav>
                                        <p:tav tm="100000">
                                          <p:val>
                                            <p:strVal val="#ppt_y+#ppt_h*1.125000"/>
                                          </p:val>
                                        </p:tav>
                                      </p:tavLst>
                                    </p:anim>
                                    <p:animEffect transition="out" filter="wipe(down)">
                                      <p:cBhvr>
                                        <p:cTn id="40" dur="15000"/>
                                        <p:tgtEl>
                                          <p:spTgt spid="9"/>
                                        </p:tgtEl>
                                      </p:cBhvr>
                                    </p:animEffect>
                                    <p:set>
                                      <p:cBhvr>
                                        <p:cTn id="41"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7" grpId="0" animBg="1"/>
      <p:bldP spid="9" grpId="0" animBg="1"/>
      <p:bldP spid="4"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hlinkClick r:id="" action="ppaction://noaction">
              <a:snd r:embed="rId4" name="T3_W3F_10.5.wav"/>
            </a:hlinkClick>
            <a:extLst>
              <a:ext uri="{FF2B5EF4-FFF2-40B4-BE49-F238E27FC236}">
                <a16:creationId xmlns:a16="http://schemas.microsoft.com/office/drawing/2014/main" id="{4D9ECB7F-82F6-459F-9B04-4E7FDF37B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39501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The song is not old.</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1798080" y="3907806"/>
            <a:ext cx="1137203"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a:t>
            </a: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96672" y="3907806"/>
            <a:ext cx="1369012"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4348329" y="3907806"/>
            <a:ext cx="1376353"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Song</a:t>
            </a: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167678" y="3907806"/>
            <a:ext cx="948256"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alt</a:t>
            </a: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191373" y="5081348"/>
            <a:ext cx="92292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Der</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332515" y="5075483"/>
            <a:ext cx="148325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Song</a:t>
            </a: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033986" y="5081911"/>
            <a:ext cx="89313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6"/>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7">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7" name="Rectangle: Rounded Corners 6">
            <a:extLst>
              <a:ext uri="{FF2B5EF4-FFF2-40B4-BE49-F238E27FC236}">
                <a16:creationId xmlns:a16="http://schemas.microsoft.com/office/drawing/2014/main" id="{5C7B330D-BB40-928A-D766-A6ADBB4674C9}"/>
              </a:ext>
            </a:extLst>
          </p:cNvPr>
          <p:cNvSpPr/>
          <p:nvPr/>
        </p:nvSpPr>
        <p:spPr>
          <a:xfrm>
            <a:off x="4145337" y="5074970"/>
            <a:ext cx="1376353"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 name="Rectangle: Rounded Corners 3">
            <a:extLst>
              <a:ext uri="{FF2B5EF4-FFF2-40B4-BE49-F238E27FC236}">
                <a16:creationId xmlns:a16="http://schemas.microsoft.com/office/drawing/2014/main" id="{97326DB8-CA44-A607-C456-57EF42550594}"/>
              </a:ext>
            </a:extLst>
          </p:cNvPr>
          <p:cNvSpPr/>
          <p:nvPr/>
        </p:nvSpPr>
        <p:spPr>
          <a:xfrm>
            <a:off x="5957078" y="3907806"/>
            <a:ext cx="86723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F4E9A9F3-A397-989A-025A-A7170C8A9E6A}"/>
              </a:ext>
            </a:extLst>
          </p:cNvPr>
          <p:cNvSpPr/>
          <p:nvPr/>
        </p:nvSpPr>
        <p:spPr>
          <a:xfrm>
            <a:off x="5739906" y="5074969"/>
            <a:ext cx="117398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alt</a:t>
            </a:r>
          </a:p>
        </p:txBody>
      </p:sp>
    </p:spTree>
    <p:extLst>
      <p:ext uri="{BB962C8B-B14F-4D97-AF65-F5344CB8AC3E}">
        <p14:creationId xmlns:p14="http://schemas.microsoft.com/office/powerpoint/2010/main" val="171334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5"/>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5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750"/>
                                  </p:stCondLst>
                                  <p:childTnLst>
                                    <p:set>
                                      <p:cBhvr>
                                        <p:cTn id="25" dur="1" fill="hold">
                                          <p:stCondLst>
                                            <p:cond delay="0"/>
                                          </p:stCondLst>
                                        </p:cTn>
                                        <p:tgtEl>
                                          <p:spTgt spid="58"/>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grpId="0" nodeType="afterEffect">
                                  <p:stCondLst>
                                    <p:cond delay="750"/>
                                  </p:stCondLst>
                                  <p:childTnLst>
                                    <p:set>
                                      <p:cBhvr>
                                        <p:cTn id="28" dur="1" fill="hold">
                                          <p:stCondLst>
                                            <p:cond delay="0"/>
                                          </p:stCondLst>
                                        </p:cTn>
                                        <p:tgtEl>
                                          <p:spTgt spid="59"/>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75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2750"/>
                            </p:stCondLst>
                            <p:childTnLst>
                              <p:par>
                                <p:cTn id="33" presetID="1" presetClass="entr" presetSubtype="0" fill="hold" grpId="0" nodeType="afterEffect">
                                  <p:stCondLst>
                                    <p:cond delay="75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15000"/>
                                        <p:tgtEl>
                                          <p:spTgt spid="9"/>
                                        </p:tgtEl>
                                        <p:attrNameLst>
                                          <p:attrName>ppt_y</p:attrName>
                                        </p:attrNameLst>
                                      </p:cBhvr>
                                      <p:tavLst>
                                        <p:tav tm="0">
                                          <p:val>
                                            <p:strVal val="#ppt_y"/>
                                          </p:val>
                                        </p:tav>
                                        <p:tav tm="100000">
                                          <p:val>
                                            <p:strVal val="#ppt_y+#ppt_h*1.125000"/>
                                          </p:val>
                                        </p:tav>
                                      </p:tavLst>
                                    </p:anim>
                                    <p:animEffect transition="out" filter="wipe(down)">
                                      <p:cBhvr>
                                        <p:cTn id="40" dur="15000"/>
                                        <p:tgtEl>
                                          <p:spTgt spid="9"/>
                                        </p:tgtEl>
                                      </p:cBhvr>
                                    </p:animEffect>
                                    <p:set>
                                      <p:cBhvr>
                                        <p:cTn id="41"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7" grpId="0" animBg="1"/>
      <p:bldP spid="9" grpId="0" animBg="1"/>
      <p:bldP spid="4"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hlinkClick r:id="" action="ppaction://noaction">
              <a:snd r:embed="rId4" name="T3_W3F_10.6.wav"/>
            </a:hlinkClick>
            <a:extLst>
              <a:ext uri="{FF2B5EF4-FFF2-40B4-BE49-F238E27FC236}">
                <a16:creationId xmlns:a16="http://schemas.microsoft.com/office/drawing/2014/main" id="{4D9ECB7F-82F6-459F-9B04-4E7FDF37B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594585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 don’t receive the sandwich.</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1089172" y="3907806"/>
            <a:ext cx="2058060"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58172" y="3907806"/>
            <a:ext cx="889747"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a:t>
            </a: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4366692" y="3907806"/>
            <a:ext cx="81344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188485" y="3907806"/>
            <a:ext cx="113695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152873" y="5081348"/>
            <a:ext cx="84157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Ich</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018976" y="5075483"/>
            <a:ext cx="2065682"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Century Gothic" panose="020B0502020202020204" pitchFamily="34" charset="0"/>
              </a:rPr>
              <a:t>bekomme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109186" y="5081911"/>
            <a:ext cx="89313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das</a:t>
            </a: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6"/>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7">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7" name="Rectangle: Rounded Corners 6">
            <a:extLst>
              <a:ext uri="{FF2B5EF4-FFF2-40B4-BE49-F238E27FC236}">
                <a16:creationId xmlns:a16="http://schemas.microsoft.com/office/drawing/2014/main" id="{5C7B330D-BB40-928A-D766-A6ADBB4674C9}"/>
              </a:ext>
            </a:extLst>
          </p:cNvPr>
          <p:cNvSpPr/>
          <p:nvPr/>
        </p:nvSpPr>
        <p:spPr>
          <a:xfrm>
            <a:off x="4026849" y="5074970"/>
            <a:ext cx="192960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Butterbrot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 name="Rectangle: Rounded Corners 3">
            <a:extLst>
              <a:ext uri="{FF2B5EF4-FFF2-40B4-BE49-F238E27FC236}">
                <a16:creationId xmlns:a16="http://schemas.microsoft.com/office/drawing/2014/main" id="{97326DB8-CA44-A607-C456-57EF42550594}"/>
              </a:ext>
            </a:extLst>
          </p:cNvPr>
          <p:cNvSpPr/>
          <p:nvPr/>
        </p:nvSpPr>
        <p:spPr>
          <a:xfrm>
            <a:off x="5221390" y="3907806"/>
            <a:ext cx="1959058"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Butterbrot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F4E9A9F3-A397-989A-025A-A7170C8A9E6A}"/>
              </a:ext>
            </a:extLst>
          </p:cNvPr>
          <p:cNvSpPr/>
          <p:nvPr/>
        </p:nvSpPr>
        <p:spPr>
          <a:xfrm>
            <a:off x="5980982" y="5074969"/>
            <a:ext cx="119946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7446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5"/>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5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750"/>
                                  </p:stCondLst>
                                  <p:childTnLst>
                                    <p:set>
                                      <p:cBhvr>
                                        <p:cTn id="25" dur="1" fill="hold">
                                          <p:stCondLst>
                                            <p:cond delay="0"/>
                                          </p:stCondLst>
                                        </p:cTn>
                                        <p:tgtEl>
                                          <p:spTgt spid="58"/>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grpId="0" nodeType="afterEffect">
                                  <p:stCondLst>
                                    <p:cond delay="750"/>
                                  </p:stCondLst>
                                  <p:childTnLst>
                                    <p:set>
                                      <p:cBhvr>
                                        <p:cTn id="28" dur="1" fill="hold">
                                          <p:stCondLst>
                                            <p:cond delay="0"/>
                                          </p:stCondLst>
                                        </p:cTn>
                                        <p:tgtEl>
                                          <p:spTgt spid="59"/>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75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2750"/>
                            </p:stCondLst>
                            <p:childTnLst>
                              <p:par>
                                <p:cTn id="33" presetID="1" presetClass="entr" presetSubtype="0" fill="hold" grpId="0" nodeType="afterEffect">
                                  <p:stCondLst>
                                    <p:cond delay="75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15000"/>
                                        <p:tgtEl>
                                          <p:spTgt spid="9"/>
                                        </p:tgtEl>
                                        <p:attrNameLst>
                                          <p:attrName>ppt_y</p:attrName>
                                        </p:attrNameLst>
                                      </p:cBhvr>
                                      <p:tavLst>
                                        <p:tav tm="0">
                                          <p:val>
                                            <p:strVal val="#ppt_y"/>
                                          </p:val>
                                        </p:tav>
                                        <p:tav tm="100000">
                                          <p:val>
                                            <p:strVal val="#ppt_y+#ppt_h*1.125000"/>
                                          </p:val>
                                        </p:tav>
                                      </p:tavLst>
                                    </p:anim>
                                    <p:animEffect transition="out" filter="wipe(down)">
                                      <p:cBhvr>
                                        <p:cTn id="40" dur="15000"/>
                                        <p:tgtEl>
                                          <p:spTgt spid="9"/>
                                        </p:tgtEl>
                                      </p:cBhvr>
                                    </p:animEffect>
                                    <p:set>
                                      <p:cBhvr>
                                        <p:cTn id="41"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7" grpId="0" animBg="1"/>
      <p:bldP spid="9" grpId="0" animBg="1"/>
      <p:bldP spid="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749536664"/>
              </p:ext>
            </p:extLst>
          </p:nvPr>
        </p:nvGraphicFramePr>
        <p:xfrm>
          <a:off x="450832" y="1078538"/>
          <a:ext cx="9810698" cy="5417082"/>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kein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keine,kein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Ich </a:t>
                      </a:r>
                      <a:r>
                        <a:rPr lang="en-GB" sz="2400" b="1" dirty="0" err="1">
                          <a:solidFill>
                            <a:srgbClr val="00B0F0"/>
                          </a:solidFill>
                          <a:latin typeface="Century Gothic" panose="020B0502020202020204" pitchFamily="34" charset="0"/>
                        </a:rPr>
                        <a:t>weiß</a:t>
                      </a:r>
                      <a:r>
                        <a:rPr lang="en-GB" sz="2400" b="1" dirty="0">
                          <a:solidFill>
                            <a:srgbClr val="00B0F0"/>
                          </a:solidFill>
                          <a:latin typeface="Century Gothic" panose="020B0502020202020204" pitchFamily="34" charset="0"/>
                        </a:rPr>
                        <a:t> es </a:t>
                      </a:r>
                      <a:r>
                        <a:rPr lang="en-GB" sz="2400" b="1" dirty="0" err="1">
                          <a:solidFill>
                            <a:srgbClr val="00B0F0"/>
                          </a:solidFill>
                          <a:latin typeface="Century Gothic" panose="020B0502020202020204" pitchFamily="34" charset="0"/>
                        </a:rPr>
                        <a:t>nicht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02847">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Wie </a:t>
                      </a:r>
                      <a:r>
                        <a:rPr lang="en-GB" sz="2400" b="1" dirty="0" err="1">
                          <a:solidFill>
                            <a:srgbClr val="00B0F0"/>
                          </a:solidFill>
                          <a:latin typeface="Century Gothic" panose="020B0502020202020204" pitchFamily="34" charset="0"/>
                        </a:rPr>
                        <a:t>sagt</a:t>
                      </a:r>
                      <a:r>
                        <a:rPr lang="en-GB" sz="2400" b="1" dirty="0">
                          <a:solidFill>
                            <a:srgbClr val="00B0F0"/>
                          </a:solidFill>
                          <a:latin typeface="Century Gothic" panose="020B0502020202020204" pitchFamily="34" charset="0"/>
                        </a:rPr>
                        <a:t> man?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haben</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Haus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Baum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Fehler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Schule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02847">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Hilfe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Gruppe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gibt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FF3399"/>
                          </a:solidFill>
                          <a:latin typeface="Century Gothic" panose="020B0502020202020204" pitchFamily="34" charset="0"/>
                          <a:ea typeface="+mn-ea"/>
                          <a:cs typeface="+mn-cs"/>
                          <a:sym typeface="Arial"/>
                        </a:rPr>
                        <a:t>besuchen</a:t>
                      </a:r>
                      <a:endParaRPr lang="en-GB" sz="2400" b="1" i="0" u="none" strike="noStrike" cap="none" dirty="0">
                        <a:solidFill>
                          <a:srgbClr val="FF3399"/>
                        </a:solidFill>
                        <a:latin typeface="Century Gothic" panose="020B0502020202020204" pitchFamily="34" charset="0"/>
                        <a:ea typeface="+mn-ea"/>
                        <a:cs typeface="+mn-cs"/>
                        <a:sym typeface="Arial"/>
                      </a:endParaRPr>
                    </a:p>
                    <a:p>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FF3399"/>
                          </a:solidFill>
                          <a:latin typeface="Century Gothic" panose="020B0502020202020204" pitchFamily="34" charset="0"/>
                          <a:ea typeface="+mn-ea"/>
                          <a:cs typeface="+mn-cs"/>
                          <a:sym typeface="Arial"/>
                        </a:rPr>
                        <a:t>bleiben</a:t>
                      </a:r>
                      <a:endParaRPr lang="en-GB" sz="2400" b="1" i="0" u="none" strike="noStrike" cap="none" dirty="0">
                        <a:solidFill>
                          <a:srgbClr val="FF3399"/>
                        </a:solidFill>
                        <a:latin typeface="Century Gothic" panose="020B0502020202020204" pitchFamily="34" charset="0"/>
                        <a:ea typeface="+mn-ea"/>
                        <a:cs typeface="+mn-c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FF3399"/>
                          </a:solidFill>
                          <a:latin typeface="Century Gothic" panose="020B0502020202020204" pitchFamily="34" charset="0"/>
                          <a:ea typeface="+mn-ea"/>
                          <a:cs typeface="+mn-cs"/>
                          <a:sym typeface="Arial"/>
                        </a:rPr>
                        <a:t>die </a:t>
                      </a:r>
                      <a:r>
                        <a:rPr lang="en-GB" sz="2400" b="1" i="0" u="none" strike="noStrike" cap="none" dirty="0" err="1">
                          <a:solidFill>
                            <a:srgbClr val="FF3399"/>
                          </a:solidFill>
                          <a:latin typeface="Century Gothic" panose="020B0502020202020204" pitchFamily="34" charset="0"/>
                          <a:ea typeface="+mn-ea"/>
                          <a:cs typeface="+mn-cs"/>
                          <a:sym typeface="Arial"/>
                        </a:rPr>
                        <a:t>Gitarre</a:t>
                      </a:r>
                      <a:endParaRPr lang="en-GB" sz="2400" b="1" i="0" u="none" strike="noStrike" cap="none" dirty="0">
                        <a:solidFill>
                          <a:srgbClr val="FF3399"/>
                        </a:solidFill>
                        <a:latin typeface="Century Gothic" panose="020B0502020202020204" pitchFamily="34" charset="0"/>
                        <a:ea typeface="+mn-ea"/>
                        <a:cs typeface="+mn-cs"/>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02847">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die Oma</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benutzen</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brauchen</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hlinkClick r:id="" action="ppaction://noaction">
              <a:snd r:embed="rId3" name="T3_W3F_16.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77469" y="3146827"/>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65" y="133194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547251" y="499181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67285" y="58107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67003" y="366484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94025" y="6024599"/>
            <a:ext cx="27254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grandma</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579007" y="6063253"/>
            <a:ext cx="29731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 use, using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52765" y="6027988"/>
            <a:ext cx="28566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 need, needing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088369" y="5171345"/>
            <a:ext cx="25729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visit, visiting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586291" y="4971700"/>
            <a:ext cx="2973165" cy="707886"/>
          </a:xfrm>
          <a:prstGeom prst="rect">
            <a:avLst/>
          </a:prstGeom>
          <a:noFill/>
        </p:spPr>
        <p:txBody>
          <a:bodyPr wrap="squar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to remain, stay,  remaining, staying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521581" y="5163469"/>
            <a:ext cx="35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guitar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09912" y="42395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help</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479518" y="4239521"/>
            <a:ext cx="3297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group</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39080" y="4239521"/>
            <a:ext cx="27890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 is, there are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135005" y="33248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tree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549982" y="3367352"/>
            <a:ext cx="3000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mistake,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error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550160" y="335102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school</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135005" y="2445387"/>
            <a:ext cx="27978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How do you say?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58519" y="2414609"/>
            <a:ext cx="2580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have, having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582582" y="24146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house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79754" y="1471211"/>
            <a:ext cx="22430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have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26268" y="1496206"/>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 a, no</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65733" y="150290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don’t know</a:t>
            </a:r>
          </a:p>
        </p:txBody>
      </p:sp>
    </p:spTree>
    <p:extLst>
      <p:ext uri="{BB962C8B-B14F-4D97-AF65-F5344CB8AC3E}">
        <p14:creationId xmlns:p14="http://schemas.microsoft.com/office/powerpoint/2010/main" val="416749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71409156"/>
              </p:ext>
            </p:extLst>
          </p:nvPr>
        </p:nvGraphicFramePr>
        <p:xfrm>
          <a:off x="430537" y="1122422"/>
          <a:ext cx="10062932" cy="5417082"/>
        </p:xfrm>
        <a:graphic>
          <a:graphicData uri="http://schemas.openxmlformats.org/drawingml/2006/table">
            <a:tbl>
              <a:tblPr firstRow="1" bandRow="1"/>
              <a:tblGrid>
                <a:gridCol w="1774923">
                  <a:extLst>
                    <a:ext uri="{9D8B030D-6E8A-4147-A177-3AD203B41FA5}">
                      <a16:colId xmlns:a16="http://schemas.microsoft.com/office/drawing/2014/main" val="1203737284"/>
                    </a:ext>
                  </a:extLst>
                </a:gridCol>
                <a:gridCol w="2460107">
                  <a:extLst>
                    <a:ext uri="{9D8B030D-6E8A-4147-A177-3AD203B41FA5}">
                      <a16:colId xmlns:a16="http://schemas.microsoft.com/office/drawing/2014/main" val="1810222861"/>
                    </a:ext>
                  </a:extLst>
                </a:gridCol>
                <a:gridCol w="3065232">
                  <a:extLst>
                    <a:ext uri="{9D8B030D-6E8A-4147-A177-3AD203B41FA5}">
                      <a16:colId xmlns:a16="http://schemas.microsoft.com/office/drawing/2014/main" val="274413866"/>
                    </a:ext>
                  </a:extLst>
                </a:gridCol>
                <a:gridCol w="2762670">
                  <a:extLst>
                    <a:ext uri="{9D8B030D-6E8A-4147-A177-3AD203B41FA5}">
                      <a16:colId xmlns:a16="http://schemas.microsoft.com/office/drawing/2014/main" val="2706468897"/>
                    </a:ext>
                  </a:extLst>
                </a:gridCol>
              </a:tblGrid>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B0F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house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02847">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not a, no</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How do you say?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don’t know</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school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help</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02847">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mistake, error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FF3399"/>
                          </a:solidFill>
                          <a:latin typeface="Century Gothic" panose="020B0502020202020204" pitchFamily="34" charset="0"/>
                          <a:ea typeface="+mn-ea"/>
                          <a:cs typeface="+mn-cs"/>
                          <a:sym typeface="Arial"/>
                        </a:rPr>
                        <a:t>(the) guitar</a:t>
                      </a:r>
                    </a:p>
                    <a:p>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FF3399"/>
                          </a:solidFill>
                          <a:latin typeface="Century Gothic" panose="020B0502020202020204" pitchFamily="34" charset="0"/>
                          <a:ea typeface="+mn-ea"/>
                          <a:cs typeface="+mn-cs"/>
                          <a:sym typeface="Arial"/>
                        </a:rPr>
                        <a:t>(the)</a:t>
                      </a:r>
                      <a:r>
                        <a:rPr lang="en-GB" sz="2400" b="1" dirty="0">
                          <a:solidFill>
                            <a:srgbClr val="92D050"/>
                          </a:solidFill>
                          <a:latin typeface="Century Gothic" panose="020B0502020202020204" pitchFamily="34" charset="0"/>
                        </a:rPr>
                        <a:t> </a:t>
                      </a:r>
                      <a:r>
                        <a:rPr lang="en-GB" sz="2400" b="1" i="0" u="none" strike="noStrike" cap="none" dirty="0">
                          <a:solidFill>
                            <a:srgbClr val="FF3399"/>
                          </a:solidFill>
                          <a:latin typeface="Century Gothic" panose="020B0502020202020204" pitchFamily="34" charset="0"/>
                          <a:ea typeface="+mn-ea"/>
                          <a:cs typeface="+mn-cs"/>
                          <a:sym typeface="Arial"/>
                        </a:rPr>
                        <a:t>grandma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FF3399"/>
                          </a:solidFill>
                          <a:latin typeface="Century Gothic" panose="020B0502020202020204" pitchFamily="34" charset="0"/>
                          <a:ea typeface="+mn-ea"/>
                          <a:cs typeface="+mn-cs"/>
                          <a:sym typeface="Arial"/>
                        </a:rPr>
                        <a:t>to use, using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02847">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100" b="1" dirty="0">
                          <a:solidFill>
                            <a:srgbClr val="FF3399"/>
                          </a:solidFill>
                          <a:latin typeface="Century Gothic" panose="020B0502020202020204" pitchFamily="34" charset="0"/>
                        </a:rPr>
                        <a:t>to need, needing</a:t>
                      </a:r>
                      <a:endParaRPr lang="en-GB" sz="21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FF3399"/>
                          </a:solidFill>
                          <a:latin typeface="Century Gothic" panose="020B0502020202020204" pitchFamily="34" charset="0"/>
                        </a:rPr>
                        <a:t>to remain, stay, remaining, staying</a:t>
                      </a:r>
                      <a:endParaRPr lang="en-GB" sz="20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visit, visiting</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hlinkClick r:id="" action="ppaction://noaction">
              <a:snd r:embed="rId3" name="T3_W3F_16.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Deutsch</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56878" y="323783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84" y="147733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568704" y="508065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41702" y="559711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hlinkClick r:id="" action="ppaction://noaction">
              <a:snd r:embed="rId7" name="T3_W3F_16.3.wav"/>
            </a:hlinkClick>
            <a:extLst>
              <a:ext uri="{FF2B5EF4-FFF2-40B4-BE49-F238E27FC236}">
                <a16:creationId xmlns:a16="http://schemas.microsoft.com/office/drawing/2014/main" id="{EF239C35-C144-491F-AEA8-CD145B46436E}"/>
              </a:ext>
            </a:extLst>
          </p:cNvPr>
          <p:cNvSpPr txBox="1"/>
          <p:nvPr/>
        </p:nvSpPr>
        <p:spPr>
          <a:xfrm>
            <a:off x="2197990" y="6082503"/>
            <a:ext cx="2375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brauchen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hlinkClick r:id="" action="ppaction://noaction">
              <a:snd r:embed="rId8" name="T3_W3F_16.4.wav"/>
            </a:hlinkClick>
            <a:extLst>
              <a:ext uri="{FF2B5EF4-FFF2-40B4-BE49-F238E27FC236}">
                <a16:creationId xmlns:a16="http://schemas.microsoft.com/office/drawing/2014/main" id="{5EAB8AEE-2EFB-4FCD-B290-9EBB073016C9}"/>
              </a:ext>
            </a:extLst>
          </p:cNvPr>
          <p:cNvSpPr txBox="1"/>
          <p:nvPr/>
        </p:nvSpPr>
        <p:spPr>
          <a:xfrm>
            <a:off x="4666024" y="6186035"/>
            <a:ext cx="29731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bleiben</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9" name="T3_W3F_16.5.wav"/>
            </a:hlinkClick>
            <a:extLst>
              <a:ext uri="{FF2B5EF4-FFF2-40B4-BE49-F238E27FC236}">
                <a16:creationId xmlns:a16="http://schemas.microsoft.com/office/drawing/2014/main" id="{D18B8898-B477-43E3-BE8C-9D0576976DA9}"/>
              </a:ext>
            </a:extLst>
          </p:cNvPr>
          <p:cNvSpPr txBox="1"/>
          <p:nvPr/>
        </p:nvSpPr>
        <p:spPr>
          <a:xfrm>
            <a:off x="7731372" y="6077785"/>
            <a:ext cx="2515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besuchen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0" name="T3_W3F_16.6.wav"/>
            </a:hlinkClick>
            <a:extLst>
              <a:ext uri="{FF2B5EF4-FFF2-40B4-BE49-F238E27FC236}">
                <a16:creationId xmlns:a16="http://schemas.microsoft.com/office/drawing/2014/main" id="{6A8195D3-7F81-44C0-B3C4-7AA5F73FDFE2}"/>
              </a:ext>
            </a:extLst>
          </p:cNvPr>
          <p:cNvSpPr txBox="1"/>
          <p:nvPr/>
        </p:nvSpPr>
        <p:spPr>
          <a:xfrm>
            <a:off x="2195373" y="5168595"/>
            <a:ext cx="2470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Gitarre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1" name="T3_W3F_16.7.wav"/>
            </a:hlinkClick>
            <a:extLst>
              <a:ext uri="{FF2B5EF4-FFF2-40B4-BE49-F238E27FC236}">
                <a16:creationId xmlns:a16="http://schemas.microsoft.com/office/drawing/2014/main" id="{E34A5B3A-1E1D-4D72-9D2C-CEF166467DEF}"/>
              </a:ext>
            </a:extLst>
          </p:cNvPr>
          <p:cNvSpPr txBox="1"/>
          <p:nvPr/>
        </p:nvSpPr>
        <p:spPr>
          <a:xfrm>
            <a:off x="4657714" y="5162599"/>
            <a:ext cx="2973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Oma</a:t>
            </a:r>
          </a:p>
        </p:txBody>
      </p:sp>
      <p:sp>
        <p:nvSpPr>
          <p:cNvPr id="63" name="TextBox 62">
            <a:hlinkClick r:id="" action="ppaction://noaction">
              <a:snd r:embed="rId12" name="T3_W3F_16.8.wav"/>
            </a:hlinkClick>
            <a:extLst>
              <a:ext uri="{FF2B5EF4-FFF2-40B4-BE49-F238E27FC236}">
                <a16:creationId xmlns:a16="http://schemas.microsoft.com/office/drawing/2014/main" id="{4288424B-C932-4547-A012-B49F40F7D00B}"/>
              </a:ext>
            </a:extLst>
          </p:cNvPr>
          <p:cNvSpPr txBox="1"/>
          <p:nvPr/>
        </p:nvSpPr>
        <p:spPr>
          <a:xfrm>
            <a:off x="7709871" y="5162599"/>
            <a:ext cx="35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benutzen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3" name="T3_W3F_16.9.wav"/>
            </a:hlinkClick>
            <a:extLst>
              <a:ext uri="{FF2B5EF4-FFF2-40B4-BE49-F238E27FC236}">
                <a16:creationId xmlns:a16="http://schemas.microsoft.com/office/drawing/2014/main" id="{24EF90E7-D847-4795-BDB5-8402724F776D}"/>
              </a:ext>
            </a:extLst>
          </p:cNvPr>
          <p:cNvSpPr txBox="1"/>
          <p:nvPr/>
        </p:nvSpPr>
        <p:spPr>
          <a:xfrm>
            <a:off x="2204578" y="42566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Gruppe</a:t>
            </a:r>
          </a:p>
        </p:txBody>
      </p:sp>
      <p:sp>
        <p:nvSpPr>
          <p:cNvPr id="65" name="TextBox 64">
            <a:hlinkClick r:id="" action="ppaction://noaction">
              <a:snd r:embed="rId14" name="T3_W3F_16.10.wav"/>
            </a:hlinkClick>
            <a:extLst>
              <a:ext uri="{FF2B5EF4-FFF2-40B4-BE49-F238E27FC236}">
                <a16:creationId xmlns:a16="http://schemas.microsoft.com/office/drawing/2014/main" id="{14BEB3B8-B887-4DEB-A486-6CD05DC01D9A}"/>
              </a:ext>
            </a:extLst>
          </p:cNvPr>
          <p:cNvSpPr txBox="1"/>
          <p:nvPr/>
        </p:nvSpPr>
        <p:spPr>
          <a:xfrm>
            <a:off x="4675134" y="4256699"/>
            <a:ext cx="30347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Baum</a:t>
            </a:r>
          </a:p>
        </p:txBody>
      </p:sp>
      <p:sp>
        <p:nvSpPr>
          <p:cNvPr id="66" name="TextBox 65">
            <a:hlinkClick r:id="" action="ppaction://noaction">
              <a:snd r:embed="rId15" name="T3_W3F_16.11.wav"/>
            </a:hlinkClick>
            <a:extLst>
              <a:ext uri="{FF2B5EF4-FFF2-40B4-BE49-F238E27FC236}">
                <a16:creationId xmlns:a16="http://schemas.microsoft.com/office/drawing/2014/main" id="{9A77445A-237C-48F8-B46C-8170B7D37559}"/>
              </a:ext>
            </a:extLst>
          </p:cNvPr>
          <p:cNvSpPr txBox="1"/>
          <p:nvPr/>
        </p:nvSpPr>
        <p:spPr>
          <a:xfrm>
            <a:off x="7734696" y="4256699"/>
            <a:ext cx="251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Fehler</a:t>
            </a:r>
          </a:p>
        </p:txBody>
      </p:sp>
      <p:sp>
        <p:nvSpPr>
          <p:cNvPr id="67" name="TextBox 66">
            <a:hlinkClick r:id="" action="ppaction://noaction">
              <a:snd r:embed="rId16" name="T3_W3F_16.12.wav"/>
            </a:hlinkClick>
            <a:extLst>
              <a:ext uri="{FF2B5EF4-FFF2-40B4-BE49-F238E27FC236}">
                <a16:creationId xmlns:a16="http://schemas.microsoft.com/office/drawing/2014/main" id="{2A9D9F22-C351-4596-BB7D-87AE8D30A74E}"/>
              </a:ext>
            </a:extLst>
          </p:cNvPr>
          <p:cNvSpPr txBox="1"/>
          <p:nvPr/>
        </p:nvSpPr>
        <p:spPr>
          <a:xfrm>
            <a:off x="2210798" y="33626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Schule</a:t>
            </a:r>
          </a:p>
        </p:txBody>
      </p:sp>
      <p:sp>
        <p:nvSpPr>
          <p:cNvPr id="68" name="TextBox 67">
            <a:hlinkClick r:id="" action="ppaction://noaction">
              <a:snd r:embed="rId17" name="T3_W3F_16.13.wav"/>
            </a:hlinkClick>
            <a:extLst>
              <a:ext uri="{FF2B5EF4-FFF2-40B4-BE49-F238E27FC236}">
                <a16:creationId xmlns:a16="http://schemas.microsoft.com/office/drawing/2014/main" id="{171C234B-E1D8-4BA7-9BB6-CEE92AB173E3}"/>
              </a:ext>
            </a:extLst>
          </p:cNvPr>
          <p:cNvSpPr txBox="1"/>
          <p:nvPr/>
        </p:nvSpPr>
        <p:spPr>
          <a:xfrm>
            <a:off x="4666024" y="33626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Hilfe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18" name="T3_W3F_16.14.wav"/>
            </a:hlinkClick>
            <a:extLst>
              <a:ext uri="{FF2B5EF4-FFF2-40B4-BE49-F238E27FC236}">
                <a16:creationId xmlns:a16="http://schemas.microsoft.com/office/drawing/2014/main" id="{5C29C5FA-AFAC-4818-90A1-7B59F3E335C7}"/>
              </a:ext>
            </a:extLst>
          </p:cNvPr>
          <p:cNvSpPr txBox="1"/>
          <p:nvPr/>
        </p:nvSpPr>
        <p:spPr>
          <a:xfrm>
            <a:off x="7741318" y="3362639"/>
            <a:ext cx="3092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es </a:t>
            </a:r>
            <a:r>
              <a:rPr lang="en-GB" sz="2400" kern="0" dirty="0" err="1">
                <a:solidFill>
                  <a:srgbClr val="002060"/>
                </a:solidFill>
                <a:latin typeface="Century Gothic" panose="020B0502020202020204" pitchFamily="34" charset="0"/>
                <a:cs typeface="Arial"/>
                <a:sym typeface="Arial"/>
              </a:rPr>
              <a:t>gibt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19" name="T3_W3F_16.15.wav"/>
            </a:hlinkClick>
            <a:extLst>
              <a:ext uri="{FF2B5EF4-FFF2-40B4-BE49-F238E27FC236}">
                <a16:creationId xmlns:a16="http://schemas.microsoft.com/office/drawing/2014/main" id="{3BD33182-986E-45CA-86E6-40DC81B590C8}"/>
              </a:ext>
            </a:extLst>
          </p:cNvPr>
          <p:cNvSpPr txBox="1"/>
          <p:nvPr/>
        </p:nvSpPr>
        <p:spPr>
          <a:xfrm>
            <a:off x="2194639" y="2495082"/>
            <a:ext cx="24515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keine</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0" name="T3_W3F_16.16.wav"/>
            </a:hlinkClick>
            <a:extLst>
              <a:ext uri="{FF2B5EF4-FFF2-40B4-BE49-F238E27FC236}">
                <a16:creationId xmlns:a16="http://schemas.microsoft.com/office/drawing/2014/main" id="{D4662F6F-BB7A-440E-99DB-3FEB806B34CB}"/>
              </a:ext>
            </a:extLst>
          </p:cNvPr>
          <p:cNvSpPr txBox="1"/>
          <p:nvPr/>
        </p:nvSpPr>
        <p:spPr>
          <a:xfrm>
            <a:off x="4658519" y="2464304"/>
            <a:ext cx="2580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sagt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man?</a:t>
            </a:r>
          </a:p>
        </p:txBody>
      </p:sp>
      <p:sp>
        <p:nvSpPr>
          <p:cNvPr id="72" name="TextBox 71">
            <a:hlinkClick r:id="" action="ppaction://noaction">
              <a:snd r:embed="rId21" name="T3_W3F_16.17.wav"/>
            </a:hlinkClick>
            <a:extLst>
              <a:ext uri="{FF2B5EF4-FFF2-40B4-BE49-F238E27FC236}">
                <a16:creationId xmlns:a16="http://schemas.microsoft.com/office/drawing/2014/main" id="{80DD82C3-D3C7-45A3-B5A4-90223E7359A7}"/>
              </a:ext>
            </a:extLst>
          </p:cNvPr>
          <p:cNvSpPr txBox="1"/>
          <p:nvPr/>
        </p:nvSpPr>
        <p:spPr>
          <a:xfrm>
            <a:off x="7739688" y="2464304"/>
            <a:ext cx="3092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Ich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weiß</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2" name="T3_W3F_16.18.wav"/>
            </a:hlinkClick>
            <a:extLst>
              <a:ext uri="{FF2B5EF4-FFF2-40B4-BE49-F238E27FC236}">
                <a16:creationId xmlns:a16="http://schemas.microsoft.com/office/drawing/2014/main" id="{40541C7D-B0CC-4C45-9347-2F6A8921779D}"/>
              </a:ext>
            </a:extLst>
          </p:cNvPr>
          <p:cNvSpPr txBox="1"/>
          <p:nvPr/>
        </p:nvSpPr>
        <p:spPr>
          <a:xfrm>
            <a:off x="2199632" y="1542661"/>
            <a:ext cx="22430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3" name="T3_W3F_16.19.wav"/>
            </a:hlinkClick>
            <a:extLst>
              <a:ext uri="{FF2B5EF4-FFF2-40B4-BE49-F238E27FC236}">
                <a16:creationId xmlns:a16="http://schemas.microsoft.com/office/drawing/2014/main" id="{85556096-252E-4BFA-8C9B-3147737202F6}"/>
              </a:ext>
            </a:extLst>
          </p:cNvPr>
          <p:cNvSpPr txBox="1"/>
          <p:nvPr/>
        </p:nvSpPr>
        <p:spPr>
          <a:xfrm>
            <a:off x="4646147" y="1542661"/>
            <a:ext cx="3085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du hast</a:t>
            </a:r>
          </a:p>
        </p:txBody>
      </p:sp>
      <p:sp>
        <p:nvSpPr>
          <p:cNvPr id="75" name="TextBox 74">
            <a:hlinkClick r:id="" action="ppaction://noaction">
              <a:snd r:embed="rId24" name="T3_W3F_16.20.wav"/>
            </a:hlinkClick>
            <a:extLst>
              <a:ext uri="{FF2B5EF4-FFF2-40B4-BE49-F238E27FC236}">
                <a16:creationId xmlns:a16="http://schemas.microsoft.com/office/drawing/2014/main" id="{B56FCEEC-BBC0-447D-8197-5467071F582A}"/>
              </a:ext>
            </a:extLst>
          </p:cNvPr>
          <p:cNvSpPr txBox="1"/>
          <p:nvPr/>
        </p:nvSpPr>
        <p:spPr>
          <a:xfrm>
            <a:off x="7732147" y="154266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Haus</a:t>
            </a:r>
          </a:p>
        </p:txBody>
      </p:sp>
    </p:spTree>
    <p:extLst>
      <p:ext uri="{BB962C8B-B14F-4D97-AF65-F5344CB8AC3E}">
        <p14:creationId xmlns:p14="http://schemas.microsoft.com/office/powerpoint/2010/main" val="30402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48552" y="1775257"/>
            <a:ext cx="521501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1. </a:t>
            </a: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Wer ist das? Das ist dein Vater. Er hat ein Butterbrot.</a:t>
            </a:r>
          </a:p>
        </p:txBody>
      </p:sp>
      <p:sp>
        <p:nvSpPr>
          <p:cNvPr id="25" name="Rectangle 24">
            <a:extLst>
              <a:ext uri="{FF2B5EF4-FFF2-40B4-BE49-F238E27FC236}">
                <a16:creationId xmlns:a16="http://schemas.microsoft.com/office/drawing/2014/main" id="{1454D502-E51A-48B1-82E0-8FB8387BCAF3}"/>
              </a:ext>
            </a:extLst>
          </p:cNvPr>
          <p:cNvSpPr/>
          <p:nvPr/>
        </p:nvSpPr>
        <p:spPr>
          <a:xfrm>
            <a:off x="48552" y="4929971"/>
            <a:ext cx="5746445" cy="369332"/>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4. Das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als</a:t>
            </a:r>
            <a:r>
              <a:rPr kumimoji="0" lang="en-GB" sz="1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Schüler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gern</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48552" y="5766015"/>
            <a:ext cx="4646509"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Das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sein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erster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Computer. Modern!</a:t>
            </a: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Rectangle 22">
            <a:extLst>
              <a:ext uri="{FF2B5EF4-FFF2-40B4-BE49-F238E27FC236}">
                <a16:creationId xmlns:a16="http://schemas.microsoft.com/office/drawing/2014/main" id="{DFED04EB-3898-4880-8DC0-BCB710610EFC}"/>
              </a:ext>
            </a:extLst>
          </p:cNvPr>
          <p:cNvSpPr/>
          <p:nvPr/>
        </p:nvSpPr>
        <p:spPr>
          <a:xfrm>
            <a:off x="48552" y="2726562"/>
            <a:ext cx="5120824" cy="923330"/>
          </a:xfrm>
          <a:prstGeom prst="rect">
            <a:avLst/>
          </a:prstGeom>
        </p:spPr>
        <p:txBody>
          <a:bodyPr wrap="square">
            <a:spAutoFit/>
          </a:bodyPr>
          <a:lstStyle/>
          <a:p>
            <a:pPr>
              <a:defRPr/>
            </a:pP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 Aber diese Person ist sein Bruder, Steffen. Er ist älter.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48552" y="3816928"/>
            <a:ext cx="5120824"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 Das ist deine Mutter im Sommer. Sie klettert auf einen Berg.</a:t>
            </a:r>
          </a:p>
        </p:txBody>
      </p:sp>
      <p:sp>
        <p:nvSpPr>
          <p:cNvPr id="17" name="TextBox 16">
            <a:extLst>
              <a:ext uri="{FF2B5EF4-FFF2-40B4-BE49-F238E27FC236}">
                <a16:creationId xmlns:a16="http://schemas.microsoft.com/office/drawing/2014/main" id="{1D6CFCC9-5A11-48FC-B460-B57B7C6018C9}"/>
              </a:ext>
            </a:extLst>
          </p:cNvPr>
          <p:cNvSpPr txBox="1"/>
          <p:nvPr/>
        </p:nvSpPr>
        <p:spPr>
          <a:xfrm>
            <a:off x="89235" y="855760"/>
            <a:ext cx="547090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a:ea typeface="+mn-ea"/>
                <a:cs typeface="+mn-cs"/>
              </a:rPr>
              <a:t>Read each sentence aloud. </a:t>
            </a:r>
            <a:r>
              <a:rPr kumimoji="0" lang="en-GB" sz="1600" b="1" i="0" u="sng" strike="noStrike" kern="1200" cap="none" spc="0" normalizeH="0" baseline="0" noProof="0" dirty="0">
                <a:ln>
                  <a:noFill/>
                </a:ln>
                <a:solidFill>
                  <a:srgbClr val="002060"/>
                </a:solidFill>
                <a:effectLst/>
                <a:uLnTx/>
                <a:uFillTx/>
                <a:latin typeface="Century Gothic"/>
                <a:ea typeface="+mn-ea"/>
                <a:cs typeface="+mn-cs"/>
              </a:rPr>
              <a:t>Underline</a:t>
            </a:r>
            <a:r>
              <a:rPr kumimoji="0" lang="en-GB" sz="1600" b="1" i="0" u="none" strike="noStrike" kern="1200" cap="none" spc="0" normalizeH="0" baseline="0" noProof="0" dirty="0">
                <a:ln>
                  <a:noFill/>
                </a:ln>
                <a:solidFill>
                  <a:srgbClr val="002060"/>
                </a:solidFill>
                <a:effectLst/>
                <a:uLnTx/>
                <a:uFillTx/>
                <a:latin typeface="Century Gothic"/>
                <a:ea typeface="+mn-ea"/>
                <a:cs typeface="+mn-cs"/>
              </a:rPr>
              <a:t> the stressed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a:ea typeface="+mn-ea"/>
                <a:cs typeface="+mn-cs"/>
              </a:rPr>
              <a:t>[er] syllables and circle the unstressed [er] syllables. </a:t>
            </a:r>
          </a:p>
        </p:txBody>
      </p:sp>
      <p:sp>
        <p:nvSpPr>
          <p:cNvPr id="4" name="Oval 3">
            <a:extLst>
              <a:ext uri="{FF2B5EF4-FFF2-40B4-BE49-F238E27FC236}">
                <a16:creationId xmlns:a16="http://schemas.microsoft.com/office/drawing/2014/main" id="{B7408185-C121-423D-B538-F1399FA4BDDF}"/>
              </a:ext>
            </a:extLst>
          </p:cNvPr>
          <p:cNvSpPr/>
          <p:nvPr/>
        </p:nvSpPr>
        <p:spPr>
          <a:xfrm>
            <a:off x="1882450" y="1145909"/>
            <a:ext cx="639524" cy="29750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BB6D1EB5-4BFE-4D57-BF2B-ED9E72D4FD12}"/>
              </a:ext>
            </a:extLst>
          </p:cNvPr>
          <p:cNvPicPr>
            <a:picLocks noChangeAspect="1"/>
          </p:cNvPicPr>
          <p:nvPr/>
        </p:nvPicPr>
        <p:blipFill>
          <a:blip r:embed="rId3"/>
          <a:stretch>
            <a:fillRect/>
          </a:stretch>
        </p:blipFill>
        <p:spPr>
          <a:xfrm>
            <a:off x="4122200" y="115788"/>
            <a:ext cx="1018674" cy="621430"/>
          </a:xfrm>
          <a:prstGeom prst="rect">
            <a:avLst/>
          </a:prstGeom>
        </p:spPr>
      </p:pic>
      <p:sp>
        <p:nvSpPr>
          <p:cNvPr id="2" name="Rectangle 1">
            <a:extLst>
              <a:ext uri="{FF2B5EF4-FFF2-40B4-BE49-F238E27FC236}">
                <a16:creationId xmlns:a16="http://schemas.microsoft.com/office/drawing/2014/main" id="{53C21C84-AFAE-5DBD-B437-CD891ACC966A}"/>
              </a:ext>
            </a:extLst>
          </p:cNvPr>
          <p:cNvSpPr/>
          <p:nvPr/>
        </p:nvSpPr>
        <p:spPr>
          <a:xfrm>
            <a:off x="6101770" y="1792096"/>
            <a:ext cx="56624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1. </a:t>
            </a: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Wer ist das? Das ist dein Vater. Er hat ein Butterbrot.</a:t>
            </a:r>
          </a:p>
        </p:txBody>
      </p:sp>
      <p:sp>
        <p:nvSpPr>
          <p:cNvPr id="7" name="Rectangle 6">
            <a:extLst>
              <a:ext uri="{FF2B5EF4-FFF2-40B4-BE49-F238E27FC236}">
                <a16:creationId xmlns:a16="http://schemas.microsoft.com/office/drawing/2014/main" id="{DDF7CF89-6E88-540B-86C1-59C17F04D2F9}"/>
              </a:ext>
            </a:extLst>
          </p:cNvPr>
          <p:cNvSpPr/>
          <p:nvPr/>
        </p:nvSpPr>
        <p:spPr>
          <a:xfrm>
            <a:off x="6101769" y="4946810"/>
            <a:ext cx="5746445" cy="369332"/>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4. Das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als</a:t>
            </a:r>
            <a:r>
              <a:rPr kumimoji="0" lang="en-GB" sz="1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Schüler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gern</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0E988CA7-A561-0675-154F-90EB1C6E2B90}"/>
              </a:ext>
            </a:extLst>
          </p:cNvPr>
          <p:cNvSpPr/>
          <p:nvPr/>
        </p:nvSpPr>
        <p:spPr>
          <a:xfrm>
            <a:off x="6101769" y="5782854"/>
            <a:ext cx="4646509"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Das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sein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erster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Computer. Modern!</a:t>
            </a: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9" name="Title 2">
            <a:extLst>
              <a:ext uri="{FF2B5EF4-FFF2-40B4-BE49-F238E27FC236}">
                <a16:creationId xmlns:a16="http://schemas.microsoft.com/office/drawing/2014/main" id="{B194D063-14E5-A7E5-61FD-4D5C837E63F2}"/>
              </a:ext>
            </a:extLst>
          </p:cNvPr>
          <p:cNvSpPr txBox="1">
            <a:spLocks/>
          </p:cNvSpPr>
          <p:nvPr/>
        </p:nvSpPr>
        <p:spPr>
          <a:xfrm>
            <a:off x="6730746" y="160481"/>
            <a:ext cx="6409071" cy="508891"/>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a:latin typeface="Century Gothic" panose="020B0502020202020204" pitchFamily="34" charset="0"/>
                <a:cs typeface="Arial"/>
                <a:sym typeface="Arial"/>
              </a:rPr>
              <a:t>Follow up 1</a:t>
            </a:r>
            <a:endParaRPr lang="en-GB" sz="3200" dirty="0"/>
          </a:p>
        </p:txBody>
      </p:sp>
      <p:sp>
        <p:nvSpPr>
          <p:cNvPr id="10" name="Google Shape;119;p1">
            <a:extLst>
              <a:ext uri="{FF2B5EF4-FFF2-40B4-BE49-F238E27FC236}">
                <a16:creationId xmlns:a16="http://schemas.microsoft.com/office/drawing/2014/main" id="{8C96ABFD-4A74-42FC-5748-7AE0D858BA9E}"/>
              </a:ext>
            </a:extLst>
          </p:cNvPr>
          <p:cNvSpPr/>
          <p:nvPr/>
        </p:nvSpPr>
        <p:spPr>
          <a:xfrm>
            <a:off x="6176388" y="14533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Rectangle 10">
            <a:extLst>
              <a:ext uri="{FF2B5EF4-FFF2-40B4-BE49-F238E27FC236}">
                <a16:creationId xmlns:a16="http://schemas.microsoft.com/office/drawing/2014/main" id="{CCA4F5A1-E04F-0460-B228-EFF3DC9D1516}"/>
              </a:ext>
            </a:extLst>
          </p:cNvPr>
          <p:cNvSpPr/>
          <p:nvPr/>
        </p:nvSpPr>
        <p:spPr>
          <a:xfrm>
            <a:off x="6101769" y="2743401"/>
            <a:ext cx="5120824" cy="923330"/>
          </a:xfrm>
          <a:prstGeom prst="rect">
            <a:avLst/>
          </a:prstGeom>
        </p:spPr>
        <p:txBody>
          <a:bodyPr wrap="square">
            <a:spAutoFit/>
          </a:bodyPr>
          <a:lstStyle/>
          <a:p>
            <a:pPr>
              <a:defRPr/>
            </a:pP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 Aber diese Person ist sein Bruder, Steffen. Er ist älter.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15175AE1-7857-C000-2E9F-D9491F7A8C11}"/>
              </a:ext>
            </a:extLst>
          </p:cNvPr>
          <p:cNvSpPr/>
          <p:nvPr/>
        </p:nvSpPr>
        <p:spPr>
          <a:xfrm>
            <a:off x="6101769" y="3833767"/>
            <a:ext cx="5120824"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 Das ist deine Mutter im Sommer. Sie klettert auf einen Berg.</a:t>
            </a:r>
          </a:p>
        </p:txBody>
      </p:sp>
      <p:sp>
        <p:nvSpPr>
          <p:cNvPr id="13" name="TextBox 12">
            <a:extLst>
              <a:ext uri="{FF2B5EF4-FFF2-40B4-BE49-F238E27FC236}">
                <a16:creationId xmlns:a16="http://schemas.microsoft.com/office/drawing/2014/main" id="{07B0EBB0-8B5B-A392-53AE-96F5BD7403C0}"/>
              </a:ext>
            </a:extLst>
          </p:cNvPr>
          <p:cNvSpPr txBox="1"/>
          <p:nvPr/>
        </p:nvSpPr>
        <p:spPr>
          <a:xfrm>
            <a:off x="6142452" y="872599"/>
            <a:ext cx="547090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a:ea typeface="+mn-ea"/>
                <a:cs typeface="+mn-cs"/>
              </a:rPr>
              <a:t>Read each sentence aloud. </a:t>
            </a:r>
            <a:r>
              <a:rPr kumimoji="0" lang="en-GB" sz="1600" b="1" i="0" u="sng" strike="noStrike" kern="1200" cap="none" spc="0" normalizeH="0" baseline="0" noProof="0" dirty="0">
                <a:ln>
                  <a:noFill/>
                </a:ln>
                <a:solidFill>
                  <a:srgbClr val="002060"/>
                </a:solidFill>
                <a:effectLst/>
                <a:uLnTx/>
                <a:uFillTx/>
                <a:latin typeface="Century Gothic"/>
                <a:ea typeface="+mn-ea"/>
                <a:cs typeface="+mn-cs"/>
              </a:rPr>
              <a:t>Underline</a:t>
            </a:r>
            <a:r>
              <a:rPr kumimoji="0" lang="en-GB" sz="1600" b="1" i="0" u="none" strike="noStrike" kern="1200" cap="none" spc="0" normalizeH="0" baseline="0" noProof="0" dirty="0">
                <a:ln>
                  <a:noFill/>
                </a:ln>
                <a:solidFill>
                  <a:srgbClr val="002060"/>
                </a:solidFill>
                <a:effectLst/>
                <a:uLnTx/>
                <a:uFillTx/>
                <a:latin typeface="Century Gothic"/>
                <a:ea typeface="+mn-ea"/>
                <a:cs typeface="+mn-cs"/>
              </a:rPr>
              <a:t> the stressed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a:ea typeface="+mn-ea"/>
                <a:cs typeface="+mn-cs"/>
              </a:rPr>
              <a:t>[er] syllables and circle the unstressed [er] syllables. </a:t>
            </a:r>
          </a:p>
        </p:txBody>
      </p:sp>
      <p:sp>
        <p:nvSpPr>
          <p:cNvPr id="14" name="Oval 13">
            <a:extLst>
              <a:ext uri="{FF2B5EF4-FFF2-40B4-BE49-F238E27FC236}">
                <a16:creationId xmlns:a16="http://schemas.microsoft.com/office/drawing/2014/main" id="{E3C2D26F-17AF-1B52-4D21-4231485608E2}"/>
              </a:ext>
            </a:extLst>
          </p:cNvPr>
          <p:cNvSpPr/>
          <p:nvPr/>
        </p:nvSpPr>
        <p:spPr>
          <a:xfrm>
            <a:off x="7935667" y="1162748"/>
            <a:ext cx="639524" cy="29750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a:extLst>
              <a:ext uri="{FF2B5EF4-FFF2-40B4-BE49-F238E27FC236}">
                <a16:creationId xmlns:a16="http://schemas.microsoft.com/office/drawing/2014/main" id="{8CEEFF86-1386-52B9-B12F-D4305230272B}"/>
              </a:ext>
            </a:extLst>
          </p:cNvPr>
          <p:cNvPicPr>
            <a:picLocks noChangeAspect="1"/>
          </p:cNvPicPr>
          <p:nvPr/>
        </p:nvPicPr>
        <p:blipFill>
          <a:blip r:embed="rId3"/>
          <a:stretch>
            <a:fillRect/>
          </a:stretch>
        </p:blipFill>
        <p:spPr>
          <a:xfrm>
            <a:off x="10175417" y="132627"/>
            <a:ext cx="1018674" cy="621430"/>
          </a:xfrm>
          <a:prstGeom prst="rect">
            <a:avLst/>
          </a:prstGeom>
        </p:spPr>
      </p:pic>
    </p:spTree>
    <p:extLst>
      <p:ext uri="{BB962C8B-B14F-4D97-AF65-F5344CB8AC3E}">
        <p14:creationId xmlns:p14="http://schemas.microsoft.com/office/powerpoint/2010/main" val="83047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3_2.1.wav"/>
            </a:hlinkClick>
            <a:extLst>
              <a:ext uri="{FF2B5EF4-FFF2-40B4-BE49-F238E27FC236}">
                <a16:creationId xmlns:a16="http://schemas.microsoft.com/office/drawing/2014/main" id="{6DC42178-501A-44BF-9149-1C679CF37202}"/>
              </a:ext>
            </a:extLst>
          </p:cNvPr>
          <p:cNvSpPr txBox="1"/>
          <p:nvPr/>
        </p:nvSpPr>
        <p:spPr>
          <a:xfrm>
            <a:off x="0" y="-201949"/>
            <a:ext cx="3863899" cy="1862048"/>
          </a:xfrm>
          <a:prstGeom prst="rect">
            <a:avLst/>
          </a:prstGeom>
          <a:noFill/>
        </p:spPr>
        <p:txBody>
          <a:bodyPr wrap="square" rtlCol="0">
            <a:spAutoFit/>
          </a:bodyPr>
          <a:lstStyle/>
          <a:p>
            <a:r>
              <a:rPr lang="en-GB" sz="11500" dirty="0">
                <a:solidFill>
                  <a:srgbClr val="002060"/>
                </a:solidFill>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9" name="Picture 8" descr="boy pointing to another boy">
            <a:extLst>
              <a:ext uri="{FF2B5EF4-FFF2-40B4-BE49-F238E27FC236}">
                <a16:creationId xmlns:a16="http://schemas.microsoft.com/office/drawing/2014/main" id="{0A42565E-D8C0-4195-817A-9A094708DAE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372" y="663118"/>
            <a:ext cx="5687568" cy="3904488"/>
          </a:xfrm>
          <a:prstGeom prst="rect">
            <a:avLst/>
          </a:prstGeom>
        </p:spPr>
      </p:pic>
      <p:sp>
        <p:nvSpPr>
          <p:cNvPr id="11" name="Speech Bubble: Rectangle with Corners Rounded 10">
            <a:extLst>
              <a:ext uri="{FF2B5EF4-FFF2-40B4-BE49-F238E27FC236}">
                <a16:creationId xmlns:a16="http://schemas.microsoft.com/office/drawing/2014/main" id="{2FE4FF2A-6D2A-4EB9-BC90-E1E3B67B1DAE}"/>
              </a:ext>
            </a:extLst>
          </p:cNvPr>
          <p:cNvSpPr/>
          <p:nvPr/>
        </p:nvSpPr>
        <p:spPr>
          <a:xfrm>
            <a:off x="26772" y="4019056"/>
            <a:ext cx="4714956"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When</a:t>
            </a:r>
            <a:r>
              <a:rPr kumimoji="0" lang="en-GB" sz="2400" b="1" i="0" u="none" strike="noStrike" kern="1200" cap="none" spc="0" normalizeH="0" noProof="0" dirty="0">
                <a:ln>
                  <a:noFill/>
                </a:ln>
                <a:solidFill>
                  <a:prstClr val="white"/>
                </a:solidFill>
                <a:effectLst/>
                <a:uLnTx/>
                <a:uFillTx/>
              </a:rPr>
              <a:t> the [er] is the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it usually sounds like two short syllables: e-uh</a:t>
            </a:r>
            <a:endParaRPr kumimoji="0" lang="en-GB" sz="2400" b="1" i="0" u="none" strike="noStrike" kern="1200" cap="none" spc="0" normalizeH="0" baseline="0" noProof="0" dirty="0">
              <a:ln>
                <a:noFill/>
              </a:ln>
              <a:solidFill>
                <a:prstClr val="white"/>
              </a:solidFill>
              <a:effectLst/>
              <a:uLnTx/>
              <a:uFillTx/>
            </a:endParaRPr>
          </a:p>
        </p:txBody>
      </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7074216" y="4019056"/>
            <a:ext cx="4956945" cy="2582964"/>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Remember, words are made up of different parts called syllables. A</a:t>
            </a:r>
            <a:r>
              <a:rPr kumimoji="0" lang="en-GB" sz="2400" b="1" i="0" u="none" strike="noStrike" kern="1200" cap="none" spc="0" normalizeH="0" noProof="0" dirty="0">
                <a:ln>
                  <a:noFill/>
                </a:ln>
                <a:solidFill>
                  <a:prstClr val="white"/>
                </a:solidFill>
                <a:effectLst/>
                <a:uLnTx/>
                <a:uFillTx/>
              </a:rPr>
              <a:t>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means the part of the word that is most emphasised when you say it aloud. </a:t>
            </a:r>
            <a:endParaRPr kumimoji="0" lang="en-GB" sz="2400" b="1" i="0" u="none" strike="noStrike" kern="1200" cap="none" spc="0" normalizeH="0" baseline="0" noProof="0" dirty="0">
              <a:ln>
                <a:noFill/>
              </a:ln>
              <a:solidFill>
                <a:prstClr val="white"/>
              </a:solidFill>
              <a:effectLst/>
              <a:uLnTx/>
              <a:uFillTx/>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38574160"/>
              </p:ext>
            </p:extLst>
          </p:nvPr>
        </p:nvGraphicFramePr>
        <p:xfrm>
          <a:off x="450832" y="1078538"/>
          <a:ext cx="9810698" cy="5417082"/>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keine,kein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weiß</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02847">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Wie </a:t>
                      </a:r>
                      <a:r>
                        <a:rPr lang="en-GB" sz="2400" b="1" dirty="0" err="1">
                          <a:solidFill>
                            <a:srgbClr val="002060"/>
                          </a:solidFill>
                          <a:latin typeface="Century Gothic" panose="020B0502020202020204" pitchFamily="34" charset="0"/>
                        </a:rPr>
                        <a:t>sagt</a:t>
                      </a:r>
                      <a:r>
                        <a:rPr lang="en-GB" sz="2400" b="1" dirty="0">
                          <a:solidFill>
                            <a:srgbClr val="002060"/>
                          </a:solidFill>
                          <a:latin typeface="Century Gothic" panose="020B0502020202020204" pitchFamily="34" charset="0"/>
                        </a:rPr>
                        <a:t> man?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Haus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Baum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Fehler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Schule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02847">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Hilfe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Gruppe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gibt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ea typeface="+mn-ea"/>
                          <a:cs typeface="+mn-cs"/>
                          <a:sym typeface="Arial"/>
                        </a:rPr>
                        <a:t>besuchen</a:t>
                      </a:r>
                      <a:endParaRPr lang="en-GB" sz="2400" b="1" i="0" u="none" strike="noStrike" cap="none" dirty="0">
                        <a:solidFill>
                          <a:srgbClr val="002060"/>
                        </a:solidFill>
                        <a:latin typeface="Century Gothic" panose="020B0502020202020204" pitchFamily="34" charset="0"/>
                        <a:ea typeface="+mn-ea"/>
                        <a:cs typeface="+mn-cs"/>
                        <a:sym typeface="Arial"/>
                      </a:endParaRPr>
                    </a:p>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ea typeface="+mn-ea"/>
                          <a:cs typeface="+mn-cs"/>
                          <a:sym typeface="Arial"/>
                        </a:rPr>
                        <a:t>bleiben</a:t>
                      </a:r>
                      <a:endParaRPr lang="en-GB" sz="2400" b="1" i="0" u="none" strike="noStrike" cap="none" dirty="0">
                        <a:solidFill>
                          <a:srgbClr val="002060"/>
                        </a:solidFill>
                        <a:latin typeface="Century Gothic" panose="020B0502020202020204" pitchFamily="34" charset="0"/>
                        <a:ea typeface="+mn-ea"/>
                        <a:cs typeface="+mn-c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ea typeface="+mn-ea"/>
                          <a:cs typeface="+mn-cs"/>
                          <a:sym typeface="Arial"/>
                        </a:rPr>
                        <a:t>die </a:t>
                      </a:r>
                      <a:r>
                        <a:rPr lang="en-GB" sz="2400" b="1" i="0" u="none" strike="noStrike" cap="none" dirty="0" err="1">
                          <a:solidFill>
                            <a:srgbClr val="002060"/>
                          </a:solidFill>
                          <a:latin typeface="Century Gothic" panose="020B0502020202020204" pitchFamily="34" charset="0"/>
                          <a:ea typeface="+mn-ea"/>
                          <a:cs typeface="+mn-cs"/>
                          <a:sym typeface="Arial"/>
                        </a:rPr>
                        <a:t>Gitarre</a:t>
                      </a:r>
                      <a:endParaRPr lang="en-GB" sz="2400" b="1" i="0" u="none" strike="noStrike" cap="none" dirty="0">
                        <a:solidFill>
                          <a:srgbClr val="002060"/>
                        </a:solidFill>
                        <a:latin typeface="Century Gothic" panose="020B0502020202020204" pitchFamily="34" charset="0"/>
                        <a:ea typeface="+mn-ea"/>
                        <a:cs typeface="+mn-cs"/>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02847">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die Oma</a:t>
                      </a:r>
                      <a:endParaRPr lang="en-GB" sz="24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benutzen</a:t>
                      </a:r>
                      <a:endParaRPr lang="en-GB" sz="24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brauchen</a:t>
                      </a:r>
                      <a:endParaRPr lang="en-GB" sz="24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77469" y="3146827"/>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5" y="133194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47251" y="499181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67285" y="58107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67003" y="366484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487298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11830867"/>
              </p:ext>
            </p:extLst>
          </p:nvPr>
        </p:nvGraphicFramePr>
        <p:xfrm>
          <a:off x="430537" y="1122422"/>
          <a:ext cx="10062932" cy="5417082"/>
        </p:xfrm>
        <a:graphic>
          <a:graphicData uri="http://schemas.openxmlformats.org/drawingml/2006/table">
            <a:tbl>
              <a:tblPr firstRow="1" bandRow="1"/>
              <a:tblGrid>
                <a:gridCol w="1774923">
                  <a:extLst>
                    <a:ext uri="{9D8B030D-6E8A-4147-A177-3AD203B41FA5}">
                      <a16:colId xmlns:a16="http://schemas.microsoft.com/office/drawing/2014/main" val="1203737284"/>
                    </a:ext>
                  </a:extLst>
                </a:gridCol>
                <a:gridCol w="2460107">
                  <a:extLst>
                    <a:ext uri="{9D8B030D-6E8A-4147-A177-3AD203B41FA5}">
                      <a16:colId xmlns:a16="http://schemas.microsoft.com/office/drawing/2014/main" val="1810222861"/>
                    </a:ext>
                  </a:extLst>
                </a:gridCol>
                <a:gridCol w="3065232">
                  <a:extLst>
                    <a:ext uri="{9D8B030D-6E8A-4147-A177-3AD203B41FA5}">
                      <a16:colId xmlns:a16="http://schemas.microsoft.com/office/drawing/2014/main" val="274413866"/>
                    </a:ext>
                  </a:extLst>
                </a:gridCol>
                <a:gridCol w="2762670">
                  <a:extLst>
                    <a:ext uri="{9D8B030D-6E8A-4147-A177-3AD203B41FA5}">
                      <a16:colId xmlns:a16="http://schemas.microsoft.com/office/drawing/2014/main" val="2706468897"/>
                    </a:ext>
                  </a:extLst>
                </a:gridCol>
              </a:tblGrid>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house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02847">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 a, no</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 do you say?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don’t know</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school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help</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02847">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mistake, error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002060"/>
                          </a:solidFill>
                          <a:latin typeface="Century Gothic" panose="020B0502020202020204" pitchFamily="34" charset="0"/>
                          <a:ea typeface="+mn-ea"/>
                          <a:cs typeface="+mn-cs"/>
                          <a:sym typeface="Arial"/>
                        </a:rPr>
                        <a:t>(the) guitar</a:t>
                      </a:r>
                    </a:p>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ea typeface="+mn-ea"/>
                          <a:cs typeface="+mn-cs"/>
                          <a:sym typeface="Arial"/>
                        </a:rPr>
                        <a:t>(the)</a:t>
                      </a:r>
                      <a:r>
                        <a:rPr lang="en-GB" sz="2400" b="1" dirty="0">
                          <a:solidFill>
                            <a:srgbClr val="002060"/>
                          </a:solidFill>
                          <a:latin typeface="Century Gothic" panose="020B0502020202020204" pitchFamily="34" charset="0"/>
                        </a:rPr>
                        <a:t> </a:t>
                      </a:r>
                      <a:r>
                        <a:rPr lang="en-GB" sz="2400" b="1" i="0" u="none" strike="noStrike" cap="none" dirty="0">
                          <a:solidFill>
                            <a:srgbClr val="002060"/>
                          </a:solidFill>
                          <a:latin typeface="Century Gothic" panose="020B0502020202020204" pitchFamily="34" charset="0"/>
                          <a:ea typeface="+mn-ea"/>
                          <a:cs typeface="+mn-cs"/>
                          <a:sym typeface="Arial"/>
                        </a:rPr>
                        <a:t>grandma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ea typeface="+mn-ea"/>
                          <a:cs typeface="+mn-cs"/>
                          <a:sym typeface="Arial"/>
                        </a:rPr>
                        <a:t>to use, using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02847">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100" b="1" dirty="0">
                          <a:solidFill>
                            <a:srgbClr val="002060"/>
                          </a:solidFill>
                          <a:latin typeface="Century Gothic" panose="020B0502020202020204" pitchFamily="34" charset="0"/>
                        </a:rPr>
                        <a:t>to need, needing</a:t>
                      </a:r>
                      <a:endParaRPr lang="en-GB" sz="21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002060"/>
                          </a:solidFill>
                          <a:latin typeface="Century Gothic" panose="020B0502020202020204" pitchFamily="34" charset="0"/>
                        </a:rPr>
                        <a:t>to remain, stay, remaining, staying</a:t>
                      </a:r>
                      <a:endParaRPr lang="en-GB"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to visit, visiting</a:t>
                      </a:r>
                      <a:endParaRPr lang="en-GB" sz="24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Deutsch</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56878" y="323783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84" y="147733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68704" y="508065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41702" y="559711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954516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10"/>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11">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12"/>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13"/>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14"/>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15"/>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spTree>
    <p:extLst>
      <p:ext uri="{BB962C8B-B14F-4D97-AF65-F5344CB8AC3E}">
        <p14:creationId xmlns:p14="http://schemas.microsoft.com/office/powerpoint/2010/main" val="24863191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2.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3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3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3_2.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3_2.7.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arrows going in a circle">
            <a:extLst>
              <a:ext uri="{FF2B5EF4-FFF2-40B4-BE49-F238E27FC236}">
                <a16:creationId xmlns:a16="http://schemas.microsoft.com/office/drawing/2014/main" id="{38DEC133-56FE-4FBD-8078-D5EB78A55F8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328" y="1048999"/>
            <a:ext cx="3268709" cy="3268709"/>
          </a:xfrm>
          <a:prstGeom prst="rect">
            <a:avLst/>
          </a:prstGeom>
        </p:spPr>
      </p:pic>
      <p:sp>
        <p:nvSpPr>
          <p:cNvPr id="2" name="TextBox 1">
            <a:extLst>
              <a:ext uri="{FF2B5EF4-FFF2-40B4-BE49-F238E27FC236}">
                <a16:creationId xmlns:a16="http://schemas.microsoft.com/office/drawing/2014/main" id="{0E9CEE2D-17BB-4182-B4DF-57B93A45B061}"/>
              </a:ext>
            </a:extLst>
          </p:cNvPr>
          <p:cNvSpPr txBox="1"/>
          <p:nvPr/>
        </p:nvSpPr>
        <p:spPr>
          <a:xfrm>
            <a:off x="1728849" y="5372099"/>
            <a:ext cx="7707836" cy="584775"/>
          </a:xfrm>
          <a:prstGeom prst="rect">
            <a:avLst/>
          </a:prstGeom>
          <a:noFill/>
        </p:spPr>
        <p:txBody>
          <a:bodyPr wrap="square" rtlCol="0">
            <a:spAutoFit/>
          </a:bodyPr>
          <a:lstStyle/>
          <a:p>
            <a:pPr algn="ctr"/>
            <a:r>
              <a:rPr lang="en-GB" sz="3200" dirty="0">
                <a:solidFill>
                  <a:srgbClr val="002060"/>
                </a:solidFill>
              </a:rPr>
              <a:t>[again]</a:t>
            </a:r>
          </a:p>
        </p:txBody>
      </p:sp>
      <p:sp>
        <p:nvSpPr>
          <p:cNvPr id="12" name="Speech Bubble: Rectangle with Corners Rounded 11">
            <a:extLst>
              <a:ext uri="{FF2B5EF4-FFF2-40B4-BE49-F238E27FC236}">
                <a16:creationId xmlns:a16="http://schemas.microsoft.com/office/drawing/2014/main" id="{B05755D3-6B21-4877-B644-AD22284E0057}"/>
              </a:ext>
            </a:extLst>
          </p:cNvPr>
          <p:cNvSpPr/>
          <p:nvPr/>
        </p:nvSpPr>
        <p:spPr>
          <a:xfrm>
            <a:off x="7758524" y="2126052"/>
            <a:ext cx="4183891"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As</a:t>
            </a:r>
            <a:r>
              <a:rPr kumimoji="0" lang="en-GB" sz="2400" b="1" i="0" u="none" strike="noStrike" kern="1200" cap="none" spc="0" normalizeH="0" noProof="0" dirty="0">
                <a:ln>
                  <a:noFill/>
                </a:ln>
                <a:solidFill>
                  <a:prstClr val="white"/>
                </a:solidFill>
                <a:effectLst/>
                <a:uLnTx/>
                <a:uFillTx/>
              </a:rPr>
              <a:t> you know [er] can also sound like ‘uh’. This is when the syllable is </a:t>
            </a:r>
            <a:r>
              <a:rPr kumimoji="0" lang="en-GB" sz="2400" b="1" i="0" u="sng" strike="noStrike" kern="1200" cap="none" spc="0" normalizeH="0" noProof="0" dirty="0">
                <a:ln>
                  <a:noFill/>
                </a:ln>
                <a:solidFill>
                  <a:prstClr val="white"/>
                </a:solidFill>
                <a:effectLst/>
                <a:uLnTx/>
                <a:uFillTx/>
              </a:rPr>
              <a:t>unstressed</a:t>
            </a:r>
            <a:r>
              <a:rPr kumimoji="0" lang="en-GB" sz="2400" b="1" i="0" u="none" strike="noStrike" kern="1200" cap="none" spc="0" normalizeH="0" noProof="0" dirty="0">
                <a:ln>
                  <a:noFill/>
                </a:ln>
                <a:solidFill>
                  <a:prstClr val="white"/>
                </a:solidFill>
                <a:effectLst/>
                <a:uLnTx/>
                <a:uFillTx/>
              </a:rPr>
              <a:t>, most often at the end of the word.</a:t>
            </a:r>
            <a:endParaRPr kumimoji="0" lang="en-GB" sz="2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5256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ea typeface="Century Gothic"/>
              </a:rPr>
              <a:t>wied</a:t>
            </a:r>
            <a:r>
              <a:rPr lang="en-GB" sz="8800" spc="-1" dirty="0" err="1">
                <a:solidFill>
                  <a:srgbClr val="FF0066"/>
                </a:solidFill>
                <a:latin typeface="Century Gothic" panose="020B0502020202020204" pitchFamily="34" charset="0"/>
                <a:ea typeface="Century Gothic"/>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2.7.wav"/>
            </a:hlinkClick>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13"/>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algn="ctr"/>
            <a:r>
              <a:rPr lang="en-GB" sz="3200" dirty="0">
                <a:solidFill>
                  <a:srgbClr val="002060"/>
                </a:solidFill>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err="1">
                <a:solidFill>
                  <a:srgbClr val="002060"/>
                </a:solidFill>
                <a:latin typeface="Century Gothic" panose="020B0502020202020204" pitchFamily="34" charset="0"/>
                <a:ea typeface="Century Gothic"/>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algn="ctr"/>
            <a:r>
              <a:rPr lang="en-GB" sz="3200" dirty="0">
                <a:solidFill>
                  <a:srgbClr val="002060"/>
                </a:solidFill>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algn="ctr"/>
            <a:r>
              <a:rPr lang="en-GB" sz="3200" dirty="0">
                <a:solidFill>
                  <a:srgbClr val="002060"/>
                </a:solidFill>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white"/>
                </a:solidFill>
              </a:rPr>
              <a:t>In all of these words, a different part of the word is the stressed syllable, not the [er] sound. </a:t>
            </a:r>
            <a:endParaRPr kumimoji="0" lang="en-GB" sz="2400" b="1" i="0"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0903936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3_2.10.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3_W3_2.9.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T3_W3_2.11.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T3_W3_2.12.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539386" y="1487872"/>
            <a:ext cx="9477852"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das? 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hat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Butterbrot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539386" y="4572875"/>
            <a:ext cx="8974765"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4. 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als</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Schüler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gern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539386" y="5566486"/>
            <a:ext cx="7037183"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sein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erster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Computer. Modern!</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8899758" y="1069345"/>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8957332" y="1124082"/>
            <a:ext cx="1872075" cy="31800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844" y="80328"/>
            <a:ext cx="1579001" cy="963251"/>
          </a:xfrm>
          <a:prstGeom prst="rect">
            <a:avLst/>
          </a:prstGeom>
        </p:spPr>
      </p:pic>
      <p:sp>
        <p:nvSpPr>
          <p:cNvPr id="18" name="Speech Bubble: Rectangle with Corners Rounded 17">
            <a:hlinkClick r:id="" action="ppaction://noaction">
              <a:snd r:embed="rId4" name="T3_W3F_6.1.wav"/>
            </a:hlinkClick>
            <a:extLst>
              <a:ext uri="{FF2B5EF4-FFF2-40B4-BE49-F238E27FC236}">
                <a16:creationId xmlns:a16="http://schemas.microsoft.com/office/drawing/2014/main" id="{39A0EC1D-351E-4C65-96EA-8418D53765B0}"/>
              </a:ext>
            </a:extLst>
          </p:cNvPr>
          <p:cNvSpPr/>
          <p:nvPr/>
        </p:nvSpPr>
        <p:spPr>
          <a:xfrm>
            <a:off x="3747312" y="131972"/>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3245" y="-82722"/>
            <a:ext cx="914400" cy="914400"/>
          </a:xfrm>
          <a:prstGeom prst="rect">
            <a:avLst/>
          </a:prstGeom>
        </p:spPr>
      </p:pic>
      <p:sp>
        <p:nvSpPr>
          <p:cNvPr id="20" name="Google Shape;108;p3">
            <a:hlinkClick r:id="" action="ppaction://noaction">
              <a:snd r:embed="rId4" name="T3_W3F_6.1.wav"/>
            </a:hlinkClick>
            <a:extLst>
              <a:ext uri="{FF2B5EF4-FFF2-40B4-BE49-F238E27FC236}">
                <a16:creationId xmlns:a16="http://schemas.microsoft.com/office/drawing/2014/main" id="{E7BB20C7-6AAB-45C4-88F5-8329DA3D66B4}"/>
              </a:ext>
            </a:extLst>
          </p:cNvPr>
          <p:cNvSpPr txBox="1"/>
          <p:nvPr/>
        </p:nvSpPr>
        <p:spPr>
          <a:xfrm>
            <a:off x="3779756" y="143641"/>
            <a:ext cx="3987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Sag die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Sätze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und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DB5AFED3-942C-4B0B-8AF6-B8E983466DC6}"/>
              </a:ext>
            </a:extLst>
          </p:cNvPr>
          <p:cNvPicPr>
            <a:picLocks noChangeAspect="1"/>
          </p:cNvPicPr>
          <p:nvPr/>
        </p:nvPicPr>
        <p:blipFill>
          <a:blip r:embed="rId7"/>
          <a:stretch>
            <a:fillRect/>
          </a:stretch>
        </p:blipFill>
        <p:spPr>
          <a:xfrm>
            <a:off x="10869899" y="-4660"/>
            <a:ext cx="1170828" cy="1601279"/>
          </a:xfrm>
          <a:prstGeom prst="rect">
            <a:avLst/>
          </a:prstGeom>
        </p:spPr>
      </p:pic>
      <p:sp>
        <p:nvSpPr>
          <p:cNvPr id="23" name="Rectangle 22">
            <a:extLst>
              <a:ext uri="{FF2B5EF4-FFF2-40B4-BE49-F238E27FC236}">
                <a16:creationId xmlns:a16="http://schemas.microsoft.com/office/drawing/2014/main" id="{DFED04EB-3898-4880-8DC0-BCB710610EFC}"/>
              </a:ext>
            </a:extLst>
          </p:cNvPr>
          <p:cNvSpPr/>
          <p:nvPr/>
        </p:nvSpPr>
        <p:spPr>
          <a:xfrm>
            <a:off x="539386" y="2500168"/>
            <a:ext cx="9823471" cy="523220"/>
          </a:xfrm>
          <a:prstGeom prst="rect">
            <a:avLst/>
          </a:prstGeom>
        </p:spPr>
        <p:txBody>
          <a:bodyPr wrap="square">
            <a:spAutoFit/>
          </a:bodyPr>
          <a:lstStyle/>
          <a:p>
            <a:pPr lvl="0">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 Aber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diese</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Person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sein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Bruder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Steffen. Er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ist</a:t>
            </a:r>
            <a:r>
              <a:rPr lang="en-GB" sz="2800" spc="-1" dirty="0">
                <a:solidFill>
                  <a:srgbClr val="002060"/>
                </a:solidFill>
                <a:latin typeface="Century Gothic" panose="020B0502020202020204" pitchFamily="34" charset="0"/>
              </a:rPr>
              <a:t> </a:t>
            </a:r>
            <a:r>
              <a:rPr lang="en-GB" sz="2800" spc="-1" dirty="0" err="1">
                <a:solidFill>
                  <a:srgbClr val="002060"/>
                </a:solidFill>
                <a:latin typeface="Century Gothic" panose="020B0502020202020204" pitchFamily="34" charset="0"/>
              </a:rPr>
              <a:t>älter</a:t>
            </a:r>
            <a:r>
              <a:rPr lang="en-GB" sz="2800" spc="-1" dirty="0">
                <a:solidFill>
                  <a:srgbClr val="002060"/>
                </a:solidFill>
                <a:latin typeface="Century Gothic" panose="020B0502020202020204" pitchFamily="34" charset="0"/>
              </a:rPr>
              <a:t>. </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539386" y="3588514"/>
            <a:ext cx="10753201"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 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Mutter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Sommer. Sie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klettert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auf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Berg</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cxnSp>
        <p:nvCxnSpPr>
          <p:cNvPr id="8" name="Straight Connector 7">
            <a:extLst>
              <a:ext uri="{FF2B5EF4-FFF2-40B4-BE49-F238E27FC236}">
                <a16:creationId xmlns:a16="http://schemas.microsoft.com/office/drawing/2014/main" id="{EF2AC332-2225-489B-B1E7-B4DD95EC64F9}"/>
              </a:ext>
            </a:extLst>
          </p:cNvPr>
          <p:cNvCxnSpPr>
            <a:cxnSpLocks/>
          </p:cNvCxnSpPr>
          <p:nvPr/>
        </p:nvCxnSpPr>
        <p:spPr>
          <a:xfrm>
            <a:off x="1240873" y="1971677"/>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D2027812-EB20-4D0B-A168-673889038F40}"/>
              </a:ext>
            </a:extLst>
          </p:cNvPr>
          <p:cNvSpPr/>
          <p:nvPr/>
        </p:nvSpPr>
        <p:spPr>
          <a:xfrm>
            <a:off x="5773275" y="1555902"/>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62" name="Picture 61" descr="A picture containing text, clipart&#10;&#10;Description automatically generated">
            <a:hlinkClick r:id="" action="ppaction://noaction">
              <a:snd r:embed="rId8" name="T3_W3F_6.2.wav"/>
            </a:hlinkClick>
            <a:extLst>
              <a:ext uri="{FF2B5EF4-FFF2-40B4-BE49-F238E27FC236}">
                <a16:creationId xmlns:a16="http://schemas.microsoft.com/office/drawing/2014/main" id="{70693828-EBC5-45FF-96C2-5C55C2A392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27" y="1478483"/>
            <a:ext cx="609653" cy="627942"/>
          </a:xfrm>
          <a:prstGeom prst="rect">
            <a:avLst/>
          </a:prstGeom>
        </p:spPr>
      </p:pic>
      <p:pic>
        <p:nvPicPr>
          <p:cNvPr id="63" name="Picture 62" descr="A picture containing text, clipart&#10;&#10;Description automatically generated">
            <a:hlinkClick r:id="" action="ppaction://noaction">
              <a:snd r:embed="rId10" name="T3_W3F_6.3.wav"/>
            </a:hlinkClick>
            <a:extLst>
              <a:ext uri="{FF2B5EF4-FFF2-40B4-BE49-F238E27FC236}">
                <a16:creationId xmlns:a16="http://schemas.microsoft.com/office/drawing/2014/main" id="{813C1461-243A-42E7-AC51-04CE9893A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27" y="2500170"/>
            <a:ext cx="609653" cy="627942"/>
          </a:xfrm>
          <a:prstGeom prst="rect">
            <a:avLst/>
          </a:prstGeom>
        </p:spPr>
      </p:pic>
      <p:pic>
        <p:nvPicPr>
          <p:cNvPr id="64" name="Picture 63" descr="A picture containing text, clipart&#10;&#10;Description automatically generated">
            <a:hlinkClick r:id="" action="ppaction://noaction">
              <a:snd r:embed="rId11" name="T3_W3F_6.4.wav"/>
            </a:hlinkClick>
            <a:extLst>
              <a:ext uri="{FF2B5EF4-FFF2-40B4-BE49-F238E27FC236}">
                <a16:creationId xmlns:a16="http://schemas.microsoft.com/office/drawing/2014/main" id="{8DECF713-D239-46BF-AFEC-7001BA054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27" y="3521857"/>
            <a:ext cx="609653" cy="627942"/>
          </a:xfrm>
          <a:prstGeom prst="rect">
            <a:avLst/>
          </a:prstGeom>
        </p:spPr>
      </p:pic>
      <p:pic>
        <p:nvPicPr>
          <p:cNvPr id="65" name="Picture 64" descr="A picture containing text, clipart&#10;&#10;Description automatically generated">
            <a:hlinkClick r:id="" action="ppaction://noaction">
              <a:snd r:embed="rId12" name="T3_W3F_6.5.wav"/>
            </a:hlinkClick>
            <a:extLst>
              <a:ext uri="{FF2B5EF4-FFF2-40B4-BE49-F238E27FC236}">
                <a16:creationId xmlns:a16="http://schemas.microsoft.com/office/drawing/2014/main" id="{092F1CD5-E4C4-46D4-AA3E-AB360C02F2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27" y="4543544"/>
            <a:ext cx="609653" cy="627942"/>
          </a:xfrm>
          <a:prstGeom prst="rect">
            <a:avLst/>
          </a:prstGeom>
        </p:spPr>
      </p:pic>
      <p:pic>
        <p:nvPicPr>
          <p:cNvPr id="66" name="Picture 65" descr="A picture containing text, clipart&#10;&#10;Description automatically generated">
            <a:hlinkClick r:id="" action="ppaction://noaction">
              <a:snd r:embed="rId13" name="T3_W3F_6.6.wav"/>
            </a:hlinkClick>
            <a:extLst>
              <a:ext uri="{FF2B5EF4-FFF2-40B4-BE49-F238E27FC236}">
                <a16:creationId xmlns:a16="http://schemas.microsoft.com/office/drawing/2014/main" id="{227680AE-2FB9-4AF0-AC74-B1BEDC7C3E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27" y="5565229"/>
            <a:ext cx="609653" cy="627942"/>
          </a:xfrm>
          <a:prstGeom prst="rect">
            <a:avLst/>
          </a:prstGeom>
        </p:spPr>
      </p:pic>
      <p:sp>
        <p:nvSpPr>
          <p:cNvPr id="2" name="TextBox 1">
            <a:extLst>
              <a:ext uri="{FF2B5EF4-FFF2-40B4-BE49-F238E27FC236}">
                <a16:creationId xmlns:a16="http://schemas.microsoft.com/office/drawing/2014/main" id="{D74F59F6-56A6-4F01-9DD6-90D8CEF8512B}"/>
              </a:ext>
            </a:extLst>
          </p:cNvPr>
          <p:cNvSpPr txBox="1"/>
          <p:nvPr/>
        </p:nvSpPr>
        <p:spPr>
          <a:xfrm>
            <a:off x="941816" y="2022883"/>
            <a:ext cx="82885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is that? That is your father. He has a sandwich.</a:t>
            </a:r>
            <a:endParaRPr kumimoji="0" lang="en-GB" sz="2000" b="0" i="1" u="none" strike="noStrike" kern="1200" cap="none" spc="0" normalizeH="0" baseline="0" noProof="0" dirty="0">
              <a:ln>
                <a:noFill/>
              </a:ln>
              <a:solidFill>
                <a:srgbClr val="002060"/>
              </a:solidFill>
              <a:effectLst/>
              <a:uLnTx/>
              <a:uFillTx/>
              <a:latin typeface="Arial"/>
              <a:ea typeface="+mn-ea"/>
              <a:cs typeface="+mn-cs"/>
            </a:endParaRPr>
          </a:p>
        </p:txBody>
      </p:sp>
      <p:sp>
        <p:nvSpPr>
          <p:cNvPr id="44" name="TextBox 43">
            <a:extLst>
              <a:ext uri="{FF2B5EF4-FFF2-40B4-BE49-F238E27FC236}">
                <a16:creationId xmlns:a16="http://schemas.microsoft.com/office/drawing/2014/main" id="{56563B2E-0859-4E01-B648-0DB31CCA862B}"/>
              </a:ext>
            </a:extLst>
          </p:cNvPr>
          <p:cNvSpPr txBox="1"/>
          <p:nvPr/>
        </p:nvSpPr>
        <p:spPr>
          <a:xfrm>
            <a:off x="921427" y="3009237"/>
            <a:ext cx="82885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this person is </a:t>
            </a:r>
            <a:r>
              <a:rPr lang="en-GB" sz="2000" i="1" dirty="0">
                <a:solidFill>
                  <a:srgbClr val="002060"/>
                </a:solidFill>
                <a:latin typeface="Century Gothic" panose="020B0502020202020204" pitchFamily="34" charset="0"/>
              </a:rPr>
              <a:t>his brother, Steffen. He is older.</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C8BB0F93-4A97-4341-BD0C-6872FCC1C5E9}"/>
              </a:ext>
            </a:extLst>
          </p:cNvPr>
          <p:cNvSpPr txBox="1"/>
          <p:nvPr/>
        </p:nvSpPr>
        <p:spPr>
          <a:xfrm>
            <a:off x="941816" y="4069328"/>
            <a:ext cx="82885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your mother in summer. She is climbing a mountain.</a:t>
            </a:r>
          </a:p>
        </p:txBody>
      </p:sp>
      <p:sp>
        <p:nvSpPr>
          <p:cNvPr id="46" name="TextBox 45">
            <a:extLst>
              <a:ext uri="{FF2B5EF4-FFF2-40B4-BE49-F238E27FC236}">
                <a16:creationId xmlns:a16="http://schemas.microsoft.com/office/drawing/2014/main" id="{F0F368DD-6F0D-4756-9714-25B4B0128697}"/>
              </a:ext>
            </a:extLst>
          </p:cNvPr>
          <p:cNvSpPr txBox="1"/>
          <p:nvPr/>
        </p:nvSpPr>
        <p:spPr>
          <a:xfrm>
            <a:off x="921427" y="5062911"/>
            <a:ext cx="82885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your father as a pupil. He doesn’t like learning!</a:t>
            </a:r>
            <a:endParaRPr kumimoji="0" lang="en-GB" sz="2000" b="0" i="1" u="none" strike="noStrike" kern="1200" cap="none" spc="0" normalizeH="0" baseline="0" noProof="0" dirty="0">
              <a:ln>
                <a:noFill/>
              </a:ln>
              <a:solidFill>
                <a:srgbClr val="002060"/>
              </a:solidFill>
              <a:effectLst/>
              <a:uLnTx/>
              <a:uFillTx/>
              <a:latin typeface="Arial"/>
              <a:ea typeface="+mn-ea"/>
              <a:cs typeface="+mn-cs"/>
            </a:endParaRPr>
          </a:p>
        </p:txBody>
      </p:sp>
      <p:sp>
        <p:nvSpPr>
          <p:cNvPr id="47" name="TextBox 46">
            <a:extLst>
              <a:ext uri="{FF2B5EF4-FFF2-40B4-BE49-F238E27FC236}">
                <a16:creationId xmlns:a16="http://schemas.microsoft.com/office/drawing/2014/main" id="{E708F7F2-8628-4401-88AB-42D307385A43}"/>
              </a:ext>
            </a:extLst>
          </p:cNvPr>
          <p:cNvSpPr txBox="1"/>
          <p:nvPr/>
        </p:nvSpPr>
        <p:spPr>
          <a:xfrm>
            <a:off x="941816" y="6099578"/>
            <a:ext cx="82885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a:t>
            </a:r>
            <a:r>
              <a:rPr lang="en-GB" sz="2000" i="1" dirty="0">
                <a:solidFill>
                  <a:srgbClr val="002060"/>
                </a:solidFill>
                <a:latin typeface="Century Gothic" panose="020B0502020202020204" pitchFamily="34" charset="0"/>
              </a:rPr>
              <a:t>his first computer. Modern!</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5507AC0-C757-0A6D-8927-A1634C7F16E6}"/>
              </a:ext>
            </a:extLst>
          </p:cNvPr>
          <p:cNvSpPr txBox="1"/>
          <p:nvPr/>
        </p:nvSpPr>
        <p:spPr>
          <a:xfrm>
            <a:off x="59639" y="803554"/>
            <a:ext cx="91503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Oma is showing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 and Ronja old photos of their parents.</a:t>
            </a:r>
          </a:p>
        </p:txBody>
      </p:sp>
      <p:cxnSp>
        <p:nvCxnSpPr>
          <p:cNvPr id="16" name="Straight Connector 15">
            <a:extLst>
              <a:ext uri="{FF2B5EF4-FFF2-40B4-BE49-F238E27FC236}">
                <a16:creationId xmlns:a16="http://schemas.microsoft.com/office/drawing/2014/main" id="{183E946B-D4D1-B301-EE73-FDE8DD0932D1}"/>
              </a:ext>
            </a:extLst>
          </p:cNvPr>
          <p:cNvCxnSpPr>
            <a:cxnSpLocks/>
          </p:cNvCxnSpPr>
          <p:nvPr/>
        </p:nvCxnSpPr>
        <p:spPr>
          <a:xfrm>
            <a:off x="6227197" y="1948028"/>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FB331503-9B2C-564C-C668-AA519F6E044F}"/>
              </a:ext>
            </a:extLst>
          </p:cNvPr>
          <p:cNvSpPr/>
          <p:nvPr/>
        </p:nvSpPr>
        <p:spPr>
          <a:xfrm>
            <a:off x="8621707" y="1543426"/>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7BC4788E-4C67-8574-26BF-C4134ADDCCBE}"/>
              </a:ext>
            </a:extLst>
          </p:cNvPr>
          <p:cNvSpPr/>
          <p:nvPr/>
        </p:nvSpPr>
        <p:spPr>
          <a:xfrm>
            <a:off x="1487541" y="2526735"/>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F1D98AB7-430C-0D85-4634-114ABB655134}"/>
              </a:ext>
            </a:extLst>
          </p:cNvPr>
          <p:cNvSpPr/>
          <p:nvPr/>
        </p:nvSpPr>
        <p:spPr>
          <a:xfrm>
            <a:off x="6127532" y="2534889"/>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1EC30888-0FE1-3081-A61A-F18F1FA36FD5}"/>
              </a:ext>
            </a:extLst>
          </p:cNvPr>
          <p:cNvSpPr/>
          <p:nvPr/>
        </p:nvSpPr>
        <p:spPr>
          <a:xfrm>
            <a:off x="9314044" y="2545361"/>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4998E718-B55E-8307-8E5A-7FA90733A794}"/>
              </a:ext>
            </a:extLst>
          </p:cNvPr>
          <p:cNvSpPr/>
          <p:nvPr/>
        </p:nvSpPr>
        <p:spPr>
          <a:xfrm>
            <a:off x="4015228" y="3616283"/>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Oval 31">
            <a:extLst>
              <a:ext uri="{FF2B5EF4-FFF2-40B4-BE49-F238E27FC236}">
                <a16:creationId xmlns:a16="http://schemas.microsoft.com/office/drawing/2014/main" id="{79BD5211-D265-904A-9CF3-8762CD2FE64A}"/>
              </a:ext>
            </a:extLst>
          </p:cNvPr>
          <p:cNvSpPr/>
          <p:nvPr/>
        </p:nvSpPr>
        <p:spPr>
          <a:xfrm>
            <a:off x="6080233" y="3593949"/>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Oval 37">
            <a:extLst>
              <a:ext uri="{FF2B5EF4-FFF2-40B4-BE49-F238E27FC236}">
                <a16:creationId xmlns:a16="http://schemas.microsoft.com/office/drawing/2014/main" id="{9AC2570F-7FE3-04E8-CC98-680304A170AD}"/>
              </a:ext>
            </a:extLst>
          </p:cNvPr>
          <p:cNvSpPr/>
          <p:nvPr/>
        </p:nvSpPr>
        <p:spPr>
          <a:xfrm>
            <a:off x="7882387" y="3605642"/>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41" name="Straight Connector 40">
            <a:extLst>
              <a:ext uri="{FF2B5EF4-FFF2-40B4-BE49-F238E27FC236}">
                <a16:creationId xmlns:a16="http://schemas.microsoft.com/office/drawing/2014/main" id="{64054EAF-EC6B-3359-9738-E43A817D9157}"/>
              </a:ext>
            </a:extLst>
          </p:cNvPr>
          <p:cNvCxnSpPr>
            <a:cxnSpLocks/>
          </p:cNvCxnSpPr>
          <p:nvPr/>
        </p:nvCxnSpPr>
        <p:spPr>
          <a:xfrm>
            <a:off x="10325718" y="4015944"/>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0D305773-DA6C-9BCA-D1F4-191D05972E07}"/>
              </a:ext>
            </a:extLst>
          </p:cNvPr>
          <p:cNvSpPr/>
          <p:nvPr/>
        </p:nvSpPr>
        <p:spPr>
          <a:xfrm>
            <a:off x="3666927" y="4612290"/>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Oval 42">
            <a:extLst>
              <a:ext uri="{FF2B5EF4-FFF2-40B4-BE49-F238E27FC236}">
                <a16:creationId xmlns:a16="http://schemas.microsoft.com/office/drawing/2014/main" id="{ABAD147B-2EB8-820F-5561-0E99A1E62106}"/>
              </a:ext>
            </a:extLst>
          </p:cNvPr>
          <p:cNvSpPr/>
          <p:nvPr/>
        </p:nvSpPr>
        <p:spPr>
          <a:xfrm>
            <a:off x="5589670" y="4595144"/>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67" name="Straight Connector 66">
            <a:extLst>
              <a:ext uri="{FF2B5EF4-FFF2-40B4-BE49-F238E27FC236}">
                <a16:creationId xmlns:a16="http://schemas.microsoft.com/office/drawing/2014/main" id="{DEBDB31C-EAA8-D719-D48D-95183CFD456D}"/>
              </a:ext>
            </a:extLst>
          </p:cNvPr>
          <p:cNvCxnSpPr>
            <a:cxnSpLocks/>
          </p:cNvCxnSpPr>
          <p:nvPr/>
        </p:nvCxnSpPr>
        <p:spPr>
          <a:xfrm>
            <a:off x="6526273" y="5060503"/>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4C20FE6-A390-E696-51EF-70FA37D98382}"/>
              </a:ext>
            </a:extLst>
          </p:cNvPr>
          <p:cNvCxnSpPr>
            <a:cxnSpLocks/>
          </p:cNvCxnSpPr>
          <p:nvPr/>
        </p:nvCxnSpPr>
        <p:spPr>
          <a:xfrm>
            <a:off x="8527060" y="5060503"/>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8CC2ED9-6554-A751-39F0-C7879E2F245D}"/>
              </a:ext>
            </a:extLst>
          </p:cNvPr>
          <p:cNvCxnSpPr>
            <a:cxnSpLocks/>
          </p:cNvCxnSpPr>
          <p:nvPr/>
        </p:nvCxnSpPr>
        <p:spPr>
          <a:xfrm>
            <a:off x="2889047" y="6060575"/>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CBB1B9BE-87F5-2818-710C-8EE847F268E2}"/>
              </a:ext>
            </a:extLst>
          </p:cNvPr>
          <p:cNvSpPr/>
          <p:nvPr/>
        </p:nvSpPr>
        <p:spPr>
          <a:xfrm>
            <a:off x="3532175" y="5634219"/>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Oval 70">
            <a:extLst>
              <a:ext uri="{FF2B5EF4-FFF2-40B4-BE49-F238E27FC236}">
                <a16:creationId xmlns:a16="http://schemas.microsoft.com/office/drawing/2014/main" id="{0F2D15F3-7BA0-787E-8104-B6902507EACA}"/>
              </a:ext>
            </a:extLst>
          </p:cNvPr>
          <p:cNvSpPr/>
          <p:nvPr/>
        </p:nvSpPr>
        <p:spPr>
          <a:xfrm>
            <a:off x="5382398" y="5611575"/>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2" name="Straight Connector 71">
            <a:extLst>
              <a:ext uri="{FF2B5EF4-FFF2-40B4-BE49-F238E27FC236}">
                <a16:creationId xmlns:a16="http://schemas.microsoft.com/office/drawing/2014/main" id="{9F177A11-7B28-92C0-A7D6-8984F968320A}"/>
              </a:ext>
            </a:extLst>
          </p:cNvPr>
          <p:cNvCxnSpPr>
            <a:cxnSpLocks/>
          </p:cNvCxnSpPr>
          <p:nvPr/>
        </p:nvCxnSpPr>
        <p:spPr>
          <a:xfrm>
            <a:off x="6741409" y="6060575"/>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4" name="Picture 73" descr="A cartoon of a person with her arms crossed&#10;&#10;Description automatically generated">
            <a:extLst>
              <a:ext uri="{FF2B5EF4-FFF2-40B4-BE49-F238E27FC236}">
                <a16:creationId xmlns:a16="http://schemas.microsoft.com/office/drawing/2014/main" id="{FF6555AE-3C8D-9F27-A117-749DA3981D97}"/>
              </a:ext>
            </a:extLst>
          </p:cNvPr>
          <p:cNvPicPr>
            <a:picLocks noChangeAspect="1"/>
          </p:cNvPicPr>
          <p:nvPr/>
        </p:nvPicPr>
        <p:blipFill rotWithShape="1">
          <a:blip r:embed="rId14">
            <a:extLst>
              <a:ext uri="{28A0092B-C50C-407E-A947-70E740481C1C}">
                <a14:useLocalDpi xmlns:a14="http://schemas.microsoft.com/office/drawing/2010/main" val="0"/>
              </a:ext>
            </a:extLst>
          </a:blip>
          <a:srcRect b="40042"/>
          <a:stretch/>
        </p:blipFill>
        <p:spPr>
          <a:xfrm>
            <a:off x="11341542" y="3964461"/>
            <a:ext cx="537559" cy="557505"/>
          </a:xfrm>
          <a:prstGeom prst="rect">
            <a:avLst/>
          </a:prstGeom>
        </p:spPr>
      </p:pic>
      <p:pic>
        <p:nvPicPr>
          <p:cNvPr id="76" name="Picture 75" descr="A person in a white shirt&#10;&#10;Description automatically generated">
            <a:extLst>
              <a:ext uri="{FF2B5EF4-FFF2-40B4-BE49-F238E27FC236}">
                <a16:creationId xmlns:a16="http://schemas.microsoft.com/office/drawing/2014/main" id="{985B1668-187D-3EB2-AB90-1348282B15B9}"/>
              </a:ext>
            </a:extLst>
          </p:cNvPr>
          <p:cNvPicPr>
            <a:picLocks noChangeAspect="1"/>
          </p:cNvPicPr>
          <p:nvPr/>
        </p:nvPicPr>
        <p:blipFill rotWithShape="1">
          <a:blip r:embed="rId15">
            <a:extLst>
              <a:ext uri="{28A0092B-C50C-407E-A947-70E740481C1C}">
                <a14:useLocalDpi xmlns:a14="http://schemas.microsoft.com/office/drawing/2010/main" val="0"/>
              </a:ext>
            </a:extLst>
          </a:blip>
          <a:srcRect b="50298"/>
          <a:stretch/>
        </p:blipFill>
        <p:spPr>
          <a:xfrm>
            <a:off x="9984218" y="1557301"/>
            <a:ext cx="881748" cy="859207"/>
          </a:xfrm>
          <a:prstGeom prst="rect">
            <a:avLst/>
          </a:prstGeom>
        </p:spPr>
      </p:pic>
      <p:pic>
        <p:nvPicPr>
          <p:cNvPr id="80" name="Picture 79" descr="A person wearing a pink shirt and tie&#10;&#10;Description automatically generated">
            <a:extLst>
              <a:ext uri="{FF2B5EF4-FFF2-40B4-BE49-F238E27FC236}">
                <a16:creationId xmlns:a16="http://schemas.microsoft.com/office/drawing/2014/main" id="{2F0B91D9-9865-0156-A91E-92B7FFEB2DD3}"/>
              </a:ext>
            </a:extLst>
          </p:cNvPr>
          <p:cNvPicPr>
            <a:picLocks noChangeAspect="1"/>
          </p:cNvPicPr>
          <p:nvPr/>
        </p:nvPicPr>
        <p:blipFill rotWithShape="1">
          <a:blip r:embed="rId16">
            <a:extLst>
              <a:ext uri="{28A0092B-C50C-407E-A947-70E740481C1C}">
                <a14:useLocalDpi xmlns:a14="http://schemas.microsoft.com/office/drawing/2010/main" val="0"/>
              </a:ext>
            </a:extLst>
          </a:blip>
          <a:srcRect b="41096"/>
          <a:stretch/>
        </p:blipFill>
        <p:spPr>
          <a:xfrm>
            <a:off x="9642162" y="2565253"/>
            <a:ext cx="990806" cy="859207"/>
          </a:xfrm>
          <a:prstGeom prst="rect">
            <a:avLst/>
          </a:prstGeom>
        </p:spPr>
      </p:pic>
      <p:pic>
        <p:nvPicPr>
          <p:cNvPr id="81" name="Picture 2" descr="Free Sandwich Diet vector and picture">
            <a:extLst>
              <a:ext uri="{FF2B5EF4-FFF2-40B4-BE49-F238E27FC236}">
                <a16:creationId xmlns:a16="http://schemas.microsoft.com/office/drawing/2014/main" id="{64090B6E-0CD4-C3FA-0C72-CCE5ED7AD3F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03078" y="1812483"/>
            <a:ext cx="774009" cy="6887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mountain climb rock vector">
            <a:extLst>
              <a:ext uri="{FF2B5EF4-FFF2-40B4-BE49-F238E27FC236}">
                <a16:creationId xmlns:a16="http://schemas.microsoft.com/office/drawing/2014/main" id="{4211FDD5-88E7-25DA-3A0B-9D92976D3109}"/>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colorTemperature colorTemp="4700"/>
                    </a14:imgEffect>
                  </a14:imgLayer>
                </a14:imgProps>
              </a:ext>
              <a:ext uri="{28A0092B-C50C-407E-A947-70E740481C1C}">
                <a14:useLocalDpi xmlns:a14="http://schemas.microsoft.com/office/drawing/2010/main" val="0"/>
              </a:ext>
            </a:extLst>
          </a:blip>
          <a:srcRect l="37683" t="34248" r="10395" b="6668"/>
          <a:stretch/>
        </p:blipFill>
        <p:spPr bwMode="auto">
          <a:xfrm>
            <a:off x="11204831" y="3381950"/>
            <a:ext cx="810982" cy="5825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tudent study university vector">
            <a:extLst>
              <a:ext uri="{FF2B5EF4-FFF2-40B4-BE49-F238E27FC236}">
                <a16:creationId xmlns:a16="http://schemas.microsoft.com/office/drawing/2014/main" id="{1D07C433-F95D-7D1B-AD78-9054B8083A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56960" y="4742038"/>
            <a:ext cx="1139140" cy="9140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onitor computer screen vector">
            <a:extLst>
              <a:ext uri="{FF2B5EF4-FFF2-40B4-BE49-F238E27FC236}">
                <a16:creationId xmlns:a16="http://schemas.microsoft.com/office/drawing/2014/main" id="{BF0E91B9-7896-96D3-72CB-22F1AA3EFE1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20112" y="5694851"/>
            <a:ext cx="1049463" cy="1099341"/>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0EB5076F-212F-4DBB-B7B3-26432E51B4E9}"/>
              </a:ext>
            </a:extLst>
          </p:cNvPr>
          <p:cNvCxnSpPr>
            <a:cxnSpLocks/>
          </p:cNvCxnSpPr>
          <p:nvPr/>
        </p:nvCxnSpPr>
        <p:spPr>
          <a:xfrm>
            <a:off x="3109857" y="2934145"/>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89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6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7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72"/>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6" grpId="0"/>
      <p:bldP spid="23" grpId="0"/>
      <p:bldP spid="24" grpId="0"/>
      <p:bldP spid="61" grpId="0" animBg="1"/>
      <p:bldP spid="2" grpId="0"/>
      <p:bldP spid="44" grpId="0"/>
      <p:bldP spid="45" grpId="0"/>
      <p:bldP spid="46" grpId="0"/>
      <p:bldP spid="47" grpId="0"/>
      <p:bldP spid="21" grpId="0" animBg="1"/>
      <p:bldP spid="22" grpId="0" animBg="1"/>
      <p:bldP spid="28" grpId="0" animBg="1"/>
      <p:bldP spid="29" grpId="0" animBg="1"/>
      <p:bldP spid="31" grpId="0" animBg="1"/>
      <p:bldP spid="32" grpId="0" animBg="1"/>
      <p:bldP spid="38" grpId="0" animBg="1"/>
      <p:bldP spid="42" grpId="0" animBg="1"/>
      <p:bldP spid="43" grpId="0" animBg="1"/>
      <p:bldP spid="70" grpId="0" animBg="1"/>
      <p:bldP spid="7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2704240788"/>
              </p:ext>
            </p:extLst>
          </p:nvPr>
        </p:nvGraphicFramePr>
        <p:xfrm>
          <a:off x="165316" y="1356440"/>
          <a:ext cx="11641706" cy="4849299"/>
        </p:xfrm>
        <a:graphic>
          <a:graphicData uri="http://schemas.openxmlformats.org/drawingml/2006/table">
            <a:tbl>
              <a:tblPr/>
              <a:tblGrid>
                <a:gridCol w="521226">
                  <a:extLst>
                    <a:ext uri="{9D8B030D-6E8A-4147-A177-3AD203B41FA5}">
                      <a16:colId xmlns:a16="http://schemas.microsoft.com/office/drawing/2014/main" val="20000"/>
                    </a:ext>
                  </a:extLst>
                </a:gridCol>
                <a:gridCol w="7080448">
                  <a:extLst>
                    <a:ext uri="{9D8B030D-6E8A-4147-A177-3AD203B41FA5}">
                      <a16:colId xmlns:a16="http://schemas.microsoft.com/office/drawing/2014/main" val="20001"/>
                    </a:ext>
                  </a:extLst>
                </a:gridCol>
                <a:gridCol w="2004755">
                  <a:extLst>
                    <a:ext uri="{9D8B030D-6E8A-4147-A177-3AD203B41FA5}">
                      <a16:colId xmlns:a16="http://schemas.microsoft.com/office/drawing/2014/main" val="668000029"/>
                    </a:ext>
                  </a:extLst>
                </a:gridCol>
                <a:gridCol w="2035277">
                  <a:extLst>
                    <a:ext uri="{9D8B030D-6E8A-4147-A177-3AD203B41FA5}">
                      <a16:colId xmlns:a16="http://schemas.microsoft.com/office/drawing/2014/main" val="3656042348"/>
                    </a:ext>
                  </a:extLst>
                </a:gridCol>
              </a:tblGrid>
              <a:tr h="591786">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rPr>
                        <a:t>don’t/</a:t>
                      </a:r>
                    </a:p>
                    <a:p>
                      <a:pPr algn="ctr"/>
                      <a:r>
                        <a:rPr lang="en-US" sz="2400" b="1" dirty="0">
                          <a:solidFill>
                            <a:srgbClr val="002060"/>
                          </a:solidFill>
                        </a:rPr>
                        <a:t>doesn’t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rPr>
                        <a:t>not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50228">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Das </a:t>
                      </a:r>
                      <a:r>
                        <a:rPr lang="en-GB" sz="2400" b="1" strike="noStrike" spc="-1" dirty="0" err="1">
                          <a:solidFill>
                            <a:srgbClr val="002060"/>
                          </a:solidFill>
                          <a:latin typeface="+mn-lt"/>
                        </a:rPr>
                        <a:t>ist</a:t>
                      </a:r>
                      <a:r>
                        <a:rPr lang="en-GB" sz="2400" b="1" strike="noStrike" spc="-1" dirty="0">
                          <a:solidFill>
                            <a:srgbClr val="002060"/>
                          </a:solidFill>
                          <a:latin typeface="+mn-lt"/>
                        </a:rPr>
                        <a:t> </a:t>
                      </a:r>
                      <a:r>
                        <a:rPr lang="en-GB" sz="2400" b="1" strike="noStrike" spc="-1" dirty="0" err="1">
                          <a:solidFill>
                            <a:srgbClr val="002060"/>
                          </a:solidFill>
                          <a:latin typeface="+mn-lt"/>
                        </a:rPr>
                        <a:t>nicht</a:t>
                      </a:r>
                      <a:r>
                        <a:rPr lang="en-GB" sz="2400" b="1" strike="noStrike" spc="-1" dirty="0">
                          <a:solidFill>
                            <a:srgbClr val="002060"/>
                          </a:solidFill>
                          <a:latin typeface="+mn-lt"/>
                        </a:rPr>
                        <a:t> </a:t>
                      </a:r>
                      <a:r>
                        <a:rPr lang="en-GB" sz="2400" b="1" strike="noStrike" spc="-1" dirty="0" err="1">
                          <a:solidFill>
                            <a:srgbClr val="002060"/>
                          </a:solidFill>
                          <a:latin typeface="+mn-lt"/>
                        </a:rPr>
                        <a:t>grün</a:t>
                      </a:r>
                      <a:r>
                        <a:rPr lang="en-GB"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0384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i="0" kern="1200" dirty="0">
                          <a:solidFill>
                            <a:srgbClr val="002060"/>
                          </a:solidFill>
                          <a:effectLst/>
                          <a:latin typeface="+mn-lt"/>
                          <a:ea typeface="+mn-ea"/>
                          <a:cs typeface="+mn-cs"/>
                        </a:rPr>
                        <a:t>Ich bin </a:t>
                      </a:r>
                      <a:r>
                        <a:rPr lang="en-GB" sz="2400" b="1" i="0" kern="1200" dirty="0" err="1">
                          <a:solidFill>
                            <a:srgbClr val="002060"/>
                          </a:solidFill>
                          <a:effectLst/>
                          <a:latin typeface="+mn-lt"/>
                          <a:ea typeface="+mn-ea"/>
                          <a:cs typeface="+mn-cs"/>
                        </a:rPr>
                        <a:t>nicht</a:t>
                      </a:r>
                      <a:r>
                        <a:rPr lang="en-GB" sz="2400" b="1" i="0" kern="1200" dirty="0">
                          <a:solidFill>
                            <a:srgbClr val="002060"/>
                          </a:solidFill>
                          <a:effectLst/>
                          <a:latin typeface="+mn-lt"/>
                          <a:ea typeface="+mn-ea"/>
                          <a:cs typeface="+mn-cs"/>
                        </a:rPr>
                        <a:t> Oma!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384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Er </a:t>
                      </a:r>
                      <a:r>
                        <a:rPr lang="en-US" sz="2400" b="1" strike="noStrike" spc="-1" dirty="0" err="1">
                          <a:solidFill>
                            <a:srgbClr val="002060"/>
                          </a:solidFill>
                          <a:latin typeface="+mn-lt"/>
                        </a:rPr>
                        <a:t>bleibt</a:t>
                      </a:r>
                      <a:r>
                        <a:rPr lang="en-US" sz="2400" b="1" strike="noStrike" spc="-1" dirty="0">
                          <a:solidFill>
                            <a:srgbClr val="002060"/>
                          </a:solidFill>
                          <a:latin typeface="+mn-lt"/>
                        </a:rPr>
                        <a:t> </a:t>
                      </a:r>
                      <a:r>
                        <a:rPr lang="en-US" sz="2400" b="1" strike="noStrike" spc="-1" dirty="0" err="1">
                          <a:solidFill>
                            <a:srgbClr val="002060"/>
                          </a:solidFill>
                          <a:latin typeface="+mn-lt"/>
                        </a:rPr>
                        <a:t>montags</a:t>
                      </a:r>
                      <a:r>
                        <a:rPr lang="en-US" sz="2400" b="1" strike="noStrike" spc="-1" dirty="0">
                          <a:solidFill>
                            <a:srgbClr val="002060"/>
                          </a:solidFill>
                          <a:latin typeface="+mn-lt"/>
                        </a:rPr>
                        <a:t> </a:t>
                      </a:r>
                      <a:r>
                        <a:rPr lang="en-US" sz="2400" b="1" strike="noStrike" spc="-1" dirty="0" err="1">
                          <a:solidFill>
                            <a:srgbClr val="002060"/>
                          </a:solidFill>
                          <a:latin typeface="+mn-lt"/>
                        </a:rPr>
                        <a:t>nicht</a:t>
                      </a:r>
                      <a:r>
                        <a:rPr lang="en-US"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3840">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Sie </a:t>
                      </a:r>
                      <a:r>
                        <a:rPr lang="en-US" sz="2400" b="1" strike="noStrike" spc="-1" dirty="0" err="1">
                          <a:solidFill>
                            <a:srgbClr val="002060"/>
                          </a:solidFill>
                          <a:latin typeface="+mn-lt"/>
                        </a:rPr>
                        <a:t>beuscht</a:t>
                      </a:r>
                      <a:r>
                        <a:rPr lang="en-US" sz="2400" b="1" strike="noStrike" spc="-1" dirty="0">
                          <a:solidFill>
                            <a:srgbClr val="002060"/>
                          </a:solidFill>
                          <a:latin typeface="+mn-lt"/>
                        </a:rPr>
                        <a:t> England </a:t>
                      </a:r>
                      <a:r>
                        <a:rPr lang="en-US" sz="2400" b="1" strike="noStrike" spc="-1" dirty="0" err="1">
                          <a:solidFill>
                            <a:srgbClr val="002060"/>
                          </a:solidFill>
                          <a:latin typeface="+mn-lt"/>
                        </a:rPr>
                        <a:t>nicht</a:t>
                      </a:r>
                      <a:r>
                        <a:rPr lang="en-US"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0136">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i="0" kern="1200" dirty="0">
                          <a:solidFill>
                            <a:srgbClr val="002060"/>
                          </a:solidFill>
                          <a:effectLst/>
                          <a:latin typeface="+mn-lt"/>
                          <a:ea typeface="+mn-ea"/>
                          <a:cs typeface="+mn-cs"/>
                        </a:rPr>
                        <a:t>Das </a:t>
                      </a:r>
                      <a:r>
                        <a:rPr lang="en-GB" sz="2400" b="1" i="0" kern="1200" dirty="0" err="1">
                          <a:solidFill>
                            <a:srgbClr val="002060"/>
                          </a:solidFill>
                          <a:effectLst/>
                          <a:latin typeface="+mn-lt"/>
                          <a:ea typeface="+mn-ea"/>
                          <a:cs typeface="+mn-cs"/>
                        </a:rPr>
                        <a:t>ist</a:t>
                      </a:r>
                      <a:r>
                        <a:rPr lang="en-GB" sz="2400" b="1" i="0" kern="1200" dirty="0">
                          <a:solidFill>
                            <a:srgbClr val="002060"/>
                          </a:solidFill>
                          <a:effectLst/>
                          <a:latin typeface="+mn-lt"/>
                          <a:ea typeface="+mn-ea"/>
                          <a:cs typeface="+mn-cs"/>
                        </a:rPr>
                        <a:t> </a:t>
                      </a:r>
                      <a:r>
                        <a:rPr lang="en-GB" sz="2400" b="1" i="0" kern="1200" dirty="0" err="1">
                          <a:solidFill>
                            <a:srgbClr val="002060"/>
                          </a:solidFill>
                          <a:effectLst/>
                          <a:latin typeface="+mn-lt"/>
                          <a:ea typeface="+mn-ea"/>
                          <a:cs typeface="+mn-cs"/>
                        </a:rPr>
                        <a:t>nicht</a:t>
                      </a:r>
                      <a:r>
                        <a:rPr lang="en-GB" sz="2400" b="1" i="0" kern="1200" dirty="0">
                          <a:solidFill>
                            <a:srgbClr val="002060"/>
                          </a:solidFill>
                          <a:effectLst/>
                          <a:latin typeface="+mn-lt"/>
                          <a:ea typeface="+mn-ea"/>
                          <a:cs typeface="+mn-cs"/>
                        </a:rPr>
                        <a:t> </a:t>
                      </a:r>
                      <a:r>
                        <a:rPr lang="en-GB" sz="2400" b="1" i="0" kern="1200" dirty="0" err="1">
                          <a:solidFill>
                            <a:srgbClr val="002060"/>
                          </a:solidFill>
                          <a:effectLst/>
                          <a:latin typeface="+mn-lt"/>
                          <a:ea typeface="+mn-ea"/>
                          <a:cs typeface="+mn-cs"/>
                        </a:rPr>
                        <a:t>meine</a:t>
                      </a:r>
                      <a:r>
                        <a:rPr lang="en-GB" sz="2400" b="1" i="0" kern="1200" dirty="0">
                          <a:solidFill>
                            <a:srgbClr val="002060"/>
                          </a:solidFill>
                          <a:effectLst/>
                          <a:latin typeface="+mn-lt"/>
                          <a:ea typeface="+mn-ea"/>
                          <a:cs typeface="+mn-cs"/>
                        </a:rPr>
                        <a:t> </a:t>
                      </a:r>
                      <a:r>
                        <a:rPr lang="en-GB" sz="2400" b="1" i="0" kern="1200" dirty="0" err="1">
                          <a:solidFill>
                            <a:srgbClr val="002060"/>
                          </a:solidFill>
                          <a:effectLst/>
                          <a:latin typeface="+mn-lt"/>
                          <a:ea typeface="+mn-ea"/>
                          <a:cs typeface="+mn-cs"/>
                        </a:rPr>
                        <a:t>Gitarre</a:t>
                      </a:r>
                      <a:r>
                        <a:rPr lang="en-GB" sz="2400" b="1" i="0" kern="1200" dirty="0">
                          <a:solidFill>
                            <a:srgbClr val="002060"/>
                          </a:solidFill>
                          <a:effectLst/>
                          <a:latin typeface="+mn-lt"/>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0582">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Heute </a:t>
                      </a:r>
                      <a:r>
                        <a:rPr lang="en-US" sz="2400" b="1" strike="noStrike" spc="-1" dirty="0" err="1">
                          <a:solidFill>
                            <a:srgbClr val="002060"/>
                          </a:solidFill>
                          <a:latin typeface="+mn-lt"/>
                        </a:rPr>
                        <a:t>ist</a:t>
                      </a:r>
                      <a:r>
                        <a:rPr lang="en-US" sz="2400" b="1" strike="noStrike" spc="-1" dirty="0">
                          <a:solidFill>
                            <a:srgbClr val="002060"/>
                          </a:solidFill>
                          <a:latin typeface="+mn-lt"/>
                        </a:rPr>
                        <a:t> </a:t>
                      </a:r>
                      <a:r>
                        <a:rPr lang="en-US" sz="2400" b="1" strike="noStrike" spc="-1" dirty="0" err="1">
                          <a:solidFill>
                            <a:srgbClr val="002060"/>
                          </a:solidFill>
                          <a:latin typeface="+mn-lt"/>
                        </a:rPr>
                        <a:t>nicht</a:t>
                      </a:r>
                      <a:r>
                        <a:rPr lang="en-US" sz="2400" b="1" strike="noStrike" spc="-1" dirty="0">
                          <a:solidFill>
                            <a:srgbClr val="002060"/>
                          </a:solidFill>
                          <a:latin typeface="+mn-lt"/>
                        </a:rPr>
                        <a:t> </a:t>
                      </a:r>
                      <a:r>
                        <a:rPr lang="en-US" sz="2400" b="1" strike="noStrike" spc="-1" dirty="0" err="1">
                          <a:solidFill>
                            <a:srgbClr val="002060"/>
                          </a:solidFill>
                          <a:latin typeface="+mn-lt"/>
                        </a:rPr>
                        <a:t>Dienstag</a:t>
                      </a:r>
                      <a:r>
                        <a:rPr lang="en-US"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27341">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Ich </a:t>
                      </a:r>
                      <a:r>
                        <a:rPr lang="en-GB" sz="2400" b="1" strike="noStrike" spc="-1" dirty="0" err="1">
                          <a:solidFill>
                            <a:srgbClr val="002060"/>
                          </a:solidFill>
                          <a:latin typeface="+mn-lt"/>
                        </a:rPr>
                        <a:t>weiß</a:t>
                      </a:r>
                      <a:r>
                        <a:rPr lang="en-GB" sz="2400" b="1" strike="noStrike" spc="-1" dirty="0">
                          <a:solidFill>
                            <a:srgbClr val="002060"/>
                          </a:solidFill>
                          <a:latin typeface="+mn-lt"/>
                        </a:rPr>
                        <a:t> es </a:t>
                      </a:r>
                      <a:r>
                        <a:rPr lang="en-GB" sz="2400" b="1" strike="noStrike" spc="-1" dirty="0" err="1">
                          <a:solidFill>
                            <a:srgbClr val="002060"/>
                          </a:solidFill>
                          <a:latin typeface="+mn-lt"/>
                        </a:rPr>
                        <a:t>nicht</a:t>
                      </a:r>
                      <a:r>
                        <a:rPr lang="en-GB" sz="2400" b="1" strike="noStrike" spc="-1"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55985706"/>
                  </a:ext>
                </a:extLst>
              </a:tr>
              <a:tr h="469558">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Ich </a:t>
                      </a:r>
                      <a:r>
                        <a:rPr lang="en-GB" sz="2400" b="1" strike="noStrike" spc="-1" dirty="0" err="1">
                          <a:solidFill>
                            <a:srgbClr val="002060"/>
                          </a:solidFill>
                          <a:latin typeface="+mn-lt"/>
                        </a:rPr>
                        <a:t>schreibe</a:t>
                      </a:r>
                      <a:r>
                        <a:rPr lang="en-GB" sz="2400" b="1" strike="noStrike" spc="-1" dirty="0">
                          <a:solidFill>
                            <a:srgbClr val="002060"/>
                          </a:solidFill>
                          <a:latin typeface="+mn-lt"/>
                        </a:rPr>
                        <a:t> die </a:t>
                      </a:r>
                      <a:r>
                        <a:rPr lang="en-GB" sz="2400" b="1" strike="noStrike" spc="-1" dirty="0" err="1">
                          <a:solidFill>
                            <a:srgbClr val="002060"/>
                          </a:solidFill>
                          <a:latin typeface="+mn-lt"/>
                        </a:rPr>
                        <a:t>Geschichte</a:t>
                      </a:r>
                      <a:r>
                        <a:rPr lang="en-GB" sz="2400" b="1" strike="noStrike" spc="-1" dirty="0">
                          <a:solidFill>
                            <a:srgbClr val="002060"/>
                          </a:solidFill>
                          <a:latin typeface="+mn-lt"/>
                        </a:rPr>
                        <a:t> </a:t>
                      </a:r>
                      <a:r>
                        <a:rPr lang="en-GB" sz="2400" b="1" strike="noStrike" spc="-1" dirty="0" err="1">
                          <a:solidFill>
                            <a:srgbClr val="002060"/>
                          </a:solidFill>
                          <a:latin typeface="+mn-lt"/>
                        </a:rPr>
                        <a:t>nicht</a:t>
                      </a:r>
                      <a:r>
                        <a:rPr lang="en-GB" sz="2400" b="1" strike="noStrike" spc="-1"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399631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769872" y="919407"/>
            <a:ext cx="1300284" cy="367058"/>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2" name="Picture 11" descr="A picture containing logo&#10;&#10;Description automatically generated">
            <a:extLst>
              <a:ext uri="{FF2B5EF4-FFF2-40B4-BE49-F238E27FC236}">
                <a16:creationId xmlns:a16="http://schemas.microsoft.com/office/drawing/2014/main" id="{9FCA7C63-3269-45F9-BF65-7D648D007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086" y="2145620"/>
            <a:ext cx="544686" cy="515636"/>
          </a:xfrm>
          <a:prstGeom prst="rect">
            <a:avLst/>
          </a:prstGeom>
        </p:spPr>
      </p:pic>
      <p:sp>
        <p:nvSpPr>
          <p:cNvPr id="48" name="Rectangle 47">
            <a:hlinkClick r:id="" action="ppaction://noaction">
              <a:snd r:embed="rId4" name="T3_W3F_7.2.wav"/>
            </a:hlinkClick>
            <a:extLst>
              <a:ext uri="{FF2B5EF4-FFF2-40B4-BE49-F238E27FC236}">
                <a16:creationId xmlns:a16="http://schemas.microsoft.com/office/drawing/2014/main" id="{B443B244-B867-B991-E368-00CDC6D85B4F}"/>
              </a:ext>
            </a:extLst>
          </p:cNvPr>
          <p:cNvSpPr/>
          <p:nvPr/>
        </p:nvSpPr>
        <p:spPr>
          <a:xfrm>
            <a:off x="215997" y="2215745"/>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49" name="Rectangle 48">
            <a:hlinkClick r:id="" action="ppaction://noaction">
              <a:snd r:embed="rId5" name="T3_W3F_7.3.wav"/>
            </a:hlinkClick>
            <a:extLst>
              <a:ext uri="{FF2B5EF4-FFF2-40B4-BE49-F238E27FC236}">
                <a16:creationId xmlns:a16="http://schemas.microsoft.com/office/drawing/2014/main" id="{3199F291-6D50-A484-877A-08E671297643}"/>
              </a:ext>
            </a:extLst>
          </p:cNvPr>
          <p:cNvSpPr/>
          <p:nvPr/>
        </p:nvSpPr>
        <p:spPr>
          <a:xfrm>
            <a:off x="209337" y="2706529"/>
            <a:ext cx="496048" cy="40948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mn-cs"/>
              </a:rPr>
              <a:t>2</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0" name="Rectangle 49">
            <a:hlinkClick r:id="" action="ppaction://noaction">
              <a:snd r:embed="rId6" name="T3_W3F_7.4.wav"/>
            </a:hlinkClick>
            <a:extLst>
              <a:ext uri="{FF2B5EF4-FFF2-40B4-BE49-F238E27FC236}">
                <a16:creationId xmlns:a16="http://schemas.microsoft.com/office/drawing/2014/main" id="{13FEC9E2-F40A-9678-32F3-89CB0403D661}"/>
              </a:ext>
            </a:extLst>
          </p:cNvPr>
          <p:cNvSpPr/>
          <p:nvPr/>
        </p:nvSpPr>
        <p:spPr>
          <a:xfrm>
            <a:off x="215997" y="3188784"/>
            <a:ext cx="496048" cy="393206"/>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mn-cs"/>
              </a:rPr>
              <a:t>3</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54" name="Picture 53" descr="Icon&#10;&#10;Description automatically generated">
            <a:extLst>
              <a:ext uri="{FF2B5EF4-FFF2-40B4-BE49-F238E27FC236}">
                <a16:creationId xmlns:a16="http://schemas.microsoft.com/office/drawing/2014/main" id="{FC5203F6-D292-9AD5-4A36-D78919C961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3698" y="15150"/>
            <a:ext cx="1249879" cy="918830"/>
          </a:xfrm>
          <a:prstGeom prst="rect">
            <a:avLst/>
          </a:prstGeom>
        </p:spPr>
      </p:pic>
      <p:pic>
        <p:nvPicPr>
          <p:cNvPr id="1030" name="Picture 6" descr="Free vector graphics of Red">
            <a:extLst>
              <a:ext uri="{FF2B5EF4-FFF2-40B4-BE49-F238E27FC236}">
                <a16:creationId xmlns:a16="http://schemas.microsoft.com/office/drawing/2014/main" id="{6E19FFCF-B19F-9056-9310-461F7B9E6D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139492" y="3712423"/>
            <a:ext cx="393208" cy="3932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Icon&#10;&#10;Description automatically generated">
            <a:extLst>
              <a:ext uri="{FF2B5EF4-FFF2-40B4-BE49-F238E27FC236}">
                <a16:creationId xmlns:a16="http://schemas.microsoft.com/office/drawing/2014/main" id="{A73A3F3B-8050-241B-CC70-89BE264C47F3}"/>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567145" y="2167397"/>
            <a:ext cx="517321" cy="517320"/>
          </a:xfrm>
          <a:prstGeom prst="rect">
            <a:avLst/>
          </a:prstGeom>
        </p:spPr>
      </p:pic>
      <p:pic>
        <p:nvPicPr>
          <p:cNvPr id="58" name="Picture 6" descr="Free vector graphics of Red">
            <a:extLst>
              <a:ext uri="{FF2B5EF4-FFF2-40B4-BE49-F238E27FC236}">
                <a16:creationId xmlns:a16="http://schemas.microsoft.com/office/drawing/2014/main" id="{5DC00875-7D56-CDBE-21CE-AFA82FE60B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114144" y="3211966"/>
            <a:ext cx="390121" cy="39320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Icon&#10;&#10;Description automatically generated">
            <a:extLst>
              <a:ext uri="{FF2B5EF4-FFF2-40B4-BE49-F238E27FC236}">
                <a16:creationId xmlns:a16="http://schemas.microsoft.com/office/drawing/2014/main" id="{07C022DC-1686-98E0-88E4-8713233B3F43}"/>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565037" y="2660786"/>
            <a:ext cx="517321" cy="517320"/>
          </a:xfrm>
          <a:prstGeom prst="rect">
            <a:avLst/>
          </a:prstGeom>
        </p:spPr>
      </p:pic>
      <p:pic>
        <p:nvPicPr>
          <p:cNvPr id="61" name="Picture 6" descr="Free vector graphics of Red">
            <a:extLst>
              <a:ext uri="{FF2B5EF4-FFF2-40B4-BE49-F238E27FC236}">
                <a16:creationId xmlns:a16="http://schemas.microsoft.com/office/drawing/2014/main" id="{4B8CD20C-62C4-492C-41B8-D375C14577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179433" y="4794148"/>
            <a:ext cx="353267" cy="35606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Icon&#10;&#10;Description automatically generated">
            <a:extLst>
              <a:ext uri="{FF2B5EF4-FFF2-40B4-BE49-F238E27FC236}">
                <a16:creationId xmlns:a16="http://schemas.microsoft.com/office/drawing/2014/main" id="{5558F687-39D9-1DA2-D6FD-F619985E3A15}"/>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8510973" y="3133660"/>
            <a:ext cx="517321" cy="517320"/>
          </a:xfrm>
          <a:prstGeom prst="rect">
            <a:avLst/>
          </a:prstGeom>
        </p:spPr>
      </p:pic>
      <p:pic>
        <p:nvPicPr>
          <p:cNvPr id="64" name="Picture 6" descr="Free vector graphics of Red">
            <a:extLst>
              <a:ext uri="{FF2B5EF4-FFF2-40B4-BE49-F238E27FC236}">
                <a16:creationId xmlns:a16="http://schemas.microsoft.com/office/drawing/2014/main" id="{4D562B36-6ADF-C49F-FA78-447E7B4914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135730" y="5778078"/>
            <a:ext cx="396970" cy="40011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Icon&#10;&#10;Description automatically generated">
            <a:extLst>
              <a:ext uri="{FF2B5EF4-FFF2-40B4-BE49-F238E27FC236}">
                <a16:creationId xmlns:a16="http://schemas.microsoft.com/office/drawing/2014/main" id="{BDE52115-39EC-1EC0-54BE-3EFD9F228948}"/>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8510973" y="3640641"/>
            <a:ext cx="517321" cy="517320"/>
          </a:xfrm>
          <a:prstGeom prst="rect">
            <a:avLst/>
          </a:prstGeom>
        </p:spPr>
      </p:pic>
      <p:pic>
        <p:nvPicPr>
          <p:cNvPr id="66" name="Picture 65" descr="Icon&#10;&#10;Description automatically generated">
            <a:extLst>
              <a:ext uri="{FF2B5EF4-FFF2-40B4-BE49-F238E27FC236}">
                <a16:creationId xmlns:a16="http://schemas.microsoft.com/office/drawing/2014/main" id="{B3CC26D1-618D-1175-74B2-29CEC4B847FA}"/>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511211" y="4201936"/>
            <a:ext cx="517321" cy="517320"/>
          </a:xfrm>
          <a:prstGeom prst="rect">
            <a:avLst/>
          </a:prstGeom>
        </p:spPr>
      </p:pic>
      <p:pic>
        <p:nvPicPr>
          <p:cNvPr id="67" name="Picture 66" descr="Icon&#10;&#10;Description automatically generated">
            <a:extLst>
              <a:ext uri="{FF2B5EF4-FFF2-40B4-BE49-F238E27FC236}">
                <a16:creationId xmlns:a16="http://schemas.microsoft.com/office/drawing/2014/main" id="{7BB68AE0-FE61-0643-F68B-585092AF566D}"/>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511211" y="4693639"/>
            <a:ext cx="517321" cy="517320"/>
          </a:xfrm>
          <a:prstGeom prst="rect">
            <a:avLst/>
          </a:prstGeom>
        </p:spPr>
      </p:pic>
      <p:pic>
        <p:nvPicPr>
          <p:cNvPr id="3" name="Picture 2">
            <a:extLst>
              <a:ext uri="{FF2B5EF4-FFF2-40B4-BE49-F238E27FC236}">
                <a16:creationId xmlns:a16="http://schemas.microsoft.com/office/drawing/2014/main" id="{88BBF345-8422-4132-B96E-E88A83E63251}"/>
              </a:ext>
            </a:extLst>
          </p:cNvPr>
          <p:cNvPicPr>
            <a:picLocks noChangeAspect="1"/>
          </p:cNvPicPr>
          <p:nvPr/>
        </p:nvPicPr>
        <p:blipFill>
          <a:blip r:embed="rId10"/>
          <a:stretch>
            <a:fillRect/>
          </a:stretch>
        </p:blipFill>
        <p:spPr>
          <a:xfrm flipH="1">
            <a:off x="6401144" y="2616184"/>
            <a:ext cx="294922" cy="532688"/>
          </a:xfrm>
          <a:prstGeom prst="rect">
            <a:avLst/>
          </a:prstGeom>
        </p:spPr>
      </p:pic>
      <p:sp>
        <p:nvSpPr>
          <p:cNvPr id="8" name="Rectangle 7">
            <a:extLst>
              <a:ext uri="{FF2B5EF4-FFF2-40B4-BE49-F238E27FC236}">
                <a16:creationId xmlns:a16="http://schemas.microsoft.com/office/drawing/2014/main" id="{AE366599-3A0B-4B3D-A2C7-C69B701BB4D2}"/>
              </a:ext>
            </a:extLst>
          </p:cNvPr>
          <p:cNvSpPr/>
          <p:nvPr/>
        </p:nvSpPr>
        <p:spPr>
          <a:xfrm>
            <a:off x="6516485" y="4794148"/>
            <a:ext cx="785793"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1D9A78"/>
                </a:solidFill>
                <a:effectLst>
                  <a:outerShdw blurRad="38100" dist="25400" dir="5400000" algn="ctr" rotWithShape="0">
                    <a:srgbClr val="6E747A">
                      <a:alpha val="43000"/>
                    </a:srgbClr>
                  </a:outerShdw>
                </a:effectLst>
                <a:uLnTx/>
                <a:uFillTx/>
                <a:latin typeface="Century Gothic"/>
                <a:ea typeface="+mn-ea"/>
                <a:cs typeface="+mn-cs"/>
              </a:rPr>
              <a:t>Tues.</a:t>
            </a:r>
          </a:p>
        </p:txBody>
      </p:sp>
      <p:pic>
        <p:nvPicPr>
          <p:cNvPr id="9" name="Picture 8">
            <a:extLst>
              <a:ext uri="{FF2B5EF4-FFF2-40B4-BE49-F238E27FC236}">
                <a16:creationId xmlns:a16="http://schemas.microsoft.com/office/drawing/2014/main" id="{79CCA265-1DF3-431E-9398-1EE5D79809F4}"/>
              </a:ext>
            </a:extLst>
          </p:cNvPr>
          <p:cNvPicPr>
            <a:picLocks noChangeAspect="1"/>
          </p:cNvPicPr>
          <p:nvPr/>
        </p:nvPicPr>
        <p:blipFill>
          <a:blip r:embed="rId11"/>
          <a:stretch>
            <a:fillRect/>
          </a:stretch>
        </p:blipFill>
        <p:spPr>
          <a:xfrm>
            <a:off x="6334214" y="5239149"/>
            <a:ext cx="512937" cy="443429"/>
          </a:xfrm>
          <a:prstGeom prst="rect">
            <a:avLst/>
          </a:prstGeom>
        </p:spPr>
      </p:pic>
      <p:sp>
        <p:nvSpPr>
          <p:cNvPr id="38" name="Rectangle 37">
            <a:hlinkClick r:id="" action="ppaction://noaction">
              <a:snd r:embed="rId12" name="T3_W3F_7.5.wav"/>
            </a:hlinkClick>
            <a:extLst>
              <a:ext uri="{FF2B5EF4-FFF2-40B4-BE49-F238E27FC236}">
                <a16:creationId xmlns:a16="http://schemas.microsoft.com/office/drawing/2014/main" id="{3FB8B0D7-5E03-4D8E-832C-257EAEEC2739}"/>
              </a:ext>
            </a:extLst>
          </p:cNvPr>
          <p:cNvSpPr/>
          <p:nvPr/>
        </p:nvSpPr>
        <p:spPr>
          <a:xfrm>
            <a:off x="219739" y="3662839"/>
            <a:ext cx="475244" cy="425774"/>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39" name="Rectangle 38">
            <a:hlinkClick r:id="" action="ppaction://noaction">
              <a:snd r:embed="rId13" name="T3_W3F_7.6.wav"/>
            </a:hlinkClick>
            <a:extLst>
              <a:ext uri="{FF2B5EF4-FFF2-40B4-BE49-F238E27FC236}">
                <a16:creationId xmlns:a16="http://schemas.microsoft.com/office/drawing/2014/main" id="{9E137E4E-F978-4A3E-9A5A-040C7829EF82}"/>
              </a:ext>
            </a:extLst>
          </p:cNvPr>
          <p:cNvSpPr/>
          <p:nvPr/>
        </p:nvSpPr>
        <p:spPr>
          <a:xfrm>
            <a:off x="198935" y="4169462"/>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41" name="Rectangle 40">
            <a:hlinkClick r:id="" action="ppaction://noaction">
              <a:snd r:embed="rId14" name="T3_W3F_7.7.wav"/>
            </a:hlinkClick>
            <a:extLst>
              <a:ext uri="{FF2B5EF4-FFF2-40B4-BE49-F238E27FC236}">
                <a16:creationId xmlns:a16="http://schemas.microsoft.com/office/drawing/2014/main" id="{10A22B13-0780-4C01-8853-CDCE0BEE6D16}"/>
              </a:ext>
            </a:extLst>
          </p:cNvPr>
          <p:cNvSpPr/>
          <p:nvPr/>
        </p:nvSpPr>
        <p:spPr>
          <a:xfrm>
            <a:off x="204990" y="4721467"/>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42" name="Rectangle 41">
            <a:hlinkClick r:id="" action="ppaction://noaction">
              <a:snd r:embed="rId15" name="T3_W3F_7.8.wav"/>
            </a:hlinkClick>
            <a:extLst>
              <a:ext uri="{FF2B5EF4-FFF2-40B4-BE49-F238E27FC236}">
                <a16:creationId xmlns:a16="http://schemas.microsoft.com/office/drawing/2014/main" id="{9F3BA991-0FA1-4BED-BBF6-6AD66F99E34F}"/>
              </a:ext>
            </a:extLst>
          </p:cNvPr>
          <p:cNvSpPr/>
          <p:nvPr/>
        </p:nvSpPr>
        <p:spPr>
          <a:xfrm>
            <a:off x="198935" y="5232312"/>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7</a:t>
            </a:r>
          </a:p>
        </p:txBody>
      </p:sp>
      <p:sp>
        <p:nvSpPr>
          <p:cNvPr id="43" name="Rectangle 42">
            <a:hlinkClick r:id="" action="ppaction://noaction">
              <a:snd r:embed="rId16" name="T3_W3F_7.9.wav"/>
            </a:hlinkClick>
            <a:extLst>
              <a:ext uri="{FF2B5EF4-FFF2-40B4-BE49-F238E27FC236}">
                <a16:creationId xmlns:a16="http://schemas.microsoft.com/office/drawing/2014/main" id="{A23B4477-086E-4EC6-86CD-9F6FDDD681F3}"/>
              </a:ext>
            </a:extLst>
          </p:cNvPr>
          <p:cNvSpPr/>
          <p:nvPr/>
        </p:nvSpPr>
        <p:spPr>
          <a:xfrm>
            <a:off x="198935" y="5734759"/>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8</a:t>
            </a:r>
          </a:p>
        </p:txBody>
      </p:sp>
      <p:pic>
        <p:nvPicPr>
          <p:cNvPr id="44" name="Picture 43" descr="Icon&#10;&#10;Description automatically generated">
            <a:extLst>
              <a:ext uri="{FF2B5EF4-FFF2-40B4-BE49-F238E27FC236}">
                <a16:creationId xmlns:a16="http://schemas.microsoft.com/office/drawing/2014/main" id="{BBE93A27-F8A0-46CF-A9F0-491E41FD8FBB}"/>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8459163" y="5205236"/>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B2A23A0D-6E1F-4F1E-8B2B-D29D6FB870E9}"/>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8425798" y="5729951"/>
            <a:ext cx="517321" cy="517320"/>
          </a:xfrm>
          <a:prstGeom prst="rect">
            <a:avLst/>
          </a:prstGeom>
        </p:spPr>
      </p:pic>
      <p:sp>
        <p:nvSpPr>
          <p:cNvPr id="46" name="Title 2">
            <a:extLst>
              <a:ext uri="{FF2B5EF4-FFF2-40B4-BE49-F238E27FC236}">
                <a16:creationId xmlns:a16="http://schemas.microsoft.com/office/drawing/2014/main" id="{435F3A8A-9DD4-44DB-8424-8BAE045B2172}"/>
              </a:ext>
            </a:extLst>
          </p:cNvPr>
          <p:cNvSpPr txBox="1">
            <a:spLocks/>
          </p:cNvSpPr>
          <p:nvPr/>
        </p:nvSpPr>
        <p:spPr>
          <a:xfrm>
            <a:off x="768551" y="125184"/>
            <a:ext cx="10170740" cy="508891"/>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29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29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2</a:t>
            </a:r>
            <a:endParaRPr kumimoji="0" lang="en-GB" sz="29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47" name="Google Shape;119;p1">
            <a:extLst>
              <a:ext uri="{FF2B5EF4-FFF2-40B4-BE49-F238E27FC236}">
                <a16:creationId xmlns:a16="http://schemas.microsoft.com/office/drawing/2014/main" id="{2B3CB15C-9F07-4017-8354-0D665537AA3A}"/>
              </a:ext>
            </a:extLst>
          </p:cNvPr>
          <p:cNvSpPr/>
          <p:nvPr/>
        </p:nvSpPr>
        <p:spPr>
          <a:xfrm>
            <a:off x="66511" y="82555"/>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73" name="Speech Bubble: Rectangle with Corners Rounded 72">
            <a:hlinkClick r:id="" action="ppaction://noaction">
              <a:snd r:embed="rId17" name="T3_W3F_7.1.wav"/>
            </a:hlinkClick>
            <a:extLst>
              <a:ext uri="{FF2B5EF4-FFF2-40B4-BE49-F238E27FC236}">
                <a16:creationId xmlns:a16="http://schemas.microsoft.com/office/drawing/2014/main" id="{DAD5226D-B695-4A71-BD44-6C3746872B27}"/>
              </a:ext>
            </a:extLst>
          </p:cNvPr>
          <p:cNvSpPr/>
          <p:nvPr/>
        </p:nvSpPr>
        <p:spPr>
          <a:xfrm>
            <a:off x="3222988" y="787306"/>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Lies die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Sätze</a:t>
            </a:r>
            <a:r>
              <a:rPr kumimoji="0" lang="en-GB" sz="1800" b="0" i="0" u="none" strike="noStrike" kern="1200" cap="none" spc="0" normalizeH="0" baseline="0" noProof="0" dirty="0">
                <a:ln>
                  <a:noFill/>
                </a:ln>
                <a:solidFill>
                  <a:prstClr val="white"/>
                </a:solidFill>
                <a:effectLst/>
                <a:uLnTx/>
                <a:uFillTx/>
                <a:latin typeface="Arial"/>
                <a:ea typeface="+mn-ea"/>
                <a:cs typeface="+mn-cs"/>
              </a:rPr>
              <a:t>.</a:t>
            </a:r>
          </a:p>
        </p:txBody>
      </p:sp>
      <p:pic>
        <p:nvPicPr>
          <p:cNvPr id="74" name="Graphic 73" descr="Teacher">
            <a:extLst>
              <a:ext uri="{FF2B5EF4-FFF2-40B4-BE49-F238E27FC236}">
                <a16:creationId xmlns:a16="http://schemas.microsoft.com/office/drawing/2014/main" id="{37121F2A-7333-4766-B7E8-F06BE77FB67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26133" y="588910"/>
            <a:ext cx="914400" cy="914400"/>
          </a:xfrm>
          <a:prstGeom prst="rect">
            <a:avLst/>
          </a:prstGeom>
        </p:spPr>
      </p:pic>
      <p:sp>
        <p:nvSpPr>
          <p:cNvPr id="51" name="TextBox 50">
            <a:extLst>
              <a:ext uri="{FF2B5EF4-FFF2-40B4-BE49-F238E27FC236}">
                <a16:creationId xmlns:a16="http://schemas.microsoft.com/office/drawing/2014/main" id="{BFF0E238-FF78-479C-AE62-EEE516DA7821}"/>
              </a:ext>
            </a:extLst>
          </p:cNvPr>
          <p:cNvSpPr txBox="1"/>
          <p:nvPr/>
        </p:nvSpPr>
        <p:spPr>
          <a:xfrm>
            <a:off x="2816773" y="162781"/>
            <a:ext cx="85829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saying</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not</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or</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don’t</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doesn’t</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in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each</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sentence</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7" name="Picture 16">
            <a:extLst>
              <a:ext uri="{FF2B5EF4-FFF2-40B4-BE49-F238E27FC236}">
                <a16:creationId xmlns:a16="http://schemas.microsoft.com/office/drawing/2014/main" id="{61BBDBF3-088D-494D-9C61-8BF9FABD31D7}"/>
              </a:ext>
            </a:extLst>
          </p:cNvPr>
          <p:cNvPicPr>
            <a:picLocks noChangeAspect="1"/>
          </p:cNvPicPr>
          <p:nvPr/>
        </p:nvPicPr>
        <p:blipFill>
          <a:blip r:embed="rId20"/>
          <a:stretch>
            <a:fillRect/>
          </a:stretch>
        </p:blipFill>
        <p:spPr>
          <a:xfrm>
            <a:off x="35507" y="530210"/>
            <a:ext cx="890093" cy="1609483"/>
          </a:xfrm>
          <a:prstGeom prst="rect">
            <a:avLst/>
          </a:prstGeom>
        </p:spPr>
      </p:pic>
      <p:pic>
        <p:nvPicPr>
          <p:cNvPr id="20" name="Picture 19">
            <a:extLst>
              <a:ext uri="{FF2B5EF4-FFF2-40B4-BE49-F238E27FC236}">
                <a16:creationId xmlns:a16="http://schemas.microsoft.com/office/drawing/2014/main" id="{D48B84C8-64C3-35BB-A49B-4E844F138A18}"/>
              </a:ext>
            </a:extLst>
          </p:cNvPr>
          <p:cNvPicPr>
            <a:picLocks noChangeAspect="1"/>
          </p:cNvPicPr>
          <p:nvPr/>
        </p:nvPicPr>
        <p:blipFill>
          <a:blip r:embed="rId21"/>
          <a:stretch>
            <a:fillRect/>
          </a:stretch>
        </p:blipFill>
        <p:spPr>
          <a:xfrm>
            <a:off x="6669159" y="3648508"/>
            <a:ext cx="548765" cy="490723"/>
          </a:xfrm>
          <a:prstGeom prst="rect">
            <a:avLst/>
          </a:prstGeom>
        </p:spPr>
      </p:pic>
      <p:grpSp>
        <p:nvGrpSpPr>
          <p:cNvPr id="21" name="Group 20">
            <a:extLst>
              <a:ext uri="{FF2B5EF4-FFF2-40B4-BE49-F238E27FC236}">
                <a16:creationId xmlns:a16="http://schemas.microsoft.com/office/drawing/2014/main" id="{7E1AB979-F6DB-AE11-DA8B-A53747EE5DE3}"/>
              </a:ext>
            </a:extLst>
          </p:cNvPr>
          <p:cNvGrpSpPr/>
          <p:nvPr/>
        </p:nvGrpSpPr>
        <p:grpSpPr>
          <a:xfrm>
            <a:off x="6695517" y="3156158"/>
            <a:ext cx="496048" cy="461392"/>
            <a:chOff x="6078686" y="695074"/>
            <a:chExt cx="2289164" cy="2233005"/>
          </a:xfrm>
        </p:grpSpPr>
        <p:sp>
          <p:nvSpPr>
            <p:cNvPr id="22" name="Oval 21">
              <a:extLst>
                <a:ext uri="{FF2B5EF4-FFF2-40B4-BE49-F238E27FC236}">
                  <a16:creationId xmlns:a16="http://schemas.microsoft.com/office/drawing/2014/main" id="{B5A10BCC-F7E9-3D15-5177-2244502C37F1}"/>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0FF5F86F-1E4D-BF09-9B5F-9229CAF67B6B}"/>
                </a:ext>
              </a:extLst>
            </p:cNvPr>
            <p:cNvGrpSpPr/>
            <p:nvPr/>
          </p:nvGrpSpPr>
          <p:grpSpPr>
            <a:xfrm>
              <a:off x="6401094" y="1019163"/>
              <a:ext cx="1717274" cy="1515147"/>
              <a:chOff x="-4777161" y="6088593"/>
              <a:chExt cx="1851967" cy="1595912"/>
            </a:xfrm>
          </p:grpSpPr>
          <p:sp>
            <p:nvSpPr>
              <p:cNvPr id="24" name="Rectangle 23">
                <a:extLst>
                  <a:ext uri="{FF2B5EF4-FFF2-40B4-BE49-F238E27FC236}">
                    <a16:creationId xmlns:a16="http://schemas.microsoft.com/office/drawing/2014/main" id="{E063DCA9-32CC-1368-2C3F-3DBF98CB7A19}"/>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Text&#10;&#10;Description automatically generated">
                <a:extLst>
                  <a:ext uri="{FF2B5EF4-FFF2-40B4-BE49-F238E27FC236}">
                    <a16:creationId xmlns:a16="http://schemas.microsoft.com/office/drawing/2014/main" id="{AB243FF4-3A6F-B6A8-9926-A7E2B7896D9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26" name="Isosceles Triangle 25">
                <a:extLst>
                  <a:ext uri="{FF2B5EF4-FFF2-40B4-BE49-F238E27FC236}">
                    <a16:creationId xmlns:a16="http://schemas.microsoft.com/office/drawing/2014/main" id="{E6DBE95C-FEC3-F657-292C-20AAF597243C}"/>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7" name="Picture 4" descr="Free guitar music musical instrument vector">
            <a:extLst>
              <a:ext uri="{FF2B5EF4-FFF2-40B4-BE49-F238E27FC236}">
                <a16:creationId xmlns:a16="http://schemas.microsoft.com/office/drawing/2014/main" id="{76C232B7-B7C0-73B4-A810-84E03DC4817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56603" y="4159180"/>
            <a:ext cx="441652" cy="4907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A red and white circle with blue text&#10;&#10;Description automatically generated">
            <a:extLst>
              <a:ext uri="{FF2B5EF4-FFF2-40B4-BE49-F238E27FC236}">
                <a16:creationId xmlns:a16="http://schemas.microsoft.com/office/drawing/2014/main" id="{1F9300C6-8384-E6A1-6BAA-BA29D9CD9485}"/>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39467"/>
          <a:stretch/>
        </p:blipFill>
        <p:spPr bwMode="auto">
          <a:xfrm>
            <a:off x="6640017" y="5737834"/>
            <a:ext cx="607047" cy="4565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670ECD4-8ED8-4EDB-88A5-348762FF886E}"/>
              </a:ext>
            </a:extLst>
          </p:cNvPr>
          <p:cNvSpPr txBox="1"/>
          <p:nvPr/>
        </p:nvSpPr>
        <p:spPr>
          <a:xfrm>
            <a:off x="5986915" y="2116169"/>
            <a:ext cx="5338600" cy="4099060"/>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 name="TextBox 71">
            <a:extLst>
              <a:ext uri="{FF2B5EF4-FFF2-40B4-BE49-F238E27FC236}">
                <a16:creationId xmlns:a16="http://schemas.microsoft.com/office/drawing/2014/main" id="{427DD0FF-E50D-49D5-88A3-F58447C2FC1B}"/>
              </a:ext>
            </a:extLst>
          </p:cNvPr>
          <p:cNvSpPr txBox="1"/>
          <p:nvPr/>
        </p:nvSpPr>
        <p:spPr>
          <a:xfrm>
            <a:off x="6035300" y="5716523"/>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I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don’t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write the story.</a:t>
            </a:r>
          </a:p>
        </p:txBody>
      </p:sp>
      <p:sp>
        <p:nvSpPr>
          <p:cNvPr id="11" name="TextBox 10">
            <a:extLst>
              <a:ext uri="{FF2B5EF4-FFF2-40B4-BE49-F238E27FC236}">
                <a16:creationId xmlns:a16="http://schemas.microsoft.com/office/drawing/2014/main" id="{6612E4AF-BA74-4EF7-AA4F-13D5FF7490F2}"/>
              </a:ext>
            </a:extLst>
          </p:cNvPr>
          <p:cNvSpPr txBox="1"/>
          <p:nvPr/>
        </p:nvSpPr>
        <p:spPr>
          <a:xfrm>
            <a:off x="6035962" y="2137649"/>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That is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not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green. </a:t>
            </a:r>
          </a:p>
        </p:txBody>
      </p:sp>
      <p:sp>
        <p:nvSpPr>
          <p:cNvPr id="55" name="TextBox 54">
            <a:extLst>
              <a:ext uri="{FF2B5EF4-FFF2-40B4-BE49-F238E27FC236}">
                <a16:creationId xmlns:a16="http://schemas.microsoft.com/office/drawing/2014/main" id="{C2E6DBBC-AA5B-48ED-8082-E88F6EAA32E7}"/>
              </a:ext>
            </a:extLst>
          </p:cNvPr>
          <p:cNvSpPr txBox="1"/>
          <p:nvPr/>
        </p:nvSpPr>
        <p:spPr>
          <a:xfrm>
            <a:off x="6049119" y="2618269"/>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I am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not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Grandma! </a:t>
            </a:r>
          </a:p>
        </p:txBody>
      </p:sp>
      <p:sp>
        <p:nvSpPr>
          <p:cNvPr id="56" name="TextBox 55">
            <a:extLst>
              <a:ext uri="{FF2B5EF4-FFF2-40B4-BE49-F238E27FC236}">
                <a16:creationId xmlns:a16="http://schemas.microsoft.com/office/drawing/2014/main" id="{A0796A59-3956-495A-A3BF-8413C48C064A}"/>
              </a:ext>
            </a:extLst>
          </p:cNvPr>
          <p:cNvSpPr txBox="1"/>
          <p:nvPr/>
        </p:nvSpPr>
        <p:spPr>
          <a:xfrm>
            <a:off x="6068056" y="3118437"/>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002060"/>
                </a:solidFill>
                <a:latin typeface="Century Gothic"/>
              </a:rPr>
              <a:t>He</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doesn’t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stay on Mondays. </a:t>
            </a:r>
          </a:p>
        </p:txBody>
      </p:sp>
      <p:sp>
        <p:nvSpPr>
          <p:cNvPr id="60" name="TextBox 59">
            <a:extLst>
              <a:ext uri="{FF2B5EF4-FFF2-40B4-BE49-F238E27FC236}">
                <a16:creationId xmlns:a16="http://schemas.microsoft.com/office/drawing/2014/main" id="{D12F7466-669C-41A5-A5C2-ADBC10BAB9D3}"/>
              </a:ext>
            </a:extLst>
          </p:cNvPr>
          <p:cNvSpPr txBox="1"/>
          <p:nvPr/>
        </p:nvSpPr>
        <p:spPr>
          <a:xfrm>
            <a:off x="6065702" y="3650515"/>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She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doesn’t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visit England. </a:t>
            </a:r>
          </a:p>
        </p:txBody>
      </p:sp>
      <p:sp>
        <p:nvSpPr>
          <p:cNvPr id="63" name="TextBox 62">
            <a:extLst>
              <a:ext uri="{FF2B5EF4-FFF2-40B4-BE49-F238E27FC236}">
                <a16:creationId xmlns:a16="http://schemas.microsoft.com/office/drawing/2014/main" id="{0495A61C-40CD-4A00-AC90-F89BEA1C95E8}"/>
              </a:ext>
            </a:extLst>
          </p:cNvPr>
          <p:cNvSpPr txBox="1"/>
          <p:nvPr/>
        </p:nvSpPr>
        <p:spPr>
          <a:xfrm>
            <a:off x="6017317" y="4195385"/>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That is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not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my guitar. </a:t>
            </a:r>
          </a:p>
        </p:txBody>
      </p:sp>
      <p:sp>
        <p:nvSpPr>
          <p:cNvPr id="70" name="TextBox 69">
            <a:extLst>
              <a:ext uri="{FF2B5EF4-FFF2-40B4-BE49-F238E27FC236}">
                <a16:creationId xmlns:a16="http://schemas.microsoft.com/office/drawing/2014/main" id="{8C89CDB3-359C-419E-8458-F18356983D76}"/>
              </a:ext>
            </a:extLst>
          </p:cNvPr>
          <p:cNvSpPr txBox="1"/>
          <p:nvPr/>
        </p:nvSpPr>
        <p:spPr>
          <a:xfrm>
            <a:off x="6035962" y="4701314"/>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Today is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not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Tuesday. </a:t>
            </a:r>
          </a:p>
        </p:txBody>
      </p:sp>
      <p:sp>
        <p:nvSpPr>
          <p:cNvPr id="71" name="TextBox 70">
            <a:extLst>
              <a:ext uri="{FF2B5EF4-FFF2-40B4-BE49-F238E27FC236}">
                <a16:creationId xmlns:a16="http://schemas.microsoft.com/office/drawing/2014/main" id="{4AA94B98-12D7-402F-ABDD-87F77C45FC9F}"/>
              </a:ext>
            </a:extLst>
          </p:cNvPr>
          <p:cNvSpPr txBox="1"/>
          <p:nvPr/>
        </p:nvSpPr>
        <p:spPr>
          <a:xfrm>
            <a:off x="6049119" y="5188871"/>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I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don’t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know (it). </a:t>
            </a:r>
          </a:p>
        </p:txBody>
      </p:sp>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2" grpId="0" animBg="1"/>
      <p:bldP spid="11" grpId="0" animBg="1"/>
      <p:bldP spid="55" grpId="0" animBg="1"/>
      <p:bldP spid="56" grpId="0" animBg="1"/>
      <p:bldP spid="60" grpId="0" animBg="1"/>
      <p:bldP spid="63" grpId="0" animBg="1"/>
      <p:bldP spid="7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77014" y="136947"/>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3_W3F_8.1.wav"/>
            </a:hlinkClick>
            <a:extLst>
              <a:ext uri="{FF2B5EF4-FFF2-40B4-BE49-F238E27FC236}">
                <a16:creationId xmlns:a16="http://schemas.microsoft.com/office/drawing/2014/main" id="{94B4CB56-EF9F-4AEF-B7BF-2923058BCD20}"/>
              </a:ext>
            </a:extLst>
          </p:cNvPr>
          <p:cNvSpPr/>
          <p:nvPr/>
        </p:nvSpPr>
        <p:spPr>
          <a:xfrm>
            <a:off x="4347847" y="134036"/>
            <a:ext cx="157363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61360" y="-81017"/>
            <a:ext cx="914400" cy="914400"/>
          </a:xfrm>
          <a:prstGeom prst="rect">
            <a:avLst/>
          </a:prstGeom>
        </p:spPr>
      </p:pic>
      <p:sp>
        <p:nvSpPr>
          <p:cNvPr id="13" name="Google Shape;108;p3">
            <a:hlinkClick r:id="" action="ppaction://noaction">
              <a:snd r:embed="rId4" name="T3_W3F_8.1.wav"/>
            </a:hlinkClick>
            <a:extLst>
              <a:ext uri="{FF2B5EF4-FFF2-40B4-BE49-F238E27FC236}">
                <a16:creationId xmlns:a16="http://schemas.microsoft.com/office/drawing/2014/main" id="{39D3A182-FBA6-4321-AA9A-48BA16223793}"/>
              </a:ext>
            </a:extLst>
          </p:cNvPr>
          <p:cNvSpPr txBox="1"/>
          <p:nvPr/>
        </p:nvSpPr>
        <p:spPr>
          <a:xfrm>
            <a:off x="4500196" y="145371"/>
            <a:ext cx="14153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4" name="TextBox 13">
            <a:hlinkClick r:id="" action="ppaction://noaction">
              <a:snd r:embed="rId7" name="T3_W3F_8.2.wav"/>
            </a:hlinkClick>
            <a:extLst>
              <a:ext uri="{FF2B5EF4-FFF2-40B4-BE49-F238E27FC236}">
                <a16:creationId xmlns:a16="http://schemas.microsoft.com/office/drawing/2014/main" id="{B8CDAA8D-69A3-40C8-AF8F-0A77CA0C12AE}"/>
              </a:ext>
            </a:extLst>
          </p:cNvPr>
          <p:cNvSpPr txBox="1"/>
          <p:nvPr/>
        </p:nvSpPr>
        <p:spPr>
          <a:xfrm>
            <a:off x="0" y="672241"/>
            <a:ext cx="9862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Ronja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Oma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 name="Oval 14">
            <a:hlinkClick r:id="" action="ppaction://noaction"/>
            <a:extLst>
              <a:ext uri="{FF2B5EF4-FFF2-40B4-BE49-F238E27FC236}">
                <a16:creationId xmlns:a16="http://schemas.microsoft.com/office/drawing/2014/main" id="{97357055-FD5B-4549-9E06-1F37D6DBF352}"/>
              </a:ext>
            </a:extLst>
          </p:cNvPr>
          <p:cNvSpPr/>
          <p:nvPr/>
        </p:nvSpPr>
        <p:spPr>
          <a:xfrm>
            <a:off x="3718560" y="1884721"/>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Oval 15">
            <a:hlinkClick r:id="" action="ppaction://noaction"/>
            <a:extLst>
              <a:ext uri="{FF2B5EF4-FFF2-40B4-BE49-F238E27FC236}">
                <a16:creationId xmlns:a16="http://schemas.microsoft.com/office/drawing/2014/main" id="{8AF06740-7A9E-454D-B60E-E5D4DE5BEFD8}"/>
              </a:ext>
            </a:extLst>
          </p:cNvPr>
          <p:cNvSpPr/>
          <p:nvPr/>
        </p:nvSpPr>
        <p:spPr>
          <a:xfrm>
            <a:off x="1150144" y="1832282"/>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 name="Speech Bubble: Oval 5">
            <a:hlinkClick r:id="" action="ppaction://noaction">
              <a:snd r:embed="rId8" name="T3_W3F_8.3.wav"/>
            </a:hlinkClick>
            <a:extLst>
              <a:ext uri="{FF2B5EF4-FFF2-40B4-BE49-F238E27FC236}">
                <a16:creationId xmlns:a16="http://schemas.microsoft.com/office/drawing/2014/main" id="{004C07CD-4FF6-4577-9A99-0995D35D601F}"/>
              </a:ext>
            </a:extLst>
          </p:cNvPr>
          <p:cNvSpPr/>
          <p:nvPr/>
        </p:nvSpPr>
        <p:spPr>
          <a:xfrm>
            <a:off x="3045675" y="1385169"/>
            <a:ext cx="990736" cy="413469"/>
          </a:xfrm>
          <a:prstGeom prst="wedgeEllipseCallout">
            <a:avLst>
              <a:gd name="adj1" fmla="val -65442"/>
              <a:gd name="adj2" fmla="val 80930"/>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Ich</a:t>
            </a:r>
          </a:p>
        </p:txBody>
      </p:sp>
      <p:sp>
        <p:nvSpPr>
          <p:cNvPr id="19" name="Speech Bubble: Oval 18">
            <a:hlinkClick r:id="" action="ppaction://noaction">
              <a:snd r:embed="rId9" name="T3_W3F_8.4.wav"/>
            </a:hlinkClick>
            <a:extLst>
              <a:ext uri="{FF2B5EF4-FFF2-40B4-BE49-F238E27FC236}">
                <a16:creationId xmlns:a16="http://schemas.microsoft.com/office/drawing/2014/main" id="{3B5FA00C-71F7-4FE8-AA5B-1F336A59AB45}"/>
              </a:ext>
            </a:extLst>
          </p:cNvPr>
          <p:cNvSpPr/>
          <p:nvPr/>
        </p:nvSpPr>
        <p:spPr>
          <a:xfrm>
            <a:off x="9746798" y="1294944"/>
            <a:ext cx="990736" cy="413469"/>
          </a:xfrm>
          <a:prstGeom prst="wedgeEllipseCallout">
            <a:avLst>
              <a:gd name="adj1" fmla="val -65442"/>
              <a:gd name="adj2" fmla="val 80930"/>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Sie</a:t>
            </a:r>
          </a:p>
        </p:txBody>
      </p:sp>
      <p:sp>
        <p:nvSpPr>
          <p:cNvPr id="39" name="Rectangle 38">
            <a:hlinkClick r:id="" action="ppaction://noaction">
              <a:snd r:embed="rId10" name="T3_W3F_8.5.wav"/>
            </a:hlinkClick>
            <a:extLst>
              <a:ext uri="{FF2B5EF4-FFF2-40B4-BE49-F238E27FC236}">
                <a16:creationId xmlns:a16="http://schemas.microsoft.com/office/drawing/2014/main" id="{0327941A-E2AD-480E-B469-76721F96D91F}"/>
              </a:ext>
            </a:extLst>
          </p:cNvPr>
          <p:cNvSpPr/>
          <p:nvPr/>
        </p:nvSpPr>
        <p:spPr>
          <a:xfrm>
            <a:off x="10111709" y="2046764"/>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0" name="Rectangle 39">
            <a:hlinkClick r:id="" action="ppaction://noaction">
              <a:snd r:embed="rId11" name="T3_W3F_8.6.wav"/>
            </a:hlinkClick>
            <a:extLst>
              <a:ext uri="{FF2B5EF4-FFF2-40B4-BE49-F238E27FC236}">
                <a16:creationId xmlns:a16="http://schemas.microsoft.com/office/drawing/2014/main" id="{5DDDAECE-3A8E-4A71-9E29-A3709293AAA8}"/>
              </a:ext>
            </a:extLst>
          </p:cNvPr>
          <p:cNvSpPr/>
          <p:nvPr/>
        </p:nvSpPr>
        <p:spPr>
          <a:xfrm>
            <a:off x="10775561" y="3490846"/>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1" name="Rectangle 40">
            <a:hlinkClick r:id="" action="ppaction://noaction">
              <a:snd r:embed="rId12" name="T3_W3F_8.7.wav"/>
            </a:hlinkClick>
            <a:extLst>
              <a:ext uri="{FF2B5EF4-FFF2-40B4-BE49-F238E27FC236}">
                <a16:creationId xmlns:a16="http://schemas.microsoft.com/office/drawing/2014/main" id="{DF66F448-543A-41AB-972F-03441C7A5136}"/>
              </a:ext>
            </a:extLst>
          </p:cNvPr>
          <p:cNvSpPr/>
          <p:nvPr/>
        </p:nvSpPr>
        <p:spPr>
          <a:xfrm>
            <a:off x="10253327" y="5618280"/>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2" name="Rectangle 41">
            <a:hlinkClick r:id="" action="ppaction://noaction">
              <a:snd r:embed="rId13" name="T3_W3F_8.8.wav"/>
            </a:hlinkClick>
            <a:extLst>
              <a:ext uri="{FF2B5EF4-FFF2-40B4-BE49-F238E27FC236}">
                <a16:creationId xmlns:a16="http://schemas.microsoft.com/office/drawing/2014/main" id="{EBE1653F-8696-48B4-A831-C74DE134EBD2}"/>
              </a:ext>
            </a:extLst>
          </p:cNvPr>
          <p:cNvSpPr/>
          <p:nvPr/>
        </p:nvSpPr>
        <p:spPr>
          <a:xfrm>
            <a:off x="7968791" y="6278402"/>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43" name="Rectangle 42">
            <a:hlinkClick r:id="" action="ppaction://noaction">
              <a:snd r:embed="rId14" name="T3_W3F_8.9.wav"/>
            </a:hlinkClick>
            <a:extLst>
              <a:ext uri="{FF2B5EF4-FFF2-40B4-BE49-F238E27FC236}">
                <a16:creationId xmlns:a16="http://schemas.microsoft.com/office/drawing/2014/main" id="{422FCFF8-E391-45B9-A255-FD4A2C017D7C}"/>
              </a:ext>
            </a:extLst>
          </p:cNvPr>
          <p:cNvSpPr/>
          <p:nvPr/>
        </p:nvSpPr>
        <p:spPr>
          <a:xfrm>
            <a:off x="4415844" y="6308859"/>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4" name="Rectangle 43">
            <a:hlinkClick r:id="" action="ppaction://noaction">
              <a:snd r:embed="rId15" name="T3_W3F_8.10.wav"/>
            </a:hlinkClick>
            <a:extLst>
              <a:ext uri="{FF2B5EF4-FFF2-40B4-BE49-F238E27FC236}">
                <a16:creationId xmlns:a16="http://schemas.microsoft.com/office/drawing/2014/main" id="{4D4F1D9F-4715-419E-BA9D-D6D049B0B77C}"/>
              </a:ext>
            </a:extLst>
          </p:cNvPr>
          <p:cNvSpPr/>
          <p:nvPr/>
        </p:nvSpPr>
        <p:spPr>
          <a:xfrm>
            <a:off x="231095" y="5885397"/>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45" name="Rectangle 44">
            <a:hlinkClick r:id="" action="ppaction://noaction">
              <a:snd r:embed="rId16" name="T3_W3F_8.11.wav"/>
            </a:hlinkClick>
            <a:extLst>
              <a:ext uri="{FF2B5EF4-FFF2-40B4-BE49-F238E27FC236}">
                <a16:creationId xmlns:a16="http://schemas.microsoft.com/office/drawing/2014/main" id="{B634A33D-7C1F-4EA2-98D8-270268AE8C16}"/>
              </a:ext>
            </a:extLst>
          </p:cNvPr>
          <p:cNvSpPr/>
          <p:nvPr/>
        </p:nvSpPr>
        <p:spPr>
          <a:xfrm>
            <a:off x="0" y="4281040"/>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46" name="Rectangle 45">
            <a:hlinkClick r:id="" action="ppaction://noaction">
              <a:snd r:embed="rId17" name="T3_W3F_8.12.wav"/>
            </a:hlinkClick>
            <a:extLst>
              <a:ext uri="{FF2B5EF4-FFF2-40B4-BE49-F238E27FC236}">
                <a16:creationId xmlns:a16="http://schemas.microsoft.com/office/drawing/2014/main" id="{7356B9E1-798A-429C-88B7-089D4D0C32EA}"/>
              </a:ext>
            </a:extLst>
          </p:cNvPr>
          <p:cNvSpPr/>
          <p:nvPr/>
        </p:nvSpPr>
        <p:spPr>
          <a:xfrm>
            <a:off x="105236" y="2263939"/>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28" name="TextBox 27">
            <a:extLst>
              <a:ext uri="{FF2B5EF4-FFF2-40B4-BE49-F238E27FC236}">
                <a16:creationId xmlns:a16="http://schemas.microsoft.com/office/drawing/2014/main" id="{199B0BC5-991B-4AD0-BFA4-01DDD055CF69}"/>
              </a:ext>
            </a:extLst>
          </p:cNvPr>
          <p:cNvSpPr txBox="1"/>
          <p:nvPr/>
        </p:nvSpPr>
        <p:spPr>
          <a:xfrm>
            <a:off x="2984802" y="1972455"/>
            <a:ext cx="689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47" name="TextBox 46">
            <a:extLst>
              <a:ext uri="{FF2B5EF4-FFF2-40B4-BE49-F238E27FC236}">
                <a16:creationId xmlns:a16="http://schemas.microsoft.com/office/drawing/2014/main" id="{8EC4660A-C206-4B26-9B58-20509D0A9A32}"/>
              </a:ext>
            </a:extLst>
          </p:cNvPr>
          <p:cNvSpPr txBox="1"/>
          <p:nvPr/>
        </p:nvSpPr>
        <p:spPr>
          <a:xfrm>
            <a:off x="8031796" y="1972455"/>
            <a:ext cx="689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p>
        </p:txBody>
      </p:sp>
      <p:sp>
        <p:nvSpPr>
          <p:cNvPr id="48" name="TextBox 47">
            <a:extLst>
              <a:ext uri="{FF2B5EF4-FFF2-40B4-BE49-F238E27FC236}">
                <a16:creationId xmlns:a16="http://schemas.microsoft.com/office/drawing/2014/main" id="{9DEADD6C-C2DB-457A-B4EA-15D51EFBE87D}"/>
              </a:ext>
            </a:extLst>
          </p:cNvPr>
          <p:cNvSpPr txBox="1"/>
          <p:nvPr/>
        </p:nvSpPr>
        <p:spPr>
          <a:xfrm>
            <a:off x="5479985" y="2916730"/>
            <a:ext cx="1301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a:t>
            </a:r>
          </a:p>
        </p:txBody>
      </p:sp>
      <p:pic>
        <p:nvPicPr>
          <p:cNvPr id="20" name="Picture 19" descr="A cartoon of a person&#10;&#10;Description automatically generated">
            <a:extLst>
              <a:ext uri="{FF2B5EF4-FFF2-40B4-BE49-F238E27FC236}">
                <a16:creationId xmlns:a16="http://schemas.microsoft.com/office/drawing/2014/main" id="{DD31CB8D-92A2-7835-405E-1789F5D003F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19121" y="1097457"/>
            <a:ext cx="774332" cy="944389"/>
          </a:xfrm>
          <a:prstGeom prst="rect">
            <a:avLst/>
          </a:prstGeom>
        </p:spPr>
      </p:pic>
      <p:pic>
        <p:nvPicPr>
          <p:cNvPr id="32" name="Picture 31">
            <a:extLst>
              <a:ext uri="{FF2B5EF4-FFF2-40B4-BE49-F238E27FC236}">
                <a16:creationId xmlns:a16="http://schemas.microsoft.com/office/drawing/2014/main" id="{2F39E582-69AF-3592-D5C1-34BDCB54E92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6165"/>
          <a:stretch/>
        </p:blipFill>
        <p:spPr>
          <a:xfrm flipH="1">
            <a:off x="8789849" y="1079183"/>
            <a:ext cx="853818" cy="962663"/>
          </a:xfrm>
          <a:prstGeom prst="rect">
            <a:avLst/>
          </a:prstGeom>
        </p:spPr>
      </p:pic>
      <p:pic>
        <p:nvPicPr>
          <p:cNvPr id="33" name="Picture 32" descr="A cartoon of a person&#10;&#10;Description automatically generated">
            <a:extLst>
              <a:ext uri="{FF2B5EF4-FFF2-40B4-BE49-F238E27FC236}">
                <a16:creationId xmlns:a16="http://schemas.microsoft.com/office/drawing/2014/main" id="{56A559C7-1D05-4F92-9568-B935CD3A368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93894" y="2151731"/>
            <a:ext cx="621687" cy="758220"/>
          </a:xfrm>
          <a:prstGeom prst="rect">
            <a:avLst/>
          </a:prstGeom>
        </p:spPr>
      </p:pic>
      <p:pic>
        <p:nvPicPr>
          <p:cNvPr id="34" name="Picture 33">
            <a:extLst>
              <a:ext uri="{FF2B5EF4-FFF2-40B4-BE49-F238E27FC236}">
                <a16:creationId xmlns:a16="http://schemas.microsoft.com/office/drawing/2014/main" id="{81DFBCFC-A3A9-0965-A1CF-0E1B5229827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6165"/>
          <a:stretch/>
        </p:blipFill>
        <p:spPr>
          <a:xfrm flipH="1">
            <a:off x="5856864" y="2082040"/>
            <a:ext cx="747036" cy="842268"/>
          </a:xfrm>
          <a:prstGeom prst="rect">
            <a:avLst/>
          </a:prstGeom>
        </p:spPr>
      </p:pic>
      <p:pic>
        <p:nvPicPr>
          <p:cNvPr id="35" name="Picture 4" descr="Free guitar music musical instrument vector">
            <a:extLst>
              <a:ext uri="{FF2B5EF4-FFF2-40B4-BE49-F238E27FC236}">
                <a16:creationId xmlns:a16="http://schemas.microsoft.com/office/drawing/2014/main" id="{F7B1944D-2969-8FF0-66CA-CD061A11CB6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830265" y="1972455"/>
            <a:ext cx="813047" cy="9033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Free brief envelope letter vector">
            <a:extLst>
              <a:ext uri="{FF2B5EF4-FFF2-40B4-BE49-F238E27FC236}">
                <a16:creationId xmlns:a16="http://schemas.microsoft.com/office/drawing/2014/main" id="{FD722265-B15B-49B6-86C4-AC8D4E841B4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94625" y="4249050"/>
            <a:ext cx="888828" cy="89296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ACD4CC30-6749-C4E8-DA51-4033A1CD27DB}"/>
              </a:ext>
            </a:extLst>
          </p:cNvPr>
          <p:cNvGrpSpPr/>
          <p:nvPr/>
        </p:nvGrpSpPr>
        <p:grpSpPr>
          <a:xfrm>
            <a:off x="10950576" y="5618280"/>
            <a:ext cx="1202964" cy="987683"/>
            <a:chOff x="8078724" y="4526165"/>
            <a:chExt cx="1292963" cy="1072269"/>
          </a:xfrm>
        </p:grpSpPr>
        <p:sp>
          <p:nvSpPr>
            <p:cNvPr id="38" name="Oval 37">
              <a:extLst>
                <a:ext uri="{FF2B5EF4-FFF2-40B4-BE49-F238E27FC236}">
                  <a16:creationId xmlns:a16="http://schemas.microsoft.com/office/drawing/2014/main" id="{1DC6F94D-F776-D164-B13B-13D8FA98B937}"/>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FE306CB6-BEBA-9BDF-11DB-F73CAEFEAD45}"/>
                </a:ext>
              </a:extLst>
            </p:cNvPr>
            <p:cNvSpPr txBox="1"/>
            <p:nvPr/>
          </p:nvSpPr>
          <p:spPr>
            <a:xfrm>
              <a:off x="8207990" y="5172918"/>
              <a:ext cx="116369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to visit</a:t>
              </a:r>
            </a:p>
          </p:txBody>
        </p:sp>
        <p:pic>
          <p:nvPicPr>
            <p:cNvPr id="50" name="Picture 4" descr="Free Hand Card vector and picture">
              <a:extLst>
                <a:ext uri="{FF2B5EF4-FFF2-40B4-BE49-F238E27FC236}">
                  <a16:creationId xmlns:a16="http://schemas.microsoft.com/office/drawing/2014/main" id="{1C9E1E74-BFB8-46AE-1D86-FCC8596285F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50">
            <a:extLst>
              <a:ext uri="{FF2B5EF4-FFF2-40B4-BE49-F238E27FC236}">
                <a16:creationId xmlns:a16="http://schemas.microsoft.com/office/drawing/2014/main" id="{452A457E-84C0-2454-BBDC-90B0FCCD98A0}"/>
              </a:ext>
            </a:extLst>
          </p:cNvPr>
          <p:cNvPicPr>
            <a:picLocks noChangeAspect="1"/>
          </p:cNvPicPr>
          <p:nvPr/>
        </p:nvPicPr>
        <p:blipFill>
          <a:blip r:embed="rId23"/>
          <a:stretch>
            <a:fillRect/>
          </a:stretch>
        </p:blipFill>
        <p:spPr>
          <a:xfrm>
            <a:off x="8741699" y="5885397"/>
            <a:ext cx="1363975" cy="902241"/>
          </a:xfrm>
          <a:prstGeom prst="rect">
            <a:avLst/>
          </a:prstGeom>
        </p:spPr>
      </p:pic>
      <p:grpSp>
        <p:nvGrpSpPr>
          <p:cNvPr id="52" name="Group 51">
            <a:extLst>
              <a:ext uri="{FF2B5EF4-FFF2-40B4-BE49-F238E27FC236}">
                <a16:creationId xmlns:a16="http://schemas.microsoft.com/office/drawing/2014/main" id="{8549B004-579E-683E-5189-EBA99F801692}"/>
              </a:ext>
            </a:extLst>
          </p:cNvPr>
          <p:cNvGrpSpPr/>
          <p:nvPr/>
        </p:nvGrpSpPr>
        <p:grpSpPr>
          <a:xfrm>
            <a:off x="5147912" y="6160240"/>
            <a:ext cx="675779" cy="660162"/>
            <a:chOff x="-2579673" y="2642435"/>
            <a:chExt cx="2446639" cy="2420110"/>
          </a:xfrm>
        </p:grpSpPr>
        <p:sp>
          <p:nvSpPr>
            <p:cNvPr id="53" name="Oval 52">
              <a:extLst>
                <a:ext uri="{FF2B5EF4-FFF2-40B4-BE49-F238E27FC236}">
                  <a16:creationId xmlns:a16="http://schemas.microsoft.com/office/drawing/2014/main" id="{BD4A77DC-07BB-2D1A-8EC6-D5D1FDD02F7A}"/>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54" name="Picture 8" descr="Free home office at home work vector">
              <a:extLst>
                <a:ext uri="{FF2B5EF4-FFF2-40B4-BE49-F238E27FC236}">
                  <a16:creationId xmlns:a16="http://schemas.microsoft.com/office/drawing/2014/main" id="{72832320-C48F-9BE0-83E2-2477C7F1EEE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Picture 6" descr="Free sport sports pictogram vector">
            <a:extLst>
              <a:ext uri="{FF2B5EF4-FFF2-40B4-BE49-F238E27FC236}">
                <a16:creationId xmlns:a16="http://schemas.microsoft.com/office/drawing/2014/main" id="{2F4A7FD0-2F42-CF14-DDC1-96C4CF46159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28344" y="5745854"/>
            <a:ext cx="964457" cy="92219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Free reaching out helping vector">
            <a:extLst>
              <a:ext uri="{FF2B5EF4-FFF2-40B4-BE49-F238E27FC236}">
                <a16:creationId xmlns:a16="http://schemas.microsoft.com/office/drawing/2014/main" id="{6C130A02-07A3-C3A3-8BB0-2627C8F53AB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32829" y="4186705"/>
            <a:ext cx="684569" cy="68456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Free Switzerland Country vector and picture">
            <a:extLst>
              <a:ext uri="{FF2B5EF4-FFF2-40B4-BE49-F238E27FC236}">
                <a16:creationId xmlns:a16="http://schemas.microsoft.com/office/drawing/2014/main" id="{3945F0AD-4178-4E20-5342-068CC0DCD74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8707" y="2135483"/>
            <a:ext cx="1129028" cy="66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2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658 0.00162 L -0.03658 0.00162 C -0.03958 0.00579 -0.04205 0.01088 -0.04531 0.01412 C -0.04778 0.01667 -0.05065 0.01667 -0.05325 0.01829 C -0.05651 0.02037 -0.0595 0.02338 -0.06276 0.02547 C -0.07981 0.03658 -0.06184 0.02361 -0.07773 0.03241 C -0.07968 0.03357 -0.08138 0.03565 -0.0832 0.03658 C -0.08632 0.03843 -0.08958 0.03935 -0.0927 0.04097 C -0.10026 0.04468 -0.10208 0.04746 -0.10924 0.04931 C -0.11237 0.05 -0.11562 0.05023 -0.11875 0.0507 C -0.15598 0.05718 -0.14739 0.05556 -0.17161 0.06065 C -0.17565 0.06227 -0.17708 0.0632 -0.1819 0.06343 C -0.19531 0.06366 -0.20872 0.06343 -0.22213 0.06343 L -0.22213 0.06343 " pathEditMode="relative" ptsTypes="AAAAAAAAAAAAAA">
                                      <p:cBhvr>
                                        <p:cTn id="6" dur="2000" fill="hold"/>
                                        <p:tgtEl>
                                          <p:spTgt spid="3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3619 0.00162 L -0.03619 0.00162 C -0.08737 0.0007 -0.13854 0.00556 -0.18945 -0.00116 C -0.19947 -0.00254 -0.24453 -0.03078 -0.26119 -0.03773 C -0.28151 -0.04629 -0.30299 -0.05602 -0.32356 -0.06018 C -0.34622 -0.06458 -0.33307 -0.0625 -0.36315 -0.06574 C -0.39908 -0.075 -0.33932 -0.06018 -0.43099 -0.07569 C -0.43997 -0.07708 -0.44882 -0.08032 -0.45781 -0.08264 L -0.47604 -0.0868 C -0.48177 -0.08958 -0.4875 -0.09328 -0.49335 -0.09537 C -0.50039 -0.09791 -0.50755 -0.09884 -0.51471 -0.10092 C -0.52096 -0.10278 -0.52721 -0.10509 -0.53359 -0.10648 C -0.54674 -0.10972 -0.56002 -0.11134 -0.57304 -0.11504 L -0.59283 -0.1206 C -0.59726 -0.12199 -0.60169 -0.12361 -0.60625 -0.12477 C -0.61093 -0.12592 -0.61575 -0.12662 -0.62044 -0.12754 C -0.62838 -0.13125 -0.63632 -0.13426 -0.64414 -0.13889 C -0.65143 -0.14305 -0.6552 -0.14491 -0.66145 -0.15 C -0.66523 -0.15324 -0.66901 -0.15625 -0.67252 -0.15995 C -0.67434 -0.1618 -0.67565 -0.16481 -0.67734 -0.1669 C -0.67903 -0.16898 -0.68099 -0.1706 -0.68281 -0.17245 C -0.68359 -0.17338 -0.68437 -0.17453 -0.68515 -0.17546 C -0.6888 -0.18703 -0.69231 -0.19907 -0.69622 -0.21041 C -0.69778 -0.21504 -0.69947 -0.21967 -0.70091 -0.22453 C -0.7013 -0.22592 -0.70143 -0.22731 -0.70169 -0.2287 C -0.70117 -0.23426 -0.69974 -0.23981 -0.70013 -0.2456 L -0.70091 -0.25671 L -0.70013 -0.2581 " pathEditMode="relative" ptsTypes="AAAAAAAAAAAAAAAAAAAAAAAAAAAA">
                                      <p:cBhvr>
                                        <p:cTn id="10" dur="2000" fill="hold"/>
                                        <p:tgtEl>
                                          <p:spTgt spid="3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586 -3.7037E-6 L -0.0586 -3.7037E-6 C -0.06185 -0.00717 -0.06446 -0.01504 -0.0681 -0.02106 C -0.07878 -0.03865 -0.07774 -0.02963 -0.08868 -0.04074 C -0.09623 -0.04861 -0.1043 -0.05555 -0.11068 -0.06597 C -0.11342 -0.07037 -0.11589 -0.07476 -0.11862 -0.0787 C -0.12162 -0.08287 -0.12513 -0.08564 -0.12813 -0.09004 C -0.13125 -0.09467 -0.1336 -0.10092 -0.13672 -0.10532 C -0.13815 -0.10717 -0.13959 -0.10879 -0.14076 -0.11111 C -0.1431 -0.11574 -0.1448 -0.12152 -0.14701 -0.12639 C -0.14857 -0.12986 -0.15052 -0.13264 -0.15183 -0.13634 C -0.15365 -0.14166 -0.15482 -0.14768 -0.15651 -0.15301 C -0.16003 -0.16412 -0.16472 -0.17384 -0.16758 -0.18541 C -0.16862 -0.18958 -0.16954 -0.19398 -0.17071 -0.19791 C -0.17136 -0.2 -0.1724 -0.20162 -0.17305 -0.2037 C -0.17448 -0.2074 -0.17579 -0.21111 -0.17709 -0.21481 C -0.19206 -0.2618 -0.18125 -0.23333 -0.20144 -0.28634 C -0.203 -0.29027 -0.20521 -0.29328 -0.20625 -0.29768 C -0.20704 -0.30092 -0.20769 -0.30439 -0.2086 -0.3074 C -0.20925 -0.30995 -0.21029 -0.31203 -0.21094 -0.31458 C -0.21159 -0.31713 -0.21185 -0.32037 -0.2125 -0.32291 L -0.21485 -0.33125 L -0.21485 -0.33125 " pathEditMode="relative" ptsTypes="AAAAAAAAAAAAAAAAAAAAAAA">
                                      <p:cBhvr>
                                        <p:cTn id="14" dur="2000" fill="hold"/>
                                        <p:tgtEl>
                                          <p:spTgt spid="3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4506 -0.03403 L -0.04506 -0.03403 C -0.05534 -0.04953 -0.05677 -0.05324 -0.06953 -0.06504 C -0.07344 -0.06852 -0.07761 -0.07014 -0.08138 -0.07338 C -0.08477 -0.07615 -0.08776 -0.08009 -0.09089 -0.08333 C -0.09297 -0.08518 -0.09519 -0.0868 -0.09727 -0.08889 C -0.10287 -0.09467 -0.10821 -0.10115 -0.11381 -0.10717 C -0.12891 -0.12338 -0.11263 -0.10578 -0.12253 -0.11551 C -0.12748 -0.1206 -0.13282 -0.125 -0.1375 -0.13102 C -0.1556 -0.15393 -0.14115 -0.13703 -0.16042 -0.15625 C -0.1625 -0.15833 -0.16446 -0.16134 -0.16667 -0.16319 C -0.16875 -0.16504 -0.17097 -0.16597 -0.17305 -0.16736 C -0.17644 -0.17014 -0.17982 -0.17338 -0.18334 -0.17592 C -0.18672 -0.17847 -0.19037 -0.17986 -0.19362 -0.18287 C -0.21042 -0.19907 -0.22722 -0.21528 -0.24336 -0.23333 C -0.25443 -0.24606 -0.26146 -0.25278 -0.27097 -0.26713 C -0.27318 -0.2706 -0.27526 -0.27453 -0.27722 -0.27824 C -0.28321 -0.28935 -0.28633 -0.29444 -0.28985 -0.30787 C -0.29102 -0.3118 -0.29141 -0.3162 -0.29219 -0.32037 C -0.29193 -0.33125 -0.29206 -0.3419 -0.29141 -0.35278 C -0.28972 -0.38518 -0.28985 -0.35278 -0.28985 -0.36805 L -0.28985 -0.36805 " pathEditMode="relative" ptsTypes="AAAAAAAAAAAAAAAAAAAAAA">
                                      <p:cBhvr>
                                        <p:cTn id="18" dur="2000" fill="hold"/>
                                        <p:tgtEl>
                                          <p:spTgt spid="5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013 -0.06204 L 0.00013 -0.06204 C 0.00065 -0.0794 0.00013 -0.09699 0.00169 -0.11412 C 0.00234 -0.12176 0.00651 -0.1426 0.01029 -0.15209 C 0.0112 -0.15417 0.0125 -0.15579 0.01354 -0.15764 C 0.0151 -0.16412 0.01667 -0.17061 0.01823 -0.17732 C 0.02044 -0.18658 0.01888 -0.18172 0.02135 -0.18843 C 0.02292 -0.19954 0.02318 -0.2007 0.02461 -0.21227 C 0.02513 -0.2169 0.02539 -0.22176 0.02617 -0.22639 C 0.02721 -0.23357 0.02878 -0.24051 0.03008 -0.24746 C 0.03034 -0.25024 0.03047 -0.25301 0.03086 -0.25579 C 0.03125 -0.2588 0.03216 -0.26135 0.03242 -0.26436 C 0.03294 -0.26945 0.03281 -0.27454 0.0332 -0.27963 C 0.03385 -0.28727 0.0349 -0.29468 0.03568 -0.30209 C 0.03594 -0.31297 0.0362 -0.32361 0.03646 -0.33449 C 0.03724 -0.36297 0.03503 -0.35324 0.0388 -0.36667 C 0.04102 -0.40602 0.03997 -0.38542 0.04193 -0.42848 C 0.04206 -0.44954 0.04323 -0.66505 0.04349 -0.69792 C 0.0444 -0.77061 0.0444 -0.70741 0.0444 -0.71899 L 0.0444 -0.71899 " pathEditMode="relative" ptsTypes="AAAAAAAAAAAAAAAAAAAA">
                                      <p:cBhvr>
                                        <p:cTn id="22" dur="2000" fill="hold"/>
                                        <p:tgtEl>
                                          <p:spTgt spid="5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4232 -0.0081 L 0.04232 -0.0081 C 0.05261 -0.0213 0.04766 -0.01342 0.05886 -0.04329 C 0.06146 -0.05046 0.06758 -0.06852 0.0698 -0.07708 C 0.07227 -0.08588 0.07188 -0.08634 0.07305 -0.09375 C 0.07344 -0.09699 0.07409 -0.10023 0.07461 -0.1037 C 0.07514 -0.10787 0.07553 -0.11204 0.07618 -0.1162 C 0.07683 -0.12106 0.078 -0.12546 0.07852 -0.13032 C 0.07982 -0.14143 0.07969 -0.15324 0.08165 -0.16389 C 0.08269 -0.16967 0.0836 -0.17523 0.08477 -0.18079 C 0.08529 -0.1831 0.08581 -0.18565 0.08646 -0.18773 C 0.08711 -0.19074 0.08816 -0.19329 0.08881 -0.1963 C 0.08985 -0.20139 0.09258 -0.21597 0.09349 -0.22292 C 0.09662 -0.24537 0.09376 -0.22569 0.09584 -0.24676 C 0.09623 -0.25092 0.09688 -0.25532 0.0974 -0.25949 C 0.09844 -0.2669 0.09805 -0.26042 0.09974 -0.26921 C 0.10573 -0.29838 0.09662 -0.25926 0.10378 -0.28889 C 0.10404 -0.29352 0.10417 -0.29815 0.10456 -0.30301 C 0.10469 -0.30486 0.10521 -0.30671 0.10534 -0.30856 C 0.10547 -0.31366 0.10534 -0.31875 0.10534 -0.32384 L 0.10534 -0.32384 " pathEditMode="relative" ptsTypes="AAAAAAAAAAAAAAAAAAAAA">
                                      <p:cBhvr>
                                        <p:cTn id="26" dur="2000" fill="hold"/>
                                        <p:tgtEl>
                                          <p:spTgt spid="55"/>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254 0.01319 L 0.0254 0.01319 L 0.0474 0.01458 C 0.0517 0.01481 0.05586 0.01574 0.06003 0.01597 L 0.38529 0.0243 C 0.38568 0.0243 0.39467 0.02662 0.39558 0.02708 C 0.39714 0.02801 0.3987 0.03009 0.40027 0.03125 C 0.40209 0.03287 0.40404 0.03356 0.40573 0.03564 C 0.40756 0.0375 0.40899 0.04004 0.41055 0.04259 L 0.41836 0.05648 L 0.41928 0.0581 " pathEditMode="relative" ptsTypes="AAAAAAAAAAA">
                                      <p:cBhvr>
                                        <p:cTn id="30" dur="2000" fill="hold"/>
                                        <p:tgtEl>
                                          <p:spTgt spid="56"/>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4479 0.00232 L 0.04479 0.00232 C 0.0474 0.00278 0.05013 0.00209 0.0526 0.00371 C 0.05547 0.00533 0.05794 0.00903 0.06055 0.01204 C 0.06849 0.02176 0.07526 0.0294 0.08021 0.04422 C 0.08529 0.05926 0.08724 0.08102 0.09049 0.0963 C 0.09518 0.11852 0.09049 0.09537 0.09518 0.12292 C 0.097 0.13334 0.09922 0.14329 0.10078 0.15371 C 0.10208 0.16273 0.10247 0.17199 0.10469 0.18033 C 0.10625 0.18658 0.10794 0.19259 0.10937 0.19861 C 0.11029 0.20232 0.12227 0.25093 0.1237 0.25764 L 0.13385 0.3081 C 0.13555 0.32547 0.1345 0.31644 0.13945 0.34468 C 0.14036 0.35023 0.14154 0.35579 0.14258 0.36134 C 0.14336 0.36574 0.14401 0.36991 0.14492 0.37408 C 0.14544 0.37616 0.14687 0.38241 0.14727 0.38542 C 0.1487 0.3956 0.14753 0.38959 0.14883 0.4007 C 0.14974 0.40764 0.14961 0.40278 0.14961 0.40648 L 0.14961 0.40648 " pathEditMode="relative" ptsTypes="AAAAAAAAAAAAAAAAAAA">
                                      <p:cBhvr>
                                        <p:cTn id="34" dur="2000" fill="hold"/>
                                        <p:tgtEl>
                                          <p:spTgt spid="5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7EE3B5CF-000C-4752-BBAE-3F8A79D28A5F}"/>
              </a:ext>
            </a:extLst>
          </p:cNvPr>
          <p:cNvGraphicFramePr>
            <a:graphicFrameLocks noGrp="1"/>
          </p:cNvGraphicFramePr>
          <p:nvPr>
            <p:extLst>
              <p:ext uri="{D42A27DB-BD31-4B8C-83A1-F6EECF244321}">
                <p14:modId xmlns:p14="http://schemas.microsoft.com/office/powerpoint/2010/main" val="602445784"/>
              </p:ext>
            </p:extLst>
          </p:nvPr>
        </p:nvGraphicFramePr>
        <p:xfrm>
          <a:off x="1132349" y="1593210"/>
          <a:ext cx="9619225" cy="5120640"/>
        </p:xfrm>
        <a:graphic>
          <a:graphicData uri="http://schemas.openxmlformats.org/drawingml/2006/table">
            <a:tbl>
              <a:tblPr firstRow="1" bandRow="1">
                <a:tableStyleId>{5940675A-B579-460E-94D1-54222C63F5DA}</a:tableStyleId>
              </a:tblPr>
              <a:tblGrid>
                <a:gridCol w="963861">
                  <a:extLst>
                    <a:ext uri="{9D8B030D-6E8A-4147-A177-3AD203B41FA5}">
                      <a16:colId xmlns:a16="http://schemas.microsoft.com/office/drawing/2014/main" val="778590039"/>
                    </a:ext>
                  </a:extLst>
                </a:gridCol>
                <a:gridCol w="4328652">
                  <a:extLst>
                    <a:ext uri="{9D8B030D-6E8A-4147-A177-3AD203B41FA5}">
                      <a16:colId xmlns:a16="http://schemas.microsoft.com/office/drawing/2014/main" val="13618677"/>
                    </a:ext>
                  </a:extLst>
                </a:gridCol>
                <a:gridCol w="4326712">
                  <a:extLst>
                    <a:ext uri="{9D8B030D-6E8A-4147-A177-3AD203B41FA5}">
                      <a16:colId xmlns:a16="http://schemas.microsoft.com/office/drawing/2014/main" val="2104188"/>
                    </a:ext>
                  </a:extLst>
                </a:gridCol>
              </a:tblGrid>
              <a:tr h="370840">
                <a:tc>
                  <a:txBody>
                    <a:bodyPr/>
                    <a:lstStyle/>
                    <a:p>
                      <a:endParaRPr lang="en-GB" dirty="0"/>
                    </a:p>
                  </a:txBody>
                  <a:tcPr/>
                </a:tc>
                <a:tc>
                  <a:txBody>
                    <a:bodyPr/>
                    <a:lstStyle/>
                    <a:p>
                      <a:endParaRPr lang="en-GB" dirty="0">
                        <a:solidFill>
                          <a:srgbClr val="002060"/>
                        </a:solidFill>
                      </a:endParaRPr>
                    </a:p>
                    <a:p>
                      <a:r>
                        <a:rPr lang="en-GB" dirty="0">
                          <a:solidFill>
                            <a:srgbClr val="002060"/>
                          </a:solidFill>
                        </a:rPr>
                        <a:t>    I…..s………G………n……</a:t>
                      </a:r>
                    </a:p>
                  </a:txBody>
                  <a:tcPr/>
                </a:tc>
                <a:tc>
                  <a:txBody>
                    <a:bodyPr/>
                    <a:lstStyle/>
                    <a:p>
                      <a:endParaRPr lang="en-GB" dirty="0">
                        <a:solidFill>
                          <a:srgbClr val="002060"/>
                        </a:solidFill>
                      </a:endParaRPr>
                    </a:p>
                    <a:p>
                      <a:r>
                        <a:rPr lang="en-GB" dirty="0">
                          <a:solidFill>
                            <a:srgbClr val="002060"/>
                          </a:solidFill>
                        </a:rPr>
                        <a:t>   S….s……G………</a:t>
                      </a:r>
                    </a:p>
                  </a:txBody>
                  <a:tcPr/>
                </a:tc>
                <a:extLst>
                  <a:ext uri="{0D108BD9-81ED-4DB2-BD59-A6C34878D82A}">
                    <a16:rowId xmlns:a16="http://schemas.microsoft.com/office/drawing/2014/main" val="4211231070"/>
                  </a:ext>
                </a:extLst>
              </a:tr>
              <a:tr h="370840">
                <a:tc>
                  <a:txBody>
                    <a:bodyPr/>
                    <a:lstStyle/>
                    <a:p>
                      <a:endParaRPr lang="en-GB">
                        <a:solidFill>
                          <a:srgbClr val="002060"/>
                        </a:solidFill>
                      </a:endParaRPr>
                    </a:p>
                  </a:txBody>
                  <a:tcPr/>
                </a:tc>
                <a:tc>
                  <a:txBody>
                    <a:bodyPr/>
                    <a:lstStyle/>
                    <a:p>
                      <a:endParaRPr lang="en-GB" dirty="0">
                        <a:solidFill>
                          <a:srgbClr val="002060"/>
                        </a:solidFill>
                      </a:endParaRPr>
                    </a:p>
                    <a:p>
                      <a:r>
                        <a:rPr lang="en-GB" dirty="0">
                          <a:solidFill>
                            <a:srgbClr val="002060"/>
                          </a:solidFill>
                        </a:rPr>
                        <a:t>    I….s………..e……B……</a:t>
                      </a:r>
                    </a:p>
                  </a:txBody>
                  <a:tcPr/>
                </a:tc>
                <a:tc>
                  <a:txBody>
                    <a:bodyPr/>
                    <a:lstStyle/>
                    <a:p>
                      <a:r>
                        <a:rPr lang="en-GB" dirty="0"/>
                        <a:t> </a:t>
                      </a:r>
                    </a:p>
                    <a:p>
                      <a:r>
                        <a:rPr lang="en-GB" dirty="0"/>
                        <a:t>   S….</a:t>
                      </a:r>
                      <a:r>
                        <a:rPr lang="en-GB" dirty="0">
                          <a:solidFill>
                            <a:srgbClr val="002060"/>
                          </a:solidFill>
                        </a:rPr>
                        <a:t>s………..e……B……n……</a:t>
                      </a:r>
                      <a:endParaRPr lang="en-GB" dirty="0"/>
                    </a:p>
                  </a:txBody>
                  <a:tcPr/>
                </a:tc>
                <a:extLst>
                  <a:ext uri="{0D108BD9-81ED-4DB2-BD59-A6C34878D82A}">
                    <a16:rowId xmlns:a16="http://schemas.microsoft.com/office/drawing/2014/main" val="377579550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I…..b..……..d…….S……..n……</a:t>
                      </a:r>
                    </a:p>
                  </a:txBody>
                  <a:tcPr/>
                </a:tc>
                <a:tc>
                  <a:txBody>
                    <a:bodyPr/>
                    <a:lstStyle/>
                    <a:p>
                      <a:r>
                        <a:rPr lang="en-GB" dirty="0"/>
                        <a:t> </a:t>
                      </a:r>
                    </a:p>
                    <a:p>
                      <a:r>
                        <a:rPr lang="en-GB" dirty="0">
                          <a:solidFill>
                            <a:srgbClr val="002060"/>
                          </a:solidFill>
                        </a:rPr>
                        <a:t>   S…..b………d…..S….….</a:t>
                      </a:r>
                    </a:p>
                  </a:txBody>
                  <a:tcPr/>
                </a:tc>
                <a:extLst>
                  <a:ext uri="{0D108BD9-81ED-4DB2-BD59-A6C34878D82A}">
                    <a16:rowId xmlns:a16="http://schemas.microsoft.com/office/drawing/2014/main" val="816909892"/>
                  </a:ext>
                </a:extLst>
              </a:tr>
              <a:tr h="370840">
                <a:tc>
                  <a:txBody>
                    <a:bodyPr/>
                    <a:lstStyle/>
                    <a:p>
                      <a:endParaRPr lang="en-GB"/>
                    </a:p>
                  </a:txBody>
                  <a:tcPr/>
                </a:tc>
                <a:tc>
                  <a:txBody>
                    <a:bodyPr/>
                    <a:lstStyle/>
                    <a:p>
                      <a:endParaRPr lang="en-GB" dirty="0"/>
                    </a:p>
                    <a:p>
                      <a:r>
                        <a:rPr lang="en-GB" dirty="0">
                          <a:solidFill>
                            <a:srgbClr val="002060"/>
                          </a:solidFill>
                        </a:rPr>
                        <a:t>    I…..s………d….S..…..u…..</a:t>
                      </a:r>
                    </a:p>
                  </a:txBody>
                  <a:tcPr/>
                </a:tc>
                <a:tc>
                  <a:txBody>
                    <a:bodyPr/>
                    <a:lstStyle/>
                    <a:p>
                      <a:endParaRPr lang="en-GB" dirty="0">
                        <a:solidFill>
                          <a:srgbClr val="002060"/>
                        </a:solidFill>
                      </a:endParaRPr>
                    </a:p>
                    <a:p>
                      <a:r>
                        <a:rPr lang="en-GB" dirty="0">
                          <a:solidFill>
                            <a:srgbClr val="002060"/>
                          </a:solidFill>
                        </a:rPr>
                        <a:t>   s…..s………..d…..S…..!</a:t>
                      </a:r>
                    </a:p>
                  </a:txBody>
                  <a:tcPr/>
                </a:tc>
                <a:extLst>
                  <a:ext uri="{0D108BD9-81ED-4DB2-BD59-A6C34878D82A}">
                    <a16:rowId xmlns:a16="http://schemas.microsoft.com/office/drawing/2014/main" val="382020408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I…..a.……..n..…..u…..</a:t>
                      </a:r>
                    </a:p>
                  </a:txBody>
                  <a:tcPr/>
                </a:tc>
                <a:tc>
                  <a:txBody>
                    <a:bodyPr/>
                    <a:lstStyle/>
                    <a:p>
                      <a:endParaRPr lang="en-GB" dirty="0">
                        <a:solidFill>
                          <a:srgbClr val="002060"/>
                        </a:solidFill>
                      </a:endParaRPr>
                    </a:p>
                    <a:p>
                      <a:r>
                        <a:rPr lang="en-GB" dirty="0">
                          <a:solidFill>
                            <a:srgbClr val="002060"/>
                          </a:solidFill>
                        </a:rPr>
                        <a:t>   s.…a………n……. </a:t>
                      </a:r>
                    </a:p>
                  </a:txBody>
                  <a:tcPr/>
                </a:tc>
                <a:extLst>
                  <a:ext uri="{0D108BD9-81ED-4DB2-BD59-A6C34878D82A}">
                    <a16:rowId xmlns:a16="http://schemas.microsoft.com/office/drawing/2014/main" val="4011630165"/>
                  </a:ext>
                </a:extLst>
              </a:tr>
              <a:tr h="370840">
                <a:tc>
                  <a:txBody>
                    <a:bodyPr/>
                    <a:lstStyle/>
                    <a:p>
                      <a:endParaRPr lang="en-GB"/>
                    </a:p>
                  </a:txBody>
                  <a:tcPr/>
                </a:tc>
                <a:tc>
                  <a:txBody>
                    <a:bodyPr/>
                    <a:lstStyle/>
                    <a:p>
                      <a:r>
                        <a:rPr lang="en-GB" dirty="0">
                          <a:solidFill>
                            <a:srgbClr val="002060"/>
                          </a:solidFill>
                        </a:rPr>
                        <a:t>     </a:t>
                      </a:r>
                    </a:p>
                    <a:p>
                      <a:r>
                        <a:rPr lang="en-GB" dirty="0">
                          <a:solidFill>
                            <a:srgbClr val="002060"/>
                          </a:solidFill>
                        </a:rPr>
                        <a:t>    I…..m……..S…..…</a:t>
                      </a:r>
                    </a:p>
                  </a:txBody>
                  <a:tcPr/>
                </a:tc>
                <a:tc>
                  <a:txBody>
                    <a:bodyPr/>
                    <a:lstStyle/>
                    <a:p>
                      <a:endParaRPr lang="en-GB" dirty="0">
                        <a:solidFill>
                          <a:srgbClr val="002060"/>
                        </a:solidFill>
                      </a:endParaRPr>
                    </a:p>
                    <a:p>
                      <a:r>
                        <a:rPr lang="en-GB" dirty="0">
                          <a:solidFill>
                            <a:srgbClr val="002060"/>
                          </a:solidFill>
                        </a:rPr>
                        <a:t>   S….m………S.…..n…….</a:t>
                      </a:r>
                    </a:p>
                  </a:txBody>
                  <a:tcPr/>
                </a:tc>
                <a:extLst>
                  <a:ext uri="{0D108BD9-81ED-4DB2-BD59-A6C34878D82A}">
                    <a16:rowId xmlns:a16="http://schemas.microsoft.com/office/drawing/2014/main" val="332084171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a:t>
                      </a:r>
                      <a:r>
                        <a:rPr lang="en-GB" dirty="0" err="1">
                          <a:solidFill>
                            <a:srgbClr val="002060"/>
                          </a:solidFill>
                        </a:rPr>
                        <a:t>i</a:t>
                      </a:r>
                      <a:r>
                        <a:rPr lang="en-GB" dirty="0">
                          <a:solidFill>
                            <a:srgbClr val="002060"/>
                          </a:solidFill>
                        </a:rPr>
                        <a:t>…b…..…H……</a:t>
                      </a:r>
                    </a:p>
                  </a:txBody>
                  <a:tcPr/>
                </a:tc>
                <a:tc>
                  <a:txBody>
                    <a:bodyPr/>
                    <a:lstStyle/>
                    <a:p>
                      <a:endParaRPr lang="en-GB" dirty="0">
                        <a:solidFill>
                          <a:srgbClr val="002060"/>
                        </a:solidFill>
                      </a:endParaRPr>
                    </a:p>
                    <a:p>
                      <a:r>
                        <a:rPr lang="en-GB" dirty="0">
                          <a:solidFill>
                            <a:srgbClr val="002060"/>
                          </a:solidFill>
                        </a:rPr>
                        <a:t>   S….b………H….…u…..</a:t>
                      </a:r>
                    </a:p>
                  </a:txBody>
                  <a:tcPr/>
                </a:tc>
                <a:extLst>
                  <a:ext uri="{0D108BD9-81ED-4DB2-BD59-A6C34878D82A}">
                    <a16:rowId xmlns:a16="http://schemas.microsoft.com/office/drawing/2014/main" val="1116185804"/>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I….b……..</a:t>
                      </a:r>
                      <a:r>
                        <a:rPr lang="en-GB" dirty="0" err="1">
                          <a:solidFill>
                            <a:srgbClr val="002060"/>
                          </a:solidFill>
                        </a:rPr>
                        <a:t>i</a:t>
                      </a:r>
                      <a:r>
                        <a:rPr lang="en-GB" dirty="0">
                          <a:solidFill>
                            <a:srgbClr val="002060"/>
                          </a:solidFill>
                        </a:rPr>
                        <a:t>…d….S……...</a:t>
                      </a:r>
                    </a:p>
                  </a:txBody>
                  <a:tcPr/>
                </a:tc>
                <a:tc>
                  <a:txBody>
                    <a:bodyPr/>
                    <a:lstStyle/>
                    <a:p>
                      <a:endParaRPr lang="en-GB" dirty="0">
                        <a:solidFill>
                          <a:srgbClr val="002060"/>
                        </a:solidFill>
                      </a:endParaRPr>
                    </a:p>
                    <a:p>
                      <a:r>
                        <a:rPr lang="en-GB" dirty="0">
                          <a:solidFill>
                            <a:srgbClr val="002060"/>
                          </a:solidFill>
                        </a:rPr>
                        <a:t>   S…. b……..</a:t>
                      </a:r>
                      <a:r>
                        <a:rPr lang="en-GB" dirty="0" err="1">
                          <a:solidFill>
                            <a:srgbClr val="002060"/>
                          </a:solidFill>
                        </a:rPr>
                        <a:t>i</a:t>
                      </a:r>
                      <a:r>
                        <a:rPr lang="en-GB" dirty="0">
                          <a:solidFill>
                            <a:srgbClr val="002060"/>
                          </a:solidFill>
                        </a:rPr>
                        <a:t>…d….S……...n…….</a:t>
                      </a:r>
                    </a:p>
                  </a:txBody>
                  <a:tcPr/>
                </a:tc>
                <a:extLst>
                  <a:ext uri="{0D108BD9-81ED-4DB2-BD59-A6C34878D82A}">
                    <a16:rowId xmlns:a16="http://schemas.microsoft.com/office/drawing/2014/main" val="4020170396"/>
                  </a:ext>
                </a:extLst>
              </a:tr>
            </a:tbl>
          </a:graphicData>
        </a:graphic>
      </p:graphicFrame>
      <p:sp>
        <p:nvSpPr>
          <p:cNvPr id="9" name="TextBox 8">
            <a:extLst>
              <a:ext uri="{FF2B5EF4-FFF2-40B4-BE49-F238E27FC236}">
                <a16:creationId xmlns:a16="http://schemas.microsoft.com/office/drawing/2014/main" id="{1E6AD407-FF61-48DF-8588-90B51812262B}"/>
              </a:ext>
            </a:extLst>
          </p:cNvPr>
          <p:cNvSpPr txBox="1"/>
          <p:nvPr/>
        </p:nvSpPr>
        <p:spPr>
          <a:xfrm>
            <a:off x="6517268" y="1759223"/>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spielt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Gitarre</a:t>
            </a:r>
            <a:r>
              <a:rPr kumimoji="0" lang="en-GB" sz="2000" b="0" i="0" u="none" strike="noStrike" kern="1200" cap="none" spc="0" normalizeH="0" baseline="0" noProof="0">
                <a:ln>
                  <a:noFill/>
                </a:ln>
                <a:solidFill>
                  <a:srgbClr val="002060"/>
                </a:solidFill>
                <a:effectLst/>
                <a:uLnTx/>
                <a:uFillTx/>
                <a:latin typeface="Century Gothic"/>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itle 4">
            <a:extLst>
              <a:ext uri="{FF2B5EF4-FFF2-40B4-BE49-F238E27FC236}">
                <a16:creationId xmlns:a16="http://schemas.microsoft.com/office/drawing/2014/main" id="{8673D87A-E293-4FF0-89B6-E1F6989351C7}"/>
              </a:ext>
            </a:extLst>
          </p:cNvPr>
          <p:cNvSpPr txBox="1">
            <a:spLocks/>
          </p:cNvSpPr>
          <p:nvPr/>
        </p:nvSpPr>
        <p:spPr>
          <a:xfrm>
            <a:off x="622725" y="144150"/>
            <a:ext cx="2869907" cy="523220"/>
          </a:xfrm>
          <a:prstGeom prst="rect">
            <a:avLst/>
          </a:prstGeom>
        </p:spPr>
        <p:txBody>
          <a:bodyP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3b</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5" name="Google Shape;119;p1">
            <a:extLst>
              <a:ext uri="{FF2B5EF4-FFF2-40B4-BE49-F238E27FC236}">
                <a16:creationId xmlns:a16="http://schemas.microsoft.com/office/drawing/2014/main" id="{E464FC26-0E96-41D4-A45F-0FC69558F9C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6" name="Rectangle 5">
            <a:hlinkClick r:id="" action="ppaction://noaction">
              <a:snd r:embed="rId3" name="T3_W3F_8.5.wav"/>
            </a:hlinkClick>
            <a:extLst>
              <a:ext uri="{FF2B5EF4-FFF2-40B4-BE49-F238E27FC236}">
                <a16:creationId xmlns:a16="http://schemas.microsoft.com/office/drawing/2014/main" id="{BE2247CB-D4C3-4C1B-9484-D9D3C22F3C7A}"/>
              </a:ext>
            </a:extLst>
          </p:cNvPr>
          <p:cNvSpPr/>
          <p:nvPr/>
        </p:nvSpPr>
        <p:spPr>
          <a:xfrm>
            <a:off x="1182752" y="1722928"/>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 name="TextBox 9">
            <a:extLst>
              <a:ext uri="{FF2B5EF4-FFF2-40B4-BE49-F238E27FC236}">
                <a16:creationId xmlns:a16="http://schemas.microsoft.com/office/drawing/2014/main" id="{83D295D2-F3E5-4EB6-8553-0CE7D7384F9A}"/>
              </a:ext>
            </a:extLst>
          </p:cNvPr>
          <p:cNvSpPr txBox="1"/>
          <p:nvPr/>
        </p:nvSpPr>
        <p:spPr>
          <a:xfrm>
            <a:off x="2321352" y="2440692"/>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schreibe</a:t>
            </a:r>
            <a:r>
              <a:rPr kumimoji="0" lang="en-GB" sz="2000" b="0" i="0" u="none" strike="noStrike" kern="1200" cap="none" spc="0" normalizeH="0" noProof="0" dirty="0">
                <a:ln>
                  <a:noFill/>
                </a:ln>
                <a:solidFill>
                  <a:srgbClr val="002060"/>
                </a:solidFill>
                <a:effectLst/>
                <a:uLnTx/>
                <a:uFillTx/>
                <a:latin typeface="Century Gothic"/>
                <a:ea typeface="+mn-ea"/>
                <a:cs typeface="+mn-cs"/>
              </a:rPr>
              <a:t> </a:t>
            </a:r>
            <a:r>
              <a:rPr kumimoji="0" lang="en-GB" sz="2000" b="0" i="0" u="none" strike="noStrike" kern="1200" cap="none" spc="0" normalizeH="0" noProof="0" dirty="0" err="1">
                <a:ln>
                  <a:noFill/>
                </a:ln>
                <a:solidFill>
                  <a:srgbClr val="002060"/>
                </a:solidFill>
                <a:effectLst/>
                <a:uLnTx/>
                <a:uFillTx/>
                <a:latin typeface="Century Gothic"/>
                <a:ea typeface="+mn-ea"/>
                <a:cs typeface="+mn-cs"/>
              </a:rPr>
              <a:t>einen</a:t>
            </a:r>
            <a:r>
              <a:rPr kumimoji="0" lang="en-GB" sz="2000" b="0" i="0" u="none" strike="noStrike" kern="1200" cap="none" spc="0" normalizeH="0" noProof="0" dirty="0">
                <a:ln>
                  <a:noFill/>
                </a:ln>
                <a:solidFill>
                  <a:srgbClr val="002060"/>
                </a:solidFill>
                <a:effectLst/>
                <a:uLnTx/>
                <a:uFillTx/>
                <a:latin typeface="Century Gothic"/>
                <a:ea typeface="+mn-ea"/>
                <a:cs typeface="+mn-cs"/>
              </a:rPr>
              <a:t> Brief.</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88B9DFFA-A6F7-413E-859F-D5D15B754507}"/>
              </a:ext>
            </a:extLst>
          </p:cNvPr>
          <p:cNvSpPr txBox="1"/>
          <p:nvPr/>
        </p:nvSpPr>
        <p:spPr>
          <a:xfrm>
            <a:off x="6517268" y="2468258"/>
            <a:ext cx="407514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schreibt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einen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Brief</a:t>
            </a:r>
            <a:r>
              <a:rPr kumimoji="0" lang="en-GB" sz="2000" b="0" i="0" u="none" strike="noStrike" kern="1200" cap="none" spc="0" normalizeH="0" noProof="0" dirty="0">
                <a:ln>
                  <a:noFill/>
                </a:ln>
                <a:solidFill>
                  <a:srgbClr val="002060"/>
                </a:solidFill>
                <a:effectLst/>
                <a:uLnTx/>
                <a:uFillTx/>
                <a:latin typeface="Century Gothic"/>
                <a:ea typeface="+mn-ea"/>
                <a:cs typeface="+mn-cs"/>
              </a:rPr>
              <a:t> </a:t>
            </a:r>
            <a:r>
              <a:rPr kumimoji="0" lang="en-GB" sz="2000" b="0" i="0" u="none" strike="noStrike" kern="1200" cap="none" spc="0" normalizeH="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noProof="0" dirty="0">
                <a:ln>
                  <a:noFill/>
                </a:ln>
                <a:solidFill>
                  <a:srgbClr val="002060"/>
                </a:solidFill>
                <a:effectLst/>
                <a:uLnTx/>
                <a:uFillTx/>
                <a:latin typeface="Century Gothic"/>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058AED3-F443-4196-ABB0-A6BE84B806E2}"/>
              </a:ext>
            </a:extLst>
          </p:cNvPr>
          <p:cNvSpPr txBox="1"/>
          <p:nvPr/>
        </p:nvSpPr>
        <p:spPr>
          <a:xfrm>
            <a:off x="2321351" y="3090420"/>
            <a:ext cx="399691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besuche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die Schweiz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3" name="TextBox 12">
            <a:extLst>
              <a:ext uri="{FF2B5EF4-FFF2-40B4-BE49-F238E27FC236}">
                <a16:creationId xmlns:a16="http://schemas.microsoft.com/office/drawing/2014/main" id="{BA3887A3-56AA-4915-85D9-8E12CD68643F}"/>
              </a:ext>
            </a:extLst>
          </p:cNvPr>
          <p:cNvSpPr txBox="1"/>
          <p:nvPr/>
        </p:nvSpPr>
        <p:spPr>
          <a:xfrm>
            <a:off x="6517268" y="3090032"/>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besucht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die Schweiz.</a:t>
            </a:r>
          </a:p>
        </p:txBody>
      </p:sp>
      <p:sp>
        <p:nvSpPr>
          <p:cNvPr id="14" name="TextBox 13">
            <a:extLst>
              <a:ext uri="{FF2B5EF4-FFF2-40B4-BE49-F238E27FC236}">
                <a16:creationId xmlns:a16="http://schemas.microsoft.com/office/drawing/2014/main" id="{3195C738-9144-455C-B804-73C01B939E13}"/>
              </a:ext>
            </a:extLst>
          </p:cNvPr>
          <p:cNvSpPr txBox="1"/>
          <p:nvPr/>
        </p:nvSpPr>
        <p:spPr>
          <a:xfrm>
            <a:off x="2321352" y="3689290"/>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spiele</a:t>
            </a:r>
            <a:r>
              <a:rPr kumimoji="0" lang="en-GB" sz="2000" b="0" i="0" u="none" strike="noStrike" kern="1200" cap="none" spc="0" normalizeH="0" noProof="0" dirty="0">
                <a:ln>
                  <a:noFill/>
                </a:ln>
                <a:solidFill>
                  <a:srgbClr val="002060"/>
                </a:solidFill>
                <a:effectLst/>
                <a:uLnTx/>
                <a:uFillTx/>
                <a:latin typeface="Century Gothic"/>
                <a:ea typeface="+mn-ea"/>
                <a:cs typeface="+mn-cs"/>
              </a:rPr>
              <a:t> das Spiel und…</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528B7EAC-AD44-4C94-9015-5C5441CF0B5D}"/>
              </a:ext>
            </a:extLst>
          </p:cNvPr>
          <p:cNvSpPr txBox="1"/>
          <p:nvPr/>
        </p:nvSpPr>
        <p:spPr>
          <a:xfrm>
            <a:off x="6638039" y="3692487"/>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spielt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das Spiel!</a:t>
            </a:r>
          </a:p>
        </p:txBody>
      </p:sp>
      <p:sp>
        <p:nvSpPr>
          <p:cNvPr id="16" name="TextBox 15">
            <a:extLst>
              <a:ext uri="{FF2B5EF4-FFF2-40B4-BE49-F238E27FC236}">
                <a16:creationId xmlns:a16="http://schemas.microsoft.com/office/drawing/2014/main" id="{01F4C166-1075-4EE8-BDA9-22FCBA204087}"/>
              </a:ext>
            </a:extLst>
          </p:cNvPr>
          <p:cNvSpPr txBox="1"/>
          <p:nvPr/>
        </p:nvSpPr>
        <p:spPr>
          <a:xfrm>
            <a:off x="2321352" y="4350351"/>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arbeite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und…</a:t>
            </a:r>
          </a:p>
        </p:txBody>
      </p:sp>
      <p:sp>
        <p:nvSpPr>
          <p:cNvPr id="17" name="TextBox 16">
            <a:extLst>
              <a:ext uri="{FF2B5EF4-FFF2-40B4-BE49-F238E27FC236}">
                <a16:creationId xmlns:a16="http://schemas.microsoft.com/office/drawing/2014/main" id="{7EC00F55-7DE0-40AE-A3D2-D18BCA462852}"/>
              </a:ext>
            </a:extLst>
          </p:cNvPr>
          <p:cNvSpPr txBox="1"/>
          <p:nvPr/>
        </p:nvSpPr>
        <p:spPr>
          <a:xfrm>
            <a:off x="6534888" y="4328817"/>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arbeitet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8" name="TextBox 17">
            <a:extLst>
              <a:ext uri="{FF2B5EF4-FFF2-40B4-BE49-F238E27FC236}">
                <a16:creationId xmlns:a16="http://schemas.microsoft.com/office/drawing/2014/main" id="{0B02AE2A-F03B-48E9-BD8D-72654937E91B}"/>
              </a:ext>
            </a:extLst>
          </p:cNvPr>
          <p:cNvSpPr txBox="1"/>
          <p:nvPr/>
        </p:nvSpPr>
        <p:spPr>
          <a:xfrm>
            <a:off x="2321352" y="4992693"/>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mache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Sport.</a:t>
            </a:r>
          </a:p>
        </p:txBody>
      </p:sp>
      <p:sp>
        <p:nvSpPr>
          <p:cNvPr id="19" name="TextBox 18">
            <a:extLst>
              <a:ext uri="{FF2B5EF4-FFF2-40B4-BE49-F238E27FC236}">
                <a16:creationId xmlns:a16="http://schemas.microsoft.com/office/drawing/2014/main" id="{AF7A37CA-903A-4B95-809F-D2537BD8D7C5}"/>
              </a:ext>
            </a:extLst>
          </p:cNvPr>
          <p:cNvSpPr txBox="1"/>
          <p:nvPr/>
        </p:nvSpPr>
        <p:spPr>
          <a:xfrm>
            <a:off x="6534888" y="4988543"/>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macht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Sport</a:t>
            </a:r>
            <a:r>
              <a:rPr kumimoji="0" lang="en-GB" sz="2000" b="0" i="0" u="none" strike="noStrike" kern="1200" cap="none" spc="0" normalizeH="0" noProof="0" dirty="0">
                <a:ln>
                  <a:noFill/>
                </a:ln>
                <a:solidFill>
                  <a:srgbClr val="002060"/>
                </a:solidFill>
                <a:effectLst/>
                <a:uLnTx/>
                <a:uFillTx/>
                <a:latin typeface="Century Gothic"/>
                <a:ea typeface="+mn-ea"/>
                <a:cs typeface="+mn-cs"/>
              </a:rPr>
              <a:t> </a:t>
            </a:r>
            <a:r>
              <a:rPr kumimoji="0" lang="en-GB" sz="2000" b="0" i="0" u="none" strike="noStrike" kern="1200" cap="none" spc="0" normalizeH="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noProof="0" dirty="0">
                <a:ln>
                  <a:noFill/>
                </a:ln>
                <a:solidFill>
                  <a:srgbClr val="002060"/>
                </a:solidFill>
                <a:effectLst/>
                <a:uLnTx/>
                <a:uFillTx/>
                <a:latin typeface="Century Gothic"/>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4FC020EB-9EC9-400D-BDE4-54C176DC897C}"/>
              </a:ext>
            </a:extLst>
          </p:cNvPr>
          <p:cNvSpPr txBox="1"/>
          <p:nvPr/>
        </p:nvSpPr>
        <p:spPr>
          <a:xfrm>
            <a:off x="2276302" y="5633462"/>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lang="en-GB" sz="2000" dirty="0" err="1">
                <a:solidFill>
                  <a:srgbClr val="002060"/>
                </a:solidFill>
                <a:latin typeface="Century Gothic"/>
              </a:rPr>
              <a:t>brauche</a:t>
            </a:r>
            <a:r>
              <a:rPr lang="en-GB" sz="2000" dirty="0">
                <a:solidFill>
                  <a:srgbClr val="002060"/>
                </a:solidFill>
                <a:latin typeface="Century Gothic"/>
              </a:rPr>
              <a:t> </a:t>
            </a:r>
            <a:r>
              <a:rPr lang="en-GB" sz="2000" dirty="0" err="1">
                <a:solidFill>
                  <a:srgbClr val="002060"/>
                </a:solidFill>
                <a:latin typeface="Century Gothic"/>
              </a:rPr>
              <a:t>Hilfe</a:t>
            </a:r>
            <a:r>
              <a:rPr lang="en-GB" sz="2000" dirty="0">
                <a:solidFill>
                  <a:srgbClr val="002060"/>
                </a:solidFill>
                <a:latin typeface="Century Gothic"/>
              </a:rPr>
              <a:t>.</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147FFC64-3159-4A93-B5E1-4C2D29E9F590}"/>
              </a:ext>
            </a:extLst>
          </p:cNvPr>
          <p:cNvSpPr txBox="1"/>
          <p:nvPr/>
        </p:nvSpPr>
        <p:spPr>
          <a:xfrm>
            <a:off x="6534888" y="5633462"/>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brauch</a:t>
            </a:r>
            <a:r>
              <a:rPr lang="en-GB" sz="2000" dirty="0">
                <a:solidFill>
                  <a:srgbClr val="002060"/>
                </a:solidFill>
                <a:latin typeface="Century Gothic"/>
              </a:rPr>
              <a:t>t </a:t>
            </a:r>
            <a:r>
              <a:rPr lang="en-GB" sz="2000" dirty="0" err="1">
                <a:solidFill>
                  <a:srgbClr val="002060"/>
                </a:solidFill>
                <a:latin typeface="Century Gothic"/>
              </a:rPr>
              <a:t>Hilfe</a:t>
            </a:r>
            <a:r>
              <a:rPr lang="en-GB" sz="2000" dirty="0">
                <a:solidFill>
                  <a:srgbClr val="002060"/>
                </a:solidFill>
                <a:latin typeface="Century Gothic"/>
              </a:rPr>
              <a:t> und…</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AEB4245A-4253-403C-8D72-C0C3F5A0F815}"/>
              </a:ext>
            </a:extLst>
          </p:cNvPr>
          <p:cNvSpPr txBox="1"/>
          <p:nvPr/>
        </p:nvSpPr>
        <p:spPr>
          <a:xfrm>
            <a:off x="2276302" y="6245274"/>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bleibe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in der Schweiz.</a:t>
            </a:r>
          </a:p>
        </p:txBody>
      </p:sp>
      <p:sp>
        <p:nvSpPr>
          <p:cNvPr id="23" name="TextBox 22">
            <a:extLst>
              <a:ext uri="{FF2B5EF4-FFF2-40B4-BE49-F238E27FC236}">
                <a16:creationId xmlns:a16="http://schemas.microsoft.com/office/drawing/2014/main" id="{D6F038DA-F1AB-4E5B-8AB4-1367A8821A85}"/>
              </a:ext>
            </a:extLst>
          </p:cNvPr>
          <p:cNvSpPr txBox="1"/>
          <p:nvPr/>
        </p:nvSpPr>
        <p:spPr>
          <a:xfrm>
            <a:off x="6534888" y="6251171"/>
            <a:ext cx="4075144"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bleibt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in der Schweiz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4" name="Rectangle 23">
            <a:hlinkClick r:id="" action="ppaction://noaction">
              <a:snd r:embed="rId4" name="T3_W3F_8.6.wav"/>
            </a:hlinkClick>
            <a:extLst>
              <a:ext uri="{FF2B5EF4-FFF2-40B4-BE49-F238E27FC236}">
                <a16:creationId xmlns:a16="http://schemas.microsoft.com/office/drawing/2014/main" id="{E1D59ECA-DF56-419E-8E1A-8AEB546F2F0F}"/>
              </a:ext>
            </a:extLst>
          </p:cNvPr>
          <p:cNvSpPr/>
          <p:nvPr/>
        </p:nvSpPr>
        <p:spPr>
          <a:xfrm>
            <a:off x="1184786" y="2351346"/>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5" name="Rectangle 24">
            <a:hlinkClick r:id="" action="ppaction://noaction">
              <a:snd r:embed="rId5" name="T3_W3F_8.7.wav"/>
            </a:hlinkClick>
            <a:extLst>
              <a:ext uri="{FF2B5EF4-FFF2-40B4-BE49-F238E27FC236}">
                <a16:creationId xmlns:a16="http://schemas.microsoft.com/office/drawing/2014/main" id="{2A8F8336-D650-4E66-A4D6-687C6E987C50}"/>
              </a:ext>
            </a:extLst>
          </p:cNvPr>
          <p:cNvSpPr/>
          <p:nvPr/>
        </p:nvSpPr>
        <p:spPr>
          <a:xfrm>
            <a:off x="1170038" y="2979764"/>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6" name="Rectangle 25">
            <a:hlinkClick r:id="" action="ppaction://noaction">
              <a:snd r:embed="rId6" name="T3_W3F_8.8.wav"/>
            </a:hlinkClick>
            <a:extLst>
              <a:ext uri="{FF2B5EF4-FFF2-40B4-BE49-F238E27FC236}">
                <a16:creationId xmlns:a16="http://schemas.microsoft.com/office/drawing/2014/main" id="{9129F1D8-0B81-40C7-8CF6-E56F55F6F5A6}"/>
              </a:ext>
            </a:extLst>
          </p:cNvPr>
          <p:cNvSpPr/>
          <p:nvPr/>
        </p:nvSpPr>
        <p:spPr>
          <a:xfrm>
            <a:off x="1170038" y="3608182"/>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7" name="Rectangle 26">
            <a:hlinkClick r:id="" action="ppaction://noaction">
              <a:snd r:embed="rId7" name="T3_W3F_8.9.wav"/>
            </a:hlinkClick>
            <a:extLst>
              <a:ext uri="{FF2B5EF4-FFF2-40B4-BE49-F238E27FC236}">
                <a16:creationId xmlns:a16="http://schemas.microsoft.com/office/drawing/2014/main" id="{9AD98446-0178-47B0-9E7E-3CB4BB2692C2}"/>
              </a:ext>
            </a:extLst>
          </p:cNvPr>
          <p:cNvSpPr/>
          <p:nvPr/>
        </p:nvSpPr>
        <p:spPr>
          <a:xfrm>
            <a:off x="1182752" y="4252091"/>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28" name="Rectangle 27">
            <a:hlinkClick r:id="" action="ppaction://noaction">
              <a:snd r:embed="rId8" name="T3_W3F_8.10.wav"/>
            </a:hlinkClick>
            <a:extLst>
              <a:ext uri="{FF2B5EF4-FFF2-40B4-BE49-F238E27FC236}">
                <a16:creationId xmlns:a16="http://schemas.microsoft.com/office/drawing/2014/main" id="{2B5970E0-4094-4866-BCB5-202ED01816C3}"/>
              </a:ext>
            </a:extLst>
          </p:cNvPr>
          <p:cNvSpPr/>
          <p:nvPr/>
        </p:nvSpPr>
        <p:spPr>
          <a:xfrm>
            <a:off x="1194640" y="4896000"/>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9" name="Rectangle 28">
            <a:hlinkClick r:id="" action="ppaction://noaction">
              <a:snd r:embed="rId9" name="T3_W3F_8.11.wav"/>
            </a:hlinkClick>
            <a:extLst>
              <a:ext uri="{FF2B5EF4-FFF2-40B4-BE49-F238E27FC236}">
                <a16:creationId xmlns:a16="http://schemas.microsoft.com/office/drawing/2014/main" id="{B14E8677-35AB-44E6-91B6-2AA67946C65C}"/>
              </a:ext>
            </a:extLst>
          </p:cNvPr>
          <p:cNvSpPr/>
          <p:nvPr/>
        </p:nvSpPr>
        <p:spPr>
          <a:xfrm>
            <a:off x="1207947" y="5548514"/>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30" name="Rectangle 29">
            <a:hlinkClick r:id="" action="ppaction://noaction">
              <a:snd r:embed="rId10" name="T3_W3F_8.12.wav"/>
            </a:hlinkClick>
            <a:extLst>
              <a:ext uri="{FF2B5EF4-FFF2-40B4-BE49-F238E27FC236}">
                <a16:creationId xmlns:a16="http://schemas.microsoft.com/office/drawing/2014/main" id="{5A49B593-C57C-41F4-BF5A-44392F5DC1A5}"/>
              </a:ext>
            </a:extLst>
          </p:cNvPr>
          <p:cNvSpPr/>
          <p:nvPr/>
        </p:nvSpPr>
        <p:spPr>
          <a:xfrm>
            <a:off x="1207947" y="6165901"/>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8" name="TextBox 7">
            <a:extLst>
              <a:ext uri="{FF2B5EF4-FFF2-40B4-BE49-F238E27FC236}">
                <a16:creationId xmlns:a16="http://schemas.microsoft.com/office/drawing/2014/main" id="{A8A6D75B-5077-4260-BE80-DC81B30C02E8}"/>
              </a:ext>
            </a:extLst>
          </p:cNvPr>
          <p:cNvSpPr txBox="1"/>
          <p:nvPr/>
        </p:nvSpPr>
        <p:spPr>
          <a:xfrm>
            <a:off x="2321352" y="1759223"/>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spiele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Gitarre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1" name="Title 1">
            <a:extLst>
              <a:ext uri="{FF2B5EF4-FFF2-40B4-BE49-F238E27FC236}">
                <a16:creationId xmlns:a16="http://schemas.microsoft.com/office/drawing/2014/main" id="{102F49AE-FB9B-424A-8907-8A8925772D0C}"/>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32" name="Picture 31" descr="A picture containing text, clipart&#10;&#10;Description automatically generated">
            <a:extLst>
              <a:ext uri="{FF2B5EF4-FFF2-40B4-BE49-F238E27FC236}">
                <a16:creationId xmlns:a16="http://schemas.microsoft.com/office/drawing/2014/main" id="{A993C331-1997-4399-8CFB-1304D28AD0FC}"/>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3" name="Speech Bubble: Rectangle with Corners Rounded 32">
            <a:hlinkClick r:id="" action="ppaction://noaction">
              <a:snd r:embed="rId12" name="T3_W3F_9.1.wav"/>
            </a:hlinkClick>
            <a:extLst>
              <a:ext uri="{FF2B5EF4-FFF2-40B4-BE49-F238E27FC236}">
                <a16:creationId xmlns:a16="http://schemas.microsoft.com/office/drawing/2014/main" id="{33871500-9A06-4E74-A186-70BBDEBE57DB}"/>
              </a:ext>
            </a:extLst>
          </p:cNvPr>
          <p:cNvSpPr/>
          <p:nvPr/>
        </p:nvSpPr>
        <p:spPr>
          <a:xfrm>
            <a:off x="4347846" y="134036"/>
            <a:ext cx="5062264"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4" name="Graphic 33" descr="Teacher">
            <a:extLst>
              <a:ext uri="{FF2B5EF4-FFF2-40B4-BE49-F238E27FC236}">
                <a16:creationId xmlns:a16="http://schemas.microsoft.com/office/drawing/2014/main" id="{A8EF8B04-4A9F-4820-90F3-9123EE9C66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61360" y="-81017"/>
            <a:ext cx="914400" cy="914400"/>
          </a:xfrm>
          <a:prstGeom prst="rect">
            <a:avLst/>
          </a:prstGeom>
        </p:spPr>
      </p:pic>
      <p:sp>
        <p:nvSpPr>
          <p:cNvPr id="35" name="Google Shape;108;p3">
            <a:hlinkClick r:id="" action="ppaction://noaction">
              <a:snd r:embed="rId15" name="T3_W3F_8.11.wav"/>
            </a:hlinkClick>
            <a:extLst>
              <a:ext uri="{FF2B5EF4-FFF2-40B4-BE49-F238E27FC236}">
                <a16:creationId xmlns:a16="http://schemas.microsoft.com/office/drawing/2014/main" id="{9E28C8F5-609A-442F-B113-183A46B83ED8}"/>
              </a:ext>
            </a:extLst>
          </p:cNvPr>
          <p:cNvSpPr txBox="1"/>
          <p:nvPr/>
        </p:nvSpPr>
        <p:spPr>
          <a:xfrm>
            <a:off x="4381726" y="144150"/>
            <a:ext cx="50283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8" name="Picture 37" descr="A cartoon of a person&#10;&#10;Description automatically generated">
            <a:extLst>
              <a:ext uri="{FF2B5EF4-FFF2-40B4-BE49-F238E27FC236}">
                <a16:creationId xmlns:a16="http://schemas.microsoft.com/office/drawing/2014/main" id="{854F3EEB-2F9F-36EA-FD95-3DE5EE9057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5477" y="644100"/>
            <a:ext cx="774332" cy="944389"/>
          </a:xfrm>
          <a:prstGeom prst="rect">
            <a:avLst/>
          </a:prstGeom>
        </p:spPr>
      </p:pic>
      <p:pic>
        <p:nvPicPr>
          <p:cNvPr id="39" name="Picture 38">
            <a:extLst>
              <a:ext uri="{FF2B5EF4-FFF2-40B4-BE49-F238E27FC236}">
                <a16:creationId xmlns:a16="http://schemas.microsoft.com/office/drawing/2014/main" id="{F6857ABD-A8E2-AA4A-AAC1-012C88016AE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6165"/>
          <a:stretch/>
        </p:blipFill>
        <p:spPr>
          <a:xfrm flipH="1">
            <a:off x="8117649" y="615888"/>
            <a:ext cx="853818" cy="962663"/>
          </a:xfrm>
          <a:prstGeom prst="rect">
            <a:avLst/>
          </a:prstGeom>
        </p:spPr>
      </p:pic>
    </p:spTree>
    <p:extLst>
      <p:ext uri="{BB962C8B-B14F-4D97-AF65-F5344CB8AC3E}">
        <p14:creationId xmlns:p14="http://schemas.microsoft.com/office/powerpoint/2010/main" val="238786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8"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4048</Words>
  <Application>Microsoft Office PowerPoint</Application>
  <PresentationFormat>Widescreen</PresentationFormat>
  <Paragraphs>628</Paragraphs>
  <Slides>21</Slides>
  <Notes>21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Arial</vt:lpstr>
      <vt:lpstr>Bradley Hand ITC</vt:lpstr>
      <vt:lpstr>Calibri</vt:lpstr>
      <vt:lpstr>Calibri Light</vt:lpstr>
      <vt:lpstr>Century gothic</vt:lpstr>
      <vt:lpstr>Century gothic</vt:lpstr>
      <vt:lpstr>Ink Free</vt:lpstr>
      <vt:lpstr>Modern Love</vt:lpstr>
      <vt:lpstr>Symbol</vt:lpstr>
      <vt:lpstr>Tw Cen MT</vt:lpstr>
      <vt:lpstr>Wingdings</vt:lpstr>
      <vt:lpstr>1_Office Theme</vt:lpstr>
      <vt:lpstr>2_Office Theme</vt:lpstr>
      <vt:lpstr>3_Office Theme</vt:lpstr>
      <vt:lpstr>4_Office Theme</vt:lpstr>
      <vt:lpstr>Talking about activities and events</vt:lpstr>
      <vt:lpstr>aussprechen</vt:lpstr>
      <vt:lpstr>aussprechen</vt:lpstr>
      <vt:lpstr>aussprechen</vt:lpstr>
      <vt:lpstr>aussprechen</vt:lpstr>
      <vt:lpstr>Follow up 1</vt:lpstr>
      <vt:lpstr>lesen</vt:lpstr>
      <vt:lpstr>Follow up 3a</vt:lpstr>
      <vt:lpstr>PowerPoint Presentation</vt:lpstr>
      <vt:lpstr>Follow up 4: </vt:lpstr>
      <vt:lpstr>Follow up 4: </vt:lpstr>
      <vt:lpstr>Follow up 4: </vt:lpstr>
      <vt:lpstr>Follow up 4: </vt:lpstr>
      <vt:lpstr>Follow up 4: </vt:lpstr>
      <vt:lpstr>Follow up 4: </vt:lpstr>
      <vt:lpstr>Follow up 5: </vt:lpstr>
      <vt:lpstr>Follow up 5: </vt:lpstr>
      <vt:lpstr>PowerPoint Presentation</vt:lpstr>
      <vt:lpstr>Follow up 1</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51</cp:revision>
  <dcterms:created xsi:type="dcterms:W3CDTF">2021-06-12T06:20:35Z</dcterms:created>
  <dcterms:modified xsi:type="dcterms:W3CDTF">2024-01-04T16:58:18Z</dcterms:modified>
</cp:coreProperties>
</file>