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75" r:id="rId2"/>
    <p:sldId id="940" r:id="rId3"/>
    <p:sldId id="932" r:id="rId4"/>
    <p:sldId id="941" r:id="rId5"/>
    <p:sldId id="926" r:id="rId6"/>
    <p:sldId id="956" r:id="rId7"/>
    <p:sldId id="943" r:id="rId8"/>
    <p:sldId id="944" r:id="rId9"/>
    <p:sldId id="405" r:id="rId10"/>
    <p:sldId id="421" r:id="rId11"/>
    <p:sldId id="927" r:id="rId12"/>
    <p:sldId id="957" r:id="rId13"/>
    <p:sldId id="929" r:id="rId14"/>
    <p:sldId id="931" r:id="rId15"/>
    <p:sldId id="942" r:id="rId16"/>
    <p:sldId id="95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E70"/>
    <a:srgbClr val="FADD2E"/>
    <a:srgbClr val="FFFFEF"/>
    <a:srgbClr val="FFFFCC"/>
    <a:srgbClr val="3B3838"/>
    <a:srgbClr val="FFD10D"/>
    <a:srgbClr val="2E94AF"/>
    <a:srgbClr val="EFF9FB"/>
    <a:srgbClr val="29C1FA"/>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48" autoAdjust="0"/>
    <p:restoredTop sz="64476" autoAdjust="0"/>
  </p:normalViewPr>
  <p:slideViewPr>
    <p:cSldViewPr snapToGrid="0">
      <p:cViewPr varScale="1">
        <p:scale>
          <a:sx n="43" d="100"/>
          <a:sy n="43" d="100"/>
        </p:scale>
        <p:origin x="1640" y="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A2C99A-C469-487C-B7F3-BEA3E06E0D84}" type="datetimeFigureOut">
              <a:rPr lang="en-GB" smtClean="0"/>
              <a:t>28/12/2023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88A7DB-3951-47CF-8E53-B42241E86674}" type="slidenum">
              <a:rPr lang="en-GB" smtClean="0"/>
              <a:t>‹N›</a:t>
            </a:fld>
            <a:endParaRPr lang="en-GB"/>
          </a:p>
        </p:txBody>
      </p:sp>
    </p:spTree>
    <p:extLst>
      <p:ext uri="{BB962C8B-B14F-4D97-AF65-F5344CB8AC3E}">
        <p14:creationId xmlns:p14="http://schemas.microsoft.com/office/powerpoint/2010/main" val="1767359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PlaceHolder 1"/>
          <p:cNvSpPr>
            <a:spLocks noGrp="1" noRot="1" noChangeAspect="1"/>
          </p:cNvSpPr>
          <p:nvPr>
            <p:ph type="sldImg"/>
          </p:nvPr>
        </p:nvSpPr>
        <p:spPr>
          <a:xfrm>
            <a:off x="685800" y="1143000"/>
            <a:ext cx="5486400" cy="3086100"/>
          </a:xfrm>
          <a:prstGeom prst="rect">
            <a:avLst/>
          </a:prstGeom>
        </p:spPr>
      </p:sp>
      <p:sp>
        <p:nvSpPr>
          <p:cNvPr id="285"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0" strike="noStrike" spc="-1" dirty="0">
                <a:solidFill>
                  <a:srgbClr val="000000"/>
                </a:solidFill>
                <a:latin typeface="Calibri"/>
                <a:ea typeface="Calibri"/>
              </a:rPr>
              <a:t>Artwork by Steve Clarke. Pronoun pictures from NCELP (www.ncelp.org). All additional pictures selected from </a:t>
            </a:r>
            <a:r>
              <a:rPr lang="en-GB" sz="1200" b="0" strike="noStrike" spc="-1" dirty="0" err="1">
                <a:solidFill>
                  <a:srgbClr val="000000"/>
                </a:solidFill>
                <a:latin typeface="Calibri"/>
                <a:ea typeface="Calibri"/>
              </a:rPr>
              <a:t>Pixabay</a:t>
            </a:r>
            <a:r>
              <a:rPr lang="en-GB" sz="1200" b="0" strike="noStrike" spc="-1" dirty="0">
                <a:solidFill>
                  <a:srgbClr val="000000"/>
                </a:solidFill>
                <a:latin typeface="Calibri"/>
                <a:ea typeface="Calibri"/>
              </a:rPr>
              <a:t> and are available under a Creative Commons license, no attribution required.</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2060"/>
                </a:solidFill>
                <a:latin typeface="Century Gothic"/>
                <a:ea typeface="Century Gothic"/>
              </a:rPr>
              <a:t>Phonics: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strike="noStrike" spc="-1" dirty="0">
                <a:solidFill>
                  <a:srgbClr val="002060"/>
                </a:solidFill>
                <a:latin typeface="Century Gothic"/>
                <a:ea typeface="Century Gothic"/>
              </a:rPr>
              <a:t>[er-] </a:t>
            </a:r>
            <a:r>
              <a:rPr lang="en-GB" b="1" baseline="0" dirty="0"/>
              <a:t>er </a:t>
            </a:r>
            <a:r>
              <a:rPr lang="en-GB" baseline="0" dirty="0"/>
              <a:t>[15] </a:t>
            </a:r>
            <a:r>
              <a:rPr lang="en-GB" b="1" baseline="0" dirty="0" err="1"/>
              <a:t>Konzert</a:t>
            </a:r>
            <a:r>
              <a:rPr lang="en-GB" baseline="0" dirty="0"/>
              <a:t> [2350] </a:t>
            </a:r>
            <a:r>
              <a:rPr lang="en-GB" b="1" baseline="0" dirty="0"/>
              <a:t>Person</a:t>
            </a:r>
            <a:r>
              <a:rPr lang="en-GB" baseline="0" dirty="0"/>
              <a:t> [357] </a:t>
            </a:r>
            <a:r>
              <a:rPr lang="en-GB" b="1" baseline="0" dirty="0" err="1"/>
              <a:t>schwer</a:t>
            </a:r>
            <a:r>
              <a:rPr lang="en-GB" b="1" baseline="0" dirty="0"/>
              <a:t> </a:t>
            </a:r>
            <a:r>
              <a:rPr lang="en-GB" b="0" baseline="0" dirty="0"/>
              <a:t>[256] </a:t>
            </a:r>
            <a:r>
              <a:rPr lang="en-GB" b="1" baseline="0" dirty="0" err="1"/>
              <a:t>wer</a:t>
            </a:r>
            <a:r>
              <a:rPr lang="en-GB" b="1" baseline="0" dirty="0"/>
              <a:t>? </a:t>
            </a:r>
            <a:r>
              <a:rPr lang="en-GB" baseline="0" dirty="0"/>
              <a:t>[173]</a:t>
            </a:r>
          </a:p>
          <a:p>
            <a:pPr marL="216000" indent="-216000">
              <a:lnSpc>
                <a:spcPct val="100000"/>
              </a:lnSpc>
            </a:pPr>
            <a:r>
              <a:rPr lang="en-GB" sz="1200" b="1" i="0" strike="noStrike" spc="-1" dirty="0">
                <a:solidFill>
                  <a:srgbClr val="002060"/>
                </a:solidFill>
                <a:latin typeface="Century Gothic"/>
                <a:ea typeface="Century Gothic"/>
              </a:rPr>
              <a:t>[-er] </a:t>
            </a:r>
            <a:r>
              <a:rPr lang="en-GB" b="1" baseline="0" dirty="0" err="1"/>
              <a:t>wieder</a:t>
            </a:r>
            <a:r>
              <a:rPr lang="en-GB" b="1" baseline="0" dirty="0"/>
              <a:t> </a:t>
            </a:r>
            <a:r>
              <a:rPr lang="en-GB" baseline="0" dirty="0"/>
              <a:t>[74] </a:t>
            </a:r>
            <a:r>
              <a:rPr lang="en-GB" b="1" baseline="0" dirty="0" err="1"/>
              <a:t>aber</a:t>
            </a:r>
            <a:r>
              <a:rPr lang="en-GB" b="1" baseline="0" dirty="0"/>
              <a:t> </a:t>
            </a:r>
            <a:r>
              <a:rPr lang="en-GB" baseline="0" dirty="0"/>
              <a:t>[31] </a:t>
            </a:r>
            <a:r>
              <a:rPr lang="en-GB" b="1" baseline="0" dirty="0" err="1"/>
              <a:t>oder</a:t>
            </a:r>
            <a:r>
              <a:rPr lang="en-GB" b="1" baseline="0" dirty="0"/>
              <a:t> </a:t>
            </a:r>
            <a:r>
              <a:rPr lang="en-GB" baseline="0" dirty="0"/>
              <a:t>[35] </a:t>
            </a:r>
            <a:r>
              <a:rPr lang="en-GB" b="1" baseline="0" dirty="0" err="1"/>
              <a:t>Oktober</a:t>
            </a:r>
            <a:r>
              <a:rPr lang="en-GB" baseline="0" dirty="0"/>
              <a:t> [1223] </a:t>
            </a:r>
            <a:r>
              <a:rPr lang="en-GB" b="1" baseline="0" dirty="0"/>
              <a:t>wunderbar</a:t>
            </a:r>
            <a:r>
              <a:rPr lang="en-GB" baseline="0" dirty="0"/>
              <a:t> [1603]</a:t>
            </a:r>
            <a:endParaRPr lang="en-GB" sz="1200" b="1" i="0" strike="noStrike" spc="-1" dirty="0">
              <a:solidFill>
                <a:srgbClr val="002060"/>
              </a:solidFill>
              <a:latin typeface="Century Gothic"/>
              <a:ea typeface="Century Gothic"/>
            </a:endParaRPr>
          </a:p>
          <a:p>
            <a:pPr marL="216000" indent="-216000">
              <a:lnSpc>
                <a:spcPct val="100000"/>
              </a:lnSpc>
            </a:pPr>
            <a:endParaRPr lang="en-GB" sz="1200" b="1" i="0" strike="noStrike" spc="-1" dirty="0">
              <a:solidFill>
                <a:srgbClr val="002060"/>
              </a:solidFill>
              <a:latin typeface="Century Gothic"/>
              <a:ea typeface="Century Gothic"/>
            </a:endParaRPr>
          </a:p>
          <a:p>
            <a:pPr marL="216000" indent="-216000">
              <a:lnSpc>
                <a:spcPct val="100000"/>
              </a:lnSpc>
            </a:pPr>
            <a:r>
              <a:rPr lang="it-IT" sz="1200" b="1" strike="noStrike" spc="-1" dirty="0" err="1">
                <a:solidFill>
                  <a:srgbClr val="002060"/>
                </a:solidFill>
                <a:latin typeface="Century Gothic"/>
                <a:ea typeface="Century Gothic"/>
              </a:rPr>
              <a:t>Vocabulary</a:t>
            </a:r>
            <a:r>
              <a:rPr lang="it-IT" sz="1200" b="0" strike="noStrike" spc="-1" dirty="0">
                <a:solidFill>
                  <a:srgbClr val="002060"/>
                </a:solidFill>
                <a:latin typeface="Century Gothic"/>
                <a:ea typeface="Century Gothic"/>
              </a:rPr>
              <a:t>: </a:t>
            </a:r>
            <a:r>
              <a:rPr lang="de-DE" sz="1200" b="1" i="0" strike="noStrike" spc="-1" dirty="0">
                <a:solidFill>
                  <a:srgbClr val="002060"/>
                </a:solidFill>
                <a:latin typeface="Century Gothic"/>
                <a:ea typeface="Century Gothic"/>
              </a:rPr>
              <a:t>besuchen [820] bleiben [113] Gitarre [n/a] Oma [2175] </a:t>
            </a:r>
          </a:p>
          <a:p>
            <a:pPr marL="216000" indent="-216000">
              <a:lnSpc>
                <a:spcPct val="100000"/>
              </a:lnSpc>
            </a:pPr>
            <a:r>
              <a:rPr lang="de-DE" sz="1200" b="1" i="0" strike="noStrike" spc="-1" dirty="0" err="1">
                <a:solidFill>
                  <a:srgbClr val="002060"/>
                </a:solidFill>
                <a:effectLst/>
                <a:latin typeface="Century Gothic"/>
                <a:ea typeface="+mn-ea"/>
                <a:cs typeface="+mn-cs"/>
              </a:rPr>
              <a:t>Revisit</a:t>
            </a:r>
            <a:r>
              <a:rPr lang="de-DE" sz="1200" b="1" i="0" strike="noStrike" spc="-1" dirty="0">
                <a:solidFill>
                  <a:srgbClr val="002060"/>
                </a:solidFill>
                <a:effectLst/>
                <a:latin typeface="Century Gothic"/>
                <a:ea typeface="+mn-ea"/>
                <a:cs typeface="+mn-cs"/>
              </a:rPr>
              <a:t> 1: </a:t>
            </a:r>
            <a:r>
              <a:rPr lang="de-DE" sz="1200" b="0" i="0" strike="noStrike" spc="-1" dirty="0" err="1">
                <a:solidFill>
                  <a:srgbClr val="002060"/>
                </a:solidFill>
                <a:effectLst/>
                <a:latin typeface="Century Gothic"/>
                <a:ea typeface="+mn-ea"/>
                <a:cs typeface="+mn-cs"/>
              </a:rPr>
              <a:t>language</a:t>
            </a:r>
            <a:r>
              <a:rPr lang="de-DE" sz="1200" b="0" i="0" strike="noStrike" spc="-1" dirty="0">
                <a:solidFill>
                  <a:srgbClr val="002060"/>
                </a:solidFill>
                <a:effectLst/>
                <a:latin typeface="Century Gothic"/>
                <a:ea typeface="+mn-ea"/>
                <a:cs typeface="+mn-cs"/>
              </a:rPr>
              <a:t> </a:t>
            </a:r>
            <a:r>
              <a:rPr lang="de-DE" sz="1200" b="0" i="0" strike="noStrike" spc="-1" dirty="0" err="1">
                <a:solidFill>
                  <a:srgbClr val="002060"/>
                </a:solidFill>
                <a:effectLst/>
                <a:latin typeface="Century Gothic"/>
                <a:ea typeface="+mn-ea"/>
                <a:cs typeface="+mn-cs"/>
              </a:rPr>
              <a:t>from</a:t>
            </a:r>
            <a:r>
              <a:rPr lang="de-DE" sz="1200" b="0" i="0" strike="noStrike" spc="-1" dirty="0">
                <a:solidFill>
                  <a:srgbClr val="002060"/>
                </a:solidFill>
                <a:effectLst/>
                <a:latin typeface="Century Gothic"/>
                <a:ea typeface="+mn-ea"/>
                <a:cs typeface="+mn-cs"/>
              </a:rPr>
              <a:t> Term 2</a:t>
            </a:r>
          </a:p>
          <a:p>
            <a:pPr marL="216000" indent="-216000">
              <a:lnSpc>
                <a:spcPct val="100000"/>
              </a:lnSpc>
            </a:pPr>
            <a:r>
              <a:rPr lang="de-DE" sz="1200" b="1" i="0" strike="noStrike" spc="-1" dirty="0" err="1">
                <a:solidFill>
                  <a:srgbClr val="002060"/>
                </a:solidFill>
                <a:effectLst/>
                <a:latin typeface="Century Gothic"/>
                <a:ea typeface="+mn-ea"/>
                <a:cs typeface="+mn-cs"/>
              </a:rPr>
              <a:t>Revisit</a:t>
            </a:r>
            <a:r>
              <a:rPr lang="de-DE" sz="1200" b="1" i="0" strike="noStrike" spc="-1" dirty="0">
                <a:solidFill>
                  <a:srgbClr val="002060"/>
                </a:solidFill>
                <a:effectLst/>
                <a:latin typeface="Century Gothic"/>
                <a:ea typeface="+mn-ea"/>
                <a:cs typeface="+mn-cs"/>
              </a:rPr>
              <a:t> 2</a:t>
            </a:r>
            <a:r>
              <a:rPr lang="de-DE" sz="1200" b="0" i="0" strike="noStrike" spc="-1" dirty="0">
                <a:solidFill>
                  <a:srgbClr val="002060"/>
                </a:solidFill>
                <a:effectLst/>
                <a:latin typeface="Century Gothic"/>
                <a:ea typeface="+mn-ea"/>
                <a:cs typeface="+mn-cs"/>
              </a:rPr>
              <a:t>: (du) hast [7]</a:t>
            </a:r>
            <a:endParaRPr lang="de-DE" sz="1200" b="1" i="0" strike="noStrike" spc="-1" dirty="0">
              <a:solidFill>
                <a:srgbClr val="002060"/>
              </a:solidFill>
              <a:effectLst/>
              <a:latin typeface="Century Gothic"/>
              <a:ea typeface="+mn-ea"/>
              <a:cs typeface="+mn-cs"/>
            </a:endParaRPr>
          </a:p>
          <a:p>
            <a:pPr marL="216000" indent="-216000">
              <a:lnSpc>
                <a:spcPct val="100000"/>
              </a:lnSpc>
            </a:pPr>
            <a:r>
              <a:rPr lang="en-GB" sz="1100" dirty="0">
                <a:solidFill>
                  <a:sysClr val="windowText" lastClr="000000"/>
                </a:solidFill>
                <a:effectLst/>
                <a:latin typeface="+mn-lt"/>
                <a:ea typeface="+mn-ea"/>
                <a:cs typeface="+mn-cs"/>
              </a:rPr>
              <a:t>Jones, R.L &amp; </a:t>
            </a:r>
            <a:r>
              <a:rPr lang="en-GB" sz="1100" dirty="0" err="1">
                <a:solidFill>
                  <a:sysClr val="windowText" lastClr="000000"/>
                </a:solidFill>
                <a:effectLst/>
                <a:latin typeface="+mn-lt"/>
                <a:ea typeface="+mn-ea"/>
                <a:cs typeface="+mn-cs"/>
              </a:rPr>
              <a:t>Tschirner</a:t>
            </a:r>
            <a:r>
              <a:rPr lang="en-GB" sz="1100" dirty="0">
                <a:solidFill>
                  <a:sysClr val="windowText" lastClr="000000"/>
                </a:solidFill>
                <a:effectLst/>
                <a:latin typeface="+mn-lt"/>
                <a:ea typeface="+mn-ea"/>
                <a:cs typeface="+mn-cs"/>
              </a:rPr>
              <a:t>, E. (2019). A frequency dictionary of German: Core vocabulary for learners. London: Routledge.</a:t>
            </a:r>
            <a:endParaRPr lang="en-GB" sz="1100" baseline="0" dirty="0">
              <a:solidFill>
                <a:sysClr val="windowText" lastClr="000000"/>
              </a:solidFill>
            </a:endParaRPr>
          </a:p>
          <a:p>
            <a:pPr marL="216000" indent="-216000">
              <a:lnSpc>
                <a:spcPct val="100000"/>
              </a:lnSpc>
            </a:pPr>
            <a:endParaRPr lang="en-GB" sz="1100" b="0" strike="noStrike" spc="-1" dirty="0">
              <a:latin typeface="Arial"/>
            </a:endParaRPr>
          </a:p>
          <a:p>
            <a:pPr marL="216000" indent="-216000">
              <a:lnSpc>
                <a:spcPct val="100000"/>
              </a:lnSpc>
            </a:pPr>
            <a:r>
              <a:rPr lang="en-GB" sz="1100" b="0" strike="noStrike" spc="-1" dirty="0">
                <a:solidFill>
                  <a:srgbClr val="000000"/>
                </a:solidFill>
                <a:latin typeface="Calibri"/>
                <a:ea typeface="Calibri"/>
              </a:rPr>
              <a:t>The frequency rankings for words that occur in this PowerPoint which have been</a:t>
            </a:r>
            <a:r>
              <a:rPr lang="en-GB" sz="1100" b="0" i="1" strike="noStrike" spc="-1" dirty="0">
                <a:solidFill>
                  <a:srgbClr val="000000"/>
                </a:solidFill>
                <a:latin typeface="Calibri"/>
                <a:ea typeface="Calibri"/>
              </a:rPr>
              <a:t> previously</a:t>
            </a:r>
            <a:r>
              <a:rPr lang="en-GB" sz="1100" b="0" strike="noStrike" spc="-1" dirty="0">
                <a:solidFill>
                  <a:srgbClr val="000000"/>
                </a:solidFill>
                <a:latin typeface="Calibri"/>
                <a:ea typeface="Calibri"/>
              </a:rPr>
              <a:t> introduced in these resources are given in the SOW and in the resources that first</a:t>
            </a:r>
          </a:p>
          <a:p>
            <a:pPr marL="216000" indent="-216000">
              <a:lnSpc>
                <a:spcPct val="100000"/>
              </a:lnSpc>
            </a:pPr>
            <a:r>
              <a:rPr lang="en-GB" sz="1100" b="0" strike="noStrike" spc="-1" dirty="0">
                <a:solidFill>
                  <a:srgbClr val="000000"/>
                </a:solidFill>
                <a:latin typeface="Calibri"/>
                <a:ea typeface="Calibri"/>
              </a:rPr>
              <a:t>introduced and formally re-visited those words. </a:t>
            </a:r>
            <a:endParaRPr lang="en-GB" sz="1100" b="0" strike="noStrike" spc="-1" dirty="0">
              <a:latin typeface="Arial"/>
            </a:endParaRPr>
          </a:p>
          <a:p>
            <a:pPr marL="216000" indent="-216000">
              <a:lnSpc>
                <a:spcPct val="100000"/>
              </a:lnSpc>
            </a:pPr>
            <a:r>
              <a:rPr lang="en-GB" sz="1200" b="0" strike="noStrike" spc="-1" dirty="0">
                <a:solidFill>
                  <a:srgbClr val="000000"/>
                </a:solidFill>
                <a:latin typeface="Calibri"/>
                <a:ea typeface="Calibri"/>
              </a:rPr>
              <a:t>For any </a:t>
            </a:r>
            <a:r>
              <a:rPr lang="en-GB" sz="1200" b="0" i="1" strike="noStrike" spc="-1" dirty="0">
                <a:solidFill>
                  <a:srgbClr val="000000"/>
                </a:solidFill>
                <a:latin typeface="Calibri"/>
                <a:ea typeface="Calibri"/>
              </a:rPr>
              <a:t>other </a:t>
            </a:r>
            <a:r>
              <a:rPr lang="en-GB" sz="1200" b="0" strike="noStrike" spc="-1" dirty="0">
                <a:solidFill>
                  <a:srgbClr val="000000"/>
                </a:solidFill>
                <a:latin typeface="Calibri"/>
                <a:ea typeface="Calibri"/>
              </a:rPr>
              <a:t>words that occur incidentally in this PowerPoint, frequency rankings will be provided in the notes field wherever possible.</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0" strike="noStrike" spc="-1" dirty="0">
                <a:solidFill>
                  <a:srgbClr val="000000"/>
                </a:solidFill>
                <a:latin typeface="Calibri"/>
                <a:ea typeface="Calibri"/>
              </a:rPr>
              <a:t>Note that the first three lessons of the year teach language that can be continuously recycled as lesson routine every lesson in Y3/4.</a:t>
            </a:r>
          </a:p>
          <a:p>
            <a:pPr marL="216000" indent="-216000">
              <a:lnSpc>
                <a:spcPct val="100000"/>
              </a:lnSpc>
            </a:pPr>
            <a:r>
              <a:rPr lang="en-GB" sz="1200" b="0" strike="noStrike" spc="-1" dirty="0">
                <a:solidFill>
                  <a:srgbClr val="000000"/>
                </a:solidFill>
                <a:latin typeface="Calibri"/>
                <a:ea typeface="Calibri"/>
              </a:rPr>
              <a:t>The idea would be that the class teacher (whether or not s/he teaches the class German can re-use the language as part of the daily routine with the class.</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endParaRPr lang="en-GB" sz="1200" b="0" strike="noStrike" spc="-1" dirty="0">
              <a:latin typeface="Arial"/>
            </a:endParaRPr>
          </a:p>
        </p:txBody>
      </p:sp>
      <p:sp>
        <p:nvSpPr>
          <p:cNvPr id="286"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CD74213-264C-415B-8B29-4DFEF3354BDA}"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1792528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PlaceHolder 1"/>
          <p:cNvSpPr>
            <a:spLocks noGrp="1" noRot="1" noChangeAspect="1"/>
          </p:cNvSpPr>
          <p:nvPr>
            <p:ph type="sldImg"/>
          </p:nvPr>
        </p:nvSpPr>
        <p:spPr>
          <a:xfrm>
            <a:off x="685800" y="1143000"/>
            <a:ext cx="5486400" cy="3086100"/>
          </a:xfrm>
          <a:prstGeom prst="rect">
            <a:avLst/>
          </a:prstGeom>
        </p:spPr>
      </p:sp>
      <p:sp>
        <p:nvSpPr>
          <p:cNvPr id="303"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2/2</a:t>
            </a:r>
            <a:endParaRPr lang="en-GB" sz="1200" b="0" strike="noStrike" spc="-1" dirty="0">
              <a:latin typeface="Arial"/>
            </a:endParaRPr>
          </a:p>
        </p:txBody>
      </p:sp>
      <p:sp>
        <p:nvSpPr>
          <p:cNvPr id="304"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666BF5E4-B3AA-482D-8DF1-4A8A1D53B555}"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040715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PlaceHolder 1"/>
          <p:cNvSpPr>
            <a:spLocks noGrp="1" noRot="1" noChangeAspect="1"/>
          </p:cNvSpPr>
          <p:nvPr>
            <p:ph type="sldImg"/>
          </p:nvPr>
        </p:nvSpPr>
        <p:spPr>
          <a:xfrm>
            <a:off x="685800" y="1143000"/>
            <a:ext cx="5486400" cy="3086100"/>
          </a:xfrm>
          <a:prstGeom prst="rect">
            <a:avLst/>
          </a:prstGeom>
        </p:spPr>
      </p:sp>
      <p:sp>
        <p:nvSpPr>
          <p:cNvPr id="303"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Timing: 2 minutes </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latin typeface="Arial"/>
              </a:rPr>
              <a:t>Aim</a:t>
            </a:r>
            <a:r>
              <a:rPr lang="en-GB" sz="1200" b="0" strike="noStrike" spc="-1" dirty="0">
                <a:latin typeface="Arial"/>
              </a:rPr>
              <a:t>: to introduce the use of ‘</a:t>
            </a:r>
            <a:r>
              <a:rPr lang="en-GB" sz="1200" b="0" strike="noStrike" spc="-1" dirty="0" err="1">
                <a:latin typeface="Arial"/>
              </a:rPr>
              <a:t>nicht</a:t>
            </a:r>
            <a:r>
              <a:rPr lang="en-GB" sz="1200" b="0" strike="noStrike" spc="-1" dirty="0">
                <a:latin typeface="Arial"/>
              </a:rPr>
              <a:t>’ with verbs to negate them.</a:t>
            </a:r>
            <a:br>
              <a:rPr lang="en-GB" sz="1200" b="0" strike="noStrike" spc="-1" dirty="0">
                <a:latin typeface="Arial"/>
              </a:rPr>
            </a:b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Procedure:</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Click through the animations to present the new information.</a:t>
            </a: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Elicit English translation for the German</a:t>
            </a:r>
            <a:r>
              <a:rPr lang="en-GB" sz="1200" b="0" strike="noStrike" spc="-1" baseline="0" dirty="0">
                <a:solidFill>
                  <a:srgbClr val="000000"/>
                </a:solidFill>
                <a:latin typeface="Calibri"/>
                <a:ea typeface="Calibri"/>
              </a:rPr>
              <a:t> </a:t>
            </a:r>
            <a:r>
              <a:rPr lang="en-GB" sz="1200" b="0" strike="noStrike" spc="-1" dirty="0">
                <a:solidFill>
                  <a:srgbClr val="000000"/>
                </a:solidFill>
                <a:latin typeface="Calibri"/>
                <a:ea typeface="Calibri"/>
              </a:rPr>
              <a:t>examples provided.  </a:t>
            </a:r>
            <a:endParaRPr lang="en-GB" sz="1200" b="0" strike="noStrike" spc="-1" dirty="0">
              <a:latin typeface="Arial"/>
            </a:endParaRPr>
          </a:p>
        </p:txBody>
      </p:sp>
      <p:sp>
        <p:nvSpPr>
          <p:cNvPr id="304"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666BF5E4-B3AA-482D-8DF1-4A8A1D53B555}"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092477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Timing: 5 minutes</a:t>
            </a:r>
            <a:br>
              <a:rPr dirty="0"/>
            </a:b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practise aural comprehension of negative sentences with ‘</a:t>
            </a:r>
            <a:r>
              <a:rPr lang="en-GB" sz="1200" b="0" strike="noStrike" spc="-1" dirty="0" err="1">
                <a:solidFill>
                  <a:srgbClr val="000000"/>
                </a:solidFill>
                <a:latin typeface="Calibri"/>
                <a:ea typeface="Calibri"/>
              </a:rPr>
              <a:t>nicht</a:t>
            </a:r>
            <a:r>
              <a:rPr lang="en-GB" sz="1200" b="0" strike="noStrike" spc="-1" dirty="0">
                <a:solidFill>
                  <a:srgbClr val="000000"/>
                </a:solidFill>
                <a:latin typeface="Calibri"/>
                <a:ea typeface="Calibri"/>
              </a:rPr>
              <a:t>’ in the first and third person singular. </a:t>
            </a:r>
            <a:br>
              <a:rPr dirty="0"/>
            </a:b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Procedure:</a:t>
            </a:r>
          </a:p>
          <a:p>
            <a:pPr marL="0" indent="0">
              <a:lnSpc>
                <a:spcPct val="100000"/>
              </a:lnSpc>
              <a:buNone/>
            </a:pPr>
            <a:r>
              <a:rPr lang="en-GB" sz="1200" b="0" strike="noStrike" spc="-1" dirty="0">
                <a:solidFill>
                  <a:srgbClr val="000000"/>
                </a:solidFill>
                <a:latin typeface="Calibri"/>
              </a:rPr>
              <a:t>1. Explain that pupils are listening to </a:t>
            </a:r>
            <a:r>
              <a:rPr lang="en-GB" sz="1200" b="0" strike="noStrike" spc="-1" dirty="0" err="1">
                <a:solidFill>
                  <a:srgbClr val="000000"/>
                </a:solidFill>
                <a:latin typeface="Calibri"/>
              </a:rPr>
              <a:t>Lias</a:t>
            </a:r>
            <a:r>
              <a:rPr lang="en-GB" sz="1200" b="0" strike="noStrike" spc="-1" dirty="0">
                <a:solidFill>
                  <a:srgbClr val="000000"/>
                </a:solidFill>
                <a:latin typeface="Calibri"/>
              </a:rPr>
              <a:t> talking about himself and Grandma; what they do and what they don’t do. </a:t>
            </a:r>
          </a:p>
          <a:p>
            <a:pPr marL="0" indent="0">
              <a:lnSpc>
                <a:spcPct val="100000"/>
              </a:lnSpc>
              <a:buNone/>
            </a:pPr>
            <a:r>
              <a:rPr lang="en-GB" sz="1200" b="0" strike="noStrike" spc="-1" dirty="0">
                <a:solidFill>
                  <a:srgbClr val="000000"/>
                </a:solidFill>
                <a:latin typeface="Calibri"/>
              </a:rPr>
              <a:t>2. Play audio 1. Pupils must tick if the sentence they hear is affirmative and cross if negative. </a:t>
            </a:r>
          </a:p>
          <a:p>
            <a:pPr marL="216000" indent="-216000">
              <a:lnSpc>
                <a:spcPct val="100000"/>
              </a:lnSpc>
            </a:pPr>
            <a:r>
              <a:rPr lang="en-GB" sz="1200" b="0" strike="noStrike" spc="-1" dirty="0">
                <a:solidFill>
                  <a:srgbClr val="000000"/>
                </a:solidFill>
                <a:latin typeface="Calibri"/>
              </a:rPr>
              <a:t>3. Repeat for items 2-7. Click for answers. </a:t>
            </a:r>
          </a:p>
          <a:p>
            <a:pPr marL="216000" indent="-216000">
              <a:lnSpc>
                <a:spcPct val="100000"/>
              </a:lnSpc>
            </a:pPr>
            <a:r>
              <a:rPr lang="en-GB" sz="1200" b="0" strike="noStrike" spc="-1" dirty="0">
                <a:solidFill>
                  <a:srgbClr val="000000"/>
                </a:solidFill>
                <a:latin typeface="Calibri"/>
              </a:rPr>
              <a:t>4. Now pupils are going to listen again and translate each sentence, identifying whether the sentence is in the ‘I’ or ‘She’ form. Use the call-out to remind about word order for the negative sentences. </a:t>
            </a:r>
          </a:p>
          <a:p>
            <a:pPr marL="216000" indent="-216000">
              <a:lnSpc>
                <a:spcPct val="100000"/>
              </a:lnSpc>
            </a:pPr>
            <a:r>
              <a:rPr lang="en-GB" sz="1200" b="0" strike="noStrike" spc="-1" dirty="0">
                <a:solidFill>
                  <a:srgbClr val="000000"/>
                </a:solidFill>
                <a:latin typeface="Calibri"/>
              </a:rPr>
              <a:t>5. Repeat for items 2-7. Click for answers. </a:t>
            </a:r>
          </a:p>
          <a:p>
            <a:pPr marL="216000" indent="-216000">
              <a:lnSpc>
                <a:spcPct val="100000"/>
              </a:lnSpc>
            </a:pPr>
            <a:endParaRPr lang="en-GB" sz="1200" b="0" strike="noStrike" spc="-1" dirty="0">
              <a:solidFill>
                <a:srgbClr val="000000"/>
              </a:solidFill>
              <a:latin typeface="Calibri"/>
            </a:endParaRPr>
          </a:p>
          <a:p>
            <a:pPr marL="216000" indent="-216000">
              <a:lnSpc>
                <a:spcPct val="100000"/>
              </a:lnSpc>
            </a:pPr>
            <a:r>
              <a:rPr lang="en-GB" sz="1200" b="0" strike="noStrike" spc="-1" dirty="0">
                <a:solidFill>
                  <a:srgbClr val="000000"/>
                </a:solidFill>
                <a:latin typeface="Arial"/>
              </a:rPr>
              <a:t>Transcript:</a:t>
            </a:r>
          </a:p>
          <a:p>
            <a:pPr marL="228600" indent="-228600">
              <a:lnSpc>
                <a:spcPct val="100000"/>
              </a:lnSpc>
              <a:buAutoNum type="arabicPeriod"/>
            </a:pPr>
            <a:r>
              <a:rPr lang="en-GB" sz="1200" b="0" strike="noStrike" spc="-1" dirty="0">
                <a:solidFill>
                  <a:srgbClr val="000000"/>
                </a:solidFill>
                <a:latin typeface="Arial"/>
              </a:rPr>
              <a:t>Oma </a:t>
            </a:r>
            <a:r>
              <a:rPr lang="en-GB" sz="1200" b="0" strike="noStrike" spc="-1" dirty="0" err="1">
                <a:solidFill>
                  <a:srgbClr val="000000"/>
                </a:solidFill>
                <a:latin typeface="Arial"/>
              </a:rPr>
              <a:t>besucht</a:t>
            </a:r>
            <a:r>
              <a:rPr lang="en-GB" sz="1200" b="0" strike="noStrike" spc="-1" dirty="0">
                <a:solidFill>
                  <a:srgbClr val="000000"/>
                </a:solidFill>
                <a:latin typeface="Arial"/>
              </a:rPr>
              <a:t> die </a:t>
            </a:r>
            <a:r>
              <a:rPr lang="en-GB" sz="1200" b="0" strike="noStrike" spc="-1" dirty="0" err="1">
                <a:solidFill>
                  <a:srgbClr val="000000"/>
                </a:solidFill>
                <a:latin typeface="Arial"/>
              </a:rPr>
              <a:t>Schweiz</a:t>
            </a:r>
            <a:r>
              <a:rPr lang="en-GB" sz="1200" b="0" strike="noStrike" spc="-1" dirty="0">
                <a:solidFill>
                  <a:srgbClr val="000000"/>
                </a:solidFill>
                <a:latin typeface="Arial"/>
              </a:rPr>
              <a:t>.</a:t>
            </a:r>
          </a:p>
          <a:p>
            <a:pPr marL="228600" indent="-228600">
              <a:lnSpc>
                <a:spcPct val="100000"/>
              </a:lnSpc>
              <a:buAutoNum type="arabicPeriod"/>
            </a:pPr>
            <a:r>
              <a:rPr lang="en-GB" sz="1200" b="0" strike="noStrike" spc="-1" dirty="0" err="1">
                <a:solidFill>
                  <a:srgbClr val="000000"/>
                </a:solidFill>
                <a:latin typeface="Arial"/>
              </a:rPr>
              <a:t>Sie</a:t>
            </a:r>
            <a:r>
              <a:rPr lang="en-GB" sz="1200" b="0" strike="noStrike" spc="-1" dirty="0">
                <a:solidFill>
                  <a:srgbClr val="000000"/>
                </a:solidFill>
                <a:latin typeface="Arial"/>
              </a:rPr>
              <a:t> </a:t>
            </a:r>
            <a:r>
              <a:rPr lang="en-GB" sz="1200" b="0" strike="noStrike" spc="-1" dirty="0" err="1">
                <a:solidFill>
                  <a:srgbClr val="000000"/>
                </a:solidFill>
                <a:latin typeface="Arial"/>
              </a:rPr>
              <a:t>bleibt</a:t>
            </a:r>
            <a:r>
              <a:rPr lang="en-GB" sz="1200" b="0" strike="noStrike" spc="-1" baseline="0" dirty="0">
                <a:solidFill>
                  <a:srgbClr val="000000"/>
                </a:solidFill>
                <a:latin typeface="Arial"/>
              </a:rPr>
              <a:t> </a:t>
            </a:r>
            <a:r>
              <a:rPr lang="en-GB" sz="1200" b="0" strike="noStrike" spc="-1" baseline="0" dirty="0" err="1">
                <a:solidFill>
                  <a:srgbClr val="000000"/>
                </a:solidFill>
                <a:latin typeface="Arial"/>
              </a:rPr>
              <a:t>eine</a:t>
            </a:r>
            <a:r>
              <a:rPr lang="en-GB" sz="1200" b="0" strike="noStrike" spc="-1" baseline="0" dirty="0">
                <a:solidFill>
                  <a:srgbClr val="000000"/>
                </a:solidFill>
                <a:latin typeface="Arial"/>
              </a:rPr>
              <a:t> </a:t>
            </a:r>
            <a:r>
              <a:rPr lang="en-GB" sz="1200" b="0" strike="noStrike" spc="-1" baseline="0" dirty="0" err="1">
                <a:solidFill>
                  <a:srgbClr val="000000"/>
                </a:solidFill>
                <a:latin typeface="Arial"/>
              </a:rPr>
              <a:t>Woche</a:t>
            </a:r>
            <a:r>
              <a:rPr lang="en-GB" sz="1200" b="0" strike="noStrike" spc="-1" dirty="0">
                <a:solidFill>
                  <a:srgbClr val="000000"/>
                </a:solidFill>
                <a:latin typeface="Arial"/>
              </a:rPr>
              <a:t>.</a:t>
            </a:r>
          </a:p>
          <a:p>
            <a:pPr marL="228600" indent="-228600">
              <a:lnSpc>
                <a:spcPct val="100000"/>
              </a:lnSpc>
              <a:buAutoNum type="arabicPeriod"/>
            </a:pPr>
            <a:r>
              <a:rPr lang="en-GB" sz="1200" b="0" strike="noStrike" spc="-1" dirty="0" err="1">
                <a:solidFill>
                  <a:srgbClr val="000000"/>
                </a:solidFill>
                <a:latin typeface="Arial"/>
              </a:rPr>
              <a:t>Sie</a:t>
            </a:r>
            <a:r>
              <a:rPr lang="en-GB" sz="1200" b="0" strike="noStrike" spc="-1" dirty="0">
                <a:solidFill>
                  <a:srgbClr val="000000"/>
                </a:solidFill>
                <a:latin typeface="Arial"/>
              </a:rPr>
              <a:t> </a:t>
            </a:r>
            <a:r>
              <a:rPr lang="en-GB" sz="1200" b="0" strike="noStrike" spc="-1" dirty="0" err="1">
                <a:solidFill>
                  <a:srgbClr val="000000"/>
                </a:solidFill>
                <a:latin typeface="Arial"/>
              </a:rPr>
              <a:t>arbeitet</a:t>
            </a:r>
            <a:r>
              <a:rPr lang="en-GB" sz="1200" b="0" strike="noStrike" spc="-1" dirty="0">
                <a:solidFill>
                  <a:srgbClr val="000000"/>
                </a:solidFill>
                <a:latin typeface="Arial"/>
              </a:rPr>
              <a:t> </a:t>
            </a:r>
            <a:r>
              <a:rPr lang="en-GB" sz="1200" b="0" strike="noStrike" spc="-1" dirty="0" err="1">
                <a:solidFill>
                  <a:srgbClr val="000000"/>
                </a:solidFill>
                <a:latin typeface="Arial"/>
              </a:rPr>
              <a:t>nicht</a:t>
            </a:r>
            <a:r>
              <a:rPr lang="en-GB" sz="1200" b="0" strike="noStrike" spc="-1" dirty="0">
                <a:solidFill>
                  <a:srgbClr val="000000"/>
                </a:solidFill>
                <a:latin typeface="Arial"/>
              </a:rPr>
              <a:t>.</a:t>
            </a:r>
          </a:p>
          <a:p>
            <a:pPr marL="228600" indent="-228600">
              <a:lnSpc>
                <a:spcPct val="100000"/>
              </a:lnSpc>
              <a:buAutoNum type="arabicPeriod"/>
            </a:pPr>
            <a:r>
              <a:rPr lang="en-GB" sz="1200" b="0" strike="noStrike" spc="-1" dirty="0">
                <a:solidFill>
                  <a:srgbClr val="000000"/>
                </a:solidFill>
                <a:latin typeface="Arial"/>
              </a:rPr>
              <a:t>Und </a:t>
            </a:r>
            <a:r>
              <a:rPr lang="en-GB" sz="1200" b="0" strike="noStrike" spc="-1" dirty="0" err="1">
                <a:solidFill>
                  <a:srgbClr val="000000"/>
                </a:solidFill>
                <a:latin typeface="Arial"/>
              </a:rPr>
              <a:t>ich</a:t>
            </a:r>
            <a:r>
              <a:rPr lang="en-GB" sz="1200" b="0" strike="noStrike" spc="-1" dirty="0">
                <a:solidFill>
                  <a:srgbClr val="000000"/>
                </a:solidFill>
                <a:latin typeface="Arial"/>
              </a:rPr>
              <a:t> </a:t>
            </a:r>
            <a:r>
              <a:rPr lang="en-GB" sz="1200" b="0" strike="noStrike" spc="-1" dirty="0" err="1">
                <a:solidFill>
                  <a:srgbClr val="000000"/>
                </a:solidFill>
                <a:latin typeface="Arial"/>
              </a:rPr>
              <a:t>arbeite</a:t>
            </a:r>
            <a:r>
              <a:rPr lang="en-GB" sz="1200" b="0" strike="noStrike" spc="-1" dirty="0">
                <a:solidFill>
                  <a:srgbClr val="000000"/>
                </a:solidFill>
                <a:latin typeface="Arial"/>
              </a:rPr>
              <a:t> </a:t>
            </a:r>
            <a:r>
              <a:rPr lang="en-GB" sz="1200" b="0" strike="noStrike" spc="-1" dirty="0" err="1">
                <a:solidFill>
                  <a:srgbClr val="000000"/>
                </a:solidFill>
                <a:latin typeface="Arial"/>
              </a:rPr>
              <a:t>nicht</a:t>
            </a:r>
            <a:r>
              <a:rPr lang="en-GB" sz="1200" b="0" strike="noStrike" spc="-1" dirty="0">
                <a:solidFill>
                  <a:srgbClr val="000000"/>
                </a:solidFill>
                <a:latin typeface="Arial"/>
              </a:rPr>
              <a:t>!</a:t>
            </a:r>
          </a:p>
          <a:p>
            <a:pPr marL="228600" indent="-228600">
              <a:lnSpc>
                <a:spcPct val="100000"/>
              </a:lnSpc>
              <a:buAutoNum type="arabicPeriod"/>
            </a:pPr>
            <a:r>
              <a:rPr lang="en-GB" sz="1200" b="0" strike="noStrike" spc="-1" dirty="0" err="1">
                <a:solidFill>
                  <a:srgbClr val="000000"/>
                </a:solidFill>
                <a:latin typeface="Arial"/>
              </a:rPr>
              <a:t>Ich</a:t>
            </a:r>
            <a:r>
              <a:rPr lang="en-GB" sz="1200" b="0" strike="noStrike" spc="-1" dirty="0">
                <a:solidFill>
                  <a:srgbClr val="000000"/>
                </a:solidFill>
                <a:latin typeface="Arial"/>
              </a:rPr>
              <a:t> </a:t>
            </a:r>
            <a:r>
              <a:rPr lang="en-GB" sz="1200" b="0" strike="noStrike" spc="-1" dirty="0" err="1">
                <a:solidFill>
                  <a:srgbClr val="000000"/>
                </a:solidFill>
                <a:latin typeface="Arial"/>
              </a:rPr>
              <a:t>spiele</a:t>
            </a:r>
            <a:r>
              <a:rPr lang="en-GB" sz="1200" b="0" strike="noStrike" spc="-1" dirty="0">
                <a:solidFill>
                  <a:srgbClr val="000000"/>
                </a:solidFill>
                <a:latin typeface="Arial"/>
              </a:rPr>
              <a:t> </a:t>
            </a:r>
            <a:r>
              <a:rPr lang="en-GB" sz="1200" b="0" strike="noStrike" spc="-1" dirty="0" err="1">
                <a:solidFill>
                  <a:srgbClr val="000000"/>
                </a:solidFill>
                <a:latin typeface="Arial"/>
              </a:rPr>
              <a:t>mit</a:t>
            </a:r>
            <a:r>
              <a:rPr lang="en-GB" sz="1200" b="0" strike="noStrike" spc="-1" dirty="0">
                <a:solidFill>
                  <a:srgbClr val="000000"/>
                </a:solidFill>
                <a:latin typeface="Arial"/>
              </a:rPr>
              <a:t> Oma.</a:t>
            </a:r>
          </a:p>
          <a:p>
            <a:pPr marL="228600" indent="-228600">
              <a:lnSpc>
                <a:spcPct val="100000"/>
              </a:lnSpc>
              <a:buAutoNum type="arabicPeriod"/>
            </a:pPr>
            <a:r>
              <a:rPr lang="en-GB" sz="1200" b="0" strike="noStrike" spc="-1" dirty="0" err="1">
                <a:solidFill>
                  <a:srgbClr val="000000"/>
                </a:solidFill>
                <a:latin typeface="Arial"/>
              </a:rPr>
              <a:t>Ich</a:t>
            </a:r>
            <a:r>
              <a:rPr lang="en-GB" sz="1200" b="0" strike="noStrike" spc="-1" dirty="0">
                <a:solidFill>
                  <a:srgbClr val="000000"/>
                </a:solidFill>
                <a:latin typeface="Arial"/>
              </a:rPr>
              <a:t> </a:t>
            </a:r>
            <a:r>
              <a:rPr lang="en-GB" sz="1200" b="0" strike="noStrike" spc="-1" dirty="0" err="1">
                <a:solidFill>
                  <a:srgbClr val="000000"/>
                </a:solidFill>
                <a:latin typeface="Arial"/>
              </a:rPr>
              <a:t>gewinne</a:t>
            </a:r>
            <a:r>
              <a:rPr lang="en-GB" sz="1200" b="0" strike="noStrike" spc="-1" dirty="0">
                <a:solidFill>
                  <a:srgbClr val="000000"/>
                </a:solidFill>
                <a:latin typeface="Arial"/>
              </a:rPr>
              <a:t> </a:t>
            </a:r>
            <a:r>
              <a:rPr lang="en-GB" sz="1200" b="0" strike="noStrike" spc="-1" dirty="0" err="1">
                <a:solidFill>
                  <a:srgbClr val="000000"/>
                </a:solidFill>
                <a:latin typeface="Arial"/>
              </a:rPr>
              <a:t>nicht</a:t>
            </a:r>
            <a:r>
              <a:rPr lang="en-GB" sz="1200" b="0" strike="noStrike" spc="-1" dirty="0">
                <a:solidFill>
                  <a:srgbClr val="000000"/>
                </a:solidFill>
                <a:latin typeface="Arial"/>
              </a:rPr>
              <a:t>!. </a:t>
            </a:r>
          </a:p>
          <a:p>
            <a:pPr marL="228600" indent="-228600">
              <a:lnSpc>
                <a:spcPct val="100000"/>
              </a:lnSpc>
              <a:buAutoNum type="arabicPeriod"/>
            </a:pPr>
            <a:r>
              <a:rPr lang="en-GB" sz="1200" b="0" strike="noStrike" spc="-1" dirty="0" err="1">
                <a:solidFill>
                  <a:srgbClr val="000000"/>
                </a:solidFill>
                <a:latin typeface="Arial"/>
              </a:rPr>
              <a:t>Ich</a:t>
            </a:r>
            <a:r>
              <a:rPr lang="en-GB" sz="1200" b="0" strike="noStrike" spc="-1" dirty="0">
                <a:solidFill>
                  <a:srgbClr val="000000"/>
                </a:solidFill>
                <a:latin typeface="Arial"/>
              </a:rPr>
              <a:t> </a:t>
            </a:r>
            <a:r>
              <a:rPr lang="en-GB" sz="1200" b="0" strike="noStrike" spc="-1" dirty="0" err="1">
                <a:solidFill>
                  <a:srgbClr val="000000"/>
                </a:solidFill>
                <a:latin typeface="Arial"/>
              </a:rPr>
              <a:t>spiele</a:t>
            </a:r>
            <a:r>
              <a:rPr lang="en-GB" sz="1200" b="0" strike="noStrike" spc="-1" dirty="0">
                <a:solidFill>
                  <a:srgbClr val="000000"/>
                </a:solidFill>
                <a:latin typeface="Arial"/>
              </a:rPr>
              <a:t> </a:t>
            </a:r>
            <a:r>
              <a:rPr lang="en-GB" sz="1200" b="0" strike="noStrike" spc="-1" dirty="0" err="1">
                <a:solidFill>
                  <a:srgbClr val="000000"/>
                </a:solidFill>
                <a:latin typeface="Arial"/>
              </a:rPr>
              <a:t>nicht</a:t>
            </a:r>
            <a:r>
              <a:rPr lang="en-GB" sz="1200" b="0" strike="noStrike" spc="-1" dirty="0">
                <a:solidFill>
                  <a:srgbClr val="000000"/>
                </a:solidFill>
                <a:latin typeface="Arial"/>
              </a:rPr>
              <a:t>!</a:t>
            </a:r>
            <a:endParaRPr lang="en-GB" sz="1200" b="0" strike="noStrike" spc="-1" dirty="0">
              <a:solidFill>
                <a:srgbClr val="000000"/>
              </a:solidFill>
              <a:latin typeface="Calibri"/>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413310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PlaceHolder 1"/>
          <p:cNvSpPr>
            <a:spLocks noGrp="1" noRot="1" noChangeAspect="1"/>
          </p:cNvSpPr>
          <p:nvPr>
            <p:ph type="sldImg"/>
          </p:nvPr>
        </p:nvSpPr>
        <p:spPr>
          <a:xfrm>
            <a:off x="685800" y="1143000"/>
            <a:ext cx="5486400" cy="3086100"/>
          </a:xfrm>
          <a:prstGeom prst="rect">
            <a:avLst/>
          </a:prstGeom>
        </p:spPr>
      </p:sp>
      <p:sp>
        <p:nvSpPr>
          <p:cNvPr id="303"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Timing: 2 minutes </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latin typeface="Arial"/>
              </a:rPr>
              <a:t>Aim</a:t>
            </a:r>
            <a:r>
              <a:rPr lang="en-GB" sz="1200" b="0" strike="noStrike" spc="-1" dirty="0">
                <a:latin typeface="Arial"/>
              </a:rPr>
              <a:t>: to introduce the use of ‘</a:t>
            </a:r>
            <a:r>
              <a:rPr lang="en-GB" sz="1200" b="0" strike="noStrike" spc="-1" dirty="0" err="1">
                <a:latin typeface="Arial"/>
              </a:rPr>
              <a:t>nicht</a:t>
            </a:r>
            <a:r>
              <a:rPr lang="en-GB" sz="1200" b="0" strike="noStrike" spc="-1" dirty="0">
                <a:latin typeface="Arial"/>
              </a:rPr>
              <a:t>’ with noun phrases to negate them.</a:t>
            </a:r>
            <a:br>
              <a:rPr lang="en-GB" sz="1200" b="0" strike="noStrike" spc="-1" dirty="0">
                <a:latin typeface="Arial"/>
              </a:rPr>
            </a:b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Procedure:</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Click through the animations to present the new information.</a:t>
            </a: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Elicit English translation for the German</a:t>
            </a:r>
            <a:r>
              <a:rPr lang="en-GB" sz="1200" b="0" strike="noStrike" spc="-1" baseline="0" dirty="0">
                <a:solidFill>
                  <a:srgbClr val="000000"/>
                </a:solidFill>
                <a:latin typeface="Calibri"/>
                <a:ea typeface="Calibri"/>
              </a:rPr>
              <a:t> </a:t>
            </a:r>
            <a:r>
              <a:rPr lang="en-GB" sz="1200" b="0" strike="noStrike" spc="-1" dirty="0">
                <a:solidFill>
                  <a:srgbClr val="000000"/>
                </a:solidFill>
                <a:latin typeface="Calibri"/>
                <a:ea typeface="Calibri"/>
              </a:rPr>
              <a:t>examples provided.  </a:t>
            </a:r>
            <a:endParaRPr lang="en-GB" sz="1200" b="0" strike="noStrike" spc="-1" dirty="0">
              <a:latin typeface="Arial"/>
            </a:endParaRPr>
          </a:p>
        </p:txBody>
      </p:sp>
      <p:sp>
        <p:nvSpPr>
          <p:cNvPr id="304"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666BF5E4-B3AA-482D-8DF1-4A8A1D53B555}"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430809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000" indent="-215280">
              <a:lnSpc>
                <a:spcPct val="100000"/>
              </a:lnSpc>
            </a:pPr>
            <a:r>
              <a:rPr lang="en-GB" sz="1200" b="1" strike="noStrike" spc="-1" dirty="0">
                <a:solidFill>
                  <a:srgbClr val="000000"/>
                </a:solidFill>
                <a:latin typeface="Calibri"/>
                <a:ea typeface="Calibri"/>
              </a:rPr>
              <a:t>Timing: 5 minutes</a:t>
            </a:r>
          </a:p>
          <a:p>
            <a:pPr marL="216000" indent="-215280">
              <a:lnSpc>
                <a:spcPct val="100000"/>
              </a:lnSpc>
            </a:pPr>
            <a:endParaRPr lang="en-GB" sz="1200" b="1"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practise written comprehension of </a:t>
            </a:r>
            <a:r>
              <a:rPr lang="en-GB" sz="1200" b="0" i="1" strike="noStrike" spc="-1" dirty="0" err="1">
                <a:solidFill>
                  <a:srgbClr val="000000"/>
                </a:solidFill>
                <a:latin typeface="Calibri"/>
                <a:ea typeface="Calibri"/>
              </a:rPr>
              <a:t>nicht</a:t>
            </a:r>
            <a:r>
              <a:rPr lang="en-GB" sz="1200" b="0" strike="noStrike" spc="-1" dirty="0">
                <a:solidFill>
                  <a:srgbClr val="000000"/>
                </a:solidFill>
                <a:latin typeface="Calibri"/>
                <a:ea typeface="Calibri"/>
              </a:rPr>
              <a:t> with a verb to mean ‘don’t’ with individual verbs and with whole noun phrases. </a:t>
            </a:r>
          </a:p>
          <a:p>
            <a:pPr marL="216000" indent="-215280">
              <a:lnSpc>
                <a:spcPct val="100000"/>
              </a:lnSpc>
            </a:pPr>
            <a:endParaRPr lang="en-GB" sz="1200" b="0"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Procedure:</a:t>
            </a:r>
          </a:p>
          <a:p>
            <a:pPr marL="229320" indent="-228600">
              <a:lnSpc>
                <a:spcPct val="100000"/>
              </a:lnSpc>
              <a:buAutoNum type="arabicPeriod"/>
            </a:pPr>
            <a:r>
              <a:rPr lang="en-GB" sz="1200" b="0" strike="noStrike" spc="-1" dirty="0">
                <a:solidFill>
                  <a:srgbClr val="000000"/>
                </a:solidFill>
                <a:latin typeface="Calibri"/>
              </a:rPr>
              <a:t>Explain that all of Ronja’s sentences are negative, but some are general e.g. </a:t>
            </a:r>
            <a:r>
              <a:rPr lang="en-GB" sz="1200" b="0" i="1" strike="noStrike" spc="-1" dirty="0">
                <a:solidFill>
                  <a:srgbClr val="000000"/>
                </a:solidFill>
                <a:latin typeface="Calibri"/>
              </a:rPr>
              <a:t>I don’t play, </a:t>
            </a:r>
            <a:r>
              <a:rPr lang="en-GB" sz="1200" b="0" strike="noStrike" spc="-1" dirty="0">
                <a:solidFill>
                  <a:srgbClr val="000000"/>
                </a:solidFill>
                <a:latin typeface="Calibri"/>
              </a:rPr>
              <a:t>whilst some are specific e.g. </a:t>
            </a:r>
            <a:r>
              <a:rPr lang="en-GB" sz="1200" b="0" i="1" strike="noStrike" spc="-1" dirty="0">
                <a:solidFill>
                  <a:srgbClr val="000000"/>
                </a:solidFill>
                <a:latin typeface="Calibri"/>
              </a:rPr>
              <a:t>I don’t play </a:t>
            </a:r>
            <a:r>
              <a:rPr lang="en-GB" sz="1200" b="0" i="1" u="sng" strike="noStrike" spc="-1" dirty="0">
                <a:solidFill>
                  <a:srgbClr val="000000"/>
                </a:solidFill>
                <a:latin typeface="Calibri"/>
              </a:rPr>
              <a:t>guitar</a:t>
            </a:r>
            <a:r>
              <a:rPr lang="en-GB" sz="1200" b="0" strike="noStrike" spc="-1" dirty="0">
                <a:solidFill>
                  <a:srgbClr val="000000"/>
                </a:solidFill>
                <a:latin typeface="Calibri"/>
              </a:rPr>
              <a:t>. Based on the position of </a:t>
            </a:r>
            <a:r>
              <a:rPr lang="en-GB" sz="1200" b="0" i="1" strike="noStrike" spc="-1" dirty="0" err="1">
                <a:solidFill>
                  <a:srgbClr val="000000"/>
                </a:solidFill>
                <a:latin typeface="Calibri"/>
              </a:rPr>
              <a:t>nicht</a:t>
            </a:r>
            <a:r>
              <a:rPr lang="en-GB" sz="1200" b="0" strike="noStrike" spc="-1" dirty="0">
                <a:solidFill>
                  <a:srgbClr val="000000"/>
                </a:solidFill>
                <a:latin typeface="Calibri"/>
              </a:rPr>
              <a:t>, pupils need to decide whether or not a noun is behind the red blobs. </a:t>
            </a:r>
          </a:p>
          <a:p>
            <a:pPr marL="229320" indent="-228600">
              <a:lnSpc>
                <a:spcPct val="100000"/>
              </a:lnSpc>
              <a:buAutoNum type="arabicPeriod"/>
            </a:pPr>
            <a:r>
              <a:rPr lang="en-GB" sz="1200" b="0" strike="noStrike" spc="-1" dirty="0">
                <a:solidFill>
                  <a:srgbClr val="000000"/>
                </a:solidFill>
                <a:latin typeface="Calibri"/>
              </a:rPr>
              <a:t>Click to bring up the table with possible English translations. </a:t>
            </a:r>
          </a:p>
          <a:p>
            <a:pPr marL="229320" indent="-228600">
              <a:lnSpc>
                <a:spcPct val="100000"/>
              </a:lnSpc>
              <a:buAutoNum type="arabicPeriod"/>
            </a:pPr>
            <a:r>
              <a:rPr lang="en-GB" sz="1200" b="0" strike="noStrike" spc="-1" dirty="0">
                <a:solidFill>
                  <a:srgbClr val="000000"/>
                </a:solidFill>
                <a:latin typeface="Calibri"/>
              </a:rPr>
              <a:t>Pupils write down 1-7 and A or B for each sentence. </a:t>
            </a:r>
          </a:p>
          <a:p>
            <a:pPr marL="229320" indent="-228600">
              <a:lnSpc>
                <a:spcPct val="100000"/>
              </a:lnSpc>
              <a:buAutoNum type="arabicPeriod"/>
            </a:pPr>
            <a:r>
              <a:rPr lang="en-GB" sz="1200" b="0" strike="noStrike" spc="-1" dirty="0">
                <a:solidFill>
                  <a:srgbClr val="000000"/>
                </a:solidFill>
                <a:latin typeface="Calibri"/>
              </a:rPr>
              <a:t>Where they have chosen B, they could also try to translate the missing nouns into German. </a:t>
            </a:r>
          </a:p>
          <a:p>
            <a:pPr marL="229320" indent="-228600">
              <a:lnSpc>
                <a:spcPct val="100000"/>
              </a:lnSpc>
              <a:buAutoNum type="arabicPeriod"/>
            </a:pPr>
            <a:r>
              <a:rPr lang="en-GB" sz="1200" b="0" strike="noStrike" spc="-1" dirty="0">
                <a:solidFill>
                  <a:srgbClr val="000000"/>
                </a:solidFill>
                <a:latin typeface="Calibri"/>
              </a:rPr>
              <a:t>Click to circle the correct answer A or B. </a:t>
            </a:r>
          </a:p>
          <a:p>
            <a:pPr marL="229320" indent="-228600">
              <a:lnSpc>
                <a:spcPct val="100000"/>
              </a:lnSpc>
              <a:buAutoNum type="arabicPeriod"/>
            </a:pPr>
            <a:r>
              <a:rPr lang="en-GB" sz="1200" b="0" strike="noStrike" spc="-1" dirty="0">
                <a:solidFill>
                  <a:srgbClr val="000000"/>
                </a:solidFill>
                <a:latin typeface="Calibri"/>
              </a:rPr>
              <a:t>Elicit suggestions for the missing German nouns from pupils, then click to reveal if anything/what is behind the blobs. </a:t>
            </a:r>
          </a:p>
          <a:p>
            <a:pPr marL="229320" indent="-228600">
              <a:lnSpc>
                <a:spcPct val="100000"/>
              </a:lnSpc>
              <a:buAutoNum type="arabicPeriod"/>
            </a:pPr>
            <a:endParaRPr lang="en-GB" sz="1200" b="0" strike="noStrike" spc="-1" dirty="0">
              <a:solidFill>
                <a:srgbClr val="000000"/>
              </a:solidFill>
              <a:latin typeface="Calibri"/>
            </a:endParaRPr>
          </a:p>
          <a:p>
            <a:pPr marL="720" indent="0">
              <a:lnSpc>
                <a:spcPct val="100000"/>
              </a:lnSpc>
              <a:buNone/>
            </a:pPr>
            <a:r>
              <a:rPr lang="en-GB" sz="1200" b="1" strike="noStrike" spc="-1" dirty="0">
                <a:solidFill>
                  <a:srgbClr val="000000"/>
                </a:solidFill>
                <a:latin typeface="Calibri"/>
              </a:rPr>
              <a:t>Additional Tasks:</a:t>
            </a:r>
          </a:p>
          <a:p>
            <a:pPr marL="720" indent="0">
              <a:lnSpc>
                <a:spcPct val="100000"/>
              </a:lnSpc>
              <a:buNone/>
            </a:pPr>
            <a:r>
              <a:rPr lang="en-GB" sz="1200" b="0" strike="noStrike" spc="-1" dirty="0">
                <a:solidFill>
                  <a:srgbClr val="000000"/>
                </a:solidFill>
                <a:latin typeface="Calibri"/>
              </a:rPr>
              <a:t>1. Pupils could rewrite numbers 2, 3 and 6, adding a noun and therefore moving </a:t>
            </a:r>
            <a:r>
              <a:rPr lang="en-GB" sz="1200" b="0" strike="noStrike" spc="-1" dirty="0" err="1">
                <a:solidFill>
                  <a:srgbClr val="000000"/>
                </a:solidFill>
                <a:latin typeface="Calibri"/>
              </a:rPr>
              <a:t>nicht</a:t>
            </a:r>
            <a:r>
              <a:rPr lang="en-GB" sz="1200" b="0" strike="noStrike" spc="-1" dirty="0">
                <a:solidFill>
                  <a:srgbClr val="000000"/>
                </a:solidFill>
                <a:latin typeface="Calibri"/>
              </a:rPr>
              <a:t> to the end of the sentence. E.g. </a:t>
            </a:r>
            <a:r>
              <a:rPr lang="en-GB" sz="1200" b="0" i="1" strike="noStrike" spc="-1" dirty="0">
                <a:solidFill>
                  <a:srgbClr val="000000"/>
                </a:solidFill>
                <a:latin typeface="Calibri"/>
              </a:rPr>
              <a:t>Du </a:t>
            </a:r>
            <a:r>
              <a:rPr lang="en-GB" sz="1200" b="0" i="1" strike="noStrike" spc="-1" dirty="0" err="1">
                <a:solidFill>
                  <a:srgbClr val="000000"/>
                </a:solidFill>
                <a:latin typeface="Calibri"/>
              </a:rPr>
              <a:t>arbeitest</a:t>
            </a:r>
            <a:r>
              <a:rPr lang="en-GB" sz="1200" b="0" i="1" strike="noStrike" spc="-1" dirty="0">
                <a:solidFill>
                  <a:srgbClr val="000000"/>
                </a:solidFill>
                <a:latin typeface="Calibri"/>
              </a:rPr>
              <a:t> </a:t>
            </a:r>
            <a:r>
              <a:rPr lang="en-GB" sz="1200" b="0" i="1" strike="noStrike" spc="-1" dirty="0" err="1">
                <a:solidFill>
                  <a:srgbClr val="000000"/>
                </a:solidFill>
                <a:latin typeface="Calibri"/>
              </a:rPr>
              <a:t>mit</a:t>
            </a:r>
            <a:r>
              <a:rPr lang="en-GB" sz="1200" b="0" i="1" strike="noStrike" spc="-1" dirty="0">
                <a:solidFill>
                  <a:srgbClr val="000000"/>
                </a:solidFill>
                <a:latin typeface="Calibri"/>
              </a:rPr>
              <a:t> </a:t>
            </a:r>
            <a:r>
              <a:rPr lang="en-GB" sz="1200" b="0" i="1" strike="noStrike" spc="-1" dirty="0" err="1">
                <a:solidFill>
                  <a:srgbClr val="000000"/>
                </a:solidFill>
                <a:latin typeface="Calibri"/>
              </a:rPr>
              <a:t>Lias</a:t>
            </a:r>
            <a:r>
              <a:rPr lang="en-GB" sz="1200" b="0" i="1" strike="noStrike" spc="-1" dirty="0">
                <a:solidFill>
                  <a:srgbClr val="000000"/>
                </a:solidFill>
                <a:latin typeface="Calibri"/>
              </a:rPr>
              <a:t> </a:t>
            </a:r>
            <a:r>
              <a:rPr lang="en-GB" sz="1200" b="0" i="1" strike="noStrike" spc="-1" dirty="0" err="1">
                <a:solidFill>
                  <a:srgbClr val="000000"/>
                </a:solidFill>
                <a:latin typeface="Calibri"/>
              </a:rPr>
              <a:t>nicht</a:t>
            </a:r>
            <a:r>
              <a:rPr lang="en-GB" sz="1200" b="0" i="1" strike="noStrike" spc="-1" dirty="0">
                <a:solidFill>
                  <a:srgbClr val="000000"/>
                </a:solidFill>
                <a:latin typeface="Calibri"/>
              </a:rPr>
              <a:t>;</a:t>
            </a:r>
            <a:r>
              <a:rPr lang="en-GB" sz="1200" b="0" i="1" strike="noStrike" spc="-1" baseline="0" dirty="0">
                <a:solidFill>
                  <a:srgbClr val="000000"/>
                </a:solidFill>
                <a:latin typeface="Calibri"/>
              </a:rPr>
              <a:t> </a:t>
            </a:r>
            <a:r>
              <a:rPr lang="en-GB" sz="1200" b="0" i="1" strike="noStrike" spc="-1" dirty="0" err="1">
                <a:solidFill>
                  <a:srgbClr val="000000"/>
                </a:solidFill>
                <a:latin typeface="Calibri"/>
              </a:rPr>
              <a:t>Sie</a:t>
            </a:r>
            <a:r>
              <a:rPr lang="en-GB" sz="1200" b="0" i="1" strike="noStrike" spc="-1" dirty="0">
                <a:solidFill>
                  <a:srgbClr val="000000"/>
                </a:solidFill>
                <a:latin typeface="Calibri"/>
              </a:rPr>
              <a:t> </a:t>
            </a:r>
            <a:r>
              <a:rPr lang="en-GB" sz="1200" b="0" i="1" strike="noStrike" spc="-1" dirty="0" err="1">
                <a:solidFill>
                  <a:srgbClr val="000000"/>
                </a:solidFill>
                <a:latin typeface="Calibri"/>
              </a:rPr>
              <a:t>schreibt</a:t>
            </a:r>
            <a:r>
              <a:rPr lang="en-GB" sz="1200" b="0" i="1" strike="noStrike" spc="-1" dirty="0">
                <a:solidFill>
                  <a:srgbClr val="000000"/>
                </a:solidFill>
                <a:latin typeface="Calibri"/>
              </a:rPr>
              <a:t> den Brief </a:t>
            </a:r>
            <a:r>
              <a:rPr lang="en-GB" sz="1200" b="0" i="1" strike="noStrike" spc="-1" dirty="0" err="1">
                <a:solidFill>
                  <a:srgbClr val="000000"/>
                </a:solidFill>
                <a:latin typeface="Calibri"/>
              </a:rPr>
              <a:t>nicht</a:t>
            </a:r>
            <a:r>
              <a:rPr lang="en-GB" sz="1200" b="0" i="1" strike="noStrike" spc="-1" dirty="0">
                <a:solidFill>
                  <a:srgbClr val="000000"/>
                </a:solidFill>
                <a:latin typeface="Calibri"/>
              </a:rPr>
              <a:t>; </a:t>
            </a:r>
            <a:r>
              <a:rPr lang="en-GB" sz="1200" b="0" i="1" strike="noStrike" spc="-1" dirty="0" err="1">
                <a:solidFill>
                  <a:srgbClr val="000000"/>
                </a:solidFill>
                <a:latin typeface="Calibri"/>
              </a:rPr>
              <a:t>Er</a:t>
            </a:r>
            <a:r>
              <a:rPr lang="en-GB" sz="1200" b="0" i="1" strike="noStrike" spc="-1" dirty="0">
                <a:solidFill>
                  <a:srgbClr val="000000"/>
                </a:solidFill>
                <a:latin typeface="Calibri"/>
              </a:rPr>
              <a:t> </a:t>
            </a:r>
            <a:r>
              <a:rPr lang="en-GB" sz="1200" b="0" i="1" strike="noStrike" spc="-1" dirty="0" err="1">
                <a:solidFill>
                  <a:srgbClr val="000000"/>
                </a:solidFill>
                <a:latin typeface="Calibri"/>
              </a:rPr>
              <a:t>besucht</a:t>
            </a:r>
            <a:r>
              <a:rPr lang="en-GB" sz="1200" b="0" i="1" strike="noStrike" spc="-1" dirty="0">
                <a:solidFill>
                  <a:srgbClr val="000000"/>
                </a:solidFill>
                <a:latin typeface="Calibri"/>
              </a:rPr>
              <a:t> die </a:t>
            </a:r>
            <a:r>
              <a:rPr lang="en-GB" sz="1200" b="0" i="1" strike="noStrike" spc="-1" dirty="0" err="1">
                <a:solidFill>
                  <a:srgbClr val="000000"/>
                </a:solidFill>
                <a:latin typeface="Calibri"/>
              </a:rPr>
              <a:t>Schweiz</a:t>
            </a:r>
            <a:r>
              <a:rPr lang="en-GB" sz="1200" b="0" i="1" strike="noStrike" spc="-1" dirty="0">
                <a:solidFill>
                  <a:srgbClr val="000000"/>
                </a:solidFill>
                <a:latin typeface="Calibri"/>
              </a:rPr>
              <a:t> </a:t>
            </a:r>
            <a:r>
              <a:rPr lang="en-GB" sz="1200" b="0" i="1" strike="noStrike" spc="-1" dirty="0" err="1">
                <a:solidFill>
                  <a:srgbClr val="000000"/>
                </a:solidFill>
                <a:latin typeface="Calibri"/>
              </a:rPr>
              <a:t>nicht</a:t>
            </a:r>
            <a:r>
              <a:rPr lang="en-GB" sz="1200" b="0" i="1" strike="noStrike" spc="-1" dirty="0">
                <a:solidFill>
                  <a:srgbClr val="000000"/>
                </a:solidFill>
                <a:latin typeface="Calibri"/>
              </a:rPr>
              <a:t>. </a:t>
            </a:r>
          </a:p>
          <a:p>
            <a:pPr marL="720" indent="0">
              <a:lnSpc>
                <a:spcPct val="100000"/>
              </a:lnSpc>
              <a:buNone/>
            </a:pPr>
            <a:r>
              <a:rPr lang="en-GB" sz="1200" b="0" strike="noStrike" spc="-1" dirty="0">
                <a:solidFill>
                  <a:srgbClr val="000000"/>
                </a:solidFill>
                <a:latin typeface="Calibri"/>
              </a:rPr>
              <a:t>2. Pupils could alter the person (not) doing each verb e.g. 1) </a:t>
            </a:r>
            <a:r>
              <a:rPr lang="en-GB" sz="1200" b="0" i="1" strike="noStrike" spc="-1" dirty="0">
                <a:solidFill>
                  <a:srgbClr val="000000"/>
                </a:solidFill>
                <a:latin typeface="Calibri"/>
              </a:rPr>
              <a:t>Er </a:t>
            </a:r>
            <a:r>
              <a:rPr lang="en-GB" sz="1200" b="0" i="1" strike="noStrike" spc="-1" dirty="0" err="1">
                <a:solidFill>
                  <a:srgbClr val="000000"/>
                </a:solidFill>
                <a:latin typeface="Calibri"/>
              </a:rPr>
              <a:t>spielt</a:t>
            </a:r>
            <a:r>
              <a:rPr lang="en-GB" sz="1200" b="0" i="1" strike="noStrike" spc="-1" dirty="0">
                <a:solidFill>
                  <a:srgbClr val="000000"/>
                </a:solidFill>
                <a:latin typeface="Calibri"/>
              </a:rPr>
              <a:t> </a:t>
            </a:r>
            <a:r>
              <a:rPr lang="en-GB" sz="1200" b="0" i="1" strike="noStrike" spc="-1" dirty="0" err="1">
                <a:solidFill>
                  <a:srgbClr val="000000"/>
                </a:solidFill>
                <a:latin typeface="Calibri"/>
              </a:rPr>
              <a:t>Gitarre</a:t>
            </a:r>
            <a:r>
              <a:rPr lang="en-GB" sz="1200" b="0" i="1" strike="noStrike" spc="-1" dirty="0">
                <a:solidFill>
                  <a:srgbClr val="000000"/>
                </a:solidFill>
                <a:latin typeface="Calibri"/>
              </a:rPr>
              <a:t> </a:t>
            </a:r>
            <a:r>
              <a:rPr lang="en-GB" sz="1200" b="0" i="1" strike="noStrike" spc="-1" dirty="0" err="1">
                <a:solidFill>
                  <a:srgbClr val="000000"/>
                </a:solidFill>
                <a:latin typeface="Calibri"/>
              </a:rPr>
              <a:t>nicht</a:t>
            </a:r>
            <a:r>
              <a:rPr lang="en-GB" sz="1200" b="0" strike="noStrike" spc="-1" dirty="0">
                <a:solidFill>
                  <a:srgbClr val="000000"/>
                </a:solidFill>
                <a:latin typeface="Calibri"/>
              </a:rPr>
              <a:t>, taking care to change their verb endings. </a:t>
            </a:r>
            <a:endParaRPr lang="en-GB" sz="1200" b="0" strike="noStrike" spc="-1" dirty="0">
              <a:latin typeface="Arial"/>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88A7DB-3951-47CF-8E53-B42241E8667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9946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en-GB" sz="1200" b="1" strike="noStrike" spc="-1" dirty="0">
                <a:solidFill>
                  <a:srgbClr val="000000"/>
                </a:solidFill>
                <a:latin typeface="Calibri"/>
                <a:ea typeface="Calibri"/>
              </a:rPr>
              <a:t>Timing: 5 minutes</a:t>
            </a:r>
          </a:p>
          <a:p>
            <a:pPr marL="216000" indent="-215280">
              <a:lnSpc>
                <a:spcPct val="100000"/>
              </a:lnSpc>
            </a:pPr>
            <a:endParaRPr lang="en-GB" sz="1200" b="1"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a:t>
            </a:r>
            <a:r>
              <a:rPr lang="en-GB" sz="1200" b="0" strike="noStrike" spc="-1">
                <a:solidFill>
                  <a:srgbClr val="000000"/>
                </a:solidFill>
                <a:latin typeface="Calibri"/>
                <a:ea typeface="Calibri"/>
              </a:rPr>
              <a:t>gain knowledge </a:t>
            </a:r>
            <a:r>
              <a:rPr lang="en-GB" sz="1200" b="0" strike="noStrike" spc="-1" dirty="0">
                <a:solidFill>
                  <a:srgbClr val="000000"/>
                </a:solidFill>
                <a:latin typeface="Calibri"/>
                <a:ea typeface="Calibri"/>
              </a:rPr>
              <a:t>of differences between Swiss and Standard German. </a:t>
            </a:r>
          </a:p>
          <a:p>
            <a:pPr marL="216000" indent="-215280">
              <a:lnSpc>
                <a:spcPct val="100000"/>
              </a:lnSpc>
            </a:pPr>
            <a:endParaRPr lang="en-GB" sz="1200" b="0"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Procedure:</a:t>
            </a:r>
          </a:p>
          <a:p>
            <a:pPr marL="229320" indent="-228600">
              <a:lnSpc>
                <a:spcPct val="100000"/>
              </a:lnSpc>
              <a:buAutoNum type="arabicPeriod"/>
            </a:pPr>
            <a:r>
              <a:rPr lang="en-GB" sz="1200" b="0" strike="noStrike" spc="-1" dirty="0">
                <a:solidFill>
                  <a:srgbClr val="000000"/>
                </a:solidFill>
                <a:latin typeface="Calibri"/>
              </a:rPr>
              <a:t>Read through the explanation.</a:t>
            </a:r>
          </a:p>
          <a:p>
            <a:pPr marL="229320" indent="-228600">
              <a:lnSpc>
                <a:spcPct val="100000"/>
              </a:lnSpc>
              <a:buAutoNum type="arabicPeriod"/>
            </a:pPr>
            <a:r>
              <a:rPr lang="en-GB" sz="1200" b="0" strike="noStrike" spc="-1" dirty="0">
                <a:solidFill>
                  <a:srgbClr val="000000"/>
                </a:solidFill>
                <a:latin typeface="Calibri"/>
              </a:rPr>
              <a:t>Click to reveal characters and speech bubbles. Note, </a:t>
            </a:r>
            <a:r>
              <a:rPr lang="en-GB" sz="1200" b="0" strike="noStrike" spc="-1" dirty="0" err="1">
                <a:solidFill>
                  <a:srgbClr val="000000"/>
                </a:solidFill>
                <a:latin typeface="Calibri"/>
              </a:rPr>
              <a:t>Lias</a:t>
            </a:r>
            <a:r>
              <a:rPr lang="en-GB" sz="1200" b="0" strike="noStrike" spc="-1" dirty="0">
                <a:solidFill>
                  <a:srgbClr val="000000"/>
                </a:solidFill>
                <a:latin typeface="Calibri"/>
              </a:rPr>
              <a:t> greets Oma by saying </a:t>
            </a:r>
            <a:r>
              <a:rPr lang="en-GB" sz="1200" b="0" i="1" strike="noStrike" spc="-1" dirty="0" err="1">
                <a:solidFill>
                  <a:srgbClr val="000000"/>
                </a:solidFill>
                <a:latin typeface="Calibri"/>
              </a:rPr>
              <a:t>Grüezi</a:t>
            </a:r>
            <a:r>
              <a:rPr lang="en-GB" sz="1200" b="0" i="1" strike="noStrike" spc="-1" dirty="0">
                <a:solidFill>
                  <a:srgbClr val="000000"/>
                </a:solidFill>
                <a:latin typeface="Calibri"/>
              </a:rPr>
              <a:t>, </a:t>
            </a:r>
            <a:r>
              <a:rPr lang="en-GB" sz="1200" b="0" i="0" strike="noStrike" spc="-1" dirty="0">
                <a:solidFill>
                  <a:srgbClr val="000000"/>
                </a:solidFill>
                <a:latin typeface="Calibri"/>
              </a:rPr>
              <a:t>the Swiss German equivalent of </a:t>
            </a:r>
            <a:r>
              <a:rPr lang="en-GB" sz="1200" b="0" i="1" strike="noStrike" spc="-1" dirty="0" err="1">
                <a:solidFill>
                  <a:srgbClr val="000000"/>
                </a:solidFill>
                <a:latin typeface="Calibri"/>
              </a:rPr>
              <a:t>Guten</a:t>
            </a:r>
            <a:r>
              <a:rPr lang="en-GB" sz="1200" b="0" i="1" strike="noStrike" spc="-1" dirty="0">
                <a:solidFill>
                  <a:srgbClr val="000000"/>
                </a:solidFill>
                <a:latin typeface="Calibri"/>
              </a:rPr>
              <a:t> Tag </a:t>
            </a:r>
            <a:r>
              <a:rPr lang="en-GB" sz="1200" b="0" i="0" strike="noStrike" spc="-1" dirty="0">
                <a:solidFill>
                  <a:srgbClr val="000000"/>
                </a:solidFill>
                <a:latin typeface="Calibri"/>
              </a:rPr>
              <a:t>– pupils are not expected to know this word!</a:t>
            </a:r>
            <a:endParaRPr lang="en-GB" sz="1200" b="0" i="1" strike="noStrike" spc="-1" dirty="0">
              <a:solidFill>
                <a:srgbClr val="000000"/>
              </a:solidFill>
              <a:latin typeface="Calibri"/>
            </a:endParaRPr>
          </a:p>
          <a:p>
            <a:pPr marL="22932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strike="noStrike" spc="-1" dirty="0">
                <a:solidFill>
                  <a:srgbClr val="000000"/>
                </a:solidFill>
                <a:latin typeface="Calibri"/>
              </a:rPr>
              <a:t>If pupils are interested in hearing the differences between Swiss German and Standard German, this YouTube video covers some common greetings: </a:t>
            </a:r>
            <a:r>
              <a:rPr lang="en-GB" dirty="0"/>
              <a:t>https://www.youtube.com/watch?v=fI6r1mZfbZk</a:t>
            </a: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072130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PlaceHolder 1"/>
          <p:cNvSpPr>
            <a:spLocks noGrp="1" noRot="1" noChangeAspect="1"/>
          </p:cNvSpPr>
          <p:nvPr>
            <p:ph type="sldImg"/>
          </p:nvPr>
        </p:nvSpPr>
        <p:spPr>
          <a:xfrm>
            <a:off x="685800" y="1143000"/>
            <a:ext cx="5486400" cy="3086100"/>
          </a:xfrm>
          <a:prstGeom prst="rect">
            <a:avLst/>
          </a:prstGeom>
        </p:spPr>
      </p:sp>
      <p:sp>
        <p:nvSpPr>
          <p:cNvPr id="321"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endParaRPr lang="en-GB" sz="1200" b="0" strike="noStrike" spc="-1" dirty="0">
              <a:latin typeface="Arial"/>
            </a:endParaRPr>
          </a:p>
        </p:txBody>
      </p:sp>
      <p:sp>
        <p:nvSpPr>
          <p:cNvPr id="322"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8A66831-990D-4F2F-9C07-338AF4E9D4C0}"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1828459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Aim: </a:t>
            </a:r>
            <a:r>
              <a:rPr lang="en-GB" b="0" baseline="0" dirty="0"/>
              <a:t>to introduce/consolidate SSC </a:t>
            </a:r>
            <a:r>
              <a:rPr lang="en-GB" b="1" baseline="0" dirty="0"/>
              <a: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br>
              <a:rPr lang="en-GB" b="0" dirty="0"/>
            </a:br>
            <a:r>
              <a:rPr lang="en-GB" b="0" dirty="0"/>
              <a:t>1. Present the letter(s) and say the </a:t>
            </a:r>
            <a:r>
              <a:rPr lang="en-GB" b="1" dirty="0"/>
              <a:t>[er] </a:t>
            </a:r>
            <a:r>
              <a:rPr lang="en-GB" b="0" dirty="0"/>
              <a:t>sound first, on its own. Pupils repeat it with you.</a:t>
            </a:r>
            <a:br>
              <a:rPr lang="en-GB" b="0" dirty="0"/>
            </a:br>
            <a:r>
              <a:rPr lang="en-GB" b="0" dirty="0"/>
              <a:t>2. Bring up the word </a:t>
            </a:r>
            <a:r>
              <a:rPr lang="en-GB" b="0" baseline="0" dirty="0"/>
              <a:t>”</a:t>
            </a:r>
            <a:r>
              <a:rPr lang="en-GB" sz="1200" b="1" baseline="0" dirty="0">
                <a:solidFill>
                  <a:srgbClr val="002060"/>
                </a:solidFill>
                <a:latin typeface="Century Gothic" panose="020B0502020202020204" pitchFamily="34" charset="0"/>
              </a:rPr>
              <a:t>er</a:t>
            </a:r>
            <a:r>
              <a:rPr lang="en-GB" sz="1200" b="0" dirty="0">
                <a:solidFill>
                  <a:schemeClr val="tx1"/>
                </a:solidFill>
                <a:latin typeface="+mn-lt"/>
              </a:rPr>
              <a:t>”</a:t>
            </a:r>
            <a:r>
              <a:rPr lang="en-GB" b="0" dirty="0"/>
              <a:t> on its own, say</a:t>
            </a:r>
            <a:r>
              <a:rPr lang="en-GB" b="0" baseline="0" dirty="0"/>
              <a:t> it, pupils repeat it, so that they have the opportunity to focus all of their attention on the connection between the written word and its sound.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3. </a:t>
            </a:r>
            <a:r>
              <a:rPr lang="en-GB" dirty="0"/>
              <a:t>A</a:t>
            </a:r>
            <a:r>
              <a:rPr lang="en-GB" baseline="0" dirty="0"/>
              <a:t> possible gesture for this would be to point to an imaginary ‘he’, using your index finger, thumb point upwards (to make the gesture more exaggerated), as per the image.</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4. Roll back the animations and work through 1-3 again, but this time, dropping your voice completely to listen carefully to the pupils saying the </a:t>
            </a:r>
            <a:r>
              <a:rPr lang="en-GB" b="1" dirty="0"/>
              <a:t>[er] </a:t>
            </a:r>
            <a:r>
              <a:rPr lang="en-GB" baseline="0" dirty="0"/>
              <a:t>sound, pronouncing </a:t>
            </a:r>
            <a:r>
              <a:rPr lang="en-GB" b="0" baseline="0" dirty="0"/>
              <a:t>”</a:t>
            </a:r>
            <a:r>
              <a:rPr lang="en-GB" b="1" baseline="0" dirty="0"/>
              <a:t>er</a:t>
            </a:r>
            <a:r>
              <a:rPr lang="en-GB" sz="1200" b="0" dirty="0">
                <a:solidFill>
                  <a:schemeClr val="tx1"/>
                </a:solidFill>
                <a:latin typeface="+mn-lt"/>
              </a:rPr>
              <a:t>”</a:t>
            </a:r>
            <a:r>
              <a:rPr lang="en-GB" sz="1200" b="0" baseline="0" dirty="0">
                <a:solidFill>
                  <a:schemeClr val="tx1"/>
                </a:solidFill>
                <a:latin typeface="+mn-lt"/>
              </a:rPr>
              <a:t> </a:t>
            </a:r>
            <a:r>
              <a:rPr lang="en-GB" baseline="0" dirty="0"/>
              <a:t>and, if using, doing the gesture.</a:t>
            </a:r>
            <a:br>
              <a:rPr lang="en-GB" baseline="0" dirty="0"/>
            </a:br>
            <a:br>
              <a:rPr lang="en-GB" baseline="0" dirty="0"/>
            </a:br>
            <a:r>
              <a:rPr lang="en-GB" b="1" baseline="0" dirty="0"/>
              <a:t>Word frequency (1 is the most frequent word in German): </a:t>
            </a:r>
            <a:br>
              <a:rPr lang="en-GB" baseline="0" dirty="0"/>
            </a:br>
            <a:r>
              <a:rPr lang="en-GB" b="1" baseline="0" dirty="0"/>
              <a:t>er</a:t>
            </a:r>
            <a:r>
              <a:rPr lang="en-GB" baseline="0" dirty="0"/>
              <a:t> [15]</a:t>
            </a:r>
            <a:br>
              <a:rPr lang="en-GB" baseline="0" dirty="0"/>
            </a:br>
            <a:r>
              <a:rPr lang="en-GB" i="1" dirty="0"/>
              <a:t>Source:  Jones, R.L. &amp; </a:t>
            </a:r>
            <a:r>
              <a:rPr lang="en-GB" i="1" dirty="0" err="1"/>
              <a:t>Tschirner</a:t>
            </a:r>
            <a:r>
              <a:rPr lang="en-GB" i="1" dirty="0"/>
              <a:t>, E. (2006). A frequency dictionary of German: core vocabulary for learners. Routledge</a:t>
            </a:r>
          </a:p>
          <a:p>
            <a:pPr marL="285750" indent="-285750">
              <a:lnSpc>
                <a:spcPct val="100000"/>
              </a:lnSpc>
              <a:buAutoNum type="romanLcParenR"/>
            </a:pPr>
            <a:endParaRPr lang="en-GB" sz="1200" b="0" strike="noStrike" spc="-1" dirty="0">
              <a:latin typeface="Arial"/>
            </a:endParaRPr>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739163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2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Aim: </a:t>
            </a:r>
            <a:r>
              <a:rPr lang="en-GB" b="0" baseline="0" dirty="0"/>
              <a:t>to introduce/consolidate SSC </a:t>
            </a:r>
            <a:r>
              <a:rPr lang="en-GB" b="1" baseline="0" dirty="0"/>
              <a: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Introduce</a:t>
            </a:r>
            <a:r>
              <a:rPr lang="en-GB" baseline="0" dirty="0"/>
              <a:t> and elicit the pronunciation of the </a:t>
            </a:r>
            <a:r>
              <a:rPr lang="en-GB" b="1" baseline="0" dirty="0"/>
              <a:t>individual SSC [er] </a:t>
            </a:r>
            <a:r>
              <a:rPr lang="en-GB" baseline="0" dirty="0"/>
              <a:t>and then the </a:t>
            </a:r>
            <a:r>
              <a:rPr lang="en-GB" b="1" baseline="0" dirty="0"/>
              <a:t>source</a:t>
            </a:r>
            <a:r>
              <a:rPr lang="en-GB" baseline="0" dirty="0"/>
              <a:t> word again ‘</a:t>
            </a:r>
            <a:r>
              <a:rPr lang="en-GB" b="1" baseline="0" dirty="0"/>
              <a:t>er</a:t>
            </a:r>
            <a:r>
              <a:rPr lang="en-GB" baseline="0" dirty="0"/>
              <a:t>’ (with gesture, if using).</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aseline="0" dirty="0"/>
              <a:t>Then present and elicit the pronunciation of the five </a:t>
            </a:r>
            <a:r>
              <a:rPr lang="en-GB" b="1" baseline="0" dirty="0"/>
              <a:t>cluster</a:t>
            </a:r>
            <a:r>
              <a:rPr lang="en-GB" baseline="0" dirty="0"/>
              <a:t> words.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The cluster words have been chosen for their high-frequency, from a range of word classes, with the SSC (where possible) positioned within a variety of syllables within the words (e.g. initial, 2</a:t>
            </a:r>
            <a:r>
              <a:rPr lang="en-GB" baseline="30000" dirty="0"/>
              <a:t>nd</a:t>
            </a:r>
            <a:r>
              <a:rPr lang="en-GB" baseline="0" dirty="0"/>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a:b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(1 is the most frequent word in German): </a:t>
            </a:r>
            <a:br>
              <a:rPr lang="en-GB" baseline="0" dirty="0"/>
            </a:br>
            <a:r>
              <a:rPr lang="en-GB" b="1" baseline="0" dirty="0"/>
              <a:t>er </a:t>
            </a:r>
            <a:r>
              <a:rPr lang="en-GB" baseline="0" dirty="0"/>
              <a:t>[15] </a:t>
            </a:r>
            <a:r>
              <a:rPr lang="en-GB" b="1" baseline="0" dirty="0" err="1"/>
              <a:t>fertig</a:t>
            </a:r>
            <a:r>
              <a:rPr lang="en-GB" baseline="0" dirty="0"/>
              <a:t> [n/a] </a:t>
            </a:r>
            <a:r>
              <a:rPr lang="en-GB" b="1" baseline="0" dirty="0" err="1"/>
              <a:t>Konzert</a:t>
            </a:r>
            <a:r>
              <a:rPr lang="en-GB" baseline="0" dirty="0"/>
              <a:t> [2350] </a:t>
            </a:r>
            <a:r>
              <a:rPr lang="en-GB" b="1" baseline="0" dirty="0" err="1"/>
              <a:t>schwer</a:t>
            </a:r>
            <a:r>
              <a:rPr lang="en-GB" b="1" baseline="0" dirty="0"/>
              <a:t> </a:t>
            </a:r>
            <a:r>
              <a:rPr lang="en-GB" b="0" baseline="0" dirty="0"/>
              <a:t>[256] </a:t>
            </a:r>
            <a:r>
              <a:rPr lang="en-GB" b="1" baseline="0" dirty="0" err="1"/>
              <a:t>wer</a:t>
            </a:r>
            <a:r>
              <a:rPr lang="en-GB" b="1" baseline="0" dirty="0"/>
              <a:t>? </a:t>
            </a:r>
            <a:r>
              <a:rPr lang="en-GB" baseline="0" dirty="0"/>
              <a:t>[173]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Source:  Jones, R.L. &amp; </a:t>
            </a:r>
            <a:r>
              <a:rPr lang="en-GB" i="1" dirty="0" err="1"/>
              <a:t>Tschirner</a:t>
            </a:r>
            <a:r>
              <a:rPr lang="en-GB" i="1" dirty="0"/>
              <a:t>, E. (2006). A frequency dictionary of German: core vocabulary for learners. Routledge</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88A7DB-3951-47CF-8E53-B42241E8667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2010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Aim: </a:t>
            </a:r>
            <a:r>
              <a:rPr lang="en-GB" b="0" baseline="0" dirty="0"/>
              <a:t>To introduce/consolidate SSC </a:t>
            </a:r>
            <a:r>
              <a:rPr lang="en-GB" b="1" baseline="0" dirty="0"/>
              <a: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br>
              <a:rPr lang="en-GB" b="0" dirty="0"/>
            </a:br>
            <a:r>
              <a:rPr lang="en-GB" b="0" dirty="0"/>
              <a:t>1. Present the letter(s) and say the </a:t>
            </a:r>
            <a:r>
              <a:rPr lang="en-GB" b="1" dirty="0"/>
              <a:t>[er] </a:t>
            </a:r>
            <a:r>
              <a:rPr lang="en-GB" b="0" dirty="0"/>
              <a:t>sound first, on its own. Pupils repeat it with you.</a:t>
            </a:r>
            <a:br>
              <a:rPr lang="en-GB" b="0" dirty="0"/>
            </a:br>
            <a:r>
              <a:rPr lang="en-GB" b="0" dirty="0"/>
              <a:t>2. Bring up the word </a:t>
            </a:r>
            <a:r>
              <a:rPr lang="en-GB" b="0" baseline="0" dirty="0"/>
              <a:t>”</a:t>
            </a:r>
            <a:r>
              <a:rPr lang="en-GB" sz="1200" b="1" baseline="0" dirty="0" err="1">
                <a:solidFill>
                  <a:srgbClr val="002060"/>
                </a:solidFill>
                <a:latin typeface="Century Gothic" panose="020B0502020202020204" pitchFamily="34" charset="0"/>
              </a:rPr>
              <a:t>wieder</a:t>
            </a:r>
            <a:r>
              <a:rPr lang="en-GB" sz="1200" dirty="0">
                <a:solidFill>
                  <a:schemeClr val="tx1"/>
                </a:solidFill>
              </a:rPr>
              <a:t>”</a:t>
            </a:r>
            <a:r>
              <a:rPr lang="en-GB" b="0" dirty="0"/>
              <a:t> on its own, say</a:t>
            </a:r>
            <a:r>
              <a:rPr lang="en-GB" b="0" baseline="0" dirty="0"/>
              <a:t> it, pupils repeat it, so that they have the opportunity to focus all of their attention on the connection between the written word and its sound.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3. </a:t>
            </a:r>
            <a:r>
              <a:rPr lang="en-GB" dirty="0"/>
              <a:t>A</a:t>
            </a:r>
            <a:r>
              <a:rPr lang="en-GB" baseline="0" dirty="0"/>
              <a:t> possible gesture for this would be to roll your hands over in the air, clockwise. Your hands are in front of your body.</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4. Roll back the animations and work through 1-3 again, but this time, dropping your voice completely to listen carefully to the pupils saying the </a:t>
            </a:r>
            <a:r>
              <a:rPr lang="en-GB" b="1" dirty="0"/>
              <a:t>[er] </a:t>
            </a:r>
            <a:r>
              <a:rPr lang="en-GB" baseline="0" dirty="0"/>
              <a:t>sound, pronouncing </a:t>
            </a:r>
            <a:r>
              <a:rPr lang="en-GB" b="0" baseline="0" dirty="0"/>
              <a:t>”</a:t>
            </a:r>
            <a:r>
              <a:rPr lang="en-GB" b="1" baseline="0" dirty="0" err="1"/>
              <a:t>wieder</a:t>
            </a:r>
            <a:r>
              <a:rPr lang="en-GB" sz="1200" dirty="0">
                <a:solidFill>
                  <a:schemeClr val="tx1"/>
                </a:solidFill>
              </a:rPr>
              <a:t>”</a:t>
            </a:r>
            <a:r>
              <a:rPr lang="en-GB" sz="1200" baseline="0" dirty="0">
                <a:solidFill>
                  <a:schemeClr val="tx1"/>
                </a:solidFill>
              </a:rPr>
              <a:t> </a:t>
            </a:r>
            <a:r>
              <a:rPr lang="en-GB" baseline="0" dirty="0"/>
              <a:t>and, if using, doing the gesture.</a:t>
            </a:r>
            <a:br>
              <a:rPr lang="en-GB" baseline="0" dirty="0"/>
            </a:br>
            <a:br>
              <a:rPr lang="en-GB" baseline="0" dirty="0"/>
            </a:br>
            <a:r>
              <a:rPr lang="en-GB" b="1" baseline="0" dirty="0"/>
              <a:t>Word frequency (1 is the most frequent word in German): </a:t>
            </a:r>
            <a:br>
              <a:rPr lang="en-GB" baseline="0" dirty="0"/>
            </a:br>
            <a:r>
              <a:rPr lang="en-GB" b="1" baseline="0" dirty="0" err="1"/>
              <a:t>wieder</a:t>
            </a:r>
            <a:r>
              <a:rPr lang="en-GB" b="1" baseline="0" dirty="0"/>
              <a:t> </a:t>
            </a:r>
            <a:r>
              <a:rPr lang="en-GB" baseline="0" dirty="0"/>
              <a:t>[74]</a:t>
            </a:r>
            <a:br>
              <a:rPr lang="en-GB" baseline="0" dirty="0"/>
            </a:br>
            <a:r>
              <a:rPr lang="en-GB" i="1" dirty="0"/>
              <a:t>Source:  Jones, R.L. &amp; </a:t>
            </a:r>
            <a:r>
              <a:rPr lang="en-GB" i="1" dirty="0" err="1"/>
              <a:t>Tschirner</a:t>
            </a:r>
            <a:r>
              <a:rPr lang="en-GB" i="1" dirty="0"/>
              <a:t>, E. (2006). A frequency dictionary of German: core vocabulary for learners. Routledge</a:t>
            </a:r>
          </a:p>
          <a:p>
            <a:pPr marL="0" indent="0">
              <a:lnSpc>
                <a:spcPct val="100000"/>
              </a:lnSpc>
              <a:buNone/>
            </a:pPr>
            <a:endParaRPr lang="en-GB" sz="1200" b="0" strike="noStrike" spc="-1" dirty="0">
              <a:latin typeface="Arial"/>
            </a:endParaRPr>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774914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2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Aim: </a:t>
            </a:r>
            <a:r>
              <a:rPr lang="en-GB" b="0" baseline="0" dirty="0"/>
              <a:t>To introduce/consolidate SSC </a:t>
            </a:r>
            <a:r>
              <a:rPr lang="en-GB" b="1" baseline="0" dirty="0"/>
              <a: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Introduce</a:t>
            </a:r>
            <a:r>
              <a:rPr lang="en-GB" baseline="0" dirty="0"/>
              <a:t> and elicit the pronunciation of the </a:t>
            </a:r>
            <a:r>
              <a:rPr lang="en-GB" b="1" baseline="0" dirty="0"/>
              <a:t>individual SSC [er] </a:t>
            </a:r>
            <a:r>
              <a:rPr lang="en-GB" baseline="0" dirty="0"/>
              <a:t>and then the </a:t>
            </a:r>
            <a:r>
              <a:rPr lang="en-GB" b="1" baseline="0" dirty="0"/>
              <a:t>source</a:t>
            </a:r>
            <a:r>
              <a:rPr lang="en-GB" baseline="0" dirty="0"/>
              <a:t> word again ‘</a:t>
            </a:r>
            <a:r>
              <a:rPr lang="en-GB" b="1" baseline="0" dirty="0" err="1"/>
              <a:t>wieder</a:t>
            </a:r>
            <a:r>
              <a:rPr lang="en-GB" baseline="0" dirty="0"/>
              <a:t>’ (with gesture, if using).</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aseline="0" dirty="0"/>
              <a:t>Then present and elicit the pronunciation of the four </a:t>
            </a:r>
            <a:r>
              <a:rPr lang="en-GB" b="1" baseline="0" dirty="0"/>
              <a:t>cluster</a:t>
            </a:r>
            <a:r>
              <a:rPr lang="en-GB" baseline="0" dirty="0"/>
              <a:t> words.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(1 is the most frequent word in German): </a:t>
            </a:r>
            <a:br>
              <a:rPr lang="en-GB" baseline="0" dirty="0"/>
            </a:br>
            <a:r>
              <a:rPr lang="en-GB" b="1" baseline="0" dirty="0" err="1"/>
              <a:t>wieder</a:t>
            </a:r>
            <a:r>
              <a:rPr lang="en-GB" b="1" baseline="0" dirty="0"/>
              <a:t> </a:t>
            </a:r>
            <a:r>
              <a:rPr lang="en-GB" baseline="0" dirty="0"/>
              <a:t>[74] </a:t>
            </a:r>
            <a:r>
              <a:rPr lang="en-GB" b="1" baseline="0" dirty="0" err="1"/>
              <a:t>aber</a:t>
            </a:r>
            <a:r>
              <a:rPr lang="en-GB" b="1" baseline="0" dirty="0"/>
              <a:t> </a:t>
            </a:r>
            <a:r>
              <a:rPr lang="en-GB" baseline="0" dirty="0"/>
              <a:t>[31] </a:t>
            </a:r>
            <a:r>
              <a:rPr lang="en-GB" b="1" baseline="0" dirty="0" err="1"/>
              <a:t>oder</a:t>
            </a:r>
            <a:r>
              <a:rPr lang="en-GB" b="1" baseline="0" dirty="0"/>
              <a:t> </a:t>
            </a:r>
            <a:r>
              <a:rPr lang="en-GB" baseline="0" dirty="0"/>
              <a:t>[35] </a:t>
            </a:r>
            <a:r>
              <a:rPr lang="en-GB" b="1" baseline="0" dirty="0" err="1"/>
              <a:t>Oktober</a:t>
            </a:r>
            <a:r>
              <a:rPr lang="en-GB" baseline="0" dirty="0"/>
              <a:t> [1223] </a:t>
            </a:r>
            <a:r>
              <a:rPr lang="en-GB" b="1" baseline="0" dirty="0"/>
              <a:t>wunderbar</a:t>
            </a:r>
            <a:r>
              <a:rPr lang="en-GB" baseline="0" dirty="0"/>
              <a:t> [1603]</a:t>
            </a:r>
            <a:br>
              <a:rPr lang="en-GB" baseline="0" dirty="0"/>
            </a:br>
            <a:r>
              <a:rPr lang="en-GB" i="1" dirty="0"/>
              <a:t>Source:  Jones, R.L. &amp; </a:t>
            </a:r>
            <a:r>
              <a:rPr lang="en-GB" i="1" dirty="0" err="1"/>
              <a:t>Tschirner</a:t>
            </a:r>
            <a:r>
              <a:rPr lang="en-GB" i="1" dirty="0"/>
              <a:t>, E. (2006). A frequency dictionary of German: core vocabulary for learners. Routledge</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88A7DB-3951-47CF-8E53-B42241E8667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5971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000" indent="-216000">
              <a:lnSpc>
                <a:spcPct val="100000"/>
              </a:lnSpc>
            </a:pPr>
            <a:r>
              <a:rPr lang="en-GB" sz="1200" b="1" strike="noStrike" spc="-1" dirty="0">
                <a:solidFill>
                  <a:srgbClr val="000000"/>
                </a:solidFill>
                <a:latin typeface="+mn-lt"/>
                <a:ea typeface="Calibri"/>
              </a:rPr>
              <a:t>Timing: 5 minutes</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mn-lt"/>
                <a:ea typeface="Calibri"/>
              </a:rPr>
              <a:t>Aim: </a:t>
            </a:r>
            <a:r>
              <a:rPr lang="en-GB" sz="1200" b="0" strike="noStrike" spc="-1" dirty="0">
                <a:solidFill>
                  <a:srgbClr val="000000"/>
                </a:solidFill>
                <a:latin typeface="+mn-lt"/>
                <a:ea typeface="Calibri"/>
              </a:rPr>
              <a:t>to consolidate the SSC </a:t>
            </a:r>
            <a:r>
              <a:rPr lang="en-GB" sz="1200" b="1" strike="noStrike" spc="-1" dirty="0">
                <a:solidFill>
                  <a:srgbClr val="000000"/>
                </a:solidFill>
                <a:latin typeface="+mn-lt"/>
                <a:ea typeface="Calibri"/>
              </a:rPr>
              <a:t>[er] </a:t>
            </a:r>
            <a:r>
              <a:rPr lang="en-GB" sz="1200" b="0" strike="noStrike" spc="-1" dirty="0">
                <a:solidFill>
                  <a:srgbClr val="000000"/>
                </a:solidFill>
                <a:latin typeface="+mn-lt"/>
                <a:ea typeface="Calibri"/>
              </a:rPr>
              <a:t>by identifying the stressed and unstressed syllables in known and unknown words. </a:t>
            </a:r>
            <a:endParaRPr lang="en-GB" sz="1200" b="1" strike="noStrike" spc="-1" dirty="0">
              <a:solidFill>
                <a:srgbClr val="000000"/>
              </a:solidFill>
              <a:latin typeface="+mn-lt"/>
              <a:ea typeface="Calibri"/>
            </a:endParaRPr>
          </a:p>
          <a:p>
            <a:pPr marL="216000" indent="-216000">
              <a:lnSpc>
                <a:spcPct val="100000"/>
              </a:lnSpc>
            </a:pPr>
            <a:endParaRPr lang="en-GB" sz="1200" b="1" strike="noStrike" spc="-1" dirty="0">
              <a:solidFill>
                <a:srgbClr val="000000"/>
              </a:solidFill>
              <a:latin typeface="+mn-lt"/>
              <a:ea typeface="Calibri"/>
            </a:endParaRPr>
          </a:p>
          <a:p>
            <a:pPr marL="216000" indent="-216000">
              <a:lnSpc>
                <a:spcPct val="100000"/>
              </a:lnSpc>
            </a:pPr>
            <a:r>
              <a:rPr lang="en-GB" sz="1200" b="1" strike="noStrike" spc="-1" dirty="0">
                <a:solidFill>
                  <a:srgbClr val="000000"/>
                </a:solidFill>
                <a:latin typeface="+mn-lt"/>
                <a:ea typeface="Calibri"/>
              </a:rPr>
              <a:t>Procedure:</a:t>
            </a:r>
            <a:endParaRPr lang="en-GB" sz="1200" b="0" strike="noStrike" spc="-1" dirty="0">
              <a:latin typeface="Arial"/>
            </a:endParaRPr>
          </a:p>
          <a:p>
            <a:r>
              <a:rPr lang="en-GB" dirty="0"/>
              <a:t>1. Explain that pupils are going to hear words with [er]. On first listening they need to highlight/circle/jot down the syllable of the word they hear that is stressed/emphasised. </a:t>
            </a:r>
          </a:p>
          <a:p>
            <a:r>
              <a:rPr lang="en-GB" dirty="0"/>
              <a:t>2. Play number one and click to show the syllable they should have highlighted. Then discuss as a class whether it is a stressed or unstressed [er].</a:t>
            </a:r>
          </a:p>
          <a:p>
            <a:r>
              <a:rPr lang="en-GB" dirty="0"/>
              <a:t>3. Repeat for items 2-8. </a:t>
            </a:r>
          </a:p>
          <a:p>
            <a:r>
              <a:rPr lang="en-GB" dirty="0"/>
              <a:t>4. Click to bring up the call-out and try clapping through the words together as a class, clapping louder for the stressed syllable in each word. </a:t>
            </a:r>
          </a:p>
          <a:p>
            <a:endParaRPr lang="en-GB" dirty="0"/>
          </a:p>
          <a:p>
            <a:r>
              <a:rPr lang="en-GB" b="1" dirty="0"/>
              <a:t>Transcript:</a:t>
            </a:r>
          </a:p>
          <a:p>
            <a:pPr marL="228600" indent="-228600">
              <a:buAutoNum type="arabicPeriod"/>
            </a:pPr>
            <a:r>
              <a:rPr lang="en-GB" dirty="0" err="1"/>
              <a:t>Sportler</a:t>
            </a:r>
            <a:endParaRPr lang="en-GB" dirty="0"/>
          </a:p>
          <a:p>
            <a:pPr marL="228600" indent="-228600">
              <a:buAutoNum type="arabicPeriod"/>
            </a:pPr>
            <a:r>
              <a:rPr lang="en-GB" dirty="0"/>
              <a:t>Berg</a:t>
            </a:r>
          </a:p>
          <a:p>
            <a:pPr marL="228600" indent="-228600">
              <a:buAutoNum type="arabicPeriod"/>
            </a:pPr>
            <a:r>
              <a:rPr lang="en-GB" dirty="0" err="1"/>
              <a:t>Energie</a:t>
            </a:r>
            <a:r>
              <a:rPr lang="en-GB" dirty="0"/>
              <a:t> </a:t>
            </a:r>
          </a:p>
          <a:p>
            <a:pPr marL="228600" indent="-228600">
              <a:buAutoNum type="arabicPeriod"/>
            </a:pPr>
            <a:r>
              <a:rPr lang="en-GB" dirty="0"/>
              <a:t>Bauer</a:t>
            </a:r>
          </a:p>
          <a:p>
            <a:pPr marL="228600" indent="-228600">
              <a:buAutoNum type="arabicPeriod"/>
            </a:pPr>
            <a:r>
              <a:rPr lang="en-GB" dirty="0" err="1"/>
              <a:t>Konzert</a:t>
            </a:r>
            <a:endParaRPr lang="en-GB" dirty="0"/>
          </a:p>
          <a:p>
            <a:pPr marL="228600" indent="-228600">
              <a:buAutoNum type="arabicPeriod"/>
            </a:pPr>
            <a:r>
              <a:rPr lang="en-GB" dirty="0"/>
              <a:t>Ferne</a:t>
            </a:r>
          </a:p>
          <a:p>
            <a:pPr marL="228600" indent="-228600">
              <a:buAutoNum type="arabicPeriod"/>
            </a:pPr>
            <a:r>
              <a:rPr lang="en-GB" dirty="0"/>
              <a:t>Bayern</a:t>
            </a:r>
          </a:p>
          <a:p>
            <a:pPr marL="228600" indent="-228600">
              <a:buAutoNum type="arabicPeriod"/>
            </a:pPr>
            <a:r>
              <a:rPr lang="en-GB" dirty="0" err="1"/>
              <a:t>Werkstatt</a:t>
            </a:r>
            <a:endParaRPr lang="en-GB" dirty="0"/>
          </a:p>
          <a:p>
            <a:pPr marL="0" indent="0">
              <a:buNone/>
            </a:pPr>
            <a:endParaRPr lang="en-GB" dirty="0"/>
          </a:p>
          <a:p>
            <a:pPr marL="0" indent="0">
              <a:buNone/>
            </a:pPr>
            <a:r>
              <a:rPr lang="en-GB" b="1" dirty="0"/>
              <a:t>Word frequency:</a:t>
            </a:r>
          </a:p>
          <a:p>
            <a:pPr marL="0" indent="0">
              <a:buNone/>
            </a:pPr>
            <a:r>
              <a:rPr lang="en-GB" b="0" dirty="0"/>
              <a:t>Bauer [1548] Bayern [624] Berg [934] </a:t>
            </a:r>
            <a:r>
              <a:rPr lang="en-GB" b="0" dirty="0" err="1"/>
              <a:t>Energie</a:t>
            </a:r>
            <a:r>
              <a:rPr lang="en-GB" b="0" dirty="0"/>
              <a:t> [455] Ferne [3158] </a:t>
            </a:r>
            <a:r>
              <a:rPr lang="en-GB" b="0" dirty="0" err="1"/>
              <a:t>Konzert</a:t>
            </a:r>
            <a:r>
              <a:rPr lang="en-GB" b="0" dirty="0"/>
              <a:t> [2350] </a:t>
            </a:r>
            <a:r>
              <a:rPr lang="en-GB" b="0" dirty="0" err="1"/>
              <a:t>Sportler</a:t>
            </a:r>
            <a:r>
              <a:rPr lang="en-GB" b="0" dirty="0"/>
              <a:t> [2565] </a:t>
            </a:r>
            <a:r>
              <a:rPr lang="en-GB" b="0" dirty="0" err="1"/>
              <a:t>Werkstatt</a:t>
            </a:r>
            <a:r>
              <a:rPr lang="en-GB" b="0" dirty="0"/>
              <a:t> [3472]</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88A7DB-3951-47CF-8E53-B42241E8667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0241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en-GB" sz="1200" b="1" strike="noStrike" spc="-1" dirty="0">
                <a:solidFill>
                  <a:srgbClr val="000000"/>
                </a:solidFill>
                <a:latin typeface="Calibri"/>
                <a:ea typeface="Calibri"/>
              </a:rPr>
              <a:t>Timing: 5 minutes</a:t>
            </a:r>
          </a:p>
          <a:p>
            <a:pPr marL="216000" indent="-215280">
              <a:lnSpc>
                <a:spcPct val="100000"/>
              </a:lnSpc>
            </a:pPr>
            <a:endParaRPr lang="en-GB" sz="1200" b="1"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present and practise the new vocabulary for this week.</a:t>
            </a:r>
          </a:p>
          <a:p>
            <a:pPr marL="216000" indent="-215280">
              <a:lnSpc>
                <a:spcPct val="100000"/>
              </a:lnSpc>
            </a:pPr>
            <a:endParaRPr lang="en-GB" sz="1200" b="0"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Procedure:</a:t>
            </a:r>
            <a:endParaRPr lang="en-GB" sz="1200" b="0" strike="noStrike" spc="-1" dirty="0">
              <a:latin typeface="Arial"/>
            </a:endParaRP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dirty="0">
                <a:latin typeface="Arial"/>
              </a:rPr>
              <a:t>Click to bring up the verb ‘</a:t>
            </a:r>
            <a:r>
              <a:rPr lang="en-GB" sz="1200" b="0" strike="noStrike" spc="-1" dirty="0" err="1">
                <a:latin typeface="Arial"/>
              </a:rPr>
              <a:t>besuchen</a:t>
            </a:r>
            <a:r>
              <a:rPr lang="en-GB" sz="1200" b="0" strike="noStrike" spc="-1" dirty="0">
                <a:latin typeface="Arial"/>
              </a:rPr>
              <a:t>’ then the picture and repeat as a class. Repeat for the following 3 items.</a:t>
            </a: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dirty="0">
                <a:latin typeface="Arial"/>
              </a:rPr>
              <a:t>Click for a picture to disappear. Pupils recall the English meaning. Repeat for the following 3 items. </a:t>
            </a: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dirty="0">
                <a:latin typeface="Arial"/>
              </a:rPr>
              <a:t>Click for a German word to disappear. Pupils recall it. Repeat for the following 3 items. </a:t>
            </a:r>
          </a:p>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13512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Timing: 2 minutes</a:t>
            </a:r>
          </a:p>
          <a:p>
            <a:endParaRPr lang="en-GB" b="1" dirty="0"/>
          </a:p>
          <a:p>
            <a:r>
              <a:rPr lang="en-GB" b="1" dirty="0"/>
              <a:t>Aim</a:t>
            </a:r>
            <a:r>
              <a:rPr lang="en-GB" dirty="0"/>
              <a:t>: to introduce Oma, to recap</a:t>
            </a:r>
            <a:r>
              <a:rPr lang="en-GB" baseline="0" dirty="0"/>
              <a:t> this week’s new vocabulary, to revise the present tense</a:t>
            </a:r>
            <a:r>
              <a:rPr lang="en-GB" dirty="0"/>
              <a:t> with time adverbs. </a:t>
            </a:r>
          </a:p>
          <a:p>
            <a:endParaRPr lang="en-GB" dirty="0"/>
          </a:p>
          <a:p>
            <a:r>
              <a:rPr lang="en-GB" b="1" dirty="0"/>
              <a:t>Procedure:</a:t>
            </a:r>
          </a:p>
          <a:p>
            <a:pPr marL="0" indent="0">
              <a:buNone/>
            </a:pPr>
            <a:r>
              <a:rPr lang="en-GB" dirty="0"/>
              <a:t>1. Read the slide together as a class to meet Oma. </a:t>
            </a:r>
          </a:p>
          <a:p>
            <a:pPr marL="0" indent="0">
              <a:buNone/>
            </a:pPr>
            <a:r>
              <a:rPr lang="en-GB" dirty="0"/>
              <a:t>2. Discuss</a:t>
            </a:r>
            <a:r>
              <a:rPr lang="en-GB" baseline="0" dirty="0"/>
              <a:t> with pupils in English what we have learned about Oma. </a:t>
            </a: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88A7DB-3951-47CF-8E53-B42241E8667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2476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PlaceHolder 1"/>
          <p:cNvSpPr>
            <a:spLocks noGrp="1" noRot="1" noChangeAspect="1"/>
          </p:cNvSpPr>
          <p:nvPr>
            <p:ph type="sldImg"/>
          </p:nvPr>
        </p:nvSpPr>
        <p:spPr>
          <a:xfrm>
            <a:off x="685800" y="1143000"/>
            <a:ext cx="5486400" cy="3086100"/>
          </a:xfrm>
          <a:prstGeom prst="rect">
            <a:avLst/>
          </a:prstGeom>
        </p:spPr>
      </p:sp>
      <p:sp>
        <p:nvSpPr>
          <p:cNvPr id="303"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Timing: 2 minutes (two slides)</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latin typeface="Arial"/>
              </a:rPr>
              <a:t>Aim</a:t>
            </a:r>
            <a:r>
              <a:rPr lang="en-GB" sz="1200" b="0" strike="noStrike" spc="-1" dirty="0">
                <a:latin typeface="Arial"/>
              </a:rPr>
              <a:t>: to revise the already known uses of </a:t>
            </a:r>
            <a:r>
              <a:rPr lang="en-GB" sz="1200" b="0" strike="noStrike" spc="-1" dirty="0" err="1">
                <a:latin typeface="Arial"/>
              </a:rPr>
              <a:t>nicht</a:t>
            </a:r>
            <a:r>
              <a:rPr lang="en-GB" sz="1200" b="0" strike="noStrike" spc="-1" dirty="0">
                <a:latin typeface="Arial"/>
              </a:rPr>
              <a:t>.</a:t>
            </a:r>
            <a:br>
              <a:rPr lang="en-GB" sz="1200" b="0" strike="noStrike" spc="-1" dirty="0">
                <a:latin typeface="Arial"/>
              </a:rPr>
            </a:b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Procedure:</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Click through the animations to recap uses of </a:t>
            </a:r>
            <a:r>
              <a:rPr lang="en-GB" sz="1200" b="0" i="1" strike="noStrike" spc="-1" dirty="0" err="1">
                <a:solidFill>
                  <a:srgbClr val="000000"/>
                </a:solidFill>
                <a:latin typeface="Calibri"/>
                <a:ea typeface="Calibri"/>
              </a:rPr>
              <a:t>nicht</a:t>
            </a:r>
            <a:r>
              <a:rPr lang="en-GB" sz="1200" b="0" strike="noStrike" spc="-1" dirty="0">
                <a:solidFill>
                  <a:srgbClr val="000000"/>
                </a:solidFill>
                <a:latin typeface="Calibri"/>
                <a:ea typeface="Calibri"/>
              </a:rPr>
              <a:t> information.</a:t>
            </a: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Elicit English translation for the German</a:t>
            </a:r>
            <a:r>
              <a:rPr lang="en-GB" sz="1200" b="0" strike="noStrike" spc="-1" baseline="0" dirty="0">
                <a:solidFill>
                  <a:srgbClr val="000000"/>
                </a:solidFill>
                <a:latin typeface="Calibri"/>
                <a:ea typeface="Calibri"/>
              </a:rPr>
              <a:t> </a:t>
            </a:r>
            <a:r>
              <a:rPr lang="en-GB" sz="1200" b="0" strike="noStrike" spc="-1" dirty="0">
                <a:solidFill>
                  <a:srgbClr val="000000"/>
                </a:solidFill>
                <a:latin typeface="Calibri"/>
                <a:ea typeface="Calibri"/>
              </a:rPr>
              <a:t>examples provided.  </a:t>
            </a:r>
            <a:endParaRPr lang="en-GB" sz="1200" b="0" strike="noStrike" spc="-1" dirty="0">
              <a:latin typeface="Arial"/>
            </a:endParaRPr>
          </a:p>
        </p:txBody>
      </p:sp>
      <p:sp>
        <p:nvSpPr>
          <p:cNvPr id="304"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666BF5E4-B3AA-482D-8DF1-4A8A1D53B555}"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269424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4622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GB" sz="3200" b="0" strike="noStrike" spc="-1">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81083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917256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GB" sz="3200" b="0" strike="noStrike" spc="-1">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GB" sz="3200" b="0" strike="noStrike" spc="-1">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GB" sz="3200" b="0" strike="noStrike" spc="-1">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GB" sz="3200" b="0" strike="noStrike" spc="-1">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GB" sz="3200" b="0" strike="noStrike" spc="-1">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759596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3080818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047888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139740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Tree>
    <p:extLst>
      <p:ext uri="{BB962C8B-B14F-4D97-AF65-F5344CB8AC3E}">
        <p14:creationId xmlns:p14="http://schemas.microsoft.com/office/powerpoint/2010/main" val="3795383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147571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390641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321643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278580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r>
              <a:rPr lang="en-GB" sz="4400" b="0" strike="noStrike" spc="-1" dirty="0">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extLst>
      <p:ext uri="{BB962C8B-B14F-4D97-AF65-F5344CB8AC3E}">
        <p14:creationId xmlns:p14="http://schemas.microsoft.com/office/powerpoint/2010/main" val="27428338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38.png"/><Relationship Id="rId7"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35.png"/><Relationship Id="rId7"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51.png"/><Relationship Id="rId4" Type="http://schemas.openxmlformats.org/officeDocument/2006/relationships/image" Target="../media/image48.png"/><Relationship Id="rId9" Type="http://schemas.openxmlformats.org/officeDocument/2006/relationships/image" Target="../media/image50.png"/></Relationships>
</file>

<file path=ppt/slides/_rels/slide12.xml.rels><?xml version="1.0" encoding="UTF-8" standalone="yes"?>
<Relationships xmlns="http://schemas.openxmlformats.org/package/2006/relationships"><Relationship Id="rId8" Type="http://schemas.openxmlformats.org/officeDocument/2006/relationships/audio" Target="../media/audio11.wav"/><Relationship Id="rId13" Type="http://schemas.openxmlformats.org/officeDocument/2006/relationships/audio" Target="../media/audio16.wav"/><Relationship Id="rId18" Type="http://schemas.openxmlformats.org/officeDocument/2006/relationships/image" Target="../media/image2.gif"/><Relationship Id="rId3" Type="http://schemas.openxmlformats.org/officeDocument/2006/relationships/image" Target="../media/image52.png"/><Relationship Id="rId7" Type="http://schemas.openxmlformats.org/officeDocument/2006/relationships/image" Target="../media/image53.png"/><Relationship Id="rId12" Type="http://schemas.openxmlformats.org/officeDocument/2006/relationships/audio" Target="../media/audio15.wav"/><Relationship Id="rId17" Type="http://schemas.openxmlformats.org/officeDocument/2006/relationships/image" Target="../media/image55.png"/><Relationship Id="rId2" Type="http://schemas.openxmlformats.org/officeDocument/2006/relationships/notesSlide" Target="../notesSlides/notesSlide12.xml"/><Relationship Id="rId16" Type="http://schemas.openxmlformats.org/officeDocument/2006/relationships/image" Target="../media/image54.png"/><Relationship Id="rId20" Type="http://schemas.openxmlformats.org/officeDocument/2006/relationships/image" Target="../media/image45.png"/><Relationship Id="rId1" Type="http://schemas.openxmlformats.org/officeDocument/2006/relationships/slideLayout" Target="../slideLayouts/slideLayout5.xml"/><Relationship Id="rId6" Type="http://schemas.openxmlformats.org/officeDocument/2006/relationships/image" Target="../media/image21.svg"/><Relationship Id="rId11" Type="http://schemas.openxmlformats.org/officeDocument/2006/relationships/audio" Target="../media/audio14.wav"/><Relationship Id="rId5" Type="http://schemas.openxmlformats.org/officeDocument/2006/relationships/image" Target="../media/image20.png"/><Relationship Id="rId15" Type="http://schemas.openxmlformats.org/officeDocument/2006/relationships/image" Target="../media/image44.png"/><Relationship Id="rId10" Type="http://schemas.openxmlformats.org/officeDocument/2006/relationships/audio" Target="../media/audio13.wav"/><Relationship Id="rId19" Type="http://schemas.openxmlformats.org/officeDocument/2006/relationships/image" Target="../media/image56.gif"/><Relationship Id="rId4" Type="http://schemas.openxmlformats.org/officeDocument/2006/relationships/audio" Target="../media/audio10.wav"/><Relationship Id="rId9" Type="http://schemas.openxmlformats.org/officeDocument/2006/relationships/audio" Target="../media/audio12.wav"/><Relationship Id="rId14" Type="http://schemas.openxmlformats.org/officeDocument/2006/relationships/audio" Target="../media/audio17.wav"/></Relationships>
</file>

<file path=ppt/slides/_rels/slide13.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38.png"/><Relationship Id="rId7" Type="http://schemas.openxmlformats.org/officeDocument/2006/relationships/image" Target="../media/image58.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44.png"/><Relationship Id="rId5" Type="http://schemas.openxmlformats.org/officeDocument/2006/relationships/image" Target="../media/image57.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gif"/><Relationship Id="rId4" Type="http://schemas.openxmlformats.org/officeDocument/2006/relationships/image" Target="../media/image62.png"/></Relationships>
</file>

<file path=ppt/slides/_rels/slide1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audio" Target="../media/audio18.wav"/></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audio" Target="../media/audio5.wav"/><Relationship Id="rId13" Type="http://schemas.openxmlformats.org/officeDocument/2006/relationships/audio" Target="../media/audio8.wav"/><Relationship Id="rId18" Type="http://schemas.openxmlformats.org/officeDocument/2006/relationships/image" Target="../media/image2.gif"/><Relationship Id="rId26" Type="http://schemas.openxmlformats.org/officeDocument/2006/relationships/image" Target="../media/image32.jpeg"/><Relationship Id="rId3" Type="http://schemas.openxmlformats.org/officeDocument/2006/relationships/audio" Target="../media/audio1.wav"/><Relationship Id="rId21" Type="http://schemas.openxmlformats.org/officeDocument/2006/relationships/image" Target="../media/image27.png"/><Relationship Id="rId7" Type="http://schemas.openxmlformats.org/officeDocument/2006/relationships/audio" Target="../media/audio4.wav"/><Relationship Id="rId12" Type="http://schemas.openxmlformats.org/officeDocument/2006/relationships/image" Target="../media/image21.svg"/><Relationship Id="rId17" Type="http://schemas.openxmlformats.org/officeDocument/2006/relationships/image" Target="../media/image24.png"/><Relationship Id="rId25" Type="http://schemas.openxmlformats.org/officeDocument/2006/relationships/image" Target="../media/image31.jpeg"/><Relationship Id="rId2" Type="http://schemas.openxmlformats.org/officeDocument/2006/relationships/notesSlide" Target="../notesSlides/notesSlide6.xml"/><Relationship Id="rId16" Type="http://schemas.openxmlformats.org/officeDocument/2006/relationships/image" Target="../media/image23.png"/><Relationship Id="rId20"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audio" Target="../media/audio3.wav"/><Relationship Id="rId11" Type="http://schemas.openxmlformats.org/officeDocument/2006/relationships/image" Target="../media/image20.png"/><Relationship Id="rId24" Type="http://schemas.openxmlformats.org/officeDocument/2006/relationships/image" Target="../media/image30.png"/><Relationship Id="rId5" Type="http://schemas.openxmlformats.org/officeDocument/2006/relationships/audio" Target="../media/audio2.wav"/><Relationship Id="rId15" Type="http://schemas.openxmlformats.org/officeDocument/2006/relationships/image" Target="../media/image22.png"/><Relationship Id="rId23" Type="http://schemas.openxmlformats.org/officeDocument/2006/relationships/image" Target="../media/image29.png"/><Relationship Id="rId10" Type="http://schemas.openxmlformats.org/officeDocument/2006/relationships/audio" Target="../media/audio7.wav"/><Relationship Id="rId19"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audio" Target="../media/audio6.wav"/><Relationship Id="rId14" Type="http://schemas.openxmlformats.org/officeDocument/2006/relationships/audio" Target="../media/audio9.wav"/><Relationship Id="rId22" Type="http://schemas.openxmlformats.org/officeDocument/2006/relationships/image" Target="../media/image28.png"/><Relationship Id="rId27" Type="http://schemas.openxmlformats.org/officeDocument/2006/relationships/image" Target="../media/image33.png"/></Relationships>
</file>

<file path=ppt/slides/_rels/slide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0.png"/><Relationship Id="rId7"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2.gif"/><Relationship Id="rId4" Type="http://schemas.openxmlformats.org/officeDocument/2006/relationships/image" Target="../media/image21.sv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40.png"/><Relationship Id="rId11" Type="http://schemas.openxmlformats.org/officeDocument/2006/relationships/image" Target="../media/image44.png"/><Relationship Id="rId5" Type="http://schemas.openxmlformats.org/officeDocument/2006/relationships/image" Target="../media/image39.png"/><Relationship Id="rId10" Type="http://schemas.openxmlformats.org/officeDocument/2006/relationships/image" Target="../media/image2.gif"/><Relationship Id="rId4" Type="http://schemas.openxmlformats.org/officeDocument/2006/relationships/image" Target="../media/image38.png"/><Relationship Id="rId9"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stomShape 1">
            <a:extLst>
              <a:ext uri="{FF2B5EF4-FFF2-40B4-BE49-F238E27FC236}">
                <a16:creationId xmlns:a16="http://schemas.microsoft.com/office/drawing/2014/main" id="{86F7028E-980D-47B5-893C-00CCDC562EEB}"/>
              </a:ext>
            </a:extLst>
          </p:cNvPr>
          <p:cNvSpPr/>
          <p:nvPr/>
        </p:nvSpPr>
        <p:spPr>
          <a:xfrm>
            <a:off x="-24707" y="0"/>
            <a:ext cx="4350240" cy="6857280"/>
          </a:xfrm>
          <a:prstGeom prst="rect">
            <a:avLst/>
          </a:prstGeom>
          <a:solidFill>
            <a:srgbClr val="FADD2E"/>
          </a:solidFill>
          <a:ln>
            <a:noFill/>
          </a:ln>
        </p:spPr>
        <p:style>
          <a:lnRef idx="0">
            <a:scrgbClr r="0" g="0" b="0"/>
          </a:lnRef>
          <a:fillRef idx="0">
            <a:scrgbClr r="0" g="0" b="0"/>
          </a:fillRef>
          <a:effectRef idx="0">
            <a:scrgbClr r="0" g="0" b="0"/>
          </a:effectRef>
          <a:fontRef idx="minor"/>
        </p:style>
        <p:txBody>
          <a:bodyPr/>
          <a:lstStyle/>
          <a:p>
            <a:endParaRPr lang="en-GB"/>
          </a:p>
        </p:txBody>
      </p:sp>
      <p:sp>
        <p:nvSpPr>
          <p:cNvPr id="47" name="CustomShape 3"/>
          <p:cNvSpPr/>
          <p:nvPr/>
        </p:nvSpPr>
        <p:spPr>
          <a:xfrm>
            <a:off x="-15945" y="5457618"/>
            <a:ext cx="4571280" cy="1371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57920" marR="0" lvl="0" indent="-457200" algn="l" defTabSz="914400" rtl="0" eaLnBrk="1" fontAlgn="auto" latinLnBrk="0" hangingPunct="1">
              <a:lnSpc>
                <a:spcPct val="100000"/>
              </a:lnSpc>
              <a:spcBef>
                <a:spcPts val="0"/>
              </a:spcBef>
              <a:spcAft>
                <a:spcPts val="0"/>
              </a:spcAft>
              <a:buClr>
                <a:srgbClr val="3B3838"/>
              </a:buClr>
              <a:buSzTx/>
              <a:buFont typeface="Wingdings" panose="05000000000000000000" pitchFamily="2" charset="2"/>
              <a:buChar char="§"/>
              <a:tabLst/>
              <a:defRPr/>
            </a:pPr>
            <a:r>
              <a:rPr kumimoji="0" lang="fr-FR" sz="2800" b="1" i="0" u="none" strike="noStrike" kern="1200" cap="none" spc="-1" normalizeH="0" baseline="0" noProof="0" dirty="0" err="1">
                <a:ln>
                  <a:noFill/>
                </a:ln>
                <a:solidFill>
                  <a:srgbClr val="3B3838"/>
                </a:solidFill>
                <a:effectLst/>
                <a:uLnTx/>
                <a:uFillTx/>
                <a:latin typeface="Century Gothic" panose="020B0502020202020204" pitchFamily="34" charset="0"/>
                <a:ea typeface="Century Gothic"/>
              </a:rPr>
              <a:t>Negation</a:t>
            </a:r>
            <a:r>
              <a:rPr kumimoji="0" lang="fr-FR" sz="2800" b="1" i="0" u="none" strike="noStrike" kern="1200" cap="none" spc="-1" normalizeH="0" baseline="0" noProof="0" dirty="0">
                <a:ln>
                  <a:noFill/>
                </a:ln>
                <a:solidFill>
                  <a:srgbClr val="3B3838"/>
                </a:solidFill>
                <a:effectLst/>
                <a:uLnTx/>
                <a:uFillTx/>
                <a:latin typeface="Century Gothic" panose="020B0502020202020204" pitchFamily="34" charset="0"/>
                <a:ea typeface="Century Gothic"/>
              </a:rPr>
              <a:t> </a:t>
            </a:r>
            <a:r>
              <a:rPr kumimoji="0" lang="fr-FR" sz="2800" b="1" i="0" u="none" strike="noStrike" kern="1200" cap="none" spc="-1" normalizeH="0" baseline="0" noProof="0" dirty="0" err="1">
                <a:ln>
                  <a:noFill/>
                </a:ln>
                <a:solidFill>
                  <a:srgbClr val="3B3838"/>
                </a:solidFill>
                <a:effectLst/>
                <a:uLnTx/>
                <a:uFillTx/>
                <a:latin typeface="Century Gothic" panose="020B0502020202020204" pitchFamily="34" charset="0"/>
                <a:ea typeface="Century Gothic"/>
              </a:rPr>
              <a:t>after</a:t>
            </a:r>
            <a:r>
              <a:rPr kumimoji="0" lang="fr-FR" sz="2800" b="1" i="0" u="none" strike="noStrike" kern="1200" cap="none" spc="-1" normalizeH="0" baseline="0" noProof="0" dirty="0">
                <a:ln>
                  <a:noFill/>
                </a:ln>
                <a:solidFill>
                  <a:srgbClr val="3B3838"/>
                </a:solidFill>
                <a:effectLst/>
                <a:uLnTx/>
                <a:uFillTx/>
                <a:latin typeface="Century Gothic" panose="020B0502020202020204" pitchFamily="34" charset="0"/>
                <a:ea typeface="Century Gothic"/>
              </a:rPr>
              <a:t> </a:t>
            </a:r>
            <a:r>
              <a:rPr kumimoji="0" lang="fr-FR" sz="2800" b="1" i="0" u="none" strike="noStrike" kern="1200" cap="none" spc="-1" normalizeH="0" baseline="0" noProof="0" dirty="0" err="1">
                <a:ln>
                  <a:noFill/>
                </a:ln>
                <a:solidFill>
                  <a:srgbClr val="3B3838"/>
                </a:solidFill>
                <a:effectLst/>
                <a:uLnTx/>
                <a:uFillTx/>
                <a:latin typeface="Century Gothic" panose="020B0502020202020204" pitchFamily="34" charset="0"/>
                <a:ea typeface="Century Gothic"/>
              </a:rPr>
              <a:t>verbs</a:t>
            </a:r>
            <a:r>
              <a:rPr kumimoji="0" lang="fr-FR" sz="2800" b="1" i="0" u="none" strike="noStrike" kern="1200" cap="none" spc="-1" normalizeH="0" baseline="0" noProof="0" dirty="0">
                <a:ln>
                  <a:noFill/>
                </a:ln>
                <a:solidFill>
                  <a:srgbClr val="3B3838"/>
                </a:solidFill>
                <a:effectLst/>
                <a:uLnTx/>
                <a:uFillTx/>
                <a:latin typeface="Century Gothic" panose="020B0502020202020204" pitchFamily="34" charset="0"/>
                <a:ea typeface="Century Gothic"/>
              </a:rPr>
              <a:t> </a:t>
            </a:r>
            <a:r>
              <a:rPr kumimoji="0" lang="fr-FR" sz="2800" b="1" i="0" u="none" strike="noStrike" kern="1200" cap="none" spc="-1" normalizeH="0" baseline="0" noProof="0" dirty="0" err="1">
                <a:ln>
                  <a:noFill/>
                </a:ln>
                <a:solidFill>
                  <a:srgbClr val="3B3838"/>
                </a:solidFill>
                <a:effectLst/>
                <a:uLnTx/>
                <a:uFillTx/>
                <a:latin typeface="Century Gothic" panose="020B0502020202020204" pitchFamily="34" charset="0"/>
                <a:ea typeface="Century Gothic"/>
              </a:rPr>
              <a:t>with</a:t>
            </a:r>
            <a:r>
              <a:rPr kumimoji="0" lang="fr-FR" sz="2800" b="1" i="0" u="none" strike="noStrike" kern="1200" cap="none" spc="-1" normalizeH="0" baseline="0" noProof="0" dirty="0">
                <a:ln>
                  <a:noFill/>
                </a:ln>
                <a:solidFill>
                  <a:srgbClr val="3B3838"/>
                </a:solidFill>
                <a:effectLst/>
                <a:uLnTx/>
                <a:uFillTx/>
                <a:latin typeface="Century Gothic" panose="020B0502020202020204" pitchFamily="34" charset="0"/>
                <a:ea typeface="Century Gothic"/>
              </a:rPr>
              <a:t> </a:t>
            </a:r>
            <a:r>
              <a:rPr kumimoji="0" lang="fr-FR" sz="2800" b="1" i="1" u="none" strike="noStrike" kern="1200" cap="none" spc="-1" normalizeH="0" baseline="0" noProof="0" dirty="0" err="1">
                <a:ln>
                  <a:noFill/>
                </a:ln>
                <a:solidFill>
                  <a:srgbClr val="3B3838"/>
                </a:solidFill>
                <a:effectLst/>
                <a:uLnTx/>
                <a:uFillTx/>
                <a:latin typeface="Century Gothic" panose="020B0502020202020204" pitchFamily="34" charset="0"/>
                <a:ea typeface="Century Gothic"/>
              </a:rPr>
              <a:t>nicht</a:t>
            </a:r>
            <a:endParaRPr kumimoji="0" lang="fr-FR" sz="2800" b="1" i="0" u="none" strike="noStrike" kern="1200" cap="none" spc="-1" normalizeH="0" baseline="0" noProof="0" dirty="0">
              <a:ln>
                <a:noFill/>
              </a:ln>
              <a:solidFill>
                <a:srgbClr val="3B3838"/>
              </a:solidFill>
              <a:effectLst/>
              <a:uLnTx/>
              <a:uFillTx/>
              <a:latin typeface="Century Gothic" panose="020B0502020202020204" pitchFamily="34" charset="0"/>
              <a:ea typeface="Century Gothic"/>
            </a:endParaRPr>
          </a:p>
          <a:p>
            <a:pPr marL="457920" marR="0" lvl="0" indent="-457200" algn="l" defTabSz="914400" rtl="0" eaLnBrk="1" fontAlgn="auto" latinLnBrk="0" hangingPunct="1">
              <a:lnSpc>
                <a:spcPct val="100000"/>
              </a:lnSpc>
              <a:spcBef>
                <a:spcPts val="0"/>
              </a:spcBef>
              <a:spcAft>
                <a:spcPts val="0"/>
              </a:spcAft>
              <a:buClr>
                <a:srgbClr val="3B3838"/>
              </a:buClr>
              <a:buSzTx/>
              <a:buFont typeface="Wingdings" panose="05000000000000000000" pitchFamily="2" charset="2"/>
              <a:buChar char="§"/>
              <a:tabLst/>
              <a:defRPr/>
            </a:pPr>
            <a:r>
              <a:rPr kumimoji="0" lang="fr-FR" sz="2800" b="1" i="0" u="none" strike="noStrike" kern="1200" cap="none" spc="-1" normalizeH="0" baseline="0" noProof="0" dirty="0">
                <a:ln>
                  <a:noFill/>
                </a:ln>
                <a:solidFill>
                  <a:srgbClr val="3B3838"/>
                </a:solidFill>
                <a:effectLst/>
                <a:uLnTx/>
                <a:uFillTx/>
                <a:latin typeface="Century Gothic" panose="020B0502020202020204" pitchFamily="34" charset="0"/>
                <a:ea typeface="Century Gothic"/>
              </a:rPr>
              <a:t>SSC [er-] [-er]</a:t>
            </a:r>
          </a:p>
        </p:txBody>
      </p:sp>
      <p:sp>
        <p:nvSpPr>
          <p:cNvPr id="2" name="Title 1">
            <a:extLst>
              <a:ext uri="{FF2B5EF4-FFF2-40B4-BE49-F238E27FC236}">
                <a16:creationId xmlns:a16="http://schemas.microsoft.com/office/drawing/2014/main" id="{F55CF993-3D71-4C59-9D34-78FA39EC2FDE}"/>
              </a:ext>
            </a:extLst>
          </p:cNvPr>
          <p:cNvSpPr>
            <a:spLocks noGrp="1"/>
          </p:cNvSpPr>
          <p:nvPr>
            <p:ph type="title"/>
          </p:nvPr>
        </p:nvSpPr>
        <p:spPr>
          <a:xfrm>
            <a:off x="-24707" y="331279"/>
            <a:ext cx="4350240" cy="1144800"/>
          </a:xfrm>
        </p:spPr>
        <p:txBody>
          <a:bodyPr/>
          <a:lstStyle/>
          <a:p>
            <a:pPr algn="ctr"/>
            <a:r>
              <a:rPr lang="en-GB" sz="4000" b="1" spc="-1" dirty="0">
                <a:solidFill>
                  <a:srgbClr val="3B3838"/>
                </a:solidFill>
                <a:latin typeface="Century Gothic" panose="020B0502020202020204" pitchFamily="34" charset="0"/>
                <a:ea typeface="Century Gothic"/>
              </a:rPr>
              <a:t>Talking </a:t>
            </a:r>
            <a:r>
              <a:rPr lang="en-GB" sz="4000" b="1" spc="-1">
                <a:solidFill>
                  <a:srgbClr val="3B3838"/>
                </a:solidFill>
                <a:latin typeface="Century Gothic" panose="020B0502020202020204" pitchFamily="34" charset="0"/>
                <a:ea typeface="Century Gothic"/>
              </a:rPr>
              <a:t>about activities and events</a:t>
            </a:r>
            <a:endParaRPr lang="en-GB" sz="4000" dirty="0">
              <a:solidFill>
                <a:srgbClr val="3B3838"/>
              </a:solidFill>
            </a:endParaRPr>
          </a:p>
        </p:txBody>
      </p:sp>
      <p:pic>
        <p:nvPicPr>
          <p:cNvPr id="8" name="Picture 7" descr="Map&#10;&#10;Description automatically generated">
            <a:extLst>
              <a:ext uri="{FF2B5EF4-FFF2-40B4-BE49-F238E27FC236}">
                <a16:creationId xmlns:a16="http://schemas.microsoft.com/office/drawing/2014/main" id="{D221C529-BF74-4965-96AD-9519D65DB1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0866" y="240668"/>
            <a:ext cx="3811412" cy="4881282"/>
          </a:xfrm>
          <a:prstGeom prst="rect">
            <a:avLst/>
          </a:prstGeom>
        </p:spPr>
      </p:pic>
      <p:sp>
        <p:nvSpPr>
          <p:cNvPr id="9" name="TextBox 8">
            <a:extLst>
              <a:ext uri="{FF2B5EF4-FFF2-40B4-BE49-F238E27FC236}">
                <a16:creationId xmlns:a16="http://schemas.microsoft.com/office/drawing/2014/main" id="{3FB254EC-1FC5-4D22-BD0A-34EB0D0AE9D2}"/>
              </a:ext>
            </a:extLst>
          </p:cNvPr>
          <p:cNvSpPr txBox="1"/>
          <p:nvPr/>
        </p:nvSpPr>
        <p:spPr>
          <a:xfrm>
            <a:off x="8182900" y="6466406"/>
            <a:ext cx="3987452" cy="400110"/>
          </a:xfrm>
          <a:prstGeom prst="rect">
            <a:avLst/>
          </a:prstGeom>
          <a:noFill/>
        </p:spPr>
        <p:txBody>
          <a:bodyPr wrap="square" rtlCol="0">
            <a:spAutoFit/>
          </a:bodyPr>
          <a:lstStyle/>
          <a:p>
            <a:pPr algn="r"/>
            <a:r>
              <a:rPr lang="en-GB" sz="2000" dirty="0">
                <a:solidFill>
                  <a:srgbClr val="002060"/>
                </a:solidFill>
                <a:latin typeface="Century Gothic" panose="020B0502020202020204" pitchFamily="34" charset="0"/>
              </a:rPr>
              <a:t>Term 3 Week 3</a:t>
            </a:r>
          </a:p>
        </p:txBody>
      </p:sp>
      <p:sp>
        <p:nvSpPr>
          <p:cNvPr id="11" name="CustomShape 2">
            <a:extLst>
              <a:ext uri="{FF2B5EF4-FFF2-40B4-BE49-F238E27FC236}">
                <a16:creationId xmlns:a16="http://schemas.microsoft.com/office/drawing/2014/main" id="{0EE80D53-D699-4834-9252-8A67AA1DD8CC}"/>
              </a:ext>
            </a:extLst>
          </p:cNvPr>
          <p:cNvSpPr/>
          <p:nvPr/>
        </p:nvSpPr>
        <p:spPr>
          <a:xfrm>
            <a:off x="5649294" y="4911926"/>
            <a:ext cx="56448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
                <a:srgbClr val="FF3333"/>
              </a:buClr>
              <a:buSzPts val="9600"/>
              <a:buFontTx/>
              <a:buNone/>
              <a:tabLst/>
              <a:defRPr/>
            </a:pPr>
            <a:r>
              <a:rPr kumimoji="0" lang="en-GB" sz="9600" b="1" i="0" u="none" strike="noStrike" kern="0" cap="none" spc="0" normalizeH="0" baseline="0" noProof="0" dirty="0" err="1">
                <a:ln>
                  <a:noFill/>
                </a:ln>
                <a:solidFill>
                  <a:srgbClr val="FFC000"/>
                </a:solidFill>
                <a:effectLst/>
                <a:uLnTx/>
                <a:uFillTx/>
                <a:latin typeface="Modern Love" panose="04090805081005020601" pitchFamily="82" charset="0"/>
                <a:cs typeface="Arial"/>
                <a:sym typeface="Arial"/>
              </a:rPr>
              <a:t>gelb</a:t>
            </a:r>
            <a:endParaRPr kumimoji="0" lang="en-GB" sz="1400" b="0" i="0" u="none" strike="noStrike" kern="0" cap="none" spc="0" normalizeH="0" baseline="0" noProof="0" dirty="0">
              <a:ln>
                <a:noFill/>
              </a:ln>
              <a:solidFill>
                <a:srgbClr val="FFC000"/>
              </a:solidFill>
              <a:effectLst/>
              <a:uLnTx/>
              <a:uFillTx/>
              <a:latin typeface="Modern Love" panose="04090805081005020601" pitchFamily="82" charset="0"/>
              <a:cs typeface="Arial"/>
              <a:sym typeface="Arial"/>
            </a:endParaRPr>
          </a:p>
        </p:txBody>
      </p:sp>
      <p:pic>
        <p:nvPicPr>
          <p:cNvPr id="4" name="Picture 3">
            <a:extLst>
              <a:ext uri="{FF2B5EF4-FFF2-40B4-BE49-F238E27FC236}">
                <a16:creationId xmlns:a16="http://schemas.microsoft.com/office/drawing/2014/main" id="{304B3B19-9D6E-4E9D-EE4B-6F2D776C222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6165"/>
          <a:stretch/>
        </p:blipFill>
        <p:spPr>
          <a:xfrm flipH="1">
            <a:off x="266041" y="2355988"/>
            <a:ext cx="2109979" cy="2378957"/>
          </a:xfrm>
          <a:prstGeom prst="rect">
            <a:avLst/>
          </a:prstGeom>
        </p:spPr>
      </p:pic>
      <p:pic>
        <p:nvPicPr>
          <p:cNvPr id="5" name="Picture 4" descr="Free guitar music musical instrument vector">
            <a:extLst>
              <a:ext uri="{FF2B5EF4-FFF2-40B4-BE49-F238E27FC236}">
                <a16:creationId xmlns:a16="http://schemas.microsoft.com/office/drawing/2014/main" id="{E2D853E7-3703-879B-5AF3-A41228A50E2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36211" y="3089786"/>
            <a:ext cx="1480643" cy="16451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Google Shape;170;p8"/>
          <p:cNvPicPr/>
          <p:nvPr/>
        </p:nvPicPr>
        <p:blipFill>
          <a:blip r:embed="rId3"/>
          <a:stretch/>
        </p:blipFill>
        <p:spPr>
          <a:xfrm>
            <a:off x="10909270" y="86527"/>
            <a:ext cx="1190434" cy="1088269"/>
          </a:xfrm>
          <a:prstGeom prst="rect">
            <a:avLst/>
          </a:prstGeom>
          <a:ln>
            <a:noFill/>
          </a:ln>
        </p:spPr>
      </p:pic>
      <p:sp>
        <p:nvSpPr>
          <p:cNvPr id="92" name="CustomShape 5"/>
          <p:cNvSpPr/>
          <p:nvPr/>
        </p:nvSpPr>
        <p:spPr>
          <a:xfrm>
            <a:off x="636206" y="1980743"/>
            <a:ext cx="6062613"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1" normalizeH="0" baseline="0" noProof="0" dirty="0">
                <a:ln>
                  <a:noFill/>
                </a:ln>
                <a:solidFill>
                  <a:srgbClr val="1F3864"/>
                </a:solidFill>
                <a:effectLst/>
                <a:uLnTx/>
                <a:uFillTx/>
                <a:latin typeface="Century Gothic" panose="020B0502020202020204" pitchFamily="34" charset="0"/>
                <a:ea typeface="Century Gothic"/>
                <a:cs typeface="+mn-cs"/>
              </a:rPr>
              <a:t>Das </a:t>
            </a:r>
            <a:r>
              <a:rPr kumimoji="0" lang="en-GB" sz="2800" b="0" i="0" u="none" strike="noStrike" kern="1200" cap="none" spc="-1" normalizeH="0" baseline="0" noProof="0" dirty="0" err="1">
                <a:ln>
                  <a:noFill/>
                </a:ln>
                <a:solidFill>
                  <a:srgbClr val="1F3864"/>
                </a:solidFill>
                <a:effectLst/>
                <a:uLnTx/>
                <a:uFillTx/>
                <a:latin typeface="Century Gothic" panose="020B0502020202020204" pitchFamily="34" charset="0"/>
                <a:ea typeface="Century Gothic"/>
                <a:cs typeface="+mn-cs"/>
              </a:rPr>
              <a:t>ist</a:t>
            </a:r>
            <a:r>
              <a:rPr kumimoji="0" lang="en-GB" sz="2800" b="0" i="0" u="none" strike="noStrike" kern="1200" cap="none" spc="-1" normalizeH="0" baseline="0" noProof="0" dirty="0">
                <a:ln>
                  <a:noFill/>
                </a:ln>
                <a:solidFill>
                  <a:srgbClr val="1F3864"/>
                </a:solidFill>
                <a:effectLst/>
                <a:uLnTx/>
                <a:uFillTx/>
                <a:latin typeface="Century Gothic" panose="020B0502020202020204" pitchFamily="34" charset="0"/>
                <a:ea typeface="Century Gothic"/>
                <a:cs typeface="+mn-cs"/>
              </a:rPr>
              <a:t> </a:t>
            </a:r>
            <a:r>
              <a:rPr kumimoji="0" lang="en-GB" sz="2800" b="0" i="0" u="none" strike="noStrike" kern="1200" cap="none" spc="-1" normalizeH="0" baseline="0" noProof="0" dirty="0" err="1">
                <a:ln>
                  <a:noFill/>
                </a:ln>
                <a:solidFill>
                  <a:srgbClr val="1F3864"/>
                </a:solidFill>
                <a:effectLst/>
                <a:uLnTx/>
                <a:uFillTx/>
                <a:latin typeface="Century Gothic" panose="020B0502020202020204" pitchFamily="34" charset="0"/>
                <a:ea typeface="Century Gothic"/>
                <a:cs typeface="+mn-cs"/>
              </a:rPr>
              <a:t>mein</a:t>
            </a:r>
            <a:r>
              <a:rPr kumimoji="0" lang="en-GB" sz="2800" b="0" i="0" u="none" strike="noStrike" kern="1200" cap="none" spc="-1" normalizeH="0" baseline="0" noProof="0" dirty="0">
                <a:ln>
                  <a:noFill/>
                </a:ln>
                <a:solidFill>
                  <a:srgbClr val="1F3864"/>
                </a:solidFill>
                <a:effectLst/>
                <a:uLnTx/>
                <a:uFillTx/>
                <a:latin typeface="Century Gothic" panose="020B0502020202020204" pitchFamily="34" charset="0"/>
                <a:ea typeface="Century Gothic"/>
                <a:cs typeface="+mn-cs"/>
              </a:rPr>
              <a:t> </a:t>
            </a:r>
            <a:r>
              <a:rPr kumimoji="0" lang="en-GB" sz="2800" b="0" i="0" u="none" strike="noStrike" kern="1200" cap="none" spc="-1" normalizeH="0" baseline="0" noProof="0" dirty="0" err="1">
                <a:ln>
                  <a:noFill/>
                </a:ln>
                <a:solidFill>
                  <a:srgbClr val="1F3864"/>
                </a:solidFill>
                <a:effectLst/>
                <a:uLnTx/>
                <a:uFillTx/>
                <a:latin typeface="Century Gothic" panose="020B0502020202020204" pitchFamily="34" charset="0"/>
                <a:ea typeface="Century Gothic"/>
                <a:cs typeface="+mn-cs"/>
              </a:rPr>
              <a:t>Lieblingsspiel</a:t>
            </a:r>
            <a:r>
              <a:rPr kumimoji="0" lang="en-GB" sz="3200" b="0" i="0" u="none" strike="noStrike" kern="1200" cap="none" spc="-1" normalizeH="0" baseline="0" noProof="0" dirty="0">
                <a:ln>
                  <a:noFill/>
                </a:ln>
                <a:solidFill>
                  <a:srgbClr val="1F3864"/>
                </a:solidFill>
                <a:effectLst/>
                <a:uLnTx/>
                <a:uFillTx/>
                <a:latin typeface="Century Gothic" panose="020B0502020202020204" pitchFamily="34" charset="0"/>
                <a:ea typeface="Century Gothic"/>
                <a:cs typeface="+mn-cs"/>
              </a:rPr>
              <a:t>.</a:t>
            </a:r>
            <a:endParaRPr kumimoji="0" lang="en-GB" sz="32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102" name="Google Shape;183;p8"/>
          <p:cNvPicPr/>
          <p:nvPr/>
        </p:nvPicPr>
        <p:blipFill>
          <a:blip r:embed="rId4"/>
          <a:stretch/>
        </p:blipFill>
        <p:spPr>
          <a:xfrm>
            <a:off x="217243" y="2430217"/>
            <a:ext cx="633960" cy="671040"/>
          </a:xfrm>
          <a:prstGeom prst="rect">
            <a:avLst/>
          </a:prstGeom>
          <a:ln>
            <a:noFill/>
          </a:ln>
        </p:spPr>
      </p:pic>
      <p:sp>
        <p:nvSpPr>
          <p:cNvPr id="2" name="Title 1">
            <a:extLst>
              <a:ext uri="{FF2B5EF4-FFF2-40B4-BE49-F238E27FC236}">
                <a16:creationId xmlns:a16="http://schemas.microsoft.com/office/drawing/2014/main" id="{695DE2CF-C479-4832-BEE8-6FF1D832AF36}"/>
              </a:ext>
            </a:extLst>
          </p:cNvPr>
          <p:cNvSpPr>
            <a:spLocks noGrp="1"/>
          </p:cNvSpPr>
          <p:nvPr>
            <p:ph type="title"/>
          </p:nvPr>
        </p:nvSpPr>
        <p:spPr>
          <a:xfrm>
            <a:off x="83603" y="78533"/>
            <a:ext cx="8799066" cy="668717"/>
          </a:xfrm>
        </p:spPr>
        <p:txBody>
          <a:bodyPr/>
          <a:lstStyle/>
          <a:p>
            <a:r>
              <a:rPr lang="en-GB" sz="3600" b="1" spc="-1" dirty="0" err="1">
                <a:latin typeface="Century Gothic" panose="020B0502020202020204" pitchFamily="34" charset="0"/>
                <a:ea typeface="Century Gothic"/>
              </a:rPr>
              <a:t>Nicht</a:t>
            </a:r>
            <a:r>
              <a:rPr lang="en-GB" sz="3600" b="1" spc="-1" dirty="0">
                <a:latin typeface="Century Gothic" panose="020B0502020202020204" pitchFamily="34" charset="0"/>
                <a:ea typeface="Century Gothic"/>
              </a:rPr>
              <a:t> (not) </a:t>
            </a:r>
            <a:endParaRPr lang="en-GB" sz="3600" dirty="0"/>
          </a:p>
        </p:txBody>
      </p:sp>
      <p:sp>
        <p:nvSpPr>
          <p:cNvPr id="28" name="CustomShape 5">
            <a:extLst>
              <a:ext uri="{FF2B5EF4-FFF2-40B4-BE49-F238E27FC236}">
                <a16:creationId xmlns:a16="http://schemas.microsoft.com/office/drawing/2014/main" id="{1A304562-FFAE-47C1-AAB3-E0DD291ADD70}"/>
              </a:ext>
            </a:extLst>
          </p:cNvPr>
          <p:cNvSpPr/>
          <p:nvPr/>
        </p:nvSpPr>
        <p:spPr>
          <a:xfrm>
            <a:off x="970991" y="2704450"/>
            <a:ext cx="3668244"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1" normalizeH="0" baseline="0" noProof="0" dirty="0">
                <a:ln>
                  <a:noFill/>
                </a:ln>
                <a:solidFill>
                  <a:srgbClr val="1F3864"/>
                </a:solidFill>
                <a:effectLst/>
                <a:uLnTx/>
                <a:uFillTx/>
                <a:latin typeface="Century Gothic" panose="020B0502020202020204" pitchFamily="34" charset="0"/>
                <a:ea typeface="Century Gothic"/>
                <a:cs typeface="+mn-cs"/>
              </a:rPr>
              <a:t>That is my favourite game.</a:t>
            </a:r>
            <a:endParaRPr kumimoji="0" lang="en-GB" sz="28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0" name="CustomShape 3">
            <a:extLst>
              <a:ext uri="{FF2B5EF4-FFF2-40B4-BE49-F238E27FC236}">
                <a16:creationId xmlns:a16="http://schemas.microsoft.com/office/drawing/2014/main" id="{8DD5AF9B-78B1-4919-8592-E33A62DB47E1}"/>
              </a:ext>
            </a:extLst>
          </p:cNvPr>
          <p:cNvSpPr/>
          <p:nvPr/>
        </p:nvSpPr>
        <p:spPr>
          <a:xfrm>
            <a:off x="322316" y="1228344"/>
            <a:ext cx="11463480"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We also use </a:t>
            </a:r>
            <a:r>
              <a:rPr kumimoji="0" lang="en-GB" sz="3200" b="1" i="0" u="none" strike="noStrike" kern="1200" cap="none" spc="-1" normalizeH="0" baseline="0" noProof="0" dirty="0" err="1">
                <a:ln>
                  <a:noFill/>
                </a:ln>
                <a:solidFill>
                  <a:srgbClr val="002060"/>
                </a:solidFill>
                <a:effectLst/>
                <a:uLnTx/>
                <a:uFillTx/>
                <a:latin typeface="Century Gothic" panose="020B0502020202020204" pitchFamily="34" charset="0"/>
                <a:ea typeface="+mn-ea"/>
                <a:cs typeface="+mn-cs"/>
              </a:rPr>
              <a:t>nicht</a:t>
            </a:r>
            <a:r>
              <a:rPr kumimoji="0" lang="en-GB" sz="32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 to mean </a:t>
            </a:r>
            <a:r>
              <a:rPr kumimoji="0" lang="en-GB" sz="3200" b="1"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not </a:t>
            </a:r>
            <a:r>
              <a:rPr kumimoji="0" lang="en-GB" sz="32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before ‘my’ and ‘your’:</a:t>
            </a:r>
            <a:endParaRPr kumimoji="0" lang="en-GB" sz="32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41" name="CustomShape 8">
            <a:extLst>
              <a:ext uri="{FF2B5EF4-FFF2-40B4-BE49-F238E27FC236}">
                <a16:creationId xmlns:a16="http://schemas.microsoft.com/office/drawing/2014/main" id="{A04952AB-A972-48BA-AC57-56E0FE21D27E}"/>
              </a:ext>
            </a:extLst>
          </p:cNvPr>
          <p:cNvSpPr/>
          <p:nvPr/>
        </p:nvSpPr>
        <p:spPr>
          <a:xfrm>
            <a:off x="6229150" y="2045339"/>
            <a:ext cx="6062613"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Das </a:t>
            </a:r>
            <a:r>
              <a:rPr kumimoji="0" lang="en-GB" sz="2800" b="0"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ist</a:t>
            </a:r>
            <a:r>
              <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t>
            </a:r>
            <a:r>
              <a:rPr kumimoji="0" lang="en-GB" sz="28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nicht</a:t>
            </a: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t>
            </a:r>
            <a:r>
              <a:rPr kumimoji="0" lang="en-GB" sz="2800" b="0" i="0" u="none" strike="noStrike" kern="1200" cap="none" spc="-1" normalizeH="0" baseline="0" noProof="0" dirty="0" err="1">
                <a:ln>
                  <a:noFill/>
                </a:ln>
                <a:solidFill>
                  <a:srgbClr val="1F3864"/>
                </a:solidFill>
                <a:effectLst/>
                <a:uLnTx/>
                <a:uFillTx/>
                <a:latin typeface="Century Gothic" panose="020B0502020202020204" pitchFamily="34" charset="0"/>
                <a:ea typeface="Century Gothic"/>
                <a:cs typeface="+mn-cs"/>
              </a:rPr>
              <a:t>mein</a:t>
            </a:r>
            <a:r>
              <a:rPr kumimoji="0" lang="en-GB" sz="2800" b="0" i="0" u="none" strike="noStrike" kern="1200" cap="none" spc="-1" normalizeH="0" baseline="0" noProof="0" dirty="0">
                <a:ln>
                  <a:noFill/>
                </a:ln>
                <a:solidFill>
                  <a:srgbClr val="1F3864"/>
                </a:solidFill>
                <a:effectLst/>
                <a:uLnTx/>
                <a:uFillTx/>
                <a:latin typeface="Century Gothic" panose="020B0502020202020204" pitchFamily="34" charset="0"/>
                <a:ea typeface="Century Gothic"/>
                <a:cs typeface="+mn-cs"/>
              </a:rPr>
              <a:t> </a:t>
            </a:r>
            <a:r>
              <a:rPr kumimoji="0" lang="en-GB" sz="2800" b="0" i="0" u="none" strike="noStrike" kern="1200" cap="none" spc="-1" normalizeH="0" baseline="0" noProof="0" dirty="0" err="1">
                <a:ln>
                  <a:noFill/>
                </a:ln>
                <a:solidFill>
                  <a:srgbClr val="1F3864"/>
                </a:solidFill>
                <a:effectLst/>
                <a:uLnTx/>
                <a:uFillTx/>
                <a:latin typeface="Century Gothic" panose="020B0502020202020204" pitchFamily="34" charset="0"/>
                <a:ea typeface="Century Gothic"/>
                <a:cs typeface="+mn-cs"/>
              </a:rPr>
              <a:t>Lieblingsspiel</a:t>
            </a:r>
            <a:r>
              <a:rPr kumimoji="0" lang="en-GB" sz="2800" b="0" i="0" u="none" strike="noStrike" kern="1200" cap="none" spc="-1" normalizeH="0" baseline="0" noProof="0" dirty="0">
                <a:ln>
                  <a:noFill/>
                </a:ln>
                <a:solidFill>
                  <a:srgbClr val="1F3864"/>
                </a:solidFill>
                <a:effectLst/>
                <a:uLnTx/>
                <a:uFillTx/>
                <a:latin typeface="Century Gothic" panose="020B0502020202020204" pitchFamily="34" charset="0"/>
                <a:ea typeface="Century Gothic"/>
                <a:cs typeface="+mn-cs"/>
              </a:rPr>
              <a:t>!</a:t>
            </a:r>
            <a:endParaRPr kumimoji="0" lang="en-GB" sz="28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42" name="CustomShape 9">
            <a:extLst>
              <a:ext uri="{FF2B5EF4-FFF2-40B4-BE49-F238E27FC236}">
                <a16:creationId xmlns:a16="http://schemas.microsoft.com/office/drawing/2014/main" id="{2EB85A93-1BBF-421B-8FB1-B4E9AEF63B48}"/>
              </a:ext>
            </a:extLst>
          </p:cNvPr>
          <p:cNvSpPr/>
          <p:nvPr/>
        </p:nvSpPr>
        <p:spPr>
          <a:xfrm>
            <a:off x="6475596" y="2704450"/>
            <a:ext cx="4276087"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1" normalizeH="0" baseline="0" noProof="0" dirty="0">
                <a:ln>
                  <a:noFill/>
                </a:ln>
                <a:solidFill>
                  <a:srgbClr val="1F3864"/>
                </a:solidFill>
                <a:effectLst/>
                <a:uLnTx/>
                <a:uFillTx/>
                <a:latin typeface="Century Gothic" panose="020B0502020202020204" pitchFamily="34" charset="0"/>
                <a:ea typeface="Century Gothic"/>
                <a:cs typeface="+mn-cs"/>
              </a:rPr>
              <a:t>That is </a:t>
            </a:r>
            <a:r>
              <a:rPr kumimoji="0" lang="en-GB" sz="2800" b="1" i="0" u="none" strike="noStrike" kern="1200" cap="none" spc="-1" normalizeH="0" baseline="0" noProof="0" dirty="0">
                <a:ln>
                  <a:noFill/>
                </a:ln>
                <a:solidFill>
                  <a:srgbClr val="1F3864"/>
                </a:solidFill>
                <a:effectLst/>
                <a:uLnTx/>
                <a:uFillTx/>
                <a:latin typeface="Century Gothic" panose="020B0502020202020204" pitchFamily="34" charset="0"/>
                <a:ea typeface="Century Gothic"/>
                <a:cs typeface="+mn-cs"/>
              </a:rPr>
              <a:t>not</a:t>
            </a:r>
            <a:r>
              <a:rPr kumimoji="0" lang="en-GB" sz="2800" b="0" i="0" u="none" strike="noStrike" kern="1200" cap="none" spc="-1" normalizeH="0" baseline="0" noProof="0" dirty="0">
                <a:ln>
                  <a:noFill/>
                </a:ln>
                <a:solidFill>
                  <a:srgbClr val="1F3864"/>
                </a:solidFill>
                <a:effectLst/>
                <a:uLnTx/>
                <a:uFillTx/>
                <a:latin typeface="Century Gothic" panose="020B0502020202020204" pitchFamily="34" charset="0"/>
                <a:ea typeface="Century Gothic"/>
                <a:cs typeface="+mn-cs"/>
              </a:rPr>
              <a:t> my favourite game!</a:t>
            </a:r>
            <a:endParaRPr kumimoji="0" lang="en-GB" sz="28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43" name="Google Shape;183;p8">
            <a:extLst>
              <a:ext uri="{FF2B5EF4-FFF2-40B4-BE49-F238E27FC236}">
                <a16:creationId xmlns:a16="http://schemas.microsoft.com/office/drawing/2014/main" id="{BC9465CC-B44B-4376-AC22-EB11067DC4B7}"/>
              </a:ext>
            </a:extLst>
          </p:cNvPr>
          <p:cNvPicPr/>
          <p:nvPr/>
        </p:nvPicPr>
        <p:blipFill>
          <a:blip r:embed="rId4"/>
          <a:stretch/>
        </p:blipFill>
        <p:spPr>
          <a:xfrm>
            <a:off x="5849861" y="2551450"/>
            <a:ext cx="633960" cy="671040"/>
          </a:xfrm>
          <a:prstGeom prst="rect">
            <a:avLst/>
          </a:prstGeom>
          <a:ln>
            <a:noFill/>
          </a:ln>
        </p:spPr>
      </p:pic>
      <p:sp>
        <p:nvSpPr>
          <p:cNvPr id="72" name="CustomShape 5">
            <a:extLst>
              <a:ext uri="{FF2B5EF4-FFF2-40B4-BE49-F238E27FC236}">
                <a16:creationId xmlns:a16="http://schemas.microsoft.com/office/drawing/2014/main" id="{54A96478-E175-4876-96EC-1325E8A0271A}"/>
              </a:ext>
            </a:extLst>
          </p:cNvPr>
          <p:cNvSpPr/>
          <p:nvPr/>
        </p:nvSpPr>
        <p:spPr>
          <a:xfrm>
            <a:off x="778166" y="4219719"/>
            <a:ext cx="4884868"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1" normalizeH="0" baseline="0" noProof="0" dirty="0">
                <a:ln>
                  <a:noFill/>
                </a:ln>
                <a:solidFill>
                  <a:srgbClr val="1F3864"/>
                </a:solidFill>
                <a:effectLst/>
                <a:uLnTx/>
                <a:uFillTx/>
                <a:latin typeface="Century Gothic" panose="020B0502020202020204" pitchFamily="34" charset="0"/>
                <a:ea typeface="Century Gothic"/>
                <a:cs typeface="+mn-cs"/>
              </a:rPr>
              <a:t>Das </a:t>
            </a:r>
            <a:r>
              <a:rPr kumimoji="0" lang="en-GB" sz="3200" b="0" i="0" u="none" strike="noStrike" kern="1200" cap="none" spc="-1" normalizeH="0" baseline="0" noProof="0" dirty="0" err="1">
                <a:ln>
                  <a:noFill/>
                </a:ln>
                <a:solidFill>
                  <a:srgbClr val="1F3864"/>
                </a:solidFill>
                <a:effectLst/>
                <a:uLnTx/>
                <a:uFillTx/>
                <a:latin typeface="Century Gothic" panose="020B0502020202020204" pitchFamily="34" charset="0"/>
                <a:ea typeface="Century Gothic"/>
                <a:cs typeface="+mn-cs"/>
              </a:rPr>
              <a:t>ist</a:t>
            </a:r>
            <a:r>
              <a:rPr kumimoji="0" lang="en-GB" sz="3200" b="0" i="0" u="none" strike="noStrike" kern="1200" cap="none" spc="-1" normalizeH="0" baseline="0" noProof="0" dirty="0">
                <a:ln>
                  <a:noFill/>
                </a:ln>
                <a:solidFill>
                  <a:srgbClr val="1F3864"/>
                </a:solidFill>
                <a:effectLst/>
                <a:uLnTx/>
                <a:uFillTx/>
                <a:latin typeface="Century Gothic" panose="020B0502020202020204" pitchFamily="34" charset="0"/>
                <a:ea typeface="Century Gothic"/>
                <a:cs typeface="+mn-cs"/>
              </a:rPr>
              <a:t> </a:t>
            </a:r>
            <a:r>
              <a:rPr kumimoji="0" lang="en-GB" sz="3200" b="0" i="0" u="none" strike="noStrike" kern="1200" cap="none" spc="-1" normalizeH="0" baseline="0" noProof="0" dirty="0" err="1">
                <a:ln>
                  <a:noFill/>
                </a:ln>
                <a:solidFill>
                  <a:srgbClr val="1F3864"/>
                </a:solidFill>
                <a:effectLst/>
                <a:uLnTx/>
                <a:uFillTx/>
                <a:latin typeface="Century Gothic" panose="020B0502020202020204" pitchFamily="34" charset="0"/>
                <a:ea typeface="Century Gothic"/>
                <a:cs typeface="+mn-cs"/>
              </a:rPr>
              <a:t>dein</a:t>
            </a:r>
            <a:r>
              <a:rPr kumimoji="0" lang="en-GB" sz="3200" b="0" i="0" u="none" strike="noStrike" kern="1200" cap="none" spc="-1" normalizeH="0" baseline="0" noProof="0" dirty="0">
                <a:ln>
                  <a:noFill/>
                </a:ln>
                <a:solidFill>
                  <a:srgbClr val="1F3864"/>
                </a:solidFill>
                <a:effectLst/>
                <a:uLnTx/>
                <a:uFillTx/>
                <a:latin typeface="Century Gothic" panose="020B0502020202020204" pitchFamily="34" charset="0"/>
                <a:ea typeface="Century Gothic"/>
                <a:cs typeface="+mn-cs"/>
              </a:rPr>
              <a:t> Baum.</a:t>
            </a:r>
            <a:endParaRPr kumimoji="0" lang="en-GB" sz="32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74" name="Google Shape;183;p8">
            <a:extLst>
              <a:ext uri="{FF2B5EF4-FFF2-40B4-BE49-F238E27FC236}">
                <a16:creationId xmlns:a16="http://schemas.microsoft.com/office/drawing/2014/main" id="{58347E3E-4D38-47DB-A157-8922D734332B}"/>
              </a:ext>
            </a:extLst>
          </p:cNvPr>
          <p:cNvPicPr/>
          <p:nvPr/>
        </p:nvPicPr>
        <p:blipFill>
          <a:blip r:embed="rId4"/>
          <a:stretch/>
        </p:blipFill>
        <p:spPr>
          <a:xfrm>
            <a:off x="217243" y="4760654"/>
            <a:ext cx="633960" cy="671040"/>
          </a:xfrm>
          <a:prstGeom prst="rect">
            <a:avLst/>
          </a:prstGeom>
          <a:ln>
            <a:noFill/>
          </a:ln>
        </p:spPr>
      </p:pic>
      <p:sp>
        <p:nvSpPr>
          <p:cNvPr id="75" name="CustomShape 5">
            <a:extLst>
              <a:ext uri="{FF2B5EF4-FFF2-40B4-BE49-F238E27FC236}">
                <a16:creationId xmlns:a16="http://schemas.microsoft.com/office/drawing/2014/main" id="{2E6C672F-033C-4D11-9D79-958CD3C252CA}"/>
              </a:ext>
            </a:extLst>
          </p:cNvPr>
          <p:cNvSpPr/>
          <p:nvPr/>
        </p:nvSpPr>
        <p:spPr>
          <a:xfrm>
            <a:off x="778166" y="4913654"/>
            <a:ext cx="4251331"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1" normalizeH="0" baseline="0" noProof="0" dirty="0">
                <a:ln>
                  <a:noFill/>
                </a:ln>
                <a:solidFill>
                  <a:srgbClr val="1F3864"/>
                </a:solidFill>
                <a:effectLst/>
                <a:uLnTx/>
                <a:uFillTx/>
                <a:latin typeface="Century Gothic" panose="020B0502020202020204" pitchFamily="34" charset="0"/>
                <a:ea typeface="Century Gothic"/>
                <a:cs typeface="+mn-cs"/>
              </a:rPr>
              <a:t>That is your tree.</a:t>
            </a:r>
            <a:endParaRPr kumimoji="0" lang="en-GB" sz="32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76" name="CustomShape 8">
            <a:extLst>
              <a:ext uri="{FF2B5EF4-FFF2-40B4-BE49-F238E27FC236}">
                <a16:creationId xmlns:a16="http://schemas.microsoft.com/office/drawing/2014/main" id="{3F225E7C-A922-4523-A1A7-A514F6234547}"/>
              </a:ext>
            </a:extLst>
          </p:cNvPr>
          <p:cNvSpPr/>
          <p:nvPr/>
        </p:nvSpPr>
        <p:spPr>
          <a:xfrm>
            <a:off x="6669711" y="4242614"/>
            <a:ext cx="6062613"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Das </a:t>
            </a:r>
            <a:r>
              <a:rPr kumimoji="0" lang="en-GB" sz="3200" b="0"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ist</a:t>
            </a:r>
            <a:r>
              <a:rPr kumimoji="0" lang="en-GB" sz="32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t>
            </a:r>
            <a:r>
              <a:rPr kumimoji="0" lang="en-GB" sz="32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nicht</a:t>
            </a:r>
            <a:r>
              <a:rPr kumimoji="0" lang="en-GB" sz="32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t>
            </a:r>
            <a:r>
              <a:rPr kumimoji="0" lang="en-GB" sz="3200" b="0"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dein</a:t>
            </a:r>
            <a:r>
              <a:rPr kumimoji="0" lang="en-GB" sz="32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Baum</a:t>
            </a:r>
            <a:r>
              <a:rPr kumimoji="0" lang="en-GB" sz="3200" b="0" i="0" u="none" strike="noStrike" kern="1200" cap="none" spc="-1" normalizeH="0" baseline="0" noProof="0" dirty="0">
                <a:ln>
                  <a:noFill/>
                </a:ln>
                <a:solidFill>
                  <a:srgbClr val="1F3864"/>
                </a:solidFill>
                <a:effectLst/>
                <a:uLnTx/>
                <a:uFillTx/>
                <a:latin typeface="Century Gothic" panose="020B0502020202020204" pitchFamily="34" charset="0"/>
                <a:ea typeface="Century Gothic"/>
                <a:cs typeface="+mn-cs"/>
              </a:rPr>
              <a:t>.</a:t>
            </a:r>
            <a:endParaRPr kumimoji="0" lang="en-GB" sz="32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77" name="CustomShape 9">
            <a:extLst>
              <a:ext uri="{FF2B5EF4-FFF2-40B4-BE49-F238E27FC236}">
                <a16:creationId xmlns:a16="http://schemas.microsoft.com/office/drawing/2014/main" id="{9721CB67-EC96-4B54-B41C-62E43CAC51D0}"/>
              </a:ext>
            </a:extLst>
          </p:cNvPr>
          <p:cNvSpPr/>
          <p:nvPr/>
        </p:nvSpPr>
        <p:spPr>
          <a:xfrm>
            <a:off x="6669711" y="4969554"/>
            <a:ext cx="5045224"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1" normalizeH="0" baseline="0" noProof="0" dirty="0">
                <a:ln>
                  <a:noFill/>
                </a:ln>
                <a:solidFill>
                  <a:srgbClr val="1F3864"/>
                </a:solidFill>
                <a:effectLst/>
                <a:uLnTx/>
                <a:uFillTx/>
                <a:latin typeface="Century Gothic" panose="020B0502020202020204" pitchFamily="34" charset="0"/>
                <a:ea typeface="Century Gothic"/>
                <a:cs typeface="+mn-cs"/>
              </a:rPr>
              <a:t>That is </a:t>
            </a:r>
            <a:r>
              <a:rPr kumimoji="0" lang="en-GB" sz="3200" b="1" i="0" u="none" strike="noStrike" kern="1200" cap="none" spc="-1" normalizeH="0" baseline="0" noProof="0" dirty="0">
                <a:ln>
                  <a:noFill/>
                </a:ln>
                <a:solidFill>
                  <a:srgbClr val="1F3864"/>
                </a:solidFill>
                <a:effectLst/>
                <a:uLnTx/>
                <a:uFillTx/>
                <a:latin typeface="Century Gothic" panose="020B0502020202020204" pitchFamily="34" charset="0"/>
                <a:ea typeface="Century Gothic"/>
                <a:cs typeface="+mn-cs"/>
              </a:rPr>
              <a:t>not</a:t>
            </a:r>
            <a:r>
              <a:rPr kumimoji="0" lang="en-GB" sz="3200" b="0" i="0" u="none" strike="noStrike" kern="1200" cap="none" spc="-1" normalizeH="0" baseline="0" noProof="0" dirty="0">
                <a:ln>
                  <a:noFill/>
                </a:ln>
                <a:solidFill>
                  <a:srgbClr val="1F3864"/>
                </a:solidFill>
                <a:effectLst/>
                <a:uLnTx/>
                <a:uFillTx/>
                <a:latin typeface="Century Gothic" panose="020B0502020202020204" pitchFamily="34" charset="0"/>
                <a:ea typeface="Century Gothic"/>
                <a:cs typeface="+mn-cs"/>
              </a:rPr>
              <a:t> your tree.</a:t>
            </a:r>
            <a:endParaRPr kumimoji="0" lang="en-GB" sz="32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78" name="Google Shape;183;p8">
            <a:extLst>
              <a:ext uri="{FF2B5EF4-FFF2-40B4-BE49-F238E27FC236}">
                <a16:creationId xmlns:a16="http://schemas.microsoft.com/office/drawing/2014/main" id="{44A26BE8-C415-4F88-8621-DFB63F6E4BE2}"/>
              </a:ext>
            </a:extLst>
          </p:cNvPr>
          <p:cNvPicPr/>
          <p:nvPr/>
        </p:nvPicPr>
        <p:blipFill>
          <a:blip r:embed="rId4"/>
          <a:stretch/>
        </p:blipFill>
        <p:spPr>
          <a:xfrm>
            <a:off x="6115288" y="4816554"/>
            <a:ext cx="633960" cy="671040"/>
          </a:xfrm>
          <a:prstGeom prst="rect">
            <a:avLst/>
          </a:prstGeom>
          <a:ln>
            <a:noFill/>
          </a:ln>
        </p:spPr>
      </p:pic>
      <p:pic>
        <p:nvPicPr>
          <p:cNvPr id="3" name="Picture 2">
            <a:extLst>
              <a:ext uri="{FF2B5EF4-FFF2-40B4-BE49-F238E27FC236}">
                <a16:creationId xmlns:a16="http://schemas.microsoft.com/office/drawing/2014/main" id="{06CC7E21-24DE-0246-2DBA-C7A0A7591EE1}"/>
              </a:ext>
            </a:extLst>
          </p:cNvPr>
          <p:cNvPicPr>
            <a:picLocks noChangeAspect="1"/>
          </p:cNvPicPr>
          <p:nvPr/>
        </p:nvPicPr>
        <p:blipFill>
          <a:blip r:embed="rId5"/>
          <a:stretch>
            <a:fillRect/>
          </a:stretch>
        </p:blipFill>
        <p:spPr>
          <a:xfrm>
            <a:off x="3531655" y="3185660"/>
            <a:ext cx="1447603" cy="957559"/>
          </a:xfrm>
          <a:prstGeom prst="rect">
            <a:avLst/>
          </a:prstGeom>
        </p:spPr>
      </p:pic>
      <p:pic>
        <p:nvPicPr>
          <p:cNvPr id="5" name="Picture 4">
            <a:extLst>
              <a:ext uri="{FF2B5EF4-FFF2-40B4-BE49-F238E27FC236}">
                <a16:creationId xmlns:a16="http://schemas.microsoft.com/office/drawing/2014/main" id="{69DD627E-9DD6-E713-63C9-DF5936D6DB6E}"/>
              </a:ext>
            </a:extLst>
          </p:cNvPr>
          <p:cNvPicPr>
            <a:picLocks noChangeAspect="1"/>
          </p:cNvPicPr>
          <p:nvPr/>
        </p:nvPicPr>
        <p:blipFill>
          <a:blip r:embed="rId6"/>
          <a:stretch>
            <a:fillRect/>
          </a:stretch>
        </p:blipFill>
        <p:spPr>
          <a:xfrm>
            <a:off x="3220600" y="3229261"/>
            <a:ext cx="595503" cy="570341"/>
          </a:xfrm>
          <a:prstGeom prst="rect">
            <a:avLst/>
          </a:prstGeom>
        </p:spPr>
      </p:pic>
      <p:pic>
        <p:nvPicPr>
          <p:cNvPr id="6" name="Picture 5">
            <a:extLst>
              <a:ext uri="{FF2B5EF4-FFF2-40B4-BE49-F238E27FC236}">
                <a16:creationId xmlns:a16="http://schemas.microsoft.com/office/drawing/2014/main" id="{6E01758D-CC6F-A369-6B35-3F642DC2D062}"/>
              </a:ext>
            </a:extLst>
          </p:cNvPr>
          <p:cNvPicPr>
            <a:picLocks noChangeAspect="1"/>
          </p:cNvPicPr>
          <p:nvPr/>
        </p:nvPicPr>
        <p:blipFill>
          <a:blip r:embed="rId5"/>
          <a:stretch>
            <a:fillRect/>
          </a:stretch>
        </p:blipFill>
        <p:spPr>
          <a:xfrm>
            <a:off x="9386387" y="3199843"/>
            <a:ext cx="1447603" cy="957559"/>
          </a:xfrm>
          <a:prstGeom prst="rect">
            <a:avLst/>
          </a:prstGeom>
        </p:spPr>
      </p:pic>
      <p:pic>
        <p:nvPicPr>
          <p:cNvPr id="7" name="Picture 6">
            <a:extLst>
              <a:ext uri="{FF2B5EF4-FFF2-40B4-BE49-F238E27FC236}">
                <a16:creationId xmlns:a16="http://schemas.microsoft.com/office/drawing/2014/main" id="{16A453A2-A152-4C30-86CD-7CE148EA592C}"/>
              </a:ext>
            </a:extLst>
          </p:cNvPr>
          <p:cNvPicPr>
            <a:picLocks noChangeAspect="1"/>
          </p:cNvPicPr>
          <p:nvPr/>
        </p:nvPicPr>
        <p:blipFill>
          <a:blip r:embed="rId6"/>
          <a:stretch>
            <a:fillRect/>
          </a:stretch>
        </p:blipFill>
        <p:spPr>
          <a:xfrm>
            <a:off x="9075332" y="3243444"/>
            <a:ext cx="595503" cy="570341"/>
          </a:xfrm>
          <a:prstGeom prst="rect">
            <a:avLst/>
          </a:prstGeom>
        </p:spPr>
      </p:pic>
      <p:pic>
        <p:nvPicPr>
          <p:cNvPr id="69" name="Picture 68" descr="Icon&#10;&#10;Description automatically generated">
            <a:extLst>
              <a:ext uri="{FF2B5EF4-FFF2-40B4-BE49-F238E27FC236}">
                <a16:creationId xmlns:a16="http://schemas.microsoft.com/office/drawing/2014/main" id="{030E16ED-56D7-4429-AE96-9A6002957F9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76838" y="3384055"/>
            <a:ext cx="844498" cy="747896"/>
          </a:xfrm>
          <a:prstGeom prst="rect">
            <a:avLst/>
          </a:prstGeom>
        </p:spPr>
      </p:pic>
      <p:pic>
        <p:nvPicPr>
          <p:cNvPr id="8" name="Picture 2" descr="Free tree trunk leaves vector">
            <a:extLst>
              <a:ext uri="{FF2B5EF4-FFF2-40B4-BE49-F238E27FC236}">
                <a16:creationId xmlns:a16="http://schemas.microsoft.com/office/drawing/2014/main" id="{0746E68A-D221-5AFE-8430-A3EB25B5365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12228" y="5487594"/>
            <a:ext cx="1168048" cy="126275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Free tree trunk leaves vector">
            <a:extLst>
              <a:ext uri="{FF2B5EF4-FFF2-40B4-BE49-F238E27FC236}">
                <a16:creationId xmlns:a16="http://schemas.microsoft.com/office/drawing/2014/main" id="{C47A3779-45A0-C048-649D-8AF86B42019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32969" y="5487594"/>
            <a:ext cx="1168048" cy="12627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Icon&#10;&#10;Description automatically generated">
            <a:extLst>
              <a:ext uri="{FF2B5EF4-FFF2-40B4-BE49-F238E27FC236}">
                <a16:creationId xmlns:a16="http://schemas.microsoft.com/office/drawing/2014/main" id="{8739922B-C8DD-FE78-5B9F-5247FEE3FB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32340" y="5896197"/>
            <a:ext cx="844498" cy="747896"/>
          </a:xfrm>
          <a:prstGeom prst="rect">
            <a:avLst/>
          </a:prstGeom>
        </p:spPr>
      </p:pic>
    </p:spTree>
    <p:extLst>
      <p:ext uri="{BB962C8B-B14F-4D97-AF65-F5344CB8AC3E}">
        <p14:creationId xmlns:p14="http://schemas.microsoft.com/office/powerpoint/2010/main" val="206248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28" grpId="0"/>
      <p:bldP spid="20" grpId="0"/>
      <p:bldP spid="41" grpId="0"/>
      <p:bldP spid="42" grpId="0"/>
      <p:bldP spid="72" grpId="0"/>
      <p:bldP spid="75" grpId="0"/>
      <p:bldP spid="76" grpId="0"/>
      <p:bldP spid="7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C2B825DA-A439-90EA-54D1-7699AE2C6DB0}"/>
              </a:ext>
            </a:extLst>
          </p:cNvPr>
          <p:cNvGrpSpPr/>
          <p:nvPr/>
        </p:nvGrpSpPr>
        <p:grpSpPr>
          <a:xfrm>
            <a:off x="4377550" y="4842788"/>
            <a:ext cx="997708" cy="914400"/>
            <a:chOff x="6078686" y="695074"/>
            <a:chExt cx="2289164" cy="2233005"/>
          </a:xfrm>
        </p:grpSpPr>
        <p:sp>
          <p:nvSpPr>
            <p:cNvPr id="17" name="Oval 16">
              <a:extLst>
                <a:ext uri="{FF2B5EF4-FFF2-40B4-BE49-F238E27FC236}">
                  <a16:creationId xmlns:a16="http://schemas.microsoft.com/office/drawing/2014/main" id="{1C0E4066-D361-E46F-5587-DC51D9895617}"/>
                </a:ext>
              </a:extLst>
            </p:cNvPr>
            <p:cNvSpPr/>
            <p:nvPr/>
          </p:nvSpPr>
          <p:spPr>
            <a:xfrm>
              <a:off x="6078686" y="695074"/>
              <a:ext cx="2289164" cy="2233005"/>
            </a:xfrm>
            <a:prstGeom prst="ellipse">
              <a:avLst/>
            </a:prstGeom>
            <a:solidFill>
              <a:srgbClr val="FFFFEF"/>
            </a:solidFill>
            <a:ln>
              <a:solidFill>
                <a:srgbClr val="FCDE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a:extLst>
                <a:ext uri="{FF2B5EF4-FFF2-40B4-BE49-F238E27FC236}">
                  <a16:creationId xmlns:a16="http://schemas.microsoft.com/office/drawing/2014/main" id="{546AC753-3147-D8E0-1290-D4564709CE04}"/>
                </a:ext>
              </a:extLst>
            </p:cNvPr>
            <p:cNvGrpSpPr/>
            <p:nvPr/>
          </p:nvGrpSpPr>
          <p:grpSpPr>
            <a:xfrm>
              <a:off x="6401094" y="1019163"/>
              <a:ext cx="1717274" cy="1515147"/>
              <a:chOff x="-4777161" y="6088593"/>
              <a:chExt cx="1851967" cy="1595912"/>
            </a:xfrm>
          </p:grpSpPr>
          <p:sp>
            <p:nvSpPr>
              <p:cNvPr id="19" name="Rectangle 18">
                <a:extLst>
                  <a:ext uri="{FF2B5EF4-FFF2-40B4-BE49-F238E27FC236}">
                    <a16:creationId xmlns:a16="http://schemas.microsoft.com/office/drawing/2014/main" id="{5F3485DC-FC67-DE75-CDBA-E106C3E73E63}"/>
                  </a:ext>
                </a:extLst>
              </p:cNvPr>
              <p:cNvSpPr/>
              <p:nvPr/>
            </p:nvSpPr>
            <p:spPr>
              <a:xfrm>
                <a:off x="-3484729" y="6208352"/>
                <a:ext cx="229674" cy="312207"/>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descr="Text&#10;&#10;Description automatically generated">
                <a:extLst>
                  <a:ext uri="{FF2B5EF4-FFF2-40B4-BE49-F238E27FC236}">
                    <a16:creationId xmlns:a16="http://schemas.microsoft.com/office/drawing/2014/main" id="{3FBD9A6A-05AF-2AAE-4F1C-F5B58A0582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7161" y="6730461"/>
                <a:ext cx="1851967" cy="954044"/>
              </a:xfrm>
              <a:prstGeom prst="rect">
                <a:avLst/>
              </a:prstGeom>
            </p:spPr>
          </p:pic>
          <p:sp>
            <p:nvSpPr>
              <p:cNvPr id="22" name="Isosceles Triangle 21">
                <a:extLst>
                  <a:ext uri="{FF2B5EF4-FFF2-40B4-BE49-F238E27FC236}">
                    <a16:creationId xmlns:a16="http://schemas.microsoft.com/office/drawing/2014/main" id="{FE0BD298-C738-DA5D-F46F-2BFBF3556163}"/>
                  </a:ext>
                </a:extLst>
              </p:cNvPr>
              <p:cNvSpPr/>
              <p:nvPr/>
            </p:nvSpPr>
            <p:spPr>
              <a:xfrm>
                <a:off x="-4726772" y="6088593"/>
                <a:ext cx="1727780" cy="597273"/>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4" name="Group 3">
            <a:extLst>
              <a:ext uri="{FF2B5EF4-FFF2-40B4-BE49-F238E27FC236}">
                <a16:creationId xmlns:a16="http://schemas.microsoft.com/office/drawing/2014/main" id="{55546146-9DFA-449D-BBDB-F35271702ECC}"/>
              </a:ext>
            </a:extLst>
          </p:cNvPr>
          <p:cNvGrpSpPr/>
          <p:nvPr/>
        </p:nvGrpSpPr>
        <p:grpSpPr>
          <a:xfrm>
            <a:off x="1076739" y="2705811"/>
            <a:ext cx="1163696" cy="1117150"/>
            <a:chOff x="-2579673" y="2642435"/>
            <a:chExt cx="2446639" cy="2420110"/>
          </a:xfrm>
        </p:grpSpPr>
        <p:sp>
          <p:nvSpPr>
            <p:cNvPr id="5" name="Oval 4">
              <a:extLst>
                <a:ext uri="{FF2B5EF4-FFF2-40B4-BE49-F238E27FC236}">
                  <a16:creationId xmlns:a16="http://schemas.microsoft.com/office/drawing/2014/main" id="{EF04DCF9-698E-BE3A-96C4-02B183214F2A}"/>
                </a:ext>
              </a:extLst>
            </p:cNvPr>
            <p:cNvSpPr/>
            <p:nvPr/>
          </p:nvSpPr>
          <p:spPr>
            <a:xfrm>
              <a:off x="-2579673" y="2642435"/>
              <a:ext cx="2446639" cy="2420110"/>
            </a:xfrm>
            <a:prstGeom prst="ellipse">
              <a:avLst/>
            </a:prstGeom>
            <a:solidFill>
              <a:srgbClr val="36AFCE">
                <a:lumMod val="20000"/>
                <a:lumOff val="80000"/>
              </a:srgbClr>
            </a:solidFill>
            <a:ln w="38100"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entury Gothic"/>
                <a:ea typeface="+mn-ea"/>
                <a:cs typeface="+mn-cs"/>
              </a:endParaRPr>
            </a:p>
          </p:txBody>
        </p:sp>
        <p:pic>
          <p:nvPicPr>
            <p:cNvPr id="6" name="Picture 8" descr="Free home office at home work vector">
              <a:extLst>
                <a:ext uri="{FF2B5EF4-FFF2-40B4-BE49-F238E27FC236}">
                  <a16:creationId xmlns:a16="http://schemas.microsoft.com/office/drawing/2014/main" id="{8705CFCF-3BA3-181C-FBA4-CBFA8720DD0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343" t="39678" r="24103" b="8856"/>
            <a:stretch/>
          </p:blipFill>
          <p:spPr bwMode="auto">
            <a:xfrm>
              <a:off x="-2218154" y="3063832"/>
              <a:ext cx="1723600" cy="1577316"/>
            </a:xfrm>
            <a:prstGeom prst="rect">
              <a:avLst/>
            </a:prstGeom>
            <a:noFill/>
            <a:extLst>
              <a:ext uri="{909E8E84-426E-40DD-AFC4-6F175D3DCCD1}">
                <a14:hiddenFill xmlns:a14="http://schemas.microsoft.com/office/drawing/2010/main">
                  <a:solidFill>
                    <a:srgbClr val="FFFFFF"/>
                  </a:solidFill>
                </a14:hiddenFill>
              </a:ext>
            </a:extLst>
          </p:spPr>
        </p:pic>
      </p:grpSp>
      <p:pic>
        <p:nvPicPr>
          <p:cNvPr id="89" name="Google Shape;170;p8"/>
          <p:cNvPicPr/>
          <p:nvPr/>
        </p:nvPicPr>
        <p:blipFill>
          <a:blip r:embed="rId5"/>
          <a:stretch/>
        </p:blipFill>
        <p:spPr>
          <a:xfrm>
            <a:off x="11076053" y="17822"/>
            <a:ext cx="1190434" cy="1088269"/>
          </a:xfrm>
          <a:prstGeom prst="rect">
            <a:avLst/>
          </a:prstGeom>
          <a:ln>
            <a:noFill/>
          </a:ln>
        </p:spPr>
      </p:pic>
      <p:sp>
        <p:nvSpPr>
          <p:cNvPr id="92" name="CustomShape 5"/>
          <p:cNvSpPr/>
          <p:nvPr/>
        </p:nvSpPr>
        <p:spPr>
          <a:xfrm>
            <a:off x="83603" y="2055059"/>
            <a:ext cx="4313665"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1" normalizeH="0" baseline="0" noProof="0" dirty="0" err="1">
                <a:ln>
                  <a:noFill/>
                </a:ln>
                <a:solidFill>
                  <a:srgbClr val="1F3864"/>
                </a:solidFill>
                <a:effectLst/>
                <a:uLnTx/>
                <a:uFillTx/>
                <a:latin typeface="Century Gothic" panose="020B0502020202020204" pitchFamily="34" charset="0"/>
                <a:ea typeface="Century Gothic"/>
                <a:cs typeface="+mn-cs"/>
              </a:rPr>
              <a:t>Ich</a:t>
            </a:r>
            <a:r>
              <a:rPr kumimoji="0" lang="en-GB" sz="3200" b="0" i="0" u="none" strike="noStrike" kern="1200" cap="none" spc="-1" normalizeH="0" baseline="0" noProof="0" dirty="0">
                <a:ln>
                  <a:noFill/>
                </a:ln>
                <a:solidFill>
                  <a:srgbClr val="1F3864"/>
                </a:solidFill>
                <a:effectLst/>
                <a:uLnTx/>
                <a:uFillTx/>
                <a:latin typeface="Century Gothic" panose="020B0502020202020204" pitchFamily="34" charset="0"/>
                <a:ea typeface="Century Gothic"/>
                <a:cs typeface="+mn-cs"/>
              </a:rPr>
              <a:t> </a:t>
            </a:r>
            <a:r>
              <a:rPr kumimoji="0" lang="en-GB" sz="3200" b="0" i="0" u="none" strike="noStrike" kern="1200" cap="none" spc="-1" normalizeH="0" baseline="0" noProof="0" dirty="0" err="1">
                <a:ln>
                  <a:noFill/>
                </a:ln>
                <a:solidFill>
                  <a:srgbClr val="1F3864"/>
                </a:solidFill>
                <a:effectLst/>
                <a:uLnTx/>
                <a:uFillTx/>
                <a:latin typeface="Century Gothic" panose="020B0502020202020204" pitchFamily="34" charset="0"/>
                <a:ea typeface="Century Gothic"/>
                <a:cs typeface="+mn-cs"/>
              </a:rPr>
              <a:t>arbeite</a:t>
            </a:r>
            <a:r>
              <a:rPr kumimoji="0" lang="en-GB" sz="3200" b="0" i="0" u="none" strike="noStrike" kern="1200" cap="none" spc="-1" normalizeH="0" baseline="0" noProof="0" dirty="0">
                <a:ln>
                  <a:noFill/>
                </a:ln>
                <a:solidFill>
                  <a:srgbClr val="1F3864"/>
                </a:solidFill>
                <a:effectLst/>
                <a:uLnTx/>
                <a:uFillTx/>
                <a:latin typeface="Century Gothic" panose="020B0502020202020204" pitchFamily="34" charset="0"/>
                <a:ea typeface="Century Gothic"/>
                <a:cs typeface="+mn-cs"/>
              </a:rPr>
              <a:t> </a:t>
            </a:r>
            <a:r>
              <a:rPr kumimoji="0" lang="en-GB" sz="3200" b="1" i="0" u="none" strike="noStrike" kern="1200" cap="none" spc="-1" normalizeH="0" baseline="0" noProof="0" dirty="0" err="1">
                <a:ln>
                  <a:noFill/>
                </a:ln>
                <a:solidFill>
                  <a:srgbClr val="1F3864"/>
                </a:solidFill>
                <a:effectLst/>
                <a:uLnTx/>
                <a:uFillTx/>
                <a:latin typeface="Century Gothic" panose="020B0502020202020204" pitchFamily="34" charset="0"/>
                <a:ea typeface="Century Gothic"/>
                <a:cs typeface="+mn-cs"/>
              </a:rPr>
              <a:t>nicht</a:t>
            </a:r>
            <a:r>
              <a:rPr kumimoji="0" lang="en-GB" sz="3200" b="0" i="0" u="none" strike="noStrike" kern="1200" cap="none" spc="-1" normalizeH="0" baseline="0" noProof="0" dirty="0">
                <a:ln>
                  <a:noFill/>
                </a:ln>
                <a:solidFill>
                  <a:srgbClr val="1F3864"/>
                </a:solidFill>
                <a:effectLst/>
                <a:uLnTx/>
                <a:uFillTx/>
                <a:latin typeface="Century Gothic" panose="020B0502020202020204" pitchFamily="34" charset="0"/>
                <a:ea typeface="Century Gothic"/>
                <a:cs typeface="+mn-cs"/>
              </a:rPr>
              <a:t>.</a:t>
            </a:r>
            <a:endParaRPr kumimoji="0" lang="en-GB" sz="32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 name="Title 1">
            <a:extLst>
              <a:ext uri="{FF2B5EF4-FFF2-40B4-BE49-F238E27FC236}">
                <a16:creationId xmlns:a16="http://schemas.microsoft.com/office/drawing/2014/main" id="{695DE2CF-C479-4832-BEE8-6FF1D832AF36}"/>
              </a:ext>
            </a:extLst>
          </p:cNvPr>
          <p:cNvSpPr>
            <a:spLocks noGrp="1"/>
          </p:cNvSpPr>
          <p:nvPr>
            <p:ph type="title"/>
          </p:nvPr>
        </p:nvSpPr>
        <p:spPr>
          <a:xfrm>
            <a:off x="83603" y="78533"/>
            <a:ext cx="8799066" cy="668717"/>
          </a:xfrm>
        </p:spPr>
        <p:txBody>
          <a:bodyPr/>
          <a:lstStyle/>
          <a:p>
            <a:r>
              <a:rPr lang="en-GB" sz="3600" b="1" spc="-1" dirty="0" err="1">
                <a:latin typeface="Century Gothic" panose="020B0502020202020204" pitchFamily="34" charset="0"/>
                <a:ea typeface="Century Gothic"/>
              </a:rPr>
              <a:t>Nicht</a:t>
            </a:r>
            <a:r>
              <a:rPr lang="en-GB" sz="3600" b="1" spc="-1" dirty="0">
                <a:latin typeface="Century Gothic" panose="020B0502020202020204" pitchFamily="34" charset="0"/>
                <a:ea typeface="Century Gothic"/>
              </a:rPr>
              <a:t> + Verb (don’t) </a:t>
            </a:r>
            <a:endParaRPr lang="en-GB" sz="3600" dirty="0"/>
          </a:p>
        </p:txBody>
      </p:sp>
      <p:sp>
        <p:nvSpPr>
          <p:cNvPr id="20" name="CustomShape 3">
            <a:extLst>
              <a:ext uri="{FF2B5EF4-FFF2-40B4-BE49-F238E27FC236}">
                <a16:creationId xmlns:a16="http://schemas.microsoft.com/office/drawing/2014/main" id="{8DD5AF9B-78B1-4919-8592-E33A62DB47E1}"/>
              </a:ext>
            </a:extLst>
          </p:cNvPr>
          <p:cNvSpPr/>
          <p:nvPr/>
        </p:nvSpPr>
        <p:spPr>
          <a:xfrm>
            <a:off x="41007" y="1111328"/>
            <a:ext cx="11463480"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We also use </a:t>
            </a:r>
            <a:r>
              <a:rPr kumimoji="0" lang="en-GB" sz="3200" b="1" i="0" u="none" strike="noStrike" kern="1200" cap="none" spc="-1" normalizeH="0" baseline="0" noProof="0" dirty="0" err="1">
                <a:ln>
                  <a:noFill/>
                </a:ln>
                <a:solidFill>
                  <a:srgbClr val="002060"/>
                </a:solidFill>
                <a:effectLst/>
                <a:uLnTx/>
                <a:uFillTx/>
                <a:latin typeface="Century Gothic" panose="020B0502020202020204" pitchFamily="34" charset="0"/>
                <a:ea typeface="+mn-ea"/>
                <a:cs typeface="+mn-cs"/>
              </a:rPr>
              <a:t>nicht</a:t>
            </a:r>
            <a:r>
              <a:rPr kumimoji="0" lang="en-GB" sz="32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3200" b="0" i="0" u="sng"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after</a:t>
            </a:r>
            <a:r>
              <a:rPr kumimoji="0" lang="en-GB" sz="32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 a verb to say what we don’t do:</a:t>
            </a:r>
            <a:endParaRPr kumimoji="0" lang="en-GB" sz="32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42" name="CustomShape 9">
            <a:extLst>
              <a:ext uri="{FF2B5EF4-FFF2-40B4-BE49-F238E27FC236}">
                <a16:creationId xmlns:a16="http://schemas.microsoft.com/office/drawing/2014/main" id="{2EB85A93-1BBF-421B-8FB1-B4E9AEF63B48}"/>
              </a:ext>
            </a:extLst>
          </p:cNvPr>
          <p:cNvSpPr/>
          <p:nvPr/>
        </p:nvSpPr>
        <p:spPr>
          <a:xfrm>
            <a:off x="6829324" y="2092133"/>
            <a:ext cx="3863219"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1" normalizeH="0" baseline="0" noProof="0" dirty="0">
                <a:ln>
                  <a:noFill/>
                </a:ln>
                <a:solidFill>
                  <a:srgbClr val="1F3864"/>
                </a:solidFill>
                <a:effectLst/>
                <a:uLnTx/>
                <a:uFillTx/>
                <a:latin typeface="Century Gothic" panose="020B0502020202020204" pitchFamily="34" charset="0"/>
                <a:ea typeface="Century Gothic"/>
                <a:cs typeface="+mn-cs"/>
              </a:rPr>
              <a:t>I </a:t>
            </a:r>
            <a:r>
              <a:rPr kumimoji="0" lang="en-GB" sz="3200" b="1" i="0" u="none" strike="noStrike" kern="1200" cap="none" spc="-1" normalizeH="0" baseline="0" noProof="0" dirty="0">
                <a:ln>
                  <a:noFill/>
                </a:ln>
                <a:solidFill>
                  <a:srgbClr val="1F3864"/>
                </a:solidFill>
                <a:effectLst/>
                <a:uLnTx/>
                <a:uFillTx/>
                <a:latin typeface="Century Gothic" panose="020B0502020202020204" pitchFamily="34" charset="0"/>
                <a:ea typeface="Century Gothic"/>
                <a:cs typeface="+mn-cs"/>
              </a:rPr>
              <a:t>don’t </a:t>
            </a:r>
            <a:r>
              <a:rPr kumimoji="0" lang="en-GB" sz="3200" b="0" i="0" u="none" strike="noStrike" kern="1200" cap="none" spc="-1" normalizeH="0" baseline="0" noProof="0" dirty="0">
                <a:ln>
                  <a:noFill/>
                </a:ln>
                <a:solidFill>
                  <a:srgbClr val="1F3864"/>
                </a:solidFill>
                <a:effectLst/>
                <a:uLnTx/>
                <a:uFillTx/>
                <a:latin typeface="Century Gothic" panose="020B0502020202020204" pitchFamily="34" charset="0"/>
                <a:ea typeface="Century Gothic"/>
                <a:cs typeface="+mn-cs"/>
              </a:rPr>
              <a:t>work.</a:t>
            </a:r>
            <a:endParaRPr kumimoji="0" lang="en-GB" sz="32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43" name="Google Shape;183;p8">
            <a:extLst>
              <a:ext uri="{FF2B5EF4-FFF2-40B4-BE49-F238E27FC236}">
                <a16:creationId xmlns:a16="http://schemas.microsoft.com/office/drawing/2014/main" id="{BC9465CC-B44B-4376-AC22-EB11067DC4B7}"/>
              </a:ext>
            </a:extLst>
          </p:cNvPr>
          <p:cNvPicPr/>
          <p:nvPr/>
        </p:nvPicPr>
        <p:blipFill>
          <a:blip r:embed="rId6"/>
          <a:stretch/>
        </p:blipFill>
        <p:spPr>
          <a:xfrm>
            <a:off x="5833549" y="2056313"/>
            <a:ext cx="633960" cy="671040"/>
          </a:xfrm>
          <a:prstGeom prst="rect">
            <a:avLst/>
          </a:prstGeom>
          <a:ln>
            <a:noFill/>
          </a:ln>
        </p:spPr>
      </p:pic>
      <p:pic>
        <p:nvPicPr>
          <p:cNvPr id="69" name="Picture 68" descr="Icon&#10;&#10;Description automatically generated">
            <a:extLst>
              <a:ext uri="{FF2B5EF4-FFF2-40B4-BE49-F238E27FC236}">
                <a16:creationId xmlns:a16="http://schemas.microsoft.com/office/drawing/2014/main" id="{030E16ED-56D7-4429-AE96-9A6002957F9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72858" y="2811652"/>
            <a:ext cx="844498" cy="747896"/>
          </a:xfrm>
          <a:prstGeom prst="rect">
            <a:avLst/>
          </a:prstGeom>
        </p:spPr>
      </p:pic>
      <p:sp>
        <p:nvSpPr>
          <p:cNvPr id="72" name="CustomShape 5">
            <a:extLst>
              <a:ext uri="{FF2B5EF4-FFF2-40B4-BE49-F238E27FC236}">
                <a16:creationId xmlns:a16="http://schemas.microsoft.com/office/drawing/2014/main" id="{54A96478-E175-4876-96EC-1325E8A0271A}"/>
              </a:ext>
            </a:extLst>
          </p:cNvPr>
          <p:cNvSpPr/>
          <p:nvPr/>
        </p:nvSpPr>
        <p:spPr>
          <a:xfrm>
            <a:off x="78146" y="4040297"/>
            <a:ext cx="6733815"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1" normalizeH="0" baseline="0" noProof="0" dirty="0">
                <a:ln>
                  <a:noFill/>
                </a:ln>
                <a:solidFill>
                  <a:srgbClr val="1F3864"/>
                </a:solidFill>
                <a:effectLst/>
                <a:uLnTx/>
                <a:uFillTx/>
                <a:latin typeface="Century Gothic" panose="020B0502020202020204" pitchFamily="34" charset="0"/>
                <a:ea typeface="Century Gothic"/>
                <a:cs typeface="+mn-cs"/>
              </a:rPr>
              <a:t>Du </a:t>
            </a:r>
            <a:r>
              <a:rPr kumimoji="0" lang="en-GB" sz="3200" b="0" i="0" u="none" strike="noStrike" kern="1200" cap="none" spc="-1" normalizeH="0" baseline="0" noProof="0" dirty="0" err="1">
                <a:ln>
                  <a:noFill/>
                </a:ln>
                <a:solidFill>
                  <a:srgbClr val="1F3864"/>
                </a:solidFill>
                <a:effectLst/>
                <a:uLnTx/>
                <a:uFillTx/>
                <a:latin typeface="Century Gothic" panose="020B0502020202020204" pitchFamily="34" charset="0"/>
                <a:ea typeface="Century Gothic"/>
                <a:cs typeface="+mn-cs"/>
              </a:rPr>
              <a:t>bleibst</a:t>
            </a:r>
            <a:r>
              <a:rPr kumimoji="0" lang="en-GB" sz="3200" b="0" i="0" u="none" strike="noStrike" kern="1200" cap="none" spc="-1" normalizeH="0" baseline="0" noProof="0" dirty="0">
                <a:ln>
                  <a:noFill/>
                </a:ln>
                <a:solidFill>
                  <a:srgbClr val="1F3864"/>
                </a:solidFill>
                <a:effectLst/>
                <a:uLnTx/>
                <a:uFillTx/>
                <a:latin typeface="Century Gothic" panose="020B0502020202020204" pitchFamily="34" charset="0"/>
                <a:ea typeface="Century Gothic"/>
                <a:cs typeface="+mn-cs"/>
              </a:rPr>
              <a:t> </a:t>
            </a:r>
            <a:r>
              <a:rPr kumimoji="0" lang="en-GB" sz="3200" b="0" i="0" u="none" strike="noStrike" kern="1200" cap="none" spc="-1" normalizeH="0" baseline="0" noProof="0" dirty="0" err="1">
                <a:ln>
                  <a:noFill/>
                </a:ln>
                <a:solidFill>
                  <a:srgbClr val="1F3864"/>
                </a:solidFill>
                <a:effectLst/>
                <a:uLnTx/>
                <a:uFillTx/>
                <a:latin typeface="Century Gothic" panose="020B0502020202020204" pitchFamily="34" charset="0"/>
                <a:ea typeface="Century Gothic"/>
                <a:cs typeface="+mn-cs"/>
              </a:rPr>
              <a:t>aber</a:t>
            </a:r>
            <a:r>
              <a:rPr kumimoji="0" lang="en-GB" sz="3200" b="0" i="0" u="none" strike="noStrike" kern="1200" cap="none" spc="-1" normalizeH="0" baseline="0" noProof="0" dirty="0">
                <a:ln>
                  <a:noFill/>
                </a:ln>
                <a:solidFill>
                  <a:srgbClr val="1F3864"/>
                </a:solidFill>
                <a:effectLst/>
                <a:uLnTx/>
                <a:uFillTx/>
                <a:latin typeface="Century Gothic" panose="020B0502020202020204" pitchFamily="34" charset="0"/>
                <a:ea typeface="Century Gothic"/>
                <a:cs typeface="+mn-cs"/>
              </a:rPr>
              <a:t> </a:t>
            </a:r>
            <a:r>
              <a:rPr kumimoji="0" lang="en-GB" sz="3200" b="0" i="0" u="none" strike="noStrike" kern="1200" cap="none" spc="-1" normalizeH="0" baseline="0" noProof="0" dirty="0" err="1">
                <a:ln>
                  <a:noFill/>
                </a:ln>
                <a:solidFill>
                  <a:srgbClr val="1F3864"/>
                </a:solidFill>
                <a:effectLst/>
                <a:uLnTx/>
                <a:uFillTx/>
                <a:latin typeface="Century Gothic" panose="020B0502020202020204" pitchFamily="34" charset="0"/>
                <a:ea typeface="Century Gothic"/>
                <a:cs typeface="+mn-cs"/>
              </a:rPr>
              <a:t>er</a:t>
            </a:r>
            <a:r>
              <a:rPr kumimoji="0" lang="en-GB" sz="3200" b="0" i="0" u="none" strike="noStrike" kern="1200" cap="none" spc="-1" normalizeH="0" baseline="0" noProof="0" dirty="0">
                <a:ln>
                  <a:noFill/>
                </a:ln>
                <a:solidFill>
                  <a:srgbClr val="1F3864"/>
                </a:solidFill>
                <a:effectLst/>
                <a:uLnTx/>
                <a:uFillTx/>
                <a:latin typeface="Century Gothic" panose="020B0502020202020204" pitchFamily="34" charset="0"/>
                <a:ea typeface="Century Gothic"/>
                <a:cs typeface="+mn-cs"/>
              </a:rPr>
              <a:t> </a:t>
            </a:r>
            <a:r>
              <a:rPr kumimoji="0" lang="en-GB" sz="3200" b="0" i="0" u="none" strike="noStrike" kern="1200" cap="none" spc="-1" normalizeH="0" baseline="0" noProof="0" dirty="0" err="1">
                <a:ln>
                  <a:noFill/>
                </a:ln>
                <a:solidFill>
                  <a:srgbClr val="1F3864"/>
                </a:solidFill>
                <a:effectLst/>
                <a:uLnTx/>
                <a:uFillTx/>
                <a:latin typeface="Century Gothic" panose="020B0502020202020204" pitchFamily="34" charset="0"/>
                <a:ea typeface="Century Gothic"/>
                <a:cs typeface="+mn-cs"/>
              </a:rPr>
              <a:t>bleibt</a:t>
            </a:r>
            <a:r>
              <a:rPr kumimoji="0" lang="en-GB" sz="3200" b="0" i="0" u="none" strike="noStrike" kern="1200" cap="none" spc="-1" normalizeH="0" baseline="0" noProof="0" dirty="0">
                <a:ln>
                  <a:noFill/>
                </a:ln>
                <a:solidFill>
                  <a:srgbClr val="1F3864"/>
                </a:solidFill>
                <a:effectLst/>
                <a:uLnTx/>
                <a:uFillTx/>
                <a:latin typeface="Century Gothic" panose="020B0502020202020204" pitchFamily="34" charset="0"/>
                <a:ea typeface="Century Gothic"/>
                <a:cs typeface="+mn-cs"/>
              </a:rPr>
              <a:t> </a:t>
            </a:r>
            <a:r>
              <a:rPr kumimoji="0" lang="en-GB" sz="3200" b="1" i="0" u="none" strike="noStrike" kern="1200" cap="none" spc="-1" normalizeH="0" baseline="0" noProof="0" dirty="0" err="1">
                <a:ln>
                  <a:noFill/>
                </a:ln>
                <a:solidFill>
                  <a:srgbClr val="1F3864"/>
                </a:solidFill>
                <a:effectLst/>
                <a:uLnTx/>
                <a:uFillTx/>
                <a:latin typeface="Century Gothic" panose="020B0502020202020204" pitchFamily="34" charset="0"/>
                <a:ea typeface="Century Gothic"/>
                <a:cs typeface="+mn-cs"/>
              </a:rPr>
              <a:t>nicht</a:t>
            </a:r>
            <a:r>
              <a:rPr kumimoji="0" lang="en-GB" sz="3200" b="0" i="0" u="none" strike="noStrike" kern="1200" cap="none" spc="-1" normalizeH="0" baseline="0" noProof="0" dirty="0">
                <a:ln>
                  <a:noFill/>
                </a:ln>
                <a:solidFill>
                  <a:srgbClr val="1F3864"/>
                </a:solidFill>
                <a:effectLst/>
                <a:uLnTx/>
                <a:uFillTx/>
                <a:latin typeface="Century Gothic" panose="020B0502020202020204" pitchFamily="34" charset="0"/>
                <a:ea typeface="Century Gothic"/>
                <a:cs typeface="+mn-cs"/>
              </a:rPr>
              <a:t>.</a:t>
            </a:r>
            <a:endParaRPr kumimoji="0" lang="en-GB" sz="32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77" name="CustomShape 9">
            <a:extLst>
              <a:ext uri="{FF2B5EF4-FFF2-40B4-BE49-F238E27FC236}">
                <a16:creationId xmlns:a16="http://schemas.microsoft.com/office/drawing/2014/main" id="{9721CB67-EC96-4B54-B41C-62E43CAC51D0}"/>
              </a:ext>
            </a:extLst>
          </p:cNvPr>
          <p:cNvSpPr/>
          <p:nvPr/>
        </p:nvSpPr>
        <p:spPr>
          <a:xfrm>
            <a:off x="7330693" y="4040296"/>
            <a:ext cx="4615469" cy="94941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1" normalizeH="0" baseline="0" noProof="0" dirty="0">
                <a:ln>
                  <a:noFill/>
                </a:ln>
                <a:solidFill>
                  <a:srgbClr val="1F3864"/>
                </a:solidFill>
                <a:effectLst/>
                <a:uLnTx/>
                <a:uFillTx/>
                <a:latin typeface="Century Gothic" panose="020B0502020202020204" pitchFamily="34" charset="0"/>
                <a:ea typeface="Century Gothic"/>
                <a:cs typeface="+mn-cs"/>
              </a:rPr>
              <a:t>You stay but he </a:t>
            </a:r>
            <a:r>
              <a:rPr kumimoji="0" lang="en-GB" sz="3200" b="1" i="0" u="none" strike="noStrike" kern="1200" cap="none" spc="-1" normalizeH="0" baseline="0" noProof="0" dirty="0">
                <a:ln>
                  <a:noFill/>
                </a:ln>
                <a:solidFill>
                  <a:srgbClr val="1F3864"/>
                </a:solidFill>
                <a:effectLst/>
                <a:uLnTx/>
                <a:uFillTx/>
                <a:latin typeface="Century Gothic" panose="020B0502020202020204" pitchFamily="34" charset="0"/>
                <a:ea typeface="Century Gothic"/>
                <a:cs typeface="+mn-cs"/>
              </a:rPr>
              <a:t>doesn’t </a:t>
            </a:r>
            <a:r>
              <a:rPr kumimoji="0" lang="en-GB" sz="3200" b="0" i="0" u="none" strike="noStrike" kern="1200" cap="none" spc="-1" normalizeH="0" baseline="0" noProof="0" dirty="0">
                <a:ln>
                  <a:noFill/>
                </a:ln>
                <a:solidFill>
                  <a:srgbClr val="1F3864"/>
                </a:solidFill>
                <a:effectLst/>
                <a:uLnTx/>
                <a:uFillTx/>
                <a:latin typeface="Century Gothic" panose="020B0502020202020204" pitchFamily="34" charset="0"/>
                <a:ea typeface="Century Gothic"/>
                <a:cs typeface="+mn-cs"/>
              </a:rPr>
              <a:t>stay.</a:t>
            </a:r>
            <a:endParaRPr kumimoji="0" lang="en-GB" sz="32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78" name="Google Shape;183;p8">
            <a:extLst>
              <a:ext uri="{FF2B5EF4-FFF2-40B4-BE49-F238E27FC236}">
                <a16:creationId xmlns:a16="http://schemas.microsoft.com/office/drawing/2014/main" id="{44A26BE8-C415-4F88-8621-DFB63F6E4BE2}"/>
              </a:ext>
            </a:extLst>
          </p:cNvPr>
          <p:cNvPicPr/>
          <p:nvPr/>
        </p:nvPicPr>
        <p:blipFill>
          <a:blip r:embed="rId6"/>
          <a:stretch/>
        </p:blipFill>
        <p:spPr>
          <a:xfrm>
            <a:off x="6543888" y="4011921"/>
            <a:ext cx="633960" cy="671040"/>
          </a:xfrm>
          <a:prstGeom prst="rect">
            <a:avLst/>
          </a:prstGeom>
          <a:ln>
            <a:noFill/>
          </a:ln>
        </p:spPr>
      </p:pic>
      <p:sp>
        <p:nvSpPr>
          <p:cNvPr id="24" name="Speech Bubble: Rectangle with Corners Rounded 23">
            <a:extLst>
              <a:ext uri="{FF2B5EF4-FFF2-40B4-BE49-F238E27FC236}">
                <a16:creationId xmlns:a16="http://schemas.microsoft.com/office/drawing/2014/main" id="{E2226E22-C77A-4FBC-8B85-AB3826BA83E0}"/>
              </a:ext>
            </a:extLst>
          </p:cNvPr>
          <p:cNvSpPr/>
          <p:nvPr/>
        </p:nvSpPr>
        <p:spPr>
          <a:xfrm>
            <a:off x="6543888" y="539382"/>
            <a:ext cx="4677561" cy="1088269"/>
          </a:xfrm>
          <a:prstGeom prst="wedgeRoundRectCallout">
            <a:avLst>
              <a:gd name="adj1" fmla="val -24838"/>
              <a:gd name="adj2" fmla="val 78864"/>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a:ea typeface="+mn-ea"/>
                <a:cs typeface="+mn-cs"/>
              </a:rPr>
              <a:t>Note the word order difference between English and German! </a:t>
            </a:r>
          </a:p>
        </p:txBody>
      </p:sp>
      <p:pic>
        <p:nvPicPr>
          <p:cNvPr id="7" name="Picture 6" descr="A picture containing text&#10;&#10;Description automatically generated">
            <a:extLst>
              <a:ext uri="{FF2B5EF4-FFF2-40B4-BE49-F238E27FC236}">
                <a16:creationId xmlns:a16="http://schemas.microsoft.com/office/drawing/2014/main" id="{DE6AE4D0-1BB7-4B0B-8F9B-B7487121774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99303" y="4843241"/>
            <a:ext cx="1225402" cy="908383"/>
          </a:xfrm>
          <a:prstGeom prst="rect">
            <a:avLst/>
          </a:prstGeom>
        </p:spPr>
      </p:pic>
      <p:pic>
        <p:nvPicPr>
          <p:cNvPr id="9" name="Picture 8" descr="A picture containing text, clipart&#10;&#10;Description automatically generated">
            <a:extLst>
              <a:ext uri="{FF2B5EF4-FFF2-40B4-BE49-F238E27FC236}">
                <a16:creationId xmlns:a16="http://schemas.microsoft.com/office/drawing/2014/main" id="{90D4BCE8-9E85-48BE-84B3-041A875E328E}"/>
              </a:ext>
            </a:extLst>
          </p:cNvPr>
          <p:cNvPicPr>
            <a:picLocks noChangeAspect="1"/>
          </p:cNvPicPr>
          <p:nvPr/>
        </p:nvPicPr>
        <p:blipFill rotWithShape="1">
          <a:blip r:embed="rId9" cstate="print">
            <a:clrChange>
              <a:clrFrom>
                <a:srgbClr val="FFFFFE"/>
              </a:clrFrom>
              <a:clrTo>
                <a:srgbClr val="FFFFFE">
                  <a:alpha val="0"/>
                </a:srgbClr>
              </a:clrTo>
            </a:clrChange>
            <a:extLst>
              <a:ext uri="{28A0092B-C50C-407E-A947-70E740481C1C}">
                <a14:useLocalDpi xmlns:a14="http://schemas.microsoft.com/office/drawing/2010/main" val="0"/>
              </a:ext>
            </a:extLst>
          </a:blip>
          <a:srcRect l="31734" t="15439" r="24843" b="5083"/>
          <a:stretch/>
        </p:blipFill>
        <p:spPr>
          <a:xfrm>
            <a:off x="100605" y="2752052"/>
            <a:ext cx="743711" cy="959799"/>
          </a:xfrm>
          <a:prstGeom prst="rect">
            <a:avLst/>
          </a:prstGeom>
        </p:spPr>
      </p:pic>
      <p:pic>
        <p:nvPicPr>
          <p:cNvPr id="11" name="Picture 10" descr="A picture containing clipart&#10;&#10;Description automatically generated">
            <a:extLst>
              <a:ext uri="{FF2B5EF4-FFF2-40B4-BE49-F238E27FC236}">
                <a16:creationId xmlns:a16="http://schemas.microsoft.com/office/drawing/2014/main" id="{ECBF659E-45BE-4BD9-ADB0-46AF3D30D7E7}"/>
              </a:ext>
            </a:extLst>
          </p:cNvPr>
          <p:cNvPicPr>
            <a:picLocks noChangeAspect="1"/>
          </p:cNvPicPr>
          <p:nvPr/>
        </p:nvPicPr>
        <p:blipFill>
          <a:blip r:embed="rId10"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0" y="4601679"/>
            <a:ext cx="1775574" cy="1247974"/>
          </a:xfrm>
          <a:prstGeom prst="rect">
            <a:avLst/>
          </a:prstGeom>
        </p:spPr>
      </p:pic>
      <p:pic>
        <p:nvPicPr>
          <p:cNvPr id="29" name="Picture 28" descr="Icon&#10;&#10;Description automatically generated">
            <a:extLst>
              <a:ext uri="{FF2B5EF4-FFF2-40B4-BE49-F238E27FC236}">
                <a16:creationId xmlns:a16="http://schemas.microsoft.com/office/drawing/2014/main" id="{DF390A6F-96B2-4780-BB0B-78F9014094B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76181" y="4972944"/>
            <a:ext cx="844498" cy="747896"/>
          </a:xfrm>
          <a:prstGeom prst="rect">
            <a:avLst/>
          </a:prstGeom>
        </p:spPr>
      </p:pic>
      <p:grpSp>
        <p:nvGrpSpPr>
          <p:cNvPr id="8" name="Group 7">
            <a:extLst>
              <a:ext uri="{FF2B5EF4-FFF2-40B4-BE49-F238E27FC236}">
                <a16:creationId xmlns:a16="http://schemas.microsoft.com/office/drawing/2014/main" id="{EBD23553-489A-DA7A-397B-97FAFF66CFD1}"/>
              </a:ext>
            </a:extLst>
          </p:cNvPr>
          <p:cNvGrpSpPr/>
          <p:nvPr/>
        </p:nvGrpSpPr>
        <p:grpSpPr>
          <a:xfrm>
            <a:off x="1698969" y="4840232"/>
            <a:ext cx="997708" cy="914400"/>
            <a:chOff x="6078686" y="695074"/>
            <a:chExt cx="2289164" cy="2233005"/>
          </a:xfrm>
        </p:grpSpPr>
        <p:sp>
          <p:nvSpPr>
            <p:cNvPr id="10" name="Oval 9">
              <a:extLst>
                <a:ext uri="{FF2B5EF4-FFF2-40B4-BE49-F238E27FC236}">
                  <a16:creationId xmlns:a16="http://schemas.microsoft.com/office/drawing/2014/main" id="{B1F24F19-14DE-4815-EE98-7A59BDD98D6F}"/>
                </a:ext>
              </a:extLst>
            </p:cNvPr>
            <p:cNvSpPr/>
            <p:nvPr/>
          </p:nvSpPr>
          <p:spPr>
            <a:xfrm>
              <a:off x="6078686" y="695074"/>
              <a:ext cx="2289164" cy="2233005"/>
            </a:xfrm>
            <a:prstGeom prst="ellipse">
              <a:avLst/>
            </a:prstGeom>
            <a:solidFill>
              <a:srgbClr val="FFFFEF"/>
            </a:solidFill>
            <a:ln>
              <a:solidFill>
                <a:srgbClr val="FCDE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a:extLst>
                <a:ext uri="{FF2B5EF4-FFF2-40B4-BE49-F238E27FC236}">
                  <a16:creationId xmlns:a16="http://schemas.microsoft.com/office/drawing/2014/main" id="{BD38F78D-0CDA-3B8D-3E0E-703A6E2B061A}"/>
                </a:ext>
              </a:extLst>
            </p:cNvPr>
            <p:cNvGrpSpPr/>
            <p:nvPr/>
          </p:nvGrpSpPr>
          <p:grpSpPr>
            <a:xfrm>
              <a:off x="6401094" y="1019163"/>
              <a:ext cx="1717274" cy="1515147"/>
              <a:chOff x="-4777161" y="6088593"/>
              <a:chExt cx="1851967" cy="1595912"/>
            </a:xfrm>
          </p:grpSpPr>
          <p:sp>
            <p:nvSpPr>
              <p:cNvPr id="13" name="Rectangle 12">
                <a:extLst>
                  <a:ext uri="{FF2B5EF4-FFF2-40B4-BE49-F238E27FC236}">
                    <a16:creationId xmlns:a16="http://schemas.microsoft.com/office/drawing/2014/main" id="{D774C802-3D99-1D33-C450-0DBCAAE18E6F}"/>
                  </a:ext>
                </a:extLst>
              </p:cNvPr>
              <p:cNvSpPr/>
              <p:nvPr/>
            </p:nvSpPr>
            <p:spPr>
              <a:xfrm>
                <a:off x="-3484729" y="6208352"/>
                <a:ext cx="229674" cy="312207"/>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Text&#10;&#10;Description automatically generated">
                <a:extLst>
                  <a:ext uri="{FF2B5EF4-FFF2-40B4-BE49-F238E27FC236}">
                    <a16:creationId xmlns:a16="http://schemas.microsoft.com/office/drawing/2014/main" id="{8FB8B20E-F3A0-C693-3AFB-3B2FAA0E55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7161" y="6730461"/>
                <a:ext cx="1851967" cy="954044"/>
              </a:xfrm>
              <a:prstGeom prst="rect">
                <a:avLst/>
              </a:prstGeom>
            </p:spPr>
          </p:pic>
          <p:sp>
            <p:nvSpPr>
              <p:cNvPr id="15" name="Isosceles Triangle 14">
                <a:extLst>
                  <a:ext uri="{FF2B5EF4-FFF2-40B4-BE49-F238E27FC236}">
                    <a16:creationId xmlns:a16="http://schemas.microsoft.com/office/drawing/2014/main" id="{B8EAA765-DF1F-DF9B-E41C-8753B4130FBD}"/>
                  </a:ext>
                </a:extLst>
              </p:cNvPr>
              <p:cNvSpPr/>
              <p:nvPr/>
            </p:nvSpPr>
            <p:spPr>
              <a:xfrm>
                <a:off x="-4726772" y="6088593"/>
                <a:ext cx="1727780" cy="597273"/>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339099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20" grpId="0"/>
      <p:bldP spid="42" grpId="0"/>
      <p:bldP spid="72" grpId="0"/>
      <p:bldP spid="77" grpId="0"/>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2">
            <a:extLst>
              <a:ext uri="{FF2B5EF4-FFF2-40B4-BE49-F238E27FC236}">
                <a16:creationId xmlns:a16="http://schemas.microsoft.com/office/drawing/2014/main" id="{540CCBF2-44B7-4B3A-9918-BC28F5BA2524}"/>
              </a:ext>
            </a:extLst>
          </p:cNvPr>
          <p:cNvGraphicFramePr/>
          <p:nvPr/>
        </p:nvGraphicFramePr>
        <p:xfrm>
          <a:off x="138024" y="1940068"/>
          <a:ext cx="9051932" cy="4742086"/>
        </p:xfrm>
        <a:graphic>
          <a:graphicData uri="http://schemas.openxmlformats.org/drawingml/2006/table">
            <a:tbl>
              <a:tblPr/>
              <a:tblGrid>
                <a:gridCol w="615738">
                  <a:extLst>
                    <a:ext uri="{9D8B030D-6E8A-4147-A177-3AD203B41FA5}">
                      <a16:colId xmlns:a16="http://schemas.microsoft.com/office/drawing/2014/main" val="20000"/>
                    </a:ext>
                  </a:extLst>
                </a:gridCol>
                <a:gridCol w="716692">
                  <a:extLst>
                    <a:ext uri="{9D8B030D-6E8A-4147-A177-3AD203B41FA5}">
                      <a16:colId xmlns:a16="http://schemas.microsoft.com/office/drawing/2014/main" val="20001"/>
                    </a:ext>
                  </a:extLst>
                </a:gridCol>
                <a:gridCol w="3534032">
                  <a:extLst>
                    <a:ext uri="{9D8B030D-6E8A-4147-A177-3AD203B41FA5}">
                      <a16:colId xmlns:a16="http://schemas.microsoft.com/office/drawing/2014/main" val="2452725072"/>
                    </a:ext>
                  </a:extLst>
                </a:gridCol>
                <a:gridCol w="4185470">
                  <a:extLst>
                    <a:ext uri="{9D8B030D-6E8A-4147-A177-3AD203B41FA5}">
                      <a16:colId xmlns:a16="http://schemas.microsoft.com/office/drawing/2014/main" val="1610222432"/>
                    </a:ext>
                  </a:extLst>
                </a:gridCol>
              </a:tblGrid>
              <a:tr h="952920">
                <a:tc>
                  <a:txBody>
                    <a:bodyPr/>
                    <a:lstStyle/>
                    <a:p>
                      <a:endParaRPr lang="en-US" dirty="0"/>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sz="2400" b="1" dirty="0">
                        <a:solidFill>
                          <a:srgbClr val="002060"/>
                        </a:solidFill>
                      </a:endParaRPr>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ctr"/>
                      <a:r>
                        <a:rPr lang="en-US" sz="3200" b="1" dirty="0">
                          <a:solidFill>
                            <a:srgbClr val="002060"/>
                          </a:solidFill>
                        </a:rPr>
                        <a:t>I</a:t>
                      </a:r>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ctr"/>
                      <a:r>
                        <a:rPr lang="en-US" sz="3200" b="1" dirty="0">
                          <a:solidFill>
                            <a:srgbClr val="002060"/>
                          </a:solidFill>
                        </a:rPr>
                        <a:t>she</a:t>
                      </a:r>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10000"/>
                  </a:ext>
                </a:extLst>
              </a:tr>
              <a:tr h="483480">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nSpc>
                          <a:spcPct val="100000"/>
                        </a:lnSpc>
                      </a:pPr>
                      <a:endParaRPr lang="en-GB" sz="1800" b="0" strike="noStrike" spc="-1" dirty="0">
                        <a:latin typeface="Century gothic"/>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nSpc>
                          <a:spcPct val="100000"/>
                        </a:lnSpc>
                      </a:pPr>
                      <a:endParaRPr lang="en-GB" sz="2400" b="0" strike="noStrike" spc="-1" dirty="0">
                        <a:solidFill>
                          <a:srgbClr val="002060"/>
                        </a:solidFill>
                        <a:latin typeface="Century gothic"/>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nSpc>
                          <a:spcPct val="100000"/>
                        </a:lnSpc>
                      </a:pPr>
                      <a:endParaRPr lang="en-GB" sz="2400" b="0" strike="noStrike" spc="-1" dirty="0">
                        <a:solidFill>
                          <a:srgbClr val="002060"/>
                        </a:solidFill>
                        <a:latin typeface="Century gothic"/>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10002"/>
                  </a:ext>
                </a:extLst>
              </a:tr>
              <a:tr h="455760">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nSpc>
                          <a:spcPct val="100000"/>
                        </a:lnSpc>
                      </a:pPr>
                      <a:endParaRPr lang="en-GB" sz="1800" b="0" strike="noStrike" spc="-1" dirty="0">
                        <a:latin typeface="Century gothic"/>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nSpc>
                          <a:spcPct val="100000"/>
                        </a:lnSpc>
                      </a:pPr>
                      <a:endParaRPr lang="en-GB" sz="2400" b="0" strike="noStrike" spc="-1" dirty="0">
                        <a:solidFill>
                          <a:srgbClr val="002060"/>
                        </a:solidFill>
                        <a:latin typeface="Century gothic"/>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nSpc>
                          <a:spcPct val="100000"/>
                        </a:lnSpc>
                      </a:pPr>
                      <a:endParaRPr lang="en-GB" sz="2400" b="0" strike="noStrike" spc="-1" dirty="0">
                        <a:solidFill>
                          <a:srgbClr val="002060"/>
                        </a:solidFill>
                        <a:latin typeface="Century gothic"/>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10003"/>
                  </a:ext>
                </a:extLst>
              </a:tr>
              <a:tr h="483480">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nSpc>
                          <a:spcPct val="100000"/>
                        </a:lnSpc>
                      </a:pPr>
                      <a:endParaRPr lang="en-GB" sz="1800" b="0" strike="noStrike" spc="-1" dirty="0">
                        <a:latin typeface="Century gothic"/>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nSpc>
                          <a:spcPct val="100000"/>
                        </a:lnSpc>
                      </a:pPr>
                      <a:endParaRPr lang="en-GB" sz="2400" b="0" strike="noStrike" spc="-1" dirty="0">
                        <a:solidFill>
                          <a:srgbClr val="002060"/>
                        </a:solidFill>
                        <a:latin typeface="Century gothic"/>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nSpc>
                          <a:spcPct val="100000"/>
                        </a:lnSpc>
                      </a:pPr>
                      <a:endParaRPr lang="en-GB" sz="2400" b="0" strike="noStrike" spc="-1" dirty="0">
                        <a:solidFill>
                          <a:srgbClr val="002060"/>
                        </a:solidFill>
                        <a:latin typeface="Century gothic"/>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10004"/>
                  </a:ext>
                </a:extLst>
              </a:tr>
              <a:tr h="505440">
                <a:tc>
                  <a:txBody>
                    <a:bodyPr/>
                    <a:lstStyle/>
                    <a:p>
                      <a:endParaRPr lang="en-US" dirty="0"/>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nSpc>
                          <a:spcPct val="100000"/>
                        </a:lnSpc>
                      </a:pPr>
                      <a:endParaRPr lang="en-GB" sz="1800" b="0" strike="noStrike" spc="-1" dirty="0">
                        <a:latin typeface="Century gothic"/>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nSpc>
                          <a:spcPct val="100000"/>
                        </a:lnSpc>
                      </a:pPr>
                      <a:endParaRPr lang="en-GB" sz="2400" b="0" strike="noStrike" spc="-1" dirty="0">
                        <a:solidFill>
                          <a:srgbClr val="002060"/>
                        </a:solidFill>
                        <a:latin typeface="Century gothic"/>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nSpc>
                          <a:spcPct val="100000"/>
                        </a:lnSpc>
                      </a:pPr>
                      <a:endParaRPr lang="en-GB" sz="2400" b="0" strike="noStrike" spc="-1" dirty="0">
                        <a:solidFill>
                          <a:srgbClr val="002060"/>
                        </a:solidFill>
                        <a:latin typeface="Century gothic"/>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10005"/>
                  </a:ext>
                </a:extLst>
              </a:tr>
              <a:tr h="475200">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nSpc>
                          <a:spcPct val="100000"/>
                        </a:lnSpc>
                      </a:pPr>
                      <a:endParaRPr lang="en-GB" sz="1800" b="0" strike="noStrike" spc="-1" dirty="0">
                        <a:latin typeface="Century gothic"/>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nSpc>
                          <a:spcPct val="100000"/>
                        </a:lnSpc>
                      </a:pPr>
                      <a:endParaRPr lang="en-GB" sz="2400" b="0" strike="noStrike" spc="-1" dirty="0">
                        <a:solidFill>
                          <a:srgbClr val="002060"/>
                        </a:solidFill>
                        <a:latin typeface="Century gothic"/>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nSpc>
                          <a:spcPct val="100000"/>
                        </a:lnSpc>
                      </a:pPr>
                      <a:endParaRPr lang="en-GB" sz="2400" b="0" strike="noStrike" spc="-1" dirty="0">
                        <a:solidFill>
                          <a:srgbClr val="002060"/>
                        </a:solidFill>
                        <a:latin typeface="Century gothic"/>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10006"/>
                  </a:ext>
                </a:extLst>
              </a:tr>
              <a:tr h="460440">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nSpc>
                          <a:spcPct val="100000"/>
                        </a:lnSpc>
                      </a:pPr>
                      <a:endParaRPr lang="en-GB" sz="1800" b="0" strike="noStrike" spc="-1" dirty="0">
                        <a:latin typeface="Century gothic"/>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nSpc>
                          <a:spcPct val="100000"/>
                        </a:lnSpc>
                      </a:pPr>
                      <a:endParaRPr lang="en-GB" sz="2000" b="0" strike="noStrike" spc="-1" dirty="0">
                        <a:solidFill>
                          <a:srgbClr val="002060"/>
                        </a:solidFill>
                        <a:latin typeface="Century gothic"/>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nSpc>
                          <a:spcPct val="100000"/>
                        </a:lnSpc>
                      </a:pPr>
                      <a:endParaRPr lang="en-GB" sz="2000" b="0" strike="noStrike" spc="-1" dirty="0">
                        <a:solidFill>
                          <a:srgbClr val="002060"/>
                        </a:solidFill>
                        <a:latin typeface="Century gothic"/>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10007"/>
                  </a:ext>
                </a:extLst>
              </a:tr>
              <a:tr h="923926">
                <a:tc>
                  <a:txBody>
                    <a:bodyPr/>
                    <a:lstStyle/>
                    <a:p>
                      <a:endParaRPr lang="en-US" dirty="0"/>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nSpc>
                          <a:spcPct val="100000"/>
                        </a:lnSpc>
                      </a:pPr>
                      <a:endParaRPr lang="en-GB" sz="1800" b="0" strike="noStrike" spc="-1" dirty="0">
                        <a:latin typeface="Century gothic"/>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nSpc>
                          <a:spcPct val="100000"/>
                        </a:lnSpc>
                      </a:pPr>
                      <a:endParaRPr lang="en-GB" sz="2000" b="0" strike="noStrike" spc="-1" dirty="0">
                        <a:solidFill>
                          <a:srgbClr val="002060"/>
                        </a:solidFill>
                        <a:latin typeface="Century gothic"/>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nSpc>
                          <a:spcPct val="100000"/>
                        </a:lnSpc>
                      </a:pPr>
                      <a:endParaRPr lang="en-GB" sz="2000" b="0" strike="noStrike" spc="-1" dirty="0">
                        <a:solidFill>
                          <a:srgbClr val="002060"/>
                        </a:solidFill>
                        <a:latin typeface="Century gothic"/>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3747922317"/>
                  </a:ext>
                </a:extLst>
              </a:tr>
            </a:tbl>
          </a:graphicData>
        </a:graphic>
      </p:graphicFrame>
      <p:sp>
        <p:nvSpPr>
          <p:cNvPr id="2" name="Title 1">
            <a:extLst>
              <a:ext uri="{FF2B5EF4-FFF2-40B4-BE49-F238E27FC236}">
                <a16:creationId xmlns:a16="http://schemas.microsoft.com/office/drawing/2014/main" id="{2A2985FB-F7F0-4622-AB6F-A5BEAD131760}"/>
              </a:ext>
            </a:extLst>
          </p:cNvPr>
          <p:cNvSpPr>
            <a:spLocks noGrp="1"/>
          </p:cNvSpPr>
          <p:nvPr>
            <p:ph type="title"/>
          </p:nvPr>
        </p:nvSpPr>
        <p:spPr>
          <a:xfrm>
            <a:off x="10950576" y="1239720"/>
            <a:ext cx="1241424" cy="424815"/>
          </a:xfrm>
          <a:solidFill>
            <a:schemeClr val="accent6">
              <a:lumMod val="40000"/>
              <a:lumOff val="60000"/>
            </a:schemeClr>
          </a:solidFill>
        </p:spPr>
        <p:txBody>
          <a:bodyPr/>
          <a:lstStyle/>
          <a:p>
            <a:pPr algn="ctr"/>
            <a:r>
              <a:rPr lang="en-GB" sz="2000" b="1" dirty="0" err="1">
                <a:solidFill>
                  <a:srgbClr val="002060"/>
                </a:solidFill>
                <a:latin typeface="Century Gothic" panose="020B0502020202020204" pitchFamily="34" charset="0"/>
              </a:rPr>
              <a:t>hören</a:t>
            </a:r>
            <a:endParaRPr lang="en-GB" sz="2000" b="1" dirty="0">
              <a:solidFill>
                <a:srgbClr val="002060"/>
              </a:solidFill>
              <a:latin typeface="Century Gothic" panose="020B0502020202020204" pitchFamily="34" charset="0"/>
            </a:endParaRPr>
          </a:p>
        </p:txBody>
      </p:sp>
      <p:pic>
        <p:nvPicPr>
          <p:cNvPr id="7" name="Picture 6" descr="A picture containing text, clipart&#10;&#10;Description automatically generated">
            <a:extLst>
              <a:ext uri="{FF2B5EF4-FFF2-40B4-BE49-F238E27FC236}">
                <a16:creationId xmlns:a16="http://schemas.microsoft.com/office/drawing/2014/main" id="{39539B62-6DA1-466A-8C8E-3DE4D37C779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4625" y="0"/>
            <a:ext cx="1097375" cy="1402202"/>
          </a:xfrm>
          <a:prstGeom prst="rect">
            <a:avLst/>
          </a:prstGeom>
        </p:spPr>
      </p:pic>
      <p:sp>
        <p:nvSpPr>
          <p:cNvPr id="20" name="Oval Callout 13">
            <a:extLst>
              <a:ext uri="{FF2B5EF4-FFF2-40B4-BE49-F238E27FC236}">
                <a16:creationId xmlns:a16="http://schemas.microsoft.com/office/drawing/2014/main" id="{8C23B8BE-C178-4B44-8297-DF4DE16301D5}"/>
              </a:ext>
            </a:extLst>
          </p:cNvPr>
          <p:cNvSpPr/>
          <p:nvPr/>
        </p:nvSpPr>
        <p:spPr>
          <a:xfrm>
            <a:off x="8183149" y="678389"/>
            <a:ext cx="2626403" cy="2105702"/>
          </a:xfrm>
          <a:prstGeom prst="wedgeEllipseCallout">
            <a:avLst>
              <a:gd name="adj1" fmla="val -54249"/>
              <a:gd name="adj2" fmla="val 40187"/>
            </a:avLst>
          </a:prstGeom>
          <a:solidFill>
            <a:srgbClr val="002060"/>
          </a:solidFill>
          <a:ln w="12700" cap="flat" cmpd="sng" algn="ctr">
            <a:solidFill>
              <a:srgbClr val="FFD10D"/>
            </a:solidFill>
            <a:prstDash val="solid"/>
            <a:miter lim="800000"/>
          </a:ln>
          <a:effectLst>
            <a:outerShdw blurRad="50800" dist="38100" dir="5400000" algn="t" rotWithShape="0">
              <a:prstClr val="black">
                <a:alpha val="40000"/>
              </a:prst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Century Gothic" panose="020F0302020204030204"/>
                <a:ea typeface="+mn-ea"/>
                <a:cs typeface="+mn-cs"/>
              </a:rPr>
              <a:t>Remember that the word order in English is different for the negative sentences. </a:t>
            </a:r>
          </a:p>
        </p:txBody>
      </p:sp>
      <p:sp>
        <p:nvSpPr>
          <p:cNvPr id="10" name="Speech Bubble: Rectangle with Corners Rounded 9">
            <a:hlinkClick r:id="" action="ppaction://noaction">
              <a:snd r:embed="rId4" name="T3_W3_12.1.wav"/>
            </a:hlinkClick>
            <a:extLst>
              <a:ext uri="{FF2B5EF4-FFF2-40B4-BE49-F238E27FC236}">
                <a16:creationId xmlns:a16="http://schemas.microsoft.com/office/drawing/2014/main" id="{104028E3-2065-44CC-A9D3-3956E1C8A0E2}"/>
              </a:ext>
            </a:extLst>
          </p:cNvPr>
          <p:cNvSpPr/>
          <p:nvPr/>
        </p:nvSpPr>
        <p:spPr>
          <a:xfrm>
            <a:off x="1066071" y="1125059"/>
            <a:ext cx="1322015" cy="518040"/>
          </a:xfrm>
          <a:prstGeom prst="wedgeRoundRectCallout">
            <a:avLst>
              <a:gd name="adj1" fmla="val -73297"/>
              <a:gd name="adj2" fmla="val -15372"/>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400" b="1" spc="-1" dirty="0" err="1">
                <a:solidFill>
                  <a:prstClr val="white"/>
                </a:solidFill>
                <a:latin typeface="Century Gothic" panose="020B0502020202020204" pitchFamily="34" charset="0"/>
                <a:ea typeface="Calibri"/>
                <a:cs typeface="Calibri"/>
                <a:sym typeface="Calibri"/>
              </a:rPr>
              <a:t>Hör</a:t>
            </a:r>
            <a:r>
              <a:rPr lang="en-GB" sz="2400" b="1" spc="-1" dirty="0">
                <a:solidFill>
                  <a:prstClr val="white"/>
                </a:solidFill>
                <a:latin typeface="Century Gothic" panose="020B0502020202020204" pitchFamily="34" charset="0"/>
                <a:ea typeface="Calibri"/>
                <a:cs typeface="Calibri"/>
                <a:sym typeface="Calibri"/>
              </a:rPr>
              <a:t> </a:t>
            </a:r>
            <a:r>
              <a:rPr lang="en-GB" sz="2400" b="1" spc="-1" dirty="0" err="1">
                <a:solidFill>
                  <a:prstClr val="white"/>
                </a:solidFill>
                <a:latin typeface="Century Gothic" panose="020B0502020202020204" pitchFamily="34" charset="0"/>
                <a:ea typeface="Calibri"/>
                <a:cs typeface="Calibri"/>
                <a:sym typeface="Calibri"/>
              </a:rPr>
              <a:t>zu</a:t>
            </a:r>
            <a:r>
              <a:rPr lang="en-GB" sz="2400" b="1" spc="-1" dirty="0">
                <a:solidFill>
                  <a:prstClr val="white"/>
                </a:solidFill>
                <a:latin typeface="Century Gothic" panose="020B0502020202020204" pitchFamily="34" charset="0"/>
                <a:ea typeface="Calibri"/>
                <a:cs typeface="Calibri"/>
                <a:sym typeface="Calibri"/>
              </a:rPr>
              <a:t>.</a:t>
            </a:r>
            <a:endParaRPr lang="en-GB" sz="2400" b="1" dirty="0">
              <a:solidFill>
                <a:prstClr val="white"/>
              </a:solidFill>
              <a:latin typeface="Century Gothic" panose="020B0502020202020204" pitchFamily="34" charset="0"/>
              <a:ea typeface="Calibri"/>
              <a:cs typeface="Calibri"/>
              <a:sym typeface="Calibri"/>
            </a:endParaRPr>
          </a:p>
        </p:txBody>
      </p:sp>
      <p:pic>
        <p:nvPicPr>
          <p:cNvPr id="11" name="Graphic 10" descr="Teacher">
            <a:extLst>
              <a:ext uri="{FF2B5EF4-FFF2-40B4-BE49-F238E27FC236}">
                <a16:creationId xmlns:a16="http://schemas.microsoft.com/office/drawing/2014/main" id="{1867BE79-DC41-417E-898B-91131C71CAE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8407" y="941369"/>
            <a:ext cx="914400" cy="914400"/>
          </a:xfrm>
          <a:prstGeom prst="rect">
            <a:avLst/>
          </a:prstGeom>
        </p:spPr>
      </p:pic>
      <p:pic>
        <p:nvPicPr>
          <p:cNvPr id="3" name="Picture 2">
            <a:extLst>
              <a:ext uri="{FF2B5EF4-FFF2-40B4-BE49-F238E27FC236}">
                <a16:creationId xmlns:a16="http://schemas.microsoft.com/office/drawing/2014/main" id="{1FDF3A19-0127-40D8-9CAA-1C68A6D99F61}"/>
              </a:ext>
            </a:extLst>
          </p:cNvPr>
          <p:cNvPicPr>
            <a:picLocks noChangeAspect="1"/>
          </p:cNvPicPr>
          <p:nvPr/>
        </p:nvPicPr>
        <p:blipFill rotWithShape="1">
          <a:blip r:embed="rId7"/>
          <a:srcRect b="45310"/>
          <a:stretch/>
        </p:blipFill>
        <p:spPr>
          <a:xfrm>
            <a:off x="1933214" y="2001988"/>
            <a:ext cx="768920" cy="759541"/>
          </a:xfrm>
          <a:prstGeom prst="rect">
            <a:avLst/>
          </a:prstGeom>
        </p:spPr>
      </p:pic>
      <p:sp>
        <p:nvSpPr>
          <p:cNvPr id="17" name="CustomShape 6">
            <a:extLst>
              <a:ext uri="{FF2B5EF4-FFF2-40B4-BE49-F238E27FC236}">
                <a16:creationId xmlns:a16="http://schemas.microsoft.com/office/drawing/2014/main" id="{EACAF618-C60B-4FFC-8AC4-9D2551207E58}"/>
              </a:ext>
            </a:extLst>
          </p:cNvPr>
          <p:cNvSpPr/>
          <p:nvPr/>
        </p:nvSpPr>
        <p:spPr>
          <a:xfrm>
            <a:off x="42365" y="47092"/>
            <a:ext cx="10980236"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1" normalizeH="0" baseline="0" noProof="0" dirty="0" err="1">
                <a:ln>
                  <a:noFill/>
                </a:ln>
                <a:solidFill>
                  <a:srgbClr val="002060"/>
                </a:solidFill>
                <a:effectLst/>
                <a:uLnTx/>
                <a:uFillTx/>
                <a:latin typeface="Century Gothic" panose="020B0502020202020204" pitchFamily="34" charset="0"/>
                <a:ea typeface="+mn-ea"/>
                <a:cs typeface="+mn-cs"/>
              </a:rPr>
              <a:t>Lias</a:t>
            </a: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 is hanging out with Oma. Is he talking about what he does/doesn’t do or what Oma</a:t>
            </a:r>
            <a:r>
              <a:rPr kumimoji="0" lang="en-GB" sz="2800" b="1" i="0" u="none" strike="noStrike" kern="1200" cap="none" spc="-1" normalizeH="0" noProof="0" dirty="0">
                <a:ln>
                  <a:noFill/>
                </a:ln>
                <a:solidFill>
                  <a:srgbClr val="002060"/>
                </a:solidFill>
                <a:effectLst/>
                <a:uLnTx/>
                <a:uFillTx/>
                <a:latin typeface="Century Gothic" panose="020B0502020202020204" pitchFamily="34" charset="0"/>
                <a:ea typeface="+mn-ea"/>
                <a:cs typeface="+mn-cs"/>
              </a:rPr>
              <a:t> </a:t>
            </a: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does/doesn’t do? </a:t>
            </a:r>
            <a:endParaRPr kumimoji="0" lang="en-GB" sz="28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9" name="CustomShape 23">
            <a:hlinkClick r:id="" action="ppaction://noaction">
              <a:snd r:embed="rId8" name="T3_W3_12.2.wav"/>
            </a:hlinkClick>
            <a:extLst>
              <a:ext uri="{FF2B5EF4-FFF2-40B4-BE49-F238E27FC236}">
                <a16:creationId xmlns:a16="http://schemas.microsoft.com/office/drawing/2014/main" id="{325E1573-EEC1-4B88-9E15-CA56761E1DDF}"/>
              </a:ext>
            </a:extLst>
          </p:cNvPr>
          <p:cNvSpPr/>
          <p:nvPr/>
        </p:nvSpPr>
        <p:spPr>
          <a:xfrm>
            <a:off x="206458" y="2912848"/>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a:ln>
                  <a:noFill/>
                </a:ln>
                <a:solidFill>
                  <a:prstClr val="white"/>
                </a:solidFill>
                <a:effectLst/>
                <a:uLnTx/>
                <a:uFillTx/>
                <a:latin typeface="Century Gothic" panose="020B0502020202020204" pitchFamily="34" charset="0"/>
                <a:ea typeface="DejaVu Sans"/>
                <a:cs typeface="+mn-cs"/>
              </a:rPr>
              <a:t>1</a:t>
            </a:r>
            <a:endParaRPr kumimoji="0" lang="en-GB" sz="2000" b="0" i="0" u="none" strike="noStrike" kern="1200" cap="none" spc="-1"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1" name="CustomShape 25">
            <a:hlinkClick r:id="" action="ppaction://noaction">
              <a:snd r:embed="rId9" name="T3_W3_12.4.wav"/>
            </a:hlinkClick>
            <a:extLst>
              <a:ext uri="{FF2B5EF4-FFF2-40B4-BE49-F238E27FC236}">
                <a16:creationId xmlns:a16="http://schemas.microsoft.com/office/drawing/2014/main" id="{04A16834-DB30-4341-85C4-0A733F6CFC73}"/>
              </a:ext>
            </a:extLst>
          </p:cNvPr>
          <p:cNvSpPr/>
          <p:nvPr/>
        </p:nvSpPr>
        <p:spPr>
          <a:xfrm>
            <a:off x="186825" y="3874877"/>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a:ln>
                  <a:noFill/>
                </a:ln>
                <a:solidFill>
                  <a:prstClr val="white"/>
                </a:solidFill>
                <a:effectLst/>
                <a:uLnTx/>
                <a:uFillTx/>
                <a:latin typeface="Century Gothic" panose="020B0502020202020204" pitchFamily="34" charset="0"/>
                <a:ea typeface="DejaVu Sans"/>
                <a:cs typeface="+mn-cs"/>
              </a:rPr>
              <a:t>3</a:t>
            </a:r>
            <a:endParaRPr kumimoji="0" lang="en-GB" sz="2000" b="0" i="0" u="none" strike="noStrike" kern="1200" cap="none" spc="-1" normalizeH="0" baseline="0" noProof="0">
              <a:ln>
                <a:noFill/>
              </a:ln>
              <a:solidFill>
                <a:prstClr val="white"/>
              </a:solidFill>
              <a:effectLst/>
              <a:uLnTx/>
              <a:uFillTx/>
              <a:latin typeface="Century Gothic" panose="020B0502020202020204" pitchFamily="34" charset="0"/>
              <a:ea typeface="+mn-ea"/>
              <a:cs typeface="+mn-cs"/>
            </a:endParaRPr>
          </a:p>
        </p:txBody>
      </p:sp>
      <p:sp>
        <p:nvSpPr>
          <p:cNvPr id="22" name="CustomShape 27">
            <a:hlinkClick r:id="" action="ppaction://noaction">
              <a:snd r:embed="rId10" name="T3_W3_12.6.wav"/>
            </a:hlinkClick>
            <a:extLst>
              <a:ext uri="{FF2B5EF4-FFF2-40B4-BE49-F238E27FC236}">
                <a16:creationId xmlns:a16="http://schemas.microsoft.com/office/drawing/2014/main" id="{F38212F1-8083-4A0A-8BA2-4F9108594061}"/>
              </a:ext>
            </a:extLst>
          </p:cNvPr>
          <p:cNvSpPr/>
          <p:nvPr/>
        </p:nvSpPr>
        <p:spPr>
          <a:xfrm>
            <a:off x="186825" y="4885490"/>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a:ln>
                  <a:noFill/>
                </a:ln>
                <a:solidFill>
                  <a:prstClr val="white"/>
                </a:solidFill>
                <a:effectLst/>
                <a:uLnTx/>
                <a:uFillTx/>
                <a:latin typeface="Century Gothic" panose="020B0502020202020204" pitchFamily="34" charset="0"/>
                <a:ea typeface="DejaVu Sans"/>
                <a:cs typeface="+mn-cs"/>
              </a:rPr>
              <a:t>5</a:t>
            </a:r>
            <a:endParaRPr kumimoji="0" lang="en-GB" sz="2000" b="0" i="0" u="none" strike="noStrike" kern="1200" cap="none" spc="-1" normalizeH="0" baseline="0" noProof="0">
              <a:ln>
                <a:noFill/>
              </a:ln>
              <a:solidFill>
                <a:prstClr val="white"/>
              </a:solidFill>
              <a:effectLst/>
              <a:uLnTx/>
              <a:uFillTx/>
              <a:latin typeface="Century Gothic" panose="020B0502020202020204" pitchFamily="34" charset="0"/>
              <a:ea typeface="+mn-ea"/>
              <a:cs typeface="+mn-cs"/>
            </a:endParaRPr>
          </a:p>
        </p:txBody>
      </p:sp>
      <p:sp>
        <p:nvSpPr>
          <p:cNvPr id="23" name="CustomShape 28">
            <a:hlinkClick r:id="" action="ppaction://noaction">
              <a:snd r:embed="rId11" name="T3_W3_12.7.wav"/>
            </a:hlinkClick>
            <a:extLst>
              <a:ext uri="{FF2B5EF4-FFF2-40B4-BE49-F238E27FC236}">
                <a16:creationId xmlns:a16="http://schemas.microsoft.com/office/drawing/2014/main" id="{5ED94D71-73BE-4652-9917-E2516F63AEB4}"/>
              </a:ext>
            </a:extLst>
          </p:cNvPr>
          <p:cNvSpPr/>
          <p:nvPr/>
        </p:nvSpPr>
        <p:spPr>
          <a:xfrm>
            <a:off x="186825" y="5340647"/>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a:ln>
                  <a:noFill/>
                </a:ln>
                <a:solidFill>
                  <a:prstClr val="white"/>
                </a:solidFill>
                <a:effectLst/>
                <a:uLnTx/>
                <a:uFillTx/>
                <a:latin typeface="Century Gothic" panose="020B0502020202020204" pitchFamily="34" charset="0"/>
                <a:ea typeface="DejaVu Sans"/>
                <a:cs typeface="+mn-cs"/>
              </a:rPr>
              <a:t>6</a:t>
            </a:r>
            <a:endParaRPr kumimoji="0" lang="en-GB" sz="2000" b="0" i="0" u="none" strike="noStrike" kern="1200" cap="none" spc="-1" normalizeH="0" baseline="0" noProof="0">
              <a:ln>
                <a:noFill/>
              </a:ln>
              <a:solidFill>
                <a:prstClr val="white"/>
              </a:solidFill>
              <a:effectLst/>
              <a:uLnTx/>
              <a:uFillTx/>
              <a:latin typeface="Century Gothic" panose="020B0502020202020204" pitchFamily="34" charset="0"/>
              <a:ea typeface="+mn-ea"/>
              <a:cs typeface="+mn-cs"/>
            </a:endParaRPr>
          </a:p>
        </p:txBody>
      </p:sp>
      <p:sp>
        <p:nvSpPr>
          <p:cNvPr id="24" name="CustomShape 23">
            <a:hlinkClick r:id="" action="ppaction://noaction">
              <a:snd r:embed="rId12" name="T3_W3_12.3.wav"/>
            </a:hlinkClick>
            <a:extLst>
              <a:ext uri="{FF2B5EF4-FFF2-40B4-BE49-F238E27FC236}">
                <a16:creationId xmlns:a16="http://schemas.microsoft.com/office/drawing/2014/main" id="{D0F85987-5825-455E-BBB1-956AB5C48EC2}"/>
              </a:ext>
            </a:extLst>
          </p:cNvPr>
          <p:cNvSpPr/>
          <p:nvPr/>
        </p:nvSpPr>
        <p:spPr>
          <a:xfrm>
            <a:off x="192171" y="3405838"/>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a:ln>
                  <a:noFill/>
                </a:ln>
                <a:solidFill>
                  <a:prstClr val="white"/>
                </a:solidFill>
                <a:effectLst/>
                <a:uLnTx/>
                <a:uFillTx/>
                <a:latin typeface="Century Gothic" panose="020B0502020202020204" pitchFamily="34" charset="0"/>
                <a:ea typeface="DejaVu Sans"/>
                <a:cs typeface="+mn-cs"/>
              </a:rPr>
              <a:t>2</a:t>
            </a:r>
            <a:endParaRPr kumimoji="0" lang="en-GB" sz="2000" b="0" i="0" u="none" strike="noStrike" kern="1200" cap="none" spc="-1"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5" name="CustomShape 23">
            <a:hlinkClick r:id="" action="ppaction://noaction">
              <a:snd r:embed="rId13" name="T3_W3_12.5.wav"/>
            </a:hlinkClick>
            <a:extLst>
              <a:ext uri="{FF2B5EF4-FFF2-40B4-BE49-F238E27FC236}">
                <a16:creationId xmlns:a16="http://schemas.microsoft.com/office/drawing/2014/main" id="{20833625-0443-419C-A0B1-CC9EAAF47986}"/>
              </a:ext>
            </a:extLst>
          </p:cNvPr>
          <p:cNvSpPr/>
          <p:nvPr/>
        </p:nvSpPr>
        <p:spPr>
          <a:xfrm>
            <a:off x="186825" y="4383610"/>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a:ln>
                  <a:noFill/>
                </a:ln>
                <a:solidFill>
                  <a:prstClr val="white"/>
                </a:solidFill>
                <a:effectLst/>
                <a:uLnTx/>
                <a:uFillTx/>
                <a:latin typeface="Century Gothic" panose="020B0502020202020204" pitchFamily="34" charset="0"/>
                <a:ea typeface="DejaVu Sans"/>
                <a:cs typeface="+mn-cs"/>
              </a:rPr>
              <a:t>4</a:t>
            </a:r>
            <a:endParaRPr kumimoji="0" lang="en-GB" sz="2000" b="0" i="0" u="none" strike="noStrike" kern="1200" cap="none" spc="-1"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6" name="CustomShape 28">
            <a:hlinkClick r:id="" action="ppaction://noaction">
              <a:snd r:embed="rId14" name="T3_W3_12.8.wav"/>
            </a:hlinkClick>
            <a:extLst>
              <a:ext uri="{FF2B5EF4-FFF2-40B4-BE49-F238E27FC236}">
                <a16:creationId xmlns:a16="http://schemas.microsoft.com/office/drawing/2014/main" id="{E3682B5D-D8D2-4CB0-88B9-7E3B8BDBFF06}"/>
              </a:ext>
            </a:extLst>
          </p:cNvPr>
          <p:cNvSpPr/>
          <p:nvPr/>
        </p:nvSpPr>
        <p:spPr>
          <a:xfrm>
            <a:off x="186825" y="5809686"/>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a:ln>
                  <a:noFill/>
                </a:ln>
                <a:solidFill>
                  <a:prstClr val="white"/>
                </a:solidFill>
                <a:effectLst/>
                <a:uLnTx/>
                <a:uFillTx/>
                <a:latin typeface="Century Gothic" panose="020B0502020202020204" pitchFamily="34" charset="0"/>
                <a:ea typeface="DejaVu Sans"/>
                <a:cs typeface="+mn-cs"/>
              </a:rPr>
              <a:t>7</a:t>
            </a:r>
            <a:endParaRPr kumimoji="0" lang="en-GB" sz="2000" b="0" i="0" u="none" strike="noStrike" kern="1200" cap="none" spc="-1"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29" name="Picture 28" descr="Icon&#10;&#10;Description automatically generated">
            <a:extLst>
              <a:ext uri="{FF2B5EF4-FFF2-40B4-BE49-F238E27FC236}">
                <a16:creationId xmlns:a16="http://schemas.microsoft.com/office/drawing/2014/main" id="{517DD247-3BD7-4425-AADE-7299B643723A}"/>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95776" y="2431016"/>
            <a:ext cx="341586" cy="389561"/>
          </a:xfrm>
          <a:prstGeom prst="rect">
            <a:avLst/>
          </a:prstGeom>
        </p:spPr>
      </p:pic>
      <p:pic>
        <p:nvPicPr>
          <p:cNvPr id="5" name="Picture 4" descr="Shape, arrow&#10;&#10;Description automatically generated">
            <a:extLst>
              <a:ext uri="{FF2B5EF4-FFF2-40B4-BE49-F238E27FC236}">
                <a16:creationId xmlns:a16="http://schemas.microsoft.com/office/drawing/2014/main" id="{63512EDA-A271-425C-A1CE-3642FBA65583}"/>
              </a:ext>
            </a:extLst>
          </p:cNvPr>
          <p:cNvPicPr>
            <a:picLocks noChangeAspect="1"/>
          </p:cNvPicPr>
          <p:nvPr/>
        </p:nvPicPr>
        <p:blipFill>
          <a:blip r:embed="rId16"/>
          <a:stretch>
            <a:fillRect/>
          </a:stretch>
        </p:blipFill>
        <p:spPr>
          <a:xfrm>
            <a:off x="789381" y="2438346"/>
            <a:ext cx="320449" cy="333189"/>
          </a:xfrm>
          <a:prstGeom prst="rect">
            <a:avLst/>
          </a:prstGeom>
        </p:spPr>
      </p:pic>
      <p:pic>
        <p:nvPicPr>
          <p:cNvPr id="31" name="Picture 30" descr="Icon&#10;&#10;Description automatically generated">
            <a:extLst>
              <a:ext uri="{FF2B5EF4-FFF2-40B4-BE49-F238E27FC236}">
                <a16:creationId xmlns:a16="http://schemas.microsoft.com/office/drawing/2014/main" id="{9EC225D6-50DE-421D-AF7E-6098949EA050}"/>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19646" y="3911995"/>
            <a:ext cx="359821" cy="410358"/>
          </a:xfrm>
          <a:prstGeom prst="rect">
            <a:avLst/>
          </a:prstGeom>
        </p:spPr>
      </p:pic>
      <p:pic>
        <p:nvPicPr>
          <p:cNvPr id="32" name="Picture 31" descr="Shape, arrow&#10;&#10;Description automatically generated">
            <a:extLst>
              <a:ext uri="{FF2B5EF4-FFF2-40B4-BE49-F238E27FC236}">
                <a16:creationId xmlns:a16="http://schemas.microsoft.com/office/drawing/2014/main" id="{2C73693D-CD89-498E-A068-C3C4794BF7B0}"/>
              </a:ext>
            </a:extLst>
          </p:cNvPr>
          <p:cNvPicPr>
            <a:picLocks noChangeAspect="1"/>
          </p:cNvPicPr>
          <p:nvPr/>
        </p:nvPicPr>
        <p:blipFill>
          <a:blip r:embed="rId16"/>
          <a:stretch>
            <a:fillRect/>
          </a:stretch>
        </p:blipFill>
        <p:spPr>
          <a:xfrm>
            <a:off x="888911" y="2928625"/>
            <a:ext cx="421291" cy="438040"/>
          </a:xfrm>
          <a:prstGeom prst="rect">
            <a:avLst/>
          </a:prstGeom>
        </p:spPr>
      </p:pic>
      <p:pic>
        <p:nvPicPr>
          <p:cNvPr id="34" name="Picture 33" descr="Shape, arrow&#10;&#10;Description automatically generated">
            <a:extLst>
              <a:ext uri="{FF2B5EF4-FFF2-40B4-BE49-F238E27FC236}">
                <a16:creationId xmlns:a16="http://schemas.microsoft.com/office/drawing/2014/main" id="{5A38D236-ED75-4DE8-BD27-FF7A58096989}"/>
              </a:ext>
            </a:extLst>
          </p:cNvPr>
          <p:cNvPicPr>
            <a:picLocks noChangeAspect="1"/>
          </p:cNvPicPr>
          <p:nvPr/>
        </p:nvPicPr>
        <p:blipFill>
          <a:blip r:embed="rId16"/>
          <a:stretch>
            <a:fillRect/>
          </a:stretch>
        </p:blipFill>
        <p:spPr>
          <a:xfrm>
            <a:off x="888911" y="4840001"/>
            <a:ext cx="421291" cy="438040"/>
          </a:xfrm>
          <a:prstGeom prst="rect">
            <a:avLst/>
          </a:prstGeom>
        </p:spPr>
      </p:pic>
      <p:pic>
        <p:nvPicPr>
          <p:cNvPr id="36" name="Picture 35" descr="Icon&#10;&#10;Description automatically generated">
            <a:extLst>
              <a:ext uri="{FF2B5EF4-FFF2-40B4-BE49-F238E27FC236}">
                <a16:creationId xmlns:a16="http://schemas.microsoft.com/office/drawing/2014/main" id="{A0223C27-04C7-479F-BDFC-69A5B6111D6B}"/>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19646" y="5331686"/>
            <a:ext cx="359821" cy="410358"/>
          </a:xfrm>
          <a:prstGeom prst="rect">
            <a:avLst/>
          </a:prstGeom>
        </p:spPr>
      </p:pic>
      <p:sp>
        <p:nvSpPr>
          <p:cNvPr id="6" name="TextBox 5">
            <a:extLst>
              <a:ext uri="{FF2B5EF4-FFF2-40B4-BE49-F238E27FC236}">
                <a16:creationId xmlns:a16="http://schemas.microsoft.com/office/drawing/2014/main" id="{7574F605-38E8-4533-A8C6-65FA62E0A439}"/>
              </a:ext>
            </a:extLst>
          </p:cNvPr>
          <p:cNvSpPr txBox="1"/>
          <p:nvPr/>
        </p:nvSpPr>
        <p:spPr>
          <a:xfrm>
            <a:off x="4979773" y="2932575"/>
            <a:ext cx="427861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02060"/>
                </a:solidFill>
                <a:latin typeface="Century Gothic"/>
              </a:rPr>
              <a:t>Grandma is visiting Switzerland.</a:t>
            </a:r>
            <a:endParaRPr kumimoji="0" lang="en-GB" sz="2000" b="0" i="0" u="none" strike="noStrike" kern="1200" cap="none" spc="0" normalizeH="0" baseline="0" noProof="0" dirty="0">
              <a:ln>
                <a:noFill/>
              </a:ln>
              <a:solidFill>
                <a:srgbClr val="002060"/>
              </a:solidFill>
              <a:effectLst/>
              <a:uLnTx/>
              <a:uFillTx/>
              <a:latin typeface="Century Gothic"/>
            </a:endParaRPr>
          </a:p>
        </p:txBody>
      </p:sp>
      <p:sp>
        <p:nvSpPr>
          <p:cNvPr id="38" name="TextBox 37">
            <a:extLst>
              <a:ext uri="{FF2B5EF4-FFF2-40B4-BE49-F238E27FC236}">
                <a16:creationId xmlns:a16="http://schemas.microsoft.com/office/drawing/2014/main" id="{0D6F7FF3-C810-4C33-8F02-A097A180EDF8}"/>
              </a:ext>
            </a:extLst>
          </p:cNvPr>
          <p:cNvSpPr txBox="1"/>
          <p:nvPr/>
        </p:nvSpPr>
        <p:spPr>
          <a:xfrm>
            <a:off x="4979773" y="3355818"/>
            <a:ext cx="421018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a:ea typeface="+mn-ea"/>
                <a:cs typeface="+mn-cs"/>
              </a:rPr>
              <a:t>She is staying a week.</a:t>
            </a:r>
          </a:p>
        </p:txBody>
      </p:sp>
      <p:sp>
        <p:nvSpPr>
          <p:cNvPr id="39" name="TextBox 38">
            <a:extLst>
              <a:ext uri="{FF2B5EF4-FFF2-40B4-BE49-F238E27FC236}">
                <a16:creationId xmlns:a16="http://schemas.microsoft.com/office/drawing/2014/main" id="{6771286F-62AD-42F5-8870-C4B48A35F780}"/>
              </a:ext>
            </a:extLst>
          </p:cNvPr>
          <p:cNvSpPr txBox="1"/>
          <p:nvPr/>
        </p:nvSpPr>
        <p:spPr>
          <a:xfrm>
            <a:off x="4979773" y="3849707"/>
            <a:ext cx="397587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a:ea typeface="+mn-ea"/>
                <a:cs typeface="+mn-cs"/>
              </a:rPr>
              <a:t>She doesn’t work.</a:t>
            </a:r>
          </a:p>
        </p:txBody>
      </p:sp>
      <p:sp>
        <p:nvSpPr>
          <p:cNvPr id="40" name="TextBox 39">
            <a:extLst>
              <a:ext uri="{FF2B5EF4-FFF2-40B4-BE49-F238E27FC236}">
                <a16:creationId xmlns:a16="http://schemas.microsoft.com/office/drawing/2014/main" id="{0A9BDE76-6B00-4F57-B117-E17EA4D60CF7}"/>
              </a:ext>
            </a:extLst>
          </p:cNvPr>
          <p:cNvSpPr txBox="1"/>
          <p:nvPr/>
        </p:nvSpPr>
        <p:spPr>
          <a:xfrm>
            <a:off x="1472275" y="4338600"/>
            <a:ext cx="308821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a:ea typeface="+mn-ea"/>
                <a:cs typeface="+mn-cs"/>
              </a:rPr>
              <a:t>An</a:t>
            </a:r>
            <a:r>
              <a:rPr lang="en-GB" sz="2400" dirty="0">
                <a:solidFill>
                  <a:srgbClr val="002060"/>
                </a:solidFill>
                <a:latin typeface="Century Gothic"/>
              </a:rPr>
              <a:t>d I don’t work!</a:t>
            </a:r>
            <a:endParaRPr kumimoji="0" lang="en-GB" sz="2400" b="0" i="0" u="none" strike="noStrike" kern="1200" cap="none" spc="0" normalizeH="0" baseline="0" noProof="0" dirty="0">
              <a:ln>
                <a:noFill/>
              </a:ln>
              <a:solidFill>
                <a:srgbClr val="002060"/>
              </a:solidFill>
              <a:effectLst/>
              <a:uLnTx/>
              <a:uFillTx/>
              <a:latin typeface="Century Gothic"/>
              <a:ea typeface="+mn-ea"/>
              <a:cs typeface="+mn-cs"/>
            </a:endParaRPr>
          </a:p>
        </p:txBody>
      </p:sp>
      <p:sp>
        <p:nvSpPr>
          <p:cNvPr id="41" name="TextBox 40">
            <a:extLst>
              <a:ext uri="{FF2B5EF4-FFF2-40B4-BE49-F238E27FC236}">
                <a16:creationId xmlns:a16="http://schemas.microsoft.com/office/drawing/2014/main" id="{E21C86D5-A007-4F7E-9478-0BA3C7760A23}"/>
              </a:ext>
            </a:extLst>
          </p:cNvPr>
          <p:cNvSpPr txBox="1"/>
          <p:nvPr/>
        </p:nvSpPr>
        <p:spPr>
          <a:xfrm>
            <a:off x="1472089" y="4825582"/>
            <a:ext cx="35751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a:ea typeface="+mn-ea"/>
                <a:cs typeface="+mn-cs"/>
              </a:rPr>
              <a:t>I play with Grandma.</a:t>
            </a:r>
          </a:p>
        </p:txBody>
      </p:sp>
      <p:sp>
        <p:nvSpPr>
          <p:cNvPr id="42" name="TextBox 41">
            <a:extLst>
              <a:ext uri="{FF2B5EF4-FFF2-40B4-BE49-F238E27FC236}">
                <a16:creationId xmlns:a16="http://schemas.microsoft.com/office/drawing/2014/main" id="{2E26BCB4-640F-4E84-AF63-17A4A9757161}"/>
              </a:ext>
            </a:extLst>
          </p:cNvPr>
          <p:cNvSpPr txBox="1"/>
          <p:nvPr/>
        </p:nvSpPr>
        <p:spPr>
          <a:xfrm>
            <a:off x="1472089" y="5295966"/>
            <a:ext cx="319876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a:ea typeface="+mn-ea"/>
                <a:cs typeface="+mn-cs"/>
              </a:rPr>
              <a:t>I don’t win!</a:t>
            </a:r>
          </a:p>
        </p:txBody>
      </p:sp>
      <p:sp>
        <p:nvSpPr>
          <p:cNvPr id="43" name="TextBox 42">
            <a:extLst>
              <a:ext uri="{FF2B5EF4-FFF2-40B4-BE49-F238E27FC236}">
                <a16:creationId xmlns:a16="http://schemas.microsoft.com/office/drawing/2014/main" id="{371BA9B9-42D2-42F7-8BC7-F1FB3752BA26}"/>
              </a:ext>
            </a:extLst>
          </p:cNvPr>
          <p:cNvSpPr txBox="1"/>
          <p:nvPr/>
        </p:nvSpPr>
        <p:spPr>
          <a:xfrm>
            <a:off x="1466400" y="5757465"/>
            <a:ext cx="382341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a:ea typeface="+mn-ea"/>
                <a:cs typeface="+mn-cs"/>
              </a:rPr>
              <a:t>I don’t play</a:t>
            </a:r>
            <a:r>
              <a:rPr lang="en-GB" sz="2400" dirty="0">
                <a:solidFill>
                  <a:srgbClr val="002060"/>
                </a:solidFill>
                <a:latin typeface="Century Gothic"/>
              </a:rPr>
              <a:t>! (I’m not playing!)</a:t>
            </a:r>
            <a:endParaRPr kumimoji="0" lang="en-GB" sz="2400" b="0" i="0" u="none" strike="noStrike" kern="1200" cap="none" spc="0" normalizeH="0" baseline="0" noProof="0" dirty="0">
              <a:ln>
                <a:noFill/>
              </a:ln>
              <a:solidFill>
                <a:srgbClr val="002060"/>
              </a:solidFill>
              <a:effectLst/>
              <a:uLnTx/>
              <a:uFillTx/>
              <a:latin typeface="Century Gothic"/>
              <a:ea typeface="+mn-ea"/>
              <a:cs typeface="+mn-cs"/>
            </a:endParaRPr>
          </a:p>
        </p:txBody>
      </p:sp>
      <p:pic>
        <p:nvPicPr>
          <p:cNvPr id="45" name="Picture 44"/>
          <p:cNvPicPr>
            <a:picLocks noChangeAspect="1"/>
          </p:cNvPicPr>
          <p:nvPr/>
        </p:nvPicPr>
        <p:blipFill rotWithShape="1">
          <a:blip r:embed="rId18" cstate="print">
            <a:extLst>
              <a:ext uri="{28A0092B-C50C-407E-A947-70E740481C1C}">
                <a14:useLocalDpi xmlns:a14="http://schemas.microsoft.com/office/drawing/2010/main" val="0"/>
              </a:ext>
            </a:extLst>
          </a:blip>
          <a:srcRect b="16165"/>
          <a:stretch/>
        </p:blipFill>
        <p:spPr>
          <a:xfrm>
            <a:off x="5735071" y="1959274"/>
            <a:ext cx="721858" cy="861303"/>
          </a:xfrm>
          <a:prstGeom prst="rect">
            <a:avLst/>
          </a:prstGeom>
        </p:spPr>
      </p:pic>
      <p:sp>
        <p:nvSpPr>
          <p:cNvPr id="46" name="TextBox 45">
            <a:extLst>
              <a:ext uri="{FF2B5EF4-FFF2-40B4-BE49-F238E27FC236}">
                <a16:creationId xmlns:a16="http://schemas.microsoft.com/office/drawing/2014/main" id="{6C56CCFF-3C1E-4A99-852B-0BC07BFAC255}"/>
              </a:ext>
            </a:extLst>
          </p:cNvPr>
          <p:cNvSpPr txBox="1"/>
          <p:nvPr/>
        </p:nvSpPr>
        <p:spPr>
          <a:xfrm>
            <a:off x="9638228" y="6461780"/>
            <a:ext cx="2562205" cy="400110"/>
          </a:xfrm>
          <a:prstGeom prst="rect">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a:ea typeface="+mn-ea"/>
                <a:cs typeface="+mn-cs"/>
              </a:rPr>
              <a:t>*</a:t>
            </a:r>
            <a:r>
              <a:rPr kumimoji="0" lang="en-GB" sz="2000" b="0" i="0" u="none" strike="noStrike" kern="1200" cap="none" spc="0" normalizeH="0" baseline="0" noProof="0" dirty="0" err="1">
                <a:ln>
                  <a:noFill/>
                </a:ln>
                <a:solidFill>
                  <a:prstClr val="black"/>
                </a:solidFill>
                <a:effectLst/>
                <a:uLnTx/>
                <a:uFillTx/>
                <a:latin typeface="Century Gothic"/>
                <a:ea typeface="+mn-ea"/>
                <a:cs typeface="+mn-cs"/>
              </a:rPr>
              <a:t>gewinnen</a:t>
            </a:r>
            <a:r>
              <a:rPr kumimoji="0" lang="en-GB" sz="2000" b="0" i="0" u="none" strike="noStrike" kern="1200" cap="none" spc="0" normalizeH="0" noProof="0" dirty="0">
                <a:ln>
                  <a:noFill/>
                </a:ln>
                <a:solidFill>
                  <a:prstClr val="black"/>
                </a:solidFill>
                <a:effectLst/>
                <a:uLnTx/>
                <a:uFillTx/>
                <a:latin typeface="Century Gothic"/>
                <a:ea typeface="+mn-ea"/>
                <a:cs typeface="+mn-cs"/>
              </a:rPr>
              <a:t> </a:t>
            </a:r>
            <a:r>
              <a:rPr kumimoji="0" lang="en-GB" sz="2000" b="0" i="0" u="none" strike="noStrike" kern="1200" cap="none" spc="0" normalizeH="0" baseline="0" noProof="0" dirty="0">
                <a:ln>
                  <a:noFill/>
                </a:ln>
                <a:solidFill>
                  <a:prstClr val="black"/>
                </a:solidFill>
                <a:effectLst/>
                <a:uLnTx/>
                <a:uFillTx/>
                <a:latin typeface="Century Gothic"/>
                <a:ea typeface="+mn-ea"/>
                <a:cs typeface="+mn-cs"/>
              </a:rPr>
              <a:t>= to</a:t>
            </a:r>
            <a:r>
              <a:rPr kumimoji="0" lang="en-GB" sz="2000" b="0" i="0" u="none" strike="noStrike" kern="1200" cap="none" spc="0" normalizeH="0" noProof="0" dirty="0">
                <a:ln>
                  <a:noFill/>
                </a:ln>
                <a:solidFill>
                  <a:prstClr val="black"/>
                </a:solidFill>
                <a:effectLst/>
                <a:uLnTx/>
                <a:uFillTx/>
                <a:latin typeface="Century Gothic"/>
                <a:ea typeface="+mn-ea"/>
                <a:cs typeface="+mn-cs"/>
              </a:rPr>
              <a:t> win</a:t>
            </a:r>
            <a:endParaRPr kumimoji="0" lang="en-GB" sz="2000" b="0" i="0" u="none" strike="noStrike" kern="1200" cap="none" spc="0" normalizeH="0" baseline="0" noProof="0" dirty="0">
              <a:ln>
                <a:noFill/>
              </a:ln>
              <a:solidFill>
                <a:prstClr val="black"/>
              </a:solidFill>
              <a:effectLst/>
              <a:uLnTx/>
              <a:uFillTx/>
              <a:latin typeface="Century Gothic"/>
              <a:ea typeface="+mn-ea"/>
              <a:cs typeface="+mn-cs"/>
            </a:endParaRPr>
          </a:p>
        </p:txBody>
      </p:sp>
      <p:pic>
        <p:nvPicPr>
          <p:cNvPr id="47" name="Picture 46" descr="Shape, arrow&#10;&#10;Description automatically generated">
            <a:extLst>
              <a:ext uri="{FF2B5EF4-FFF2-40B4-BE49-F238E27FC236}">
                <a16:creationId xmlns:a16="http://schemas.microsoft.com/office/drawing/2014/main" id="{2C73693D-CD89-498E-A068-C3C4794BF7B0}"/>
              </a:ext>
            </a:extLst>
          </p:cNvPr>
          <p:cNvPicPr>
            <a:picLocks noChangeAspect="1"/>
          </p:cNvPicPr>
          <p:nvPr/>
        </p:nvPicPr>
        <p:blipFill>
          <a:blip r:embed="rId16"/>
          <a:stretch>
            <a:fillRect/>
          </a:stretch>
        </p:blipFill>
        <p:spPr>
          <a:xfrm>
            <a:off x="888911" y="3408587"/>
            <a:ext cx="421291" cy="438040"/>
          </a:xfrm>
          <a:prstGeom prst="rect">
            <a:avLst/>
          </a:prstGeom>
        </p:spPr>
      </p:pic>
      <p:pic>
        <p:nvPicPr>
          <p:cNvPr id="48" name="Picture 47" descr="Icon&#10;&#10;Description automatically generated">
            <a:extLst>
              <a:ext uri="{FF2B5EF4-FFF2-40B4-BE49-F238E27FC236}">
                <a16:creationId xmlns:a16="http://schemas.microsoft.com/office/drawing/2014/main" id="{9EC225D6-50DE-421D-AF7E-6098949EA050}"/>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19646" y="4375998"/>
            <a:ext cx="359821" cy="410358"/>
          </a:xfrm>
          <a:prstGeom prst="rect">
            <a:avLst/>
          </a:prstGeom>
        </p:spPr>
      </p:pic>
      <p:pic>
        <p:nvPicPr>
          <p:cNvPr id="49" name="Picture 48" descr="Icon&#10;&#10;Description automatically generated">
            <a:extLst>
              <a:ext uri="{FF2B5EF4-FFF2-40B4-BE49-F238E27FC236}">
                <a16:creationId xmlns:a16="http://schemas.microsoft.com/office/drawing/2014/main" id="{A0223C27-04C7-479F-BDFC-69A5B6111D6B}"/>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19646" y="5795688"/>
            <a:ext cx="359821" cy="410358"/>
          </a:xfrm>
          <a:prstGeom prst="rect">
            <a:avLst/>
          </a:prstGeom>
        </p:spPr>
      </p:pic>
      <p:pic>
        <p:nvPicPr>
          <p:cNvPr id="12" name="Picture 11" descr="A cartoon of a child&#10;&#10;Description automatically generated">
            <a:extLst>
              <a:ext uri="{FF2B5EF4-FFF2-40B4-BE49-F238E27FC236}">
                <a16:creationId xmlns:a16="http://schemas.microsoft.com/office/drawing/2014/main" id="{9C4C647D-BB12-3806-C79C-FE846CC54058}"/>
              </a:ext>
            </a:extLst>
          </p:cNvPr>
          <p:cNvPicPr>
            <a:picLocks noChangeAspect="1"/>
          </p:cNvPicPr>
          <p:nvPr/>
        </p:nvPicPr>
        <p:blipFill rotWithShape="1">
          <a:blip r:embed="rId19">
            <a:extLst>
              <a:ext uri="{28A0092B-C50C-407E-A947-70E740481C1C}">
                <a14:useLocalDpi xmlns:a14="http://schemas.microsoft.com/office/drawing/2010/main" val="0"/>
              </a:ext>
            </a:extLst>
          </a:blip>
          <a:srcRect b="38103"/>
          <a:stretch/>
        </p:blipFill>
        <p:spPr>
          <a:xfrm>
            <a:off x="10299991" y="2364624"/>
            <a:ext cx="1232369" cy="1384833"/>
          </a:xfrm>
          <a:prstGeom prst="rect">
            <a:avLst/>
          </a:prstGeom>
        </p:spPr>
      </p:pic>
      <p:pic>
        <p:nvPicPr>
          <p:cNvPr id="13" name="Picture 12">
            <a:extLst>
              <a:ext uri="{FF2B5EF4-FFF2-40B4-BE49-F238E27FC236}">
                <a16:creationId xmlns:a16="http://schemas.microsoft.com/office/drawing/2014/main" id="{3738F579-0909-524C-4FE1-C86C2A0AE3BB}"/>
              </a:ext>
            </a:extLst>
          </p:cNvPr>
          <p:cNvPicPr>
            <a:picLocks noChangeAspect="1"/>
          </p:cNvPicPr>
          <p:nvPr/>
        </p:nvPicPr>
        <p:blipFill>
          <a:blip r:embed="rId20"/>
          <a:stretch>
            <a:fillRect/>
          </a:stretch>
        </p:blipFill>
        <p:spPr>
          <a:xfrm>
            <a:off x="10226774" y="3822411"/>
            <a:ext cx="1447603" cy="957559"/>
          </a:xfrm>
          <a:prstGeom prst="rect">
            <a:avLst/>
          </a:prstGeom>
        </p:spPr>
      </p:pic>
      <p:pic>
        <p:nvPicPr>
          <p:cNvPr id="14" name="Picture 13">
            <a:extLst>
              <a:ext uri="{FF2B5EF4-FFF2-40B4-BE49-F238E27FC236}">
                <a16:creationId xmlns:a16="http://schemas.microsoft.com/office/drawing/2014/main" id="{CB19FF96-52DA-D11C-6260-1BCC3F2DFCD9}"/>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b="16165"/>
          <a:stretch/>
        </p:blipFill>
        <p:spPr>
          <a:xfrm>
            <a:off x="10432953" y="4852924"/>
            <a:ext cx="1241424" cy="14812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 grpId="0"/>
      <p:bldP spid="38" grpId="0"/>
      <p:bldP spid="39" grpId="0"/>
      <p:bldP spid="40" grpId="0"/>
      <p:bldP spid="41" grpId="0"/>
      <p:bldP spid="42" grpId="0"/>
      <p:bldP spid="4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Google Shape;170;p8"/>
          <p:cNvPicPr/>
          <p:nvPr/>
        </p:nvPicPr>
        <p:blipFill>
          <a:blip r:embed="rId3"/>
          <a:stretch/>
        </p:blipFill>
        <p:spPr>
          <a:xfrm>
            <a:off x="11076053" y="17822"/>
            <a:ext cx="1190434" cy="1088269"/>
          </a:xfrm>
          <a:prstGeom prst="rect">
            <a:avLst/>
          </a:prstGeom>
          <a:ln>
            <a:noFill/>
          </a:ln>
        </p:spPr>
      </p:pic>
      <p:sp>
        <p:nvSpPr>
          <p:cNvPr id="92" name="CustomShape 5"/>
          <p:cNvSpPr/>
          <p:nvPr/>
        </p:nvSpPr>
        <p:spPr>
          <a:xfrm>
            <a:off x="906324" y="1934759"/>
            <a:ext cx="4313665"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1" normalizeH="0" baseline="0" noProof="0" dirty="0" err="1">
                <a:ln>
                  <a:noFill/>
                </a:ln>
                <a:solidFill>
                  <a:srgbClr val="1F3864"/>
                </a:solidFill>
                <a:effectLst/>
                <a:uLnTx/>
                <a:uFillTx/>
                <a:latin typeface="Century Gothic" panose="020B0502020202020204" pitchFamily="34" charset="0"/>
                <a:ea typeface="Century Gothic"/>
                <a:cs typeface="+mn-cs"/>
              </a:rPr>
              <a:t>Ich</a:t>
            </a:r>
            <a:r>
              <a:rPr kumimoji="0" lang="en-GB" sz="3200" b="0" i="0" u="none" strike="noStrike" kern="1200" cap="none" spc="-1" normalizeH="0" baseline="0" noProof="0" dirty="0">
                <a:ln>
                  <a:noFill/>
                </a:ln>
                <a:solidFill>
                  <a:srgbClr val="1F3864"/>
                </a:solidFill>
                <a:effectLst/>
                <a:uLnTx/>
                <a:uFillTx/>
                <a:latin typeface="Century Gothic" panose="020B0502020202020204" pitchFamily="34" charset="0"/>
                <a:ea typeface="Century Gothic"/>
                <a:cs typeface="+mn-cs"/>
              </a:rPr>
              <a:t> </a:t>
            </a:r>
            <a:r>
              <a:rPr kumimoji="0" lang="en-GB" sz="3200" b="0" i="0" u="none" strike="noStrike" kern="1200" cap="none" spc="-1" normalizeH="0" baseline="0" noProof="0" dirty="0" err="1">
                <a:ln>
                  <a:noFill/>
                </a:ln>
                <a:solidFill>
                  <a:srgbClr val="1F3864"/>
                </a:solidFill>
                <a:effectLst/>
                <a:uLnTx/>
                <a:uFillTx/>
                <a:latin typeface="Century Gothic" panose="020B0502020202020204" pitchFamily="34" charset="0"/>
                <a:ea typeface="Century Gothic"/>
                <a:cs typeface="+mn-cs"/>
              </a:rPr>
              <a:t>schreibe</a:t>
            </a:r>
            <a:r>
              <a:rPr kumimoji="0" lang="en-GB" sz="3200" b="0" i="0" u="none" strike="noStrike" kern="1200" cap="none" spc="-1" normalizeH="0" baseline="0" noProof="0" dirty="0">
                <a:ln>
                  <a:noFill/>
                </a:ln>
                <a:solidFill>
                  <a:srgbClr val="1F3864"/>
                </a:solidFill>
                <a:effectLst/>
                <a:uLnTx/>
                <a:uFillTx/>
                <a:latin typeface="Century Gothic" panose="020B0502020202020204" pitchFamily="34" charset="0"/>
                <a:ea typeface="Century Gothic"/>
                <a:cs typeface="+mn-cs"/>
              </a:rPr>
              <a:t> </a:t>
            </a:r>
            <a:r>
              <a:rPr kumimoji="0" lang="en-GB" sz="3200" b="1" i="0" u="none" strike="noStrike" kern="1200" cap="none" spc="-1" normalizeH="0" baseline="0" noProof="0" dirty="0" err="1">
                <a:ln>
                  <a:noFill/>
                </a:ln>
                <a:solidFill>
                  <a:srgbClr val="1F3864"/>
                </a:solidFill>
                <a:effectLst/>
                <a:uLnTx/>
                <a:uFillTx/>
                <a:latin typeface="Century Gothic" panose="020B0502020202020204" pitchFamily="34" charset="0"/>
                <a:ea typeface="Century Gothic"/>
                <a:cs typeface="+mn-cs"/>
              </a:rPr>
              <a:t>nicht</a:t>
            </a:r>
            <a:r>
              <a:rPr kumimoji="0" lang="en-GB" sz="3200" b="0" i="0" u="none" strike="noStrike" kern="1200" cap="none" spc="-1" normalizeH="0" baseline="0" noProof="0" dirty="0">
                <a:ln>
                  <a:noFill/>
                </a:ln>
                <a:solidFill>
                  <a:srgbClr val="1F3864"/>
                </a:solidFill>
                <a:effectLst/>
                <a:uLnTx/>
                <a:uFillTx/>
                <a:latin typeface="Century Gothic" panose="020B0502020202020204" pitchFamily="34" charset="0"/>
                <a:ea typeface="Century Gothic"/>
                <a:cs typeface="+mn-cs"/>
              </a:rPr>
              <a:t>.</a:t>
            </a:r>
            <a:endParaRPr kumimoji="0" lang="en-GB" sz="32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 name="Title 1">
            <a:extLst>
              <a:ext uri="{FF2B5EF4-FFF2-40B4-BE49-F238E27FC236}">
                <a16:creationId xmlns:a16="http://schemas.microsoft.com/office/drawing/2014/main" id="{695DE2CF-C479-4832-BEE8-6FF1D832AF36}"/>
              </a:ext>
            </a:extLst>
          </p:cNvPr>
          <p:cNvSpPr>
            <a:spLocks noGrp="1"/>
          </p:cNvSpPr>
          <p:nvPr>
            <p:ph type="title"/>
          </p:nvPr>
        </p:nvSpPr>
        <p:spPr>
          <a:xfrm>
            <a:off x="83603" y="78533"/>
            <a:ext cx="8799066" cy="668717"/>
          </a:xfrm>
        </p:spPr>
        <p:txBody>
          <a:bodyPr/>
          <a:lstStyle/>
          <a:p>
            <a:r>
              <a:rPr lang="en-GB" sz="3600" b="1" spc="-1" dirty="0" err="1">
                <a:latin typeface="Century Gothic" panose="020B0502020202020204" pitchFamily="34" charset="0"/>
                <a:ea typeface="Century Gothic"/>
              </a:rPr>
              <a:t>Nicht</a:t>
            </a:r>
            <a:r>
              <a:rPr lang="en-GB" sz="3600" b="1" spc="-1" dirty="0">
                <a:latin typeface="Century Gothic" panose="020B0502020202020204" pitchFamily="34" charset="0"/>
                <a:ea typeface="Century Gothic"/>
              </a:rPr>
              <a:t> + Verb (don’t) </a:t>
            </a:r>
            <a:endParaRPr lang="en-GB" sz="3600" dirty="0"/>
          </a:p>
        </p:txBody>
      </p:sp>
      <p:sp>
        <p:nvSpPr>
          <p:cNvPr id="20" name="CustomShape 3">
            <a:extLst>
              <a:ext uri="{FF2B5EF4-FFF2-40B4-BE49-F238E27FC236}">
                <a16:creationId xmlns:a16="http://schemas.microsoft.com/office/drawing/2014/main" id="{8DD5AF9B-78B1-4919-8592-E33A62DB47E1}"/>
              </a:ext>
            </a:extLst>
          </p:cNvPr>
          <p:cNvSpPr/>
          <p:nvPr/>
        </p:nvSpPr>
        <p:spPr>
          <a:xfrm>
            <a:off x="41007" y="1111328"/>
            <a:ext cx="11463480"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We know that we use </a:t>
            </a:r>
            <a:r>
              <a:rPr kumimoji="0" lang="en-GB" sz="3200" b="1" i="0" u="none" strike="noStrike" kern="1200" cap="none" spc="-1" normalizeH="0" baseline="0" noProof="0" dirty="0" err="1">
                <a:ln>
                  <a:noFill/>
                </a:ln>
                <a:solidFill>
                  <a:srgbClr val="002060"/>
                </a:solidFill>
                <a:effectLst/>
                <a:uLnTx/>
                <a:uFillTx/>
                <a:latin typeface="Century Gothic" panose="020B0502020202020204" pitchFamily="34" charset="0"/>
                <a:ea typeface="+mn-ea"/>
                <a:cs typeface="+mn-cs"/>
              </a:rPr>
              <a:t>nicht</a:t>
            </a:r>
            <a:r>
              <a:rPr kumimoji="0" lang="en-GB" sz="32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 after a verb to mean ‘don’t’:</a:t>
            </a:r>
            <a:endParaRPr kumimoji="0" lang="en-GB" sz="32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42" name="CustomShape 9">
            <a:extLst>
              <a:ext uri="{FF2B5EF4-FFF2-40B4-BE49-F238E27FC236}">
                <a16:creationId xmlns:a16="http://schemas.microsoft.com/office/drawing/2014/main" id="{2EB85A93-1BBF-421B-8FB1-B4E9AEF63B48}"/>
              </a:ext>
            </a:extLst>
          </p:cNvPr>
          <p:cNvSpPr/>
          <p:nvPr/>
        </p:nvSpPr>
        <p:spPr>
          <a:xfrm>
            <a:off x="6951059" y="1934759"/>
            <a:ext cx="3863219"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1" normalizeH="0" baseline="0" noProof="0" dirty="0">
                <a:ln>
                  <a:noFill/>
                </a:ln>
                <a:solidFill>
                  <a:srgbClr val="1F3864"/>
                </a:solidFill>
                <a:effectLst/>
                <a:uLnTx/>
                <a:uFillTx/>
                <a:latin typeface="Century Gothic" panose="020B0502020202020204" pitchFamily="34" charset="0"/>
                <a:ea typeface="Century Gothic"/>
                <a:cs typeface="+mn-cs"/>
              </a:rPr>
              <a:t>I </a:t>
            </a:r>
            <a:r>
              <a:rPr kumimoji="0" lang="en-GB" sz="3200" b="1" i="0" u="none" strike="noStrike" kern="1200" cap="none" spc="-1" normalizeH="0" baseline="0" noProof="0" dirty="0">
                <a:ln>
                  <a:noFill/>
                </a:ln>
                <a:solidFill>
                  <a:srgbClr val="1F3864"/>
                </a:solidFill>
                <a:effectLst/>
                <a:uLnTx/>
                <a:uFillTx/>
                <a:latin typeface="Century Gothic" panose="020B0502020202020204" pitchFamily="34" charset="0"/>
                <a:ea typeface="Century Gothic"/>
                <a:cs typeface="+mn-cs"/>
              </a:rPr>
              <a:t>don’t </a:t>
            </a:r>
            <a:r>
              <a:rPr kumimoji="0" lang="en-GB" sz="3200" b="0" i="0" u="none" strike="noStrike" kern="1200" cap="none" spc="-1" normalizeH="0" baseline="0" noProof="0" dirty="0">
                <a:ln>
                  <a:noFill/>
                </a:ln>
                <a:solidFill>
                  <a:srgbClr val="1F3864"/>
                </a:solidFill>
                <a:effectLst/>
                <a:uLnTx/>
                <a:uFillTx/>
                <a:latin typeface="Century Gothic" panose="020B0502020202020204" pitchFamily="34" charset="0"/>
                <a:ea typeface="Century Gothic"/>
                <a:cs typeface="+mn-cs"/>
              </a:rPr>
              <a:t>write.</a:t>
            </a:r>
            <a:endParaRPr kumimoji="0" lang="en-GB" sz="32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43" name="Google Shape;183;p8">
            <a:extLst>
              <a:ext uri="{FF2B5EF4-FFF2-40B4-BE49-F238E27FC236}">
                <a16:creationId xmlns:a16="http://schemas.microsoft.com/office/drawing/2014/main" id="{BC9465CC-B44B-4376-AC22-EB11067DC4B7}"/>
              </a:ext>
            </a:extLst>
          </p:cNvPr>
          <p:cNvPicPr/>
          <p:nvPr/>
        </p:nvPicPr>
        <p:blipFill>
          <a:blip r:embed="rId4"/>
          <a:stretch/>
        </p:blipFill>
        <p:spPr>
          <a:xfrm>
            <a:off x="6004378" y="1956636"/>
            <a:ext cx="633960" cy="671040"/>
          </a:xfrm>
          <a:prstGeom prst="rect">
            <a:avLst/>
          </a:prstGeom>
          <a:ln>
            <a:noFill/>
          </a:ln>
        </p:spPr>
      </p:pic>
      <p:sp>
        <p:nvSpPr>
          <p:cNvPr id="72" name="CustomShape 5">
            <a:extLst>
              <a:ext uri="{FF2B5EF4-FFF2-40B4-BE49-F238E27FC236}">
                <a16:creationId xmlns:a16="http://schemas.microsoft.com/office/drawing/2014/main" id="{54A96478-E175-4876-96EC-1325E8A0271A}"/>
              </a:ext>
            </a:extLst>
          </p:cNvPr>
          <p:cNvSpPr/>
          <p:nvPr/>
        </p:nvSpPr>
        <p:spPr>
          <a:xfrm>
            <a:off x="814918" y="5141309"/>
            <a:ext cx="5260006"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1" normalizeH="0" baseline="0" noProof="0" dirty="0" err="1">
                <a:ln>
                  <a:noFill/>
                </a:ln>
                <a:solidFill>
                  <a:srgbClr val="002060"/>
                </a:solidFill>
                <a:effectLst/>
                <a:uLnTx/>
                <a:uFillTx/>
                <a:latin typeface="Century Gothic" panose="020B0502020202020204" pitchFamily="34" charset="0"/>
                <a:ea typeface="+mn-ea"/>
                <a:cs typeface="+mn-cs"/>
              </a:rPr>
              <a:t>Ich</a:t>
            </a:r>
            <a:r>
              <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1" normalizeH="0" baseline="0" noProof="0" dirty="0" err="1">
                <a:ln>
                  <a:noFill/>
                </a:ln>
                <a:solidFill>
                  <a:srgbClr val="002060"/>
                </a:solidFill>
                <a:effectLst/>
                <a:uLnTx/>
                <a:uFillTx/>
                <a:latin typeface="Century Gothic" panose="020B0502020202020204" pitchFamily="34" charset="0"/>
                <a:ea typeface="+mn-ea"/>
                <a:cs typeface="+mn-cs"/>
              </a:rPr>
              <a:t>schreibe</a:t>
            </a:r>
            <a:r>
              <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 den Brief </a:t>
            </a:r>
            <a:r>
              <a:rPr kumimoji="0" lang="en-GB" sz="2800" b="1" i="0" u="none" strike="noStrike" kern="1200" cap="none" spc="-1" normalizeH="0" baseline="0" noProof="0" dirty="0" err="1">
                <a:ln>
                  <a:noFill/>
                </a:ln>
                <a:solidFill>
                  <a:srgbClr val="002060"/>
                </a:solidFill>
                <a:effectLst/>
                <a:uLnTx/>
                <a:uFillTx/>
                <a:latin typeface="Century Gothic" panose="020B0502020202020204" pitchFamily="34" charset="0"/>
                <a:ea typeface="+mn-ea"/>
                <a:cs typeface="+mn-cs"/>
              </a:rPr>
              <a:t>nicht</a:t>
            </a: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77" name="CustomShape 9">
            <a:extLst>
              <a:ext uri="{FF2B5EF4-FFF2-40B4-BE49-F238E27FC236}">
                <a16:creationId xmlns:a16="http://schemas.microsoft.com/office/drawing/2014/main" id="{9721CB67-EC96-4B54-B41C-62E43CAC51D0}"/>
              </a:ext>
            </a:extLst>
          </p:cNvPr>
          <p:cNvSpPr/>
          <p:nvPr/>
        </p:nvSpPr>
        <p:spPr>
          <a:xfrm>
            <a:off x="7029517" y="5141309"/>
            <a:ext cx="5162483"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I </a:t>
            </a: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don’t</a:t>
            </a:r>
            <a:r>
              <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 write the letter.</a:t>
            </a:r>
          </a:p>
        </p:txBody>
      </p:sp>
      <p:pic>
        <p:nvPicPr>
          <p:cNvPr id="78" name="Google Shape;183;p8">
            <a:extLst>
              <a:ext uri="{FF2B5EF4-FFF2-40B4-BE49-F238E27FC236}">
                <a16:creationId xmlns:a16="http://schemas.microsoft.com/office/drawing/2014/main" id="{44A26BE8-C415-4F88-8621-DFB63F6E4BE2}"/>
              </a:ext>
            </a:extLst>
          </p:cNvPr>
          <p:cNvPicPr/>
          <p:nvPr/>
        </p:nvPicPr>
        <p:blipFill>
          <a:blip r:embed="rId4"/>
          <a:stretch/>
        </p:blipFill>
        <p:spPr>
          <a:xfrm>
            <a:off x="6235240" y="5064809"/>
            <a:ext cx="633960" cy="671040"/>
          </a:xfrm>
          <a:prstGeom prst="rect">
            <a:avLst/>
          </a:prstGeom>
          <a:ln>
            <a:noFill/>
          </a:ln>
        </p:spPr>
      </p:pic>
      <p:pic>
        <p:nvPicPr>
          <p:cNvPr id="9" name="Picture 8" descr="A picture containing text, clipart&#10;&#10;Description automatically generated">
            <a:extLst>
              <a:ext uri="{FF2B5EF4-FFF2-40B4-BE49-F238E27FC236}">
                <a16:creationId xmlns:a16="http://schemas.microsoft.com/office/drawing/2014/main" id="{90D4BCE8-9E85-48BE-84B3-041A875E328E}"/>
              </a:ext>
            </a:extLst>
          </p:cNvPr>
          <p:cNvPicPr>
            <a:picLocks noChangeAspect="1"/>
          </p:cNvPicPr>
          <p:nvPr/>
        </p:nvPicPr>
        <p:blipFill rotWithShape="1">
          <a:blip r:embed="rId5" cstate="print">
            <a:clrChange>
              <a:clrFrom>
                <a:srgbClr val="FFFFFE"/>
              </a:clrFrom>
              <a:clrTo>
                <a:srgbClr val="FFFFFE">
                  <a:alpha val="0"/>
                </a:srgbClr>
              </a:clrTo>
            </a:clrChange>
            <a:extLst>
              <a:ext uri="{28A0092B-C50C-407E-A947-70E740481C1C}">
                <a14:useLocalDpi xmlns:a14="http://schemas.microsoft.com/office/drawing/2010/main" val="0"/>
              </a:ext>
            </a:extLst>
          </a:blip>
          <a:srcRect l="31734" t="15439" r="24843" b="5083"/>
          <a:stretch/>
        </p:blipFill>
        <p:spPr>
          <a:xfrm>
            <a:off x="84997" y="1588715"/>
            <a:ext cx="1053233" cy="1359253"/>
          </a:xfrm>
          <a:prstGeom prst="rect">
            <a:avLst/>
          </a:prstGeom>
        </p:spPr>
      </p:pic>
      <p:pic>
        <p:nvPicPr>
          <p:cNvPr id="69" name="Picture 68" descr="Icon&#10;&#10;Description automatically generated">
            <a:extLst>
              <a:ext uri="{FF2B5EF4-FFF2-40B4-BE49-F238E27FC236}">
                <a16:creationId xmlns:a16="http://schemas.microsoft.com/office/drawing/2014/main" id="{030E16ED-56D7-4429-AE96-9A6002957F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44921" y="2629355"/>
            <a:ext cx="844498" cy="747896"/>
          </a:xfrm>
          <a:prstGeom prst="rect">
            <a:avLst/>
          </a:prstGeom>
        </p:spPr>
      </p:pic>
      <p:sp>
        <p:nvSpPr>
          <p:cNvPr id="19" name="CustomShape 3">
            <a:extLst>
              <a:ext uri="{FF2B5EF4-FFF2-40B4-BE49-F238E27FC236}">
                <a16:creationId xmlns:a16="http://schemas.microsoft.com/office/drawing/2014/main" id="{45A7FDEE-9ADF-4AA7-97A3-5157A45A8BFB}"/>
              </a:ext>
            </a:extLst>
          </p:cNvPr>
          <p:cNvSpPr/>
          <p:nvPr/>
        </p:nvSpPr>
        <p:spPr>
          <a:xfrm>
            <a:off x="207790" y="3620652"/>
            <a:ext cx="11463480"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However, when </a:t>
            </a:r>
            <a:r>
              <a:rPr kumimoji="0" lang="en-GB" sz="3200" b="1" i="0" u="none" strike="noStrike" kern="1200" cap="none" spc="-1" normalizeH="0" baseline="0" noProof="0" dirty="0" err="1">
                <a:ln>
                  <a:noFill/>
                </a:ln>
                <a:solidFill>
                  <a:srgbClr val="002060"/>
                </a:solidFill>
                <a:effectLst/>
                <a:uLnTx/>
                <a:uFillTx/>
                <a:latin typeface="Century Gothic" panose="020B0502020202020204" pitchFamily="34" charset="0"/>
                <a:ea typeface="+mn-ea"/>
                <a:cs typeface="+mn-cs"/>
              </a:rPr>
              <a:t>nicht</a:t>
            </a:r>
            <a:r>
              <a:rPr kumimoji="0" lang="en-GB" sz="32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 negates a whole noun phrase, it goes to the end of the phrase:</a:t>
            </a:r>
            <a:endParaRPr kumimoji="0" lang="en-GB" sz="32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21" name="Picture 20" descr="A picture containing text, clipart&#10;&#10;Description automatically generated">
            <a:extLst>
              <a:ext uri="{FF2B5EF4-FFF2-40B4-BE49-F238E27FC236}">
                <a16:creationId xmlns:a16="http://schemas.microsoft.com/office/drawing/2014/main" id="{8355DB3F-6034-4856-9FCC-52C017BA3BA2}"/>
              </a:ext>
            </a:extLst>
          </p:cNvPr>
          <p:cNvPicPr>
            <a:picLocks noChangeAspect="1"/>
          </p:cNvPicPr>
          <p:nvPr/>
        </p:nvPicPr>
        <p:blipFill rotWithShape="1">
          <a:blip r:embed="rId5" cstate="print">
            <a:clrChange>
              <a:clrFrom>
                <a:srgbClr val="FFFFFE"/>
              </a:clrFrom>
              <a:clrTo>
                <a:srgbClr val="FFFFFE">
                  <a:alpha val="0"/>
                </a:srgbClr>
              </a:clrTo>
            </a:clrChange>
            <a:extLst>
              <a:ext uri="{28A0092B-C50C-407E-A947-70E740481C1C}">
                <a14:useLocalDpi xmlns:a14="http://schemas.microsoft.com/office/drawing/2010/main" val="0"/>
              </a:ext>
            </a:extLst>
          </a:blip>
          <a:srcRect l="31734" t="15439" r="24843" b="5083"/>
          <a:stretch/>
        </p:blipFill>
        <p:spPr>
          <a:xfrm>
            <a:off x="41007" y="4829794"/>
            <a:ext cx="1053233" cy="1359253"/>
          </a:xfrm>
          <a:prstGeom prst="rect">
            <a:avLst/>
          </a:prstGeom>
        </p:spPr>
      </p:pic>
      <p:pic>
        <p:nvPicPr>
          <p:cNvPr id="22" name="Picture 21" descr="Icon&#10;&#10;Description automatically generated">
            <a:extLst>
              <a:ext uri="{FF2B5EF4-FFF2-40B4-BE49-F238E27FC236}">
                <a16:creationId xmlns:a16="http://schemas.microsoft.com/office/drawing/2014/main" id="{B2AF6829-D124-4334-B535-276ECE2FF1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03566" y="5815099"/>
            <a:ext cx="844498" cy="747896"/>
          </a:xfrm>
          <a:prstGeom prst="rect">
            <a:avLst/>
          </a:prstGeom>
        </p:spPr>
      </p:pic>
      <p:sp>
        <p:nvSpPr>
          <p:cNvPr id="23" name="Speech Bubble: Rectangle with Corners Rounded 22">
            <a:extLst>
              <a:ext uri="{FF2B5EF4-FFF2-40B4-BE49-F238E27FC236}">
                <a16:creationId xmlns:a16="http://schemas.microsoft.com/office/drawing/2014/main" id="{DB9BE274-C3A7-4B46-ABA9-2A985C1D5C6A}"/>
              </a:ext>
            </a:extLst>
          </p:cNvPr>
          <p:cNvSpPr/>
          <p:nvPr/>
        </p:nvSpPr>
        <p:spPr>
          <a:xfrm>
            <a:off x="7232125" y="5836985"/>
            <a:ext cx="4272362" cy="934688"/>
          </a:xfrm>
          <a:prstGeom prst="wedgeRoundRectCallout">
            <a:avLst>
              <a:gd name="adj1" fmla="val -26850"/>
              <a:gd name="adj2" fmla="val -70648"/>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a:ea typeface="+mn-ea"/>
                <a:cs typeface="+mn-cs"/>
              </a:rPr>
              <a:t>Note again the word order difference between English and German! </a:t>
            </a:r>
          </a:p>
        </p:txBody>
      </p:sp>
      <p:pic>
        <p:nvPicPr>
          <p:cNvPr id="3" name="Picture 6" descr="A red and white circle with blue text&#10;&#10;Description automatically generated">
            <a:extLst>
              <a:ext uri="{FF2B5EF4-FFF2-40B4-BE49-F238E27FC236}">
                <a16:creationId xmlns:a16="http://schemas.microsoft.com/office/drawing/2014/main" id="{F3361B40-2D8F-D823-6F4E-3F634D2DB22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39467"/>
          <a:stretch/>
        </p:blipFill>
        <p:spPr bwMode="auto">
          <a:xfrm>
            <a:off x="1911205" y="2516796"/>
            <a:ext cx="1379520" cy="10375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A red and white circle with blue text&#10;&#10;Description automatically generated">
            <a:extLst>
              <a:ext uri="{FF2B5EF4-FFF2-40B4-BE49-F238E27FC236}">
                <a16:creationId xmlns:a16="http://schemas.microsoft.com/office/drawing/2014/main" id="{EABA03F5-8C4D-0351-F72D-C75FBF60F0F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39467"/>
          <a:stretch/>
        </p:blipFill>
        <p:spPr bwMode="auto">
          <a:xfrm>
            <a:off x="1590534" y="5670292"/>
            <a:ext cx="1379520" cy="10375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Free brief envelope letter vector">
            <a:extLst>
              <a:ext uri="{FF2B5EF4-FFF2-40B4-BE49-F238E27FC236}">
                <a16:creationId xmlns:a16="http://schemas.microsoft.com/office/drawing/2014/main" id="{57D59CAC-E8D4-98FF-626F-76C705FCA62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4297" y="5703728"/>
            <a:ext cx="945129" cy="94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59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20" grpId="0"/>
      <p:bldP spid="42" grpId="0"/>
      <p:bldP spid="72" grpId="0"/>
      <p:bldP spid="77" grpId="0"/>
      <p:bldP spid="19" grpId="0"/>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59A8369-53DF-4CFF-A991-2EACEFBD1E7A}"/>
              </a:ext>
            </a:extLst>
          </p:cNvPr>
          <p:cNvSpPr>
            <a:spLocks noGrp="1"/>
          </p:cNvSpPr>
          <p:nvPr>
            <p:ph type="body"/>
          </p:nvPr>
        </p:nvSpPr>
        <p:spPr>
          <a:xfrm>
            <a:off x="52785" y="1528834"/>
            <a:ext cx="5280112" cy="4710938"/>
          </a:xfrm>
        </p:spPr>
        <p:txBody>
          <a:bodyPr>
            <a:noAutofit/>
          </a:bodyPr>
          <a:lstStyle/>
          <a:p>
            <a:pPr marL="0" indent="0">
              <a:buNone/>
            </a:pPr>
            <a:r>
              <a:rPr lang="en-GB" sz="2400" dirty="0">
                <a:latin typeface="+mn-lt"/>
              </a:rPr>
              <a:t>1) </a:t>
            </a:r>
            <a:r>
              <a:rPr lang="en-GB" sz="2400" dirty="0" err="1">
                <a:latin typeface="+mn-lt"/>
              </a:rPr>
              <a:t>Ich</a:t>
            </a:r>
            <a:r>
              <a:rPr lang="en-GB" sz="2400" dirty="0">
                <a:latin typeface="+mn-lt"/>
              </a:rPr>
              <a:t> </a:t>
            </a:r>
            <a:r>
              <a:rPr lang="en-GB" sz="2400" dirty="0" err="1">
                <a:latin typeface="+mn-lt"/>
              </a:rPr>
              <a:t>spiele</a:t>
            </a:r>
            <a:r>
              <a:rPr lang="en-GB" sz="2400" dirty="0">
                <a:latin typeface="+mn-lt"/>
              </a:rPr>
              <a:t>   </a:t>
            </a:r>
            <a:r>
              <a:rPr lang="en-GB" sz="2400" dirty="0" err="1">
                <a:latin typeface="+mn-lt"/>
              </a:rPr>
              <a:t>Gitarre</a:t>
            </a:r>
            <a:r>
              <a:rPr lang="en-GB" sz="2400" dirty="0">
                <a:latin typeface="+mn-lt"/>
              </a:rPr>
              <a:t>     </a:t>
            </a:r>
            <a:r>
              <a:rPr lang="en-GB" sz="2400" dirty="0" err="1">
                <a:latin typeface="+mn-lt"/>
              </a:rPr>
              <a:t>nicht</a:t>
            </a:r>
            <a:r>
              <a:rPr lang="en-GB" sz="2400" dirty="0">
                <a:latin typeface="+mn-lt"/>
              </a:rPr>
              <a:t>.</a:t>
            </a:r>
          </a:p>
          <a:p>
            <a:pPr marL="0" indent="0">
              <a:buNone/>
            </a:pPr>
            <a:endParaRPr lang="en-GB" sz="2400" dirty="0">
              <a:latin typeface="+mn-lt"/>
            </a:endParaRPr>
          </a:p>
          <a:p>
            <a:pPr marL="0" indent="0">
              <a:buNone/>
            </a:pPr>
            <a:r>
              <a:rPr lang="en-GB" sz="2400" dirty="0">
                <a:latin typeface="+mn-lt"/>
              </a:rPr>
              <a:t>2) Du </a:t>
            </a:r>
            <a:r>
              <a:rPr lang="en-GB" sz="2400" dirty="0" err="1">
                <a:latin typeface="+mn-lt"/>
              </a:rPr>
              <a:t>arbeitest</a:t>
            </a:r>
            <a:r>
              <a:rPr lang="en-GB" sz="2400" dirty="0">
                <a:latin typeface="+mn-lt"/>
              </a:rPr>
              <a:t> </a:t>
            </a:r>
            <a:r>
              <a:rPr lang="en-GB" sz="2400" dirty="0" err="1">
                <a:latin typeface="+mn-lt"/>
              </a:rPr>
              <a:t>nicht</a:t>
            </a:r>
            <a:r>
              <a:rPr lang="en-GB" sz="2400" dirty="0">
                <a:latin typeface="+mn-lt"/>
              </a:rPr>
              <a:t>    .</a:t>
            </a:r>
          </a:p>
          <a:p>
            <a:pPr marL="0" indent="0">
              <a:buNone/>
            </a:pPr>
            <a:endParaRPr lang="en-GB" sz="2400" dirty="0">
              <a:latin typeface="+mn-lt"/>
            </a:endParaRPr>
          </a:p>
          <a:p>
            <a:pPr marL="0" indent="0">
              <a:buNone/>
            </a:pPr>
            <a:r>
              <a:rPr lang="en-GB" sz="2400" dirty="0">
                <a:latin typeface="+mn-lt"/>
              </a:rPr>
              <a:t>3) </a:t>
            </a:r>
            <a:r>
              <a:rPr lang="en-GB" sz="2400" dirty="0" err="1">
                <a:latin typeface="+mn-lt"/>
              </a:rPr>
              <a:t>Sie</a:t>
            </a:r>
            <a:r>
              <a:rPr lang="en-GB" sz="2400" dirty="0">
                <a:latin typeface="+mn-lt"/>
              </a:rPr>
              <a:t> </a:t>
            </a:r>
            <a:r>
              <a:rPr lang="en-GB" sz="2400" dirty="0" err="1">
                <a:latin typeface="+mn-lt"/>
              </a:rPr>
              <a:t>schreibt</a:t>
            </a:r>
            <a:r>
              <a:rPr lang="en-GB" sz="2400" dirty="0">
                <a:latin typeface="+mn-lt"/>
              </a:rPr>
              <a:t> </a:t>
            </a:r>
            <a:r>
              <a:rPr lang="en-GB" sz="2400" dirty="0" err="1">
                <a:latin typeface="+mn-lt"/>
              </a:rPr>
              <a:t>nicht</a:t>
            </a:r>
            <a:r>
              <a:rPr lang="en-GB" sz="2400" dirty="0">
                <a:latin typeface="+mn-lt"/>
              </a:rPr>
              <a:t>    .</a:t>
            </a:r>
          </a:p>
          <a:p>
            <a:pPr marL="0" indent="0">
              <a:buNone/>
            </a:pPr>
            <a:endParaRPr lang="en-GB" sz="2400" dirty="0">
              <a:latin typeface="+mn-lt"/>
            </a:endParaRPr>
          </a:p>
          <a:p>
            <a:pPr marL="0" indent="0">
              <a:buNone/>
            </a:pPr>
            <a:r>
              <a:rPr lang="en-GB" sz="2400" dirty="0">
                <a:latin typeface="+mn-lt"/>
              </a:rPr>
              <a:t>4) </a:t>
            </a:r>
            <a:r>
              <a:rPr lang="en-GB" sz="2400" dirty="0" err="1">
                <a:latin typeface="+mn-lt"/>
              </a:rPr>
              <a:t>Sie</a:t>
            </a:r>
            <a:r>
              <a:rPr lang="en-GB" sz="2400" dirty="0">
                <a:latin typeface="+mn-lt"/>
              </a:rPr>
              <a:t> </a:t>
            </a:r>
            <a:r>
              <a:rPr lang="en-GB" sz="2400" dirty="0" err="1">
                <a:latin typeface="+mn-lt"/>
              </a:rPr>
              <a:t>benutzt</a:t>
            </a:r>
            <a:r>
              <a:rPr lang="en-GB" sz="2400" dirty="0">
                <a:latin typeface="+mn-lt"/>
              </a:rPr>
              <a:t>   das Papier    </a:t>
            </a:r>
            <a:r>
              <a:rPr lang="en-GB" sz="2400" dirty="0" err="1">
                <a:latin typeface="+mn-lt"/>
              </a:rPr>
              <a:t>nicht</a:t>
            </a:r>
            <a:r>
              <a:rPr lang="en-GB" sz="2400" dirty="0">
                <a:latin typeface="+mn-lt"/>
              </a:rPr>
              <a:t>.</a:t>
            </a:r>
          </a:p>
          <a:p>
            <a:pPr marL="0" indent="0">
              <a:buNone/>
            </a:pPr>
            <a:endParaRPr lang="en-GB" sz="2400" dirty="0">
              <a:latin typeface="+mn-lt"/>
            </a:endParaRPr>
          </a:p>
          <a:p>
            <a:pPr marL="0" indent="0">
              <a:buNone/>
            </a:pPr>
            <a:r>
              <a:rPr lang="en-GB" sz="2400" dirty="0">
                <a:latin typeface="+mn-lt"/>
              </a:rPr>
              <a:t>5) </a:t>
            </a:r>
            <a:r>
              <a:rPr lang="en-GB" sz="2400" dirty="0" err="1">
                <a:latin typeface="+mn-lt"/>
              </a:rPr>
              <a:t>Ich</a:t>
            </a:r>
            <a:r>
              <a:rPr lang="en-GB" sz="2400" dirty="0">
                <a:latin typeface="+mn-lt"/>
              </a:rPr>
              <a:t> </a:t>
            </a:r>
            <a:r>
              <a:rPr lang="en-GB" sz="2400" dirty="0" err="1">
                <a:latin typeface="+mn-lt"/>
              </a:rPr>
              <a:t>mache</a:t>
            </a:r>
            <a:r>
              <a:rPr lang="en-GB" sz="2400" dirty="0">
                <a:latin typeface="+mn-lt"/>
              </a:rPr>
              <a:t>      Sport         </a:t>
            </a:r>
            <a:r>
              <a:rPr lang="en-GB" sz="2400" dirty="0" err="1">
                <a:latin typeface="+mn-lt"/>
              </a:rPr>
              <a:t>nicht</a:t>
            </a:r>
            <a:r>
              <a:rPr lang="en-GB" sz="2400" dirty="0">
                <a:latin typeface="+mn-lt"/>
              </a:rPr>
              <a:t>. </a:t>
            </a:r>
          </a:p>
          <a:p>
            <a:pPr marL="0" indent="0">
              <a:buNone/>
            </a:pPr>
            <a:r>
              <a:rPr lang="en-GB" sz="2400" dirty="0">
                <a:latin typeface="+mn-lt"/>
              </a:rPr>
              <a:t> </a:t>
            </a:r>
          </a:p>
          <a:p>
            <a:pPr marL="0" indent="0">
              <a:buNone/>
            </a:pPr>
            <a:r>
              <a:rPr lang="en-GB" sz="2400" dirty="0">
                <a:latin typeface="+mn-lt"/>
              </a:rPr>
              <a:t>6) </a:t>
            </a:r>
            <a:r>
              <a:rPr lang="en-GB" sz="2400" dirty="0" err="1">
                <a:latin typeface="+mn-lt"/>
              </a:rPr>
              <a:t>Er</a:t>
            </a:r>
            <a:r>
              <a:rPr lang="en-GB" sz="2400" dirty="0">
                <a:latin typeface="+mn-lt"/>
              </a:rPr>
              <a:t> </a:t>
            </a:r>
            <a:r>
              <a:rPr lang="en-GB" sz="2400" dirty="0" err="1">
                <a:latin typeface="+mn-lt"/>
              </a:rPr>
              <a:t>besucht</a:t>
            </a:r>
            <a:r>
              <a:rPr lang="en-GB" sz="2400" dirty="0">
                <a:latin typeface="+mn-lt"/>
              </a:rPr>
              <a:t> </a:t>
            </a:r>
            <a:r>
              <a:rPr lang="en-GB" sz="2400" dirty="0" err="1">
                <a:latin typeface="+mn-lt"/>
              </a:rPr>
              <a:t>nicht</a:t>
            </a:r>
            <a:r>
              <a:rPr lang="en-GB" sz="2400" dirty="0">
                <a:latin typeface="+mn-lt"/>
              </a:rPr>
              <a:t>  . </a:t>
            </a:r>
          </a:p>
          <a:p>
            <a:pPr marL="0" indent="0">
              <a:buNone/>
            </a:pPr>
            <a:endParaRPr lang="en-GB" sz="2400" dirty="0">
              <a:latin typeface="+mn-lt"/>
            </a:endParaRPr>
          </a:p>
          <a:p>
            <a:pPr marL="0" indent="0">
              <a:buNone/>
            </a:pPr>
            <a:r>
              <a:rPr lang="en-GB" sz="2400" dirty="0">
                <a:latin typeface="+mn-lt"/>
              </a:rPr>
              <a:t>7) </a:t>
            </a:r>
            <a:r>
              <a:rPr lang="en-GB" sz="2200" dirty="0">
                <a:latin typeface="+mn-lt"/>
              </a:rPr>
              <a:t>Du </a:t>
            </a:r>
            <a:r>
              <a:rPr lang="en-GB" sz="2200" dirty="0" err="1">
                <a:latin typeface="+mn-lt"/>
              </a:rPr>
              <a:t>brauchst</a:t>
            </a:r>
            <a:r>
              <a:rPr lang="en-GB" sz="2200" dirty="0">
                <a:latin typeface="+mn-lt"/>
              </a:rPr>
              <a:t>   das </a:t>
            </a:r>
            <a:r>
              <a:rPr lang="en-GB" sz="2200" dirty="0" err="1">
                <a:latin typeface="+mn-lt"/>
              </a:rPr>
              <a:t>Fahrrad</a:t>
            </a:r>
            <a:r>
              <a:rPr lang="en-GB" sz="2200" dirty="0">
                <a:latin typeface="+mn-lt"/>
              </a:rPr>
              <a:t>   </a:t>
            </a:r>
            <a:r>
              <a:rPr lang="en-GB" sz="2200" dirty="0" err="1">
                <a:latin typeface="+mn-lt"/>
              </a:rPr>
              <a:t>nicht</a:t>
            </a:r>
            <a:r>
              <a:rPr lang="en-GB" sz="2200" dirty="0">
                <a:latin typeface="+mn-lt"/>
              </a:rPr>
              <a:t>.</a:t>
            </a:r>
          </a:p>
        </p:txBody>
      </p:sp>
      <p:sp>
        <p:nvSpPr>
          <p:cNvPr id="8" name="Explosion: 14 Points 7">
            <a:extLst>
              <a:ext uri="{FF2B5EF4-FFF2-40B4-BE49-F238E27FC236}">
                <a16:creationId xmlns:a16="http://schemas.microsoft.com/office/drawing/2014/main" id="{788559DE-E3AD-4292-AA3E-7553B959978A}"/>
              </a:ext>
            </a:extLst>
          </p:cNvPr>
          <p:cNvSpPr/>
          <p:nvPr/>
        </p:nvSpPr>
        <p:spPr>
          <a:xfrm rot="434556">
            <a:off x="2943547" y="2810323"/>
            <a:ext cx="1416228" cy="698976"/>
          </a:xfrm>
          <a:prstGeom prst="irregularSeal2">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9" name="Explosion: 14 Points 8">
            <a:extLst>
              <a:ext uri="{FF2B5EF4-FFF2-40B4-BE49-F238E27FC236}">
                <a16:creationId xmlns:a16="http://schemas.microsoft.com/office/drawing/2014/main" id="{CA2CEA93-48A0-491A-9FB7-D32D73A4868E}"/>
              </a:ext>
            </a:extLst>
          </p:cNvPr>
          <p:cNvSpPr/>
          <p:nvPr/>
        </p:nvSpPr>
        <p:spPr>
          <a:xfrm rot="434556">
            <a:off x="1769301" y="1340068"/>
            <a:ext cx="1973094" cy="947163"/>
          </a:xfrm>
          <a:prstGeom prst="irregularSeal2">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0" name="Explosion: 14 Points 9">
            <a:extLst>
              <a:ext uri="{FF2B5EF4-FFF2-40B4-BE49-F238E27FC236}">
                <a16:creationId xmlns:a16="http://schemas.microsoft.com/office/drawing/2014/main" id="{4510E279-DDB3-4850-8252-105E03E257A2}"/>
              </a:ext>
            </a:extLst>
          </p:cNvPr>
          <p:cNvSpPr/>
          <p:nvPr/>
        </p:nvSpPr>
        <p:spPr>
          <a:xfrm rot="195772">
            <a:off x="2071387" y="5278235"/>
            <a:ext cx="2410056" cy="999380"/>
          </a:xfrm>
          <a:prstGeom prst="irregularSeal2">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1" name="Explosion: 14 Points 10">
            <a:extLst>
              <a:ext uri="{FF2B5EF4-FFF2-40B4-BE49-F238E27FC236}">
                <a16:creationId xmlns:a16="http://schemas.microsoft.com/office/drawing/2014/main" id="{015DC74B-19AF-498E-9290-9FD0C748CE50}"/>
              </a:ext>
            </a:extLst>
          </p:cNvPr>
          <p:cNvSpPr/>
          <p:nvPr/>
        </p:nvSpPr>
        <p:spPr>
          <a:xfrm rot="434556">
            <a:off x="2808073" y="4752529"/>
            <a:ext cx="1713704" cy="793856"/>
          </a:xfrm>
          <a:prstGeom prst="irregularSeal2">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12" name="Explosion: 14 Points 11">
            <a:extLst>
              <a:ext uri="{FF2B5EF4-FFF2-40B4-BE49-F238E27FC236}">
                <a16:creationId xmlns:a16="http://schemas.microsoft.com/office/drawing/2014/main" id="{5CCB64FF-A211-4CB8-9BE1-A967E47C790B}"/>
              </a:ext>
            </a:extLst>
          </p:cNvPr>
          <p:cNvSpPr/>
          <p:nvPr/>
        </p:nvSpPr>
        <p:spPr>
          <a:xfrm>
            <a:off x="1977674" y="3392451"/>
            <a:ext cx="2395033" cy="848483"/>
          </a:xfrm>
          <a:prstGeom prst="irregularSeal2">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4" name="Explosion: 14 Points 13">
            <a:extLst>
              <a:ext uri="{FF2B5EF4-FFF2-40B4-BE49-F238E27FC236}">
                <a16:creationId xmlns:a16="http://schemas.microsoft.com/office/drawing/2014/main" id="{B669DEA6-78AC-4822-9FAB-0B7D56AC9B0B}"/>
              </a:ext>
            </a:extLst>
          </p:cNvPr>
          <p:cNvSpPr/>
          <p:nvPr/>
        </p:nvSpPr>
        <p:spPr>
          <a:xfrm rot="434556">
            <a:off x="2068140" y="4168356"/>
            <a:ext cx="1981445" cy="790248"/>
          </a:xfrm>
          <a:prstGeom prst="irregularSeal2">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graphicFrame>
        <p:nvGraphicFramePr>
          <p:cNvPr id="16" name="Table 15">
            <a:extLst>
              <a:ext uri="{FF2B5EF4-FFF2-40B4-BE49-F238E27FC236}">
                <a16:creationId xmlns:a16="http://schemas.microsoft.com/office/drawing/2014/main" id="{CA150672-7552-4901-A497-C09463B7D12C}"/>
              </a:ext>
            </a:extLst>
          </p:cNvPr>
          <p:cNvGraphicFramePr>
            <a:graphicFrameLocks noGrp="1"/>
          </p:cNvGraphicFramePr>
          <p:nvPr>
            <p:extLst>
              <p:ext uri="{D42A27DB-BD31-4B8C-83A1-F6EECF244321}">
                <p14:modId xmlns:p14="http://schemas.microsoft.com/office/powerpoint/2010/main" val="3275602338"/>
              </p:ext>
            </p:extLst>
          </p:nvPr>
        </p:nvGraphicFramePr>
        <p:xfrm>
          <a:off x="5189584" y="1289538"/>
          <a:ext cx="6636084" cy="4724400"/>
        </p:xfrm>
        <a:graphic>
          <a:graphicData uri="http://schemas.openxmlformats.org/drawingml/2006/table">
            <a:tbl>
              <a:tblPr/>
              <a:tblGrid>
                <a:gridCol w="3375134">
                  <a:extLst>
                    <a:ext uri="{9D8B030D-6E8A-4147-A177-3AD203B41FA5}">
                      <a16:colId xmlns:a16="http://schemas.microsoft.com/office/drawing/2014/main" val="115016704"/>
                    </a:ext>
                  </a:extLst>
                </a:gridCol>
                <a:gridCol w="3260950">
                  <a:extLst>
                    <a:ext uri="{9D8B030D-6E8A-4147-A177-3AD203B41FA5}">
                      <a16:colId xmlns:a16="http://schemas.microsoft.com/office/drawing/2014/main" val="944761950"/>
                    </a:ext>
                  </a:extLst>
                </a:gridCol>
              </a:tblGrid>
              <a:tr h="444572">
                <a:tc>
                  <a:txBody>
                    <a:bodyPr/>
                    <a:lstStyle/>
                    <a:p>
                      <a:pPr algn="ctr">
                        <a:lnSpc>
                          <a:spcPct val="100000"/>
                        </a:lnSpc>
                      </a:pPr>
                      <a:r>
                        <a:rPr lang="en-GB" sz="2000" b="1" strike="noStrike" spc="-1" dirty="0">
                          <a:solidFill>
                            <a:srgbClr val="002060"/>
                          </a:solidFill>
                          <a:latin typeface="Century gothic"/>
                        </a:rPr>
                        <a:t>A</a:t>
                      </a: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tc>
                  <a:txBody>
                    <a:bodyPr/>
                    <a:lstStyle/>
                    <a:p>
                      <a:pPr algn="ctr">
                        <a:lnSpc>
                          <a:spcPct val="100000"/>
                        </a:lnSpc>
                      </a:pPr>
                      <a:r>
                        <a:rPr lang="en-GB" sz="2000" b="1" strike="noStrike" spc="-1" dirty="0">
                          <a:solidFill>
                            <a:srgbClr val="002060"/>
                          </a:solidFill>
                          <a:latin typeface="Century gothic"/>
                        </a:rPr>
                        <a:t>B</a:t>
                      </a: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extLst>
                  <a:ext uri="{0D108BD9-81ED-4DB2-BD59-A6C34878D82A}">
                    <a16:rowId xmlns:a16="http://schemas.microsoft.com/office/drawing/2014/main" val="3575959849"/>
                  </a:ext>
                </a:extLst>
              </a:tr>
              <a:tr h="515805">
                <a:tc>
                  <a:txBody>
                    <a:bodyPr/>
                    <a:lstStyle/>
                    <a:p>
                      <a:pPr algn="ctr">
                        <a:lnSpc>
                          <a:spcPct val="150000"/>
                        </a:lnSpc>
                      </a:pPr>
                      <a:r>
                        <a:rPr lang="en-GB" sz="2000" b="0" i="1" strike="noStrike" spc="-1" dirty="0">
                          <a:solidFill>
                            <a:srgbClr val="002060"/>
                          </a:solidFill>
                          <a:latin typeface="Century gothic"/>
                        </a:rPr>
                        <a:t>I don’t play.</a:t>
                      </a: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tc>
                  <a:txBody>
                    <a:bodyPr/>
                    <a:lstStyle/>
                    <a:p>
                      <a:pPr algn="ctr">
                        <a:lnSpc>
                          <a:spcPct val="100000"/>
                        </a:lnSpc>
                      </a:pPr>
                      <a:r>
                        <a:rPr lang="en-GB" sz="2000" b="0" i="1" strike="noStrike" spc="-1" dirty="0">
                          <a:solidFill>
                            <a:srgbClr val="002060"/>
                          </a:solidFill>
                          <a:latin typeface="Century gothic"/>
                        </a:rPr>
                        <a:t>I don’t play</a:t>
                      </a:r>
                      <a:r>
                        <a:rPr lang="en-GB" sz="2000" b="0" i="1" strike="noStrike" spc="-1" baseline="0" dirty="0">
                          <a:solidFill>
                            <a:srgbClr val="002060"/>
                          </a:solidFill>
                          <a:latin typeface="Century gothic"/>
                        </a:rPr>
                        <a:t> guitar</a:t>
                      </a:r>
                      <a:r>
                        <a:rPr lang="en-GB" sz="2000" b="0" i="1" strike="noStrike" spc="-1" dirty="0">
                          <a:solidFill>
                            <a:srgbClr val="002060"/>
                          </a:solidFill>
                          <a:latin typeface="Century gothic"/>
                        </a:rPr>
                        <a:t>.</a:t>
                      </a: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extLst>
                  <a:ext uri="{0D108BD9-81ED-4DB2-BD59-A6C34878D82A}">
                    <a16:rowId xmlns:a16="http://schemas.microsoft.com/office/drawing/2014/main" val="1998095489"/>
                  </a:ext>
                </a:extLst>
              </a:tr>
              <a:tr h="515805">
                <a:tc>
                  <a:txBody>
                    <a:bodyPr/>
                    <a:lstStyle/>
                    <a:p>
                      <a:pPr algn="ctr">
                        <a:lnSpc>
                          <a:spcPct val="150000"/>
                        </a:lnSpc>
                      </a:pPr>
                      <a:r>
                        <a:rPr lang="en-GB" sz="2000" b="0" i="1" strike="noStrike" spc="-1" dirty="0">
                          <a:solidFill>
                            <a:srgbClr val="002060"/>
                          </a:solidFill>
                          <a:latin typeface="Century gothic"/>
                        </a:rPr>
                        <a:t>You don’t work.</a:t>
                      </a: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tc>
                  <a:txBody>
                    <a:bodyPr/>
                    <a:lstStyle/>
                    <a:p>
                      <a:pPr algn="ctr">
                        <a:lnSpc>
                          <a:spcPct val="100000"/>
                        </a:lnSpc>
                      </a:pPr>
                      <a:r>
                        <a:rPr lang="en-GB" sz="2000" b="0" i="1" strike="noStrike" spc="-1" dirty="0">
                          <a:solidFill>
                            <a:srgbClr val="002060"/>
                          </a:solidFill>
                          <a:latin typeface="Century gothic"/>
                        </a:rPr>
                        <a:t>You don’t work with </a:t>
                      </a:r>
                      <a:r>
                        <a:rPr lang="en-GB" sz="2000" b="0" i="1" strike="noStrike" spc="-1" dirty="0" err="1">
                          <a:solidFill>
                            <a:srgbClr val="002060"/>
                          </a:solidFill>
                          <a:latin typeface="Century gothic"/>
                        </a:rPr>
                        <a:t>Lias</a:t>
                      </a:r>
                      <a:r>
                        <a:rPr lang="en-GB" sz="2000" b="0" i="1" strike="noStrike" spc="-1" dirty="0">
                          <a:solidFill>
                            <a:srgbClr val="002060"/>
                          </a:solidFill>
                          <a:latin typeface="Century gothic"/>
                        </a:rPr>
                        <a:t>.</a:t>
                      </a: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extLst>
                  <a:ext uri="{0D108BD9-81ED-4DB2-BD59-A6C34878D82A}">
                    <a16:rowId xmlns:a16="http://schemas.microsoft.com/office/drawing/2014/main" val="3967333395"/>
                  </a:ext>
                </a:extLst>
              </a:tr>
              <a:tr h="736958">
                <a:tc>
                  <a:txBody>
                    <a:bodyPr/>
                    <a:lstStyle/>
                    <a:p>
                      <a:pPr algn="ctr">
                        <a:lnSpc>
                          <a:spcPct val="150000"/>
                        </a:lnSpc>
                      </a:pPr>
                      <a:r>
                        <a:rPr lang="en-GB" sz="2000" b="0" i="1" strike="noStrike" spc="-1" dirty="0">
                          <a:solidFill>
                            <a:srgbClr val="002060"/>
                          </a:solidFill>
                          <a:latin typeface="Century gothic"/>
                        </a:rPr>
                        <a:t>She doesn’t write.</a:t>
                      </a: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tc>
                  <a:txBody>
                    <a:bodyPr/>
                    <a:lstStyle/>
                    <a:p>
                      <a:pPr algn="ctr">
                        <a:lnSpc>
                          <a:spcPct val="100000"/>
                        </a:lnSpc>
                      </a:pPr>
                      <a:r>
                        <a:rPr lang="en-GB" sz="2000" b="0" i="1" strike="noStrike" spc="-1" dirty="0">
                          <a:solidFill>
                            <a:srgbClr val="002060"/>
                          </a:solidFill>
                          <a:latin typeface="Century gothic"/>
                        </a:rPr>
                        <a:t>She doesn’t write the letter.</a:t>
                      </a: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extLst>
                  <a:ext uri="{0D108BD9-81ED-4DB2-BD59-A6C34878D82A}">
                    <a16:rowId xmlns:a16="http://schemas.microsoft.com/office/drawing/2014/main" val="547494330"/>
                  </a:ext>
                </a:extLst>
              </a:tr>
              <a:tr h="736958">
                <a:tc>
                  <a:txBody>
                    <a:bodyPr/>
                    <a:lstStyle/>
                    <a:p>
                      <a:pPr algn="ctr">
                        <a:lnSpc>
                          <a:spcPct val="100000"/>
                        </a:lnSpc>
                      </a:pPr>
                      <a:r>
                        <a:rPr lang="en-GB" sz="2000" b="0" i="1" strike="noStrike" spc="-1" dirty="0">
                          <a:solidFill>
                            <a:srgbClr val="002060"/>
                          </a:solidFill>
                          <a:latin typeface="Century gothic"/>
                        </a:rPr>
                        <a:t>She doesn’t use.</a:t>
                      </a: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tc>
                  <a:txBody>
                    <a:bodyPr/>
                    <a:lstStyle/>
                    <a:p>
                      <a:pPr algn="ctr">
                        <a:lnSpc>
                          <a:spcPct val="100000"/>
                        </a:lnSpc>
                      </a:pPr>
                      <a:r>
                        <a:rPr lang="en-GB" sz="2000" b="0" i="1" strike="noStrike" spc="-1" dirty="0">
                          <a:solidFill>
                            <a:srgbClr val="002060"/>
                          </a:solidFill>
                          <a:latin typeface="Century gothic"/>
                        </a:rPr>
                        <a:t>She doesn’t use the paper.</a:t>
                      </a: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extLst>
                  <a:ext uri="{0D108BD9-81ED-4DB2-BD59-A6C34878D82A}">
                    <a16:rowId xmlns:a16="http://schemas.microsoft.com/office/drawing/2014/main" val="2850553967"/>
                  </a:ext>
                </a:extLst>
              </a:tr>
              <a:tr h="526218">
                <a:tc>
                  <a:txBody>
                    <a:bodyPr/>
                    <a:lstStyle/>
                    <a:p>
                      <a:pPr algn="ctr">
                        <a:lnSpc>
                          <a:spcPct val="100000"/>
                        </a:lnSpc>
                      </a:pPr>
                      <a:r>
                        <a:rPr lang="en-GB" sz="2000" b="0" i="1" strike="noStrike" spc="-1" dirty="0">
                          <a:solidFill>
                            <a:srgbClr val="002060"/>
                          </a:solidFill>
                          <a:latin typeface="Century gothic"/>
                        </a:rPr>
                        <a:t>  I don’t do.</a:t>
                      </a: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tc>
                  <a:txBody>
                    <a:bodyPr/>
                    <a:lstStyle/>
                    <a:p>
                      <a:pPr algn="ctr">
                        <a:lnSpc>
                          <a:spcPct val="100000"/>
                        </a:lnSpc>
                      </a:pPr>
                      <a:r>
                        <a:rPr lang="en-GB" sz="2000" b="0" i="1" strike="noStrike" spc="-1" dirty="0">
                          <a:solidFill>
                            <a:srgbClr val="002060"/>
                          </a:solidFill>
                          <a:latin typeface="Century gothic"/>
                        </a:rPr>
                        <a:t>I don’t do sport.</a:t>
                      </a: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extLst>
                  <a:ext uri="{0D108BD9-81ED-4DB2-BD59-A6C34878D82A}">
                    <a16:rowId xmlns:a16="http://schemas.microsoft.com/office/drawing/2014/main" val="2382777382"/>
                  </a:ext>
                </a:extLst>
              </a:tr>
              <a:tr h="736958">
                <a:tc>
                  <a:txBody>
                    <a:bodyPr/>
                    <a:lstStyle/>
                    <a:p>
                      <a:pPr algn="ctr">
                        <a:lnSpc>
                          <a:spcPct val="100000"/>
                        </a:lnSpc>
                      </a:pPr>
                      <a:r>
                        <a:rPr lang="en-GB" sz="2000" b="0" i="1" strike="noStrike" spc="-1" dirty="0">
                          <a:solidFill>
                            <a:srgbClr val="002060"/>
                          </a:solidFill>
                          <a:latin typeface="Century gothic"/>
                        </a:rPr>
                        <a:t>He doesn’t visit.</a:t>
                      </a: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tc>
                  <a:txBody>
                    <a:bodyPr/>
                    <a:lstStyle/>
                    <a:p>
                      <a:pPr algn="ctr">
                        <a:lnSpc>
                          <a:spcPct val="100000"/>
                        </a:lnSpc>
                      </a:pPr>
                      <a:r>
                        <a:rPr lang="en-GB" sz="2000" b="0" i="1" strike="noStrike" spc="-1" dirty="0">
                          <a:solidFill>
                            <a:srgbClr val="002060"/>
                          </a:solidFill>
                          <a:latin typeface="Century gothic"/>
                        </a:rPr>
                        <a:t>He doesn’t visit Switzerland.</a:t>
                      </a: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extLst>
                  <a:ext uri="{0D108BD9-81ED-4DB2-BD59-A6C34878D82A}">
                    <a16:rowId xmlns:a16="http://schemas.microsoft.com/office/drawing/2014/main" val="1575167626"/>
                  </a:ext>
                </a:extLst>
              </a:tr>
              <a:tr h="511126">
                <a:tc>
                  <a:txBody>
                    <a:bodyPr/>
                    <a:lstStyle/>
                    <a:p>
                      <a:pPr algn="ctr">
                        <a:lnSpc>
                          <a:spcPct val="100000"/>
                        </a:lnSpc>
                      </a:pPr>
                      <a:r>
                        <a:rPr lang="en-GB" sz="2000" b="0" i="1" strike="noStrike" spc="-1" dirty="0">
                          <a:solidFill>
                            <a:srgbClr val="002060"/>
                          </a:solidFill>
                          <a:latin typeface="Century gothic"/>
                        </a:rPr>
                        <a:t>You don’t need.</a:t>
                      </a: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tc>
                  <a:txBody>
                    <a:bodyPr/>
                    <a:lstStyle/>
                    <a:p>
                      <a:pPr algn="ctr">
                        <a:lnSpc>
                          <a:spcPct val="100000"/>
                        </a:lnSpc>
                      </a:pPr>
                      <a:r>
                        <a:rPr lang="en-GB" sz="2000" b="0" i="1" strike="noStrike" spc="-1" dirty="0">
                          <a:solidFill>
                            <a:srgbClr val="002060"/>
                          </a:solidFill>
                          <a:latin typeface="Century gothic"/>
                        </a:rPr>
                        <a:t>You don’t need the bike.</a:t>
                      </a: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extLst>
                  <a:ext uri="{0D108BD9-81ED-4DB2-BD59-A6C34878D82A}">
                    <a16:rowId xmlns:a16="http://schemas.microsoft.com/office/drawing/2014/main" val="1133792389"/>
                  </a:ext>
                </a:extLst>
              </a:tr>
            </a:tbl>
          </a:graphicData>
        </a:graphic>
      </p:graphicFrame>
      <p:sp>
        <p:nvSpPr>
          <p:cNvPr id="17" name="Explosion: 14 Points 16">
            <a:extLst>
              <a:ext uri="{FF2B5EF4-FFF2-40B4-BE49-F238E27FC236}">
                <a16:creationId xmlns:a16="http://schemas.microsoft.com/office/drawing/2014/main" id="{4F71BE12-3371-4741-A4CF-B17E86522EF2}"/>
              </a:ext>
            </a:extLst>
          </p:cNvPr>
          <p:cNvSpPr/>
          <p:nvPr/>
        </p:nvSpPr>
        <p:spPr>
          <a:xfrm rot="434556">
            <a:off x="3030544" y="2110646"/>
            <a:ext cx="1716856" cy="698976"/>
          </a:xfrm>
          <a:prstGeom prst="irregularSeal2">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pic>
        <p:nvPicPr>
          <p:cNvPr id="18" name="Picture 17">
            <a:extLst>
              <a:ext uri="{FF2B5EF4-FFF2-40B4-BE49-F238E27FC236}">
                <a16:creationId xmlns:a16="http://schemas.microsoft.com/office/drawing/2014/main" id="{6D5C0636-60E6-4DA1-9579-38CAAC160238}"/>
              </a:ext>
            </a:extLst>
          </p:cNvPr>
          <p:cNvPicPr>
            <a:picLocks noChangeAspect="1"/>
          </p:cNvPicPr>
          <p:nvPr/>
        </p:nvPicPr>
        <p:blipFill>
          <a:blip r:embed="rId3"/>
          <a:stretch>
            <a:fillRect/>
          </a:stretch>
        </p:blipFill>
        <p:spPr>
          <a:xfrm>
            <a:off x="10393997" y="60423"/>
            <a:ext cx="909238" cy="1111290"/>
          </a:xfrm>
          <a:prstGeom prst="rect">
            <a:avLst/>
          </a:prstGeom>
        </p:spPr>
      </p:pic>
      <p:sp>
        <p:nvSpPr>
          <p:cNvPr id="20" name="TextBox 19">
            <a:extLst>
              <a:ext uri="{FF2B5EF4-FFF2-40B4-BE49-F238E27FC236}">
                <a16:creationId xmlns:a16="http://schemas.microsoft.com/office/drawing/2014/main" id="{71A6C822-4A0C-409A-BFCF-A89CBEBEA3CB}"/>
              </a:ext>
            </a:extLst>
          </p:cNvPr>
          <p:cNvSpPr txBox="1"/>
          <p:nvPr/>
        </p:nvSpPr>
        <p:spPr>
          <a:xfrm>
            <a:off x="-27978" y="-5929"/>
            <a:ext cx="1079009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Ronja is telling Oma what people </a:t>
            </a:r>
            <a:r>
              <a:rPr kumimoji="0" lang="en-GB" sz="2400" b="1" i="0" u="sng"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don’t</a:t>
            </a:r>
            <a:r>
              <a:rPr kumimoji="0" lang="en-GB" sz="2400" b="1"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 do. Is each sentence general (A) or specific (B)? Is there a noun hiding behind each               ?</a:t>
            </a:r>
            <a:endParaRPr kumimoji="0" lang="en-GB" sz="24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21" name="Picture 20">
            <a:extLst>
              <a:ext uri="{FF2B5EF4-FFF2-40B4-BE49-F238E27FC236}">
                <a16:creationId xmlns:a16="http://schemas.microsoft.com/office/drawing/2014/main" id="{F5C00B74-DF27-4CF0-9325-4E3AC6C0883E}"/>
              </a:ext>
            </a:extLst>
          </p:cNvPr>
          <p:cNvPicPr>
            <a:picLocks noChangeAspect="1"/>
          </p:cNvPicPr>
          <p:nvPr/>
        </p:nvPicPr>
        <p:blipFill>
          <a:blip r:embed="rId4"/>
          <a:stretch>
            <a:fillRect/>
          </a:stretch>
        </p:blipFill>
        <p:spPr>
          <a:xfrm>
            <a:off x="11355634" y="18555"/>
            <a:ext cx="711285" cy="830473"/>
          </a:xfrm>
          <a:prstGeom prst="rect">
            <a:avLst/>
          </a:prstGeom>
        </p:spPr>
      </p:pic>
      <p:pic>
        <p:nvPicPr>
          <p:cNvPr id="22" name="Graphic 21" descr="Teacher">
            <a:extLst>
              <a:ext uri="{FF2B5EF4-FFF2-40B4-BE49-F238E27FC236}">
                <a16:creationId xmlns:a16="http://schemas.microsoft.com/office/drawing/2014/main" id="{6AB00CBB-8F30-48DE-B0BD-B44652BC343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276" y="666112"/>
            <a:ext cx="914400" cy="914400"/>
          </a:xfrm>
          <a:prstGeom prst="rect">
            <a:avLst/>
          </a:prstGeom>
        </p:spPr>
      </p:pic>
      <p:sp>
        <p:nvSpPr>
          <p:cNvPr id="24" name="Speech Bubble: Rectangle with Corners Rounded 23">
            <a:extLst>
              <a:ext uri="{FF2B5EF4-FFF2-40B4-BE49-F238E27FC236}">
                <a16:creationId xmlns:a16="http://schemas.microsoft.com/office/drawing/2014/main" id="{62449D31-F77E-4E21-9F16-1C1AB215CBAA}"/>
              </a:ext>
            </a:extLst>
          </p:cNvPr>
          <p:cNvSpPr/>
          <p:nvPr/>
        </p:nvSpPr>
        <p:spPr>
          <a:xfrm>
            <a:off x="1126880" y="888645"/>
            <a:ext cx="2735186" cy="331460"/>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a:ea typeface="+mn-ea"/>
                <a:cs typeface="+mn-cs"/>
              </a:rPr>
              <a:t>Schreib</a:t>
            </a:r>
            <a:r>
              <a:rPr kumimoji="0" lang="en-GB" sz="2000" b="1" i="0" u="none" strike="noStrike" kern="1200" cap="none" spc="0" normalizeH="0" baseline="0" noProof="0" dirty="0">
                <a:ln>
                  <a:noFill/>
                </a:ln>
                <a:solidFill>
                  <a:prstClr val="white"/>
                </a:solidFill>
                <a:effectLst/>
                <a:uLnTx/>
                <a:uFillTx/>
                <a:latin typeface="Century Gothic"/>
                <a:ea typeface="+mn-ea"/>
                <a:cs typeface="+mn-cs"/>
              </a:rPr>
              <a:t> A </a:t>
            </a:r>
            <a:r>
              <a:rPr kumimoji="0" lang="en-GB" sz="2000" b="1" i="0" u="none" strike="noStrike" kern="1200" cap="none" spc="0" normalizeH="0" baseline="0" noProof="0" dirty="0" err="1">
                <a:ln>
                  <a:noFill/>
                </a:ln>
                <a:solidFill>
                  <a:prstClr val="white"/>
                </a:solidFill>
                <a:effectLst/>
                <a:uLnTx/>
                <a:uFillTx/>
                <a:latin typeface="Century Gothic"/>
                <a:ea typeface="+mn-ea"/>
                <a:cs typeface="+mn-cs"/>
              </a:rPr>
              <a:t>oder</a:t>
            </a:r>
            <a:r>
              <a:rPr kumimoji="0" lang="en-GB" sz="2000" b="1" i="0" u="none" strike="noStrike" kern="1200" cap="none" spc="0" normalizeH="0" baseline="0" noProof="0" dirty="0">
                <a:ln>
                  <a:noFill/>
                </a:ln>
                <a:solidFill>
                  <a:prstClr val="white"/>
                </a:solidFill>
                <a:effectLst/>
                <a:uLnTx/>
                <a:uFillTx/>
                <a:latin typeface="Century Gothic"/>
                <a:ea typeface="+mn-ea"/>
                <a:cs typeface="+mn-cs"/>
              </a:rPr>
              <a:t> B.</a:t>
            </a:r>
          </a:p>
        </p:txBody>
      </p:sp>
      <p:sp>
        <p:nvSpPr>
          <p:cNvPr id="26" name="Rectangle: Rounded Corners 25">
            <a:extLst>
              <a:ext uri="{FF2B5EF4-FFF2-40B4-BE49-F238E27FC236}">
                <a16:creationId xmlns:a16="http://schemas.microsoft.com/office/drawing/2014/main" id="{DEE9D00F-5928-43E9-BF97-F96E6F43DC19}"/>
              </a:ext>
            </a:extLst>
          </p:cNvPr>
          <p:cNvSpPr/>
          <p:nvPr/>
        </p:nvSpPr>
        <p:spPr>
          <a:xfrm>
            <a:off x="8677002" y="1766947"/>
            <a:ext cx="2958353" cy="452251"/>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7" name="Rectangle: Rounded Corners 26">
            <a:extLst>
              <a:ext uri="{FF2B5EF4-FFF2-40B4-BE49-F238E27FC236}">
                <a16:creationId xmlns:a16="http://schemas.microsoft.com/office/drawing/2014/main" id="{C34A433D-74DC-4B91-8AAE-0C7228EB3B02}"/>
              </a:ext>
            </a:extLst>
          </p:cNvPr>
          <p:cNvSpPr/>
          <p:nvPr/>
        </p:nvSpPr>
        <p:spPr>
          <a:xfrm>
            <a:off x="5762936" y="2322698"/>
            <a:ext cx="2309367" cy="405904"/>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8" name="Rectangle: Rounded Corners 27">
            <a:extLst>
              <a:ext uri="{FF2B5EF4-FFF2-40B4-BE49-F238E27FC236}">
                <a16:creationId xmlns:a16="http://schemas.microsoft.com/office/drawing/2014/main" id="{A019577E-8A05-48E2-AE73-5E983FF5ACD3}"/>
              </a:ext>
            </a:extLst>
          </p:cNvPr>
          <p:cNvSpPr/>
          <p:nvPr/>
        </p:nvSpPr>
        <p:spPr>
          <a:xfrm>
            <a:off x="5771741" y="2930661"/>
            <a:ext cx="2352230" cy="452251"/>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0" name="Rectangle: Rounded Corners 29">
            <a:extLst>
              <a:ext uri="{FF2B5EF4-FFF2-40B4-BE49-F238E27FC236}">
                <a16:creationId xmlns:a16="http://schemas.microsoft.com/office/drawing/2014/main" id="{DC3E5A56-1740-479F-9159-71B7B44E2F6C}"/>
              </a:ext>
            </a:extLst>
          </p:cNvPr>
          <p:cNvSpPr/>
          <p:nvPr/>
        </p:nvSpPr>
        <p:spPr>
          <a:xfrm>
            <a:off x="8685661" y="3515039"/>
            <a:ext cx="2958353" cy="678293"/>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1" name="Rectangle: Rounded Corners 30">
            <a:extLst>
              <a:ext uri="{FF2B5EF4-FFF2-40B4-BE49-F238E27FC236}">
                <a16:creationId xmlns:a16="http://schemas.microsoft.com/office/drawing/2014/main" id="{894187A5-1B4C-4268-9435-9E9086D692EE}"/>
              </a:ext>
            </a:extLst>
          </p:cNvPr>
          <p:cNvSpPr/>
          <p:nvPr/>
        </p:nvSpPr>
        <p:spPr>
          <a:xfrm>
            <a:off x="5695068" y="4877551"/>
            <a:ext cx="2445101" cy="452251"/>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2" name="Rectangle: Rounded Corners 31">
            <a:extLst>
              <a:ext uri="{FF2B5EF4-FFF2-40B4-BE49-F238E27FC236}">
                <a16:creationId xmlns:a16="http://schemas.microsoft.com/office/drawing/2014/main" id="{CD228511-239B-44A2-8C02-12DB3B5ADAD9}"/>
              </a:ext>
            </a:extLst>
          </p:cNvPr>
          <p:cNvSpPr/>
          <p:nvPr/>
        </p:nvSpPr>
        <p:spPr>
          <a:xfrm>
            <a:off x="8677002" y="4240934"/>
            <a:ext cx="2948504" cy="517274"/>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3" name="Explosion: 14 Points 32">
            <a:extLst>
              <a:ext uri="{FF2B5EF4-FFF2-40B4-BE49-F238E27FC236}">
                <a16:creationId xmlns:a16="http://schemas.microsoft.com/office/drawing/2014/main" id="{EF21E31B-90B9-4383-9C65-B57A6D59BA63}"/>
              </a:ext>
            </a:extLst>
          </p:cNvPr>
          <p:cNvSpPr/>
          <p:nvPr/>
        </p:nvSpPr>
        <p:spPr>
          <a:xfrm rot="434556">
            <a:off x="8117224" y="389614"/>
            <a:ext cx="1136874" cy="529548"/>
          </a:xfrm>
          <a:prstGeom prst="irregularSeal2">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4" name="Rectangle: Rounded Corners 33">
            <a:extLst>
              <a:ext uri="{FF2B5EF4-FFF2-40B4-BE49-F238E27FC236}">
                <a16:creationId xmlns:a16="http://schemas.microsoft.com/office/drawing/2014/main" id="{2D9D408C-3859-47D0-96E6-BC76CFD0258D}"/>
              </a:ext>
            </a:extLst>
          </p:cNvPr>
          <p:cNvSpPr/>
          <p:nvPr/>
        </p:nvSpPr>
        <p:spPr>
          <a:xfrm>
            <a:off x="8601410" y="5524852"/>
            <a:ext cx="3224258" cy="477364"/>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5" name="CustomShape 23">
            <a:extLst>
              <a:ext uri="{FF2B5EF4-FFF2-40B4-BE49-F238E27FC236}">
                <a16:creationId xmlns:a16="http://schemas.microsoft.com/office/drawing/2014/main" id="{A83342B8-FAC4-42DB-AB85-2EF288AECAFD}"/>
              </a:ext>
            </a:extLst>
          </p:cNvPr>
          <p:cNvSpPr/>
          <p:nvPr/>
        </p:nvSpPr>
        <p:spPr>
          <a:xfrm>
            <a:off x="5164990" y="1781530"/>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a:ln>
                  <a:noFill/>
                </a:ln>
                <a:solidFill>
                  <a:prstClr val="white"/>
                </a:solidFill>
                <a:effectLst/>
                <a:uLnTx/>
                <a:uFillTx/>
                <a:latin typeface="Century Gothic" panose="020B0502020202020204" pitchFamily="34" charset="0"/>
                <a:ea typeface="DejaVu Sans"/>
                <a:cs typeface="+mn-cs"/>
              </a:rPr>
              <a:t>1</a:t>
            </a:r>
            <a:endParaRPr kumimoji="0" lang="en-GB" sz="2000" b="0" i="0" u="none" strike="noStrike" kern="1200" cap="none" spc="-1"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9" name="CustomShape 23">
            <a:extLst>
              <a:ext uri="{FF2B5EF4-FFF2-40B4-BE49-F238E27FC236}">
                <a16:creationId xmlns:a16="http://schemas.microsoft.com/office/drawing/2014/main" id="{F76DE403-1B97-4D01-8563-BBAD7425F744}"/>
              </a:ext>
            </a:extLst>
          </p:cNvPr>
          <p:cNvSpPr/>
          <p:nvPr/>
        </p:nvSpPr>
        <p:spPr>
          <a:xfrm>
            <a:off x="5170365" y="2299252"/>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a:ln>
                  <a:noFill/>
                </a:ln>
                <a:solidFill>
                  <a:prstClr val="white"/>
                </a:solidFill>
                <a:effectLst/>
                <a:uLnTx/>
                <a:uFillTx/>
                <a:latin typeface="Century Gothic" panose="020B0502020202020204" pitchFamily="34" charset="0"/>
                <a:ea typeface="DejaVu Sans"/>
                <a:cs typeface="+mn-cs"/>
              </a:rPr>
              <a:t>2</a:t>
            </a:r>
            <a:endParaRPr kumimoji="0" lang="en-GB" sz="2000" b="0" i="0" u="none" strike="noStrike" kern="1200" cap="none" spc="-1"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5" name="CustomShape 23">
            <a:extLst>
              <a:ext uri="{FF2B5EF4-FFF2-40B4-BE49-F238E27FC236}">
                <a16:creationId xmlns:a16="http://schemas.microsoft.com/office/drawing/2014/main" id="{22181760-75AB-4875-BBBB-E1E6140E7280}"/>
              </a:ext>
            </a:extLst>
          </p:cNvPr>
          <p:cNvSpPr/>
          <p:nvPr/>
        </p:nvSpPr>
        <p:spPr>
          <a:xfrm>
            <a:off x="5156298" y="2904127"/>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a:ln>
                  <a:noFill/>
                </a:ln>
                <a:solidFill>
                  <a:prstClr val="white"/>
                </a:solidFill>
                <a:effectLst/>
                <a:uLnTx/>
                <a:uFillTx/>
                <a:latin typeface="Century Gothic" panose="020B0502020202020204" pitchFamily="34" charset="0"/>
                <a:ea typeface="DejaVu Sans"/>
                <a:cs typeface="+mn-cs"/>
              </a:rPr>
              <a:t>3</a:t>
            </a:r>
            <a:endParaRPr kumimoji="0" lang="en-GB" sz="2000" b="0" i="0" u="none" strike="noStrike" kern="1200" cap="none" spc="-1"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6" name="CustomShape 23">
            <a:extLst>
              <a:ext uri="{FF2B5EF4-FFF2-40B4-BE49-F238E27FC236}">
                <a16:creationId xmlns:a16="http://schemas.microsoft.com/office/drawing/2014/main" id="{BA8CEFC7-4A26-4CFC-B835-133E00997995}"/>
              </a:ext>
            </a:extLst>
          </p:cNvPr>
          <p:cNvSpPr/>
          <p:nvPr/>
        </p:nvSpPr>
        <p:spPr>
          <a:xfrm>
            <a:off x="5156298" y="3656006"/>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a:ln>
                  <a:noFill/>
                </a:ln>
                <a:solidFill>
                  <a:prstClr val="white"/>
                </a:solidFill>
                <a:effectLst/>
                <a:uLnTx/>
                <a:uFillTx/>
                <a:latin typeface="Century Gothic" panose="020B0502020202020204" pitchFamily="34" charset="0"/>
                <a:ea typeface="DejaVu Sans"/>
                <a:cs typeface="+mn-cs"/>
              </a:rPr>
              <a:t>4</a:t>
            </a:r>
            <a:endParaRPr kumimoji="0" lang="en-GB" sz="2000" b="0" i="0" u="none" strike="noStrike" kern="1200" cap="none" spc="-1"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7" name="CustomShape 23">
            <a:extLst>
              <a:ext uri="{FF2B5EF4-FFF2-40B4-BE49-F238E27FC236}">
                <a16:creationId xmlns:a16="http://schemas.microsoft.com/office/drawing/2014/main" id="{51CD7D1A-BBC7-4306-B03C-D1D3A76AE12B}"/>
              </a:ext>
            </a:extLst>
          </p:cNvPr>
          <p:cNvSpPr/>
          <p:nvPr/>
        </p:nvSpPr>
        <p:spPr>
          <a:xfrm>
            <a:off x="5170365" y="4288926"/>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a:ln>
                  <a:noFill/>
                </a:ln>
                <a:solidFill>
                  <a:prstClr val="white"/>
                </a:solidFill>
                <a:effectLst/>
                <a:uLnTx/>
                <a:uFillTx/>
                <a:latin typeface="Century Gothic" panose="020B0502020202020204" pitchFamily="34" charset="0"/>
                <a:ea typeface="DejaVu Sans"/>
                <a:cs typeface="+mn-cs"/>
              </a:rPr>
              <a:t>5</a:t>
            </a:r>
            <a:endParaRPr kumimoji="0" lang="en-GB" sz="2000" b="0" i="0" u="none" strike="noStrike" kern="1200" cap="none" spc="-1"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8" name="CustomShape 23">
            <a:extLst>
              <a:ext uri="{FF2B5EF4-FFF2-40B4-BE49-F238E27FC236}">
                <a16:creationId xmlns:a16="http://schemas.microsoft.com/office/drawing/2014/main" id="{984F54F5-4CB2-403B-9AFF-1809C5254893}"/>
              </a:ext>
            </a:extLst>
          </p:cNvPr>
          <p:cNvSpPr/>
          <p:nvPr/>
        </p:nvSpPr>
        <p:spPr>
          <a:xfrm>
            <a:off x="5160157" y="4905497"/>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a:ln>
                  <a:noFill/>
                </a:ln>
                <a:solidFill>
                  <a:prstClr val="white"/>
                </a:solidFill>
                <a:effectLst/>
                <a:uLnTx/>
                <a:uFillTx/>
                <a:latin typeface="Century Gothic" panose="020B0502020202020204" pitchFamily="34" charset="0"/>
                <a:ea typeface="DejaVu Sans"/>
                <a:cs typeface="+mn-cs"/>
              </a:rPr>
              <a:t>6</a:t>
            </a:r>
            <a:endParaRPr kumimoji="0" lang="en-GB" sz="2000" b="0" i="0" u="none" strike="noStrike" kern="1200" cap="none" spc="-1"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9" name="CustomShape 23">
            <a:extLst>
              <a:ext uri="{FF2B5EF4-FFF2-40B4-BE49-F238E27FC236}">
                <a16:creationId xmlns:a16="http://schemas.microsoft.com/office/drawing/2014/main" id="{0D7C0A5B-9FE5-40ED-8A6E-6673D681B958}"/>
              </a:ext>
            </a:extLst>
          </p:cNvPr>
          <p:cNvSpPr/>
          <p:nvPr/>
        </p:nvSpPr>
        <p:spPr>
          <a:xfrm>
            <a:off x="5172938" y="5640519"/>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a:ln>
                  <a:noFill/>
                </a:ln>
                <a:solidFill>
                  <a:prstClr val="white"/>
                </a:solidFill>
                <a:effectLst/>
                <a:uLnTx/>
                <a:uFillTx/>
                <a:latin typeface="Century Gothic" panose="020B0502020202020204" pitchFamily="34" charset="0"/>
                <a:ea typeface="DejaVu Sans"/>
                <a:cs typeface="+mn-cs"/>
              </a:rPr>
              <a:t>7</a:t>
            </a:r>
            <a:endParaRPr kumimoji="0" lang="en-GB" sz="2000" b="0" i="0" u="none" strike="noStrike" kern="1200" cap="none" spc="-1"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72684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0" nodeType="clickEffect">
                                  <p:stCondLst>
                                    <p:cond delay="0"/>
                                  </p:stCondLst>
                                  <p:childTnLst>
                                    <p:set>
                                      <p:cBhvr>
                                        <p:cTn id="56" dur="1" fill="hold">
                                          <p:stCondLst>
                                            <p:cond delay="0"/>
                                          </p:stCondLst>
                                        </p:cTn>
                                        <p:tgtEl>
                                          <p:spTgt spid="9"/>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0" nodeType="clickEffect">
                                  <p:stCondLst>
                                    <p:cond delay="0"/>
                                  </p:stCondLst>
                                  <p:childTnLst>
                                    <p:set>
                                      <p:cBhvr>
                                        <p:cTn id="64" dur="1" fill="hold">
                                          <p:stCondLst>
                                            <p:cond delay="0"/>
                                          </p:stCondLst>
                                        </p:cTn>
                                        <p:tgtEl>
                                          <p:spTgt spid="8"/>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0" nodeType="clickEffect">
                                  <p:stCondLst>
                                    <p:cond delay="0"/>
                                  </p:stCondLst>
                                  <p:childTnLst>
                                    <p:set>
                                      <p:cBhvr>
                                        <p:cTn id="68" dur="1" fill="hold">
                                          <p:stCondLst>
                                            <p:cond delay="0"/>
                                          </p:stCondLst>
                                        </p:cTn>
                                        <p:tgtEl>
                                          <p:spTgt spid="12"/>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0" nodeType="clickEffect">
                                  <p:stCondLst>
                                    <p:cond delay="0"/>
                                  </p:stCondLst>
                                  <p:childTnLst>
                                    <p:set>
                                      <p:cBhvr>
                                        <p:cTn id="72" dur="1" fill="hold">
                                          <p:stCondLst>
                                            <p:cond delay="0"/>
                                          </p:stCondLst>
                                        </p:cTn>
                                        <p:tgtEl>
                                          <p:spTgt spid="14"/>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0" nodeType="clickEffect">
                                  <p:stCondLst>
                                    <p:cond delay="0"/>
                                  </p:stCondLst>
                                  <p:childTnLst>
                                    <p:set>
                                      <p:cBhvr>
                                        <p:cTn id="76" dur="1" fill="hold">
                                          <p:stCondLst>
                                            <p:cond delay="0"/>
                                          </p:stCondLst>
                                        </p:cTn>
                                        <p:tgtEl>
                                          <p:spTgt spid="11"/>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grpId="0" nodeType="clickEffect">
                                  <p:stCondLst>
                                    <p:cond delay="0"/>
                                  </p:stCondLst>
                                  <p:childTnLst>
                                    <p:set>
                                      <p:cBhvr>
                                        <p:cTn id="80"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4" grpId="0" animBg="1"/>
      <p:bldP spid="17" grpId="0" animBg="1"/>
      <p:bldP spid="24" grpId="0" animBg="1"/>
      <p:bldP spid="26" grpId="0" animBg="1"/>
      <p:bldP spid="27" grpId="0" animBg="1"/>
      <p:bldP spid="28" grpId="0" animBg="1"/>
      <p:bldP spid="30" grpId="0" animBg="1"/>
      <p:bldP spid="31" grpId="0" animBg="1"/>
      <p:bldP spid="32" grpId="0" animBg="1"/>
      <p:bldP spid="34" grpId="0" animBg="1"/>
      <p:bldP spid="25" grpId="0" animBg="1"/>
      <p:bldP spid="29" grpId="0" animBg="1"/>
      <p:bldP spid="35" grpId="0" animBg="1"/>
      <p:bldP spid="36" grpId="0" animBg="1"/>
      <p:bldP spid="37" grpId="0" animBg="1"/>
      <p:bldP spid="38" grpId="0" animBg="1"/>
      <p:bldP spid="3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CustomShape 6"/>
          <p:cNvSpPr/>
          <p:nvPr/>
        </p:nvSpPr>
        <p:spPr>
          <a:xfrm>
            <a:off x="114389" y="0"/>
            <a:ext cx="8125560"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Oma </a:t>
            </a:r>
            <a:r>
              <a:rPr kumimoji="0" lang="en-GB" sz="2800" b="1" i="0" u="none" strike="noStrike" kern="1200" cap="none" spc="-1" normalizeH="0" baseline="0" noProof="0" dirty="0" err="1">
                <a:ln>
                  <a:noFill/>
                </a:ln>
                <a:solidFill>
                  <a:srgbClr val="002060"/>
                </a:solidFill>
                <a:effectLst/>
                <a:uLnTx/>
                <a:uFillTx/>
                <a:latin typeface="Century Gothic" panose="020B0502020202020204" pitchFamily="34" charset="0"/>
                <a:ea typeface="+mn-ea"/>
                <a:cs typeface="+mn-cs"/>
              </a:rPr>
              <a:t>versteht</a:t>
            </a:r>
            <a:r>
              <a:rPr lang="en-GB" sz="2800" b="1" spc="-1" dirty="0">
                <a:solidFill>
                  <a:srgbClr val="002060"/>
                </a:solidFill>
                <a:latin typeface="Century Gothic" panose="020B0502020202020204" pitchFamily="34" charset="0"/>
              </a:rPr>
              <a:t>* </a:t>
            </a:r>
            <a:r>
              <a:rPr lang="en-GB" sz="2800" b="1" spc="-1" dirty="0" err="1">
                <a:solidFill>
                  <a:srgbClr val="002060"/>
                </a:solidFill>
                <a:latin typeface="Century Gothic" panose="020B0502020202020204" pitchFamily="34" charset="0"/>
              </a:rPr>
              <a:t>nicht</a:t>
            </a:r>
            <a:r>
              <a:rPr lang="en-GB" sz="2800" b="1" spc="-1" dirty="0">
                <a:solidFill>
                  <a:srgbClr val="002060"/>
                </a:solidFill>
                <a:latin typeface="Century Gothic" panose="020B0502020202020204" pitchFamily="34" charset="0"/>
              </a:rPr>
              <a:t>!</a:t>
            </a:r>
            <a:endParaRPr kumimoji="0" lang="en-GB" sz="28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0503440" y="329833"/>
            <a:ext cx="1557451" cy="374973"/>
          </a:xfrm>
          <a:solidFill>
            <a:schemeClr val="bg1"/>
          </a:solidFill>
        </p:spPr>
        <p:txBody>
          <a:bodyPr/>
          <a:lstStyle/>
          <a:p>
            <a:pPr algn="ctr"/>
            <a:r>
              <a:rPr lang="en-GB" sz="2000" b="1" dirty="0">
                <a:solidFill>
                  <a:schemeClr val="bg1"/>
                </a:solidFill>
                <a:latin typeface="Century Gothic" panose="020B0502020202020204" pitchFamily="34" charset="0"/>
              </a:rPr>
              <a:t>Kultur</a:t>
            </a:r>
          </a:p>
        </p:txBody>
      </p:sp>
      <p:pic>
        <p:nvPicPr>
          <p:cNvPr id="15" name="Picture 14" descr="Logo&#10;&#10;Description automatically generated">
            <a:extLst>
              <a:ext uri="{FF2B5EF4-FFF2-40B4-BE49-F238E27FC236}">
                <a16:creationId xmlns:a16="http://schemas.microsoft.com/office/drawing/2014/main" id="{89B9ADB6-F0BD-458B-888C-C78805A620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4362" y="87550"/>
            <a:ext cx="1695683" cy="1050586"/>
          </a:xfrm>
          <a:prstGeom prst="rect">
            <a:avLst/>
          </a:prstGeom>
        </p:spPr>
      </p:pic>
      <p:pic>
        <p:nvPicPr>
          <p:cNvPr id="11" name="Picture 10">
            <a:extLst>
              <a:ext uri="{FF2B5EF4-FFF2-40B4-BE49-F238E27FC236}">
                <a16:creationId xmlns:a16="http://schemas.microsoft.com/office/drawing/2014/main" id="{7B5EB886-8E4B-4461-9ADF-E57B3784E52E}"/>
              </a:ext>
            </a:extLst>
          </p:cNvPr>
          <p:cNvPicPr>
            <a:picLocks noChangeAspect="1"/>
          </p:cNvPicPr>
          <p:nvPr/>
        </p:nvPicPr>
        <p:blipFill>
          <a:blip r:embed="rId4"/>
          <a:stretch>
            <a:fillRect/>
          </a:stretch>
        </p:blipFill>
        <p:spPr>
          <a:xfrm>
            <a:off x="472404" y="1541398"/>
            <a:ext cx="1435138" cy="2596562"/>
          </a:xfrm>
          <a:prstGeom prst="rect">
            <a:avLst/>
          </a:prstGeom>
        </p:spPr>
      </p:pic>
      <p:sp>
        <p:nvSpPr>
          <p:cNvPr id="10" name="Speech Bubble: Oval 9">
            <a:extLst>
              <a:ext uri="{FF2B5EF4-FFF2-40B4-BE49-F238E27FC236}">
                <a16:creationId xmlns:a16="http://schemas.microsoft.com/office/drawing/2014/main" id="{3D7560B4-B76F-0C71-5C03-F778E1EA2263}"/>
              </a:ext>
            </a:extLst>
          </p:cNvPr>
          <p:cNvSpPr/>
          <p:nvPr/>
        </p:nvSpPr>
        <p:spPr>
          <a:xfrm>
            <a:off x="2155457" y="2434091"/>
            <a:ext cx="3773857" cy="1703869"/>
          </a:xfrm>
          <a:prstGeom prst="wedgeEllipseCallout">
            <a:avLst>
              <a:gd name="adj1" fmla="val -56092"/>
              <a:gd name="adj2" fmla="val 7779"/>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2400" dirty="0"/>
              <a:t>Ich </a:t>
            </a:r>
            <a:r>
              <a:rPr lang="en-GB" sz="2400" dirty="0" err="1"/>
              <a:t>spreche</a:t>
            </a:r>
            <a:r>
              <a:rPr lang="en-GB" sz="2400" dirty="0"/>
              <a:t>* </a:t>
            </a:r>
            <a:r>
              <a:rPr lang="en-GB" sz="2400" dirty="0" err="1"/>
              <a:t>schweizerdeutsch</a:t>
            </a:r>
            <a:r>
              <a:rPr lang="en-GB" sz="2400" dirty="0"/>
              <a:t> </a:t>
            </a:r>
            <a:r>
              <a:rPr lang="en-GB" sz="2400" dirty="0" err="1"/>
              <a:t>zu</a:t>
            </a:r>
            <a:r>
              <a:rPr lang="en-GB" sz="2400" dirty="0"/>
              <a:t> </a:t>
            </a:r>
            <a:r>
              <a:rPr lang="en-GB" sz="2400" dirty="0" err="1"/>
              <a:t>Hause</a:t>
            </a:r>
            <a:r>
              <a:rPr lang="en-GB" sz="2400" dirty="0"/>
              <a:t>!</a:t>
            </a:r>
          </a:p>
        </p:txBody>
      </p:sp>
      <p:sp>
        <p:nvSpPr>
          <p:cNvPr id="22" name="Speech Bubble: Oval 21">
            <a:extLst>
              <a:ext uri="{FF2B5EF4-FFF2-40B4-BE49-F238E27FC236}">
                <a16:creationId xmlns:a16="http://schemas.microsoft.com/office/drawing/2014/main" id="{BC4F02C2-348F-373F-CC1B-88D23CC55400}"/>
              </a:ext>
            </a:extLst>
          </p:cNvPr>
          <p:cNvSpPr/>
          <p:nvPr/>
        </p:nvSpPr>
        <p:spPr>
          <a:xfrm>
            <a:off x="6208841" y="2503648"/>
            <a:ext cx="3597274" cy="1850703"/>
          </a:xfrm>
          <a:prstGeom prst="wedgeEllipseCallout">
            <a:avLst>
              <a:gd name="adj1" fmla="val 59798"/>
              <a:gd name="adj2" fmla="val -13472"/>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2400" dirty="0"/>
              <a:t>Aber ich </a:t>
            </a:r>
            <a:r>
              <a:rPr lang="en-GB" sz="2400" dirty="0" err="1"/>
              <a:t>spreche</a:t>
            </a:r>
            <a:r>
              <a:rPr lang="en-GB" sz="2400" dirty="0"/>
              <a:t>* </a:t>
            </a:r>
            <a:r>
              <a:rPr lang="en-GB" sz="2400" dirty="0" err="1"/>
              <a:t>hochdeutsch</a:t>
            </a:r>
            <a:r>
              <a:rPr lang="en-GB" sz="2400" dirty="0"/>
              <a:t>!</a:t>
            </a:r>
          </a:p>
        </p:txBody>
      </p:sp>
      <p:pic>
        <p:nvPicPr>
          <p:cNvPr id="23" name="Picture 22">
            <a:extLst>
              <a:ext uri="{FF2B5EF4-FFF2-40B4-BE49-F238E27FC236}">
                <a16:creationId xmlns:a16="http://schemas.microsoft.com/office/drawing/2014/main" id="{5210C87C-EA48-06AB-15EE-D0ACA1E56B9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 b="-4610"/>
          <a:stretch/>
        </p:blipFill>
        <p:spPr>
          <a:xfrm>
            <a:off x="10036544" y="1419989"/>
            <a:ext cx="2155456" cy="2839378"/>
          </a:xfrm>
          <a:prstGeom prst="rect">
            <a:avLst/>
          </a:prstGeom>
        </p:spPr>
      </p:pic>
      <p:sp>
        <p:nvSpPr>
          <p:cNvPr id="25" name="TextBox 24">
            <a:extLst>
              <a:ext uri="{FF2B5EF4-FFF2-40B4-BE49-F238E27FC236}">
                <a16:creationId xmlns:a16="http://schemas.microsoft.com/office/drawing/2014/main" id="{D9F47F9A-7537-8C74-EF6E-68863574A785}"/>
              </a:ext>
            </a:extLst>
          </p:cNvPr>
          <p:cNvSpPr txBox="1"/>
          <p:nvPr/>
        </p:nvSpPr>
        <p:spPr>
          <a:xfrm>
            <a:off x="0" y="4541221"/>
            <a:ext cx="12192000" cy="2308324"/>
          </a:xfrm>
          <a:prstGeom prst="rect">
            <a:avLst/>
          </a:prstGeom>
          <a:noFill/>
        </p:spPr>
        <p:txBody>
          <a:bodyPr wrap="square" rtlCol="0">
            <a:spAutoFit/>
          </a:bodyPr>
          <a:lstStyle/>
          <a:p>
            <a:r>
              <a:rPr lang="en-GB" sz="2400" dirty="0">
                <a:solidFill>
                  <a:srgbClr val="002060"/>
                </a:solidFill>
              </a:rPr>
              <a:t>In Switzerland, people often speak Swiss German (</a:t>
            </a:r>
            <a:r>
              <a:rPr lang="en-GB" sz="2400" dirty="0" err="1">
                <a:solidFill>
                  <a:srgbClr val="002060"/>
                </a:solidFill>
              </a:rPr>
              <a:t>schweizerdeutsch</a:t>
            </a:r>
            <a:r>
              <a:rPr lang="en-GB" sz="2400" dirty="0">
                <a:solidFill>
                  <a:srgbClr val="002060"/>
                </a:solidFill>
              </a:rPr>
              <a:t>) at home. </a:t>
            </a:r>
            <a:br>
              <a:rPr lang="en-GB" sz="2400" dirty="0">
                <a:solidFill>
                  <a:srgbClr val="002060"/>
                </a:solidFill>
              </a:rPr>
            </a:br>
            <a:r>
              <a:rPr lang="en-GB" sz="2400" dirty="0">
                <a:solidFill>
                  <a:srgbClr val="002060"/>
                </a:solidFill>
              </a:rPr>
              <a:t>In Germany, people normally speak Standard German (</a:t>
            </a:r>
            <a:r>
              <a:rPr lang="en-GB" sz="2400" dirty="0" err="1">
                <a:solidFill>
                  <a:srgbClr val="002060"/>
                </a:solidFill>
              </a:rPr>
              <a:t>hochdeutsch</a:t>
            </a:r>
            <a:r>
              <a:rPr lang="en-GB" sz="2400" dirty="0">
                <a:solidFill>
                  <a:srgbClr val="002060"/>
                </a:solidFill>
              </a:rPr>
              <a:t>). </a:t>
            </a:r>
          </a:p>
          <a:p>
            <a:r>
              <a:rPr lang="en-GB" sz="2400" dirty="0">
                <a:solidFill>
                  <a:srgbClr val="002060"/>
                </a:solidFill>
              </a:rPr>
              <a:t>Swiss people can understand Standard German, though, because they use it for reading and writing. </a:t>
            </a:r>
          </a:p>
          <a:p>
            <a:r>
              <a:rPr lang="en-GB" sz="2400" dirty="0">
                <a:solidFill>
                  <a:srgbClr val="002060"/>
                </a:solidFill>
              </a:rPr>
              <a:t>Oma comes from Germany, not Switzerland. </a:t>
            </a:r>
            <a:r>
              <a:rPr lang="en-GB" sz="2400" dirty="0" err="1">
                <a:solidFill>
                  <a:srgbClr val="002060"/>
                </a:solidFill>
              </a:rPr>
              <a:t>Lias</a:t>
            </a:r>
            <a:r>
              <a:rPr lang="en-GB" sz="2400" dirty="0">
                <a:solidFill>
                  <a:srgbClr val="002060"/>
                </a:solidFill>
              </a:rPr>
              <a:t> and Ronja need to remember to speak in Standard German for Oma’s visit, or she won’t understand them!</a:t>
            </a:r>
          </a:p>
        </p:txBody>
      </p:sp>
      <p:sp>
        <p:nvSpPr>
          <p:cNvPr id="26" name="Rectangle 25">
            <a:extLst>
              <a:ext uri="{FF2B5EF4-FFF2-40B4-BE49-F238E27FC236}">
                <a16:creationId xmlns:a16="http://schemas.microsoft.com/office/drawing/2014/main" id="{AA1FD8A3-9022-02C2-6FAE-44AC33BCEDE7}"/>
              </a:ext>
            </a:extLst>
          </p:cNvPr>
          <p:cNvSpPr/>
          <p:nvPr/>
        </p:nvSpPr>
        <p:spPr>
          <a:xfrm>
            <a:off x="6701777" y="-12142"/>
            <a:ext cx="3597274" cy="689198"/>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002060"/>
                </a:solidFill>
              </a:rPr>
              <a:t>*verstehen – to understand</a:t>
            </a:r>
          </a:p>
          <a:p>
            <a:pPr algn="ctr"/>
            <a:r>
              <a:rPr lang="en-GB" sz="2000" dirty="0" err="1">
                <a:solidFill>
                  <a:srgbClr val="002060"/>
                </a:solidFill>
              </a:rPr>
              <a:t>sprechen</a:t>
            </a:r>
            <a:r>
              <a:rPr lang="en-GB" sz="2000" dirty="0">
                <a:solidFill>
                  <a:srgbClr val="002060"/>
                </a:solidFill>
              </a:rPr>
              <a:t> – to speak</a:t>
            </a:r>
          </a:p>
        </p:txBody>
      </p:sp>
      <p:sp>
        <p:nvSpPr>
          <p:cNvPr id="30" name="Speech Bubble: Oval 29">
            <a:extLst>
              <a:ext uri="{FF2B5EF4-FFF2-40B4-BE49-F238E27FC236}">
                <a16:creationId xmlns:a16="http://schemas.microsoft.com/office/drawing/2014/main" id="{E0039CDF-61DA-6771-34A6-F2BE35E861AF}"/>
              </a:ext>
            </a:extLst>
          </p:cNvPr>
          <p:cNvSpPr/>
          <p:nvPr/>
        </p:nvSpPr>
        <p:spPr>
          <a:xfrm>
            <a:off x="2593044" y="1138136"/>
            <a:ext cx="2281462" cy="1050586"/>
          </a:xfrm>
          <a:prstGeom prst="wedgeEllipseCallout">
            <a:avLst>
              <a:gd name="adj1" fmla="val -88414"/>
              <a:gd name="adj2" fmla="val 66740"/>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2400" dirty="0" err="1"/>
              <a:t>Grüezi</a:t>
            </a:r>
            <a:r>
              <a:rPr lang="en-GB" sz="2400" dirty="0"/>
              <a:t>, Oma!</a:t>
            </a:r>
          </a:p>
        </p:txBody>
      </p:sp>
      <p:sp>
        <p:nvSpPr>
          <p:cNvPr id="31" name="Speech Bubble: Oval 30">
            <a:extLst>
              <a:ext uri="{FF2B5EF4-FFF2-40B4-BE49-F238E27FC236}">
                <a16:creationId xmlns:a16="http://schemas.microsoft.com/office/drawing/2014/main" id="{71F365B6-CBB7-9D2B-7CF7-9EE8A2C2CE6B}"/>
              </a:ext>
            </a:extLst>
          </p:cNvPr>
          <p:cNvSpPr/>
          <p:nvPr/>
        </p:nvSpPr>
        <p:spPr>
          <a:xfrm>
            <a:off x="6701777" y="1251432"/>
            <a:ext cx="2281462" cy="1050586"/>
          </a:xfrm>
          <a:prstGeom prst="wedgeEllipseCallout">
            <a:avLst>
              <a:gd name="adj1" fmla="val 88281"/>
              <a:gd name="adj2" fmla="val 48958"/>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2400" dirty="0" err="1"/>
              <a:t>Guten</a:t>
            </a:r>
            <a:r>
              <a:rPr lang="en-GB" sz="2400" dirty="0"/>
              <a:t> Tag, </a:t>
            </a:r>
            <a:r>
              <a:rPr lang="en-GB" sz="2400" dirty="0" err="1"/>
              <a:t>Lias</a:t>
            </a:r>
            <a:r>
              <a:rPr lang="en-GB" sz="2400" dirty="0"/>
              <a:t>!</a:t>
            </a:r>
          </a:p>
        </p:txBody>
      </p:sp>
    </p:spTree>
    <p:extLst>
      <p:ext uri="{BB962C8B-B14F-4D97-AF65-F5344CB8AC3E}">
        <p14:creationId xmlns:p14="http://schemas.microsoft.com/office/powerpoint/2010/main" val="287634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2" grpId="0" animBg="1"/>
      <p:bldP spid="30" grpId="0" animBg="1"/>
      <p:bldP spid="3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stomShape 1">
            <a:extLst>
              <a:ext uri="{FF2B5EF4-FFF2-40B4-BE49-F238E27FC236}">
                <a16:creationId xmlns:a16="http://schemas.microsoft.com/office/drawing/2014/main" id="{7AEA9783-5FAF-4A73-9C1C-3283B12CA41B}"/>
              </a:ext>
            </a:extLst>
          </p:cNvPr>
          <p:cNvSpPr/>
          <p:nvPr/>
        </p:nvSpPr>
        <p:spPr>
          <a:xfrm>
            <a:off x="-24707" y="0"/>
            <a:ext cx="4350240" cy="6857280"/>
          </a:xfrm>
          <a:prstGeom prst="rect">
            <a:avLst/>
          </a:prstGeom>
          <a:solidFill>
            <a:srgbClr val="FADD2E"/>
          </a:solidFill>
          <a:ln>
            <a:noFill/>
          </a:ln>
        </p:spPr>
        <p:style>
          <a:lnRef idx="0">
            <a:scrgbClr r="0" g="0" b="0"/>
          </a:lnRef>
          <a:fillRef idx="0">
            <a:scrgbClr r="0" g="0" b="0"/>
          </a:fillRef>
          <a:effectRef idx="0">
            <a:scrgbClr r="0" g="0" b="0"/>
          </a:effectRef>
          <a:fontRef idx="minor"/>
        </p:style>
        <p:txBody>
          <a:bodyPr/>
          <a:lstStyle/>
          <a:p>
            <a:endParaRPr lang="es-MX"/>
          </a:p>
        </p:txBody>
      </p:sp>
      <p:sp>
        <p:nvSpPr>
          <p:cNvPr id="11" name="CustomShape 2">
            <a:extLst>
              <a:ext uri="{FF2B5EF4-FFF2-40B4-BE49-F238E27FC236}">
                <a16:creationId xmlns:a16="http://schemas.microsoft.com/office/drawing/2014/main" id="{F3560F50-441E-4149-9EAE-DE5F5533F96A}"/>
              </a:ext>
            </a:extLst>
          </p:cNvPr>
          <p:cNvSpPr/>
          <p:nvPr/>
        </p:nvSpPr>
        <p:spPr>
          <a:xfrm>
            <a:off x="5564172" y="4843962"/>
            <a:ext cx="56448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
                <a:srgbClr val="FF3333"/>
              </a:buClr>
              <a:buSzPts val="9600"/>
              <a:buFontTx/>
              <a:buNone/>
              <a:tabLst/>
              <a:defRPr/>
            </a:pPr>
            <a:r>
              <a:rPr kumimoji="0" lang="en-GB" sz="9600" b="1" i="0" u="none" strike="noStrike" kern="0" cap="none" spc="0" normalizeH="0" baseline="0" noProof="0" dirty="0" err="1">
                <a:ln>
                  <a:noFill/>
                </a:ln>
                <a:solidFill>
                  <a:srgbClr val="FFC000"/>
                </a:solidFill>
                <a:effectLst/>
                <a:uLnTx/>
                <a:uFillTx/>
                <a:latin typeface="Modern Love" panose="04090805081005020601" pitchFamily="82" charset="0"/>
                <a:cs typeface="Arial"/>
                <a:sym typeface="Arial"/>
              </a:rPr>
              <a:t>gelb</a:t>
            </a:r>
            <a:endParaRPr kumimoji="0" lang="en-GB" sz="1400" b="0" i="0" u="none" strike="noStrike" kern="0" cap="none" spc="0" normalizeH="0" baseline="0" noProof="0" dirty="0">
              <a:ln>
                <a:noFill/>
              </a:ln>
              <a:solidFill>
                <a:srgbClr val="FFC000"/>
              </a:solidFill>
              <a:effectLst/>
              <a:uLnTx/>
              <a:uFillTx/>
              <a:latin typeface="Modern Love" panose="04090805081005020601" pitchFamily="82" charset="0"/>
              <a:cs typeface="Arial"/>
              <a:sym typeface="Arial"/>
            </a:endParaRPr>
          </a:p>
        </p:txBody>
      </p:sp>
      <p:pic>
        <p:nvPicPr>
          <p:cNvPr id="5" name="Picture 4" descr="Map&#10;&#10;Description automatically generated">
            <a:extLst>
              <a:ext uri="{FF2B5EF4-FFF2-40B4-BE49-F238E27FC236}">
                <a16:creationId xmlns:a16="http://schemas.microsoft.com/office/drawing/2014/main" id="{D5603E69-6D57-4DBC-9FBE-288A6A1DBE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0866" y="240668"/>
            <a:ext cx="3811412" cy="4881282"/>
          </a:xfrm>
          <a:prstGeom prst="rect">
            <a:avLst/>
          </a:prstGeom>
        </p:spPr>
      </p:pic>
      <p:sp>
        <p:nvSpPr>
          <p:cNvPr id="7" name="Title 1">
            <a:extLst>
              <a:ext uri="{FF2B5EF4-FFF2-40B4-BE49-F238E27FC236}">
                <a16:creationId xmlns:a16="http://schemas.microsoft.com/office/drawing/2014/main" id="{77F2140E-EB89-8FF0-8D1A-65C5245044AA}"/>
              </a:ext>
            </a:extLst>
          </p:cNvPr>
          <p:cNvSpPr txBox="1">
            <a:spLocks/>
          </p:cNvSpPr>
          <p:nvPr/>
        </p:nvSpPr>
        <p:spPr>
          <a:xfrm rot="20294405">
            <a:off x="238991" y="2856240"/>
            <a:ext cx="4216910" cy="1144800"/>
          </a:xfrm>
          <a:prstGeom prst="rect">
            <a:avLst/>
          </a:prstGeom>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algn="ctr"/>
            <a:r>
              <a:rPr lang="en-GB" sz="6000" b="1" dirty="0" err="1">
                <a:solidFill>
                  <a:srgbClr val="3B3838"/>
                </a:solidFill>
                <a:latin typeface="Century Gothic" panose="020B0502020202020204" pitchFamily="34" charset="0"/>
                <a:hlinkClick r:id="" action="ppaction://noaction">
                  <a:snd r:embed="rId4" name="tschuess.wav"/>
                  <a:extLst>
                    <a:ext uri="{A12FA001-AC4F-418D-AE19-62706E023703}">
                      <ahyp:hlinkClr xmlns:ahyp="http://schemas.microsoft.com/office/drawing/2018/hyperlinkcolor" val="tx"/>
                    </a:ext>
                  </a:extLst>
                </a:hlinkClick>
              </a:rPr>
              <a:t>Tschüss</a:t>
            </a:r>
            <a:r>
              <a:rPr lang="en-GB" sz="6000" b="1" dirty="0">
                <a:solidFill>
                  <a:srgbClr val="3B3838"/>
                </a:solidFill>
                <a:latin typeface="Century Gothic" panose="020B0502020202020204" pitchFamily="34" charset="0"/>
                <a:hlinkClick r:id="" action="ppaction://noaction">
                  <a:snd r:embed="rId4" name="tschuess.wav"/>
                  <a:extLst>
                    <a:ext uri="{A12FA001-AC4F-418D-AE19-62706E023703}">
                      <ahyp:hlinkClr xmlns:ahyp="http://schemas.microsoft.com/office/drawing/2018/hyperlinkcolor" val="tx"/>
                    </a:ext>
                  </a:extLst>
                </a:hlinkClick>
              </a:rPr>
              <a:t>!</a:t>
            </a:r>
          </a:p>
        </p:txBody>
      </p:sp>
    </p:spTree>
    <p:extLst>
      <p:ext uri="{BB962C8B-B14F-4D97-AF65-F5344CB8AC3E}">
        <p14:creationId xmlns:p14="http://schemas.microsoft.com/office/powerpoint/2010/main" val="1147120051"/>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CustomShape 2"/>
          <p:cNvSpPr/>
          <p:nvPr/>
        </p:nvSpPr>
        <p:spPr>
          <a:xfrm>
            <a:off x="2768427" y="3735494"/>
            <a:ext cx="5940513"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er</a:t>
            </a:r>
            <a:endParaRPr kumimoji="0" lang="en-GB" sz="11500" b="1"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5" name="CustomShape 3"/>
          <p:cNvSpPr/>
          <p:nvPr/>
        </p:nvSpPr>
        <p:spPr>
          <a:xfrm>
            <a:off x="10396437" y="1197782"/>
            <a:ext cx="1800180" cy="396360"/>
          </a:xfrm>
          <a:prstGeom prst="rect">
            <a:avLst/>
          </a:prstGeom>
          <a:solidFill>
            <a:srgbClr val="FF0000"/>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 name="TextBox 2">
            <a:extLst>
              <a:ext uri="{FF2B5EF4-FFF2-40B4-BE49-F238E27FC236}">
                <a16:creationId xmlns:a16="http://schemas.microsoft.com/office/drawing/2014/main" id="{6DC42178-501A-44BF-9149-1C679CF37202}"/>
              </a:ext>
            </a:extLst>
          </p:cNvPr>
          <p:cNvSpPr txBox="1"/>
          <p:nvPr/>
        </p:nvSpPr>
        <p:spPr>
          <a:xfrm>
            <a:off x="0" y="-267906"/>
            <a:ext cx="3863899" cy="18620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0" b="0" i="0" u="none" strike="noStrike" kern="1200" cap="none" spc="0" normalizeH="0" baseline="0" noProof="0" dirty="0">
                <a:ln>
                  <a:noFill/>
                </a:ln>
                <a:solidFill>
                  <a:srgbClr val="002060"/>
                </a:solidFill>
                <a:effectLst/>
                <a:uLnTx/>
                <a:uFillTx/>
                <a:latin typeface="Century Gothic"/>
                <a:ea typeface="+mn-ea"/>
                <a:cs typeface="+mn-cs"/>
              </a:rPr>
              <a:t>[er]</a:t>
            </a:r>
          </a:p>
        </p:txBody>
      </p:sp>
      <p:sp>
        <p:nvSpPr>
          <p:cNvPr id="5" name="Title 4">
            <a:extLst>
              <a:ext uri="{FF2B5EF4-FFF2-40B4-BE49-F238E27FC236}">
                <a16:creationId xmlns:a16="http://schemas.microsoft.com/office/drawing/2014/main" id="{BACEEA6C-A281-4216-BB7A-769491E99EFA}"/>
              </a:ext>
            </a:extLst>
          </p:cNvPr>
          <p:cNvSpPr>
            <a:spLocks noGrp="1"/>
          </p:cNvSpPr>
          <p:nvPr>
            <p:ph type="title"/>
          </p:nvPr>
        </p:nvSpPr>
        <p:spPr>
          <a:xfrm>
            <a:off x="10524687" y="1165124"/>
            <a:ext cx="1800180" cy="494975"/>
          </a:xfrm>
        </p:spPr>
        <p:txBody>
          <a:bodyPr/>
          <a:lstStyle/>
          <a:p>
            <a:r>
              <a:rPr lang="en-GB" sz="2000" b="1" dirty="0" err="1">
                <a:solidFill>
                  <a:schemeClr val="bg1"/>
                </a:solidFill>
                <a:latin typeface="Century Gothic" panose="020B0502020202020204" pitchFamily="34" charset="0"/>
              </a:rPr>
              <a:t>aussprechen</a:t>
            </a:r>
            <a:endParaRPr lang="en-GB" sz="2000" b="1" dirty="0">
              <a:solidFill>
                <a:schemeClr val="bg1"/>
              </a:solidFill>
              <a:latin typeface="Century Gothic" panose="020B0502020202020204" pitchFamily="34" charset="0"/>
            </a:endParaRPr>
          </a:p>
        </p:txBody>
      </p:sp>
      <p:grpSp>
        <p:nvGrpSpPr>
          <p:cNvPr id="15" name="Group 14">
            <a:extLst>
              <a:ext uri="{FF2B5EF4-FFF2-40B4-BE49-F238E27FC236}">
                <a16:creationId xmlns:a16="http://schemas.microsoft.com/office/drawing/2014/main" id="{38D4744F-B290-4485-90A6-89466F9A0EE9}"/>
              </a:ext>
            </a:extLst>
          </p:cNvPr>
          <p:cNvGrpSpPr/>
          <p:nvPr/>
        </p:nvGrpSpPr>
        <p:grpSpPr>
          <a:xfrm>
            <a:off x="10396437" y="189956"/>
            <a:ext cx="1537410" cy="941869"/>
            <a:chOff x="10396437" y="189956"/>
            <a:chExt cx="1537410" cy="941869"/>
          </a:xfrm>
        </p:grpSpPr>
        <p:pic>
          <p:nvPicPr>
            <p:cNvPr id="7" name="Picture 6" descr="Logo, icon&#10;&#10;Description automatically generated">
              <a:extLst>
                <a:ext uri="{FF2B5EF4-FFF2-40B4-BE49-F238E27FC236}">
                  <a16:creationId xmlns:a16="http://schemas.microsoft.com/office/drawing/2014/main" id="{82B9CBA6-AA64-4319-AD0C-341C8AC4EF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5278" y="513212"/>
              <a:ext cx="638569" cy="618613"/>
            </a:xfrm>
            <a:prstGeom prst="rect">
              <a:avLst/>
            </a:prstGeom>
          </p:spPr>
        </p:pic>
        <p:sp>
          <p:nvSpPr>
            <p:cNvPr id="14" name="Speech Bubble: Oval 13">
              <a:extLst>
                <a:ext uri="{FF2B5EF4-FFF2-40B4-BE49-F238E27FC236}">
                  <a16:creationId xmlns:a16="http://schemas.microsoft.com/office/drawing/2014/main" id="{86F982C0-9F1C-4FC3-A97F-AFA3E065868B}"/>
                </a:ext>
              </a:extLst>
            </p:cNvPr>
            <p:cNvSpPr/>
            <p:nvPr/>
          </p:nvSpPr>
          <p:spPr>
            <a:xfrm>
              <a:off x="10396437" y="189956"/>
              <a:ext cx="818288" cy="775440"/>
            </a:xfrm>
            <a:prstGeom prst="wedgeEllipseCallout">
              <a:avLst>
                <a:gd name="adj1" fmla="val 80935"/>
                <a:gd name="adj2" fmla="val 35126"/>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entury Gothic"/>
                  <a:ea typeface="+mn-ea"/>
                  <a:cs typeface="+mn-cs"/>
                </a:rPr>
                <a:t>…</a:t>
              </a:r>
            </a:p>
          </p:txBody>
        </p:sp>
      </p:grpSp>
      <p:pic>
        <p:nvPicPr>
          <p:cNvPr id="9" name="Picture 8" descr="boy pointing to another boy">
            <a:extLst>
              <a:ext uri="{FF2B5EF4-FFF2-40B4-BE49-F238E27FC236}">
                <a16:creationId xmlns:a16="http://schemas.microsoft.com/office/drawing/2014/main" id="{0A42565E-D8C0-4195-817A-9A094708DAEC}"/>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21372" y="663118"/>
            <a:ext cx="5687568" cy="3904488"/>
          </a:xfrm>
          <a:prstGeom prst="rect">
            <a:avLst/>
          </a:prstGeom>
        </p:spPr>
      </p:pic>
      <p:sp>
        <p:nvSpPr>
          <p:cNvPr id="11" name="Speech Bubble: Rectangle with Corners Rounded 10">
            <a:extLst>
              <a:ext uri="{FF2B5EF4-FFF2-40B4-BE49-F238E27FC236}">
                <a16:creationId xmlns:a16="http://schemas.microsoft.com/office/drawing/2014/main" id="{2FE4FF2A-6D2A-4EB9-BC90-E1E3B67B1DAE}"/>
              </a:ext>
            </a:extLst>
          </p:cNvPr>
          <p:cNvSpPr/>
          <p:nvPr/>
        </p:nvSpPr>
        <p:spPr>
          <a:xfrm>
            <a:off x="26772" y="4019056"/>
            <a:ext cx="4714956" cy="1992908"/>
          </a:xfrm>
          <a:prstGeom prst="wedgeRoundRectCallout">
            <a:avLst>
              <a:gd name="adj1" fmla="val -49743"/>
              <a:gd name="adj2" fmla="val -17240"/>
              <a:gd name="adj3" fmla="val 16667"/>
            </a:avLst>
          </a:prstGeom>
          <a:solidFill>
            <a:srgbClr val="00206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a:ea typeface="+mn-ea"/>
                <a:cs typeface="+mn-cs"/>
              </a:rPr>
              <a:t>When the [er] is the </a:t>
            </a:r>
            <a:r>
              <a:rPr kumimoji="0" lang="en-GB" sz="2400" b="1" i="0" u="sng" strike="noStrike" kern="1200" cap="none" spc="0" normalizeH="0" baseline="0" noProof="0" dirty="0">
                <a:ln>
                  <a:noFill/>
                </a:ln>
                <a:solidFill>
                  <a:prstClr val="white"/>
                </a:solidFill>
                <a:effectLst/>
                <a:uLnTx/>
                <a:uFillTx/>
                <a:latin typeface="Century Gothic"/>
                <a:ea typeface="+mn-ea"/>
                <a:cs typeface="+mn-cs"/>
              </a:rPr>
              <a:t>stressed syllable</a:t>
            </a:r>
            <a:r>
              <a:rPr kumimoji="0" lang="en-GB" sz="2400" b="1" i="0" u="none" strike="noStrike" kern="1200" cap="none" spc="0" normalizeH="0" baseline="0" noProof="0" dirty="0">
                <a:ln>
                  <a:noFill/>
                </a:ln>
                <a:solidFill>
                  <a:prstClr val="white"/>
                </a:solidFill>
                <a:effectLst/>
                <a:uLnTx/>
                <a:uFillTx/>
                <a:latin typeface="Century Gothic"/>
                <a:ea typeface="+mn-ea"/>
                <a:cs typeface="+mn-cs"/>
              </a:rPr>
              <a:t>, it usually sounds like two short syllables: e-uh</a:t>
            </a:r>
          </a:p>
        </p:txBody>
      </p:sp>
      <p:sp>
        <p:nvSpPr>
          <p:cNvPr id="12" name="Speech Bubble: Rectangle with Corners Rounded 11">
            <a:extLst>
              <a:ext uri="{FF2B5EF4-FFF2-40B4-BE49-F238E27FC236}">
                <a16:creationId xmlns:a16="http://schemas.microsoft.com/office/drawing/2014/main" id="{F92849D7-ED21-4D0E-9EEC-B16AD4EAEA9D}"/>
              </a:ext>
            </a:extLst>
          </p:cNvPr>
          <p:cNvSpPr/>
          <p:nvPr/>
        </p:nvSpPr>
        <p:spPr>
          <a:xfrm>
            <a:off x="7074216" y="4019056"/>
            <a:ext cx="4956945" cy="2582964"/>
          </a:xfrm>
          <a:prstGeom prst="wedgeRoundRectCallout">
            <a:avLst>
              <a:gd name="adj1" fmla="val -49743"/>
              <a:gd name="adj2" fmla="val -17240"/>
              <a:gd name="adj3" fmla="val 16667"/>
            </a:avLst>
          </a:prstGeom>
          <a:solidFill>
            <a:srgbClr val="00206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a:ea typeface="+mn-ea"/>
                <a:cs typeface="+mn-cs"/>
              </a:rPr>
              <a:t>Remember, words are made up of different parts called syllables. A </a:t>
            </a:r>
            <a:r>
              <a:rPr kumimoji="0" lang="en-GB" sz="2400" b="1" i="0" u="sng" strike="noStrike" kern="1200" cap="none" spc="0" normalizeH="0" baseline="0" noProof="0" dirty="0">
                <a:ln>
                  <a:noFill/>
                </a:ln>
                <a:solidFill>
                  <a:prstClr val="white"/>
                </a:solidFill>
                <a:effectLst/>
                <a:uLnTx/>
                <a:uFillTx/>
                <a:latin typeface="Century Gothic"/>
                <a:ea typeface="+mn-ea"/>
                <a:cs typeface="+mn-cs"/>
              </a:rPr>
              <a:t>stressed syllable</a:t>
            </a:r>
            <a:r>
              <a:rPr kumimoji="0" lang="en-GB" sz="2400" b="1" i="0" u="none" strike="noStrike" kern="1200" cap="none" spc="0" normalizeH="0" baseline="0" noProof="0" dirty="0">
                <a:ln>
                  <a:noFill/>
                </a:ln>
                <a:solidFill>
                  <a:prstClr val="white"/>
                </a:solidFill>
                <a:effectLst/>
                <a:uLnTx/>
                <a:uFillTx/>
                <a:latin typeface="Century Gothic"/>
                <a:ea typeface="+mn-ea"/>
                <a:cs typeface="+mn-cs"/>
              </a:rPr>
              <a:t> means the part of the word that is most emphasised when you say it aloud. </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CustomShape 2"/>
          <p:cNvSpPr/>
          <p:nvPr/>
        </p:nvSpPr>
        <p:spPr>
          <a:xfrm>
            <a:off x="3641212" y="4212306"/>
            <a:ext cx="4669068"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6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er</a:t>
            </a:r>
            <a:endParaRPr kumimoji="0" lang="en-GB" sz="9600" b="1"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5" name="CustomShape 3"/>
          <p:cNvSpPr/>
          <p:nvPr/>
        </p:nvSpPr>
        <p:spPr>
          <a:xfrm>
            <a:off x="10396437" y="1197782"/>
            <a:ext cx="1800180" cy="396360"/>
          </a:xfrm>
          <a:prstGeom prst="rect">
            <a:avLst/>
          </a:prstGeom>
          <a:solidFill>
            <a:srgbClr val="FF0000"/>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 name="TextBox 2">
            <a:extLst>
              <a:ext uri="{FF2B5EF4-FFF2-40B4-BE49-F238E27FC236}">
                <a16:creationId xmlns:a16="http://schemas.microsoft.com/office/drawing/2014/main" id="{6DC42178-501A-44BF-9149-1C679CF37202}"/>
              </a:ext>
            </a:extLst>
          </p:cNvPr>
          <p:cNvSpPr txBox="1"/>
          <p:nvPr/>
        </p:nvSpPr>
        <p:spPr>
          <a:xfrm>
            <a:off x="0" y="-267906"/>
            <a:ext cx="3863899"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0" i="0" u="none" strike="noStrike" kern="1200" cap="none" spc="0" normalizeH="0" baseline="0" noProof="0" dirty="0">
                <a:ln>
                  <a:noFill/>
                </a:ln>
                <a:solidFill>
                  <a:srgbClr val="002060"/>
                </a:solidFill>
                <a:effectLst/>
                <a:uLnTx/>
                <a:uFillTx/>
                <a:latin typeface="Century Gothic"/>
                <a:ea typeface="+mn-ea"/>
                <a:cs typeface="+mn-cs"/>
              </a:rPr>
              <a:t>[er]</a:t>
            </a:r>
          </a:p>
        </p:txBody>
      </p:sp>
      <p:sp>
        <p:nvSpPr>
          <p:cNvPr id="5" name="Title 4">
            <a:extLst>
              <a:ext uri="{FF2B5EF4-FFF2-40B4-BE49-F238E27FC236}">
                <a16:creationId xmlns:a16="http://schemas.microsoft.com/office/drawing/2014/main" id="{BACEEA6C-A281-4216-BB7A-769491E99EFA}"/>
              </a:ext>
            </a:extLst>
          </p:cNvPr>
          <p:cNvSpPr>
            <a:spLocks noGrp="1"/>
          </p:cNvSpPr>
          <p:nvPr>
            <p:ph type="title"/>
          </p:nvPr>
        </p:nvSpPr>
        <p:spPr>
          <a:xfrm>
            <a:off x="10524687" y="1165124"/>
            <a:ext cx="1800180" cy="494975"/>
          </a:xfrm>
        </p:spPr>
        <p:txBody>
          <a:bodyPr/>
          <a:lstStyle/>
          <a:p>
            <a:r>
              <a:rPr lang="en-GB" sz="2000" b="1" dirty="0" err="1">
                <a:solidFill>
                  <a:schemeClr val="bg1"/>
                </a:solidFill>
                <a:latin typeface="Century Gothic" panose="020B0502020202020204" pitchFamily="34" charset="0"/>
              </a:rPr>
              <a:t>aussprechen</a:t>
            </a:r>
            <a:endParaRPr lang="en-GB" sz="2000" b="1" dirty="0">
              <a:solidFill>
                <a:schemeClr val="bg1"/>
              </a:solidFill>
              <a:latin typeface="Century Gothic" panose="020B0502020202020204" pitchFamily="34" charset="0"/>
            </a:endParaRPr>
          </a:p>
        </p:txBody>
      </p:sp>
      <p:pic>
        <p:nvPicPr>
          <p:cNvPr id="7" name="Picture 6" descr="Logo, icon&#10;&#10;Description automatically generated">
            <a:extLst>
              <a:ext uri="{FF2B5EF4-FFF2-40B4-BE49-F238E27FC236}">
                <a16:creationId xmlns:a16="http://schemas.microsoft.com/office/drawing/2014/main" id="{82B9CBA6-AA64-4319-AD0C-341C8AC4EF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5278" y="513212"/>
            <a:ext cx="638569" cy="618613"/>
          </a:xfrm>
          <a:prstGeom prst="rect">
            <a:avLst/>
          </a:prstGeom>
        </p:spPr>
      </p:pic>
      <p:sp>
        <p:nvSpPr>
          <p:cNvPr id="14" name="Speech Bubble: Oval 13">
            <a:extLst>
              <a:ext uri="{FF2B5EF4-FFF2-40B4-BE49-F238E27FC236}">
                <a16:creationId xmlns:a16="http://schemas.microsoft.com/office/drawing/2014/main" id="{86F982C0-9F1C-4FC3-A97F-AFA3E065868B}"/>
              </a:ext>
            </a:extLst>
          </p:cNvPr>
          <p:cNvSpPr/>
          <p:nvPr/>
        </p:nvSpPr>
        <p:spPr>
          <a:xfrm>
            <a:off x="10396437" y="189956"/>
            <a:ext cx="818288" cy="775440"/>
          </a:xfrm>
          <a:prstGeom prst="wedgeEllipseCallout">
            <a:avLst>
              <a:gd name="adj1" fmla="val 80935"/>
              <a:gd name="adj2" fmla="val 35126"/>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entury Gothic"/>
                <a:ea typeface="+mn-ea"/>
                <a:cs typeface="+mn-cs"/>
              </a:rPr>
              <a:t>…</a:t>
            </a:r>
          </a:p>
        </p:txBody>
      </p:sp>
      <p:grpSp>
        <p:nvGrpSpPr>
          <p:cNvPr id="8" name="Group 7">
            <a:extLst>
              <a:ext uri="{FF2B5EF4-FFF2-40B4-BE49-F238E27FC236}">
                <a16:creationId xmlns:a16="http://schemas.microsoft.com/office/drawing/2014/main" id="{FD6CA2B7-9766-4160-B68E-083E70A54FDF}"/>
              </a:ext>
            </a:extLst>
          </p:cNvPr>
          <p:cNvGrpSpPr/>
          <p:nvPr/>
        </p:nvGrpSpPr>
        <p:grpSpPr>
          <a:xfrm>
            <a:off x="9170271" y="4093992"/>
            <a:ext cx="1329473" cy="1799626"/>
            <a:chOff x="9908018" y="1853748"/>
            <a:chExt cx="2022866" cy="2541864"/>
          </a:xfrm>
        </p:grpSpPr>
        <p:pic>
          <p:nvPicPr>
            <p:cNvPr id="9" name="Picture 8">
              <a:extLst>
                <a:ext uri="{FF2B5EF4-FFF2-40B4-BE49-F238E27FC236}">
                  <a16:creationId xmlns:a16="http://schemas.microsoft.com/office/drawing/2014/main" id="{654539FA-368D-4DD2-A647-80FB38DAF8E5}"/>
                </a:ext>
              </a:extLst>
            </p:cNvPr>
            <p:cNvPicPr>
              <a:picLocks noChangeAspect="1"/>
            </p:cNvPicPr>
            <p:nvPr/>
          </p:nvPicPr>
          <p:blipFill>
            <a:blip r:embed="rId4"/>
            <a:stretch>
              <a:fillRect/>
            </a:stretch>
          </p:blipFill>
          <p:spPr>
            <a:xfrm>
              <a:off x="9968551" y="1853748"/>
              <a:ext cx="1316850" cy="1627773"/>
            </a:xfrm>
            <a:prstGeom prst="rect">
              <a:avLst/>
            </a:prstGeom>
          </p:spPr>
        </p:pic>
        <p:pic>
          <p:nvPicPr>
            <p:cNvPr id="10" name="Picture 2" descr="http://www.clker.com/cliparts/w/d/u/B/w/V/stamp1-md.png">
              <a:extLst>
                <a:ext uri="{FF2B5EF4-FFF2-40B4-BE49-F238E27FC236}">
                  <a16:creationId xmlns:a16="http://schemas.microsoft.com/office/drawing/2014/main" id="{EBACD9F0-0F45-4C70-8D12-D7AE8ACF71E4}"/>
                </a:ext>
              </a:extLst>
            </p:cNvPr>
            <p:cNvPicPr>
              <a:picLocks noChangeAspect="1" noChangeArrowheads="1"/>
            </p:cNvPicPr>
            <p:nvPr/>
          </p:nvPicPr>
          <p:blipFill>
            <a:blip r:embed="rId5">
              <a:duotone>
                <a:prstClr val="black"/>
                <a:schemeClr val="accent4">
                  <a:lumMod val="75000"/>
                  <a:tint val="45000"/>
                  <a:satMod val="400000"/>
                </a:schemeClr>
              </a:duotone>
              <a:extLst>
                <a:ext uri="{28A0092B-C50C-407E-A947-70E740481C1C}">
                  <a14:useLocalDpi xmlns:a14="http://schemas.microsoft.com/office/drawing/2010/main" val="0"/>
                </a:ext>
              </a:extLst>
            </a:blip>
            <a:srcRect/>
            <a:stretch>
              <a:fillRect/>
            </a:stretch>
          </p:blipFill>
          <p:spPr bwMode="auto">
            <a:xfrm rot="1745032">
              <a:off x="9908018" y="2787523"/>
              <a:ext cx="1774853" cy="160808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1A936418-984E-4030-9B06-DB66598A30CD}"/>
                </a:ext>
              </a:extLst>
            </p:cNvPr>
            <p:cNvPicPr>
              <a:picLocks noChangeAspect="1"/>
            </p:cNvPicPr>
            <p:nvPr/>
          </p:nvPicPr>
          <p:blipFill>
            <a:blip r:embed="rId6"/>
            <a:stretch>
              <a:fillRect/>
            </a:stretch>
          </p:blipFill>
          <p:spPr>
            <a:xfrm>
              <a:off x="9927283" y="3028745"/>
              <a:ext cx="2003601" cy="1205746"/>
            </a:xfrm>
            <a:prstGeom prst="rect">
              <a:avLst/>
            </a:prstGeom>
          </p:spPr>
        </p:pic>
      </p:grpSp>
      <p:sp>
        <p:nvSpPr>
          <p:cNvPr id="12" name="CustomShape 2">
            <a:extLst>
              <a:ext uri="{FF2B5EF4-FFF2-40B4-BE49-F238E27FC236}">
                <a16:creationId xmlns:a16="http://schemas.microsoft.com/office/drawing/2014/main" id="{27F3D2FE-5402-41C9-8A40-70F4A9706FFD}"/>
              </a:ext>
            </a:extLst>
          </p:cNvPr>
          <p:cNvSpPr/>
          <p:nvPr/>
        </p:nvSpPr>
        <p:spPr>
          <a:xfrm>
            <a:off x="7736170" y="5579276"/>
            <a:ext cx="4197677"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w</a:t>
            </a:r>
            <a:r>
              <a:rPr kumimoji="0" lang="en-GB" sz="6600" b="0" i="0" u="none" strike="noStrike" kern="1200" cap="none" spc="-1" normalizeH="0" baseline="0" noProof="0" dirty="0" err="1">
                <a:ln>
                  <a:noFill/>
                </a:ln>
                <a:solidFill>
                  <a:srgbClr val="FF0066"/>
                </a:solidFill>
                <a:effectLst/>
                <a:uLnTx/>
                <a:uFillTx/>
                <a:latin typeface="Century Gothic" panose="020B0502020202020204" pitchFamily="34" charset="0"/>
                <a:ea typeface="Century Gothic"/>
                <a:cs typeface="+mn-cs"/>
              </a:rPr>
              <a:t>er</a:t>
            </a:r>
            <a:r>
              <a:rPr kumimoji="0" lang="en-GB" sz="66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a:t>
            </a:r>
            <a:endParaRPr kumimoji="0" lang="en-GB" sz="6600" b="1"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2" name="Picture 1">
            <a:extLst>
              <a:ext uri="{FF2B5EF4-FFF2-40B4-BE49-F238E27FC236}">
                <a16:creationId xmlns:a16="http://schemas.microsoft.com/office/drawing/2014/main" id="{5B3594CE-2071-460F-8296-FFF6806A713B}"/>
              </a:ext>
            </a:extLst>
          </p:cNvPr>
          <p:cNvPicPr>
            <a:picLocks noChangeAspect="1"/>
          </p:cNvPicPr>
          <p:nvPr/>
        </p:nvPicPr>
        <p:blipFill>
          <a:blip r:embed="rId7"/>
          <a:stretch>
            <a:fillRect/>
          </a:stretch>
        </p:blipFill>
        <p:spPr>
          <a:xfrm>
            <a:off x="3774158" y="1907361"/>
            <a:ext cx="4436527" cy="3043277"/>
          </a:xfrm>
          <a:prstGeom prst="rect">
            <a:avLst/>
          </a:prstGeom>
        </p:spPr>
      </p:pic>
      <p:pic>
        <p:nvPicPr>
          <p:cNvPr id="4" name="Picture 3">
            <a:extLst>
              <a:ext uri="{FF2B5EF4-FFF2-40B4-BE49-F238E27FC236}">
                <a16:creationId xmlns:a16="http://schemas.microsoft.com/office/drawing/2014/main" id="{679FE4DE-5D98-4FCC-BCFC-6BDF0136B3E4}"/>
              </a:ext>
            </a:extLst>
          </p:cNvPr>
          <p:cNvPicPr>
            <a:picLocks noChangeAspect="1"/>
          </p:cNvPicPr>
          <p:nvPr/>
        </p:nvPicPr>
        <p:blipFill>
          <a:blip r:embed="rId8"/>
          <a:stretch>
            <a:fillRect/>
          </a:stretch>
        </p:blipFill>
        <p:spPr>
          <a:xfrm>
            <a:off x="143773" y="4367772"/>
            <a:ext cx="3572250" cy="1166729"/>
          </a:xfrm>
          <a:prstGeom prst="rect">
            <a:avLst/>
          </a:prstGeom>
        </p:spPr>
      </p:pic>
      <p:sp>
        <p:nvSpPr>
          <p:cNvPr id="15" name="CustomShape 2">
            <a:extLst>
              <a:ext uri="{FF2B5EF4-FFF2-40B4-BE49-F238E27FC236}">
                <a16:creationId xmlns:a16="http://schemas.microsoft.com/office/drawing/2014/main" id="{AB1FE555-1216-4A30-BACF-4F598A5728E3}"/>
              </a:ext>
            </a:extLst>
          </p:cNvPr>
          <p:cNvSpPr/>
          <p:nvPr/>
        </p:nvSpPr>
        <p:spPr>
          <a:xfrm>
            <a:off x="-285669" y="5509589"/>
            <a:ext cx="4197677"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Konz</a:t>
            </a:r>
            <a:r>
              <a:rPr kumimoji="0" lang="en-GB" sz="6600" b="0" i="0" u="none" strike="noStrike" kern="1200" cap="none" spc="-1" normalizeH="0" baseline="0" noProof="0" dirty="0">
                <a:ln>
                  <a:noFill/>
                </a:ln>
                <a:solidFill>
                  <a:srgbClr val="FF0066"/>
                </a:solidFill>
                <a:effectLst/>
                <a:uLnTx/>
                <a:uFillTx/>
                <a:latin typeface="Century Gothic" panose="020B0502020202020204" pitchFamily="34" charset="0"/>
                <a:ea typeface="Century Gothic"/>
                <a:cs typeface="+mn-cs"/>
              </a:rPr>
              <a:t>er</a:t>
            </a:r>
            <a:r>
              <a:rPr kumimoji="0" lang="en-GB" sz="66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t</a:t>
            </a:r>
            <a:endParaRPr kumimoji="0" lang="en-GB" sz="6600" b="1"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7" name="CustomShape 2">
            <a:extLst>
              <a:ext uri="{FF2B5EF4-FFF2-40B4-BE49-F238E27FC236}">
                <a16:creationId xmlns:a16="http://schemas.microsoft.com/office/drawing/2014/main" id="{5CDD948E-DF41-454B-82AB-09F8E96C13D9}"/>
              </a:ext>
            </a:extLst>
          </p:cNvPr>
          <p:cNvSpPr/>
          <p:nvPr/>
        </p:nvSpPr>
        <p:spPr>
          <a:xfrm>
            <a:off x="7736170" y="2751164"/>
            <a:ext cx="4197677"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f</a:t>
            </a:r>
            <a:r>
              <a:rPr kumimoji="0" lang="en-GB" sz="6600" b="0" i="0" u="none" strike="noStrike" kern="1200" cap="none" spc="-1" normalizeH="0" baseline="0" noProof="0" dirty="0" err="1">
                <a:ln>
                  <a:noFill/>
                </a:ln>
                <a:solidFill>
                  <a:srgbClr val="FF0066"/>
                </a:solidFill>
                <a:effectLst/>
                <a:uLnTx/>
                <a:uFillTx/>
                <a:latin typeface="Century Gothic" panose="020B0502020202020204" pitchFamily="34" charset="0"/>
                <a:ea typeface="Century Gothic"/>
                <a:cs typeface="+mn-cs"/>
              </a:rPr>
              <a:t>er</a:t>
            </a:r>
            <a:r>
              <a:rPr kumimoji="0" lang="en-GB" sz="6600" b="0"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tig</a:t>
            </a:r>
            <a:endParaRPr kumimoji="0" lang="en-GB" sz="6600" b="1"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8" name="CustomShape 2">
            <a:extLst>
              <a:ext uri="{FF2B5EF4-FFF2-40B4-BE49-F238E27FC236}">
                <a16:creationId xmlns:a16="http://schemas.microsoft.com/office/drawing/2014/main" id="{BE481530-C28A-4589-89BC-749310B175F2}"/>
              </a:ext>
            </a:extLst>
          </p:cNvPr>
          <p:cNvSpPr/>
          <p:nvPr/>
        </p:nvSpPr>
        <p:spPr>
          <a:xfrm>
            <a:off x="-422722" y="2678395"/>
            <a:ext cx="4197677"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schw</a:t>
            </a:r>
            <a:r>
              <a:rPr kumimoji="0" lang="en-GB" sz="6600" b="0" i="0" u="none" strike="noStrike" kern="1200" cap="none" spc="-1" normalizeH="0" baseline="0" noProof="0" dirty="0">
                <a:ln>
                  <a:noFill/>
                </a:ln>
                <a:solidFill>
                  <a:srgbClr val="FF0066"/>
                </a:solidFill>
                <a:effectLst/>
                <a:uLnTx/>
                <a:uFillTx/>
                <a:latin typeface="Century Gothic" panose="020B0502020202020204" pitchFamily="34" charset="0"/>
                <a:ea typeface="Century Gothic"/>
                <a:cs typeface="+mn-cs"/>
              </a:rPr>
              <a:t>er</a:t>
            </a:r>
            <a:endParaRPr kumimoji="0" lang="en-GB" sz="6600" b="1"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3" name="Picture 12">
            <a:extLst>
              <a:ext uri="{FF2B5EF4-FFF2-40B4-BE49-F238E27FC236}">
                <a16:creationId xmlns:a16="http://schemas.microsoft.com/office/drawing/2014/main" id="{204B23A1-72B6-4989-90DF-7F6D0FBDD8A9}"/>
              </a:ext>
            </a:extLst>
          </p:cNvPr>
          <p:cNvPicPr>
            <a:picLocks noChangeAspect="1"/>
          </p:cNvPicPr>
          <p:nvPr/>
        </p:nvPicPr>
        <p:blipFill>
          <a:blip r:embed="rId9"/>
          <a:stretch>
            <a:fillRect/>
          </a:stretch>
        </p:blipFill>
        <p:spPr>
          <a:xfrm>
            <a:off x="705707" y="1332925"/>
            <a:ext cx="1785938" cy="1619250"/>
          </a:xfrm>
          <a:prstGeom prst="rect">
            <a:avLst/>
          </a:prstGeom>
        </p:spPr>
      </p:pic>
      <p:sp>
        <p:nvSpPr>
          <p:cNvPr id="16" name="TextBox 15">
            <a:extLst>
              <a:ext uri="{FF2B5EF4-FFF2-40B4-BE49-F238E27FC236}">
                <a16:creationId xmlns:a16="http://schemas.microsoft.com/office/drawing/2014/main" id="{51EA8E9F-DA5B-42E9-B284-A98365EA6F29}"/>
              </a:ext>
            </a:extLst>
          </p:cNvPr>
          <p:cNvSpPr txBox="1"/>
          <p:nvPr/>
        </p:nvSpPr>
        <p:spPr>
          <a:xfrm>
            <a:off x="601356" y="3678703"/>
            <a:ext cx="219747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a:ea typeface="+mn-ea"/>
                <a:cs typeface="+mn-cs"/>
              </a:rPr>
              <a:t>[heavy, difficult]</a:t>
            </a:r>
          </a:p>
        </p:txBody>
      </p:sp>
      <p:sp>
        <p:nvSpPr>
          <p:cNvPr id="21" name="Speech Bubble: Rectangle with Corners Rounded 20">
            <a:extLst>
              <a:ext uri="{FF2B5EF4-FFF2-40B4-BE49-F238E27FC236}">
                <a16:creationId xmlns:a16="http://schemas.microsoft.com/office/drawing/2014/main" id="{8576B3D1-06FC-4FED-AA50-BCF4CB5BD3B4}"/>
              </a:ext>
            </a:extLst>
          </p:cNvPr>
          <p:cNvSpPr/>
          <p:nvPr/>
        </p:nvSpPr>
        <p:spPr>
          <a:xfrm>
            <a:off x="3452442" y="189956"/>
            <a:ext cx="4714956" cy="1859801"/>
          </a:xfrm>
          <a:prstGeom prst="wedgeRoundRectCallout">
            <a:avLst>
              <a:gd name="adj1" fmla="val -49743"/>
              <a:gd name="adj2" fmla="val -17240"/>
              <a:gd name="adj3" fmla="val 16667"/>
            </a:avLst>
          </a:prstGeom>
          <a:solidFill>
            <a:srgbClr val="00206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a:ea typeface="+mn-ea"/>
                <a:cs typeface="+mn-cs"/>
              </a:rPr>
              <a:t>In all of these words, the [er] is part of the </a:t>
            </a:r>
            <a:r>
              <a:rPr kumimoji="0" lang="en-GB" sz="2400" b="1" i="0" u="sng" strike="noStrike" kern="1200" cap="none" spc="0" normalizeH="0" baseline="0" noProof="0" dirty="0">
                <a:ln>
                  <a:noFill/>
                </a:ln>
                <a:solidFill>
                  <a:prstClr val="white"/>
                </a:solidFill>
                <a:effectLst/>
                <a:uLnTx/>
                <a:uFillTx/>
                <a:latin typeface="Century Gothic"/>
                <a:ea typeface="+mn-ea"/>
                <a:cs typeface="+mn-cs"/>
              </a:rPr>
              <a:t>stressed syllable. </a:t>
            </a:r>
            <a:r>
              <a:rPr kumimoji="0" lang="en-GB" sz="2400" b="1" i="0" u="none" strike="noStrike" kern="1200" cap="none" spc="0" normalizeH="0" baseline="0" noProof="0" dirty="0">
                <a:ln>
                  <a:noFill/>
                </a:ln>
                <a:solidFill>
                  <a:prstClr val="white"/>
                </a:solidFill>
                <a:effectLst/>
                <a:uLnTx/>
                <a:uFillTx/>
                <a:latin typeface="Century Gothic"/>
                <a:ea typeface="+mn-ea"/>
                <a:cs typeface="+mn-cs"/>
              </a:rPr>
              <a:t>This means it is emphasised or stronger than the other part of the word. </a:t>
            </a:r>
          </a:p>
        </p:txBody>
      </p:sp>
      <p:sp>
        <p:nvSpPr>
          <p:cNvPr id="22" name="TextBox 21">
            <a:extLst>
              <a:ext uri="{FF2B5EF4-FFF2-40B4-BE49-F238E27FC236}">
                <a16:creationId xmlns:a16="http://schemas.microsoft.com/office/drawing/2014/main" id="{A50C4DDD-D8EF-4175-B2CD-F4E2853EA74F}"/>
              </a:ext>
            </a:extLst>
          </p:cNvPr>
          <p:cNvSpPr txBox="1"/>
          <p:nvPr/>
        </p:nvSpPr>
        <p:spPr>
          <a:xfrm>
            <a:off x="8736272" y="3727523"/>
            <a:ext cx="219747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a:ea typeface="+mn-ea"/>
                <a:cs typeface="+mn-cs"/>
              </a:rPr>
              <a:t>[ready, finished]</a:t>
            </a:r>
          </a:p>
        </p:txBody>
      </p:sp>
    </p:spTree>
    <p:extLst>
      <p:ext uri="{BB962C8B-B14F-4D97-AF65-F5344CB8AC3E}">
        <p14:creationId xmlns:p14="http://schemas.microsoft.com/office/powerpoint/2010/main" val="948599621"/>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7" grpId="0"/>
      <p:bldP spid="18" grpId="0"/>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CustomShape 2"/>
          <p:cNvSpPr/>
          <p:nvPr/>
        </p:nvSpPr>
        <p:spPr>
          <a:xfrm>
            <a:off x="2768427" y="3735494"/>
            <a:ext cx="5940513"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0"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wied</a:t>
            </a:r>
            <a:r>
              <a:rPr kumimoji="0" lang="en-GB" sz="11500" b="0" i="0" u="none" strike="noStrike" kern="1200" cap="none" spc="-1" normalizeH="0" baseline="0" noProof="0" dirty="0" err="1">
                <a:ln>
                  <a:noFill/>
                </a:ln>
                <a:solidFill>
                  <a:srgbClr val="FF0066"/>
                </a:solidFill>
                <a:effectLst/>
                <a:uLnTx/>
                <a:uFillTx/>
                <a:latin typeface="Century Gothic" panose="020B0502020202020204" pitchFamily="34" charset="0"/>
                <a:ea typeface="Century Gothic"/>
                <a:cs typeface="+mn-cs"/>
              </a:rPr>
              <a:t>er</a:t>
            </a:r>
            <a:endParaRPr kumimoji="0" lang="en-GB" sz="11500" b="1"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5" name="CustomShape 3"/>
          <p:cNvSpPr/>
          <p:nvPr/>
        </p:nvSpPr>
        <p:spPr>
          <a:xfrm>
            <a:off x="10396437" y="1197782"/>
            <a:ext cx="1800180" cy="396360"/>
          </a:xfrm>
          <a:prstGeom prst="rect">
            <a:avLst/>
          </a:prstGeom>
          <a:solidFill>
            <a:srgbClr val="FF0000"/>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 name="TextBox 2">
            <a:extLst>
              <a:ext uri="{FF2B5EF4-FFF2-40B4-BE49-F238E27FC236}">
                <a16:creationId xmlns:a16="http://schemas.microsoft.com/office/drawing/2014/main" id="{6DC42178-501A-44BF-9149-1C679CF37202}"/>
              </a:ext>
            </a:extLst>
          </p:cNvPr>
          <p:cNvSpPr txBox="1"/>
          <p:nvPr/>
        </p:nvSpPr>
        <p:spPr>
          <a:xfrm>
            <a:off x="0" y="-267906"/>
            <a:ext cx="3863899" cy="18620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0" b="0" i="0" u="none" strike="noStrike" kern="1200" cap="none" spc="0" normalizeH="0" baseline="0" noProof="0" dirty="0">
                <a:ln>
                  <a:noFill/>
                </a:ln>
                <a:solidFill>
                  <a:srgbClr val="002060"/>
                </a:solidFill>
                <a:effectLst/>
                <a:uLnTx/>
                <a:uFillTx/>
                <a:latin typeface="Century Gothic"/>
                <a:ea typeface="+mn-ea"/>
                <a:cs typeface="+mn-cs"/>
              </a:rPr>
              <a:t>[er]</a:t>
            </a:r>
          </a:p>
        </p:txBody>
      </p:sp>
      <p:sp>
        <p:nvSpPr>
          <p:cNvPr id="5" name="Title 4">
            <a:extLst>
              <a:ext uri="{FF2B5EF4-FFF2-40B4-BE49-F238E27FC236}">
                <a16:creationId xmlns:a16="http://schemas.microsoft.com/office/drawing/2014/main" id="{BACEEA6C-A281-4216-BB7A-769491E99EFA}"/>
              </a:ext>
            </a:extLst>
          </p:cNvPr>
          <p:cNvSpPr>
            <a:spLocks noGrp="1"/>
          </p:cNvSpPr>
          <p:nvPr>
            <p:ph type="title"/>
          </p:nvPr>
        </p:nvSpPr>
        <p:spPr>
          <a:xfrm>
            <a:off x="10524687" y="1165124"/>
            <a:ext cx="1800180" cy="494975"/>
          </a:xfrm>
        </p:spPr>
        <p:txBody>
          <a:bodyPr/>
          <a:lstStyle/>
          <a:p>
            <a:r>
              <a:rPr lang="en-GB" sz="2000" b="1" dirty="0" err="1">
                <a:solidFill>
                  <a:schemeClr val="bg1"/>
                </a:solidFill>
                <a:latin typeface="Century Gothic" panose="020B0502020202020204" pitchFamily="34" charset="0"/>
              </a:rPr>
              <a:t>aussprechen</a:t>
            </a:r>
            <a:endParaRPr lang="en-GB" sz="2000" b="1" dirty="0">
              <a:solidFill>
                <a:schemeClr val="bg1"/>
              </a:solidFill>
              <a:latin typeface="Century Gothic" panose="020B0502020202020204" pitchFamily="34" charset="0"/>
            </a:endParaRPr>
          </a:p>
        </p:txBody>
      </p:sp>
      <p:grpSp>
        <p:nvGrpSpPr>
          <p:cNvPr id="15" name="Group 14">
            <a:extLst>
              <a:ext uri="{FF2B5EF4-FFF2-40B4-BE49-F238E27FC236}">
                <a16:creationId xmlns:a16="http://schemas.microsoft.com/office/drawing/2014/main" id="{38D4744F-B290-4485-90A6-89466F9A0EE9}"/>
              </a:ext>
            </a:extLst>
          </p:cNvPr>
          <p:cNvGrpSpPr/>
          <p:nvPr/>
        </p:nvGrpSpPr>
        <p:grpSpPr>
          <a:xfrm>
            <a:off x="10396437" y="189956"/>
            <a:ext cx="1537410" cy="941869"/>
            <a:chOff x="10396437" y="189956"/>
            <a:chExt cx="1537410" cy="941869"/>
          </a:xfrm>
        </p:grpSpPr>
        <p:pic>
          <p:nvPicPr>
            <p:cNvPr id="7" name="Picture 6" descr="Logo, icon&#10;&#10;Description automatically generated">
              <a:extLst>
                <a:ext uri="{FF2B5EF4-FFF2-40B4-BE49-F238E27FC236}">
                  <a16:creationId xmlns:a16="http://schemas.microsoft.com/office/drawing/2014/main" id="{82B9CBA6-AA64-4319-AD0C-341C8AC4EF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5278" y="513212"/>
              <a:ext cx="638569" cy="618613"/>
            </a:xfrm>
            <a:prstGeom prst="rect">
              <a:avLst/>
            </a:prstGeom>
          </p:spPr>
        </p:pic>
        <p:sp>
          <p:nvSpPr>
            <p:cNvPr id="14" name="Speech Bubble: Oval 13">
              <a:extLst>
                <a:ext uri="{FF2B5EF4-FFF2-40B4-BE49-F238E27FC236}">
                  <a16:creationId xmlns:a16="http://schemas.microsoft.com/office/drawing/2014/main" id="{86F982C0-9F1C-4FC3-A97F-AFA3E065868B}"/>
                </a:ext>
              </a:extLst>
            </p:cNvPr>
            <p:cNvSpPr/>
            <p:nvPr/>
          </p:nvSpPr>
          <p:spPr>
            <a:xfrm>
              <a:off x="10396437" y="189956"/>
              <a:ext cx="818288" cy="775440"/>
            </a:xfrm>
            <a:prstGeom prst="wedgeEllipseCallout">
              <a:avLst>
                <a:gd name="adj1" fmla="val 80935"/>
                <a:gd name="adj2" fmla="val 35126"/>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entury Gothic"/>
                  <a:ea typeface="+mn-ea"/>
                  <a:cs typeface="+mn-cs"/>
                </a:rPr>
                <a:t>…</a:t>
              </a:r>
            </a:p>
          </p:txBody>
        </p:sp>
      </p:grpSp>
      <p:pic>
        <p:nvPicPr>
          <p:cNvPr id="10" name="Picture 9" descr="arrows going in a circle">
            <a:extLst>
              <a:ext uri="{FF2B5EF4-FFF2-40B4-BE49-F238E27FC236}">
                <a16:creationId xmlns:a16="http://schemas.microsoft.com/office/drawing/2014/main" id="{38DEC133-56FE-4FBD-8078-D5EB78A55F81}"/>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04328" y="1048999"/>
            <a:ext cx="3268709" cy="3268709"/>
          </a:xfrm>
          <a:prstGeom prst="rect">
            <a:avLst/>
          </a:prstGeom>
        </p:spPr>
      </p:pic>
      <p:sp>
        <p:nvSpPr>
          <p:cNvPr id="2" name="TextBox 1">
            <a:extLst>
              <a:ext uri="{FF2B5EF4-FFF2-40B4-BE49-F238E27FC236}">
                <a16:creationId xmlns:a16="http://schemas.microsoft.com/office/drawing/2014/main" id="{0E9CEE2D-17BB-4182-B4DF-57B93A45B061}"/>
              </a:ext>
            </a:extLst>
          </p:cNvPr>
          <p:cNvSpPr txBox="1"/>
          <p:nvPr/>
        </p:nvSpPr>
        <p:spPr>
          <a:xfrm>
            <a:off x="1728849" y="5372099"/>
            <a:ext cx="770783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a:ea typeface="+mn-ea"/>
                <a:cs typeface="+mn-cs"/>
              </a:rPr>
              <a:t>[again]</a:t>
            </a:r>
          </a:p>
        </p:txBody>
      </p:sp>
      <p:sp>
        <p:nvSpPr>
          <p:cNvPr id="12" name="Speech Bubble: Rectangle with Corners Rounded 11">
            <a:extLst>
              <a:ext uri="{FF2B5EF4-FFF2-40B4-BE49-F238E27FC236}">
                <a16:creationId xmlns:a16="http://schemas.microsoft.com/office/drawing/2014/main" id="{B05755D3-6B21-4877-B644-AD22284E0057}"/>
              </a:ext>
            </a:extLst>
          </p:cNvPr>
          <p:cNvSpPr/>
          <p:nvPr/>
        </p:nvSpPr>
        <p:spPr>
          <a:xfrm>
            <a:off x="7758524" y="2126052"/>
            <a:ext cx="4183891" cy="1992908"/>
          </a:xfrm>
          <a:prstGeom prst="wedgeRoundRectCallout">
            <a:avLst>
              <a:gd name="adj1" fmla="val -49743"/>
              <a:gd name="adj2" fmla="val -17240"/>
              <a:gd name="adj3" fmla="val 16667"/>
            </a:avLst>
          </a:prstGeom>
          <a:solidFill>
            <a:srgbClr val="00206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a:ea typeface="+mn-ea"/>
                <a:cs typeface="+mn-cs"/>
              </a:rPr>
              <a:t>As you know [er] can also sound like ‘uh’. This is when the syllable is </a:t>
            </a:r>
            <a:r>
              <a:rPr kumimoji="0" lang="en-GB" sz="2400" b="1" i="0" u="sng" strike="noStrike" kern="1200" cap="none" spc="0" normalizeH="0" baseline="0" noProof="0" dirty="0">
                <a:ln>
                  <a:noFill/>
                </a:ln>
                <a:solidFill>
                  <a:prstClr val="white"/>
                </a:solidFill>
                <a:effectLst/>
                <a:uLnTx/>
                <a:uFillTx/>
                <a:latin typeface="Century Gothic"/>
                <a:ea typeface="+mn-ea"/>
                <a:cs typeface="+mn-cs"/>
              </a:rPr>
              <a:t>unstressed</a:t>
            </a:r>
            <a:r>
              <a:rPr kumimoji="0" lang="en-GB" sz="2400" b="1" i="0" u="none" strike="noStrike" kern="1200" cap="none" spc="0" normalizeH="0" baseline="0" noProof="0" dirty="0">
                <a:ln>
                  <a:noFill/>
                </a:ln>
                <a:solidFill>
                  <a:prstClr val="white"/>
                </a:solidFill>
                <a:effectLst/>
                <a:uLnTx/>
                <a:uFillTx/>
                <a:latin typeface="Century Gothic"/>
                <a:ea typeface="+mn-ea"/>
                <a:cs typeface="+mn-cs"/>
              </a:rPr>
              <a:t>, most often at the end of the word.</a:t>
            </a:r>
          </a:p>
        </p:txBody>
      </p:sp>
    </p:spTree>
    <p:extLst>
      <p:ext uri="{BB962C8B-B14F-4D97-AF65-F5344CB8AC3E}">
        <p14:creationId xmlns:p14="http://schemas.microsoft.com/office/powerpoint/2010/main" val="84697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2" grpId="0"/>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CustomShape 2"/>
          <p:cNvSpPr/>
          <p:nvPr/>
        </p:nvSpPr>
        <p:spPr>
          <a:xfrm>
            <a:off x="3125743" y="3717474"/>
            <a:ext cx="5940513"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800" b="0"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wied</a:t>
            </a:r>
            <a:r>
              <a:rPr kumimoji="0" lang="en-GB" sz="8800" b="0" i="0" u="none" strike="noStrike" kern="1200" cap="none" spc="-1" normalizeH="0" baseline="0" noProof="0" dirty="0" err="1">
                <a:ln>
                  <a:noFill/>
                </a:ln>
                <a:solidFill>
                  <a:srgbClr val="FF0066"/>
                </a:solidFill>
                <a:effectLst/>
                <a:uLnTx/>
                <a:uFillTx/>
                <a:latin typeface="Century Gothic" panose="020B0502020202020204" pitchFamily="34" charset="0"/>
                <a:ea typeface="Century Gothic"/>
                <a:cs typeface="+mn-cs"/>
              </a:rPr>
              <a:t>er</a:t>
            </a:r>
            <a:endPar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5" name="CustomShape 3"/>
          <p:cNvSpPr/>
          <p:nvPr/>
        </p:nvSpPr>
        <p:spPr>
          <a:xfrm>
            <a:off x="10396437" y="1197782"/>
            <a:ext cx="1800180" cy="396360"/>
          </a:xfrm>
          <a:prstGeom prst="rect">
            <a:avLst/>
          </a:prstGeom>
          <a:solidFill>
            <a:srgbClr val="FF0000"/>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 name="TextBox 2">
            <a:extLst>
              <a:ext uri="{FF2B5EF4-FFF2-40B4-BE49-F238E27FC236}">
                <a16:creationId xmlns:a16="http://schemas.microsoft.com/office/drawing/2014/main" id="{6DC42178-501A-44BF-9149-1C679CF37202}"/>
              </a:ext>
            </a:extLst>
          </p:cNvPr>
          <p:cNvSpPr txBox="1"/>
          <p:nvPr/>
        </p:nvSpPr>
        <p:spPr>
          <a:xfrm>
            <a:off x="0" y="-267906"/>
            <a:ext cx="3863899"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800" b="0" i="0" u="none" strike="noStrike" kern="1200" cap="none" spc="0" normalizeH="0" baseline="0" noProof="0" dirty="0">
                <a:ln>
                  <a:noFill/>
                </a:ln>
                <a:solidFill>
                  <a:srgbClr val="002060"/>
                </a:solidFill>
                <a:effectLst/>
                <a:uLnTx/>
                <a:uFillTx/>
                <a:latin typeface="Century Gothic"/>
                <a:ea typeface="+mn-ea"/>
                <a:cs typeface="+mn-cs"/>
              </a:rPr>
              <a:t>[er]</a:t>
            </a:r>
          </a:p>
        </p:txBody>
      </p:sp>
      <p:sp>
        <p:nvSpPr>
          <p:cNvPr id="5" name="Title 4">
            <a:extLst>
              <a:ext uri="{FF2B5EF4-FFF2-40B4-BE49-F238E27FC236}">
                <a16:creationId xmlns:a16="http://schemas.microsoft.com/office/drawing/2014/main" id="{BACEEA6C-A281-4216-BB7A-769491E99EFA}"/>
              </a:ext>
            </a:extLst>
          </p:cNvPr>
          <p:cNvSpPr>
            <a:spLocks noGrp="1"/>
          </p:cNvSpPr>
          <p:nvPr>
            <p:ph type="title"/>
          </p:nvPr>
        </p:nvSpPr>
        <p:spPr>
          <a:xfrm>
            <a:off x="10524687" y="1165124"/>
            <a:ext cx="1800180" cy="494975"/>
          </a:xfrm>
        </p:spPr>
        <p:txBody>
          <a:bodyPr/>
          <a:lstStyle/>
          <a:p>
            <a:r>
              <a:rPr lang="en-GB" sz="2000" b="1" dirty="0" err="1">
                <a:solidFill>
                  <a:schemeClr val="bg1"/>
                </a:solidFill>
                <a:latin typeface="Century Gothic" panose="020B0502020202020204" pitchFamily="34" charset="0"/>
              </a:rPr>
              <a:t>aussprechen</a:t>
            </a:r>
            <a:endParaRPr lang="en-GB" sz="2000" b="1" dirty="0">
              <a:solidFill>
                <a:schemeClr val="bg1"/>
              </a:solidFill>
              <a:latin typeface="Century Gothic" panose="020B0502020202020204" pitchFamily="34" charset="0"/>
            </a:endParaRPr>
          </a:p>
        </p:txBody>
      </p:sp>
      <p:pic>
        <p:nvPicPr>
          <p:cNvPr id="7" name="Picture 6" descr="Logo, icon&#10;&#10;Description automatically generated">
            <a:extLst>
              <a:ext uri="{FF2B5EF4-FFF2-40B4-BE49-F238E27FC236}">
                <a16:creationId xmlns:a16="http://schemas.microsoft.com/office/drawing/2014/main" id="{82B9CBA6-AA64-4319-AD0C-341C8AC4EF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5278" y="513212"/>
            <a:ext cx="638569" cy="618613"/>
          </a:xfrm>
          <a:prstGeom prst="rect">
            <a:avLst/>
          </a:prstGeom>
        </p:spPr>
      </p:pic>
      <p:sp>
        <p:nvSpPr>
          <p:cNvPr id="14" name="Speech Bubble: Oval 13">
            <a:extLst>
              <a:ext uri="{FF2B5EF4-FFF2-40B4-BE49-F238E27FC236}">
                <a16:creationId xmlns:a16="http://schemas.microsoft.com/office/drawing/2014/main" id="{86F982C0-9F1C-4FC3-A97F-AFA3E065868B}"/>
              </a:ext>
            </a:extLst>
          </p:cNvPr>
          <p:cNvSpPr/>
          <p:nvPr/>
        </p:nvSpPr>
        <p:spPr>
          <a:xfrm>
            <a:off x="10396437" y="189956"/>
            <a:ext cx="818288" cy="775440"/>
          </a:xfrm>
          <a:prstGeom prst="wedgeEllipseCallout">
            <a:avLst>
              <a:gd name="adj1" fmla="val 80935"/>
              <a:gd name="adj2" fmla="val 35126"/>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entury Gothic"/>
                <a:ea typeface="+mn-ea"/>
                <a:cs typeface="+mn-cs"/>
              </a:rPr>
              <a:t>…</a:t>
            </a:r>
          </a:p>
        </p:txBody>
      </p:sp>
      <p:sp>
        <p:nvSpPr>
          <p:cNvPr id="12" name="CustomShape 2">
            <a:extLst>
              <a:ext uri="{FF2B5EF4-FFF2-40B4-BE49-F238E27FC236}">
                <a16:creationId xmlns:a16="http://schemas.microsoft.com/office/drawing/2014/main" id="{27F3D2FE-5402-41C9-8A40-70F4A9706FFD}"/>
              </a:ext>
            </a:extLst>
          </p:cNvPr>
          <p:cNvSpPr/>
          <p:nvPr/>
        </p:nvSpPr>
        <p:spPr>
          <a:xfrm>
            <a:off x="7855508" y="2176887"/>
            <a:ext cx="4197677" cy="141172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0"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ab</a:t>
            </a:r>
            <a:r>
              <a:rPr kumimoji="0" lang="en-GB" sz="7200" b="0" i="0" u="none" strike="noStrike" kern="1200" cap="none" spc="-1" normalizeH="0" baseline="0" noProof="0" dirty="0" err="1">
                <a:ln>
                  <a:noFill/>
                </a:ln>
                <a:solidFill>
                  <a:srgbClr val="FF0066"/>
                </a:solidFill>
                <a:effectLst/>
                <a:uLnTx/>
                <a:uFillTx/>
                <a:latin typeface="Century Gothic" panose="020B0502020202020204" pitchFamily="34" charset="0"/>
                <a:ea typeface="Century Gothic"/>
                <a:cs typeface="+mn-cs"/>
              </a:rPr>
              <a:t>er</a:t>
            </a:r>
            <a:endParaRPr kumimoji="0" lang="en-GB" sz="7200" b="1"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0" name="Picture 9" descr="but">
            <a:extLst>
              <a:ext uri="{FF2B5EF4-FFF2-40B4-BE49-F238E27FC236}">
                <a16:creationId xmlns:a16="http://schemas.microsoft.com/office/drawing/2014/main" id="{F5E8637D-227C-42A8-855A-6CB306F582CC}"/>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37960" y="818714"/>
            <a:ext cx="1651973" cy="1651973"/>
          </a:xfrm>
          <a:prstGeom prst="rect">
            <a:avLst/>
          </a:prstGeom>
        </p:spPr>
      </p:pic>
      <p:grpSp>
        <p:nvGrpSpPr>
          <p:cNvPr id="11" name="Group 10">
            <a:extLst>
              <a:ext uri="{FF2B5EF4-FFF2-40B4-BE49-F238E27FC236}">
                <a16:creationId xmlns:a16="http://schemas.microsoft.com/office/drawing/2014/main" id="{AFA14DA7-851C-4838-A9C0-83865FCEDDEA}"/>
              </a:ext>
            </a:extLst>
          </p:cNvPr>
          <p:cNvGrpSpPr/>
          <p:nvPr/>
        </p:nvGrpSpPr>
        <p:grpSpPr>
          <a:xfrm>
            <a:off x="8618402" y="3935688"/>
            <a:ext cx="2457107" cy="1615214"/>
            <a:chOff x="8821749" y="4098239"/>
            <a:chExt cx="2457107" cy="1615214"/>
          </a:xfrm>
        </p:grpSpPr>
        <p:cxnSp>
          <p:nvCxnSpPr>
            <p:cNvPr id="13" name="Straight Arrow Connector 12" descr="arrow pointing to green shoes">
              <a:extLst>
                <a:ext uri="{FF2B5EF4-FFF2-40B4-BE49-F238E27FC236}">
                  <a16:creationId xmlns:a16="http://schemas.microsoft.com/office/drawing/2014/main" id="{888FF098-CDB9-4225-BB60-B36DAD1C603C}"/>
                </a:ext>
              </a:extLst>
            </p:cNvPr>
            <p:cNvCxnSpPr/>
            <p:nvPr/>
          </p:nvCxnSpPr>
          <p:spPr>
            <a:xfrm>
              <a:off x="10244203" y="4133577"/>
              <a:ext cx="636520" cy="773120"/>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descr="arrow pointing to blue shoes">
              <a:extLst>
                <a:ext uri="{FF2B5EF4-FFF2-40B4-BE49-F238E27FC236}">
                  <a16:creationId xmlns:a16="http://schemas.microsoft.com/office/drawing/2014/main" id="{365A1538-47AD-4731-BDAC-74715E684048}"/>
                </a:ext>
              </a:extLst>
            </p:cNvPr>
            <p:cNvCxnSpPr/>
            <p:nvPr/>
          </p:nvCxnSpPr>
          <p:spPr>
            <a:xfrm flipH="1">
              <a:off x="9372317" y="4151666"/>
              <a:ext cx="538224" cy="853019"/>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descr="blue shoes">
              <a:extLst>
                <a:ext uri="{FF2B5EF4-FFF2-40B4-BE49-F238E27FC236}">
                  <a16:creationId xmlns:a16="http://schemas.microsoft.com/office/drawing/2014/main" id="{81F5766B-2046-4CBF-BCAE-318269051A66}"/>
                </a:ext>
              </a:extLst>
            </p:cNvPr>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821749" y="5021572"/>
              <a:ext cx="1101136" cy="691881"/>
            </a:xfrm>
            <a:prstGeom prst="rect">
              <a:avLst/>
            </a:prstGeom>
          </p:spPr>
        </p:pic>
        <p:pic>
          <p:nvPicPr>
            <p:cNvPr id="17" name="Picture 16" descr="green shoes">
              <a:extLst>
                <a:ext uri="{FF2B5EF4-FFF2-40B4-BE49-F238E27FC236}">
                  <a16:creationId xmlns:a16="http://schemas.microsoft.com/office/drawing/2014/main" id="{885ECDA5-D824-4347-8DDB-C041DD1B8A4A}"/>
                </a:ext>
              </a:extLst>
            </p:cNvPr>
            <p:cNvPicPr>
              <a:picLocks noChangeAspect="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0182064" y="4906700"/>
              <a:ext cx="1096792" cy="636139"/>
            </a:xfrm>
            <a:prstGeom prst="rect">
              <a:avLst/>
            </a:prstGeom>
          </p:spPr>
        </p:pic>
        <p:sp>
          <p:nvSpPr>
            <p:cNvPr id="18" name="TextBox 17" descr="question mark">
              <a:extLst>
                <a:ext uri="{FF2B5EF4-FFF2-40B4-BE49-F238E27FC236}">
                  <a16:creationId xmlns:a16="http://schemas.microsoft.com/office/drawing/2014/main" id="{7A22B28A-067F-4018-88DF-D55CA2B0A4CA}"/>
                </a:ext>
              </a:extLst>
            </p:cNvPr>
            <p:cNvSpPr txBox="1"/>
            <p:nvPr/>
          </p:nvSpPr>
          <p:spPr>
            <a:xfrm>
              <a:off x="9858015" y="4098239"/>
              <a:ext cx="53987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grpSp>
      <p:pic>
        <p:nvPicPr>
          <p:cNvPr id="19" name="Picture 18">
            <a:extLst>
              <a:ext uri="{FF2B5EF4-FFF2-40B4-BE49-F238E27FC236}">
                <a16:creationId xmlns:a16="http://schemas.microsoft.com/office/drawing/2014/main" id="{B096C8AA-358C-4C59-9B07-726D27D0E7AB}"/>
              </a:ext>
            </a:extLst>
          </p:cNvPr>
          <p:cNvPicPr>
            <a:picLocks noChangeAspect="1"/>
          </p:cNvPicPr>
          <p:nvPr/>
        </p:nvPicPr>
        <p:blipFill>
          <a:blip r:embed="rId7"/>
          <a:stretch>
            <a:fillRect/>
          </a:stretch>
        </p:blipFill>
        <p:spPr>
          <a:xfrm>
            <a:off x="1585906" y="965396"/>
            <a:ext cx="1651973" cy="1629135"/>
          </a:xfrm>
          <a:prstGeom prst="rect">
            <a:avLst/>
          </a:prstGeom>
        </p:spPr>
      </p:pic>
      <p:pic>
        <p:nvPicPr>
          <p:cNvPr id="20" name="Picture 19" descr="arrows going in a circle">
            <a:extLst>
              <a:ext uri="{FF2B5EF4-FFF2-40B4-BE49-F238E27FC236}">
                <a16:creationId xmlns:a16="http://schemas.microsoft.com/office/drawing/2014/main" id="{2B8A7A40-8FB0-4105-ACBA-0D449CCC366B}"/>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12066" y="1594142"/>
            <a:ext cx="2556842" cy="2556842"/>
          </a:xfrm>
          <a:prstGeom prst="rect">
            <a:avLst/>
          </a:prstGeom>
        </p:spPr>
      </p:pic>
      <p:sp>
        <p:nvSpPr>
          <p:cNvPr id="21" name="TextBox 20">
            <a:extLst>
              <a:ext uri="{FF2B5EF4-FFF2-40B4-BE49-F238E27FC236}">
                <a16:creationId xmlns:a16="http://schemas.microsoft.com/office/drawing/2014/main" id="{6055B101-B2D8-47A1-9C47-39F80173DF86}"/>
              </a:ext>
            </a:extLst>
          </p:cNvPr>
          <p:cNvSpPr txBox="1"/>
          <p:nvPr/>
        </p:nvSpPr>
        <p:spPr>
          <a:xfrm>
            <a:off x="3634443" y="4912573"/>
            <a:ext cx="461825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a:ea typeface="+mn-ea"/>
                <a:cs typeface="+mn-cs"/>
              </a:rPr>
              <a:t>[again]</a:t>
            </a:r>
          </a:p>
        </p:txBody>
      </p:sp>
      <p:sp>
        <p:nvSpPr>
          <p:cNvPr id="22" name="CustomShape 2">
            <a:extLst>
              <a:ext uri="{FF2B5EF4-FFF2-40B4-BE49-F238E27FC236}">
                <a16:creationId xmlns:a16="http://schemas.microsoft.com/office/drawing/2014/main" id="{4D8027C4-C6E8-469D-974D-D49F704895A5}"/>
              </a:ext>
            </a:extLst>
          </p:cNvPr>
          <p:cNvSpPr/>
          <p:nvPr/>
        </p:nvSpPr>
        <p:spPr>
          <a:xfrm>
            <a:off x="31687" y="2382430"/>
            <a:ext cx="4197677" cy="141172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0"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Oktob</a:t>
            </a:r>
            <a:r>
              <a:rPr kumimoji="0" lang="en-GB" sz="7200" b="0" i="0" u="none" strike="noStrike" kern="1200" cap="none" spc="-1" normalizeH="0" baseline="0" noProof="0" dirty="0">
                <a:ln>
                  <a:noFill/>
                </a:ln>
                <a:solidFill>
                  <a:srgbClr val="FF0066"/>
                </a:solidFill>
                <a:effectLst/>
                <a:uLnTx/>
                <a:uFillTx/>
                <a:latin typeface="Century Gothic" panose="020B0502020202020204" pitchFamily="34" charset="0"/>
                <a:ea typeface="Century Gothic"/>
                <a:cs typeface="+mn-cs"/>
              </a:rPr>
              <a:t>er</a:t>
            </a:r>
            <a:endParaRPr kumimoji="0" lang="en-GB" sz="7200" b="1"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3" name="CustomShape 2">
            <a:extLst>
              <a:ext uri="{FF2B5EF4-FFF2-40B4-BE49-F238E27FC236}">
                <a16:creationId xmlns:a16="http://schemas.microsoft.com/office/drawing/2014/main" id="{94808B2C-2D29-4A7D-AEE0-38E366979BD3}"/>
              </a:ext>
            </a:extLst>
          </p:cNvPr>
          <p:cNvSpPr/>
          <p:nvPr/>
        </p:nvSpPr>
        <p:spPr>
          <a:xfrm>
            <a:off x="7825767" y="5346531"/>
            <a:ext cx="4197677" cy="141172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od</a:t>
            </a:r>
            <a:r>
              <a:rPr kumimoji="0" lang="en-GB" sz="7200" b="0" i="0" u="none" strike="noStrike" kern="1200" cap="none" spc="-1" normalizeH="0" baseline="0" noProof="0" dirty="0">
                <a:ln>
                  <a:noFill/>
                </a:ln>
                <a:solidFill>
                  <a:srgbClr val="FF0066"/>
                </a:solidFill>
                <a:effectLst/>
                <a:uLnTx/>
                <a:uFillTx/>
                <a:latin typeface="Century Gothic" panose="020B0502020202020204" pitchFamily="34" charset="0"/>
                <a:ea typeface="Century Gothic"/>
                <a:cs typeface="+mn-cs"/>
              </a:rPr>
              <a:t>er</a:t>
            </a:r>
            <a:endParaRPr kumimoji="0" lang="en-GB" sz="7200" b="1"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4" name="CustomShape 2">
            <a:extLst>
              <a:ext uri="{FF2B5EF4-FFF2-40B4-BE49-F238E27FC236}">
                <a16:creationId xmlns:a16="http://schemas.microsoft.com/office/drawing/2014/main" id="{D1D9BB86-946F-4EDA-8F81-3BED630EFA1C}"/>
              </a:ext>
            </a:extLst>
          </p:cNvPr>
          <p:cNvSpPr/>
          <p:nvPr/>
        </p:nvSpPr>
        <p:spPr>
          <a:xfrm>
            <a:off x="-605196" y="5510029"/>
            <a:ext cx="5531070" cy="141172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wund</a:t>
            </a:r>
            <a:r>
              <a:rPr kumimoji="0" lang="en-GB" sz="6000" b="0" i="0" u="none" strike="noStrike" kern="1200" cap="none" spc="-1" normalizeH="0" baseline="0" noProof="0" dirty="0">
                <a:ln>
                  <a:noFill/>
                </a:ln>
                <a:solidFill>
                  <a:srgbClr val="FF0066"/>
                </a:solidFill>
                <a:effectLst/>
                <a:uLnTx/>
                <a:uFillTx/>
                <a:latin typeface="Century Gothic" panose="020B0502020202020204" pitchFamily="34" charset="0"/>
                <a:ea typeface="Century Gothic"/>
                <a:cs typeface="+mn-cs"/>
              </a:rPr>
              <a:t>er</a:t>
            </a:r>
            <a:r>
              <a:rPr kumimoji="0" lang="en-GB" sz="60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bar</a:t>
            </a:r>
            <a:endParaRPr kumimoji="0" lang="en-GB" sz="6000" b="1"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5" name="TextBox 24">
            <a:extLst>
              <a:ext uri="{FF2B5EF4-FFF2-40B4-BE49-F238E27FC236}">
                <a16:creationId xmlns:a16="http://schemas.microsoft.com/office/drawing/2014/main" id="{F97246CD-83D2-4A60-B2FC-B4620851FE1B}"/>
              </a:ext>
            </a:extLst>
          </p:cNvPr>
          <p:cNvSpPr txBox="1"/>
          <p:nvPr/>
        </p:nvSpPr>
        <p:spPr>
          <a:xfrm>
            <a:off x="8045174" y="3220882"/>
            <a:ext cx="363526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a:ea typeface="+mn-ea"/>
                <a:cs typeface="+mn-cs"/>
              </a:rPr>
              <a:t>[but]</a:t>
            </a:r>
          </a:p>
        </p:txBody>
      </p:sp>
      <p:sp>
        <p:nvSpPr>
          <p:cNvPr id="26" name="TextBox 25">
            <a:extLst>
              <a:ext uri="{FF2B5EF4-FFF2-40B4-BE49-F238E27FC236}">
                <a16:creationId xmlns:a16="http://schemas.microsoft.com/office/drawing/2014/main" id="{4339A336-0E36-435A-85F1-CA2E1D4E8E08}"/>
              </a:ext>
            </a:extLst>
          </p:cNvPr>
          <p:cNvSpPr txBox="1"/>
          <p:nvPr/>
        </p:nvSpPr>
        <p:spPr>
          <a:xfrm>
            <a:off x="7792893" y="6298435"/>
            <a:ext cx="400062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a:ea typeface="+mn-ea"/>
                <a:cs typeface="+mn-cs"/>
              </a:rPr>
              <a:t>[or]</a:t>
            </a:r>
          </a:p>
        </p:txBody>
      </p:sp>
      <p:pic>
        <p:nvPicPr>
          <p:cNvPr id="9" name="Picture 8" descr="Like Bee">
            <a:extLst>
              <a:ext uri="{FF2B5EF4-FFF2-40B4-BE49-F238E27FC236}">
                <a16:creationId xmlns:a16="http://schemas.microsoft.com/office/drawing/2014/main" id="{46D9A940-3A1F-4709-B1AB-9B579113460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0056" y="4060263"/>
            <a:ext cx="1629135" cy="1629135"/>
          </a:xfrm>
          <a:prstGeom prst="rect">
            <a:avLst/>
          </a:prstGeom>
        </p:spPr>
      </p:pic>
      <p:sp>
        <p:nvSpPr>
          <p:cNvPr id="27" name="Speech Bubble: Oval 26">
            <a:extLst>
              <a:ext uri="{FF2B5EF4-FFF2-40B4-BE49-F238E27FC236}">
                <a16:creationId xmlns:a16="http://schemas.microsoft.com/office/drawing/2014/main" id="{A394094D-D2A4-4438-90E8-3C7FF9B2C858}"/>
              </a:ext>
            </a:extLst>
          </p:cNvPr>
          <p:cNvSpPr/>
          <p:nvPr/>
        </p:nvSpPr>
        <p:spPr>
          <a:xfrm>
            <a:off x="1920830" y="4984585"/>
            <a:ext cx="2085778" cy="639049"/>
          </a:xfrm>
          <a:prstGeom prst="wedgeEllipseCallout">
            <a:avLst>
              <a:gd name="adj1" fmla="val -66539"/>
              <a:gd name="adj2" fmla="val -67962"/>
            </a:avLst>
          </a:prstGeom>
          <a:solidFill>
            <a:srgbClr val="002060"/>
          </a:solidFill>
          <a:ln>
            <a:solidFill>
              <a:srgbClr val="FFD1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entury Gothic"/>
                <a:ea typeface="+mn-ea"/>
                <a:cs typeface="+mn-cs"/>
              </a:rPr>
              <a:t>Wonderful!</a:t>
            </a:r>
          </a:p>
        </p:txBody>
      </p:sp>
      <p:sp>
        <p:nvSpPr>
          <p:cNvPr id="30" name="Speech Bubble: Rectangle with Corners Rounded 29">
            <a:extLst>
              <a:ext uri="{FF2B5EF4-FFF2-40B4-BE49-F238E27FC236}">
                <a16:creationId xmlns:a16="http://schemas.microsoft.com/office/drawing/2014/main" id="{6A336DA1-BAA3-4B49-B722-97FCE1A899F8}"/>
              </a:ext>
            </a:extLst>
          </p:cNvPr>
          <p:cNvSpPr/>
          <p:nvPr/>
        </p:nvSpPr>
        <p:spPr>
          <a:xfrm>
            <a:off x="3770172" y="99744"/>
            <a:ext cx="4714956" cy="1512622"/>
          </a:xfrm>
          <a:prstGeom prst="wedgeRoundRectCallout">
            <a:avLst>
              <a:gd name="adj1" fmla="val -49743"/>
              <a:gd name="adj2" fmla="val -17240"/>
              <a:gd name="adj3" fmla="val 16667"/>
            </a:avLst>
          </a:prstGeom>
          <a:solidFill>
            <a:srgbClr val="00206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a:ea typeface="+mn-ea"/>
                <a:cs typeface="+mn-cs"/>
              </a:rPr>
              <a:t>In all of these words, a different part of the word is the stressed syllable, not the [er] sound. </a:t>
            </a:r>
          </a:p>
        </p:txBody>
      </p:sp>
    </p:spTree>
    <p:extLst>
      <p:ext uri="{BB962C8B-B14F-4D97-AF65-F5344CB8AC3E}">
        <p14:creationId xmlns:p14="http://schemas.microsoft.com/office/powerpoint/2010/main" val="4198547461"/>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1"/>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1" grpId="0"/>
      <p:bldP spid="22" grpId="0"/>
      <p:bldP spid="23" grpId="0"/>
      <p:bldP spid="24" grpId="0"/>
      <p:bldP spid="25" grpId="0"/>
      <p:bldP spid="26" grpId="0"/>
      <p:bldP spid="27"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Rounded Corners 34">
            <a:extLst>
              <a:ext uri="{FF2B5EF4-FFF2-40B4-BE49-F238E27FC236}">
                <a16:creationId xmlns:a16="http://schemas.microsoft.com/office/drawing/2014/main" id="{DFEA189E-0E0A-44A1-9AEE-63A3B97A6181}"/>
              </a:ext>
            </a:extLst>
          </p:cNvPr>
          <p:cNvSpPr/>
          <p:nvPr/>
        </p:nvSpPr>
        <p:spPr>
          <a:xfrm>
            <a:off x="1801960" y="6097764"/>
            <a:ext cx="748440" cy="328833"/>
          </a:xfrm>
          <a:prstGeom prst="roundRect">
            <a:avLst/>
          </a:prstGeom>
          <a:solidFill>
            <a:srgbClr val="FFD10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4" name="Rectangle: Rounded Corners 33">
            <a:extLst>
              <a:ext uri="{FF2B5EF4-FFF2-40B4-BE49-F238E27FC236}">
                <a16:creationId xmlns:a16="http://schemas.microsoft.com/office/drawing/2014/main" id="{D51BDCDB-EDC1-4F78-9C5C-955224294780}"/>
              </a:ext>
            </a:extLst>
          </p:cNvPr>
          <p:cNvSpPr/>
          <p:nvPr/>
        </p:nvSpPr>
        <p:spPr>
          <a:xfrm>
            <a:off x="1793656" y="5505147"/>
            <a:ext cx="575311" cy="346222"/>
          </a:xfrm>
          <a:prstGeom prst="roundRect">
            <a:avLst/>
          </a:prstGeom>
          <a:solidFill>
            <a:srgbClr val="FFD10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3" name="Rectangle: Rounded Corners 32">
            <a:extLst>
              <a:ext uri="{FF2B5EF4-FFF2-40B4-BE49-F238E27FC236}">
                <a16:creationId xmlns:a16="http://schemas.microsoft.com/office/drawing/2014/main" id="{A09D9DB1-B312-4E36-865A-DC112BD97E00}"/>
              </a:ext>
            </a:extLst>
          </p:cNvPr>
          <p:cNvSpPr/>
          <p:nvPr/>
        </p:nvSpPr>
        <p:spPr>
          <a:xfrm>
            <a:off x="1789697" y="4933550"/>
            <a:ext cx="682171" cy="346222"/>
          </a:xfrm>
          <a:prstGeom prst="roundRect">
            <a:avLst/>
          </a:prstGeom>
          <a:solidFill>
            <a:srgbClr val="FFD10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2" name="Rectangle: Rounded Corners 31">
            <a:extLst>
              <a:ext uri="{FF2B5EF4-FFF2-40B4-BE49-F238E27FC236}">
                <a16:creationId xmlns:a16="http://schemas.microsoft.com/office/drawing/2014/main" id="{4578025F-B887-4E52-9728-C497BF01FF92}"/>
              </a:ext>
            </a:extLst>
          </p:cNvPr>
          <p:cNvSpPr/>
          <p:nvPr/>
        </p:nvSpPr>
        <p:spPr>
          <a:xfrm>
            <a:off x="2368967" y="4361952"/>
            <a:ext cx="609652" cy="346224"/>
          </a:xfrm>
          <a:prstGeom prst="roundRect">
            <a:avLst/>
          </a:prstGeom>
          <a:solidFill>
            <a:srgbClr val="FFD10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1" name="Rectangle: Rounded Corners 30">
            <a:extLst>
              <a:ext uri="{FF2B5EF4-FFF2-40B4-BE49-F238E27FC236}">
                <a16:creationId xmlns:a16="http://schemas.microsoft.com/office/drawing/2014/main" id="{8A3F941D-51C0-4B78-98FF-B5E2E0DE9006}"/>
              </a:ext>
            </a:extLst>
          </p:cNvPr>
          <p:cNvSpPr/>
          <p:nvPr/>
        </p:nvSpPr>
        <p:spPr>
          <a:xfrm>
            <a:off x="1798974" y="3775773"/>
            <a:ext cx="609653" cy="327630"/>
          </a:xfrm>
          <a:prstGeom prst="roundRect">
            <a:avLst/>
          </a:prstGeom>
          <a:solidFill>
            <a:srgbClr val="FFD10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0" name="Rectangle: Rounded Corners 29">
            <a:extLst>
              <a:ext uri="{FF2B5EF4-FFF2-40B4-BE49-F238E27FC236}">
                <a16:creationId xmlns:a16="http://schemas.microsoft.com/office/drawing/2014/main" id="{900D007B-CAF5-43DB-9DD0-055B7CA7E89B}"/>
              </a:ext>
            </a:extLst>
          </p:cNvPr>
          <p:cNvSpPr/>
          <p:nvPr/>
        </p:nvSpPr>
        <p:spPr>
          <a:xfrm>
            <a:off x="2471869" y="3214945"/>
            <a:ext cx="465013" cy="346224"/>
          </a:xfrm>
          <a:prstGeom prst="roundRect">
            <a:avLst/>
          </a:prstGeom>
          <a:solidFill>
            <a:srgbClr val="FFD10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9" name="Rectangle: Rounded Corners 28">
            <a:extLst>
              <a:ext uri="{FF2B5EF4-FFF2-40B4-BE49-F238E27FC236}">
                <a16:creationId xmlns:a16="http://schemas.microsoft.com/office/drawing/2014/main" id="{C8F8B438-FD8B-43BE-8719-0E2506F66C67}"/>
              </a:ext>
            </a:extLst>
          </p:cNvPr>
          <p:cNvSpPr/>
          <p:nvPr/>
        </p:nvSpPr>
        <p:spPr>
          <a:xfrm>
            <a:off x="1807690" y="2613984"/>
            <a:ext cx="742710" cy="346224"/>
          </a:xfrm>
          <a:prstGeom prst="roundRect">
            <a:avLst/>
          </a:prstGeom>
          <a:solidFill>
            <a:srgbClr val="FFD10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Rectangle: Rounded Corners 1">
            <a:extLst>
              <a:ext uri="{FF2B5EF4-FFF2-40B4-BE49-F238E27FC236}">
                <a16:creationId xmlns:a16="http://schemas.microsoft.com/office/drawing/2014/main" id="{AFD4FF14-D63F-4062-A116-15F907C8EAC5}"/>
              </a:ext>
            </a:extLst>
          </p:cNvPr>
          <p:cNvSpPr/>
          <p:nvPr/>
        </p:nvSpPr>
        <p:spPr>
          <a:xfrm>
            <a:off x="1767282" y="2045447"/>
            <a:ext cx="812122" cy="392134"/>
          </a:xfrm>
          <a:prstGeom prst="roundRect">
            <a:avLst/>
          </a:prstGeom>
          <a:solidFill>
            <a:srgbClr val="FFD10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graphicFrame>
        <p:nvGraphicFramePr>
          <p:cNvPr id="17" name="Table 2">
            <a:extLst>
              <a:ext uri="{FF2B5EF4-FFF2-40B4-BE49-F238E27FC236}">
                <a16:creationId xmlns:a16="http://schemas.microsoft.com/office/drawing/2014/main" id="{ACB7D602-17DB-4C16-B6C5-9D04175C6B84}"/>
              </a:ext>
            </a:extLst>
          </p:cNvPr>
          <p:cNvGraphicFramePr/>
          <p:nvPr/>
        </p:nvGraphicFramePr>
        <p:xfrm>
          <a:off x="701458" y="1112775"/>
          <a:ext cx="8012236" cy="5423952"/>
        </p:xfrm>
        <a:graphic>
          <a:graphicData uri="http://schemas.openxmlformats.org/drawingml/2006/table">
            <a:tbl>
              <a:tblPr/>
              <a:tblGrid>
                <a:gridCol w="1014608">
                  <a:extLst>
                    <a:ext uri="{9D8B030D-6E8A-4147-A177-3AD203B41FA5}">
                      <a16:colId xmlns:a16="http://schemas.microsoft.com/office/drawing/2014/main" val="20000"/>
                    </a:ext>
                  </a:extLst>
                </a:gridCol>
                <a:gridCol w="3121960">
                  <a:extLst>
                    <a:ext uri="{9D8B030D-6E8A-4147-A177-3AD203B41FA5}">
                      <a16:colId xmlns:a16="http://schemas.microsoft.com/office/drawing/2014/main" val="20001"/>
                    </a:ext>
                  </a:extLst>
                </a:gridCol>
                <a:gridCol w="2006527">
                  <a:extLst>
                    <a:ext uri="{9D8B030D-6E8A-4147-A177-3AD203B41FA5}">
                      <a16:colId xmlns:a16="http://schemas.microsoft.com/office/drawing/2014/main" val="2877992749"/>
                    </a:ext>
                  </a:extLst>
                </a:gridCol>
                <a:gridCol w="1869141">
                  <a:extLst>
                    <a:ext uri="{9D8B030D-6E8A-4147-A177-3AD203B41FA5}">
                      <a16:colId xmlns:a16="http://schemas.microsoft.com/office/drawing/2014/main" val="1477168548"/>
                    </a:ext>
                  </a:extLst>
                </a:gridCol>
              </a:tblGrid>
              <a:tr h="797373">
                <a:tc>
                  <a:txBody>
                    <a:bodyPr/>
                    <a:lstStyle/>
                    <a:p>
                      <a:pPr algn="ctr"/>
                      <a:endParaRPr lang="en-US" sz="2400" dirty="0"/>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ctr">
                        <a:lnSpc>
                          <a:spcPct val="100000"/>
                        </a:lnSpc>
                      </a:pPr>
                      <a:endParaRPr lang="en-GB" sz="2400" b="0" strike="noStrike" spc="-1" dirty="0">
                        <a:latin typeface="Century gothic"/>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ctr">
                        <a:lnSpc>
                          <a:spcPct val="100000"/>
                        </a:lnSpc>
                      </a:pPr>
                      <a:r>
                        <a:rPr lang="en-GB" sz="2400" b="0" strike="noStrike" spc="-1" dirty="0">
                          <a:solidFill>
                            <a:srgbClr val="002060"/>
                          </a:solidFill>
                          <a:latin typeface="Century gothic"/>
                        </a:rPr>
                        <a:t>stressed </a:t>
                      </a:r>
                    </a:p>
                    <a:p>
                      <a:pPr algn="ctr">
                        <a:lnSpc>
                          <a:spcPct val="100000"/>
                        </a:lnSpc>
                      </a:pPr>
                      <a:r>
                        <a:rPr lang="en-GB" sz="2400" b="0" strike="noStrike" spc="-1" dirty="0">
                          <a:solidFill>
                            <a:srgbClr val="002060"/>
                          </a:solidFill>
                          <a:latin typeface="Century gothic"/>
                        </a:rPr>
                        <a:t>[er]</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ctr">
                        <a:lnSpc>
                          <a:spcPct val="100000"/>
                        </a:lnSpc>
                      </a:pPr>
                      <a:r>
                        <a:rPr lang="en-GB" sz="2400" b="0" strike="noStrike" spc="-1" dirty="0">
                          <a:solidFill>
                            <a:srgbClr val="002060"/>
                          </a:solidFill>
                          <a:latin typeface="Century gothic"/>
                        </a:rPr>
                        <a:t>unstressed </a:t>
                      </a:r>
                    </a:p>
                    <a:p>
                      <a:pPr algn="ctr">
                        <a:lnSpc>
                          <a:spcPct val="100000"/>
                        </a:lnSpc>
                      </a:pPr>
                      <a:r>
                        <a:rPr lang="en-GB" sz="2400" b="0" strike="noStrike" spc="-1" dirty="0">
                          <a:solidFill>
                            <a:srgbClr val="002060"/>
                          </a:solidFill>
                          <a:latin typeface="Century gothic"/>
                        </a:rPr>
                        <a:t>[er]</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10001"/>
                  </a:ext>
                </a:extLst>
              </a:tr>
              <a:tr h="575124">
                <a:tc>
                  <a:txBody>
                    <a:bodyPr/>
                    <a:lstStyle/>
                    <a:p>
                      <a:pPr algn="l"/>
                      <a:r>
                        <a:rPr lang="en-US" sz="2800" b="1" dirty="0">
                          <a:solidFill>
                            <a:srgbClr val="002060"/>
                          </a:solidFill>
                        </a:rPr>
                        <a:t>1</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l">
                        <a:lnSpc>
                          <a:spcPct val="100000"/>
                        </a:lnSpc>
                      </a:pPr>
                      <a:r>
                        <a:rPr lang="en-GB" sz="2400" b="0" strike="noStrike" spc="-1" dirty="0" err="1">
                          <a:solidFill>
                            <a:srgbClr val="002060"/>
                          </a:solidFill>
                          <a:latin typeface="Century gothic"/>
                        </a:rPr>
                        <a:t>Sportler</a:t>
                      </a:r>
                      <a:endParaRPr lang="en-GB" sz="2400" b="0" strike="noStrike" spc="-1" dirty="0">
                        <a:solidFill>
                          <a:srgbClr val="002060"/>
                        </a:solidFill>
                        <a:latin typeface="Century gothic"/>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l">
                        <a:lnSpc>
                          <a:spcPct val="100000"/>
                        </a:lnSpc>
                      </a:pPr>
                      <a:endParaRPr lang="en-GB" sz="2400" b="0" strike="noStrike" spc="-1" dirty="0">
                        <a:latin typeface="Century gothic"/>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l">
                        <a:lnSpc>
                          <a:spcPct val="100000"/>
                        </a:lnSpc>
                      </a:pPr>
                      <a:endParaRPr lang="en-GB" sz="2400" b="0" strike="noStrike" spc="-1" dirty="0">
                        <a:latin typeface="Century gothic"/>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10002"/>
                  </a:ext>
                </a:extLst>
              </a:tr>
              <a:tr h="575124">
                <a:tc>
                  <a:txBody>
                    <a:bodyPr/>
                    <a:lstStyle/>
                    <a:p>
                      <a:pPr algn="l"/>
                      <a:r>
                        <a:rPr lang="en-US" sz="2800" b="1" dirty="0">
                          <a:solidFill>
                            <a:srgbClr val="002060"/>
                          </a:solidFill>
                        </a:rPr>
                        <a:t>2</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l">
                        <a:lnSpc>
                          <a:spcPct val="100000"/>
                        </a:lnSpc>
                      </a:pPr>
                      <a:r>
                        <a:rPr lang="en-GB" sz="2400" b="0" strike="noStrike" spc="-1" dirty="0">
                          <a:solidFill>
                            <a:srgbClr val="002060"/>
                          </a:solidFill>
                          <a:latin typeface="Century gothic"/>
                        </a:rPr>
                        <a:t>Berg</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l">
                        <a:lnSpc>
                          <a:spcPct val="100000"/>
                        </a:lnSpc>
                      </a:pPr>
                      <a:endParaRPr lang="en-GB" sz="2400" b="0" strike="noStrike" spc="-1" dirty="0">
                        <a:latin typeface="Century gothic"/>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l">
                        <a:lnSpc>
                          <a:spcPct val="100000"/>
                        </a:lnSpc>
                      </a:pPr>
                      <a:endParaRPr lang="en-GB" sz="2400" b="0" strike="noStrike" spc="-1" dirty="0">
                        <a:latin typeface="Century gothic"/>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10003"/>
                  </a:ext>
                </a:extLst>
              </a:tr>
              <a:tr h="575124">
                <a:tc>
                  <a:txBody>
                    <a:bodyPr/>
                    <a:lstStyle/>
                    <a:p>
                      <a:pPr algn="l"/>
                      <a:r>
                        <a:rPr lang="en-US" sz="2800" b="1" dirty="0">
                          <a:solidFill>
                            <a:srgbClr val="002060"/>
                          </a:solidFill>
                        </a:rPr>
                        <a:t>3</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l">
                        <a:lnSpc>
                          <a:spcPct val="100000"/>
                        </a:lnSpc>
                      </a:pPr>
                      <a:r>
                        <a:rPr lang="en-GB" sz="2400" b="0" strike="noStrike" spc="-1" dirty="0" err="1">
                          <a:solidFill>
                            <a:srgbClr val="002060"/>
                          </a:solidFill>
                          <a:latin typeface="Century gothic"/>
                        </a:rPr>
                        <a:t>Energie</a:t>
                      </a:r>
                      <a:endParaRPr lang="en-GB" sz="2400" b="0" strike="noStrike" spc="-1" dirty="0">
                        <a:solidFill>
                          <a:srgbClr val="002060"/>
                        </a:solidFill>
                        <a:latin typeface="Century gothic"/>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l">
                        <a:lnSpc>
                          <a:spcPct val="100000"/>
                        </a:lnSpc>
                      </a:pPr>
                      <a:endParaRPr lang="en-GB" sz="2400" b="0" strike="noStrike" spc="-1" dirty="0">
                        <a:latin typeface="Century gothic"/>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l">
                        <a:lnSpc>
                          <a:spcPct val="100000"/>
                        </a:lnSpc>
                      </a:pPr>
                      <a:endParaRPr lang="en-GB" sz="2400" b="0" strike="noStrike" spc="-1" dirty="0">
                        <a:latin typeface="Century gothic"/>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10004"/>
                  </a:ext>
                </a:extLst>
              </a:tr>
              <a:tr h="575124">
                <a:tc>
                  <a:txBody>
                    <a:bodyPr/>
                    <a:lstStyle/>
                    <a:p>
                      <a:pPr algn="l"/>
                      <a:r>
                        <a:rPr lang="en-US" sz="2800" b="1" dirty="0">
                          <a:solidFill>
                            <a:srgbClr val="002060"/>
                          </a:solidFill>
                        </a:rPr>
                        <a:t>4</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l">
                        <a:lnSpc>
                          <a:spcPct val="100000"/>
                        </a:lnSpc>
                      </a:pPr>
                      <a:r>
                        <a:rPr lang="en-GB" sz="2400" b="0" strike="noStrike" spc="-1" dirty="0">
                          <a:solidFill>
                            <a:srgbClr val="002060"/>
                          </a:solidFill>
                          <a:latin typeface="Century gothic"/>
                        </a:rPr>
                        <a:t>Bauer</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l">
                        <a:lnSpc>
                          <a:spcPct val="100000"/>
                        </a:lnSpc>
                      </a:pPr>
                      <a:endParaRPr lang="en-GB" sz="2400" b="0" strike="noStrike" spc="-1" dirty="0">
                        <a:latin typeface="Century gothic"/>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l">
                        <a:lnSpc>
                          <a:spcPct val="100000"/>
                        </a:lnSpc>
                      </a:pPr>
                      <a:endParaRPr lang="en-GB" sz="2400" b="0" strike="noStrike" spc="-1" dirty="0">
                        <a:latin typeface="Century gothic"/>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10005"/>
                  </a:ext>
                </a:extLst>
              </a:tr>
              <a:tr h="575124">
                <a:tc>
                  <a:txBody>
                    <a:bodyPr/>
                    <a:lstStyle/>
                    <a:p>
                      <a:pPr algn="l"/>
                      <a:r>
                        <a:rPr lang="en-US" sz="2800" b="1" dirty="0">
                          <a:solidFill>
                            <a:srgbClr val="002060"/>
                          </a:solidFill>
                        </a:rPr>
                        <a:t>5</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l">
                        <a:lnSpc>
                          <a:spcPct val="100000"/>
                        </a:lnSpc>
                      </a:pPr>
                      <a:r>
                        <a:rPr lang="en-GB" sz="2400" b="0" strike="noStrike" spc="-1" dirty="0" err="1">
                          <a:solidFill>
                            <a:srgbClr val="002060"/>
                          </a:solidFill>
                          <a:latin typeface="Century gothic"/>
                        </a:rPr>
                        <a:t>Konzert</a:t>
                      </a:r>
                      <a:endParaRPr lang="en-GB" sz="2400" b="0" strike="noStrike" spc="-1" dirty="0">
                        <a:solidFill>
                          <a:srgbClr val="002060"/>
                        </a:solidFill>
                        <a:latin typeface="Century gothic"/>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l">
                        <a:lnSpc>
                          <a:spcPct val="100000"/>
                        </a:lnSpc>
                      </a:pPr>
                      <a:endParaRPr lang="en-GB" sz="2400" b="0" strike="noStrike" spc="-1" dirty="0">
                        <a:latin typeface="Century gothic"/>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l">
                        <a:lnSpc>
                          <a:spcPct val="100000"/>
                        </a:lnSpc>
                      </a:pPr>
                      <a:endParaRPr lang="en-GB" sz="2400" b="0" strike="noStrike" spc="-1" dirty="0">
                        <a:latin typeface="Century gothic"/>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10006"/>
                  </a:ext>
                </a:extLst>
              </a:tr>
              <a:tr h="575124">
                <a:tc>
                  <a:txBody>
                    <a:bodyPr/>
                    <a:lstStyle/>
                    <a:p>
                      <a:pPr algn="l"/>
                      <a:r>
                        <a:rPr lang="en-US" sz="2800" b="1" dirty="0">
                          <a:solidFill>
                            <a:srgbClr val="002060"/>
                          </a:solidFill>
                        </a:rPr>
                        <a:t>6</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l">
                        <a:lnSpc>
                          <a:spcPct val="100000"/>
                        </a:lnSpc>
                      </a:pPr>
                      <a:r>
                        <a:rPr lang="en-GB" sz="2400" b="0" strike="noStrike" spc="-1" dirty="0" err="1">
                          <a:solidFill>
                            <a:srgbClr val="002060"/>
                          </a:solidFill>
                          <a:latin typeface="Century gothic"/>
                        </a:rPr>
                        <a:t>Ferne</a:t>
                      </a:r>
                      <a:endParaRPr lang="en-GB" sz="2400" b="0" strike="noStrike" spc="-1" dirty="0">
                        <a:solidFill>
                          <a:srgbClr val="002060"/>
                        </a:solidFill>
                        <a:latin typeface="Century gothic"/>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l">
                        <a:lnSpc>
                          <a:spcPct val="100000"/>
                        </a:lnSpc>
                      </a:pPr>
                      <a:endParaRPr lang="en-GB" sz="2400" b="0" strike="noStrike" spc="-1" dirty="0">
                        <a:latin typeface="Century gothic"/>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l">
                        <a:lnSpc>
                          <a:spcPct val="100000"/>
                        </a:lnSpc>
                      </a:pPr>
                      <a:endParaRPr lang="en-GB" sz="2400" b="0" strike="noStrike" spc="-1" dirty="0">
                        <a:latin typeface="Century gothic"/>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10007"/>
                  </a:ext>
                </a:extLst>
              </a:tr>
              <a:tr h="575124">
                <a:tc>
                  <a:txBody>
                    <a:bodyPr/>
                    <a:lstStyle/>
                    <a:p>
                      <a:pPr algn="l"/>
                      <a:r>
                        <a:rPr lang="en-US" sz="2800" b="1" dirty="0">
                          <a:solidFill>
                            <a:srgbClr val="002060"/>
                          </a:solidFill>
                        </a:rPr>
                        <a:t>7</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l">
                        <a:lnSpc>
                          <a:spcPct val="100000"/>
                        </a:lnSpc>
                      </a:pPr>
                      <a:r>
                        <a:rPr lang="en-GB" sz="2400" b="0" strike="noStrike" spc="-1" dirty="0">
                          <a:solidFill>
                            <a:srgbClr val="002060"/>
                          </a:solidFill>
                          <a:latin typeface="Century gothic"/>
                        </a:rPr>
                        <a:t>Bayern</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l">
                        <a:lnSpc>
                          <a:spcPct val="100000"/>
                        </a:lnSpc>
                      </a:pPr>
                      <a:endParaRPr lang="en-GB" sz="2400" b="0" strike="noStrike" spc="-1" dirty="0">
                        <a:latin typeface="Century gothic"/>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l">
                        <a:lnSpc>
                          <a:spcPct val="100000"/>
                        </a:lnSpc>
                      </a:pPr>
                      <a:endParaRPr lang="en-GB" sz="2400" b="0" strike="noStrike" spc="-1" dirty="0">
                        <a:latin typeface="Century gothic"/>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3277461476"/>
                  </a:ext>
                </a:extLst>
              </a:tr>
              <a:tr h="575124">
                <a:tc>
                  <a:txBody>
                    <a:bodyPr/>
                    <a:lstStyle/>
                    <a:p>
                      <a:pPr algn="l"/>
                      <a:r>
                        <a:rPr lang="en-US" sz="2800" b="1" dirty="0">
                          <a:solidFill>
                            <a:srgbClr val="002060"/>
                          </a:solidFill>
                        </a:rPr>
                        <a:t>8</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l">
                        <a:lnSpc>
                          <a:spcPct val="100000"/>
                        </a:lnSpc>
                      </a:pPr>
                      <a:r>
                        <a:rPr lang="en-GB" sz="2400" b="0" strike="noStrike" spc="-1" dirty="0" err="1">
                          <a:solidFill>
                            <a:srgbClr val="002060"/>
                          </a:solidFill>
                          <a:latin typeface="Century gothic"/>
                        </a:rPr>
                        <a:t>Werkstatt</a:t>
                      </a:r>
                      <a:endParaRPr lang="en-GB" sz="2400" b="0" strike="noStrike" spc="-1" dirty="0">
                        <a:solidFill>
                          <a:srgbClr val="002060"/>
                        </a:solidFill>
                        <a:latin typeface="Century gothic"/>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l">
                        <a:lnSpc>
                          <a:spcPct val="100000"/>
                        </a:lnSpc>
                      </a:pPr>
                      <a:endParaRPr lang="en-GB" sz="2400" b="0" strike="noStrike" spc="-1" dirty="0">
                        <a:latin typeface="Century gothic"/>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l">
                        <a:lnSpc>
                          <a:spcPct val="100000"/>
                        </a:lnSpc>
                      </a:pPr>
                      <a:endParaRPr lang="en-GB" sz="2400" b="0" strike="noStrike" spc="-1" dirty="0">
                        <a:latin typeface="Century gothic"/>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3993344354"/>
                  </a:ext>
                </a:extLst>
              </a:tr>
            </a:tbl>
          </a:graphicData>
        </a:graphic>
      </p:graphicFrame>
      <p:sp>
        <p:nvSpPr>
          <p:cNvPr id="3" name="TextBox 2">
            <a:extLst>
              <a:ext uri="{FF2B5EF4-FFF2-40B4-BE49-F238E27FC236}">
                <a16:creationId xmlns:a16="http://schemas.microsoft.com/office/drawing/2014/main" id="{6DC42178-501A-44BF-9149-1C679CF37202}"/>
              </a:ext>
            </a:extLst>
          </p:cNvPr>
          <p:cNvSpPr txBox="1"/>
          <p:nvPr/>
        </p:nvSpPr>
        <p:spPr>
          <a:xfrm>
            <a:off x="0" y="0"/>
            <a:ext cx="81828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a:ea typeface="+mn-ea"/>
                <a:cs typeface="+mn-cs"/>
              </a:rPr>
              <a:t>[er]</a:t>
            </a:r>
          </a:p>
        </p:txBody>
      </p:sp>
      <p:pic>
        <p:nvPicPr>
          <p:cNvPr id="10" name="Picture 9" descr="A picture containing text, clipart&#10;&#10;Description automatically generated">
            <a:hlinkClick r:id="" action="ppaction://noaction">
              <a:snd r:embed="rId3" name="T3_W3_6.2.wav"/>
            </a:hlinkClick>
            <a:extLst>
              <a:ext uri="{FF2B5EF4-FFF2-40B4-BE49-F238E27FC236}">
                <a16:creationId xmlns:a16="http://schemas.microsoft.com/office/drawing/2014/main" id="{55E9DF07-E9C0-4015-ABFA-059C677CE4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636" y="1949075"/>
            <a:ext cx="609653" cy="627942"/>
          </a:xfrm>
          <a:prstGeom prst="rect">
            <a:avLst/>
          </a:prstGeom>
        </p:spPr>
      </p:pic>
      <p:sp>
        <p:nvSpPr>
          <p:cNvPr id="15" name="CustomShape 6">
            <a:extLst>
              <a:ext uri="{FF2B5EF4-FFF2-40B4-BE49-F238E27FC236}">
                <a16:creationId xmlns:a16="http://schemas.microsoft.com/office/drawing/2014/main" id="{76EA0DC1-EFD3-4A65-8DC5-2DAE9E183631}"/>
              </a:ext>
            </a:extLst>
          </p:cNvPr>
          <p:cNvSpPr/>
          <p:nvPr/>
        </p:nvSpPr>
        <p:spPr>
          <a:xfrm>
            <a:off x="701458" y="41247"/>
            <a:ext cx="10356217"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Oma is visiting</a:t>
            </a:r>
            <a:r>
              <a:rPr kumimoji="0" lang="en-GB" sz="2200" b="1" i="0" u="none" strike="noStrike" kern="1200" cap="none" spc="-1" normalizeH="0" noProof="0" dirty="0">
                <a:ln>
                  <a:noFill/>
                </a:ln>
                <a:solidFill>
                  <a:srgbClr val="002060"/>
                </a:solidFill>
                <a:effectLst/>
                <a:uLnTx/>
                <a:uFillTx/>
                <a:latin typeface="Century Gothic" panose="020B0502020202020204" pitchFamily="34" charset="0"/>
                <a:ea typeface="+mn-ea"/>
                <a:cs typeface="+mn-cs"/>
              </a:rPr>
              <a:t> </a:t>
            </a:r>
            <a:r>
              <a:rPr kumimoji="0" lang="en-GB" sz="2200" b="1" i="0" u="none" strike="noStrike" kern="1200" cap="none" spc="-1" normalizeH="0" noProof="0" dirty="0" err="1">
                <a:ln>
                  <a:noFill/>
                </a:ln>
                <a:solidFill>
                  <a:srgbClr val="002060"/>
                </a:solidFill>
                <a:effectLst/>
                <a:uLnTx/>
                <a:uFillTx/>
                <a:latin typeface="Century Gothic" panose="020B0502020202020204" pitchFamily="34" charset="0"/>
                <a:ea typeface="+mn-ea"/>
                <a:cs typeface="+mn-cs"/>
              </a:rPr>
              <a:t>Lias</a:t>
            </a:r>
            <a:r>
              <a:rPr kumimoji="0" lang="en-GB" sz="2200" b="1" i="0" u="none" strike="noStrike" kern="1200" cap="none" spc="-1" normalizeH="0" noProof="0" dirty="0">
                <a:ln>
                  <a:noFill/>
                </a:ln>
                <a:solidFill>
                  <a:srgbClr val="002060"/>
                </a:solidFill>
                <a:effectLst/>
                <a:uLnTx/>
                <a:uFillTx/>
                <a:latin typeface="Century Gothic" panose="020B0502020202020204" pitchFamily="34" charset="0"/>
                <a:ea typeface="+mn-ea"/>
                <a:cs typeface="+mn-cs"/>
              </a:rPr>
              <a:t> and </a:t>
            </a:r>
            <a:r>
              <a:rPr kumimoji="0" lang="en-GB" sz="2200" b="1" i="0" u="none" strike="noStrike" kern="1200" cap="none" spc="-1" normalizeH="0" noProof="0" dirty="0" err="1">
                <a:ln>
                  <a:noFill/>
                </a:ln>
                <a:solidFill>
                  <a:srgbClr val="002060"/>
                </a:solidFill>
                <a:effectLst/>
                <a:uLnTx/>
                <a:uFillTx/>
                <a:latin typeface="Century Gothic" panose="020B0502020202020204" pitchFamily="34" charset="0"/>
                <a:ea typeface="+mn-ea"/>
                <a:cs typeface="+mn-cs"/>
              </a:rPr>
              <a:t>Ronja</a:t>
            </a:r>
            <a:r>
              <a:rPr kumimoji="0" lang="en-GB" sz="2200" b="1"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 What can she see out</a:t>
            </a:r>
            <a:r>
              <a:rPr kumimoji="0" lang="en-GB" sz="2200" b="1" i="0" u="none" strike="noStrike" kern="1200" cap="none" spc="-1" normalizeH="0" noProof="0" dirty="0">
                <a:ln>
                  <a:noFill/>
                </a:ln>
                <a:solidFill>
                  <a:srgbClr val="002060"/>
                </a:solidFill>
                <a:effectLst/>
                <a:uLnTx/>
                <a:uFillTx/>
                <a:latin typeface="Century Gothic" panose="020B0502020202020204" pitchFamily="34" charset="0"/>
                <a:ea typeface="+mn-ea"/>
                <a:cs typeface="+mn-cs"/>
              </a:rPr>
              <a:t> of the train window?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Can you find the stressed syllable?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Is the [er] stressed or unstressed?</a:t>
            </a:r>
            <a:endParaRPr kumimoji="0" lang="en-GB" sz="22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18" name="Picture 17" descr="A picture containing text, clipart&#10;&#10;Description automatically generated">
            <a:hlinkClick r:id="" action="ppaction://noaction">
              <a:snd r:embed="rId5" name="T3_W3_6.3.wav"/>
            </a:hlinkClick>
            <a:extLst>
              <a:ext uri="{FF2B5EF4-FFF2-40B4-BE49-F238E27FC236}">
                <a16:creationId xmlns:a16="http://schemas.microsoft.com/office/drawing/2014/main" id="{D042F965-5B18-4ABC-872A-78DBAD3E2A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636" y="2522178"/>
            <a:ext cx="609653" cy="627942"/>
          </a:xfrm>
          <a:prstGeom prst="rect">
            <a:avLst/>
          </a:prstGeom>
        </p:spPr>
      </p:pic>
      <p:pic>
        <p:nvPicPr>
          <p:cNvPr id="19" name="Picture 18" descr="A picture containing text, clipart&#10;&#10;Description automatically generated">
            <a:hlinkClick r:id="" action="ppaction://noaction">
              <a:snd r:embed="rId6" name="T3_W3_6.4.wav"/>
            </a:hlinkClick>
            <a:extLst>
              <a:ext uri="{FF2B5EF4-FFF2-40B4-BE49-F238E27FC236}">
                <a16:creationId xmlns:a16="http://schemas.microsoft.com/office/drawing/2014/main" id="{8C3CC06B-6468-4EB9-ADC7-A55577D35A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636" y="3095281"/>
            <a:ext cx="609653" cy="627942"/>
          </a:xfrm>
          <a:prstGeom prst="rect">
            <a:avLst/>
          </a:prstGeom>
        </p:spPr>
      </p:pic>
      <p:pic>
        <p:nvPicPr>
          <p:cNvPr id="20" name="Picture 19" descr="A picture containing text, clipart&#10;&#10;Description automatically generated">
            <a:hlinkClick r:id="" action="ppaction://noaction">
              <a:snd r:embed="rId7" name="T3_W3_6.5.wav"/>
            </a:hlinkClick>
            <a:extLst>
              <a:ext uri="{FF2B5EF4-FFF2-40B4-BE49-F238E27FC236}">
                <a16:creationId xmlns:a16="http://schemas.microsoft.com/office/drawing/2014/main" id="{B2DA8EDA-E782-4C59-90CF-451F9DD392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636" y="3668384"/>
            <a:ext cx="609653" cy="627942"/>
          </a:xfrm>
          <a:prstGeom prst="rect">
            <a:avLst/>
          </a:prstGeom>
        </p:spPr>
      </p:pic>
      <p:pic>
        <p:nvPicPr>
          <p:cNvPr id="21" name="Picture 20" descr="A picture containing text, clipart&#10;&#10;Description automatically generated">
            <a:hlinkClick r:id="" action="ppaction://noaction">
              <a:snd r:embed="rId8" name="T3_W3_6.6.wav"/>
            </a:hlinkClick>
            <a:extLst>
              <a:ext uri="{FF2B5EF4-FFF2-40B4-BE49-F238E27FC236}">
                <a16:creationId xmlns:a16="http://schemas.microsoft.com/office/drawing/2014/main" id="{E7EB8DFC-4C8D-480B-8424-391274A25D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636" y="4241487"/>
            <a:ext cx="609653" cy="627942"/>
          </a:xfrm>
          <a:prstGeom prst="rect">
            <a:avLst/>
          </a:prstGeom>
        </p:spPr>
      </p:pic>
      <p:pic>
        <p:nvPicPr>
          <p:cNvPr id="22" name="Picture 21" descr="A picture containing text, clipart&#10;&#10;Description automatically generated">
            <a:hlinkClick r:id="" action="ppaction://noaction">
              <a:snd r:embed="rId9" name="T3_W3_6.7.wav"/>
            </a:hlinkClick>
            <a:extLst>
              <a:ext uri="{FF2B5EF4-FFF2-40B4-BE49-F238E27FC236}">
                <a16:creationId xmlns:a16="http://schemas.microsoft.com/office/drawing/2014/main" id="{BD98E516-A01E-4C6C-B2BF-823903EA58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636" y="4814590"/>
            <a:ext cx="609653" cy="627942"/>
          </a:xfrm>
          <a:prstGeom prst="rect">
            <a:avLst/>
          </a:prstGeom>
        </p:spPr>
      </p:pic>
      <p:sp>
        <p:nvSpPr>
          <p:cNvPr id="23" name="Speech Bubble: Rectangle with Corners Rounded 22">
            <a:hlinkClick r:id="" action="ppaction://noaction">
              <a:snd r:embed="rId10" name="T3_W3_6.1.wav"/>
            </a:hlinkClick>
            <a:extLst>
              <a:ext uri="{FF2B5EF4-FFF2-40B4-BE49-F238E27FC236}">
                <a16:creationId xmlns:a16="http://schemas.microsoft.com/office/drawing/2014/main" id="{AFDF170C-7D23-4A5A-8572-E261A4C73C1C}"/>
              </a:ext>
            </a:extLst>
          </p:cNvPr>
          <p:cNvSpPr/>
          <p:nvPr/>
        </p:nvSpPr>
        <p:spPr>
          <a:xfrm>
            <a:off x="7155263" y="510427"/>
            <a:ext cx="1411230" cy="518040"/>
          </a:xfrm>
          <a:prstGeom prst="wedgeRoundRectCallout">
            <a:avLst>
              <a:gd name="adj1" fmla="val -70237"/>
              <a:gd name="adj2" fmla="val -10181"/>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24" name="Graphic 23" descr="Teacher">
            <a:extLst>
              <a:ext uri="{FF2B5EF4-FFF2-40B4-BE49-F238E27FC236}">
                <a16:creationId xmlns:a16="http://schemas.microsoft.com/office/drawing/2014/main" id="{B9720ADF-668C-4218-ADFD-7C4932039D52}"/>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996397" y="321273"/>
            <a:ext cx="914400" cy="914400"/>
          </a:xfrm>
          <a:prstGeom prst="rect">
            <a:avLst/>
          </a:prstGeom>
        </p:spPr>
      </p:pic>
      <p:sp>
        <p:nvSpPr>
          <p:cNvPr id="25" name="Google Shape;108;p3">
            <a:hlinkClick r:id="" action="ppaction://noaction">
              <a:snd r:embed="rId10" name="T3_W3_6.1.wav"/>
            </a:hlinkClick>
            <a:extLst>
              <a:ext uri="{FF2B5EF4-FFF2-40B4-BE49-F238E27FC236}">
                <a16:creationId xmlns:a16="http://schemas.microsoft.com/office/drawing/2014/main" id="{1D219F19-DD67-4916-84AD-C81240A17BC1}"/>
              </a:ext>
            </a:extLst>
          </p:cNvPr>
          <p:cNvSpPr txBox="1"/>
          <p:nvPr/>
        </p:nvSpPr>
        <p:spPr>
          <a:xfrm>
            <a:off x="7349098" y="518666"/>
            <a:ext cx="1540881"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err="1">
                <a:ln>
                  <a:noFill/>
                </a:ln>
                <a:solidFill>
                  <a:prstClr val="white"/>
                </a:solidFill>
                <a:effectLst/>
                <a:uLnTx/>
                <a:uFillTx/>
                <a:latin typeface="Century Gothic" panose="020B0502020202020204" pitchFamily="34" charset="0"/>
                <a:ea typeface="Century Gothic"/>
                <a:cs typeface="+mn-cs"/>
              </a:rPr>
              <a:t>Hör</a:t>
            </a:r>
            <a:r>
              <a:rPr kumimoji="0" lang="en-GB" sz="2400" b="1" i="0" u="none" strike="noStrike" kern="1200" cap="none" spc="-1" normalizeH="0" baseline="0" noProof="0" dirty="0">
                <a:ln>
                  <a:noFill/>
                </a:ln>
                <a:solidFill>
                  <a:prstClr val="white"/>
                </a:solidFill>
                <a:effectLst/>
                <a:uLnTx/>
                <a:uFillTx/>
                <a:latin typeface="Century Gothic" panose="020B0502020202020204" pitchFamily="34" charset="0"/>
                <a:ea typeface="Century Gothic"/>
                <a:cs typeface="+mn-cs"/>
              </a:rPr>
              <a:t> </a:t>
            </a:r>
            <a:r>
              <a:rPr kumimoji="0" lang="en-GB" sz="2400" b="1" i="0" u="none" strike="noStrike" kern="1200" cap="none" spc="-1" normalizeH="0" baseline="0" noProof="0" dirty="0" err="1">
                <a:ln>
                  <a:noFill/>
                </a:ln>
                <a:solidFill>
                  <a:prstClr val="white"/>
                </a:solidFill>
                <a:effectLst/>
                <a:uLnTx/>
                <a:uFillTx/>
                <a:latin typeface="Century Gothic" panose="020B0502020202020204" pitchFamily="34" charset="0"/>
                <a:ea typeface="Century Gothic"/>
                <a:cs typeface="+mn-cs"/>
              </a:rPr>
              <a:t>zu</a:t>
            </a:r>
            <a:r>
              <a:rPr kumimoji="0" lang="en-GB" sz="2400" b="0" i="0" u="none" strike="noStrike" kern="1200" cap="none" spc="-1" normalizeH="0" baseline="0" noProof="0" dirty="0">
                <a:ln>
                  <a:noFill/>
                </a:ln>
                <a:solidFill>
                  <a:prstClr val="white"/>
                </a:solidFill>
                <a:effectLst/>
                <a:uLnTx/>
                <a:uFillTx/>
                <a:latin typeface="Century Gothic" panose="020B0502020202020204" pitchFamily="34" charset="0"/>
                <a:ea typeface="Century Gothic"/>
                <a:cs typeface="+mn-cs"/>
              </a:rPr>
              <a:t>.</a:t>
            </a:r>
            <a:endParaRPr kumimoji="0" sz="2400" b="1" i="0" u="none" strike="noStrike" kern="1200" cap="none" spc="0" normalizeH="0" baseline="0" noProof="0" dirty="0">
              <a:ln>
                <a:noFill/>
              </a:ln>
              <a:solidFill>
                <a:prstClr val="white"/>
              </a:solidFill>
              <a:effectLst/>
              <a:uLnTx/>
              <a:uFillTx/>
              <a:latin typeface="Century Gothic" panose="020B0502020202020204" pitchFamily="34" charset="0"/>
              <a:ea typeface="Calibri"/>
              <a:cs typeface="Calibri"/>
              <a:sym typeface="Calibri"/>
            </a:endParaRPr>
          </a:p>
        </p:txBody>
      </p:sp>
      <p:pic>
        <p:nvPicPr>
          <p:cNvPr id="27" name="Picture 26" descr="A picture containing text, clipart&#10;&#10;Description automatically generated">
            <a:hlinkClick r:id="" action="ppaction://noaction">
              <a:snd r:embed="rId13" name="T3_W3_6.8.wav"/>
            </a:hlinkClick>
            <a:extLst>
              <a:ext uri="{FF2B5EF4-FFF2-40B4-BE49-F238E27FC236}">
                <a16:creationId xmlns:a16="http://schemas.microsoft.com/office/drawing/2014/main" id="{911ED9FE-1347-4F0E-B110-FD1532BF68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636" y="5387693"/>
            <a:ext cx="609653" cy="627942"/>
          </a:xfrm>
          <a:prstGeom prst="rect">
            <a:avLst/>
          </a:prstGeom>
        </p:spPr>
      </p:pic>
      <p:pic>
        <p:nvPicPr>
          <p:cNvPr id="28" name="Picture 27" descr="A picture containing text, clipart&#10;&#10;Description automatically generated">
            <a:hlinkClick r:id="" action="ppaction://noaction">
              <a:snd r:embed="rId14" name="T3_W3_6.9.wav"/>
            </a:hlinkClick>
            <a:extLst>
              <a:ext uri="{FF2B5EF4-FFF2-40B4-BE49-F238E27FC236}">
                <a16:creationId xmlns:a16="http://schemas.microsoft.com/office/drawing/2014/main" id="{C71F4533-9DB1-4502-B230-0967ED94B4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636" y="5960793"/>
            <a:ext cx="609653" cy="627942"/>
          </a:xfrm>
          <a:prstGeom prst="rect">
            <a:avLst/>
          </a:prstGeom>
        </p:spPr>
      </p:pic>
      <p:pic>
        <p:nvPicPr>
          <p:cNvPr id="36" name="Picture 35" descr="Icon&#10;&#10;Description automatically generated">
            <a:extLst>
              <a:ext uri="{FF2B5EF4-FFF2-40B4-BE49-F238E27FC236}">
                <a16:creationId xmlns:a16="http://schemas.microsoft.com/office/drawing/2014/main" id="{2CB32317-EA81-4A36-9D28-8E5A1A77C62D}"/>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r="50000"/>
          <a:stretch/>
        </p:blipFill>
        <p:spPr>
          <a:xfrm>
            <a:off x="7603618" y="1949075"/>
            <a:ext cx="517321" cy="517320"/>
          </a:xfrm>
          <a:prstGeom prst="rect">
            <a:avLst/>
          </a:prstGeom>
        </p:spPr>
      </p:pic>
      <p:pic>
        <p:nvPicPr>
          <p:cNvPr id="37" name="Picture 36" descr="Icon&#10;&#10;Description automatically generated">
            <a:extLst>
              <a:ext uri="{FF2B5EF4-FFF2-40B4-BE49-F238E27FC236}">
                <a16:creationId xmlns:a16="http://schemas.microsoft.com/office/drawing/2014/main" id="{CFFBA9F8-C8FD-4F23-8397-0ECC7D70BACA}"/>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r="50000"/>
          <a:stretch/>
        </p:blipFill>
        <p:spPr>
          <a:xfrm>
            <a:off x="5578679" y="2528436"/>
            <a:ext cx="517321" cy="517320"/>
          </a:xfrm>
          <a:prstGeom prst="rect">
            <a:avLst/>
          </a:prstGeom>
        </p:spPr>
      </p:pic>
      <p:pic>
        <p:nvPicPr>
          <p:cNvPr id="38" name="Picture 37" descr="Icon&#10;&#10;Description automatically generated">
            <a:extLst>
              <a:ext uri="{FF2B5EF4-FFF2-40B4-BE49-F238E27FC236}">
                <a16:creationId xmlns:a16="http://schemas.microsoft.com/office/drawing/2014/main" id="{E9287F2C-0052-45DF-946C-84A14FAB6FDB}"/>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r="50000"/>
          <a:stretch/>
        </p:blipFill>
        <p:spPr>
          <a:xfrm>
            <a:off x="7603617" y="3110391"/>
            <a:ext cx="517321" cy="517320"/>
          </a:xfrm>
          <a:prstGeom prst="rect">
            <a:avLst/>
          </a:prstGeom>
        </p:spPr>
      </p:pic>
      <p:pic>
        <p:nvPicPr>
          <p:cNvPr id="39" name="Picture 38" descr="Icon&#10;&#10;Description automatically generated">
            <a:extLst>
              <a:ext uri="{FF2B5EF4-FFF2-40B4-BE49-F238E27FC236}">
                <a16:creationId xmlns:a16="http://schemas.microsoft.com/office/drawing/2014/main" id="{A8659E4C-009F-4422-8048-C8F6A68203A9}"/>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r="50000"/>
          <a:stretch/>
        </p:blipFill>
        <p:spPr>
          <a:xfrm>
            <a:off x="7603616" y="3698405"/>
            <a:ext cx="517321" cy="517320"/>
          </a:xfrm>
          <a:prstGeom prst="rect">
            <a:avLst/>
          </a:prstGeom>
        </p:spPr>
      </p:pic>
      <p:pic>
        <p:nvPicPr>
          <p:cNvPr id="40" name="Picture 39" descr="Icon&#10;&#10;Description automatically generated">
            <a:extLst>
              <a:ext uri="{FF2B5EF4-FFF2-40B4-BE49-F238E27FC236}">
                <a16:creationId xmlns:a16="http://schemas.microsoft.com/office/drawing/2014/main" id="{CD3ED7C9-E3E1-4CD2-9DB8-B9CA26074F76}"/>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r="50000"/>
          <a:stretch/>
        </p:blipFill>
        <p:spPr>
          <a:xfrm>
            <a:off x="5554935" y="4293789"/>
            <a:ext cx="517321" cy="517320"/>
          </a:xfrm>
          <a:prstGeom prst="rect">
            <a:avLst/>
          </a:prstGeom>
        </p:spPr>
      </p:pic>
      <p:pic>
        <p:nvPicPr>
          <p:cNvPr id="41" name="Picture 40" descr="Icon&#10;&#10;Description automatically generated">
            <a:extLst>
              <a:ext uri="{FF2B5EF4-FFF2-40B4-BE49-F238E27FC236}">
                <a16:creationId xmlns:a16="http://schemas.microsoft.com/office/drawing/2014/main" id="{F320AEFD-CB21-4DA4-8A62-67EB488393FC}"/>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r="50000"/>
          <a:stretch/>
        </p:blipFill>
        <p:spPr>
          <a:xfrm>
            <a:off x="5554934" y="4862208"/>
            <a:ext cx="517321" cy="517320"/>
          </a:xfrm>
          <a:prstGeom prst="rect">
            <a:avLst/>
          </a:prstGeom>
        </p:spPr>
      </p:pic>
      <p:pic>
        <p:nvPicPr>
          <p:cNvPr id="42" name="Picture 41" descr="Icon&#10;&#10;Description automatically generated">
            <a:extLst>
              <a:ext uri="{FF2B5EF4-FFF2-40B4-BE49-F238E27FC236}">
                <a16:creationId xmlns:a16="http://schemas.microsoft.com/office/drawing/2014/main" id="{AAA5EDB5-C9E7-493C-8850-910E2123996D}"/>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r="50000"/>
          <a:stretch/>
        </p:blipFill>
        <p:spPr>
          <a:xfrm>
            <a:off x="7602218" y="5395353"/>
            <a:ext cx="517321" cy="517320"/>
          </a:xfrm>
          <a:prstGeom prst="rect">
            <a:avLst/>
          </a:prstGeom>
        </p:spPr>
      </p:pic>
      <p:pic>
        <p:nvPicPr>
          <p:cNvPr id="43" name="Picture 42" descr="Icon&#10;&#10;Description automatically generated">
            <a:extLst>
              <a:ext uri="{FF2B5EF4-FFF2-40B4-BE49-F238E27FC236}">
                <a16:creationId xmlns:a16="http://schemas.microsoft.com/office/drawing/2014/main" id="{5DFE5E01-58FB-4397-A605-9BE0F6D53E10}"/>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r="50000"/>
          <a:stretch/>
        </p:blipFill>
        <p:spPr>
          <a:xfrm>
            <a:off x="5578678" y="5968110"/>
            <a:ext cx="517321" cy="517320"/>
          </a:xfrm>
          <a:prstGeom prst="rect">
            <a:avLst/>
          </a:prstGeom>
        </p:spPr>
      </p:pic>
      <p:pic>
        <p:nvPicPr>
          <p:cNvPr id="8" name="Picture 7">
            <a:extLst>
              <a:ext uri="{FF2B5EF4-FFF2-40B4-BE49-F238E27FC236}">
                <a16:creationId xmlns:a16="http://schemas.microsoft.com/office/drawing/2014/main" id="{65191072-BC60-4ED7-85A4-1CE8227D56F7}"/>
              </a:ext>
            </a:extLst>
          </p:cNvPr>
          <p:cNvPicPr>
            <a:picLocks noChangeAspect="1"/>
          </p:cNvPicPr>
          <p:nvPr/>
        </p:nvPicPr>
        <p:blipFill>
          <a:blip r:embed="rId16"/>
          <a:stretch>
            <a:fillRect/>
          </a:stretch>
        </p:blipFill>
        <p:spPr>
          <a:xfrm>
            <a:off x="10538535" y="83903"/>
            <a:ext cx="1243692" cy="1700931"/>
          </a:xfrm>
          <a:prstGeom prst="rect">
            <a:avLst/>
          </a:prstGeom>
        </p:spPr>
      </p:pic>
      <p:pic>
        <p:nvPicPr>
          <p:cNvPr id="9" name="Picture 8">
            <a:extLst>
              <a:ext uri="{FF2B5EF4-FFF2-40B4-BE49-F238E27FC236}">
                <a16:creationId xmlns:a16="http://schemas.microsoft.com/office/drawing/2014/main" id="{4EA44D80-CD99-4B14-9632-5289C3602FD5}"/>
              </a:ext>
            </a:extLst>
          </p:cNvPr>
          <p:cNvPicPr>
            <a:picLocks noChangeAspect="1"/>
          </p:cNvPicPr>
          <p:nvPr/>
        </p:nvPicPr>
        <p:blipFill>
          <a:blip r:embed="rId17"/>
          <a:stretch>
            <a:fillRect/>
          </a:stretch>
        </p:blipFill>
        <p:spPr>
          <a:xfrm>
            <a:off x="9143245" y="2385712"/>
            <a:ext cx="1737757" cy="1817961"/>
          </a:xfrm>
          <a:prstGeom prst="rect">
            <a:avLst/>
          </a:prstGeom>
        </p:spPr>
      </p:pic>
      <p:sp>
        <p:nvSpPr>
          <p:cNvPr id="45" name="Speech Bubble: Rectangle with Corners Rounded 44">
            <a:extLst>
              <a:ext uri="{FF2B5EF4-FFF2-40B4-BE49-F238E27FC236}">
                <a16:creationId xmlns:a16="http://schemas.microsoft.com/office/drawing/2014/main" id="{95B8274F-A897-4E2D-BFCD-4A63CE0CDBC8}"/>
              </a:ext>
            </a:extLst>
          </p:cNvPr>
          <p:cNvSpPr/>
          <p:nvPr/>
        </p:nvSpPr>
        <p:spPr>
          <a:xfrm>
            <a:off x="8803195" y="4050853"/>
            <a:ext cx="3047350" cy="2166591"/>
          </a:xfrm>
          <a:prstGeom prst="wedgeRoundRectCallout">
            <a:avLst>
              <a:gd name="adj1" fmla="val -49743"/>
              <a:gd name="adj2" fmla="val -17240"/>
              <a:gd name="adj3" fmla="val 16667"/>
            </a:avLst>
          </a:prstGeom>
          <a:solidFill>
            <a:srgbClr val="00206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a:ea typeface="+mn-ea"/>
                <a:cs typeface="+mn-cs"/>
              </a:rPr>
              <a:t>Can you clap the syllables in each word, clapping louder for the stressed syllables?</a:t>
            </a:r>
          </a:p>
        </p:txBody>
      </p:sp>
      <p:pic>
        <p:nvPicPr>
          <p:cNvPr id="5" name="Picture 4"/>
          <p:cNvPicPr>
            <a:picLocks noChangeAspect="1"/>
          </p:cNvPicPr>
          <p:nvPr/>
        </p:nvPicPr>
        <p:blipFill rotWithShape="1">
          <a:blip r:embed="rId18" cstate="print">
            <a:extLst>
              <a:ext uri="{28A0092B-C50C-407E-A947-70E740481C1C}">
                <a14:useLocalDpi xmlns:a14="http://schemas.microsoft.com/office/drawing/2010/main" val="0"/>
              </a:ext>
            </a:extLst>
          </a:blip>
          <a:srcRect b="16165"/>
          <a:stretch/>
        </p:blipFill>
        <p:spPr>
          <a:xfrm flipH="1">
            <a:off x="1735733" y="1088340"/>
            <a:ext cx="736136" cy="829978"/>
          </a:xfrm>
          <a:prstGeom prst="rect">
            <a:avLst/>
          </a:prstGeom>
        </p:spPr>
      </p:pic>
      <p:pic>
        <p:nvPicPr>
          <p:cNvPr id="1026" name="Picture 2" descr="Free high speed train railway ice vecto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flipH="1">
            <a:off x="2610934" y="1132945"/>
            <a:ext cx="1937817" cy="8130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ee young african sportsman illustration"/>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l="33401" t="5188" r="6891" b="1841"/>
          <a:stretch/>
        </p:blipFill>
        <p:spPr bwMode="auto">
          <a:xfrm>
            <a:off x="3423076" y="1950954"/>
            <a:ext cx="352755" cy="5492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ree everest czomolungma himalayas vecto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639901" y="2528373"/>
            <a:ext cx="744386" cy="52630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ree wind turbine windmill wind power vecto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132359" y="3088732"/>
            <a:ext cx="804975" cy="56914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ree tractor farm farmer vecto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849390" y="3686068"/>
            <a:ext cx="703107" cy="53392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Free singing music singers vecto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148644" y="4248184"/>
            <a:ext cx="772404" cy="54068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Free Landscape Alps photo and picture"/>
          <p:cNvPicPr>
            <a:picLocks noChangeAspect="1" noChangeArrowheads="1"/>
          </p:cNvPicPr>
          <p:nvPr/>
        </p:nvPicPr>
        <p:blipFill rotWithShape="1">
          <a:blip r:embed="rId25" cstate="print">
            <a:extLst>
              <a:ext uri="{28A0092B-C50C-407E-A947-70E740481C1C}">
                <a14:useLocalDpi xmlns:a14="http://schemas.microsoft.com/office/drawing/2010/main" val="0"/>
              </a:ext>
            </a:extLst>
          </a:blip>
          <a:srcRect l="37155" r="12586"/>
          <a:stretch/>
        </p:blipFill>
        <p:spPr bwMode="auto">
          <a:xfrm>
            <a:off x="2811918" y="4826698"/>
            <a:ext cx="973324" cy="53862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Free Castle Tree photo and picture"/>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2936579" y="5418944"/>
            <a:ext cx="839252" cy="51732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Free mechanic garage work illustration"/>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3366455" y="5984707"/>
            <a:ext cx="698083" cy="556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06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5"/>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3" grpId="0" animBg="1"/>
      <p:bldP spid="32" grpId="0" animBg="1"/>
      <p:bldP spid="31" grpId="0" animBg="1"/>
      <p:bldP spid="30" grpId="0" animBg="1"/>
      <p:bldP spid="29" grpId="0" animBg="1"/>
      <p:bldP spid="2"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CustomShape 6"/>
          <p:cNvSpPr/>
          <p:nvPr/>
        </p:nvSpPr>
        <p:spPr>
          <a:xfrm>
            <a:off x="114389" y="0"/>
            <a:ext cx="8125560"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1" normalizeH="0" baseline="0" noProof="0" dirty="0" err="1">
                <a:ln>
                  <a:noFill/>
                </a:ln>
                <a:solidFill>
                  <a:srgbClr val="002060"/>
                </a:solidFill>
                <a:effectLst/>
                <a:uLnTx/>
                <a:uFillTx/>
                <a:latin typeface="Century Gothic" panose="020B0502020202020204" pitchFamily="34" charset="0"/>
                <a:ea typeface="+mn-ea"/>
                <a:cs typeface="+mn-cs"/>
              </a:rPr>
              <a:t>Vokabeln</a:t>
            </a: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1" i="0" u="none" strike="noStrike" kern="1200" cap="none" spc="-1" normalizeH="0" baseline="0" noProof="0" dirty="0" err="1">
                <a:ln>
                  <a:noFill/>
                </a:ln>
                <a:solidFill>
                  <a:srgbClr val="002060"/>
                </a:solidFill>
                <a:effectLst/>
                <a:uLnTx/>
                <a:uFillTx/>
                <a:latin typeface="Century Gothic" panose="020B0502020202020204" pitchFamily="34" charset="0"/>
                <a:ea typeface="+mn-ea"/>
                <a:cs typeface="+mn-cs"/>
              </a:rPr>
              <a:t>lernen</a:t>
            </a:r>
            <a:endParaRPr kumimoji="0" lang="en-GB" sz="28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0634549" y="1229428"/>
            <a:ext cx="1557451" cy="374973"/>
          </a:xfrm>
          <a:solidFill>
            <a:srgbClr val="FF0000"/>
          </a:solidFill>
        </p:spPr>
        <p:txBody>
          <a:bodyPr/>
          <a:lstStyle/>
          <a:p>
            <a:pPr algn="ctr"/>
            <a:r>
              <a:rPr lang="en-GB" sz="2000" b="1" dirty="0" err="1">
                <a:solidFill>
                  <a:schemeClr val="bg1"/>
                </a:solidFill>
                <a:latin typeface="Century Gothic" panose="020B0502020202020204" pitchFamily="34" charset="0"/>
              </a:rPr>
              <a:t>Vokabeln</a:t>
            </a:r>
            <a:endParaRPr lang="en-GB" sz="2000" b="1" dirty="0">
              <a:solidFill>
                <a:schemeClr val="bg1"/>
              </a:solidFill>
              <a:latin typeface="Century Gothic" panose="020B0502020202020204" pitchFamily="34" charset="0"/>
            </a:endParaRPr>
          </a:p>
        </p:txBody>
      </p:sp>
      <p:grpSp>
        <p:nvGrpSpPr>
          <p:cNvPr id="5" name="Group 4">
            <a:extLst>
              <a:ext uri="{FF2B5EF4-FFF2-40B4-BE49-F238E27FC236}">
                <a16:creationId xmlns:a16="http://schemas.microsoft.com/office/drawing/2014/main" id="{ADC25B4A-87A5-444F-8909-6798D57B9B6E}"/>
              </a:ext>
            </a:extLst>
          </p:cNvPr>
          <p:cNvGrpSpPr/>
          <p:nvPr/>
        </p:nvGrpSpPr>
        <p:grpSpPr>
          <a:xfrm>
            <a:off x="10850272" y="161306"/>
            <a:ext cx="1240568" cy="1008631"/>
            <a:chOff x="10818487" y="2376307"/>
            <a:chExt cx="1240568" cy="1008631"/>
          </a:xfrm>
        </p:grpSpPr>
        <p:sp>
          <p:nvSpPr>
            <p:cNvPr id="2" name="Oval 1">
              <a:extLst>
                <a:ext uri="{FF2B5EF4-FFF2-40B4-BE49-F238E27FC236}">
                  <a16:creationId xmlns:a16="http://schemas.microsoft.com/office/drawing/2014/main" id="{0407715F-6131-45A0-B32C-D2CFB1907A6E}"/>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0" name="Explosion: 8 Points 9">
              <a:extLst>
                <a:ext uri="{FF2B5EF4-FFF2-40B4-BE49-F238E27FC236}">
                  <a16:creationId xmlns:a16="http://schemas.microsoft.com/office/drawing/2014/main" id="{B8BE6A60-1CFA-43E3-94FE-71206E822483}"/>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1" name="Explosion: 8 Points 10">
              <a:extLst>
                <a:ext uri="{FF2B5EF4-FFF2-40B4-BE49-F238E27FC236}">
                  <a16:creationId xmlns:a16="http://schemas.microsoft.com/office/drawing/2014/main" id="{B41BDBF2-E6DC-4745-8986-04DDABD48D4D}"/>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Century Gothic"/>
                <a:ea typeface="+mn-ea"/>
                <a:cs typeface="+mn-cs"/>
              </a:endParaRPr>
            </a:p>
          </p:txBody>
        </p:sp>
        <p:sp>
          <p:nvSpPr>
            <p:cNvPr id="12" name="TextBox 11">
              <a:extLst>
                <a:ext uri="{FF2B5EF4-FFF2-40B4-BE49-F238E27FC236}">
                  <a16:creationId xmlns:a16="http://schemas.microsoft.com/office/drawing/2014/main" id="{D5871A45-33B3-485C-BB71-EBE790506937}"/>
                </a:ext>
              </a:extLst>
            </p:cNvPr>
            <p:cNvSpPr txBox="1"/>
            <p:nvPr/>
          </p:nvSpPr>
          <p:spPr>
            <a:xfrm rot="20326871">
              <a:off x="10872111" y="2644457"/>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black">
                      <a:lumMod val="95000"/>
                      <a:lumOff val="5000"/>
                    </a:prstClr>
                  </a:solidFill>
                  <a:effectLst/>
                  <a:uLnTx/>
                  <a:uFillTx/>
                  <a:latin typeface="Century Gothic" panose="020B0502020202020204" pitchFamily="34" charset="0"/>
                  <a:ea typeface="+mn-ea"/>
                  <a:cs typeface="+mn-cs"/>
                </a:rPr>
                <a:t>Wörter</a:t>
              </a:r>
              <a:endParaRPr kumimoji="0" lang="en-GB" sz="2000" b="1" i="0" u="none" strike="noStrike" kern="1200" cap="none" spc="0" normalizeH="0" baseline="0" noProof="0" dirty="0">
                <a:ln>
                  <a:noFill/>
                </a:ln>
                <a:solidFill>
                  <a:prstClr val="black">
                    <a:lumMod val="95000"/>
                    <a:lumOff val="5000"/>
                  </a:prstClr>
                </a:solidFill>
                <a:effectLst/>
                <a:uLnTx/>
                <a:uFillTx/>
                <a:latin typeface="Century Gothic" panose="020B0502020202020204" pitchFamily="34" charset="0"/>
                <a:ea typeface="+mn-ea"/>
                <a:cs typeface="+mn-cs"/>
              </a:endParaRPr>
            </a:p>
          </p:txBody>
        </p:sp>
      </p:grpSp>
      <p:sp>
        <p:nvSpPr>
          <p:cNvPr id="13" name="Speech Bubble: Rectangle with Corners Rounded 12">
            <a:extLst>
              <a:ext uri="{FF2B5EF4-FFF2-40B4-BE49-F238E27FC236}">
                <a16:creationId xmlns:a16="http://schemas.microsoft.com/office/drawing/2014/main" id="{C472ADB2-A29C-468A-AFDC-509DA251A035}"/>
              </a:ext>
            </a:extLst>
          </p:cNvPr>
          <p:cNvSpPr/>
          <p:nvPr/>
        </p:nvSpPr>
        <p:spPr>
          <a:xfrm>
            <a:off x="1028456" y="657343"/>
            <a:ext cx="3287905" cy="518040"/>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4" name="Graphic 13" descr="Teacher">
            <a:extLst>
              <a:ext uri="{FF2B5EF4-FFF2-40B4-BE49-F238E27FC236}">
                <a16:creationId xmlns:a16="http://schemas.microsoft.com/office/drawing/2014/main" id="{D2A653A1-811E-4C2A-A57B-293284D2713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389" y="442649"/>
            <a:ext cx="914400" cy="914400"/>
          </a:xfrm>
          <a:prstGeom prst="rect">
            <a:avLst/>
          </a:prstGeom>
        </p:spPr>
      </p:pic>
      <p:sp>
        <p:nvSpPr>
          <p:cNvPr id="15" name="Google Shape;108;p3">
            <a:extLst>
              <a:ext uri="{FF2B5EF4-FFF2-40B4-BE49-F238E27FC236}">
                <a16:creationId xmlns:a16="http://schemas.microsoft.com/office/drawing/2014/main" id="{65FE47C1-828E-456E-B379-6234726CA4EB}"/>
              </a:ext>
            </a:extLst>
          </p:cNvPr>
          <p:cNvSpPr txBox="1"/>
          <p:nvPr/>
        </p:nvSpPr>
        <p:spPr>
          <a:xfrm>
            <a:off x="1247920" y="635203"/>
            <a:ext cx="2842299"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1" normalizeH="0" baseline="0" noProof="0" dirty="0">
                <a:ln>
                  <a:noFill/>
                </a:ln>
                <a:solidFill>
                  <a:prstClr val="white"/>
                </a:solidFill>
                <a:effectLst/>
                <a:uLnTx/>
                <a:uFillTx/>
                <a:latin typeface="Century Gothic" panose="020B0502020202020204" pitchFamily="34" charset="0"/>
                <a:ea typeface="Century Gothic"/>
                <a:cs typeface="+mn-cs"/>
              </a:rPr>
              <a:t>Sag die </a:t>
            </a:r>
            <a:r>
              <a:rPr kumimoji="0" lang="en-GB" sz="2800" b="0" i="0" u="none" strike="noStrike" kern="1200" cap="none" spc="-1" normalizeH="0" baseline="0" noProof="0" dirty="0" err="1">
                <a:ln>
                  <a:noFill/>
                </a:ln>
                <a:solidFill>
                  <a:prstClr val="white"/>
                </a:solidFill>
                <a:effectLst/>
                <a:uLnTx/>
                <a:uFillTx/>
                <a:latin typeface="Century Gothic" panose="020B0502020202020204" pitchFamily="34" charset="0"/>
                <a:ea typeface="Century Gothic"/>
                <a:cs typeface="+mn-cs"/>
              </a:rPr>
              <a:t>Wörter</a:t>
            </a:r>
            <a:r>
              <a:rPr kumimoji="0" lang="en-GB" sz="2800" b="0" i="0" u="none" strike="noStrike" kern="1200" cap="none" spc="-1" normalizeH="0" baseline="0" noProof="0" dirty="0">
                <a:ln>
                  <a:noFill/>
                </a:ln>
                <a:solidFill>
                  <a:prstClr val="white"/>
                </a:solidFill>
                <a:effectLst/>
                <a:uLnTx/>
                <a:uFillTx/>
                <a:latin typeface="Century Gothic" panose="020B0502020202020204" pitchFamily="34" charset="0"/>
                <a:ea typeface="Century Gothic"/>
                <a:cs typeface="+mn-cs"/>
              </a:rPr>
              <a:t>.</a:t>
            </a:r>
            <a:endParaRPr kumimoji="0" sz="2800" b="1" i="0" u="none" strike="noStrike" kern="1200" cap="none" spc="0" normalizeH="0" baseline="0" noProof="0" dirty="0">
              <a:ln>
                <a:noFill/>
              </a:ln>
              <a:solidFill>
                <a:prstClr val="white"/>
              </a:solidFill>
              <a:effectLst/>
              <a:uLnTx/>
              <a:uFillTx/>
              <a:latin typeface="Century Gothic" panose="020B0502020202020204" pitchFamily="34" charset="0"/>
              <a:ea typeface="Calibri"/>
              <a:cs typeface="Calibri"/>
              <a:sym typeface="Calibri"/>
            </a:endParaRPr>
          </a:p>
        </p:txBody>
      </p:sp>
      <p:sp>
        <p:nvSpPr>
          <p:cNvPr id="19" name="TextBox 18">
            <a:extLst>
              <a:ext uri="{FF2B5EF4-FFF2-40B4-BE49-F238E27FC236}">
                <a16:creationId xmlns:a16="http://schemas.microsoft.com/office/drawing/2014/main" id="{996BD243-B1B7-484E-B3F0-AAC608FFA41C}"/>
              </a:ext>
            </a:extLst>
          </p:cNvPr>
          <p:cNvSpPr txBox="1"/>
          <p:nvPr/>
        </p:nvSpPr>
        <p:spPr>
          <a:xfrm>
            <a:off x="1028456" y="3105834"/>
            <a:ext cx="2618418" cy="646331"/>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err="1">
                <a:ln>
                  <a:noFill/>
                </a:ln>
                <a:solidFill>
                  <a:prstClr val="white"/>
                </a:solidFill>
                <a:effectLst/>
                <a:uLnTx/>
                <a:uFillTx/>
                <a:latin typeface="Century Gothic"/>
                <a:ea typeface="+mn-ea"/>
                <a:cs typeface="+mn-cs"/>
              </a:rPr>
              <a:t>besuchen</a:t>
            </a:r>
            <a:endParaRPr kumimoji="0" lang="en-GB" sz="36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21" name="TextBox 20">
            <a:extLst>
              <a:ext uri="{FF2B5EF4-FFF2-40B4-BE49-F238E27FC236}">
                <a16:creationId xmlns:a16="http://schemas.microsoft.com/office/drawing/2014/main" id="{2555519C-9A9B-487E-8B77-006C5FBADCC7}"/>
              </a:ext>
            </a:extLst>
          </p:cNvPr>
          <p:cNvSpPr txBox="1"/>
          <p:nvPr/>
        </p:nvSpPr>
        <p:spPr>
          <a:xfrm>
            <a:off x="6105352" y="3105834"/>
            <a:ext cx="2167418" cy="646331"/>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err="1">
                <a:ln>
                  <a:noFill/>
                </a:ln>
                <a:solidFill>
                  <a:prstClr val="white"/>
                </a:solidFill>
                <a:effectLst/>
                <a:uLnTx/>
                <a:uFillTx/>
                <a:latin typeface="Century Gothic"/>
                <a:ea typeface="+mn-ea"/>
                <a:cs typeface="+mn-cs"/>
              </a:rPr>
              <a:t>bleiben</a:t>
            </a:r>
            <a:endParaRPr kumimoji="0" lang="en-GB" sz="36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38" name="TextBox 37">
            <a:extLst>
              <a:ext uri="{FF2B5EF4-FFF2-40B4-BE49-F238E27FC236}">
                <a16:creationId xmlns:a16="http://schemas.microsoft.com/office/drawing/2014/main" id="{0146661E-2D9B-4ACD-9EEA-3FEBB03074F1}"/>
              </a:ext>
            </a:extLst>
          </p:cNvPr>
          <p:cNvSpPr txBox="1"/>
          <p:nvPr/>
        </p:nvSpPr>
        <p:spPr>
          <a:xfrm>
            <a:off x="3090352" y="6062305"/>
            <a:ext cx="2773494" cy="646331"/>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dirty="0">
                <a:solidFill>
                  <a:prstClr val="white"/>
                </a:solidFill>
                <a:latin typeface="Century Gothic"/>
              </a:rPr>
              <a:t>d</a:t>
            </a:r>
            <a:r>
              <a:rPr kumimoji="0" lang="en-GB" sz="3600" b="0" i="0" u="none" strike="noStrike" kern="1200" cap="none" spc="0" normalizeH="0" baseline="0" noProof="0" dirty="0" err="1">
                <a:ln>
                  <a:noFill/>
                </a:ln>
                <a:solidFill>
                  <a:prstClr val="white"/>
                </a:solidFill>
                <a:effectLst/>
                <a:uLnTx/>
                <a:uFillTx/>
                <a:latin typeface="Century Gothic"/>
                <a:ea typeface="+mn-ea"/>
                <a:cs typeface="+mn-cs"/>
              </a:rPr>
              <a:t>ie</a:t>
            </a:r>
            <a:r>
              <a:rPr kumimoji="0" lang="en-GB" sz="3600" b="0" i="0" u="none" strike="noStrike" kern="1200" cap="none" spc="0" normalizeH="0" baseline="0" noProof="0" dirty="0">
                <a:ln>
                  <a:noFill/>
                </a:ln>
                <a:solidFill>
                  <a:prstClr val="white"/>
                </a:solidFill>
                <a:effectLst/>
                <a:uLnTx/>
                <a:uFillTx/>
                <a:latin typeface="Century Gothic"/>
                <a:ea typeface="+mn-ea"/>
                <a:cs typeface="+mn-cs"/>
              </a:rPr>
              <a:t> </a:t>
            </a:r>
            <a:r>
              <a:rPr kumimoji="0" lang="en-GB" sz="3600" b="0" i="0" u="none" strike="noStrike" kern="1200" cap="none" spc="0" normalizeH="0" baseline="0" noProof="0" dirty="0" err="1">
                <a:ln>
                  <a:noFill/>
                </a:ln>
                <a:solidFill>
                  <a:prstClr val="white"/>
                </a:solidFill>
                <a:effectLst/>
                <a:uLnTx/>
                <a:uFillTx/>
                <a:latin typeface="Century Gothic"/>
                <a:ea typeface="+mn-ea"/>
                <a:cs typeface="+mn-cs"/>
              </a:rPr>
              <a:t>Gitarre</a:t>
            </a:r>
            <a:endParaRPr kumimoji="0" lang="en-GB" sz="36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39" name="TextBox 38">
            <a:extLst>
              <a:ext uri="{FF2B5EF4-FFF2-40B4-BE49-F238E27FC236}">
                <a16:creationId xmlns:a16="http://schemas.microsoft.com/office/drawing/2014/main" id="{BFFC9563-7920-4557-BCAF-D634B8E672E9}"/>
              </a:ext>
            </a:extLst>
          </p:cNvPr>
          <p:cNvSpPr txBox="1"/>
          <p:nvPr/>
        </p:nvSpPr>
        <p:spPr>
          <a:xfrm>
            <a:off x="8609050" y="6062305"/>
            <a:ext cx="2409524" cy="646331"/>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dirty="0">
                <a:solidFill>
                  <a:prstClr val="white"/>
                </a:solidFill>
                <a:latin typeface="Century Gothic"/>
              </a:rPr>
              <a:t>die Oma</a:t>
            </a:r>
            <a:endParaRPr kumimoji="0" lang="en-GB" sz="3600" b="0" i="0" u="none" strike="noStrike" kern="1200" cap="none" spc="0" normalizeH="0" baseline="0" noProof="0" dirty="0">
              <a:ln>
                <a:noFill/>
              </a:ln>
              <a:solidFill>
                <a:prstClr val="white"/>
              </a:solidFill>
              <a:effectLst/>
              <a:uLnTx/>
              <a:uFillTx/>
              <a:latin typeface="Century Gothic"/>
              <a:ea typeface="+mn-ea"/>
              <a:cs typeface="+mn-cs"/>
            </a:endParaRPr>
          </a:p>
        </p:txBody>
      </p:sp>
      <p:pic>
        <p:nvPicPr>
          <p:cNvPr id="35" name="Picture 34"/>
          <p:cNvPicPr>
            <a:picLocks noChangeAspect="1"/>
          </p:cNvPicPr>
          <p:nvPr/>
        </p:nvPicPr>
        <p:blipFill rotWithShape="1">
          <a:blip r:embed="rId5" cstate="print">
            <a:extLst>
              <a:ext uri="{28A0092B-C50C-407E-A947-70E740481C1C}">
                <a14:useLocalDpi xmlns:a14="http://schemas.microsoft.com/office/drawing/2010/main" val="0"/>
              </a:ext>
            </a:extLst>
          </a:blip>
          <a:srcRect b="16165"/>
          <a:stretch/>
        </p:blipFill>
        <p:spPr>
          <a:xfrm flipH="1">
            <a:off x="8712627" y="3604604"/>
            <a:ext cx="2088959" cy="2355258"/>
          </a:xfrm>
          <a:prstGeom prst="rect">
            <a:avLst/>
          </a:prstGeom>
        </p:spPr>
      </p:pic>
      <p:pic>
        <p:nvPicPr>
          <p:cNvPr id="36" name="Picture 4" descr="Free guitar music musical instrument vecto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96672" y="3781135"/>
            <a:ext cx="1960854" cy="217872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974813" y="324433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sp>
        <p:nvSpPr>
          <p:cNvPr id="9" name="Rectangle 8"/>
          <p:cNvSpPr/>
          <p:nvPr/>
        </p:nvSpPr>
        <p:spPr>
          <a:xfrm>
            <a:off x="5974813" y="324433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grpSp>
        <p:nvGrpSpPr>
          <p:cNvPr id="4" name="Group 3">
            <a:extLst>
              <a:ext uri="{FF2B5EF4-FFF2-40B4-BE49-F238E27FC236}">
                <a16:creationId xmlns:a16="http://schemas.microsoft.com/office/drawing/2014/main" id="{9B4FD7F6-1A99-2241-2B9F-2B1C86818629}"/>
              </a:ext>
            </a:extLst>
          </p:cNvPr>
          <p:cNvGrpSpPr/>
          <p:nvPr/>
        </p:nvGrpSpPr>
        <p:grpSpPr>
          <a:xfrm>
            <a:off x="1321728" y="1436973"/>
            <a:ext cx="2031873" cy="1539443"/>
            <a:chOff x="8078724" y="4526165"/>
            <a:chExt cx="1431794" cy="1072269"/>
          </a:xfrm>
        </p:grpSpPr>
        <p:sp>
          <p:nvSpPr>
            <p:cNvPr id="6" name="Oval 5">
              <a:extLst>
                <a:ext uri="{FF2B5EF4-FFF2-40B4-BE49-F238E27FC236}">
                  <a16:creationId xmlns:a16="http://schemas.microsoft.com/office/drawing/2014/main" id="{61328AD3-D674-67D8-8283-56F573CA7354}"/>
                </a:ext>
              </a:extLst>
            </p:cNvPr>
            <p:cNvSpPr/>
            <p:nvPr/>
          </p:nvSpPr>
          <p:spPr>
            <a:xfrm>
              <a:off x="8078724" y="4526165"/>
              <a:ext cx="1163696" cy="1072269"/>
            </a:xfrm>
            <a:prstGeom prst="ellipse">
              <a:avLst/>
            </a:prstGeom>
            <a:solidFill>
              <a:srgbClr val="F9FFC9"/>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54AB09B9-BD79-5FC8-F66A-42A2512D78C5}"/>
                </a:ext>
              </a:extLst>
            </p:cNvPr>
            <p:cNvSpPr txBox="1"/>
            <p:nvPr/>
          </p:nvSpPr>
          <p:spPr>
            <a:xfrm>
              <a:off x="8346822" y="5202130"/>
              <a:ext cx="1163696" cy="369332"/>
            </a:xfrm>
            <a:prstGeom prst="rect">
              <a:avLst/>
            </a:prstGeom>
            <a:noFill/>
          </p:spPr>
          <p:txBody>
            <a:bodyPr wrap="square" rtlCol="0">
              <a:spAutoFit/>
            </a:bodyPr>
            <a:lstStyle/>
            <a:p>
              <a:r>
                <a:rPr lang="en-GB" dirty="0">
                  <a:solidFill>
                    <a:srgbClr val="002060"/>
                  </a:solidFill>
                  <a:latin typeface="Century Gothic" panose="020B0502020202020204" pitchFamily="34" charset="0"/>
                </a:rPr>
                <a:t>to visit</a:t>
              </a:r>
            </a:p>
          </p:txBody>
        </p:sp>
        <p:pic>
          <p:nvPicPr>
            <p:cNvPr id="16" name="Picture 4" descr="Free Hand Card vector and picture">
              <a:extLst>
                <a:ext uri="{FF2B5EF4-FFF2-40B4-BE49-F238E27FC236}">
                  <a16:creationId xmlns:a16="http://schemas.microsoft.com/office/drawing/2014/main" id="{34B4E7AB-B0E0-C96B-8D86-5BC4DF68D9B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23770" y="4725816"/>
              <a:ext cx="873604" cy="5050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Group 23">
            <a:extLst>
              <a:ext uri="{FF2B5EF4-FFF2-40B4-BE49-F238E27FC236}">
                <a16:creationId xmlns:a16="http://schemas.microsoft.com/office/drawing/2014/main" id="{B9D1CC18-BC5E-CE10-E451-F3CD3CA56D3A}"/>
              </a:ext>
            </a:extLst>
          </p:cNvPr>
          <p:cNvGrpSpPr/>
          <p:nvPr/>
        </p:nvGrpSpPr>
        <p:grpSpPr>
          <a:xfrm>
            <a:off x="6353905" y="1336546"/>
            <a:ext cx="1735521" cy="1639870"/>
            <a:chOff x="6078686" y="695074"/>
            <a:chExt cx="2289164" cy="2233005"/>
          </a:xfrm>
        </p:grpSpPr>
        <p:sp>
          <p:nvSpPr>
            <p:cNvPr id="23" name="Oval 22">
              <a:extLst>
                <a:ext uri="{FF2B5EF4-FFF2-40B4-BE49-F238E27FC236}">
                  <a16:creationId xmlns:a16="http://schemas.microsoft.com/office/drawing/2014/main" id="{56C1E663-7259-9153-7504-7B9259563222}"/>
                </a:ext>
              </a:extLst>
            </p:cNvPr>
            <p:cNvSpPr/>
            <p:nvPr/>
          </p:nvSpPr>
          <p:spPr>
            <a:xfrm>
              <a:off x="6078686" y="695074"/>
              <a:ext cx="2289164" cy="2233005"/>
            </a:xfrm>
            <a:prstGeom prst="ellipse">
              <a:avLst/>
            </a:prstGeom>
            <a:solidFill>
              <a:srgbClr val="FFFFEF"/>
            </a:solidFill>
            <a:ln>
              <a:solidFill>
                <a:srgbClr val="FCDE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7B18D13E-31FA-2C55-B9FC-346D62DC5DCB}"/>
                </a:ext>
              </a:extLst>
            </p:cNvPr>
            <p:cNvGrpSpPr/>
            <p:nvPr/>
          </p:nvGrpSpPr>
          <p:grpSpPr>
            <a:xfrm>
              <a:off x="6401094" y="1019163"/>
              <a:ext cx="1717274" cy="1515147"/>
              <a:chOff x="-4777161" y="6088593"/>
              <a:chExt cx="1851967" cy="1595912"/>
            </a:xfrm>
          </p:grpSpPr>
          <p:sp>
            <p:nvSpPr>
              <p:cNvPr id="18" name="Rectangle 17">
                <a:extLst>
                  <a:ext uri="{FF2B5EF4-FFF2-40B4-BE49-F238E27FC236}">
                    <a16:creationId xmlns:a16="http://schemas.microsoft.com/office/drawing/2014/main" id="{ECCC2934-A199-B551-A034-711760F9558C}"/>
                  </a:ext>
                </a:extLst>
              </p:cNvPr>
              <p:cNvSpPr/>
              <p:nvPr/>
            </p:nvSpPr>
            <p:spPr>
              <a:xfrm>
                <a:off x="-3484729" y="6208352"/>
                <a:ext cx="229674" cy="312207"/>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descr="Text&#10;&#10;Description automatically generated">
                <a:extLst>
                  <a:ext uri="{FF2B5EF4-FFF2-40B4-BE49-F238E27FC236}">
                    <a16:creationId xmlns:a16="http://schemas.microsoft.com/office/drawing/2014/main" id="{E23C9C5B-A1B9-CFEB-CBFB-2D0C621A655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77161" y="6730461"/>
                <a:ext cx="1851967" cy="954044"/>
              </a:xfrm>
              <a:prstGeom prst="rect">
                <a:avLst/>
              </a:prstGeom>
            </p:spPr>
          </p:pic>
          <p:sp>
            <p:nvSpPr>
              <p:cNvPr id="22" name="Isosceles Triangle 21">
                <a:extLst>
                  <a:ext uri="{FF2B5EF4-FFF2-40B4-BE49-F238E27FC236}">
                    <a16:creationId xmlns:a16="http://schemas.microsoft.com/office/drawing/2014/main" id="{0B056C12-B6F0-85F0-A41F-ADBB203D5AFD}"/>
                  </a:ext>
                </a:extLst>
              </p:cNvPr>
              <p:cNvSpPr/>
              <p:nvPr/>
            </p:nvSpPr>
            <p:spPr>
              <a:xfrm>
                <a:off x="-4726772" y="6088593"/>
                <a:ext cx="1727780" cy="597273"/>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206011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2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3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35"/>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39"/>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2" nodeType="clickEffect">
                                  <p:stCondLst>
                                    <p:cond delay="0"/>
                                  </p:stCondLst>
                                  <p:childTnLst>
                                    <p:set>
                                      <p:cBhvr>
                                        <p:cTn id="74" dur="1" fill="hold">
                                          <p:stCondLst>
                                            <p:cond delay="0"/>
                                          </p:stCondLst>
                                        </p:cTn>
                                        <p:tgtEl>
                                          <p:spTgt spid="3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1" nodeType="clickEffect">
                                  <p:stCondLst>
                                    <p:cond delay="0"/>
                                  </p:stCondLst>
                                  <p:childTnLst>
                                    <p:set>
                                      <p:cBhvr>
                                        <p:cTn id="78" dur="1" fill="hold">
                                          <p:stCondLst>
                                            <p:cond delay="0"/>
                                          </p:stCondLst>
                                        </p:cTn>
                                        <p:tgtEl>
                                          <p:spTgt spid="19"/>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2" nodeType="clickEffect">
                                  <p:stCondLst>
                                    <p:cond delay="0"/>
                                  </p:stCondLst>
                                  <p:childTnLst>
                                    <p:set>
                                      <p:cBhvr>
                                        <p:cTn id="82" dur="1" fill="hold">
                                          <p:stCondLst>
                                            <p:cond delay="0"/>
                                          </p:stCondLst>
                                        </p:cTn>
                                        <p:tgtEl>
                                          <p:spTgt spid="1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1" nodeType="clickEffect">
                                  <p:stCondLst>
                                    <p:cond delay="0"/>
                                  </p:stCondLst>
                                  <p:childTnLst>
                                    <p:set>
                                      <p:cBhvr>
                                        <p:cTn id="86" dur="1" fill="hold">
                                          <p:stCondLst>
                                            <p:cond delay="0"/>
                                          </p:stCondLst>
                                        </p:cTn>
                                        <p:tgtEl>
                                          <p:spTgt spid="21"/>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2" nodeType="clickEffect">
                                  <p:stCondLst>
                                    <p:cond delay="0"/>
                                  </p:stCondLst>
                                  <p:childTnLst>
                                    <p:set>
                                      <p:cBhvr>
                                        <p:cTn id="90" dur="1" fill="hold">
                                          <p:stCondLst>
                                            <p:cond delay="0"/>
                                          </p:stCondLst>
                                        </p:cTn>
                                        <p:tgtEl>
                                          <p:spTgt spid="21"/>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grpId="1" nodeType="clickEffect">
                                  <p:stCondLst>
                                    <p:cond delay="0"/>
                                  </p:stCondLst>
                                  <p:childTnLst>
                                    <p:set>
                                      <p:cBhvr>
                                        <p:cTn id="94" dur="1" fill="hold">
                                          <p:stCondLst>
                                            <p:cond delay="0"/>
                                          </p:stCondLst>
                                        </p:cTn>
                                        <p:tgtEl>
                                          <p:spTgt spid="38"/>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2" nodeType="clickEffect">
                                  <p:stCondLst>
                                    <p:cond delay="0"/>
                                  </p:stCondLst>
                                  <p:childTnLst>
                                    <p:set>
                                      <p:cBhvr>
                                        <p:cTn id="9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19" grpId="2" animBg="1"/>
      <p:bldP spid="21" grpId="0" animBg="1"/>
      <p:bldP spid="21" grpId="1" animBg="1"/>
      <p:bldP spid="21" grpId="2" animBg="1"/>
      <p:bldP spid="38" grpId="0" animBg="1"/>
      <p:bldP spid="38" grpId="1" animBg="1"/>
      <p:bldP spid="38" grpId="2" animBg="1"/>
      <p:bldP spid="39" grpId="0" animBg="1"/>
      <p:bldP spid="39" grpId="1" animBg="1"/>
      <p:bldP spid="39" grpId="2"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26205-0E7C-41F8-AFCA-7D05EDFE4373}"/>
              </a:ext>
            </a:extLst>
          </p:cNvPr>
          <p:cNvSpPr>
            <a:spLocks noGrp="1"/>
          </p:cNvSpPr>
          <p:nvPr>
            <p:ph type="title"/>
          </p:nvPr>
        </p:nvSpPr>
        <p:spPr>
          <a:xfrm>
            <a:off x="286750" y="117641"/>
            <a:ext cx="10972440" cy="1144800"/>
          </a:xfrm>
        </p:spPr>
        <p:txBody>
          <a:bodyPr/>
          <a:lstStyle/>
          <a:p>
            <a:r>
              <a:rPr lang="en-GB" dirty="0" err="1"/>
              <a:t>Ich</a:t>
            </a:r>
            <a:r>
              <a:rPr lang="en-GB" dirty="0"/>
              <a:t> bin Oma!</a:t>
            </a:r>
          </a:p>
        </p:txBody>
      </p:sp>
      <p:sp>
        <p:nvSpPr>
          <p:cNvPr id="8" name="Speech Bubble: Oval 7">
            <a:extLst>
              <a:ext uri="{FF2B5EF4-FFF2-40B4-BE49-F238E27FC236}">
                <a16:creationId xmlns:a16="http://schemas.microsoft.com/office/drawing/2014/main" id="{833B86B8-5B53-43FA-A57D-D9061FD3132C}"/>
              </a:ext>
            </a:extLst>
          </p:cNvPr>
          <p:cNvSpPr/>
          <p:nvPr/>
        </p:nvSpPr>
        <p:spPr>
          <a:xfrm>
            <a:off x="5792127" y="1415024"/>
            <a:ext cx="4745244" cy="3851923"/>
          </a:xfrm>
          <a:prstGeom prst="wedgeEllipseCallout">
            <a:avLst>
              <a:gd name="adj1" fmla="val -86910"/>
              <a:gd name="adj2" fmla="val 9162"/>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i="0" u="none" strike="noStrike" kern="1200" cap="none" spc="0" normalizeH="0" baseline="0" noProof="0" dirty="0">
                <a:ln>
                  <a:noFill/>
                </a:ln>
                <a:solidFill>
                  <a:prstClr val="white"/>
                </a:solidFill>
                <a:effectLst/>
                <a:uLnTx/>
                <a:uFillTx/>
                <a:latin typeface="Century Gothic"/>
                <a:ea typeface="+mn-ea"/>
                <a:cs typeface="+mn-cs"/>
              </a:rPr>
              <a:t>Hallo! </a:t>
            </a:r>
            <a:r>
              <a:rPr kumimoji="0" lang="en-GB" sz="2800" i="0" u="none" strike="noStrike" kern="1200" cap="none" spc="0" normalizeH="0" baseline="0" noProof="0" dirty="0" err="1">
                <a:ln>
                  <a:noFill/>
                </a:ln>
                <a:solidFill>
                  <a:prstClr val="white"/>
                </a:solidFill>
                <a:effectLst/>
                <a:uLnTx/>
                <a:uFillTx/>
                <a:latin typeface="Century Gothic"/>
                <a:ea typeface="+mn-ea"/>
                <a:cs typeface="+mn-cs"/>
              </a:rPr>
              <a:t>Ich</a:t>
            </a:r>
            <a:r>
              <a:rPr kumimoji="0" lang="en-GB" sz="2800" i="0" u="none" strike="noStrike" kern="1200" cap="none" spc="0" normalizeH="0" baseline="0" noProof="0" dirty="0">
                <a:ln>
                  <a:noFill/>
                </a:ln>
                <a:solidFill>
                  <a:prstClr val="white"/>
                </a:solidFill>
                <a:effectLst/>
                <a:uLnTx/>
                <a:uFillTx/>
                <a:latin typeface="Century Gothic"/>
                <a:ea typeface="+mn-ea"/>
                <a:cs typeface="+mn-cs"/>
              </a:rPr>
              <a:t> bin Oma! </a:t>
            </a:r>
            <a:r>
              <a:rPr kumimoji="0" lang="en-GB" sz="2800" i="0" u="none" strike="noStrike" kern="1200" cap="none" spc="0" normalizeH="0" baseline="0" noProof="0" dirty="0" err="1">
                <a:ln>
                  <a:noFill/>
                </a:ln>
                <a:solidFill>
                  <a:prstClr val="white"/>
                </a:solidFill>
                <a:effectLst/>
                <a:uLnTx/>
                <a:uFillTx/>
                <a:latin typeface="Century Gothic"/>
                <a:ea typeface="+mn-ea"/>
                <a:cs typeface="+mn-cs"/>
              </a:rPr>
              <a:t>Ich</a:t>
            </a:r>
            <a:r>
              <a:rPr kumimoji="0" lang="en-GB" sz="2800" i="0" u="none" strike="noStrike" kern="1200" cap="none" spc="0" normalizeH="0" baseline="0" noProof="0" dirty="0">
                <a:ln>
                  <a:noFill/>
                </a:ln>
                <a:solidFill>
                  <a:prstClr val="white"/>
                </a:solidFill>
                <a:effectLst/>
                <a:uLnTx/>
                <a:uFillTx/>
                <a:latin typeface="Century Gothic"/>
                <a:ea typeface="+mn-ea"/>
                <a:cs typeface="+mn-cs"/>
              </a:rPr>
              <a:t> </a:t>
            </a:r>
            <a:r>
              <a:rPr kumimoji="0" lang="en-GB" sz="2800" i="0" u="none" strike="noStrike" kern="1200" cap="none" spc="0" normalizeH="0" baseline="0" noProof="0" dirty="0" err="1">
                <a:ln>
                  <a:noFill/>
                </a:ln>
                <a:solidFill>
                  <a:prstClr val="white"/>
                </a:solidFill>
                <a:effectLst/>
                <a:uLnTx/>
                <a:uFillTx/>
                <a:latin typeface="Century Gothic"/>
                <a:ea typeface="+mn-ea"/>
                <a:cs typeface="+mn-cs"/>
              </a:rPr>
              <a:t>besuche</a:t>
            </a:r>
            <a:r>
              <a:rPr kumimoji="0" lang="en-GB" sz="2800" i="0" u="none" strike="noStrike" kern="1200" cap="none" spc="0" normalizeH="0" baseline="0" noProof="0" dirty="0">
                <a:ln>
                  <a:noFill/>
                </a:ln>
                <a:solidFill>
                  <a:prstClr val="white"/>
                </a:solidFill>
                <a:effectLst/>
                <a:uLnTx/>
                <a:uFillTx/>
                <a:latin typeface="Century Gothic"/>
                <a:ea typeface="+mn-ea"/>
                <a:cs typeface="+mn-cs"/>
              </a:rPr>
              <a:t> </a:t>
            </a:r>
            <a:r>
              <a:rPr kumimoji="0" lang="en-GB" sz="2800" i="0" u="none" strike="noStrike" kern="1200" cap="none" spc="0" normalizeH="0" baseline="0" noProof="0" dirty="0" err="1">
                <a:ln>
                  <a:noFill/>
                </a:ln>
                <a:solidFill>
                  <a:prstClr val="white"/>
                </a:solidFill>
                <a:effectLst/>
                <a:uLnTx/>
                <a:uFillTx/>
                <a:latin typeface="Century Gothic"/>
                <a:ea typeface="+mn-ea"/>
                <a:cs typeface="+mn-cs"/>
              </a:rPr>
              <a:t>heute</a:t>
            </a:r>
            <a:r>
              <a:rPr kumimoji="0" lang="en-GB" sz="2800" i="0" u="none" strike="noStrike" kern="1200" cap="none" spc="0" normalizeH="0" baseline="0" noProof="0" dirty="0">
                <a:ln>
                  <a:noFill/>
                </a:ln>
                <a:solidFill>
                  <a:prstClr val="white"/>
                </a:solidFill>
                <a:effectLst/>
                <a:uLnTx/>
                <a:uFillTx/>
                <a:latin typeface="Century Gothic"/>
                <a:ea typeface="+mn-ea"/>
                <a:cs typeface="+mn-cs"/>
              </a:rPr>
              <a:t> </a:t>
            </a:r>
            <a:r>
              <a:rPr kumimoji="0" lang="en-GB" sz="2800" i="0" u="none" strike="noStrike" kern="1200" cap="none" spc="0" normalizeH="0" baseline="0" noProof="0" dirty="0" err="1">
                <a:ln>
                  <a:noFill/>
                </a:ln>
                <a:solidFill>
                  <a:prstClr val="white"/>
                </a:solidFill>
                <a:effectLst/>
                <a:uLnTx/>
                <a:uFillTx/>
                <a:latin typeface="Century Gothic"/>
                <a:ea typeface="+mn-ea"/>
                <a:cs typeface="+mn-cs"/>
              </a:rPr>
              <a:t>Lias</a:t>
            </a:r>
            <a:r>
              <a:rPr kumimoji="0" lang="en-GB" sz="2800" i="0" u="none" strike="noStrike" kern="1200" cap="none" spc="0" normalizeH="0" baseline="0" noProof="0" dirty="0">
                <a:ln>
                  <a:noFill/>
                </a:ln>
                <a:solidFill>
                  <a:prstClr val="white"/>
                </a:solidFill>
                <a:effectLst/>
                <a:uLnTx/>
                <a:uFillTx/>
                <a:latin typeface="Century Gothic"/>
                <a:ea typeface="+mn-ea"/>
                <a:cs typeface="+mn-cs"/>
              </a:rPr>
              <a:t> und </a:t>
            </a:r>
            <a:r>
              <a:rPr kumimoji="0" lang="en-GB" sz="2800" i="0" u="none" strike="noStrike" kern="1200" cap="none" spc="0" normalizeH="0" baseline="0" noProof="0" dirty="0" err="1">
                <a:ln>
                  <a:noFill/>
                </a:ln>
                <a:solidFill>
                  <a:prstClr val="white"/>
                </a:solidFill>
                <a:effectLst/>
                <a:uLnTx/>
                <a:uFillTx/>
                <a:latin typeface="Century Gothic"/>
                <a:ea typeface="+mn-ea"/>
                <a:cs typeface="+mn-cs"/>
              </a:rPr>
              <a:t>Ronja</a:t>
            </a:r>
            <a:r>
              <a:rPr kumimoji="0" lang="en-GB" sz="2800" i="0" u="none" strike="noStrike" kern="1200" cap="none" spc="0" normalizeH="0" baseline="0" noProof="0" dirty="0">
                <a:ln>
                  <a:noFill/>
                </a:ln>
                <a:solidFill>
                  <a:prstClr val="white"/>
                </a:solidFill>
                <a:effectLst/>
                <a:uLnTx/>
                <a:uFillTx/>
                <a:latin typeface="Century Gothic"/>
                <a:ea typeface="+mn-ea"/>
                <a:cs typeface="+mn-cs"/>
              </a:rPr>
              <a:t> in Biel. </a:t>
            </a:r>
            <a:r>
              <a:rPr kumimoji="0" lang="en-GB" sz="2800" i="0" u="none" strike="noStrike" kern="1200" cap="none" spc="0" normalizeH="0" baseline="0" noProof="0" dirty="0" err="1">
                <a:ln>
                  <a:noFill/>
                </a:ln>
                <a:solidFill>
                  <a:prstClr val="white"/>
                </a:solidFill>
                <a:effectLst/>
                <a:uLnTx/>
                <a:uFillTx/>
                <a:latin typeface="Century Gothic"/>
                <a:ea typeface="+mn-ea"/>
                <a:cs typeface="+mn-cs"/>
              </a:rPr>
              <a:t>Ich</a:t>
            </a:r>
            <a:r>
              <a:rPr kumimoji="0" lang="en-GB" sz="2800" i="0" u="none" strike="noStrike" kern="1200" cap="none" spc="0" normalizeH="0" noProof="0" dirty="0">
                <a:ln>
                  <a:noFill/>
                </a:ln>
                <a:solidFill>
                  <a:prstClr val="white"/>
                </a:solidFill>
                <a:effectLst/>
                <a:uLnTx/>
                <a:uFillTx/>
                <a:latin typeface="Century Gothic"/>
                <a:ea typeface="+mn-ea"/>
                <a:cs typeface="+mn-cs"/>
              </a:rPr>
              <a:t> </a:t>
            </a:r>
            <a:r>
              <a:rPr kumimoji="0" lang="en-GB" sz="2800" i="0" u="none" strike="noStrike" kern="1200" cap="none" spc="0" normalizeH="0" noProof="0" dirty="0" err="1">
                <a:ln>
                  <a:noFill/>
                </a:ln>
                <a:solidFill>
                  <a:prstClr val="white"/>
                </a:solidFill>
                <a:effectLst/>
                <a:uLnTx/>
                <a:uFillTx/>
                <a:latin typeface="Century Gothic"/>
                <a:ea typeface="+mn-ea"/>
                <a:cs typeface="+mn-cs"/>
              </a:rPr>
              <a:t>bleibe</a:t>
            </a:r>
            <a:r>
              <a:rPr kumimoji="0" lang="en-GB" sz="2800" i="0" u="none" strike="noStrike" kern="1200" cap="none" spc="0" normalizeH="0" noProof="0" dirty="0">
                <a:ln>
                  <a:noFill/>
                </a:ln>
                <a:solidFill>
                  <a:prstClr val="white"/>
                </a:solidFill>
                <a:effectLst/>
                <a:uLnTx/>
                <a:uFillTx/>
                <a:latin typeface="Century Gothic"/>
                <a:ea typeface="+mn-ea"/>
                <a:cs typeface="+mn-cs"/>
              </a:rPr>
              <a:t> </a:t>
            </a:r>
            <a:r>
              <a:rPr kumimoji="0" lang="en-GB" sz="2800" i="0" u="none" strike="noStrike" kern="1200" cap="none" spc="0" normalizeH="0" noProof="0" dirty="0" err="1">
                <a:ln>
                  <a:noFill/>
                </a:ln>
                <a:solidFill>
                  <a:prstClr val="white"/>
                </a:solidFill>
                <a:effectLst/>
                <a:uLnTx/>
                <a:uFillTx/>
                <a:latin typeface="Century Gothic"/>
                <a:ea typeface="+mn-ea"/>
                <a:cs typeface="+mn-cs"/>
              </a:rPr>
              <a:t>eine</a:t>
            </a:r>
            <a:r>
              <a:rPr kumimoji="0" lang="en-GB" sz="2800" i="0" u="none" strike="noStrike" kern="1200" cap="none" spc="0" normalizeH="0" noProof="0" dirty="0">
                <a:ln>
                  <a:noFill/>
                </a:ln>
                <a:solidFill>
                  <a:prstClr val="white"/>
                </a:solidFill>
                <a:effectLst/>
                <a:uLnTx/>
                <a:uFillTx/>
                <a:latin typeface="Century Gothic"/>
                <a:ea typeface="+mn-ea"/>
                <a:cs typeface="+mn-cs"/>
              </a:rPr>
              <a:t> </a:t>
            </a:r>
            <a:r>
              <a:rPr kumimoji="0" lang="en-GB" sz="2800" i="0" u="none" strike="noStrike" kern="1200" cap="none" spc="0" normalizeH="0" noProof="0" dirty="0" err="1">
                <a:ln>
                  <a:noFill/>
                </a:ln>
                <a:solidFill>
                  <a:prstClr val="white"/>
                </a:solidFill>
                <a:effectLst/>
                <a:uLnTx/>
                <a:uFillTx/>
                <a:latin typeface="Century Gothic"/>
                <a:ea typeface="+mn-ea"/>
                <a:cs typeface="+mn-cs"/>
              </a:rPr>
              <a:t>Woche</a:t>
            </a:r>
            <a:r>
              <a:rPr kumimoji="0" lang="en-GB" sz="2800" i="0" u="none" strike="noStrike" kern="1200" cap="none" spc="0" normalizeH="0" noProof="0" dirty="0">
                <a:ln>
                  <a:noFill/>
                </a:ln>
                <a:solidFill>
                  <a:prstClr val="white"/>
                </a:solidFill>
                <a:effectLst/>
                <a:uLnTx/>
                <a:uFillTx/>
                <a:latin typeface="Century Gothic"/>
                <a:ea typeface="+mn-ea"/>
                <a:cs typeface="+mn-cs"/>
              </a:rPr>
              <a:t>. </a:t>
            </a:r>
            <a:r>
              <a:rPr kumimoji="0" lang="en-GB" sz="2800" i="0" u="none" strike="noStrike" kern="1200" cap="none" spc="0" normalizeH="0" noProof="0" dirty="0" err="1">
                <a:ln>
                  <a:noFill/>
                </a:ln>
                <a:solidFill>
                  <a:prstClr val="white"/>
                </a:solidFill>
                <a:effectLst/>
                <a:uLnTx/>
                <a:uFillTx/>
                <a:latin typeface="Century Gothic"/>
                <a:ea typeface="+mn-ea"/>
                <a:cs typeface="+mn-cs"/>
              </a:rPr>
              <a:t>Ich</a:t>
            </a:r>
            <a:r>
              <a:rPr kumimoji="0" lang="en-GB" sz="2800" i="0" u="none" strike="noStrike" kern="1200" cap="none" spc="0" normalizeH="0" noProof="0" dirty="0">
                <a:ln>
                  <a:noFill/>
                </a:ln>
                <a:solidFill>
                  <a:prstClr val="white"/>
                </a:solidFill>
                <a:effectLst/>
                <a:uLnTx/>
                <a:uFillTx/>
                <a:latin typeface="Century Gothic"/>
                <a:ea typeface="+mn-ea"/>
                <a:cs typeface="+mn-cs"/>
              </a:rPr>
              <a:t> </a:t>
            </a:r>
            <a:r>
              <a:rPr kumimoji="0" lang="en-GB" sz="2800" i="0" u="none" strike="noStrike" kern="1200" cap="none" spc="0" normalizeH="0" noProof="0" dirty="0" err="1">
                <a:ln>
                  <a:noFill/>
                </a:ln>
                <a:solidFill>
                  <a:prstClr val="white"/>
                </a:solidFill>
                <a:effectLst/>
                <a:uLnTx/>
                <a:uFillTx/>
                <a:latin typeface="Century Gothic"/>
                <a:ea typeface="+mn-ea"/>
                <a:cs typeface="+mn-cs"/>
              </a:rPr>
              <a:t>spiele</a:t>
            </a:r>
            <a:r>
              <a:rPr kumimoji="0" lang="en-GB" sz="2800" i="0" u="none" strike="noStrike" kern="1200" cap="none" spc="0" normalizeH="0" noProof="0" dirty="0">
                <a:ln>
                  <a:noFill/>
                </a:ln>
                <a:solidFill>
                  <a:prstClr val="white"/>
                </a:solidFill>
                <a:effectLst/>
                <a:uLnTx/>
                <a:uFillTx/>
                <a:latin typeface="Century Gothic"/>
                <a:ea typeface="+mn-ea"/>
                <a:cs typeface="+mn-cs"/>
              </a:rPr>
              <a:t> </a:t>
            </a:r>
            <a:r>
              <a:rPr kumimoji="0" lang="en-GB" sz="2800" i="0" u="none" strike="noStrike" kern="1200" cap="none" spc="0" normalizeH="0" noProof="0" dirty="0" err="1">
                <a:ln>
                  <a:noFill/>
                </a:ln>
                <a:solidFill>
                  <a:prstClr val="white"/>
                </a:solidFill>
                <a:effectLst/>
                <a:uLnTx/>
                <a:uFillTx/>
                <a:latin typeface="Century Gothic"/>
                <a:ea typeface="+mn-ea"/>
                <a:cs typeface="+mn-cs"/>
              </a:rPr>
              <a:t>Gitarre</a:t>
            </a:r>
            <a:r>
              <a:rPr kumimoji="0" lang="en-GB" sz="2800" i="0" u="none" strike="noStrike" kern="1200" cap="none" spc="0" normalizeH="0" noProof="0" dirty="0">
                <a:ln>
                  <a:noFill/>
                </a:ln>
                <a:solidFill>
                  <a:prstClr val="white"/>
                </a:solidFill>
                <a:effectLst/>
                <a:uLnTx/>
                <a:uFillTx/>
                <a:latin typeface="Century Gothic"/>
                <a:ea typeface="+mn-ea"/>
                <a:cs typeface="+mn-cs"/>
              </a:rPr>
              <a:t>!</a:t>
            </a:r>
            <a:endParaRPr kumimoji="0" lang="en-GB" sz="2800" i="0" u="none" strike="noStrike" kern="1200" cap="none" spc="0" normalizeH="0" baseline="0" noProof="0" dirty="0">
              <a:ln>
                <a:noFill/>
              </a:ln>
              <a:solidFill>
                <a:prstClr val="white"/>
              </a:solidFill>
              <a:effectLst/>
              <a:uLnTx/>
              <a:uFillTx/>
              <a:latin typeface="Century Gothic"/>
              <a:ea typeface="+mn-ea"/>
              <a:cs typeface="+mn-cs"/>
            </a:endParaRPr>
          </a:p>
        </p:txBody>
      </p:sp>
      <p:pic>
        <p:nvPicPr>
          <p:cNvPr id="18" name="Picture 17">
            <a:extLst>
              <a:ext uri="{FF2B5EF4-FFF2-40B4-BE49-F238E27FC236}">
                <a16:creationId xmlns:a16="http://schemas.microsoft.com/office/drawing/2014/main" id="{65D22983-1658-4799-895A-C833BBC04716}"/>
              </a:ext>
            </a:extLst>
          </p:cNvPr>
          <p:cNvPicPr>
            <a:picLocks noChangeAspect="1"/>
          </p:cNvPicPr>
          <p:nvPr/>
        </p:nvPicPr>
        <p:blipFill>
          <a:blip r:embed="rId3"/>
          <a:stretch>
            <a:fillRect/>
          </a:stretch>
        </p:blipFill>
        <p:spPr>
          <a:xfrm>
            <a:off x="10698966" y="98174"/>
            <a:ext cx="1127858" cy="1316850"/>
          </a:xfrm>
          <a:prstGeom prst="rect">
            <a:avLst/>
          </a:prstGeom>
        </p:spPr>
      </p:pic>
      <p:pic>
        <p:nvPicPr>
          <p:cNvPr id="20" name="Picture 19"/>
          <p:cNvPicPr>
            <a:picLocks noChangeAspect="1"/>
          </p:cNvPicPr>
          <p:nvPr/>
        </p:nvPicPr>
        <p:blipFill rotWithShape="1">
          <a:blip r:embed="rId4" cstate="print">
            <a:extLst>
              <a:ext uri="{28A0092B-C50C-407E-A947-70E740481C1C}">
                <a14:useLocalDpi xmlns:a14="http://schemas.microsoft.com/office/drawing/2010/main" val="0"/>
              </a:ext>
            </a:extLst>
          </a:blip>
          <a:srcRect b="16165"/>
          <a:stretch/>
        </p:blipFill>
        <p:spPr>
          <a:xfrm flipH="1">
            <a:off x="0" y="1281908"/>
            <a:ext cx="4171581" cy="4703371"/>
          </a:xfrm>
          <a:prstGeom prst="rect">
            <a:avLst/>
          </a:prstGeom>
        </p:spPr>
      </p:pic>
    </p:spTree>
    <p:extLst>
      <p:ext uri="{BB962C8B-B14F-4D97-AF65-F5344CB8AC3E}">
        <p14:creationId xmlns:p14="http://schemas.microsoft.com/office/powerpoint/2010/main" val="1443362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Free guitar music musical instrument vec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2992" y="3591046"/>
            <a:ext cx="1154123" cy="1282359"/>
          </a:xfrm>
          <a:prstGeom prst="rect">
            <a:avLst/>
          </a:prstGeom>
          <a:noFill/>
          <a:extLst>
            <a:ext uri="{909E8E84-426E-40DD-AFC4-6F175D3DCCD1}">
              <a14:hiddenFill xmlns:a14="http://schemas.microsoft.com/office/drawing/2010/main">
                <a:solidFill>
                  <a:srgbClr val="FFFFFF"/>
                </a:solidFill>
              </a14:hiddenFill>
            </a:ext>
          </a:extLst>
        </p:spPr>
      </p:pic>
      <p:pic>
        <p:nvPicPr>
          <p:cNvPr id="89" name="Google Shape;170;p8"/>
          <p:cNvPicPr/>
          <p:nvPr/>
        </p:nvPicPr>
        <p:blipFill>
          <a:blip r:embed="rId4"/>
          <a:stretch/>
        </p:blipFill>
        <p:spPr>
          <a:xfrm>
            <a:off x="10909270" y="86527"/>
            <a:ext cx="1190434" cy="1088269"/>
          </a:xfrm>
          <a:prstGeom prst="rect">
            <a:avLst/>
          </a:prstGeom>
          <a:ln>
            <a:noFill/>
          </a:ln>
        </p:spPr>
      </p:pic>
      <p:sp>
        <p:nvSpPr>
          <p:cNvPr id="90" name="CustomShape 3"/>
          <p:cNvSpPr/>
          <p:nvPr/>
        </p:nvSpPr>
        <p:spPr>
          <a:xfrm>
            <a:off x="364260" y="997007"/>
            <a:ext cx="11463480"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Use </a:t>
            </a:r>
            <a:r>
              <a:rPr kumimoji="0" lang="en-GB" sz="2800" b="1" i="0" u="none" strike="noStrike" kern="1200" cap="none" spc="-1" normalizeH="0" baseline="0" noProof="0" dirty="0" err="1">
                <a:ln>
                  <a:noFill/>
                </a:ln>
                <a:solidFill>
                  <a:srgbClr val="002060"/>
                </a:solidFill>
                <a:effectLst/>
                <a:uLnTx/>
                <a:uFillTx/>
                <a:latin typeface="Century Gothic" panose="020B0502020202020204" pitchFamily="34" charset="0"/>
                <a:ea typeface="+mn-ea"/>
                <a:cs typeface="+mn-cs"/>
              </a:rPr>
              <a:t>nicht</a:t>
            </a:r>
            <a:r>
              <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 before an adjective or adverb to mean </a:t>
            </a: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not</a:t>
            </a:r>
            <a:r>
              <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28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92" name="CustomShape 5"/>
          <p:cNvSpPr/>
          <p:nvPr/>
        </p:nvSpPr>
        <p:spPr>
          <a:xfrm>
            <a:off x="967642" y="1589890"/>
            <a:ext cx="2190678"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1" normalizeH="0" baseline="0" noProof="0" dirty="0">
                <a:ln>
                  <a:noFill/>
                </a:ln>
                <a:solidFill>
                  <a:srgbClr val="1F3864"/>
                </a:solidFill>
                <a:effectLst/>
                <a:uLnTx/>
                <a:uFillTx/>
                <a:latin typeface="Century Gothic" panose="020B0502020202020204" pitchFamily="34" charset="0"/>
                <a:ea typeface="Century Gothic"/>
                <a:cs typeface="+mn-cs"/>
              </a:rPr>
              <a:t>Ich bin </a:t>
            </a:r>
            <a:r>
              <a:rPr kumimoji="0" lang="en-GB" sz="2800" b="0" i="0" u="none" strike="noStrike" kern="1200" cap="none" spc="-1" normalizeH="0" baseline="0" noProof="0" dirty="0" err="1">
                <a:ln>
                  <a:noFill/>
                </a:ln>
                <a:solidFill>
                  <a:srgbClr val="1F3864"/>
                </a:solidFill>
                <a:effectLst/>
                <a:uLnTx/>
                <a:uFillTx/>
                <a:latin typeface="Century Gothic" panose="020B0502020202020204" pitchFamily="34" charset="0"/>
                <a:ea typeface="Century Gothic"/>
                <a:cs typeface="+mn-cs"/>
              </a:rPr>
              <a:t>hier</a:t>
            </a:r>
            <a:r>
              <a:rPr kumimoji="0" lang="en-GB" sz="2800" b="0" i="0" u="none" strike="noStrike" kern="1200" cap="none" spc="-1" normalizeH="0" baseline="0" noProof="0" dirty="0">
                <a:ln>
                  <a:noFill/>
                </a:ln>
                <a:solidFill>
                  <a:srgbClr val="1F3864"/>
                </a:solidFill>
                <a:effectLst/>
                <a:uLnTx/>
                <a:uFillTx/>
                <a:latin typeface="Century Gothic" panose="020B0502020202020204" pitchFamily="34" charset="0"/>
                <a:ea typeface="Century Gothic"/>
                <a:cs typeface="+mn-cs"/>
              </a:rPr>
              <a:t>.</a:t>
            </a:r>
            <a:endParaRPr kumimoji="0" lang="en-GB" sz="28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102" name="Google Shape;183;p8"/>
          <p:cNvPicPr/>
          <p:nvPr/>
        </p:nvPicPr>
        <p:blipFill>
          <a:blip r:embed="rId5"/>
          <a:stretch/>
        </p:blipFill>
        <p:spPr>
          <a:xfrm>
            <a:off x="263537" y="1910144"/>
            <a:ext cx="633960" cy="671040"/>
          </a:xfrm>
          <a:prstGeom prst="rect">
            <a:avLst/>
          </a:prstGeom>
          <a:ln>
            <a:noFill/>
          </a:ln>
        </p:spPr>
      </p:pic>
      <p:sp>
        <p:nvSpPr>
          <p:cNvPr id="2" name="Title 1">
            <a:extLst>
              <a:ext uri="{FF2B5EF4-FFF2-40B4-BE49-F238E27FC236}">
                <a16:creationId xmlns:a16="http://schemas.microsoft.com/office/drawing/2014/main" id="{695DE2CF-C479-4832-BEE8-6FF1D832AF36}"/>
              </a:ext>
            </a:extLst>
          </p:cNvPr>
          <p:cNvSpPr>
            <a:spLocks noGrp="1"/>
          </p:cNvSpPr>
          <p:nvPr>
            <p:ph type="title"/>
          </p:nvPr>
        </p:nvSpPr>
        <p:spPr>
          <a:xfrm>
            <a:off x="83603" y="78533"/>
            <a:ext cx="8799066" cy="668717"/>
          </a:xfrm>
        </p:spPr>
        <p:txBody>
          <a:bodyPr/>
          <a:lstStyle/>
          <a:p>
            <a:r>
              <a:rPr lang="en-GB" sz="3600" b="1" spc="-1" dirty="0" err="1">
                <a:latin typeface="Century Gothic" panose="020B0502020202020204" pitchFamily="34" charset="0"/>
                <a:ea typeface="Century Gothic"/>
              </a:rPr>
              <a:t>Nicht</a:t>
            </a:r>
            <a:r>
              <a:rPr lang="en-GB" sz="3600" b="1" spc="-1" dirty="0">
                <a:latin typeface="Century Gothic" panose="020B0502020202020204" pitchFamily="34" charset="0"/>
                <a:ea typeface="Century Gothic"/>
              </a:rPr>
              <a:t> (not) </a:t>
            </a:r>
            <a:endParaRPr lang="en-GB" sz="3600" dirty="0"/>
          </a:p>
        </p:txBody>
      </p:sp>
      <p:sp>
        <p:nvSpPr>
          <p:cNvPr id="28" name="CustomShape 5">
            <a:extLst>
              <a:ext uri="{FF2B5EF4-FFF2-40B4-BE49-F238E27FC236}">
                <a16:creationId xmlns:a16="http://schemas.microsoft.com/office/drawing/2014/main" id="{1A304562-FFAE-47C1-AAB3-E0DD291ADD70}"/>
              </a:ext>
            </a:extLst>
          </p:cNvPr>
          <p:cNvSpPr/>
          <p:nvPr/>
        </p:nvSpPr>
        <p:spPr>
          <a:xfrm>
            <a:off x="980169" y="2018928"/>
            <a:ext cx="2679315"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1" normalizeH="0" baseline="0" noProof="0" dirty="0">
                <a:ln>
                  <a:noFill/>
                </a:ln>
                <a:solidFill>
                  <a:srgbClr val="1F3864"/>
                </a:solidFill>
                <a:effectLst/>
                <a:uLnTx/>
                <a:uFillTx/>
                <a:latin typeface="Century Gothic" panose="020B0502020202020204" pitchFamily="34" charset="0"/>
                <a:ea typeface="Century Gothic"/>
                <a:cs typeface="+mn-cs"/>
              </a:rPr>
              <a:t>I am here</a:t>
            </a:r>
            <a:r>
              <a:rPr kumimoji="0" lang="en-GB" sz="2800" b="1" i="0" u="none" strike="noStrike" kern="1200" cap="none" spc="-1" normalizeH="0" baseline="0" noProof="0" dirty="0">
                <a:ln>
                  <a:noFill/>
                </a:ln>
                <a:solidFill>
                  <a:srgbClr val="1F3864"/>
                </a:solidFill>
                <a:effectLst/>
                <a:uLnTx/>
                <a:uFillTx/>
                <a:latin typeface="Century Gothic" panose="020B0502020202020204" pitchFamily="34" charset="0"/>
                <a:ea typeface="Century Gothic"/>
                <a:cs typeface="+mn-cs"/>
              </a:rPr>
              <a:t>.</a:t>
            </a:r>
            <a:endParaRPr kumimoji="0" lang="en-GB" sz="28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0" name="CustomShape 3">
            <a:extLst>
              <a:ext uri="{FF2B5EF4-FFF2-40B4-BE49-F238E27FC236}">
                <a16:creationId xmlns:a16="http://schemas.microsoft.com/office/drawing/2014/main" id="{8DD5AF9B-78B1-4919-8592-E33A62DB47E1}"/>
              </a:ext>
            </a:extLst>
          </p:cNvPr>
          <p:cNvSpPr/>
          <p:nvPr/>
        </p:nvSpPr>
        <p:spPr>
          <a:xfrm>
            <a:off x="2603243" y="123329"/>
            <a:ext cx="8538256"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You already know how to use </a:t>
            </a:r>
            <a:r>
              <a:rPr kumimoji="0" lang="en-GB" sz="2800" b="1" i="0" u="none" strike="noStrike" kern="1200" cap="none" spc="-1" normalizeH="0" baseline="0" noProof="0" dirty="0" err="1">
                <a:ln>
                  <a:noFill/>
                </a:ln>
                <a:solidFill>
                  <a:srgbClr val="002060"/>
                </a:solidFill>
                <a:effectLst/>
                <a:uLnTx/>
                <a:uFillTx/>
                <a:latin typeface="Century Gothic" panose="020B0502020202020204" pitchFamily="34" charset="0"/>
                <a:ea typeface="+mn-ea"/>
                <a:cs typeface="+mn-cs"/>
              </a:rPr>
              <a:t>nicht</a:t>
            </a:r>
            <a:r>
              <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 (not):</a:t>
            </a:r>
            <a:endParaRPr kumimoji="0" lang="en-GB" sz="28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grpSp>
        <p:nvGrpSpPr>
          <p:cNvPr id="22" name="Group 21">
            <a:extLst>
              <a:ext uri="{FF2B5EF4-FFF2-40B4-BE49-F238E27FC236}">
                <a16:creationId xmlns:a16="http://schemas.microsoft.com/office/drawing/2014/main" id="{E230783D-82DB-44B8-B2B7-5A9A27E4CA47}"/>
              </a:ext>
            </a:extLst>
          </p:cNvPr>
          <p:cNvGrpSpPr/>
          <p:nvPr/>
        </p:nvGrpSpPr>
        <p:grpSpPr>
          <a:xfrm>
            <a:off x="3042537" y="1485449"/>
            <a:ext cx="918520" cy="945556"/>
            <a:chOff x="3547158" y="2103807"/>
            <a:chExt cx="918520" cy="945556"/>
          </a:xfrm>
        </p:grpSpPr>
        <p:pic>
          <p:nvPicPr>
            <p:cNvPr id="23" name="Google Shape;180;p8">
              <a:extLst>
                <a:ext uri="{FF2B5EF4-FFF2-40B4-BE49-F238E27FC236}">
                  <a16:creationId xmlns:a16="http://schemas.microsoft.com/office/drawing/2014/main" id="{BFD9AFE1-BE06-46D7-A143-FE037D412F47}"/>
                </a:ext>
              </a:extLst>
            </p:cNvPr>
            <p:cNvPicPr/>
            <p:nvPr/>
          </p:nvPicPr>
          <p:blipFill>
            <a:blip r:embed="rId6"/>
            <a:stretch/>
          </p:blipFill>
          <p:spPr>
            <a:xfrm>
              <a:off x="3547158" y="2103807"/>
              <a:ext cx="436270" cy="945556"/>
            </a:xfrm>
            <a:prstGeom prst="rect">
              <a:avLst/>
            </a:prstGeom>
            <a:ln>
              <a:noFill/>
            </a:ln>
          </p:spPr>
        </p:pic>
        <p:pic>
          <p:nvPicPr>
            <p:cNvPr id="24" name="Picture 23" descr="Icon&#10;&#10;Description automatically generated">
              <a:extLst>
                <a:ext uri="{FF2B5EF4-FFF2-40B4-BE49-F238E27FC236}">
                  <a16:creationId xmlns:a16="http://schemas.microsoft.com/office/drawing/2014/main" id="{BA9CCC30-29EB-48CF-B7A8-8D1425BD70A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29408" y="2240217"/>
              <a:ext cx="436270" cy="697160"/>
            </a:xfrm>
            <a:prstGeom prst="rect">
              <a:avLst/>
            </a:prstGeom>
          </p:spPr>
        </p:pic>
      </p:grpSp>
      <p:grpSp>
        <p:nvGrpSpPr>
          <p:cNvPr id="25" name="Group 24">
            <a:extLst>
              <a:ext uri="{FF2B5EF4-FFF2-40B4-BE49-F238E27FC236}">
                <a16:creationId xmlns:a16="http://schemas.microsoft.com/office/drawing/2014/main" id="{C4AAE3D9-DBE4-4FF8-86A1-5C8781ABCF41}"/>
              </a:ext>
            </a:extLst>
          </p:cNvPr>
          <p:cNvGrpSpPr/>
          <p:nvPr/>
        </p:nvGrpSpPr>
        <p:grpSpPr>
          <a:xfrm>
            <a:off x="9149695" y="1471370"/>
            <a:ext cx="1196959" cy="973713"/>
            <a:chOff x="9907009" y="2114061"/>
            <a:chExt cx="1196959" cy="973713"/>
          </a:xfrm>
        </p:grpSpPr>
        <p:pic>
          <p:nvPicPr>
            <p:cNvPr id="35" name="Google Shape;180;p8">
              <a:extLst>
                <a:ext uri="{FF2B5EF4-FFF2-40B4-BE49-F238E27FC236}">
                  <a16:creationId xmlns:a16="http://schemas.microsoft.com/office/drawing/2014/main" id="{62016AE2-9C3D-4007-B9AA-8703F39454DF}"/>
                </a:ext>
              </a:extLst>
            </p:cNvPr>
            <p:cNvPicPr/>
            <p:nvPr/>
          </p:nvPicPr>
          <p:blipFill>
            <a:blip r:embed="rId6"/>
            <a:stretch/>
          </p:blipFill>
          <p:spPr>
            <a:xfrm>
              <a:off x="9907009" y="2114061"/>
              <a:ext cx="424309" cy="945556"/>
            </a:xfrm>
            <a:prstGeom prst="rect">
              <a:avLst/>
            </a:prstGeom>
            <a:ln>
              <a:noFill/>
            </a:ln>
          </p:spPr>
        </p:pic>
        <p:pic>
          <p:nvPicPr>
            <p:cNvPr id="38" name="Picture 37" descr="Icon&#10;&#10;Description automatically generated">
              <a:extLst>
                <a:ext uri="{FF2B5EF4-FFF2-40B4-BE49-F238E27FC236}">
                  <a16:creationId xmlns:a16="http://schemas.microsoft.com/office/drawing/2014/main" id="{0732984F-DE2A-445E-8FE8-9949B2C974C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40577" y="2350975"/>
              <a:ext cx="436270" cy="697160"/>
            </a:xfrm>
            <a:prstGeom prst="rect">
              <a:avLst/>
            </a:prstGeom>
          </p:spPr>
        </p:pic>
        <p:pic>
          <p:nvPicPr>
            <p:cNvPr id="40" name="Picture 39" descr="Icon&#10;&#10;Description automatically generated">
              <a:extLst>
                <a:ext uri="{FF2B5EF4-FFF2-40B4-BE49-F238E27FC236}">
                  <a16:creationId xmlns:a16="http://schemas.microsoft.com/office/drawing/2014/main" id="{35C0F18E-7E83-4B4F-A25A-E30BF7ADFCE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649726" y="2569734"/>
              <a:ext cx="454242" cy="518040"/>
            </a:xfrm>
            <a:prstGeom prst="rect">
              <a:avLst/>
            </a:prstGeom>
          </p:spPr>
        </p:pic>
      </p:grpSp>
      <p:sp>
        <p:nvSpPr>
          <p:cNvPr id="41" name="CustomShape 8">
            <a:extLst>
              <a:ext uri="{FF2B5EF4-FFF2-40B4-BE49-F238E27FC236}">
                <a16:creationId xmlns:a16="http://schemas.microsoft.com/office/drawing/2014/main" id="{A04952AB-A972-48BA-AC57-56E0FE21D27E}"/>
              </a:ext>
            </a:extLst>
          </p:cNvPr>
          <p:cNvSpPr/>
          <p:nvPr/>
        </p:nvSpPr>
        <p:spPr>
          <a:xfrm>
            <a:off x="5977892" y="1585382"/>
            <a:ext cx="3691080"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Ich bin </a:t>
            </a:r>
            <a:r>
              <a:rPr kumimoji="0" lang="en-GB" sz="28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nicht</a:t>
            </a: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t>
            </a:r>
            <a:r>
              <a:rPr kumimoji="0" lang="en-GB" sz="2800" b="0" i="0" u="none" strike="noStrike" kern="1200" cap="none" spc="-1" normalizeH="0" baseline="0" noProof="0" dirty="0" err="1">
                <a:ln>
                  <a:noFill/>
                </a:ln>
                <a:solidFill>
                  <a:srgbClr val="1F3864"/>
                </a:solidFill>
                <a:effectLst/>
                <a:uLnTx/>
                <a:uFillTx/>
                <a:latin typeface="Century Gothic" panose="020B0502020202020204" pitchFamily="34" charset="0"/>
                <a:ea typeface="Century Gothic"/>
                <a:cs typeface="+mn-cs"/>
              </a:rPr>
              <a:t>hier</a:t>
            </a:r>
            <a:r>
              <a:rPr kumimoji="0" lang="en-GB" sz="2800" b="0" i="0" u="none" strike="noStrike" kern="1200" cap="none" spc="-1" normalizeH="0" baseline="0" noProof="0" dirty="0">
                <a:ln>
                  <a:noFill/>
                </a:ln>
                <a:solidFill>
                  <a:srgbClr val="1F3864"/>
                </a:solidFill>
                <a:effectLst/>
                <a:uLnTx/>
                <a:uFillTx/>
                <a:latin typeface="Century Gothic" panose="020B0502020202020204" pitchFamily="34" charset="0"/>
                <a:ea typeface="Century Gothic"/>
                <a:cs typeface="+mn-cs"/>
              </a:rPr>
              <a:t>.</a:t>
            </a:r>
            <a:endParaRPr kumimoji="0" lang="en-GB" sz="28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42" name="CustomShape 9">
            <a:extLst>
              <a:ext uri="{FF2B5EF4-FFF2-40B4-BE49-F238E27FC236}">
                <a16:creationId xmlns:a16="http://schemas.microsoft.com/office/drawing/2014/main" id="{2EB85A93-1BBF-421B-8FB1-B4E9AEF63B48}"/>
              </a:ext>
            </a:extLst>
          </p:cNvPr>
          <p:cNvSpPr/>
          <p:nvPr/>
        </p:nvSpPr>
        <p:spPr>
          <a:xfrm>
            <a:off x="5977892" y="1978505"/>
            <a:ext cx="3267420"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1" normalizeH="0" baseline="0" noProof="0" dirty="0">
                <a:ln>
                  <a:noFill/>
                </a:ln>
                <a:solidFill>
                  <a:srgbClr val="1F3864"/>
                </a:solidFill>
                <a:effectLst/>
                <a:uLnTx/>
                <a:uFillTx/>
                <a:latin typeface="Century Gothic" panose="020B0502020202020204" pitchFamily="34" charset="0"/>
                <a:ea typeface="Century Gothic"/>
                <a:cs typeface="+mn-cs"/>
              </a:rPr>
              <a:t>I am </a:t>
            </a:r>
            <a:r>
              <a:rPr kumimoji="0" lang="en-GB" sz="2800" b="1" i="0" u="none" strike="noStrike" kern="1200" cap="none" spc="-1" normalizeH="0" baseline="0" noProof="0" dirty="0">
                <a:ln>
                  <a:noFill/>
                </a:ln>
                <a:solidFill>
                  <a:srgbClr val="1F3864"/>
                </a:solidFill>
                <a:effectLst/>
                <a:uLnTx/>
                <a:uFillTx/>
                <a:latin typeface="Century Gothic" panose="020B0502020202020204" pitchFamily="34" charset="0"/>
                <a:ea typeface="Century Gothic"/>
                <a:cs typeface="+mn-cs"/>
              </a:rPr>
              <a:t>not</a:t>
            </a:r>
            <a:r>
              <a:rPr kumimoji="0" lang="en-GB" sz="2800" b="0" i="0" u="none" strike="noStrike" kern="1200" cap="none" spc="-1" normalizeH="0" baseline="0" noProof="0" dirty="0">
                <a:ln>
                  <a:noFill/>
                </a:ln>
                <a:solidFill>
                  <a:srgbClr val="1F3864"/>
                </a:solidFill>
                <a:effectLst/>
                <a:uLnTx/>
                <a:uFillTx/>
                <a:latin typeface="Century Gothic" panose="020B0502020202020204" pitchFamily="34" charset="0"/>
                <a:ea typeface="Century Gothic"/>
                <a:cs typeface="+mn-cs"/>
              </a:rPr>
              <a:t> here.</a:t>
            </a:r>
            <a:endParaRPr kumimoji="0" lang="en-GB" sz="28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43" name="Google Shape;183;p8">
            <a:extLst>
              <a:ext uri="{FF2B5EF4-FFF2-40B4-BE49-F238E27FC236}">
                <a16:creationId xmlns:a16="http://schemas.microsoft.com/office/drawing/2014/main" id="{BC9465CC-B44B-4376-AC22-EB11067DC4B7}"/>
              </a:ext>
            </a:extLst>
          </p:cNvPr>
          <p:cNvPicPr/>
          <p:nvPr/>
        </p:nvPicPr>
        <p:blipFill>
          <a:blip r:embed="rId5"/>
          <a:stretch/>
        </p:blipFill>
        <p:spPr>
          <a:xfrm>
            <a:off x="5310689" y="1715410"/>
            <a:ext cx="633960" cy="671040"/>
          </a:xfrm>
          <a:prstGeom prst="rect">
            <a:avLst/>
          </a:prstGeom>
          <a:ln>
            <a:noFill/>
          </a:ln>
        </p:spPr>
      </p:pic>
      <p:sp>
        <p:nvSpPr>
          <p:cNvPr id="44" name="CustomShape 3">
            <a:extLst>
              <a:ext uri="{FF2B5EF4-FFF2-40B4-BE49-F238E27FC236}">
                <a16:creationId xmlns:a16="http://schemas.microsoft.com/office/drawing/2014/main" id="{397D9E65-95CC-4C59-8208-E951CCBF3DD6}"/>
              </a:ext>
            </a:extLst>
          </p:cNvPr>
          <p:cNvSpPr/>
          <p:nvPr/>
        </p:nvSpPr>
        <p:spPr>
          <a:xfrm>
            <a:off x="136764" y="2862756"/>
            <a:ext cx="10759257"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Use </a:t>
            </a:r>
            <a:r>
              <a:rPr kumimoji="0" lang="en-GB" sz="2800" b="1" i="0" u="none" strike="noStrike" kern="1200" cap="none" spc="-1" normalizeH="0" baseline="0" noProof="0" dirty="0" err="1">
                <a:ln>
                  <a:noFill/>
                </a:ln>
                <a:solidFill>
                  <a:srgbClr val="002060"/>
                </a:solidFill>
                <a:effectLst/>
                <a:uLnTx/>
                <a:uFillTx/>
                <a:latin typeface="Century Gothic" panose="020B0502020202020204" pitchFamily="34" charset="0"/>
                <a:ea typeface="+mn-ea"/>
                <a:cs typeface="+mn-cs"/>
              </a:rPr>
              <a:t>nicht</a:t>
            </a:r>
            <a:r>
              <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 before ‘</a:t>
            </a: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der, die, </a:t>
            </a:r>
            <a:r>
              <a:rPr kumimoji="0" lang="en-GB" sz="2800" b="1" i="0" u="none" strike="noStrike" kern="1200" cap="none" spc="-1" normalizeH="0" baseline="0" noProof="0" dirty="0" err="1">
                <a:ln>
                  <a:noFill/>
                </a:ln>
                <a:solidFill>
                  <a:srgbClr val="002060"/>
                </a:solidFill>
                <a:effectLst/>
                <a:uLnTx/>
                <a:uFillTx/>
                <a:latin typeface="Century Gothic" panose="020B0502020202020204" pitchFamily="34" charset="0"/>
                <a:ea typeface="+mn-ea"/>
                <a:cs typeface="+mn-cs"/>
              </a:rPr>
              <a:t>das</a:t>
            </a:r>
            <a:r>
              <a:rPr kumimoji="0" lang="en-GB" sz="2800" b="0" i="0" u="none" strike="noStrike" kern="1200" cap="none" spc="-1" normalizeH="0" baseline="0" noProof="0" dirty="0" err="1">
                <a:ln>
                  <a:noFill/>
                </a:ln>
                <a:solidFill>
                  <a:srgbClr val="002060"/>
                </a:solidFill>
                <a:effectLst/>
                <a:uLnTx/>
                <a:uFillTx/>
                <a:latin typeface="Century Gothic" panose="020B0502020202020204" pitchFamily="34" charset="0"/>
                <a:ea typeface="+mn-ea"/>
                <a:cs typeface="+mn-cs"/>
              </a:rPr>
              <a:t>’</a:t>
            </a:r>
            <a:r>
              <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 and a noun to mean </a:t>
            </a: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not the</a:t>
            </a:r>
            <a:r>
              <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28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45" name="CustomShape 8">
            <a:extLst>
              <a:ext uri="{FF2B5EF4-FFF2-40B4-BE49-F238E27FC236}">
                <a16:creationId xmlns:a16="http://schemas.microsoft.com/office/drawing/2014/main" id="{EDA8A787-AB5A-4235-902A-F270CE0A1897}"/>
              </a:ext>
            </a:extLst>
          </p:cNvPr>
          <p:cNvSpPr/>
          <p:nvPr/>
        </p:nvSpPr>
        <p:spPr>
          <a:xfrm>
            <a:off x="476239" y="3678278"/>
            <a:ext cx="4340657"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Das </a:t>
            </a:r>
            <a:r>
              <a:rPr kumimoji="0" lang="en-GB" sz="2800" b="0"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ist</a:t>
            </a:r>
            <a:r>
              <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die </a:t>
            </a:r>
            <a:r>
              <a:rPr kumimoji="0" lang="en-GB" sz="2800" b="0"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Gitarre</a:t>
            </a:r>
            <a:r>
              <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a:t>
            </a:r>
            <a:endParaRPr kumimoji="0" lang="en-GB" sz="28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46" name="CustomShape 9">
            <a:extLst>
              <a:ext uri="{FF2B5EF4-FFF2-40B4-BE49-F238E27FC236}">
                <a16:creationId xmlns:a16="http://schemas.microsoft.com/office/drawing/2014/main" id="{237A2983-39C8-4311-BDF8-1032C1949FC8}"/>
              </a:ext>
            </a:extLst>
          </p:cNvPr>
          <p:cNvSpPr/>
          <p:nvPr/>
        </p:nvSpPr>
        <p:spPr>
          <a:xfrm>
            <a:off x="480241" y="4195564"/>
            <a:ext cx="4389137"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1" normalizeH="0" baseline="0" noProof="0" dirty="0">
                <a:ln>
                  <a:noFill/>
                </a:ln>
                <a:solidFill>
                  <a:srgbClr val="1F3864"/>
                </a:solidFill>
                <a:effectLst/>
                <a:uLnTx/>
                <a:uFillTx/>
                <a:latin typeface="Century Gothic" panose="020B0502020202020204" pitchFamily="34" charset="0"/>
                <a:ea typeface="Century Gothic"/>
                <a:cs typeface="+mn-cs"/>
              </a:rPr>
              <a:t>That is the guitar.</a:t>
            </a:r>
            <a:endParaRPr kumimoji="0" lang="en-GB" sz="28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47" name="CustomShape 8">
            <a:extLst>
              <a:ext uri="{FF2B5EF4-FFF2-40B4-BE49-F238E27FC236}">
                <a16:creationId xmlns:a16="http://schemas.microsoft.com/office/drawing/2014/main" id="{5DE3ACC4-194C-441F-A8F0-CCD9D346EA8A}"/>
              </a:ext>
            </a:extLst>
          </p:cNvPr>
          <p:cNvSpPr/>
          <p:nvPr/>
        </p:nvSpPr>
        <p:spPr>
          <a:xfrm>
            <a:off x="5814640" y="3559009"/>
            <a:ext cx="5326859"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Das </a:t>
            </a:r>
            <a:r>
              <a:rPr kumimoji="0" lang="en-GB" sz="2800" b="0"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ist</a:t>
            </a:r>
            <a:r>
              <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t>
            </a:r>
            <a:r>
              <a:rPr kumimoji="0" lang="en-GB" sz="28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nicht</a:t>
            </a:r>
            <a:r>
              <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die </a:t>
            </a:r>
            <a:r>
              <a:rPr kumimoji="0" lang="en-GB" sz="2800" b="0"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Gitarre</a:t>
            </a:r>
            <a:r>
              <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a:t>
            </a:r>
            <a:endParaRPr kumimoji="0" lang="en-GB" sz="28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48" name="CustomShape 9">
            <a:extLst>
              <a:ext uri="{FF2B5EF4-FFF2-40B4-BE49-F238E27FC236}">
                <a16:creationId xmlns:a16="http://schemas.microsoft.com/office/drawing/2014/main" id="{5B5A280E-7CE0-41FF-9A29-D8806BCEF438}"/>
              </a:ext>
            </a:extLst>
          </p:cNvPr>
          <p:cNvSpPr/>
          <p:nvPr/>
        </p:nvSpPr>
        <p:spPr>
          <a:xfrm>
            <a:off x="5832700" y="4132490"/>
            <a:ext cx="4466827"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1" normalizeH="0" baseline="0" noProof="0" dirty="0">
                <a:ln>
                  <a:noFill/>
                </a:ln>
                <a:solidFill>
                  <a:srgbClr val="1F3864"/>
                </a:solidFill>
                <a:effectLst/>
                <a:uLnTx/>
                <a:uFillTx/>
                <a:latin typeface="Century Gothic" panose="020B0502020202020204" pitchFamily="34" charset="0"/>
                <a:ea typeface="Century Gothic"/>
                <a:cs typeface="+mn-cs"/>
              </a:rPr>
              <a:t>That is </a:t>
            </a:r>
            <a:r>
              <a:rPr kumimoji="0" lang="en-GB" sz="2800" b="1" i="0" u="none" strike="noStrike" kern="1200" cap="none" spc="-1" normalizeH="0" baseline="0" noProof="0" dirty="0">
                <a:ln>
                  <a:noFill/>
                </a:ln>
                <a:solidFill>
                  <a:srgbClr val="1F3864"/>
                </a:solidFill>
                <a:effectLst/>
                <a:uLnTx/>
                <a:uFillTx/>
                <a:latin typeface="Century Gothic" panose="020B0502020202020204" pitchFamily="34" charset="0"/>
                <a:ea typeface="Century Gothic"/>
                <a:cs typeface="+mn-cs"/>
              </a:rPr>
              <a:t>not</a:t>
            </a:r>
            <a:r>
              <a:rPr kumimoji="0" lang="en-GB" sz="2800" b="0" i="0" u="none" strike="noStrike" kern="1200" cap="none" spc="-1" normalizeH="0" baseline="0" noProof="0" dirty="0">
                <a:ln>
                  <a:noFill/>
                </a:ln>
                <a:solidFill>
                  <a:srgbClr val="1F3864"/>
                </a:solidFill>
                <a:effectLst/>
                <a:uLnTx/>
                <a:uFillTx/>
                <a:latin typeface="Century Gothic" panose="020B0502020202020204" pitchFamily="34" charset="0"/>
                <a:ea typeface="Century Gothic"/>
                <a:cs typeface="+mn-cs"/>
              </a:rPr>
              <a:t> the guitar.</a:t>
            </a:r>
            <a:endParaRPr kumimoji="0" lang="en-GB" sz="28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50" name="Google Shape;183;p8">
            <a:extLst>
              <a:ext uri="{FF2B5EF4-FFF2-40B4-BE49-F238E27FC236}">
                <a16:creationId xmlns:a16="http://schemas.microsoft.com/office/drawing/2014/main" id="{B058CA18-1E69-421F-8E79-33ED537BB1ED}"/>
              </a:ext>
            </a:extLst>
          </p:cNvPr>
          <p:cNvPicPr/>
          <p:nvPr/>
        </p:nvPicPr>
        <p:blipFill>
          <a:blip r:embed="rId5"/>
          <a:stretch/>
        </p:blipFill>
        <p:spPr>
          <a:xfrm>
            <a:off x="5310689" y="3932499"/>
            <a:ext cx="436270" cy="518041"/>
          </a:xfrm>
          <a:prstGeom prst="rect">
            <a:avLst/>
          </a:prstGeom>
          <a:ln>
            <a:noFill/>
          </a:ln>
        </p:spPr>
      </p:pic>
      <p:sp>
        <p:nvSpPr>
          <p:cNvPr id="51" name="CustomShape 3">
            <a:extLst>
              <a:ext uri="{FF2B5EF4-FFF2-40B4-BE49-F238E27FC236}">
                <a16:creationId xmlns:a16="http://schemas.microsoft.com/office/drawing/2014/main" id="{D4C4FE29-3B99-4387-A97C-346B37C2A5CD}"/>
              </a:ext>
            </a:extLst>
          </p:cNvPr>
          <p:cNvSpPr/>
          <p:nvPr/>
        </p:nvSpPr>
        <p:spPr>
          <a:xfrm>
            <a:off x="263537" y="4923854"/>
            <a:ext cx="10759257"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Use </a:t>
            </a:r>
            <a:r>
              <a:rPr kumimoji="0" lang="en-GB" sz="2800" b="1" i="0" u="none" strike="noStrike" kern="1200" cap="none" spc="-1" normalizeH="0" baseline="0" noProof="0" dirty="0" err="1">
                <a:ln>
                  <a:noFill/>
                </a:ln>
                <a:solidFill>
                  <a:srgbClr val="002060"/>
                </a:solidFill>
                <a:effectLst/>
                <a:uLnTx/>
                <a:uFillTx/>
                <a:latin typeface="Century Gothic" panose="020B0502020202020204" pitchFamily="34" charset="0"/>
                <a:ea typeface="+mn-ea"/>
                <a:cs typeface="+mn-cs"/>
              </a:rPr>
              <a:t>nicht</a:t>
            </a:r>
            <a:r>
              <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 before proper nouns to mean </a:t>
            </a: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not</a:t>
            </a:r>
            <a:r>
              <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28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56" name="CustomShape 8">
            <a:extLst>
              <a:ext uri="{FF2B5EF4-FFF2-40B4-BE49-F238E27FC236}">
                <a16:creationId xmlns:a16="http://schemas.microsoft.com/office/drawing/2014/main" id="{F5AD85BE-0725-4A88-9BAF-3C8024C698C8}"/>
              </a:ext>
            </a:extLst>
          </p:cNvPr>
          <p:cNvSpPr/>
          <p:nvPr/>
        </p:nvSpPr>
        <p:spPr>
          <a:xfrm>
            <a:off x="474287" y="5601973"/>
            <a:ext cx="3691080"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Das </a:t>
            </a:r>
            <a:r>
              <a:rPr kumimoji="0" lang="en-GB" sz="2800" b="0"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ist</a:t>
            </a:r>
            <a:r>
              <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Oma.</a:t>
            </a:r>
            <a:endParaRPr kumimoji="0" lang="en-GB" sz="28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60" name="Google Shape;183;p8">
            <a:extLst>
              <a:ext uri="{FF2B5EF4-FFF2-40B4-BE49-F238E27FC236}">
                <a16:creationId xmlns:a16="http://schemas.microsoft.com/office/drawing/2014/main" id="{541D08E0-6E73-4547-8674-FDA89B7AF0F1}"/>
              </a:ext>
            </a:extLst>
          </p:cNvPr>
          <p:cNvPicPr/>
          <p:nvPr/>
        </p:nvPicPr>
        <p:blipFill>
          <a:blip r:embed="rId5"/>
          <a:stretch/>
        </p:blipFill>
        <p:spPr>
          <a:xfrm>
            <a:off x="87087" y="4033030"/>
            <a:ext cx="393154" cy="443367"/>
          </a:xfrm>
          <a:prstGeom prst="rect">
            <a:avLst/>
          </a:prstGeom>
          <a:ln>
            <a:noFill/>
          </a:ln>
        </p:spPr>
      </p:pic>
      <p:pic>
        <p:nvPicPr>
          <p:cNvPr id="61" name="Google Shape;183;p8">
            <a:extLst>
              <a:ext uri="{FF2B5EF4-FFF2-40B4-BE49-F238E27FC236}">
                <a16:creationId xmlns:a16="http://schemas.microsoft.com/office/drawing/2014/main" id="{293EA7DD-2FD8-4C2A-95B0-19A4B899C145}"/>
              </a:ext>
            </a:extLst>
          </p:cNvPr>
          <p:cNvPicPr/>
          <p:nvPr/>
        </p:nvPicPr>
        <p:blipFill>
          <a:blip r:embed="rId5"/>
          <a:stretch/>
        </p:blipFill>
        <p:spPr>
          <a:xfrm>
            <a:off x="71783" y="5837940"/>
            <a:ext cx="439398" cy="460611"/>
          </a:xfrm>
          <a:prstGeom prst="rect">
            <a:avLst/>
          </a:prstGeom>
          <a:ln>
            <a:noFill/>
          </a:ln>
        </p:spPr>
      </p:pic>
      <p:sp>
        <p:nvSpPr>
          <p:cNvPr id="62" name="CustomShape 9">
            <a:extLst>
              <a:ext uri="{FF2B5EF4-FFF2-40B4-BE49-F238E27FC236}">
                <a16:creationId xmlns:a16="http://schemas.microsoft.com/office/drawing/2014/main" id="{0A68CEA5-F069-48E1-92ED-B25E8C60B998}"/>
              </a:ext>
            </a:extLst>
          </p:cNvPr>
          <p:cNvSpPr/>
          <p:nvPr/>
        </p:nvSpPr>
        <p:spPr>
          <a:xfrm>
            <a:off x="474287" y="6100647"/>
            <a:ext cx="4389137"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1" normalizeH="0" baseline="0" noProof="0" dirty="0">
                <a:ln>
                  <a:noFill/>
                </a:ln>
                <a:solidFill>
                  <a:srgbClr val="1F3864"/>
                </a:solidFill>
                <a:effectLst/>
                <a:uLnTx/>
                <a:uFillTx/>
                <a:latin typeface="Century Gothic" panose="020B0502020202020204" pitchFamily="34" charset="0"/>
                <a:ea typeface="Century Gothic"/>
                <a:cs typeface="+mn-cs"/>
              </a:rPr>
              <a:t>That is Grandma.</a:t>
            </a:r>
            <a:endParaRPr kumimoji="0" lang="en-GB" sz="28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63" name="CustomShape 8">
            <a:extLst>
              <a:ext uri="{FF2B5EF4-FFF2-40B4-BE49-F238E27FC236}">
                <a16:creationId xmlns:a16="http://schemas.microsoft.com/office/drawing/2014/main" id="{98AA0EDB-E993-4DE0-BA64-976CA6FE7243}"/>
              </a:ext>
            </a:extLst>
          </p:cNvPr>
          <p:cNvSpPr/>
          <p:nvPr/>
        </p:nvSpPr>
        <p:spPr>
          <a:xfrm>
            <a:off x="5935586" y="5512250"/>
            <a:ext cx="5039122"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Das </a:t>
            </a:r>
            <a:r>
              <a:rPr kumimoji="0" lang="en-GB" sz="2800" b="0"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ist</a:t>
            </a:r>
            <a:r>
              <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t>
            </a:r>
            <a:r>
              <a:rPr kumimoji="0" lang="en-GB" sz="28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nicht</a:t>
            </a:r>
            <a:r>
              <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Oma.</a:t>
            </a:r>
            <a:endParaRPr kumimoji="0" lang="en-GB" sz="28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67" name="CustomShape 8">
            <a:extLst>
              <a:ext uri="{FF2B5EF4-FFF2-40B4-BE49-F238E27FC236}">
                <a16:creationId xmlns:a16="http://schemas.microsoft.com/office/drawing/2014/main" id="{2FE22810-BDC7-425A-8353-56A884992EEB}"/>
              </a:ext>
            </a:extLst>
          </p:cNvPr>
          <p:cNvSpPr/>
          <p:nvPr/>
        </p:nvSpPr>
        <p:spPr>
          <a:xfrm>
            <a:off x="5919331" y="6039531"/>
            <a:ext cx="5039122"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That is </a:t>
            </a: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not </a:t>
            </a:r>
            <a:r>
              <a:rPr lang="en-GB" sz="2800" spc="-1" dirty="0">
                <a:solidFill>
                  <a:srgbClr val="002060"/>
                </a:solidFill>
                <a:latin typeface="Century Gothic" panose="020B0502020202020204" pitchFamily="34" charset="0"/>
                <a:ea typeface="Century Gothic"/>
              </a:rPr>
              <a:t>Grandma</a:t>
            </a:r>
            <a:r>
              <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a:t>
            </a:r>
            <a:endParaRPr kumimoji="0" lang="en-GB" sz="28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68" name="Google Shape;183;p8">
            <a:extLst>
              <a:ext uri="{FF2B5EF4-FFF2-40B4-BE49-F238E27FC236}">
                <a16:creationId xmlns:a16="http://schemas.microsoft.com/office/drawing/2014/main" id="{3D775E68-FF2D-441B-B242-9E3F95714589}"/>
              </a:ext>
            </a:extLst>
          </p:cNvPr>
          <p:cNvPicPr/>
          <p:nvPr/>
        </p:nvPicPr>
        <p:blipFill>
          <a:blip r:embed="rId5"/>
          <a:stretch/>
        </p:blipFill>
        <p:spPr>
          <a:xfrm>
            <a:off x="5541399" y="5889707"/>
            <a:ext cx="439398" cy="460611"/>
          </a:xfrm>
          <a:prstGeom prst="rect">
            <a:avLst/>
          </a:prstGeom>
          <a:ln>
            <a:noFill/>
          </a:ln>
        </p:spPr>
      </p:pic>
      <p:pic>
        <p:nvPicPr>
          <p:cNvPr id="4" name="Picture 3">
            <a:extLst>
              <a:ext uri="{FF2B5EF4-FFF2-40B4-BE49-F238E27FC236}">
                <a16:creationId xmlns:a16="http://schemas.microsoft.com/office/drawing/2014/main" id="{B309E91E-42EB-4D4A-B96A-65BF1F8D5E09}"/>
              </a:ext>
            </a:extLst>
          </p:cNvPr>
          <p:cNvPicPr>
            <a:picLocks noChangeAspect="1"/>
          </p:cNvPicPr>
          <p:nvPr/>
        </p:nvPicPr>
        <p:blipFill>
          <a:blip r:embed="rId9"/>
          <a:stretch>
            <a:fillRect/>
          </a:stretch>
        </p:blipFill>
        <p:spPr>
          <a:xfrm>
            <a:off x="9938935" y="5447457"/>
            <a:ext cx="908978" cy="1110114"/>
          </a:xfrm>
          <a:prstGeom prst="rect">
            <a:avLst/>
          </a:prstGeom>
        </p:spPr>
      </p:pic>
      <p:pic>
        <p:nvPicPr>
          <p:cNvPr id="39" name="Picture 38"/>
          <p:cNvPicPr>
            <a:picLocks noChangeAspect="1"/>
          </p:cNvPicPr>
          <p:nvPr/>
        </p:nvPicPr>
        <p:blipFill rotWithShape="1">
          <a:blip r:embed="rId10" cstate="print">
            <a:extLst>
              <a:ext uri="{28A0092B-C50C-407E-A947-70E740481C1C}">
                <a14:useLocalDpi xmlns:a14="http://schemas.microsoft.com/office/drawing/2010/main" val="0"/>
              </a:ext>
            </a:extLst>
          </a:blip>
          <a:srcRect b="16165"/>
          <a:stretch/>
        </p:blipFill>
        <p:spPr>
          <a:xfrm flipH="1">
            <a:off x="3671123" y="5372357"/>
            <a:ext cx="988488" cy="1114500"/>
          </a:xfrm>
          <a:prstGeom prst="rect">
            <a:avLst/>
          </a:prstGeom>
        </p:spPr>
      </p:pic>
      <p:pic>
        <p:nvPicPr>
          <p:cNvPr id="54" name="Picture 4" descr="Free guitar music musical instrument vec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60747" y="3584091"/>
            <a:ext cx="1154123" cy="1282359"/>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56" descr="Icon&#10;&#10;Description automatically generated">
            <a:extLst>
              <a:ext uri="{FF2B5EF4-FFF2-40B4-BE49-F238E27FC236}">
                <a16:creationId xmlns:a16="http://schemas.microsoft.com/office/drawing/2014/main" id="{4E4D78CE-BDAD-4DF5-B7BD-6C0818821E5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165470" y="3720327"/>
            <a:ext cx="764938" cy="677437"/>
          </a:xfrm>
          <a:prstGeom prst="rect">
            <a:avLst/>
          </a:prstGeom>
        </p:spPr>
      </p:pic>
    </p:spTree>
    <p:extLst>
      <p:ext uri="{BB962C8B-B14F-4D97-AF65-F5344CB8AC3E}">
        <p14:creationId xmlns:p14="http://schemas.microsoft.com/office/powerpoint/2010/main" val="202270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05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5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1"/>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56"/>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3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6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63"/>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4"/>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68"/>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92" grpId="0"/>
      <p:bldP spid="28" grpId="0"/>
      <p:bldP spid="20" grpId="0"/>
      <p:bldP spid="41" grpId="0"/>
      <p:bldP spid="42" grpId="0"/>
      <p:bldP spid="44" grpId="0"/>
      <p:bldP spid="45" grpId="0"/>
      <p:bldP spid="46" grpId="0"/>
      <p:bldP spid="47" grpId="0"/>
      <p:bldP spid="48" grpId="0"/>
      <p:bldP spid="51" grpId="0"/>
      <p:bldP spid="56" grpId="0"/>
      <p:bldP spid="62" grpId="0"/>
      <p:bldP spid="63" grpId="0"/>
      <p:bldP spid="67"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Custom 2">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3007</Words>
  <Application>Microsoft Office PowerPoint</Application>
  <PresentationFormat>Widescreen</PresentationFormat>
  <Paragraphs>359</Paragraphs>
  <Slides>16</Slides>
  <Notes>16</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16</vt:i4>
      </vt:variant>
    </vt:vector>
  </HeadingPairs>
  <TitlesOfParts>
    <vt:vector size="25" baseType="lpstr">
      <vt:lpstr>Arial</vt:lpstr>
      <vt:lpstr>Calibri</vt:lpstr>
      <vt:lpstr>Century gothic</vt:lpstr>
      <vt:lpstr>Century gothic</vt:lpstr>
      <vt:lpstr>Modern Love</vt:lpstr>
      <vt:lpstr>Symbol</vt:lpstr>
      <vt:lpstr>Times New Roman</vt:lpstr>
      <vt:lpstr>Wingdings</vt:lpstr>
      <vt:lpstr>1_Office Theme</vt:lpstr>
      <vt:lpstr>Talking about activities and events</vt:lpstr>
      <vt:lpstr>aussprechen</vt:lpstr>
      <vt:lpstr>aussprechen</vt:lpstr>
      <vt:lpstr>aussprechen</vt:lpstr>
      <vt:lpstr>aussprechen</vt:lpstr>
      <vt:lpstr>Presentazione standard di PowerPoint</vt:lpstr>
      <vt:lpstr>Vokabeln</vt:lpstr>
      <vt:lpstr>Ich bin Oma!</vt:lpstr>
      <vt:lpstr>Nicht (not) </vt:lpstr>
      <vt:lpstr>Nicht (not) </vt:lpstr>
      <vt:lpstr>Nicht + Verb (don’t) </vt:lpstr>
      <vt:lpstr>hören</vt:lpstr>
      <vt:lpstr>Nicht + Verb (don’t) </vt:lpstr>
      <vt:lpstr>Presentazione standard di PowerPoint</vt:lpstr>
      <vt:lpstr>Kultur</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Describing me and others</dc:title>
  <dc:creator>Rachel Hawkes</dc:creator>
  <cp:lastModifiedBy>Ginevra Festanti</cp:lastModifiedBy>
  <cp:revision>73</cp:revision>
  <dcterms:created xsi:type="dcterms:W3CDTF">2021-07-02T19:27:01Z</dcterms:created>
  <dcterms:modified xsi:type="dcterms:W3CDTF">2023-12-28T11:18:24Z</dcterms:modified>
</cp:coreProperties>
</file>