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925" r:id="rId3"/>
    <p:sldId id="930" r:id="rId4"/>
    <p:sldId id="931" r:id="rId5"/>
    <p:sldId id="932" r:id="rId6"/>
    <p:sldId id="854" r:id="rId7"/>
    <p:sldId id="937" r:id="rId8"/>
    <p:sldId id="933" r:id="rId9"/>
    <p:sldId id="938" r:id="rId10"/>
    <p:sldId id="935" r:id="rId11"/>
    <p:sldId id="928" r:id="rId12"/>
    <p:sldId id="936" r:id="rId13"/>
    <p:sldId id="94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70C0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40F75E-A0B7-491C-BA7C-7E5F9930BDAF}" v="31" dt="2023-08-01T15:38:35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73179" autoAdjust="0"/>
  </p:normalViewPr>
  <p:slideViewPr>
    <p:cSldViewPr snapToGrid="0">
      <p:cViewPr varScale="1">
        <p:scale>
          <a:sx n="74" d="100"/>
          <a:sy n="74" d="100"/>
        </p:scale>
        <p:origin x="102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D840F75E-A0B7-491C-BA7C-7E5F9930BDAF}"/>
    <pc:docChg chg="custSel addSld delSld modSld">
      <pc:chgData name="Charlotte Moss" userId="17b589c9-cb67-41ed-a894-f82ca12b573d" providerId="ADAL" clId="{D840F75E-A0B7-491C-BA7C-7E5F9930BDAF}" dt="2023-08-01T15:38:45.408" v="111" actId="1035"/>
      <pc:docMkLst>
        <pc:docMk/>
      </pc:docMkLst>
      <pc:sldChg chg="modAnim">
        <pc:chgData name="Charlotte Moss" userId="17b589c9-cb67-41ed-a894-f82ca12b573d" providerId="ADAL" clId="{D840F75E-A0B7-491C-BA7C-7E5F9930BDAF}" dt="2023-07-31T10:44:17.339" v="65"/>
        <pc:sldMkLst>
          <pc:docMk/>
          <pc:sldMk cId="64490528" sldId="854"/>
        </pc:sldMkLst>
      </pc:sldChg>
      <pc:sldChg chg="modSp mod">
        <pc:chgData name="Charlotte Moss" userId="17b589c9-cb67-41ed-a894-f82ca12b573d" providerId="ADAL" clId="{D840F75E-A0B7-491C-BA7C-7E5F9930BDAF}" dt="2023-07-31T09:58:51.166" v="0" actId="1076"/>
        <pc:sldMkLst>
          <pc:docMk/>
          <pc:sldMk cId="1282998873" sldId="925"/>
        </pc:sldMkLst>
        <pc:spChg chg="mod">
          <ac:chgData name="Charlotte Moss" userId="17b589c9-cb67-41ed-a894-f82ca12b573d" providerId="ADAL" clId="{D840F75E-A0B7-491C-BA7C-7E5F9930BDAF}" dt="2023-07-31T09:58:51.166" v="0" actId="1076"/>
          <ac:spMkLst>
            <pc:docMk/>
            <pc:sldMk cId="1282998873" sldId="925"/>
            <ac:spMk id="113" creationId="{00000000-0000-0000-0000-000000000000}"/>
          </ac:spMkLst>
        </pc:spChg>
      </pc:sldChg>
      <pc:sldChg chg="modSp mod modAnim">
        <pc:chgData name="Charlotte Moss" userId="17b589c9-cb67-41ed-a894-f82ca12b573d" providerId="ADAL" clId="{D840F75E-A0B7-491C-BA7C-7E5F9930BDAF}" dt="2023-07-31T10:50:19.072" v="79"/>
        <pc:sldMkLst>
          <pc:docMk/>
          <pc:sldMk cId="357234213" sldId="928"/>
        </pc:sldMkLst>
        <pc:picChg chg="mod">
          <ac:chgData name="Charlotte Moss" userId="17b589c9-cb67-41ed-a894-f82ca12b573d" providerId="ADAL" clId="{D840F75E-A0B7-491C-BA7C-7E5F9930BDAF}" dt="2023-07-31T10:23:48.489" v="20" actId="1038"/>
          <ac:picMkLst>
            <pc:docMk/>
            <pc:sldMk cId="357234213" sldId="928"/>
            <ac:picMk id="19" creationId="{D2A9B32E-966F-6DB2-D4CD-CC0CEB0F1597}"/>
          </ac:picMkLst>
        </pc:picChg>
      </pc:sldChg>
      <pc:sldChg chg="modSp mod">
        <pc:chgData name="Charlotte Moss" userId="17b589c9-cb67-41ed-a894-f82ca12b573d" providerId="ADAL" clId="{D840F75E-A0B7-491C-BA7C-7E5F9930BDAF}" dt="2023-07-31T10:04:08.639" v="7" actId="1076"/>
        <pc:sldMkLst>
          <pc:docMk/>
          <pc:sldMk cId="1697729956" sldId="932"/>
        </pc:sldMkLst>
        <pc:spChg chg="mod">
          <ac:chgData name="Charlotte Moss" userId="17b589c9-cb67-41ed-a894-f82ca12b573d" providerId="ADAL" clId="{D840F75E-A0B7-491C-BA7C-7E5F9930BDAF}" dt="2023-07-31T10:03:47.988" v="1" actId="1076"/>
          <ac:spMkLst>
            <pc:docMk/>
            <pc:sldMk cId="1697729956" sldId="932"/>
            <ac:spMk id="13" creationId="{EB1A5A46-1BFA-B594-EA27-A3829D1CA7C6}"/>
          </ac:spMkLst>
        </pc:spChg>
        <pc:spChg chg="mod">
          <ac:chgData name="Charlotte Moss" userId="17b589c9-cb67-41ed-a894-f82ca12b573d" providerId="ADAL" clId="{D840F75E-A0B7-491C-BA7C-7E5F9930BDAF}" dt="2023-07-31T10:03:52.102" v="2" actId="1076"/>
          <ac:spMkLst>
            <pc:docMk/>
            <pc:sldMk cId="1697729956" sldId="932"/>
            <ac:spMk id="16" creationId="{178A2D67-AEAB-2DA7-0344-88128F0D587B}"/>
          </ac:spMkLst>
        </pc:spChg>
        <pc:spChg chg="mod">
          <ac:chgData name="Charlotte Moss" userId="17b589c9-cb67-41ed-a894-f82ca12b573d" providerId="ADAL" clId="{D840F75E-A0B7-491C-BA7C-7E5F9930BDAF}" dt="2023-07-31T10:04:08.639" v="7" actId="1076"/>
          <ac:spMkLst>
            <pc:docMk/>
            <pc:sldMk cId="1697729956" sldId="932"/>
            <ac:spMk id="22" creationId="{B4B76C3A-6A9D-A3F5-692D-5129AEE2ED90}"/>
          </ac:spMkLst>
        </pc:spChg>
        <pc:spChg chg="mod">
          <ac:chgData name="Charlotte Moss" userId="17b589c9-cb67-41ed-a894-f82ca12b573d" providerId="ADAL" clId="{D840F75E-A0B7-491C-BA7C-7E5F9930BDAF}" dt="2023-07-31T10:04:05.236" v="6" actId="1076"/>
          <ac:spMkLst>
            <pc:docMk/>
            <pc:sldMk cId="1697729956" sldId="932"/>
            <ac:spMk id="25" creationId="{318DC3D0-ECA5-D4CE-C188-4084071B9DF1}"/>
          </ac:spMkLst>
        </pc:spChg>
        <pc:spChg chg="mod">
          <ac:chgData name="Charlotte Moss" userId="17b589c9-cb67-41ed-a894-f82ca12b573d" providerId="ADAL" clId="{D840F75E-A0B7-491C-BA7C-7E5F9930BDAF}" dt="2023-07-31T10:03:59.100" v="4" actId="20577"/>
          <ac:spMkLst>
            <pc:docMk/>
            <pc:sldMk cId="1697729956" sldId="932"/>
            <ac:spMk id="28" creationId="{98415F19-314F-7D87-92A9-3BF161EB4833}"/>
          </ac:spMkLst>
        </pc:spChg>
        <pc:picChg chg="mod">
          <ac:chgData name="Charlotte Moss" userId="17b589c9-cb67-41ed-a894-f82ca12b573d" providerId="ADAL" clId="{D840F75E-A0B7-491C-BA7C-7E5F9930BDAF}" dt="2023-07-31T10:04:00.780" v="5" actId="1076"/>
          <ac:picMkLst>
            <pc:docMk/>
            <pc:sldMk cId="1697729956" sldId="932"/>
            <ac:picMk id="26" creationId="{012A0AAC-6F3B-393F-6842-C66E3C7D8A43}"/>
          </ac:picMkLst>
        </pc:picChg>
      </pc:sldChg>
      <pc:sldChg chg="modSp mod">
        <pc:chgData name="Charlotte Moss" userId="17b589c9-cb67-41ed-a894-f82ca12b573d" providerId="ADAL" clId="{D840F75E-A0B7-491C-BA7C-7E5F9930BDAF}" dt="2023-07-31T10:09:42.157" v="10" actId="20577"/>
        <pc:sldMkLst>
          <pc:docMk/>
          <pc:sldMk cId="1214124012" sldId="933"/>
        </pc:sldMkLst>
        <pc:spChg chg="mod">
          <ac:chgData name="Charlotte Moss" userId="17b589c9-cb67-41ed-a894-f82ca12b573d" providerId="ADAL" clId="{D840F75E-A0B7-491C-BA7C-7E5F9930BDAF}" dt="2023-07-31T10:09:42.157" v="10" actId="20577"/>
          <ac:spMkLst>
            <pc:docMk/>
            <pc:sldMk cId="1214124012" sldId="933"/>
            <ac:spMk id="24" creationId="{90C9A5F8-4343-F54D-D313-D3EFE62290B3}"/>
          </ac:spMkLst>
        </pc:spChg>
        <pc:spChg chg="mod">
          <ac:chgData name="Charlotte Moss" userId="17b589c9-cb67-41ed-a894-f82ca12b573d" providerId="ADAL" clId="{D840F75E-A0B7-491C-BA7C-7E5F9930BDAF}" dt="2023-07-31T10:08:04.030" v="8" actId="20577"/>
          <ac:spMkLst>
            <pc:docMk/>
            <pc:sldMk cId="1214124012" sldId="933"/>
            <ac:spMk id="113" creationId="{00000000-0000-0000-0000-000000000000}"/>
          </ac:spMkLst>
        </pc:spChg>
      </pc:sldChg>
      <pc:sldChg chg="add">
        <pc:chgData name="Charlotte Moss" userId="17b589c9-cb67-41ed-a894-f82ca12b573d" providerId="ADAL" clId="{D840F75E-A0B7-491C-BA7C-7E5F9930BDAF}" dt="2023-07-31T10:45:29.783" v="66"/>
        <pc:sldMkLst>
          <pc:docMk/>
          <pc:sldMk cId="848049527" sldId="935"/>
        </pc:sldMkLst>
      </pc:sldChg>
      <pc:sldChg chg="modSp mod modNotesTx">
        <pc:chgData name="Charlotte Moss" userId="17b589c9-cb67-41ed-a894-f82ca12b573d" providerId="ADAL" clId="{D840F75E-A0B7-491C-BA7C-7E5F9930BDAF}" dt="2023-08-01T15:38:45.408" v="111" actId="1035"/>
        <pc:sldMkLst>
          <pc:docMk/>
          <pc:sldMk cId="0" sldId="936"/>
        </pc:sldMkLst>
        <pc:spChg chg="mod">
          <ac:chgData name="Charlotte Moss" userId="17b589c9-cb67-41ed-a894-f82ca12b573d" providerId="ADAL" clId="{D840F75E-A0B7-491C-BA7C-7E5F9930BDAF}" dt="2023-08-01T15:38:29.903" v="94" actId="20577"/>
          <ac:spMkLst>
            <pc:docMk/>
            <pc:sldMk cId="0" sldId="936"/>
            <ac:spMk id="26" creationId="{F34C692F-D6A8-426B-9A27-D26CB106732F}"/>
          </ac:spMkLst>
        </pc:spChg>
        <pc:spChg chg="mod">
          <ac:chgData name="Charlotte Moss" userId="17b589c9-cb67-41ed-a894-f82ca12b573d" providerId="ADAL" clId="{D840F75E-A0B7-491C-BA7C-7E5F9930BDAF}" dt="2023-08-01T15:38:45.408" v="111" actId="1035"/>
          <ac:spMkLst>
            <pc:docMk/>
            <pc:sldMk cId="0" sldId="936"/>
            <ac:spMk id="31" creationId="{D3CFAF7D-E1B3-4F35-84AE-47BD74259BA9}"/>
          </ac:spMkLst>
        </pc:spChg>
        <pc:spChg chg="mod">
          <ac:chgData name="Charlotte Moss" userId="17b589c9-cb67-41ed-a894-f82ca12b573d" providerId="ADAL" clId="{D840F75E-A0B7-491C-BA7C-7E5F9930BDAF}" dt="2023-07-31T10:37:29.189" v="55" actId="20577"/>
          <ac:spMkLst>
            <pc:docMk/>
            <pc:sldMk cId="0" sldId="936"/>
            <ac:spMk id="36" creationId="{D67A2629-6266-4494-8BB0-80212BD8A74C}"/>
          </ac:spMkLst>
        </pc:spChg>
        <pc:spChg chg="mod">
          <ac:chgData name="Charlotte Moss" userId="17b589c9-cb67-41ed-a894-f82ca12b573d" providerId="ADAL" clId="{D840F75E-A0B7-491C-BA7C-7E5F9930BDAF}" dt="2023-07-31T10:37:33.893" v="59" actId="20577"/>
          <ac:spMkLst>
            <pc:docMk/>
            <pc:sldMk cId="0" sldId="936"/>
            <ac:spMk id="37" creationId="{1F2CD380-0CAA-400B-8335-19517C398D3D}"/>
          </ac:spMkLst>
        </pc:spChg>
        <pc:spChg chg="mod">
          <ac:chgData name="Charlotte Moss" userId="17b589c9-cb67-41ed-a894-f82ca12b573d" providerId="ADAL" clId="{D840F75E-A0B7-491C-BA7C-7E5F9930BDAF}" dt="2023-07-31T10:37:25.511" v="53" actId="1038"/>
          <ac:spMkLst>
            <pc:docMk/>
            <pc:sldMk cId="0" sldId="936"/>
            <ac:spMk id="38" creationId="{471AEDF6-FA20-4DB3-B159-673FC7E39C08}"/>
          </ac:spMkLst>
        </pc:spChg>
        <pc:spChg chg="mod">
          <ac:chgData name="Charlotte Moss" userId="17b589c9-cb67-41ed-a894-f82ca12b573d" providerId="ADAL" clId="{D840F75E-A0B7-491C-BA7C-7E5F9930BDAF}" dt="2023-07-31T10:37:31.621" v="57" actId="20577"/>
          <ac:spMkLst>
            <pc:docMk/>
            <pc:sldMk cId="0" sldId="936"/>
            <ac:spMk id="39" creationId="{50AF5855-09A5-43DA-BCAE-B67DBE64A04B}"/>
          </ac:spMkLst>
        </pc:spChg>
      </pc:sldChg>
      <pc:sldChg chg="delSp del mod modNotesTx">
        <pc:chgData name="Charlotte Moss" userId="17b589c9-cb67-41ed-a894-f82ca12b573d" providerId="ADAL" clId="{D840F75E-A0B7-491C-BA7C-7E5F9930BDAF}" dt="2023-07-31T10:45:45.793" v="67" actId="47"/>
        <pc:sldMkLst>
          <pc:docMk/>
          <pc:sldMk cId="1189239641" sldId="939"/>
        </pc:sldMkLst>
        <pc:spChg chg="del">
          <ac:chgData name="Charlotte Moss" userId="17b589c9-cb67-41ed-a894-f82ca12b573d" providerId="ADAL" clId="{D840F75E-A0B7-491C-BA7C-7E5F9930BDAF}" dt="2023-07-31T10:19:58.090" v="13" actId="478"/>
          <ac:spMkLst>
            <pc:docMk/>
            <pc:sldMk cId="1189239641" sldId="939"/>
            <ac:spMk id="38" creationId="{2BAAD50F-BCEE-6D7D-71C7-8702478A80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sind, ihr seid [4] wir [26] ihr2 [27]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müde [2000] ruhig [991]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 [188]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wunderbar [1603] da [48] hier [68]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Österreich [707] Park [2141] Restaurant [1802] 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Schweiz [763]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Stadt [204] Zug [675] in [3]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nicht wahr [n/a] ja [45] nein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[148]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two plural forms of sein (to be)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seid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 to sentences without the pronouns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select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(we)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(you all).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elicit and confirm answers.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da!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müde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ruhig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Zug.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Park.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[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seid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in der </a:t>
            </a:r>
            <a:r>
              <a:rPr lang="es-ES_tradnl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Stadt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s-ES_tradnl" sz="1800" b="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unknown words and cognates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Mikro</a:t>
            </a:r>
            <a:r>
              <a:rPr lang="en-US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  <a:r>
              <a:rPr lang="en-US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vorbereiten</a:t>
            </a:r>
            <a:r>
              <a:rPr lang="en-US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[1421] 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375285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752850" algn="l"/>
              </a:tabLst>
            </a:pPr>
            <a:r>
              <a:rPr lang="es-ES_tradnl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introduce the preposition ‘in’.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present the grammar of ‘in’.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162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masculine/neuter and feminine nouns after ‘in’ in the written modality.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The class above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who went to Vienna last year is showing pictures from their school trip.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only the correct choice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zeigen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idea that learning other languages opens the door to new friendships, and that a few kind words go a long way; to revisit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some previously-taught language from this term that fits our category of ‘friendship sentences’.  This is an idea we will return to now and then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during the course.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from pupils for the English greetings and friendly statements.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greet them and say something kind about their work or about them themselves.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 5 minutes.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seven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Click for meaning to reappear.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Click for word to reappear. Continue with the remaining items.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to remind pupils of the irregular verb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and introduce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wird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sind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and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ihr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to remind pupils of the use and meaning of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Click for callout bubble about pronounciation of final ‘d’. 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Suggestions for gestures to practise verb parts: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bin – point with one index finger towards self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bist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with one index finger away, pointing to a person in front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towards self with both index fingers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point away to the front with both index fingers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97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 introduction to the concept of class trips – where the whole class and their teacher(s) go away together for a few days.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call out and the speech bubbles.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make sure that pupils understand the concept of a class trip.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following slide will introduce the idea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Ronja and their class are going on a class trip.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1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idea that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Ronja are going on a class trip – concept of class trip was explained on previous slide. 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about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Ronja going on a class trip.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callout asking pupils to find another compound noun in the text (additional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Klassenfahrt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again to bring up answer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Hauptstadt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Haupt = main, Stadt = city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 capital city). 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 Pupils know the song, this is a new verse to practise the new vocabulary.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3.wav"/><Relationship Id="rId18" Type="http://schemas.openxmlformats.org/officeDocument/2006/relationships/image" Target="../media/image24.png"/><Relationship Id="rId26" Type="http://schemas.openxmlformats.org/officeDocument/2006/relationships/audio" Target="../media/audio40.wav"/><Relationship Id="rId39" Type="http://schemas.openxmlformats.org/officeDocument/2006/relationships/image" Target="../media/image55.gif"/><Relationship Id="rId21" Type="http://schemas.openxmlformats.org/officeDocument/2006/relationships/image" Target="../media/image46.gif"/><Relationship Id="rId34" Type="http://schemas.openxmlformats.org/officeDocument/2006/relationships/image" Target="../media/image50.gif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image" Target="../media/image45.png"/><Relationship Id="rId25" Type="http://schemas.openxmlformats.org/officeDocument/2006/relationships/audio" Target="../media/audio39.wav"/><Relationship Id="rId33" Type="http://schemas.openxmlformats.org/officeDocument/2006/relationships/image" Target="../media/image49.gif"/><Relationship Id="rId38" Type="http://schemas.openxmlformats.org/officeDocument/2006/relationships/image" Target="../media/image54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png"/><Relationship Id="rId20" Type="http://schemas.openxmlformats.org/officeDocument/2006/relationships/audio" Target="../media/audio36.wav"/><Relationship Id="rId29" Type="http://schemas.openxmlformats.org/officeDocument/2006/relationships/audio" Target="../media/audio4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24" Type="http://schemas.openxmlformats.org/officeDocument/2006/relationships/audio" Target="../media/audio38.wav"/><Relationship Id="rId32" Type="http://schemas.openxmlformats.org/officeDocument/2006/relationships/image" Target="../media/image48.gif"/><Relationship Id="rId37" Type="http://schemas.openxmlformats.org/officeDocument/2006/relationships/image" Target="../media/image53.gif"/><Relationship Id="rId40" Type="http://schemas.openxmlformats.org/officeDocument/2006/relationships/audio" Target="../media/audio46.wav"/><Relationship Id="rId5" Type="http://schemas.openxmlformats.org/officeDocument/2006/relationships/audio" Target="../media/audio25.wav"/><Relationship Id="rId15" Type="http://schemas.openxmlformats.org/officeDocument/2006/relationships/audio" Target="../media/audio35.wav"/><Relationship Id="rId23" Type="http://schemas.openxmlformats.org/officeDocument/2006/relationships/audio" Target="../media/audio37.wav"/><Relationship Id="rId28" Type="http://schemas.openxmlformats.org/officeDocument/2006/relationships/audio" Target="../media/audio42.wav"/><Relationship Id="rId36" Type="http://schemas.openxmlformats.org/officeDocument/2006/relationships/image" Target="../media/image52.gif"/><Relationship Id="rId10" Type="http://schemas.openxmlformats.org/officeDocument/2006/relationships/audio" Target="../media/audio30.wav"/><Relationship Id="rId19" Type="http://schemas.openxmlformats.org/officeDocument/2006/relationships/image" Target="../media/image25.svg"/><Relationship Id="rId31" Type="http://schemas.openxmlformats.org/officeDocument/2006/relationships/audio" Target="../media/audio45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Relationship Id="rId22" Type="http://schemas.openxmlformats.org/officeDocument/2006/relationships/image" Target="../media/image47.png"/><Relationship Id="rId27" Type="http://schemas.openxmlformats.org/officeDocument/2006/relationships/audio" Target="../media/audio41.wav"/><Relationship Id="rId30" Type="http://schemas.openxmlformats.org/officeDocument/2006/relationships/audio" Target="../media/audio44.wav"/><Relationship Id="rId35" Type="http://schemas.openxmlformats.org/officeDocument/2006/relationships/image" Target="../media/image51.gif"/><Relationship Id="rId8" Type="http://schemas.openxmlformats.org/officeDocument/2006/relationships/audio" Target="../media/audio28.wav"/><Relationship Id="rId3" Type="http://schemas.openxmlformats.org/officeDocument/2006/relationships/audio" Target="../media/audio2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7.wav"/><Relationship Id="rId3" Type="http://schemas.openxmlformats.org/officeDocument/2006/relationships/image" Target="../media/image11.jpeg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audio" Target="../media/audio5.wav"/><Relationship Id="rId5" Type="http://schemas.openxmlformats.org/officeDocument/2006/relationships/image" Target="../media/image13.png"/><Relationship Id="rId15" Type="http://schemas.openxmlformats.org/officeDocument/2006/relationships/audio" Target="../media/audio9.wav"/><Relationship Id="rId10" Type="http://schemas.openxmlformats.org/officeDocument/2006/relationships/audio" Target="../media/audio4.wav"/><Relationship Id="rId4" Type="http://schemas.openxmlformats.org/officeDocument/2006/relationships/image" Target="../media/image12.png"/><Relationship Id="rId9" Type="http://schemas.openxmlformats.org/officeDocument/2006/relationships/audio" Target="../media/audio3.wav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18.jpeg"/><Relationship Id="rId5" Type="http://schemas.openxmlformats.org/officeDocument/2006/relationships/audio" Target="../media/audio14.wav"/><Relationship Id="rId10" Type="http://schemas.openxmlformats.org/officeDocument/2006/relationships/image" Target="../media/image17.png"/><Relationship Id="rId4" Type="http://schemas.openxmlformats.org/officeDocument/2006/relationships/audio" Target="../media/audio13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7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10" Type="http://schemas.openxmlformats.org/officeDocument/2006/relationships/image" Target="../media/image20.png"/><Relationship Id="rId4" Type="http://schemas.openxmlformats.org/officeDocument/2006/relationships/audio" Target="../media/audio18.wav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png"/><Relationship Id="rId11" Type="http://schemas.openxmlformats.org/officeDocument/2006/relationships/audio" Target="../media/audio22.wav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-13555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42563" y="475448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4" y="42703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98C58-10A2-1E77-61BC-A617E91238B0}"/>
              </a:ext>
            </a:extLst>
          </p:cNvPr>
          <p:cNvSpPr txBox="1"/>
          <p:nvPr/>
        </p:nvSpPr>
        <p:spPr>
          <a:xfrm rot="349106">
            <a:off x="272550" y="1889134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9260A-5760-E90C-2234-6B7123B2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62" y="2648900"/>
            <a:ext cx="2744507" cy="1543785"/>
          </a:xfrm>
          <a:prstGeom prst="rect">
            <a:avLst/>
          </a:prstGeom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E99AD5B7-D5AB-816B-145A-EC410169E7C4}"/>
              </a:ext>
            </a:extLst>
          </p:cNvPr>
          <p:cNvSpPr/>
          <p:nvPr/>
        </p:nvSpPr>
        <p:spPr>
          <a:xfrm>
            <a:off x="-53361" y="4904509"/>
            <a:ext cx="4457702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+ R3(dat.) location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[a]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1748FF9-A887-B60E-EFFB-62B6B01A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6" y="4198192"/>
            <a:ext cx="504031" cy="5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D90FCF10-EB35-6F51-4D02-EED3CE72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79" y="4024581"/>
            <a:ext cx="481630" cy="7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16424CE-2EEC-871A-658C-3F9C03293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6" y="4252425"/>
            <a:ext cx="481630" cy="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CE360B1D-E519-AE05-50E0-5BC36B7A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26" y="3990979"/>
            <a:ext cx="408825" cy="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8E3D72-2B6A-AAD0-5AFE-E82C2DC8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73" y="4126387"/>
            <a:ext cx="48163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B4E4DFE-C5ED-786D-61DA-0698FE35B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-402" r="-1578" b="75291"/>
          <a:stretch/>
        </p:blipFill>
        <p:spPr bwMode="auto">
          <a:xfrm>
            <a:off x="2345842" y="3053394"/>
            <a:ext cx="408826" cy="4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3F7685-9211-5CBC-51E8-6A3065AFB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74288" r="-7850" b="74288"/>
          <a:stretch/>
        </p:blipFill>
        <p:spPr bwMode="auto">
          <a:xfrm>
            <a:off x="1716035" y="2026565"/>
            <a:ext cx="557839" cy="14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e illustration child clipart illustration">
            <a:extLst>
              <a:ext uri="{FF2B5EF4-FFF2-40B4-BE49-F238E27FC236}">
                <a16:creationId xmlns:a16="http://schemas.microsoft.com/office/drawing/2014/main" id="{D9BB2C15-0006-3CE2-3A53-B9CBFA944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3139" r="49049" b="68376"/>
          <a:stretch/>
        </p:blipFill>
        <p:spPr bwMode="auto">
          <a:xfrm>
            <a:off x="1255372" y="3061258"/>
            <a:ext cx="388695" cy="3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ree illustration child clipart illustration">
            <a:extLst>
              <a:ext uri="{FF2B5EF4-FFF2-40B4-BE49-F238E27FC236}">
                <a16:creationId xmlns:a16="http://schemas.microsoft.com/office/drawing/2014/main" id="{AC56473C-FD4D-E077-2AAC-3B0B1D193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 t="4629" r="27593" b="69036"/>
          <a:stretch/>
        </p:blipFill>
        <p:spPr bwMode="auto">
          <a:xfrm>
            <a:off x="752076" y="3086490"/>
            <a:ext cx="296862" cy="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419674" y="1916989"/>
          <a:ext cx="3636825" cy="4033229"/>
        </p:xfrm>
        <a:graphic>
          <a:graphicData uri="http://schemas.openxmlformats.org/drawingml/2006/table">
            <a:tbl>
              <a:tblPr/>
              <a:tblGrid>
                <a:gridCol w="1754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8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wir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[we]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ihr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[you (all)]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93457" y="1932855"/>
          <a:ext cx="695520" cy="403323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6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9" name="T3_W1_10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967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10" name="T3_W1_10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7591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11" name="T3_W1_10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40024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12" name="T3_W1_10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9288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3" name="T3_W1_10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9197" y="499125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4" name="T3_W1_10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9197" y="55046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15" name="T3_W1_10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8" y="0"/>
            <a:ext cx="102107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bereitet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– online. </a:t>
            </a: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34466" y="2950278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56733" y="3385455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1C7B6DC-0291-5562-1639-50FB2B48E45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0523" y="3900615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9C3A3F3-056E-9BCE-F1A7-B8677D62783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34466" y="4385896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209F08C-D072-E7A0-46C5-1DF8F2483F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26850" y="486816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A7A2559-5E4D-6197-46D1-166A2C09BD3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05496" y="5336392"/>
            <a:ext cx="517321" cy="517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362840" y="6121119"/>
            <a:ext cx="482916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*</a:t>
            </a:r>
            <a:r>
              <a:rPr lang="en-GB" sz="2000" dirty="0" err="1">
                <a:solidFill>
                  <a:srgbClr val="002060"/>
                </a:solidFill>
              </a:rPr>
              <a:t>vorbereiten</a:t>
            </a:r>
            <a:r>
              <a:rPr lang="en-GB" sz="2000" dirty="0">
                <a:solidFill>
                  <a:srgbClr val="002060"/>
                </a:solidFill>
              </a:rPr>
              <a:t> – to prepare</a:t>
            </a:r>
          </a:p>
          <a:p>
            <a:r>
              <a:rPr lang="en-GB" sz="2000" dirty="0">
                <a:solidFill>
                  <a:srgbClr val="002060"/>
                </a:solidFill>
              </a:rPr>
              <a:t>*das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– microphone</a:t>
            </a:r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9C70E3ED-D5D1-4F66-A8E5-5C3B073D94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20000" y="936166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20" name="T3_W1_10.3.wav"/>
            </a:hlinkClick>
            <a:extLst>
              <a:ext uri="{FF2B5EF4-FFF2-40B4-BE49-F238E27FC236}">
                <a16:creationId xmlns:a16="http://schemas.microsoft.com/office/drawing/2014/main" id="{A283A0B5-F9CB-4A2E-AB56-A03D200E19B5}"/>
              </a:ext>
            </a:extLst>
          </p:cNvPr>
          <p:cNvSpPr/>
          <p:nvPr/>
        </p:nvSpPr>
        <p:spPr>
          <a:xfrm>
            <a:off x="970643" y="1090006"/>
            <a:ext cx="4324690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hlinkClick r:id="" action="ppaction://noaction">
              <a:snd r:embed="rId20" name="T3_W1_10.3.wav"/>
            </a:hlinkClick>
            <a:extLst>
              <a:ext uri="{FF2B5EF4-FFF2-40B4-BE49-F238E27FC236}">
                <a16:creationId xmlns:a16="http://schemas.microsoft.com/office/drawing/2014/main" id="{0F16B62D-52EF-4884-8CE4-50A227228196}"/>
              </a:ext>
            </a:extLst>
          </p:cNvPr>
          <p:cNvSpPr/>
          <p:nvPr/>
        </p:nvSpPr>
        <p:spPr>
          <a:xfrm>
            <a:off x="970643" y="1139878"/>
            <a:ext cx="465903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Was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Ronja?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587156-5E97-6C5F-E7E9-6246FB6E40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39" y="2079418"/>
            <a:ext cx="5447332" cy="39176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0DBEFD-AD8B-5138-A6DE-D59882B618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15165" y="4038257"/>
            <a:ext cx="1079460" cy="909255"/>
          </a:xfrm>
          <a:prstGeom prst="rect">
            <a:avLst/>
          </a:prstGeom>
        </p:spPr>
      </p:pic>
      <p:sp>
        <p:nvSpPr>
          <p:cNvPr id="37" name="TextBox 36">
            <a:hlinkClick r:id="" action="ppaction://noaction">
              <a:snd r:embed="rId23" name="T3_W1_10.26.wav"/>
            </a:hlinkClick>
            <a:extLst>
              <a:ext uri="{FF2B5EF4-FFF2-40B4-BE49-F238E27FC236}">
                <a16:creationId xmlns:a16="http://schemas.microsoft.com/office/drawing/2014/main" id="{D8F8D87A-2C54-CB34-4EC8-950D7EDFF168}"/>
              </a:ext>
            </a:extLst>
          </p:cNvPr>
          <p:cNvSpPr txBox="1"/>
          <p:nvPr/>
        </p:nvSpPr>
        <p:spPr>
          <a:xfrm>
            <a:off x="11047268" y="4608958"/>
            <a:ext cx="7791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Ronja</a:t>
            </a:r>
            <a:endParaRPr lang="en-GB" sz="1600" b="1" dirty="0"/>
          </a:p>
        </p:txBody>
      </p:sp>
      <p:sp>
        <p:nvSpPr>
          <p:cNvPr id="39" name="TextBox 38">
            <a:hlinkClick r:id="" action="ppaction://noaction">
              <a:snd r:embed="rId24" name="T3_W1_10.25.wav"/>
            </a:hlinkClick>
            <a:extLst>
              <a:ext uri="{FF2B5EF4-FFF2-40B4-BE49-F238E27FC236}">
                <a16:creationId xmlns:a16="http://schemas.microsoft.com/office/drawing/2014/main" id="{BC3637F9-1848-220A-517B-36CB56115270}"/>
              </a:ext>
            </a:extLst>
          </p:cNvPr>
          <p:cNvSpPr txBox="1"/>
          <p:nvPr/>
        </p:nvSpPr>
        <p:spPr>
          <a:xfrm>
            <a:off x="10825657" y="2799172"/>
            <a:ext cx="98002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Barbara</a:t>
            </a:r>
            <a:endParaRPr lang="en-GB" sz="1600" b="1" dirty="0"/>
          </a:p>
        </p:txBody>
      </p:sp>
      <p:sp>
        <p:nvSpPr>
          <p:cNvPr id="40" name="TextBox 39">
            <a:hlinkClick r:id="" action="ppaction://noaction">
              <a:snd r:embed="rId25" name="T3_W1_10.21.wav"/>
            </a:hlinkClick>
            <a:extLst>
              <a:ext uri="{FF2B5EF4-FFF2-40B4-BE49-F238E27FC236}">
                <a16:creationId xmlns:a16="http://schemas.microsoft.com/office/drawing/2014/main" id="{6F2D724A-1552-16C5-3A68-88B12D3B4FF3}"/>
              </a:ext>
            </a:extLst>
          </p:cNvPr>
          <p:cNvSpPr txBox="1"/>
          <p:nvPr/>
        </p:nvSpPr>
        <p:spPr>
          <a:xfrm>
            <a:off x="7931830" y="3706609"/>
            <a:ext cx="57866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Lias</a:t>
            </a:r>
            <a:endParaRPr lang="en-GB" sz="1600" b="1" dirty="0"/>
          </a:p>
        </p:txBody>
      </p:sp>
      <p:sp>
        <p:nvSpPr>
          <p:cNvPr id="41" name="TextBox 40">
            <a:hlinkClick r:id="" action="ppaction://noaction">
              <a:snd r:embed="rId26" name="T3_W1_10.22.wav"/>
            </a:hlinkClick>
            <a:extLst>
              <a:ext uri="{FF2B5EF4-FFF2-40B4-BE49-F238E27FC236}">
                <a16:creationId xmlns:a16="http://schemas.microsoft.com/office/drawing/2014/main" id="{366FA2A1-35A0-4163-5830-3FC5F3804194}"/>
              </a:ext>
            </a:extLst>
          </p:cNvPr>
          <p:cNvSpPr txBox="1"/>
          <p:nvPr/>
        </p:nvSpPr>
        <p:spPr>
          <a:xfrm>
            <a:off x="9240391" y="3716368"/>
            <a:ext cx="9226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Matteo</a:t>
            </a:r>
            <a:endParaRPr lang="en-GB" sz="1600" b="1" dirty="0"/>
          </a:p>
        </p:txBody>
      </p:sp>
      <p:sp>
        <p:nvSpPr>
          <p:cNvPr id="42" name="TextBox 41">
            <a:hlinkClick r:id="" action="ppaction://noaction">
              <a:snd r:embed="rId27" name="T3_W1_10.24.wav"/>
            </a:hlinkClick>
            <a:extLst>
              <a:ext uri="{FF2B5EF4-FFF2-40B4-BE49-F238E27FC236}">
                <a16:creationId xmlns:a16="http://schemas.microsoft.com/office/drawing/2014/main" id="{7C1CF1E0-4748-D41E-41E6-175F97A85AB1}"/>
              </a:ext>
            </a:extLst>
          </p:cNvPr>
          <p:cNvSpPr txBox="1"/>
          <p:nvPr/>
        </p:nvSpPr>
        <p:spPr>
          <a:xfrm>
            <a:off x="7815351" y="4608958"/>
            <a:ext cx="69514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Jana</a:t>
            </a:r>
            <a:endParaRPr lang="en-GB" sz="1600" b="1" dirty="0"/>
          </a:p>
        </p:txBody>
      </p:sp>
      <p:sp>
        <p:nvSpPr>
          <p:cNvPr id="43" name="TextBox 42">
            <a:hlinkClick r:id="" action="ppaction://noaction">
              <a:snd r:embed="rId28" name="T3_W1_10.18.wav"/>
            </a:hlinkClick>
            <a:extLst>
              <a:ext uri="{FF2B5EF4-FFF2-40B4-BE49-F238E27FC236}">
                <a16:creationId xmlns:a16="http://schemas.microsoft.com/office/drawing/2014/main" id="{02672F7B-7A22-10B7-0728-D0AB08373103}"/>
              </a:ext>
            </a:extLst>
          </p:cNvPr>
          <p:cNvSpPr txBox="1"/>
          <p:nvPr/>
        </p:nvSpPr>
        <p:spPr>
          <a:xfrm>
            <a:off x="7511586" y="2827478"/>
            <a:ext cx="99890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Gabriel</a:t>
            </a:r>
            <a:endParaRPr lang="en-GB" sz="1600" b="1" dirty="0"/>
          </a:p>
        </p:txBody>
      </p:sp>
      <p:sp>
        <p:nvSpPr>
          <p:cNvPr id="44" name="TextBox 43">
            <a:hlinkClick r:id="" action="ppaction://noaction">
              <a:snd r:embed="rId29" name="T3_W1_10.19.wav"/>
            </a:hlinkClick>
            <a:extLst>
              <a:ext uri="{FF2B5EF4-FFF2-40B4-BE49-F238E27FC236}">
                <a16:creationId xmlns:a16="http://schemas.microsoft.com/office/drawing/2014/main" id="{8370FFFB-47AE-DB04-7456-402CEA60D026}"/>
              </a:ext>
            </a:extLst>
          </p:cNvPr>
          <p:cNvSpPr txBox="1"/>
          <p:nvPr/>
        </p:nvSpPr>
        <p:spPr>
          <a:xfrm>
            <a:off x="9240391" y="2827478"/>
            <a:ext cx="95638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Mariem</a:t>
            </a:r>
            <a:endParaRPr lang="en-GB" sz="1600" b="1" dirty="0"/>
          </a:p>
        </p:txBody>
      </p:sp>
      <p:sp>
        <p:nvSpPr>
          <p:cNvPr id="45" name="TextBox 44">
            <a:hlinkClick r:id="" action="ppaction://noaction">
              <a:snd r:embed="rId30" name="T3_W1_10.23.wav"/>
            </a:hlinkClick>
            <a:extLst>
              <a:ext uri="{FF2B5EF4-FFF2-40B4-BE49-F238E27FC236}">
                <a16:creationId xmlns:a16="http://schemas.microsoft.com/office/drawing/2014/main" id="{7BDC0720-9C17-A56C-42C2-9F512EB87292}"/>
              </a:ext>
            </a:extLst>
          </p:cNvPr>
          <p:cNvSpPr txBox="1"/>
          <p:nvPr/>
        </p:nvSpPr>
        <p:spPr>
          <a:xfrm>
            <a:off x="11133331" y="3706609"/>
            <a:ext cx="6640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Emil</a:t>
            </a:r>
            <a:endParaRPr lang="en-GB" sz="1600" b="1" dirty="0"/>
          </a:p>
        </p:txBody>
      </p:sp>
      <p:sp>
        <p:nvSpPr>
          <p:cNvPr id="46" name="TextBox 45">
            <a:hlinkClick r:id="" action="ppaction://noaction">
              <a:snd r:embed="rId31" name="T3_W1_10.20.wav"/>
            </a:hlinkClick>
            <a:extLst>
              <a:ext uri="{FF2B5EF4-FFF2-40B4-BE49-F238E27FC236}">
                <a16:creationId xmlns:a16="http://schemas.microsoft.com/office/drawing/2014/main" id="{540D0F10-5D31-D435-9DF5-454A48EC506C}"/>
              </a:ext>
            </a:extLst>
          </p:cNvPr>
          <p:cNvSpPr txBox="1"/>
          <p:nvPr/>
        </p:nvSpPr>
        <p:spPr>
          <a:xfrm>
            <a:off x="9385991" y="4608957"/>
            <a:ext cx="779159" cy="3462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Clara</a:t>
            </a:r>
            <a:endParaRPr lang="en-GB" sz="1600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16AB01D-9890-8A78-37B0-24DF14D6B8C9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6821757" y="2270329"/>
            <a:ext cx="893494" cy="8704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4817144-5A2F-D01F-3DE8-FD735FFC54C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48"/>
          <a:stretch/>
        </p:blipFill>
        <p:spPr>
          <a:xfrm>
            <a:off x="6852153" y="4151633"/>
            <a:ext cx="893494" cy="797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6B250EF-AAE1-D438-3BC6-76A96E0D8C9F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25"/>
          <a:stretch/>
        </p:blipFill>
        <p:spPr>
          <a:xfrm>
            <a:off x="6899600" y="3235579"/>
            <a:ext cx="702436" cy="8182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F7C0F7A-F2F6-22B0-930F-ACD70307014A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8406868" y="2247078"/>
            <a:ext cx="1067621" cy="903174"/>
          </a:xfrm>
          <a:prstGeom prst="rect">
            <a:avLst/>
          </a:prstGeom>
        </p:spPr>
      </p:pic>
      <p:pic>
        <p:nvPicPr>
          <p:cNvPr id="51" name="Picture 50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42649CE9-5C2E-47B8-B8D8-22BA345C457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45" y="3197454"/>
            <a:ext cx="640501" cy="852072"/>
          </a:xfrm>
          <a:prstGeom prst="rect">
            <a:avLst/>
          </a:prstGeom>
        </p:spPr>
      </p:pic>
      <p:pic>
        <p:nvPicPr>
          <p:cNvPr id="52" name="Picture 51" descr="A cartoon of a person wearing glasses&#10;&#10;Description automatically generated">
            <a:extLst>
              <a:ext uri="{FF2B5EF4-FFF2-40B4-BE49-F238E27FC236}">
                <a16:creationId xmlns:a16="http://schemas.microsoft.com/office/drawing/2014/main" id="{442FB80D-3BAA-47E9-A254-0AD9131E741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387" y="2343121"/>
            <a:ext cx="613658" cy="794873"/>
          </a:xfrm>
          <a:prstGeom prst="rect">
            <a:avLst/>
          </a:prstGeom>
        </p:spPr>
      </p:pic>
      <p:pic>
        <p:nvPicPr>
          <p:cNvPr id="53" name="Picture 52" descr="A cartoon of a person's face&#10;&#10;Description automatically generated">
            <a:extLst>
              <a:ext uri="{FF2B5EF4-FFF2-40B4-BE49-F238E27FC236}">
                <a16:creationId xmlns:a16="http://schemas.microsoft.com/office/drawing/2014/main" id="{5DF4D077-2D20-4F4E-96CB-0DB226549A7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96" y="3234030"/>
            <a:ext cx="540864" cy="811133"/>
          </a:xfrm>
          <a:prstGeom prst="rect">
            <a:avLst/>
          </a:prstGeom>
        </p:spPr>
      </p:pic>
      <p:pic>
        <p:nvPicPr>
          <p:cNvPr id="54" name="Picture 53" descr="A cartoon of a person with purple hair and glasses&#10;&#10;Description automatically generated">
            <a:extLst>
              <a:ext uri="{FF2B5EF4-FFF2-40B4-BE49-F238E27FC236}">
                <a16:creationId xmlns:a16="http://schemas.microsoft.com/office/drawing/2014/main" id="{3D3C4FFC-9464-47C5-BEBE-A5197F4623E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727" y="4141880"/>
            <a:ext cx="578664" cy="811133"/>
          </a:xfrm>
          <a:prstGeom prst="rect">
            <a:avLst/>
          </a:prstGeom>
        </p:spPr>
      </p:pic>
      <p:sp>
        <p:nvSpPr>
          <p:cNvPr id="3" name="CustomShape 6">
            <a:hlinkClick r:id="" action="ppaction://noaction">
              <a:snd r:embed="rId40" name="T3_W1_10.2.wav"/>
            </a:hlinkClick>
            <a:extLst>
              <a:ext uri="{FF2B5EF4-FFF2-40B4-BE49-F238E27FC236}">
                <a16:creationId xmlns:a16="http://schemas.microsoft.com/office/drawing/2014/main" id="{249917ED-B483-8A60-4A52-488CAA6BC321}"/>
              </a:ext>
            </a:extLst>
          </p:cNvPr>
          <p:cNvSpPr/>
          <p:nvPr/>
        </p:nvSpPr>
        <p:spPr>
          <a:xfrm>
            <a:off x="114388" y="492508"/>
            <a:ext cx="102107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*!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0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10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10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61790" y="157425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4262" y="8245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‘In’ is the same word in English and German: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8203198" y="2059980"/>
            <a:ext cx="379538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You (all) are in England.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326681" y="3832667"/>
            <a:ext cx="22594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 the park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0" y="27838"/>
            <a:ext cx="3411700" cy="779748"/>
          </a:xfrm>
        </p:spPr>
        <p:txBody>
          <a:bodyPr/>
          <a:lstStyle/>
          <a:p>
            <a:r>
              <a:rPr lang="en-GB" sz="2800" b="1" spc="-1" dirty="0">
                <a:latin typeface="Century Gothic" panose="020B0502020202020204" pitchFamily="34" charset="0"/>
                <a:ea typeface="Century Gothic"/>
              </a:rPr>
              <a:t>The preposition ‘in’. </a:t>
            </a:r>
            <a:endParaRPr lang="en-GB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182400" y="1535027"/>
            <a:ext cx="4288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Deutschland.</a:t>
            </a:r>
            <a:endParaRPr lang="en-GB" sz="2400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4373144" y="1505329"/>
            <a:ext cx="370093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We are in Germany.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4586131" y="2046301"/>
            <a:ext cx="3459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seid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England.</a:t>
            </a:r>
            <a:endParaRPr lang="en-GB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271905" y="3813589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der Park:  </a:t>
            </a:r>
            <a:endParaRPr lang="en-GB" sz="2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5395292" y="3804017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dem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Park</a:t>
            </a:r>
            <a:endParaRPr lang="en-GB" sz="2400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2311027" y="4618291"/>
            <a:ext cx="27661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in the restaurant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39184" y="14303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4;p8">
            <a:extLst>
              <a:ext uri="{FF2B5EF4-FFF2-40B4-BE49-F238E27FC236}">
                <a16:creationId xmlns:a16="http://schemas.microsoft.com/office/drawing/2014/main" id="{D2A9B32E-966F-6DB2-D4CD-CC0CEB0F159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89240" y="19574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917C9B84-E43A-9415-EC7D-3C35E918790E}"/>
              </a:ext>
            </a:extLst>
          </p:cNvPr>
          <p:cNvSpPr/>
          <p:nvPr/>
        </p:nvSpPr>
        <p:spPr>
          <a:xfrm>
            <a:off x="488744" y="293423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4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‘in the’, the words for ‘the’ (der, die, das) change: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9188916" y="2734088"/>
            <a:ext cx="2084095" cy="710347"/>
          </a:xfrm>
          <a:prstGeom prst="wedgeRoundRectCallout">
            <a:avLst>
              <a:gd name="adj1" fmla="val -57562"/>
              <a:gd name="adj2" fmla="val 10523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shorten ‘</a:t>
            </a:r>
            <a:r>
              <a:rPr lang="en-US" sz="2000" b="1" dirty="0"/>
              <a:t>in dem</a:t>
            </a:r>
            <a:r>
              <a:rPr lang="en-US" sz="2000" dirty="0"/>
              <a:t>‘ to ‘</a:t>
            </a:r>
            <a:r>
              <a:rPr lang="en-US" sz="2000" b="1" dirty="0" err="1"/>
              <a:t>im</a:t>
            </a:r>
            <a:r>
              <a:rPr lang="en-US" sz="2000" b="1" dirty="0"/>
              <a:t>’.</a:t>
            </a:r>
            <a:endParaRPr lang="en-GB" sz="2000" b="1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EF73BC2-E9FF-6B75-9830-AA858B87C66E}"/>
              </a:ext>
            </a:extLst>
          </p:cNvPr>
          <p:cNvSpPr/>
          <p:nvPr/>
        </p:nvSpPr>
        <p:spPr>
          <a:xfrm>
            <a:off x="4673731" y="3967603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8CFEB9-1EC2-6835-5D6C-67327ABC7049}"/>
              </a:ext>
            </a:extLst>
          </p:cNvPr>
          <p:cNvSpPr/>
          <p:nvPr/>
        </p:nvSpPr>
        <p:spPr>
          <a:xfrm>
            <a:off x="8670462" y="3761591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Park</a:t>
            </a:r>
            <a:endParaRPr lang="en-GB" sz="2400" b="1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DB80B55-1965-E000-65FD-B94CFED1D421}"/>
              </a:ext>
            </a:extLst>
          </p:cNvPr>
          <p:cNvSpPr/>
          <p:nvPr/>
        </p:nvSpPr>
        <p:spPr>
          <a:xfrm>
            <a:off x="7810660" y="3931308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0D1E81-2CF2-0518-242C-02E98F3E5692}"/>
              </a:ext>
            </a:extLst>
          </p:cNvPr>
          <p:cNvSpPr/>
          <p:nvPr/>
        </p:nvSpPr>
        <p:spPr>
          <a:xfrm>
            <a:off x="-49541" y="4632211"/>
            <a:ext cx="2598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das Restaurant:  </a:t>
            </a:r>
            <a:endParaRPr lang="en-GB" sz="2400" b="1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058787E-67F3-B374-B3B8-8F53D2B85CDF}"/>
              </a:ext>
            </a:extLst>
          </p:cNvPr>
          <p:cNvSpPr/>
          <p:nvPr/>
        </p:nvSpPr>
        <p:spPr>
          <a:xfrm>
            <a:off x="4909375" y="4756103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D4D8F9-D706-12A5-025A-539E0A739FA6}"/>
              </a:ext>
            </a:extLst>
          </p:cNvPr>
          <p:cNvSpPr/>
          <p:nvPr/>
        </p:nvSpPr>
        <p:spPr>
          <a:xfrm>
            <a:off x="5640613" y="4616763"/>
            <a:ext cx="3049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dem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Restaurant</a:t>
            </a:r>
            <a:endParaRPr lang="en-GB" sz="2400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D9DA1DC-6929-E903-1F89-62650499C6E0}"/>
              </a:ext>
            </a:extLst>
          </p:cNvPr>
          <p:cNvSpPr/>
          <p:nvPr/>
        </p:nvSpPr>
        <p:spPr>
          <a:xfrm>
            <a:off x="8554956" y="4759127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BD1806-5149-2FB8-4041-E7BB0B3F79BA}"/>
              </a:ext>
            </a:extLst>
          </p:cNvPr>
          <p:cNvSpPr/>
          <p:nvPr/>
        </p:nvSpPr>
        <p:spPr>
          <a:xfrm>
            <a:off x="9383473" y="4589001"/>
            <a:ext cx="2340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</a:t>
            </a:r>
            <a:endParaRPr lang="en-GB" sz="24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06CB50-3FD9-5038-ECF6-840D096FC2E0}"/>
              </a:ext>
            </a:extLst>
          </p:cNvPr>
          <p:cNvSpPr/>
          <p:nvPr/>
        </p:nvSpPr>
        <p:spPr>
          <a:xfrm>
            <a:off x="271905" y="5637921"/>
            <a:ext cx="1883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die Stadt:</a:t>
            </a:r>
            <a:endParaRPr lang="en-GB" sz="2400" b="1" dirty="0"/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2374E45C-3F40-2F26-8205-8EA7EDA021F3}"/>
              </a:ext>
            </a:extLst>
          </p:cNvPr>
          <p:cNvSpPr/>
          <p:nvPr/>
        </p:nvSpPr>
        <p:spPr>
          <a:xfrm>
            <a:off x="2276962" y="5641694"/>
            <a:ext cx="212967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in the town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FFC99D5A-ED02-3C66-EBBB-B160162992C8}"/>
              </a:ext>
            </a:extLst>
          </p:cNvPr>
          <p:cNvSpPr/>
          <p:nvPr/>
        </p:nvSpPr>
        <p:spPr>
          <a:xfrm>
            <a:off x="4679519" y="5782288"/>
            <a:ext cx="633960" cy="23833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9462A6A-9117-6C97-EF6A-3D376BF1CDC0}"/>
              </a:ext>
            </a:extLst>
          </p:cNvPr>
          <p:cNvSpPr/>
          <p:nvPr/>
        </p:nvSpPr>
        <p:spPr>
          <a:xfrm>
            <a:off x="5483973" y="5670624"/>
            <a:ext cx="2466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der Stadt</a:t>
            </a:r>
            <a:endParaRPr lang="en-GB" sz="2400" dirty="0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F8ADF70-0B68-783F-1137-C77ABE2A2226}"/>
              </a:ext>
            </a:extLst>
          </p:cNvPr>
          <p:cNvSpPr/>
          <p:nvPr/>
        </p:nvSpPr>
        <p:spPr>
          <a:xfrm>
            <a:off x="1184554" y="6139055"/>
            <a:ext cx="5743219" cy="691107"/>
          </a:xfrm>
          <a:prstGeom prst="wedgeRoundRectCallout">
            <a:avLst>
              <a:gd name="adj1" fmla="val 33891"/>
              <a:gd name="adj2" fmla="val -650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‘Stadt’ still has feminine gender. Just the article spelling has changed. </a:t>
            </a:r>
            <a:endParaRPr lang="en-GB" sz="2000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7117683-7312-4056-AC01-EBCE4D35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047" y="3515567"/>
            <a:ext cx="792941" cy="817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5E9452E-0056-46A4-ACF4-9B1F3DAD9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243" y="5508252"/>
            <a:ext cx="891475" cy="9209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42B0035-95D7-4F30-B734-63A7E06A7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0891" y="4968773"/>
            <a:ext cx="792941" cy="78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4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24" grpId="0" animBg="1"/>
      <p:bldP spid="3" grpId="0" animBg="1"/>
      <p:bldP spid="25" grpId="0"/>
      <p:bldP spid="26" grpId="0" animBg="1"/>
      <p:bldP spid="34" grpId="0"/>
      <p:bldP spid="35" grpId="0" animBg="1"/>
      <p:bldP spid="36" grpId="0"/>
      <p:bldP spid="37" grpId="0" animBg="1"/>
      <p:bldP spid="38" grpId="0"/>
      <p:bldP spid="39" grpId="0"/>
      <p:bldP spid="40" grpId="0"/>
      <p:bldP spid="41" grpId="0" animBg="1"/>
      <p:bldP spid="42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5565779" y="2321563"/>
            <a:ext cx="3771502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705391" y="2427026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/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Das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Mikro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total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*.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über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zeigt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Fotos von Wien.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5332358" y="719535"/>
            <a:ext cx="62436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680678" y="1548933"/>
            <a:ext cx="363135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Park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Stadt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5565779" y="1472356"/>
            <a:ext cx="4025095" cy="12926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Seid ihr im  Zug | Österreich?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359509" y="4230390"/>
            <a:ext cx="4231365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05390" y="5963626"/>
            <a:ext cx="461305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705391" y="4304383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6063774" y="5913837"/>
            <a:ext cx="5747226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6096000" y="5039719"/>
            <a:ext cx="6142253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Ihr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seid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im</a:t>
            </a:r>
            <a:r>
              <a:rPr lang="en-GB" sz="2000" dirty="0">
                <a:solidFill>
                  <a:srgbClr val="002060"/>
                </a:solidFill>
              </a:rPr>
              <a:t> Schule </a:t>
            </a:r>
            <a:r>
              <a:rPr lang="de-DE" sz="2000" dirty="0">
                <a:solidFill>
                  <a:srgbClr val="002060"/>
                </a:solidFill>
              </a:rPr>
              <a:t>| Restaurant, nicht wahr?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705391" y="5096667"/>
            <a:ext cx="4613058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hier</a:t>
            </a:r>
            <a:r>
              <a:rPr lang="en-GB" sz="2000" dirty="0">
                <a:solidFill>
                  <a:srgbClr val="002060"/>
                </a:solidFill>
              </a:rPr>
              <a:t> in der Schweiz  </a:t>
            </a:r>
            <a:r>
              <a:rPr lang="de-DE" sz="2000" dirty="0">
                <a:solidFill>
                  <a:srgbClr val="002060"/>
                </a:solidFill>
              </a:rPr>
              <a:t>| Park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376221" y="3362333"/>
            <a:ext cx="4231365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Wir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sind</a:t>
            </a:r>
            <a:r>
              <a:rPr lang="en-GB" sz="2000" dirty="0">
                <a:solidFill>
                  <a:srgbClr val="002060"/>
                </a:solidFill>
              </a:rPr>
              <a:t> in der Stadt </a:t>
            </a:r>
            <a:r>
              <a:rPr lang="de-DE" sz="2000" dirty="0">
                <a:solidFill>
                  <a:srgbClr val="002060"/>
                </a:solidFill>
              </a:rPr>
              <a:t>| August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680677" y="3362333"/>
            <a:ext cx="363135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 err="1">
                <a:solidFill>
                  <a:srgbClr val="002060"/>
                </a:solidFill>
              </a:rPr>
              <a:t>Seid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ihr</a:t>
            </a:r>
            <a:r>
              <a:rPr lang="en-GB" sz="2000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Österreich|Zug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963977" y="1557258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2673500" y="2455300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7405088" y="2365137"/>
            <a:ext cx="179025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3185158" y="4301875"/>
            <a:ext cx="84948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 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987507" y="4280183"/>
            <a:ext cx="14405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4134315" y="6009630"/>
            <a:ext cx="9546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475191" y="5962545"/>
            <a:ext cx="110059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9677958" y="1441572"/>
            <a:ext cx="2397903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über</a:t>
            </a:r>
            <a:r>
              <a:rPr lang="en-GB" sz="2000" dirty="0">
                <a:solidFill>
                  <a:srgbClr val="002060"/>
                </a:solidFill>
              </a:rPr>
              <a:t> – above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zeigen</a:t>
            </a:r>
            <a:r>
              <a:rPr lang="en-GB" sz="2000" dirty="0">
                <a:solidFill>
                  <a:srgbClr val="002060"/>
                </a:solidFill>
              </a:rPr>
              <a:t> – to show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444" y="2623990"/>
            <a:ext cx="1548933" cy="1105229"/>
          </a:xfrm>
          <a:prstGeom prst="rect">
            <a:avLst/>
          </a:prstGeom>
        </p:spPr>
      </p:pic>
      <p:pic>
        <p:nvPicPr>
          <p:cNvPr id="1026" name="Picture 2" descr="Free illustrations of Pictures">
            <a:extLst>
              <a:ext uri="{FF2B5EF4-FFF2-40B4-BE49-F238E27FC236}">
                <a16:creationId xmlns:a16="http://schemas.microsoft.com/office/drawing/2014/main" id="{F6B4BF01-90D5-4559-828F-B6EC4D25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81" y="3472902"/>
            <a:ext cx="1548933" cy="15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67A2629-6266-4494-8BB0-80212BD8A74C}"/>
              </a:ext>
            </a:extLst>
          </p:cNvPr>
          <p:cNvSpPr/>
          <p:nvPr/>
        </p:nvSpPr>
        <p:spPr>
          <a:xfrm>
            <a:off x="3967293" y="3375115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2CD380-0CAA-400B-8335-19517C398D3D}"/>
              </a:ext>
            </a:extLst>
          </p:cNvPr>
          <p:cNvSpPr/>
          <p:nvPr/>
        </p:nvSpPr>
        <p:spPr>
          <a:xfrm>
            <a:off x="4967012" y="5123306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AEDF6-FA20-4DB3-B159-673FC7E39C08}"/>
              </a:ext>
            </a:extLst>
          </p:cNvPr>
          <p:cNvSpPr/>
          <p:nvPr/>
        </p:nvSpPr>
        <p:spPr>
          <a:xfrm>
            <a:off x="9242846" y="1491828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AF5855-09A5-43DA-BCAE-B67DBE64A04B}"/>
              </a:ext>
            </a:extLst>
          </p:cNvPr>
          <p:cNvSpPr/>
          <p:nvPr/>
        </p:nvSpPr>
        <p:spPr>
          <a:xfrm>
            <a:off x="9257746" y="3390893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B6A661-8C1E-4BF9-A46A-0BF1A1BB2CAF}"/>
              </a:ext>
            </a:extLst>
          </p:cNvPr>
          <p:cNvSpPr/>
          <p:nvPr/>
        </p:nvSpPr>
        <p:spPr>
          <a:xfrm>
            <a:off x="10893803" y="5085909"/>
            <a:ext cx="340677" cy="36619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638FE3DE-BEBE-4448-81B2-1C84B41D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55" y="532643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93740103-1A66-4A50-88B9-19E0C99377E2}"/>
              </a:ext>
            </a:extLst>
          </p:cNvPr>
          <p:cNvSpPr/>
          <p:nvPr/>
        </p:nvSpPr>
        <p:spPr>
          <a:xfrm>
            <a:off x="958855" y="660126"/>
            <a:ext cx="5302096" cy="517320"/>
          </a:xfrm>
          <a:prstGeom prst="wedgeRoundRectCallout">
            <a:avLst>
              <a:gd name="adj1" fmla="val -56682"/>
              <a:gd name="adj2" fmla="val 604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50E77AE7-716B-4570-A3AF-E4B16878B452}"/>
              </a:ext>
            </a:extLst>
          </p:cNvPr>
          <p:cNvSpPr/>
          <p:nvPr/>
        </p:nvSpPr>
        <p:spPr>
          <a:xfrm>
            <a:off x="958855" y="683147"/>
            <a:ext cx="50908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Klasse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Chat?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lvl="0"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58931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Freundschaft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79891" y="430463"/>
            <a:ext cx="10287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Learning languages is about making friends.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81" y="2493474"/>
            <a:ext cx="1476268" cy="1408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7011651" y="99322"/>
            <a:ext cx="385873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Freundschaft</a:t>
            </a:r>
            <a:r>
              <a:rPr lang="en-GB" sz="2000" dirty="0">
                <a:solidFill>
                  <a:srgbClr val="002060"/>
                </a:solidFill>
              </a:rPr>
              <a:t> - friendship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8DAF1CE-62ED-4C89-A58E-328111D8D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38" y="23024"/>
            <a:ext cx="1203161" cy="1110037"/>
          </a:xfrm>
          <a:prstGeom prst="rect">
            <a:avLst/>
          </a:prstGeom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56286" y="830969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show kindness when you learn even a few words in another language.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79891" y="1255171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Let’s remember some of the friendship sentences we have learnt already!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781" y="2009328"/>
            <a:ext cx="1328532" cy="968291"/>
          </a:xfrm>
          <a:prstGeom prst="rect">
            <a:avLst/>
          </a:prstGeom>
        </p:spPr>
      </p:pic>
      <p:pic>
        <p:nvPicPr>
          <p:cNvPr id="25" name="Picture 9" descr="See the source image">
            <a:extLst>
              <a:ext uri="{FF2B5EF4-FFF2-40B4-BE49-F238E27FC236}">
                <a16:creationId xmlns:a16="http://schemas.microsoft.com/office/drawing/2014/main" id="{C413E2F4-A109-4CD6-B38A-E542F5E2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33" y="273969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See the source image">
            <a:extLst>
              <a:ext uri="{FF2B5EF4-FFF2-40B4-BE49-F238E27FC236}">
                <a16:creationId xmlns:a16="http://schemas.microsoft.com/office/drawing/2014/main" id="{3AD4B30C-21EB-43ED-95AD-91249378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5395" y="2675120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4495597" y="1818538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 _ _ _ _!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2058427" y="190349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_ _ _ _ _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_ _ _!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7994614" y="1766807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_ _ _ 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_ _ _ _’_?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79891" y="4067506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say other kind things?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33742" y="457396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Yes, right!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588306" y="455447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That’s great!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879453" y="455447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You are super!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02150" y="4523986"/>
            <a:ext cx="20282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She is wonderful!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9646548" y="4513760"/>
            <a:ext cx="1956825" cy="1017922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Do you need help?</a:t>
            </a:r>
          </a:p>
        </p:txBody>
      </p:sp>
      <p:sp>
        <p:nvSpPr>
          <p:cNvPr id="37" name="Speech Bubble: Rectangle with Corners Rounded 36">
            <a:hlinkClick r:id="" action="ppaction://noaction">
              <a:snd r:embed="rId7" name="T1_W1_2.2.wav"/>
            </a:hlinkClick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2065098" y="188209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Guten</a:t>
            </a:r>
            <a:r>
              <a:rPr lang="en-GB" sz="2400" dirty="0">
                <a:solidFill>
                  <a:srgbClr val="002060"/>
                </a:solidFill>
              </a:rPr>
              <a:t> Tag!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8" name="T1_W1_2.1.wav"/>
            </a:hlinkClick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4508939" y="1829541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Hallo!</a:t>
            </a:r>
          </a:p>
        </p:txBody>
      </p:sp>
      <p:sp>
        <p:nvSpPr>
          <p:cNvPr id="39" name="Speech Bubble: Rectangle with Corners Rounded 38">
            <a:hlinkClick r:id="" action="ppaction://noaction">
              <a:snd r:embed="rId9" name="T1_W1_2.3.wav"/>
            </a:hlinkClick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7981100" y="178680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Wie </a:t>
            </a:r>
            <a:r>
              <a:rPr lang="en-GB" sz="2400" dirty="0" err="1">
                <a:solidFill>
                  <a:srgbClr val="002060"/>
                </a:solidFill>
              </a:rPr>
              <a:t>geht’s</a:t>
            </a:r>
            <a:r>
              <a:rPr lang="en-GB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Speech Bubble: Rectangle with Corners Rounded 39">
            <a:hlinkClick r:id="" action="ppaction://noaction">
              <a:snd r:embed="rId10" name="T1_W1_2.4.wav"/>
            </a:hlinkClick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141025" y="4573966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</a:t>
            </a:r>
            <a:r>
              <a:rPr lang="en-GB" sz="2400" dirty="0">
                <a:solidFill>
                  <a:srgbClr val="002060"/>
                </a:solidFill>
              </a:rPr>
              <a:t>, </a:t>
            </a:r>
            <a:r>
              <a:rPr lang="en-GB" sz="2400" dirty="0" err="1">
                <a:solidFill>
                  <a:srgbClr val="002060"/>
                </a:solidFill>
              </a:rPr>
              <a:t>richtig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11" name="T1_W1_2.5.wav"/>
            </a:hlinkClick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593403" y="454201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Das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toll!</a:t>
            </a:r>
          </a:p>
        </p:txBody>
      </p:sp>
      <p:sp>
        <p:nvSpPr>
          <p:cNvPr id="42" name="Speech Bubble: Rectangle with Corners Rounded 41">
            <a:hlinkClick r:id="" action="ppaction://noaction">
              <a:snd r:embed="rId12" name="T1_W1_2.6.wav"/>
            </a:hlinkClick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884374" y="4571802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Du </a:t>
            </a:r>
            <a:r>
              <a:rPr lang="en-GB" sz="2400" dirty="0" err="1">
                <a:solidFill>
                  <a:srgbClr val="002060"/>
                </a:solidFill>
              </a:rPr>
              <a:t>bist</a:t>
            </a:r>
            <a:r>
              <a:rPr lang="en-GB" sz="2400" dirty="0">
                <a:solidFill>
                  <a:srgbClr val="002060"/>
                </a:solidFill>
              </a:rPr>
              <a:t> super!</a:t>
            </a:r>
          </a:p>
        </p:txBody>
      </p:sp>
      <p:sp>
        <p:nvSpPr>
          <p:cNvPr id="43" name="Speech Bubble: Rectangle with Corners Rounded 42">
            <a:hlinkClick r:id="" action="ppaction://noaction">
              <a:snd r:embed="rId13" name="T1_W1_2.7.wav"/>
            </a:hlinkClick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189767" y="4519061"/>
            <a:ext cx="2053060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wunderbar!</a:t>
            </a:r>
          </a:p>
        </p:txBody>
      </p:sp>
      <p:sp>
        <p:nvSpPr>
          <p:cNvPr id="44" name="Speech Bubble: Rectangle with Corners Rounded 43">
            <a:hlinkClick r:id="" action="ppaction://noaction">
              <a:snd r:embed="rId14" name="T1_W1_2.8.wav"/>
            </a:hlinkClick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9626115" y="4513760"/>
            <a:ext cx="2028295" cy="1017922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Brauchst</a:t>
            </a:r>
            <a:r>
              <a:rPr lang="en-US" sz="2400" dirty="0">
                <a:solidFill>
                  <a:srgbClr val="002060"/>
                </a:solidFill>
              </a:rPr>
              <a:t> du </a:t>
            </a:r>
            <a:r>
              <a:rPr lang="en-US" sz="2400" dirty="0" err="1">
                <a:solidFill>
                  <a:srgbClr val="002060"/>
                </a:solidFill>
              </a:rPr>
              <a:t>Hilfe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30D41E9-26DE-64B8-ED9C-25E8B8FA8E88}"/>
              </a:ext>
            </a:extLst>
          </p:cNvPr>
          <p:cNvSpPr/>
          <p:nvPr/>
        </p:nvSpPr>
        <p:spPr>
          <a:xfrm>
            <a:off x="788613" y="57389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Yes please!</a:t>
            </a:r>
          </a:p>
        </p:txBody>
      </p:sp>
      <p:sp>
        <p:nvSpPr>
          <p:cNvPr id="30" name="Speech Bubble: Rectangle with Corners Rounded 29">
            <a:hlinkClick r:id="" action="ppaction://noaction">
              <a:snd r:embed="rId15" name="T1_W1_2.9.wav"/>
            </a:hlinkClick>
            <a:extLst>
              <a:ext uri="{FF2B5EF4-FFF2-40B4-BE49-F238E27FC236}">
                <a16:creationId xmlns:a16="http://schemas.microsoft.com/office/drawing/2014/main" id="{49271C73-B6B9-7EA8-A851-5F4A4299157F}"/>
              </a:ext>
            </a:extLst>
          </p:cNvPr>
          <p:cNvSpPr/>
          <p:nvPr/>
        </p:nvSpPr>
        <p:spPr>
          <a:xfrm>
            <a:off x="802867" y="5706346"/>
            <a:ext cx="1878553" cy="970261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</a:t>
            </a:r>
            <a:r>
              <a:rPr lang="en-GB" sz="2400" dirty="0">
                <a:solidFill>
                  <a:srgbClr val="002060"/>
                </a:solidFill>
              </a:rPr>
              <a:t> bitte!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B006340C-C8C6-A414-794E-3F563C9384DE}"/>
              </a:ext>
            </a:extLst>
          </p:cNvPr>
          <p:cNvSpPr/>
          <p:nvPr/>
        </p:nvSpPr>
        <p:spPr>
          <a:xfrm>
            <a:off x="3833574" y="5706346"/>
            <a:ext cx="1960097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Can I help?</a:t>
            </a:r>
          </a:p>
        </p:txBody>
      </p:sp>
      <p:sp>
        <p:nvSpPr>
          <p:cNvPr id="45" name="Speech Bubble: Rectangle with Corners Rounded 44">
            <a:hlinkClick r:id="" action="ppaction://noaction">
              <a:snd r:embed="rId16" name="T1_W1_2.10.wav"/>
            </a:hlinkClick>
            <a:extLst>
              <a:ext uri="{FF2B5EF4-FFF2-40B4-BE49-F238E27FC236}">
                <a16:creationId xmlns:a16="http://schemas.microsoft.com/office/drawing/2014/main" id="{D43CCE57-631C-09EE-E77E-87480E6E027A}"/>
              </a:ext>
            </a:extLst>
          </p:cNvPr>
          <p:cNvSpPr/>
          <p:nvPr/>
        </p:nvSpPr>
        <p:spPr>
          <a:xfrm>
            <a:off x="3833573" y="5706345"/>
            <a:ext cx="1934101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Kann</a:t>
            </a:r>
            <a:r>
              <a:rPr lang="en-GB" sz="2400" dirty="0">
                <a:solidFill>
                  <a:srgbClr val="002060"/>
                </a:solidFill>
              </a:rPr>
              <a:t> ich </a:t>
            </a:r>
            <a:r>
              <a:rPr lang="en-GB" sz="2400" dirty="0" err="1">
                <a:solidFill>
                  <a:srgbClr val="002060"/>
                </a:solidFill>
              </a:rPr>
              <a:t>helfen</a:t>
            </a:r>
            <a:r>
              <a:rPr lang="en-GB" sz="2400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2C2E03E-6837-4352-A124-17E7139D835E}"/>
              </a:ext>
            </a:extLst>
          </p:cNvPr>
          <p:cNvSpPr/>
          <p:nvPr/>
        </p:nvSpPr>
        <p:spPr>
          <a:xfrm>
            <a:off x="6799856" y="5704378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Thank you!</a:t>
            </a:r>
          </a:p>
        </p:txBody>
      </p:sp>
      <p:sp>
        <p:nvSpPr>
          <p:cNvPr id="46" name="Speech Bubble: Rectangle with Corners Rounded 45">
            <a:hlinkClick r:id="" action="ppaction://noaction">
              <a:snd r:embed="rId17" name="T1_W1_2.11.wav"/>
            </a:hlinkClick>
            <a:extLst>
              <a:ext uri="{FF2B5EF4-FFF2-40B4-BE49-F238E27FC236}">
                <a16:creationId xmlns:a16="http://schemas.microsoft.com/office/drawing/2014/main" id="{FBA7A5B8-AEF7-8619-51A0-11E547BB895A}"/>
              </a:ext>
            </a:extLst>
          </p:cNvPr>
          <p:cNvSpPr/>
          <p:nvPr/>
        </p:nvSpPr>
        <p:spPr>
          <a:xfrm>
            <a:off x="6799856" y="5699820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Danke</a:t>
            </a:r>
            <a:r>
              <a:rPr lang="en-GB" sz="2400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299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30" grpId="0" animBg="1"/>
      <p:bldP spid="48" grpId="0" animBg="1"/>
      <p:bldP spid="45" grpId="0" animBg="1"/>
      <p:bldP spid="49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03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461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1A5A46-1BFA-B594-EA27-A3829D1CA7C6}"/>
              </a:ext>
            </a:extLst>
          </p:cNvPr>
          <p:cNvSpPr txBox="1"/>
          <p:nvPr/>
        </p:nvSpPr>
        <p:spPr>
          <a:xfrm flipH="1">
            <a:off x="1846725" y="1592207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wir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sind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DAC53-C739-5D61-33EF-47E59D4BE84E}"/>
              </a:ext>
            </a:extLst>
          </p:cNvPr>
          <p:cNvSpPr txBox="1"/>
          <p:nvPr/>
        </p:nvSpPr>
        <p:spPr>
          <a:xfrm>
            <a:off x="1900665" y="2097793"/>
            <a:ext cx="146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[we are]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5A180-F619-73F0-DF91-8C7EFBB0EA54}"/>
              </a:ext>
            </a:extLst>
          </p:cNvPr>
          <p:cNvSpPr txBox="1"/>
          <p:nvPr/>
        </p:nvSpPr>
        <p:spPr>
          <a:xfrm flipH="1">
            <a:off x="6103963" y="1452710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ihr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seid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8A2D67-AEAB-2DA7-0344-88128F0D587B}"/>
              </a:ext>
            </a:extLst>
          </p:cNvPr>
          <p:cNvSpPr txBox="1"/>
          <p:nvPr/>
        </p:nvSpPr>
        <p:spPr>
          <a:xfrm>
            <a:off x="5670844" y="1967794"/>
            <a:ext cx="275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[you (all) are]</a:t>
            </a:r>
          </a:p>
        </p:txBody>
      </p:sp>
      <p:pic>
        <p:nvPicPr>
          <p:cNvPr id="1032" name="Picture 8" descr="Free illustrations of Roses">
            <a:extLst>
              <a:ext uri="{FF2B5EF4-FFF2-40B4-BE49-F238E27FC236}">
                <a16:creationId xmlns:a16="http://schemas.microsoft.com/office/drawing/2014/main" id="{F82B91A2-9915-859E-4F62-19906DFB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99" y="2666045"/>
            <a:ext cx="1698560" cy="13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9540F9-65B0-F08B-B814-8F9032E41A91}"/>
              </a:ext>
            </a:extLst>
          </p:cNvPr>
          <p:cNvSpPr txBox="1"/>
          <p:nvPr/>
        </p:nvSpPr>
        <p:spPr>
          <a:xfrm flipH="1">
            <a:off x="1055157" y="3826143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schön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2ED49F-E90A-D0E2-EBC5-27AB47527D17}"/>
              </a:ext>
            </a:extLst>
          </p:cNvPr>
          <p:cNvSpPr txBox="1"/>
          <p:nvPr/>
        </p:nvSpPr>
        <p:spPr>
          <a:xfrm>
            <a:off x="519" y="4337405"/>
            <a:ext cx="355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[lovely, beautiful]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10A03D-1564-4DA6-6A3C-8D6368F67375}"/>
              </a:ext>
            </a:extLst>
          </p:cNvPr>
          <p:cNvSpPr txBox="1"/>
          <p:nvPr/>
        </p:nvSpPr>
        <p:spPr>
          <a:xfrm flipH="1">
            <a:off x="4376955" y="3369649"/>
            <a:ext cx="325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</a:rPr>
              <a:t>Österreich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B76C3A-6A9D-A3F5-692D-5129AEE2ED90}"/>
              </a:ext>
            </a:extLst>
          </p:cNvPr>
          <p:cNvSpPr txBox="1"/>
          <p:nvPr/>
        </p:nvSpPr>
        <p:spPr>
          <a:xfrm>
            <a:off x="5163926" y="3905832"/>
            <a:ext cx="158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[Austria]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5852E4-986A-6A04-801D-50A28092A5BB}"/>
              </a:ext>
            </a:extLst>
          </p:cNvPr>
          <p:cNvSpPr txBox="1"/>
          <p:nvPr/>
        </p:nvSpPr>
        <p:spPr>
          <a:xfrm flipH="1">
            <a:off x="8009362" y="3511132"/>
            <a:ext cx="357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der Park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DC3D0-ECA5-D4CE-C188-4084071B9DF1}"/>
              </a:ext>
            </a:extLst>
          </p:cNvPr>
          <p:cNvSpPr txBox="1"/>
          <p:nvPr/>
        </p:nvSpPr>
        <p:spPr>
          <a:xfrm>
            <a:off x="8072948" y="4008334"/>
            <a:ext cx="33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[(the) park]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CA3951-13B3-23AE-7553-5C4960EFADFB}"/>
              </a:ext>
            </a:extLst>
          </p:cNvPr>
          <p:cNvSpPr txBox="1"/>
          <p:nvPr/>
        </p:nvSpPr>
        <p:spPr>
          <a:xfrm flipH="1">
            <a:off x="1603709" y="5799789"/>
            <a:ext cx="215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die Stadt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415F19-314F-7D87-92A9-3BF161EB4833}"/>
              </a:ext>
            </a:extLst>
          </p:cNvPr>
          <p:cNvSpPr txBox="1"/>
          <p:nvPr/>
        </p:nvSpPr>
        <p:spPr>
          <a:xfrm>
            <a:off x="1728636" y="6315117"/>
            <a:ext cx="215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[(the) town]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FC19B8-31DB-9B73-F36A-A1A750FA37EC}"/>
              </a:ext>
            </a:extLst>
          </p:cNvPr>
          <p:cNvSpPr txBox="1"/>
          <p:nvPr/>
        </p:nvSpPr>
        <p:spPr>
          <a:xfrm flipH="1">
            <a:off x="4851558" y="5880295"/>
            <a:ext cx="370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der Zug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EEE92-2545-065D-EB0E-B8EEC1653EC0}"/>
              </a:ext>
            </a:extLst>
          </p:cNvPr>
          <p:cNvSpPr txBox="1"/>
          <p:nvPr/>
        </p:nvSpPr>
        <p:spPr>
          <a:xfrm>
            <a:off x="4764951" y="6335832"/>
            <a:ext cx="247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[(the) train]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7339EC-6FB5-4D09-B712-C6A0A4A44D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1728636" y="532248"/>
            <a:ext cx="1805063" cy="1205931"/>
          </a:xfrm>
          <a:prstGeom prst="rect">
            <a:avLst/>
          </a:prstGeom>
        </p:spPr>
      </p:pic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DE3E471E-6B6A-4E6C-A684-B55C8BF806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74" y="462486"/>
            <a:ext cx="1597319" cy="1123355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A94D3C49-0C8B-4B33-AFF5-F1A5C0E5F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3" y="-94353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15795B7F-4DB1-4BEA-97CA-30E7F1DD5642}"/>
              </a:ext>
            </a:extLst>
          </p:cNvPr>
          <p:cNvSpPr/>
          <p:nvPr/>
        </p:nvSpPr>
        <p:spPr>
          <a:xfrm>
            <a:off x="924337" y="43011"/>
            <a:ext cx="4595182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CustomShape 7">
            <a:extLst>
              <a:ext uri="{FF2B5EF4-FFF2-40B4-BE49-F238E27FC236}">
                <a16:creationId xmlns:a16="http://schemas.microsoft.com/office/drawing/2014/main" id="{63BAFBCC-E556-4FD4-ABBD-C638324D252A}"/>
              </a:ext>
            </a:extLst>
          </p:cNvPr>
          <p:cNvSpPr/>
          <p:nvPr/>
        </p:nvSpPr>
        <p:spPr>
          <a:xfrm>
            <a:off x="853568" y="78476"/>
            <a:ext cx="523983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sag die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Wörter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56893-9EE4-7F43-6053-0EA5FC7C004A}"/>
              </a:ext>
            </a:extLst>
          </p:cNvPr>
          <p:cNvSpPr txBox="1"/>
          <p:nvPr/>
        </p:nvSpPr>
        <p:spPr>
          <a:xfrm flipH="1">
            <a:off x="8088795" y="5951265"/>
            <a:ext cx="185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0321F-EC76-3DB2-7DC6-CC9A5E400B90}"/>
              </a:ext>
            </a:extLst>
          </p:cNvPr>
          <p:cNvSpPr txBox="1"/>
          <p:nvPr/>
        </p:nvSpPr>
        <p:spPr>
          <a:xfrm>
            <a:off x="7118090" y="6395514"/>
            <a:ext cx="247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[in]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A584E-37B4-9AB9-074F-7A5828EE6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714" y="2468051"/>
            <a:ext cx="1900665" cy="980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34899E-7A26-A2AD-8826-044D49DAB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2903" y="2327691"/>
            <a:ext cx="1122801" cy="1158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6E8784-8848-DF9B-5293-85A94C04C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7360" y="5064378"/>
            <a:ext cx="1129101" cy="804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1CED33-3779-EF5E-2D16-B730C7CFF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4079" y="4875199"/>
            <a:ext cx="891475" cy="9209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2A0AAC-6F3B-393F-6842-C66E3C7D8A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7109" y="4697493"/>
            <a:ext cx="1071319" cy="13326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A8FC57-2E45-8C76-86F4-8E2326A67B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1593" y="4550499"/>
            <a:ext cx="1475008" cy="14554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3D4A3AC-EA6B-3EA3-4E2E-269437CB230F}"/>
              </a:ext>
            </a:extLst>
          </p:cNvPr>
          <p:cNvSpPr txBox="1"/>
          <p:nvPr/>
        </p:nvSpPr>
        <p:spPr>
          <a:xfrm flipH="1">
            <a:off x="8838428" y="5920333"/>
            <a:ext cx="400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das Restaurant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9FE668-6A43-F060-D7EA-A58D2D2530C1}"/>
              </a:ext>
            </a:extLst>
          </p:cNvPr>
          <p:cNvSpPr txBox="1"/>
          <p:nvPr/>
        </p:nvSpPr>
        <p:spPr>
          <a:xfrm>
            <a:off x="9209488" y="6437733"/>
            <a:ext cx="326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[(the) restaurant]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8" grpId="0"/>
      <p:bldP spid="18" grpId="1"/>
      <p:bldP spid="18" grpId="2"/>
      <p:bldP spid="19" grpId="0"/>
      <p:bldP spid="19" grpId="1"/>
      <p:bldP spid="19" grpId="2"/>
      <p:bldP spid="21" grpId="0"/>
      <p:bldP spid="21" grpId="1"/>
      <p:bldP spid="21" grpId="2"/>
      <p:bldP spid="22" grpId="0"/>
      <p:bldP spid="22" grpId="1"/>
      <p:bldP spid="22" grpId="2"/>
      <p:bldP spid="24" grpId="0"/>
      <p:bldP spid="24" grpId="1"/>
      <p:bldP spid="24" grpId="2"/>
      <p:bldP spid="25" grpId="0"/>
      <p:bldP spid="25" grpId="1"/>
      <p:bldP spid="25" grpId="2"/>
      <p:bldP spid="25" grpId="3"/>
      <p:bldP spid="25" grpId="4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  <p:bldP spid="31" grpId="0"/>
      <p:bldP spid="31" grpId="1"/>
      <p:bldP spid="31" grpId="2"/>
      <p:bldP spid="4" grpId="0"/>
      <p:bldP spid="4" grpId="1"/>
      <p:bldP spid="4" grpId="2"/>
      <p:bldP spid="7" grpId="0"/>
      <p:bldP spid="7" grpId="1"/>
      <p:bldP spid="7" grpId="2"/>
      <p:bldP spid="35" grpId="0"/>
      <p:bldP spid="35" grpId="1"/>
      <p:bldP spid="35" grpId="2"/>
      <p:bldP spid="36" grpId="0"/>
      <p:bldP spid="36" grpId="1"/>
      <p:bldP spid="3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that the verb sein (to be) is irregular.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9867886" y="1745730"/>
            <a:ext cx="18452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742785" y="1566161"/>
            <a:ext cx="364446" cy="892693"/>
          </a:xfrm>
          <a:prstGeom prst="rect">
            <a:avLst/>
          </a:prstGeom>
          <a:ln>
            <a:noFill/>
          </a:ln>
        </p:spPr>
      </p:pic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971832" y="3865722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are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164543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</a:t>
            </a:r>
            <a:endParaRPr lang="en-GB" sz="3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1583147" y="1761779"/>
            <a:ext cx="2276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endParaRPr lang="en-GB" dirty="0"/>
          </a:p>
        </p:txBody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2E1F8E28-82F8-4BC2-B159-CF59F6C4A79F}"/>
              </a:ext>
            </a:extLst>
          </p:cNvPr>
          <p:cNvSpPr/>
          <p:nvPr/>
        </p:nvSpPr>
        <p:spPr>
          <a:xfrm>
            <a:off x="3915797" y="174573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I am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9E8110-7E30-4D91-8787-7799BD72A612}"/>
              </a:ext>
            </a:extLst>
          </p:cNvPr>
          <p:cNvSpPr/>
          <p:nvPr/>
        </p:nvSpPr>
        <p:spPr>
          <a:xfrm>
            <a:off x="7518270" y="1776060"/>
            <a:ext cx="144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9C77D5-4613-4689-A5B9-B4E54578EAE0}"/>
              </a:ext>
            </a:extLst>
          </p:cNvPr>
          <p:cNvSpPr/>
          <p:nvPr/>
        </p:nvSpPr>
        <p:spPr>
          <a:xfrm>
            <a:off x="1602785" y="3839929"/>
            <a:ext cx="1883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lang="en-GB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CED1E6-7B05-4861-9D0D-70104DBD8A0A}"/>
              </a:ext>
            </a:extLst>
          </p:cNvPr>
          <p:cNvSpPr/>
          <p:nvPr/>
        </p:nvSpPr>
        <p:spPr>
          <a:xfrm>
            <a:off x="7524446" y="3818464"/>
            <a:ext cx="1645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seid</a:t>
            </a:r>
            <a:endParaRPr lang="en-GB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id="{534C8B8F-195F-4FD6-94EE-2DF388CC0AA7}"/>
              </a:ext>
            </a:extLst>
          </p:cNvPr>
          <p:cNvSpPr/>
          <p:nvPr/>
        </p:nvSpPr>
        <p:spPr>
          <a:xfrm>
            <a:off x="9874062" y="3839929"/>
            <a:ext cx="2589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you (all)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03C5398-9BA7-4B0B-AA8F-7D03989934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9472"/>
            <a:ext cx="1493551" cy="1049753"/>
          </a:xfrm>
          <a:prstGeom prst="rect">
            <a:avLst/>
          </a:prstGeom>
        </p:spPr>
      </p:pic>
      <p:pic>
        <p:nvPicPr>
          <p:cNvPr id="18" name="Google Shape;184;p8">
            <a:extLst>
              <a:ext uri="{FF2B5EF4-FFF2-40B4-BE49-F238E27FC236}">
                <a16:creationId xmlns:a16="http://schemas.microsoft.com/office/drawing/2014/main" id="{CF7D831A-7A7E-8ABD-F425-66B3C851182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996619" y="171954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4;p8">
            <a:extLst>
              <a:ext uri="{FF2B5EF4-FFF2-40B4-BE49-F238E27FC236}">
                <a16:creationId xmlns:a16="http://schemas.microsoft.com/office/drawing/2014/main" id="{D2A9B32E-966F-6DB2-D4CD-CC0CEB0F159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011821" y="168760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917C9B84-E43A-9415-EC7D-3C35E918790E}"/>
              </a:ext>
            </a:extLst>
          </p:cNvPr>
          <p:cNvSpPr/>
          <p:nvPr/>
        </p:nvSpPr>
        <p:spPr>
          <a:xfrm>
            <a:off x="488744" y="293423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‘we are’ and ‘you (all) are</a:t>
            </a:r>
            <a:r>
              <a:rPr lang="en-US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US" sz="2800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use: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184;p8">
            <a:extLst>
              <a:ext uri="{FF2B5EF4-FFF2-40B4-BE49-F238E27FC236}">
                <a16:creationId xmlns:a16="http://schemas.microsoft.com/office/drawing/2014/main" id="{ED531728-EE10-10AA-A5FE-1361C6C7592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266361" y="376342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4;p8">
            <a:extLst>
              <a:ext uri="{FF2B5EF4-FFF2-40B4-BE49-F238E27FC236}">
                <a16:creationId xmlns:a16="http://schemas.microsoft.com/office/drawing/2014/main" id="{2283EA86-A997-704A-1D42-CDE4AFBA499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204993" y="379582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2A13F0E-551C-7A80-A2B4-19FCE3FF1D0B}"/>
              </a:ext>
            </a:extLst>
          </p:cNvPr>
          <p:cNvSpPr/>
          <p:nvPr/>
        </p:nvSpPr>
        <p:spPr>
          <a:xfrm>
            <a:off x="9525035" y="5249978"/>
            <a:ext cx="2439508" cy="1497025"/>
          </a:xfrm>
          <a:prstGeom prst="wedgeRoundRectCallout">
            <a:avLst>
              <a:gd name="adj1" fmla="val -79488"/>
              <a:gd name="adj2" fmla="val -11050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 that the final ‘d’ in German sounds like ‘t’!</a:t>
            </a:r>
            <a:endParaRPr lang="en-GB" sz="2000" dirty="0"/>
          </a:p>
        </p:txBody>
      </p:sp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1FE51A-E222-4DA3-B0DA-40431EDC83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8"/>
          <a:stretch/>
        </p:blipFill>
        <p:spPr>
          <a:xfrm>
            <a:off x="36213" y="3535546"/>
            <a:ext cx="1549018" cy="1034872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0278D17A-40AC-462B-8482-4BBAD3E99A3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74" y="3510275"/>
            <a:ext cx="1442160" cy="101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05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Klassenfahrt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pic>
        <p:nvPicPr>
          <p:cNvPr id="5" name="Picture 4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69E8A6BF-1255-B653-C68B-AA7F96320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12" y="1445996"/>
            <a:ext cx="2574911" cy="5190839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4DB9903-678D-7AC1-08BB-E30C3D398B0F}"/>
              </a:ext>
            </a:extLst>
          </p:cNvPr>
          <p:cNvSpPr/>
          <p:nvPr/>
        </p:nvSpPr>
        <p:spPr>
          <a:xfrm>
            <a:off x="7034969" y="3770472"/>
            <a:ext cx="3021069" cy="1318350"/>
          </a:xfrm>
          <a:prstGeom prst="wedgeEllipseCallout">
            <a:avLst>
              <a:gd name="adj1" fmla="val 58229"/>
              <a:gd name="adj2" fmla="val -134597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gehen</a:t>
            </a:r>
            <a:r>
              <a:rPr lang="en-US" sz="2400" dirty="0">
                <a:solidFill>
                  <a:srgbClr val="002060"/>
                </a:solidFill>
              </a:rPr>
              <a:t> auf </a:t>
            </a:r>
            <a:r>
              <a:rPr lang="en-US" sz="2400" dirty="0" err="1">
                <a:solidFill>
                  <a:srgbClr val="002060"/>
                </a:solidFill>
              </a:rPr>
              <a:t>Klassenfahrt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1D8FF1-2871-35C2-F528-26032DB2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05" y="245098"/>
            <a:ext cx="2357543" cy="14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B6AEF-87EA-5C6C-EA81-D6F0D898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68" y="548205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E4AA83-FC84-3B05-17DC-C54C90DE82C6}"/>
              </a:ext>
            </a:extLst>
          </p:cNvPr>
          <p:cNvSpPr txBox="1"/>
          <p:nvPr/>
        </p:nvSpPr>
        <p:spPr>
          <a:xfrm>
            <a:off x="7643570" y="107144"/>
            <a:ext cx="165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die Schweiz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5F006-2978-3814-FFB0-684B8FE13E5A}"/>
              </a:ext>
            </a:extLst>
          </p:cNvPr>
          <p:cNvSpPr txBox="1"/>
          <p:nvPr/>
        </p:nvSpPr>
        <p:spPr>
          <a:xfrm>
            <a:off x="8858443" y="534309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Biel</a:t>
            </a:r>
          </a:p>
        </p:txBody>
      </p:sp>
      <p:pic>
        <p:nvPicPr>
          <p:cNvPr id="3074" name="Picture 2" descr="Free austria country europe vector">
            <a:extLst>
              <a:ext uri="{FF2B5EF4-FFF2-40B4-BE49-F238E27FC236}">
                <a16:creationId xmlns:a16="http://schemas.microsoft.com/office/drawing/2014/main" id="{38AD7831-24AB-CFD5-87ED-9CC7742C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61" y="4908287"/>
            <a:ext cx="2963609" cy="15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86624D-296E-E729-5C4E-95255323F1E4}"/>
              </a:ext>
            </a:extLst>
          </p:cNvPr>
          <p:cNvSpPr txBox="1"/>
          <p:nvPr/>
        </p:nvSpPr>
        <p:spPr>
          <a:xfrm>
            <a:off x="4402950" y="5047086"/>
            <a:ext cx="192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C00000"/>
                </a:solidFill>
              </a:rPr>
              <a:t>Österreich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C99F310-B067-A582-4793-BE050CEE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19" y="5265564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DB2F83-AE77-E48F-E02B-BEF8217CC7DC}"/>
              </a:ext>
            </a:extLst>
          </p:cNvPr>
          <p:cNvSpPr txBox="1"/>
          <p:nvPr/>
        </p:nvSpPr>
        <p:spPr>
          <a:xfrm>
            <a:off x="7502221" y="5190873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Wien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094B4E9-3491-0E06-AC1C-B61DAF45F3A7}"/>
              </a:ext>
            </a:extLst>
          </p:cNvPr>
          <p:cNvSpPr/>
          <p:nvPr/>
        </p:nvSpPr>
        <p:spPr>
          <a:xfrm>
            <a:off x="130140" y="691281"/>
            <a:ext cx="7601715" cy="1843601"/>
          </a:xfrm>
          <a:prstGeom prst="wedgeRoundRectCallout">
            <a:avLst>
              <a:gd name="adj1" fmla="val -21658"/>
              <a:gd name="adj2" fmla="val -5785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dirty="0"/>
              <a:t>Remember that in German we can join two or more nouns together to make a new noun: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  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D308CC6-EBFB-91A7-C873-BD2E8BC57620}"/>
              </a:ext>
            </a:extLst>
          </p:cNvPr>
          <p:cNvSpPr/>
          <p:nvPr/>
        </p:nvSpPr>
        <p:spPr>
          <a:xfrm>
            <a:off x="6832411" y="3540879"/>
            <a:ext cx="3336127" cy="1666852"/>
          </a:xfrm>
          <a:prstGeom prst="wedgeEllipseCallout">
            <a:avLst>
              <a:gd name="adj1" fmla="val 82574"/>
              <a:gd name="adj2" fmla="val -123595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gehen</a:t>
            </a:r>
            <a:r>
              <a:rPr lang="en-US" sz="2400" dirty="0">
                <a:solidFill>
                  <a:srgbClr val="002060"/>
                </a:solidFill>
              </a:rPr>
              <a:t> auf </a:t>
            </a:r>
            <a:r>
              <a:rPr lang="en-US" sz="2400" dirty="0" err="1">
                <a:solidFill>
                  <a:srgbClr val="002060"/>
                </a:solidFill>
              </a:rPr>
              <a:t>Klassenfahrt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nach</a:t>
            </a:r>
            <a:r>
              <a:rPr lang="en-US" sz="2400" dirty="0">
                <a:solidFill>
                  <a:srgbClr val="002060"/>
                </a:solidFill>
              </a:rPr>
              <a:t>* </a:t>
            </a:r>
            <a:r>
              <a:rPr lang="en-US" sz="2400" dirty="0" err="1">
                <a:solidFill>
                  <a:srgbClr val="002060"/>
                </a:solidFill>
              </a:rPr>
              <a:t>Österreich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EAA9B-2D9F-441B-AC35-A5D327E9135B}"/>
              </a:ext>
            </a:extLst>
          </p:cNvPr>
          <p:cNvSpPr txBox="1"/>
          <p:nvPr/>
        </p:nvSpPr>
        <p:spPr>
          <a:xfrm>
            <a:off x="114389" y="3029524"/>
            <a:ext cx="76596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is typical in Swiss schools for the whole class to go on a trip together for several days. 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828070-B868-4F25-9A5E-4BB227BAF59C}"/>
              </a:ext>
            </a:extLst>
          </p:cNvPr>
          <p:cNvSpPr txBox="1"/>
          <p:nvPr/>
        </p:nvSpPr>
        <p:spPr>
          <a:xfrm>
            <a:off x="1047664" y="1567434"/>
            <a:ext cx="2257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Klasse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class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A82D0D-18C0-419D-AA37-73034505C9E5}"/>
              </a:ext>
            </a:extLst>
          </p:cNvPr>
          <p:cNvSpPr txBox="1"/>
          <p:nvPr/>
        </p:nvSpPr>
        <p:spPr>
          <a:xfrm>
            <a:off x="3873600" y="1567433"/>
            <a:ext cx="3161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trip, journey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097E5F-C305-41A2-B9AC-2545EFB36FB7}"/>
              </a:ext>
            </a:extLst>
          </p:cNvPr>
          <p:cNvSpPr txBox="1"/>
          <p:nvPr/>
        </p:nvSpPr>
        <p:spPr>
          <a:xfrm>
            <a:off x="1717770" y="2073217"/>
            <a:ext cx="4557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Klassenfahrt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class trip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2128" y="-2292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Klassenfahrt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26534" y="444541"/>
            <a:ext cx="6706645" cy="1399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Familie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wohnt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Biel, das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eine Stadt in der Schweiz. Morgen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geht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aber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nach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Österreich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pic>
        <p:nvPicPr>
          <p:cNvPr id="5" name="Picture 4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69E8A6BF-1255-B653-C68B-AA7F96320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12" y="1445996"/>
            <a:ext cx="2574911" cy="519083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01D8FF1-2871-35C2-F528-26032DB2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705" y="245098"/>
            <a:ext cx="2357543" cy="14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B6AEF-87EA-5C6C-EA81-D6F0D898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68" y="548205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E4AA83-FC84-3B05-17DC-C54C90DE82C6}"/>
              </a:ext>
            </a:extLst>
          </p:cNvPr>
          <p:cNvSpPr txBox="1"/>
          <p:nvPr/>
        </p:nvSpPr>
        <p:spPr>
          <a:xfrm>
            <a:off x="6906651" y="257310"/>
            <a:ext cx="171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die Schweiz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5F006-2978-3814-FFB0-684B8FE13E5A}"/>
              </a:ext>
            </a:extLst>
          </p:cNvPr>
          <p:cNvSpPr txBox="1"/>
          <p:nvPr/>
        </p:nvSpPr>
        <p:spPr>
          <a:xfrm>
            <a:off x="8858443" y="534309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Biel</a:t>
            </a:r>
          </a:p>
        </p:txBody>
      </p:sp>
      <p:pic>
        <p:nvPicPr>
          <p:cNvPr id="3074" name="Picture 2" descr="Free austria country europe vector">
            <a:extLst>
              <a:ext uri="{FF2B5EF4-FFF2-40B4-BE49-F238E27FC236}">
                <a16:creationId xmlns:a16="http://schemas.microsoft.com/office/drawing/2014/main" id="{38AD7831-24AB-CFD5-87ED-9CC7742CC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19" y="5368614"/>
            <a:ext cx="1968500" cy="10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86624D-296E-E729-5C4E-95255323F1E4}"/>
              </a:ext>
            </a:extLst>
          </p:cNvPr>
          <p:cNvSpPr txBox="1"/>
          <p:nvPr/>
        </p:nvSpPr>
        <p:spPr>
          <a:xfrm>
            <a:off x="4270759" y="5320838"/>
            <a:ext cx="192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C00000"/>
                </a:solidFill>
              </a:rPr>
              <a:t>Österreich</a:t>
            </a:r>
            <a:endParaRPr lang="en-GB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C99F310-B067-A582-4793-BE050CEE1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01" y="5505504"/>
            <a:ext cx="285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EDB2F83-AE77-E48F-E02B-BEF8217CC7DC}"/>
              </a:ext>
            </a:extLst>
          </p:cNvPr>
          <p:cNvSpPr txBox="1"/>
          <p:nvPr/>
        </p:nvSpPr>
        <p:spPr>
          <a:xfrm>
            <a:off x="6815873" y="5445371"/>
            <a:ext cx="1202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Wien</a:t>
            </a:r>
          </a:p>
        </p:txBody>
      </p:sp>
      <p:sp>
        <p:nvSpPr>
          <p:cNvPr id="24" name="CustomShape 7">
            <a:extLst>
              <a:ext uri="{FF2B5EF4-FFF2-40B4-BE49-F238E27FC236}">
                <a16:creationId xmlns:a16="http://schemas.microsoft.com/office/drawing/2014/main" id="{90C9A5F8-4343-F54D-D313-D3EFE62290B3}"/>
              </a:ext>
            </a:extLst>
          </p:cNvPr>
          <p:cNvSpPr/>
          <p:nvPr/>
        </p:nvSpPr>
        <p:spPr>
          <a:xfrm>
            <a:off x="26534" y="2214063"/>
            <a:ext cx="6706645" cy="1548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fährt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nach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Wien –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Hauptstadt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von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Österreich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Wien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schön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fährt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Zug.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4DB9903-678D-7AC1-08BB-E30C3D398B0F}"/>
              </a:ext>
            </a:extLst>
          </p:cNvPr>
          <p:cNvSpPr/>
          <p:nvPr/>
        </p:nvSpPr>
        <p:spPr>
          <a:xfrm>
            <a:off x="7511683" y="4111672"/>
            <a:ext cx="1768366" cy="1393832"/>
          </a:xfrm>
          <a:prstGeom prst="wedgeEllipseCallout">
            <a:avLst>
              <a:gd name="adj1" fmla="val 110289"/>
              <a:gd name="adj2" fmla="val -150411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5" name="CustomShape 7">
            <a:extLst>
              <a:ext uri="{FF2B5EF4-FFF2-40B4-BE49-F238E27FC236}">
                <a16:creationId xmlns:a16="http://schemas.microsoft.com/office/drawing/2014/main" id="{47A10EE0-78A3-86BE-F1F5-DA41246EB66B}"/>
              </a:ext>
            </a:extLst>
          </p:cNvPr>
          <p:cNvSpPr/>
          <p:nvPr/>
        </p:nvSpPr>
        <p:spPr>
          <a:xfrm>
            <a:off x="26535" y="3628417"/>
            <a:ext cx="6706645" cy="1223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findet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wunderbar.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–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findet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Klassenfahrt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4AB96A5-44AD-B6F9-37FD-84602D670909}"/>
              </a:ext>
            </a:extLst>
          </p:cNvPr>
          <p:cNvSpPr/>
          <p:nvPr/>
        </p:nvSpPr>
        <p:spPr>
          <a:xfrm>
            <a:off x="7372932" y="3930924"/>
            <a:ext cx="2536732" cy="2222221"/>
          </a:xfrm>
          <a:prstGeom prst="wedgeEllipseCallout">
            <a:avLst>
              <a:gd name="adj1" fmla="val 103708"/>
              <a:gd name="adj2" fmla="val -125364"/>
            </a:avLst>
          </a:prstGeom>
          <a:solidFill>
            <a:srgbClr val="FADD2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Wir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fahren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nach</a:t>
            </a:r>
            <a:r>
              <a:rPr lang="en-US" sz="2400" dirty="0">
                <a:solidFill>
                  <a:srgbClr val="002060"/>
                </a:solidFill>
              </a:rPr>
              <a:t> Wien, in  </a:t>
            </a:r>
            <a:r>
              <a:rPr lang="en-US" sz="2400" dirty="0" err="1">
                <a:solidFill>
                  <a:srgbClr val="002060"/>
                </a:solidFill>
              </a:rPr>
              <a:t>Österreich</a:t>
            </a:r>
            <a:r>
              <a:rPr lang="en-US" sz="2400" dirty="0">
                <a:solidFill>
                  <a:srgbClr val="002060"/>
                </a:solidFill>
              </a:rPr>
              <a:t>!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F4E95-D369-FA2C-D357-B10E9000D9E4}"/>
              </a:ext>
            </a:extLst>
          </p:cNvPr>
          <p:cNvSpPr txBox="1"/>
          <p:nvPr/>
        </p:nvSpPr>
        <p:spPr>
          <a:xfrm>
            <a:off x="87120" y="5675736"/>
            <a:ext cx="390511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Klassenfahrt</a:t>
            </a:r>
            <a:r>
              <a:rPr lang="en-GB" sz="2000" dirty="0">
                <a:solidFill>
                  <a:srgbClr val="002060"/>
                </a:solidFill>
              </a:rPr>
              <a:t> – class trip</a:t>
            </a:r>
          </a:p>
          <a:p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Hauptstadt</a:t>
            </a:r>
            <a:r>
              <a:rPr lang="en-GB" sz="2000" dirty="0">
                <a:solidFill>
                  <a:srgbClr val="002060"/>
                </a:solidFill>
              </a:rPr>
              <a:t> – capital city</a:t>
            </a:r>
          </a:p>
          <a:p>
            <a:r>
              <a:rPr lang="en-GB" sz="2000" dirty="0" err="1">
                <a:solidFill>
                  <a:srgbClr val="002060"/>
                </a:solidFill>
              </a:rPr>
              <a:t>nach</a:t>
            </a:r>
            <a:r>
              <a:rPr lang="en-GB" sz="2000" dirty="0">
                <a:solidFill>
                  <a:srgbClr val="002060"/>
                </a:solidFill>
              </a:rPr>
              <a:t> – to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9A4762D-A039-5A8C-A7DC-7A84A5155660}"/>
              </a:ext>
            </a:extLst>
          </p:cNvPr>
          <p:cNvSpPr/>
          <p:nvPr/>
        </p:nvSpPr>
        <p:spPr>
          <a:xfrm>
            <a:off x="7037110" y="1917668"/>
            <a:ext cx="2439508" cy="1497025"/>
          </a:xfrm>
          <a:prstGeom prst="wedgeRoundRectCallout">
            <a:avLst>
              <a:gd name="adj1" fmla="val -86006"/>
              <a:gd name="adj2" fmla="val -4357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Apart from </a:t>
            </a:r>
            <a:r>
              <a:rPr lang="en-US" sz="2000" dirty="0" err="1"/>
              <a:t>Klassenfahrt</a:t>
            </a:r>
            <a:r>
              <a:rPr lang="en-US" sz="2000" dirty="0"/>
              <a:t>, can you spot another compound noun in this text?</a:t>
            </a:r>
            <a:endParaRPr lang="en-GB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D6FC96-B06A-A003-505B-F31DC9319802}"/>
              </a:ext>
            </a:extLst>
          </p:cNvPr>
          <p:cNvSpPr/>
          <p:nvPr/>
        </p:nvSpPr>
        <p:spPr>
          <a:xfrm>
            <a:off x="26534" y="2689124"/>
            <a:ext cx="1892756" cy="275100"/>
          </a:xfrm>
          <a:prstGeom prst="roundRect">
            <a:avLst/>
          </a:prstGeom>
          <a:solidFill>
            <a:srgbClr val="FFFFCC">
              <a:alpha val="6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1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49745" y="2021556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" y="57221"/>
            <a:ext cx="1349359" cy="582075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434119" y="2156708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12" name="Picture 12" descr="Free vector graphics of Blackboard">
            <a:extLst>
              <a:ext uri="{FF2B5EF4-FFF2-40B4-BE49-F238E27FC236}">
                <a16:creationId xmlns:a16="http://schemas.microsoft.com/office/drawing/2014/main" id="{727BC2C6-18E2-9B73-FF72-BA4AF80B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96" y="4462193"/>
            <a:ext cx="2975532" cy="22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502BFCA-7103-4E48-A537-47AABF7FF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276" y="10041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9" name="T1_W1_8.2.wav"/>
            </a:hlinkClick>
            <a:extLst>
              <a:ext uri="{FF2B5EF4-FFF2-40B4-BE49-F238E27FC236}">
                <a16:creationId xmlns:a16="http://schemas.microsoft.com/office/drawing/2014/main" id="{AA39FA05-8009-4F16-A95C-FCF13B56ECAF}"/>
              </a:ext>
            </a:extLst>
          </p:cNvPr>
          <p:cNvSpPr/>
          <p:nvPr/>
        </p:nvSpPr>
        <p:spPr>
          <a:xfrm>
            <a:off x="1155676" y="1131643"/>
            <a:ext cx="3165488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9" name="T1_W1_8.2.wav"/>
            </a:hlinkClick>
            <a:extLst>
              <a:ext uri="{FF2B5EF4-FFF2-40B4-BE49-F238E27FC236}">
                <a16:creationId xmlns:a16="http://schemas.microsoft.com/office/drawing/2014/main" id="{E3B74B75-8D5C-477A-B199-9409CEE8B3E7}"/>
              </a:ext>
            </a:extLst>
          </p:cNvPr>
          <p:cNvSpPr/>
          <p:nvPr/>
        </p:nvSpPr>
        <p:spPr>
          <a:xfrm>
            <a:off x="1127938" y="1167108"/>
            <a:ext cx="319322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und sing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T1_W1_8.3">
            <a:hlinkClick r:id="" action="ppaction://media"/>
            <a:extLst>
              <a:ext uri="{FF2B5EF4-FFF2-40B4-BE49-F238E27FC236}">
                <a16:creationId xmlns:a16="http://schemas.microsoft.com/office/drawing/2014/main" id="{3D842BE4-D31F-38D7-1413-111B13354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9456" y="1553589"/>
            <a:ext cx="928482" cy="928482"/>
          </a:xfrm>
          <a:prstGeom prst="rect">
            <a:avLst/>
          </a:prstGeom>
        </p:spPr>
      </p:pic>
      <p:sp>
        <p:nvSpPr>
          <p:cNvPr id="7" name="TextBox 6">
            <a:hlinkClick r:id="" action="ppaction://noaction">
              <a:snd r:embed="rId11" name="T3_W1_9.2.wav"/>
            </a:hlinkClick>
            <a:extLst>
              <a:ext uri="{FF2B5EF4-FFF2-40B4-BE49-F238E27FC236}">
                <a16:creationId xmlns:a16="http://schemas.microsoft.com/office/drawing/2014/main" id="{0BB7CC63-932A-EE84-3556-59B6722BFAD7}"/>
              </a:ext>
            </a:extLst>
          </p:cNvPr>
          <p:cNvSpPr txBox="1"/>
          <p:nvPr/>
        </p:nvSpPr>
        <p:spPr>
          <a:xfrm>
            <a:off x="1423609" y="42212"/>
            <a:ext cx="8516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Ronja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Hallo-Lied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für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für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Klassenfahrt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69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2277</Words>
  <Application>Microsoft Office PowerPoint</Application>
  <PresentationFormat>Widescreen</PresentationFormat>
  <Paragraphs>351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Vokabeln</vt:lpstr>
      <vt:lpstr>aussprechen</vt:lpstr>
      <vt:lpstr>aussprechen</vt:lpstr>
      <vt:lpstr>Vokabeln</vt:lpstr>
      <vt:lpstr>Sein</vt:lpstr>
      <vt:lpstr>Kultur</vt:lpstr>
      <vt:lpstr>Kultur</vt:lpstr>
      <vt:lpstr>Singen</vt:lpstr>
      <vt:lpstr>hören</vt:lpstr>
      <vt:lpstr>The preposition ‘in’. 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46</cp:revision>
  <dcterms:created xsi:type="dcterms:W3CDTF">2021-07-02T19:27:01Z</dcterms:created>
  <dcterms:modified xsi:type="dcterms:W3CDTF">2023-08-01T15:38:52Z</dcterms:modified>
</cp:coreProperties>
</file>