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75" r:id="rId2"/>
    <p:sldId id="925" r:id="rId3"/>
    <p:sldId id="930" r:id="rId4"/>
    <p:sldId id="931" r:id="rId5"/>
    <p:sldId id="932" r:id="rId6"/>
    <p:sldId id="854" r:id="rId7"/>
    <p:sldId id="937" r:id="rId8"/>
    <p:sldId id="933" r:id="rId9"/>
    <p:sldId id="934" r:id="rId10"/>
    <p:sldId id="935" r:id="rId11"/>
    <p:sldId id="928" r:id="rId12"/>
    <p:sldId id="936" r:id="rId13"/>
    <p:sldId id="29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0070C0"/>
    <a:srgbClr val="FFD10D"/>
    <a:srgbClr val="2E94AF"/>
    <a:srgbClr val="EFF9FB"/>
    <a:srgbClr val="29C1FA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1426A1A-DAF3-4CC2-A82A-17F79E3C56DB}" v="18" dt="2023-08-01T15:49:55.0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42" autoAdjust="0"/>
    <p:restoredTop sz="83806" autoAdjust="0"/>
  </p:normalViewPr>
  <p:slideViewPr>
    <p:cSldViewPr snapToGrid="0">
      <p:cViewPr varScale="1">
        <p:scale>
          <a:sx n="56" d="100"/>
          <a:sy n="56" d="100"/>
        </p:scale>
        <p:origin x="1204" y="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rlotte Moss" userId="17b589c9-cb67-41ed-a894-f82ca12b573d" providerId="ADAL" clId="{D1426A1A-DAF3-4CC2-A82A-17F79E3C56DB}"/>
    <pc:docChg chg="custSel modSld">
      <pc:chgData name="Charlotte Moss" userId="17b589c9-cb67-41ed-a894-f82ca12b573d" providerId="ADAL" clId="{D1426A1A-DAF3-4CC2-A82A-17F79E3C56DB}" dt="2023-08-01T15:49:55.017" v="85" actId="20577"/>
      <pc:docMkLst>
        <pc:docMk/>
      </pc:docMkLst>
      <pc:sldChg chg="modSp mod">
        <pc:chgData name="Charlotte Moss" userId="17b589c9-cb67-41ed-a894-f82ca12b573d" providerId="ADAL" clId="{D1426A1A-DAF3-4CC2-A82A-17F79E3C56DB}" dt="2023-07-31T09:58:39.342" v="0" actId="1076"/>
        <pc:sldMkLst>
          <pc:docMk/>
          <pc:sldMk cId="1282998873" sldId="925"/>
        </pc:sldMkLst>
        <pc:spChg chg="mod">
          <ac:chgData name="Charlotte Moss" userId="17b589c9-cb67-41ed-a894-f82ca12b573d" providerId="ADAL" clId="{D1426A1A-DAF3-4CC2-A82A-17F79E3C56DB}" dt="2023-07-31T09:58:39.342" v="0" actId="1076"/>
          <ac:spMkLst>
            <pc:docMk/>
            <pc:sldMk cId="1282998873" sldId="925"/>
            <ac:spMk id="113" creationId="{00000000-0000-0000-0000-000000000000}"/>
          </ac:spMkLst>
        </pc:spChg>
      </pc:sldChg>
      <pc:sldChg chg="modSp mod">
        <pc:chgData name="Charlotte Moss" userId="17b589c9-cb67-41ed-a894-f82ca12b573d" providerId="ADAL" clId="{D1426A1A-DAF3-4CC2-A82A-17F79E3C56DB}" dt="2023-07-31T10:23:41.079" v="33" actId="1038"/>
        <pc:sldMkLst>
          <pc:docMk/>
          <pc:sldMk cId="357234213" sldId="928"/>
        </pc:sldMkLst>
        <pc:picChg chg="mod">
          <ac:chgData name="Charlotte Moss" userId="17b589c9-cb67-41ed-a894-f82ca12b573d" providerId="ADAL" clId="{D1426A1A-DAF3-4CC2-A82A-17F79E3C56DB}" dt="2023-07-31T10:23:41.079" v="33" actId="1038"/>
          <ac:picMkLst>
            <pc:docMk/>
            <pc:sldMk cId="357234213" sldId="928"/>
            <ac:picMk id="19" creationId="{D2A9B32E-966F-6DB2-D4CD-CC0CEB0F1597}"/>
          </ac:picMkLst>
        </pc:picChg>
      </pc:sldChg>
      <pc:sldChg chg="modSp mod">
        <pc:chgData name="Charlotte Moss" userId="17b589c9-cb67-41ed-a894-f82ca12b573d" providerId="ADAL" clId="{D1426A1A-DAF3-4CC2-A82A-17F79E3C56DB}" dt="2023-07-31T10:03:38.340" v="6" actId="1076"/>
        <pc:sldMkLst>
          <pc:docMk/>
          <pc:sldMk cId="1697729956" sldId="932"/>
        </pc:sldMkLst>
        <pc:spChg chg="mod">
          <ac:chgData name="Charlotte Moss" userId="17b589c9-cb67-41ed-a894-f82ca12b573d" providerId="ADAL" clId="{D1426A1A-DAF3-4CC2-A82A-17F79E3C56DB}" dt="2023-07-31T10:03:22.788" v="3" actId="1076"/>
          <ac:spMkLst>
            <pc:docMk/>
            <pc:sldMk cId="1697729956" sldId="932"/>
            <ac:spMk id="13" creationId="{EB1A5A46-1BFA-B594-EA27-A3829D1CA7C6}"/>
          </ac:spMkLst>
        </pc:spChg>
        <pc:spChg chg="mod">
          <ac:chgData name="Charlotte Moss" userId="17b589c9-cb67-41ed-a894-f82ca12b573d" providerId="ADAL" clId="{D1426A1A-DAF3-4CC2-A82A-17F79E3C56DB}" dt="2023-07-31T10:03:26.854" v="4" actId="1076"/>
          <ac:spMkLst>
            <pc:docMk/>
            <pc:sldMk cId="1697729956" sldId="932"/>
            <ac:spMk id="15" creationId="{A2F5A180-F619-73F0-DF91-8C7EFBB0EA54}"/>
          </ac:spMkLst>
        </pc:spChg>
        <pc:spChg chg="mod">
          <ac:chgData name="Charlotte Moss" userId="17b589c9-cb67-41ed-a894-f82ca12b573d" providerId="ADAL" clId="{D1426A1A-DAF3-4CC2-A82A-17F79E3C56DB}" dt="2023-07-31T10:03:30.462" v="5" actId="1076"/>
          <ac:spMkLst>
            <pc:docMk/>
            <pc:sldMk cId="1697729956" sldId="932"/>
            <ac:spMk id="16" creationId="{178A2D67-AEAB-2DA7-0344-88128F0D587B}"/>
          </ac:spMkLst>
        </pc:spChg>
        <pc:spChg chg="mod">
          <ac:chgData name="Charlotte Moss" userId="17b589c9-cb67-41ed-a894-f82ca12b573d" providerId="ADAL" clId="{D1426A1A-DAF3-4CC2-A82A-17F79E3C56DB}" dt="2023-07-31T10:03:15.228" v="1" actId="20577"/>
          <ac:spMkLst>
            <pc:docMk/>
            <pc:sldMk cId="1697729956" sldId="932"/>
            <ac:spMk id="25" creationId="{318DC3D0-ECA5-D4CE-C188-4084071B9DF1}"/>
          </ac:spMkLst>
        </pc:spChg>
        <pc:spChg chg="mod">
          <ac:chgData name="Charlotte Moss" userId="17b589c9-cb67-41ed-a894-f82ca12b573d" providerId="ADAL" clId="{D1426A1A-DAF3-4CC2-A82A-17F79E3C56DB}" dt="2023-07-31T10:03:17.261" v="2" actId="20577"/>
          <ac:spMkLst>
            <pc:docMk/>
            <pc:sldMk cId="1697729956" sldId="932"/>
            <ac:spMk id="28" creationId="{98415F19-314F-7D87-92A9-3BF161EB4833}"/>
          </ac:spMkLst>
        </pc:spChg>
        <pc:picChg chg="mod">
          <ac:chgData name="Charlotte Moss" userId="17b589c9-cb67-41ed-a894-f82ca12b573d" providerId="ADAL" clId="{D1426A1A-DAF3-4CC2-A82A-17F79E3C56DB}" dt="2023-07-31T10:03:38.340" v="6" actId="1076"/>
          <ac:picMkLst>
            <pc:docMk/>
            <pc:sldMk cId="1697729956" sldId="932"/>
            <ac:picMk id="26" creationId="{012A0AAC-6F3B-393F-6842-C66E3C7D8A43}"/>
          </ac:picMkLst>
        </pc:picChg>
      </pc:sldChg>
      <pc:sldChg chg="modSp mod">
        <pc:chgData name="Charlotte Moss" userId="17b589c9-cb67-41ed-a894-f82ca12b573d" providerId="ADAL" clId="{D1426A1A-DAF3-4CC2-A82A-17F79E3C56DB}" dt="2023-07-31T10:09:39.248" v="9" actId="20577"/>
        <pc:sldMkLst>
          <pc:docMk/>
          <pc:sldMk cId="1214124012" sldId="933"/>
        </pc:sldMkLst>
        <pc:spChg chg="mod">
          <ac:chgData name="Charlotte Moss" userId="17b589c9-cb67-41ed-a894-f82ca12b573d" providerId="ADAL" clId="{D1426A1A-DAF3-4CC2-A82A-17F79E3C56DB}" dt="2023-07-31T10:09:39.248" v="9" actId="20577"/>
          <ac:spMkLst>
            <pc:docMk/>
            <pc:sldMk cId="1214124012" sldId="933"/>
            <ac:spMk id="24" creationId="{90C9A5F8-4343-F54D-D313-D3EFE62290B3}"/>
          </ac:spMkLst>
        </pc:spChg>
        <pc:spChg chg="mod">
          <ac:chgData name="Charlotte Moss" userId="17b589c9-cb67-41ed-a894-f82ca12b573d" providerId="ADAL" clId="{D1426A1A-DAF3-4CC2-A82A-17F79E3C56DB}" dt="2023-07-31T10:07:52.823" v="7" actId="20577"/>
          <ac:spMkLst>
            <pc:docMk/>
            <pc:sldMk cId="1214124012" sldId="933"/>
            <ac:spMk id="113" creationId="{00000000-0000-0000-0000-000000000000}"/>
          </ac:spMkLst>
        </pc:spChg>
      </pc:sldChg>
      <pc:sldChg chg="addSp delSp modSp mod modNotesTx">
        <pc:chgData name="Charlotte Moss" userId="17b589c9-cb67-41ed-a894-f82ca12b573d" providerId="ADAL" clId="{D1426A1A-DAF3-4CC2-A82A-17F79E3C56DB}" dt="2023-07-31T10:19:54.544" v="26" actId="478"/>
        <pc:sldMkLst>
          <pc:docMk/>
          <pc:sldMk cId="848049527" sldId="935"/>
        </pc:sldMkLst>
        <pc:spChg chg="add mod">
          <ac:chgData name="Charlotte Moss" userId="17b589c9-cb67-41ed-a894-f82ca12b573d" providerId="ADAL" clId="{D1426A1A-DAF3-4CC2-A82A-17F79E3C56DB}" dt="2023-07-31T10:16:35.021" v="23" actId="1035"/>
          <ac:spMkLst>
            <pc:docMk/>
            <pc:sldMk cId="848049527" sldId="935"/>
            <ac:spMk id="3" creationId="{249917ED-B483-8A60-4A52-488CAA6BC321}"/>
          </ac:spMkLst>
        </pc:spChg>
        <pc:spChg chg="mod">
          <ac:chgData name="Charlotte Moss" userId="17b589c9-cb67-41ed-a894-f82ca12b573d" providerId="ADAL" clId="{D1426A1A-DAF3-4CC2-A82A-17F79E3C56DB}" dt="2023-07-31T10:16:26.427" v="15" actId="20577"/>
          <ac:spMkLst>
            <pc:docMk/>
            <pc:sldMk cId="848049527" sldId="935"/>
            <ac:spMk id="25" creationId="{85BDA598-D8FC-421B-AEDB-34FBDED665F3}"/>
          </ac:spMkLst>
        </pc:spChg>
        <pc:spChg chg="del">
          <ac:chgData name="Charlotte Moss" userId="17b589c9-cb67-41ed-a894-f82ca12b573d" providerId="ADAL" clId="{D1426A1A-DAF3-4CC2-A82A-17F79E3C56DB}" dt="2023-07-31T10:19:54.544" v="26" actId="478"/>
          <ac:spMkLst>
            <pc:docMk/>
            <pc:sldMk cId="848049527" sldId="935"/>
            <ac:spMk id="38" creationId="{2BAAD50F-BCEE-6D7D-71C7-8702478A8051}"/>
          </ac:spMkLst>
        </pc:spChg>
      </pc:sldChg>
      <pc:sldChg chg="modSp mod modNotesTx">
        <pc:chgData name="Charlotte Moss" userId="17b589c9-cb67-41ed-a894-f82ca12b573d" providerId="ADAL" clId="{D1426A1A-DAF3-4CC2-A82A-17F79E3C56DB}" dt="2023-08-01T15:49:55.017" v="85" actId="20577"/>
        <pc:sldMkLst>
          <pc:docMk/>
          <pc:sldMk cId="0" sldId="936"/>
        </pc:sldMkLst>
        <pc:spChg chg="mod">
          <ac:chgData name="Charlotte Moss" userId="17b589c9-cb67-41ed-a894-f82ca12b573d" providerId="ADAL" clId="{D1426A1A-DAF3-4CC2-A82A-17F79E3C56DB}" dt="2023-08-01T15:49:45.210" v="70" actId="20577"/>
          <ac:spMkLst>
            <pc:docMk/>
            <pc:sldMk cId="0" sldId="936"/>
            <ac:spMk id="26" creationId="{F34C692F-D6A8-426B-9A27-D26CB106732F}"/>
          </ac:spMkLst>
        </pc:spChg>
        <pc:spChg chg="mod">
          <ac:chgData name="Charlotte Moss" userId="17b589c9-cb67-41ed-a894-f82ca12b573d" providerId="ADAL" clId="{D1426A1A-DAF3-4CC2-A82A-17F79E3C56DB}" dt="2023-08-01T15:49:55.017" v="85" actId="20577"/>
          <ac:spMkLst>
            <pc:docMk/>
            <pc:sldMk cId="0" sldId="936"/>
            <ac:spMk id="31" creationId="{D3CFAF7D-E1B3-4F35-84AE-47BD74259BA9}"/>
          </ac:spMkLst>
        </pc:spChg>
        <pc:spChg chg="mod">
          <ac:chgData name="Charlotte Moss" userId="17b589c9-cb67-41ed-a894-f82ca12b573d" providerId="ADAL" clId="{D1426A1A-DAF3-4CC2-A82A-17F79E3C56DB}" dt="2023-07-31T10:26:42.630" v="38" actId="20577"/>
          <ac:spMkLst>
            <pc:docMk/>
            <pc:sldMk cId="0" sldId="936"/>
            <ac:spMk id="36" creationId="{D67A2629-6266-4494-8BB0-80212BD8A74C}"/>
          </ac:spMkLst>
        </pc:spChg>
        <pc:spChg chg="mod">
          <ac:chgData name="Charlotte Moss" userId="17b589c9-cb67-41ed-a894-f82ca12b573d" providerId="ADAL" clId="{D1426A1A-DAF3-4CC2-A82A-17F79E3C56DB}" dt="2023-07-31T10:26:49.368" v="42" actId="20577"/>
          <ac:spMkLst>
            <pc:docMk/>
            <pc:sldMk cId="0" sldId="936"/>
            <ac:spMk id="37" creationId="{1F2CD380-0CAA-400B-8335-19517C398D3D}"/>
          </ac:spMkLst>
        </pc:spChg>
        <pc:spChg chg="mod">
          <ac:chgData name="Charlotte Moss" userId="17b589c9-cb67-41ed-a894-f82ca12b573d" providerId="ADAL" clId="{D1426A1A-DAF3-4CC2-A82A-17F79E3C56DB}" dt="2023-07-31T10:27:45.449" v="46" actId="1037"/>
          <ac:spMkLst>
            <pc:docMk/>
            <pc:sldMk cId="0" sldId="936"/>
            <ac:spMk id="38" creationId="{471AEDF6-FA20-4DB3-B159-673FC7E39C08}"/>
          </ac:spMkLst>
        </pc:spChg>
        <pc:spChg chg="mod">
          <ac:chgData name="Charlotte Moss" userId="17b589c9-cb67-41ed-a894-f82ca12b573d" providerId="ADAL" clId="{D1426A1A-DAF3-4CC2-A82A-17F79E3C56DB}" dt="2023-07-31T10:26:45.799" v="40" actId="20577"/>
          <ac:spMkLst>
            <pc:docMk/>
            <pc:sldMk cId="0" sldId="936"/>
            <ac:spMk id="39" creationId="{50AF5855-09A5-43DA-BCAE-B67DBE64A04B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12/01/2024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 required.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long [a] </a:t>
            </a:r>
            <a:r>
              <a:rPr lang="en-GB" sz="12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ja</a:t>
            </a: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[45] </a:t>
            </a: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da [</a:t>
            </a: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239] </a:t>
            </a: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Tag </a:t>
            </a: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[111] 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short [a] hallo </a:t>
            </a: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[1077] </a:t>
            </a:r>
            <a:r>
              <a:rPr lang="en-GB" sz="12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danke</a:t>
            </a: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[877] </a:t>
            </a: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was? </a:t>
            </a: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[38]</a:t>
            </a:r>
          </a:p>
          <a:p>
            <a:pPr marL="216000" indent="-216000">
              <a:lnSpc>
                <a:spcPct val="100000"/>
              </a:lnSpc>
            </a:pPr>
            <a:endParaRPr lang="en-GB" sz="1200" b="1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wir sind, ihr seid [4] wir [26] ihr2 [27]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müde [2000] ruhig [991]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schön [188]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wunderbar [1603] da [48] hier [68] 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Österreich [707] Park [2141] Restaurant [1802] 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Schweiz [763]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Stadt [204] Zug [675] in [3]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nicht wahr [n/a] ja [45] nein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[148]</a:t>
            </a:r>
            <a:endParaRPr lang="fr-FR" sz="1200" b="0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1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1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introduced and formally re-visited those words. </a:t>
            </a: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Note that the first three lessons of the year teach language that can be continuously recycled as lesson routine every lesson in Y3/4.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idea would be that the class teacher (whether or not s/he teaches the class German can re-use the language as part of the daily routine with the class.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aural comprehension of two plural forms of sein (to be) –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wir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sind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ihr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seid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1. Click to listen to sentences without the pronouns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wir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and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ihr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2. Pupils select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wir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(we) or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ihr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(you all).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3. Click to elicit and confirm answers.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Transcript: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3752850" algn="l"/>
              </a:tabLst>
            </a:pP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[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Wir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]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sind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hier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und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da!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3752850" algn="l"/>
              </a:tabLst>
            </a:pP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[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Ihr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]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seid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müde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3752850" algn="l"/>
              </a:tabLst>
            </a:pP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[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Ihr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]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seid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ruhig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3752850" algn="l"/>
              </a:tabLst>
            </a:pP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[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Wir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]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sind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im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Zug.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3752850" algn="l"/>
              </a:tabLst>
            </a:pP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[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Wir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]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im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Park.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3752850" algn="l"/>
              </a:tabLst>
            </a:pP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[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Ihr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]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seid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in der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Stadt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!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3752850" algn="l"/>
              </a:tabLst>
            </a:pPr>
            <a:endParaRPr lang="es-ES_tradnl" sz="1800" b="0" dirty="0">
              <a:solidFill>
                <a:srgbClr val="002060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Nirmala UI" panose="020B0502040204020203" pitchFamily="34" charset="0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Frequency of unknown words and cognates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</a:p>
          <a:p>
            <a:pPr marL="216000" indent="-216000">
              <a:lnSpc>
                <a:spcPct val="100000"/>
              </a:lnSpc>
            </a:pPr>
            <a:r>
              <a:rPr lang="en-US" sz="18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Mikro</a:t>
            </a:r>
            <a:r>
              <a:rPr lang="en-US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US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[&gt;5009] </a:t>
            </a:r>
            <a:r>
              <a:rPr lang="en-US" sz="18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vorbereiten</a:t>
            </a:r>
            <a:r>
              <a:rPr lang="en-US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US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[1421] </a:t>
            </a:r>
            <a:endParaRPr lang="fr-FR" sz="1800" b="0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6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600" baseline="0" dirty="0">
              <a:solidFill>
                <a:sysClr val="windowText" lastClr="000000"/>
              </a:solidFill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3752850" algn="l"/>
              </a:tabLst>
            </a:pP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3752850" algn="l"/>
              </a:tabLst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3752850" algn="l"/>
              </a:tabLst>
            </a:pPr>
            <a:r>
              <a:rPr lang="es-ES_tradnl" sz="18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 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05450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to introduce the preposition ‘in’. 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72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None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Click through the animations to present the grammar of ‘in’.</a:t>
            </a: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</a:endParaRPr>
          </a:p>
          <a:p>
            <a:pPr marL="72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None/>
              <a:tabLst/>
              <a:defRPr/>
            </a:pP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31625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8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identifying masculine/neuter and feminine nouns after ‘in’ in the written modality.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Explain the scenario: The class above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Lias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who went to Vienna last year is showing pictures from their school trip.</a:t>
            </a:r>
          </a:p>
          <a:p>
            <a:pPr marL="22932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identify the correct choice of noun for item one.</a:t>
            </a:r>
          </a:p>
          <a:p>
            <a:pPr marL="22932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block out the incorrect choice and only the correct choice visible. </a:t>
            </a:r>
          </a:p>
          <a:p>
            <a:pPr marL="22932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Elicit oral translations of each message.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4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4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14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kaputt </a:t>
            </a:r>
            <a:r>
              <a:rPr lang="de-DE" sz="14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[295]  </a:t>
            </a:r>
            <a:r>
              <a:rPr lang="de-DE" sz="14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zeigen </a:t>
            </a:r>
            <a:r>
              <a:rPr lang="de-DE" sz="14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[136] 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 dirty="0">
              <a:solidFill>
                <a:sysClr val="windowText" lastClr="000000"/>
              </a:solidFill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3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the idea that learning other languages opens the door to new friendships, and that a few kind words go a long way; to revisit</a:t>
            </a:r>
          </a:p>
          <a:p>
            <a:pPr marL="216000" indent="-21528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some previously-taught language from this term that fits our category of ‘friendship sentences’.  This is an idea we will return to now and then</a:t>
            </a:r>
          </a:p>
          <a:p>
            <a:pPr marL="216000" indent="-21528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during the course.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present the information on the slide.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Elicit the German from pupils for the English greetings and friendly statements.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Allow pupils a few moments to turn to those around them and greet them and say something kind about their work or about them themselves.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Remind pupils that we all need to hear kind words every day, in whatever language!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35120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consolidate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long [a].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da’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‘da’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r>
              <a:rPr lang="fr-FR" baseline="0" dirty="0"/>
              <a:t>a </a:t>
            </a:r>
            <a:r>
              <a:rPr lang="fr-FR" baseline="0" dirty="0" err="1"/>
              <a:t>gesture</a:t>
            </a:r>
            <a:r>
              <a:rPr lang="fr-FR" baseline="0" dirty="0"/>
              <a:t> for ‘</a:t>
            </a:r>
            <a:r>
              <a:rPr lang="fr-FR" b="1" baseline="0" dirty="0"/>
              <a:t>da</a:t>
            </a:r>
            <a:r>
              <a:rPr lang="fr-FR" baseline="0" dirty="0"/>
              <a:t>’ </a:t>
            </a:r>
            <a:r>
              <a:rPr lang="fr-FR" baseline="0" dirty="0" err="1"/>
              <a:t>might</a:t>
            </a:r>
            <a:r>
              <a:rPr lang="fr-FR" baseline="0" dirty="0"/>
              <a:t> </a:t>
            </a:r>
            <a:r>
              <a:rPr lang="fr-FR" baseline="0" dirty="0" err="1"/>
              <a:t>be</a:t>
            </a:r>
            <a:r>
              <a:rPr lang="fr-FR" baseline="0" dirty="0"/>
              <a:t> to point at </a:t>
            </a:r>
            <a:r>
              <a:rPr lang="fr-FR" baseline="0" dirty="0" err="1"/>
              <a:t>something</a:t>
            </a:r>
            <a:r>
              <a:rPr lang="fr-FR" baseline="0" dirty="0"/>
              <a:t> </a:t>
            </a:r>
            <a:r>
              <a:rPr lang="fr-FR" baseline="0" dirty="0" err="1"/>
              <a:t>away</a:t>
            </a:r>
            <a:r>
              <a:rPr lang="fr-FR" baseline="0" dirty="0"/>
              <a:t> </a:t>
            </a:r>
            <a:r>
              <a:rPr lang="fr-FR" baseline="0" dirty="0" err="1"/>
              <a:t>from</a:t>
            </a:r>
            <a:r>
              <a:rPr lang="fr-FR" baseline="0" dirty="0"/>
              <a:t> </a:t>
            </a:r>
            <a:r>
              <a:rPr lang="fr-FR" baseline="0" dirty="0" err="1"/>
              <a:t>you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2789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2 minutes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consolidate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short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[a].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hallo’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‘hallo’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8A7DB-3951-47CF-8E53-B42241E8667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47532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 5 minutes. 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and practise written comprehension and read aloud of the new vocabulary for this week.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Click for a German word. Elicit pronunciation from pupils.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Click for the English meaning and picture prompt. Elicit the German word again.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3. Present all seven words like this, in order.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4. Click for one English meaning to disappear.  Elicit the English meaning from pupils. Click for meaning to reappear. Continue with the remaining items.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5. Click for the German word to disappear.  Elicit the German from pupils. Click for word to reappear. Continue with the remaining items.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35120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to remind pupils of the irregular verb </a:t>
            </a:r>
            <a:r>
              <a:rPr kumimoji="0" lang="en-GB" sz="12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sein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 and introduce </a:t>
            </a:r>
            <a:r>
              <a:rPr kumimoji="0" lang="en-GB" sz="12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wird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 </a:t>
            </a:r>
            <a:r>
              <a:rPr kumimoji="0" lang="en-GB" sz="12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sind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 and </a:t>
            </a:r>
            <a:r>
              <a:rPr kumimoji="0" lang="en-GB" sz="12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ihr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 </a:t>
            </a:r>
            <a:r>
              <a:rPr kumimoji="0" lang="en-GB" sz="12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seid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. </a:t>
            </a:r>
            <a:endParaRPr lang="en-GB" sz="1200" b="0" i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Click to remind pupils of the use and meaning of </a:t>
            </a:r>
            <a:r>
              <a:rPr kumimoji="0" lang="en-GB" sz="12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sein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.  </a:t>
            </a: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Elicit English translation for the German examples provided line by line. </a:t>
            </a: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Click for callout bubble about pronounciation of final ‘d’. </a:t>
            </a: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</a:endParaRPr>
          </a:p>
          <a:p>
            <a:pPr marL="72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None/>
              <a:tabLst/>
              <a:defRPr/>
            </a:pP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Suggestions for gestures to practise verb parts: 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Ich bin – point with one index finger towards self</a:t>
            </a:r>
            <a:b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 </a:t>
            </a:r>
            <a:r>
              <a:rPr lang="en-GB" sz="18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bist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point with one index finger away, pointing to a person in front </a:t>
            </a:r>
            <a:b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Wir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sind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point towards self with both index fingers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sz="18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Ihr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seid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point away to the front with both index fingers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2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None/>
              <a:tabLst/>
              <a:defRPr/>
            </a:pP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39761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an introduction to the concept of class trips – where the whole class and their teacher(s) go away together for a few days. 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Read the call out and the speech bubbles.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make sure that pupils understand the concept of a class trip.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following slide will introduce the idea that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Lias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Ronja and their class are going on a class trip. 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22130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the idea that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Lias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Ronja are going on a class trip – concept of class trip was explained on previous slide.  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Read the text about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Lias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Ronja going on a class trip.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up callout asking pupils to find another compound noun in the text (additional to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Klassenfahrt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).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again to bring up answer (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Hauptstadt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: Haupt = main, Stadt = city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  <a:sym typeface="Wingdings" panose="05000000000000000000" pitchFamily="2" charset="2"/>
              </a:rPr>
              <a:t> capital city). </a:t>
            </a: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21307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2 minutes</a:t>
            </a:r>
            <a:br>
              <a:rPr lang="en-GB" b="1" dirty="0"/>
            </a:br>
            <a:endParaRPr lang="en-GB" b="1" dirty="0"/>
          </a:p>
          <a:p>
            <a:r>
              <a:rPr lang="en-GB" b="1" dirty="0"/>
              <a:t>Aim: </a:t>
            </a:r>
            <a:r>
              <a:rPr lang="en-GB" b="0" dirty="0"/>
              <a:t>to practise some previously learnt vocabulary in a simple song (to the tune of ‘If you’re happy and you know it’).</a:t>
            </a:r>
          </a:p>
          <a:p>
            <a:endParaRPr lang="en-GB" b="0" dirty="0"/>
          </a:p>
          <a:p>
            <a:r>
              <a:rPr lang="en-GB" b="1" dirty="0"/>
              <a:t>Procedure:</a:t>
            </a:r>
            <a:br>
              <a:rPr lang="en-GB" dirty="0"/>
            </a:br>
            <a:r>
              <a:rPr lang="en-US" dirty="0"/>
              <a:t>1.</a:t>
            </a:r>
            <a:r>
              <a:rPr lang="en-US" baseline="0" dirty="0"/>
              <a:t> </a:t>
            </a:r>
            <a:r>
              <a:rPr lang="en-GB" baseline="0" dirty="0"/>
              <a:t>Click to play the audio of the song. Pupils know the song, this is a new verse to practise the new vocabulary. </a:t>
            </a:r>
            <a:br>
              <a:rPr lang="en-GB" baseline="0" dirty="0"/>
            </a:br>
            <a:endParaRPr lang="en-GB" baseline="0" dirty="0"/>
          </a:p>
          <a:p>
            <a:br>
              <a:rPr lang="en-GB" baseline="0" dirty="0"/>
            </a:br>
            <a:r>
              <a:rPr lang="en-GB" b="1" baseline="0" dirty="0"/>
              <a:t>Note</a:t>
            </a:r>
            <a:r>
              <a:rPr lang="en-GB" baseline="0" dirty="0"/>
              <a:t>: Teachers might like to re-use this song as part of their lesson starting routine in future lessons.  Soon pupils will not need to see the words to recall it.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6221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jpeg"/><Relationship Id="rId3" Type="http://schemas.openxmlformats.org/officeDocument/2006/relationships/image" Target="../media/image1.gif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audio" Target="../media/audio1.wav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audio" Target="../media/audio66.wav"/><Relationship Id="rId18" Type="http://schemas.openxmlformats.org/officeDocument/2006/relationships/image" Target="../media/image24.png"/><Relationship Id="rId26" Type="http://schemas.openxmlformats.org/officeDocument/2006/relationships/audio" Target="../media/audio73.wav"/><Relationship Id="rId39" Type="http://schemas.openxmlformats.org/officeDocument/2006/relationships/image" Target="../media/image55.gif"/><Relationship Id="rId21" Type="http://schemas.openxmlformats.org/officeDocument/2006/relationships/image" Target="../media/image46.gif"/><Relationship Id="rId34" Type="http://schemas.openxmlformats.org/officeDocument/2006/relationships/image" Target="../media/image50.gif"/><Relationship Id="rId7" Type="http://schemas.openxmlformats.org/officeDocument/2006/relationships/audio" Target="../media/audio60.wav"/><Relationship Id="rId12" Type="http://schemas.openxmlformats.org/officeDocument/2006/relationships/audio" Target="../media/audio65.wav"/><Relationship Id="rId17" Type="http://schemas.openxmlformats.org/officeDocument/2006/relationships/image" Target="../media/image45.png"/><Relationship Id="rId25" Type="http://schemas.openxmlformats.org/officeDocument/2006/relationships/audio" Target="../media/audio72.wav"/><Relationship Id="rId33" Type="http://schemas.openxmlformats.org/officeDocument/2006/relationships/image" Target="../media/image49.gif"/><Relationship Id="rId38" Type="http://schemas.openxmlformats.org/officeDocument/2006/relationships/image" Target="../media/image54.gif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44.png"/><Relationship Id="rId20" Type="http://schemas.openxmlformats.org/officeDocument/2006/relationships/audio" Target="../media/audio69.wav"/><Relationship Id="rId29" Type="http://schemas.openxmlformats.org/officeDocument/2006/relationships/audio" Target="../media/audio76.wav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59.wav"/><Relationship Id="rId11" Type="http://schemas.openxmlformats.org/officeDocument/2006/relationships/audio" Target="../media/audio64.wav"/><Relationship Id="rId24" Type="http://schemas.openxmlformats.org/officeDocument/2006/relationships/audio" Target="../media/audio71.wav"/><Relationship Id="rId32" Type="http://schemas.openxmlformats.org/officeDocument/2006/relationships/image" Target="../media/image48.gif"/><Relationship Id="rId37" Type="http://schemas.openxmlformats.org/officeDocument/2006/relationships/image" Target="../media/image53.gif"/><Relationship Id="rId40" Type="http://schemas.openxmlformats.org/officeDocument/2006/relationships/audio" Target="../media/audio79.wav"/><Relationship Id="rId5" Type="http://schemas.openxmlformats.org/officeDocument/2006/relationships/audio" Target="../media/audio58.wav"/><Relationship Id="rId15" Type="http://schemas.openxmlformats.org/officeDocument/2006/relationships/audio" Target="../media/audio68.wav"/><Relationship Id="rId23" Type="http://schemas.openxmlformats.org/officeDocument/2006/relationships/audio" Target="../media/audio70.wav"/><Relationship Id="rId28" Type="http://schemas.openxmlformats.org/officeDocument/2006/relationships/audio" Target="../media/audio75.wav"/><Relationship Id="rId36" Type="http://schemas.openxmlformats.org/officeDocument/2006/relationships/image" Target="../media/image52.gif"/><Relationship Id="rId10" Type="http://schemas.openxmlformats.org/officeDocument/2006/relationships/audio" Target="../media/audio63.wav"/><Relationship Id="rId19" Type="http://schemas.openxmlformats.org/officeDocument/2006/relationships/image" Target="../media/image25.svg"/><Relationship Id="rId31" Type="http://schemas.openxmlformats.org/officeDocument/2006/relationships/audio" Target="../media/audio78.wav"/><Relationship Id="rId4" Type="http://schemas.openxmlformats.org/officeDocument/2006/relationships/audio" Target="../media/audio57.wav"/><Relationship Id="rId9" Type="http://schemas.openxmlformats.org/officeDocument/2006/relationships/audio" Target="../media/audio62.wav"/><Relationship Id="rId14" Type="http://schemas.openxmlformats.org/officeDocument/2006/relationships/audio" Target="../media/audio67.wav"/><Relationship Id="rId22" Type="http://schemas.openxmlformats.org/officeDocument/2006/relationships/image" Target="../media/image47.png"/><Relationship Id="rId27" Type="http://schemas.openxmlformats.org/officeDocument/2006/relationships/audio" Target="../media/audio74.wav"/><Relationship Id="rId30" Type="http://schemas.openxmlformats.org/officeDocument/2006/relationships/audio" Target="../media/audio77.wav"/><Relationship Id="rId35" Type="http://schemas.openxmlformats.org/officeDocument/2006/relationships/image" Target="../media/image51.gif"/><Relationship Id="rId8" Type="http://schemas.openxmlformats.org/officeDocument/2006/relationships/audio" Target="../media/audio61.wav"/><Relationship Id="rId3" Type="http://schemas.openxmlformats.org/officeDocument/2006/relationships/audio" Target="../media/audio56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85.wav"/><Relationship Id="rId13" Type="http://schemas.openxmlformats.org/officeDocument/2006/relationships/image" Target="../media/image32.png"/><Relationship Id="rId3" Type="http://schemas.openxmlformats.org/officeDocument/2006/relationships/audio" Target="../media/audio80.wav"/><Relationship Id="rId7" Type="http://schemas.openxmlformats.org/officeDocument/2006/relationships/audio" Target="../media/audio84.wav"/><Relationship Id="rId12" Type="http://schemas.openxmlformats.org/officeDocument/2006/relationships/audio" Target="../media/audio89.wav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83.wav"/><Relationship Id="rId11" Type="http://schemas.openxmlformats.org/officeDocument/2006/relationships/audio" Target="../media/audio88.wav"/><Relationship Id="rId5" Type="http://schemas.openxmlformats.org/officeDocument/2006/relationships/audio" Target="../media/audio82.wav"/><Relationship Id="rId15" Type="http://schemas.openxmlformats.org/officeDocument/2006/relationships/image" Target="../media/image27.png"/><Relationship Id="rId10" Type="http://schemas.openxmlformats.org/officeDocument/2006/relationships/audio" Target="../media/audio87.wav"/><Relationship Id="rId4" Type="http://schemas.openxmlformats.org/officeDocument/2006/relationships/audio" Target="../media/audio81.wav"/><Relationship Id="rId9" Type="http://schemas.openxmlformats.org/officeDocument/2006/relationships/audio" Target="../media/audio86.wav"/><Relationship Id="rId1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92.wav"/><Relationship Id="rId13" Type="http://schemas.openxmlformats.org/officeDocument/2006/relationships/image" Target="../media/image24.png"/><Relationship Id="rId3" Type="http://schemas.openxmlformats.org/officeDocument/2006/relationships/audio" Target="../media/audio90.wav"/><Relationship Id="rId7" Type="http://schemas.openxmlformats.org/officeDocument/2006/relationships/image" Target="../media/image58.png"/><Relationship Id="rId12" Type="http://schemas.openxmlformats.org/officeDocument/2006/relationships/audio" Target="../media/audio96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7.png"/><Relationship Id="rId11" Type="http://schemas.openxmlformats.org/officeDocument/2006/relationships/audio" Target="../media/audio95.wav"/><Relationship Id="rId5" Type="http://schemas.openxmlformats.org/officeDocument/2006/relationships/audio" Target="../media/audio91.wav"/><Relationship Id="rId15" Type="http://schemas.openxmlformats.org/officeDocument/2006/relationships/audio" Target="../media/audio97.wav"/><Relationship Id="rId10" Type="http://schemas.openxmlformats.org/officeDocument/2006/relationships/audio" Target="../media/audio94.wav"/><Relationship Id="rId4" Type="http://schemas.openxmlformats.org/officeDocument/2006/relationships/image" Target="../media/image56.png"/><Relationship Id="rId9" Type="http://schemas.openxmlformats.org/officeDocument/2006/relationships/audio" Target="../media/audio93.wav"/><Relationship Id="rId14" Type="http://schemas.openxmlformats.org/officeDocument/2006/relationships/image" Target="../media/image25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audio" Target="../media/audio98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audio" Target="../media/audio8.wav"/><Relationship Id="rId3" Type="http://schemas.openxmlformats.org/officeDocument/2006/relationships/image" Target="../media/image11.jpeg"/><Relationship Id="rId7" Type="http://schemas.openxmlformats.org/officeDocument/2006/relationships/audio" Target="../media/audio2.wav"/><Relationship Id="rId12" Type="http://schemas.openxmlformats.org/officeDocument/2006/relationships/audio" Target="../media/audio7.wav"/><Relationship Id="rId17" Type="http://schemas.openxmlformats.org/officeDocument/2006/relationships/audio" Target="../media/audio12.wav"/><Relationship Id="rId2" Type="http://schemas.openxmlformats.org/officeDocument/2006/relationships/notesSlide" Target="../notesSlides/notesSlide2.xml"/><Relationship Id="rId16" Type="http://schemas.openxmlformats.org/officeDocument/2006/relationships/audio" Target="../media/audio1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11" Type="http://schemas.openxmlformats.org/officeDocument/2006/relationships/audio" Target="../media/audio6.wav"/><Relationship Id="rId5" Type="http://schemas.openxmlformats.org/officeDocument/2006/relationships/image" Target="../media/image13.png"/><Relationship Id="rId15" Type="http://schemas.openxmlformats.org/officeDocument/2006/relationships/audio" Target="../media/audio10.wav"/><Relationship Id="rId10" Type="http://schemas.openxmlformats.org/officeDocument/2006/relationships/audio" Target="../media/audio5.wav"/><Relationship Id="rId4" Type="http://schemas.openxmlformats.org/officeDocument/2006/relationships/image" Target="../media/image12.png"/><Relationship Id="rId9" Type="http://schemas.openxmlformats.org/officeDocument/2006/relationships/audio" Target="../media/audio4.wav"/><Relationship Id="rId14" Type="http://schemas.openxmlformats.org/officeDocument/2006/relationships/audio" Target="../media/audio9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3.wav"/><Relationship Id="rId7" Type="http://schemas.openxmlformats.org/officeDocument/2006/relationships/audio" Target="../media/audio17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6.wav"/><Relationship Id="rId11" Type="http://schemas.openxmlformats.org/officeDocument/2006/relationships/image" Target="../media/image18.jpeg"/><Relationship Id="rId5" Type="http://schemas.openxmlformats.org/officeDocument/2006/relationships/audio" Target="../media/audio15.wav"/><Relationship Id="rId10" Type="http://schemas.openxmlformats.org/officeDocument/2006/relationships/image" Target="../media/image17.png"/><Relationship Id="rId4" Type="http://schemas.openxmlformats.org/officeDocument/2006/relationships/audio" Target="../media/audio14.wav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18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1.wav"/><Relationship Id="rId5" Type="http://schemas.openxmlformats.org/officeDocument/2006/relationships/audio" Target="../media/audio20.wav"/><Relationship Id="rId10" Type="http://schemas.openxmlformats.org/officeDocument/2006/relationships/image" Target="../media/image20.png"/><Relationship Id="rId4" Type="http://schemas.openxmlformats.org/officeDocument/2006/relationships/audio" Target="../media/audio19.wav"/><Relationship Id="rId9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7.wav"/><Relationship Id="rId13" Type="http://schemas.openxmlformats.org/officeDocument/2006/relationships/image" Target="../media/image22.png"/><Relationship Id="rId18" Type="http://schemas.openxmlformats.org/officeDocument/2006/relationships/image" Target="../media/image26.png"/><Relationship Id="rId3" Type="http://schemas.openxmlformats.org/officeDocument/2006/relationships/audio" Target="../media/audio22.wav"/><Relationship Id="rId21" Type="http://schemas.openxmlformats.org/officeDocument/2006/relationships/image" Target="../media/image29.png"/><Relationship Id="rId7" Type="http://schemas.openxmlformats.org/officeDocument/2006/relationships/audio" Target="../media/audio26.wav"/><Relationship Id="rId12" Type="http://schemas.openxmlformats.org/officeDocument/2006/relationships/image" Target="../media/image21.png"/><Relationship Id="rId17" Type="http://schemas.openxmlformats.org/officeDocument/2006/relationships/audio" Target="../media/audio31.wav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5.sv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25.wav"/><Relationship Id="rId11" Type="http://schemas.openxmlformats.org/officeDocument/2006/relationships/audio" Target="../media/audio30.wav"/><Relationship Id="rId5" Type="http://schemas.openxmlformats.org/officeDocument/2006/relationships/audio" Target="../media/audio24.wav"/><Relationship Id="rId15" Type="http://schemas.openxmlformats.org/officeDocument/2006/relationships/image" Target="../media/image24.png"/><Relationship Id="rId23" Type="http://schemas.openxmlformats.org/officeDocument/2006/relationships/image" Target="../media/image31.png"/><Relationship Id="rId10" Type="http://schemas.openxmlformats.org/officeDocument/2006/relationships/audio" Target="../media/audio29.wav"/><Relationship Id="rId19" Type="http://schemas.openxmlformats.org/officeDocument/2006/relationships/image" Target="../media/image27.png"/><Relationship Id="rId4" Type="http://schemas.openxmlformats.org/officeDocument/2006/relationships/audio" Target="../media/audio23.wav"/><Relationship Id="rId9" Type="http://schemas.openxmlformats.org/officeDocument/2006/relationships/audio" Target="../media/audio28.wav"/><Relationship Id="rId14" Type="http://schemas.openxmlformats.org/officeDocument/2006/relationships/image" Target="../media/image23.png"/><Relationship Id="rId22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32.wav"/><Relationship Id="rId7" Type="http://schemas.openxmlformats.org/officeDocument/2006/relationships/image" Target="../media/image32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35.wav"/><Relationship Id="rId11" Type="http://schemas.openxmlformats.org/officeDocument/2006/relationships/image" Target="../media/image22.png"/><Relationship Id="rId5" Type="http://schemas.openxmlformats.org/officeDocument/2006/relationships/audio" Target="../media/audio34.wav"/><Relationship Id="rId10" Type="http://schemas.openxmlformats.org/officeDocument/2006/relationships/image" Target="../media/image35.png"/><Relationship Id="rId4" Type="http://schemas.openxmlformats.org/officeDocument/2006/relationships/audio" Target="../media/audio33.wav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13" Type="http://schemas.openxmlformats.org/officeDocument/2006/relationships/audio" Target="../media/audio42.wav"/><Relationship Id="rId3" Type="http://schemas.openxmlformats.org/officeDocument/2006/relationships/audio" Target="../media/audio36.wav"/><Relationship Id="rId7" Type="http://schemas.openxmlformats.org/officeDocument/2006/relationships/image" Target="../media/image36.png"/><Relationship Id="rId12" Type="http://schemas.openxmlformats.org/officeDocument/2006/relationships/audio" Target="../media/audio41.wav"/><Relationship Id="rId2" Type="http://schemas.openxmlformats.org/officeDocument/2006/relationships/notesSlide" Target="../notesSlides/notesSlide7.xml"/><Relationship Id="rId16" Type="http://schemas.openxmlformats.org/officeDocument/2006/relationships/audio" Target="../media/audio44.wav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39.wav"/><Relationship Id="rId11" Type="http://schemas.openxmlformats.org/officeDocument/2006/relationships/image" Target="../media/image39.png"/><Relationship Id="rId5" Type="http://schemas.openxmlformats.org/officeDocument/2006/relationships/audio" Target="../media/audio38.wav"/><Relationship Id="rId15" Type="http://schemas.openxmlformats.org/officeDocument/2006/relationships/audio" Target="../media/audio43.wav"/><Relationship Id="rId10" Type="http://schemas.openxmlformats.org/officeDocument/2006/relationships/image" Target="../media/image38.png"/><Relationship Id="rId4" Type="http://schemas.openxmlformats.org/officeDocument/2006/relationships/audio" Target="../media/audio37.wav"/><Relationship Id="rId9" Type="http://schemas.openxmlformats.org/officeDocument/2006/relationships/audio" Target="../media/audio40.wav"/><Relationship Id="rId1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audio" Target="../media/audio50.wav"/><Relationship Id="rId3" Type="http://schemas.openxmlformats.org/officeDocument/2006/relationships/audio" Target="../media/audio45.wav"/><Relationship Id="rId7" Type="http://schemas.openxmlformats.org/officeDocument/2006/relationships/image" Target="../media/image38.png"/><Relationship Id="rId12" Type="http://schemas.openxmlformats.org/officeDocument/2006/relationships/audio" Target="../media/audio49.wav"/><Relationship Id="rId2" Type="http://schemas.openxmlformats.org/officeDocument/2006/relationships/notesSlide" Target="../notesSlides/notesSlide8.xml"/><Relationship Id="rId16" Type="http://schemas.openxmlformats.org/officeDocument/2006/relationships/audio" Target="../media/audio53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gif"/><Relationship Id="rId11" Type="http://schemas.openxmlformats.org/officeDocument/2006/relationships/image" Target="../media/image40.png"/><Relationship Id="rId5" Type="http://schemas.openxmlformats.org/officeDocument/2006/relationships/image" Target="../media/image36.png"/><Relationship Id="rId15" Type="http://schemas.openxmlformats.org/officeDocument/2006/relationships/audio" Target="../media/audio52.wav"/><Relationship Id="rId10" Type="http://schemas.openxmlformats.org/officeDocument/2006/relationships/audio" Target="../media/audio48.wav"/><Relationship Id="rId4" Type="http://schemas.openxmlformats.org/officeDocument/2006/relationships/audio" Target="../media/audio46.wav"/><Relationship Id="rId9" Type="http://schemas.openxmlformats.org/officeDocument/2006/relationships/audio" Target="../media/audio47.wav"/><Relationship Id="rId14" Type="http://schemas.openxmlformats.org/officeDocument/2006/relationships/audio" Target="../media/audio51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2.png"/><Relationship Id="rId11" Type="http://schemas.openxmlformats.org/officeDocument/2006/relationships/audio" Target="../media/audio55.wav"/><Relationship Id="rId5" Type="http://schemas.openxmlformats.org/officeDocument/2006/relationships/image" Target="../media/image41.png"/><Relationship Id="rId10" Type="http://schemas.openxmlformats.org/officeDocument/2006/relationships/image" Target="../media/image43.png"/><Relationship Id="rId4" Type="http://schemas.openxmlformats.org/officeDocument/2006/relationships/notesSlide" Target="../notesSlides/notesSlide9.xml"/><Relationship Id="rId9" Type="http://schemas.openxmlformats.org/officeDocument/2006/relationships/audio" Target="../media/audio54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98;p2" descr="background rectangle">
            <a:extLst>
              <a:ext uri="{FF2B5EF4-FFF2-40B4-BE49-F238E27FC236}">
                <a16:creationId xmlns:a16="http://schemas.microsoft.com/office/drawing/2014/main" id="{100DF08E-F49B-4B01-82DC-A9BE96DF7F26}"/>
              </a:ext>
            </a:extLst>
          </p:cNvPr>
          <p:cNvSpPr/>
          <p:nvPr/>
        </p:nvSpPr>
        <p:spPr>
          <a:xfrm>
            <a:off x="0" y="-13555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CustomShape 2"/>
          <p:cNvSpPr/>
          <p:nvPr/>
        </p:nvSpPr>
        <p:spPr>
          <a:xfrm>
            <a:off x="5942563" y="475448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 err="1">
                <a:solidFill>
                  <a:srgbClr val="00B050"/>
                </a:solidFill>
                <a:latin typeface="Modern Love" panose="04090805081005020601" pitchFamily="82" charset="0"/>
                <a:cs typeface="Arial"/>
                <a:sym typeface="Arial"/>
              </a:rPr>
              <a:t>grün</a:t>
            </a:r>
            <a:endParaRPr lang="en-GB" sz="1400" kern="0" dirty="0">
              <a:solidFill>
                <a:srgbClr val="00B05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" y="0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Interacting</a:t>
            </a:r>
            <a:endParaRPr lang="en-GB" sz="4000" dirty="0"/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D221C529-BF74-4965-96AD-9519D65DB1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314" y="42703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B254EC-1FC5-4D22-BD0A-34EB0D0AE9D2}"/>
              </a:ext>
            </a:extLst>
          </p:cNvPr>
          <p:cNvSpPr txBox="1"/>
          <p:nvPr/>
        </p:nvSpPr>
        <p:spPr>
          <a:xfrm>
            <a:off x="8161501" y="6457890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1</a:t>
            </a:r>
          </a:p>
        </p:txBody>
      </p:sp>
      <p:sp>
        <p:nvSpPr>
          <p:cNvPr id="3" name="TextBox 2">
            <a:hlinkClick r:id="" action="ppaction://noaction">
              <a:snd r:embed="rId4" name="T3_W1_1.1.wav"/>
            </a:hlinkClick>
            <a:extLst>
              <a:ext uri="{FF2B5EF4-FFF2-40B4-BE49-F238E27FC236}">
                <a16:creationId xmlns:a16="http://schemas.microsoft.com/office/drawing/2014/main" id="{65098C58-10A2-1E77-61BC-A617E91238B0}"/>
              </a:ext>
            </a:extLst>
          </p:cNvPr>
          <p:cNvSpPr txBox="1"/>
          <p:nvPr/>
        </p:nvSpPr>
        <p:spPr>
          <a:xfrm rot="349106">
            <a:off x="272550" y="1889134"/>
            <a:ext cx="38058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Klassenfahrt</a:t>
            </a:r>
            <a:endParaRPr lang="en-GB" sz="3200" b="1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59260A-5760-E90C-2234-6B7123B20D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062" y="2648900"/>
            <a:ext cx="2744507" cy="1543785"/>
          </a:xfrm>
          <a:prstGeom prst="rect">
            <a:avLst/>
          </a:prstGeom>
        </p:spPr>
      </p:pic>
      <p:sp>
        <p:nvSpPr>
          <p:cNvPr id="5" name="CustomShape 3">
            <a:extLst>
              <a:ext uri="{FF2B5EF4-FFF2-40B4-BE49-F238E27FC236}">
                <a16:creationId xmlns:a16="http://schemas.microsoft.com/office/drawing/2014/main" id="{E99AD5B7-D5AB-816B-145A-EC410169E7C4}"/>
              </a:ext>
            </a:extLst>
          </p:cNvPr>
          <p:cNvSpPr/>
          <p:nvPr/>
        </p:nvSpPr>
        <p:spPr>
          <a:xfrm>
            <a:off x="-53361" y="4904509"/>
            <a:ext cx="4457702" cy="137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sein</a:t>
            </a:r>
            <a:r>
              <a:rPr kumimoji="0" lang="fr-FR" sz="280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(to be, being) – 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wir sind, ihr seid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in </a:t>
            </a:r>
            <a:r>
              <a:rPr kumimoji="0" lang="fr-FR" sz="280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+ R3(dat.) location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SSC long and short [a]</a:t>
            </a: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31748FF9-A887-B60E-EFFB-62B6B01A3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26" y="4198192"/>
            <a:ext cx="504031" cy="57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>
            <a:extLst>
              <a:ext uri="{FF2B5EF4-FFF2-40B4-BE49-F238E27FC236}">
                <a16:creationId xmlns:a16="http://schemas.microsoft.com/office/drawing/2014/main" id="{D90FCF10-EB35-6F51-4D02-EED3CE72B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279" y="4024581"/>
            <a:ext cx="481630" cy="744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E16424CE-2EEC-871A-658C-3F9C03293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86" y="4252425"/>
            <a:ext cx="481630" cy="436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>
            <a:extLst>
              <a:ext uri="{FF2B5EF4-FFF2-40B4-BE49-F238E27FC236}">
                <a16:creationId xmlns:a16="http://schemas.microsoft.com/office/drawing/2014/main" id="{CE360B1D-E519-AE05-50E0-5BC36B7AB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426" y="3990979"/>
            <a:ext cx="408825" cy="492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EA8E3D72-2B6A-AAD0-5AFE-E82C2DC8E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573" y="4126387"/>
            <a:ext cx="481630" cy="604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7B4E4DFE-C5ED-786D-61DA-0698FE35B9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" t="-402" r="-1578" b="75291"/>
          <a:stretch/>
        </p:blipFill>
        <p:spPr bwMode="auto">
          <a:xfrm>
            <a:off x="2345842" y="3053394"/>
            <a:ext cx="408826" cy="40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503F7685-9211-5CBC-51E8-6A3065AFBF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0" t="-74288" r="-7850" b="74288"/>
          <a:stretch/>
        </p:blipFill>
        <p:spPr bwMode="auto">
          <a:xfrm>
            <a:off x="1716035" y="2026565"/>
            <a:ext cx="557839" cy="1454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Free illustration child clipart illustration">
            <a:extLst>
              <a:ext uri="{FF2B5EF4-FFF2-40B4-BE49-F238E27FC236}">
                <a16:creationId xmlns:a16="http://schemas.microsoft.com/office/drawing/2014/main" id="{D9BB2C15-0006-3CE2-3A53-B9CBFA944F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4" t="3139" r="49049" b="68376"/>
          <a:stretch/>
        </p:blipFill>
        <p:spPr bwMode="auto">
          <a:xfrm>
            <a:off x="1255372" y="3061258"/>
            <a:ext cx="388695" cy="398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Free illustration child clipart illustration">
            <a:extLst>
              <a:ext uri="{FF2B5EF4-FFF2-40B4-BE49-F238E27FC236}">
                <a16:creationId xmlns:a16="http://schemas.microsoft.com/office/drawing/2014/main" id="{AC56473C-FD4D-E077-2AAC-3B0B1D1937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31" t="4629" r="27593" b="69036"/>
          <a:stretch/>
        </p:blipFill>
        <p:spPr bwMode="auto">
          <a:xfrm>
            <a:off x="752076" y="3086490"/>
            <a:ext cx="296862" cy="34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19475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5" name="Table 1">
            <a:extLst>
              <a:ext uri="{FF2B5EF4-FFF2-40B4-BE49-F238E27FC236}">
                <a16:creationId xmlns:a16="http://schemas.microsoft.com/office/drawing/2014/main" id="{C6398E9F-79CD-4BAD-B189-42283EE14E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816611"/>
              </p:ext>
            </p:extLst>
          </p:nvPr>
        </p:nvGraphicFramePr>
        <p:xfrm>
          <a:off x="1419674" y="1916989"/>
          <a:ext cx="3636825" cy="4033229"/>
        </p:xfrm>
        <a:graphic>
          <a:graphicData uri="http://schemas.openxmlformats.org/drawingml/2006/table">
            <a:tbl>
              <a:tblPr/>
              <a:tblGrid>
                <a:gridCol w="17540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28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4885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3200" b="1" strike="noStrike" spc="-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wir</a:t>
                      </a:r>
                      <a:br>
                        <a:rPr lang="en-GB" sz="32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</a:br>
                      <a:r>
                        <a:rPr lang="en-GB" sz="28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[we]</a:t>
                      </a:r>
                      <a:endParaRPr lang="en-GB" sz="32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3200" b="1" strike="noStrike" spc="-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ihr</a:t>
                      </a:r>
                      <a:br>
                        <a:rPr lang="en-GB" sz="32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</a:br>
                      <a:r>
                        <a:rPr lang="en-GB" sz="28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[you (all)]</a:t>
                      </a:r>
                      <a:endParaRPr lang="en-GB" sz="32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889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98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889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893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889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889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54458669-5D9D-4D2D-8CD9-BF98FB203F05}"/>
              </a:ext>
            </a:extLst>
          </p:cNvPr>
          <p:cNvGraphicFramePr/>
          <p:nvPr/>
        </p:nvGraphicFramePr>
        <p:xfrm>
          <a:off x="593457" y="1932855"/>
          <a:ext cx="695520" cy="4033230"/>
        </p:xfrm>
        <a:graphic>
          <a:graphicData uri="http://schemas.openxmlformats.org/drawingml/2006/table">
            <a:tbl>
              <a:tblPr/>
              <a:tblGrid>
                <a:gridCol w="695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0697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090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161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09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411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215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655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6" name="CustomShape 23">
            <a:hlinkClick r:id="" action="ppaction://noaction">
              <a:snd r:embed="rId9" name="T3_W1_10.4.wav"/>
            </a:hlinkClick>
            <a:extLst>
              <a:ext uri="{FF2B5EF4-FFF2-40B4-BE49-F238E27FC236}">
                <a16:creationId xmlns:a16="http://schemas.microsoft.com/office/drawing/2014/main" id="{3AD5864B-E328-4811-82EC-A3D77BDC6BF2}"/>
              </a:ext>
            </a:extLst>
          </p:cNvPr>
          <p:cNvSpPr/>
          <p:nvPr/>
        </p:nvSpPr>
        <p:spPr>
          <a:xfrm>
            <a:off x="700017" y="2996755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" name="CustomShape 24">
            <a:hlinkClick r:id="" action="ppaction://noaction">
              <a:snd r:embed="rId10" name="T3_W1_10.5.wav"/>
            </a:hlinkClick>
            <a:extLst>
              <a:ext uri="{FF2B5EF4-FFF2-40B4-BE49-F238E27FC236}">
                <a16:creationId xmlns:a16="http://schemas.microsoft.com/office/drawing/2014/main" id="{F2DAD2AC-ADD2-4480-845B-008BBA9A5F70}"/>
              </a:ext>
            </a:extLst>
          </p:cNvPr>
          <p:cNvSpPr/>
          <p:nvPr/>
        </p:nvSpPr>
        <p:spPr>
          <a:xfrm>
            <a:off x="700017" y="3475915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8" name="CustomShape 25">
            <a:hlinkClick r:id="" action="ppaction://noaction">
              <a:snd r:embed="rId11" name="T3_W1_10.6.wav"/>
            </a:hlinkClick>
            <a:extLst>
              <a:ext uri="{FF2B5EF4-FFF2-40B4-BE49-F238E27FC236}">
                <a16:creationId xmlns:a16="http://schemas.microsoft.com/office/drawing/2014/main" id="{E47FAB46-1A11-4EF4-B700-EF919D0338F8}"/>
              </a:ext>
            </a:extLst>
          </p:cNvPr>
          <p:cNvSpPr/>
          <p:nvPr/>
        </p:nvSpPr>
        <p:spPr>
          <a:xfrm>
            <a:off x="700017" y="4002435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9" name="CustomShape 26">
            <a:hlinkClick r:id="" action="ppaction://noaction">
              <a:snd r:embed="rId12" name="T3_W1_10.7.wav"/>
            </a:hlinkClick>
            <a:extLst>
              <a:ext uri="{FF2B5EF4-FFF2-40B4-BE49-F238E27FC236}">
                <a16:creationId xmlns:a16="http://schemas.microsoft.com/office/drawing/2014/main" id="{1ECA2C39-8E1B-46F9-B4CE-5D69DA706F12}"/>
              </a:ext>
            </a:extLst>
          </p:cNvPr>
          <p:cNvSpPr/>
          <p:nvPr/>
        </p:nvSpPr>
        <p:spPr>
          <a:xfrm>
            <a:off x="700017" y="4492885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1" name="CustomShape 27">
            <a:hlinkClick r:id="" action="ppaction://noaction">
              <a:snd r:embed="rId13" name="T3_W1_10.8.wav"/>
            </a:hlinkClick>
            <a:extLst>
              <a:ext uri="{FF2B5EF4-FFF2-40B4-BE49-F238E27FC236}">
                <a16:creationId xmlns:a16="http://schemas.microsoft.com/office/drawing/2014/main" id="{B06E6BFD-FB69-40F9-9653-301D379E5A17}"/>
              </a:ext>
            </a:extLst>
          </p:cNvPr>
          <p:cNvSpPr/>
          <p:nvPr/>
        </p:nvSpPr>
        <p:spPr>
          <a:xfrm>
            <a:off x="709197" y="4991251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2" name="CustomShape 28">
            <a:hlinkClick r:id="" action="ppaction://noaction">
              <a:snd r:embed="rId14" name="T3_W1_10.9.wav"/>
            </a:hlinkClick>
            <a:extLst>
              <a:ext uri="{FF2B5EF4-FFF2-40B4-BE49-F238E27FC236}">
                <a16:creationId xmlns:a16="http://schemas.microsoft.com/office/drawing/2014/main" id="{34261C61-C209-49EF-A2E1-6B62F7BA1FCB}"/>
              </a:ext>
            </a:extLst>
          </p:cNvPr>
          <p:cNvSpPr/>
          <p:nvPr/>
        </p:nvSpPr>
        <p:spPr>
          <a:xfrm>
            <a:off x="709197" y="5504607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6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5" name="CustomShape 6">
            <a:hlinkClick r:id="" action="ppaction://noaction">
              <a:snd r:embed="rId15" name="T3_W1_10.1.wav"/>
            </a:hlinkClick>
            <a:extLst>
              <a:ext uri="{FF2B5EF4-FFF2-40B4-BE49-F238E27FC236}">
                <a16:creationId xmlns:a16="http://schemas.microsoft.com/office/drawing/2014/main" id="{85BDA598-D8FC-421B-AEDB-34FBDED665F3}"/>
              </a:ext>
            </a:extLst>
          </p:cNvPr>
          <p:cNvSpPr/>
          <p:nvPr/>
        </p:nvSpPr>
        <p:spPr>
          <a:xfrm>
            <a:off x="114388" y="0"/>
            <a:ext cx="10210711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Ronjas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Klasse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bereitet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die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Klassenfahrt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vor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– online. </a:t>
            </a:r>
          </a:p>
        </p:txBody>
      </p:sp>
      <p:pic>
        <p:nvPicPr>
          <p:cNvPr id="27" name="Picture 2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C19905F-818E-4788-94EC-FA69D89EB988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38D73F0C-2FDA-4386-9298-50EF1D54097D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2034466" y="2950278"/>
            <a:ext cx="517321" cy="517320"/>
          </a:xfrm>
          <a:prstGeom prst="rect">
            <a:avLst/>
          </a:prstGeom>
        </p:spPr>
      </p:pic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794BAFBC-62E0-448C-9EFA-AA88D4866E4D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3856733" y="3385455"/>
            <a:ext cx="517321" cy="517320"/>
          </a:xfrm>
          <a:prstGeom prst="rect">
            <a:avLst/>
          </a:prstGeom>
        </p:spPr>
      </p:pic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C1C7B6DC-0291-5562-1639-50FB2B48E459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3840523" y="3900615"/>
            <a:ext cx="517321" cy="517320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E9C3A3F3-056E-9BCE-F1A7-B8677D627837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2034466" y="4385896"/>
            <a:ext cx="517321" cy="517320"/>
          </a:xfrm>
          <a:prstGeom prst="rect">
            <a:avLst/>
          </a:prstGeom>
        </p:spPr>
      </p:pic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2209F08C-D072-E7A0-46C5-1DF8F2483F7A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2026850" y="4868161"/>
            <a:ext cx="517321" cy="517320"/>
          </a:xfrm>
          <a:prstGeom prst="rect">
            <a:avLst/>
          </a:prstGeom>
        </p:spPr>
      </p:pic>
      <p:pic>
        <p:nvPicPr>
          <p:cNvPr id="32" name="Picture 31" descr="Icon&#10;&#10;Description automatically generated">
            <a:extLst>
              <a:ext uri="{FF2B5EF4-FFF2-40B4-BE49-F238E27FC236}">
                <a16:creationId xmlns:a16="http://schemas.microsoft.com/office/drawing/2014/main" id="{1A7A2559-5E4D-6197-46D1-166A2C09BD3D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3805496" y="5336392"/>
            <a:ext cx="517321" cy="51732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8BAD32E0-3E62-F118-E68B-D519323A5501}"/>
              </a:ext>
            </a:extLst>
          </p:cNvPr>
          <p:cNvSpPr txBox="1"/>
          <p:nvPr/>
        </p:nvSpPr>
        <p:spPr>
          <a:xfrm>
            <a:off x="7362840" y="6121119"/>
            <a:ext cx="4829160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</a:rPr>
              <a:t>*</a:t>
            </a:r>
            <a:r>
              <a:rPr lang="en-GB" sz="2000" dirty="0" err="1">
                <a:solidFill>
                  <a:srgbClr val="002060"/>
                </a:solidFill>
              </a:rPr>
              <a:t>vorbereiten</a:t>
            </a:r>
            <a:r>
              <a:rPr lang="en-GB" sz="2000" dirty="0">
                <a:solidFill>
                  <a:srgbClr val="002060"/>
                </a:solidFill>
              </a:rPr>
              <a:t> – to prepare</a:t>
            </a:r>
          </a:p>
          <a:p>
            <a:r>
              <a:rPr lang="en-GB" sz="2000" dirty="0">
                <a:solidFill>
                  <a:srgbClr val="002060"/>
                </a:solidFill>
              </a:rPr>
              <a:t>*das </a:t>
            </a:r>
            <a:r>
              <a:rPr lang="en-GB" sz="2000" dirty="0" err="1">
                <a:solidFill>
                  <a:srgbClr val="002060"/>
                </a:solidFill>
              </a:rPr>
              <a:t>Mikro</a:t>
            </a:r>
            <a:r>
              <a:rPr lang="en-GB" sz="2000" dirty="0">
                <a:solidFill>
                  <a:srgbClr val="002060"/>
                </a:solidFill>
              </a:rPr>
              <a:t> (informal) – microphone</a:t>
            </a:r>
          </a:p>
        </p:txBody>
      </p:sp>
      <p:pic>
        <p:nvPicPr>
          <p:cNvPr id="34" name="Graphic 33" descr="Teacher">
            <a:extLst>
              <a:ext uri="{FF2B5EF4-FFF2-40B4-BE49-F238E27FC236}">
                <a16:creationId xmlns:a16="http://schemas.microsoft.com/office/drawing/2014/main" id="{9C70E3ED-D5D1-4F66-A8E5-5C3B073D94E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-20000" y="936166"/>
            <a:ext cx="914400" cy="914400"/>
          </a:xfrm>
          <a:prstGeom prst="rect">
            <a:avLst/>
          </a:prstGeom>
        </p:spPr>
      </p:pic>
      <p:sp>
        <p:nvSpPr>
          <p:cNvPr id="35" name="Speech Bubble: Rectangle with Corners Rounded 34">
            <a:hlinkClick r:id="" action="ppaction://noaction">
              <a:snd r:embed="rId20" name="T3_W1_10.3.wav"/>
            </a:hlinkClick>
            <a:extLst>
              <a:ext uri="{FF2B5EF4-FFF2-40B4-BE49-F238E27FC236}">
                <a16:creationId xmlns:a16="http://schemas.microsoft.com/office/drawing/2014/main" id="{A283A0B5-F9CB-4A2E-AB56-A03D200E19B5}"/>
              </a:ext>
            </a:extLst>
          </p:cNvPr>
          <p:cNvSpPr/>
          <p:nvPr/>
        </p:nvSpPr>
        <p:spPr>
          <a:xfrm>
            <a:off x="970643" y="1090006"/>
            <a:ext cx="4324690" cy="517320"/>
          </a:xfrm>
          <a:prstGeom prst="wedgeRoundRectCallout">
            <a:avLst>
              <a:gd name="adj1" fmla="val -60537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6" name="CustomShape 7">
            <a:hlinkClick r:id="" action="ppaction://noaction">
              <a:snd r:embed="rId20" name="T3_W1_10.3.wav"/>
            </a:hlinkClick>
            <a:extLst>
              <a:ext uri="{FF2B5EF4-FFF2-40B4-BE49-F238E27FC236}">
                <a16:creationId xmlns:a16="http://schemas.microsoft.com/office/drawing/2014/main" id="{0F16B62D-52EF-4884-8CE4-50A227228196}"/>
              </a:ext>
            </a:extLst>
          </p:cNvPr>
          <p:cNvSpPr/>
          <p:nvPr/>
        </p:nvSpPr>
        <p:spPr>
          <a:xfrm>
            <a:off x="970643" y="1139878"/>
            <a:ext cx="4659032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lang="en-GB" sz="2400" b="1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Hör</a:t>
            </a:r>
            <a:r>
              <a:rPr lang="en-GB" sz="24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400" b="1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zu</a:t>
            </a:r>
            <a:r>
              <a:rPr lang="en-GB" sz="24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Was </a:t>
            </a:r>
            <a:r>
              <a:rPr lang="en-GB" sz="2400" b="1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sagt</a:t>
            </a:r>
            <a:r>
              <a:rPr lang="en-GB" sz="24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Ronja?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6587156-5E97-6C5F-E7E9-6246FB6E404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639" y="2079418"/>
            <a:ext cx="5447332" cy="391767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D0DBEFD-AD8B-5138-A6DE-D59882B6186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015165" y="4038257"/>
            <a:ext cx="1079460" cy="909255"/>
          </a:xfrm>
          <a:prstGeom prst="rect">
            <a:avLst/>
          </a:prstGeom>
        </p:spPr>
      </p:pic>
      <p:sp>
        <p:nvSpPr>
          <p:cNvPr id="37" name="TextBox 36">
            <a:hlinkClick r:id="" action="ppaction://noaction">
              <a:snd r:embed="rId23" name="T3_W1_10.26.wav"/>
            </a:hlinkClick>
            <a:extLst>
              <a:ext uri="{FF2B5EF4-FFF2-40B4-BE49-F238E27FC236}">
                <a16:creationId xmlns:a16="http://schemas.microsoft.com/office/drawing/2014/main" id="{D8F8D87A-2C54-CB34-4EC8-950D7EDFF168}"/>
              </a:ext>
            </a:extLst>
          </p:cNvPr>
          <p:cNvSpPr txBox="1"/>
          <p:nvPr/>
        </p:nvSpPr>
        <p:spPr>
          <a:xfrm>
            <a:off x="11047268" y="4608958"/>
            <a:ext cx="779159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600" b="1" dirty="0"/>
              <a:t>Ronja</a:t>
            </a:r>
            <a:endParaRPr lang="en-GB" sz="1600" b="1" dirty="0"/>
          </a:p>
        </p:txBody>
      </p:sp>
      <p:sp>
        <p:nvSpPr>
          <p:cNvPr id="39" name="TextBox 38">
            <a:hlinkClick r:id="" action="ppaction://noaction">
              <a:snd r:embed="rId24" name="T3_W1_10.25.wav"/>
            </a:hlinkClick>
            <a:extLst>
              <a:ext uri="{FF2B5EF4-FFF2-40B4-BE49-F238E27FC236}">
                <a16:creationId xmlns:a16="http://schemas.microsoft.com/office/drawing/2014/main" id="{BC3637F9-1848-220A-517B-36CB56115270}"/>
              </a:ext>
            </a:extLst>
          </p:cNvPr>
          <p:cNvSpPr txBox="1"/>
          <p:nvPr/>
        </p:nvSpPr>
        <p:spPr>
          <a:xfrm>
            <a:off x="10825657" y="2799172"/>
            <a:ext cx="980026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600" b="1" dirty="0"/>
              <a:t>Barbara</a:t>
            </a:r>
            <a:endParaRPr lang="en-GB" sz="1600" b="1" dirty="0"/>
          </a:p>
        </p:txBody>
      </p:sp>
      <p:sp>
        <p:nvSpPr>
          <p:cNvPr id="40" name="TextBox 39">
            <a:hlinkClick r:id="" action="ppaction://noaction">
              <a:snd r:embed="rId25" name="T3_W1_10.21.wav"/>
            </a:hlinkClick>
            <a:extLst>
              <a:ext uri="{FF2B5EF4-FFF2-40B4-BE49-F238E27FC236}">
                <a16:creationId xmlns:a16="http://schemas.microsoft.com/office/drawing/2014/main" id="{6F2D724A-1552-16C5-3A68-88B12D3B4FF3}"/>
              </a:ext>
            </a:extLst>
          </p:cNvPr>
          <p:cNvSpPr txBox="1"/>
          <p:nvPr/>
        </p:nvSpPr>
        <p:spPr>
          <a:xfrm>
            <a:off x="7931830" y="3706609"/>
            <a:ext cx="578664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600" b="1" dirty="0" err="1"/>
              <a:t>Lias</a:t>
            </a:r>
            <a:endParaRPr lang="en-GB" sz="1600" b="1" dirty="0"/>
          </a:p>
        </p:txBody>
      </p:sp>
      <p:sp>
        <p:nvSpPr>
          <p:cNvPr id="41" name="TextBox 40">
            <a:hlinkClick r:id="" action="ppaction://noaction">
              <a:snd r:embed="rId26" name="T3_W1_10.22.wav"/>
            </a:hlinkClick>
            <a:extLst>
              <a:ext uri="{FF2B5EF4-FFF2-40B4-BE49-F238E27FC236}">
                <a16:creationId xmlns:a16="http://schemas.microsoft.com/office/drawing/2014/main" id="{366FA2A1-35A0-4163-5830-3FC5F3804194}"/>
              </a:ext>
            </a:extLst>
          </p:cNvPr>
          <p:cNvSpPr txBox="1"/>
          <p:nvPr/>
        </p:nvSpPr>
        <p:spPr>
          <a:xfrm>
            <a:off x="9240391" y="3716368"/>
            <a:ext cx="922655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600" b="1" dirty="0"/>
              <a:t>Matteo</a:t>
            </a:r>
            <a:endParaRPr lang="en-GB" sz="1600" b="1" dirty="0"/>
          </a:p>
        </p:txBody>
      </p:sp>
      <p:sp>
        <p:nvSpPr>
          <p:cNvPr id="42" name="TextBox 41">
            <a:hlinkClick r:id="" action="ppaction://noaction">
              <a:snd r:embed="rId27" name="T3_W1_10.24.wav"/>
            </a:hlinkClick>
            <a:extLst>
              <a:ext uri="{FF2B5EF4-FFF2-40B4-BE49-F238E27FC236}">
                <a16:creationId xmlns:a16="http://schemas.microsoft.com/office/drawing/2014/main" id="{7C1CF1E0-4748-D41E-41E6-175F97A85AB1}"/>
              </a:ext>
            </a:extLst>
          </p:cNvPr>
          <p:cNvSpPr txBox="1"/>
          <p:nvPr/>
        </p:nvSpPr>
        <p:spPr>
          <a:xfrm>
            <a:off x="7815351" y="4608958"/>
            <a:ext cx="695143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600" b="1" dirty="0"/>
              <a:t>Jana</a:t>
            </a:r>
            <a:endParaRPr lang="en-GB" sz="1600" b="1" dirty="0"/>
          </a:p>
        </p:txBody>
      </p:sp>
      <p:sp>
        <p:nvSpPr>
          <p:cNvPr id="43" name="TextBox 42">
            <a:hlinkClick r:id="" action="ppaction://noaction">
              <a:snd r:embed="rId28" name="T3_W1_10.18.wav"/>
            </a:hlinkClick>
            <a:extLst>
              <a:ext uri="{FF2B5EF4-FFF2-40B4-BE49-F238E27FC236}">
                <a16:creationId xmlns:a16="http://schemas.microsoft.com/office/drawing/2014/main" id="{02672F7B-7A22-10B7-0728-D0AB08373103}"/>
              </a:ext>
            </a:extLst>
          </p:cNvPr>
          <p:cNvSpPr txBox="1"/>
          <p:nvPr/>
        </p:nvSpPr>
        <p:spPr>
          <a:xfrm>
            <a:off x="7511586" y="2827478"/>
            <a:ext cx="998908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600" b="1" dirty="0"/>
              <a:t>Gabriel</a:t>
            </a:r>
            <a:endParaRPr lang="en-GB" sz="1600" b="1" dirty="0"/>
          </a:p>
        </p:txBody>
      </p:sp>
      <p:sp>
        <p:nvSpPr>
          <p:cNvPr id="44" name="TextBox 43">
            <a:hlinkClick r:id="" action="ppaction://noaction">
              <a:snd r:embed="rId29" name="T3_W1_10.19.wav"/>
            </a:hlinkClick>
            <a:extLst>
              <a:ext uri="{FF2B5EF4-FFF2-40B4-BE49-F238E27FC236}">
                <a16:creationId xmlns:a16="http://schemas.microsoft.com/office/drawing/2014/main" id="{8370FFFB-47AE-DB04-7456-402CEA60D026}"/>
              </a:ext>
            </a:extLst>
          </p:cNvPr>
          <p:cNvSpPr txBox="1"/>
          <p:nvPr/>
        </p:nvSpPr>
        <p:spPr>
          <a:xfrm>
            <a:off x="9240391" y="2827478"/>
            <a:ext cx="956384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600" b="1" dirty="0" err="1"/>
              <a:t>Mariem</a:t>
            </a:r>
            <a:endParaRPr lang="en-GB" sz="1600" b="1" dirty="0"/>
          </a:p>
        </p:txBody>
      </p:sp>
      <p:sp>
        <p:nvSpPr>
          <p:cNvPr id="45" name="TextBox 44">
            <a:hlinkClick r:id="" action="ppaction://noaction">
              <a:snd r:embed="rId30" name="T3_W1_10.23.wav"/>
            </a:hlinkClick>
            <a:extLst>
              <a:ext uri="{FF2B5EF4-FFF2-40B4-BE49-F238E27FC236}">
                <a16:creationId xmlns:a16="http://schemas.microsoft.com/office/drawing/2014/main" id="{7BDC0720-9C17-A56C-42C2-9F512EB87292}"/>
              </a:ext>
            </a:extLst>
          </p:cNvPr>
          <p:cNvSpPr txBox="1"/>
          <p:nvPr/>
        </p:nvSpPr>
        <p:spPr>
          <a:xfrm>
            <a:off x="11133331" y="3706609"/>
            <a:ext cx="664055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600" b="1" dirty="0"/>
              <a:t>Emil</a:t>
            </a:r>
            <a:endParaRPr lang="en-GB" sz="1600" b="1" dirty="0"/>
          </a:p>
        </p:txBody>
      </p:sp>
      <p:sp>
        <p:nvSpPr>
          <p:cNvPr id="46" name="TextBox 45">
            <a:hlinkClick r:id="" action="ppaction://noaction">
              <a:snd r:embed="rId31" name="T3_W1_10.20.wav"/>
            </a:hlinkClick>
            <a:extLst>
              <a:ext uri="{FF2B5EF4-FFF2-40B4-BE49-F238E27FC236}">
                <a16:creationId xmlns:a16="http://schemas.microsoft.com/office/drawing/2014/main" id="{540D0F10-5D31-D435-9DF5-454A48EC506C}"/>
              </a:ext>
            </a:extLst>
          </p:cNvPr>
          <p:cNvSpPr txBox="1"/>
          <p:nvPr/>
        </p:nvSpPr>
        <p:spPr>
          <a:xfrm>
            <a:off x="9385991" y="4608957"/>
            <a:ext cx="779159" cy="34622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600" b="1" dirty="0"/>
              <a:t>Clara</a:t>
            </a:r>
            <a:endParaRPr lang="en-GB" sz="1600" b="1" dirty="0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416AB01D-9890-8A78-37B0-24DF14D6B8C9}"/>
              </a:ext>
            </a:extLst>
          </p:cNvPr>
          <p:cNvPicPr>
            <a:picLocks noChangeAspect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6" b="55151"/>
          <a:stretch/>
        </p:blipFill>
        <p:spPr>
          <a:xfrm>
            <a:off x="6821757" y="2270329"/>
            <a:ext cx="893494" cy="870457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74817144-5A2F-D01F-3DE8-FD735FFC54C3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048"/>
          <a:stretch/>
        </p:blipFill>
        <p:spPr>
          <a:xfrm>
            <a:off x="6852153" y="4151633"/>
            <a:ext cx="893494" cy="797563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B6B250EF-AAE1-D438-3BC6-76A96E0D8C9F}"/>
              </a:ext>
            </a:extLst>
          </p:cNvPr>
          <p:cNvPicPr>
            <a:picLocks noChangeAspect="1"/>
          </p:cNvPicPr>
          <p:nvPr/>
        </p:nvPicPr>
        <p:blipFill rotWithShape="1"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425"/>
          <a:stretch/>
        </p:blipFill>
        <p:spPr>
          <a:xfrm>
            <a:off x="6899600" y="3235579"/>
            <a:ext cx="702436" cy="818293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DF7C0F7A-F2F6-22B0-930F-ACD70307014A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39" t="3918" r="2139" b="66480"/>
          <a:stretch/>
        </p:blipFill>
        <p:spPr>
          <a:xfrm>
            <a:off x="8406868" y="2247078"/>
            <a:ext cx="1067621" cy="903174"/>
          </a:xfrm>
          <a:prstGeom prst="rect">
            <a:avLst/>
          </a:prstGeom>
        </p:spPr>
      </p:pic>
      <p:pic>
        <p:nvPicPr>
          <p:cNvPr id="51" name="Picture 50" descr="A cartoon of a person wearing glasses&#10;&#10;Description automatically generated">
            <a:extLst>
              <a:ext uri="{FF2B5EF4-FFF2-40B4-BE49-F238E27FC236}">
                <a16:creationId xmlns:a16="http://schemas.microsoft.com/office/drawing/2014/main" id="{42649CE9-5C2E-47B8-B8D8-22BA345C4578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245" y="3197454"/>
            <a:ext cx="640501" cy="852072"/>
          </a:xfrm>
          <a:prstGeom prst="rect">
            <a:avLst/>
          </a:prstGeom>
        </p:spPr>
      </p:pic>
      <p:pic>
        <p:nvPicPr>
          <p:cNvPr id="52" name="Picture 51" descr="A cartoon of a person wearing glasses&#10;&#10;Description automatically generated">
            <a:extLst>
              <a:ext uri="{FF2B5EF4-FFF2-40B4-BE49-F238E27FC236}">
                <a16:creationId xmlns:a16="http://schemas.microsoft.com/office/drawing/2014/main" id="{442FB80D-3BAA-47E9-A254-0AD9131E7419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4387" y="2343121"/>
            <a:ext cx="613658" cy="794873"/>
          </a:xfrm>
          <a:prstGeom prst="rect">
            <a:avLst/>
          </a:prstGeom>
        </p:spPr>
      </p:pic>
      <p:pic>
        <p:nvPicPr>
          <p:cNvPr id="53" name="Picture 52" descr="A cartoon of a person's face&#10;&#10;Description automatically generated">
            <a:extLst>
              <a:ext uri="{FF2B5EF4-FFF2-40B4-BE49-F238E27FC236}">
                <a16:creationId xmlns:a16="http://schemas.microsoft.com/office/drawing/2014/main" id="{5DF4D077-2D20-4F4E-96CB-0DB226549A75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296" y="3234030"/>
            <a:ext cx="540864" cy="811133"/>
          </a:xfrm>
          <a:prstGeom prst="rect">
            <a:avLst/>
          </a:prstGeom>
        </p:spPr>
      </p:pic>
      <p:pic>
        <p:nvPicPr>
          <p:cNvPr id="54" name="Picture 53" descr="A cartoon of a person with purple hair and glasses&#10;&#10;Description automatically generated">
            <a:extLst>
              <a:ext uri="{FF2B5EF4-FFF2-40B4-BE49-F238E27FC236}">
                <a16:creationId xmlns:a16="http://schemas.microsoft.com/office/drawing/2014/main" id="{3D3C4FFC-9464-47C5-BEBE-A5197F4623E4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727" y="4141880"/>
            <a:ext cx="578664" cy="811133"/>
          </a:xfrm>
          <a:prstGeom prst="rect">
            <a:avLst/>
          </a:prstGeom>
        </p:spPr>
      </p:pic>
      <p:sp>
        <p:nvSpPr>
          <p:cNvPr id="3" name="CustomShape 6">
            <a:hlinkClick r:id="" action="ppaction://noaction">
              <a:snd r:embed="rId40" name="T3_W1_10.2.wav"/>
            </a:hlinkClick>
            <a:extLst>
              <a:ext uri="{FF2B5EF4-FFF2-40B4-BE49-F238E27FC236}">
                <a16:creationId xmlns:a16="http://schemas.microsoft.com/office/drawing/2014/main" id="{249917ED-B483-8A60-4A52-488CAA6BC321}"/>
              </a:ext>
            </a:extLst>
          </p:cNvPr>
          <p:cNvSpPr/>
          <p:nvPr/>
        </p:nvSpPr>
        <p:spPr>
          <a:xfrm>
            <a:off x="114388" y="492508"/>
            <a:ext cx="10210711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Es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gibt</a:t>
            </a:r>
            <a:r>
              <a:rPr kumimoji="0" lang="en-GB" sz="28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0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ein</a:t>
            </a:r>
            <a:r>
              <a:rPr kumimoji="0" lang="en-GB" sz="28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Problem </a:t>
            </a:r>
            <a:r>
              <a:rPr kumimoji="0" lang="en-GB" sz="2800" b="0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mit</a:t>
            </a:r>
            <a:r>
              <a:rPr kumimoji="0" lang="en-GB" sz="28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0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dem</a:t>
            </a:r>
            <a:r>
              <a:rPr kumimoji="0" lang="en-GB" sz="28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0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Mikro</a:t>
            </a:r>
            <a:r>
              <a:rPr kumimoji="0" lang="en-GB" sz="28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*!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049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1_10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1_10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1_10.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1_10.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3_W1_10.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3_W1_10.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13"/>
          <a:stretch/>
        </p:blipFill>
        <p:spPr>
          <a:xfrm>
            <a:off x="10761790" y="157425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90" name="CustomShape 3"/>
          <p:cNvSpPr/>
          <p:nvPr/>
        </p:nvSpPr>
        <p:spPr>
          <a:xfrm>
            <a:off x="134262" y="824575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lang="en-US" sz="2800" spc="-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‘In’ is the same word in English and German: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3" name="CustomShape 6"/>
          <p:cNvSpPr/>
          <p:nvPr/>
        </p:nvSpPr>
        <p:spPr>
          <a:xfrm>
            <a:off x="8203198" y="2059980"/>
            <a:ext cx="3795387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spc="-1" dirty="0">
                <a:solidFill>
                  <a:srgbClr val="92D050"/>
                </a:solidFill>
                <a:latin typeface="Century Gothic" panose="020B0502020202020204" pitchFamily="34" charset="0"/>
              </a:rPr>
              <a:t>You (all) are in England. 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0" name="CustomShape 6">
            <a:extLst>
              <a:ext uri="{FF2B5EF4-FFF2-40B4-BE49-F238E27FC236}">
                <a16:creationId xmlns:a16="http://schemas.microsoft.com/office/drawing/2014/main" id="{32D1A76B-32E6-49AD-AF93-C2AF59D25836}"/>
              </a:ext>
            </a:extLst>
          </p:cNvPr>
          <p:cNvSpPr/>
          <p:nvPr/>
        </p:nvSpPr>
        <p:spPr>
          <a:xfrm>
            <a:off x="2326681" y="3832667"/>
            <a:ext cx="2259449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in the park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400" y="27838"/>
            <a:ext cx="3411700" cy="779748"/>
          </a:xfrm>
        </p:spPr>
        <p:txBody>
          <a:bodyPr/>
          <a:lstStyle/>
          <a:p>
            <a:r>
              <a:rPr lang="en-GB" sz="2800" b="1" spc="-1" dirty="0">
                <a:latin typeface="Century Gothic" panose="020B0502020202020204" pitchFamily="34" charset="0"/>
                <a:ea typeface="Century Gothic"/>
              </a:rPr>
              <a:t>The preposition ‘in’. </a:t>
            </a:r>
            <a:endParaRPr lang="en-GB" sz="28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5579D68-5D08-4359-AD4E-7F222589B8FB}"/>
              </a:ext>
            </a:extLst>
          </p:cNvPr>
          <p:cNvSpPr/>
          <p:nvPr/>
        </p:nvSpPr>
        <p:spPr>
          <a:xfrm>
            <a:off x="182400" y="1535027"/>
            <a:ext cx="42885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Wir</a:t>
            </a:r>
            <a:r>
              <a:rPr lang="en-GB" sz="24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sind</a:t>
            </a:r>
            <a:r>
              <a:rPr lang="en-GB" sz="24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in Deutschland.</a:t>
            </a:r>
            <a:endParaRPr lang="en-GB" sz="2400" dirty="0"/>
          </a:p>
        </p:txBody>
      </p:sp>
      <p:sp>
        <p:nvSpPr>
          <p:cNvPr id="29" name="CustomShape 4">
            <a:extLst>
              <a:ext uri="{FF2B5EF4-FFF2-40B4-BE49-F238E27FC236}">
                <a16:creationId xmlns:a16="http://schemas.microsoft.com/office/drawing/2014/main" id="{2E1F8E28-82F8-4BC2-B159-CF59F6C4A79F}"/>
              </a:ext>
            </a:extLst>
          </p:cNvPr>
          <p:cNvSpPr/>
          <p:nvPr/>
        </p:nvSpPr>
        <p:spPr>
          <a:xfrm>
            <a:off x="4373144" y="1505329"/>
            <a:ext cx="370093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spc="-1" dirty="0">
                <a:solidFill>
                  <a:srgbClr val="92D050"/>
                </a:solidFill>
                <a:latin typeface="Century Gothic" panose="020B0502020202020204" pitchFamily="34" charset="0"/>
              </a:rPr>
              <a:t>We are in Germany.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E9E8110-7E30-4D91-8787-7799BD72A612}"/>
              </a:ext>
            </a:extLst>
          </p:cNvPr>
          <p:cNvSpPr/>
          <p:nvPr/>
        </p:nvSpPr>
        <p:spPr>
          <a:xfrm>
            <a:off x="4586131" y="2046301"/>
            <a:ext cx="34594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Ihr</a:t>
            </a:r>
            <a:r>
              <a:rPr lang="en-GB" sz="24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seid</a:t>
            </a:r>
            <a:r>
              <a:rPr lang="en-GB" sz="24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in England.</a:t>
            </a:r>
            <a:endParaRPr lang="en-GB" sz="24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F9C77D5-4613-4689-A5B9-B4E54578EAE0}"/>
              </a:ext>
            </a:extLst>
          </p:cNvPr>
          <p:cNvSpPr/>
          <p:nvPr/>
        </p:nvSpPr>
        <p:spPr>
          <a:xfrm>
            <a:off x="271905" y="3813589"/>
            <a:ext cx="18830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der Park:  </a:t>
            </a:r>
            <a:endParaRPr lang="en-GB" sz="2400" b="1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0CED1E6-7B05-4861-9D0D-70104DBD8A0A}"/>
              </a:ext>
            </a:extLst>
          </p:cNvPr>
          <p:cNvSpPr/>
          <p:nvPr/>
        </p:nvSpPr>
        <p:spPr>
          <a:xfrm>
            <a:off x="5395292" y="3804017"/>
            <a:ext cx="24660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in </a:t>
            </a:r>
            <a:r>
              <a:rPr lang="en-GB" sz="24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dem</a:t>
            </a:r>
            <a:r>
              <a:rPr lang="en-GB" sz="24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Park</a:t>
            </a:r>
            <a:endParaRPr lang="en-GB" sz="2400" dirty="0"/>
          </a:p>
        </p:txBody>
      </p:sp>
      <p:sp>
        <p:nvSpPr>
          <p:cNvPr id="33" name="CustomShape 6">
            <a:extLst>
              <a:ext uri="{FF2B5EF4-FFF2-40B4-BE49-F238E27FC236}">
                <a16:creationId xmlns:a16="http://schemas.microsoft.com/office/drawing/2014/main" id="{534C8B8F-195F-4FD6-94EE-2DF388CC0AA7}"/>
              </a:ext>
            </a:extLst>
          </p:cNvPr>
          <p:cNvSpPr/>
          <p:nvPr/>
        </p:nvSpPr>
        <p:spPr>
          <a:xfrm>
            <a:off x="2311027" y="4618291"/>
            <a:ext cx="27661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spc="-1" noProof="0" dirty="0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in the restaurant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8" name="Google Shape;184;p8">
            <a:extLst>
              <a:ext uri="{FF2B5EF4-FFF2-40B4-BE49-F238E27FC236}">
                <a16:creationId xmlns:a16="http://schemas.microsoft.com/office/drawing/2014/main" id="{CF7D831A-7A7E-8ABD-F425-66B3C8511820}"/>
              </a:ext>
            </a:extLst>
          </p:cNvPr>
          <p:cNvPicPr/>
          <p:nvPr/>
        </p:nvPicPr>
        <p:blipFill>
          <a:blip r:embed="rId14"/>
          <a:stretch/>
        </p:blipFill>
        <p:spPr>
          <a:xfrm>
            <a:off x="3739184" y="1430339"/>
            <a:ext cx="633960" cy="671040"/>
          </a:xfrm>
          <a:prstGeom prst="rect">
            <a:avLst/>
          </a:prstGeom>
          <a:ln>
            <a:noFill/>
          </a:ln>
        </p:spPr>
      </p:pic>
      <p:pic>
        <p:nvPicPr>
          <p:cNvPr id="19" name="Google Shape;184;p8">
            <a:extLst>
              <a:ext uri="{FF2B5EF4-FFF2-40B4-BE49-F238E27FC236}">
                <a16:creationId xmlns:a16="http://schemas.microsoft.com/office/drawing/2014/main" id="{D2A9B32E-966F-6DB2-D4CD-CC0CEB0F1597}"/>
              </a:ext>
            </a:extLst>
          </p:cNvPr>
          <p:cNvPicPr/>
          <p:nvPr/>
        </p:nvPicPr>
        <p:blipFill>
          <a:blip r:embed="rId14"/>
          <a:stretch/>
        </p:blipFill>
        <p:spPr>
          <a:xfrm>
            <a:off x="7470873" y="1957476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21" name="CustomShape 3">
            <a:extLst>
              <a:ext uri="{FF2B5EF4-FFF2-40B4-BE49-F238E27FC236}">
                <a16:creationId xmlns:a16="http://schemas.microsoft.com/office/drawing/2014/main" id="{917C9B84-E43A-9415-EC7D-3C35E918790E}"/>
              </a:ext>
            </a:extLst>
          </p:cNvPr>
          <p:cNvSpPr/>
          <p:nvPr/>
        </p:nvSpPr>
        <p:spPr>
          <a:xfrm>
            <a:off x="488744" y="2934239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lang="en-US" sz="2400" spc="-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To say ‘in the’, the words for ‘the’ (der, die, das) change: 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62A13F0E-551C-7A80-A2B4-19FCE3FF1D0B}"/>
              </a:ext>
            </a:extLst>
          </p:cNvPr>
          <p:cNvSpPr/>
          <p:nvPr/>
        </p:nvSpPr>
        <p:spPr>
          <a:xfrm>
            <a:off x="9188916" y="2734088"/>
            <a:ext cx="2084095" cy="710347"/>
          </a:xfrm>
          <a:prstGeom prst="wedgeRoundRectCallout">
            <a:avLst>
              <a:gd name="adj1" fmla="val -57562"/>
              <a:gd name="adj2" fmla="val 105236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We shorten ‘</a:t>
            </a:r>
            <a:r>
              <a:rPr lang="en-US" sz="2000" b="1" dirty="0"/>
              <a:t>in dem</a:t>
            </a:r>
            <a:r>
              <a:rPr lang="en-US" sz="2000" dirty="0"/>
              <a:t>‘ to ‘</a:t>
            </a:r>
            <a:r>
              <a:rPr lang="en-US" sz="2000" b="1" dirty="0" err="1"/>
              <a:t>im</a:t>
            </a:r>
            <a:r>
              <a:rPr lang="en-US" sz="2000" b="1" dirty="0"/>
              <a:t>’.</a:t>
            </a:r>
            <a:endParaRPr lang="en-GB" sz="2000" b="1" dirty="0"/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AEF73BC2-E9FF-6B75-9830-AA858B87C66E}"/>
              </a:ext>
            </a:extLst>
          </p:cNvPr>
          <p:cNvSpPr/>
          <p:nvPr/>
        </p:nvSpPr>
        <p:spPr>
          <a:xfrm>
            <a:off x="4673731" y="3967603"/>
            <a:ext cx="633960" cy="238336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88CFEB9-1EC2-6835-5D6C-67327ABC7049}"/>
              </a:ext>
            </a:extLst>
          </p:cNvPr>
          <p:cNvSpPr/>
          <p:nvPr/>
        </p:nvSpPr>
        <p:spPr>
          <a:xfrm>
            <a:off x="8670462" y="3761591"/>
            <a:ext cx="18830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im</a:t>
            </a:r>
            <a:r>
              <a:rPr lang="en-US" sz="24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Park</a:t>
            </a:r>
            <a:endParaRPr lang="en-GB" sz="2400" b="1" dirty="0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5DB80B55-1965-E000-65FD-B94CFED1D421}"/>
              </a:ext>
            </a:extLst>
          </p:cNvPr>
          <p:cNvSpPr/>
          <p:nvPr/>
        </p:nvSpPr>
        <p:spPr>
          <a:xfrm>
            <a:off x="7810660" y="3931308"/>
            <a:ext cx="633960" cy="238336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90D1E81-2CF2-0518-242C-02E98F3E5692}"/>
              </a:ext>
            </a:extLst>
          </p:cNvPr>
          <p:cNvSpPr/>
          <p:nvPr/>
        </p:nvSpPr>
        <p:spPr>
          <a:xfrm>
            <a:off x="-49541" y="4632211"/>
            <a:ext cx="25983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das Restaurant:  </a:t>
            </a:r>
            <a:endParaRPr lang="en-GB" sz="2400" b="1" dirty="0"/>
          </a:p>
        </p:txBody>
      </p:sp>
      <p:sp>
        <p:nvSpPr>
          <p:cNvPr id="35" name="Arrow: Right 34">
            <a:extLst>
              <a:ext uri="{FF2B5EF4-FFF2-40B4-BE49-F238E27FC236}">
                <a16:creationId xmlns:a16="http://schemas.microsoft.com/office/drawing/2014/main" id="{1058787E-67F3-B374-B3B8-8F53D2B85CDF}"/>
              </a:ext>
            </a:extLst>
          </p:cNvPr>
          <p:cNvSpPr/>
          <p:nvPr/>
        </p:nvSpPr>
        <p:spPr>
          <a:xfrm>
            <a:off x="4909375" y="4756103"/>
            <a:ext cx="633960" cy="238336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4D4D8F9-D706-12A5-025A-539E0A739FA6}"/>
              </a:ext>
            </a:extLst>
          </p:cNvPr>
          <p:cNvSpPr/>
          <p:nvPr/>
        </p:nvSpPr>
        <p:spPr>
          <a:xfrm>
            <a:off x="5640613" y="4616763"/>
            <a:ext cx="30493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in </a:t>
            </a:r>
            <a:r>
              <a:rPr lang="en-GB" sz="24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dem</a:t>
            </a:r>
            <a:r>
              <a:rPr lang="en-GB" sz="24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Restaurant</a:t>
            </a:r>
            <a:endParaRPr lang="en-GB" sz="2400" dirty="0"/>
          </a:p>
        </p:txBody>
      </p:sp>
      <p:sp>
        <p:nvSpPr>
          <p:cNvPr id="37" name="Arrow: Right 36">
            <a:extLst>
              <a:ext uri="{FF2B5EF4-FFF2-40B4-BE49-F238E27FC236}">
                <a16:creationId xmlns:a16="http://schemas.microsoft.com/office/drawing/2014/main" id="{5D9DA1DC-6929-E903-1F89-62650499C6E0}"/>
              </a:ext>
            </a:extLst>
          </p:cNvPr>
          <p:cNvSpPr/>
          <p:nvPr/>
        </p:nvSpPr>
        <p:spPr>
          <a:xfrm>
            <a:off x="8554956" y="4759127"/>
            <a:ext cx="633960" cy="238336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2BD1806-5149-2FB8-4041-E7BB0B3F79BA}"/>
              </a:ext>
            </a:extLst>
          </p:cNvPr>
          <p:cNvSpPr/>
          <p:nvPr/>
        </p:nvSpPr>
        <p:spPr>
          <a:xfrm>
            <a:off x="9383473" y="4589001"/>
            <a:ext cx="23400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im</a:t>
            </a:r>
            <a:r>
              <a:rPr lang="en-US" sz="24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Restaurant</a:t>
            </a:r>
            <a:endParaRPr lang="en-GB" sz="2400" b="1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006CB50-3FD9-5038-ECF6-840D096FC2E0}"/>
              </a:ext>
            </a:extLst>
          </p:cNvPr>
          <p:cNvSpPr/>
          <p:nvPr/>
        </p:nvSpPr>
        <p:spPr>
          <a:xfrm>
            <a:off x="271905" y="5637921"/>
            <a:ext cx="18830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die Stadt:</a:t>
            </a:r>
            <a:endParaRPr lang="en-GB" sz="2400" b="1" dirty="0"/>
          </a:p>
        </p:txBody>
      </p:sp>
      <p:sp>
        <p:nvSpPr>
          <p:cNvPr id="40" name="CustomShape 6">
            <a:extLst>
              <a:ext uri="{FF2B5EF4-FFF2-40B4-BE49-F238E27FC236}">
                <a16:creationId xmlns:a16="http://schemas.microsoft.com/office/drawing/2014/main" id="{2374E45C-3F40-2F26-8205-8EA7EDA021F3}"/>
              </a:ext>
            </a:extLst>
          </p:cNvPr>
          <p:cNvSpPr/>
          <p:nvPr/>
        </p:nvSpPr>
        <p:spPr>
          <a:xfrm>
            <a:off x="2276962" y="5641694"/>
            <a:ext cx="2129673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spc="-1" noProof="0" dirty="0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in the town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1" name="Arrow: Right 40">
            <a:extLst>
              <a:ext uri="{FF2B5EF4-FFF2-40B4-BE49-F238E27FC236}">
                <a16:creationId xmlns:a16="http://schemas.microsoft.com/office/drawing/2014/main" id="{FFC99D5A-ED02-3C66-EBBB-B160162992C8}"/>
              </a:ext>
            </a:extLst>
          </p:cNvPr>
          <p:cNvSpPr/>
          <p:nvPr/>
        </p:nvSpPr>
        <p:spPr>
          <a:xfrm>
            <a:off x="4679519" y="5782288"/>
            <a:ext cx="633960" cy="238336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9462A6A-9117-6C97-EF6A-3D376BF1CDC0}"/>
              </a:ext>
            </a:extLst>
          </p:cNvPr>
          <p:cNvSpPr/>
          <p:nvPr/>
        </p:nvSpPr>
        <p:spPr>
          <a:xfrm>
            <a:off x="5483973" y="5670624"/>
            <a:ext cx="24660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in der Stadt</a:t>
            </a:r>
            <a:endParaRPr lang="en-GB" sz="2400" dirty="0"/>
          </a:p>
        </p:txBody>
      </p:sp>
      <p:sp>
        <p:nvSpPr>
          <p:cNvPr id="43" name="Speech Bubble: Rectangle with Corners Rounded 42">
            <a:extLst>
              <a:ext uri="{FF2B5EF4-FFF2-40B4-BE49-F238E27FC236}">
                <a16:creationId xmlns:a16="http://schemas.microsoft.com/office/drawing/2014/main" id="{0F8ADF70-0B68-783F-1137-C77ABE2A2226}"/>
              </a:ext>
            </a:extLst>
          </p:cNvPr>
          <p:cNvSpPr/>
          <p:nvPr/>
        </p:nvSpPr>
        <p:spPr>
          <a:xfrm>
            <a:off x="1184554" y="6139055"/>
            <a:ext cx="5743219" cy="691107"/>
          </a:xfrm>
          <a:prstGeom prst="wedgeRoundRectCallout">
            <a:avLst>
              <a:gd name="adj1" fmla="val 33891"/>
              <a:gd name="adj2" fmla="val -65031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‘Stadt’ still has feminine gender. Just the article spelling has changed. </a:t>
            </a:r>
            <a:endParaRPr lang="en-GB" sz="2000" b="1" dirty="0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C7117683-7312-4056-AC01-EBCE4D3504A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067047" y="3515567"/>
            <a:ext cx="792941" cy="81786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5E9452E-0056-46A4-ACF4-9B1F3DAD99A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504243" y="5508252"/>
            <a:ext cx="891475" cy="920975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042B0035-95D7-4F30-B734-63A7E06A769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100891" y="4968773"/>
            <a:ext cx="792941" cy="782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3421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1_6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1_6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1_6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1_6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3_W1_6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3_W1_6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3_W1_6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3_W1_6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3_W1_6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3_W1_6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  <p:bldP spid="31" grpId="0"/>
      <p:bldP spid="32" grpId="0"/>
      <p:bldP spid="33" grpId="0"/>
      <p:bldP spid="24" grpId="0" animBg="1"/>
      <p:bldP spid="3" grpId="0" animBg="1"/>
      <p:bldP spid="25" grpId="0"/>
      <p:bldP spid="26" grpId="0" animBg="1"/>
      <p:bldP spid="34" grpId="0"/>
      <p:bldP spid="35" grpId="0" animBg="1"/>
      <p:bldP spid="36" grpId="0"/>
      <p:bldP spid="37" grpId="0" animBg="1"/>
      <p:bldP spid="38" grpId="0"/>
      <p:bldP spid="39" grpId="0"/>
      <p:bldP spid="40" grpId="0"/>
      <p:bldP spid="41" grpId="0" animBg="1"/>
      <p:bldP spid="42" grpId="0"/>
      <p:bldP spid="4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7C674B9A-3888-4DA5-8D38-6C6B197631B7}"/>
              </a:ext>
            </a:extLst>
          </p:cNvPr>
          <p:cNvSpPr txBox="1"/>
          <p:nvPr/>
        </p:nvSpPr>
        <p:spPr>
          <a:xfrm>
            <a:off x="5565779" y="2321563"/>
            <a:ext cx="3771502" cy="4564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570807-5C1F-4CD3-ABDA-7C45456A0649}"/>
              </a:ext>
            </a:extLst>
          </p:cNvPr>
          <p:cNvSpPr txBox="1"/>
          <p:nvPr/>
        </p:nvSpPr>
        <p:spPr>
          <a:xfrm>
            <a:off x="705391" y="2427026"/>
            <a:ext cx="3631350" cy="4564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12" name="CustomShape 6">
            <a:hlinkClick r:id="" action="ppaction://noaction">
              <a:snd r:embed="rId3" name="T3_W1_12.1.wav"/>
            </a:hlinkClick>
          </p:cNvPr>
          <p:cNvSpPr/>
          <p:nvPr/>
        </p:nvSpPr>
        <p:spPr>
          <a:xfrm>
            <a:off x="101160" y="32036"/>
            <a:ext cx="10517077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Das </a:t>
            </a:r>
            <a:r>
              <a:rPr lang="en-GB" sz="2400" b="1" spc="-1" dirty="0" err="1">
                <a:solidFill>
                  <a:srgbClr val="002060"/>
                </a:solidFill>
                <a:latin typeface="Century gothic"/>
              </a:rPr>
              <a:t>Mikro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400" b="1" spc="-1" dirty="0" err="1">
                <a:solidFill>
                  <a:srgbClr val="002060"/>
                </a:solidFill>
                <a:latin typeface="Century gothic"/>
              </a:rPr>
              <a:t>ist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 total </a:t>
            </a:r>
            <a:r>
              <a:rPr lang="en-GB" sz="2400" b="1" spc="-1" dirty="0" err="1">
                <a:solidFill>
                  <a:srgbClr val="002060"/>
                </a:solidFill>
                <a:latin typeface="Century gothic"/>
              </a:rPr>
              <a:t>kaputt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*. Die </a:t>
            </a:r>
            <a:r>
              <a:rPr lang="en-GB" sz="2400" b="1" spc="-1" dirty="0" err="1">
                <a:solidFill>
                  <a:srgbClr val="002060"/>
                </a:solidFill>
                <a:latin typeface="Century gothic"/>
              </a:rPr>
              <a:t>Klasse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400" b="1" spc="-1" dirty="0" err="1">
                <a:solidFill>
                  <a:srgbClr val="002060"/>
                </a:solidFill>
                <a:latin typeface="Century gothic"/>
              </a:rPr>
              <a:t>über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* </a:t>
            </a:r>
            <a:r>
              <a:rPr lang="en-GB" sz="2400" b="1" spc="-1" dirty="0" err="1">
                <a:solidFill>
                  <a:srgbClr val="002060"/>
                </a:solidFill>
                <a:latin typeface="Century gothic"/>
              </a:rPr>
              <a:t>Lias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400" b="1" spc="-1" dirty="0" err="1">
                <a:solidFill>
                  <a:srgbClr val="002060"/>
                </a:solidFill>
                <a:latin typeface="Century gothic"/>
              </a:rPr>
              <a:t>zeigt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* Fotos von Wien.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113" name="CustomShape 7"/>
          <p:cNvSpPr/>
          <p:nvPr/>
        </p:nvSpPr>
        <p:spPr>
          <a:xfrm>
            <a:off x="5332358" y="719535"/>
            <a:ext cx="6243656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5010" y="899844"/>
            <a:ext cx="766122" cy="374973"/>
          </a:xfrm>
          <a:solidFill>
            <a:srgbClr val="2E94AF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DEB9BE4F-6D3E-469F-AE7A-46561C5DCF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E8C4F7F-EF17-4EC7-9B06-F53538CA8D0D}"/>
              </a:ext>
            </a:extLst>
          </p:cNvPr>
          <p:cNvSpPr txBox="1"/>
          <p:nvPr/>
        </p:nvSpPr>
        <p:spPr>
          <a:xfrm>
            <a:off x="680678" y="1548933"/>
            <a:ext cx="3631351" cy="132343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endParaRPr lang="en-GB" sz="2000" b="1" dirty="0">
              <a:solidFill>
                <a:srgbClr val="002060"/>
              </a:solidFill>
            </a:endParaRPr>
          </a:p>
          <a:p>
            <a:r>
              <a:rPr lang="en-GB" sz="2000" b="1" dirty="0">
                <a:solidFill>
                  <a:srgbClr val="002060"/>
                </a:solidFill>
              </a:rPr>
              <a:t>To: everyone</a:t>
            </a:r>
          </a:p>
          <a:p>
            <a:endParaRPr lang="en-GB" sz="2000" b="1" dirty="0">
              <a:solidFill>
                <a:srgbClr val="002060"/>
              </a:solidFill>
            </a:endParaRPr>
          </a:p>
          <a:p>
            <a:r>
              <a:rPr lang="en-GB" sz="2000" dirty="0" err="1">
                <a:solidFill>
                  <a:srgbClr val="002060"/>
                </a:solidFill>
              </a:rPr>
              <a:t>Wir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sind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im</a:t>
            </a:r>
            <a:r>
              <a:rPr lang="en-GB" sz="2000" dirty="0">
                <a:solidFill>
                  <a:srgbClr val="002060"/>
                </a:solidFill>
              </a:rPr>
              <a:t> Park </a:t>
            </a:r>
            <a:r>
              <a:rPr lang="de-DE" sz="20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| Stadt</a:t>
            </a:r>
            <a:endParaRPr lang="en-GB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075980F-0FC5-4FD7-9CA4-26A41E3E80AF}"/>
              </a:ext>
            </a:extLst>
          </p:cNvPr>
          <p:cNvSpPr txBox="1"/>
          <p:nvPr/>
        </p:nvSpPr>
        <p:spPr>
          <a:xfrm>
            <a:off x="5565779" y="1472356"/>
            <a:ext cx="4025095" cy="129266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endParaRPr lang="en-GB" sz="2000" b="1" dirty="0">
              <a:solidFill>
                <a:srgbClr val="002060"/>
              </a:solidFill>
            </a:endParaRPr>
          </a:p>
          <a:p>
            <a:r>
              <a:rPr lang="en-GB" sz="2000" b="1" dirty="0">
                <a:solidFill>
                  <a:srgbClr val="002060"/>
                </a:solidFill>
              </a:rPr>
              <a:t>To: everyone</a:t>
            </a:r>
          </a:p>
          <a:p>
            <a:endParaRPr lang="en-GB" sz="2000" b="1" dirty="0">
              <a:solidFill>
                <a:srgbClr val="002060"/>
              </a:solidFill>
            </a:endParaRPr>
          </a:p>
          <a:p>
            <a:r>
              <a:rPr lang="de-DE" dirty="0">
                <a:solidFill>
                  <a:srgbClr val="002060"/>
                </a:solidFill>
              </a:rPr>
              <a:t>Seid ihr im  Zug | Österreich?</a:t>
            </a:r>
            <a:endParaRPr lang="en-GB" sz="2000" b="1" dirty="0">
              <a:solidFill>
                <a:srgbClr val="00206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C7B686D-CBB3-41FA-989F-EFE6E5916382}"/>
              </a:ext>
            </a:extLst>
          </p:cNvPr>
          <p:cNvSpPr txBox="1"/>
          <p:nvPr/>
        </p:nvSpPr>
        <p:spPr>
          <a:xfrm>
            <a:off x="5359509" y="4230390"/>
            <a:ext cx="4231365" cy="4564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D372AEE-E3CF-45BC-92E0-5FFE2E1049C9}"/>
              </a:ext>
            </a:extLst>
          </p:cNvPr>
          <p:cNvSpPr txBox="1"/>
          <p:nvPr/>
        </p:nvSpPr>
        <p:spPr>
          <a:xfrm>
            <a:off x="705390" y="5963626"/>
            <a:ext cx="4613057" cy="4564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55F265C-5B1E-419C-8F06-EF94635A2506}"/>
              </a:ext>
            </a:extLst>
          </p:cNvPr>
          <p:cNvSpPr txBox="1"/>
          <p:nvPr/>
        </p:nvSpPr>
        <p:spPr>
          <a:xfrm>
            <a:off x="705391" y="4304383"/>
            <a:ext cx="3631350" cy="4564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1A4E2EA-BF48-4950-B2B6-96095CED5B5C}"/>
              </a:ext>
            </a:extLst>
          </p:cNvPr>
          <p:cNvSpPr txBox="1"/>
          <p:nvPr/>
        </p:nvSpPr>
        <p:spPr>
          <a:xfrm>
            <a:off x="6063774" y="5913837"/>
            <a:ext cx="5747226" cy="4564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73405B7-9895-47B2-815F-9DEAA4FC5D8C}"/>
              </a:ext>
            </a:extLst>
          </p:cNvPr>
          <p:cNvSpPr txBox="1"/>
          <p:nvPr/>
        </p:nvSpPr>
        <p:spPr>
          <a:xfrm>
            <a:off x="6096000" y="5039719"/>
            <a:ext cx="6142253" cy="132343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endParaRPr lang="en-GB" sz="2000" b="1" dirty="0">
              <a:solidFill>
                <a:srgbClr val="002060"/>
              </a:solidFill>
            </a:endParaRPr>
          </a:p>
          <a:p>
            <a:r>
              <a:rPr lang="en-GB" sz="2000" b="1" dirty="0">
                <a:solidFill>
                  <a:srgbClr val="002060"/>
                </a:solidFill>
              </a:rPr>
              <a:t>To: everyone</a:t>
            </a:r>
          </a:p>
          <a:p>
            <a:endParaRPr lang="en-GB" sz="2000" b="1" dirty="0">
              <a:solidFill>
                <a:srgbClr val="002060"/>
              </a:solidFill>
            </a:endParaRPr>
          </a:p>
          <a:p>
            <a:r>
              <a:rPr lang="en-GB" sz="2000" dirty="0" err="1">
                <a:solidFill>
                  <a:srgbClr val="002060"/>
                </a:solidFill>
              </a:rPr>
              <a:t>Ihr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seid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im</a:t>
            </a:r>
            <a:r>
              <a:rPr lang="en-GB" sz="2000" dirty="0">
                <a:solidFill>
                  <a:srgbClr val="002060"/>
                </a:solidFill>
              </a:rPr>
              <a:t> Schule </a:t>
            </a:r>
            <a:r>
              <a:rPr lang="de-DE" sz="2000" dirty="0">
                <a:solidFill>
                  <a:srgbClr val="002060"/>
                </a:solidFill>
              </a:rPr>
              <a:t>| Restaurant, nicht wahr?</a:t>
            </a:r>
            <a:endParaRPr lang="en-GB" sz="20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4BD8167-F9E1-4584-9BB3-EB856AFE3631}"/>
              </a:ext>
            </a:extLst>
          </p:cNvPr>
          <p:cNvSpPr txBox="1"/>
          <p:nvPr/>
        </p:nvSpPr>
        <p:spPr>
          <a:xfrm>
            <a:off x="705391" y="5096667"/>
            <a:ext cx="4613058" cy="132343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endParaRPr lang="en-GB" sz="2000" b="1" dirty="0">
              <a:solidFill>
                <a:srgbClr val="002060"/>
              </a:solidFill>
            </a:endParaRPr>
          </a:p>
          <a:p>
            <a:r>
              <a:rPr lang="en-GB" sz="2000" b="1" dirty="0">
                <a:solidFill>
                  <a:srgbClr val="002060"/>
                </a:solidFill>
              </a:rPr>
              <a:t>To: everyone</a:t>
            </a:r>
          </a:p>
          <a:p>
            <a:endParaRPr lang="en-GB" sz="2000" b="1" dirty="0">
              <a:solidFill>
                <a:srgbClr val="002060"/>
              </a:solidFill>
            </a:endParaRPr>
          </a:p>
          <a:p>
            <a:r>
              <a:rPr lang="en-GB" sz="2000" dirty="0" err="1">
                <a:solidFill>
                  <a:srgbClr val="002060"/>
                </a:solidFill>
              </a:rPr>
              <a:t>Wir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sind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hier</a:t>
            </a:r>
            <a:r>
              <a:rPr lang="en-GB" sz="2000" dirty="0">
                <a:solidFill>
                  <a:srgbClr val="002060"/>
                </a:solidFill>
              </a:rPr>
              <a:t> in der Schweiz  </a:t>
            </a:r>
            <a:r>
              <a:rPr lang="de-DE" sz="2000" dirty="0">
                <a:solidFill>
                  <a:srgbClr val="002060"/>
                </a:solidFill>
              </a:rPr>
              <a:t>| Park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endParaRPr lang="en-GB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A575615-C686-4038-B017-DA5C1E294D32}"/>
              </a:ext>
            </a:extLst>
          </p:cNvPr>
          <p:cNvSpPr txBox="1"/>
          <p:nvPr/>
        </p:nvSpPr>
        <p:spPr>
          <a:xfrm>
            <a:off x="5376221" y="3362333"/>
            <a:ext cx="4231365" cy="132343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endParaRPr lang="en-GB" sz="2000" b="1" dirty="0">
              <a:solidFill>
                <a:srgbClr val="002060"/>
              </a:solidFill>
            </a:endParaRPr>
          </a:p>
          <a:p>
            <a:r>
              <a:rPr lang="en-GB" sz="2000" b="1" dirty="0">
                <a:solidFill>
                  <a:srgbClr val="002060"/>
                </a:solidFill>
              </a:rPr>
              <a:t>To: everyone</a:t>
            </a:r>
          </a:p>
          <a:p>
            <a:endParaRPr lang="en-GB" sz="2000" b="1" dirty="0">
              <a:solidFill>
                <a:srgbClr val="002060"/>
              </a:solidFill>
            </a:endParaRPr>
          </a:p>
          <a:p>
            <a:r>
              <a:rPr lang="en-GB" sz="2000" dirty="0" err="1">
                <a:solidFill>
                  <a:srgbClr val="002060"/>
                </a:solidFill>
              </a:rPr>
              <a:t>Wir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sind</a:t>
            </a:r>
            <a:r>
              <a:rPr lang="en-GB" sz="2000" dirty="0">
                <a:solidFill>
                  <a:srgbClr val="002060"/>
                </a:solidFill>
              </a:rPr>
              <a:t> in der Stadt </a:t>
            </a:r>
            <a:r>
              <a:rPr lang="de-DE" sz="2000" dirty="0">
                <a:solidFill>
                  <a:srgbClr val="002060"/>
                </a:solidFill>
              </a:rPr>
              <a:t>| August</a:t>
            </a:r>
            <a:endParaRPr lang="en-GB" sz="20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34C692F-D6A8-426B-9A27-D26CB106732F}"/>
              </a:ext>
            </a:extLst>
          </p:cNvPr>
          <p:cNvSpPr txBox="1"/>
          <p:nvPr/>
        </p:nvSpPr>
        <p:spPr>
          <a:xfrm>
            <a:off x="680677" y="3362333"/>
            <a:ext cx="3631351" cy="132343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endParaRPr lang="en-GB" sz="2000" b="1" dirty="0">
              <a:solidFill>
                <a:srgbClr val="002060"/>
              </a:solidFill>
            </a:endParaRPr>
          </a:p>
          <a:p>
            <a:r>
              <a:rPr lang="en-GB" sz="2000" b="1" dirty="0">
                <a:solidFill>
                  <a:srgbClr val="002060"/>
                </a:solidFill>
              </a:rPr>
              <a:t>To: everyone</a:t>
            </a:r>
          </a:p>
          <a:p>
            <a:endParaRPr lang="en-GB" sz="2000" b="1" dirty="0">
              <a:solidFill>
                <a:srgbClr val="002060"/>
              </a:solidFill>
            </a:endParaRPr>
          </a:p>
          <a:p>
            <a:r>
              <a:rPr lang="en-GB" sz="2000" dirty="0" err="1">
                <a:solidFill>
                  <a:srgbClr val="002060"/>
                </a:solidFill>
              </a:rPr>
              <a:t>Seid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ihr</a:t>
            </a:r>
            <a:r>
              <a:rPr lang="en-GB" sz="2000" dirty="0">
                <a:solidFill>
                  <a:srgbClr val="002060"/>
                </a:solidFill>
              </a:rPr>
              <a:t> in </a:t>
            </a:r>
            <a:r>
              <a:rPr lang="de-DE" dirty="0" err="1">
                <a:solidFill>
                  <a:srgbClr val="002060"/>
                </a:solidFill>
              </a:rPr>
              <a:t>Österreich|Zug</a:t>
            </a:r>
            <a:endParaRPr lang="en-GB" dirty="0"/>
          </a:p>
        </p:txBody>
      </p:sp>
      <p:sp>
        <p:nvSpPr>
          <p:cNvPr id="16" name="Rectangle 15">
            <a:hlinkClick r:id="" action="ppaction://noaction">
              <a:snd r:embed="rId5" name="T3_W1_12.3.wav"/>
            </a:hlinkClick>
            <a:extLst>
              <a:ext uri="{FF2B5EF4-FFF2-40B4-BE49-F238E27FC236}">
                <a16:creationId xmlns:a16="http://schemas.microsoft.com/office/drawing/2014/main" id="{CFD2B835-F5BF-47D4-B4C7-88AAE0F15E80}"/>
              </a:ext>
            </a:extLst>
          </p:cNvPr>
          <p:cNvSpPr/>
          <p:nvPr/>
        </p:nvSpPr>
        <p:spPr>
          <a:xfrm>
            <a:off x="3963977" y="1557258"/>
            <a:ext cx="340677" cy="366198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FD4AF7-6630-4979-BE16-9B512B14C994}"/>
              </a:ext>
            </a:extLst>
          </p:cNvPr>
          <p:cNvSpPr txBox="1"/>
          <p:nvPr/>
        </p:nvSpPr>
        <p:spPr>
          <a:xfrm>
            <a:off x="2673500" y="2455300"/>
            <a:ext cx="1100590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C17C299-A5C3-464F-B2A5-E4273A6C2AD9}"/>
              </a:ext>
            </a:extLst>
          </p:cNvPr>
          <p:cNvSpPr txBox="1"/>
          <p:nvPr/>
        </p:nvSpPr>
        <p:spPr>
          <a:xfrm>
            <a:off x="7405088" y="2365137"/>
            <a:ext cx="1790253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?</a:t>
            </a:r>
            <a:endParaRPr lang="en-GB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3CFAF7D-E1B3-4F35-84AE-47BD74259BA9}"/>
              </a:ext>
            </a:extLst>
          </p:cNvPr>
          <p:cNvSpPr txBox="1"/>
          <p:nvPr/>
        </p:nvSpPr>
        <p:spPr>
          <a:xfrm>
            <a:off x="3169040" y="4293249"/>
            <a:ext cx="1064293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           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37054B9-CF36-4430-95DC-02852ABABAF4}"/>
              </a:ext>
            </a:extLst>
          </p:cNvPr>
          <p:cNvSpPr txBox="1"/>
          <p:nvPr/>
        </p:nvSpPr>
        <p:spPr>
          <a:xfrm>
            <a:off x="7987507" y="4280183"/>
            <a:ext cx="1440577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4078B90-185C-4145-A668-A01B9D534B9B}"/>
              </a:ext>
            </a:extLst>
          </p:cNvPr>
          <p:cNvSpPr txBox="1"/>
          <p:nvPr/>
        </p:nvSpPr>
        <p:spPr>
          <a:xfrm>
            <a:off x="4134315" y="6009630"/>
            <a:ext cx="95460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.</a:t>
            </a:r>
            <a:endParaRPr lang="en-GB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4E610EA-89FA-4793-A647-7847D24BFED7}"/>
              </a:ext>
            </a:extLst>
          </p:cNvPr>
          <p:cNvSpPr txBox="1"/>
          <p:nvPr/>
        </p:nvSpPr>
        <p:spPr>
          <a:xfrm>
            <a:off x="7475191" y="5962545"/>
            <a:ext cx="1100590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9C798F7-4D29-4308-98FC-E1C9059379C3}"/>
              </a:ext>
            </a:extLst>
          </p:cNvPr>
          <p:cNvSpPr txBox="1"/>
          <p:nvPr/>
        </p:nvSpPr>
        <p:spPr>
          <a:xfrm>
            <a:off x="9677958" y="1441572"/>
            <a:ext cx="2397903" cy="1015663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rgbClr val="002060"/>
                </a:solidFill>
              </a:rPr>
              <a:t>kaputt</a:t>
            </a:r>
            <a:r>
              <a:rPr lang="en-GB" sz="2000" dirty="0">
                <a:solidFill>
                  <a:srgbClr val="002060"/>
                </a:solidFill>
              </a:rPr>
              <a:t> – broken</a:t>
            </a:r>
          </a:p>
          <a:p>
            <a:r>
              <a:rPr lang="en-GB" sz="2000" dirty="0" err="1">
                <a:solidFill>
                  <a:srgbClr val="002060"/>
                </a:solidFill>
              </a:rPr>
              <a:t>über</a:t>
            </a:r>
            <a:r>
              <a:rPr lang="en-GB" sz="2000" dirty="0">
                <a:solidFill>
                  <a:srgbClr val="002060"/>
                </a:solidFill>
              </a:rPr>
              <a:t> – above</a:t>
            </a:r>
          </a:p>
          <a:p>
            <a:r>
              <a:rPr lang="en-GB" sz="2000" dirty="0" err="1">
                <a:solidFill>
                  <a:srgbClr val="002060"/>
                </a:solidFill>
              </a:rPr>
              <a:t>zeigen</a:t>
            </a:r>
            <a:r>
              <a:rPr lang="en-GB" sz="2000" dirty="0">
                <a:solidFill>
                  <a:srgbClr val="002060"/>
                </a:solidFill>
              </a:rPr>
              <a:t> – to show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1FE56B-8E09-45D4-8843-719D31C602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02444" y="2623990"/>
            <a:ext cx="1548933" cy="1105229"/>
          </a:xfrm>
          <a:prstGeom prst="rect">
            <a:avLst/>
          </a:prstGeom>
        </p:spPr>
      </p:pic>
      <p:pic>
        <p:nvPicPr>
          <p:cNvPr id="1026" name="Picture 2" descr="Free illustrations of Pictures">
            <a:extLst>
              <a:ext uri="{FF2B5EF4-FFF2-40B4-BE49-F238E27FC236}">
                <a16:creationId xmlns:a16="http://schemas.microsoft.com/office/drawing/2014/main" id="{F6B4BF01-90D5-4559-828F-B6EC4D25E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7081" y="3472902"/>
            <a:ext cx="1548933" cy="1548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 35">
            <a:hlinkClick r:id="" action="ppaction://noaction">
              <a:snd r:embed="rId8" name="T1_W1_12.3.wav"/>
            </a:hlinkClick>
            <a:extLst>
              <a:ext uri="{FF2B5EF4-FFF2-40B4-BE49-F238E27FC236}">
                <a16:creationId xmlns:a16="http://schemas.microsoft.com/office/drawing/2014/main" id="{D67A2629-6266-4494-8BB0-80212BD8A74C}"/>
              </a:ext>
            </a:extLst>
          </p:cNvPr>
          <p:cNvSpPr/>
          <p:nvPr/>
        </p:nvSpPr>
        <p:spPr>
          <a:xfrm>
            <a:off x="3967293" y="3375115"/>
            <a:ext cx="340677" cy="366198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3</a:t>
            </a:r>
          </a:p>
        </p:txBody>
      </p:sp>
      <p:sp>
        <p:nvSpPr>
          <p:cNvPr id="37" name="Rectangle 36">
            <a:hlinkClick r:id="" action="ppaction://noaction">
              <a:snd r:embed="rId9" name="T3_W1_12.5.wav"/>
            </a:hlinkClick>
            <a:extLst>
              <a:ext uri="{FF2B5EF4-FFF2-40B4-BE49-F238E27FC236}">
                <a16:creationId xmlns:a16="http://schemas.microsoft.com/office/drawing/2014/main" id="{1F2CD380-0CAA-400B-8335-19517C398D3D}"/>
              </a:ext>
            </a:extLst>
          </p:cNvPr>
          <p:cNvSpPr/>
          <p:nvPr/>
        </p:nvSpPr>
        <p:spPr>
          <a:xfrm>
            <a:off x="4967012" y="5123306"/>
            <a:ext cx="340677" cy="366198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5</a:t>
            </a:r>
          </a:p>
        </p:txBody>
      </p:sp>
      <p:sp>
        <p:nvSpPr>
          <p:cNvPr id="38" name="Rectangle 37">
            <a:hlinkClick r:id="" action="ppaction://noaction">
              <a:snd r:embed="rId10" name="T3_W1_12.6.wav"/>
            </a:hlinkClick>
            <a:extLst>
              <a:ext uri="{FF2B5EF4-FFF2-40B4-BE49-F238E27FC236}">
                <a16:creationId xmlns:a16="http://schemas.microsoft.com/office/drawing/2014/main" id="{471AEDF6-FA20-4DB3-B159-673FC7E39C08}"/>
              </a:ext>
            </a:extLst>
          </p:cNvPr>
          <p:cNvSpPr/>
          <p:nvPr/>
        </p:nvSpPr>
        <p:spPr>
          <a:xfrm>
            <a:off x="9240812" y="1474682"/>
            <a:ext cx="340677" cy="366198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2</a:t>
            </a:r>
          </a:p>
        </p:txBody>
      </p:sp>
      <p:sp>
        <p:nvSpPr>
          <p:cNvPr id="39" name="Rectangle 38">
            <a:hlinkClick r:id="" action="ppaction://noaction">
              <a:snd r:embed="rId11" name="T3_W1_12.7.wav"/>
            </a:hlinkClick>
            <a:extLst>
              <a:ext uri="{FF2B5EF4-FFF2-40B4-BE49-F238E27FC236}">
                <a16:creationId xmlns:a16="http://schemas.microsoft.com/office/drawing/2014/main" id="{50AF5855-09A5-43DA-BCAE-B67DBE64A04B}"/>
              </a:ext>
            </a:extLst>
          </p:cNvPr>
          <p:cNvSpPr/>
          <p:nvPr/>
        </p:nvSpPr>
        <p:spPr>
          <a:xfrm>
            <a:off x="9257746" y="3390893"/>
            <a:ext cx="340677" cy="366198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4</a:t>
            </a:r>
          </a:p>
        </p:txBody>
      </p:sp>
      <p:sp>
        <p:nvSpPr>
          <p:cNvPr id="40" name="Rectangle 39">
            <a:hlinkClick r:id="" action="ppaction://noaction">
              <a:snd r:embed="rId12" name="T3_W1_12.8.wav"/>
            </a:hlinkClick>
            <a:extLst>
              <a:ext uri="{FF2B5EF4-FFF2-40B4-BE49-F238E27FC236}">
                <a16:creationId xmlns:a16="http://schemas.microsoft.com/office/drawing/2014/main" id="{F8B6A661-8C1E-4BF9-A46A-0BF1A1BB2CAF}"/>
              </a:ext>
            </a:extLst>
          </p:cNvPr>
          <p:cNvSpPr/>
          <p:nvPr/>
        </p:nvSpPr>
        <p:spPr>
          <a:xfrm>
            <a:off x="10893803" y="5085909"/>
            <a:ext cx="340677" cy="366198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6</a:t>
            </a:r>
          </a:p>
        </p:txBody>
      </p:sp>
      <p:pic>
        <p:nvPicPr>
          <p:cNvPr id="42" name="Graphic 41" descr="Teacher">
            <a:extLst>
              <a:ext uri="{FF2B5EF4-FFF2-40B4-BE49-F238E27FC236}">
                <a16:creationId xmlns:a16="http://schemas.microsoft.com/office/drawing/2014/main" id="{638FE3DE-BEBE-4448-81B2-1C84B41D83D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4455" y="532643"/>
            <a:ext cx="914400" cy="914400"/>
          </a:xfrm>
          <a:prstGeom prst="rect">
            <a:avLst/>
          </a:prstGeom>
        </p:spPr>
      </p:pic>
      <p:sp>
        <p:nvSpPr>
          <p:cNvPr id="43" name="Speech Bubble: Rectangle with Corners Rounded 42">
            <a:hlinkClick r:id="" action="ppaction://noaction">
              <a:snd r:embed="rId15" name="T3_W1_12.2.wav"/>
            </a:hlinkClick>
            <a:extLst>
              <a:ext uri="{FF2B5EF4-FFF2-40B4-BE49-F238E27FC236}">
                <a16:creationId xmlns:a16="http://schemas.microsoft.com/office/drawing/2014/main" id="{93740103-1A66-4A50-88B9-19E0C99377E2}"/>
              </a:ext>
            </a:extLst>
          </p:cNvPr>
          <p:cNvSpPr/>
          <p:nvPr/>
        </p:nvSpPr>
        <p:spPr>
          <a:xfrm>
            <a:off x="958855" y="660126"/>
            <a:ext cx="5302096" cy="517320"/>
          </a:xfrm>
          <a:prstGeom prst="wedgeRoundRectCallout">
            <a:avLst>
              <a:gd name="adj1" fmla="val -56682"/>
              <a:gd name="adj2" fmla="val 6041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4" name="CustomShape 7">
            <a:hlinkClick r:id="" action="ppaction://noaction">
              <a:snd r:embed="rId15" name="T3_W1_12.2.wav"/>
            </a:hlinkClick>
            <a:extLst>
              <a:ext uri="{FF2B5EF4-FFF2-40B4-BE49-F238E27FC236}">
                <a16:creationId xmlns:a16="http://schemas.microsoft.com/office/drawing/2014/main" id="{50E77AE7-716B-4570-A3AF-E4B16878B452}"/>
              </a:ext>
            </a:extLst>
          </p:cNvPr>
          <p:cNvSpPr/>
          <p:nvPr/>
        </p:nvSpPr>
        <p:spPr>
          <a:xfrm>
            <a:off x="958855" y="683147"/>
            <a:ext cx="5090892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Was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schreibt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die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Klasse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4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im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Chat? 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lvl="0">
              <a:defRPr/>
            </a:pP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8;p2" descr="background rectangle">
            <a:extLst>
              <a:ext uri="{FF2B5EF4-FFF2-40B4-BE49-F238E27FC236}">
                <a16:creationId xmlns:a16="http://schemas.microsoft.com/office/drawing/2014/main" id="{0F465D11-BD17-455B-BAA6-75C52E315242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 err="1">
                <a:solidFill>
                  <a:srgbClr val="00B050"/>
                </a:solidFill>
                <a:latin typeface="Modern Love" panose="04090805081005020601" pitchFamily="82" charset="0"/>
                <a:cs typeface="Arial"/>
                <a:sym typeface="Arial"/>
              </a:rPr>
              <a:t>grün</a:t>
            </a:r>
            <a:endParaRPr lang="en-GB" sz="1400" kern="0" dirty="0">
              <a:solidFill>
                <a:srgbClr val="00B05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A7DB3A0-87FD-8B68-C77D-8E176B231416}"/>
              </a:ext>
            </a:extLst>
          </p:cNvPr>
          <p:cNvSpPr txBox="1">
            <a:spLocks/>
          </p:cNvSpPr>
          <p:nvPr/>
        </p:nvSpPr>
        <p:spPr>
          <a:xfrm rot="20294405">
            <a:off x="238991" y="2856240"/>
            <a:ext cx="4216910" cy="1144800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6000" b="1" dirty="0" err="1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4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4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7499887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114389" y="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Freundschaft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*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3" name="CustomShape 7"/>
          <p:cNvSpPr/>
          <p:nvPr/>
        </p:nvSpPr>
        <p:spPr>
          <a:xfrm>
            <a:off x="79891" y="431621"/>
            <a:ext cx="10287452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Learning languages is about making friends.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0160" y="142347"/>
            <a:ext cx="1557451" cy="374973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703EC86-84FA-4D82-A1A8-FBA15230C8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681" y="2493474"/>
            <a:ext cx="1476268" cy="14087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B476DB-250C-4E61-A7DA-2B478430D51E}"/>
              </a:ext>
            </a:extLst>
          </p:cNvPr>
          <p:cNvSpPr txBox="1"/>
          <p:nvPr/>
        </p:nvSpPr>
        <p:spPr>
          <a:xfrm>
            <a:off x="7011651" y="99322"/>
            <a:ext cx="3858734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</a:rPr>
              <a:t>die </a:t>
            </a:r>
            <a:r>
              <a:rPr lang="en-GB" sz="2000" dirty="0" err="1">
                <a:solidFill>
                  <a:srgbClr val="002060"/>
                </a:solidFill>
              </a:rPr>
              <a:t>Freundschaft</a:t>
            </a:r>
            <a:r>
              <a:rPr lang="en-GB" sz="2000" dirty="0">
                <a:solidFill>
                  <a:srgbClr val="002060"/>
                </a:solidFill>
              </a:rPr>
              <a:t> - friendship</a:t>
            </a:r>
          </a:p>
        </p:txBody>
      </p:sp>
      <p:pic>
        <p:nvPicPr>
          <p:cNvPr id="7" name="Picture 6" descr="Shape, circle&#10;&#10;Description automatically generated">
            <a:extLst>
              <a:ext uri="{FF2B5EF4-FFF2-40B4-BE49-F238E27FC236}">
                <a16:creationId xmlns:a16="http://schemas.microsoft.com/office/drawing/2014/main" id="{28DAF1CE-62ED-4C89-A58E-328111D8DE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838" y="23024"/>
            <a:ext cx="1203161" cy="1110037"/>
          </a:xfrm>
          <a:prstGeom prst="rect">
            <a:avLst/>
          </a:prstGeom>
        </p:spPr>
      </p:pic>
      <p:sp>
        <p:nvSpPr>
          <p:cNvPr id="19" name="CustomShape 7">
            <a:extLst>
              <a:ext uri="{FF2B5EF4-FFF2-40B4-BE49-F238E27FC236}">
                <a16:creationId xmlns:a16="http://schemas.microsoft.com/office/drawing/2014/main" id="{F85632EC-3249-4C8C-84EC-2076DF95BD24}"/>
              </a:ext>
            </a:extLst>
          </p:cNvPr>
          <p:cNvSpPr/>
          <p:nvPr/>
        </p:nvSpPr>
        <p:spPr>
          <a:xfrm>
            <a:off x="56286" y="830969"/>
            <a:ext cx="11474771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You show kindness when you learn even a few words in another language.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0" name="CustomShape 7">
            <a:extLst>
              <a:ext uri="{FF2B5EF4-FFF2-40B4-BE49-F238E27FC236}">
                <a16:creationId xmlns:a16="http://schemas.microsoft.com/office/drawing/2014/main" id="{D4DF0369-C09E-4384-AB5C-0A288E749A83}"/>
              </a:ext>
            </a:extLst>
          </p:cNvPr>
          <p:cNvSpPr/>
          <p:nvPr/>
        </p:nvSpPr>
        <p:spPr>
          <a:xfrm>
            <a:off x="79891" y="1255171"/>
            <a:ext cx="11474771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Let’s remember some of the friendship sentences we have learnt already!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9" name="Picture 8" descr="A picture containing text, dark&#10;&#10;Description automatically generated">
            <a:extLst>
              <a:ext uri="{FF2B5EF4-FFF2-40B4-BE49-F238E27FC236}">
                <a16:creationId xmlns:a16="http://schemas.microsoft.com/office/drawing/2014/main" id="{BF2C829A-3F91-407C-AFD8-AE28C7B356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6781" y="2009328"/>
            <a:ext cx="1328532" cy="968291"/>
          </a:xfrm>
          <a:prstGeom prst="rect">
            <a:avLst/>
          </a:prstGeom>
        </p:spPr>
      </p:pic>
      <p:pic>
        <p:nvPicPr>
          <p:cNvPr id="25" name="Picture 9" descr="See the source image">
            <a:extLst>
              <a:ext uri="{FF2B5EF4-FFF2-40B4-BE49-F238E27FC236}">
                <a16:creationId xmlns:a16="http://schemas.microsoft.com/office/drawing/2014/main" id="{C413E2F4-A109-4CD6-B38A-E542F5E23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433" y="2739691"/>
            <a:ext cx="1584234" cy="1428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9" descr="See the source image">
            <a:extLst>
              <a:ext uri="{FF2B5EF4-FFF2-40B4-BE49-F238E27FC236}">
                <a16:creationId xmlns:a16="http://schemas.microsoft.com/office/drawing/2014/main" id="{3AD4B30C-21EB-43ED-95AD-91249378A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25395" y="2675120"/>
            <a:ext cx="1584235" cy="150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5793D828-39FC-498C-92A8-1DCA5E635209}"/>
              </a:ext>
            </a:extLst>
          </p:cNvPr>
          <p:cNvSpPr/>
          <p:nvPr/>
        </p:nvSpPr>
        <p:spPr>
          <a:xfrm>
            <a:off x="4495597" y="1818538"/>
            <a:ext cx="1892808" cy="862051"/>
          </a:xfrm>
          <a:prstGeom prst="wedgeRoundRectCallout">
            <a:avLst>
              <a:gd name="adj1" fmla="val -20833"/>
              <a:gd name="adj2" fmla="val 78819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002060"/>
                </a:solidFill>
              </a:rPr>
              <a:t>_ _ _ _ _!</a:t>
            </a: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43F9F068-A5B7-4C0B-8DDD-1A6EFF3284B3}"/>
              </a:ext>
            </a:extLst>
          </p:cNvPr>
          <p:cNvSpPr/>
          <p:nvPr/>
        </p:nvSpPr>
        <p:spPr>
          <a:xfrm>
            <a:off x="2058427" y="1903490"/>
            <a:ext cx="1892808" cy="947523"/>
          </a:xfrm>
          <a:prstGeom prst="wedgeRoundRectCallout">
            <a:avLst/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</a:rPr>
              <a:t>_ _ _ _ _ </a:t>
            </a:r>
            <a:br>
              <a:rPr lang="en-GB" sz="2400" dirty="0">
                <a:solidFill>
                  <a:srgbClr val="002060"/>
                </a:solidFill>
              </a:rPr>
            </a:br>
            <a:r>
              <a:rPr lang="en-GB" sz="2400" dirty="0">
                <a:solidFill>
                  <a:srgbClr val="002060"/>
                </a:solidFill>
              </a:rPr>
              <a:t>_ _ _!</a:t>
            </a:r>
          </a:p>
        </p:txBody>
      </p:sp>
      <p:sp>
        <p:nvSpPr>
          <p:cNvPr id="29" name="Speech Bubble: Rectangle with Corners Rounded 28">
            <a:extLst>
              <a:ext uri="{FF2B5EF4-FFF2-40B4-BE49-F238E27FC236}">
                <a16:creationId xmlns:a16="http://schemas.microsoft.com/office/drawing/2014/main" id="{5B58A1CD-5E5C-48F7-9DC2-BC94EF60FAF7}"/>
              </a:ext>
            </a:extLst>
          </p:cNvPr>
          <p:cNvSpPr/>
          <p:nvPr/>
        </p:nvSpPr>
        <p:spPr>
          <a:xfrm>
            <a:off x="7994614" y="1766807"/>
            <a:ext cx="1892808" cy="947523"/>
          </a:xfrm>
          <a:prstGeom prst="wedgeRoundRectCallout">
            <a:avLst/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</a:rPr>
              <a:t>_ _ _  </a:t>
            </a:r>
            <a:br>
              <a:rPr lang="en-GB" sz="2400" dirty="0">
                <a:solidFill>
                  <a:srgbClr val="002060"/>
                </a:solidFill>
              </a:rPr>
            </a:br>
            <a:r>
              <a:rPr lang="en-GB" sz="2400" dirty="0">
                <a:solidFill>
                  <a:srgbClr val="002060"/>
                </a:solidFill>
              </a:rPr>
              <a:t>_ _ _ _’_?</a:t>
            </a:r>
          </a:p>
        </p:txBody>
      </p:sp>
      <p:sp>
        <p:nvSpPr>
          <p:cNvPr id="31" name="CustomShape 7">
            <a:extLst>
              <a:ext uri="{FF2B5EF4-FFF2-40B4-BE49-F238E27FC236}">
                <a16:creationId xmlns:a16="http://schemas.microsoft.com/office/drawing/2014/main" id="{FB4E0658-0601-495C-BBB0-F6F2018DA475}"/>
              </a:ext>
            </a:extLst>
          </p:cNvPr>
          <p:cNvSpPr/>
          <p:nvPr/>
        </p:nvSpPr>
        <p:spPr>
          <a:xfrm>
            <a:off x="79891" y="4067506"/>
            <a:ext cx="11474771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Can you say other kind things?  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id="{FCDA0B3C-7BA5-48BA-88C0-BE3A0DA2AEC9}"/>
              </a:ext>
            </a:extLst>
          </p:cNvPr>
          <p:cNvSpPr/>
          <p:nvPr/>
        </p:nvSpPr>
        <p:spPr>
          <a:xfrm>
            <a:off x="133742" y="4573966"/>
            <a:ext cx="1892808" cy="947523"/>
          </a:xfrm>
          <a:prstGeom prst="wedgeRoundRectCallout">
            <a:avLst/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</a:rPr>
              <a:t>Yes, right!</a:t>
            </a:r>
          </a:p>
        </p:txBody>
      </p:sp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C24811CC-B68C-4990-9E77-E1C86A6C6BC2}"/>
              </a:ext>
            </a:extLst>
          </p:cNvPr>
          <p:cNvSpPr/>
          <p:nvPr/>
        </p:nvSpPr>
        <p:spPr>
          <a:xfrm>
            <a:off x="2588306" y="4554476"/>
            <a:ext cx="1892808" cy="947523"/>
          </a:xfrm>
          <a:prstGeom prst="wedgeRoundRectCallout">
            <a:avLst/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</a:rPr>
              <a:t>That’s great!</a:t>
            </a:r>
          </a:p>
        </p:txBody>
      </p:sp>
      <p:sp>
        <p:nvSpPr>
          <p:cNvPr id="34" name="Speech Bubble: Rectangle with Corners Rounded 33">
            <a:extLst>
              <a:ext uri="{FF2B5EF4-FFF2-40B4-BE49-F238E27FC236}">
                <a16:creationId xmlns:a16="http://schemas.microsoft.com/office/drawing/2014/main" id="{4500CFE3-6E7F-400F-89BA-7F4F2A792D37}"/>
              </a:ext>
            </a:extLst>
          </p:cNvPr>
          <p:cNvSpPr/>
          <p:nvPr/>
        </p:nvSpPr>
        <p:spPr>
          <a:xfrm>
            <a:off x="4879453" y="4554476"/>
            <a:ext cx="1892808" cy="947523"/>
          </a:xfrm>
          <a:prstGeom prst="wedgeRoundRectCallout">
            <a:avLst/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</a:rPr>
              <a:t>You are super!</a:t>
            </a:r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15BA82EC-6460-4A51-985E-5874B59E23CC}"/>
              </a:ext>
            </a:extLst>
          </p:cNvPr>
          <p:cNvSpPr/>
          <p:nvPr/>
        </p:nvSpPr>
        <p:spPr>
          <a:xfrm>
            <a:off x="7202150" y="4523986"/>
            <a:ext cx="2028295" cy="947523"/>
          </a:xfrm>
          <a:prstGeom prst="wedgeRoundRectCallout">
            <a:avLst/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</a:rPr>
              <a:t>She is wonderful!</a:t>
            </a:r>
          </a:p>
        </p:txBody>
      </p:sp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894D4334-7897-47D3-9DA8-6BEA789C2F34}"/>
              </a:ext>
            </a:extLst>
          </p:cNvPr>
          <p:cNvSpPr/>
          <p:nvPr/>
        </p:nvSpPr>
        <p:spPr>
          <a:xfrm>
            <a:off x="9646548" y="4513760"/>
            <a:ext cx="1956825" cy="1017922"/>
          </a:xfrm>
          <a:prstGeom prst="wedgeRoundRectCallout">
            <a:avLst/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</a:rPr>
              <a:t>Do you need help?</a:t>
            </a:r>
          </a:p>
        </p:txBody>
      </p:sp>
      <p:sp>
        <p:nvSpPr>
          <p:cNvPr id="37" name="Speech Bubble: Rectangle with Corners Rounded 36">
            <a:hlinkClick r:id="" action="ppaction://noaction">
              <a:snd r:embed="rId7" name="T1_W1_2.2.wav"/>
            </a:hlinkClick>
            <a:extLst>
              <a:ext uri="{FF2B5EF4-FFF2-40B4-BE49-F238E27FC236}">
                <a16:creationId xmlns:a16="http://schemas.microsoft.com/office/drawing/2014/main" id="{088F0471-0AFD-4DEF-A6A3-0EDD5CB44824}"/>
              </a:ext>
            </a:extLst>
          </p:cNvPr>
          <p:cNvSpPr/>
          <p:nvPr/>
        </p:nvSpPr>
        <p:spPr>
          <a:xfrm>
            <a:off x="2065098" y="1882094"/>
            <a:ext cx="1892808" cy="947523"/>
          </a:xfrm>
          <a:prstGeom prst="wedgeRoundRectCallout">
            <a:avLst/>
          </a:prstGeom>
          <a:solidFill>
            <a:srgbClr val="FDF09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</a:rPr>
              <a:t>Guten</a:t>
            </a:r>
            <a:r>
              <a:rPr lang="en-GB" sz="2400" dirty="0">
                <a:solidFill>
                  <a:srgbClr val="002060"/>
                </a:solidFill>
              </a:rPr>
              <a:t> Tag!</a:t>
            </a:r>
          </a:p>
        </p:txBody>
      </p:sp>
      <p:sp>
        <p:nvSpPr>
          <p:cNvPr id="38" name="Speech Bubble: Rectangle with Corners Rounded 37">
            <a:hlinkClick r:id="" action="ppaction://noaction">
              <a:snd r:embed="rId8" name="T1_W1_2.1.wav"/>
            </a:hlinkClick>
            <a:extLst>
              <a:ext uri="{FF2B5EF4-FFF2-40B4-BE49-F238E27FC236}">
                <a16:creationId xmlns:a16="http://schemas.microsoft.com/office/drawing/2014/main" id="{C4B7DD3B-E46A-4273-A2A1-6CFDEBB2D4D5}"/>
              </a:ext>
            </a:extLst>
          </p:cNvPr>
          <p:cNvSpPr/>
          <p:nvPr/>
        </p:nvSpPr>
        <p:spPr>
          <a:xfrm>
            <a:off x="4508939" y="1829541"/>
            <a:ext cx="1892808" cy="862051"/>
          </a:xfrm>
          <a:prstGeom prst="wedgeRoundRectCallout">
            <a:avLst>
              <a:gd name="adj1" fmla="val -20833"/>
              <a:gd name="adj2" fmla="val 78819"/>
              <a:gd name="adj3" fmla="val 16667"/>
            </a:avLst>
          </a:prstGeom>
          <a:solidFill>
            <a:srgbClr val="FDF09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002060"/>
                </a:solidFill>
              </a:rPr>
              <a:t>Hallo!</a:t>
            </a:r>
          </a:p>
        </p:txBody>
      </p:sp>
      <p:sp>
        <p:nvSpPr>
          <p:cNvPr id="39" name="Speech Bubble: Rectangle with Corners Rounded 38">
            <a:hlinkClick r:id="" action="ppaction://noaction">
              <a:snd r:embed="rId9" name="T1_W1_2.3.wav"/>
            </a:hlinkClick>
            <a:extLst>
              <a:ext uri="{FF2B5EF4-FFF2-40B4-BE49-F238E27FC236}">
                <a16:creationId xmlns:a16="http://schemas.microsoft.com/office/drawing/2014/main" id="{E63E1920-B2EB-41B0-AE37-EDD255052DFF}"/>
              </a:ext>
            </a:extLst>
          </p:cNvPr>
          <p:cNvSpPr/>
          <p:nvPr/>
        </p:nvSpPr>
        <p:spPr>
          <a:xfrm>
            <a:off x="7981100" y="1786804"/>
            <a:ext cx="1892808" cy="947523"/>
          </a:xfrm>
          <a:prstGeom prst="wedgeRoundRectCallout">
            <a:avLst/>
          </a:prstGeom>
          <a:solidFill>
            <a:srgbClr val="FDF09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</a:rPr>
              <a:t>Wie </a:t>
            </a:r>
            <a:r>
              <a:rPr lang="en-GB" sz="2400" dirty="0" err="1">
                <a:solidFill>
                  <a:srgbClr val="002060"/>
                </a:solidFill>
              </a:rPr>
              <a:t>geht’s</a:t>
            </a:r>
            <a:r>
              <a:rPr lang="en-GB" sz="24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40" name="Speech Bubble: Rectangle with Corners Rounded 39">
            <a:hlinkClick r:id="" action="ppaction://noaction">
              <a:snd r:embed="rId10" name="T1_W1_2.4.wav"/>
            </a:hlinkClick>
            <a:extLst>
              <a:ext uri="{FF2B5EF4-FFF2-40B4-BE49-F238E27FC236}">
                <a16:creationId xmlns:a16="http://schemas.microsoft.com/office/drawing/2014/main" id="{C4EC0701-7567-44F5-87ED-405818E27E70}"/>
              </a:ext>
            </a:extLst>
          </p:cNvPr>
          <p:cNvSpPr/>
          <p:nvPr/>
        </p:nvSpPr>
        <p:spPr>
          <a:xfrm>
            <a:off x="141025" y="4573966"/>
            <a:ext cx="1892808" cy="947523"/>
          </a:xfrm>
          <a:prstGeom prst="wedgeRoundRectCallout">
            <a:avLst/>
          </a:prstGeom>
          <a:solidFill>
            <a:srgbClr val="FDF09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</a:rPr>
              <a:t>Ja</a:t>
            </a:r>
            <a:r>
              <a:rPr lang="en-GB" sz="2400" dirty="0">
                <a:solidFill>
                  <a:srgbClr val="002060"/>
                </a:solidFill>
              </a:rPr>
              <a:t>, </a:t>
            </a:r>
            <a:r>
              <a:rPr lang="en-GB" sz="2400" dirty="0" err="1">
                <a:solidFill>
                  <a:srgbClr val="002060"/>
                </a:solidFill>
              </a:rPr>
              <a:t>richtig</a:t>
            </a:r>
            <a:r>
              <a:rPr lang="en-GB" sz="2400" dirty="0">
                <a:solidFill>
                  <a:srgbClr val="002060"/>
                </a:solidFill>
              </a:rPr>
              <a:t>!</a:t>
            </a:r>
          </a:p>
        </p:txBody>
      </p:sp>
      <p:sp>
        <p:nvSpPr>
          <p:cNvPr id="41" name="Speech Bubble: Rectangle with Corners Rounded 40">
            <a:hlinkClick r:id="" action="ppaction://noaction">
              <a:snd r:embed="rId11" name="T1_W1_2.5.wav"/>
            </a:hlinkClick>
            <a:extLst>
              <a:ext uri="{FF2B5EF4-FFF2-40B4-BE49-F238E27FC236}">
                <a16:creationId xmlns:a16="http://schemas.microsoft.com/office/drawing/2014/main" id="{FCEED51E-E977-4102-8CC9-5D4229EEAF55}"/>
              </a:ext>
            </a:extLst>
          </p:cNvPr>
          <p:cNvSpPr/>
          <p:nvPr/>
        </p:nvSpPr>
        <p:spPr>
          <a:xfrm>
            <a:off x="2593403" y="4542010"/>
            <a:ext cx="1892808" cy="947523"/>
          </a:xfrm>
          <a:prstGeom prst="wedgeRoundRectCallout">
            <a:avLst/>
          </a:prstGeom>
          <a:solidFill>
            <a:srgbClr val="FDF09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</a:rPr>
              <a:t>Das </a:t>
            </a:r>
            <a:r>
              <a:rPr lang="en-GB" sz="2400" dirty="0" err="1">
                <a:solidFill>
                  <a:srgbClr val="002060"/>
                </a:solidFill>
              </a:rPr>
              <a:t>ist</a:t>
            </a:r>
            <a:r>
              <a:rPr lang="en-GB" sz="2400" dirty="0">
                <a:solidFill>
                  <a:srgbClr val="002060"/>
                </a:solidFill>
              </a:rPr>
              <a:t> toll!</a:t>
            </a:r>
          </a:p>
        </p:txBody>
      </p:sp>
      <p:sp>
        <p:nvSpPr>
          <p:cNvPr id="42" name="Speech Bubble: Rectangle with Corners Rounded 41">
            <a:hlinkClick r:id="" action="ppaction://noaction">
              <a:snd r:embed="rId12" name="T1_W1_2.6.wav"/>
            </a:hlinkClick>
            <a:extLst>
              <a:ext uri="{FF2B5EF4-FFF2-40B4-BE49-F238E27FC236}">
                <a16:creationId xmlns:a16="http://schemas.microsoft.com/office/drawing/2014/main" id="{64DB7CD2-8674-442E-A6BB-DF4DF68A5004}"/>
              </a:ext>
            </a:extLst>
          </p:cNvPr>
          <p:cNvSpPr/>
          <p:nvPr/>
        </p:nvSpPr>
        <p:spPr>
          <a:xfrm>
            <a:off x="4884374" y="4571802"/>
            <a:ext cx="1892808" cy="947523"/>
          </a:xfrm>
          <a:prstGeom prst="wedgeRoundRectCallout">
            <a:avLst/>
          </a:prstGeom>
          <a:solidFill>
            <a:srgbClr val="FDF09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</a:rPr>
              <a:t>Du </a:t>
            </a:r>
            <a:r>
              <a:rPr lang="en-GB" sz="2400" dirty="0" err="1">
                <a:solidFill>
                  <a:srgbClr val="002060"/>
                </a:solidFill>
              </a:rPr>
              <a:t>bist</a:t>
            </a:r>
            <a:r>
              <a:rPr lang="en-GB" sz="2400" dirty="0">
                <a:solidFill>
                  <a:srgbClr val="002060"/>
                </a:solidFill>
              </a:rPr>
              <a:t> super!</a:t>
            </a:r>
          </a:p>
        </p:txBody>
      </p:sp>
      <p:sp>
        <p:nvSpPr>
          <p:cNvPr id="43" name="Speech Bubble: Rectangle with Corners Rounded 42">
            <a:hlinkClick r:id="" action="ppaction://noaction">
              <a:snd r:embed="rId13" name="T1_W1_2.7.wav"/>
            </a:hlinkClick>
            <a:extLst>
              <a:ext uri="{FF2B5EF4-FFF2-40B4-BE49-F238E27FC236}">
                <a16:creationId xmlns:a16="http://schemas.microsoft.com/office/drawing/2014/main" id="{D1187233-7E9D-41E3-8AA6-3C45EB1FDCB0}"/>
              </a:ext>
            </a:extLst>
          </p:cNvPr>
          <p:cNvSpPr/>
          <p:nvPr/>
        </p:nvSpPr>
        <p:spPr>
          <a:xfrm>
            <a:off x="7189767" y="4519061"/>
            <a:ext cx="2053060" cy="947523"/>
          </a:xfrm>
          <a:prstGeom prst="wedgeRoundRectCallout">
            <a:avLst/>
          </a:prstGeom>
          <a:solidFill>
            <a:srgbClr val="FDF09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</a:rPr>
              <a:t>Sie </a:t>
            </a:r>
            <a:r>
              <a:rPr lang="en-GB" sz="2400" dirty="0" err="1">
                <a:solidFill>
                  <a:srgbClr val="002060"/>
                </a:solidFill>
              </a:rPr>
              <a:t>ist</a:t>
            </a:r>
            <a:r>
              <a:rPr lang="en-GB" sz="2400" dirty="0">
                <a:solidFill>
                  <a:srgbClr val="002060"/>
                </a:solidFill>
              </a:rPr>
              <a:t> wunderbar!</a:t>
            </a:r>
          </a:p>
        </p:txBody>
      </p:sp>
      <p:sp>
        <p:nvSpPr>
          <p:cNvPr id="44" name="Speech Bubble: Rectangle with Corners Rounded 43">
            <a:hlinkClick r:id="" action="ppaction://noaction">
              <a:snd r:embed="rId14" name="T1_W1_2.8.wav"/>
            </a:hlinkClick>
            <a:extLst>
              <a:ext uri="{FF2B5EF4-FFF2-40B4-BE49-F238E27FC236}">
                <a16:creationId xmlns:a16="http://schemas.microsoft.com/office/drawing/2014/main" id="{22E537A1-7770-4677-AB31-6DB8AB0BFF96}"/>
              </a:ext>
            </a:extLst>
          </p:cNvPr>
          <p:cNvSpPr/>
          <p:nvPr/>
        </p:nvSpPr>
        <p:spPr>
          <a:xfrm>
            <a:off x="9626115" y="4513760"/>
            <a:ext cx="2028295" cy="1017922"/>
          </a:xfrm>
          <a:prstGeom prst="wedgeRoundRectCallout">
            <a:avLst/>
          </a:prstGeom>
          <a:solidFill>
            <a:srgbClr val="FDF09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</a:rPr>
              <a:t>Brauchst</a:t>
            </a:r>
            <a:r>
              <a:rPr lang="en-US" sz="2400" dirty="0">
                <a:solidFill>
                  <a:srgbClr val="002060"/>
                </a:solidFill>
              </a:rPr>
              <a:t> du </a:t>
            </a:r>
            <a:r>
              <a:rPr lang="en-US" sz="2400" dirty="0" err="1">
                <a:solidFill>
                  <a:srgbClr val="002060"/>
                </a:solidFill>
              </a:rPr>
              <a:t>Hilfe</a:t>
            </a:r>
            <a:r>
              <a:rPr lang="en-US" sz="2400" dirty="0">
                <a:solidFill>
                  <a:srgbClr val="002060"/>
                </a:solidFill>
              </a:rPr>
              <a:t>?</a:t>
            </a: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47" name="Speech Bubble: Rectangle with Corners Rounded 46">
            <a:extLst>
              <a:ext uri="{FF2B5EF4-FFF2-40B4-BE49-F238E27FC236}">
                <a16:creationId xmlns:a16="http://schemas.microsoft.com/office/drawing/2014/main" id="{430D41E9-26DE-64B8-ED9C-25E8B8FA8E88}"/>
              </a:ext>
            </a:extLst>
          </p:cNvPr>
          <p:cNvSpPr/>
          <p:nvPr/>
        </p:nvSpPr>
        <p:spPr>
          <a:xfrm>
            <a:off x="788613" y="5738921"/>
            <a:ext cx="1892808" cy="947523"/>
          </a:xfrm>
          <a:prstGeom prst="wedgeRoundRectCallout">
            <a:avLst/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</a:rPr>
              <a:t>Yes please!</a:t>
            </a:r>
          </a:p>
        </p:txBody>
      </p:sp>
      <p:sp>
        <p:nvSpPr>
          <p:cNvPr id="30" name="Speech Bubble: Rectangle with Corners Rounded 29">
            <a:hlinkClick r:id="" action="ppaction://noaction">
              <a:snd r:embed="rId15" name="T1_W1_2.9.wav"/>
            </a:hlinkClick>
            <a:extLst>
              <a:ext uri="{FF2B5EF4-FFF2-40B4-BE49-F238E27FC236}">
                <a16:creationId xmlns:a16="http://schemas.microsoft.com/office/drawing/2014/main" id="{49271C73-B6B9-7EA8-A851-5F4A4299157F}"/>
              </a:ext>
            </a:extLst>
          </p:cNvPr>
          <p:cNvSpPr/>
          <p:nvPr/>
        </p:nvSpPr>
        <p:spPr>
          <a:xfrm>
            <a:off x="802867" y="5706346"/>
            <a:ext cx="1878553" cy="970261"/>
          </a:xfrm>
          <a:prstGeom prst="wedgeRoundRectCallout">
            <a:avLst/>
          </a:prstGeom>
          <a:solidFill>
            <a:srgbClr val="FDF09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</a:rPr>
              <a:t>Ja</a:t>
            </a:r>
            <a:r>
              <a:rPr lang="en-GB" sz="2400" dirty="0">
                <a:solidFill>
                  <a:srgbClr val="002060"/>
                </a:solidFill>
              </a:rPr>
              <a:t> bitte!</a:t>
            </a:r>
          </a:p>
        </p:txBody>
      </p:sp>
      <p:sp>
        <p:nvSpPr>
          <p:cNvPr id="48" name="Speech Bubble: Rectangle with Corners Rounded 47">
            <a:extLst>
              <a:ext uri="{FF2B5EF4-FFF2-40B4-BE49-F238E27FC236}">
                <a16:creationId xmlns:a16="http://schemas.microsoft.com/office/drawing/2014/main" id="{B006340C-C8C6-A414-794E-3F563C9384DE}"/>
              </a:ext>
            </a:extLst>
          </p:cNvPr>
          <p:cNvSpPr/>
          <p:nvPr/>
        </p:nvSpPr>
        <p:spPr>
          <a:xfrm>
            <a:off x="3833574" y="5706346"/>
            <a:ext cx="1960097" cy="947523"/>
          </a:xfrm>
          <a:prstGeom prst="wedgeRoundRectCallout">
            <a:avLst/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</a:rPr>
              <a:t>Can I help?</a:t>
            </a:r>
          </a:p>
        </p:txBody>
      </p:sp>
      <p:sp>
        <p:nvSpPr>
          <p:cNvPr id="45" name="Speech Bubble: Rectangle with Corners Rounded 44">
            <a:hlinkClick r:id="" action="ppaction://noaction">
              <a:snd r:embed="rId16" name="T1_W1_2.10.wav"/>
            </a:hlinkClick>
            <a:extLst>
              <a:ext uri="{FF2B5EF4-FFF2-40B4-BE49-F238E27FC236}">
                <a16:creationId xmlns:a16="http://schemas.microsoft.com/office/drawing/2014/main" id="{D43CCE57-631C-09EE-E77E-87480E6E027A}"/>
              </a:ext>
            </a:extLst>
          </p:cNvPr>
          <p:cNvSpPr/>
          <p:nvPr/>
        </p:nvSpPr>
        <p:spPr>
          <a:xfrm>
            <a:off x="3833573" y="5706345"/>
            <a:ext cx="1934101" cy="947523"/>
          </a:xfrm>
          <a:prstGeom prst="wedgeRoundRectCallout">
            <a:avLst/>
          </a:prstGeom>
          <a:solidFill>
            <a:srgbClr val="FDF09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</a:rPr>
              <a:t>Kann</a:t>
            </a:r>
            <a:r>
              <a:rPr lang="en-GB" sz="2400" dirty="0">
                <a:solidFill>
                  <a:srgbClr val="002060"/>
                </a:solidFill>
              </a:rPr>
              <a:t> ich </a:t>
            </a:r>
            <a:r>
              <a:rPr lang="en-GB" sz="2400" dirty="0" err="1">
                <a:solidFill>
                  <a:srgbClr val="002060"/>
                </a:solidFill>
              </a:rPr>
              <a:t>helfen</a:t>
            </a:r>
            <a:r>
              <a:rPr lang="en-GB" sz="2400" dirty="0">
                <a:solidFill>
                  <a:srgbClr val="002060"/>
                </a:solidFill>
              </a:rPr>
              <a:t>? </a:t>
            </a:r>
          </a:p>
        </p:txBody>
      </p:sp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id="{C2C2E03E-6837-4352-A124-17E7139D835E}"/>
              </a:ext>
            </a:extLst>
          </p:cNvPr>
          <p:cNvSpPr/>
          <p:nvPr/>
        </p:nvSpPr>
        <p:spPr>
          <a:xfrm>
            <a:off x="6799856" y="5704378"/>
            <a:ext cx="1892808" cy="947523"/>
          </a:xfrm>
          <a:prstGeom prst="wedgeRoundRectCallout">
            <a:avLst/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</a:rPr>
              <a:t>Thank you!</a:t>
            </a:r>
          </a:p>
        </p:txBody>
      </p:sp>
      <p:sp>
        <p:nvSpPr>
          <p:cNvPr id="46" name="Speech Bubble: Rectangle with Corners Rounded 45">
            <a:hlinkClick r:id="" action="ppaction://noaction">
              <a:snd r:embed="rId17" name="T1_W1_2.11.wav"/>
            </a:hlinkClick>
            <a:extLst>
              <a:ext uri="{FF2B5EF4-FFF2-40B4-BE49-F238E27FC236}">
                <a16:creationId xmlns:a16="http://schemas.microsoft.com/office/drawing/2014/main" id="{FBA7A5B8-AEF7-8619-51A0-11E547BB895A}"/>
              </a:ext>
            </a:extLst>
          </p:cNvPr>
          <p:cNvSpPr/>
          <p:nvPr/>
        </p:nvSpPr>
        <p:spPr>
          <a:xfrm>
            <a:off x="6799856" y="5699820"/>
            <a:ext cx="1892808" cy="947523"/>
          </a:xfrm>
          <a:prstGeom prst="wedgeRoundRectCallout">
            <a:avLst/>
          </a:prstGeom>
          <a:solidFill>
            <a:srgbClr val="FDF09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</a:rPr>
              <a:t>Danke</a:t>
            </a:r>
            <a:r>
              <a:rPr lang="en-GB" sz="2400" dirty="0">
                <a:solidFill>
                  <a:srgbClr val="00206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282998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/>
      <p:bldP spid="19" grpId="0"/>
      <p:bldP spid="20" grpId="0"/>
      <p:bldP spid="27" grpId="0" animBg="1"/>
      <p:bldP spid="28" grpId="0" animBg="1"/>
      <p:bldP spid="29" grpId="0" animBg="1"/>
      <p:bldP spid="31" grpId="0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7" grpId="0" animBg="1"/>
      <p:bldP spid="30" grpId="0" animBg="1"/>
      <p:bldP spid="48" grpId="0" animBg="1"/>
      <p:bldP spid="45" grpId="0" animBg="1"/>
      <p:bldP spid="49" grpId="0" animBg="1"/>
      <p:bldP spid="4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2951267" y="2143691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d</a:t>
            </a:r>
            <a:r>
              <a:rPr kumimoji="0" lang="en-GB" sz="8800" b="0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</a:t>
            </a:r>
            <a:endParaRPr kumimoji="0" lang="en-GB" sz="8800" b="1" i="0" u="none" strike="noStrike" kern="1200" cap="none" spc="-1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hlinkClick r:id="" action="ppaction://noaction">
              <a:snd r:embed="rId7" name="Rot_T1_W1-2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56645" y="-80713"/>
            <a:ext cx="691988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500" dirty="0">
                <a:solidFill>
                  <a:srgbClr val="002060"/>
                </a:solidFill>
              </a:rPr>
              <a:t>long [</a:t>
            </a:r>
            <a:r>
              <a:rPr lang="en-GB" sz="11500" b="1" dirty="0">
                <a:solidFill>
                  <a:srgbClr val="002060"/>
                </a:solidFill>
              </a:rPr>
              <a:t>a</a:t>
            </a:r>
            <a:r>
              <a:rPr lang="en-GB" sz="11500" dirty="0">
                <a:solidFill>
                  <a:srgbClr val="002060"/>
                </a:solidFill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</a:rPr>
                <a:t>…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8413566-F93A-4BB8-8A97-4B112482D5E4}"/>
              </a:ext>
            </a:extLst>
          </p:cNvPr>
          <p:cNvGrpSpPr/>
          <p:nvPr/>
        </p:nvGrpSpPr>
        <p:grpSpPr>
          <a:xfrm>
            <a:off x="3630085" y="3988937"/>
            <a:ext cx="4029229" cy="2179952"/>
            <a:chOff x="3630085" y="3988937"/>
            <a:chExt cx="4029229" cy="2179952"/>
          </a:xfrm>
        </p:grpSpPr>
        <p:pic>
          <p:nvPicPr>
            <p:cNvPr id="11" name="Google Shape;267;p11">
              <a:extLst>
                <a:ext uri="{FF2B5EF4-FFF2-40B4-BE49-F238E27FC236}">
                  <a16:creationId xmlns:a16="http://schemas.microsoft.com/office/drawing/2014/main" id="{CA3F283A-CB4A-4152-83DD-9A59B0A7D034}"/>
                </a:ext>
              </a:extLst>
            </p:cNvPr>
            <p:cNvPicPr/>
            <p:nvPr/>
          </p:nvPicPr>
          <p:blipFill>
            <a:blip r:embed="rId9"/>
            <a:stretch/>
          </p:blipFill>
          <p:spPr>
            <a:xfrm>
              <a:off x="3823994" y="5120426"/>
              <a:ext cx="1236458" cy="1017092"/>
            </a:xfrm>
            <a:prstGeom prst="rect">
              <a:avLst/>
            </a:prstGeom>
            <a:ln>
              <a:noFill/>
            </a:ln>
          </p:spPr>
        </p:pic>
        <p:sp>
          <p:nvSpPr>
            <p:cNvPr id="12" name="CustomShape 1">
              <a:extLst>
                <a:ext uri="{FF2B5EF4-FFF2-40B4-BE49-F238E27FC236}">
                  <a16:creationId xmlns:a16="http://schemas.microsoft.com/office/drawing/2014/main" id="{C0A01589-1E97-401F-A1B8-6AB0F39BABE9}"/>
                </a:ext>
              </a:extLst>
            </p:cNvPr>
            <p:cNvSpPr/>
            <p:nvPr/>
          </p:nvSpPr>
          <p:spPr>
            <a:xfrm>
              <a:off x="3630085" y="5772529"/>
              <a:ext cx="1476832" cy="39636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000" b="1" spc="-1" dirty="0">
                  <a:solidFill>
                    <a:srgbClr val="1F3864"/>
                  </a:solidFill>
                  <a:latin typeface="Century Gothic"/>
                  <a:ea typeface="Century Gothic"/>
                </a:rPr>
                <a:t>M</a:t>
              </a:r>
              <a:r>
                <a:rPr kumimoji="0" lang="en-GB" sz="2000" b="1" i="0" u="none" strike="noStrike" kern="1200" cap="none" spc="-1" normalizeH="0" baseline="0" noProof="0" dirty="0" err="1">
                  <a:ln>
                    <a:noFill/>
                  </a:ln>
                  <a:solidFill>
                    <a:srgbClr val="1F3864"/>
                  </a:solidFill>
                  <a:effectLst/>
                  <a:uLnTx/>
                  <a:uFillTx/>
                  <a:latin typeface="Century Gothic"/>
                  <a:ea typeface="Century Gothic"/>
                </a:rPr>
                <a:t>oritz</a:t>
              </a:r>
              <a:endPara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pic>
          <p:nvPicPr>
            <p:cNvPr id="13" name="Google Shape;271;p11">
              <a:extLst>
                <a:ext uri="{FF2B5EF4-FFF2-40B4-BE49-F238E27FC236}">
                  <a16:creationId xmlns:a16="http://schemas.microsoft.com/office/drawing/2014/main" id="{DA4B28E4-21A6-4CFE-9805-CB0F608C79EA}"/>
                </a:ext>
              </a:extLst>
            </p:cNvPr>
            <p:cNvPicPr/>
            <p:nvPr/>
          </p:nvPicPr>
          <p:blipFill>
            <a:blip r:embed="rId9"/>
            <a:stretch/>
          </p:blipFill>
          <p:spPr>
            <a:xfrm>
              <a:off x="6757071" y="3988937"/>
              <a:ext cx="757645" cy="846084"/>
            </a:xfrm>
            <a:prstGeom prst="rect">
              <a:avLst/>
            </a:prstGeom>
            <a:ln>
              <a:noFill/>
            </a:ln>
          </p:spPr>
        </p:pic>
        <p:sp>
          <p:nvSpPr>
            <p:cNvPr id="16" name="CustomShape 4">
              <a:extLst>
                <a:ext uri="{FF2B5EF4-FFF2-40B4-BE49-F238E27FC236}">
                  <a16:creationId xmlns:a16="http://schemas.microsoft.com/office/drawing/2014/main" id="{AA527ACB-D4AA-4160-8091-FBCBB0F96CF8}"/>
                </a:ext>
              </a:extLst>
            </p:cNvPr>
            <p:cNvSpPr/>
            <p:nvPr/>
          </p:nvSpPr>
          <p:spPr>
            <a:xfrm>
              <a:off x="6614264" y="4510763"/>
              <a:ext cx="1045050" cy="474062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-1" normalizeH="0" baseline="0" noProof="0" dirty="0">
                  <a:ln>
                    <a:noFill/>
                  </a:ln>
                  <a:solidFill>
                    <a:srgbClr val="1F3864"/>
                  </a:solidFill>
                  <a:effectLst/>
                  <a:uLnTx/>
                  <a:uFillTx/>
                  <a:latin typeface="Century Gothic"/>
                  <a:ea typeface="Century Gothic"/>
                </a:rPr>
                <a:t>Lina</a:t>
              </a:r>
              <a:endPara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9" name="CustomShape 7">
              <a:extLst>
                <a:ext uri="{FF2B5EF4-FFF2-40B4-BE49-F238E27FC236}">
                  <a16:creationId xmlns:a16="http://schemas.microsoft.com/office/drawing/2014/main" id="{4AD3557E-2194-4C64-8B2D-4C651F43132B}"/>
                </a:ext>
              </a:extLst>
            </p:cNvPr>
            <p:cNvSpPr/>
            <p:nvPr/>
          </p:nvSpPr>
          <p:spPr>
            <a:xfrm rot="11406911" flipH="1">
              <a:off x="5366018" y="4598462"/>
              <a:ext cx="1068114" cy="784349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76320">
              <a:solidFill>
                <a:srgbClr val="002060"/>
              </a:solidFill>
              <a:miter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GB"/>
            </a:p>
          </p:txBody>
        </p:sp>
      </p:grpSp>
      <p:sp>
        <p:nvSpPr>
          <p:cNvPr id="18" name="CustomShape 2">
            <a:extLst>
              <a:ext uri="{FF2B5EF4-FFF2-40B4-BE49-F238E27FC236}">
                <a16:creationId xmlns:a16="http://schemas.microsoft.com/office/drawing/2014/main" id="{211BC57F-A1C5-4FA3-AB56-9CDC3B2B81E4}"/>
              </a:ext>
            </a:extLst>
          </p:cNvPr>
          <p:cNvSpPr/>
          <p:nvPr/>
        </p:nvSpPr>
        <p:spPr>
          <a:xfrm>
            <a:off x="-829680" y="2143691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8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j</a:t>
            </a:r>
            <a:r>
              <a:rPr lang="en-GB" sz="8800" spc="-1" dirty="0" err="1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</a:rPr>
              <a:t>a</a:t>
            </a:r>
            <a:endParaRPr kumimoji="0" lang="en-GB" sz="8800" b="1" i="0" u="none" strike="noStrike" kern="1200" cap="none" spc="-1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0" name="CustomShape 2">
            <a:extLst>
              <a:ext uri="{FF2B5EF4-FFF2-40B4-BE49-F238E27FC236}">
                <a16:creationId xmlns:a16="http://schemas.microsoft.com/office/drawing/2014/main" id="{07AB00F3-EA4E-4E36-8C47-3C989309310A}"/>
              </a:ext>
            </a:extLst>
          </p:cNvPr>
          <p:cNvSpPr/>
          <p:nvPr/>
        </p:nvSpPr>
        <p:spPr>
          <a:xfrm>
            <a:off x="7088642" y="2341003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T</a:t>
            </a:r>
            <a:r>
              <a:rPr lang="en-GB" sz="8800" spc="-1" dirty="0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</a:rPr>
              <a:t>a</a:t>
            </a:r>
            <a:r>
              <a:rPr lang="en-GB" sz="8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g</a:t>
            </a:r>
            <a:endParaRPr kumimoji="0" lang="en-GB" sz="8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026" name="Picture 2" descr="Tick, Mark, Ok, Perfect, Check, Done, Sign, Good, Green">
            <a:extLst>
              <a:ext uri="{FF2B5EF4-FFF2-40B4-BE49-F238E27FC236}">
                <a16:creationId xmlns:a16="http://schemas.microsoft.com/office/drawing/2014/main" id="{86BECACC-73B4-427A-A5D6-B37222F83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523" y="4636714"/>
            <a:ext cx="1005064" cy="93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lendar, Date, Mark, Day, Hand, Pencil">
            <a:extLst>
              <a:ext uri="{FF2B5EF4-FFF2-40B4-BE49-F238E27FC236}">
                <a16:creationId xmlns:a16="http://schemas.microsoft.com/office/drawing/2014/main" id="{42184001-0C17-4177-9D66-EB1DD2264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0522" y="4719597"/>
            <a:ext cx="1750305" cy="112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ustomShape 1">
            <a:extLst>
              <a:ext uri="{FF2B5EF4-FFF2-40B4-BE49-F238E27FC236}">
                <a16:creationId xmlns:a16="http://schemas.microsoft.com/office/drawing/2014/main" id="{562655AC-01FA-44BD-ABF4-1DF612D93A2B}"/>
              </a:ext>
            </a:extLst>
          </p:cNvPr>
          <p:cNvSpPr/>
          <p:nvPr/>
        </p:nvSpPr>
        <p:spPr>
          <a:xfrm>
            <a:off x="4885589" y="3525387"/>
            <a:ext cx="2071871" cy="4686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spc="-1" dirty="0">
                <a:solidFill>
                  <a:srgbClr val="1F3864"/>
                </a:solidFill>
                <a:latin typeface="Century Gothic"/>
                <a:ea typeface="Century Gothic"/>
              </a:rPr>
              <a:t>[there]</a:t>
            </a:r>
            <a:endParaRPr kumimoji="0" lang="en-GB" sz="32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2" name="CustomShape 1">
            <a:extLst>
              <a:ext uri="{FF2B5EF4-FFF2-40B4-BE49-F238E27FC236}">
                <a16:creationId xmlns:a16="http://schemas.microsoft.com/office/drawing/2014/main" id="{77FDBC08-140E-44CC-9FBF-07A6354C495E}"/>
              </a:ext>
            </a:extLst>
          </p:cNvPr>
          <p:cNvSpPr/>
          <p:nvPr/>
        </p:nvSpPr>
        <p:spPr>
          <a:xfrm>
            <a:off x="1104642" y="3561320"/>
            <a:ext cx="2071871" cy="4686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spc="-1" dirty="0">
                <a:solidFill>
                  <a:srgbClr val="1F3864"/>
                </a:solidFill>
                <a:latin typeface="Century Gothic"/>
                <a:ea typeface="Century Gothic"/>
              </a:rPr>
              <a:t>[yes]</a:t>
            </a:r>
            <a:endParaRPr kumimoji="0" lang="en-GB" sz="32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3" name="CustomShape 1">
            <a:extLst>
              <a:ext uri="{FF2B5EF4-FFF2-40B4-BE49-F238E27FC236}">
                <a16:creationId xmlns:a16="http://schemas.microsoft.com/office/drawing/2014/main" id="{4187DFE5-31D9-477F-AE8E-3F313D1EE4EC}"/>
              </a:ext>
            </a:extLst>
          </p:cNvPr>
          <p:cNvSpPr/>
          <p:nvPr/>
        </p:nvSpPr>
        <p:spPr>
          <a:xfrm>
            <a:off x="9140709" y="3619462"/>
            <a:ext cx="2071871" cy="4686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spc="-1" dirty="0">
                <a:solidFill>
                  <a:srgbClr val="1F3864"/>
                </a:solidFill>
                <a:latin typeface="Century Gothic"/>
                <a:ea typeface="Century Gothic"/>
              </a:rPr>
              <a:t>[day]</a:t>
            </a:r>
            <a:endParaRPr kumimoji="0" lang="en-GB" sz="32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8960333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ot_T1_W1-3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ot_T1_W1-3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ot_T1_W1-3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ot_T1_W1-3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22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2831820" y="1904697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h</a:t>
            </a:r>
            <a:r>
              <a:rPr kumimoji="0" lang="en-GB" sz="8800" b="0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</a:t>
            </a:r>
            <a:r>
              <a:rPr kumimoji="0" lang="en-GB" sz="8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llo</a:t>
            </a:r>
            <a:endParaRPr kumimoji="0" lang="en-GB" sz="8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hlinkClick r:id="" action="ppaction://noaction">
              <a:snd r:embed="rId6" name="Rot_T1_W1-3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-242427"/>
            <a:ext cx="638386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500" dirty="0">
                <a:solidFill>
                  <a:srgbClr val="002060"/>
                </a:solidFill>
              </a:rPr>
              <a:t>short [</a:t>
            </a:r>
            <a:r>
              <a:rPr lang="en-GB" sz="11500" b="1" dirty="0">
                <a:solidFill>
                  <a:srgbClr val="002060"/>
                </a:solidFill>
              </a:rPr>
              <a:t>a</a:t>
            </a:r>
            <a:r>
              <a:rPr lang="en-GB" sz="11500" dirty="0">
                <a:solidFill>
                  <a:srgbClr val="002060"/>
                </a:solidFill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82B9CBA6-AA64-4319-AD0C-341C8AC4EF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278" y="513212"/>
            <a:ext cx="638569" cy="618613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86F982C0-9F1C-4FC3-A97F-AFA3E065868B}"/>
              </a:ext>
            </a:extLst>
          </p:cNvPr>
          <p:cNvSpPr/>
          <p:nvPr/>
        </p:nvSpPr>
        <p:spPr>
          <a:xfrm>
            <a:off x="10396437" y="189956"/>
            <a:ext cx="818288" cy="775440"/>
          </a:xfrm>
          <a:prstGeom prst="wedgeEllipseCallout">
            <a:avLst>
              <a:gd name="adj1" fmla="val 80935"/>
              <a:gd name="adj2" fmla="val 35126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bg1"/>
                </a:solidFill>
              </a:rPr>
              <a:t>…</a:t>
            </a:r>
          </a:p>
        </p:txBody>
      </p:sp>
      <p:pic>
        <p:nvPicPr>
          <p:cNvPr id="18" name="Picture 9" descr="See the source image">
            <a:extLst>
              <a:ext uri="{FF2B5EF4-FFF2-40B4-BE49-F238E27FC236}">
                <a16:creationId xmlns:a16="http://schemas.microsoft.com/office/drawing/2014/main" id="{A1D2268A-3A4A-44D8-AF2A-89F8DA6A1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583" y="3688849"/>
            <a:ext cx="1134345" cy="1022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9" descr="See the source image">
            <a:extLst>
              <a:ext uri="{FF2B5EF4-FFF2-40B4-BE49-F238E27FC236}">
                <a16:creationId xmlns:a16="http://schemas.microsoft.com/office/drawing/2014/main" id="{1688464B-7778-4CFE-9511-7D90F7510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13083" y="3635947"/>
            <a:ext cx="1134345" cy="1075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stomShape 2">
            <a:extLst>
              <a:ext uri="{FF2B5EF4-FFF2-40B4-BE49-F238E27FC236}">
                <a16:creationId xmlns:a16="http://schemas.microsoft.com/office/drawing/2014/main" id="{B2B03E18-74F4-4A56-8909-285EF5774497}"/>
              </a:ext>
            </a:extLst>
          </p:cNvPr>
          <p:cNvSpPr/>
          <p:nvPr/>
        </p:nvSpPr>
        <p:spPr>
          <a:xfrm>
            <a:off x="7307245" y="1844929"/>
            <a:ext cx="5773078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d</a:t>
            </a:r>
            <a:r>
              <a:rPr kumimoji="0" lang="en-GB" sz="8800" b="0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</a:t>
            </a:r>
            <a:r>
              <a:rPr kumimoji="0" lang="en-GB" sz="8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nke</a:t>
            </a:r>
            <a:endParaRPr kumimoji="0" lang="en-GB" sz="8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050" name="Picture 2" descr="Thanks, Thank You, Message, Grateful, Appreciation">
            <a:extLst>
              <a:ext uri="{FF2B5EF4-FFF2-40B4-BE49-F238E27FC236}">
                <a16:creationId xmlns:a16="http://schemas.microsoft.com/office/drawing/2014/main" id="{DF5D404C-0488-4E4F-91BE-42ACBDC77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9916" y="3429000"/>
            <a:ext cx="2111618" cy="1407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ustomShape 2">
            <a:extLst>
              <a:ext uri="{FF2B5EF4-FFF2-40B4-BE49-F238E27FC236}">
                <a16:creationId xmlns:a16="http://schemas.microsoft.com/office/drawing/2014/main" id="{BB9AEE11-9868-4B0A-8363-64B8765DC6A7}"/>
              </a:ext>
            </a:extLst>
          </p:cNvPr>
          <p:cNvSpPr/>
          <p:nvPr/>
        </p:nvSpPr>
        <p:spPr>
          <a:xfrm>
            <a:off x="-888321" y="1904697"/>
            <a:ext cx="5773078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</a:t>
            </a:r>
            <a:r>
              <a:rPr kumimoji="0" lang="en-GB" sz="8800" b="0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</a:t>
            </a:r>
            <a:r>
              <a:rPr kumimoji="0" lang="en-GB" sz="8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s?</a:t>
            </a:r>
            <a:endParaRPr kumimoji="0" lang="en-GB" sz="8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052" name="Picture 4" descr="Comics, Interrogation, Question, Speech Bubble, Cartoon">
            <a:extLst>
              <a:ext uri="{FF2B5EF4-FFF2-40B4-BE49-F238E27FC236}">
                <a16:creationId xmlns:a16="http://schemas.microsoft.com/office/drawing/2014/main" id="{79A1C09E-F21D-472C-A425-2327DC9E9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998" y="3569166"/>
            <a:ext cx="1953821" cy="159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104611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ot_T1_W1-5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ot_T1_W1-5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ot_T1_W1-5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4549" y="1229428"/>
            <a:ext cx="1557451" cy="374973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C25B4A-87A5-444F-8909-6798D57B9B6E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407715F-6131-45A0-B32C-D2CFB1907A6E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Explosion: 8 Points 9">
              <a:extLst>
                <a:ext uri="{FF2B5EF4-FFF2-40B4-BE49-F238E27FC236}">
                  <a16:creationId xmlns:a16="http://schemas.microsoft.com/office/drawing/2014/main" id="{B8BE6A60-1CFA-43E3-94FE-71206E822483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Explosion: 8 Points 10">
              <a:extLst>
                <a:ext uri="{FF2B5EF4-FFF2-40B4-BE49-F238E27FC236}">
                  <a16:creationId xmlns:a16="http://schemas.microsoft.com/office/drawing/2014/main" id="{B41BDBF2-E6DC-4745-8986-04DDABD48D4D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871A45-33B3-485C-BB71-EBE790506937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B1A5A46-1BFA-B594-EA27-A3829D1CA7C6}"/>
              </a:ext>
            </a:extLst>
          </p:cNvPr>
          <p:cNvSpPr txBox="1"/>
          <p:nvPr/>
        </p:nvSpPr>
        <p:spPr>
          <a:xfrm flipH="1">
            <a:off x="1777975" y="1609139"/>
            <a:ext cx="2152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err="1">
                <a:solidFill>
                  <a:srgbClr val="002060"/>
                </a:solidFill>
              </a:rPr>
              <a:t>wir</a:t>
            </a:r>
            <a:r>
              <a:rPr lang="en-GB" sz="3600" b="1" dirty="0">
                <a:solidFill>
                  <a:srgbClr val="002060"/>
                </a:solidFill>
              </a:rPr>
              <a:t> </a:t>
            </a:r>
            <a:r>
              <a:rPr lang="en-GB" sz="3600" b="1" dirty="0" err="1">
                <a:solidFill>
                  <a:srgbClr val="002060"/>
                </a:solidFill>
              </a:rPr>
              <a:t>sind</a:t>
            </a:r>
            <a:endParaRPr lang="en-GB" sz="3600" b="1" dirty="0">
              <a:solidFill>
                <a:srgbClr val="00206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59DAC53-C739-5D61-33EF-47E59D4BE84E}"/>
              </a:ext>
            </a:extLst>
          </p:cNvPr>
          <p:cNvSpPr txBox="1"/>
          <p:nvPr/>
        </p:nvSpPr>
        <p:spPr>
          <a:xfrm>
            <a:off x="1900665" y="2097793"/>
            <a:ext cx="1469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</a:rPr>
              <a:t>[we are]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2F5A180-F619-73F0-DF91-8C7EFBB0EA54}"/>
              </a:ext>
            </a:extLst>
          </p:cNvPr>
          <p:cNvSpPr txBox="1"/>
          <p:nvPr/>
        </p:nvSpPr>
        <p:spPr>
          <a:xfrm flipH="1">
            <a:off x="6303155" y="1437571"/>
            <a:ext cx="2152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err="1">
                <a:solidFill>
                  <a:srgbClr val="002060"/>
                </a:solidFill>
              </a:rPr>
              <a:t>ihr</a:t>
            </a:r>
            <a:r>
              <a:rPr lang="en-GB" sz="3600" b="1" dirty="0">
                <a:solidFill>
                  <a:srgbClr val="002060"/>
                </a:solidFill>
              </a:rPr>
              <a:t> </a:t>
            </a:r>
            <a:r>
              <a:rPr lang="en-GB" sz="3600" b="1" dirty="0" err="1">
                <a:solidFill>
                  <a:srgbClr val="002060"/>
                </a:solidFill>
              </a:rPr>
              <a:t>seid</a:t>
            </a:r>
            <a:endParaRPr lang="en-GB" sz="3600" b="1" dirty="0">
              <a:solidFill>
                <a:srgbClr val="00206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8A2D67-AEAB-2DA7-0344-88128F0D587B}"/>
              </a:ext>
            </a:extLst>
          </p:cNvPr>
          <p:cNvSpPr txBox="1"/>
          <p:nvPr/>
        </p:nvSpPr>
        <p:spPr>
          <a:xfrm>
            <a:off x="5799956" y="1954618"/>
            <a:ext cx="2753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</a:rPr>
              <a:t>[you (all) are]</a:t>
            </a:r>
          </a:p>
        </p:txBody>
      </p:sp>
      <p:pic>
        <p:nvPicPr>
          <p:cNvPr id="1032" name="Picture 8" descr="Free illustrations of Roses">
            <a:extLst>
              <a:ext uri="{FF2B5EF4-FFF2-40B4-BE49-F238E27FC236}">
                <a16:creationId xmlns:a16="http://schemas.microsoft.com/office/drawing/2014/main" id="{F82B91A2-9915-859E-4F62-19906DFBA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699" y="2666045"/>
            <a:ext cx="1698560" cy="1358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69540F9-65B0-F08B-B814-8F9032E41A91}"/>
              </a:ext>
            </a:extLst>
          </p:cNvPr>
          <p:cNvSpPr txBox="1"/>
          <p:nvPr/>
        </p:nvSpPr>
        <p:spPr>
          <a:xfrm flipH="1">
            <a:off x="1055157" y="3826143"/>
            <a:ext cx="2152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err="1">
                <a:solidFill>
                  <a:srgbClr val="002060"/>
                </a:solidFill>
              </a:rPr>
              <a:t>schön</a:t>
            </a:r>
            <a:endParaRPr lang="en-GB" sz="3600" b="1" dirty="0">
              <a:solidFill>
                <a:srgbClr val="00206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2ED49F-E90A-D0E2-EBC5-27AB47527D17}"/>
              </a:ext>
            </a:extLst>
          </p:cNvPr>
          <p:cNvSpPr txBox="1"/>
          <p:nvPr/>
        </p:nvSpPr>
        <p:spPr>
          <a:xfrm>
            <a:off x="519" y="4337405"/>
            <a:ext cx="3554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</a:rPr>
              <a:t>[lovely, beautiful]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210A03D-1564-4DA6-6A3C-8D6368F67375}"/>
              </a:ext>
            </a:extLst>
          </p:cNvPr>
          <p:cNvSpPr txBox="1"/>
          <p:nvPr/>
        </p:nvSpPr>
        <p:spPr>
          <a:xfrm flipH="1">
            <a:off x="4376955" y="3369649"/>
            <a:ext cx="32540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002060"/>
                </a:solidFill>
              </a:rPr>
              <a:t>Österreich</a:t>
            </a:r>
            <a:endParaRPr lang="en-GB" sz="3600" b="1" dirty="0">
              <a:solidFill>
                <a:srgbClr val="00206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4B76C3A-6A9D-A3F5-692D-5129AEE2ED90}"/>
              </a:ext>
            </a:extLst>
          </p:cNvPr>
          <p:cNvSpPr txBox="1"/>
          <p:nvPr/>
        </p:nvSpPr>
        <p:spPr>
          <a:xfrm>
            <a:off x="5150770" y="4024894"/>
            <a:ext cx="1584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</a:rPr>
              <a:t>[Austria]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85852E4-986A-6A04-801D-50A28092A5BB}"/>
              </a:ext>
            </a:extLst>
          </p:cNvPr>
          <p:cNvSpPr txBox="1"/>
          <p:nvPr/>
        </p:nvSpPr>
        <p:spPr>
          <a:xfrm flipH="1">
            <a:off x="8009362" y="3511132"/>
            <a:ext cx="3578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</a:rPr>
              <a:t>der Park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18DC3D0-ECA5-D4CE-C188-4084071B9DF1}"/>
              </a:ext>
            </a:extLst>
          </p:cNvPr>
          <p:cNvSpPr txBox="1"/>
          <p:nvPr/>
        </p:nvSpPr>
        <p:spPr>
          <a:xfrm>
            <a:off x="8046810" y="4079947"/>
            <a:ext cx="3335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</a:rPr>
              <a:t>[(the) park]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2CA3951-13B3-23AE-7553-5C4960EFADFB}"/>
              </a:ext>
            </a:extLst>
          </p:cNvPr>
          <p:cNvSpPr txBox="1"/>
          <p:nvPr/>
        </p:nvSpPr>
        <p:spPr>
          <a:xfrm flipH="1">
            <a:off x="1603709" y="5799789"/>
            <a:ext cx="2152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002060"/>
                </a:solidFill>
              </a:rPr>
              <a:t>die Stadt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8415F19-314F-7D87-92A9-3BF161EB4833}"/>
              </a:ext>
            </a:extLst>
          </p:cNvPr>
          <p:cNvSpPr txBox="1"/>
          <p:nvPr/>
        </p:nvSpPr>
        <p:spPr>
          <a:xfrm>
            <a:off x="1728636" y="6315117"/>
            <a:ext cx="21522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</a:rPr>
              <a:t>[(the) town]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3FC19B8-31DB-9B73-F36A-A1A750FA37EC}"/>
              </a:ext>
            </a:extLst>
          </p:cNvPr>
          <p:cNvSpPr txBox="1"/>
          <p:nvPr/>
        </p:nvSpPr>
        <p:spPr>
          <a:xfrm flipH="1">
            <a:off x="4851558" y="5880295"/>
            <a:ext cx="3701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002060"/>
                </a:solidFill>
              </a:rPr>
              <a:t>der Zug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26EEE92-2545-065D-EB0E-B8EEC1653EC0}"/>
              </a:ext>
            </a:extLst>
          </p:cNvPr>
          <p:cNvSpPr txBox="1"/>
          <p:nvPr/>
        </p:nvSpPr>
        <p:spPr>
          <a:xfrm>
            <a:off x="4764951" y="6335832"/>
            <a:ext cx="24781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[(the) train]</a:t>
            </a:r>
            <a:endParaRPr lang="en-GB" sz="2400" dirty="0">
              <a:solidFill>
                <a:srgbClr val="002060"/>
              </a:solidFill>
            </a:endParaRPr>
          </a:p>
        </p:txBody>
      </p:sp>
      <p:pic>
        <p:nvPicPr>
          <p:cNvPr id="6" name="Picture 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8E7339EC-6FB5-4D09-B712-C6A0A4A44D6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18"/>
          <a:stretch/>
        </p:blipFill>
        <p:spPr>
          <a:xfrm>
            <a:off x="1728636" y="532248"/>
            <a:ext cx="1805063" cy="1205931"/>
          </a:xfrm>
          <a:prstGeom prst="rect">
            <a:avLst/>
          </a:prstGeom>
        </p:spPr>
      </p:pic>
      <p:pic>
        <p:nvPicPr>
          <p:cNvPr id="8" name="Picture 7" descr="Shape, circle, rectangle&#10;&#10;Description automatically generated">
            <a:extLst>
              <a:ext uri="{FF2B5EF4-FFF2-40B4-BE49-F238E27FC236}">
                <a16:creationId xmlns:a16="http://schemas.microsoft.com/office/drawing/2014/main" id="{DE3E471E-6B6A-4E6C-A684-B55C8BF80660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774" y="462486"/>
            <a:ext cx="1597319" cy="1123355"/>
          </a:xfrm>
          <a:prstGeom prst="rect">
            <a:avLst/>
          </a:prstGeom>
        </p:spPr>
      </p:pic>
      <p:pic>
        <p:nvPicPr>
          <p:cNvPr id="32" name="Graphic 31" descr="Teacher">
            <a:extLst>
              <a:ext uri="{FF2B5EF4-FFF2-40B4-BE49-F238E27FC236}">
                <a16:creationId xmlns:a16="http://schemas.microsoft.com/office/drawing/2014/main" id="{A94D3C49-0C8B-4B33-AFF5-F1A5C0E5FD8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213" y="-94353"/>
            <a:ext cx="914400" cy="914400"/>
          </a:xfrm>
          <a:prstGeom prst="rect">
            <a:avLst/>
          </a:prstGeom>
        </p:spPr>
      </p:pic>
      <p:sp>
        <p:nvSpPr>
          <p:cNvPr id="33" name="Speech Bubble: Rectangle with Corners Rounded 32">
            <a:hlinkClick r:id="" action="ppaction://noaction">
              <a:snd r:embed="rId17" name="T3_W1_5.1.wav"/>
            </a:hlinkClick>
            <a:extLst>
              <a:ext uri="{FF2B5EF4-FFF2-40B4-BE49-F238E27FC236}">
                <a16:creationId xmlns:a16="http://schemas.microsoft.com/office/drawing/2014/main" id="{15795B7F-4DB1-4BEA-97CA-30E7F1DD5642}"/>
              </a:ext>
            </a:extLst>
          </p:cNvPr>
          <p:cNvSpPr/>
          <p:nvPr/>
        </p:nvSpPr>
        <p:spPr>
          <a:xfrm>
            <a:off x="924337" y="43011"/>
            <a:ext cx="4595182" cy="517320"/>
          </a:xfrm>
          <a:prstGeom prst="wedgeRoundRectCallout">
            <a:avLst>
              <a:gd name="adj1" fmla="val -60537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4" name="CustomShape 7">
            <a:hlinkClick r:id="" action="ppaction://noaction">
              <a:snd r:embed="rId17" name="T3_W1_5.1.wav"/>
            </a:hlinkClick>
            <a:extLst>
              <a:ext uri="{FF2B5EF4-FFF2-40B4-BE49-F238E27FC236}">
                <a16:creationId xmlns:a16="http://schemas.microsoft.com/office/drawing/2014/main" id="{63BAFBCC-E556-4FD4-ABBD-C638324D252A}"/>
              </a:ext>
            </a:extLst>
          </p:cNvPr>
          <p:cNvSpPr/>
          <p:nvPr/>
        </p:nvSpPr>
        <p:spPr>
          <a:xfrm>
            <a:off x="853568" y="78476"/>
            <a:ext cx="5239839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lang="en-GB" sz="2400" b="1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Hör</a:t>
            </a:r>
            <a:r>
              <a:rPr lang="en-GB" sz="24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400" b="1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zu</a:t>
            </a:r>
            <a:r>
              <a:rPr lang="en-GB" sz="24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und sag die </a:t>
            </a:r>
            <a:r>
              <a:rPr lang="en-GB" sz="2400" b="1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Wörter</a:t>
            </a:r>
            <a:r>
              <a:rPr lang="en-GB" sz="24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356893-9EE4-7F43-6053-0EA5FC7C004A}"/>
              </a:ext>
            </a:extLst>
          </p:cNvPr>
          <p:cNvSpPr txBox="1"/>
          <p:nvPr/>
        </p:nvSpPr>
        <p:spPr>
          <a:xfrm flipH="1">
            <a:off x="8088795" y="5951265"/>
            <a:ext cx="1850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002060"/>
                </a:solidFill>
              </a:rPr>
              <a:t>in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B0321F-EC76-3DB2-7DC6-CC9A5E400B90}"/>
              </a:ext>
            </a:extLst>
          </p:cNvPr>
          <p:cNvSpPr txBox="1"/>
          <p:nvPr/>
        </p:nvSpPr>
        <p:spPr>
          <a:xfrm>
            <a:off x="7118090" y="6395514"/>
            <a:ext cx="24781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[in]</a:t>
            </a:r>
            <a:endParaRPr lang="en-GB" sz="2400" dirty="0">
              <a:solidFill>
                <a:srgbClr val="00206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DA584E-37B4-9AB9-074F-7A5828EE675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764714" y="2468051"/>
            <a:ext cx="1900665" cy="98003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734899E-7A26-A2AD-8826-044D49DAB0F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972903" y="2327691"/>
            <a:ext cx="1122801" cy="115808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56E8784-8848-DF9B-5293-85A94C04C2F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267360" y="5064378"/>
            <a:ext cx="1129101" cy="80448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51CED33-3779-EF5E-2D16-B730C7CFFE7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234079" y="4875199"/>
            <a:ext cx="891475" cy="92097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12A0AAC-6F3B-393F-6842-C66E3C7D8A4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749029" y="4635891"/>
            <a:ext cx="1071319" cy="133264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4A8FC57-2E45-8C76-86F4-8E2326A67B38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231593" y="4550499"/>
            <a:ext cx="1475008" cy="1455418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B3D4A3AC-EA6B-3EA3-4E2E-269437CB230F}"/>
              </a:ext>
            </a:extLst>
          </p:cNvPr>
          <p:cNvSpPr txBox="1"/>
          <p:nvPr/>
        </p:nvSpPr>
        <p:spPr>
          <a:xfrm flipH="1">
            <a:off x="8838428" y="5920333"/>
            <a:ext cx="40040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002060"/>
                </a:solidFill>
              </a:rPr>
              <a:t>das Restaurant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F9FE668-6A43-F060-D7EA-A58D2D2530C1}"/>
              </a:ext>
            </a:extLst>
          </p:cNvPr>
          <p:cNvSpPr txBox="1"/>
          <p:nvPr/>
        </p:nvSpPr>
        <p:spPr>
          <a:xfrm>
            <a:off x="9209488" y="6437733"/>
            <a:ext cx="3261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[(the) restaurant]</a:t>
            </a:r>
            <a:endParaRPr lang="en-GB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729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1_5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1_5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1_5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1_5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3_W1_5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3_W1_5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3_W1_5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3_W1_5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3_W1_5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6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6" presetClass="exit" presetSubtype="32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3" presetClass="entr" presetSubtype="16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8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8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>
                      <p:stCondLst>
                        <p:cond delay="indefinite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4" fill="hold">
                      <p:stCondLst>
                        <p:cond delay="indefinite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3" grpId="2"/>
      <p:bldP spid="14" grpId="0"/>
      <p:bldP spid="14" grpId="1"/>
      <p:bldP spid="14" grpId="2"/>
      <p:bldP spid="15" grpId="0"/>
      <p:bldP spid="15" grpId="1"/>
      <p:bldP spid="15" grpId="2"/>
      <p:bldP spid="16" grpId="0"/>
      <p:bldP spid="16" grpId="1"/>
      <p:bldP spid="16" grpId="2"/>
      <p:bldP spid="18" grpId="0"/>
      <p:bldP spid="18" grpId="1"/>
      <p:bldP spid="18" grpId="2"/>
      <p:bldP spid="19" grpId="0"/>
      <p:bldP spid="19" grpId="1"/>
      <p:bldP spid="19" grpId="2"/>
      <p:bldP spid="21" grpId="0"/>
      <p:bldP spid="21" grpId="1"/>
      <p:bldP spid="21" grpId="2"/>
      <p:bldP spid="22" grpId="0"/>
      <p:bldP spid="22" grpId="1"/>
      <p:bldP spid="22" grpId="2"/>
      <p:bldP spid="24" grpId="0"/>
      <p:bldP spid="24" grpId="1"/>
      <p:bldP spid="24" grpId="2"/>
      <p:bldP spid="25" grpId="0"/>
      <p:bldP spid="25" grpId="1"/>
      <p:bldP spid="25" grpId="2"/>
      <p:bldP spid="25" grpId="3"/>
      <p:bldP spid="25" grpId="4"/>
      <p:bldP spid="27" grpId="0"/>
      <p:bldP spid="27" grpId="1"/>
      <p:bldP spid="27" grpId="2"/>
      <p:bldP spid="28" grpId="0"/>
      <p:bldP spid="28" grpId="1"/>
      <p:bldP spid="28" grpId="2"/>
      <p:bldP spid="30" grpId="0"/>
      <p:bldP spid="30" grpId="1"/>
      <p:bldP spid="30" grpId="2"/>
      <p:bldP spid="31" grpId="0"/>
      <p:bldP spid="31" grpId="1"/>
      <p:bldP spid="31" grpId="2"/>
      <p:bldP spid="4" grpId="0"/>
      <p:bldP spid="4" grpId="1"/>
      <p:bldP spid="4" grpId="2"/>
      <p:bldP spid="7" grpId="0"/>
      <p:bldP spid="7" grpId="1"/>
      <p:bldP spid="7" grpId="2"/>
      <p:bldP spid="35" grpId="0"/>
      <p:bldP spid="35" grpId="1"/>
      <p:bldP spid="35" grpId="2"/>
      <p:bldP spid="36" grpId="0"/>
      <p:bldP spid="36" grpId="1"/>
      <p:bldP spid="36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7"/>
          <a:stretch/>
        </p:blipFill>
        <p:spPr>
          <a:xfrm>
            <a:off x="10909270" y="86527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90" name="CustomShape 3"/>
          <p:cNvSpPr/>
          <p:nvPr/>
        </p:nvSpPr>
        <p:spPr>
          <a:xfrm>
            <a:off x="182400" y="859509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lang="en-US" sz="2800" spc="-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You know that the verb sein (to be) is irregular.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3" name="CustomShape 6"/>
          <p:cNvSpPr/>
          <p:nvPr/>
        </p:nvSpPr>
        <p:spPr>
          <a:xfrm>
            <a:off x="9867886" y="1745730"/>
            <a:ext cx="184525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spc="-1" dirty="0">
                <a:solidFill>
                  <a:srgbClr val="92D050"/>
                </a:solidFill>
                <a:latin typeface="Century Gothic" panose="020B0502020202020204" pitchFamily="34" charset="0"/>
              </a:rPr>
              <a:t>you are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99" name="Google Shape;180;p8"/>
          <p:cNvPicPr/>
          <p:nvPr/>
        </p:nvPicPr>
        <p:blipFill>
          <a:blip r:embed="rId8"/>
          <a:stretch/>
        </p:blipFill>
        <p:spPr>
          <a:xfrm>
            <a:off x="742785" y="1566161"/>
            <a:ext cx="364446" cy="892693"/>
          </a:xfrm>
          <a:prstGeom prst="rect">
            <a:avLst/>
          </a:prstGeom>
          <a:ln>
            <a:noFill/>
          </a:ln>
        </p:spPr>
      </p:pic>
      <p:sp>
        <p:nvSpPr>
          <p:cNvPr id="20" name="CustomShape 6">
            <a:extLst>
              <a:ext uri="{FF2B5EF4-FFF2-40B4-BE49-F238E27FC236}">
                <a16:creationId xmlns:a16="http://schemas.microsoft.com/office/drawing/2014/main" id="{32D1A76B-32E6-49AD-AF93-C2AF59D25836}"/>
              </a:ext>
            </a:extLst>
          </p:cNvPr>
          <p:cNvSpPr/>
          <p:nvPr/>
        </p:nvSpPr>
        <p:spPr>
          <a:xfrm>
            <a:off x="3971832" y="3865722"/>
            <a:ext cx="144216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we are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668" y="21605"/>
            <a:ext cx="1645438" cy="1144800"/>
          </a:xfrm>
        </p:spPr>
        <p:txBody>
          <a:bodyPr/>
          <a:lstStyle/>
          <a:p>
            <a:r>
              <a:rPr lang="en-GB" sz="3600" b="1" spc="-1" dirty="0">
                <a:latin typeface="Century Gothic" panose="020B0502020202020204" pitchFamily="34" charset="0"/>
                <a:ea typeface="Century Gothic"/>
              </a:rPr>
              <a:t>Sein</a:t>
            </a:r>
            <a:endParaRPr lang="en-GB" sz="36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5579D68-5D08-4359-AD4E-7F222589B8FB}"/>
              </a:ext>
            </a:extLst>
          </p:cNvPr>
          <p:cNvSpPr/>
          <p:nvPr/>
        </p:nvSpPr>
        <p:spPr>
          <a:xfrm>
            <a:off x="1583147" y="1761779"/>
            <a:ext cx="22763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ich bin </a:t>
            </a:r>
            <a:endParaRPr lang="en-GB" dirty="0"/>
          </a:p>
        </p:txBody>
      </p:sp>
      <p:sp>
        <p:nvSpPr>
          <p:cNvPr id="29" name="CustomShape 4">
            <a:extLst>
              <a:ext uri="{FF2B5EF4-FFF2-40B4-BE49-F238E27FC236}">
                <a16:creationId xmlns:a16="http://schemas.microsoft.com/office/drawing/2014/main" id="{2E1F8E28-82F8-4BC2-B159-CF59F6C4A79F}"/>
              </a:ext>
            </a:extLst>
          </p:cNvPr>
          <p:cNvSpPr/>
          <p:nvPr/>
        </p:nvSpPr>
        <p:spPr>
          <a:xfrm>
            <a:off x="3915797" y="1745730"/>
            <a:ext cx="166464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spc="-1" noProof="0" dirty="0">
                <a:solidFill>
                  <a:srgbClr val="92D050"/>
                </a:solidFill>
                <a:latin typeface="Century Gothic" panose="020B0502020202020204" pitchFamily="34" charset="0"/>
              </a:rPr>
              <a:t>I am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E9E8110-7E30-4D91-8787-7799BD72A612}"/>
              </a:ext>
            </a:extLst>
          </p:cNvPr>
          <p:cNvSpPr/>
          <p:nvPr/>
        </p:nvSpPr>
        <p:spPr>
          <a:xfrm>
            <a:off x="7518270" y="1776060"/>
            <a:ext cx="14421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du 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bist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endParaRPr lang="en-GB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F9C77D5-4613-4689-A5B9-B4E54578EAE0}"/>
              </a:ext>
            </a:extLst>
          </p:cNvPr>
          <p:cNvSpPr/>
          <p:nvPr/>
        </p:nvSpPr>
        <p:spPr>
          <a:xfrm>
            <a:off x="1602785" y="3839929"/>
            <a:ext cx="18830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wir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sind</a:t>
            </a:r>
            <a:endParaRPr lang="en-GB" b="1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0CED1E6-7B05-4861-9D0D-70104DBD8A0A}"/>
              </a:ext>
            </a:extLst>
          </p:cNvPr>
          <p:cNvSpPr/>
          <p:nvPr/>
        </p:nvSpPr>
        <p:spPr>
          <a:xfrm>
            <a:off x="7524446" y="3818464"/>
            <a:ext cx="16454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ihr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seid</a:t>
            </a:r>
            <a:endParaRPr lang="en-GB" dirty="0"/>
          </a:p>
        </p:txBody>
      </p:sp>
      <p:sp>
        <p:nvSpPr>
          <p:cNvPr id="33" name="CustomShape 6">
            <a:extLst>
              <a:ext uri="{FF2B5EF4-FFF2-40B4-BE49-F238E27FC236}">
                <a16:creationId xmlns:a16="http://schemas.microsoft.com/office/drawing/2014/main" id="{534C8B8F-195F-4FD6-94EE-2DF388CC0AA7}"/>
              </a:ext>
            </a:extLst>
          </p:cNvPr>
          <p:cNvSpPr/>
          <p:nvPr/>
        </p:nvSpPr>
        <p:spPr>
          <a:xfrm>
            <a:off x="9874062" y="3839929"/>
            <a:ext cx="2589371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noProof="0" dirty="0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you (all) are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B03C5398-9BA7-4B0B-AA8F-7D03989934B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429472"/>
            <a:ext cx="1493551" cy="1049753"/>
          </a:xfrm>
          <a:prstGeom prst="rect">
            <a:avLst/>
          </a:prstGeom>
        </p:spPr>
      </p:pic>
      <p:pic>
        <p:nvPicPr>
          <p:cNvPr id="18" name="Google Shape;184;p8">
            <a:extLst>
              <a:ext uri="{FF2B5EF4-FFF2-40B4-BE49-F238E27FC236}">
                <a16:creationId xmlns:a16="http://schemas.microsoft.com/office/drawing/2014/main" id="{CF7D831A-7A7E-8ABD-F425-66B3C8511820}"/>
              </a:ext>
            </a:extLst>
          </p:cNvPr>
          <p:cNvPicPr/>
          <p:nvPr/>
        </p:nvPicPr>
        <p:blipFill>
          <a:blip r:embed="rId10"/>
          <a:stretch/>
        </p:blipFill>
        <p:spPr>
          <a:xfrm>
            <a:off x="2996619" y="1719545"/>
            <a:ext cx="633960" cy="671040"/>
          </a:xfrm>
          <a:prstGeom prst="rect">
            <a:avLst/>
          </a:prstGeom>
          <a:ln>
            <a:noFill/>
          </a:ln>
        </p:spPr>
      </p:pic>
      <p:pic>
        <p:nvPicPr>
          <p:cNvPr id="19" name="Google Shape;184;p8">
            <a:extLst>
              <a:ext uri="{FF2B5EF4-FFF2-40B4-BE49-F238E27FC236}">
                <a16:creationId xmlns:a16="http://schemas.microsoft.com/office/drawing/2014/main" id="{D2A9B32E-966F-6DB2-D4CD-CC0CEB0F1597}"/>
              </a:ext>
            </a:extLst>
          </p:cNvPr>
          <p:cNvPicPr/>
          <p:nvPr/>
        </p:nvPicPr>
        <p:blipFill>
          <a:blip r:embed="rId10"/>
          <a:stretch/>
        </p:blipFill>
        <p:spPr>
          <a:xfrm>
            <a:off x="9011821" y="1687608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21" name="CustomShape 3">
            <a:extLst>
              <a:ext uri="{FF2B5EF4-FFF2-40B4-BE49-F238E27FC236}">
                <a16:creationId xmlns:a16="http://schemas.microsoft.com/office/drawing/2014/main" id="{917C9B84-E43A-9415-EC7D-3C35E918790E}"/>
              </a:ext>
            </a:extLst>
          </p:cNvPr>
          <p:cNvSpPr/>
          <p:nvPr/>
        </p:nvSpPr>
        <p:spPr>
          <a:xfrm>
            <a:off x="488744" y="2934239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lang="en-US" sz="2800" spc="-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To say ‘we are’ and ‘you (all) are</a:t>
            </a:r>
            <a:r>
              <a:rPr lang="en-US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’ </a:t>
            </a:r>
            <a:r>
              <a:rPr lang="en-US" sz="2800" spc="-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use: 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2" name="Google Shape;184;p8">
            <a:extLst>
              <a:ext uri="{FF2B5EF4-FFF2-40B4-BE49-F238E27FC236}">
                <a16:creationId xmlns:a16="http://schemas.microsoft.com/office/drawing/2014/main" id="{ED531728-EE10-10AA-A5FE-1361C6C7592B}"/>
              </a:ext>
            </a:extLst>
          </p:cNvPr>
          <p:cNvPicPr/>
          <p:nvPr/>
        </p:nvPicPr>
        <p:blipFill>
          <a:blip r:embed="rId10"/>
          <a:stretch/>
        </p:blipFill>
        <p:spPr>
          <a:xfrm>
            <a:off x="3266361" y="3763429"/>
            <a:ext cx="633960" cy="671040"/>
          </a:xfrm>
          <a:prstGeom prst="rect">
            <a:avLst/>
          </a:prstGeom>
          <a:ln>
            <a:noFill/>
          </a:ln>
        </p:spPr>
      </p:pic>
      <p:pic>
        <p:nvPicPr>
          <p:cNvPr id="23" name="Google Shape;184;p8">
            <a:extLst>
              <a:ext uri="{FF2B5EF4-FFF2-40B4-BE49-F238E27FC236}">
                <a16:creationId xmlns:a16="http://schemas.microsoft.com/office/drawing/2014/main" id="{2283EA86-A997-704A-1D42-CDE4AFBA4992}"/>
              </a:ext>
            </a:extLst>
          </p:cNvPr>
          <p:cNvPicPr/>
          <p:nvPr/>
        </p:nvPicPr>
        <p:blipFill>
          <a:blip r:embed="rId10"/>
          <a:stretch/>
        </p:blipFill>
        <p:spPr>
          <a:xfrm>
            <a:off x="9204993" y="3795827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62A13F0E-551C-7A80-A2B4-19FCE3FF1D0B}"/>
              </a:ext>
            </a:extLst>
          </p:cNvPr>
          <p:cNvSpPr/>
          <p:nvPr/>
        </p:nvSpPr>
        <p:spPr>
          <a:xfrm>
            <a:off x="9525035" y="5249978"/>
            <a:ext cx="2439508" cy="1497025"/>
          </a:xfrm>
          <a:prstGeom prst="wedgeRoundRectCallout">
            <a:avLst>
              <a:gd name="adj1" fmla="val -79488"/>
              <a:gd name="adj2" fmla="val -110500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Remember that the final ‘d’ in German sounds like ‘t’!</a:t>
            </a:r>
            <a:endParaRPr lang="en-GB" sz="2000" dirty="0"/>
          </a:p>
        </p:txBody>
      </p:sp>
      <p:pic>
        <p:nvPicPr>
          <p:cNvPr id="25" name="Picture 2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111FE51A-E222-4DA3-B0DA-40431EDC83D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18"/>
          <a:stretch/>
        </p:blipFill>
        <p:spPr>
          <a:xfrm>
            <a:off x="36213" y="3535546"/>
            <a:ext cx="1549018" cy="1034872"/>
          </a:xfrm>
          <a:prstGeom prst="rect">
            <a:avLst/>
          </a:prstGeom>
        </p:spPr>
      </p:pic>
      <p:pic>
        <p:nvPicPr>
          <p:cNvPr id="26" name="Picture 25" descr="Shape, circle, rectangle&#10;&#10;Description automatically generated">
            <a:extLst>
              <a:ext uri="{FF2B5EF4-FFF2-40B4-BE49-F238E27FC236}">
                <a16:creationId xmlns:a16="http://schemas.microsoft.com/office/drawing/2014/main" id="{0278D17A-40AC-462B-8482-4BBAD3E99A30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874" y="3510275"/>
            <a:ext cx="1442160" cy="1014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9052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1_6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1_6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1_6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1_6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  <p:bldP spid="31" grpId="0"/>
      <p:bldP spid="32" grpId="0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>
            <a:hlinkClick r:id="" action="ppaction://noaction">
              <a:snd r:embed="rId6" name="T3_W1_7.1.wav"/>
            </a:hlinkClick>
          </p:cNvPr>
          <p:cNvSpPr/>
          <p:nvPr/>
        </p:nvSpPr>
        <p:spPr>
          <a:xfrm>
            <a:off x="114389" y="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Klassenfahrt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*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3440" y="329833"/>
            <a:ext cx="1557451" cy="374973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Kultur</a:t>
            </a: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89B9ADB6-F0BD-458B-888C-C78805A620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4362" y="87550"/>
            <a:ext cx="1695683" cy="1050586"/>
          </a:xfrm>
          <a:prstGeom prst="rect">
            <a:avLst/>
          </a:prstGeom>
        </p:spPr>
      </p:pic>
      <p:pic>
        <p:nvPicPr>
          <p:cNvPr id="5" name="Picture 4" descr="A picture containing clothing, footwear, person, human face&#10;&#10;Description automatically generated">
            <a:extLst>
              <a:ext uri="{FF2B5EF4-FFF2-40B4-BE49-F238E27FC236}">
                <a16:creationId xmlns:a16="http://schemas.microsoft.com/office/drawing/2014/main" id="{69E8A6BF-1255-B653-C68B-AA7F963208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112" y="1445996"/>
            <a:ext cx="2574911" cy="5190839"/>
          </a:xfrm>
          <a:prstGeom prst="rect">
            <a:avLst/>
          </a:prstGeom>
        </p:spPr>
      </p:pic>
      <p:sp>
        <p:nvSpPr>
          <p:cNvPr id="2" name="Speech Bubble: Oval 1">
            <a:hlinkClick r:id="" action="ppaction://noaction">
              <a:snd r:embed="rId9" name="T3_W1_7.5.wav"/>
            </a:hlinkClick>
            <a:extLst>
              <a:ext uri="{FF2B5EF4-FFF2-40B4-BE49-F238E27FC236}">
                <a16:creationId xmlns:a16="http://schemas.microsoft.com/office/drawing/2014/main" id="{F4DB9903-678D-7AC1-08BB-E30C3D398B0F}"/>
              </a:ext>
            </a:extLst>
          </p:cNvPr>
          <p:cNvSpPr/>
          <p:nvPr/>
        </p:nvSpPr>
        <p:spPr>
          <a:xfrm>
            <a:off x="7034969" y="3770472"/>
            <a:ext cx="3021069" cy="1318350"/>
          </a:xfrm>
          <a:prstGeom prst="wedgeEllipseCallout">
            <a:avLst>
              <a:gd name="adj1" fmla="val 58229"/>
              <a:gd name="adj2" fmla="val -134597"/>
            </a:avLst>
          </a:prstGeom>
          <a:solidFill>
            <a:srgbClr val="FADD2E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 err="1">
                <a:solidFill>
                  <a:srgbClr val="002060"/>
                </a:solidFill>
              </a:rPr>
              <a:t>Wir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gehen</a:t>
            </a:r>
            <a:r>
              <a:rPr lang="en-US" sz="2400" dirty="0">
                <a:solidFill>
                  <a:srgbClr val="002060"/>
                </a:solidFill>
              </a:rPr>
              <a:t> auf </a:t>
            </a:r>
            <a:r>
              <a:rPr lang="en-US" sz="2400" dirty="0" err="1">
                <a:solidFill>
                  <a:srgbClr val="002060"/>
                </a:solidFill>
              </a:rPr>
              <a:t>Klassenfahrt</a:t>
            </a:r>
            <a:r>
              <a:rPr lang="en-US" sz="2400" dirty="0">
                <a:solidFill>
                  <a:srgbClr val="002060"/>
                </a:solidFill>
              </a:rPr>
              <a:t>!</a:t>
            </a:r>
            <a:endParaRPr lang="en-GB" sz="2400" dirty="0">
              <a:solidFill>
                <a:srgbClr val="002060"/>
              </a:solidFill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01D8FF1-2871-35C2-F528-26032DB22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705" y="245098"/>
            <a:ext cx="2357543" cy="1491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9FB6AEF-87EA-5C6C-EA81-D6F0D8982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568" y="548205"/>
            <a:ext cx="285750" cy="23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hlinkClick r:id="" action="ppaction://noaction">
              <a:snd r:embed="rId12" name="T3_W1_7.6.wav"/>
            </a:hlinkClick>
            <a:extLst>
              <a:ext uri="{FF2B5EF4-FFF2-40B4-BE49-F238E27FC236}">
                <a16:creationId xmlns:a16="http://schemas.microsoft.com/office/drawing/2014/main" id="{C9E4AA83-FC84-3B05-17DC-C54C90DE82C6}"/>
              </a:ext>
            </a:extLst>
          </p:cNvPr>
          <p:cNvSpPr txBox="1"/>
          <p:nvPr/>
        </p:nvSpPr>
        <p:spPr>
          <a:xfrm>
            <a:off x="7643570" y="107144"/>
            <a:ext cx="16576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>
                <a:solidFill>
                  <a:srgbClr val="C00000"/>
                </a:solidFill>
              </a:rPr>
              <a:t>die Schweiz</a:t>
            </a:r>
          </a:p>
        </p:txBody>
      </p:sp>
      <p:sp>
        <p:nvSpPr>
          <p:cNvPr id="11" name="TextBox 10">
            <a:hlinkClick r:id="" action="ppaction://noaction">
              <a:snd r:embed="rId13" name="T3_W1_7.7.wav"/>
            </a:hlinkClick>
            <a:extLst>
              <a:ext uri="{FF2B5EF4-FFF2-40B4-BE49-F238E27FC236}">
                <a16:creationId xmlns:a16="http://schemas.microsoft.com/office/drawing/2014/main" id="{F585F006-2978-3814-FFB0-684B8FE13E5A}"/>
              </a:ext>
            </a:extLst>
          </p:cNvPr>
          <p:cNvSpPr txBox="1"/>
          <p:nvPr/>
        </p:nvSpPr>
        <p:spPr>
          <a:xfrm>
            <a:off x="8858443" y="534309"/>
            <a:ext cx="12022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>
                <a:solidFill>
                  <a:srgbClr val="C00000"/>
                </a:solidFill>
              </a:rPr>
              <a:t>Biel</a:t>
            </a:r>
          </a:p>
        </p:txBody>
      </p:sp>
      <p:pic>
        <p:nvPicPr>
          <p:cNvPr id="3074" name="Picture 2" descr="Free austria country europe vector">
            <a:extLst>
              <a:ext uri="{FF2B5EF4-FFF2-40B4-BE49-F238E27FC236}">
                <a16:creationId xmlns:a16="http://schemas.microsoft.com/office/drawing/2014/main" id="{38AD7831-24AB-CFD5-87ED-9CC7742CC2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261" y="4908287"/>
            <a:ext cx="2963609" cy="1528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hlinkClick r:id="" action="ppaction://noaction">
              <a:snd r:embed="rId15" name="T3_W1_7.8.wav"/>
            </a:hlinkClick>
            <a:extLst>
              <a:ext uri="{FF2B5EF4-FFF2-40B4-BE49-F238E27FC236}">
                <a16:creationId xmlns:a16="http://schemas.microsoft.com/office/drawing/2014/main" id="{8286624D-296E-E729-5C4E-95255323F1E4}"/>
              </a:ext>
            </a:extLst>
          </p:cNvPr>
          <p:cNvSpPr txBox="1"/>
          <p:nvPr/>
        </p:nvSpPr>
        <p:spPr>
          <a:xfrm>
            <a:off x="4402950" y="5047086"/>
            <a:ext cx="1928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C00000"/>
                </a:solidFill>
              </a:rPr>
              <a:t>Österreich</a:t>
            </a:r>
            <a:endParaRPr lang="en-GB" sz="2000" b="1" dirty="0">
              <a:solidFill>
                <a:srgbClr val="C00000"/>
              </a:solidFill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5C99F310-B067-A582-4793-BE050CEE1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319" y="5265564"/>
            <a:ext cx="285750" cy="23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hlinkClick r:id="" action="ppaction://noaction">
              <a:snd r:embed="rId16" name="T3_W1_7.9.wav"/>
            </a:hlinkClick>
            <a:extLst>
              <a:ext uri="{FF2B5EF4-FFF2-40B4-BE49-F238E27FC236}">
                <a16:creationId xmlns:a16="http://schemas.microsoft.com/office/drawing/2014/main" id="{9EDB2F83-AE77-E48F-E02B-BEF8217CC7DC}"/>
              </a:ext>
            </a:extLst>
          </p:cNvPr>
          <p:cNvSpPr txBox="1"/>
          <p:nvPr/>
        </p:nvSpPr>
        <p:spPr>
          <a:xfrm>
            <a:off x="7502221" y="5190873"/>
            <a:ext cx="12022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>
                <a:solidFill>
                  <a:srgbClr val="C00000"/>
                </a:solidFill>
              </a:rPr>
              <a:t>Wien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1094B4E9-3491-0E06-AC1C-B61DAF45F3A7}"/>
              </a:ext>
            </a:extLst>
          </p:cNvPr>
          <p:cNvSpPr/>
          <p:nvPr/>
        </p:nvSpPr>
        <p:spPr>
          <a:xfrm>
            <a:off x="130140" y="691281"/>
            <a:ext cx="7601715" cy="1843601"/>
          </a:xfrm>
          <a:prstGeom prst="wedgeRoundRectCallout">
            <a:avLst>
              <a:gd name="adj1" fmla="val -21658"/>
              <a:gd name="adj2" fmla="val -57850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2000" dirty="0"/>
              <a:t>Remember that in German we can join two or more nouns together to make a new noun:</a:t>
            </a:r>
            <a:r>
              <a:rPr lang="en-GB" sz="2000" dirty="0">
                <a:sym typeface="Wingdings" panose="05000000000000000000" pitchFamily="2" charset="2"/>
              </a:rPr>
              <a:t></a:t>
            </a:r>
            <a:r>
              <a:rPr lang="en-GB" sz="2000" dirty="0"/>
              <a:t>  </a:t>
            </a:r>
          </a:p>
        </p:txBody>
      </p:sp>
      <p:sp>
        <p:nvSpPr>
          <p:cNvPr id="14" name="Speech Bubble: Oval 13">
            <a:hlinkClick r:id="" action="ppaction://noaction">
              <a:snd r:embed="rId9" name="T3_W1_7.5.wav"/>
            </a:hlinkClick>
            <a:extLst>
              <a:ext uri="{FF2B5EF4-FFF2-40B4-BE49-F238E27FC236}">
                <a16:creationId xmlns:a16="http://schemas.microsoft.com/office/drawing/2014/main" id="{7D308CC6-EBFB-91A7-C873-BD2E8BC57620}"/>
              </a:ext>
            </a:extLst>
          </p:cNvPr>
          <p:cNvSpPr/>
          <p:nvPr/>
        </p:nvSpPr>
        <p:spPr>
          <a:xfrm>
            <a:off x="6832411" y="3540879"/>
            <a:ext cx="3336127" cy="1666852"/>
          </a:xfrm>
          <a:prstGeom prst="wedgeEllipseCallout">
            <a:avLst>
              <a:gd name="adj1" fmla="val 82574"/>
              <a:gd name="adj2" fmla="val -123595"/>
            </a:avLst>
          </a:prstGeom>
          <a:solidFill>
            <a:srgbClr val="FADD2E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</a:rPr>
              <a:t>Wir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gehen</a:t>
            </a:r>
            <a:r>
              <a:rPr lang="en-US" sz="2400" dirty="0">
                <a:solidFill>
                  <a:srgbClr val="002060"/>
                </a:solidFill>
              </a:rPr>
              <a:t> auf </a:t>
            </a:r>
            <a:r>
              <a:rPr lang="en-US" sz="2400" dirty="0" err="1">
                <a:solidFill>
                  <a:srgbClr val="002060"/>
                </a:solidFill>
              </a:rPr>
              <a:t>Klassenfahrt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nach</a:t>
            </a:r>
            <a:r>
              <a:rPr lang="en-US" sz="2400" dirty="0">
                <a:solidFill>
                  <a:srgbClr val="002060"/>
                </a:solidFill>
              </a:rPr>
              <a:t>* </a:t>
            </a:r>
            <a:r>
              <a:rPr lang="en-US" sz="2400" dirty="0" err="1">
                <a:solidFill>
                  <a:srgbClr val="002060"/>
                </a:solidFill>
              </a:rPr>
              <a:t>Österreich</a:t>
            </a:r>
            <a:r>
              <a:rPr lang="en-US" sz="2400" dirty="0">
                <a:solidFill>
                  <a:srgbClr val="002060"/>
                </a:solidFill>
              </a:rPr>
              <a:t>!</a:t>
            </a: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51EAA9B-2D9F-441B-AC35-A5D327E9135B}"/>
              </a:ext>
            </a:extLst>
          </p:cNvPr>
          <p:cNvSpPr txBox="1"/>
          <p:nvPr/>
        </p:nvSpPr>
        <p:spPr>
          <a:xfrm>
            <a:off x="114389" y="3029524"/>
            <a:ext cx="765966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It is typical in Swiss schools for the whole class to go on a trip together for several days.  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1828070-B868-4F25-9A5E-4BB227BAF59C}"/>
              </a:ext>
            </a:extLst>
          </p:cNvPr>
          <p:cNvSpPr txBox="1"/>
          <p:nvPr/>
        </p:nvSpPr>
        <p:spPr>
          <a:xfrm>
            <a:off x="1047664" y="1567434"/>
            <a:ext cx="22570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Klasse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= class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0A82D0D-18C0-419D-AA37-73034505C9E5}"/>
              </a:ext>
            </a:extLst>
          </p:cNvPr>
          <p:cNvSpPr txBox="1"/>
          <p:nvPr/>
        </p:nvSpPr>
        <p:spPr>
          <a:xfrm>
            <a:off x="3873600" y="1567433"/>
            <a:ext cx="31613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Fahrt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= trip, journey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0097E5F-C305-41A2-B9AC-2545EFB36FB7}"/>
              </a:ext>
            </a:extLst>
          </p:cNvPr>
          <p:cNvSpPr txBox="1"/>
          <p:nvPr/>
        </p:nvSpPr>
        <p:spPr>
          <a:xfrm>
            <a:off x="1717770" y="2073217"/>
            <a:ext cx="45574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Wingdings" panose="05000000000000000000" pitchFamily="2" charset="2"/>
              </a:rPr>
              <a:t>  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Klassenfahrt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= class trip</a:t>
            </a:r>
            <a:endParaRPr lang="en-GB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253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1_7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1_7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1_7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1" grpId="0"/>
      <p:bldP spid="24" grpId="0"/>
      <p:bldP spid="25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>
            <a:hlinkClick r:id="" action="ppaction://noaction">
              <a:snd r:embed="rId3" name="T3_W1_8.1.wav"/>
            </a:hlinkClick>
          </p:cNvPr>
          <p:cNvSpPr/>
          <p:nvPr/>
        </p:nvSpPr>
        <p:spPr>
          <a:xfrm>
            <a:off x="12128" y="-22922"/>
            <a:ext cx="6187330" cy="4973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Klassenfahrt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*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3" name="CustomShape 7">
            <a:hlinkClick r:id="" action="ppaction://noaction">
              <a:snd r:embed="rId4" name="T3_W1_8.2.wav"/>
            </a:hlinkClick>
          </p:cNvPr>
          <p:cNvSpPr/>
          <p:nvPr/>
        </p:nvSpPr>
        <p:spPr>
          <a:xfrm>
            <a:off x="26534" y="444541"/>
            <a:ext cx="6706645" cy="166767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Lias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und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Ronjas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Familie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wohnt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in Biel, das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ist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eine Stadt in der Schweiz. Morgen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geht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Lias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und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Ronjas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Klasse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aber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Klassenfahrt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nach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*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Österreich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!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3440" y="329833"/>
            <a:ext cx="1557451" cy="374973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Kultur</a:t>
            </a: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89B9ADB6-F0BD-458B-888C-C78805A620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4362" y="87550"/>
            <a:ext cx="1695683" cy="1050586"/>
          </a:xfrm>
          <a:prstGeom prst="rect">
            <a:avLst/>
          </a:prstGeom>
        </p:spPr>
      </p:pic>
      <p:pic>
        <p:nvPicPr>
          <p:cNvPr id="5" name="Picture 4" descr="A picture containing clothing, footwear, person, human face&#10;&#10;Description automatically generated">
            <a:extLst>
              <a:ext uri="{FF2B5EF4-FFF2-40B4-BE49-F238E27FC236}">
                <a16:creationId xmlns:a16="http://schemas.microsoft.com/office/drawing/2014/main" id="{69E8A6BF-1255-B653-C68B-AA7F963208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112" y="1445996"/>
            <a:ext cx="2574911" cy="5190839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901D8FF1-2871-35C2-F528-26032DB22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705" y="245098"/>
            <a:ext cx="2357543" cy="1491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9FB6AEF-87EA-5C6C-EA81-D6F0D8982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568" y="548205"/>
            <a:ext cx="285750" cy="23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hlinkClick r:id="" action="ppaction://noaction">
              <a:snd r:embed="rId9" name="T3_W1_8.8.wav"/>
            </a:hlinkClick>
            <a:extLst>
              <a:ext uri="{FF2B5EF4-FFF2-40B4-BE49-F238E27FC236}">
                <a16:creationId xmlns:a16="http://schemas.microsoft.com/office/drawing/2014/main" id="{C9E4AA83-FC84-3B05-17DC-C54C90DE82C6}"/>
              </a:ext>
            </a:extLst>
          </p:cNvPr>
          <p:cNvSpPr txBox="1"/>
          <p:nvPr/>
        </p:nvSpPr>
        <p:spPr>
          <a:xfrm>
            <a:off x="6906651" y="257310"/>
            <a:ext cx="17126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>
                <a:solidFill>
                  <a:srgbClr val="C00000"/>
                </a:solidFill>
              </a:rPr>
              <a:t>die Schweiz</a:t>
            </a:r>
          </a:p>
        </p:txBody>
      </p:sp>
      <p:sp>
        <p:nvSpPr>
          <p:cNvPr id="11" name="TextBox 10">
            <a:hlinkClick r:id="" action="ppaction://noaction">
              <a:snd r:embed="rId10" name="T3_W1_8.9.wav"/>
            </a:hlinkClick>
            <a:extLst>
              <a:ext uri="{FF2B5EF4-FFF2-40B4-BE49-F238E27FC236}">
                <a16:creationId xmlns:a16="http://schemas.microsoft.com/office/drawing/2014/main" id="{F585F006-2978-3814-FFB0-684B8FE13E5A}"/>
              </a:ext>
            </a:extLst>
          </p:cNvPr>
          <p:cNvSpPr txBox="1"/>
          <p:nvPr/>
        </p:nvSpPr>
        <p:spPr>
          <a:xfrm>
            <a:off x="8858443" y="534309"/>
            <a:ext cx="12022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>
                <a:solidFill>
                  <a:srgbClr val="C00000"/>
                </a:solidFill>
              </a:rPr>
              <a:t>Biel</a:t>
            </a:r>
          </a:p>
        </p:txBody>
      </p:sp>
      <p:pic>
        <p:nvPicPr>
          <p:cNvPr id="3074" name="Picture 2" descr="Free austria country europe vector">
            <a:extLst>
              <a:ext uri="{FF2B5EF4-FFF2-40B4-BE49-F238E27FC236}">
                <a16:creationId xmlns:a16="http://schemas.microsoft.com/office/drawing/2014/main" id="{38AD7831-24AB-CFD5-87ED-9CC7742CC2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119" y="5368614"/>
            <a:ext cx="1968500" cy="1015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hlinkClick r:id="" action="ppaction://noaction">
              <a:snd r:embed="rId12" name="T3_W1_8.6.wav"/>
            </a:hlinkClick>
            <a:extLst>
              <a:ext uri="{FF2B5EF4-FFF2-40B4-BE49-F238E27FC236}">
                <a16:creationId xmlns:a16="http://schemas.microsoft.com/office/drawing/2014/main" id="{8286624D-296E-E729-5C4E-95255323F1E4}"/>
              </a:ext>
            </a:extLst>
          </p:cNvPr>
          <p:cNvSpPr txBox="1"/>
          <p:nvPr/>
        </p:nvSpPr>
        <p:spPr>
          <a:xfrm>
            <a:off x="4270759" y="5320838"/>
            <a:ext cx="1928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C00000"/>
                </a:solidFill>
              </a:rPr>
              <a:t>Österreich</a:t>
            </a:r>
            <a:endParaRPr lang="en-GB" sz="2000" b="1" dirty="0">
              <a:solidFill>
                <a:srgbClr val="C00000"/>
              </a:solidFill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5C99F310-B067-A582-4793-BE050CEE1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0901" y="5505504"/>
            <a:ext cx="285750" cy="23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hlinkClick r:id="" action="ppaction://noaction">
              <a:snd r:embed="rId13" name="T3_W1_8.7.wav"/>
            </a:hlinkClick>
            <a:extLst>
              <a:ext uri="{FF2B5EF4-FFF2-40B4-BE49-F238E27FC236}">
                <a16:creationId xmlns:a16="http://schemas.microsoft.com/office/drawing/2014/main" id="{9EDB2F83-AE77-E48F-E02B-BEF8217CC7DC}"/>
              </a:ext>
            </a:extLst>
          </p:cNvPr>
          <p:cNvSpPr txBox="1"/>
          <p:nvPr/>
        </p:nvSpPr>
        <p:spPr>
          <a:xfrm>
            <a:off x="6815873" y="5445371"/>
            <a:ext cx="12022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>
                <a:solidFill>
                  <a:srgbClr val="C00000"/>
                </a:solidFill>
              </a:rPr>
              <a:t>Wien</a:t>
            </a:r>
          </a:p>
        </p:txBody>
      </p:sp>
      <p:sp>
        <p:nvSpPr>
          <p:cNvPr id="24" name="CustomShape 7">
            <a:hlinkClick r:id="" action="ppaction://noaction">
              <a:snd r:embed="rId14" name="T3_W1_8.3.wav"/>
            </a:hlinkClick>
            <a:extLst>
              <a:ext uri="{FF2B5EF4-FFF2-40B4-BE49-F238E27FC236}">
                <a16:creationId xmlns:a16="http://schemas.microsoft.com/office/drawing/2014/main" id="{90C9A5F8-4343-F54D-D313-D3EFE62290B3}"/>
              </a:ext>
            </a:extLst>
          </p:cNvPr>
          <p:cNvSpPr/>
          <p:nvPr/>
        </p:nvSpPr>
        <p:spPr>
          <a:xfrm>
            <a:off x="26534" y="2214064"/>
            <a:ext cx="6706645" cy="14143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Die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Klasse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fährt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nach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Wien – die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Hauptstadt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* von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Österreich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 Wien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ist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schön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! Die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Klasse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fährt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mit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dem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Zug. 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" name="Speech Bubble: Oval 1">
            <a:hlinkClick r:id="" action="ppaction://noaction">
              <a:snd r:embed="rId15" name="T3_W1_8.5.wav"/>
            </a:hlinkClick>
            <a:extLst>
              <a:ext uri="{FF2B5EF4-FFF2-40B4-BE49-F238E27FC236}">
                <a16:creationId xmlns:a16="http://schemas.microsoft.com/office/drawing/2014/main" id="{F4DB9903-678D-7AC1-08BB-E30C3D398B0F}"/>
              </a:ext>
            </a:extLst>
          </p:cNvPr>
          <p:cNvSpPr/>
          <p:nvPr/>
        </p:nvSpPr>
        <p:spPr>
          <a:xfrm>
            <a:off x="7511683" y="4111672"/>
            <a:ext cx="1768366" cy="1393832"/>
          </a:xfrm>
          <a:prstGeom prst="wedgeEllipseCallout">
            <a:avLst>
              <a:gd name="adj1" fmla="val 110289"/>
              <a:gd name="adj2" fmla="val -150411"/>
            </a:avLst>
          </a:prstGeom>
          <a:solidFill>
            <a:srgbClr val="FADD2E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25" name="CustomShape 7">
            <a:hlinkClick r:id="" action="ppaction://noaction">
              <a:snd r:embed="rId16" name="T3_W1_8.4.wav"/>
            </a:hlinkClick>
            <a:extLst>
              <a:ext uri="{FF2B5EF4-FFF2-40B4-BE49-F238E27FC236}">
                <a16:creationId xmlns:a16="http://schemas.microsoft.com/office/drawing/2014/main" id="{47A10EE0-78A3-86BE-F1F5-DA41246EB66B}"/>
              </a:ext>
            </a:extLst>
          </p:cNvPr>
          <p:cNvSpPr/>
          <p:nvPr/>
        </p:nvSpPr>
        <p:spPr>
          <a:xfrm>
            <a:off x="26535" y="3628417"/>
            <a:ext cx="6706645" cy="122392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Ronja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findet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Klassenfahrt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en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wunderbar. Und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ihr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–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wie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findet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ihr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eine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Klassenfahrt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? 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" name="Speech Bubble: Oval 5">
            <a:hlinkClick r:id="" action="ppaction://noaction">
              <a:snd r:embed="rId15" name="T3_W1_8.5.wav"/>
            </a:hlinkClick>
            <a:extLst>
              <a:ext uri="{FF2B5EF4-FFF2-40B4-BE49-F238E27FC236}">
                <a16:creationId xmlns:a16="http://schemas.microsoft.com/office/drawing/2014/main" id="{D4AB96A5-44AD-B6F9-37FD-84602D670909}"/>
              </a:ext>
            </a:extLst>
          </p:cNvPr>
          <p:cNvSpPr/>
          <p:nvPr/>
        </p:nvSpPr>
        <p:spPr>
          <a:xfrm>
            <a:off x="7372932" y="3930924"/>
            <a:ext cx="2536732" cy="2222221"/>
          </a:xfrm>
          <a:prstGeom prst="wedgeEllipseCallout">
            <a:avLst>
              <a:gd name="adj1" fmla="val 103708"/>
              <a:gd name="adj2" fmla="val -125364"/>
            </a:avLst>
          </a:prstGeom>
          <a:solidFill>
            <a:srgbClr val="FADD2E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</a:rPr>
              <a:t>Wir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fahren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nach</a:t>
            </a:r>
            <a:r>
              <a:rPr lang="en-US" sz="2400" dirty="0">
                <a:solidFill>
                  <a:srgbClr val="002060"/>
                </a:solidFill>
              </a:rPr>
              <a:t> Wien, in  </a:t>
            </a:r>
            <a:r>
              <a:rPr lang="en-US" sz="2400" dirty="0" err="1">
                <a:solidFill>
                  <a:srgbClr val="002060"/>
                </a:solidFill>
              </a:rPr>
              <a:t>Österreich</a:t>
            </a:r>
            <a:r>
              <a:rPr lang="en-US" sz="2400" dirty="0">
                <a:solidFill>
                  <a:srgbClr val="002060"/>
                </a:solidFill>
              </a:rPr>
              <a:t>!</a:t>
            </a: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0BF4E95-D369-FA2C-D357-B10E9000D9E4}"/>
              </a:ext>
            </a:extLst>
          </p:cNvPr>
          <p:cNvSpPr txBox="1"/>
          <p:nvPr/>
        </p:nvSpPr>
        <p:spPr>
          <a:xfrm>
            <a:off x="87120" y="5675736"/>
            <a:ext cx="3905110" cy="1015663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</a:rPr>
              <a:t>die </a:t>
            </a:r>
            <a:r>
              <a:rPr lang="en-GB" sz="2000" dirty="0" err="1">
                <a:solidFill>
                  <a:srgbClr val="002060"/>
                </a:solidFill>
              </a:rPr>
              <a:t>Klassenfahrt</a:t>
            </a:r>
            <a:r>
              <a:rPr lang="en-GB" sz="2000" dirty="0">
                <a:solidFill>
                  <a:srgbClr val="002060"/>
                </a:solidFill>
              </a:rPr>
              <a:t> – class trip</a:t>
            </a:r>
          </a:p>
          <a:p>
            <a:r>
              <a:rPr lang="en-GB" sz="2000" dirty="0">
                <a:solidFill>
                  <a:srgbClr val="002060"/>
                </a:solidFill>
              </a:rPr>
              <a:t>die </a:t>
            </a:r>
            <a:r>
              <a:rPr lang="en-GB" sz="2000" dirty="0" err="1">
                <a:solidFill>
                  <a:srgbClr val="002060"/>
                </a:solidFill>
              </a:rPr>
              <a:t>Hauptstadt</a:t>
            </a:r>
            <a:r>
              <a:rPr lang="en-GB" sz="2000" dirty="0">
                <a:solidFill>
                  <a:srgbClr val="002060"/>
                </a:solidFill>
              </a:rPr>
              <a:t> – capital city</a:t>
            </a:r>
          </a:p>
          <a:p>
            <a:r>
              <a:rPr lang="en-GB" sz="2000" dirty="0" err="1">
                <a:solidFill>
                  <a:srgbClr val="002060"/>
                </a:solidFill>
              </a:rPr>
              <a:t>nach</a:t>
            </a:r>
            <a:r>
              <a:rPr lang="en-GB" sz="2000" dirty="0">
                <a:solidFill>
                  <a:srgbClr val="002060"/>
                </a:solidFill>
              </a:rPr>
              <a:t> – to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B9A4762D-A039-5A8C-A7DC-7A84A5155660}"/>
              </a:ext>
            </a:extLst>
          </p:cNvPr>
          <p:cNvSpPr/>
          <p:nvPr/>
        </p:nvSpPr>
        <p:spPr>
          <a:xfrm>
            <a:off x="7037110" y="1917668"/>
            <a:ext cx="2439508" cy="1497025"/>
          </a:xfrm>
          <a:prstGeom prst="wedgeRoundRectCallout">
            <a:avLst>
              <a:gd name="adj1" fmla="val -86006"/>
              <a:gd name="adj2" fmla="val -43577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Apart from </a:t>
            </a:r>
            <a:r>
              <a:rPr lang="en-US" sz="2000" dirty="0" err="1"/>
              <a:t>Klassenfahrt</a:t>
            </a:r>
            <a:r>
              <a:rPr lang="en-US" sz="2000" dirty="0"/>
              <a:t>, can you spot another compound noun in this text?</a:t>
            </a:r>
            <a:endParaRPr lang="en-GB" sz="2000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0D6FC96-B06A-A003-505B-F31DC9319802}"/>
              </a:ext>
            </a:extLst>
          </p:cNvPr>
          <p:cNvSpPr/>
          <p:nvPr/>
        </p:nvSpPr>
        <p:spPr>
          <a:xfrm>
            <a:off x="26534" y="2689124"/>
            <a:ext cx="1892756" cy="275100"/>
          </a:xfrm>
          <a:prstGeom prst="roundRect">
            <a:avLst/>
          </a:prstGeom>
          <a:solidFill>
            <a:srgbClr val="FFFFCC">
              <a:alpha val="69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4124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DD2575DC-DE28-4175-9A4F-B01E31866F4D}"/>
              </a:ext>
            </a:extLst>
          </p:cNvPr>
          <p:cNvSpPr/>
          <p:nvPr/>
        </p:nvSpPr>
        <p:spPr>
          <a:xfrm>
            <a:off x="249745" y="2021556"/>
            <a:ext cx="7208520" cy="4511395"/>
          </a:xfrm>
          <a:prstGeom prst="wedgeRoundRectCallout">
            <a:avLst>
              <a:gd name="adj1" fmla="val 63311"/>
              <a:gd name="adj2" fmla="val -26344"/>
              <a:gd name="adj3" fmla="val 16667"/>
            </a:avLst>
          </a:prstGeom>
          <a:solidFill>
            <a:srgbClr val="FCF0EA"/>
          </a:solidFill>
          <a:ln w="571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50" y="57221"/>
            <a:ext cx="1349359" cy="582075"/>
          </a:xfrm>
        </p:spPr>
        <p:txBody>
          <a:bodyPr>
            <a:normAutofit/>
          </a:bodyPr>
          <a:lstStyle/>
          <a:p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Singen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pic>
        <p:nvPicPr>
          <p:cNvPr id="21" name="Picture 20" descr="A picture containing text&#10;&#10;Description automatically generated">
            <a:extLst>
              <a:ext uri="{FF2B5EF4-FFF2-40B4-BE49-F238E27FC236}">
                <a16:creationId xmlns:a16="http://schemas.microsoft.com/office/drawing/2014/main" id="{C303ECB6-9440-4AF7-A96E-DB3E151946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725" y="128500"/>
            <a:ext cx="2747607" cy="155256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AD3883F-C433-43AE-9FBD-3346B972CBEB}"/>
              </a:ext>
            </a:extLst>
          </p:cNvPr>
          <p:cNvSpPr txBox="1"/>
          <p:nvPr/>
        </p:nvSpPr>
        <p:spPr>
          <a:xfrm>
            <a:off x="434119" y="2156708"/>
            <a:ext cx="787230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Hallo! Hallo!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Guten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Tag!</a:t>
            </a:r>
            <a:b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Hallo! Hallo!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Guten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Tag!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Hallo!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Wir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sind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hier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Hallo!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Ihr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seid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da,</a:t>
            </a:r>
            <a:b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Wie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schön</a:t>
            </a:r>
            <a:r>
              <a:rPr lang="en-GB" sz="4400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4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nicht</a:t>
            </a:r>
            <a:r>
              <a:rPr lang="en-GB" sz="4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4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wahr</a:t>
            </a:r>
            <a:r>
              <a:rPr lang="en-GB" sz="44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Wunderbar!</a:t>
            </a:r>
          </a:p>
        </p:txBody>
      </p:sp>
      <p:pic>
        <p:nvPicPr>
          <p:cNvPr id="12" name="Picture 12" descr="Free vector graphics of Blackboard">
            <a:extLst>
              <a:ext uri="{FF2B5EF4-FFF2-40B4-BE49-F238E27FC236}">
                <a16:creationId xmlns:a16="http://schemas.microsoft.com/office/drawing/2014/main" id="{727BC2C6-18E2-9B73-FF72-BA4AF80B3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996" y="4462193"/>
            <a:ext cx="2975532" cy="2269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6502BFCA-7103-4E48-A537-47AABF7FF5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41276" y="1004160"/>
            <a:ext cx="914400" cy="914400"/>
          </a:xfrm>
          <a:prstGeom prst="rect">
            <a:avLst/>
          </a:prstGeom>
        </p:spPr>
      </p:pic>
      <p:sp>
        <p:nvSpPr>
          <p:cNvPr id="14" name="Speech Bubble: Rectangle with Corners Rounded 13">
            <a:hlinkClick r:id="" action="ppaction://noaction">
              <a:snd r:embed="rId9" name="T1_W1_8.2.wav"/>
            </a:hlinkClick>
            <a:extLst>
              <a:ext uri="{FF2B5EF4-FFF2-40B4-BE49-F238E27FC236}">
                <a16:creationId xmlns:a16="http://schemas.microsoft.com/office/drawing/2014/main" id="{AA39FA05-8009-4F16-A95C-FCF13B56ECAF}"/>
              </a:ext>
            </a:extLst>
          </p:cNvPr>
          <p:cNvSpPr/>
          <p:nvPr/>
        </p:nvSpPr>
        <p:spPr>
          <a:xfrm>
            <a:off x="1155676" y="1131643"/>
            <a:ext cx="3165488" cy="517320"/>
          </a:xfrm>
          <a:prstGeom prst="wedgeRoundRectCallout">
            <a:avLst>
              <a:gd name="adj1" fmla="val -60537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5" name="CustomShape 7">
            <a:hlinkClick r:id="" action="ppaction://noaction">
              <a:snd r:embed="rId9" name="T1_W1_8.2.wav"/>
            </a:hlinkClick>
            <a:extLst>
              <a:ext uri="{FF2B5EF4-FFF2-40B4-BE49-F238E27FC236}">
                <a16:creationId xmlns:a16="http://schemas.microsoft.com/office/drawing/2014/main" id="{E3B74B75-8D5C-477A-B199-9409CEE8B3E7}"/>
              </a:ext>
            </a:extLst>
          </p:cNvPr>
          <p:cNvSpPr/>
          <p:nvPr/>
        </p:nvSpPr>
        <p:spPr>
          <a:xfrm>
            <a:off x="1127938" y="1167108"/>
            <a:ext cx="3193225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lang="en-GB" sz="2400" b="1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Hör</a:t>
            </a:r>
            <a:r>
              <a:rPr lang="en-GB" sz="24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400" b="1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zu</a:t>
            </a:r>
            <a:r>
              <a:rPr lang="en-GB" sz="24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und sing </a:t>
            </a:r>
            <a:r>
              <a:rPr lang="en-GB" sz="2400" b="1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mit</a:t>
            </a:r>
            <a:r>
              <a:rPr lang="en-GB" sz="24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!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3" name="T1_W1_8.3">
            <a:hlinkClick r:id="" action="ppaction://media"/>
            <a:extLst>
              <a:ext uri="{FF2B5EF4-FFF2-40B4-BE49-F238E27FC236}">
                <a16:creationId xmlns:a16="http://schemas.microsoft.com/office/drawing/2014/main" id="{3D842BE4-D31F-38D7-1413-111B13354E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499456" y="1553589"/>
            <a:ext cx="928482" cy="928482"/>
          </a:xfrm>
          <a:prstGeom prst="rect">
            <a:avLst/>
          </a:prstGeom>
        </p:spPr>
      </p:pic>
      <p:sp>
        <p:nvSpPr>
          <p:cNvPr id="7" name="TextBox 6">
            <a:hlinkClick r:id="" action="ppaction://noaction">
              <a:snd r:embed="rId11" name="T3_W1_9.2.wav"/>
            </a:hlinkClick>
            <a:extLst>
              <a:ext uri="{FF2B5EF4-FFF2-40B4-BE49-F238E27FC236}">
                <a16:creationId xmlns:a16="http://schemas.microsoft.com/office/drawing/2014/main" id="{0BB7CC63-932A-EE84-3556-59B6722BFAD7}"/>
              </a:ext>
            </a:extLst>
          </p:cNvPr>
          <p:cNvSpPr txBox="1"/>
          <p:nvPr/>
        </p:nvSpPr>
        <p:spPr>
          <a:xfrm>
            <a:off x="1423609" y="42212"/>
            <a:ext cx="851611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Lias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und Ronja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haben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ein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Hallo-Lied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für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die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Klasse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für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die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Klassenfahrt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!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1987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2277</Words>
  <Application>Microsoft Office PowerPoint</Application>
  <PresentationFormat>Widescreen</PresentationFormat>
  <Paragraphs>351</Paragraphs>
  <Slides>13</Slides>
  <Notes>13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13</vt:i4>
      </vt:variant>
    </vt:vector>
  </HeadingPairs>
  <TitlesOfParts>
    <vt:vector size="22" baseType="lpstr">
      <vt:lpstr>Arial</vt:lpstr>
      <vt:lpstr>Calibri</vt:lpstr>
      <vt:lpstr>Century Gothic</vt:lpstr>
      <vt:lpstr>Century Gothic</vt:lpstr>
      <vt:lpstr>Modern Love</vt:lpstr>
      <vt:lpstr>Segoe Print</vt:lpstr>
      <vt:lpstr>Symbol</vt:lpstr>
      <vt:lpstr>Wingdings</vt:lpstr>
      <vt:lpstr>1_Office Theme</vt:lpstr>
      <vt:lpstr>Interacting</vt:lpstr>
      <vt:lpstr>Vokabeln</vt:lpstr>
      <vt:lpstr>aussprechen</vt:lpstr>
      <vt:lpstr>aussprechen</vt:lpstr>
      <vt:lpstr>Vokabeln</vt:lpstr>
      <vt:lpstr>Sein</vt:lpstr>
      <vt:lpstr>Kultur</vt:lpstr>
      <vt:lpstr>Kultur</vt:lpstr>
      <vt:lpstr>Singen</vt:lpstr>
      <vt:lpstr>hören</vt:lpstr>
      <vt:lpstr>The preposition ‘in’. </vt:lpstr>
      <vt:lpstr>lesen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Ginevra Festanti</cp:lastModifiedBy>
  <cp:revision>47</cp:revision>
  <dcterms:created xsi:type="dcterms:W3CDTF">2021-07-02T19:27:01Z</dcterms:created>
  <dcterms:modified xsi:type="dcterms:W3CDTF">2024-01-12T12:01:27Z</dcterms:modified>
</cp:coreProperties>
</file>