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5" r:id="rId2"/>
    <p:sldId id="926" r:id="rId3"/>
    <p:sldId id="927" r:id="rId4"/>
    <p:sldId id="928" r:id="rId5"/>
    <p:sldId id="302" r:id="rId6"/>
    <p:sldId id="298" r:id="rId7"/>
    <p:sldId id="929" r:id="rId8"/>
    <p:sldId id="941" r:id="rId9"/>
    <p:sldId id="392" r:id="rId10"/>
    <p:sldId id="961" r:id="rId11"/>
    <p:sldId id="962" r:id="rId12"/>
    <p:sldId id="963" r:id="rId13"/>
    <p:sldId id="964" r:id="rId14"/>
    <p:sldId id="965" r:id="rId15"/>
    <p:sldId id="966" r:id="rId16"/>
    <p:sldId id="967" r:id="rId17"/>
    <p:sldId id="956" r:id="rId18"/>
    <p:sldId id="959" r:id="rId19"/>
    <p:sldId id="9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7" autoAdjust="0"/>
    <p:restoredTop sz="87719" autoAdjust="0"/>
  </p:normalViewPr>
  <p:slideViewPr>
    <p:cSldViewPr snapToGrid="0">
      <p:cViewPr varScale="1">
        <p:scale>
          <a:sx n="58" d="100"/>
          <a:sy n="58" d="100"/>
        </p:scale>
        <p:origin x="872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E442ABD3-ACC9-456F-B1AD-6768D05E082D}"/>
    <pc:docChg chg="modSld">
      <pc:chgData name="Charlotte Moss" userId="17b589c9-cb67-41ed-a894-f82ca12b573d" providerId="ADAL" clId="{E442ABD3-ACC9-456F-B1AD-6768D05E082D}" dt="2023-08-25T11:03:30.078" v="2" actId="20577"/>
      <pc:docMkLst>
        <pc:docMk/>
      </pc:docMkLst>
      <pc:sldChg chg="modNotesTx">
        <pc:chgData name="Charlotte Moss" userId="17b589c9-cb67-41ed-a894-f82ca12b573d" providerId="ADAL" clId="{E442ABD3-ACC9-456F-B1AD-6768D05E082D}" dt="2023-08-25T11:03:30.078" v="2" actId="20577"/>
        <pc:sldMkLst>
          <pc:docMk/>
          <pc:sldMk cId="1192263442" sldId="9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[o]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wo? [94] wohnen [380] Million [206]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[o]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Kopf [279]  offen [382]  kommen [61]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mögen, ich mag, du magst, er/sie/es mag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Fahrräder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[2138]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Feier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Häuser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Länder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Mädchen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[602]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Musiker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[2577]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Sportler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[2565]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5900" indent="-215900">
              <a:lnSpc>
                <a:spcPct val="100000"/>
              </a:lnSpc>
            </a:pPr>
            <a:endParaRPr lang="en-GB" sz="1200" b="0" strike="noStrike" spc="-1" dirty="0">
              <a:latin typeface="Calibri"/>
              <a:cs typeface="Calibri"/>
            </a:endParaRPr>
          </a:p>
          <a:p>
            <a:pPr marL="215900" indent="-215900"/>
            <a:r>
              <a:rPr lang="en-GB" spc="-1"/>
              <a:t>Remember that at the start of the course (first three lessons of Rot/Gelb) pupils learnt language (for greetings and register taking) that can still be part of the lesson routines in upper KS2 (Blau/Grün).  They are not re-taught, as we anticipate that teachers have built these in from early in lower KS2.</a:t>
            </a:r>
            <a:endParaRPr lang="en-GB" spc="-1" dirty="0">
              <a:latin typeface="Calibri"/>
              <a:cs typeface="Calibri"/>
            </a:endParaRPr>
          </a:p>
          <a:p>
            <a:pPr marL="215900" indent="-215900"/>
            <a:endParaRPr lang="en-GB" sz="1200" b="0" strike="noStrike" spc="-1" dirty="0">
              <a:latin typeface="Calibri"/>
              <a:cs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/>
            <a:endParaRPr lang="en-GB" spc="-1" dirty="0">
              <a:latin typeface="Arial"/>
              <a:cs typeface="Arial"/>
            </a:endParaRPr>
          </a:p>
          <a:p>
            <a:pPr marL="216000" indent="-216000"/>
            <a:endParaRPr lang="en-GB" spc="-1" dirty="0">
              <a:latin typeface="Arial"/>
              <a:cs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 (8 slides)</a:t>
            </a:r>
            <a:br>
              <a:rPr lang="en-US" dirty="0"/>
            </a:br>
            <a:endParaRPr lang="en-US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b="0" baseline="0" dirty="0" err="1"/>
              <a:t>practise</a:t>
            </a:r>
            <a:r>
              <a:rPr lang="en-US" b="0" baseline="0" dirty="0"/>
              <a:t> distinguishing aurally between plural and singular forms of nouns.</a:t>
            </a:r>
            <a:br>
              <a:rPr lang="en-US" dirty="0"/>
            </a:br>
            <a:endParaRPr lang="en-US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1. Click the button to play audio.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2. Pupils use their knowledge of the singular nouns and plural patterns to match what they hear to the correct picture.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3. Elicit responses from pupils and click the mouse to reveal answers.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die </a:t>
            </a:r>
            <a:r>
              <a:rPr lang="en-US" dirty="0" err="1"/>
              <a:t>Häuser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trike="noStrike" spc="-1" dirty="0">
                <a:latin typeface="Arial"/>
              </a:rPr>
              <a:t>Note</a:t>
            </a:r>
            <a:r>
              <a:rPr lang="en-US" sz="1200" b="0" strike="noStrike" spc="-1" dirty="0">
                <a:latin typeface="Arial"/>
              </a:rPr>
              <a:t>: pupils already know the singular forms of most of these nouns. With some items, pupils can therefore benefit from two clues (article and word ending); however, it is only the article that helps them with the nouns ending in –</a:t>
            </a:r>
            <a:r>
              <a:rPr lang="en-US" sz="1200" b="0" strike="noStrike" spc="-1" dirty="0" err="1">
                <a:latin typeface="Arial"/>
              </a:rPr>
              <a:t>en</a:t>
            </a:r>
            <a:r>
              <a:rPr lang="en-US" sz="1200" b="0" strike="noStrike" spc="-1" dirty="0">
                <a:latin typeface="Arial"/>
              </a:rPr>
              <a:t> and –er.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289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[2/8]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die </a:t>
            </a:r>
            <a:r>
              <a:rPr lang="en-US" dirty="0" err="1"/>
              <a:t>Fahrräder</a:t>
            </a:r>
            <a:r>
              <a:rPr lang="en-US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132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[3/8]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die </a:t>
            </a:r>
            <a:r>
              <a:rPr lang="en-US" dirty="0" err="1"/>
              <a:t>Feiern</a:t>
            </a:r>
            <a:r>
              <a:rPr lang="en-US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434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[4/8]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den </a:t>
            </a:r>
            <a:r>
              <a:rPr lang="en-US" dirty="0" err="1"/>
              <a:t>Sportler</a:t>
            </a:r>
            <a:r>
              <a:rPr lang="en-US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88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[5/8]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das Land.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163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[6/8]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den Computer.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154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[7/8]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die Musiker.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2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[8/8]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die Lieder.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82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1-2 minutes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‘Hi </a:t>
            </a:r>
            <a:r>
              <a:rPr lang="en-GB" b="0" dirty="0" err="1"/>
              <a:t>ho</a:t>
            </a:r>
            <a:r>
              <a:rPr lang="en-GB" b="0" dirty="0"/>
              <a:t> Hi </a:t>
            </a:r>
            <a:r>
              <a:rPr lang="en-GB" b="0" dirty="0" err="1"/>
              <a:t>ho</a:t>
            </a:r>
            <a:r>
              <a:rPr lang="en-GB" b="0" dirty="0"/>
              <a:t> it’s off to work we </a:t>
            </a:r>
            <a:r>
              <a:rPr lang="en-GB" b="0"/>
              <a:t>go’).</a:t>
            </a:r>
            <a:endParaRPr lang="en-GB" b="0" dirty="0"/>
          </a:p>
          <a:p>
            <a:endParaRPr lang="en-GB" b="0" dirty="0"/>
          </a:p>
          <a:p>
            <a:r>
              <a:rPr lang="en-GB" b="1" baseline="0" dirty="0"/>
              <a:t>Note</a:t>
            </a:r>
            <a:r>
              <a:rPr lang="en-GB" baseline="0" dirty="0"/>
              <a:t>: This song was introduced in Rot T1 W7.  Pupils have sung is many times since.  This offers a further opportunity to revisit it.</a:t>
            </a:r>
            <a:br>
              <a:rPr lang="en-GB" baseline="0" dirty="0"/>
            </a:br>
            <a:endParaRPr lang="en-GB" b="1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to play the audio of the song.</a:t>
            </a:r>
          </a:p>
          <a:p>
            <a:r>
              <a:rPr lang="en-GB" baseline="0" dirty="0"/>
              <a:t>2. Pupils join in.</a:t>
            </a:r>
          </a:p>
          <a:p>
            <a:r>
              <a:rPr lang="en-GB" baseline="0" dirty="0"/>
              <a:t>3. If time allows, remove the words and sing the song through once or twice more.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52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 err="1"/>
              <a:t>wo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put </a:t>
            </a:r>
            <a:r>
              <a:rPr lang="fr-FR" baseline="0" dirty="0" err="1"/>
              <a:t>your</a:t>
            </a:r>
            <a:r>
              <a:rPr lang="fr-FR" baseline="0" dirty="0"/>
              <a:t> hand on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forehead</a:t>
            </a:r>
            <a:r>
              <a:rPr lang="fr-FR" baseline="0" dirty="0"/>
              <a:t> and look </a:t>
            </a:r>
            <a:r>
              <a:rPr lang="fr-FR" baseline="0" dirty="0" err="1"/>
              <a:t>into</a:t>
            </a:r>
            <a:r>
              <a:rPr lang="fr-FR" baseline="0" dirty="0"/>
              <a:t> the distance as if to spot </a:t>
            </a:r>
            <a:r>
              <a:rPr lang="fr-FR" baseline="0" dirty="0" err="1"/>
              <a:t>something</a:t>
            </a:r>
            <a:r>
              <a:rPr lang="fr-FR" baseline="0" dirty="0"/>
              <a:t> on the horizon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wo? </a:t>
            </a:r>
            <a:r>
              <a:rPr lang="en-GB" baseline="0" dirty="0"/>
              <a:t>[94]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long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Million </a:t>
            </a:r>
            <a:r>
              <a:rPr lang="en-GB" baseline="0" dirty="0"/>
              <a:t>[206] </a:t>
            </a:r>
            <a:r>
              <a:rPr lang="en-GB" b="1" baseline="0" dirty="0" err="1"/>
              <a:t>ohne</a:t>
            </a:r>
            <a:r>
              <a:rPr lang="en-GB" b="1" baseline="0" dirty="0"/>
              <a:t> </a:t>
            </a:r>
            <a:r>
              <a:rPr lang="en-GB" baseline="0" dirty="0"/>
              <a:t>[119] </a:t>
            </a:r>
            <a:r>
              <a:rPr lang="en-GB" b="1" baseline="0" dirty="0"/>
              <a:t>wo? </a:t>
            </a:r>
            <a:r>
              <a:rPr lang="en-GB" baseline="0" dirty="0"/>
              <a:t>[94] </a:t>
            </a:r>
            <a:r>
              <a:rPr lang="en-GB" b="1" baseline="0" dirty="0" err="1"/>
              <a:t>wohnen</a:t>
            </a:r>
            <a:r>
              <a:rPr lang="en-GB" b="1" baseline="0" dirty="0"/>
              <a:t> </a:t>
            </a:r>
            <a:r>
              <a:rPr lang="en-GB" b="0" baseline="0" dirty="0"/>
              <a:t>[380] </a:t>
            </a:r>
            <a:endParaRPr lang="en-GB" baseline="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 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 err="1"/>
              <a:t>Kopf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to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head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Kopf </a:t>
            </a:r>
            <a:r>
              <a:rPr lang="en-GB" b="0" baseline="0" dirty="0"/>
              <a:t>[279]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001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 err="1"/>
              <a:t>kommen</a:t>
            </a:r>
            <a:r>
              <a:rPr lang="en-GB" b="1" baseline="0" dirty="0"/>
              <a:t> </a:t>
            </a:r>
            <a:r>
              <a:rPr lang="en-GB" b="0" baseline="0" dirty="0"/>
              <a:t>[61] </a:t>
            </a:r>
            <a:r>
              <a:rPr lang="en-GB" b="1" baseline="0" dirty="0"/>
              <a:t>Kopf </a:t>
            </a:r>
            <a:r>
              <a:rPr lang="en-GB" b="0" baseline="0" dirty="0"/>
              <a:t>[279] </a:t>
            </a:r>
            <a:r>
              <a:rPr lang="en-GB" b="1" baseline="0" dirty="0" err="1"/>
              <a:t>offen</a:t>
            </a:r>
            <a:r>
              <a:rPr lang="en-GB" b="0" baseline="0" dirty="0"/>
              <a:t> [382]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74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[o]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organising words with long and short [o] sounds.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Pupils work in pairs to decide which words contain long and short [o].  Teachers can encourage pupils to ‘sound out’ the words as part of this process.</a:t>
            </a:r>
          </a:p>
          <a:p>
            <a:r>
              <a:rPr lang="en-GB" dirty="0"/>
              <a:t>2. To feed back, teachers elicit answers orally using the order of words from left to right, top to bottom, asking for example: </a:t>
            </a:r>
            <a:r>
              <a:rPr lang="en-GB" dirty="0" err="1"/>
              <a:t>Konzert</a:t>
            </a:r>
            <a:r>
              <a:rPr lang="en-GB" dirty="0"/>
              <a:t>, </a:t>
            </a:r>
            <a:r>
              <a:rPr lang="en-GB" dirty="0" err="1"/>
              <a:t>ist</a:t>
            </a:r>
            <a:r>
              <a:rPr lang="en-GB" dirty="0"/>
              <a:t> das </a:t>
            </a:r>
            <a:r>
              <a:rPr lang="en-GB" dirty="0" err="1"/>
              <a:t>langes</a:t>
            </a:r>
            <a:r>
              <a:rPr lang="en-GB" dirty="0"/>
              <a:t> [o]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kurzes</a:t>
            </a:r>
            <a:r>
              <a:rPr lang="en-GB" dirty="0"/>
              <a:t> [o]?  </a:t>
            </a:r>
          </a:p>
          <a:p>
            <a:r>
              <a:rPr lang="en-GB" dirty="0"/>
              <a:t>3. On each mouse click, the word appears in the correct part of the Venn and disappears from the table.</a:t>
            </a:r>
            <a:br>
              <a:rPr lang="en-GB" dirty="0"/>
            </a:br>
            <a:endParaRPr lang="en-GB" dirty="0"/>
          </a:p>
          <a:p>
            <a:r>
              <a:rPr lang="en-GB" b="1" dirty="0"/>
              <a:t>Note</a:t>
            </a:r>
            <a:r>
              <a:rPr lang="en-GB" dirty="0"/>
              <a:t>: the majority of these words have not yet been taught, but they are words that will be learnt as part of the KS2 course.</a:t>
            </a:r>
          </a:p>
          <a:p>
            <a:endParaRPr lang="en-GB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Vocabulary: </a:t>
            </a:r>
            <a:r>
              <a:rPr lang="en-US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Koffer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[2387] 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Boden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[536]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Oktober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[1223]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hoffen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[689]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Europa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[1424]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Osten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[1208]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Kino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[2020]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holen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[547]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Wochenende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[1243]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Oma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[2175]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Schloss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[1907]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the German pronouns from the speech bubbles.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lang="en-GB" b="1" i="0" baseline="0" dirty="0"/>
              <a:t>Note: </a:t>
            </a:r>
            <a:r>
              <a:rPr lang="en-GB" i="0" baseline="0" dirty="0"/>
              <a:t>Students may wonder why </a:t>
            </a:r>
            <a:r>
              <a:rPr lang="en-GB" i="1" baseline="0" dirty="0" err="1"/>
              <a:t>nicht</a:t>
            </a:r>
            <a:r>
              <a:rPr lang="en-GB" i="0" baseline="0" dirty="0"/>
              <a:t> is used as a negation here rather than </a:t>
            </a:r>
            <a:r>
              <a:rPr lang="en-GB" i="1" baseline="0" dirty="0" err="1"/>
              <a:t>kein</a:t>
            </a:r>
            <a:r>
              <a:rPr lang="en-GB" i="1" baseline="0" dirty="0"/>
              <a:t>, </a:t>
            </a:r>
            <a:r>
              <a:rPr lang="en-GB" i="0" baseline="0" dirty="0"/>
              <a:t>as they have learned to negate nouns with </a:t>
            </a:r>
            <a:r>
              <a:rPr lang="en-GB" i="1" baseline="0" dirty="0" err="1"/>
              <a:t>kein</a:t>
            </a:r>
            <a:r>
              <a:rPr lang="en-GB" i="0" baseline="0" dirty="0"/>
              <a:t>. If asked, teacher can explain that </a:t>
            </a:r>
            <a:r>
              <a:rPr lang="en-GB" i="1" baseline="0" dirty="0"/>
              <a:t>ich mag + </a:t>
            </a:r>
            <a:r>
              <a:rPr lang="en-GB" i="1" baseline="0" dirty="0" err="1"/>
              <a:t>kein</a:t>
            </a:r>
            <a:r>
              <a:rPr lang="en-GB" i="1" baseline="0" dirty="0"/>
              <a:t> </a:t>
            </a:r>
            <a:r>
              <a:rPr lang="en-GB" i="0" baseline="0" dirty="0"/>
              <a:t>can sometimes work too (i.e., in cases where nouns are used without articles e.g.</a:t>
            </a:r>
            <a:r>
              <a:rPr lang="en-GB" i="1" baseline="0" dirty="0"/>
              <a:t> Ich mag </a:t>
            </a:r>
            <a:r>
              <a:rPr lang="en-GB" i="1" baseline="0" dirty="0" err="1"/>
              <a:t>Musik</a:t>
            </a:r>
            <a:r>
              <a:rPr lang="en-GB" i="1" baseline="0" dirty="0"/>
              <a:t> </a:t>
            </a:r>
            <a:r>
              <a:rPr lang="en-GB" i="0" baseline="0" dirty="0"/>
              <a:t>(in general) vs</a:t>
            </a:r>
            <a:r>
              <a:rPr lang="en-GB" i="1" baseline="0" dirty="0"/>
              <a:t> Ich mag </a:t>
            </a:r>
            <a:r>
              <a:rPr lang="en-GB" i="1" baseline="0" dirty="0" err="1"/>
              <a:t>keine</a:t>
            </a:r>
            <a:r>
              <a:rPr lang="en-GB" i="1" baseline="0" dirty="0"/>
              <a:t> </a:t>
            </a:r>
            <a:r>
              <a:rPr lang="en-GB" i="1" baseline="0" dirty="0" err="1"/>
              <a:t>Musik</a:t>
            </a:r>
            <a:r>
              <a:rPr lang="en-GB" i="1" baseline="0" dirty="0"/>
              <a:t> </a:t>
            </a:r>
            <a:r>
              <a:rPr lang="en-GB" i="0" baseline="0" dirty="0"/>
              <a:t>(I don’t like music at all). </a:t>
            </a:r>
            <a:r>
              <a:rPr lang="en-GB" i="1" baseline="0" dirty="0" err="1"/>
              <a:t>Nicht</a:t>
            </a:r>
            <a:r>
              <a:rPr lang="en-GB" i="0" baseline="0" dirty="0"/>
              <a:t> is chosen here as this is the more frequently used option).</a:t>
            </a:r>
            <a:endParaRPr lang="en-GB" i="0" dirty="0"/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lvl="0"/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connecting the first and second person singular forms of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mögen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meaning. Pupils also practise this week’s vocabulary, and revise use of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make negative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Click to play the a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udio (with pronouns obscured)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Pupils write ‘ich’ or ‘du’ for 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person who </a:t>
            </a:r>
            <a:r>
              <a:rPr lang="en-GB" sz="1200" i="0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likes each item represented by the symbols in the second column. Pupils decide 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upon the verb form heard in each case.</a:t>
            </a:r>
          </a:p>
          <a:p>
            <a:pPr lvl="0"/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Click to reveal the answers.</a:t>
            </a:r>
          </a:p>
          <a:p>
            <a:pPr lvl="0"/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Click on symbols in second column to hear the complete sentences if you wish.</a:t>
            </a:r>
          </a:p>
          <a:p>
            <a:pPr lvl="0"/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[Du]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den Park, aber [ich]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Haus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[Ich]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die Show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nicht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, aber [du]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die Show.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[Du]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magst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das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Konzert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,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aber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[ich] mag das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Konzert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nicht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[Ich]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die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Stadt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, aber [du] magst das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[Du]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magst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die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Feier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[Ich] mag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auch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die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Feier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[Ich] mag Musiker,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aber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[du]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magst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Sportler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116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remind pupils of the plural ‘die’ of direct articles der, die das and to remind pupils of the plural pattern (-e) they have been introduced to already.</a:t>
            </a:r>
          </a:p>
          <a:p>
            <a:r>
              <a:rPr lang="en-GB" b="0" dirty="0"/>
              <a:t>To introduce two new plural patterns: plural pattern 3 (no change for nouns ending in –er/-</a:t>
            </a:r>
            <a:r>
              <a:rPr lang="en-GB" b="0" dirty="0" err="1"/>
              <a:t>en</a:t>
            </a:r>
            <a:r>
              <a:rPr lang="en-GB" b="0" dirty="0"/>
              <a:t>) and plural pattern 4 (adding –er and sometimes an umlaut with neuter nouns).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Click through the animations to present the </a:t>
            </a:r>
            <a:r>
              <a:rPr lang="en-GB" dirty="0"/>
              <a:t>information.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8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69.svg"/><Relationship Id="rId3" Type="http://schemas.openxmlformats.org/officeDocument/2006/relationships/audio" Target="../media/audio15.wav"/><Relationship Id="rId7" Type="http://schemas.openxmlformats.org/officeDocument/2006/relationships/image" Target="../media/image1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7.wav"/><Relationship Id="rId11" Type="http://schemas.openxmlformats.org/officeDocument/2006/relationships/image" Target="../media/image67.png"/><Relationship Id="rId5" Type="http://schemas.openxmlformats.org/officeDocument/2006/relationships/image" Target="../media/image44.png"/><Relationship Id="rId15" Type="http://schemas.openxmlformats.org/officeDocument/2006/relationships/image" Target="../media/image71.png"/><Relationship Id="rId10" Type="http://schemas.openxmlformats.org/officeDocument/2006/relationships/image" Target="../media/image45.png"/><Relationship Id="rId4" Type="http://schemas.openxmlformats.org/officeDocument/2006/relationships/audio" Target="../media/audio16.wav"/><Relationship Id="rId9" Type="http://schemas.openxmlformats.org/officeDocument/2006/relationships/image" Target="../media/image40.png"/><Relationship Id="rId1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6.png"/><Relationship Id="rId3" Type="http://schemas.openxmlformats.org/officeDocument/2006/relationships/audio" Target="../media/audio18.wav"/><Relationship Id="rId7" Type="http://schemas.openxmlformats.org/officeDocument/2006/relationships/image" Target="../media/image67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72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16.wav"/><Relationship Id="rId9" Type="http://schemas.openxmlformats.org/officeDocument/2006/relationships/image" Target="../media/image69.sv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42.png"/><Relationship Id="rId3" Type="http://schemas.openxmlformats.org/officeDocument/2006/relationships/audio" Target="../media/audio19.wav"/><Relationship Id="rId7" Type="http://schemas.openxmlformats.org/officeDocument/2006/relationships/image" Target="../media/image67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72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16.wav"/><Relationship Id="rId9" Type="http://schemas.openxmlformats.org/officeDocument/2006/relationships/image" Target="../media/image6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4.png"/><Relationship Id="rId3" Type="http://schemas.openxmlformats.org/officeDocument/2006/relationships/audio" Target="../media/audio20.wav"/><Relationship Id="rId7" Type="http://schemas.openxmlformats.org/officeDocument/2006/relationships/image" Target="../media/image67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72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16.wav"/><Relationship Id="rId9" Type="http://schemas.openxmlformats.org/officeDocument/2006/relationships/image" Target="../media/image69.svg"/><Relationship Id="rId1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2.png"/><Relationship Id="rId3" Type="http://schemas.openxmlformats.org/officeDocument/2006/relationships/audio" Target="../media/audio21.wav"/><Relationship Id="rId7" Type="http://schemas.openxmlformats.org/officeDocument/2006/relationships/image" Target="../media/image67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72.png"/><Relationship Id="rId5" Type="http://schemas.openxmlformats.org/officeDocument/2006/relationships/image" Target="../media/image44.png"/><Relationship Id="rId15" Type="http://schemas.openxmlformats.org/officeDocument/2006/relationships/image" Target="../media/image64.png"/><Relationship Id="rId10" Type="http://schemas.openxmlformats.org/officeDocument/2006/relationships/image" Target="../media/image45.png"/><Relationship Id="rId4" Type="http://schemas.openxmlformats.org/officeDocument/2006/relationships/audio" Target="../media/audio16.wav"/><Relationship Id="rId9" Type="http://schemas.openxmlformats.org/officeDocument/2006/relationships/image" Target="../media/image69.sv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7.png"/><Relationship Id="rId3" Type="http://schemas.openxmlformats.org/officeDocument/2006/relationships/audio" Target="../media/audio22.wav"/><Relationship Id="rId7" Type="http://schemas.openxmlformats.org/officeDocument/2006/relationships/image" Target="../media/image67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72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16.wav"/><Relationship Id="rId9" Type="http://schemas.openxmlformats.org/officeDocument/2006/relationships/image" Target="../media/image6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3.png"/><Relationship Id="rId3" Type="http://schemas.openxmlformats.org/officeDocument/2006/relationships/audio" Target="../media/audio23.wav"/><Relationship Id="rId7" Type="http://schemas.openxmlformats.org/officeDocument/2006/relationships/image" Target="../media/image67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73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16.wav"/><Relationship Id="rId9" Type="http://schemas.openxmlformats.org/officeDocument/2006/relationships/image" Target="../media/image69.sv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9.png"/><Relationship Id="rId3" Type="http://schemas.openxmlformats.org/officeDocument/2006/relationships/audio" Target="../media/audio24.wav"/><Relationship Id="rId7" Type="http://schemas.openxmlformats.org/officeDocument/2006/relationships/image" Target="../media/image67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73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16.wav"/><Relationship Id="rId9" Type="http://schemas.openxmlformats.org/officeDocument/2006/relationships/image" Target="../media/image6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1.png"/><Relationship Id="rId12" Type="http://schemas.openxmlformats.org/officeDocument/2006/relationships/image" Target="../media/image8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0.png"/><Relationship Id="rId11" Type="http://schemas.openxmlformats.org/officeDocument/2006/relationships/image" Target="../media/image14.svg"/><Relationship Id="rId5" Type="http://schemas.openxmlformats.org/officeDocument/2006/relationships/audio" Target="../media/audio25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8.xml"/><Relationship Id="rId9" Type="http://schemas.openxmlformats.org/officeDocument/2006/relationships/audio" Target="../media/audio2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2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4.svg"/><Relationship Id="rId26" Type="http://schemas.openxmlformats.org/officeDocument/2006/relationships/image" Target="../media/image51.png"/><Relationship Id="rId3" Type="http://schemas.openxmlformats.org/officeDocument/2006/relationships/audio" Target="../media/audio2.wav"/><Relationship Id="rId21" Type="http://schemas.openxmlformats.org/officeDocument/2006/relationships/image" Target="../media/image46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3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png"/><Relationship Id="rId20" Type="http://schemas.openxmlformats.org/officeDocument/2006/relationships/image" Target="../media/image45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49.png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23" Type="http://schemas.openxmlformats.org/officeDocument/2006/relationships/image" Target="../media/image48.png"/><Relationship Id="rId28" Type="http://schemas.openxmlformats.org/officeDocument/2006/relationships/image" Target="../media/image42.png"/><Relationship Id="rId10" Type="http://schemas.openxmlformats.org/officeDocument/2006/relationships/audio" Target="../media/audio9.wav"/><Relationship Id="rId19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47.png"/><Relationship Id="rId27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D3A819D9-7499-5AF4-A770-6F572B205847}"/>
              </a:ext>
            </a:extLst>
          </p:cNvPr>
          <p:cNvSpPr/>
          <p:nvPr/>
        </p:nvSpPr>
        <p:spPr>
          <a:xfrm>
            <a:off x="0" y="4587453"/>
            <a:ext cx="4442349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Plural noun patterns </a:t>
            </a:r>
            <a:b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[3] and [4]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0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Modal verb </a:t>
            </a:r>
            <a:r>
              <a:rPr lang="fr-FR" sz="2000" b="1" i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mögen </a:t>
            </a:r>
            <a:br>
              <a:rPr lang="fr-FR" sz="2000" b="1" i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fr-FR" sz="20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(to like)</a:t>
            </a:r>
            <a:endParaRPr kumimoji="0" lang="fr-FR" sz="20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this </a:t>
            </a:r>
            <a:r>
              <a:rPr kumimoji="0" lang="fr-FR" sz="20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(diese(r, s)) </a:t>
            </a: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and those </a:t>
            </a:r>
            <a:r>
              <a:rPr kumimoji="0" lang="fr-FR" sz="20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(diese)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SSC: </a:t>
            </a:r>
            <a:r>
              <a:rPr kumimoji="0" lang="fr-FR" sz="2000" b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and short [o]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4F4E1E-74F7-0DEA-3E65-2A92CFBC0E0A}"/>
              </a:ext>
            </a:extLst>
          </p:cNvPr>
          <p:cNvSpPr txBox="1"/>
          <p:nvPr/>
        </p:nvSpPr>
        <p:spPr>
          <a:xfrm rot="349106">
            <a:off x="272552" y="1476923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eine Show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sehen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74ABAA-40E7-2F84-F933-423150659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66" y="2117638"/>
            <a:ext cx="2310216" cy="2294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0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533157" y="15959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[1/8]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6" name="T1_W3_10.2.wav"/>
            </a:hlinkClick>
            <a:extLst>
              <a:ext uri="{FF2B5EF4-FFF2-40B4-BE49-F238E27FC236}">
                <a16:creationId xmlns:a16="http://schemas.microsoft.com/office/drawing/2014/main" id="{F199ED82-DA34-481F-BA4A-A09FF16D5962}"/>
              </a:ext>
            </a:extLst>
          </p:cNvPr>
          <p:cNvSpPr/>
          <p:nvPr/>
        </p:nvSpPr>
        <p:spPr>
          <a:xfrm>
            <a:off x="1163717" y="598416"/>
            <a:ext cx="639967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F361FF22-0DC5-4B83-8780-A92022334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7824" y="398876"/>
            <a:ext cx="914400" cy="914400"/>
          </a:xfrm>
          <a:prstGeom prst="rect">
            <a:avLst/>
          </a:prstGeom>
        </p:spPr>
      </p:pic>
      <p:sp>
        <p:nvSpPr>
          <p:cNvPr id="30" name="Google Shape;108;p3">
            <a:hlinkClick r:id="" action="ppaction://noaction">
              <a:snd r:embed="rId6" name="T1_W3_10.2.wav"/>
            </a:hlinkClick>
            <a:extLst>
              <a:ext uri="{FF2B5EF4-FFF2-40B4-BE49-F238E27FC236}">
                <a16:creationId xmlns:a16="http://schemas.microsoft.com/office/drawing/2014/main" id="{D793F05C-2D8D-44E9-8AE4-FCDD8B71A221}"/>
              </a:ext>
            </a:extLst>
          </p:cNvPr>
          <p:cNvSpPr txBox="1"/>
          <p:nvPr/>
        </p:nvSpPr>
        <p:spPr>
          <a:xfrm>
            <a:off x="1196162" y="610085"/>
            <a:ext cx="598841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sagt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Ronja? Welches Bild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27BA3845-5EC8-483F-936C-3692227506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4097967"/>
            <a:ext cx="640602" cy="593558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BFAAB-4EAB-849A-683C-B788A3494A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824" y="1940501"/>
            <a:ext cx="1291500" cy="1144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439C7-4E69-4D7E-F302-2A3D7A8664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7822" y="3299317"/>
            <a:ext cx="1050156" cy="1096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1F73BB-0D9B-07D1-7660-DCF75C53D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61038" y="3299317"/>
            <a:ext cx="925968" cy="966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9EC376-B36F-3BA0-506A-5DE47F2C3E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46362" y="4689179"/>
            <a:ext cx="913542" cy="913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786B60-EB3A-E4BF-E751-728D75B027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58906" y="4774621"/>
            <a:ext cx="828100" cy="828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F9B74-111F-3EDB-B56A-707DADD992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79885" y="4774621"/>
            <a:ext cx="828100" cy="82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0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0.4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704655" y="1568789"/>
            <a:ext cx="464040" cy="447043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[2/8]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5F0FCB7D-C51B-44E5-9AE1-7E1AFBF17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4175595"/>
            <a:ext cx="640602" cy="59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F0D068-4509-B075-1988-036CEC10A7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521" y="1825761"/>
            <a:ext cx="1292464" cy="1146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4CB165-898C-6E49-3085-D6DB677306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3484" y="3343972"/>
            <a:ext cx="92667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CC4CBA-A475-15C2-39E5-2DF41DEDC5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7127" y="3343972"/>
            <a:ext cx="926672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FE27DA-0633-BC18-AA43-C7E8644D6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1083" y="4916726"/>
            <a:ext cx="859611" cy="664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AD956D-4809-DFC0-63D0-A46E734C48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7112" y="4916726"/>
            <a:ext cx="859611" cy="664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DE8C30-AC7E-677E-FB16-767850CFAD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32300" y="4911608"/>
            <a:ext cx="859611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0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0.5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533157" y="15959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[3/8]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5F0FCB7D-C51B-44E5-9AE1-7E1AFBF17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27" y="4030413"/>
            <a:ext cx="640602" cy="593558"/>
          </a:xfrm>
          <a:prstGeom prst="rect">
            <a:avLst/>
          </a:prstGeom>
        </p:spPr>
      </p:pic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6C8C3D2F-772B-4B9E-9E9E-A612314C7640}"/>
              </a:ext>
            </a:extLst>
          </p:cNvPr>
          <p:cNvSpPr/>
          <p:nvPr/>
        </p:nvSpPr>
        <p:spPr>
          <a:xfrm>
            <a:off x="7244654" y="120490"/>
            <a:ext cx="3669899" cy="1402202"/>
          </a:xfrm>
          <a:prstGeom prst="wedgeRoundRectCallout">
            <a:avLst>
              <a:gd name="adj1" fmla="val 19183"/>
              <a:gd name="adj2" fmla="val 6424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entury Gothic"/>
              </a:rPr>
              <a:t>Remember</a:t>
            </a:r>
            <a:r>
              <a:rPr lang="en-US" sz="2000" dirty="0">
                <a:solidFill>
                  <a:prstClr val="white"/>
                </a:solidFill>
                <a:latin typeface="Century Gothic"/>
              </a:rPr>
              <a:t>! More than 90% feminine nouns have the plural ending –(e)n. </a:t>
            </a:r>
            <a:br>
              <a:rPr lang="en-US" sz="2000" dirty="0">
                <a:solidFill>
                  <a:prstClr val="white"/>
                </a:solidFill>
                <a:latin typeface="Century Gothic"/>
              </a:rPr>
            </a:br>
            <a:r>
              <a:rPr lang="en-US" sz="2000" dirty="0">
                <a:solidFill>
                  <a:prstClr val="white"/>
                </a:solidFill>
                <a:latin typeface="Century Gothic"/>
              </a:rPr>
              <a:t>die </a:t>
            </a:r>
            <a:r>
              <a:rPr lang="en-US" sz="2000" dirty="0" err="1">
                <a:solidFill>
                  <a:prstClr val="white"/>
                </a:solidFill>
                <a:latin typeface="Century Gothic"/>
              </a:rPr>
              <a:t>Feier</a:t>
            </a:r>
            <a:r>
              <a:rPr lang="en-US" sz="2000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Century Gothic"/>
                <a:sym typeface="Wingdings" panose="05000000000000000000" pitchFamily="2" charset="2"/>
              </a:rPr>
              <a:t> die </a:t>
            </a:r>
            <a:r>
              <a:rPr lang="en-US" sz="2000" dirty="0" err="1">
                <a:solidFill>
                  <a:prstClr val="white"/>
                </a:solidFill>
                <a:latin typeface="Century Gothic"/>
                <a:sym typeface="Wingdings" panose="05000000000000000000" pitchFamily="2" charset="2"/>
              </a:rPr>
              <a:t>Feier</a:t>
            </a:r>
            <a:r>
              <a:rPr lang="en-US" sz="2000" b="1" dirty="0" err="1">
                <a:solidFill>
                  <a:prstClr val="white"/>
                </a:solidFill>
                <a:latin typeface="Century Gothic"/>
                <a:sym typeface="Wingdings" panose="05000000000000000000" pitchFamily="2" charset="2"/>
              </a:rPr>
              <a:t>n</a:t>
            </a:r>
            <a:r>
              <a:rPr lang="en-US" sz="2000" dirty="0">
                <a:solidFill>
                  <a:prstClr val="white"/>
                </a:solidFill>
                <a:latin typeface="Century Gothic"/>
                <a:sym typeface="Wingdings" panose="05000000000000000000" pitchFamily="2" charset="2"/>
              </a:rPr>
              <a:t>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36E41-0098-79F9-4E75-D94786F624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252" y="1939348"/>
            <a:ext cx="1292464" cy="1146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1E520F-225B-308A-E9FA-1473F88170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9263" y="3323257"/>
            <a:ext cx="92667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1F4760-8D9B-4BFB-E5AD-DBB109EBD0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5167" y="3323257"/>
            <a:ext cx="926672" cy="969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E65DBA-E111-43C7-A77E-6E553D972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8503" y="4820536"/>
            <a:ext cx="606167" cy="6902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14E728-4FE4-4ECF-8197-8A0B8D7A31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9550" y="4784632"/>
            <a:ext cx="606167" cy="6902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7EF935-A3B7-4EAF-8526-C4146C4E12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6467" y="4813946"/>
            <a:ext cx="606167" cy="69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3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0.6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533157" y="16588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73153" y="70968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[4/8]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5F0FCB7D-C51B-44E5-9AE1-7E1AFBF17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962" y="4543625"/>
            <a:ext cx="640602" cy="59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5202E5-D8D7-BA2B-D0A2-8A492CB097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829" y="2014531"/>
            <a:ext cx="1292464" cy="1146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0E3CDD-BFF2-6FE7-B28A-BB13D368AC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0744" y="3409640"/>
            <a:ext cx="92667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89E8B-6E80-1AF9-0B1C-CB424A7E5C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3176" y="3290491"/>
            <a:ext cx="926672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07BABB-DFF8-685D-1CC6-7485CDC3C3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7197" y="4788000"/>
            <a:ext cx="639630" cy="727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B5C008-199D-FD12-E356-559984375B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5811" y="4783528"/>
            <a:ext cx="640135" cy="731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F3C0AE-4491-B974-5B4F-665B514F8C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98713" y="4667195"/>
            <a:ext cx="640135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1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0.7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532501" y="159443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[5/8]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5F0FCB7D-C51B-44E5-9AE1-7E1AFBF17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059" y="4325953"/>
            <a:ext cx="640602" cy="59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7838EC-B8C6-3273-8081-811A34A6D3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037" y="1915284"/>
            <a:ext cx="1292464" cy="1146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063FD3-8863-B43C-D7A1-C00FA9327B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6623" y="3368637"/>
            <a:ext cx="92667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1C76FB-04FE-F0C3-E5CA-2C56347517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3176" y="3341069"/>
            <a:ext cx="926672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13F01-419C-CC4F-3FFB-DF319CD95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9713" y="4919511"/>
            <a:ext cx="640135" cy="414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722B9-EB57-DC24-C108-96CD1A4D9C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69355" y="4974550"/>
            <a:ext cx="384037" cy="521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70C23-5221-655C-E814-95400534A9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95426" y="5089550"/>
            <a:ext cx="640135" cy="33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6F560C-01A7-DAB2-36E6-B8065ADA47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1497" y="5069030"/>
            <a:ext cx="640135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7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0.8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533157" y="15959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-62865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[6/8]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5F0FCB7D-C51B-44E5-9AE1-7E1AFBF17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4" y="4576745"/>
            <a:ext cx="640602" cy="59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AABC97-325B-99B7-5D37-4BD45491AF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693" y="2020146"/>
            <a:ext cx="1292464" cy="1146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2C4273-CF59-B3F4-B09A-0D3545B6A5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0667" y="3281116"/>
            <a:ext cx="92667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31C25-DA55-1ED4-9EF5-6C8D4062FA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2231" y="3266662"/>
            <a:ext cx="926672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D5B528-C7A5-6516-CD45-CF482AB41E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2385" y="4865179"/>
            <a:ext cx="871005" cy="711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37C8AD-9B3C-CF12-A9CD-9C197E5E23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97898" y="4865179"/>
            <a:ext cx="871005" cy="711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A0A574-3D2E-29E3-3833-57D4157708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3924" y="4832779"/>
            <a:ext cx="871005" cy="71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3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0.9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533157" y="16588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[7/8]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5F0FCB7D-C51B-44E5-9AE1-7E1AFBF17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710" y="4774158"/>
            <a:ext cx="640602" cy="59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11721-844A-D8BE-743E-2D4C33511F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0938" y="3394492"/>
            <a:ext cx="926672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16048F-D139-71CE-1D48-13313241A2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0049" y="3290491"/>
            <a:ext cx="92667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5476F-780C-8BF5-401E-3C2C98C4D7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651" y="2050621"/>
            <a:ext cx="1292464" cy="1146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10DB56-DFFB-D628-BB87-055ADF63C1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7197" y="4774158"/>
            <a:ext cx="726859" cy="789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71825-9311-CB0E-EBDB-F9A7BA46BA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11234" y="4781420"/>
            <a:ext cx="725487" cy="786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E8B477-6D80-D9EA-BB44-C2CE851551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24034" y="4807472"/>
            <a:ext cx="725487" cy="786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CA87D7-AD84-AF99-5C12-1EBBC3521A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57542" y="4845337"/>
            <a:ext cx="725487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5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7.1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533157" y="16588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[8/8]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5F0FCB7D-C51B-44E5-9AE1-7E1AFBF17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24" y="4610029"/>
            <a:ext cx="640602" cy="59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1ECC03-EFA3-B141-1886-02F4B7C385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0938" y="3394492"/>
            <a:ext cx="926672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40D55-A7EB-5120-1853-187BFE96ED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0442" y="3394492"/>
            <a:ext cx="92667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BF04D-0E23-8CB9-10A7-C3759FA404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069" y="1857044"/>
            <a:ext cx="1292464" cy="1146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462C10-4C65-6ADD-C004-5A5E566809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9297" y="4804319"/>
            <a:ext cx="951058" cy="963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CD564B-939E-01F2-B0BE-0A697A9BDC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44814" y="4804318"/>
            <a:ext cx="951058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6ED70A-DDAA-C88A-B60A-40A5DEAC6D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3509" y="4825725"/>
            <a:ext cx="95105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2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5008" y="641987"/>
            <a:ext cx="1241424" cy="424815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singen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Picture 41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64431CC5-5256-4686-8189-75A9F0091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597" y="4715213"/>
            <a:ext cx="1509049" cy="2092722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1E52B0A6-0B8A-A4B4-87ED-026BECC82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350" y="125293"/>
            <a:ext cx="2311650" cy="13062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2" name="TextBox 21">
            <a:hlinkClick r:id="" action="ppaction://noaction">
              <a:snd r:embed="rId8" name="T1_W3_18.1.wav"/>
            </a:hlinkClick>
            <a:extLst>
              <a:ext uri="{FF2B5EF4-FFF2-40B4-BE49-F238E27FC236}">
                <a16:creationId xmlns:a16="http://schemas.microsoft.com/office/drawing/2014/main" id="{443FB2FC-D504-FAB4-63BA-1F68AF7367C2}"/>
              </a:ext>
            </a:extLst>
          </p:cNvPr>
          <p:cNvSpPr txBox="1"/>
          <p:nvPr/>
        </p:nvSpPr>
        <p:spPr>
          <a:xfrm>
            <a:off x="1" y="22090"/>
            <a:ext cx="7293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Lias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’ und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Ronjas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Klasse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sagt</a:t>
            </a:r>
            <a:r>
              <a:rPr lang="en-GB" sz="2400" b="1" dirty="0">
                <a:solidFill>
                  <a:srgbClr val="002060"/>
                </a:solidFill>
              </a:rPr>
              <a:t> „</a:t>
            </a:r>
            <a:r>
              <a:rPr lang="en-GB" sz="2400" b="1" dirty="0" err="1">
                <a:solidFill>
                  <a:srgbClr val="002060"/>
                </a:solidFill>
              </a:rPr>
              <a:t>Tschüss</a:t>
            </a:r>
            <a:r>
              <a:rPr lang="en-GB" sz="2400" b="1" dirty="0">
                <a:solidFill>
                  <a:srgbClr val="002060"/>
                </a:solidFill>
              </a:rPr>
              <a:t>“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8" name="Rounded Rectangular Callout 35">
            <a:extLst>
              <a:ext uri="{FF2B5EF4-FFF2-40B4-BE49-F238E27FC236}">
                <a16:creationId xmlns:a16="http://schemas.microsoft.com/office/drawing/2014/main" id="{85A8D5FD-5E99-213F-E3A9-89D305082FAC}"/>
              </a:ext>
            </a:extLst>
          </p:cNvPr>
          <p:cNvSpPr/>
          <p:nvPr/>
        </p:nvSpPr>
        <p:spPr>
          <a:xfrm>
            <a:off x="6564245" y="5592400"/>
            <a:ext cx="3030340" cy="801086"/>
          </a:xfrm>
          <a:prstGeom prst="wedgeRoundRectCallout">
            <a:avLst>
              <a:gd name="adj1" fmla="val 86963"/>
              <a:gd name="adj2" fmla="val -20005"/>
              <a:gd name="adj3" fmla="val 16667"/>
            </a:avLst>
          </a:prstGeom>
          <a:solidFill>
            <a:srgbClr val="00206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Wiedersehen, alle!</a:t>
            </a:r>
          </a:p>
        </p:txBody>
      </p:sp>
      <p:sp>
        <p:nvSpPr>
          <p:cNvPr id="14" name="Speech Bubble: Rectangle with Corners Rounded 13">
            <a:hlinkClick r:id="" action="ppaction://noaction">
              <a:snd r:embed="rId9" name="T1_W3_18.2.wav"/>
            </a:hlinkClick>
            <a:extLst>
              <a:ext uri="{FF2B5EF4-FFF2-40B4-BE49-F238E27FC236}">
                <a16:creationId xmlns:a16="http://schemas.microsoft.com/office/drawing/2014/main" id="{2EA044D8-F99B-4316-935F-B6E37F0B38E6}"/>
              </a:ext>
            </a:extLst>
          </p:cNvPr>
          <p:cNvSpPr/>
          <p:nvPr/>
        </p:nvSpPr>
        <p:spPr>
          <a:xfrm>
            <a:off x="1163717" y="598416"/>
            <a:ext cx="1618673" cy="518040"/>
          </a:xfrm>
          <a:prstGeom prst="wedgeRoundRectCallout">
            <a:avLst>
              <a:gd name="adj1" fmla="val -67096"/>
              <a:gd name="adj2" fmla="val -506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E750113D-2823-4F42-B7A4-3CC4D7BD24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7824" y="398876"/>
            <a:ext cx="914400" cy="914400"/>
          </a:xfrm>
          <a:prstGeom prst="rect">
            <a:avLst/>
          </a:prstGeom>
        </p:spPr>
      </p:pic>
      <p:sp>
        <p:nvSpPr>
          <p:cNvPr id="17" name="Google Shape;108;p3">
            <a:hlinkClick r:id="" action="ppaction://noaction">
              <a:snd r:embed="rId9" name="T1_W3_18.2.wav"/>
            </a:hlinkClick>
            <a:extLst>
              <a:ext uri="{FF2B5EF4-FFF2-40B4-BE49-F238E27FC236}">
                <a16:creationId xmlns:a16="http://schemas.microsoft.com/office/drawing/2014/main" id="{6A528BD9-598E-440A-AE9C-E290E6B1E01C}"/>
              </a:ext>
            </a:extLst>
          </p:cNvPr>
          <p:cNvSpPr txBox="1"/>
          <p:nvPr/>
        </p:nvSpPr>
        <p:spPr>
          <a:xfrm>
            <a:off x="1149439" y="649375"/>
            <a:ext cx="15862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Sing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6587BAF-9D90-466A-BDA3-DDEA17656702}"/>
              </a:ext>
            </a:extLst>
          </p:cNvPr>
          <p:cNvSpPr/>
          <p:nvPr/>
        </p:nvSpPr>
        <p:spPr>
          <a:xfrm>
            <a:off x="205241" y="1662700"/>
            <a:ext cx="10157761" cy="3552630"/>
          </a:xfrm>
          <a:prstGeom prst="wedgeRoundRectCallout">
            <a:avLst>
              <a:gd name="adj1" fmla="val 55809"/>
              <a:gd name="adj2" fmla="val -3866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F3CFCB-48FF-46A8-9F21-886C03109DB1}"/>
              </a:ext>
            </a:extLst>
          </p:cNvPr>
          <p:cNvSpPr txBox="1"/>
          <p:nvPr/>
        </p:nvSpPr>
        <p:spPr>
          <a:xfrm>
            <a:off x="431354" y="1700077"/>
            <a:ext cx="10023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Auf Wiedersehen!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 bald, bis bald, bis bald, bis bald.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  <a:b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Wiedersehen!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D47EA4-83BD-4E31-89D5-C959A1D0E1CF}"/>
              </a:ext>
            </a:extLst>
          </p:cNvPr>
          <p:cNvSpPr txBox="1"/>
          <p:nvPr/>
        </p:nvSpPr>
        <p:spPr>
          <a:xfrm>
            <a:off x="105010" y="6393486"/>
            <a:ext cx="240959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alle – all, everyone</a:t>
            </a:r>
          </a:p>
        </p:txBody>
      </p:sp>
      <p:pic>
        <p:nvPicPr>
          <p:cNvPr id="4" name="tschuess song">
            <a:hlinkClick r:id="" action="ppaction://media"/>
            <a:extLst>
              <a:ext uri="{FF2B5EF4-FFF2-40B4-BE49-F238E27FC236}">
                <a16:creationId xmlns:a16="http://schemas.microsoft.com/office/drawing/2014/main" id="{5791E9DE-FBF6-CA7B-3671-33EDF0C99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59995" y="1431514"/>
            <a:ext cx="926764" cy="9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6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1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18" grpId="0" animBg="1"/>
      <p:bldP spid="18" grpId="1" animBg="1"/>
      <p:bldP spid="19" grpId="0"/>
      <p:bldP spid="1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562224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361586" y="208685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274"/>
            <a:ext cx="5940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9" name="Picture 8" descr="girl searching">
            <a:extLst>
              <a:ext uri="{FF2B5EF4-FFF2-40B4-BE49-F238E27FC236}">
                <a16:creationId xmlns:a16="http://schemas.microsoft.com/office/drawing/2014/main" id="{4061E8DF-827F-45F2-88C3-102AD9B09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589" y="2152179"/>
            <a:ext cx="4434188" cy="3768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330626" y="291394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6661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grpSp>
        <p:nvGrpSpPr>
          <p:cNvPr id="8" name="Group 7" descr="family under a roof">
            <a:extLst>
              <a:ext uri="{FF2B5EF4-FFF2-40B4-BE49-F238E27FC236}">
                <a16:creationId xmlns:a16="http://schemas.microsoft.com/office/drawing/2014/main" id="{06A844E8-8CD2-40DE-A381-3F1E75B9D267}"/>
              </a:ext>
            </a:extLst>
          </p:cNvPr>
          <p:cNvGrpSpPr/>
          <p:nvPr/>
        </p:nvGrpSpPr>
        <p:grpSpPr>
          <a:xfrm>
            <a:off x="1355260" y="1907664"/>
            <a:ext cx="2339379" cy="1145306"/>
            <a:chOff x="989435" y="1774138"/>
            <a:chExt cx="2339379" cy="11453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E7CE2-FC89-45EB-A2D6-3FEC5CFB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35" y="1774138"/>
              <a:ext cx="2339379" cy="7953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0C0361-EBFD-4DA2-BAD7-019C427B2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247" y="2219609"/>
              <a:ext cx="969748" cy="699835"/>
            </a:xfrm>
            <a:prstGeom prst="rect">
              <a:avLst/>
            </a:prstGeom>
          </p:spPr>
        </p:pic>
      </p:grpSp>
      <p:grpSp>
        <p:nvGrpSpPr>
          <p:cNvPr id="15" name="Group 14" descr="a milllion">
            <a:extLst>
              <a:ext uri="{FF2B5EF4-FFF2-40B4-BE49-F238E27FC236}">
                <a16:creationId xmlns:a16="http://schemas.microsoft.com/office/drawing/2014/main" id="{CD34D9AA-C973-4440-9132-9FDFD0520CEF}"/>
              </a:ext>
            </a:extLst>
          </p:cNvPr>
          <p:cNvGrpSpPr/>
          <p:nvPr/>
        </p:nvGrpSpPr>
        <p:grpSpPr>
          <a:xfrm>
            <a:off x="8773193" y="2319571"/>
            <a:ext cx="2757468" cy="543914"/>
            <a:chOff x="4726453" y="5567916"/>
            <a:chExt cx="2757468" cy="5439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9B0BD4-B099-48A2-B538-42859AF4A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453" y="5587634"/>
              <a:ext cx="367203" cy="52419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3435E0-75B9-478B-A8EA-36A116945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434" y="5587634"/>
              <a:ext cx="360423" cy="5148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B084E0-BF7C-4F84-AFD1-B077461FC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482" y="5587634"/>
              <a:ext cx="360423" cy="51489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B1D5860-12F5-474F-8C34-E4EAC1F91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530" y="5582129"/>
              <a:ext cx="360423" cy="51489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9E2A36-DF99-4308-914C-C5924DD1D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731" y="5582789"/>
              <a:ext cx="360423" cy="5148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EA0CB6-7038-46BF-A39E-D044D11ED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627" y="5567916"/>
              <a:ext cx="360423" cy="51489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7BC1747-9E18-4F59-B10C-6FFD81B86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498" y="5567916"/>
              <a:ext cx="360423" cy="514890"/>
            </a:xfrm>
            <a:prstGeom prst="rect">
              <a:avLst/>
            </a:prstGeom>
          </p:spPr>
        </p:pic>
      </p:grpSp>
      <p:pic>
        <p:nvPicPr>
          <p:cNvPr id="23" name="Picture 22" descr="girl searching">
            <a:extLst>
              <a:ext uri="{FF2B5EF4-FFF2-40B4-BE49-F238E27FC236}">
                <a16:creationId xmlns:a16="http://schemas.microsoft.com/office/drawing/2014/main" id="{7443DB96-1621-43E0-A5E8-4B1D13195A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88" y="1455616"/>
            <a:ext cx="2052137" cy="1744243"/>
          </a:xfrm>
          <a:prstGeom prst="rect">
            <a:avLst/>
          </a:prstGeom>
        </p:spPr>
      </p:pic>
      <p:sp>
        <p:nvSpPr>
          <p:cNvPr id="24" name="CustomShape 2">
            <a:extLst>
              <a:ext uri="{FF2B5EF4-FFF2-40B4-BE49-F238E27FC236}">
                <a16:creationId xmlns:a16="http://schemas.microsoft.com/office/drawing/2014/main" id="{2508D7AB-1618-4BEA-A0B9-5AD77D26BF3B}"/>
              </a:ext>
            </a:extLst>
          </p:cNvPr>
          <p:cNvSpPr/>
          <p:nvPr/>
        </p:nvSpPr>
        <p:spPr>
          <a:xfrm>
            <a:off x="-931169" y="2913947"/>
            <a:ext cx="691222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hnen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789BFD5B-F24C-427D-9B4B-DC596AD3F339}"/>
              </a:ext>
            </a:extLst>
          </p:cNvPr>
          <p:cNvSpPr/>
          <p:nvPr/>
        </p:nvSpPr>
        <p:spPr>
          <a:xfrm>
            <a:off x="6695813" y="3014274"/>
            <a:ext cx="691222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Milli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B6B42F-9E32-48C6-9162-2607242BFBAF}"/>
              </a:ext>
            </a:extLst>
          </p:cNvPr>
          <p:cNvSpPr txBox="1"/>
          <p:nvPr/>
        </p:nvSpPr>
        <p:spPr>
          <a:xfrm>
            <a:off x="937807" y="4115533"/>
            <a:ext cx="3174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[to live]</a:t>
            </a:r>
          </a:p>
        </p:txBody>
      </p:sp>
    </p:spTree>
    <p:extLst>
      <p:ext uri="{BB962C8B-B14F-4D97-AF65-F5344CB8AC3E}">
        <p14:creationId xmlns:p14="http://schemas.microsoft.com/office/powerpoint/2010/main" val="20831841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h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1091856" y="250704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9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9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pf</a:t>
            </a:r>
            <a:endParaRPr kumimoji="0" lang="en-GB" sz="9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940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2" name="Picture 11" descr="back of a man's head">
            <a:extLst>
              <a:ext uri="{FF2B5EF4-FFF2-40B4-BE49-F238E27FC236}">
                <a16:creationId xmlns:a16="http://schemas.microsoft.com/office/drawing/2014/main" id="{EBEFA432-CA27-4DE3-B18A-7CC320908E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6058427" y="1698618"/>
            <a:ext cx="2912155" cy="334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834531" y="351424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pf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940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2" name="CustomShape 2">
            <a:extLst>
              <a:ext uri="{FF2B5EF4-FFF2-40B4-BE49-F238E27FC236}">
                <a16:creationId xmlns:a16="http://schemas.microsoft.com/office/drawing/2014/main" id="{6F86E706-C9FB-4FCD-9AD6-53B52F4BF6F0}"/>
              </a:ext>
            </a:extLst>
          </p:cNvPr>
          <p:cNvSpPr/>
          <p:nvPr/>
        </p:nvSpPr>
        <p:spPr>
          <a:xfrm>
            <a:off x="-991524" y="3409025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mmen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Coming Soon, Sign, Board, Advertisement, Banner, Card">
            <a:extLst>
              <a:ext uri="{FF2B5EF4-FFF2-40B4-BE49-F238E27FC236}">
                <a16:creationId xmlns:a16="http://schemas.microsoft.com/office/drawing/2014/main" id="{E97D7C64-E4F2-499B-8831-3A780BCC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62" y="1945696"/>
            <a:ext cx="2009894" cy="146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2611949A-B583-404D-8D83-66185E5B39CF}"/>
              </a:ext>
            </a:extLst>
          </p:cNvPr>
          <p:cNvSpPr/>
          <p:nvPr/>
        </p:nvSpPr>
        <p:spPr>
          <a:xfrm>
            <a:off x="6852675" y="3514240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ffen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 descr="Open, Sign, Signage, Neon, Business, Store, Restaurant">
            <a:extLst>
              <a:ext uri="{FF2B5EF4-FFF2-40B4-BE49-F238E27FC236}">
                <a16:creationId xmlns:a16="http://schemas.microsoft.com/office/drawing/2014/main" id="{EDD2C213-B21F-4708-909B-29BFCC050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011" y="1247618"/>
            <a:ext cx="2296603" cy="247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back of a man's head">
            <a:extLst>
              <a:ext uri="{FF2B5EF4-FFF2-40B4-BE49-F238E27FC236}">
                <a16:creationId xmlns:a16="http://schemas.microsoft.com/office/drawing/2014/main" id="{B19AD84A-1385-483A-A534-7876BCB7DB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5795492" y="1876069"/>
            <a:ext cx="1663216" cy="1907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03B9DD-C837-4A9C-B264-05D7F764BDA1}"/>
              </a:ext>
            </a:extLst>
          </p:cNvPr>
          <p:cNvSpPr txBox="1"/>
          <p:nvPr/>
        </p:nvSpPr>
        <p:spPr>
          <a:xfrm>
            <a:off x="960362" y="4643740"/>
            <a:ext cx="3174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[to come]</a:t>
            </a:r>
          </a:p>
        </p:txBody>
      </p:sp>
    </p:spTree>
    <p:extLst>
      <p:ext uri="{BB962C8B-B14F-4D97-AF65-F5344CB8AC3E}">
        <p14:creationId xmlns:p14="http://schemas.microsoft.com/office/powerpoint/2010/main" val="8875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2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2151A9C2-7655-4E14-B504-A3D9361AA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289" y="85910"/>
            <a:ext cx="914400" cy="914400"/>
          </a:xfrm>
          <a:prstGeom prst="rect">
            <a:avLst/>
          </a:prstGeom>
        </p:spPr>
      </p:pic>
      <p:sp>
        <p:nvSpPr>
          <p:cNvPr id="24" name="CustomShape 7">
            <a:extLst>
              <a:ext uri="{FF2B5EF4-FFF2-40B4-BE49-F238E27FC236}">
                <a16:creationId xmlns:a16="http://schemas.microsoft.com/office/drawing/2014/main" id="{903F2497-B497-4F27-9632-969580F86CED}"/>
              </a:ext>
            </a:extLst>
          </p:cNvPr>
          <p:cNvSpPr/>
          <p:nvPr/>
        </p:nvSpPr>
        <p:spPr>
          <a:xfrm>
            <a:off x="1668645" y="258739"/>
            <a:ext cx="396655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Kategorisiere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6A11D68-D586-43A0-A094-B45024A233A6}"/>
              </a:ext>
            </a:extLst>
          </p:cNvPr>
          <p:cNvSpPr/>
          <p:nvPr/>
        </p:nvSpPr>
        <p:spPr>
          <a:xfrm>
            <a:off x="545068" y="731868"/>
            <a:ext cx="6707671" cy="50051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E837942-86FB-4E5D-BB17-4FA8D0B0B144}"/>
              </a:ext>
            </a:extLst>
          </p:cNvPr>
          <p:cNvSpPr/>
          <p:nvPr/>
        </p:nvSpPr>
        <p:spPr>
          <a:xfrm>
            <a:off x="4524621" y="715219"/>
            <a:ext cx="6707671" cy="50051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5DAD50-DE4C-4860-9DB7-207EAED8ABD8}"/>
              </a:ext>
            </a:extLst>
          </p:cNvPr>
          <p:cNvSpPr txBox="1"/>
          <p:nvPr/>
        </p:nvSpPr>
        <p:spPr>
          <a:xfrm>
            <a:off x="2463113" y="888806"/>
            <a:ext cx="23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long [o]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E32C1D-4EC9-4C62-B153-293291887F37}"/>
              </a:ext>
            </a:extLst>
          </p:cNvPr>
          <p:cNvSpPr txBox="1"/>
          <p:nvPr/>
        </p:nvSpPr>
        <p:spPr>
          <a:xfrm>
            <a:off x="6814762" y="880743"/>
            <a:ext cx="23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short [o]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8E74DEC-EAEC-4EB3-86BF-C379B7976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492983"/>
              </p:ext>
            </p:extLst>
          </p:nvPr>
        </p:nvGraphicFramePr>
        <p:xfrm>
          <a:off x="227914" y="5789336"/>
          <a:ext cx="11838024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3004">
                  <a:extLst>
                    <a:ext uri="{9D8B030D-6E8A-4147-A177-3AD203B41FA5}">
                      <a16:colId xmlns:a16="http://schemas.microsoft.com/office/drawing/2014/main" val="3733506384"/>
                    </a:ext>
                  </a:extLst>
                </a:gridCol>
                <a:gridCol w="1973004">
                  <a:extLst>
                    <a:ext uri="{9D8B030D-6E8A-4147-A177-3AD203B41FA5}">
                      <a16:colId xmlns:a16="http://schemas.microsoft.com/office/drawing/2014/main" val="1034655674"/>
                    </a:ext>
                  </a:extLst>
                </a:gridCol>
                <a:gridCol w="1973004">
                  <a:extLst>
                    <a:ext uri="{9D8B030D-6E8A-4147-A177-3AD203B41FA5}">
                      <a16:colId xmlns:a16="http://schemas.microsoft.com/office/drawing/2014/main" val="505293154"/>
                    </a:ext>
                  </a:extLst>
                </a:gridCol>
                <a:gridCol w="1973004">
                  <a:extLst>
                    <a:ext uri="{9D8B030D-6E8A-4147-A177-3AD203B41FA5}">
                      <a16:colId xmlns:a16="http://schemas.microsoft.com/office/drawing/2014/main" val="1384458671"/>
                    </a:ext>
                  </a:extLst>
                </a:gridCol>
                <a:gridCol w="1973004">
                  <a:extLst>
                    <a:ext uri="{9D8B030D-6E8A-4147-A177-3AD203B41FA5}">
                      <a16:colId xmlns:a16="http://schemas.microsoft.com/office/drawing/2014/main" val="2393341371"/>
                    </a:ext>
                  </a:extLst>
                </a:gridCol>
                <a:gridCol w="1973004">
                  <a:extLst>
                    <a:ext uri="{9D8B030D-6E8A-4147-A177-3AD203B41FA5}">
                      <a16:colId xmlns:a16="http://schemas.microsoft.com/office/drawing/2014/main" val="18949686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Koffer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Boden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Oktober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hoffen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Europa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froh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280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Osten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Kino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holen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 err="1">
                          <a:solidFill>
                            <a:srgbClr val="002060"/>
                          </a:solidFill>
                        </a:rPr>
                        <a:t>Wochenende</a:t>
                      </a:r>
                      <a:endParaRPr lang="en-GB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rgbClr val="002060"/>
                          </a:solidFill>
                        </a:rPr>
                        <a:t>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Schloss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068692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1EBD9879-393D-4E79-812F-7F45A116D9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38" y="5824562"/>
            <a:ext cx="318219" cy="318219"/>
          </a:xfrm>
          <a:prstGeom prst="rect">
            <a:avLst/>
          </a:prstGeom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883CFB96-2E6D-434A-9D89-C82D7A5C1E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2" t="48138" r="24780"/>
          <a:stretch/>
        </p:blipFill>
        <p:spPr>
          <a:xfrm>
            <a:off x="5725332" y="6239010"/>
            <a:ext cx="325930" cy="4285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82068B8-B2DE-4E84-8489-6251E60772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157" y="6290511"/>
            <a:ext cx="311619" cy="387631"/>
          </a:xfrm>
          <a:prstGeom prst="rect">
            <a:avLst/>
          </a:prstGeom>
        </p:spPr>
      </p:pic>
      <p:pic>
        <p:nvPicPr>
          <p:cNvPr id="41" name="Picture 40" descr="Shape&#10;&#10;Description automatically generated">
            <a:extLst>
              <a:ext uri="{FF2B5EF4-FFF2-40B4-BE49-F238E27FC236}">
                <a16:creationId xmlns:a16="http://schemas.microsoft.com/office/drawing/2014/main" id="{44FFDD0C-280C-4CAC-9FB1-ECF7DF80AD5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309" y="6197556"/>
            <a:ext cx="337777" cy="503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9C0867-61FE-1815-BD32-8A34E9DCE61A}"/>
              </a:ext>
            </a:extLst>
          </p:cNvPr>
          <p:cNvSpPr txBox="1"/>
          <p:nvPr/>
        </p:nvSpPr>
        <p:spPr>
          <a:xfrm>
            <a:off x="7141735" y="1507993"/>
            <a:ext cx="142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Koffer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8F079D-8D80-E7F0-A11B-0BCC93BC0B20}"/>
              </a:ext>
            </a:extLst>
          </p:cNvPr>
          <p:cNvSpPr txBox="1"/>
          <p:nvPr/>
        </p:nvSpPr>
        <p:spPr>
          <a:xfrm>
            <a:off x="2022010" y="1660099"/>
            <a:ext cx="142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Boden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D823B3-3C5E-12A7-8C23-4AF8AEBD4AEF}"/>
              </a:ext>
            </a:extLst>
          </p:cNvPr>
          <p:cNvSpPr txBox="1"/>
          <p:nvPr/>
        </p:nvSpPr>
        <p:spPr>
          <a:xfrm>
            <a:off x="4211843" y="5820538"/>
            <a:ext cx="17914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D50C7-8514-6D5B-1A3F-6B14E38F0B6C}"/>
              </a:ext>
            </a:extLst>
          </p:cNvPr>
          <p:cNvSpPr txBox="1"/>
          <p:nvPr/>
        </p:nvSpPr>
        <p:spPr>
          <a:xfrm>
            <a:off x="4920794" y="2925446"/>
            <a:ext cx="142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Oktober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373480-C98A-AAA2-7B2E-0934F998DDA7}"/>
              </a:ext>
            </a:extLst>
          </p:cNvPr>
          <p:cNvSpPr txBox="1"/>
          <p:nvPr/>
        </p:nvSpPr>
        <p:spPr>
          <a:xfrm>
            <a:off x="7497354" y="2038656"/>
            <a:ext cx="2154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hoffen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4AD146-BC0B-3568-7563-16F41A7FF69D}"/>
              </a:ext>
            </a:extLst>
          </p:cNvPr>
          <p:cNvSpPr txBox="1"/>
          <p:nvPr/>
        </p:nvSpPr>
        <p:spPr>
          <a:xfrm>
            <a:off x="2212310" y="2306057"/>
            <a:ext cx="142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Europa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BF9EED-D3DA-53F6-A9B0-D73F1B5D3109}"/>
              </a:ext>
            </a:extLst>
          </p:cNvPr>
          <p:cNvSpPr txBox="1"/>
          <p:nvPr/>
        </p:nvSpPr>
        <p:spPr>
          <a:xfrm>
            <a:off x="1939652" y="3058009"/>
            <a:ext cx="142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froh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669FCB-438B-B539-21B9-6652935ABAB0}"/>
              </a:ext>
            </a:extLst>
          </p:cNvPr>
          <p:cNvSpPr txBox="1"/>
          <p:nvPr/>
        </p:nvSpPr>
        <p:spPr>
          <a:xfrm>
            <a:off x="7693162" y="2785289"/>
            <a:ext cx="2154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Ostern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44AC5F-5015-9C97-774C-E30E7FB62DB8}"/>
              </a:ext>
            </a:extLst>
          </p:cNvPr>
          <p:cNvSpPr txBox="1"/>
          <p:nvPr/>
        </p:nvSpPr>
        <p:spPr>
          <a:xfrm>
            <a:off x="2112381" y="3703967"/>
            <a:ext cx="142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Kino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5FF669-9807-CEFD-4FEE-0BCC55E743AA}"/>
              </a:ext>
            </a:extLst>
          </p:cNvPr>
          <p:cNvSpPr txBox="1"/>
          <p:nvPr/>
        </p:nvSpPr>
        <p:spPr>
          <a:xfrm>
            <a:off x="4237223" y="6253511"/>
            <a:ext cx="1866250" cy="412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FA282E-62E9-90D2-5EF6-8CBC868BE411}"/>
              </a:ext>
            </a:extLst>
          </p:cNvPr>
          <p:cNvSpPr txBox="1"/>
          <p:nvPr/>
        </p:nvSpPr>
        <p:spPr>
          <a:xfrm>
            <a:off x="1705071" y="4280689"/>
            <a:ext cx="142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holen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C6A6D2-4505-4EDA-DA65-2ADC26C87922}"/>
              </a:ext>
            </a:extLst>
          </p:cNvPr>
          <p:cNvSpPr txBox="1"/>
          <p:nvPr/>
        </p:nvSpPr>
        <p:spPr>
          <a:xfrm>
            <a:off x="7653163" y="3488218"/>
            <a:ext cx="2871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Wochenende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DC4E0E-2DFC-EE8E-61D4-C2E8FAB0FC75}"/>
              </a:ext>
            </a:extLst>
          </p:cNvPr>
          <p:cNvSpPr txBox="1"/>
          <p:nvPr/>
        </p:nvSpPr>
        <p:spPr>
          <a:xfrm>
            <a:off x="8171891" y="6277439"/>
            <a:ext cx="18340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FDA5899-B8AA-9BCF-1D46-F3366E6E1FC1}"/>
              </a:ext>
            </a:extLst>
          </p:cNvPr>
          <p:cNvSpPr txBox="1"/>
          <p:nvPr/>
        </p:nvSpPr>
        <p:spPr>
          <a:xfrm>
            <a:off x="2602771" y="4774081"/>
            <a:ext cx="2154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Oma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7E3C6F-FDB4-FC7F-1EAF-8AF4E5C43825}"/>
              </a:ext>
            </a:extLst>
          </p:cNvPr>
          <p:cNvSpPr txBox="1"/>
          <p:nvPr/>
        </p:nvSpPr>
        <p:spPr>
          <a:xfrm>
            <a:off x="10164871" y="6257457"/>
            <a:ext cx="1811163" cy="4285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BBF1AD-B2C3-7285-FB6D-C9386DCF378D}"/>
              </a:ext>
            </a:extLst>
          </p:cNvPr>
          <p:cNvSpPr txBox="1"/>
          <p:nvPr/>
        </p:nvSpPr>
        <p:spPr>
          <a:xfrm>
            <a:off x="7466433" y="4339558"/>
            <a:ext cx="2154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Schloss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980F727-21F7-62D6-0287-E39BC5D1D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15" y="2970761"/>
            <a:ext cx="318219" cy="318219"/>
          </a:xfrm>
          <a:prstGeom prst="rect">
            <a:avLst/>
          </a:prstGeom>
        </p:spPr>
      </p:pic>
      <p:pic>
        <p:nvPicPr>
          <p:cNvPr id="58" name="Picture 57" descr="A picture containing clipart&#10;&#10;Description automatically generated">
            <a:extLst>
              <a:ext uri="{FF2B5EF4-FFF2-40B4-BE49-F238E27FC236}">
                <a16:creationId xmlns:a16="http://schemas.microsoft.com/office/drawing/2014/main" id="{95887B6E-6C95-EF37-A6AF-C9DC42D1DA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2" t="48138" r="24780"/>
          <a:stretch/>
        </p:blipFill>
        <p:spPr>
          <a:xfrm>
            <a:off x="2742648" y="4289989"/>
            <a:ext cx="368138" cy="484092"/>
          </a:xfrm>
          <a:prstGeom prst="rect">
            <a:avLst/>
          </a:prstGeom>
        </p:spPr>
      </p:pic>
      <p:pic>
        <p:nvPicPr>
          <p:cNvPr id="61" name="Picture 60" descr="Shape&#10;&#10;Description automatically generated">
            <a:extLst>
              <a:ext uri="{FF2B5EF4-FFF2-40B4-BE49-F238E27FC236}">
                <a16:creationId xmlns:a16="http://schemas.microsoft.com/office/drawing/2014/main" id="{26F6FD99-F4BE-B4BD-8962-EE85BF9FFB1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574" y="4274146"/>
            <a:ext cx="337777" cy="50360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1AE5951-563D-66BC-FF9B-EAD9752B07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5122" y="1765509"/>
            <a:ext cx="245810" cy="2881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4C3BB37-995C-08D7-1310-AD1FAEB7BB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1052" y="5918763"/>
            <a:ext cx="243861" cy="286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D6914E-632D-A6EA-1F77-E11D0D2C6FF2}"/>
              </a:ext>
            </a:extLst>
          </p:cNvPr>
          <p:cNvSpPr txBox="1"/>
          <p:nvPr/>
        </p:nvSpPr>
        <p:spPr>
          <a:xfrm>
            <a:off x="2252614" y="5791006"/>
            <a:ext cx="1903219" cy="426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A55E7EFF-E2F2-5E2A-A39C-C3D8C8ACB2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66370" y="2180972"/>
            <a:ext cx="253611" cy="26608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596281B-1DDF-08AC-7CFC-939834C7FA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1323" y="5899597"/>
            <a:ext cx="249958" cy="26215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313E944-C2F4-9682-81EB-72DD1B1C58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2738" y="2428270"/>
            <a:ext cx="423001" cy="28089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9F9C34B-8DC8-6C9B-4399-81E3FEA7C4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52541" y="5905019"/>
            <a:ext cx="420660" cy="2804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D6EDB8-0447-A81A-C7A9-31E88EB53F4C}"/>
              </a:ext>
            </a:extLst>
          </p:cNvPr>
          <p:cNvSpPr txBox="1"/>
          <p:nvPr/>
        </p:nvSpPr>
        <p:spPr>
          <a:xfrm>
            <a:off x="8158832" y="5828826"/>
            <a:ext cx="19046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946973-4562-86A7-54EC-60C611D2D56B}"/>
              </a:ext>
            </a:extLst>
          </p:cNvPr>
          <p:cNvSpPr txBox="1"/>
          <p:nvPr/>
        </p:nvSpPr>
        <p:spPr>
          <a:xfrm>
            <a:off x="6173021" y="5844764"/>
            <a:ext cx="19046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4316F564-C637-A51F-09D7-41A5EFA019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70259" y="3159642"/>
            <a:ext cx="330036" cy="33003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B13AC72-C0FA-620D-6A12-317E9A1CE5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5442" y="5864824"/>
            <a:ext cx="335309" cy="3292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57BAE9-1F61-B067-C847-10F96171C477}"/>
              </a:ext>
            </a:extLst>
          </p:cNvPr>
          <p:cNvSpPr txBox="1"/>
          <p:nvPr/>
        </p:nvSpPr>
        <p:spPr>
          <a:xfrm>
            <a:off x="10139916" y="5828826"/>
            <a:ext cx="18049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104636-A41C-8F6E-D985-E2CA6A6432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95637" y="3712355"/>
            <a:ext cx="636723" cy="475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CF732B-EF02-FBF2-4049-3CFE4B6F908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23156" y="6276205"/>
            <a:ext cx="489856" cy="36739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ADAF8D-999A-5100-761C-FF0A7B295B7F}"/>
              </a:ext>
            </a:extLst>
          </p:cNvPr>
          <p:cNvSpPr txBox="1"/>
          <p:nvPr/>
        </p:nvSpPr>
        <p:spPr>
          <a:xfrm>
            <a:off x="2237774" y="6263769"/>
            <a:ext cx="19046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C59AE-06C4-0311-B785-54A32D246DA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55590" y="3649426"/>
            <a:ext cx="505610" cy="3132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FA785EE-E16C-AEFE-F9EB-9BD37DC97E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37344" y="6381520"/>
            <a:ext cx="206548" cy="12691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09186DE-CBCD-D029-E636-8B3138661593}"/>
              </a:ext>
            </a:extLst>
          </p:cNvPr>
          <p:cNvSpPr txBox="1"/>
          <p:nvPr/>
        </p:nvSpPr>
        <p:spPr>
          <a:xfrm>
            <a:off x="6192228" y="6265870"/>
            <a:ext cx="18662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A209CB0-0400-0A7B-D9B9-9EDE30ACAB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12" y="4853498"/>
            <a:ext cx="311619" cy="3876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E1C7CE-4795-842E-68B7-22F865F5D99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92830" y="2831477"/>
            <a:ext cx="396646" cy="392308"/>
          </a:xfrm>
          <a:prstGeom prst="rect">
            <a:avLst/>
          </a:prstGeom>
        </p:spPr>
      </p:pic>
      <p:sp>
        <p:nvSpPr>
          <p:cNvPr id="34" name="Arrow: Right 33">
            <a:extLst>
              <a:ext uri="{FF2B5EF4-FFF2-40B4-BE49-F238E27FC236}">
                <a16:creationId xmlns:a16="http://schemas.microsoft.com/office/drawing/2014/main" id="{1A8324D8-2B57-53B0-4475-FDBD6E8003DA}"/>
              </a:ext>
            </a:extLst>
          </p:cNvPr>
          <p:cNvSpPr/>
          <p:nvPr/>
        </p:nvSpPr>
        <p:spPr>
          <a:xfrm rot="9035535">
            <a:off x="9218836" y="2868117"/>
            <a:ext cx="313488" cy="1773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F9947F-A56F-0587-6FC3-E7A596D17C5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7285" y="6333485"/>
            <a:ext cx="356459" cy="352561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id="{03D75E9E-13F3-3FEE-D5F5-AAB0FF8D78E7}"/>
              </a:ext>
            </a:extLst>
          </p:cNvPr>
          <p:cNvSpPr/>
          <p:nvPr/>
        </p:nvSpPr>
        <p:spPr>
          <a:xfrm rot="9035535">
            <a:off x="1679064" y="6330024"/>
            <a:ext cx="313488" cy="1773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C3A39A-1650-6ADB-1BFA-7CD16A80324B}"/>
              </a:ext>
            </a:extLst>
          </p:cNvPr>
          <p:cNvSpPr txBox="1"/>
          <p:nvPr/>
        </p:nvSpPr>
        <p:spPr>
          <a:xfrm>
            <a:off x="291900" y="6290511"/>
            <a:ext cx="177094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D9EDFC5-1945-E079-6DF6-8CB18D22752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8211283" y="1638879"/>
            <a:ext cx="359266" cy="31632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1B51E08-AF64-A877-3905-3A04F8C0968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99473" y="5839157"/>
            <a:ext cx="359695" cy="317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A2717D-771A-E0F8-6CD7-8D61C3ED0085}"/>
              </a:ext>
            </a:extLst>
          </p:cNvPr>
          <p:cNvSpPr txBox="1"/>
          <p:nvPr/>
        </p:nvSpPr>
        <p:spPr>
          <a:xfrm>
            <a:off x="321467" y="5828826"/>
            <a:ext cx="18097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858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 animBg="1"/>
      <p:bldP spid="15" grpId="0"/>
      <p:bldP spid="17" grpId="0"/>
      <p:bldP spid="19" grpId="0"/>
      <p:bldP spid="22" grpId="0"/>
      <p:bldP spid="29" grpId="0"/>
      <p:bldP spid="36" grpId="0"/>
      <p:bldP spid="38" grpId="0" animBg="1"/>
      <p:bldP spid="40" grpId="0"/>
      <p:bldP spid="44" grpId="0"/>
      <p:bldP spid="45" grpId="0" animBg="1"/>
      <p:bldP spid="46" grpId="0"/>
      <p:bldP spid="47" grpId="0" animBg="1"/>
      <p:bldP spid="48" grpId="0"/>
      <p:bldP spid="10" grpId="0" animBg="1"/>
      <p:bldP spid="18" grpId="0" animBg="1"/>
      <p:bldP spid="16" grpId="0" animBg="1"/>
      <p:bldP spid="20" grpId="0" animBg="1"/>
      <p:bldP spid="33" grpId="0" animBg="1"/>
      <p:bldP spid="43" grpId="0" animBg="1"/>
      <p:bldP spid="34" grpId="0" animBg="1"/>
      <p:bldP spid="50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FD93CF-C250-7D03-EB18-8326A5B8C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6"/>
          <a:stretch/>
        </p:blipFill>
        <p:spPr>
          <a:xfrm flipH="1">
            <a:off x="1982729" y="2652701"/>
            <a:ext cx="1264722" cy="3453414"/>
          </a:xfrm>
          <a:prstGeom prst="rect">
            <a:avLst/>
          </a:prstGeom>
        </p:spPr>
      </p:pic>
      <p:pic>
        <p:nvPicPr>
          <p:cNvPr id="89" name="Google Shape;170;p8"/>
          <p:cNvPicPr/>
          <p:nvPr/>
        </p:nvPicPr>
        <p:blipFill>
          <a:blip r:embed="rId4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6711" y="103782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Mögen</a:t>
            </a:r>
            <a:r>
              <a:rPr lang="en-GB" sz="26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is an irregular verb. Use it to say what you like and don’t like.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711661" y="1711612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mag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385113" y="1717416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like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4259082" y="1676805"/>
            <a:ext cx="181970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du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magst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5697527" y="1676805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like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5"/>
          <a:stretch/>
        </p:blipFill>
        <p:spPr>
          <a:xfrm>
            <a:off x="1226864" y="2152637"/>
            <a:ext cx="324958" cy="5924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54" y="-21104"/>
            <a:ext cx="7267988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mögen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– to like, liking</a:t>
            </a:r>
            <a:endParaRPr lang="en-GB" sz="3600" dirty="0"/>
          </a:p>
        </p:txBody>
      </p:sp>
      <p:sp>
        <p:nvSpPr>
          <p:cNvPr id="25" name="CustomShape 6">
            <a:extLst>
              <a:ext uri="{FF2B5EF4-FFF2-40B4-BE49-F238E27FC236}">
                <a16:creationId xmlns:a16="http://schemas.microsoft.com/office/drawing/2014/main" id="{AEE68032-40FF-44C6-A07C-59CDDBE7A578}"/>
              </a:ext>
            </a:extLst>
          </p:cNvPr>
          <p:cNvSpPr/>
          <p:nvPr/>
        </p:nvSpPr>
        <p:spPr>
          <a:xfrm>
            <a:off x="7693534" y="1664414"/>
            <a:ext cx="286770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/es mag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897570B0-84F2-4D09-A43A-E3F60D145C13}"/>
              </a:ext>
            </a:extLst>
          </p:cNvPr>
          <p:cNvSpPr/>
          <p:nvPr/>
        </p:nvSpPr>
        <p:spPr>
          <a:xfrm>
            <a:off x="9806887" y="1655651"/>
            <a:ext cx="254452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s/he, it likes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490085E-3D43-4DD4-851D-C6624130EB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79" y="2087674"/>
            <a:ext cx="672691" cy="49866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CBEE4A6-8100-45D2-9147-A9BE634D8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51" y="2096851"/>
            <a:ext cx="693978" cy="518040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845CADA4-D0B8-40DE-BBDB-C4C34B7E800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52" y="2010576"/>
            <a:ext cx="954732" cy="67104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E3FEA301-83F6-45E9-9E8E-2A6C8D687E0D}"/>
              </a:ext>
            </a:extLst>
          </p:cNvPr>
          <p:cNvSpPr/>
          <p:nvPr/>
        </p:nvSpPr>
        <p:spPr>
          <a:xfrm>
            <a:off x="7456542" y="257068"/>
            <a:ext cx="3245374" cy="709626"/>
          </a:xfrm>
          <a:prstGeom prst="wedgeRoundRectCallout">
            <a:avLst>
              <a:gd name="adj1" fmla="val 15859"/>
              <a:gd name="adj2" fmla="val 16583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/es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form is the same as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form!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1F85BA-22E8-432E-8058-CE0045D3DD71}"/>
              </a:ext>
            </a:extLst>
          </p:cNvPr>
          <p:cNvSpPr/>
          <p:nvPr/>
        </p:nvSpPr>
        <p:spPr>
          <a:xfrm>
            <a:off x="1300420" y="1816443"/>
            <a:ext cx="747158" cy="297944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40533F0-FB2F-457D-9909-C265073E982A}"/>
              </a:ext>
            </a:extLst>
          </p:cNvPr>
          <p:cNvSpPr/>
          <p:nvPr/>
        </p:nvSpPr>
        <p:spPr>
          <a:xfrm>
            <a:off x="9159344" y="1785013"/>
            <a:ext cx="747158" cy="297944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Callout 10">
            <a:extLst>
              <a:ext uri="{FF2B5EF4-FFF2-40B4-BE49-F238E27FC236}">
                <a16:creationId xmlns:a16="http://schemas.microsoft.com/office/drawing/2014/main" id="{95339C89-E01C-45B0-9359-844FE2F9BE2C}"/>
              </a:ext>
            </a:extLst>
          </p:cNvPr>
          <p:cNvSpPr/>
          <p:nvPr/>
        </p:nvSpPr>
        <p:spPr>
          <a:xfrm>
            <a:off x="3541457" y="2814847"/>
            <a:ext cx="2541639" cy="1334149"/>
          </a:xfrm>
          <a:prstGeom prst="wedgeEllipseCallout">
            <a:avLst>
              <a:gd name="adj1" fmla="val -57605"/>
              <a:gd name="adj2" fmla="val -18817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Magst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Feier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6" name="Oval Callout 12">
            <a:extLst>
              <a:ext uri="{FF2B5EF4-FFF2-40B4-BE49-F238E27FC236}">
                <a16:creationId xmlns:a16="http://schemas.microsoft.com/office/drawing/2014/main" id="{C6DC9EAB-32AF-4D16-A17F-A99F7301C045}"/>
              </a:ext>
            </a:extLst>
          </p:cNvPr>
          <p:cNvSpPr/>
          <p:nvPr/>
        </p:nvSpPr>
        <p:spPr>
          <a:xfrm>
            <a:off x="3048118" y="4463204"/>
            <a:ext cx="2649409" cy="1440951"/>
          </a:xfrm>
          <a:prstGeom prst="wedgeEllipseCallout">
            <a:avLst>
              <a:gd name="adj1" fmla="val -32237"/>
              <a:gd name="adj2" fmla="val -60456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Nein,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mag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Fahrräder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E5DF82-33F3-436C-859A-F1AC0548A53E}"/>
              </a:ext>
            </a:extLst>
          </p:cNvPr>
          <p:cNvSpPr/>
          <p:nvPr/>
        </p:nvSpPr>
        <p:spPr>
          <a:xfrm>
            <a:off x="4975357" y="2947037"/>
            <a:ext cx="568978" cy="3985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1F1A57-D168-4F9C-85B0-11872234B54A}"/>
              </a:ext>
            </a:extLst>
          </p:cNvPr>
          <p:cNvSpPr/>
          <p:nvPr/>
        </p:nvSpPr>
        <p:spPr>
          <a:xfrm>
            <a:off x="4364715" y="4488081"/>
            <a:ext cx="641032" cy="3985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Oval Callout 9">
            <a:extLst>
              <a:ext uri="{FF2B5EF4-FFF2-40B4-BE49-F238E27FC236}">
                <a16:creationId xmlns:a16="http://schemas.microsoft.com/office/drawing/2014/main" id="{BBC60047-6F66-4E9F-87D8-57F87474E59F}"/>
              </a:ext>
            </a:extLst>
          </p:cNvPr>
          <p:cNvSpPr/>
          <p:nvPr/>
        </p:nvSpPr>
        <p:spPr>
          <a:xfrm flipH="1">
            <a:off x="6189226" y="2842088"/>
            <a:ext cx="3245372" cy="1537320"/>
          </a:xfrm>
          <a:prstGeom prst="wedgeEllipseCallout">
            <a:avLst>
              <a:gd name="adj1" fmla="val -32237"/>
              <a:gd name="adj2" fmla="val 61144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mag 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die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Feier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Magst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du die </a:t>
            </a:r>
            <a:r>
              <a:rPr kumimoji="0" lang="en-GB" sz="2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Fahrräder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38179B-E9CC-4A3A-A582-CCF066834F88}"/>
              </a:ext>
            </a:extLst>
          </p:cNvPr>
          <p:cNvSpPr/>
          <p:nvPr/>
        </p:nvSpPr>
        <p:spPr>
          <a:xfrm>
            <a:off x="6772536" y="3047772"/>
            <a:ext cx="641032" cy="398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17CABEE3-D97A-49E9-AA90-E420E4C8D7AB}"/>
              </a:ext>
            </a:extLst>
          </p:cNvPr>
          <p:cNvSpPr/>
          <p:nvPr/>
        </p:nvSpPr>
        <p:spPr>
          <a:xfrm>
            <a:off x="5849267" y="5503670"/>
            <a:ext cx="3245374" cy="1268941"/>
          </a:xfrm>
          <a:prstGeom prst="wedgeRoundRectCallout">
            <a:avLst>
              <a:gd name="adj1" fmla="val -82709"/>
              <a:gd name="adj2" fmla="val -3397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say you don’t like something add </a:t>
            </a:r>
            <a:r>
              <a:rPr lang="en-US" sz="2000" b="1" dirty="0" err="1">
                <a:solidFill>
                  <a:prstClr val="white"/>
                </a:solidFill>
                <a:latin typeface="Century Gothic"/>
              </a:rPr>
              <a:t>nicht</a:t>
            </a:r>
            <a:r>
              <a:rPr lang="en-US" sz="2000" b="1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Century Gothic"/>
              </a:rPr>
              <a:t>to the end of your statement.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181DA981-8FF1-428F-AF87-1B9103CE5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34" y="53090"/>
            <a:ext cx="696419" cy="729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936BC1-B120-44BD-0085-43FA65EA44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5540" y="4370427"/>
            <a:ext cx="858312" cy="663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0EA492-6007-DE3E-CA71-257F30D45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4980" y="4222812"/>
            <a:ext cx="858313" cy="663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CD9257-1F48-1854-924F-48C956BCBF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2862" y="3419435"/>
            <a:ext cx="606167" cy="690297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013D5158-BD24-439A-9706-3402930F8C6B}"/>
              </a:ext>
            </a:extLst>
          </p:cNvPr>
          <p:cNvSpPr/>
          <p:nvPr/>
        </p:nvSpPr>
        <p:spPr>
          <a:xfrm>
            <a:off x="64215" y="3515312"/>
            <a:ext cx="1853152" cy="2226073"/>
          </a:xfrm>
          <a:prstGeom prst="wedgeRoundRectCallout">
            <a:avLst>
              <a:gd name="adj1" fmla="val 151924"/>
              <a:gd name="adj2" fmla="val -3469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Remember!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To ask a yes/no question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swap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verb and subject.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Picture 12" descr="A cartoon of a person&#10;&#10;Description automatically generated">
            <a:extLst>
              <a:ext uri="{FF2B5EF4-FFF2-40B4-BE49-F238E27FC236}">
                <a16:creationId xmlns:a16="http://schemas.microsoft.com/office/drawing/2014/main" id="{30C2F194-BF93-4EF2-8B48-B58B3E87D2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743" y="2191217"/>
            <a:ext cx="988330" cy="3765620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3844C2B-CE72-4128-9891-DD015BA786C1}"/>
              </a:ext>
            </a:extLst>
          </p:cNvPr>
          <p:cNvSpPr/>
          <p:nvPr/>
        </p:nvSpPr>
        <p:spPr>
          <a:xfrm>
            <a:off x="4077251" y="3015387"/>
            <a:ext cx="1512505" cy="31870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4070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32" grpId="0" animBg="1"/>
      <p:bldP spid="10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5" grpId="0" animBg="1"/>
      <p:bldP spid="44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EEB01BF-705F-4E40-877E-8749499B4659}"/>
              </a:ext>
            </a:extLst>
          </p:cNvPr>
          <p:cNvGraphicFramePr>
            <a:graphicFrameLocks noGrp="1"/>
          </p:cNvGraphicFramePr>
          <p:nvPr/>
        </p:nvGraphicFramePr>
        <p:xfrm>
          <a:off x="1473244" y="1313276"/>
          <a:ext cx="9069249" cy="4934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9351">
                  <a:extLst>
                    <a:ext uri="{9D8B030D-6E8A-4147-A177-3AD203B41FA5}">
                      <a16:colId xmlns:a16="http://schemas.microsoft.com/office/drawing/2014/main" val="2291342776"/>
                    </a:ext>
                  </a:extLst>
                </a:gridCol>
                <a:gridCol w="2247517">
                  <a:extLst>
                    <a:ext uri="{9D8B030D-6E8A-4147-A177-3AD203B41FA5}">
                      <a16:colId xmlns:a16="http://schemas.microsoft.com/office/drawing/2014/main" val="2912236355"/>
                    </a:ext>
                  </a:extLst>
                </a:gridCol>
                <a:gridCol w="3181606">
                  <a:extLst>
                    <a:ext uri="{9D8B030D-6E8A-4147-A177-3AD203B41FA5}">
                      <a16:colId xmlns:a16="http://schemas.microsoft.com/office/drawing/2014/main" val="477103545"/>
                    </a:ext>
                  </a:extLst>
                </a:gridCol>
                <a:gridCol w="2850775">
                  <a:extLst>
                    <a:ext uri="{9D8B030D-6E8A-4147-A177-3AD203B41FA5}">
                      <a16:colId xmlns:a16="http://schemas.microsoft.com/office/drawing/2014/main" val="3193725433"/>
                    </a:ext>
                  </a:extLst>
                </a:gridCol>
              </a:tblGrid>
              <a:tr h="70494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68087"/>
                  </a:ext>
                </a:extLst>
              </a:tr>
              <a:tr h="704948"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702955"/>
                  </a:ext>
                </a:extLst>
              </a:tr>
              <a:tr h="704948"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045715"/>
                  </a:ext>
                </a:extLst>
              </a:tr>
              <a:tr h="704948"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038178"/>
                  </a:ext>
                </a:extLst>
              </a:tr>
              <a:tr h="704948"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964477"/>
                  </a:ext>
                </a:extLst>
              </a:tr>
              <a:tr h="704948"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813329"/>
                  </a:ext>
                </a:extLst>
              </a:tr>
              <a:tr h="70494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67656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9" name="T1_W3_8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644520" y="221451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10" name="T1_W3_8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644520" y="29170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11" name="T1_W3_8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644520" y="364017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12" name="T1_W3_8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631754" y="430891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13" name="T1_W3_8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644520" y="501146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14" name="T1_W3_8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1631754" y="572955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15" name="T1_W3_8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mag was?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15" name="T1_W3_8.1.wav"/>
            </a:hlinkClick>
            <a:extLst>
              <a:ext uri="{FF2B5EF4-FFF2-40B4-BE49-F238E27FC236}">
                <a16:creationId xmlns:a16="http://schemas.microsoft.com/office/drawing/2014/main" id="{F199ED82-DA34-481F-BA4A-A09FF16D5962}"/>
              </a:ext>
            </a:extLst>
          </p:cNvPr>
          <p:cNvSpPr/>
          <p:nvPr/>
        </p:nvSpPr>
        <p:spPr>
          <a:xfrm>
            <a:off x="1163717" y="598416"/>
            <a:ext cx="963566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F361FF22-0DC5-4B83-8780-A920223344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7824" y="398876"/>
            <a:ext cx="914400" cy="914400"/>
          </a:xfrm>
          <a:prstGeom prst="rect">
            <a:avLst/>
          </a:prstGeom>
        </p:spPr>
      </p:pic>
      <p:sp>
        <p:nvSpPr>
          <p:cNvPr id="30" name="Google Shape;108;p3">
            <a:hlinkClick r:id="" action="ppaction://noaction">
              <a:snd r:embed="rId15" name="T1_W3_8.1.wav"/>
            </a:hlinkClick>
            <a:extLst>
              <a:ext uri="{FF2B5EF4-FFF2-40B4-BE49-F238E27FC236}">
                <a16:creationId xmlns:a16="http://schemas.microsoft.com/office/drawing/2014/main" id="{D793F05C-2D8D-44E9-8AE4-FCDD8B71A221}"/>
              </a:ext>
            </a:extLst>
          </p:cNvPr>
          <p:cNvSpPr txBox="1"/>
          <p:nvPr/>
        </p:nvSpPr>
        <p:spPr>
          <a:xfrm>
            <a:off x="1196161" y="610086"/>
            <a:ext cx="93463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sagt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Ronja?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 ‘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ich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’ (Ronja)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‘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’ (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528A939C-DB24-4038-8EC8-1367B599F3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75" y="1361586"/>
            <a:ext cx="594498" cy="622715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21" y="1337031"/>
            <a:ext cx="594498" cy="6227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0E8EE7-6069-4F68-BEE1-769916C2E38D}"/>
              </a:ext>
            </a:extLst>
          </p:cNvPr>
          <p:cNvSpPr txBox="1"/>
          <p:nvPr/>
        </p:nvSpPr>
        <p:spPr>
          <a:xfrm>
            <a:off x="5434933" y="1536324"/>
            <a:ext cx="79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BA183C-B697-47EF-A082-FD3C5667466F}"/>
              </a:ext>
            </a:extLst>
          </p:cNvPr>
          <p:cNvSpPr txBox="1"/>
          <p:nvPr/>
        </p:nvSpPr>
        <p:spPr>
          <a:xfrm>
            <a:off x="8735351" y="1522636"/>
            <a:ext cx="79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du</a:t>
            </a:r>
          </a:p>
        </p:txBody>
      </p:sp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27BA3845-5EC8-483F-936C-3692227506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99" y="2055581"/>
            <a:ext cx="640602" cy="593558"/>
          </a:xfrm>
          <a:prstGeom prst="rect">
            <a:avLst/>
          </a:prstGeom>
        </p:spPr>
      </p:pic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24E2A1DE-33E1-4D56-9C62-9745C9958B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740" y="2719866"/>
            <a:ext cx="640602" cy="593558"/>
          </a:xfrm>
          <a:prstGeom prst="rect">
            <a:avLst/>
          </a:prstGeom>
        </p:spPr>
      </p:pic>
      <p:pic>
        <p:nvPicPr>
          <p:cNvPr id="56" name="Picture 55" descr="Shape, arrow&#10;&#10;Description automatically generated">
            <a:extLst>
              <a:ext uri="{FF2B5EF4-FFF2-40B4-BE49-F238E27FC236}">
                <a16:creationId xmlns:a16="http://schemas.microsoft.com/office/drawing/2014/main" id="{8ABCF419-3317-4374-9F93-D51389E6851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740" y="3442975"/>
            <a:ext cx="640602" cy="593558"/>
          </a:xfrm>
          <a:prstGeom prst="rect">
            <a:avLst/>
          </a:prstGeom>
        </p:spPr>
      </p:pic>
      <p:pic>
        <p:nvPicPr>
          <p:cNvPr id="58" name="Picture 57" descr="Shape, arrow&#10;&#10;Description automatically generated">
            <a:extLst>
              <a:ext uri="{FF2B5EF4-FFF2-40B4-BE49-F238E27FC236}">
                <a16:creationId xmlns:a16="http://schemas.microsoft.com/office/drawing/2014/main" id="{E495DCA7-A6F2-46AE-B341-4A08D26E8E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34" y="4163416"/>
            <a:ext cx="640602" cy="593558"/>
          </a:xfrm>
          <a:prstGeom prst="rect">
            <a:avLst/>
          </a:prstGeom>
        </p:spPr>
      </p:pic>
      <p:pic>
        <p:nvPicPr>
          <p:cNvPr id="59" name="Picture 58" descr="Shape, arrow&#10;&#10;Description automatically generated">
            <a:extLst>
              <a:ext uri="{FF2B5EF4-FFF2-40B4-BE49-F238E27FC236}">
                <a16:creationId xmlns:a16="http://schemas.microsoft.com/office/drawing/2014/main" id="{DF865BE5-FD9B-4AC9-86CC-FBA9BC4367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637" y="4851011"/>
            <a:ext cx="640602" cy="593558"/>
          </a:xfrm>
          <a:prstGeom prst="rect">
            <a:avLst/>
          </a:prstGeom>
        </p:spPr>
      </p:pic>
      <p:pic>
        <p:nvPicPr>
          <p:cNvPr id="60" name="Picture 59" descr="Shape, arrow&#10;&#10;Description automatically generated">
            <a:extLst>
              <a:ext uri="{FF2B5EF4-FFF2-40B4-BE49-F238E27FC236}">
                <a16:creationId xmlns:a16="http://schemas.microsoft.com/office/drawing/2014/main" id="{B4C41D3F-9811-4566-BE84-D44188769F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28" y="4883857"/>
            <a:ext cx="640602" cy="593558"/>
          </a:xfrm>
          <a:prstGeom prst="rect">
            <a:avLst/>
          </a:prstGeom>
        </p:spPr>
      </p:pic>
      <p:pic>
        <p:nvPicPr>
          <p:cNvPr id="63" name="Picture 62" descr="Shape, arrow&#10;&#10;Description automatically generated">
            <a:extLst>
              <a:ext uri="{FF2B5EF4-FFF2-40B4-BE49-F238E27FC236}">
                <a16:creationId xmlns:a16="http://schemas.microsoft.com/office/drawing/2014/main" id="{8D3E84F9-9A70-4B46-9ECD-742405B3DA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719" y="5584828"/>
            <a:ext cx="640602" cy="593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959A2D-2D22-A433-1A27-8EA4945F2613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8199" b="46921"/>
          <a:stretch/>
        </p:blipFill>
        <p:spPr>
          <a:xfrm>
            <a:off x="8062492" y="1235418"/>
            <a:ext cx="690037" cy="724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BA0E7C-AA4A-680F-F137-7FFF2532536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437" b="31603"/>
          <a:stretch/>
        </p:blipFill>
        <p:spPr>
          <a:xfrm>
            <a:off x="4605519" y="1289195"/>
            <a:ext cx="802720" cy="708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D854A3-8A2E-4561-E904-1F3BDD880C2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10993773" y="4042965"/>
            <a:ext cx="1165799" cy="2350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EA9A2-99E4-B9D6-212B-9A66D4C669A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65108" y="2046289"/>
            <a:ext cx="640845" cy="6408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7C23C2-3C61-5AE1-53D7-B8EDFAED286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07342" y="2782128"/>
            <a:ext cx="598611" cy="593559"/>
          </a:xfrm>
          <a:prstGeom prst="rect">
            <a:avLst/>
          </a:prstGeom>
        </p:spPr>
      </p:pic>
      <p:pic>
        <p:nvPicPr>
          <p:cNvPr id="14" name="Picture 13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5BB7AFC8-A34B-7607-289D-B58447DE0F8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006336" y="3527039"/>
            <a:ext cx="800622" cy="573570"/>
          </a:xfrm>
          <a:prstGeom prst="rect">
            <a:avLst/>
          </a:prstGeom>
        </p:spPr>
      </p:pic>
      <p:pic>
        <p:nvPicPr>
          <p:cNvPr id="26" name="Picture 25" descr="A green mountain with cows and a pond&#10;&#10;Description automatically generated">
            <a:extLst>
              <a:ext uri="{FF2B5EF4-FFF2-40B4-BE49-F238E27FC236}">
                <a16:creationId xmlns:a16="http://schemas.microsoft.com/office/drawing/2014/main" id="{96396EB0-50BA-DD56-3306-B8BE71EF0C7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16268" y="4115428"/>
            <a:ext cx="1098397" cy="615274"/>
          </a:xfrm>
          <a:prstGeom prst="rect">
            <a:avLst/>
          </a:prstGeom>
        </p:spPr>
      </p:pic>
      <p:pic>
        <p:nvPicPr>
          <p:cNvPr id="34" name="Picture 33" descr="A group of balloons on a black background&#10;&#10;Description automatically generated">
            <a:extLst>
              <a:ext uri="{FF2B5EF4-FFF2-40B4-BE49-F238E27FC236}">
                <a16:creationId xmlns:a16="http://schemas.microsoft.com/office/drawing/2014/main" id="{03BC49C2-A4D5-0527-824E-8E5FD61E64D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56171" y="4776009"/>
            <a:ext cx="749782" cy="8538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F41CD69-4DD7-466B-932B-C70218A8526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080099" y="5535974"/>
            <a:ext cx="726859" cy="78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4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8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8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8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3_8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3_8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42" y="-110316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</a:rPr>
              <a:t>Plural patterns</a:t>
            </a:r>
            <a:endParaRPr lang="en-GB" sz="3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DC6956-2BA6-46EA-B535-410FA66C7D04}"/>
              </a:ext>
            </a:extLst>
          </p:cNvPr>
          <p:cNvSpPr txBox="1">
            <a:spLocks/>
          </p:cNvSpPr>
          <p:nvPr/>
        </p:nvSpPr>
        <p:spPr>
          <a:xfrm>
            <a:off x="92296" y="849630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know </a:t>
            </a:r>
            <a:r>
              <a:rPr lang="en-GB" dirty="0">
                <a:solidFill>
                  <a:srgbClr val="002060"/>
                </a:solidFill>
              </a:rPr>
              <a:t>this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plural noun pattern: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B85A4-9770-485E-BD3B-A93168A0AB11}"/>
              </a:ext>
            </a:extLst>
          </p:cNvPr>
          <p:cNvSpPr txBox="1"/>
          <p:nvPr/>
        </p:nvSpPr>
        <p:spPr>
          <a:xfrm>
            <a:off x="92295" y="2636738"/>
            <a:ext cx="1194375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Masculine or neuter words ending in –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</a:rPr>
              <a:t>er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 or –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</a:rPr>
              <a:t>en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i="1" kern="0" dirty="0">
                <a:solidFill>
                  <a:srgbClr val="002060"/>
                </a:solidFill>
                <a:latin typeface="Century Gothic"/>
              </a:rPr>
              <a:t>may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 not change: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FEAEA-229F-4C2A-9EA4-706D314C72AC}"/>
              </a:ext>
            </a:extLst>
          </p:cNvPr>
          <p:cNvSpPr txBox="1"/>
          <p:nvPr/>
        </p:nvSpPr>
        <p:spPr>
          <a:xfrm>
            <a:off x="129670" y="1646373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5ED71E-84A7-4139-A489-C659F09C8D45}"/>
              </a:ext>
            </a:extLst>
          </p:cNvPr>
          <p:cNvSpPr txBox="1"/>
          <p:nvPr/>
        </p:nvSpPr>
        <p:spPr>
          <a:xfrm>
            <a:off x="92295" y="3533132"/>
            <a:ext cx="186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Musik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51D96-2064-4477-93E7-92388B095225}"/>
              </a:ext>
            </a:extLst>
          </p:cNvPr>
          <p:cNvSpPr txBox="1"/>
          <p:nvPr/>
        </p:nvSpPr>
        <p:spPr>
          <a:xfrm>
            <a:off x="6370764" y="1646372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Konzert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5D1C25-A35E-9CE1-A63F-FABCD7F7086B}"/>
              </a:ext>
            </a:extLst>
          </p:cNvPr>
          <p:cNvSpPr txBox="1"/>
          <p:nvPr/>
        </p:nvSpPr>
        <p:spPr>
          <a:xfrm>
            <a:off x="2741051" y="1646372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Ort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25F1B1-14E0-8092-227C-FA9C43F67617}"/>
              </a:ext>
            </a:extLst>
          </p:cNvPr>
          <p:cNvSpPr txBox="1"/>
          <p:nvPr/>
        </p:nvSpPr>
        <p:spPr>
          <a:xfrm>
            <a:off x="2664204" y="3533131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Musik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1674C-5142-71E2-64C1-E1EEF13F1DF6}"/>
              </a:ext>
            </a:extLst>
          </p:cNvPr>
          <p:cNvSpPr txBox="1"/>
          <p:nvPr/>
        </p:nvSpPr>
        <p:spPr>
          <a:xfrm>
            <a:off x="8912072" y="1646371"/>
            <a:ext cx="204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/>
              </a:rPr>
              <a:t>Konzert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ACF5628A-89EB-668C-D655-065735F0242B}"/>
              </a:ext>
            </a:extLst>
          </p:cNvPr>
          <p:cNvSpPr/>
          <p:nvPr/>
        </p:nvSpPr>
        <p:spPr>
          <a:xfrm>
            <a:off x="9153476" y="2299314"/>
            <a:ext cx="2941797" cy="354996"/>
          </a:xfrm>
          <a:prstGeom prst="wedgeRoundRectCallout">
            <a:avLst>
              <a:gd name="adj1" fmla="val -78412"/>
              <a:gd name="adj2" fmla="val 52585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prstClr val="white"/>
                </a:solidFill>
              </a:rPr>
              <a:t>This is plural pattern 3.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BDCFF912-8989-1507-7E41-0D00BC84270F}"/>
              </a:ext>
            </a:extLst>
          </p:cNvPr>
          <p:cNvSpPr/>
          <p:nvPr/>
        </p:nvSpPr>
        <p:spPr>
          <a:xfrm>
            <a:off x="6370764" y="269892"/>
            <a:ext cx="3631475" cy="988579"/>
          </a:xfrm>
          <a:prstGeom prst="wedgeRoundRectCallout">
            <a:avLst>
              <a:gd name="adj1" fmla="val 54623"/>
              <a:gd name="adj2" fmla="val 9346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entury Gothic"/>
              </a:rPr>
              <a:t>More than 90% masculine and 75% neuter nouns work like this! </a:t>
            </a:r>
            <a:r>
              <a:rPr lang="en-US" sz="2000" dirty="0">
                <a:solidFill>
                  <a:prstClr val="white"/>
                </a:solidFill>
                <a:latin typeface="Century Gothic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9771DC-4C4D-41B7-B3FD-2F4B744F4453}"/>
              </a:ext>
            </a:extLst>
          </p:cNvPr>
          <p:cNvSpPr txBox="1"/>
          <p:nvPr/>
        </p:nvSpPr>
        <p:spPr>
          <a:xfrm>
            <a:off x="6365872" y="3531470"/>
            <a:ext cx="22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Mädch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7EF2BA-BE46-4051-BB75-D0252ACC797A}"/>
              </a:ext>
            </a:extLst>
          </p:cNvPr>
          <p:cNvSpPr txBox="1"/>
          <p:nvPr/>
        </p:nvSpPr>
        <p:spPr>
          <a:xfrm>
            <a:off x="8937781" y="3531469"/>
            <a:ext cx="221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Mädch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270947-5ACC-4F68-AE92-220071204BF1}"/>
              </a:ext>
            </a:extLst>
          </p:cNvPr>
          <p:cNvSpPr txBox="1"/>
          <p:nvPr/>
        </p:nvSpPr>
        <p:spPr>
          <a:xfrm>
            <a:off x="92295" y="4394393"/>
            <a:ext cx="1216802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About 25% single syllable </a:t>
            </a:r>
            <a:r>
              <a:rPr lang="en-GB" sz="2800" u="sng" kern="0" dirty="0">
                <a:solidFill>
                  <a:srgbClr val="002060"/>
                </a:solidFill>
                <a:latin typeface="Century Gothic"/>
              </a:rPr>
              <a:t>neuter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 nouns add –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</a:rPr>
              <a:t>er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, some with an 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</a:rPr>
              <a:t>umlaut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: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Speech Bubble: Rectangle with Corners Rounded 20">
            <a:extLst>
              <a:ext uri="{FF2B5EF4-FFF2-40B4-BE49-F238E27FC236}">
                <a16:creationId xmlns:a16="http://schemas.microsoft.com/office/drawing/2014/main" id="{CD3E2FB0-3CEB-4B84-834C-0E78401F4329}"/>
              </a:ext>
            </a:extLst>
          </p:cNvPr>
          <p:cNvSpPr/>
          <p:nvPr/>
        </p:nvSpPr>
        <p:spPr>
          <a:xfrm>
            <a:off x="92295" y="6363916"/>
            <a:ext cx="7170906" cy="388766"/>
          </a:xfrm>
          <a:prstGeom prst="wedgeRoundRectCallout">
            <a:avLst>
              <a:gd name="adj1" fmla="val 25662"/>
              <a:gd name="adj2" fmla="val -79249"/>
              <a:gd name="adj3" fmla="val 16667"/>
            </a:avLst>
          </a:prstGeom>
          <a:solidFill>
            <a:srgbClr val="002060"/>
          </a:solidFill>
          <a:ln>
            <a:solidFill>
              <a:srgbClr val="DAA5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 The word for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‘the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is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</a:t>
            </a:r>
            <a:r>
              <a:rPr kumimoji="0" lang="en-GB" sz="20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plural nouns.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8DEB23F-1740-4E28-AF4B-C241C00B054A}"/>
              </a:ext>
            </a:extLst>
          </p:cNvPr>
          <p:cNvSpPr txBox="1"/>
          <p:nvPr/>
        </p:nvSpPr>
        <p:spPr>
          <a:xfrm>
            <a:off x="92295" y="5022445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Haus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DB8649-B555-4399-BCA6-D1536AF34326}"/>
              </a:ext>
            </a:extLst>
          </p:cNvPr>
          <p:cNvSpPr txBox="1"/>
          <p:nvPr/>
        </p:nvSpPr>
        <p:spPr>
          <a:xfrm>
            <a:off x="1883801" y="5034888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Häus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736D6E0-A9FD-4D7C-82A6-8144DF2C9E02}"/>
              </a:ext>
            </a:extLst>
          </p:cNvPr>
          <p:cNvSpPr txBox="1"/>
          <p:nvPr/>
        </p:nvSpPr>
        <p:spPr>
          <a:xfrm>
            <a:off x="3837301" y="5015562"/>
            <a:ext cx="156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Land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A26296C-B593-40F7-94CF-D3AD31C56A33}"/>
              </a:ext>
            </a:extLst>
          </p:cNvPr>
          <p:cNvSpPr txBox="1"/>
          <p:nvPr/>
        </p:nvSpPr>
        <p:spPr>
          <a:xfrm>
            <a:off x="5659044" y="5015561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/>
              </a:rPr>
              <a:t>L</a:t>
            </a:r>
            <a:r>
              <a:rPr lang="en-US" sz="2400" b="1" kern="0" dirty="0" err="1">
                <a:solidFill>
                  <a:srgbClr val="002060"/>
                </a:solidFill>
                <a:latin typeface="Century Gothic"/>
              </a:rPr>
              <a:t>ä</a:t>
            </a:r>
            <a:r>
              <a:rPr lang="en-US" sz="2400" kern="0" dirty="0" err="1">
                <a:solidFill>
                  <a:srgbClr val="002060"/>
                </a:solidFill>
                <a:latin typeface="Century Gothic"/>
              </a:rPr>
              <a:t>nd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FEBFF7-72D4-428C-9760-215F7155ADB6}"/>
              </a:ext>
            </a:extLst>
          </p:cNvPr>
          <p:cNvSpPr txBox="1"/>
          <p:nvPr/>
        </p:nvSpPr>
        <p:spPr>
          <a:xfrm>
            <a:off x="7713808" y="4992517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Fahrrad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055D210-26B7-4F17-968E-5B2DD83628FD}"/>
              </a:ext>
            </a:extLst>
          </p:cNvPr>
          <p:cNvSpPr txBox="1"/>
          <p:nvPr/>
        </p:nvSpPr>
        <p:spPr>
          <a:xfrm>
            <a:off x="10042686" y="4992517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/>
              </a:rPr>
              <a:t>Fahrr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</a:t>
            </a:r>
            <a:r>
              <a:rPr lang="en-US" sz="2400" kern="0" dirty="0">
                <a:solidFill>
                  <a:srgbClr val="002060"/>
                </a:solidFill>
                <a:latin typeface="Century Gothic"/>
              </a:rPr>
              <a:t>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</a:p>
        </p:txBody>
      </p:sp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FAD1C71C-49A9-455A-A7B6-C8EB8FE48EE5}"/>
              </a:ext>
            </a:extLst>
          </p:cNvPr>
          <p:cNvSpPr/>
          <p:nvPr/>
        </p:nvSpPr>
        <p:spPr>
          <a:xfrm>
            <a:off x="9185619" y="4064951"/>
            <a:ext cx="2941797" cy="354996"/>
          </a:xfrm>
          <a:prstGeom prst="wedgeRoundRectCallout">
            <a:avLst>
              <a:gd name="adj1" fmla="val -78856"/>
              <a:gd name="adj2" fmla="val 6730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prstClr val="white"/>
                </a:solidFill>
              </a:rPr>
              <a:t>This is plural pattern 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2FA6F9-853B-A172-1CAB-275EB7BC3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750" y="1406847"/>
            <a:ext cx="961398" cy="857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D16F07-DE98-8B3A-13B8-F76FE4DAE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075" y="1413033"/>
            <a:ext cx="957155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5A4846-0C8B-0832-2B3B-BC4574CC1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195" y="1379880"/>
            <a:ext cx="957155" cy="853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96E4B0-6059-3D95-4C3D-4E78EFB31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1398" y="1634358"/>
            <a:ext cx="656383" cy="473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032C6-968B-CAFC-D7EA-85949AAC4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8415" y="1622129"/>
            <a:ext cx="656383" cy="468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B2722-AF20-BF8A-EEB9-C968D06E2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4947" y="1598682"/>
            <a:ext cx="756716" cy="473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9B3350-97E5-E823-CAB6-84EA98321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252" y="3401053"/>
            <a:ext cx="726859" cy="789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C9E104-C1B0-0463-0B27-D185753461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7866" y="3392539"/>
            <a:ext cx="725487" cy="7864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9026A3-C518-ACBC-1A97-46E9EA554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0069" y="3468339"/>
            <a:ext cx="725487" cy="7864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6B94F2-9195-C5CE-5CBD-59A74F0AF1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473480" y="3366435"/>
            <a:ext cx="464301" cy="6574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62771D-1316-3380-A79E-CE5B81DDAA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9236" y="3369609"/>
            <a:ext cx="464301" cy="6542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112F2B-A34D-4D3F-6AD9-A76457A185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4946" y="3355313"/>
            <a:ext cx="458583" cy="6461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FB5537-770D-94E0-D393-F9027E6AF9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117" y="5530088"/>
            <a:ext cx="640135" cy="6401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D411BDA-351E-C1EA-D824-A83CA88405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85736" y="5530088"/>
            <a:ext cx="640135" cy="64013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FF3EE5E-7D76-A606-93F5-E8780F5048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6055" y="5542700"/>
            <a:ext cx="640135" cy="64013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48FED3D-77C5-9D3B-FA27-7AB31C394C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2282" y="5658308"/>
            <a:ext cx="639474" cy="41116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445CC9F-90EF-D3D4-9B3F-7A270F5655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5932" y="5658307"/>
            <a:ext cx="640135" cy="4145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6F8FB24-58B3-679E-22F2-E65D3546D6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5996" y="5589514"/>
            <a:ext cx="384037" cy="52128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C1DFC60-F260-2875-0F28-1D9669AE32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40033" y="5670919"/>
            <a:ext cx="640135" cy="33007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8DBCDBF-1510-F9B4-C6EF-9DD98A8627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09589" y="5518313"/>
            <a:ext cx="859611" cy="66452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CC37D8D-A6F2-096E-9743-299F27F599C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69208" y="5569257"/>
            <a:ext cx="859611" cy="6009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8DCEA7F-6676-2402-8FDA-0DBC81F820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81580" y="5537479"/>
            <a:ext cx="859611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2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20" grpId="0"/>
      <p:bldP spid="21" grpId="0"/>
      <p:bldP spid="22" grpId="0"/>
      <p:bldP spid="33" grpId="0"/>
      <p:bldP spid="34" grpId="0"/>
      <p:bldP spid="35" grpId="0"/>
      <p:bldP spid="37" grpId="0" animBg="1"/>
      <p:bldP spid="38" grpId="0" animBg="1"/>
      <p:bldP spid="39" grpId="0"/>
      <p:bldP spid="40" grpId="0"/>
      <p:bldP spid="50" grpId="0"/>
      <p:bldP spid="51" grpId="0" animBg="1"/>
      <p:bldP spid="52" grpId="0"/>
      <p:bldP spid="53" grpId="0"/>
      <p:bldP spid="57" grpId="0"/>
      <p:bldP spid="58" grpId="0"/>
      <p:bldP spid="70" grpId="0"/>
      <p:bldP spid="71" grpId="0"/>
      <p:bldP spid="8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2344</Words>
  <Application>Microsoft Office PowerPoint</Application>
  <PresentationFormat>Widescreen</PresentationFormat>
  <Paragraphs>320</Paragraphs>
  <Slides>19</Slides>
  <Notes>19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Gothic</vt:lpstr>
      <vt:lpstr>Modern Love</vt:lpstr>
      <vt:lpstr>Segoe Print</vt:lpstr>
      <vt:lpstr>Symbol</vt:lpstr>
      <vt:lpstr>Wingdings</vt:lpstr>
      <vt:lpstr>1_Office Theme</vt:lpstr>
      <vt:lpstr>Interacting</vt:lpstr>
      <vt:lpstr>aussprechen</vt:lpstr>
      <vt:lpstr>aussprechen</vt:lpstr>
      <vt:lpstr>aussprechen</vt:lpstr>
      <vt:lpstr>aussprechen</vt:lpstr>
      <vt:lpstr>aussprechen</vt:lpstr>
      <vt:lpstr>mögen – to like, liking</vt:lpstr>
      <vt:lpstr>hören</vt:lpstr>
      <vt:lpstr>Plural patterns</vt:lpstr>
      <vt:lpstr>hören</vt:lpstr>
      <vt:lpstr>hören</vt:lpstr>
      <vt:lpstr>hören</vt:lpstr>
      <vt:lpstr>hören</vt:lpstr>
      <vt:lpstr>hören</vt:lpstr>
      <vt:lpstr>hören</vt:lpstr>
      <vt:lpstr>hören</vt:lpstr>
      <vt:lpstr>hören</vt:lpstr>
      <vt:lpstr>singen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52</cp:revision>
  <dcterms:created xsi:type="dcterms:W3CDTF">2021-07-02T19:27:01Z</dcterms:created>
  <dcterms:modified xsi:type="dcterms:W3CDTF">2024-01-12T20:30:21Z</dcterms:modified>
</cp:coreProperties>
</file>