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426" r:id="rId2"/>
    <p:sldId id="959" r:id="rId3"/>
    <p:sldId id="960" r:id="rId4"/>
    <p:sldId id="961" r:id="rId5"/>
    <p:sldId id="962" r:id="rId6"/>
    <p:sldId id="301" r:id="rId7"/>
    <p:sldId id="300" r:id="rId8"/>
    <p:sldId id="422" r:id="rId9"/>
    <p:sldId id="297" r:id="rId10"/>
    <p:sldId id="419" r:id="rId11"/>
    <p:sldId id="421" r:id="rId12"/>
    <p:sldId id="958" r:id="rId13"/>
    <p:sldId id="423" r:id="rId14"/>
    <p:sldId id="424" r:id="rId15"/>
  </p:sldIdLst>
  <p:sldSz cx="12192000" cy="6858000"/>
  <p:notesSz cx="687546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27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579C7-2022-4400-9D02-9BFFB94EDCCC}" v="2" dt="2023-12-01T14:07:59.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7" autoAdjust="0"/>
    <p:restoredTop sz="74067" autoAdjust="0"/>
  </p:normalViewPr>
  <p:slideViewPr>
    <p:cSldViewPr snapToGrid="0">
      <p:cViewPr varScale="1">
        <p:scale>
          <a:sx n="75" d="100"/>
          <a:sy n="75" d="100"/>
        </p:scale>
        <p:origin x="1048" y="48"/>
      </p:cViewPr>
      <p:guideLst>
        <p:guide orient="horz" pos="2024"/>
        <p:guide pos="2706"/>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0CA579C7-2022-4400-9D02-9BFFB94EDCCC}"/>
    <pc:docChg chg="modSld">
      <pc:chgData name="Charlotte Moss" userId="17b589c9-cb67-41ed-a894-f82ca12b573d" providerId="ADAL" clId="{0CA579C7-2022-4400-9D02-9BFFB94EDCCC}" dt="2023-12-01T14:09:48.269" v="43" actId="14100"/>
      <pc:docMkLst>
        <pc:docMk/>
      </pc:docMkLst>
      <pc:sldChg chg="modSp mod modNotesTx">
        <pc:chgData name="Charlotte Moss" userId="17b589c9-cb67-41ed-a894-f82ca12b573d" providerId="ADAL" clId="{0CA579C7-2022-4400-9D02-9BFFB94EDCCC}" dt="2023-12-01T14:09:48.269" v="43" actId="14100"/>
        <pc:sldMkLst>
          <pc:docMk/>
          <pc:sldMk cId="1144262709" sldId="297"/>
        </pc:sldMkLst>
        <pc:spChg chg="mod">
          <ac:chgData name="Charlotte Moss" userId="17b589c9-cb67-41ed-a894-f82ca12b573d" providerId="ADAL" clId="{0CA579C7-2022-4400-9D02-9BFFB94EDCCC}" dt="2023-12-01T14:09:48.269" v="43" actId="14100"/>
          <ac:spMkLst>
            <pc:docMk/>
            <pc:sldMk cId="1144262709" sldId="297"/>
            <ac:spMk id="42" creationId="{AB3F934F-5D42-415A-93BE-73048FC86CB4}"/>
          </ac:spMkLst>
        </pc:spChg>
        <pc:spChg chg="mod">
          <ac:chgData name="Charlotte Moss" userId="17b589c9-cb67-41ed-a894-f82ca12b573d" providerId="ADAL" clId="{0CA579C7-2022-4400-9D02-9BFFB94EDCCC}" dt="2023-12-01T14:07:59.488" v="33" actId="1076"/>
          <ac:spMkLst>
            <pc:docMk/>
            <pc:sldMk cId="1144262709" sldId="297"/>
            <ac:spMk id="90" creationId="{708C44DD-087E-A73C-ABBE-294F2573ABDD}"/>
          </ac:spMkLst>
        </pc:spChg>
        <pc:grpChg chg="mod">
          <ac:chgData name="Charlotte Moss" userId="17b589c9-cb67-41ed-a894-f82ca12b573d" providerId="ADAL" clId="{0CA579C7-2022-4400-9D02-9BFFB94EDCCC}" dt="2023-12-01T14:09:45.963" v="42" actId="14100"/>
          <ac:grpSpMkLst>
            <pc:docMk/>
            <pc:sldMk cId="1144262709" sldId="297"/>
            <ac:grpSpMk id="40" creationId="{D66DF45B-095E-4278-BFD7-E8552ECA8029}"/>
          </ac:grpSpMkLst>
        </pc:grpChg>
        <pc:picChg chg="mod">
          <ac:chgData name="Charlotte Moss" userId="17b589c9-cb67-41ed-a894-f82ca12b573d" providerId="ADAL" clId="{0CA579C7-2022-4400-9D02-9BFFB94EDCCC}" dt="2023-12-01T14:07:59.488" v="33" actId="1076"/>
          <ac:picMkLst>
            <pc:docMk/>
            <pc:sldMk cId="1144262709" sldId="297"/>
            <ac:picMk id="19" creationId="{75103E1E-A055-BAE6-3729-CDF5E47FE354}"/>
          </ac:picMkLst>
        </pc:picChg>
        <pc:picChg chg="mod">
          <ac:chgData name="Charlotte Moss" userId="17b589c9-cb67-41ed-a894-f82ca12b573d" providerId="ADAL" clId="{0CA579C7-2022-4400-9D02-9BFFB94EDCCC}" dt="2023-12-01T14:08:03.142" v="34" actId="1076"/>
          <ac:picMkLst>
            <pc:docMk/>
            <pc:sldMk cId="1144262709" sldId="297"/>
            <ac:picMk id="58" creationId="{9C9F58F0-48EB-9ECA-11FA-D5068C16C461}"/>
          </ac:picMkLst>
        </pc:picChg>
        <pc:picChg chg="mod">
          <ac:chgData name="Charlotte Moss" userId="17b589c9-cb67-41ed-a894-f82ca12b573d" providerId="ADAL" clId="{0CA579C7-2022-4400-9D02-9BFFB94EDCCC}" dt="2023-12-01T14:08:03.142" v="34" actId="1076"/>
          <ac:picMkLst>
            <pc:docMk/>
            <pc:sldMk cId="1144262709" sldId="297"/>
            <ac:picMk id="74" creationId="{8790B468-B1A6-4E38-BA32-B273F1984CD8}"/>
          </ac:picMkLst>
        </pc:picChg>
        <pc:picChg chg="mod">
          <ac:chgData name="Charlotte Moss" userId="17b589c9-cb67-41ed-a894-f82ca12b573d" providerId="ADAL" clId="{0CA579C7-2022-4400-9D02-9BFFB94EDCCC}" dt="2023-12-01T14:07:59.488" v="33" actId="1076"/>
          <ac:picMkLst>
            <pc:docMk/>
            <pc:sldMk cId="1144262709" sldId="297"/>
            <ac:picMk id="88" creationId="{2555A6D7-6EF7-C6D8-1823-FD67B972105A}"/>
          </ac:picMkLst>
        </pc:picChg>
      </pc:sldChg>
      <pc:sldChg chg="modSp mod">
        <pc:chgData name="Charlotte Moss" userId="17b589c9-cb67-41ed-a894-f82ca12b573d" providerId="ADAL" clId="{0CA579C7-2022-4400-9D02-9BFFB94EDCCC}" dt="2023-12-01T13:46:37.287" v="1" actId="732"/>
        <pc:sldMkLst>
          <pc:docMk/>
          <pc:sldMk cId="569453463" sldId="300"/>
        </pc:sldMkLst>
        <pc:picChg chg="mod modCrop">
          <ac:chgData name="Charlotte Moss" userId="17b589c9-cb67-41ed-a894-f82ca12b573d" providerId="ADAL" clId="{0CA579C7-2022-4400-9D02-9BFFB94EDCCC}" dt="2023-12-01T13:46:37.287" v="1" actId="732"/>
          <ac:picMkLst>
            <pc:docMk/>
            <pc:sldMk cId="569453463" sldId="300"/>
            <ac:picMk id="12" creationId="{1F017B79-7E0F-46F1-A152-EDA73783FF72}"/>
          </ac:picMkLst>
        </pc:picChg>
      </pc:sldChg>
      <pc:sldChg chg="modNotesTx">
        <pc:chgData name="Charlotte Moss" userId="17b589c9-cb67-41ed-a894-f82ca12b573d" providerId="ADAL" clId="{0CA579C7-2022-4400-9D02-9BFFB94EDCCC}" dt="2023-12-01T13:59:05.773" v="2" actId="20577"/>
        <pc:sldMkLst>
          <pc:docMk/>
          <pc:sldMk cId="186440257" sldId="422"/>
        </pc:sldMkLst>
      </pc:sldChg>
      <pc:sldChg chg="modSp mod">
        <pc:chgData name="Charlotte Moss" userId="17b589c9-cb67-41ed-a894-f82ca12b573d" providerId="ADAL" clId="{0CA579C7-2022-4400-9D02-9BFFB94EDCCC}" dt="2023-12-01T13:27:54.701" v="0"/>
        <pc:sldMkLst>
          <pc:docMk/>
          <pc:sldMk cId="0" sldId="426"/>
        </pc:sldMkLst>
        <pc:spChg chg="mod">
          <ac:chgData name="Charlotte Moss" userId="17b589c9-cb67-41ed-a894-f82ca12b573d" providerId="ADAL" clId="{0CA579C7-2022-4400-9D02-9BFFB94EDCCC}" dt="2023-12-01T13:27:54.701" v="0"/>
          <ac:spMkLst>
            <pc:docMk/>
            <pc:sldMk cId="0" sldId="426"/>
            <ac:spMk id="3" creationId="{F328ED60-024A-9146-C411-FE4BFCF330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3B125C53-773C-49EE-98CA-2C16F81F252F}" type="datetimeFigureOut">
              <a:rPr lang="en-GB" smtClean="0"/>
              <a:t>01/12/2023</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a:t>
            </a:r>
            <a:r>
              <a:rPr lang="en-GB" sz="1800" b="0" strike="noStrike" spc="-1" dirty="0" err="1">
                <a:solidFill>
                  <a:srgbClr val="000000"/>
                </a:solidFill>
                <a:latin typeface="Calibri"/>
                <a:ea typeface="Calibri"/>
              </a:rPr>
              <a:t>www.ncelp.org</a:t>
            </a:r>
            <a:r>
              <a:rPr lang="en-GB" sz="1800" b="0" strike="noStrike" spc="-1" dirty="0">
                <a:solidFill>
                  <a:srgbClr val="000000"/>
                </a:solidFill>
                <a:latin typeface="Calibri"/>
                <a:ea typeface="Calibri"/>
              </a:rPr>
              <a:t>).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a:t>
            </a:r>
          </a:p>
          <a:p>
            <a:pPr marL="216000" indent="-216000">
              <a:lnSpc>
                <a:spcPct val="100000"/>
              </a:lnSpc>
            </a:pPr>
            <a:r>
              <a:rPr lang="en-GB" sz="1800" b="0" strike="noStrike" spc="-1" dirty="0">
                <a:solidFill>
                  <a:srgbClr val="000000"/>
                </a:solidFill>
                <a:latin typeface="Calibri"/>
                <a:ea typeface="Calibri"/>
              </a:rPr>
              <a:t>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0" i="0" strike="noStrike" spc="-1" dirty="0" err="1">
                <a:solidFill>
                  <a:srgbClr val="002060"/>
                </a:solidFill>
                <a:latin typeface="Century Gothic"/>
                <a:ea typeface="Century Gothic"/>
              </a:rPr>
              <a:t>long</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e</a:t>
            </a:r>
            <a:r>
              <a:rPr lang="de-DE" sz="1800" b="0" i="0" strike="noStrike" spc="-1" dirty="0">
                <a:solidFill>
                  <a:srgbClr val="002060"/>
                </a:solidFill>
                <a:latin typeface="Century Gothic"/>
                <a:ea typeface="Century Gothic"/>
              </a:rPr>
              <a:t>] geben [49] Idee [451] mehr [52]</a:t>
            </a:r>
          </a:p>
          <a:p>
            <a:pPr marL="216000" indent="-216000">
              <a:lnSpc>
                <a:spcPct val="100000"/>
              </a:lnSpc>
            </a:pPr>
            <a:r>
              <a:rPr lang="de-DE" sz="1800" b="0" i="0" strike="noStrike" spc="-1" dirty="0" err="1">
                <a:solidFill>
                  <a:srgbClr val="002060"/>
                </a:solidFill>
                <a:latin typeface="Century Gothic"/>
                <a:ea typeface="Century Gothic"/>
              </a:rPr>
              <a:t>short</a:t>
            </a:r>
            <a:r>
              <a:rPr lang="de-DE" sz="1800" b="0" i="0" strike="noStrike" spc="-1" dirty="0">
                <a:solidFill>
                  <a:srgbClr val="002060"/>
                </a:solidFill>
                <a:latin typeface="Century Gothic"/>
                <a:ea typeface="Century Gothic"/>
              </a:rPr>
              <a:t> [</a:t>
            </a:r>
            <a:r>
              <a:rPr lang="de-DE" sz="1800" b="0" i="0" strike="noStrike" spc="-1" dirty="0" err="1">
                <a:solidFill>
                  <a:srgbClr val="002060"/>
                </a:solidFill>
                <a:latin typeface="Century Gothic"/>
                <a:ea typeface="Century Gothic"/>
              </a:rPr>
              <a:t>e</a:t>
            </a:r>
            <a:r>
              <a:rPr lang="de-DE" sz="1800" b="0" i="0" strike="noStrike" spc="-1" dirty="0">
                <a:solidFill>
                  <a:srgbClr val="002060"/>
                </a:solidFill>
                <a:latin typeface="Century Gothic"/>
                <a:ea typeface="Century Gothic"/>
              </a:rPr>
              <a:t>] denken [128] Bett [659] helfen [338]</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it-IT" sz="1800" b="0" strike="noStrike" spc="-1" dirty="0" err="1">
                <a:solidFill>
                  <a:srgbClr val="002060"/>
                </a:solidFill>
                <a:latin typeface="Century Gothic"/>
                <a:ea typeface="Century Gothic"/>
              </a:rPr>
              <a:t>bekommen</a:t>
            </a:r>
            <a:r>
              <a:rPr lang="it-IT" sz="1800" b="0" strike="noStrike" spc="-1" dirty="0">
                <a:solidFill>
                  <a:srgbClr val="002060"/>
                </a:solidFill>
                <a:latin typeface="Century Gothic"/>
                <a:ea typeface="Century Gothic"/>
              </a:rPr>
              <a:t> [212] </a:t>
            </a:r>
            <a:r>
              <a:rPr lang="it-IT" sz="1800" b="0" strike="noStrike" spc="-1" dirty="0" err="1">
                <a:solidFill>
                  <a:srgbClr val="002060"/>
                </a:solidFill>
                <a:latin typeface="Century Gothic"/>
                <a:ea typeface="Century Gothic"/>
              </a:rPr>
              <a:t>benutzen</a:t>
            </a:r>
            <a:r>
              <a:rPr lang="it-IT" sz="1800" b="0" strike="noStrike" spc="-1" dirty="0">
                <a:solidFill>
                  <a:srgbClr val="002060"/>
                </a:solidFill>
                <a:latin typeface="Century Gothic"/>
                <a:ea typeface="Century Gothic"/>
              </a:rPr>
              <a:t> [1119] </a:t>
            </a:r>
            <a:r>
              <a:rPr lang="it-IT" sz="1800" b="0" strike="noStrike" spc="-1" dirty="0" err="1">
                <a:solidFill>
                  <a:srgbClr val="002060"/>
                </a:solidFill>
                <a:latin typeface="Century Gothic"/>
                <a:ea typeface="Century Gothic"/>
              </a:rPr>
              <a:t>brauchen</a:t>
            </a:r>
            <a:r>
              <a:rPr lang="it-IT" sz="1800" b="0" strike="noStrike" spc="-1" dirty="0">
                <a:solidFill>
                  <a:srgbClr val="002060"/>
                </a:solidFill>
                <a:latin typeface="Century Gothic"/>
                <a:ea typeface="Century Gothic"/>
              </a:rPr>
              <a:t> [179] </a:t>
            </a:r>
            <a:r>
              <a:rPr lang="it-IT" sz="1800" b="1" strike="noStrike" spc="-1" dirty="0" err="1">
                <a:solidFill>
                  <a:srgbClr val="002060"/>
                </a:solidFill>
                <a:latin typeface="Century Gothic"/>
                <a:ea typeface="Century Gothic"/>
              </a:rPr>
              <a:t>erklären</a:t>
            </a:r>
            <a:r>
              <a:rPr lang="it-IT" sz="1800" b="0" strike="noStrike" spc="-1" dirty="0">
                <a:solidFill>
                  <a:srgbClr val="002060"/>
                </a:solidFill>
                <a:latin typeface="Century Gothic"/>
                <a:ea typeface="Century Gothic"/>
              </a:rPr>
              <a:t> [238] </a:t>
            </a:r>
            <a:r>
              <a:rPr lang="it-IT" sz="1800" b="1" strike="noStrike" spc="-1" dirty="0" err="1">
                <a:solidFill>
                  <a:srgbClr val="002060"/>
                </a:solidFill>
                <a:latin typeface="Century Gothic"/>
                <a:ea typeface="Century Gothic"/>
              </a:rPr>
              <a:t>kennen</a:t>
            </a:r>
            <a:r>
              <a:rPr lang="it-IT" sz="1800" b="0" strike="noStrike" spc="-1" dirty="0">
                <a:solidFill>
                  <a:srgbClr val="002060"/>
                </a:solidFill>
                <a:latin typeface="Century Gothic"/>
                <a:ea typeface="Century Gothic"/>
              </a:rPr>
              <a:t> [216] </a:t>
            </a:r>
            <a:r>
              <a:rPr lang="it-IT" sz="1800" b="0" strike="noStrike" spc="-1" dirty="0" err="1">
                <a:solidFill>
                  <a:srgbClr val="002060"/>
                </a:solidFill>
                <a:latin typeface="Century Gothic"/>
                <a:ea typeface="Century Gothic"/>
              </a:rPr>
              <a:t>lernen</a:t>
            </a:r>
            <a:r>
              <a:rPr lang="it-IT" sz="1800" b="0" strike="noStrike" spc="-1" dirty="0">
                <a:solidFill>
                  <a:srgbClr val="002060"/>
                </a:solidFill>
                <a:latin typeface="Century Gothic"/>
                <a:ea typeface="Century Gothic"/>
              </a:rPr>
              <a:t> [288] </a:t>
            </a:r>
            <a:r>
              <a:rPr lang="it-IT" sz="1800" b="1" strike="noStrike" spc="-1" dirty="0" err="1">
                <a:solidFill>
                  <a:srgbClr val="002060"/>
                </a:solidFill>
                <a:latin typeface="Century Gothic"/>
                <a:ea typeface="Century Gothic"/>
              </a:rPr>
              <a:t>lieben</a:t>
            </a:r>
            <a:r>
              <a:rPr lang="it-IT" sz="1800" b="0" strike="noStrike" spc="-1" dirty="0">
                <a:solidFill>
                  <a:srgbClr val="002060"/>
                </a:solidFill>
                <a:latin typeface="Century Gothic"/>
                <a:ea typeface="Century Gothic"/>
              </a:rPr>
              <a:t> [701] </a:t>
            </a:r>
            <a:r>
              <a:rPr lang="it-IT" sz="1800" b="0" strike="noStrike" spc="-1" dirty="0" err="1">
                <a:solidFill>
                  <a:srgbClr val="002060"/>
                </a:solidFill>
                <a:latin typeface="Century Gothic"/>
                <a:ea typeface="Century Gothic"/>
              </a:rPr>
              <a:t>schreiben</a:t>
            </a:r>
            <a:r>
              <a:rPr lang="it-IT" sz="1800" b="0" strike="noStrike" spc="-1" dirty="0">
                <a:solidFill>
                  <a:srgbClr val="002060"/>
                </a:solidFill>
                <a:latin typeface="Century Gothic"/>
                <a:ea typeface="Century Gothic"/>
              </a:rPr>
              <a:t> [184] </a:t>
            </a:r>
            <a:r>
              <a:rPr lang="it-IT" sz="1800" b="0" strike="noStrike" spc="-1" dirty="0" err="1">
                <a:solidFill>
                  <a:srgbClr val="002060"/>
                </a:solidFill>
                <a:latin typeface="Century Gothic"/>
                <a:ea typeface="Century Gothic"/>
              </a:rPr>
              <a:t>schwimmen</a:t>
            </a:r>
            <a:r>
              <a:rPr lang="it-IT" sz="1800" b="0" strike="noStrike" spc="-1" dirty="0">
                <a:solidFill>
                  <a:srgbClr val="002060"/>
                </a:solidFill>
                <a:latin typeface="Century Gothic"/>
                <a:ea typeface="Century Gothic"/>
              </a:rPr>
              <a:t> [1863] </a:t>
            </a:r>
            <a:r>
              <a:rPr lang="it-IT" sz="1800" b="0" strike="noStrike" spc="-1" dirty="0" err="1">
                <a:solidFill>
                  <a:srgbClr val="002060"/>
                </a:solidFill>
                <a:latin typeface="Century Gothic"/>
                <a:ea typeface="Century Gothic"/>
              </a:rPr>
              <a:t>singen</a:t>
            </a:r>
            <a:r>
              <a:rPr lang="it-IT" sz="1800" b="0" strike="noStrike" spc="-1" dirty="0">
                <a:solidFill>
                  <a:srgbClr val="002060"/>
                </a:solidFill>
                <a:latin typeface="Century Gothic"/>
                <a:ea typeface="Century Gothic"/>
              </a:rPr>
              <a:t> [1063] </a:t>
            </a:r>
            <a:r>
              <a:rPr lang="it-IT" sz="1800" b="0" strike="noStrike" spc="-1" dirty="0" err="1">
                <a:solidFill>
                  <a:srgbClr val="002060"/>
                </a:solidFill>
                <a:latin typeface="Century Gothic"/>
                <a:ea typeface="Century Gothic"/>
              </a:rPr>
              <a:t>spielen</a:t>
            </a:r>
            <a:r>
              <a:rPr lang="it-IT" sz="1800" b="0" strike="noStrike" spc="-1" dirty="0">
                <a:solidFill>
                  <a:srgbClr val="002060"/>
                </a:solidFill>
                <a:latin typeface="Century Gothic"/>
                <a:ea typeface="Century Gothic"/>
              </a:rPr>
              <a:t> [205] </a:t>
            </a:r>
            <a:r>
              <a:rPr lang="it-IT" sz="1800" b="1" strike="noStrike" spc="-1" dirty="0" err="1">
                <a:solidFill>
                  <a:srgbClr val="002060"/>
                </a:solidFill>
                <a:latin typeface="Century Gothic"/>
                <a:ea typeface="Century Gothic"/>
              </a:rPr>
              <a:t>dieser</a:t>
            </a:r>
            <a:r>
              <a:rPr lang="it-IT" sz="1800" b="0"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diese</a:t>
            </a:r>
            <a:r>
              <a:rPr lang="it-IT" sz="1800" b="0" strike="noStrike" spc="-1" dirty="0">
                <a:solidFill>
                  <a:srgbClr val="002060"/>
                </a:solidFill>
                <a:latin typeface="Century Gothic"/>
                <a:ea typeface="Century Gothic"/>
              </a:rPr>
              <a:t>, </a:t>
            </a:r>
            <a:r>
              <a:rPr lang="it-IT" sz="1800" b="1" strike="noStrike" spc="-1" dirty="0" err="1">
                <a:solidFill>
                  <a:srgbClr val="002060"/>
                </a:solidFill>
                <a:latin typeface="Century Gothic"/>
                <a:ea typeface="Century Gothic"/>
              </a:rPr>
              <a:t>dieses</a:t>
            </a:r>
            <a:r>
              <a:rPr lang="it-IT" sz="1800" b="0" strike="noStrike" spc="-1" dirty="0">
                <a:solidFill>
                  <a:srgbClr val="002060"/>
                </a:solidFill>
                <a:latin typeface="Century Gothic"/>
                <a:ea typeface="Century Gothic"/>
              </a:rPr>
              <a:t> [24]</a:t>
            </a:r>
          </a:p>
          <a:p>
            <a:pPr marL="216000" indent="-216000">
              <a:lnSpc>
                <a:spcPct val="100000"/>
              </a:lnSpc>
            </a:pPr>
            <a:endParaRPr lang="de-DE" sz="1800" b="0" i="0" strike="noStrike" spc="-1" dirty="0">
              <a:solidFill>
                <a:srgbClr val="002060"/>
              </a:solidFill>
              <a:latin typeface="Century Gothic"/>
              <a:ea typeface="Century Gothic"/>
            </a:endParaRP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1: sie sind [4] Antwort [522] Bruder [730] Buch [300] Computer [1252] Film [505] Geschichte [262] Handy [1693] Hund [825] Instrument [1572] Katze [2235] Konzert [2350] Land [134] Lehrer, Lehrerin [695] Lied [1733] Musik [509] Ort [341] Partner, Partnerin [1172] Satz [432] Schwester [974] Show [3367] Stadt [204] welcher, welche, welches [122] die</a:t>
            </a:r>
            <a:r>
              <a:rPr lang="de-DE" sz="1800" b="0" i="0" strike="noStrike" spc="-1" baseline="30000" dirty="0">
                <a:solidFill>
                  <a:srgbClr val="002060"/>
                </a:solidFill>
                <a:latin typeface="Century Gothic"/>
                <a:ea typeface="Century Gothic"/>
              </a:rPr>
              <a:t>2</a:t>
            </a:r>
            <a:r>
              <a:rPr lang="de-DE" sz="1800" b="0" i="0" strike="noStrike" spc="-1" dirty="0">
                <a:solidFill>
                  <a:srgbClr val="002060"/>
                </a:solidFill>
                <a:latin typeface="Century Gothic"/>
                <a:ea typeface="Century Gothic"/>
              </a:rPr>
              <a:t> [1]</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2: heißen [126] wohnen [560] Minute [324] Stunde [276] jung [199]</a:t>
            </a:r>
          </a:p>
          <a:p>
            <a:pPr marL="216000" indent="-216000">
              <a:lnSpc>
                <a:spcPct val="100000"/>
              </a:lnSpc>
            </a:pPr>
            <a:endParaRPr lang="de-DE" sz="1800" b="0" i="0" strike="noStrike" spc="-1" dirty="0">
              <a:solidFill>
                <a:srgbClr val="002060"/>
              </a:solidFill>
              <a:effectLst/>
              <a:latin typeface="Century Gothic"/>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600" b="0" strike="noStrike" spc="-1" dirty="0">
                <a:solidFill>
                  <a:srgbClr val="000000"/>
                </a:solidFill>
                <a:latin typeface="Calibri"/>
                <a:ea typeface="Calibri"/>
              </a:rPr>
              <a:t>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a:t>
            </a: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to try and specify gender (m/f/</a:t>
            </a:r>
            <a:r>
              <a:rPr lang="en-GB" b="0" dirty="0" err="1"/>
              <a:t>nt</a:t>
            </a:r>
            <a:r>
              <a:rPr lang="en-GB" b="0" dirty="0"/>
              <a:t>) for welch- and dies- words. </a:t>
            </a:r>
            <a:endParaRPr lang="en-GB" sz="1300" b="1" dirty="0"/>
          </a:p>
          <a:p>
            <a:pPr>
              <a:buClr>
                <a:schemeClr val="dk1"/>
              </a:buClr>
              <a:buSzPts val="1200"/>
            </a:pP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45592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translations of any of the words they know, trying to reach 15 points in total.</a:t>
            </a:r>
            <a:br>
              <a:rPr lang="en-GB" b="0" dirty="0"/>
            </a:br>
            <a:r>
              <a:rPr lang="en-GB" b="0" dirty="0"/>
              <a:t>2. </a:t>
            </a:r>
            <a:r>
              <a:rPr lang="en-GB" sz="1400" b="0" dirty="0"/>
              <a:t>Remind pupils </a:t>
            </a:r>
            <a:r>
              <a:rPr lang="en-GB" sz="1200" b="0" dirty="0"/>
              <a:t>to think about m/f/</a:t>
            </a:r>
            <a:r>
              <a:rPr lang="en-GB" sz="1200" b="0" dirty="0" err="1"/>
              <a:t>nt</a:t>
            </a:r>
            <a:r>
              <a:rPr lang="en-GB" sz="1200" b="0" dirty="0"/>
              <a:t>/plural forms of ‘which’ and ‘this’ words and to think about singular and plural nouns.</a:t>
            </a: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78995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843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87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geben</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fr-FR" baseline="0" dirty="0"/>
              <a:t>a gesture for ‘geben’ might be to pretend to give someone on object.</a:t>
            </a:r>
          </a:p>
          <a:p>
            <a:pPr marL="285750" indent="-285750">
              <a:lnSpc>
                <a:spcPct val="100000"/>
              </a:lnSpc>
              <a:buAutoNum type="romanLcParenR"/>
            </a:pPr>
            <a:endParaRPr lang="fr-FR" sz="1200" b="0" strike="noStrike" spc="-1" baseline="0" dirty="0">
              <a:latin typeface="Arial"/>
            </a:endParaRPr>
          </a:p>
          <a:p>
            <a:pPr marL="0" indent="0">
              <a:lnSpc>
                <a:spcPct val="100000"/>
              </a:lnSpc>
              <a:buNone/>
            </a:pPr>
            <a:r>
              <a:rPr lang="de-DE" sz="1200" b="1" i="0" strike="noStrike" spc="-1" dirty="0">
                <a:solidFill>
                  <a:srgbClr val="002060"/>
                </a:solidFill>
                <a:latin typeface="Century Gothic"/>
                <a:ea typeface="Century Gothic"/>
              </a:rPr>
              <a:t>geben </a:t>
            </a:r>
            <a:r>
              <a:rPr lang="de-DE" sz="1200" b="0" i="0" strike="noStrike" spc="-1" dirty="0">
                <a:solidFill>
                  <a:srgbClr val="002060"/>
                </a:solidFill>
                <a:latin typeface="Century Gothic"/>
                <a:ea typeface="Century Gothic"/>
              </a:rPr>
              <a:t>[49] </a:t>
            </a:r>
            <a:endParaRPr lang="fr-FR" sz="1200" b="1"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Idee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mehr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0000"/>
                </a:solidFill>
                <a:effectLst/>
                <a:uLnTx/>
                <a:uFillTx/>
                <a:latin typeface="Calibri"/>
                <a:ea typeface="Calibri"/>
                <a:cs typeface="+mn-cs"/>
              </a:rPr>
              <a:t>Procedure: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Introduce the SSC and present the </a:t>
            </a:r>
            <a:r>
              <a:rPr kumimoji="0" lang="en-GB" sz="1200" b="1" i="0" u="none" strike="noStrike" kern="1200" cap="none" spc="-1" normalizeH="0" baseline="0" noProof="0" dirty="0">
                <a:ln>
                  <a:noFill/>
                </a:ln>
                <a:solidFill>
                  <a:srgbClr val="000000"/>
                </a:solidFill>
                <a:effectLst/>
                <a:uLnTx/>
                <a:uFillTx/>
                <a:latin typeface="Calibri"/>
                <a:ea typeface="Calibri"/>
                <a:cs typeface="+mn-cs"/>
              </a:rPr>
              <a:t>source</a:t>
            </a:r>
            <a:r>
              <a:rPr kumimoji="0" lang="en-GB" sz="1200" b="0" i="0" u="none" strike="noStrike" kern="1200" cap="none" spc="-1" normalizeH="0" baseline="0" noProof="0" dirty="0">
                <a:ln>
                  <a:noFill/>
                </a:ln>
                <a:solidFill>
                  <a:srgbClr val="000000"/>
                </a:solidFill>
                <a:effectLst/>
                <a:uLnTx/>
                <a:uFillTx/>
                <a:latin typeface="Calibri"/>
                <a:ea typeface="Calibri"/>
                <a:cs typeface="+mn-cs"/>
              </a:rPr>
              <a:t> word ‘</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Click to bring on the picture and get pupils to repeat the word </a:t>
            </a:r>
            <a:r>
              <a:rPr kumimoji="0" lang="en-GB" sz="1200" b="1" i="0" u="none" strike="noStrike" kern="1200" cap="none" spc="-1" normalizeH="0" baseline="0" noProof="0" dirty="0">
                <a:ln>
                  <a:noFill/>
                </a:ln>
                <a:solidFill>
                  <a:srgbClr val="000000"/>
                </a:solidFill>
                <a:effectLst/>
                <a:uLnTx/>
                <a:uFillTx/>
                <a:latin typeface="Calibri"/>
                <a:ea typeface="Calibri"/>
                <a:cs typeface="+mn-cs"/>
              </a:rPr>
              <a:t>‘</a:t>
            </a:r>
            <a:r>
              <a:rPr kumimoji="0" lang="en-GB" sz="1200" b="1" i="0" u="none" strike="noStrike" kern="1200" cap="none" spc="-1" normalizeH="0" baseline="0" noProof="0" dirty="0" err="1">
                <a:ln>
                  <a:noFill/>
                </a:ln>
                <a:solidFill>
                  <a:srgbClr val="000000"/>
                </a:solidFill>
                <a:effectLst/>
                <a:uLnTx/>
                <a:uFillTx/>
                <a:latin typeface="Calibri"/>
                <a:ea typeface="Calibri"/>
                <a:cs typeface="+mn-cs"/>
              </a:rPr>
              <a:t>denken</a:t>
            </a:r>
            <a:r>
              <a:rPr kumimoji="0" lang="en-GB" sz="1200" b="1" i="0" u="none" strike="noStrike" kern="1200" cap="none" spc="-1" normalizeH="0" baseline="0" noProof="0" dirty="0">
                <a:ln>
                  <a:noFill/>
                </a:ln>
                <a:solidFill>
                  <a:srgbClr val="000000"/>
                </a:solidFill>
                <a:effectLst/>
                <a:uLnTx/>
                <a:uFillTx/>
                <a:latin typeface="Calibri"/>
                <a:ea typeface="Calibri"/>
                <a:cs typeface="+mn-cs"/>
              </a:rPr>
              <a:t>’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(with gesture, if using).</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 gesture for ‘denken’ might be to pretend to to put your finger to your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temple as though you are pondering something.</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GB" sz="1200" b="0" strike="noStrike" spc="-1" dirty="0">
              <a:latin typeface="Arial"/>
            </a:endParaRPr>
          </a:p>
          <a:p>
            <a:pPr>
              <a:lnSpc>
                <a:spcPct val="100000"/>
              </a:lnSpc>
            </a:pPr>
            <a:r>
              <a:rPr lang="de-DE" sz="1200" b="1" strike="noStrike" spc="-1" dirty="0">
                <a:latin typeface="Arial"/>
              </a:rPr>
              <a:t>denken</a:t>
            </a:r>
            <a:r>
              <a:rPr lang="de-DE" sz="1200" b="0" strike="noStrike" spc="-1" dirty="0">
                <a:latin typeface="Arial"/>
              </a:rPr>
              <a:t> [128]</a:t>
            </a: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370209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short </a:t>
            </a:r>
            <a:r>
              <a:rPr lang="en-GB" sz="1200" b="1" strike="noStrike" spc="-1" dirty="0">
                <a:solidFill>
                  <a:srgbClr val="000000"/>
                </a:solidFill>
                <a:latin typeface="+mn-lt"/>
                <a:ea typeface="Calibri"/>
              </a:rPr>
              <a:t>[e].</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denken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prstClr val="black"/>
                </a:solidFill>
                <a:effectLst/>
                <a:uLnTx/>
                <a:uFillTx/>
                <a:latin typeface="Arial"/>
                <a:ea typeface="+mn-ea"/>
                <a:cs typeface="+mn-cs"/>
              </a:rPr>
              <a:t>Note</a:t>
            </a:r>
            <a:r>
              <a:rPr kumimoji="0" lang="en-GB" sz="1200" b="0" i="0" u="none" strike="noStrike" kern="1200" cap="none" spc="-1" normalizeH="0" baseline="0" noProof="0" dirty="0">
                <a:ln>
                  <a:noFill/>
                </a:ln>
                <a:solidFill>
                  <a:prstClr val="black"/>
                </a:solidFill>
                <a:effectLst/>
                <a:uLnTx/>
                <a:uFillTx/>
                <a:latin typeface="Arial"/>
                <a:ea typeface="+mn-ea"/>
                <a:cs typeface="+mn-cs"/>
              </a:rPr>
              <a:t>: a</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gesture for ‘denken’ might be to pretend to to put your finger to your mouth and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as if you’re concentrating and thinking about something.</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endParaRPr lang="en-GB" sz="1200" b="0" strike="noStrike" spc="-1" dirty="0">
              <a:latin typeface="Arial"/>
            </a:endParaRPr>
          </a:p>
          <a:p>
            <a:pPr>
              <a:lnSpc>
                <a:spcPct val="100000"/>
              </a:lnSpc>
            </a:pPr>
            <a:r>
              <a:rPr lang="de-DE" sz="1200" b="1" strike="noStrike" spc="-1" dirty="0">
                <a:latin typeface="Arial"/>
              </a:rPr>
              <a:t>Bett</a:t>
            </a:r>
            <a:r>
              <a:rPr lang="de-DE" sz="1200" b="0" strike="noStrike" spc="-1" dirty="0">
                <a:latin typeface="Arial"/>
              </a:rPr>
              <a:t> [659]</a:t>
            </a:r>
            <a:r>
              <a:rPr lang="de-DE" sz="1200" b="1" strike="noStrike" spc="-1" dirty="0">
                <a:latin typeface="Arial"/>
              </a:rPr>
              <a:t> helfen </a:t>
            </a:r>
            <a:r>
              <a:rPr lang="de-DE" sz="1200" b="0" strike="noStrike" spc="-1" dirty="0">
                <a:latin typeface="Arial"/>
              </a:rPr>
              <a:t>[338]</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59355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5 minutes </a:t>
            </a:r>
          </a:p>
          <a:p>
            <a:pPr>
              <a:buClr>
                <a:schemeClr val="dk1"/>
              </a:buClr>
              <a:buSzPts val="1200"/>
            </a:pPr>
            <a:endParaRPr lang="en-GB" b="1" dirty="0"/>
          </a:p>
          <a:p>
            <a:pPr>
              <a:buClr>
                <a:schemeClr val="dk1"/>
              </a:buClr>
              <a:buSzPts val="1200"/>
            </a:pPr>
            <a:r>
              <a:rPr lang="en-GB" b="1" dirty="0"/>
              <a:t>Aim:</a:t>
            </a:r>
            <a:r>
              <a:rPr lang="en-GB" b="0" dirty="0"/>
              <a:t> to practise knowledge of long and short </a:t>
            </a:r>
            <a:r>
              <a:rPr lang="en-GB" b="1" dirty="0"/>
              <a:t>[e] </a:t>
            </a:r>
            <a:r>
              <a:rPr lang="en-GB" b="0" dirty="0"/>
              <a:t>in known words.</a:t>
            </a:r>
          </a:p>
          <a:p>
            <a:pPr>
              <a:buClr>
                <a:schemeClr val="dk1"/>
              </a:buClr>
              <a:buSzPts val="1200"/>
            </a:pPr>
            <a:endParaRPr lang="en-GB" b="1" dirty="0"/>
          </a:p>
          <a:p>
            <a:r>
              <a:rPr lang="en-GB" b="1" dirty="0"/>
              <a:t>Procedure:</a:t>
            </a:r>
          </a:p>
          <a:p>
            <a:pPr marL="241104" indent="-241104">
              <a:buAutoNum type="arabicPeriod"/>
            </a:pPr>
            <a:r>
              <a:rPr lang="en-GB" dirty="0"/>
              <a:t>Click to bring up the instructions.</a:t>
            </a: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of long and short </a:t>
            </a:r>
            <a:r>
              <a:rPr lang="en-GB" b="1" dirty="0"/>
              <a:t>[e]</a:t>
            </a:r>
            <a:r>
              <a:rPr lang="en-GB" b="0" dirty="0">
                <a:latin typeface="Calibri" panose="020F0502020204030204" pitchFamily="34" charset="0"/>
                <a:cs typeface="Calibri" panose="020F0502020204030204" pitchFamily="34" charset="0"/>
              </a:rPr>
              <a:t>. For their first go, they can choose where to start and have one minute to pronounce all the words correctly to avoid being eaten by the crocodile. For their second go, students must ONLY pronounce the words with a long </a:t>
            </a:r>
            <a:r>
              <a:rPr lang="en-GB" b="1" dirty="0"/>
              <a:t>[e] </a:t>
            </a:r>
            <a:r>
              <a:rPr lang="en-GB" b="0" dirty="0"/>
              <a:t>to find a safe path across from left to right. If they accidentally say the words with a short </a:t>
            </a:r>
            <a:r>
              <a:rPr lang="en-GB" b="1" dirty="0"/>
              <a:t>[e] </a:t>
            </a:r>
            <a:r>
              <a:rPr lang="en-GB" b="0" dirty="0"/>
              <a:t>they fall into the water.</a:t>
            </a:r>
            <a:endParaRPr lang="en-GB" b="0" dirty="0">
              <a:latin typeface="Calibri" panose="020F0502020204030204" pitchFamily="34" charset="0"/>
              <a:cs typeface="Calibri" panose="020F0502020204030204" pitchFamily="34" charset="0"/>
            </a:endParaRPr>
          </a:p>
          <a:p>
            <a:pPr marL="241104" indent="-241104">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In their pairs, one student is Person A and one person is Person B. Click to indicate it’s Person A’s turn. Click again to bring up Person B’s turn. </a:t>
            </a:r>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6</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a:t>
            </a:r>
            <a:r>
              <a:rPr lang="en-GB" b="0" dirty="0"/>
              <a:t>10 minutes</a:t>
            </a:r>
          </a:p>
          <a:p>
            <a:pPr>
              <a:buClr>
                <a:schemeClr val="dk1"/>
              </a:buClr>
              <a:buSzPts val="1200"/>
            </a:pPr>
            <a:endParaRPr lang="en-GB" b="1" dirty="0"/>
          </a:p>
          <a:p>
            <a:pPr>
              <a:buClr>
                <a:schemeClr val="dk1"/>
              </a:buClr>
              <a:buSzPts val="1200"/>
            </a:pPr>
            <a:r>
              <a:rPr lang="en-GB" b="1" dirty="0"/>
              <a:t>Aim:</a:t>
            </a:r>
            <a:r>
              <a:rPr lang="en-GB" b="0" dirty="0"/>
              <a:t> to practise aural identification of singular and plural 3</a:t>
            </a:r>
            <a:r>
              <a:rPr lang="en-GB" b="0" baseline="30000" dirty="0"/>
              <a:t>rd</a:t>
            </a:r>
            <a:r>
              <a:rPr lang="en-GB" b="0" dirty="0"/>
              <a:t> person verb endings with the pronoun ‘</a:t>
            </a:r>
            <a:r>
              <a:rPr lang="en-GB" b="0" dirty="0" err="1"/>
              <a:t>sie</a:t>
            </a:r>
            <a:r>
              <a:rPr lang="en-GB" b="0" dirty="0"/>
              <a:t>’ (she or they). </a:t>
            </a:r>
          </a:p>
          <a:p>
            <a:pPr>
              <a:buClr>
                <a:schemeClr val="dk1"/>
              </a:buClr>
              <a:buSzPts val="1200"/>
            </a:pPr>
            <a:endParaRPr lang="en-GB" b="1" dirty="0"/>
          </a:p>
          <a:p>
            <a:pPr>
              <a:buClr>
                <a:schemeClr val="dk1"/>
              </a:buClr>
              <a:buSzPts val="1200"/>
            </a:pPr>
            <a:r>
              <a:rPr lang="en-GB" b="1" dirty="0"/>
              <a:t>Procedure: </a:t>
            </a:r>
          </a:p>
          <a:p>
            <a:pPr marL="228600" indent="-228600">
              <a:buClr>
                <a:schemeClr val="dk1"/>
              </a:buClr>
              <a:buSzPts val="1200"/>
              <a:buAutoNum type="arabicPeriod"/>
            </a:pPr>
            <a:r>
              <a:rPr lang="en-GB" b="0" dirty="0"/>
              <a:t>Click to play the first recording. Pupils decide whether the verb is in the 3</a:t>
            </a:r>
            <a:r>
              <a:rPr lang="en-GB" b="0" baseline="30000" dirty="0"/>
              <a:t>rd</a:t>
            </a:r>
            <a:r>
              <a:rPr lang="en-GB" b="0" dirty="0"/>
              <a:t> person singular (-t ending) or the 3</a:t>
            </a:r>
            <a:r>
              <a:rPr lang="en-GB" b="0" baseline="30000" dirty="0"/>
              <a:t>rd</a:t>
            </a:r>
            <a:r>
              <a:rPr lang="en-GB" b="0" dirty="0"/>
              <a:t> person plural (-</a:t>
            </a:r>
            <a:r>
              <a:rPr lang="en-GB" b="0" dirty="0" err="1"/>
              <a:t>en</a:t>
            </a:r>
            <a:r>
              <a:rPr lang="en-GB" b="0" dirty="0"/>
              <a:t> ending) and write down ‘she’ or ‘they’. They also try to note the activity mentioned in English.</a:t>
            </a:r>
          </a:p>
          <a:p>
            <a:pPr marL="228600" indent="-228600">
              <a:buClr>
                <a:schemeClr val="dk1"/>
              </a:buClr>
              <a:buSzPts val="1200"/>
              <a:buAutoNum type="arabicPeriod"/>
            </a:pPr>
            <a:r>
              <a:rPr lang="en-GB" b="0" dirty="0"/>
              <a:t>Click to reveal answers.</a:t>
            </a:r>
          </a:p>
          <a:p>
            <a:pPr marL="228600" indent="-228600">
              <a:buClr>
                <a:schemeClr val="dk1"/>
              </a:buClr>
              <a:buSzPts val="1200"/>
              <a:buAutoNum type="arabicPeriod"/>
            </a:pPr>
            <a:r>
              <a:rPr lang="en-GB" b="0" dirty="0"/>
              <a:t>Repeat for numbers 2-6.</a:t>
            </a:r>
          </a:p>
          <a:p>
            <a:pPr marL="228600" indent="-228600">
              <a:buClr>
                <a:schemeClr val="dk1"/>
              </a:buClr>
              <a:buSzPts val="1200"/>
              <a:buAutoNum type="arabicPeriod"/>
            </a:pPr>
            <a:r>
              <a:rPr lang="en-GB" b="0" dirty="0"/>
              <a:t>Extra: Can students recreate the original German sentences? </a:t>
            </a:r>
          </a:p>
          <a:p>
            <a:pPr marL="228600" indent="-228600">
              <a:buClr>
                <a:schemeClr val="dk1"/>
              </a:buClr>
              <a:buSzPts val="1200"/>
              <a:buAutoNum type="arabicPeriod"/>
            </a:pPr>
            <a:endParaRPr lang="en-GB" b="0" dirty="0"/>
          </a:p>
          <a:p>
            <a:pPr marL="0" indent="0">
              <a:buClr>
                <a:schemeClr val="dk1"/>
              </a:buClr>
              <a:buSzPts val="1200"/>
              <a:buNone/>
            </a:pPr>
            <a:r>
              <a:rPr lang="en-GB" b="1" dirty="0"/>
              <a:t>Transcript:</a:t>
            </a:r>
          </a:p>
          <a:p>
            <a:pPr>
              <a:buClr>
                <a:schemeClr val="dk1"/>
              </a:buClr>
              <a:buSzPts val="1200"/>
            </a:pPr>
            <a:endParaRPr lang="en-GB" b="1" dirty="0"/>
          </a:p>
          <a:p>
            <a:pPr marL="342900" indent="-342900">
              <a:buClr>
                <a:schemeClr val="dk1"/>
              </a:buClr>
              <a:buSzPts val="1200"/>
              <a:buAutoNum type="arabicPeriod"/>
            </a:pPr>
            <a:r>
              <a:rPr lang="en-GB" sz="1300" b="0" dirty="0"/>
              <a:t>Sie </a:t>
            </a:r>
            <a:r>
              <a:rPr lang="en-GB" sz="1300" b="0" dirty="0" err="1"/>
              <a:t>planen</a:t>
            </a:r>
            <a:r>
              <a:rPr lang="en-GB" sz="1300" b="0" dirty="0"/>
              <a:t> </a:t>
            </a:r>
            <a:r>
              <a:rPr lang="en-GB" sz="1300" b="0" dirty="0" err="1"/>
              <a:t>ein</a:t>
            </a:r>
            <a:r>
              <a:rPr lang="en-GB" sz="1300" b="0" dirty="0"/>
              <a:t> </a:t>
            </a:r>
            <a:r>
              <a:rPr lang="en-GB" sz="1300" b="0" dirty="0" err="1"/>
              <a:t>Bücherfest</a:t>
            </a:r>
            <a:endParaRPr lang="en-GB" sz="1300" b="0" dirty="0"/>
          </a:p>
          <a:p>
            <a:pPr marL="342900" indent="-342900">
              <a:buClr>
                <a:schemeClr val="dk1"/>
              </a:buClr>
              <a:buSzPts val="1200"/>
              <a:buAutoNum type="arabicPeriod"/>
            </a:pPr>
            <a:r>
              <a:rPr lang="en-GB" sz="1300" b="0" dirty="0"/>
              <a:t>Sie </a:t>
            </a:r>
            <a:r>
              <a:rPr lang="en-GB" sz="1300" b="0" dirty="0" err="1"/>
              <a:t>verkaufen</a:t>
            </a:r>
            <a:r>
              <a:rPr lang="en-GB" sz="1300" b="0" dirty="0"/>
              <a:t> </a:t>
            </a:r>
            <a:r>
              <a:rPr lang="en-GB" sz="1300" b="0" dirty="0" err="1"/>
              <a:t>Bücher</a:t>
            </a:r>
            <a:endParaRPr lang="en-GB" sz="1300" b="0" dirty="0"/>
          </a:p>
          <a:p>
            <a:pPr marL="342900" indent="-342900">
              <a:buClr>
                <a:schemeClr val="dk1"/>
              </a:buClr>
              <a:buSzPts val="1200"/>
              <a:buAutoNum type="arabicPeriod"/>
            </a:pPr>
            <a:r>
              <a:rPr lang="en-GB" sz="1300" b="0" dirty="0"/>
              <a:t>Sie </a:t>
            </a:r>
            <a:r>
              <a:rPr lang="en-GB" sz="1300" b="0" dirty="0" err="1"/>
              <a:t>spielt</a:t>
            </a:r>
            <a:r>
              <a:rPr lang="en-GB" sz="1300" b="0" dirty="0"/>
              <a:t> </a:t>
            </a:r>
            <a:r>
              <a:rPr lang="en-GB" sz="1300" b="0" dirty="0" err="1"/>
              <a:t>Musik</a:t>
            </a:r>
            <a:endParaRPr lang="en-GB" sz="1300" b="0" dirty="0"/>
          </a:p>
          <a:p>
            <a:pPr marL="342900" indent="-342900">
              <a:buClr>
                <a:schemeClr val="dk1"/>
              </a:buClr>
              <a:buSzPts val="1200"/>
              <a:buAutoNum type="arabicPeriod"/>
            </a:pPr>
            <a:r>
              <a:rPr lang="en-GB" sz="1300" b="0" dirty="0"/>
              <a:t>Sie </a:t>
            </a:r>
            <a:r>
              <a:rPr lang="en-GB" sz="1300" b="0" dirty="0" err="1"/>
              <a:t>benutzen</a:t>
            </a:r>
            <a:r>
              <a:rPr lang="en-GB" sz="1300" b="0" dirty="0"/>
              <a:t> die </a:t>
            </a:r>
            <a:r>
              <a:rPr lang="en-GB" sz="1300" b="0" dirty="0" err="1"/>
              <a:t>Bibliothek</a:t>
            </a:r>
            <a:endParaRPr lang="en-GB" sz="1300" b="0" dirty="0"/>
          </a:p>
          <a:p>
            <a:pPr marL="342900" indent="-342900">
              <a:buClr>
                <a:schemeClr val="dk1"/>
              </a:buClr>
              <a:buSzPts val="1200"/>
              <a:buAutoNum type="arabicPeriod"/>
            </a:pPr>
            <a:r>
              <a:rPr lang="en-GB" sz="1300" b="0" dirty="0"/>
              <a:t>Sie </a:t>
            </a:r>
            <a:r>
              <a:rPr lang="en-GB" sz="1300" b="0" dirty="0" err="1"/>
              <a:t>singt</a:t>
            </a:r>
            <a:r>
              <a:rPr lang="en-GB" sz="1300" b="0" dirty="0"/>
              <a:t> </a:t>
            </a:r>
            <a:r>
              <a:rPr lang="en-GB" sz="1300" b="0" dirty="0" err="1"/>
              <a:t>ein</a:t>
            </a:r>
            <a:r>
              <a:rPr lang="en-GB" sz="1300" b="0" dirty="0"/>
              <a:t> Lied</a:t>
            </a:r>
          </a:p>
          <a:p>
            <a:pPr marL="342900" indent="-342900">
              <a:buClr>
                <a:schemeClr val="dk1"/>
              </a:buClr>
              <a:buSzPts val="1200"/>
              <a:buAutoNum type="arabicPeriod"/>
            </a:pPr>
            <a:r>
              <a:rPr lang="en-GB" sz="1300" b="0" dirty="0"/>
              <a:t>Sie </a:t>
            </a:r>
            <a:r>
              <a:rPr lang="en-GB" sz="1300" b="0" dirty="0" err="1"/>
              <a:t>kennt</a:t>
            </a:r>
            <a:r>
              <a:rPr lang="en-GB" sz="1300" b="0" dirty="0"/>
              <a:t> </a:t>
            </a:r>
            <a:r>
              <a:rPr lang="en-GB" sz="1300" b="0" dirty="0" err="1"/>
              <a:t>diese</a:t>
            </a:r>
            <a:r>
              <a:rPr lang="en-GB" sz="1300" b="0" dirty="0"/>
              <a:t> </a:t>
            </a:r>
            <a:r>
              <a:rPr lang="en-GB" sz="1300" b="0" dirty="0" err="1"/>
              <a:t>Geschichte</a:t>
            </a:r>
            <a:endParaRPr lang="en-GB" sz="1300" b="0"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7</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10 minutes</a:t>
            </a:r>
            <a:br>
              <a:rPr lang="en-GB" b="0" dirty="0"/>
            </a:br>
            <a:endParaRPr lang="en-GB" b="1" dirty="0"/>
          </a:p>
          <a:p>
            <a:pPr>
              <a:buClr>
                <a:schemeClr val="dk1"/>
              </a:buClr>
              <a:buSzPts val="1200"/>
            </a:pPr>
            <a:r>
              <a:rPr lang="en-GB" b="1" dirty="0"/>
              <a:t>Aim:</a:t>
            </a:r>
            <a:r>
              <a:rPr lang="en-GB" b="0" dirty="0"/>
              <a:t> to practise aural and oral comprehension and oral production of this week’s new grammar point and vocabulary. </a:t>
            </a:r>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Section A: Click to bring up callout to explain that the ‘B.’  for the first time stands for ‘</a:t>
            </a:r>
            <a:r>
              <a:rPr lang="en-GB" dirty="0" err="1"/>
              <a:t>Beispiel</a:t>
            </a:r>
            <a:r>
              <a:rPr lang="en-GB" dirty="0"/>
              <a:t>’ – example. Click again for callout to disappear again, then click to listen. Pupils write the correct English word(s) or they can use numbers 1,2,3 to represent the 3 options. Click for answers. Some of these require understanding of singular and plural verb forms; others require recognition of vocabulary. </a:t>
            </a:r>
          </a:p>
          <a:p>
            <a:pPr marL="241104" indent="-241104">
              <a:buAutoNum type="arabicPeriod"/>
            </a:pPr>
            <a:r>
              <a:rPr lang="en-GB" dirty="0"/>
              <a:t>Section B: Pupils refer to the listening table in Section A, and write the corresponding numbers to match the vocabulary/verb forms. Click for answers. </a:t>
            </a:r>
          </a:p>
          <a:p>
            <a:pPr marL="241104" indent="-241104">
              <a:buAutoNum type="arabicPeriod"/>
            </a:pPr>
            <a:r>
              <a:rPr lang="en-GB" dirty="0"/>
              <a:t>Sections C &amp; D: Oral work in pairs to focus on pronunciation, translation and recall of vocabulary. </a:t>
            </a:r>
          </a:p>
          <a:p>
            <a:endParaRPr lang="en-GB" sz="1300" dirty="0">
              <a:solidFill>
                <a:srgbClr val="002060"/>
              </a:solidFill>
              <a:latin typeface="Century Gothic"/>
              <a:ea typeface="Century Gothic"/>
              <a:cs typeface="Century Gothic"/>
              <a:sym typeface="Century Gothic"/>
            </a:endParaRPr>
          </a:p>
          <a:p>
            <a:endParaRPr lang="en-GB" sz="1300" b="1" dirty="0">
              <a:solidFill>
                <a:srgbClr val="002060"/>
              </a:solidFill>
              <a:latin typeface="Century Gothic"/>
              <a:ea typeface="Century Gothic"/>
              <a:cs typeface="Century Gothic"/>
              <a:sym typeface="Century Gothic"/>
            </a:endParaRPr>
          </a:p>
          <a:p>
            <a:r>
              <a:rPr lang="en-GB" sz="1300" b="1" dirty="0">
                <a:solidFill>
                  <a:srgbClr val="002060"/>
                </a:solidFill>
                <a:latin typeface="Century Gothic"/>
                <a:ea typeface="Century Gothic"/>
                <a:cs typeface="Century Gothic"/>
                <a:sym typeface="Century Gothic"/>
              </a:rPr>
              <a:t>Transcript: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B. Der Hund </a:t>
            </a:r>
            <a:r>
              <a:rPr lang="en-GB" sz="1300" dirty="0" err="1">
                <a:solidFill>
                  <a:srgbClr val="002060"/>
                </a:solidFill>
                <a:latin typeface="Century Gothic"/>
                <a:ea typeface="Century Gothic"/>
                <a:cs typeface="Century Gothic"/>
                <a:sym typeface="Century Gothic"/>
              </a:rPr>
              <a:t>schwimmt</a:t>
            </a:r>
            <a:r>
              <a:rPr lang="en-GB" sz="1300" dirty="0">
                <a:solidFill>
                  <a:srgbClr val="002060"/>
                </a:solidFill>
                <a:latin typeface="Century Gothic"/>
                <a:ea typeface="Century Gothic"/>
                <a:cs typeface="Century Gothic"/>
                <a:sym typeface="Century Gothic"/>
              </a:rPr>
              <a:t>.</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1. Sie </a:t>
            </a:r>
            <a:r>
              <a:rPr lang="en-GB" sz="1300" dirty="0" err="1">
                <a:solidFill>
                  <a:srgbClr val="002060"/>
                </a:solidFill>
                <a:latin typeface="Century Gothic"/>
                <a:ea typeface="Century Gothic"/>
                <a:cs typeface="Century Gothic"/>
                <a:sym typeface="Century Gothic"/>
              </a:rPr>
              <a:t>singen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ein</a:t>
            </a:r>
            <a:r>
              <a:rPr lang="en-GB" sz="1300" dirty="0">
                <a:solidFill>
                  <a:srgbClr val="002060"/>
                </a:solidFill>
                <a:latin typeface="Century Gothic"/>
                <a:ea typeface="Century Gothic"/>
                <a:cs typeface="Century Gothic"/>
                <a:sym typeface="Century Gothic"/>
              </a:rPr>
              <a:t> Lied.</a:t>
            </a:r>
            <a:br>
              <a:rPr lang="en-GB" sz="1300" dirty="0">
                <a:solidFill>
                  <a:srgbClr val="002060"/>
                </a:solidFill>
                <a:latin typeface="Century Gothic"/>
                <a:ea typeface="Century Gothic"/>
                <a:cs typeface="Century Gothic"/>
                <a:sym typeface="Century Gothic"/>
              </a:rPr>
            </a:br>
            <a:r>
              <a:rPr lang="en-GB" sz="1300" dirty="0">
                <a:solidFill>
                  <a:srgbClr val="002060"/>
                </a:solidFill>
                <a:latin typeface="Century Gothic"/>
                <a:ea typeface="Century Gothic"/>
                <a:cs typeface="Century Gothic"/>
                <a:sym typeface="Century Gothic"/>
              </a:rPr>
              <a:t>2. </a:t>
            </a:r>
            <a:r>
              <a:rPr lang="en-GB" sz="1300" dirty="0" err="1">
                <a:solidFill>
                  <a:srgbClr val="002060"/>
                </a:solidFill>
                <a:latin typeface="Century Gothic"/>
                <a:ea typeface="Century Gothic"/>
                <a:cs typeface="Century Gothic"/>
                <a:sym typeface="Century Gothic"/>
              </a:rPr>
              <a:t>Wir</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lieben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diese</a:t>
            </a:r>
            <a:r>
              <a:rPr lang="en-GB" sz="1300" dirty="0">
                <a:solidFill>
                  <a:srgbClr val="002060"/>
                </a:solidFill>
                <a:latin typeface="Century Gothic"/>
                <a:ea typeface="Century Gothic"/>
                <a:cs typeface="Century Gothic"/>
                <a:sym typeface="Century Gothic"/>
              </a:rPr>
              <a:t> Stadt.</a:t>
            </a:r>
          </a:p>
          <a:p>
            <a:r>
              <a:rPr lang="en-GB" sz="1300" dirty="0">
                <a:solidFill>
                  <a:srgbClr val="002060"/>
                </a:solidFill>
                <a:latin typeface="Century Gothic"/>
                <a:ea typeface="Century Gothic"/>
                <a:cs typeface="Century Gothic"/>
                <a:sym typeface="Century Gothic"/>
              </a:rPr>
              <a:t>3. Sie </a:t>
            </a:r>
            <a:r>
              <a:rPr lang="en-GB" sz="1300" dirty="0" err="1">
                <a:solidFill>
                  <a:srgbClr val="002060"/>
                </a:solidFill>
                <a:latin typeface="Century Gothic"/>
                <a:ea typeface="Century Gothic"/>
                <a:cs typeface="Century Gothic"/>
                <a:sym typeface="Century Gothic"/>
              </a:rPr>
              <a:t>erklärt</a:t>
            </a:r>
            <a:r>
              <a:rPr lang="en-GB" sz="1300" dirty="0">
                <a:solidFill>
                  <a:srgbClr val="002060"/>
                </a:solidFill>
                <a:latin typeface="Century Gothic"/>
                <a:ea typeface="Century Gothic"/>
                <a:cs typeface="Century Gothic"/>
                <a:sym typeface="Century Gothic"/>
              </a:rPr>
              <a:t> den </a:t>
            </a:r>
            <a:r>
              <a:rPr lang="en-GB" sz="1300" dirty="0" err="1">
                <a:solidFill>
                  <a:srgbClr val="002060"/>
                </a:solidFill>
                <a:latin typeface="Century Gothic"/>
                <a:ea typeface="Century Gothic"/>
                <a:cs typeface="Century Gothic"/>
                <a:sym typeface="Century Gothic"/>
              </a:rPr>
              <a:t>Satz</a:t>
            </a:r>
            <a:r>
              <a:rPr lang="en-GB" sz="1300" dirty="0">
                <a:solidFill>
                  <a:srgbClr val="002060"/>
                </a:solidFill>
                <a:latin typeface="Century Gothic"/>
                <a:ea typeface="Century Gothic"/>
                <a:cs typeface="Century Gothic"/>
                <a:sym typeface="Century Gothic"/>
              </a:rPr>
              <a:t>.</a:t>
            </a:r>
          </a:p>
          <a:p>
            <a:r>
              <a:rPr lang="en-GB" sz="1300" dirty="0">
                <a:solidFill>
                  <a:srgbClr val="002060"/>
                </a:solidFill>
                <a:latin typeface="Century Gothic"/>
                <a:ea typeface="Century Gothic"/>
                <a:cs typeface="Century Gothic"/>
                <a:sym typeface="Century Gothic"/>
              </a:rPr>
              <a:t>4. Mein </a:t>
            </a:r>
            <a:r>
              <a:rPr lang="en-GB" sz="1300" dirty="0" err="1">
                <a:solidFill>
                  <a:srgbClr val="002060"/>
                </a:solidFill>
                <a:latin typeface="Century Gothic"/>
                <a:ea typeface="Century Gothic"/>
                <a:cs typeface="Century Gothic"/>
                <a:sym typeface="Century Gothic"/>
              </a:rPr>
              <a:t>Bruder</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kennt</a:t>
            </a:r>
            <a:r>
              <a:rPr lang="en-GB" sz="1300" dirty="0">
                <a:solidFill>
                  <a:srgbClr val="002060"/>
                </a:solidFill>
                <a:latin typeface="Century Gothic"/>
                <a:ea typeface="Century Gothic"/>
                <a:cs typeface="Century Gothic"/>
                <a:sym typeface="Century Gothic"/>
              </a:rPr>
              <a:t> das Buch.</a:t>
            </a:r>
          </a:p>
          <a:p>
            <a:r>
              <a:rPr lang="en-GB" sz="1300" dirty="0">
                <a:solidFill>
                  <a:srgbClr val="002060"/>
                </a:solidFill>
                <a:latin typeface="Century Gothic"/>
                <a:ea typeface="Century Gothic"/>
                <a:cs typeface="Century Gothic"/>
                <a:sym typeface="Century Gothic"/>
              </a:rPr>
              <a:t>5. </a:t>
            </a:r>
            <a:r>
              <a:rPr lang="en-GB" sz="1300" dirty="0" err="1">
                <a:solidFill>
                  <a:srgbClr val="002060"/>
                </a:solidFill>
                <a:latin typeface="Century Gothic"/>
                <a:ea typeface="Century Gothic"/>
                <a:cs typeface="Century Gothic"/>
                <a:sym typeface="Century Gothic"/>
              </a:rPr>
              <a:t>Meine</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Partnerin</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findet</a:t>
            </a:r>
            <a:r>
              <a:rPr lang="en-GB" sz="1300" dirty="0">
                <a:solidFill>
                  <a:srgbClr val="002060"/>
                </a:solidFill>
                <a:latin typeface="Century Gothic"/>
                <a:ea typeface="Century Gothic"/>
                <a:cs typeface="Century Gothic"/>
                <a:sym typeface="Century Gothic"/>
              </a:rPr>
              <a:t> </a:t>
            </a:r>
            <a:r>
              <a:rPr lang="en-GB" sz="1300" dirty="0" err="1">
                <a:solidFill>
                  <a:srgbClr val="002060"/>
                </a:solidFill>
                <a:latin typeface="Century Gothic"/>
                <a:ea typeface="Century Gothic"/>
                <a:cs typeface="Century Gothic"/>
                <a:sym typeface="Century Gothic"/>
              </a:rPr>
              <a:t>diese</a:t>
            </a:r>
            <a:r>
              <a:rPr lang="en-GB" sz="1300" dirty="0">
                <a:solidFill>
                  <a:srgbClr val="002060"/>
                </a:solidFill>
                <a:latin typeface="Century Gothic"/>
                <a:ea typeface="Century Gothic"/>
                <a:cs typeface="Century Gothic"/>
                <a:sym typeface="Century Gothic"/>
              </a:rPr>
              <a:t> Show toll!</a:t>
            </a:r>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8</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68812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US" b="1" dirty="0"/>
              <a:t>Timing: 6-8 minutes</a:t>
            </a:r>
            <a:br>
              <a:rPr lang="en-US" b="1" dirty="0"/>
            </a:br>
            <a:br>
              <a:rPr lang="en-US" b="1" dirty="0"/>
            </a:br>
            <a:r>
              <a:rPr lang="en-US" b="1" dirty="0"/>
              <a:t>Aim: </a:t>
            </a:r>
            <a:r>
              <a:rPr lang="en-US" b="0" dirty="0"/>
              <a:t>to </a:t>
            </a:r>
            <a:r>
              <a:rPr lang="en-US" b="0" dirty="0" err="1"/>
              <a:t>practise</a:t>
            </a:r>
            <a:r>
              <a:rPr lang="en-US" b="0" baseline="0" dirty="0"/>
              <a:t> more independent written production of first &amp; </a:t>
            </a:r>
            <a:r>
              <a:rPr lang="en-GB" b="0" baseline="0" dirty="0"/>
              <a:t>third person singular and plural sentences, drawing on a variety of previously taught vocabulary.</a:t>
            </a:r>
            <a:endParaRPr lang="en-US" b="0" baseline="0" dirty="0"/>
          </a:p>
          <a:p>
            <a:pPr defTabSz="964418">
              <a:defRPr/>
            </a:pPr>
            <a:endParaRPr lang="en-US" b="1" dirty="0"/>
          </a:p>
          <a:p>
            <a:r>
              <a:rPr lang="en-US" b="1" dirty="0"/>
              <a:t>Procedure:</a:t>
            </a:r>
          </a:p>
          <a:p>
            <a:pPr marL="241104" indent="-241104">
              <a:buAutoNum type="arabicPeriod"/>
            </a:pPr>
            <a:r>
              <a:rPr lang="en-GB" baseline="0" dirty="0"/>
              <a:t>Pupils write sentences using the I, he, we forms of regular present tense verbs to describe (with 5 sentences) any of the activities that Herr Weber and </a:t>
            </a:r>
            <a:r>
              <a:rPr lang="en-GB" baseline="0" dirty="0" err="1"/>
              <a:t>Lias</a:t>
            </a:r>
            <a:r>
              <a:rPr lang="en-GB" baseline="0" dirty="0"/>
              <a:t> do for the book festival.</a:t>
            </a:r>
          </a:p>
          <a:p>
            <a:pPr marL="241104" indent="-241104">
              <a:buAutoNum type="arabicPeriod"/>
            </a:pPr>
            <a:r>
              <a:rPr lang="en-GB" baseline="0" dirty="0"/>
              <a:t>The Venn diagram shows what Herr Weber and </a:t>
            </a:r>
            <a:r>
              <a:rPr lang="en-GB" baseline="0" dirty="0" err="1"/>
              <a:t>Lias</a:t>
            </a:r>
            <a:r>
              <a:rPr lang="en-GB" baseline="0" dirty="0"/>
              <a:t> do together, and what each does on his own. Herr Weber is ‘talking’ so his sentences use the ‘I’ form. Elicit that the activities in Herr Weber’s section will be the ‘I’ form, in the middle section will be the ‘we’ form and in </a:t>
            </a:r>
            <a:r>
              <a:rPr lang="en-GB" baseline="0" dirty="0" err="1"/>
              <a:t>Lias’s</a:t>
            </a:r>
            <a:r>
              <a:rPr lang="en-GB" baseline="0" dirty="0"/>
              <a:t> sections will be 3</a:t>
            </a:r>
            <a:r>
              <a:rPr lang="en-GB" baseline="30000" dirty="0"/>
              <a:t>rd</a:t>
            </a:r>
            <a:r>
              <a:rPr lang="en-GB" baseline="0" dirty="0"/>
              <a:t> person singular (</a:t>
            </a:r>
            <a:r>
              <a:rPr lang="en-GB" baseline="0" dirty="0" err="1"/>
              <a:t>Lias</a:t>
            </a:r>
            <a:r>
              <a:rPr lang="en-GB" baseline="0" dirty="0"/>
              <a:t> or ‘he’).</a:t>
            </a:r>
          </a:p>
          <a:p>
            <a:pPr marL="241104" indent="-241104">
              <a:buAutoNum type="arabicPeriod"/>
            </a:pPr>
            <a:r>
              <a:rPr lang="en-GB" baseline="0" dirty="0"/>
              <a:t>The example demonstrates the correct verb form for one of Herr Weber’s activities. </a:t>
            </a:r>
          </a:p>
          <a:p>
            <a:pPr defTabSz="964418">
              <a:defRPr/>
            </a:pPr>
            <a:endParaRPr lang="en-US" b="1" dirty="0"/>
          </a:p>
          <a:p>
            <a:pPr defTabSz="964418">
              <a:defRPr/>
            </a:pPr>
            <a:r>
              <a:rPr lang="en-US" b="1" dirty="0"/>
              <a:t>Note: Teachers can add a list of verb phrases to the slide to help pupils, if needed. E.g. </a:t>
            </a:r>
            <a:r>
              <a:rPr lang="en-US" b="1" dirty="0" err="1"/>
              <a:t>Geschichte</a:t>
            </a:r>
            <a:r>
              <a:rPr lang="en-US" b="1" dirty="0"/>
              <a:t> </a:t>
            </a:r>
            <a:r>
              <a:rPr lang="en-US" b="1" dirty="0" err="1"/>
              <a:t>erklären</a:t>
            </a:r>
            <a:r>
              <a:rPr lang="en-US" b="1" dirty="0"/>
              <a:t>; Computer </a:t>
            </a:r>
            <a:r>
              <a:rPr lang="en-US" b="1" dirty="0" err="1"/>
              <a:t>brauchen</a:t>
            </a:r>
            <a:r>
              <a:rPr lang="en-US" b="1" dirty="0"/>
              <a:t>; </a:t>
            </a:r>
            <a:r>
              <a:rPr lang="en-US" b="1" dirty="0" err="1"/>
              <a:t>Bücher</a:t>
            </a:r>
            <a:r>
              <a:rPr lang="en-US" b="1" dirty="0"/>
              <a:t> </a:t>
            </a:r>
            <a:r>
              <a:rPr lang="en-US" b="1" dirty="0" err="1"/>
              <a:t>bekommen</a:t>
            </a:r>
            <a:r>
              <a:rPr lang="en-US" b="1" dirty="0"/>
              <a:t>; </a:t>
            </a:r>
            <a:r>
              <a:rPr lang="en-US" b="1" dirty="0" err="1"/>
              <a:t>Bibliothek</a:t>
            </a:r>
            <a:r>
              <a:rPr lang="en-US" b="1" dirty="0"/>
              <a:t> </a:t>
            </a:r>
            <a:r>
              <a:rPr lang="en-US" b="1" dirty="0" err="1"/>
              <a:t>lieben</a:t>
            </a:r>
            <a:r>
              <a:rPr lang="en-US" b="1" dirty="0"/>
              <a:t>; Lied </a:t>
            </a:r>
            <a:r>
              <a:rPr lang="en-US" b="1" dirty="0" err="1"/>
              <a:t>singen</a:t>
            </a:r>
            <a:r>
              <a:rPr lang="en-US" b="1" dirty="0"/>
              <a:t>; Handy </a:t>
            </a:r>
            <a:r>
              <a:rPr lang="en-US" b="1" dirty="0" err="1"/>
              <a:t>benutzen</a:t>
            </a:r>
            <a:r>
              <a:rPr lang="en-US" b="1" dirty="0"/>
              <a:t>.</a:t>
            </a:r>
          </a:p>
          <a:p>
            <a:pPr defTabSz="964418">
              <a:defRPr/>
            </a:pPr>
            <a:endParaRPr lang="en-US" b="1" dirty="0"/>
          </a:p>
          <a:p>
            <a:pPr defTabSz="964418">
              <a:defRPr/>
            </a:pPr>
            <a:r>
              <a:rPr lang="en-US" b="0" dirty="0"/>
              <a:t>Extra: ask pupils if they can change ‘the’ to ‘this/these’ e.g. Herr Weber needs </a:t>
            </a:r>
            <a:r>
              <a:rPr lang="en-US" b="1" dirty="0"/>
              <a:t>this</a:t>
            </a:r>
            <a:r>
              <a:rPr lang="en-US" b="0" dirty="0"/>
              <a:t> computer.</a:t>
            </a:r>
            <a:br>
              <a:rPr lang="en-US" b="0" dirty="0"/>
            </a:br>
            <a:endParaRPr lang="en-US" b="0" dirty="0"/>
          </a:p>
        </p:txBody>
      </p:sp>
      <p:sp>
        <p:nvSpPr>
          <p:cNvPr id="4" name="Slide Number Placeholder 3"/>
          <p:cNvSpPr>
            <a:spLocks noGrp="1"/>
          </p:cNvSpPr>
          <p:nvPr>
            <p:ph type="sldNum" idx="12"/>
          </p:nvPr>
        </p:nvSpPr>
        <p:spPr/>
        <p:txBody>
          <a:bodyPr/>
          <a:lstStyle/>
          <a:p>
            <a:pPr defTabSz="964418">
              <a:buClr>
                <a:srgbClr val="000000"/>
              </a:buClr>
              <a:defRPr/>
            </a:pPr>
            <a:fld id="{00000000-1234-1234-1234-123412341234}" type="slidenum">
              <a:rPr lang="en-GB" kern="0">
                <a:solidFill>
                  <a:srgbClr val="000000"/>
                </a:solidFill>
                <a:latin typeface="Calibri"/>
                <a:ea typeface="Calibri"/>
                <a:cs typeface="Calibri"/>
                <a:sym typeface="Calibri"/>
              </a:rPr>
              <a:pPr defTabSz="964418">
                <a:buClr>
                  <a:srgbClr val="000000"/>
                </a:buClr>
                <a:defRPr/>
              </a:pPr>
              <a:t>9</a:t>
            </a:fld>
            <a:endParaRPr lang="en-GB"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58857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audio" Target="../media/audio54.wav"/><Relationship Id="rId3" Type="http://schemas.openxmlformats.org/officeDocument/2006/relationships/audio" Target="../media/audio40.wav"/><Relationship Id="rId21" Type="http://schemas.openxmlformats.org/officeDocument/2006/relationships/audio" Target="../media/audio57.wav"/><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 Type="http://schemas.openxmlformats.org/officeDocument/2006/relationships/notesSlide" Target="../notesSlides/notesSlide11.xml"/><Relationship Id="rId16" Type="http://schemas.openxmlformats.org/officeDocument/2006/relationships/audio" Target="../media/audio52.wav"/><Relationship Id="rId20" Type="http://schemas.openxmlformats.org/officeDocument/2006/relationships/audio" Target="../media/audio56.wav"/><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audio" Target="../media/audio47.wav"/><Relationship Id="rId24" Type="http://schemas.openxmlformats.org/officeDocument/2006/relationships/audio" Target="../media/audio60.wav"/><Relationship Id="rId5" Type="http://schemas.openxmlformats.org/officeDocument/2006/relationships/image" Target="../media/image44.png"/><Relationship Id="rId15" Type="http://schemas.openxmlformats.org/officeDocument/2006/relationships/audio" Target="../media/audio51.wav"/><Relationship Id="rId23" Type="http://schemas.openxmlformats.org/officeDocument/2006/relationships/audio" Target="../media/audio59.wav"/><Relationship Id="rId10" Type="http://schemas.openxmlformats.org/officeDocument/2006/relationships/audio" Target="../media/audio46.wav"/><Relationship Id="rId19" Type="http://schemas.openxmlformats.org/officeDocument/2006/relationships/audio" Target="../media/audio55.wav"/><Relationship Id="rId4" Type="http://schemas.openxmlformats.org/officeDocument/2006/relationships/image" Target="../media/image43.png"/><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audio" Target="../media/audio58.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audio" Target="../media/audio61.wav"/></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7.png"/><Relationship Id="rId4" Type="http://schemas.openxmlformats.org/officeDocument/2006/relationships/audio" Target="../media/audio4.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6.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audio" Target="../media/audio16.wav"/><Relationship Id="rId3" Type="http://schemas.openxmlformats.org/officeDocument/2006/relationships/image" Target="../media/image11.png"/><Relationship Id="rId21" Type="http://schemas.openxmlformats.org/officeDocument/2006/relationships/audio" Target="../media/audio19.wav"/><Relationship Id="rId7" Type="http://schemas.openxmlformats.org/officeDocument/2006/relationships/audio" Target="../media/audio11.wav"/><Relationship Id="rId12" Type="http://schemas.microsoft.com/office/2007/relationships/hdphoto" Target="../media/hdphoto1.wdp"/><Relationship Id="rId17" Type="http://schemas.openxmlformats.org/officeDocument/2006/relationships/audio" Target="../media/audio15.wav"/><Relationship Id="rId25" Type="http://schemas.openxmlformats.org/officeDocument/2006/relationships/audio" Target="../media/audio23.wav"/><Relationship Id="rId2" Type="http://schemas.openxmlformats.org/officeDocument/2006/relationships/notesSlide" Target="../notesSlides/notesSlide6.xml"/><Relationship Id="rId16" Type="http://schemas.openxmlformats.org/officeDocument/2006/relationships/audio" Target="../media/audio14.wav"/><Relationship Id="rId20" Type="http://schemas.openxmlformats.org/officeDocument/2006/relationships/audio" Target="../media/audio18.wav"/><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7.png"/><Relationship Id="rId24" Type="http://schemas.openxmlformats.org/officeDocument/2006/relationships/audio" Target="../media/audio22.wav"/><Relationship Id="rId5" Type="http://schemas.openxmlformats.org/officeDocument/2006/relationships/image" Target="../media/image12.png"/><Relationship Id="rId15" Type="http://schemas.openxmlformats.org/officeDocument/2006/relationships/audio" Target="../media/audio13.wav"/><Relationship Id="rId23" Type="http://schemas.openxmlformats.org/officeDocument/2006/relationships/audio" Target="../media/audio21.wav"/><Relationship Id="rId10" Type="http://schemas.openxmlformats.org/officeDocument/2006/relationships/image" Target="../media/image16.png"/><Relationship Id="rId19" Type="http://schemas.openxmlformats.org/officeDocument/2006/relationships/audio" Target="../media/audio17.wav"/><Relationship Id="rId4" Type="http://schemas.openxmlformats.org/officeDocument/2006/relationships/audio" Target="../media/audio10.wav"/><Relationship Id="rId9" Type="http://schemas.openxmlformats.org/officeDocument/2006/relationships/image" Target="../media/image15.png"/><Relationship Id="rId14" Type="http://schemas.openxmlformats.org/officeDocument/2006/relationships/audio" Target="../media/audio12.wav"/><Relationship Id="rId22"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20.gif"/><Relationship Id="rId3" Type="http://schemas.openxmlformats.org/officeDocument/2006/relationships/image" Target="../media/image19.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audio" Target="../media/audio29.wav"/><Relationship Id="rId5" Type="http://schemas.openxmlformats.org/officeDocument/2006/relationships/image" Target="../media/image12.png"/><Relationship Id="rId10" Type="http://schemas.openxmlformats.org/officeDocument/2006/relationships/audio" Target="../media/audio28.wav"/><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24.png"/><Relationship Id="rId18" Type="http://schemas.openxmlformats.org/officeDocument/2006/relationships/image" Target="../media/image13.svg"/><Relationship Id="rId3" Type="http://schemas.openxmlformats.org/officeDocument/2006/relationships/audio" Target="../media/audio31.wav"/><Relationship Id="rId7" Type="http://schemas.openxmlformats.org/officeDocument/2006/relationships/audio" Target="../media/audio34.wav"/><Relationship Id="rId12" Type="http://schemas.openxmlformats.org/officeDocument/2006/relationships/image" Target="../media/image23.png"/><Relationship Id="rId17" Type="http://schemas.openxmlformats.org/officeDocument/2006/relationships/image" Target="../media/image12.png"/><Relationship Id="rId2" Type="http://schemas.openxmlformats.org/officeDocument/2006/relationships/notesSlide" Target="../notesSlides/notesSlide8.xml"/><Relationship Id="rId16" Type="http://schemas.openxmlformats.org/officeDocument/2006/relationships/audio" Target="../media/audio39.wav"/><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audio" Target="../media/audio38.wav"/><Relationship Id="rId5" Type="http://schemas.openxmlformats.org/officeDocument/2006/relationships/audio" Target="../media/audio33.wav"/><Relationship Id="rId15" Type="http://schemas.openxmlformats.org/officeDocument/2006/relationships/image" Target="../media/image25.png"/><Relationship Id="rId10" Type="http://schemas.openxmlformats.org/officeDocument/2006/relationships/audio" Target="../media/audio37.wav"/><Relationship Id="rId4" Type="http://schemas.openxmlformats.org/officeDocument/2006/relationships/audio" Target="../media/audio32.wav"/><Relationship Id="rId9" Type="http://schemas.openxmlformats.org/officeDocument/2006/relationships/audio" Target="../media/audio36.wav"/><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png"/><Relationship Id="rId18" Type="http://schemas.openxmlformats.org/officeDocument/2006/relationships/image" Target="../media/image36.gif"/><Relationship Id="rId3" Type="http://schemas.openxmlformats.org/officeDocument/2006/relationships/audio" Target="../media/audio40.wav"/><Relationship Id="rId21"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31.gif"/><Relationship Id="rId17"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audio" Target="../media/audio41.wav"/><Relationship Id="rId11" Type="http://schemas.openxmlformats.org/officeDocument/2006/relationships/image" Target="../media/image30.svg"/><Relationship Id="rId24" Type="http://schemas.openxmlformats.org/officeDocument/2006/relationships/image" Target="../media/image42.gif"/><Relationship Id="rId5" Type="http://schemas.openxmlformats.org/officeDocument/2006/relationships/image" Target="../media/image27.svg"/><Relationship Id="rId15" Type="http://schemas.openxmlformats.org/officeDocument/2006/relationships/image" Target="../media/image33.svg"/><Relationship Id="rId23" Type="http://schemas.openxmlformats.org/officeDocument/2006/relationships/image" Target="../media/image41.png"/><Relationship Id="rId10" Type="http://schemas.openxmlformats.org/officeDocument/2006/relationships/image" Target="../media/image29.png"/><Relationship Id="rId19" Type="http://schemas.openxmlformats.org/officeDocument/2006/relationships/image" Target="../media/image37.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4F166B51-3D67-497F-8CE0-E8183B9993DE}"/>
              </a:ext>
            </a:extLst>
          </p:cNvPr>
          <p:cNvSpPr/>
          <p:nvPr/>
        </p:nvSpPr>
        <p:spPr>
          <a:xfrm>
            <a:off x="0" y="0"/>
            <a:ext cx="4350984" cy="6872068"/>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B050"/>
                </a:solidFill>
                <a:effectLst/>
                <a:uLnTx/>
                <a:uFillTx/>
                <a:latin typeface="Modern Love" panose="04090805081005020601" pitchFamily="82" charset="0"/>
                <a:cs typeface="Arial"/>
                <a:sym typeface="Arial"/>
              </a:rPr>
              <a:t>grün</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Interacting</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sp>
        <p:nvSpPr>
          <p:cNvPr id="3" name="TextBox 2">
            <a:hlinkClick r:id="" action="ppaction://noaction">
              <a:snd r:embed="rId4" name="T1_W5_1.1.wav"/>
            </a:hlinkClick>
            <a:extLst>
              <a:ext uri="{FF2B5EF4-FFF2-40B4-BE49-F238E27FC236}">
                <a16:creationId xmlns:a16="http://schemas.microsoft.com/office/drawing/2014/main" id="{F328ED60-024A-9146-C411-FE4BFCF330EC}"/>
              </a:ext>
            </a:extLst>
          </p:cNvPr>
          <p:cNvSpPr txBox="1"/>
          <p:nvPr/>
        </p:nvSpPr>
        <p:spPr>
          <a:xfrm>
            <a:off x="178690" y="3959099"/>
            <a:ext cx="4051702" cy="954107"/>
          </a:xfrm>
          <a:prstGeom prst="rect">
            <a:avLst/>
          </a:prstGeom>
          <a:noFill/>
        </p:spPr>
        <p:txBody>
          <a:bodyPr wrap="square" rtlCol="0">
            <a:spAutoFit/>
          </a:bodyPr>
          <a:lstStyle/>
          <a:p>
            <a:pPr algn="ctr"/>
            <a:r>
              <a:rPr lang="en-GB" sz="2800" dirty="0" err="1">
                <a:solidFill>
                  <a:schemeClr val="bg1"/>
                </a:solidFill>
                <a:latin typeface="Segoe Print" panose="02000600000000000000" pitchFamily="2" charset="0"/>
              </a:rPr>
              <a:t>Wir</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planen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Bücherfest</a:t>
            </a:r>
            <a:r>
              <a:rPr lang="en-GB" sz="2800" dirty="0">
                <a:solidFill>
                  <a:schemeClr val="bg1"/>
                </a:solidFill>
                <a:latin typeface="Segoe Print" panose="02000600000000000000" pitchFamily="2" charset="0"/>
              </a:rPr>
              <a:t>!</a:t>
            </a:r>
          </a:p>
        </p:txBody>
      </p:sp>
      <p:pic>
        <p:nvPicPr>
          <p:cNvPr id="4" name="Picture 2" descr="Free Party Decoration vector and picture">
            <a:extLst>
              <a:ext uri="{FF2B5EF4-FFF2-40B4-BE49-F238E27FC236}">
                <a16:creationId xmlns:a16="http://schemas.microsoft.com/office/drawing/2014/main" id="{10EEF5AB-0D3D-C0DD-9C09-11BBA5A5D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817" y="1104607"/>
            <a:ext cx="1506632" cy="1536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icon&#10;&#10;Description automatically generated">
            <a:extLst>
              <a:ext uri="{FF2B5EF4-FFF2-40B4-BE49-F238E27FC236}">
                <a16:creationId xmlns:a16="http://schemas.microsoft.com/office/drawing/2014/main" id="{8CB722BF-9975-9537-0D48-FD274FDC7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2302">
            <a:off x="1530480" y="2506958"/>
            <a:ext cx="1596412" cy="1206039"/>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8BCC2DD-1D5D-EABD-3548-B8986F4A9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940" y="2098907"/>
            <a:ext cx="1596412" cy="1206039"/>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9C8642A0-629D-F5BA-F058-514B40A8E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04266">
            <a:off x="932568" y="2448180"/>
            <a:ext cx="1596412" cy="12060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632479655"/>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Stunde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sind</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wohnen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jung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heißen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Antwort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Konzert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kennen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erklären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brauchen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lieben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dieser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bekommen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1_W5F_1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a:t>
            </a:r>
            <a:r>
              <a:rPr kumimoji="0" lang="en-GB" sz="24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941092"/>
            <a:ext cx="3065747"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love, loving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836215" y="5941092"/>
            <a:ext cx="241466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this, that (m)</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78250" y="5941092"/>
            <a:ext cx="2873480"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receive, receiving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89381" y="5016870"/>
            <a:ext cx="2481803"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know, knowing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817678" y="5016870"/>
            <a:ext cx="3049157"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explain, explaining</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764541" y="5016870"/>
            <a:ext cx="2430442"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need, needing</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13280" y="4100000"/>
            <a:ext cx="189957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town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829816" y="4100000"/>
            <a:ext cx="2537414"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place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783886" y="4100000"/>
            <a:ext cx="189957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country</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03638" y="3155448"/>
            <a:ext cx="2251035"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answer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836833" y="3155448"/>
            <a:ext cx="241425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dog</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777504" y="3155448"/>
            <a:ext cx="2489073"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concert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03638" y="2291064"/>
            <a:ext cx="234364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live, living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806516" y="2291064"/>
            <a:ext cx="1899579"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young</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769702" y="2291064"/>
            <a:ext cx="234364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to be called</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66335" y="1318530"/>
            <a:ext cx="2221278"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hour</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771184" y="1362674"/>
            <a:ext cx="2414666"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they are</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743917" y="1299251"/>
            <a:ext cx="2873480" cy="400110"/>
          </a:xfrm>
          <a:prstGeom prst="rect">
            <a:avLst/>
          </a:prstGeom>
          <a:noFill/>
        </p:spPr>
        <p:txBody>
          <a:bodyPr wrap="square" rtlCol="0">
            <a:spAutoFit/>
          </a:bodyPr>
          <a:lstStyle/>
          <a:p>
            <a:pPr>
              <a:buClr>
                <a:srgbClr val="000000"/>
              </a:buClr>
              <a:buFont typeface="Arial"/>
              <a:buNone/>
              <a:defRPr/>
            </a:pPr>
            <a:r>
              <a:rPr lang="en-GB" sz="2000" kern="0" dirty="0">
                <a:solidFill>
                  <a:srgbClr val="002060"/>
                </a:solidFill>
                <a:latin typeface="Century Gothic" panose="020B0502020202020204" pitchFamily="34" charset="0"/>
                <a:cs typeface="Arial"/>
                <a:sym typeface="Arial"/>
              </a:rPr>
              <a:t>(the) minute</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031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93984170"/>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hour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concert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country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love, loving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explain, explaining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know, knowing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1_W5F_1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8" name="TextBox 57">
            <a:hlinkClick r:id="" action="ppaction://noaction">
              <a:snd r:embed="rId7" name="T1_W5F_10.3.wav"/>
            </a:hlinkClick>
            <a:extLst>
              <a:ext uri="{FF2B5EF4-FFF2-40B4-BE49-F238E27FC236}">
                <a16:creationId xmlns:a16="http://schemas.microsoft.com/office/drawing/2014/main" id="{EF239C35-C144-491F-AEA8-CD145B46436E}"/>
              </a:ext>
            </a:extLst>
          </p:cNvPr>
          <p:cNvSpPr txBox="1"/>
          <p:nvPr/>
        </p:nvSpPr>
        <p:spPr>
          <a:xfrm>
            <a:off x="2313280" y="5773503"/>
            <a:ext cx="23246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lieben</a:t>
            </a:r>
            <a:endParaRPr lang="en-GB" sz="2400" kern="0" dirty="0">
              <a:solidFill>
                <a:srgbClr val="002060"/>
              </a:solidFill>
              <a:latin typeface="Century Gothic" panose="020B0502020202020204" pitchFamily="34" charset="0"/>
              <a:cs typeface="Arial"/>
              <a:sym typeface="Arial"/>
            </a:endParaRPr>
          </a:p>
        </p:txBody>
      </p:sp>
      <p:sp>
        <p:nvSpPr>
          <p:cNvPr id="59" name="TextBox 58">
            <a:hlinkClick r:id="" action="ppaction://noaction">
              <a:snd r:embed="rId8" name="T1_W5F_10.4.wav"/>
            </a:hlinkClick>
            <a:extLst>
              <a:ext uri="{FF2B5EF4-FFF2-40B4-BE49-F238E27FC236}">
                <a16:creationId xmlns:a16="http://schemas.microsoft.com/office/drawing/2014/main" id="{5EAB8AEE-2EFB-4FCD-B290-9EBB073016C9}"/>
              </a:ext>
            </a:extLst>
          </p:cNvPr>
          <p:cNvSpPr txBox="1"/>
          <p:nvPr/>
        </p:nvSpPr>
        <p:spPr>
          <a:xfrm>
            <a:off x="4836215" y="5773503"/>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erklären</a:t>
            </a:r>
            <a:endParaRPr lang="en-GB" sz="2400" kern="0" dirty="0">
              <a:solidFill>
                <a:srgbClr val="002060"/>
              </a:solidFill>
              <a:latin typeface="Century Gothic" panose="020B0502020202020204" pitchFamily="34" charset="0"/>
              <a:cs typeface="Arial"/>
              <a:sym typeface="Arial"/>
            </a:endParaRPr>
          </a:p>
        </p:txBody>
      </p:sp>
      <p:sp>
        <p:nvSpPr>
          <p:cNvPr id="60" name="TextBox 59">
            <a:hlinkClick r:id="" action="ppaction://noaction">
              <a:snd r:embed="rId9" name="T1_W5F_10.5.wav"/>
            </a:hlinkClick>
            <a:extLst>
              <a:ext uri="{FF2B5EF4-FFF2-40B4-BE49-F238E27FC236}">
                <a16:creationId xmlns:a16="http://schemas.microsoft.com/office/drawing/2014/main" id="{D18B8898-B477-43E3-BE8C-9D0576976DA9}"/>
              </a:ext>
            </a:extLst>
          </p:cNvPr>
          <p:cNvSpPr txBox="1"/>
          <p:nvPr/>
        </p:nvSpPr>
        <p:spPr>
          <a:xfrm>
            <a:off x="7777503" y="5773503"/>
            <a:ext cx="264950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kennen</a:t>
            </a:r>
            <a:endParaRPr lang="en-GB" sz="2400" kern="0" dirty="0">
              <a:solidFill>
                <a:srgbClr val="002060"/>
              </a:solidFill>
              <a:latin typeface="Century Gothic" panose="020B0502020202020204" pitchFamily="34" charset="0"/>
              <a:cs typeface="Arial"/>
              <a:sym typeface="Arial"/>
            </a:endParaRPr>
          </a:p>
        </p:txBody>
      </p:sp>
      <p:sp>
        <p:nvSpPr>
          <p:cNvPr id="61" name="TextBox 60">
            <a:hlinkClick r:id="" action="ppaction://noaction">
              <a:snd r:embed="rId10" name="T1_W5F_10.6.wav"/>
            </a:hlinkClick>
            <a:extLst>
              <a:ext uri="{FF2B5EF4-FFF2-40B4-BE49-F238E27FC236}">
                <a16:creationId xmlns:a16="http://schemas.microsoft.com/office/drawing/2014/main" id="{6A8195D3-7F81-44C0-B3C4-7AA5F73FDFE2}"/>
              </a:ext>
            </a:extLst>
          </p:cNvPr>
          <p:cNvSpPr txBox="1"/>
          <p:nvPr/>
        </p:nvSpPr>
        <p:spPr>
          <a:xfrm>
            <a:off x="2326938" y="4860356"/>
            <a:ext cx="2361383"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brauchen</a:t>
            </a:r>
            <a:endParaRPr lang="en-GB" sz="2400" kern="0" dirty="0">
              <a:solidFill>
                <a:srgbClr val="002060"/>
              </a:solidFill>
              <a:latin typeface="Century Gothic" panose="020B0502020202020204" pitchFamily="34" charset="0"/>
              <a:cs typeface="Arial"/>
              <a:sym typeface="Arial"/>
            </a:endParaRPr>
          </a:p>
        </p:txBody>
      </p:sp>
      <p:sp>
        <p:nvSpPr>
          <p:cNvPr id="62" name="TextBox 61">
            <a:hlinkClick r:id="" action="ppaction://noaction">
              <a:snd r:embed="rId11" name="T1_W5F_10.7.wav"/>
            </a:hlinkClick>
            <a:extLst>
              <a:ext uri="{FF2B5EF4-FFF2-40B4-BE49-F238E27FC236}">
                <a16:creationId xmlns:a16="http://schemas.microsoft.com/office/drawing/2014/main" id="{E34A5B3A-1E1D-4D72-9D2C-CEF166467DEF}"/>
              </a:ext>
            </a:extLst>
          </p:cNvPr>
          <p:cNvSpPr txBox="1"/>
          <p:nvPr/>
        </p:nvSpPr>
        <p:spPr>
          <a:xfrm>
            <a:off x="4836833" y="4860356"/>
            <a:ext cx="3049157"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dieser</a:t>
            </a:r>
            <a:endParaRPr lang="en-GB" sz="2400" kern="0" dirty="0">
              <a:solidFill>
                <a:srgbClr val="002060"/>
              </a:solidFill>
              <a:latin typeface="Century Gothic" panose="020B0502020202020204" pitchFamily="34" charset="0"/>
              <a:cs typeface="Arial"/>
              <a:sym typeface="Arial"/>
            </a:endParaRPr>
          </a:p>
        </p:txBody>
      </p:sp>
      <p:sp>
        <p:nvSpPr>
          <p:cNvPr id="63" name="TextBox 62">
            <a:hlinkClick r:id="" action="ppaction://noaction">
              <a:snd r:embed="rId12" name="T1_W5F_10.8.wav"/>
            </a:hlinkClick>
            <a:extLst>
              <a:ext uri="{FF2B5EF4-FFF2-40B4-BE49-F238E27FC236}">
                <a16:creationId xmlns:a16="http://schemas.microsoft.com/office/drawing/2014/main" id="{4288424B-C932-4547-A012-B49F40F7D00B}"/>
              </a:ext>
            </a:extLst>
          </p:cNvPr>
          <p:cNvSpPr txBox="1"/>
          <p:nvPr/>
        </p:nvSpPr>
        <p:spPr>
          <a:xfrm>
            <a:off x="7779982" y="4860356"/>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bekommen</a:t>
            </a:r>
            <a:endParaRPr lang="en-GB" sz="2400" kern="0" dirty="0">
              <a:solidFill>
                <a:srgbClr val="002060"/>
              </a:solidFill>
              <a:latin typeface="Century Gothic" panose="020B0502020202020204" pitchFamily="34" charset="0"/>
              <a:cs typeface="Arial"/>
              <a:sym typeface="Arial"/>
            </a:endParaRPr>
          </a:p>
        </p:txBody>
      </p:sp>
      <p:sp>
        <p:nvSpPr>
          <p:cNvPr id="64" name="TextBox 63">
            <a:hlinkClick r:id="" action="ppaction://noaction">
              <a:snd r:embed="rId13" name="T1_W5F_10.9.wav"/>
            </a:hlinkClick>
            <a:extLst>
              <a:ext uri="{FF2B5EF4-FFF2-40B4-BE49-F238E27FC236}">
                <a16:creationId xmlns:a16="http://schemas.microsoft.com/office/drawing/2014/main" id="{24EF90E7-D847-4795-BDB5-8402724F776D}"/>
              </a:ext>
            </a:extLst>
          </p:cNvPr>
          <p:cNvSpPr txBox="1"/>
          <p:nvPr/>
        </p:nvSpPr>
        <p:spPr>
          <a:xfrm>
            <a:off x="2327018" y="3968936"/>
            <a:ext cx="229720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Hund</a:t>
            </a:r>
          </a:p>
        </p:txBody>
      </p:sp>
      <p:sp>
        <p:nvSpPr>
          <p:cNvPr id="65" name="TextBox 64">
            <a:hlinkClick r:id="" action="ppaction://noaction">
              <a:snd r:embed="rId14" name="T1_W5F_10.10.wav"/>
            </a:hlinkClick>
            <a:extLst>
              <a:ext uri="{FF2B5EF4-FFF2-40B4-BE49-F238E27FC236}">
                <a16:creationId xmlns:a16="http://schemas.microsoft.com/office/drawing/2014/main" id="{14BEB3B8-B887-4DEB-A486-6CD05DC01D9A}"/>
              </a:ext>
            </a:extLst>
          </p:cNvPr>
          <p:cNvSpPr txBox="1"/>
          <p:nvPr/>
        </p:nvSpPr>
        <p:spPr>
          <a:xfrm>
            <a:off x="4836215" y="3968936"/>
            <a:ext cx="25374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Land</a:t>
            </a:r>
          </a:p>
        </p:txBody>
      </p:sp>
      <p:sp>
        <p:nvSpPr>
          <p:cNvPr id="66" name="TextBox 65">
            <a:hlinkClick r:id="" action="ppaction://noaction">
              <a:snd r:embed="rId15" name="T1_W5F_10.11.wav"/>
            </a:hlinkClick>
            <a:extLst>
              <a:ext uri="{FF2B5EF4-FFF2-40B4-BE49-F238E27FC236}">
                <a16:creationId xmlns:a16="http://schemas.microsoft.com/office/drawing/2014/main" id="{9A77445A-237C-48F8-B46C-8170B7D37559}"/>
              </a:ext>
            </a:extLst>
          </p:cNvPr>
          <p:cNvSpPr txBox="1"/>
          <p:nvPr/>
        </p:nvSpPr>
        <p:spPr>
          <a:xfrm>
            <a:off x="7777503" y="39689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Ort</a:t>
            </a:r>
          </a:p>
        </p:txBody>
      </p:sp>
      <p:sp>
        <p:nvSpPr>
          <p:cNvPr id="67" name="TextBox 66">
            <a:hlinkClick r:id="" action="ppaction://noaction">
              <a:snd r:embed="rId16" name="T1_W5F_10.12.wav"/>
            </a:hlinkClick>
            <a:extLst>
              <a:ext uri="{FF2B5EF4-FFF2-40B4-BE49-F238E27FC236}">
                <a16:creationId xmlns:a16="http://schemas.microsoft.com/office/drawing/2014/main" id="{2A9D9F22-C351-4596-BB7D-87AE8D30A74E}"/>
              </a:ext>
            </a:extLst>
          </p:cNvPr>
          <p:cNvSpPr txBox="1"/>
          <p:nvPr/>
        </p:nvSpPr>
        <p:spPr>
          <a:xfrm>
            <a:off x="2325322" y="3033897"/>
            <a:ext cx="22510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Konzert</a:t>
            </a:r>
            <a:endParaRPr lang="en-GB" sz="2400" kern="0" dirty="0">
              <a:solidFill>
                <a:srgbClr val="002060"/>
              </a:solidFill>
              <a:latin typeface="Century Gothic" panose="020B0502020202020204" pitchFamily="34" charset="0"/>
              <a:cs typeface="Arial"/>
              <a:sym typeface="Arial"/>
            </a:endParaRPr>
          </a:p>
        </p:txBody>
      </p:sp>
      <p:sp>
        <p:nvSpPr>
          <p:cNvPr id="68" name="TextBox 67">
            <a:hlinkClick r:id="" action="ppaction://noaction">
              <a:snd r:embed="rId17" name="T1_W5F_10.13.wav"/>
            </a:hlinkClick>
            <a:extLst>
              <a:ext uri="{FF2B5EF4-FFF2-40B4-BE49-F238E27FC236}">
                <a16:creationId xmlns:a16="http://schemas.microsoft.com/office/drawing/2014/main" id="{171C234B-E1D8-4BA7-9BB6-CEE92AB173E3}"/>
              </a:ext>
            </a:extLst>
          </p:cNvPr>
          <p:cNvSpPr txBox="1"/>
          <p:nvPr/>
        </p:nvSpPr>
        <p:spPr>
          <a:xfrm>
            <a:off x="4829816" y="3033897"/>
            <a:ext cx="241425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Antwort</a:t>
            </a:r>
            <a:endParaRPr lang="en-GB" sz="2400" kern="0" dirty="0">
              <a:solidFill>
                <a:srgbClr val="002060"/>
              </a:solidFill>
              <a:latin typeface="Century Gothic" panose="020B0502020202020204" pitchFamily="34" charset="0"/>
              <a:cs typeface="Arial"/>
              <a:sym typeface="Arial"/>
            </a:endParaRPr>
          </a:p>
        </p:txBody>
      </p:sp>
      <p:sp>
        <p:nvSpPr>
          <p:cNvPr id="69" name="TextBox 68">
            <a:hlinkClick r:id="" action="ppaction://noaction">
              <a:snd r:embed="rId18" name="T1_W5F_10.14.wav"/>
            </a:hlinkClick>
            <a:extLst>
              <a:ext uri="{FF2B5EF4-FFF2-40B4-BE49-F238E27FC236}">
                <a16:creationId xmlns:a16="http://schemas.microsoft.com/office/drawing/2014/main" id="{5C29C5FA-AFAC-4818-90A1-7B59F3E335C7}"/>
              </a:ext>
            </a:extLst>
          </p:cNvPr>
          <p:cNvSpPr txBox="1"/>
          <p:nvPr/>
        </p:nvSpPr>
        <p:spPr>
          <a:xfrm>
            <a:off x="7779982" y="3033897"/>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Stadt</a:t>
            </a:r>
          </a:p>
        </p:txBody>
      </p:sp>
      <p:sp>
        <p:nvSpPr>
          <p:cNvPr id="70" name="TextBox 69">
            <a:hlinkClick r:id="" action="ppaction://noaction">
              <a:snd r:embed="rId19" name="T1_W5F_10.15.wav"/>
            </a:hlinkClick>
            <a:extLst>
              <a:ext uri="{FF2B5EF4-FFF2-40B4-BE49-F238E27FC236}">
                <a16:creationId xmlns:a16="http://schemas.microsoft.com/office/drawing/2014/main" id="{3BD33182-986E-45CA-86E6-40DC81B590C8}"/>
              </a:ext>
            </a:extLst>
          </p:cNvPr>
          <p:cNvSpPr txBox="1"/>
          <p:nvPr/>
        </p:nvSpPr>
        <p:spPr>
          <a:xfrm>
            <a:off x="2326938" y="2118237"/>
            <a:ext cx="234364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Minute</a:t>
            </a:r>
          </a:p>
        </p:txBody>
      </p:sp>
      <p:sp>
        <p:nvSpPr>
          <p:cNvPr id="71" name="TextBox 70">
            <a:hlinkClick r:id="" action="ppaction://noaction">
              <a:snd r:embed="rId20" name="T1_W5F_10.16.wav"/>
            </a:hlinkClick>
            <a:extLst>
              <a:ext uri="{FF2B5EF4-FFF2-40B4-BE49-F238E27FC236}">
                <a16:creationId xmlns:a16="http://schemas.microsoft.com/office/drawing/2014/main" id="{D4662F6F-BB7A-440E-99DB-3FEB806B34CB}"/>
              </a:ext>
            </a:extLst>
          </p:cNvPr>
          <p:cNvSpPr txBox="1"/>
          <p:nvPr/>
        </p:nvSpPr>
        <p:spPr>
          <a:xfrm>
            <a:off x="4829816" y="2118237"/>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Stunde</a:t>
            </a:r>
            <a:endParaRPr lang="en-GB" sz="2400" kern="0" dirty="0">
              <a:solidFill>
                <a:srgbClr val="002060"/>
              </a:solidFill>
              <a:latin typeface="Century Gothic" panose="020B0502020202020204" pitchFamily="34" charset="0"/>
              <a:cs typeface="Arial"/>
              <a:sym typeface="Arial"/>
            </a:endParaRPr>
          </a:p>
        </p:txBody>
      </p:sp>
      <p:sp>
        <p:nvSpPr>
          <p:cNvPr id="72" name="TextBox 71">
            <a:hlinkClick r:id="" action="ppaction://noaction">
              <a:snd r:embed="rId21" name="T1_W5F_10.17.wav"/>
            </a:hlinkClick>
            <a:extLst>
              <a:ext uri="{FF2B5EF4-FFF2-40B4-BE49-F238E27FC236}">
                <a16:creationId xmlns:a16="http://schemas.microsoft.com/office/drawing/2014/main" id="{80DD82C3-D3C7-45A3-B5A4-90223E7359A7}"/>
              </a:ext>
            </a:extLst>
          </p:cNvPr>
          <p:cNvSpPr txBox="1"/>
          <p:nvPr/>
        </p:nvSpPr>
        <p:spPr>
          <a:xfrm>
            <a:off x="7793002" y="2118237"/>
            <a:ext cx="234364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sind</a:t>
            </a:r>
            <a:endParaRPr lang="en-GB" sz="2400" kern="0" dirty="0">
              <a:solidFill>
                <a:srgbClr val="002060"/>
              </a:solidFill>
              <a:latin typeface="Century Gothic" panose="020B0502020202020204" pitchFamily="34" charset="0"/>
              <a:cs typeface="Arial"/>
              <a:sym typeface="Arial"/>
            </a:endParaRPr>
          </a:p>
        </p:txBody>
      </p:sp>
      <p:sp>
        <p:nvSpPr>
          <p:cNvPr id="73" name="TextBox 72">
            <a:hlinkClick r:id="" action="ppaction://noaction">
              <a:snd r:embed="rId22" name="T1_W5F_10.18.wav"/>
            </a:hlinkClick>
            <a:extLst>
              <a:ext uri="{FF2B5EF4-FFF2-40B4-BE49-F238E27FC236}">
                <a16:creationId xmlns:a16="http://schemas.microsoft.com/office/drawing/2014/main" id="{40541C7D-B0CC-4C45-9347-2F6A8921779D}"/>
              </a:ext>
            </a:extLst>
          </p:cNvPr>
          <p:cNvSpPr txBox="1"/>
          <p:nvPr/>
        </p:nvSpPr>
        <p:spPr>
          <a:xfrm>
            <a:off x="2326938" y="1232792"/>
            <a:ext cx="2221278"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jung</a:t>
            </a:r>
            <a:endParaRPr lang="en-GB" sz="2400" kern="0" dirty="0">
              <a:solidFill>
                <a:srgbClr val="002060"/>
              </a:solidFill>
              <a:latin typeface="Century Gothic" panose="020B0502020202020204" pitchFamily="34" charset="0"/>
              <a:cs typeface="Arial"/>
              <a:sym typeface="Arial"/>
            </a:endParaRPr>
          </a:p>
        </p:txBody>
      </p:sp>
      <p:sp>
        <p:nvSpPr>
          <p:cNvPr id="74" name="TextBox 73">
            <a:hlinkClick r:id="" action="ppaction://noaction">
              <a:snd r:embed="rId23" name="T1_W5F_10.19.wav"/>
            </a:hlinkClick>
            <a:extLst>
              <a:ext uri="{FF2B5EF4-FFF2-40B4-BE49-F238E27FC236}">
                <a16:creationId xmlns:a16="http://schemas.microsoft.com/office/drawing/2014/main" id="{85556096-252E-4BFA-8C9B-3147737202F6}"/>
              </a:ext>
            </a:extLst>
          </p:cNvPr>
          <p:cNvSpPr txBox="1"/>
          <p:nvPr/>
        </p:nvSpPr>
        <p:spPr>
          <a:xfrm>
            <a:off x="4839143" y="1232792"/>
            <a:ext cx="2414666"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wohnen</a:t>
            </a:r>
            <a:endParaRPr lang="en-GB" sz="2400" kern="0" dirty="0">
              <a:solidFill>
                <a:srgbClr val="002060"/>
              </a:solidFill>
              <a:latin typeface="Century Gothic" panose="020B0502020202020204" pitchFamily="34" charset="0"/>
              <a:cs typeface="Arial"/>
              <a:sym typeface="Arial"/>
            </a:endParaRPr>
          </a:p>
        </p:txBody>
      </p:sp>
      <p:sp>
        <p:nvSpPr>
          <p:cNvPr id="75" name="TextBox 74">
            <a:hlinkClick r:id="" action="ppaction://noaction">
              <a:snd r:embed="rId24" name="T1_W5F_10.20.wav"/>
            </a:hlinkClick>
            <a:extLst>
              <a:ext uri="{FF2B5EF4-FFF2-40B4-BE49-F238E27FC236}">
                <a16:creationId xmlns:a16="http://schemas.microsoft.com/office/drawing/2014/main" id="{B56FCEEC-BBC0-447D-8197-5467071F582A}"/>
              </a:ext>
            </a:extLst>
          </p:cNvPr>
          <p:cNvSpPr txBox="1"/>
          <p:nvPr/>
        </p:nvSpPr>
        <p:spPr>
          <a:xfrm>
            <a:off x="7777504" y="1232792"/>
            <a:ext cx="287348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heißen</a:t>
            </a:r>
            <a:endParaRPr lang="en-GB" sz="2400" kern="0" dirty="0">
              <a:solidFill>
                <a:srgbClr val="002060"/>
              </a:solidFill>
              <a:latin typeface="Century Gothic" panose="020B0502020202020204" pitchFamily="34" charset="0"/>
              <a:cs typeface="Arial"/>
              <a:sym typeface="Arial"/>
            </a:endParaRP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15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144768424"/>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Stunde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sind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wohnen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heißen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Antwort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Hund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Konzert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Stadt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kennen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erklären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brauchen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dieser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bekommen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048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9869764"/>
              </p:ext>
            </p:extLst>
          </p:nvPr>
        </p:nvGraphicFramePr>
        <p:xfrm>
          <a:off x="548655" y="818950"/>
          <a:ext cx="9950567" cy="5493150"/>
        </p:xfrm>
        <a:graphic>
          <a:graphicData uri="http://schemas.openxmlformats.org/drawingml/2006/table">
            <a:tbl>
              <a:tblPr firstRow="1" bandRow="1"/>
              <a:tblGrid>
                <a:gridCol w="1755103">
                  <a:extLst>
                    <a:ext uri="{9D8B030D-6E8A-4147-A177-3AD203B41FA5}">
                      <a16:colId xmlns:a16="http://schemas.microsoft.com/office/drawing/2014/main" val="1203737284"/>
                    </a:ext>
                  </a:extLst>
                </a:gridCol>
                <a:gridCol w="2517997">
                  <a:extLst>
                    <a:ext uri="{9D8B030D-6E8A-4147-A177-3AD203B41FA5}">
                      <a16:colId xmlns:a16="http://schemas.microsoft.com/office/drawing/2014/main" val="1810222861"/>
                    </a:ext>
                  </a:extLst>
                </a:gridCol>
                <a:gridCol w="2945645">
                  <a:extLst>
                    <a:ext uri="{9D8B030D-6E8A-4147-A177-3AD203B41FA5}">
                      <a16:colId xmlns:a16="http://schemas.microsoft.com/office/drawing/2014/main" val="274413866"/>
                    </a:ext>
                  </a:extLst>
                </a:gridCol>
                <a:gridCol w="2731822">
                  <a:extLst>
                    <a:ext uri="{9D8B030D-6E8A-4147-A177-3AD203B41FA5}">
                      <a16:colId xmlns:a16="http://schemas.microsoft.com/office/drawing/2014/main" val="2706468897"/>
                    </a:ext>
                  </a:extLst>
                </a:gridCol>
              </a:tblGrid>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young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live, living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be called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minute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hour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they are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concert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town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915525">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dog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country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place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915525">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this, that (m)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915525">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love, loving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explain, explaining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know, knowing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18503" y="5385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D8CB3398-CBB1-4B39-8130-A4D8F532A730}"/>
              </a:ext>
            </a:extLst>
          </p:cNvPr>
          <p:cNvSpPr/>
          <p:nvPr/>
        </p:nvSpPr>
        <p:spPr>
          <a:xfrm>
            <a:off x="123171" y="6224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526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1_W5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mn-ea"/>
                <a:cs typeface="+mn-cs"/>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105377" y="3756310"/>
            <a:ext cx="3534942"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C96B7AD-872B-4902-B647-6D312AB19FF0}"/>
              </a:ext>
            </a:extLst>
          </p:cNvPr>
          <p:cNvSpPr txBox="1"/>
          <p:nvPr/>
        </p:nvSpPr>
        <p:spPr>
          <a:xfrm>
            <a:off x="4641086" y="3048424"/>
            <a:ext cx="217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a:ea typeface="+mn-ea"/>
                <a:cs typeface="+mn-cs"/>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5854" y="1228670"/>
            <a:ext cx="1800179" cy="1783813"/>
          </a:xfrm>
          <a:prstGeom prst="rect">
            <a:avLst/>
          </a:prstGeom>
        </p:spPr>
      </p:pic>
      <p:sp>
        <p:nvSpPr>
          <p:cNvPr id="11" name="Speech Bubble: Rectangle with Corners Rounded 10">
            <a:extLst>
              <a:ext uri="{FF2B5EF4-FFF2-40B4-BE49-F238E27FC236}">
                <a16:creationId xmlns:a16="http://schemas.microsoft.com/office/drawing/2014/main" id="{0D7F7BE4-A2E7-4344-A631-7E6268F221A5}"/>
              </a:ext>
            </a:extLst>
          </p:cNvPr>
          <p:cNvSpPr/>
          <p:nvPr/>
        </p:nvSpPr>
        <p:spPr>
          <a:xfrm>
            <a:off x="9054098" y="2871788"/>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3890998" y="1594142"/>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g</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ben</a:t>
            </a:r>
            <a:endParaRPr lang="en-GB" sz="8000" dirty="0">
              <a:solidFill>
                <a:srgbClr val="002060"/>
              </a:solidFill>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5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655374" y="3677170"/>
            <a:ext cx="2177773" cy="707886"/>
          </a:xfrm>
          <a:prstGeom prst="rect">
            <a:avLst/>
          </a:prstGeom>
          <a:noFill/>
        </p:spPr>
        <p:txBody>
          <a:bodyPr wrap="square" rtlCol="0">
            <a:spAutoFit/>
          </a:bodyPr>
          <a:lstStyle/>
          <a:p>
            <a:pPr algn="ctr"/>
            <a:r>
              <a:rPr lang="en-GB" sz="4000" dirty="0">
                <a:solidFill>
                  <a:srgbClr val="002060"/>
                </a:solidFill>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0142" y="1857416"/>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107614" y="4279012"/>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529942" y="4290521"/>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0376" y="2444508"/>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1230" y="2073938"/>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279523" y="3703239"/>
            <a:ext cx="2177773" cy="707886"/>
          </a:xfrm>
          <a:prstGeom prst="rect">
            <a:avLst/>
          </a:prstGeom>
          <a:noFill/>
        </p:spPr>
        <p:txBody>
          <a:bodyPr wrap="square" rtlCol="0">
            <a:spAutoFit/>
          </a:bodyPr>
          <a:lstStyle/>
          <a:p>
            <a:pPr algn="ctr"/>
            <a:r>
              <a:rPr lang="en-GB" sz="4000" dirty="0">
                <a:solidFill>
                  <a:srgbClr val="002060"/>
                </a:solidFill>
              </a:rPr>
              <a:t>more</a:t>
            </a:r>
          </a:p>
        </p:txBody>
      </p:sp>
    </p:spTree>
    <p:extLst>
      <p:ext uri="{BB962C8B-B14F-4D97-AF65-F5344CB8AC3E}">
        <p14:creationId xmlns:p14="http://schemas.microsoft.com/office/powerpoint/2010/main" val="265584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5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5_4.1.wav"/>
            </a:hlinkClick>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r>
              <a:rPr lang="en-GB" sz="8000" dirty="0">
                <a:solidFill>
                  <a:srgbClr val="002060"/>
                </a:solidFill>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6" name="Rectangle 15">
            <a:extLst>
              <a:ext uri="{FF2B5EF4-FFF2-40B4-BE49-F238E27FC236}">
                <a16:creationId xmlns:a16="http://schemas.microsoft.com/office/drawing/2014/main" id="{3E0DE3C0-D0BE-B8DC-A9B9-198497282BFB}"/>
              </a:ext>
            </a:extLst>
          </p:cNvPr>
          <p:cNvSpPr/>
          <p:nvPr/>
        </p:nvSpPr>
        <p:spPr>
          <a:xfrm>
            <a:off x="3784516" y="4056931"/>
            <a:ext cx="3985386"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err="1">
                <a:solidFill>
                  <a:srgbClr val="002060"/>
                </a:solidFill>
                <a:latin typeface="Century Gothic" panose="020B0502020202020204" pitchFamily="34" charset="0"/>
              </a:rPr>
              <a:t>d</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nken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1531" y="1608331"/>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4859158" y="3636972"/>
            <a:ext cx="2177773" cy="707886"/>
          </a:xfrm>
          <a:prstGeom prst="rect">
            <a:avLst/>
          </a:prstGeom>
          <a:noFill/>
        </p:spPr>
        <p:txBody>
          <a:bodyPr wrap="square" rtlCol="0">
            <a:spAutoFit/>
          </a:bodyPr>
          <a:lstStyle/>
          <a:p>
            <a:pPr algn="ctr"/>
            <a:r>
              <a:rPr lang="en-GB" sz="4000" dirty="0">
                <a:solidFill>
                  <a:srgbClr val="002060"/>
                </a:solidFill>
              </a:rPr>
              <a:t>to think</a:t>
            </a:r>
          </a:p>
        </p:txBody>
      </p:sp>
      <p:sp>
        <p:nvSpPr>
          <p:cNvPr id="10" name="Speech Bubble: Rectangle with Corners Rounded 9">
            <a:extLst>
              <a:ext uri="{FF2B5EF4-FFF2-40B4-BE49-F238E27FC236}">
                <a16:creationId xmlns:a16="http://schemas.microsoft.com/office/drawing/2014/main" id="{3FDB59C9-914E-4BCB-B1EF-997B3B353556}"/>
              </a:ext>
            </a:extLst>
          </p:cNvPr>
          <p:cNvSpPr/>
          <p:nvPr/>
        </p:nvSpPr>
        <p:spPr>
          <a:xfrm>
            <a:off x="9135045" y="3135589"/>
            <a:ext cx="2684677" cy="1002766"/>
          </a:xfrm>
          <a:prstGeom prst="wedgeRoundRectCallout">
            <a:avLst>
              <a:gd name="adj1" fmla="val -131943"/>
              <a:gd name="adj2" fmla="val 80105"/>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Notice that the 2</a:t>
            </a:r>
            <a:r>
              <a:rPr kumimoji="0" lang="en-US" sz="1800" b="0" i="0" u="none" strike="noStrike" kern="1200" cap="none" spc="0" normalizeH="0" baseline="30000" noProof="0" dirty="0">
                <a:ln>
                  <a:noFill/>
                </a:ln>
                <a:solidFill>
                  <a:prstClr val="white"/>
                </a:solidFill>
                <a:effectLst/>
                <a:uLnTx/>
                <a:uFillTx/>
                <a:latin typeface="Century Gothic"/>
                <a:ea typeface="+mn-ea"/>
                <a:cs typeface="+mn-cs"/>
              </a:rPr>
              <a:t>nd</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 sounds like the ‘a’ in ‘ago’.</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51981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13B3AF75-2404-DACF-AC3F-6A00FF84F420}"/>
              </a:ext>
            </a:extLst>
          </p:cNvPr>
          <p:cNvSpPr/>
          <p:nvPr/>
        </p:nvSpPr>
        <p:spPr>
          <a:xfrm>
            <a:off x="4009175" y="1584543"/>
            <a:ext cx="4458870"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d</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nken</a:t>
            </a:r>
            <a:endParaRPr lang="en-GB" sz="8000" dirty="0">
              <a:solidFill>
                <a:srgbClr val="002060"/>
              </a:solidFill>
              <a:latin typeface="Century Gothic" panose="020B0502020202020204" pitchFamily="34" charset="0"/>
            </a:endParaRPr>
          </a:p>
        </p:txBody>
      </p:sp>
      <p:sp>
        <p:nvSpPr>
          <p:cNvPr id="55" name="CustomShape 3"/>
          <p:cNvSpPr/>
          <p:nvPr/>
        </p:nvSpPr>
        <p:spPr>
          <a:xfrm>
            <a:off x="10349134" y="133244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105943"/>
            <a:ext cx="4874485" cy="1323439"/>
          </a:xfrm>
          <a:prstGeom prst="rect">
            <a:avLst/>
          </a:prstGeom>
          <a:noFill/>
        </p:spPr>
        <p:txBody>
          <a:bodyPr wrap="square" rtlCol="0">
            <a:spAutoFit/>
          </a:bodyPr>
          <a:lstStyle/>
          <a:p>
            <a:r>
              <a:rPr lang="en-GB" sz="8000" dirty="0">
                <a:solidFill>
                  <a:srgbClr val="002060"/>
                </a:solidFill>
              </a:rPr>
              <a:t>short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477384" y="129978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050" name="Picture 2" descr="Thinker, Thinking, Person, Idea, Wondering, Gesturing">
            <a:extLst>
              <a:ext uri="{FF2B5EF4-FFF2-40B4-BE49-F238E27FC236}">
                <a16:creationId xmlns:a16="http://schemas.microsoft.com/office/drawing/2014/main" id="{BC6EAE60-87B5-7DEF-87F9-2C730F39B5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404" y="1609787"/>
            <a:ext cx="1513028" cy="2028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0A50F93-8474-7A33-9027-0A93CE5DB3D0}"/>
              </a:ext>
            </a:extLst>
          </p:cNvPr>
          <p:cNvSpPr txBox="1"/>
          <p:nvPr/>
        </p:nvSpPr>
        <p:spPr>
          <a:xfrm>
            <a:off x="5025031" y="3638428"/>
            <a:ext cx="2177773" cy="707886"/>
          </a:xfrm>
          <a:prstGeom prst="rect">
            <a:avLst/>
          </a:prstGeom>
          <a:noFill/>
        </p:spPr>
        <p:txBody>
          <a:bodyPr wrap="square" rtlCol="0">
            <a:spAutoFit/>
          </a:bodyPr>
          <a:lstStyle/>
          <a:p>
            <a:pPr algn="ctr"/>
            <a:r>
              <a:rPr lang="en-GB" sz="4000" dirty="0">
                <a:solidFill>
                  <a:srgbClr val="002060"/>
                </a:solidFill>
              </a:rPr>
              <a:t>to think</a:t>
            </a:r>
          </a:p>
        </p:txBody>
      </p:sp>
      <p:sp>
        <p:nvSpPr>
          <p:cNvPr id="10" name="Rectangle 9">
            <a:extLst>
              <a:ext uri="{FF2B5EF4-FFF2-40B4-BE49-F238E27FC236}">
                <a16:creationId xmlns:a16="http://schemas.microsoft.com/office/drawing/2014/main" id="{0616931C-6B08-E97A-C76D-A3ACD63D337F}"/>
              </a:ext>
            </a:extLst>
          </p:cNvPr>
          <p:cNvSpPr/>
          <p:nvPr/>
        </p:nvSpPr>
        <p:spPr>
          <a:xfrm>
            <a:off x="720381" y="4212274"/>
            <a:ext cx="164981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noProof="0" dirty="0">
                <a:solidFill>
                  <a:srgbClr val="002060"/>
                </a:solidFill>
                <a:latin typeface="Century Gothic" panose="020B0502020202020204" pitchFamily="34" charset="0"/>
              </a:rPr>
              <a:t>B</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a:t>
            </a:r>
            <a:r>
              <a:rPr lang="en-GB" sz="6000" dirty="0" err="1">
                <a:solidFill>
                  <a:srgbClr val="002060"/>
                </a:solidFill>
                <a:latin typeface="Century Gothic" panose="020B0502020202020204" pitchFamily="34" charset="0"/>
              </a:rPr>
              <a:t>tt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74" name="Picture 2" descr="Bed, Hospital, Medical, Health, Patient, Care, Sick">
            <a:extLst>
              <a:ext uri="{FF2B5EF4-FFF2-40B4-BE49-F238E27FC236}">
                <a16:creationId xmlns:a16="http://schemas.microsoft.com/office/drawing/2014/main" id="{CCE6F17A-29F6-4142-9442-A5C0FFDC2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721" y="3005532"/>
            <a:ext cx="2374816" cy="13407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EE5644C-B749-5590-0B8B-B057FC03202E}"/>
              </a:ext>
            </a:extLst>
          </p:cNvPr>
          <p:cNvSpPr/>
          <p:nvPr/>
        </p:nvSpPr>
        <p:spPr>
          <a:xfrm>
            <a:off x="8694483" y="4545867"/>
            <a:ext cx="2520242"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h</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lfen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076" name="Picture 4" descr="Hands, Open, Receiving, Hold, Up, God, Spirituality">
            <a:extLst>
              <a:ext uri="{FF2B5EF4-FFF2-40B4-BE49-F238E27FC236}">
                <a16:creationId xmlns:a16="http://schemas.microsoft.com/office/drawing/2014/main" id="{F47D31E6-67F3-23B0-09C1-01384B34BA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9896" y="2781781"/>
            <a:ext cx="1493061" cy="12105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911B87-3AF1-4438-2FE9-704484281ED3}"/>
              </a:ext>
            </a:extLst>
          </p:cNvPr>
          <p:cNvSpPr txBox="1"/>
          <p:nvPr/>
        </p:nvSpPr>
        <p:spPr>
          <a:xfrm>
            <a:off x="8701995" y="3992371"/>
            <a:ext cx="2177773" cy="707886"/>
          </a:xfrm>
          <a:prstGeom prst="rect">
            <a:avLst/>
          </a:prstGeom>
          <a:noFill/>
        </p:spPr>
        <p:txBody>
          <a:bodyPr wrap="square" rtlCol="0">
            <a:spAutoFit/>
          </a:bodyPr>
          <a:lstStyle/>
          <a:p>
            <a:pPr algn="ctr"/>
            <a:r>
              <a:rPr lang="en-GB" sz="4000" dirty="0">
                <a:solidFill>
                  <a:srgbClr val="002060"/>
                </a:solidFill>
              </a:rPr>
              <a:t>to help</a:t>
            </a:r>
          </a:p>
        </p:txBody>
      </p:sp>
    </p:spTree>
    <p:extLst>
      <p:ext uri="{BB962C8B-B14F-4D97-AF65-F5344CB8AC3E}">
        <p14:creationId xmlns:p14="http://schemas.microsoft.com/office/powerpoint/2010/main" val="22434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4.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5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0" grpId="0"/>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9644563" y="986715"/>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9602154" y="967406"/>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4" name="T1_W5F_6.1.wav"/>
            </a:hlinkClick>
            <a:extLst>
              <a:ext uri="{FF2B5EF4-FFF2-40B4-BE49-F238E27FC236}">
                <a16:creationId xmlns:a16="http://schemas.microsoft.com/office/drawing/2014/main" id="{60BCF9A3-00AE-46DD-94FF-1F5B04335393}"/>
              </a:ext>
            </a:extLst>
          </p:cNvPr>
          <p:cNvSpPr/>
          <p:nvPr/>
        </p:nvSpPr>
        <p:spPr>
          <a:xfrm>
            <a:off x="3829424" y="178114"/>
            <a:ext cx="2606292"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4" name="T1_W5F_6.1.wav"/>
            </a:hlinkClick>
            <a:extLst>
              <a:ext uri="{FF2B5EF4-FFF2-40B4-BE49-F238E27FC236}">
                <a16:creationId xmlns:a16="http://schemas.microsoft.com/office/drawing/2014/main" id="{B5E2A338-4374-4273-A533-2D67420DE654}"/>
              </a:ext>
            </a:extLst>
          </p:cNvPr>
          <p:cNvSpPr/>
          <p:nvPr/>
        </p:nvSpPr>
        <p:spPr>
          <a:xfrm>
            <a:off x="3793629" y="190466"/>
            <a:ext cx="2536432" cy="47901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hlinkClick r:id="" action="ppaction://noaction">
              <a:snd r:embed="rId7" name="T1_W5F_6.2.wav"/>
            </a:hlinkClick>
            <a:extLst>
              <a:ext uri="{FF2B5EF4-FFF2-40B4-BE49-F238E27FC236}">
                <a16:creationId xmlns:a16="http://schemas.microsoft.com/office/drawing/2014/main" id="{EC2707EF-9F47-412E-A047-78FA00D4D189}"/>
              </a:ext>
            </a:extLst>
          </p:cNvPr>
          <p:cNvSpPr txBox="1"/>
          <p:nvPr/>
        </p:nvSpPr>
        <p:spPr>
          <a:xfrm>
            <a:off x="24983" y="686564"/>
            <a:ext cx="12396342"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Achtung! </a:t>
            </a:r>
            <a:r>
              <a:rPr lang="en-GB" sz="2800" b="1" dirty="0" err="1">
                <a:solidFill>
                  <a:srgbClr val="002060"/>
                </a:solidFill>
                <a:latin typeface="Century Gothic" panose="020B0502020202020204" pitchFamily="34" charset="0"/>
              </a:rPr>
              <a:t>Krokodil</a:t>
            </a:r>
            <a:r>
              <a:rPr lang="en-GB" sz="2800" b="1" dirty="0">
                <a:solidFill>
                  <a:srgbClr val="002060"/>
                </a:solidFill>
                <a:latin typeface="Century Gothic" panose="020B050202020202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GB" sz="2000" b="1" dirty="0">
                <a:solidFill>
                  <a:srgbClr val="002060"/>
                </a:solidFill>
                <a:latin typeface="Century Gothic" panose="020B0502020202020204" pitchFamily="34" charset="0"/>
              </a:rPr>
              <a:t>Can you pronounce all of the words below correctly in 1 minute?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m</a:t>
            </a:r>
            <a:r>
              <a:rPr lang="en-GB" sz="2000" b="1" dirty="0" err="1">
                <a:solidFill>
                  <a:srgbClr val="002060"/>
                </a:solidFill>
                <a:latin typeface="Century Gothic" panose="020B0502020202020204" pitchFamily="34" charset="0"/>
              </a:rPr>
              <a:t>ake</a:t>
            </a:r>
            <a:r>
              <a:rPr lang="en-GB" sz="2000" b="1" dirty="0">
                <a:solidFill>
                  <a:srgbClr val="002060"/>
                </a:solidFill>
                <a:latin typeface="Century Gothic" panose="020B0502020202020204" pitchFamily="34" charset="0"/>
              </a:rPr>
              <a:t> a safe path across the water by pronouncing ONLY the words with a long [e]?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 descr="Gráficos vectoriales gratis de Cocodrilo">
            <a:extLst>
              <a:ext uri="{FF2B5EF4-FFF2-40B4-BE49-F238E27FC236}">
                <a16:creationId xmlns:a16="http://schemas.microsoft.com/office/drawing/2014/main" id="{800DF257-C5FD-4A0D-8D4C-418477C0B7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305" y="2117491"/>
            <a:ext cx="3314224" cy="17125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áficos vectoriales gratis de Espadañas">
            <a:extLst>
              <a:ext uri="{FF2B5EF4-FFF2-40B4-BE49-F238E27FC236}">
                <a16:creationId xmlns:a16="http://schemas.microsoft.com/office/drawing/2014/main" id="{08DA2A78-7CDF-4D45-AF51-8F11C18055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340" y="1593566"/>
            <a:ext cx="13505131" cy="62536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oup of leaves&#10;&#10;Description automatically generated with low confidence">
            <a:extLst>
              <a:ext uri="{FF2B5EF4-FFF2-40B4-BE49-F238E27FC236}">
                <a16:creationId xmlns:a16="http://schemas.microsoft.com/office/drawing/2014/main" id="{524C5CF8-CD32-4D38-A236-0AA0566B0364}"/>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24983" y="5377719"/>
            <a:ext cx="3293092" cy="1490673"/>
          </a:xfrm>
          <a:prstGeom prst="rect">
            <a:avLst/>
          </a:prstGeom>
        </p:spPr>
      </p:pic>
      <p:pic>
        <p:nvPicPr>
          <p:cNvPr id="26" name="Picture 25" descr="A group of leaves&#10;&#10;Description automatically generated with low confidence">
            <a:extLst>
              <a:ext uri="{FF2B5EF4-FFF2-40B4-BE49-F238E27FC236}">
                <a16:creationId xmlns:a16="http://schemas.microsoft.com/office/drawing/2014/main" id="{F2B7C49A-5C4A-47C3-B713-07FC3A6B194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1" t="40456" r="59807" b="35285"/>
          <a:stretch/>
        </p:blipFill>
        <p:spPr>
          <a:xfrm flipV="1">
            <a:off x="2832532" y="5350515"/>
            <a:ext cx="2737443" cy="1239149"/>
          </a:xfrm>
          <a:prstGeom prst="rect">
            <a:avLst/>
          </a:prstGeom>
        </p:spPr>
      </p:pic>
      <p:pic>
        <p:nvPicPr>
          <p:cNvPr id="27" name="Picture 26" descr="A group of leaves&#10;&#10;Description automatically generated with low confidence">
            <a:extLst>
              <a:ext uri="{FF2B5EF4-FFF2-40B4-BE49-F238E27FC236}">
                <a16:creationId xmlns:a16="http://schemas.microsoft.com/office/drawing/2014/main" id="{C5EC7DC0-A086-4B6D-84F9-03A60DF9E382}"/>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4729561" y="5543291"/>
            <a:ext cx="3349835" cy="1007505"/>
          </a:xfrm>
          <a:prstGeom prst="rect">
            <a:avLst/>
          </a:prstGeom>
        </p:spPr>
      </p:pic>
      <p:pic>
        <p:nvPicPr>
          <p:cNvPr id="28" name="Picture 27" descr="A group of leaves&#10;&#10;Description automatically generated with low confidence">
            <a:extLst>
              <a:ext uri="{FF2B5EF4-FFF2-40B4-BE49-F238E27FC236}">
                <a16:creationId xmlns:a16="http://schemas.microsoft.com/office/drawing/2014/main" id="{A29D1352-E0C0-43AE-BAE4-42BF8EA27372}"/>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flipV="1">
            <a:off x="5752092" y="4813698"/>
            <a:ext cx="4008963" cy="661227"/>
          </a:xfrm>
          <a:prstGeom prst="rect">
            <a:avLst/>
          </a:prstGeom>
        </p:spPr>
      </p:pic>
      <p:pic>
        <p:nvPicPr>
          <p:cNvPr id="29" name="Picture 28" descr="A group of leaves&#10;&#10;Description automatically generated with low confidence">
            <a:extLst>
              <a:ext uri="{FF2B5EF4-FFF2-40B4-BE49-F238E27FC236}">
                <a16:creationId xmlns:a16="http://schemas.microsoft.com/office/drawing/2014/main" id="{75175F07-EAB1-4BDC-B09F-A1B5CD8BEDA4}"/>
              </a:ext>
            </a:extLst>
          </p:cNvPr>
          <p:cNvPicPr>
            <a:picLocks noChangeAspect="1"/>
          </p:cNvPicPr>
          <p:nvPr/>
        </p:nvPicPr>
        <p:blipFill rotWithShape="1">
          <a:blip r:embed="rId13">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452785" y="5652549"/>
            <a:ext cx="2048134" cy="927122"/>
          </a:xfrm>
          <a:prstGeom prst="rect">
            <a:avLst/>
          </a:prstGeom>
        </p:spPr>
      </p:pic>
      <p:sp>
        <p:nvSpPr>
          <p:cNvPr id="31" name="TextBox 30">
            <a:hlinkClick r:id="" action="ppaction://noaction">
              <a:snd r:embed="rId14" name="T1_W5F_6.6.wav"/>
            </a:hlinkClick>
            <a:extLst>
              <a:ext uri="{FF2B5EF4-FFF2-40B4-BE49-F238E27FC236}">
                <a16:creationId xmlns:a16="http://schemas.microsoft.com/office/drawing/2014/main" id="{6518A0F5-A945-4383-9572-82E6B1C907DE}"/>
              </a:ext>
            </a:extLst>
          </p:cNvPr>
          <p:cNvSpPr txBox="1"/>
          <p:nvPr/>
        </p:nvSpPr>
        <p:spPr>
          <a:xfrm>
            <a:off x="3700024" y="5731038"/>
            <a:ext cx="20481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kennen</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2" name="TextBox 31">
            <a:hlinkClick r:id="" action="ppaction://noaction">
              <a:snd r:embed="rId15" name="T1_W5F_6.8.wav"/>
            </a:hlinkClick>
            <a:extLst>
              <a:ext uri="{FF2B5EF4-FFF2-40B4-BE49-F238E27FC236}">
                <a16:creationId xmlns:a16="http://schemas.microsoft.com/office/drawing/2014/main" id="{861EBDF4-C52A-43CC-85A6-9C8660444979}"/>
              </a:ext>
            </a:extLst>
          </p:cNvPr>
          <p:cNvSpPr txBox="1"/>
          <p:nvPr/>
        </p:nvSpPr>
        <p:spPr>
          <a:xfrm>
            <a:off x="6254226" y="5771910"/>
            <a:ext cx="16530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verstehen</a:t>
            </a:r>
          </a:p>
        </p:txBody>
      </p:sp>
      <p:pic>
        <p:nvPicPr>
          <p:cNvPr id="34" name="Picture 33" descr="A group of leaves&#10;&#10;Description automatically generated with low confidence">
            <a:extLst>
              <a:ext uri="{FF2B5EF4-FFF2-40B4-BE49-F238E27FC236}">
                <a16:creationId xmlns:a16="http://schemas.microsoft.com/office/drawing/2014/main" id="{DC1CEE3A-C3D7-4232-9DC7-2A97174B153A}"/>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5213277" y="3901029"/>
            <a:ext cx="3458509" cy="982729"/>
          </a:xfrm>
          <a:prstGeom prst="rect">
            <a:avLst/>
          </a:prstGeom>
        </p:spPr>
      </p:pic>
      <p:sp>
        <p:nvSpPr>
          <p:cNvPr id="35" name="TextBox 34">
            <a:hlinkClick r:id="" action="ppaction://noaction">
              <a:snd r:embed="rId16" name="T1_W5F_6.11.wav"/>
            </a:hlinkClick>
            <a:extLst>
              <a:ext uri="{FF2B5EF4-FFF2-40B4-BE49-F238E27FC236}">
                <a16:creationId xmlns:a16="http://schemas.microsoft.com/office/drawing/2014/main" id="{4A91936C-BCB9-45BD-B175-0CA02067B8F0}"/>
              </a:ext>
            </a:extLst>
          </p:cNvPr>
          <p:cNvSpPr txBox="1"/>
          <p:nvPr/>
        </p:nvSpPr>
        <p:spPr>
          <a:xfrm flipH="1">
            <a:off x="7452081" y="4893746"/>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Schwester</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36" name="Picture 35" descr="A group of leaves&#10;&#10;Description automatically generated with low confidence">
            <a:extLst>
              <a:ext uri="{FF2B5EF4-FFF2-40B4-BE49-F238E27FC236}">
                <a16:creationId xmlns:a16="http://schemas.microsoft.com/office/drawing/2014/main" id="{BDF14FD1-CC56-4FBA-86FB-FD46F86372A3}"/>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262285" y="4464847"/>
            <a:ext cx="4778012" cy="1000445"/>
          </a:xfrm>
          <a:prstGeom prst="rect">
            <a:avLst/>
          </a:prstGeom>
        </p:spPr>
      </p:pic>
      <p:sp>
        <p:nvSpPr>
          <p:cNvPr id="37" name="TextBox 36">
            <a:hlinkClick r:id="" action="ppaction://noaction">
              <a:snd r:embed="rId17" name="T1_W5F_6.10.wav"/>
            </a:hlinkClick>
            <a:extLst>
              <a:ext uri="{FF2B5EF4-FFF2-40B4-BE49-F238E27FC236}">
                <a16:creationId xmlns:a16="http://schemas.microsoft.com/office/drawing/2014/main" id="{70EF80B4-177F-47A2-AD61-06B4732A0A85}"/>
              </a:ext>
            </a:extLst>
          </p:cNvPr>
          <p:cNvSpPr txBox="1"/>
          <p:nvPr/>
        </p:nvSpPr>
        <p:spPr>
          <a:xfrm>
            <a:off x="6703045" y="4138642"/>
            <a:ext cx="19687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Geschenk</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39" name="TextBox 38">
            <a:hlinkClick r:id="" action="ppaction://noaction">
              <a:snd r:embed="rId18" name="T1_W5F_6.7.wav"/>
            </a:hlinkClick>
            <a:extLst>
              <a:ext uri="{FF2B5EF4-FFF2-40B4-BE49-F238E27FC236}">
                <a16:creationId xmlns:a16="http://schemas.microsoft.com/office/drawing/2014/main" id="{3017EA6B-9136-4854-BDAD-854BE3391E09}"/>
              </a:ext>
            </a:extLst>
          </p:cNvPr>
          <p:cNvSpPr txBox="1"/>
          <p:nvPr/>
        </p:nvSpPr>
        <p:spPr>
          <a:xfrm flipH="1">
            <a:off x="5160855" y="5071066"/>
            <a:ext cx="16530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neben</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49" name="TextBox 48">
            <a:hlinkClick r:id="" action="ppaction://noaction">
              <a:snd r:embed="rId19" name="T1_W5F_6.5.wav"/>
            </a:hlinkClick>
            <a:extLst>
              <a:ext uri="{FF2B5EF4-FFF2-40B4-BE49-F238E27FC236}">
                <a16:creationId xmlns:a16="http://schemas.microsoft.com/office/drawing/2014/main" id="{311638C0-5DFD-4B5D-B66E-482E52584D6F}"/>
              </a:ext>
            </a:extLst>
          </p:cNvPr>
          <p:cNvSpPr txBox="1"/>
          <p:nvPr/>
        </p:nvSpPr>
        <p:spPr>
          <a:xfrm flipH="1">
            <a:off x="1139629" y="5852401"/>
            <a:ext cx="2357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Segoe Print" panose="02000600000000000000" pitchFamily="2" charset="0"/>
              </a:rPr>
              <a:t>welche</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51" name="Picture 50" descr="A group of leaves&#10;&#10;Description automatically generated with low confidence">
            <a:extLst>
              <a:ext uri="{FF2B5EF4-FFF2-40B4-BE49-F238E27FC236}">
                <a16:creationId xmlns:a16="http://schemas.microsoft.com/office/drawing/2014/main" id="{037921AC-A625-4534-9035-FE4A35D08C76}"/>
              </a:ext>
            </a:extLst>
          </p:cNvPr>
          <p:cNvPicPr>
            <a:picLocks noChangeAspect="1"/>
          </p:cNvPicPr>
          <p:nvPr/>
        </p:nvPicPr>
        <p:blipFill rotWithShape="1">
          <a:blip r:embed="rId13">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1" t="40456" r="59807" b="35285"/>
          <a:stretch/>
        </p:blipFill>
        <p:spPr>
          <a:xfrm flipV="1">
            <a:off x="7230109" y="3140611"/>
            <a:ext cx="3709815" cy="967033"/>
          </a:xfrm>
          <a:prstGeom prst="rect">
            <a:avLst/>
          </a:prstGeom>
        </p:spPr>
      </p:pic>
      <p:sp>
        <p:nvSpPr>
          <p:cNvPr id="53" name="TextBox 52">
            <a:extLst>
              <a:ext uri="{FF2B5EF4-FFF2-40B4-BE49-F238E27FC236}">
                <a16:creationId xmlns:a16="http://schemas.microsoft.com/office/drawing/2014/main" id="{B50836CC-81BF-4B4D-B32E-37B6DFEA17D4}"/>
              </a:ext>
            </a:extLst>
          </p:cNvPr>
          <p:cNvSpPr txBox="1"/>
          <p:nvPr/>
        </p:nvSpPr>
        <p:spPr>
          <a:xfrm>
            <a:off x="6862532" y="200067"/>
            <a:ext cx="3405725"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a:t>
            </a:r>
          </a:p>
        </p:txBody>
      </p:sp>
      <p:sp>
        <p:nvSpPr>
          <p:cNvPr id="54" name="TextBox 53">
            <a:extLst>
              <a:ext uri="{FF2B5EF4-FFF2-40B4-BE49-F238E27FC236}">
                <a16:creationId xmlns:a16="http://schemas.microsoft.com/office/drawing/2014/main" id="{237C40BD-0116-4D99-BEC4-995088F01D38}"/>
              </a:ext>
            </a:extLst>
          </p:cNvPr>
          <p:cNvSpPr txBox="1"/>
          <p:nvPr/>
        </p:nvSpPr>
        <p:spPr>
          <a:xfrm>
            <a:off x="6685448" y="230976"/>
            <a:ext cx="3582809" cy="523220"/>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p:txBody>
      </p:sp>
      <p:sp>
        <p:nvSpPr>
          <p:cNvPr id="55" name="TextBox 54">
            <a:hlinkClick r:id="" action="ppaction://noaction">
              <a:snd r:embed="rId20" name="T1_W5F_6.13.wav"/>
            </a:hlinkClick>
            <a:extLst>
              <a:ext uri="{FF2B5EF4-FFF2-40B4-BE49-F238E27FC236}">
                <a16:creationId xmlns:a16="http://schemas.microsoft.com/office/drawing/2014/main" id="{4EFAAD80-B8A5-4676-A8EA-84E8044ED5A8}"/>
              </a:ext>
            </a:extLst>
          </p:cNvPr>
          <p:cNvSpPr txBox="1"/>
          <p:nvPr/>
        </p:nvSpPr>
        <p:spPr>
          <a:xfrm>
            <a:off x="8810912" y="3404068"/>
            <a:ext cx="220765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Instrument</a:t>
            </a:r>
          </a:p>
        </p:txBody>
      </p:sp>
      <p:sp>
        <p:nvSpPr>
          <p:cNvPr id="56" name="TextBox 55">
            <a:hlinkClick r:id="" action="ppaction://noaction">
              <a:snd r:embed="rId21" name="T1_W5F_6.9.wav"/>
            </a:hlinkClick>
            <a:extLst>
              <a:ext uri="{FF2B5EF4-FFF2-40B4-BE49-F238E27FC236}">
                <a16:creationId xmlns:a16="http://schemas.microsoft.com/office/drawing/2014/main" id="{69E1366D-8A69-4E4F-A8D9-9A152F10FD78}"/>
              </a:ext>
            </a:extLst>
          </p:cNvPr>
          <p:cNvSpPr txBox="1"/>
          <p:nvPr/>
        </p:nvSpPr>
        <p:spPr>
          <a:xfrm>
            <a:off x="7230109" y="3437798"/>
            <a:ext cx="10516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Segoe Print" panose="02000600000000000000" pitchFamily="2" charset="0"/>
              </a:rPr>
              <a:t>Geld</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60" name="TextBox 59">
            <a:hlinkClick r:id="" action="ppaction://noaction">
              <a:snd r:embed="rId22" name="T1_W5F_6.3.wav"/>
            </a:hlinkClick>
            <a:extLst>
              <a:ext uri="{FF2B5EF4-FFF2-40B4-BE49-F238E27FC236}">
                <a16:creationId xmlns:a16="http://schemas.microsoft.com/office/drawing/2014/main" id="{E6F26FC4-E91F-4845-B9B0-B17DDACA84CB}"/>
              </a:ext>
            </a:extLst>
          </p:cNvPr>
          <p:cNvSpPr txBox="1"/>
          <p:nvPr/>
        </p:nvSpPr>
        <p:spPr>
          <a:xfrm>
            <a:off x="2358408" y="3752775"/>
            <a:ext cx="113043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Segoe Print" panose="02000600000000000000" pitchFamily="2" charset="0"/>
              </a:rPr>
              <a:t>zehn</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pic>
        <p:nvPicPr>
          <p:cNvPr id="61" name="Picture 60" descr="A group of leaves&#10;&#10;Description automatically generated with low confidence">
            <a:extLst>
              <a:ext uri="{FF2B5EF4-FFF2-40B4-BE49-F238E27FC236}">
                <a16:creationId xmlns:a16="http://schemas.microsoft.com/office/drawing/2014/main" id="{F50B630A-1D19-44F7-879D-06D16441B320}"/>
              </a:ext>
            </a:extLst>
          </p:cNvPr>
          <p:cNvPicPr>
            <a:picLocks noChangeAspect="1"/>
          </p:cNvPicPr>
          <p:nvPr/>
        </p:nvPicPr>
        <p:blipFill rotWithShape="1">
          <a:blip r:embed="rId10">
            <a:extLst>
              <a:ext uri="{28A0092B-C50C-407E-A947-70E740481C1C}">
                <a14:useLocalDpi xmlns:a14="http://schemas.microsoft.com/office/drawing/2010/main" val="0"/>
              </a:ext>
            </a:extLst>
          </a:blip>
          <a:srcRect l="-1" t="40456" r="59807" b="35285"/>
          <a:stretch/>
        </p:blipFill>
        <p:spPr>
          <a:xfrm>
            <a:off x="8085681" y="5895542"/>
            <a:ext cx="4208479" cy="1024573"/>
          </a:xfrm>
          <a:prstGeom prst="rect">
            <a:avLst/>
          </a:prstGeom>
        </p:spPr>
      </p:pic>
      <p:sp>
        <p:nvSpPr>
          <p:cNvPr id="50" name="TextBox 49">
            <a:hlinkClick r:id="" action="ppaction://noaction">
              <a:snd r:embed="rId23" name="T1_W5F_6.12.wav"/>
            </a:hlinkClick>
            <a:extLst>
              <a:ext uri="{FF2B5EF4-FFF2-40B4-BE49-F238E27FC236}">
                <a16:creationId xmlns:a16="http://schemas.microsoft.com/office/drawing/2014/main" id="{89B5D728-0719-4024-8194-C16E02914D36}"/>
              </a:ext>
            </a:extLst>
          </p:cNvPr>
          <p:cNvSpPr txBox="1"/>
          <p:nvPr/>
        </p:nvSpPr>
        <p:spPr>
          <a:xfrm flipH="1">
            <a:off x="8063200" y="5860079"/>
            <a:ext cx="17332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bg1"/>
                </a:solidFill>
                <a:latin typeface="Segoe Print" panose="02000600000000000000" pitchFamily="2" charset="0"/>
              </a:rPr>
              <a:t>Fehler</a:t>
            </a:r>
            <a:endParaRPr kumimoji="0" lang="en-GB" sz="28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62" name="TextBox 61">
            <a:hlinkClick r:id="" action="ppaction://noaction">
              <a:snd r:embed="rId24" name="T1_W5F_6.14.wav"/>
            </a:hlinkClick>
            <a:extLst>
              <a:ext uri="{FF2B5EF4-FFF2-40B4-BE49-F238E27FC236}">
                <a16:creationId xmlns:a16="http://schemas.microsoft.com/office/drawing/2014/main" id="{7FD959F7-A891-4C63-9412-07BE0C43E1D9}"/>
              </a:ext>
            </a:extLst>
          </p:cNvPr>
          <p:cNvSpPr txBox="1"/>
          <p:nvPr/>
        </p:nvSpPr>
        <p:spPr>
          <a:xfrm flipH="1">
            <a:off x="9897895" y="6029356"/>
            <a:ext cx="22941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schemeClr val="bg1"/>
                </a:solidFill>
                <a:latin typeface="Segoe Print" panose="02000600000000000000" pitchFamily="2" charset="0"/>
              </a:rPr>
              <a:t>sehen</a:t>
            </a:r>
            <a:endParaRPr kumimoji="0" lang="en-GB" sz="3600" b="1"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
        <p:nvSpPr>
          <p:cNvPr id="30" name="TextBox 29">
            <a:hlinkClick r:id="" action="ppaction://noaction">
              <a:snd r:embed="rId25" name="T1_W5F_6.4.wav"/>
            </a:hlinkClick>
            <a:extLst>
              <a:ext uri="{FF2B5EF4-FFF2-40B4-BE49-F238E27FC236}">
                <a16:creationId xmlns:a16="http://schemas.microsoft.com/office/drawing/2014/main" id="{C140D6C7-4774-4005-A441-249B264BFDF0}"/>
              </a:ext>
            </a:extLst>
          </p:cNvPr>
          <p:cNvSpPr txBox="1"/>
          <p:nvPr/>
        </p:nvSpPr>
        <p:spPr>
          <a:xfrm>
            <a:off x="2826020" y="4679659"/>
            <a:ext cx="154241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Segoe Print" panose="02000600000000000000" pitchFamily="2" charset="0"/>
              </a:rPr>
              <a:t>Lehrer	</a:t>
            </a:r>
            <a:endPar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09729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53"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545937" y="134131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45937" y="0"/>
            <a:ext cx="1097375" cy="1402202"/>
          </a:xfrm>
          <a:prstGeom prst="rect">
            <a:avLst/>
          </a:prstGeom>
        </p:spPr>
      </p:pic>
      <p:sp>
        <p:nvSpPr>
          <p:cNvPr id="10" name="Google Shape;167;p2">
            <a:extLst>
              <a:ext uri="{FF2B5EF4-FFF2-40B4-BE49-F238E27FC236}">
                <a16:creationId xmlns:a16="http://schemas.microsoft.com/office/drawing/2014/main" id="{305D15AF-F509-4D67-8F4B-D87C446BE113}"/>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hlinkClick r:id="" action="ppaction://noaction">
              <a:snd r:embed="rId4" name="T1_W5F_7.1.wav"/>
            </a:hlinkClick>
            <a:extLst>
              <a:ext uri="{FF2B5EF4-FFF2-40B4-BE49-F238E27FC236}">
                <a16:creationId xmlns:a16="http://schemas.microsoft.com/office/drawing/2014/main" id="{AE72919F-D2BF-4BD7-9511-291252EB6C8A}"/>
              </a:ext>
            </a:extLst>
          </p:cNvPr>
          <p:cNvSpPr/>
          <p:nvPr/>
        </p:nvSpPr>
        <p:spPr>
          <a:xfrm>
            <a:off x="3829423" y="178113"/>
            <a:ext cx="5494607" cy="1306973"/>
          </a:xfrm>
          <a:prstGeom prst="wedgeRoundRectCallout">
            <a:avLst>
              <a:gd name="adj1" fmla="val -58231"/>
              <a:gd name="adj2" fmla="val 3429"/>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CustomShape 7">
            <a:hlinkClick r:id="" action="ppaction://noaction">
              <a:snd r:embed="rId4" name="T1_W5F_7.1.wav"/>
            </a:hlinkClick>
            <a:extLst>
              <a:ext uri="{FF2B5EF4-FFF2-40B4-BE49-F238E27FC236}">
                <a16:creationId xmlns:a16="http://schemas.microsoft.com/office/drawing/2014/main" id="{38196040-56EA-44D9-A41C-E07A8EA7DA81}"/>
              </a:ext>
            </a:extLst>
          </p:cNvPr>
          <p:cNvSpPr/>
          <p:nvPr/>
        </p:nvSpPr>
        <p:spPr>
          <a:xfrm>
            <a:off x="3876477" y="198053"/>
            <a:ext cx="5471079" cy="13556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Wer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macht</a:t>
            </a:r>
            <a:r>
              <a:rPr kumimoji="0" lang="en-GB" sz="2400" b="1" i="0" u="none" strike="noStrike" kern="1200" cap="none" spc="-1" normalizeH="0" baseline="0" noProof="0" dirty="0">
                <a:ln>
                  <a:noFill/>
                </a:ln>
                <a:solidFill>
                  <a:srgbClr val="002060"/>
                </a:solidFill>
                <a:effectLst/>
                <a:uLnTx/>
                <a:uFillTx/>
                <a:latin typeface="Century Gothic"/>
                <a:ea typeface="Century Gothic"/>
              </a:rPr>
              <a:t> das? </a:t>
            </a:r>
            <a:r>
              <a:rPr lang="en-GB" sz="2400" b="1" spc="-1" dirty="0">
                <a:solidFill>
                  <a:srgbClr val="002060"/>
                </a:solidFill>
                <a:latin typeface="Century Gothic"/>
                <a:ea typeface="Century Gothic"/>
              </a:rPr>
              <a:t>Ronja </a:t>
            </a:r>
            <a:r>
              <a:rPr kumimoji="0" lang="en-GB" sz="2400" b="1" i="0" u="none" strike="noStrike" kern="1200" cap="none" spc="-1" normalizeH="0" baseline="0" noProof="0" dirty="0">
                <a:ln>
                  <a:noFill/>
                </a:ln>
                <a:solidFill>
                  <a:srgbClr val="002060"/>
                </a:solidFill>
                <a:effectLst/>
                <a:uLnTx/>
                <a:uFillTx/>
                <a:latin typeface="Century Gothic"/>
                <a:ea typeface="Century Gothic"/>
              </a:rPr>
              <a:t>(she)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Schüler</a:t>
            </a:r>
            <a:r>
              <a:rPr kumimoji="0" lang="en-GB" sz="2400" b="1" i="0" u="none" strike="noStrike" kern="1200" cap="none" spc="-1" normalizeH="0" baseline="0" noProof="0" dirty="0">
                <a:ln>
                  <a:noFill/>
                </a:ln>
                <a:solidFill>
                  <a:srgbClr val="002060"/>
                </a:solidFill>
                <a:effectLst/>
                <a:uLnTx/>
                <a:uFillTx/>
                <a:latin typeface="Century Gothic"/>
                <a:ea typeface="Century Gothic"/>
              </a:rPr>
              <a:t> (they)? Was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machen</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sie</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4" name="Graphic 13" descr="Teacher">
            <a:extLst>
              <a:ext uri="{FF2B5EF4-FFF2-40B4-BE49-F238E27FC236}">
                <a16:creationId xmlns:a16="http://schemas.microsoft.com/office/drawing/2014/main" id="{A903092D-7AEB-486D-9C47-589589CDA0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graphicFrame>
        <p:nvGraphicFramePr>
          <p:cNvPr id="16" name="Table 4">
            <a:extLst>
              <a:ext uri="{FF2B5EF4-FFF2-40B4-BE49-F238E27FC236}">
                <a16:creationId xmlns:a16="http://schemas.microsoft.com/office/drawing/2014/main" id="{DBD07F19-F110-46C6-AE50-616B5D7AB349}"/>
              </a:ext>
            </a:extLst>
          </p:cNvPr>
          <p:cNvGraphicFramePr/>
          <p:nvPr>
            <p:extLst>
              <p:ext uri="{D42A27DB-BD31-4B8C-83A1-F6EECF244321}">
                <p14:modId xmlns:p14="http://schemas.microsoft.com/office/powerpoint/2010/main" val="1625289273"/>
              </p:ext>
            </p:extLst>
          </p:nvPr>
        </p:nvGraphicFramePr>
        <p:xfrm>
          <a:off x="301430" y="1929396"/>
          <a:ext cx="8718584" cy="4276153"/>
        </p:xfrm>
        <a:graphic>
          <a:graphicData uri="http://schemas.openxmlformats.org/drawingml/2006/table">
            <a:tbl>
              <a:tblPr/>
              <a:tblGrid>
                <a:gridCol w="717693">
                  <a:extLst>
                    <a:ext uri="{9D8B030D-6E8A-4147-A177-3AD203B41FA5}">
                      <a16:colId xmlns:a16="http://schemas.microsoft.com/office/drawing/2014/main" val="20000"/>
                    </a:ext>
                  </a:extLst>
                </a:gridCol>
                <a:gridCol w="3564030">
                  <a:extLst>
                    <a:ext uri="{9D8B030D-6E8A-4147-A177-3AD203B41FA5}">
                      <a16:colId xmlns:a16="http://schemas.microsoft.com/office/drawing/2014/main" val="20001"/>
                    </a:ext>
                  </a:extLst>
                </a:gridCol>
                <a:gridCol w="4436861">
                  <a:extLst>
                    <a:ext uri="{9D8B030D-6E8A-4147-A177-3AD203B41FA5}">
                      <a16:colId xmlns:a16="http://schemas.microsoft.com/office/drawing/2014/main" val="2585032733"/>
                    </a:ext>
                  </a:extLst>
                </a:gridCol>
              </a:tblGrid>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she or they?</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r>
                        <a:rPr lang="en-GB" sz="2400" b="1" strike="noStrike" spc="-1" dirty="0">
                          <a:solidFill>
                            <a:srgbClr val="002060"/>
                          </a:solidFill>
                          <a:latin typeface="Century Gothic" panose="020B0502020202020204" pitchFamily="34" charset="0"/>
                        </a:rPr>
                        <a:t>activity?</a:t>
                      </a:r>
                    </a:p>
                  </a:txBody>
                  <a:tcPr anchor="ctr">
                    <a:lnL w="12240" cap="flat" cmpd="sng" algn="ctr">
                      <a:solidFill>
                        <a:srgbClr val="157359"/>
                      </a:solidFill>
                      <a:prstDash val="solid"/>
                      <a:round/>
                      <a:headEnd type="none" w="med" len="med"/>
                      <a:tailEnd type="none" w="med" len="med"/>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98077133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0"/>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1"/>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10879">
                <a:tc>
                  <a:txBody>
                    <a:bodyPr/>
                    <a:lstStyle/>
                    <a:p>
                      <a:pPr algn="ctr">
                        <a:lnSpc>
                          <a:spcPct val="100000"/>
                        </a:lnSpc>
                      </a:pPr>
                      <a:endParaRPr lang="en-GB" sz="2800" b="0" strike="noStrike" spc="-1" dirty="0">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endParaRPr lang="en-GB" sz="2400" b="0" strike="noStrike" spc="-1" dirty="0">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a:solidFill>
                        <a:srgbClr val="157359"/>
                      </a:solidFill>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17" name="TextBox 16">
            <a:extLst>
              <a:ext uri="{FF2B5EF4-FFF2-40B4-BE49-F238E27FC236}">
                <a16:creationId xmlns:a16="http://schemas.microsoft.com/office/drawing/2014/main" id="{89BCD26D-E4BF-4E6D-95BC-02B87B63A101}"/>
              </a:ext>
            </a:extLst>
          </p:cNvPr>
          <p:cNvSpPr txBox="1"/>
          <p:nvPr/>
        </p:nvSpPr>
        <p:spPr>
          <a:xfrm>
            <a:off x="2020583" y="2630723"/>
            <a:ext cx="13499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51178073-0B8F-4B88-87C9-5DE198043297}"/>
              </a:ext>
            </a:extLst>
          </p:cNvPr>
          <p:cNvSpPr txBox="1"/>
          <p:nvPr/>
        </p:nvSpPr>
        <p:spPr>
          <a:xfrm>
            <a:off x="1707718" y="320560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E06F8158-0F0D-41DF-91A4-4D8F8551B4D3}"/>
              </a:ext>
            </a:extLst>
          </p:cNvPr>
          <p:cNvSpPr txBox="1"/>
          <p:nvPr/>
        </p:nvSpPr>
        <p:spPr>
          <a:xfrm>
            <a:off x="1707717" y="38366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C2B43A9D-0CE2-4087-99AE-E4D7414E0551}"/>
              </a:ext>
            </a:extLst>
          </p:cNvPr>
          <p:cNvSpPr txBox="1"/>
          <p:nvPr/>
        </p:nvSpPr>
        <p:spPr>
          <a:xfrm>
            <a:off x="1822019" y="4477162"/>
            <a:ext cx="17101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they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805AB27E-EEED-435E-9650-56A65671D0CC}"/>
              </a:ext>
            </a:extLst>
          </p:cNvPr>
          <p:cNvSpPr txBox="1"/>
          <p:nvPr/>
        </p:nvSpPr>
        <p:spPr>
          <a:xfrm>
            <a:off x="1707717" y="5656426"/>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64CE0AAF-313B-4071-8AD3-1CBAEF0A27A9}"/>
              </a:ext>
            </a:extLst>
          </p:cNvPr>
          <p:cNvSpPr txBox="1"/>
          <p:nvPr/>
        </p:nvSpPr>
        <p:spPr>
          <a:xfrm>
            <a:off x="1707717" y="5091939"/>
            <a:ext cx="1975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she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CustomShape 23">
            <a:hlinkClick r:id="" action="ppaction://noaction">
              <a:snd r:embed="rId7" name="T1_W5F_7.2.wav"/>
            </a:hlinkClick>
            <a:extLst>
              <a:ext uri="{FF2B5EF4-FFF2-40B4-BE49-F238E27FC236}">
                <a16:creationId xmlns:a16="http://schemas.microsoft.com/office/drawing/2014/main" id="{C8465015-3FB9-4D5B-94BB-F67774F25D95}"/>
              </a:ext>
            </a:extLst>
          </p:cNvPr>
          <p:cNvSpPr/>
          <p:nvPr/>
        </p:nvSpPr>
        <p:spPr>
          <a:xfrm>
            <a:off x="370393" y="269602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2" name="CustomShape 24">
            <a:hlinkClick r:id="" action="ppaction://noaction">
              <a:snd r:embed="rId8" name="T1_W5F_7.3.wav"/>
            </a:hlinkClick>
            <a:extLst>
              <a:ext uri="{FF2B5EF4-FFF2-40B4-BE49-F238E27FC236}">
                <a16:creationId xmlns:a16="http://schemas.microsoft.com/office/drawing/2014/main" id="{686B055A-31A2-4B42-B938-F083C7DE544D}"/>
              </a:ext>
            </a:extLst>
          </p:cNvPr>
          <p:cNvSpPr/>
          <p:nvPr/>
        </p:nvSpPr>
        <p:spPr>
          <a:xfrm>
            <a:off x="370393" y="330285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3" name="CustomShape 25">
            <a:hlinkClick r:id="" action="ppaction://noaction">
              <a:snd r:embed="rId9" name="T1_W5F_7.4.wav"/>
            </a:hlinkClick>
            <a:extLst>
              <a:ext uri="{FF2B5EF4-FFF2-40B4-BE49-F238E27FC236}">
                <a16:creationId xmlns:a16="http://schemas.microsoft.com/office/drawing/2014/main" id="{DD055E6E-5526-4F67-818B-1EFCBDE4509B}"/>
              </a:ext>
            </a:extLst>
          </p:cNvPr>
          <p:cNvSpPr/>
          <p:nvPr/>
        </p:nvSpPr>
        <p:spPr>
          <a:xfrm>
            <a:off x="370393" y="387466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4" name="CustomShape 26">
            <a:hlinkClick r:id="" action="ppaction://noaction">
              <a:snd r:embed="rId10" name="T1_W5F_7.5.wav"/>
            </a:hlinkClick>
            <a:extLst>
              <a:ext uri="{FF2B5EF4-FFF2-40B4-BE49-F238E27FC236}">
                <a16:creationId xmlns:a16="http://schemas.microsoft.com/office/drawing/2014/main" id="{0C43DD67-8A50-4266-B040-2524711D60B5}"/>
              </a:ext>
            </a:extLst>
          </p:cNvPr>
          <p:cNvSpPr/>
          <p:nvPr/>
        </p:nvSpPr>
        <p:spPr>
          <a:xfrm>
            <a:off x="370393" y="45023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5" name="CustomShape 27">
            <a:hlinkClick r:id="" action="ppaction://noaction">
              <a:snd r:embed="rId11" name="T1_W5F_7.6.wav"/>
            </a:hlinkClick>
            <a:extLst>
              <a:ext uri="{FF2B5EF4-FFF2-40B4-BE49-F238E27FC236}">
                <a16:creationId xmlns:a16="http://schemas.microsoft.com/office/drawing/2014/main" id="{B34E2F09-69AC-42C7-9011-AAFF59AAD78A}"/>
              </a:ext>
            </a:extLst>
          </p:cNvPr>
          <p:cNvSpPr/>
          <p:nvPr/>
        </p:nvSpPr>
        <p:spPr>
          <a:xfrm>
            <a:off x="370393" y="50735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8">
            <a:hlinkClick r:id="" action="ppaction://noaction">
              <a:snd r:embed="rId12" name="T1_W5F_7.7.wav"/>
            </a:hlinkClick>
            <a:extLst>
              <a:ext uri="{FF2B5EF4-FFF2-40B4-BE49-F238E27FC236}">
                <a16:creationId xmlns:a16="http://schemas.microsoft.com/office/drawing/2014/main" id="{6F24DC56-E3EE-496B-ACD6-A73E725C4B0A}"/>
              </a:ext>
            </a:extLst>
          </p:cNvPr>
          <p:cNvSpPr/>
          <p:nvPr/>
        </p:nvSpPr>
        <p:spPr>
          <a:xfrm>
            <a:off x="389930" y="57217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896C206D-79C5-4836-AAC5-A62FE06D918B}"/>
              </a:ext>
            </a:extLst>
          </p:cNvPr>
          <p:cNvSpPr txBox="1"/>
          <p:nvPr/>
        </p:nvSpPr>
        <p:spPr>
          <a:xfrm>
            <a:off x="4546059" y="3236386"/>
            <a:ext cx="329811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sell/are selling books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DD093D2-16E0-457B-8836-18FC4CBF0C3F}"/>
              </a:ext>
            </a:extLst>
          </p:cNvPr>
          <p:cNvSpPr txBox="1"/>
          <p:nvPr/>
        </p:nvSpPr>
        <p:spPr>
          <a:xfrm>
            <a:off x="4546059" y="3843412"/>
            <a:ext cx="329811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plays/is p</a:t>
            </a:r>
            <a:r>
              <a:rPr lang="en-GB" sz="2000" b="1" noProof="0" dirty="0">
                <a:solidFill>
                  <a:srgbClr val="002060"/>
                </a:solidFill>
                <a:latin typeface="Century Gothic" panose="020B0502020202020204" pitchFamily="34" charset="0"/>
              </a:rPr>
              <a:t>laying music</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A6DD4262-D99F-4074-88C0-32A487A08987}"/>
              </a:ext>
            </a:extLst>
          </p:cNvPr>
          <p:cNvSpPr txBox="1"/>
          <p:nvPr/>
        </p:nvSpPr>
        <p:spPr>
          <a:xfrm>
            <a:off x="4546059" y="5050957"/>
            <a:ext cx="403550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sings/is singing a song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52003CC9-B0CC-4AE0-A7A0-01FE5E1006EB}"/>
              </a:ext>
            </a:extLst>
          </p:cNvPr>
          <p:cNvSpPr txBox="1"/>
          <p:nvPr/>
        </p:nvSpPr>
        <p:spPr>
          <a:xfrm>
            <a:off x="4546059" y="4475230"/>
            <a:ext cx="413191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use/are using the library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3C7A287B-D6E2-431A-988A-0C3571430EF9}"/>
              </a:ext>
            </a:extLst>
          </p:cNvPr>
          <p:cNvSpPr txBox="1"/>
          <p:nvPr/>
        </p:nvSpPr>
        <p:spPr>
          <a:xfrm>
            <a:off x="4164671" y="6414466"/>
            <a:ext cx="3298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0CF16F2B-8530-4175-BE08-E3BF82FC8C5C}"/>
              </a:ext>
            </a:extLst>
          </p:cNvPr>
          <p:cNvSpPr txBox="1"/>
          <p:nvPr/>
        </p:nvSpPr>
        <p:spPr>
          <a:xfrm>
            <a:off x="4546059" y="5698647"/>
            <a:ext cx="3839164"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knows this story</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63BF0176-0340-44E2-8DF9-14D643CED3F2}"/>
              </a:ext>
            </a:extLst>
          </p:cNvPr>
          <p:cNvSpPr txBox="1"/>
          <p:nvPr/>
        </p:nvSpPr>
        <p:spPr>
          <a:xfrm>
            <a:off x="4546059" y="2615695"/>
            <a:ext cx="4441498"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plan/are planning a book festival</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 name="Picture 2" descr="A group of children standing together&#10;&#10;Description automatically generated">
            <a:extLst>
              <a:ext uri="{FF2B5EF4-FFF2-40B4-BE49-F238E27FC236}">
                <a16:creationId xmlns:a16="http://schemas.microsoft.com/office/drawing/2014/main" id="{87A7D5B1-2DF7-4A51-BEED-C5F2726DB2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6825" y="4271027"/>
            <a:ext cx="2573745" cy="2476008"/>
          </a:xfrm>
          <a:prstGeom prst="rect">
            <a:avLst/>
          </a:prstGeom>
        </p:spPr>
      </p:pic>
      <p:pic>
        <p:nvPicPr>
          <p:cNvPr id="12" name="Picture 11" descr="A cartoon of a person with her hands in her pockets&#10;&#10;Description automatically generated">
            <a:extLst>
              <a:ext uri="{FF2B5EF4-FFF2-40B4-BE49-F238E27FC236}">
                <a16:creationId xmlns:a16="http://schemas.microsoft.com/office/drawing/2014/main" id="{1F017B79-7E0F-46F1-A152-EDA73783FF72}"/>
              </a:ext>
            </a:extLst>
          </p:cNvPr>
          <p:cNvPicPr>
            <a:picLocks noChangeAspect="1"/>
          </p:cNvPicPr>
          <p:nvPr/>
        </p:nvPicPr>
        <p:blipFill rotWithShape="1">
          <a:blip r:embed="rId14">
            <a:extLst>
              <a:ext uri="{28A0092B-C50C-407E-A947-70E740481C1C}">
                <a14:useLocalDpi xmlns:a14="http://schemas.microsoft.com/office/drawing/2010/main" val="0"/>
              </a:ext>
            </a:extLst>
          </a:blip>
          <a:srcRect l="9887"/>
          <a:stretch/>
        </p:blipFill>
        <p:spPr>
          <a:xfrm>
            <a:off x="9550399" y="1358997"/>
            <a:ext cx="931017" cy="2674061"/>
          </a:xfrm>
          <a:prstGeom prst="rect">
            <a:avLst/>
          </a:prstGeom>
        </p:spPr>
      </p:pic>
    </p:spTree>
    <p:extLst>
      <p:ext uri="{BB962C8B-B14F-4D97-AF65-F5344CB8AC3E}">
        <p14:creationId xmlns:p14="http://schemas.microsoft.com/office/powerpoint/2010/main" val="56945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nodePh="1">
                                  <p:stCondLst>
                                    <p:cond delay="0"/>
                                  </p:stCondLst>
                                  <p:endCondLst>
                                    <p:cond evt="begin" delay="0">
                                      <p:tn val="53"/>
                                    </p:cond>
                                  </p:end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42" name="Google Shape;338;p8">
            <a:hlinkClick r:id="" action="ppaction://noaction">
              <a:snd r:embed="rId5" name="T1_W5F_8.2.wav"/>
            </a:hlinkClick>
            <a:extLst>
              <a:ext uri="{FF2B5EF4-FFF2-40B4-BE49-F238E27FC236}">
                <a16:creationId xmlns:a16="http://schemas.microsoft.com/office/drawing/2014/main" id="{72952F4D-62A4-4F45-A7CB-8598F4D08065}"/>
              </a:ext>
            </a:extLst>
          </p:cNvPr>
          <p:cNvPicPr preferRelativeResize="0"/>
          <p:nvPr/>
        </p:nvPicPr>
        <p:blipFill rotWithShape="1">
          <a:blip r:embed="rId6">
            <a:alphaModFix/>
          </a:blip>
          <a:srcRect/>
          <a:stretch/>
        </p:blipFill>
        <p:spPr>
          <a:xfrm>
            <a:off x="507469" y="111588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3" name="Google Shape;339;p8">
            <a:extLst>
              <a:ext uri="{FF2B5EF4-FFF2-40B4-BE49-F238E27FC236}">
                <a16:creationId xmlns:a16="http://schemas.microsoft.com/office/drawing/2014/main" id="{47B83016-D815-469E-AE0E-DC21434E99D3}"/>
              </a:ext>
            </a:extLst>
          </p:cNvPr>
          <p:cNvGraphicFramePr/>
          <p:nvPr>
            <p:extLst>
              <p:ext uri="{D42A27DB-BD31-4B8C-83A1-F6EECF244321}">
                <p14:modId xmlns:p14="http://schemas.microsoft.com/office/powerpoint/2010/main" val="3973533581"/>
              </p:ext>
            </p:extLst>
          </p:nvPr>
        </p:nvGraphicFramePr>
        <p:xfrm>
          <a:off x="1282169" y="1204780"/>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400" dirty="0">
                          <a:solidFill>
                            <a:srgbClr val="002060"/>
                          </a:solidFill>
                          <a:latin typeface="Century Gothic"/>
                          <a:ea typeface="Century Gothic"/>
                          <a:cs typeface="Century Gothic"/>
                          <a:sym typeface="Century Gothic"/>
                        </a:rPr>
                        <a:t>the dogs swim</a:t>
                      </a:r>
                      <a:endParaRPr sz="1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400" dirty="0">
                          <a:solidFill>
                            <a:srgbClr val="002060"/>
                          </a:solidFill>
                          <a:latin typeface="Century Gothic"/>
                          <a:ea typeface="Century Gothic"/>
                          <a:cs typeface="Century Gothic"/>
                          <a:sym typeface="Century Gothic"/>
                        </a:rPr>
                        <a:t>the cat swims</a:t>
                      </a:r>
                      <a:endParaRPr sz="1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400" dirty="0">
                          <a:solidFill>
                            <a:srgbClr val="002060"/>
                          </a:solidFill>
                          <a:latin typeface="Century Gothic"/>
                          <a:ea typeface="Century Gothic"/>
                          <a:cs typeface="Century Gothic"/>
                          <a:sym typeface="Century Gothic"/>
                        </a:rPr>
                        <a:t>the dog swims</a:t>
                      </a:r>
                      <a:endParaRPr sz="1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4" name="Google Shape;340;p8">
            <a:hlinkClick r:id="" action="ppaction://noaction">
              <a:snd r:embed="rId7" name="T1_W5F_8.3.wav"/>
            </a:hlinkClick>
            <a:extLst>
              <a:ext uri="{FF2B5EF4-FFF2-40B4-BE49-F238E27FC236}">
                <a16:creationId xmlns:a16="http://schemas.microsoft.com/office/drawing/2014/main" id="{8DA85D96-1C87-460D-A1C8-F5F1FED647FE}"/>
              </a:ext>
            </a:extLst>
          </p:cNvPr>
          <p:cNvPicPr preferRelativeResize="0"/>
          <p:nvPr/>
        </p:nvPicPr>
        <p:blipFill rotWithShape="1">
          <a:blip r:embed="rId6">
            <a:alphaModFix/>
          </a:blip>
          <a:srcRect/>
          <a:stretch/>
        </p:blipFill>
        <p:spPr>
          <a:xfrm>
            <a:off x="507469" y="1675522"/>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5" name="Google Shape;341;p8">
            <a:extLst>
              <a:ext uri="{FF2B5EF4-FFF2-40B4-BE49-F238E27FC236}">
                <a16:creationId xmlns:a16="http://schemas.microsoft.com/office/drawing/2014/main" id="{A79F763F-C4B1-4497-A417-040ABD98236F}"/>
              </a:ext>
            </a:extLst>
          </p:cNvPr>
          <p:cNvGraphicFramePr/>
          <p:nvPr>
            <p:extLst>
              <p:ext uri="{D42A27DB-BD31-4B8C-83A1-F6EECF244321}">
                <p14:modId xmlns:p14="http://schemas.microsoft.com/office/powerpoint/2010/main" val="2735059410"/>
              </p:ext>
            </p:extLst>
          </p:nvPr>
        </p:nvGraphicFramePr>
        <p:xfrm>
          <a:off x="1282169" y="1764422"/>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sing</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is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sings</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6" name="Google Shape;342;p8">
            <a:hlinkClick r:id="" action="ppaction://noaction">
              <a:snd r:embed="rId8" name="T1_W5F_8.4.wav"/>
            </a:hlinkClick>
            <a:extLst>
              <a:ext uri="{FF2B5EF4-FFF2-40B4-BE49-F238E27FC236}">
                <a16:creationId xmlns:a16="http://schemas.microsoft.com/office/drawing/2014/main" id="{E8EB6782-7F78-4D14-89A3-EC809B998A56}"/>
              </a:ext>
            </a:extLst>
          </p:cNvPr>
          <p:cNvPicPr preferRelativeResize="0"/>
          <p:nvPr/>
        </p:nvPicPr>
        <p:blipFill rotWithShape="1">
          <a:blip r:embed="rId6">
            <a:alphaModFix/>
          </a:blip>
          <a:srcRect/>
          <a:stretch/>
        </p:blipFill>
        <p:spPr>
          <a:xfrm>
            <a:off x="507469" y="2298664"/>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7" name="Google Shape;343;p8">
            <a:extLst>
              <a:ext uri="{FF2B5EF4-FFF2-40B4-BE49-F238E27FC236}">
                <a16:creationId xmlns:a16="http://schemas.microsoft.com/office/drawing/2014/main" id="{4FFD7351-CD82-4F1B-8197-0A67CF82B67D}"/>
              </a:ext>
            </a:extLst>
          </p:cNvPr>
          <p:cNvGraphicFramePr/>
          <p:nvPr>
            <p:extLst>
              <p:ext uri="{D42A27DB-BD31-4B8C-83A1-F6EECF244321}">
                <p14:modId xmlns:p14="http://schemas.microsoft.com/office/powerpoint/2010/main" val="1852208477"/>
              </p:ext>
            </p:extLst>
          </p:nvPr>
        </p:nvGraphicFramePr>
        <p:xfrm>
          <a:off x="1282169" y="2387564"/>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they love</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she loves</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we love</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58" name="Google Shape;344;p8">
            <a:hlinkClick r:id="" action="ppaction://noaction">
              <a:snd r:embed="rId9" name="T1_W5F_8.5.wav"/>
            </a:hlinkClick>
            <a:extLst>
              <a:ext uri="{FF2B5EF4-FFF2-40B4-BE49-F238E27FC236}">
                <a16:creationId xmlns:a16="http://schemas.microsoft.com/office/drawing/2014/main" id="{6487A0FB-2154-4424-B8A6-5646103928AD}"/>
              </a:ext>
            </a:extLst>
          </p:cNvPr>
          <p:cNvPicPr preferRelativeResize="0"/>
          <p:nvPr/>
        </p:nvPicPr>
        <p:blipFill rotWithShape="1">
          <a:blip r:embed="rId6">
            <a:alphaModFix/>
          </a:blip>
          <a:srcRect/>
          <a:stretch/>
        </p:blipFill>
        <p:spPr>
          <a:xfrm>
            <a:off x="507469" y="2959906"/>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59" name="Google Shape;345;p8">
            <a:extLst>
              <a:ext uri="{FF2B5EF4-FFF2-40B4-BE49-F238E27FC236}">
                <a16:creationId xmlns:a16="http://schemas.microsoft.com/office/drawing/2014/main" id="{2B7A5A23-2EC9-4184-93D7-5262660FF7B2}"/>
              </a:ext>
            </a:extLst>
          </p:cNvPr>
          <p:cNvGraphicFramePr/>
          <p:nvPr>
            <p:extLst>
              <p:ext uri="{D42A27DB-BD31-4B8C-83A1-F6EECF244321}">
                <p14:modId xmlns:p14="http://schemas.microsoft.com/office/powerpoint/2010/main" val="2186044410"/>
              </p:ext>
            </p:extLst>
          </p:nvPr>
        </p:nvGraphicFramePr>
        <p:xfrm>
          <a:off x="1282169" y="3048806"/>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600" dirty="0">
                          <a:solidFill>
                            <a:srgbClr val="002060"/>
                          </a:solidFill>
                          <a:latin typeface="Century Gothic"/>
                          <a:ea typeface="Century Gothic"/>
                          <a:cs typeface="Century Gothic"/>
                          <a:sym typeface="Century Gothic"/>
                        </a:rPr>
                        <a:t>they explain</a:t>
                      </a:r>
                      <a:endParaRPr sz="16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600" dirty="0">
                          <a:solidFill>
                            <a:srgbClr val="002060"/>
                          </a:solidFill>
                          <a:latin typeface="Century Gothic"/>
                          <a:ea typeface="Century Gothic"/>
                          <a:cs typeface="Century Gothic"/>
                          <a:sym typeface="Century Gothic"/>
                        </a:rPr>
                        <a:t>she explains</a:t>
                      </a:r>
                      <a:endParaRPr sz="16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600" dirty="0">
                          <a:solidFill>
                            <a:srgbClr val="002060"/>
                          </a:solidFill>
                          <a:latin typeface="Century Gothic"/>
                          <a:ea typeface="Century Gothic"/>
                          <a:cs typeface="Century Gothic"/>
                          <a:sym typeface="Century Gothic"/>
                        </a:rPr>
                        <a:t>she knows</a:t>
                      </a:r>
                      <a:endParaRPr sz="16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0" name="Google Shape;346;p8">
            <a:hlinkClick r:id="" action="ppaction://noaction">
              <a:snd r:embed="rId10" name="T1_W5F_8.6.wav"/>
            </a:hlinkClick>
            <a:extLst>
              <a:ext uri="{FF2B5EF4-FFF2-40B4-BE49-F238E27FC236}">
                <a16:creationId xmlns:a16="http://schemas.microsoft.com/office/drawing/2014/main" id="{98A3CF7F-15C6-4E40-A852-D5AEEE3EA9C1}"/>
              </a:ext>
            </a:extLst>
          </p:cNvPr>
          <p:cNvPicPr preferRelativeResize="0"/>
          <p:nvPr/>
        </p:nvPicPr>
        <p:blipFill rotWithShape="1">
          <a:blip r:embed="rId6">
            <a:alphaModFix/>
          </a:blip>
          <a:srcRect/>
          <a:stretch/>
        </p:blipFill>
        <p:spPr>
          <a:xfrm>
            <a:off x="507469" y="3595748"/>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1" name="Google Shape;347;p8">
            <a:extLst>
              <a:ext uri="{FF2B5EF4-FFF2-40B4-BE49-F238E27FC236}">
                <a16:creationId xmlns:a16="http://schemas.microsoft.com/office/drawing/2014/main" id="{5EA8C52F-1EB5-40F5-A0E5-868D0134B7E8}"/>
              </a:ext>
            </a:extLst>
          </p:cNvPr>
          <p:cNvGraphicFramePr/>
          <p:nvPr>
            <p:extLst>
              <p:ext uri="{D42A27DB-BD31-4B8C-83A1-F6EECF244321}">
                <p14:modId xmlns:p14="http://schemas.microsoft.com/office/powerpoint/2010/main" val="2308875704"/>
              </p:ext>
            </p:extLst>
          </p:nvPr>
        </p:nvGraphicFramePr>
        <p:xfrm>
          <a:off x="1282169" y="3684648"/>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my sister knows</a:t>
                      </a:r>
                      <a:endParaRPr sz="1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my brother knows</a:t>
                      </a:r>
                      <a:endParaRPr sz="1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200" dirty="0">
                          <a:solidFill>
                            <a:srgbClr val="002060"/>
                          </a:solidFill>
                          <a:latin typeface="Century Gothic"/>
                          <a:ea typeface="Century Gothic"/>
                          <a:cs typeface="Century Gothic"/>
                          <a:sym typeface="Century Gothic"/>
                        </a:rPr>
                        <a:t>they know</a:t>
                      </a:r>
                      <a:endParaRPr sz="12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pic>
        <p:nvPicPr>
          <p:cNvPr id="62" name="Google Shape;348;p8">
            <a:hlinkClick r:id="" action="ppaction://noaction">
              <a:snd r:embed="rId11" name="T1_W5F_8.7.wav"/>
            </a:hlinkClick>
            <a:extLst>
              <a:ext uri="{FF2B5EF4-FFF2-40B4-BE49-F238E27FC236}">
                <a16:creationId xmlns:a16="http://schemas.microsoft.com/office/drawing/2014/main" id="{0A167DB1-74DF-4F42-9434-60E67F90E02D}"/>
              </a:ext>
            </a:extLst>
          </p:cNvPr>
          <p:cNvPicPr preferRelativeResize="0"/>
          <p:nvPr/>
        </p:nvPicPr>
        <p:blipFill rotWithShape="1">
          <a:blip r:embed="rId6">
            <a:alphaModFix/>
          </a:blip>
          <a:srcRect/>
          <a:stretch/>
        </p:blipFill>
        <p:spPr>
          <a:xfrm>
            <a:off x="507469" y="4282390"/>
            <a:ext cx="534978" cy="523220"/>
          </a:xfrm>
          <a:prstGeom prst="rect">
            <a:avLst/>
          </a:prstGeom>
          <a:noFill/>
          <a:ln>
            <a:noFill/>
          </a:ln>
          <a:effectLst>
            <a:outerShdw blurRad="50800" dist="38100" dir="5400000" algn="t" rotWithShape="0">
              <a:prstClr val="black">
                <a:alpha val="40000"/>
              </a:prstClr>
            </a:outerShdw>
          </a:effectLst>
        </p:spPr>
      </p:pic>
      <p:graphicFrame>
        <p:nvGraphicFramePr>
          <p:cNvPr id="63" name="Google Shape;349;p8">
            <a:extLst>
              <a:ext uri="{FF2B5EF4-FFF2-40B4-BE49-F238E27FC236}">
                <a16:creationId xmlns:a16="http://schemas.microsoft.com/office/drawing/2014/main" id="{D3C06986-F9A8-435A-B905-FA63113FAE30}"/>
              </a:ext>
            </a:extLst>
          </p:cNvPr>
          <p:cNvGraphicFramePr/>
          <p:nvPr>
            <p:extLst>
              <p:ext uri="{D42A27DB-BD31-4B8C-83A1-F6EECF244321}">
                <p14:modId xmlns:p14="http://schemas.microsoft.com/office/powerpoint/2010/main" val="2946454082"/>
              </p:ext>
            </p:extLst>
          </p:nvPr>
        </p:nvGraphicFramePr>
        <p:xfrm>
          <a:off x="1269470" y="4247497"/>
          <a:ext cx="4496325" cy="370850"/>
        </p:xfrm>
        <a:graphic>
          <a:graphicData uri="http://schemas.openxmlformats.org/drawingml/2006/table">
            <a:tbl>
              <a:tblPr firstRow="1" bandRow="1">
                <a:noFill/>
              </a:tblPr>
              <a:tblGrid>
                <a:gridCol w="1498775">
                  <a:extLst>
                    <a:ext uri="{9D8B030D-6E8A-4147-A177-3AD203B41FA5}">
                      <a16:colId xmlns:a16="http://schemas.microsoft.com/office/drawing/2014/main" val="20000"/>
                    </a:ext>
                  </a:extLst>
                </a:gridCol>
                <a:gridCol w="1498775">
                  <a:extLst>
                    <a:ext uri="{9D8B030D-6E8A-4147-A177-3AD203B41FA5}">
                      <a16:colId xmlns:a16="http://schemas.microsoft.com/office/drawing/2014/main" val="20001"/>
                    </a:ext>
                  </a:extLst>
                </a:gridCol>
                <a:gridCol w="149877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this (</a:t>
                      </a:r>
                      <a:r>
                        <a:rPr lang="en-GB" sz="1800" dirty="0" err="1">
                          <a:solidFill>
                            <a:srgbClr val="002060"/>
                          </a:solidFill>
                          <a:latin typeface="Century Gothic"/>
                          <a:ea typeface="Century Gothic"/>
                          <a:cs typeface="Century Gothic"/>
                          <a:sym typeface="Century Gothic"/>
                        </a:rPr>
                        <a:t>nt</a:t>
                      </a:r>
                      <a:r>
                        <a:rPr lang="en-GB" sz="1800" dirty="0">
                          <a:solidFill>
                            <a:srgbClr val="002060"/>
                          </a:solidFill>
                          <a:latin typeface="Century Gothic"/>
                          <a:ea typeface="Century Gothic"/>
                          <a:cs typeface="Century Gothic"/>
                          <a:sym typeface="Century Gothic"/>
                        </a:rPr>
                        <a:t>)</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this (pl)</a:t>
                      </a:r>
                      <a:endParaRPr sz="18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l" rtl="0">
                        <a:spcBef>
                          <a:spcPts val="0"/>
                        </a:spcBef>
                        <a:spcAft>
                          <a:spcPts val="0"/>
                        </a:spcAft>
                        <a:buNone/>
                      </a:pPr>
                      <a:r>
                        <a:rPr lang="en-GB" sz="1800" dirty="0">
                          <a:solidFill>
                            <a:srgbClr val="002060"/>
                          </a:solidFill>
                          <a:latin typeface="Century Gothic"/>
                          <a:ea typeface="Century Gothic"/>
                          <a:cs typeface="Century Gothic"/>
                          <a:sym typeface="Century Gothic"/>
                        </a:rPr>
                        <a:t>this (f)</a:t>
                      </a:r>
                      <a:endParaRPr sz="18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64" name="Google Shape;350;p8">
            <a:extLst>
              <a:ext uri="{FF2B5EF4-FFF2-40B4-BE49-F238E27FC236}">
                <a16:creationId xmlns:a16="http://schemas.microsoft.com/office/drawing/2014/main" id="{29B8737E-5E24-443D-AA17-5F552845C6F1}"/>
              </a:ext>
            </a:extLst>
          </p:cNvPr>
          <p:cNvSpPr txBox="1"/>
          <p:nvPr/>
        </p:nvSpPr>
        <p:spPr>
          <a:xfrm>
            <a:off x="88546" y="1141280"/>
            <a:ext cx="52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B.</a:t>
            </a:r>
            <a:endParaRPr kumimoji="0" sz="24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5" name="Google Shape;351;p8">
            <a:extLst>
              <a:ext uri="{FF2B5EF4-FFF2-40B4-BE49-F238E27FC236}">
                <a16:creationId xmlns:a16="http://schemas.microsoft.com/office/drawing/2014/main" id="{9F06F6B7-83D4-4DEF-B230-43DDCC17E914}"/>
              </a:ext>
            </a:extLst>
          </p:cNvPr>
          <p:cNvSpPr txBox="1"/>
          <p:nvPr/>
        </p:nvSpPr>
        <p:spPr>
          <a:xfrm>
            <a:off x="101246" y="1737077"/>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352;p8">
            <a:extLst>
              <a:ext uri="{FF2B5EF4-FFF2-40B4-BE49-F238E27FC236}">
                <a16:creationId xmlns:a16="http://schemas.microsoft.com/office/drawing/2014/main" id="{2D49EEC7-0FB0-4218-90D2-CF4303CC91F6}"/>
              </a:ext>
            </a:extLst>
          </p:cNvPr>
          <p:cNvSpPr txBox="1"/>
          <p:nvPr/>
        </p:nvSpPr>
        <p:spPr>
          <a:xfrm>
            <a:off x="129376" y="233901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2</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353;p8">
            <a:extLst>
              <a:ext uri="{FF2B5EF4-FFF2-40B4-BE49-F238E27FC236}">
                <a16:creationId xmlns:a16="http://schemas.microsoft.com/office/drawing/2014/main" id="{BE942C14-0EB7-4F37-9DF8-2EF33F540204}"/>
              </a:ext>
            </a:extLst>
          </p:cNvPr>
          <p:cNvSpPr txBox="1"/>
          <p:nvPr/>
        </p:nvSpPr>
        <p:spPr>
          <a:xfrm>
            <a:off x="129376" y="303641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3</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354;p8">
            <a:extLst>
              <a:ext uri="{FF2B5EF4-FFF2-40B4-BE49-F238E27FC236}">
                <a16:creationId xmlns:a16="http://schemas.microsoft.com/office/drawing/2014/main" id="{B89B2DD6-2386-492F-A273-ED5587CE9C05}"/>
              </a:ext>
            </a:extLst>
          </p:cNvPr>
          <p:cNvSpPr txBox="1"/>
          <p:nvPr/>
        </p:nvSpPr>
        <p:spPr>
          <a:xfrm>
            <a:off x="129376" y="3677526"/>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4</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355;p8">
            <a:extLst>
              <a:ext uri="{FF2B5EF4-FFF2-40B4-BE49-F238E27FC236}">
                <a16:creationId xmlns:a16="http://schemas.microsoft.com/office/drawing/2014/main" id="{070F7C43-0930-459F-B15D-4BE19EE8DD20}"/>
              </a:ext>
            </a:extLst>
          </p:cNvPr>
          <p:cNvSpPr txBox="1"/>
          <p:nvPr/>
        </p:nvSpPr>
        <p:spPr>
          <a:xfrm>
            <a:off x="129376" y="4311423"/>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5</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F8BAACD6-B002-4A19-AF34-4FDFE50AFD6C}"/>
              </a:ext>
            </a:extLst>
          </p:cNvPr>
          <p:cNvSpPr/>
          <p:nvPr/>
        </p:nvSpPr>
        <p:spPr>
          <a:xfrm>
            <a:off x="4246769" y="1170619"/>
            <a:ext cx="1557131" cy="39456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8;p8">
            <a:extLst>
              <a:ext uri="{FF2B5EF4-FFF2-40B4-BE49-F238E27FC236}">
                <a16:creationId xmlns:a16="http://schemas.microsoft.com/office/drawing/2014/main" id="{AA5BC812-43D7-43B2-BF95-4EEBBAA778F2}"/>
              </a:ext>
            </a:extLst>
          </p:cNvPr>
          <p:cNvSpPr/>
          <p:nvPr/>
        </p:nvSpPr>
        <p:spPr>
          <a:xfrm>
            <a:off x="1269470" y="1739376"/>
            <a:ext cx="1531730" cy="41549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9;p8">
            <a:extLst>
              <a:ext uri="{FF2B5EF4-FFF2-40B4-BE49-F238E27FC236}">
                <a16:creationId xmlns:a16="http://schemas.microsoft.com/office/drawing/2014/main" id="{3DF3C27B-4DCC-4893-9AC2-98A908A08067}"/>
              </a:ext>
            </a:extLst>
          </p:cNvPr>
          <p:cNvSpPr/>
          <p:nvPr/>
        </p:nvSpPr>
        <p:spPr>
          <a:xfrm>
            <a:off x="4262617" y="2394492"/>
            <a:ext cx="1515878" cy="38376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360;p8">
            <a:extLst>
              <a:ext uri="{FF2B5EF4-FFF2-40B4-BE49-F238E27FC236}">
                <a16:creationId xmlns:a16="http://schemas.microsoft.com/office/drawing/2014/main" id="{5419FF78-4502-451F-90C9-5057F8B065AD}"/>
              </a:ext>
            </a:extLst>
          </p:cNvPr>
          <p:cNvSpPr/>
          <p:nvPr/>
        </p:nvSpPr>
        <p:spPr>
          <a:xfrm>
            <a:off x="2751765" y="3036413"/>
            <a:ext cx="1557131" cy="354282"/>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361;p8">
            <a:extLst>
              <a:ext uri="{FF2B5EF4-FFF2-40B4-BE49-F238E27FC236}">
                <a16:creationId xmlns:a16="http://schemas.microsoft.com/office/drawing/2014/main" id="{5FB45F24-F06D-44AA-A8C0-8F780603FE57}"/>
              </a:ext>
            </a:extLst>
          </p:cNvPr>
          <p:cNvSpPr/>
          <p:nvPr/>
        </p:nvSpPr>
        <p:spPr>
          <a:xfrm>
            <a:off x="2751765" y="3659979"/>
            <a:ext cx="1557131" cy="402521"/>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362;p8">
            <a:extLst>
              <a:ext uri="{FF2B5EF4-FFF2-40B4-BE49-F238E27FC236}">
                <a16:creationId xmlns:a16="http://schemas.microsoft.com/office/drawing/2014/main" id="{F266F3B1-9BB5-461F-9DC8-5612E530A03E}"/>
              </a:ext>
            </a:extLst>
          </p:cNvPr>
          <p:cNvSpPr/>
          <p:nvPr/>
        </p:nvSpPr>
        <p:spPr>
          <a:xfrm>
            <a:off x="4280639" y="4254500"/>
            <a:ext cx="1497861" cy="363847"/>
          </a:xfrm>
          <a:prstGeom prst="roundRect">
            <a:avLst>
              <a:gd name="adj" fmla="val 16667"/>
            </a:avLst>
          </a:prstGeom>
          <a:noFill/>
          <a:ln w="3810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69;p8">
            <a:extLst>
              <a:ext uri="{FF2B5EF4-FFF2-40B4-BE49-F238E27FC236}">
                <a16:creationId xmlns:a16="http://schemas.microsoft.com/office/drawing/2014/main" id="{81E3D787-DBE2-47C8-BF1D-98484426E1F0}"/>
              </a:ext>
            </a:extLst>
          </p:cNvPr>
          <p:cNvSpPr txBox="1"/>
          <p:nvPr/>
        </p:nvSpPr>
        <p:spPr>
          <a:xfrm>
            <a:off x="149068" y="674859"/>
            <a:ext cx="5946932" cy="4154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Listen. Write the word that is mentioned.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370;p8">
            <a:extLst>
              <a:ext uri="{FF2B5EF4-FFF2-40B4-BE49-F238E27FC236}">
                <a16:creationId xmlns:a16="http://schemas.microsoft.com/office/drawing/2014/main" id="{2D9D3109-028C-485E-9538-FBBAD6D18AB5}"/>
              </a:ext>
            </a:extLst>
          </p:cNvPr>
          <p:cNvSpPr txBox="1"/>
          <p:nvPr/>
        </p:nvSpPr>
        <p:spPr>
          <a:xfrm>
            <a:off x="170760" y="4898908"/>
            <a:ext cx="594693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Write the number of the matching answer.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Google Shape;356;p8">
            <a:extLst>
              <a:ext uri="{FF2B5EF4-FFF2-40B4-BE49-F238E27FC236}">
                <a16:creationId xmlns:a16="http://schemas.microsoft.com/office/drawing/2014/main" id="{46FF06B1-B982-48F1-AAD1-86CC7322040C}"/>
              </a:ext>
            </a:extLst>
          </p:cNvPr>
          <p:cNvSpPr txBox="1"/>
          <p:nvPr/>
        </p:nvSpPr>
        <p:spPr>
          <a:xfrm>
            <a:off x="191547" y="5300932"/>
            <a:ext cx="6198689" cy="1015622"/>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tab pos="3194050" algn="l"/>
              </a:tabLst>
              <a:defRPr/>
            </a:pPr>
            <a:r>
              <a:rPr lang="en-GB" sz="2000" kern="0" dirty="0" err="1">
                <a:solidFill>
                  <a:srgbClr val="002060"/>
                </a:solidFill>
                <a:latin typeface="Century Gothic"/>
                <a:ea typeface="Century Gothic"/>
                <a:cs typeface="Century Gothic"/>
                <a:sym typeface="Century Gothic"/>
              </a:rPr>
              <a:t>mein</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Bruder</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kennt</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4. </a:t>
            </a:r>
            <a:r>
              <a:rPr lang="en-GB" sz="2000" kern="0" dirty="0" err="1">
                <a:solidFill>
                  <a:srgbClr val="002060"/>
                </a:solidFill>
                <a:latin typeface="Century Gothic"/>
                <a:ea typeface="Century Gothic"/>
                <a:cs typeface="Century Gothic"/>
                <a:sym typeface="Century Gothic"/>
              </a:rPr>
              <a:t>sie</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erklärt</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tab pos="3194050" algn="l"/>
              </a:tabLst>
              <a:defRPr/>
            </a:pPr>
            <a:r>
              <a:rPr lang="en-GB" sz="2000" kern="0" dirty="0" err="1">
                <a:solidFill>
                  <a:srgbClr val="002060"/>
                </a:solidFill>
                <a:latin typeface="Century Gothic"/>
                <a:ea typeface="Century Gothic"/>
                <a:cs typeface="Century Gothic"/>
                <a:sym typeface="Century Gothic"/>
              </a:rPr>
              <a:t>sie</a:t>
            </a:r>
            <a:r>
              <a:rPr lang="en-GB" sz="2000" kern="0" dirty="0">
                <a:solidFill>
                  <a:srgbClr val="002060"/>
                </a:solidFill>
                <a:latin typeface="Century Gothic"/>
                <a:ea typeface="Century Gothic"/>
                <a:cs typeface="Century Gothic"/>
                <a:sym typeface="Century Gothic"/>
              </a:rPr>
              <a:t> </a:t>
            </a:r>
            <a:r>
              <a:rPr lang="en-GB" sz="2000" kern="0" dirty="0" err="1">
                <a:solidFill>
                  <a:srgbClr val="002060"/>
                </a:solidFill>
                <a:latin typeface="Century Gothic"/>
                <a:ea typeface="Century Gothic"/>
                <a:cs typeface="Century Gothic"/>
                <a:sym typeface="Century Gothic"/>
              </a:rPr>
              <a:t>singen</a:t>
            </a:r>
            <a:r>
              <a:rPr lang="en-GB" sz="2000" kern="0" dirty="0">
                <a:solidFill>
                  <a:srgbClr val="002060"/>
                </a:solidFill>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  		5. </a:t>
            </a:r>
            <a:r>
              <a:rPr lang="en-GB" sz="2000" kern="0" dirty="0" err="1">
                <a:solidFill>
                  <a:srgbClr val="002060"/>
                </a:solidFill>
                <a:latin typeface="Century Gothic"/>
                <a:ea typeface="Century Gothic"/>
                <a:cs typeface="Century Gothic"/>
                <a:sym typeface="Century Gothic"/>
              </a:rPr>
              <a:t>diese</a:t>
            </a:r>
            <a:r>
              <a:rPr lang="en-GB" sz="2000" kern="0" dirty="0">
                <a:solidFill>
                  <a:srgbClr val="002060"/>
                </a:solidFill>
                <a:latin typeface="Century Gothic"/>
                <a:ea typeface="Century Gothic"/>
                <a:cs typeface="Century Gothic"/>
                <a:sym typeface="Century Gothic"/>
              </a:rPr>
              <a:t> Show </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____</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2060"/>
              </a:buClr>
              <a:buSzPts val="2100"/>
              <a:buFont typeface="Calibri"/>
              <a:buAutoNum type="arabicPeriod"/>
              <a:tabLst>
                <a:tab pos="3194050" algn="l"/>
              </a:tabLst>
              <a:defRPr/>
            </a:pPr>
            <a:r>
              <a:rPr lang="en-GB" sz="2000" kern="0" dirty="0">
                <a:solidFill>
                  <a:srgbClr val="002060"/>
                </a:solidFill>
                <a:latin typeface="Century Gothic"/>
                <a:ea typeface="Century Gothic"/>
                <a:cs typeface="Century Gothic"/>
                <a:sym typeface="Century Gothic"/>
              </a:rPr>
              <a:t>der Hund </a:t>
            </a:r>
            <a:r>
              <a:rPr lang="en-GB" sz="2000" kern="0" dirty="0" err="1">
                <a:solidFill>
                  <a:srgbClr val="002060"/>
                </a:solidFill>
                <a:latin typeface="Century Gothic"/>
                <a:ea typeface="Century Gothic"/>
                <a:cs typeface="Century Gothic"/>
                <a:sym typeface="Century Gothic"/>
              </a:rPr>
              <a:t>schwimmt</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    6. </a:t>
            </a:r>
            <a:r>
              <a:rPr lang="en-GB" sz="2000" kern="0" dirty="0">
                <a:solidFill>
                  <a:srgbClr val="002060"/>
                </a:solidFill>
                <a:latin typeface="Century Gothic"/>
                <a:ea typeface="Century Gothic"/>
                <a:cs typeface="Century Gothic"/>
                <a:sym typeface="Century Gothic"/>
              </a:rPr>
              <a:t>w</a:t>
            </a:r>
            <a:r>
              <a:rPr lang="en-GB" sz="2000" kern="0" noProof="0" dirty="0" err="1">
                <a:solidFill>
                  <a:srgbClr val="002060"/>
                </a:solidFill>
                <a:latin typeface="Century Gothic"/>
                <a:ea typeface="Century Gothic"/>
                <a:cs typeface="Century Gothic"/>
                <a:sym typeface="Century Gothic"/>
              </a:rPr>
              <a:t>ir</a:t>
            </a:r>
            <a:r>
              <a:rPr lang="en-GB" sz="2000" kern="0" noProof="0" dirty="0">
                <a:solidFill>
                  <a:srgbClr val="002060"/>
                </a:solidFill>
                <a:latin typeface="Century Gothic"/>
                <a:ea typeface="Century Gothic"/>
                <a:cs typeface="Century Gothic"/>
                <a:sym typeface="Century Gothic"/>
              </a:rPr>
              <a:t> </a:t>
            </a:r>
            <a:r>
              <a:rPr lang="en-GB" sz="2000" kern="0" noProof="0" dirty="0" err="1">
                <a:solidFill>
                  <a:srgbClr val="002060"/>
                </a:solidFill>
                <a:latin typeface="Century Gothic"/>
                <a:ea typeface="Century Gothic"/>
                <a:cs typeface="Century Gothic"/>
                <a:sym typeface="Century Gothic"/>
              </a:rPr>
              <a:t>lieben</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____</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363;p8">
            <a:extLst>
              <a:ext uri="{FF2B5EF4-FFF2-40B4-BE49-F238E27FC236}">
                <a16:creationId xmlns:a16="http://schemas.microsoft.com/office/drawing/2014/main" id="{5D08122A-45E3-41DC-8D66-F9D154F22F91}"/>
              </a:ext>
            </a:extLst>
          </p:cNvPr>
          <p:cNvSpPr txBox="1"/>
          <p:nvPr/>
        </p:nvSpPr>
        <p:spPr>
          <a:xfrm>
            <a:off x="2986257" y="5236886"/>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4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5" name="Google Shape;364;p8">
            <a:extLst>
              <a:ext uri="{FF2B5EF4-FFF2-40B4-BE49-F238E27FC236}">
                <a16:creationId xmlns:a16="http://schemas.microsoft.com/office/drawing/2014/main" id="{48B44E3A-6652-45C4-A1C9-4488356BFF3A}"/>
              </a:ext>
            </a:extLst>
          </p:cNvPr>
          <p:cNvSpPr txBox="1"/>
          <p:nvPr/>
        </p:nvSpPr>
        <p:spPr>
          <a:xfrm>
            <a:off x="2019431" y="5572464"/>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1</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6" name="Google Shape;365;p8">
            <a:extLst>
              <a:ext uri="{FF2B5EF4-FFF2-40B4-BE49-F238E27FC236}">
                <a16:creationId xmlns:a16="http://schemas.microsoft.com/office/drawing/2014/main" id="{0311D703-518F-4B15-873A-A101581CDFCF}"/>
              </a:ext>
            </a:extLst>
          </p:cNvPr>
          <p:cNvSpPr txBox="1"/>
          <p:nvPr/>
        </p:nvSpPr>
        <p:spPr>
          <a:xfrm>
            <a:off x="3210727" y="585488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B</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7" name="Google Shape;366;p8">
            <a:extLst>
              <a:ext uri="{FF2B5EF4-FFF2-40B4-BE49-F238E27FC236}">
                <a16:creationId xmlns:a16="http://schemas.microsoft.com/office/drawing/2014/main" id="{875A5F99-EB66-42EA-A3B5-D368AC2F7376}"/>
              </a:ext>
            </a:extLst>
          </p:cNvPr>
          <p:cNvSpPr txBox="1"/>
          <p:nvPr/>
        </p:nvSpPr>
        <p:spPr>
          <a:xfrm>
            <a:off x="5532675" y="5247587"/>
            <a:ext cx="44435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3 </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8" name="Google Shape;367;p8">
            <a:extLst>
              <a:ext uri="{FF2B5EF4-FFF2-40B4-BE49-F238E27FC236}">
                <a16:creationId xmlns:a16="http://schemas.microsoft.com/office/drawing/2014/main" id="{9E43DD0F-D883-48DF-8E85-D2ABEBCD6F9A}"/>
              </a:ext>
            </a:extLst>
          </p:cNvPr>
          <p:cNvSpPr txBox="1"/>
          <p:nvPr/>
        </p:nvSpPr>
        <p:spPr>
          <a:xfrm>
            <a:off x="5754851" y="5538746"/>
            <a:ext cx="35779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5</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89" name="Google Shape;368;p8">
            <a:extLst>
              <a:ext uri="{FF2B5EF4-FFF2-40B4-BE49-F238E27FC236}">
                <a16:creationId xmlns:a16="http://schemas.microsoft.com/office/drawing/2014/main" id="{998368C4-8AD8-4BC5-A54B-DC7102D7299B}"/>
              </a:ext>
            </a:extLst>
          </p:cNvPr>
          <p:cNvSpPr txBox="1"/>
          <p:nvPr/>
        </p:nvSpPr>
        <p:spPr>
          <a:xfrm>
            <a:off x="5521995" y="5850859"/>
            <a:ext cx="563809"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rPr>
              <a:t>2</a:t>
            </a:r>
            <a:endParaRPr kumimoji="0" sz="2400" b="1" i="0" u="none" strike="noStrike" kern="0" cap="none" spc="0" normalizeH="0" baseline="0" noProof="0" dirty="0">
              <a:ln>
                <a:noFill/>
              </a:ln>
              <a:solidFill>
                <a:srgbClr val="00B050"/>
              </a:solidFill>
              <a:effectLst/>
              <a:uLnTx/>
              <a:uFillTx/>
              <a:latin typeface="Century Gothic"/>
              <a:ea typeface="Century Gothic"/>
              <a:cs typeface="Century Gothic"/>
              <a:sym typeface="Century Gothic"/>
            </a:endParaRPr>
          </a:p>
        </p:txBody>
      </p:sp>
      <p:sp>
        <p:nvSpPr>
          <p:cNvPr id="90" name="Google Shape;371;p8">
            <a:extLst>
              <a:ext uri="{FF2B5EF4-FFF2-40B4-BE49-F238E27FC236}">
                <a16:creationId xmlns:a16="http://schemas.microsoft.com/office/drawing/2014/main" id="{195FA3F2-3E2D-4B41-90A3-B919A05E701B}"/>
              </a:ext>
            </a:extLst>
          </p:cNvPr>
          <p:cNvSpPr txBox="1"/>
          <p:nvPr/>
        </p:nvSpPr>
        <p:spPr>
          <a:xfrm>
            <a:off x="5935266" y="247291"/>
            <a:ext cx="5153218" cy="43703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Take turns to say the following German words out loud. Your partner will give you a point each time you remember the English translation as well.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A</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bekommen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brauchen</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lernen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diese</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schreiben</a:t>
            </a:r>
            <a:endParaRPr lang="en-GB" sz="2000" kern="0" baseline="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singen</a:t>
            </a:r>
            <a:endParaRPr kumimoji="0" lang="en-GB" sz="2000" b="0" i="0" u="none" strike="noStrike" kern="0" cap="none" spc="0" normalizeH="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baseline="0" dirty="0">
                <a:solidFill>
                  <a:srgbClr val="002060"/>
                </a:solidFill>
                <a:latin typeface="Century Gothic"/>
                <a:ea typeface="Century Gothic"/>
                <a:cs typeface="Century Gothic"/>
                <a:sym typeface="Century Gothic"/>
              </a:rPr>
              <a:t>dieses</a:t>
            </a:r>
            <a:endParaRPr kumimoji="0"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1" name="Google Shape;373;p8" descr="A picture containing icon&#10;&#10;Description automatically generated">
            <a:extLst>
              <a:ext uri="{FF2B5EF4-FFF2-40B4-BE49-F238E27FC236}">
                <a16:creationId xmlns:a16="http://schemas.microsoft.com/office/drawing/2014/main" id="{79F7DA2F-D595-4FD6-839A-32DA4DB3809A}"/>
              </a:ext>
            </a:extLst>
          </p:cNvPr>
          <p:cNvPicPr preferRelativeResize="0"/>
          <p:nvPr/>
        </p:nvPicPr>
        <p:blipFill rotWithShape="1">
          <a:blip r:embed="rId12">
            <a:alphaModFix/>
          </a:blip>
          <a:srcRect/>
          <a:stretch/>
        </p:blipFill>
        <p:spPr>
          <a:xfrm>
            <a:off x="6862590" y="2083641"/>
            <a:ext cx="462076" cy="437167"/>
          </a:xfrm>
          <a:prstGeom prst="rect">
            <a:avLst/>
          </a:prstGeom>
          <a:noFill/>
          <a:ln>
            <a:noFill/>
          </a:ln>
        </p:spPr>
      </p:pic>
      <p:pic>
        <p:nvPicPr>
          <p:cNvPr id="92" name="Google Shape;374;p8" descr="A picture containing icon&#10;&#10;Description automatically generated">
            <a:extLst>
              <a:ext uri="{FF2B5EF4-FFF2-40B4-BE49-F238E27FC236}">
                <a16:creationId xmlns:a16="http://schemas.microsoft.com/office/drawing/2014/main" id="{6B41F7F1-C2EB-4A02-AEE8-EF34A1DC4F77}"/>
              </a:ext>
            </a:extLst>
          </p:cNvPr>
          <p:cNvPicPr preferRelativeResize="0"/>
          <p:nvPr/>
        </p:nvPicPr>
        <p:blipFill rotWithShape="1">
          <a:blip r:embed="rId12">
            <a:alphaModFix/>
          </a:blip>
          <a:srcRect/>
          <a:stretch/>
        </p:blipFill>
        <p:spPr>
          <a:xfrm>
            <a:off x="6529083" y="2391638"/>
            <a:ext cx="462076" cy="437167"/>
          </a:xfrm>
          <a:prstGeom prst="rect">
            <a:avLst/>
          </a:prstGeom>
          <a:noFill/>
          <a:ln>
            <a:noFill/>
          </a:ln>
        </p:spPr>
      </p:pic>
      <p:pic>
        <p:nvPicPr>
          <p:cNvPr id="93" name="Google Shape;375;p8" descr="A picture containing icon&#10;&#10;Description automatically generated">
            <a:extLst>
              <a:ext uri="{FF2B5EF4-FFF2-40B4-BE49-F238E27FC236}">
                <a16:creationId xmlns:a16="http://schemas.microsoft.com/office/drawing/2014/main" id="{81568983-D59D-42DB-9B8B-89F88F12B7CE}"/>
              </a:ext>
            </a:extLst>
          </p:cNvPr>
          <p:cNvPicPr preferRelativeResize="0"/>
          <p:nvPr/>
        </p:nvPicPr>
        <p:blipFill rotWithShape="1">
          <a:blip r:embed="rId12">
            <a:alphaModFix/>
          </a:blip>
          <a:srcRect/>
          <a:stretch/>
        </p:blipFill>
        <p:spPr>
          <a:xfrm>
            <a:off x="6173095" y="2697621"/>
            <a:ext cx="462076" cy="437167"/>
          </a:xfrm>
          <a:prstGeom prst="rect">
            <a:avLst/>
          </a:prstGeom>
          <a:noFill/>
          <a:ln>
            <a:noFill/>
          </a:ln>
        </p:spPr>
      </p:pic>
      <p:pic>
        <p:nvPicPr>
          <p:cNvPr id="94" name="Google Shape;376;p8" descr="A picture containing icon&#10;&#10;Description automatically generated">
            <a:extLst>
              <a:ext uri="{FF2B5EF4-FFF2-40B4-BE49-F238E27FC236}">
                <a16:creationId xmlns:a16="http://schemas.microsoft.com/office/drawing/2014/main" id="{FF59906B-5CDD-4E80-9F32-91974C532921}"/>
              </a:ext>
            </a:extLst>
          </p:cNvPr>
          <p:cNvPicPr preferRelativeResize="0"/>
          <p:nvPr/>
        </p:nvPicPr>
        <p:blipFill rotWithShape="1">
          <a:blip r:embed="rId12">
            <a:alphaModFix/>
          </a:blip>
          <a:srcRect/>
          <a:stretch/>
        </p:blipFill>
        <p:spPr>
          <a:xfrm>
            <a:off x="6173095" y="3002932"/>
            <a:ext cx="462076" cy="437167"/>
          </a:xfrm>
          <a:prstGeom prst="rect">
            <a:avLst/>
          </a:prstGeom>
          <a:noFill/>
          <a:ln>
            <a:noFill/>
          </a:ln>
        </p:spPr>
      </p:pic>
      <p:pic>
        <p:nvPicPr>
          <p:cNvPr id="95" name="Google Shape;377;p8" descr="A picture containing icon&#10;&#10;Description automatically generated">
            <a:extLst>
              <a:ext uri="{FF2B5EF4-FFF2-40B4-BE49-F238E27FC236}">
                <a16:creationId xmlns:a16="http://schemas.microsoft.com/office/drawing/2014/main" id="{D75A95F0-0D69-4D88-9F32-B33887CA1E52}"/>
              </a:ext>
            </a:extLst>
          </p:cNvPr>
          <p:cNvPicPr preferRelativeResize="0"/>
          <p:nvPr/>
        </p:nvPicPr>
        <p:blipFill rotWithShape="1">
          <a:blip r:embed="rId12">
            <a:alphaModFix/>
          </a:blip>
          <a:srcRect/>
          <a:stretch/>
        </p:blipFill>
        <p:spPr>
          <a:xfrm>
            <a:off x="6687076" y="3301182"/>
            <a:ext cx="462076" cy="437167"/>
          </a:xfrm>
          <a:prstGeom prst="rect">
            <a:avLst/>
          </a:prstGeom>
          <a:noFill/>
          <a:ln>
            <a:noFill/>
          </a:ln>
        </p:spPr>
      </p:pic>
      <p:pic>
        <p:nvPicPr>
          <p:cNvPr id="96" name="Google Shape;378;p8" descr="A picture containing icon&#10;&#10;Description automatically generated">
            <a:extLst>
              <a:ext uri="{FF2B5EF4-FFF2-40B4-BE49-F238E27FC236}">
                <a16:creationId xmlns:a16="http://schemas.microsoft.com/office/drawing/2014/main" id="{BD6DAC51-5D44-467D-9CE5-3F57D9B1C621}"/>
              </a:ext>
            </a:extLst>
          </p:cNvPr>
          <p:cNvPicPr preferRelativeResize="0"/>
          <p:nvPr/>
        </p:nvPicPr>
        <p:blipFill rotWithShape="1">
          <a:blip r:embed="rId12">
            <a:alphaModFix/>
          </a:blip>
          <a:srcRect/>
          <a:stretch/>
        </p:blipFill>
        <p:spPr>
          <a:xfrm>
            <a:off x="6113141" y="3625333"/>
            <a:ext cx="462076" cy="437167"/>
          </a:xfrm>
          <a:prstGeom prst="rect">
            <a:avLst/>
          </a:prstGeom>
          <a:noFill/>
          <a:ln>
            <a:noFill/>
          </a:ln>
        </p:spPr>
      </p:pic>
      <p:pic>
        <p:nvPicPr>
          <p:cNvPr id="97" name="Google Shape;379;p8" descr="A picture containing icon&#10;&#10;Description automatically generated">
            <a:extLst>
              <a:ext uri="{FF2B5EF4-FFF2-40B4-BE49-F238E27FC236}">
                <a16:creationId xmlns:a16="http://schemas.microsoft.com/office/drawing/2014/main" id="{9F0864C3-FD96-4BF8-85A4-EF3581C04226}"/>
              </a:ext>
            </a:extLst>
          </p:cNvPr>
          <p:cNvPicPr preferRelativeResize="0"/>
          <p:nvPr/>
        </p:nvPicPr>
        <p:blipFill rotWithShape="1">
          <a:blip r:embed="rId12">
            <a:alphaModFix/>
          </a:blip>
          <a:srcRect/>
          <a:stretch/>
        </p:blipFill>
        <p:spPr>
          <a:xfrm>
            <a:off x="6169071" y="3920607"/>
            <a:ext cx="462076" cy="437167"/>
          </a:xfrm>
          <a:prstGeom prst="rect">
            <a:avLst/>
          </a:prstGeom>
          <a:noFill/>
          <a:ln>
            <a:noFill/>
          </a:ln>
        </p:spPr>
      </p:pic>
      <p:sp>
        <p:nvSpPr>
          <p:cNvPr id="98" name="Google Shape;372;p8">
            <a:extLst>
              <a:ext uri="{FF2B5EF4-FFF2-40B4-BE49-F238E27FC236}">
                <a16:creationId xmlns:a16="http://schemas.microsoft.com/office/drawing/2014/main" id="{7D5ECE89-6783-49E3-A1EC-BE4C42B5DF4D}"/>
              </a:ext>
            </a:extLst>
          </p:cNvPr>
          <p:cNvSpPr txBox="1"/>
          <p:nvPr/>
        </p:nvSpPr>
        <p:spPr>
          <a:xfrm>
            <a:off x="8905370" y="1443030"/>
            <a:ext cx="3139630" cy="33239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Partner 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benutzen</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kennen</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dieser</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lieben</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schwimmen</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spielen</a:t>
            </a:r>
            <a:endParaRPr lang="en-GB" sz="2000" kern="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a:ea typeface="Century Gothic"/>
                <a:cs typeface="Century Gothic"/>
                <a:sym typeface="Century Gothic"/>
              </a:rPr>
              <a:t>erklären</a:t>
            </a:r>
            <a:endPar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9" name="Google Shape;380;p8" descr="A picture containing icon&#10;&#10;Description automatically generated">
            <a:extLst>
              <a:ext uri="{FF2B5EF4-FFF2-40B4-BE49-F238E27FC236}">
                <a16:creationId xmlns:a16="http://schemas.microsoft.com/office/drawing/2014/main" id="{9BA39C36-7A96-469F-A38D-F02CC7A3BAAC}"/>
              </a:ext>
            </a:extLst>
          </p:cNvPr>
          <p:cNvPicPr preferRelativeResize="0"/>
          <p:nvPr/>
        </p:nvPicPr>
        <p:blipFill rotWithShape="1">
          <a:blip r:embed="rId12">
            <a:alphaModFix/>
          </a:blip>
          <a:srcRect/>
          <a:stretch/>
        </p:blipFill>
        <p:spPr>
          <a:xfrm>
            <a:off x="9360545" y="2071194"/>
            <a:ext cx="462076" cy="437167"/>
          </a:xfrm>
          <a:prstGeom prst="rect">
            <a:avLst/>
          </a:prstGeom>
          <a:noFill/>
          <a:ln>
            <a:noFill/>
          </a:ln>
        </p:spPr>
      </p:pic>
      <p:pic>
        <p:nvPicPr>
          <p:cNvPr id="100" name="Google Shape;381;p8" descr="A picture containing icon&#10;&#10;Description automatically generated">
            <a:extLst>
              <a:ext uri="{FF2B5EF4-FFF2-40B4-BE49-F238E27FC236}">
                <a16:creationId xmlns:a16="http://schemas.microsoft.com/office/drawing/2014/main" id="{F43758E1-3BEF-4668-A7D3-9CA20B451443}"/>
              </a:ext>
            </a:extLst>
          </p:cNvPr>
          <p:cNvPicPr preferRelativeResize="0"/>
          <p:nvPr/>
        </p:nvPicPr>
        <p:blipFill rotWithShape="1">
          <a:blip r:embed="rId12">
            <a:alphaModFix/>
          </a:blip>
          <a:srcRect/>
          <a:stretch/>
        </p:blipFill>
        <p:spPr>
          <a:xfrm>
            <a:off x="9300859" y="2394225"/>
            <a:ext cx="462076" cy="437167"/>
          </a:xfrm>
          <a:prstGeom prst="rect">
            <a:avLst/>
          </a:prstGeom>
          <a:noFill/>
          <a:ln>
            <a:noFill/>
          </a:ln>
        </p:spPr>
      </p:pic>
      <p:pic>
        <p:nvPicPr>
          <p:cNvPr id="101" name="Google Shape;382;p8" descr="A picture containing icon&#10;&#10;Description automatically generated">
            <a:extLst>
              <a:ext uri="{FF2B5EF4-FFF2-40B4-BE49-F238E27FC236}">
                <a16:creationId xmlns:a16="http://schemas.microsoft.com/office/drawing/2014/main" id="{6943EFDB-F844-4C1D-B8EB-801E6E852857}"/>
              </a:ext>
            </a:extLst>
          </p:cNvPr>
          <p:cNvPicPr preferRelativeResize="0"/>
          <p:nvPr/>
        </p:nvPicPr>
        <p:blipFill rotWithShape="1">
          <a:blip r:embed="rId12">
            <a:alphaModFix/>
          </a:blip>
          <a:srcRect/>
          <a:stretch/>
        </p:blipFill>
        <p:spPr>
          <a:xfrm>
            <a:off x="9169373" y="2713521"/>
            <a:ext cx="462076" cy="437167"/>
          </a:xfrm>
          <a:prstGeom prst="rect">
            <a:avLst/>
          </a:prstGeom>
          <a:noFill/>
          <a:ln>
            <a:noFill/>
          </a:ln>
        </p:spPr>
      </p:pic>
      <p:pic>
        <p:nvPicPr>
          <p:cNvPr id="102" name="Google Shape;383;p8" descr="A picture containing icon&#10;&#10;Description automatically generated">
            <a:extLst>
              <a:ext uri="{FF2B5EF4-FFF2-40B4-BE49-F238E27FC236}">
                <a16:creationId xmlns:a16="http://schemas.microsoft.com/office/drawing/2014/main" id="{3ACA9077-A0AD-4413-B535-82B5DF7E2370}"/>
              </a:ext>
            </a:extLst>
          </p:cNvPr>
          <p:cNvPicPr preferRelativeResize="0"/>
          <p:nvPr/>
        </p:nvPicPr>
        <p:blipFill rotWithShape="1">
          <a:blip r:embed="rId12">
            <a:alphaModFix/>
          </a:blip>
          <a:srcRect/>
          <a:stretch/>
        </p:blipFill>
        <p:spPr>
          <a:xfrm>
            <a:off x="9468678" y="3031550"/>
            <a:ext cx="462076" cy="437167"/>
          </a:xfrm>
          <a:prstGeom prst="rect">
            <a:avLst/>
          </a:prstGeom>
          <a:noFill/>
          <a:ln>
            <a:noFill/>
          </a:ln>
        </p:spPr>
      </p:pic>
      <p:pic>
        <p:nvPicPr>
          <p:cNvPr id="103" name="Google Shape;384;p8" descr="A picture containing icon&#10;&#10;Description automatically generated">
            <a:extLst>
              <a:ext uri="{FF2B5EF4-FFF2-40B4-BE49-F238E27FC236}">
                <a16:creationId xmlns:a16="http://schemas.microsoft.com/office/drawing/2014/main" id="{DF718824-0453-4F73-8C4D-854CD26C5AFC}"/>
              </a:ext>
            </a:extLst>
          </p:cNvPr>
          <p:cNvPicPr preferRelativeResize="0"/>
          <p:nvPr/>
        </p:nvPicPr>
        <p:blipFill rotWithShape="1">
          <a:blip r:embed="rId12">
            <a:alphaModFix/>
          </a:blip>
          <a:srcRect/>
          <a:stretch/>
        </p:blipFill>
        <p:spPr>
          <a:xfrm>
            <a:off x="9545321" y="3278841"/>
            <a:ext cx="462076" cy="437167"/>
          </a:xfrm>
          <a:prstGeom prst="rect">
            <a:avLst/>
          </a:prstGeom>
          <a:noFill/>
          <a:ln>
            <a:noFill/>
          </a:ln>
        </p:spPr>
      </p:pic>
      <p:pic>
        <p:nvPicPr>
          <p:cNvPr id="104" name="Google Shape;385;p8" descr="A picture containing icon&#10;&#10;Description automatically generated">
            <a:extLst>
              <a:ext uri="{FF2B5EF4-FFF2-40B4-BE49-F238E27FC236}">
                <a16:creationId xmlns:a16="http://schemas.microsoft.com/office/drawing/2014/main" id="{0AB69C67-EB0D-4006-8922-83A02A2400FB}"/>
              </a:ext>
            </a:extLst>
          </p:cNvPr>
          <p:cNvPicPr preferRelativeResize="0"/>
          <p:nvPr/>
        </p:nvPicPr>
        <p:blipFill rotWithShape="1">
          <a:blip r:embed="rId12">
            <a:alphaModFix/>
          </a:blip>
          <a:srcRect/>
          <a:stretch/>
        </p:blipFill>
        <p:spPr>
          <a:xfrm>
            <a:off x="9178483" y="3613428"/>
            <a:ext cx="462076" cy="437167"/>
          </a:xfrm>
          <a:prstGeom prst="rect">
            <a:avLst/>
          </a:prstGeom>
          <a:noFill/>
          <a:ln>
            <a:noFill/>
          </a:ln>
        </p:spPr>
      </p:pic>
      <p:pic>
        <p:nvPicPr>
          <p:cNvPr id="105" name="Google Shape;386;p8" descr="A picture containing icon&#10;&#10;Description automatically generated">
            <a:extLst>
              <a:ext uri="{FF2B5EF4-FFF2-40B4-BE49-F238E27FC236}">
                <a16:creationId xmlns:a16="http://schemas.microsoft.com/office/drawing/2014/main" id="{21A1B835-ADC4-4FD5-9E1B-85F9EA688B08}"/>
              </a:ext>
            </a:extLst>
          </p:cNvPr>
          <p:cNvPicPr preferRelativeResize="0"/>
          <p:nvPr/>
        </p:nvPicPr>
        <p:blipFill rotWithShape="1">
          <a:blip r:embed="rId12">
            <a:alphaModFix/>
          </a:blip>
          <a:srcRect/>
          <a:stretch/>
        </p:blipFill>
        <p:spPr>
          <a:xfrm>
            <a:off x="9608791" y="3890330"/>
            <a:ext cx="462076" cy="437167"/>
          </a:xfrm>
          <a:prstGeom prst="rect">
            <a:avLst/>
          </a:prstGeom>
          <a:noFill/>
          <a:ln>
            <a:noFill/>
          </a:ln>
        </p:spPr>
      </p:pic>
      <p:sp>
        <p:nvSpPr>
          <p:cNvPr id="106" name="Google Shape;387;p8">
            <a:extLst>
              <a:ext uri="{FF2B5EF4-FFF2-40B4-BE49-F238E27FC236}">
                <a16:creationId xmlns:a16="http://schemas.microsoft.com/office/drawing/2014/main" id="{49DE952B-AD77-4E33-AF8B-01DF57600257}"/>
              </a:ext>
            </a:extLst>
          </p:cNvPr>
          <p:cNvSpPr txBox="1"/>
          <p:nvPr/>
        </p:nvSpPr>
        <p:spPr>
          <a:xfrm>
            <a:off x="6390236" y="4825295"/>
            <a:ext cx="5576494" cy="175432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 </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Ping Pong translation in pairs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1:</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Challenge each other by testing whether you can translate the German words into English.</a:t>
            </a:r>
            <a:endParaRPr kumimoji="0"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Round 2:</a:t>
            </a:r>
            <a:r>
              <a:rPr kumimoji="0" lang="en-GB"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Now challenge your partner by asking for the German words. </a:t>
            </a: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7" name="Google Shape;388;p8" descr="Chat, Multiple, Icon, Symbol, Message, Bubble, Talk">
            <a:extLst>
              <a:ext uri="{FF2B5EF4-FFF2-40B4-BE49-F238E27FC236}">
                <a16:creationId xmlns:a16="http://schemas.microsoft.com/office/drawing/2014/main" id="{09B6E963-EC43-418F-8FE7-6CD1372B4B02}"/>
              </a:ext>
            </a:extLst>
          </p:cNvPr>
          <p:cNvPicPr preferRelativeResize="0"/>
          <p:nvPr/>
        </p:nvPicPr>
        <p:blipFill rotWithShape="1">
          <a:blip r:embed="rId13">
            <a:alphaModFix/>
          </a:blip>
          <a:srcRect/>
          <a:stretch/>
        </p:blipFill>
        <p:spPr>
          <a:xfrm>
            <a:off x="10995439" y="4472844"/>
            <a:ext cx="886540" cy="758756"/>
          </a:xfrm>
          <a:prstGeom prst="rect">
            <a:avLst/>
          </a:prstGeom>
          <a:noFill/>
          <a:ln>
            <a:noFill/>
          </a:ln>
        </p:spPr>
      </p:pic>
      <p:sp>
        <p:nvSpPr>
          <p:cNvPr id="110" name="Title 1">
            <a:extLst>
              <a:ext uri="{FF2B5EF4-FFF2-40B4-BE49-F238E27FC236}">
                <a16:creationId xmlns:a16="http://schemas.microsoft.com/office/drawing/2014/main" id="{7D6A8B94-C49B-4D25-816D-CB9259C471FE}"/>
              </a:ext>
            </a:extLst>
          </p:cNvPr>
          <p:cNvSpPr txBox="1">
            <a:spLocks/>
          </p:cNvSpPr>
          <p:nvPr/>
        </p:nvSpPr>
        <p:spPr>
          <a:xfrm>
            <a:off x="10950576" y="12097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hören</a:t>
            </a:r>
            <a:endParaRPr lang="en-GB" sz="2000" b="1" kern="0" dirty="0">
              <a:solidFill>
                <a:srgbClr val="002060"/>
              </a:solidFill>
              <a:latin typeface="Century Gothic" panose="020B0502020202020204" pitchFamily="34" charset="0"/>
            </a:endParaRPr>
          </a:p>
        </p:txBody>
      </p:sp>
      <p:pic>
        <p:nvPicPr>
          <p:cNvPr id="111" name="Picture 110" descr="A picture containing text, clipart&#10;&#10;Description automatically generated">
            <a:extLst>
              <a:ext uri="{FF2B5EF4-FFF2-40B4-BE49-F238E27FC236}">
                <a16:creationId xmlns:a16="http://schemas.microsoft.com/office/drawing/2014/main" id="{19452294-B199-4904-A7D2-6EF6508CC321}"/>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12" name="Title 2">
            <a:extLst>
              <a:ext uri="{FF2B5EF4-FFF2-40B4-BE49-F238E27FC236}">
                <a16:creationId xmlns:a16="http://schemas.microsoft.com/office/drawing/2014/main" id="{F26FC2F6-2F0A-4E35-A971-9D3970B6EB66}"/>
              </a:ext>
            </a:extLst>
          </p:cNvPr>
          <p:cNvSpPr txBox="1">
            <a:spLocks/>
          </p:cNvSpPr>
          <p:nvPr/>
        </p:nvSpPr>
        <p:spPr>
          <a:xfrm>
            <a:off x="10886163" y="2818677"/>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113" name="Group 112">
            <a:extLst>
              <a:ext uri="{FF2B5EF4-FFF2-40B4-BE49-F238E27FC236}">
                <a16:creationId xmlns:a16="http://schemas.microsoft.com/office/drawing/2014/main" id="{4C1874D1-A8E5-4A65-9AEE-DD9007B99258}"/>
              </a:ext>
            </a:extLst>
          </p:cNvPr>
          <p:cNvGrpSpPr/>
          <p:nvPr/>
        </p:nvGrpSpPr>
        <p:grpSpPr>
          <a:xfrm>
            <a:off x="10787168" y="1841116"/>
            <a:ext cx="1316286" cy="754334"/>
            <a:chOff x="10714104" y="160499"/>
            <a:chExt cx="1316286" cy="754334"/>
          </a:xfrm>
        </p:grpSpPr>
        <p:sp>
          <p:nvSpPr>
            <p:cNvPr id="114" name="Speech Bubble: Rectangle with Corners Rounded 113">
              <a:extLst>
                <a:ext uri="{FF2B5EF4-FFF2-40B4-BE49-F238E27FC236}">
                  <a16:creationId xmlns:a16="http://schemas.microsoft.com/office/drawing/2014/main" id="{C9FE4A47-2D9E-439C-AEF7-29C96824EFB0}"/>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5" name="Speech Bubble: Rectangle with Corners Rounded 114">
              <a:extLst>
                <a:ext uri="{FF2B5EF4-FFF2-40B4-BE49-F238E27FC236}">
                  <a16:creationId xmlns:a16="http://schemas.microsoft.com/office/drawing/2014/main" id="{41E84F81-B2E8-4517-B78A-B11FEC71EA5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116" name="Picture 115" descr="A picture containing text, reptile&#10;&#10;Description automatically generated">
              <a:extLst>
                <a:ext uri="{FF2B5EF4-FFF2-40B4-BE49-F238E27FC236}">
                  <a16:creationId xmlns:a16="http://schemas.microsoft.com/office/drawing/2014/main" id="{7DC414E8-6AC4-4429-83F4-BC8D988CC52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117" name="TextBox 116">
              <a:extLst>
                <a:ext uri="{FF2B5EF4-FFF2-40B4-BE49-F238E27FC236}">
                  <a16:creationId xmlns:a16="http://schemas.microsoft.com/office/drawing/2014/main" id="{E6E76DE7-FDC0-40D7-8575-466965DC986D}"/>
                </a:ext>
              </a:extLst>
            </p:cNvPr>
            <p:cNvSpPr txBox="1"/>
            <p:nvPr/>
          </p:nvSpPr>
          <p:spPr>
            <a:xfrm>
              <a:off x="11439650" y="268502"/>
              <a:ext cx="464438"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rPr>
                <a:t>…</a:t>
              </a:r>
            </a:p>
          </p:txBody>
        </p:sp>
      </p:grpSp>
      <p:sp>
        <p:nvSpPr>
          <p:cNvPr id="108" name="Google Shape;167;p2">
            <a:extLst>
              <a:ext uri="{FF2B5EF4-FFF2-40B4-BE49-F238E27FC236}">
                <a16:creationId xmlns:a16="http://schemas.microsoft.com/office/drawing/2014/main" id="{B0EDF649-98E7-4236-93C6-A5F56999958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Speech Bubble: Rectangle with Corners Rounded 108">
            <a:hlinkClick r:id="" action="ppaction://noaction">
              <a:snd r:embed="rId16" name="T1_W5F_8.1.wav"/>
            </a:hlinkClick>
            <a:extLst>
              <a:ext uri="{FF2B5EF4-FFF2-40B4-BE49-F238E27FC236}">
                <a16:creationId xmlns:a16="http://schemas.microsoft.com/office/drawing/2014/main" id="{B8495072-581E-4E26-8F64-6C05EF1711BD}"/>
              </a:ext>
            </a:extLst>
          </p:cNvPr>
          <p:cNvSpPr/>
          <p:nvPr/>
        </p:nvSpPr>
        <p:spPr>
          <a:xfrm>
            <a:off x="3829425" y="178114"/>
            <a:ext cx="1289578" cy="494285"/>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8" name="CustomShape 7">
            <a:hlinkClick r:id="" action="ppaction://noaction">
              <a:snd r:embed="rId16" name="T1_W5F_8.1.wav"/>
            </a:hlinkClick>
            <a:extLst>
              <a:ext uri="{FF2B5EF4-FFF2-40B4-BE49-F238E27FC236}">
                <a16:creationId xmlns:a16="http://schemas.microsoft.com/office/drawing/2014/main" id="{4ED0B60B-D1EC-463E-86AD-2E580D2DF8B9}"/>
              </a:ext>
            </a:extLst>
          </p:cNvPr>
          <p:cNvSpPr/>
          <p:nvPr/>
        </p:nvSpPr>
        <p:spPr>
          <a:xfrm>
            <a:off x="3886997" y="151345"/>
            <a:ext cx="264208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19" name="Graphic 118" descr="Teacher">
            <a:extLst>
              <a:ext uri="{FF2B5EF4-FFF2-40B4-BE49-F238E27FC236}">
                <a16:creationId xmlns:a16="http://schemas.microsoft.com/office/drawing/2014/main" id="{C72E093A-87D7-4B45-BA9D-B2D912A7235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91497" y="998"/>
            <a:ext cx="914400" cy="914400"/>
          </a:xfrm>
          <a:prstGeom prst="rect">
            <a:avLst/>
          </a:prstGeom>
        </p:spPr>
      </p:pic>
      <p:sp>
        <p:nvSpPr>
          <p:cNvPr id="2" name="Speech Bubble: Rectangle with Corners Rounded 1">
            <a:extLst>
              <a:ext uri="{FF2B5EF4-FFF2-40B4-BE49-F238E27FC236}">
                <a16:creationId xmlns:a16="http://schemas.microsoft.com/office/drawing/2014/main" id="{A0EFBE36-6D3E-2772-0C38-47CD7E0341C0}"/>
              </a:ext>
            </a:extLst>
          </p:cNvPr>
          <p:cNvSpPr/>
          <p:nvPr/>
        </p:nvSpPr>
        <p:spPr>
          <a:xfrm>
            <a:off x="6590024" y="1477648"/>
            <a:ext cx="2684677" cy="1002766"/>
          </a:xfrm>
          <a:prstGeom prst="wedgeRoundRectCallout">
            <a:avLst>
              <a:gd name="adj1" fmla="val -257007"/>
              <a:gd name="adj2" fmla="val -69499"/>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The letter ‘B’ here stands for ‘</a:t>
            </a:r>
            <a:r>
              <a:rPr kumimoji="0" lang="en-US" sz="1800" b="1" i="1" u="none" strike="noStrike" kern="1200" cap="none" spc="0" normalizeH="0" baseline="0" noProof="0" dirty="0" err="1">
                <a:ln>
                  <a:noFill/>
                </a:ln>
                <a:solidFill>
                  <a:prstClr val="white"/>
                </a:solidFill>
                <a:effectLst/>
                <a:uLnTx/>
                <a:uFillTx/>
                <a:latin typeface="Century Gothic"/>
                <a:ea typeface="+mn-ea"/>
                <a:cs typeface="+mn-cs"/>
              </a:rPr>
              <a:t>Beispiel</a:t>
            </a:r>
            <a:r>
              <a:rPr kumimoji="0" lang="en-US" sz="1800" b="0" i="0" u="none" strike="noStrike" kern="1200" cap="none" spc="0" normalizeH="0" baseline="0" noProof="0" dirty="0">
                <a:ln>
                  <a:noFill/>
                </a:ln>
                <a:solidFill>
                  <a:prstClr val="white"/>
                </a:solidFill>
                <a:effectLst/>
                <a:uLnTx/>
                <a:uFillTx/>
                <a:latin typeface="Century Gothic"/>
                <a:ea typeface="+mn-ea"/>
                <a:cs typeface="+mn-cs"/>
              </a:rPr>
              <a:t>’ (example)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864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 calcmode="lin" valueType="num">
                                      <p:cBhvr additive="base">
                                        <p:cTn id="20"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 calcmode="lin" valueType="num">
                                      <p:cBhvr additive="base">
                                        <p:cTn id="25"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3"/>
                                        </p:tgtEl>
                                        <p:attrNameLst>
                                          <p:attrName>style.visibility</p:attrName>
                                        </p:attrNameLst>
                                      </p:cBhvr>
                                      <p:to>
                                        <p:strVal val="visible"/>
                                      </p:to>
                                    </p:set>
                                    <p:anim calcmode="lin" valueType="num">
                                      <p:cBhvr additive="base">
                                        <p:cTn id="30"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additive="base">
                                        <p:cTn id="35" dur="500"/>
                                        <p:tgtEl>
                                          <p:spTgt spid="7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additive="base">
                                        <p:cTn id="40" dur="500"/>
                                        <p:tgtEl>
                                          <p:spTgt spid="7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anim calcmode="lin" valueType="num">
                                      <p:cBhvr additive="base">
                                        <p:cTn id="45" dur="500"/>
                                        <p:tgtEl>
                                          <p:spTgt spid="83"/>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2"/>
                                        </p:tgtEl>
                                        <p:attrNameLst>
                                          <p:attrName>style.visibility</p:attrName>
                                        </p:attrNameLst>
                                      </p:cBhvr>
                                      <p:to>
                                        <p:strVal val="visible"/>
                                      </p:to>
                                    </p:set>
                                    <p:anim calcmode="lin" valueType="num">
                                      <p:cBhvr additive="base">
                                        <p:cTn id="48" dur="500"/>
                                        <p:tgtEl>
                                          <p:spTgt spid="8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anim calcmode="lin" valueType="num">
                                      <p:cBhvr additive="base">
                                        <p:cTn id="53" dur="500"/>
                                        <p:tgtEl>
                                          <p:spTgt spid="8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5"/>
                                        </p:tgtEl>
                                        <p:attrNameLst>
                                          <p:attrName>style.visibility</p:attrName>
                                        </p:attrNameLst>
                                      </p:cBhvr>
                                      <p:to>
                                        <p:strVal val="visible"/>
                                      </p:to>
                                    </p:set>
                                    <p:anim calcmode="lin" valueType="num">
                                      <p:cBhvr additive="base">
                                        <p:cTn id="58" dur="500"/>
                                        <p:tgtEl>
                                          <p:spTgt spid="8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86"/>
                                        </p:tgtEl>
                                        <p:attrNameLst>
                                          <p:attrName>style.visibility</p:attrName>
                                        </p:attrNameLst>
                                      </p:cBhvr>
                                      <p:to>
                                        <p:strVal val="visible"/>
                                      </p:to>
                                    </p:set>
                                    <p:anim calcmode="lin" valueType="num">
                                      <p:cBhvr additive="base">
                                        <p:cTn id="63"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87"/>
                                        </p:tgtEl>
                                        <p:attrNameLst>
                                          <p:attrName>style.visibility</p:attrName>
                                        </p:attrNameLst>
                                      </p:cBhvr>
                                      <p:to>
                                        <p:strVal val="visible"/>
                                      </p:to>
                                    </p:set>
                                    <p:anim calcmode="lin" valueType="num">
                                      <p:cBhvr additive="base">
                                        <p:cTn id="68"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additive="base">
                                        <p:cTn id="73" dur="500"/>
                                        <p:tgtEl>
                                          <p:spTgt spid="8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89"/>
                                        </p:tgtEl>
                                        <p:attrNameLst>
                                          <p:attrName>style.visibility</p:attrName>
                                        </p:attrNameLst>
                                      </p:cBhvr>
                                      <p:to>
                                        <p:strVal val="visible"/>
                                      </p:to>
                                    </p:set>
                                    <p:anim calcmode="lin" valueType="num">
                                      <p:cBhvr additive="base">
                                        <p:cTn id="78" dur="500"/>
                                        <p:tgtEl>
                                          <p:spTgt spid="89"/>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p:tgtEl>
                                          <p:spTgt spid="90"/>
                                        </p:tgtEl>
                                        <p:attrNameLst>
                                          <p:attrName>ppt_y</p:attrName>
                                        </p:attrNameLst>
                                      </p:cBhvr>
                                      <p:tavLst>
                                        <p:tav tm="0">
                                          <p:val>
                                            <p:strVal val="#ppt_y+1"/>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91"/>
                                        </p:tgtEl>
                                        <p:attrNameLst>
                                          <p:attrName>style.visibility</p:attrName>
                                        </p:attrNameLst>
                                      </p:cBhvr>
                                      <p:to>
                                        <p:strVal val="visible"/>
                                      </p:to>
                                    </p:set>
                                    <p:anim calcmode="lin" valueType="num">
                                      <p:cBhvr additive="base">
                                        <p:cTn id="86" dur="500"/>
                                        <p:tgtEl>
                                          <p:spTgt spid="91"/>
                                        </p:tgtEl>
                                        <p:attrNameLst>
                                          <p:attrName>ppt_y</p:attrName>
                                        </p:attrNameLst>
                                      </p:cBhvr>
                                      <p:tavLst>
                                        <p:tav tm="0">
                                          <p:val>
                                            <p:strVal val="#ppt_y+1"/>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92"/>
                                        </p:tgtEl>
                                        <p:attrNameLst>
                                          <p:attrName>style.visibility</p:attrName>
                                        </p:attrNameLst>
                                      </p:cBhvr>
                                      <p:to>
                                        <p:strVal val="visible"/>
                                      </p:to>
                                    </p:set>
                                    <p:anim calcmode="lin" valueType="num">
                                      <p:cBhvr additive="base">
                                        <p:cTn id="89" dur="500"/>
                                        <p:tgtEl>
                                          <p:spTgt spid="92"/>
                                        </p:tgtEl>
                                        <p:attrNameLst>
                                          <p:attrName>ppt_y</p:attrName>
                                        </p:attrNameLst>
                                      </p:cBhvr>
                                      <p:tavLst>
                                        <p:tav tm="0">
                                          <p:val>
                                            <p:strVal val="#ppt_y+1"/>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93"/>
                                        </p:tgtEl>
                                        <p:attrNameLst>
                                          <p:attrName>style.visibility</p:attrName>
                                        </p:attrNameLst>
                                      </p:cBhvr>
                                      <p:to>
                                        <p:strVal val="visible"/>
                                      </p:to>
                                    </p:set>
                                    <p:anim calcmode="lin" valueType="num">
                                      <p:cBhvr additive="base">
                                        <p:cTn id="92" dur="500"/>
                                        <p:tgtEl>
                                          <p:spTgt spid="93"/>
                                        </p:tgtEl>
                                        <p:attrNameLst>
                                          <p:attrName>ppt_y</p:attrName>
                                        </p:attrNameLst>
                                      </p:cBhvr>
                                      <p:tavLst>
                                        <p:tav tm="0">
                                          <p:val>
                                            <p:strVal val="#ppt_y+1"/>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500"/>
                                        <p:tgtEl>
                                          <p:spTgt spid="94"/>
                                        </p:tgtEl>
                                        <p:attrNameLst>
                                          <p:attrName>ppt_y</p:attrName>
                                        </p:attrNameLst>
                                      </p:cBhvr>
                                      <p:tavLst>
                                        <p:tav tm="0">
                                          <p:val>
                                            <p:strVal val="#ppt_y+1"/>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95"/>
                                        </p:tgtEl>
                                        <p:attrNameLst>
                                          <p:attrName>style.visibility</p:attrName>
                                        </p:attrNameLst>
                                      </p:cBhvr>
                                      <p:to>
                                        <p:strVal val="visible"/>
                                      </p:to>
                                    </p:set>
                                    <p:anim calcmode="lin" valueType="num">
                                      <p:cBhvr additive="base">
                                        <p:cTn id="98" dur="500"/>
                                        <p:tgtEl>
                                          <p:spTgt spid="95"/>
                                        </p:tgtEl>
                                        <p:attrNameLst>
                                          <p:attrName>ppt_y</p:attrName>
                                        </p:attrNameLst>
                                      </p:cBhvr>
                                      <p:tavLst>
                                        <p:tav tm="0">
                                          <p:val>
                                            <p:strVal val="#ppt_y+1"/>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p:tgtEl>
                                          <p:spTgt spid="96"/>
                                        </p:tgtEl>
                                        <p:attrNameLst>
                                          <p:attrName>ppt_y</p:attrName>
                                        </p:attrNameLst>
                                      </p:cBhvr>
                                      <p:tavLst>
                                        <p:tav tm="0">
                                          <p:val>
                                            <p:strVal val="#ppt_y+1"/>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97"/>
                                        </p:tgtEl>
                                        <p:attrNameLst>
                                          <p:attrName>style.visibility</p:attrName>
                                        </p:attrNameLst>
                                      </p:cBhvr>
                                      <p:to>
                                        <p:strVal val="visible"/>
                                      </p:to>
                                    </p:set>
                                    <p:anim calcmode="lin" valueType="num">
                                      <p:cBhvr additive="base">
                                        <p:cTn id="104" dur="500"/>
                                        <p:tgtEl>
                                          <p:spTgt spid="9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2"/>
                                            </p:cond>
                                          </p:stCondLst>
                                          <p:endCondLst>
                                            <p:cond evt="onStopAudio" delay="0">
                                              <p:tgtEl>
                                                <p:sldTgt/>
                                              </p:tgtEl>
                                            </p:cond>
                                          </p:endCondLst>
                                        </p:cTn>
                                        <p:tgtEl>
                                          <p:sndTgt r:embed="rId3" name="T1_W5F_8.8.wav"/>
                                        </p:tgtEl>
                                      </p:cMediaNode>
                                    </p:audio>
                                  </p:sub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99"/>
                                        </p:tgtEl>
                                        <p:attrNameLst>
                                          <p:attrName>style.visibility</p:attrName>
                                        </p:attrNameLst>
                                      </p:cBhvr>
                                      <p:to>
                                        <p:strVal val="visible"/>
                                      </p:to>
                                    </p:set>
                                    <p:anim calcmode="lin" valueType="num">
                                      <p:cBhvr additive="base">
                                        <p:cTn id="109" dur="500"/>
                                        <p:tgtEl>
                                          <p:spTgt spid="99"/>
                                        </p:tgtEl>
                                        <p:attrNameLst>
                                          <p:attrName>ppt_y</p:attrName>
                                        </p:attrNameLst>
                                      </p:cBhvr>
                                      <p:tavLst>
                                        <p:tav tm="0">
                                          <p:val>
                                            <p:strVal val="#ppt_y+1"/>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100"/>
                                        </p:tgtEl>
                                        <p:attrNameLst>
                                          <p:attrName>style.visibility</p:attrName>
                                        </p:attrNameLst>
                                      </p:cBhvr>
                                      <p:to>
                                        <p:strVal val="visible"/>
                                      </p:to>
                                    </p:set>
                                    <p:anim calcmode="lin" valueType="num">
                                      <p:cBhvr additive="base">
                                        <p:cTn id="112" dur="500"/>
                                        <p:tgtEl>
                                          <p:spTgt spid="100"/>
                                        </p:tgtEl>
                                        <p:attrNameLst>
                                          <p:attrName>ppt_y</p:attrName>
                                        </p:attrNameLst>
                                      </p:cBhvr>
                                      <p:tavLst>
                                        <p:tav tm="0">
                                          <p:val>
                                            <p:strVal val="#ppt_y+1"/>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additive="base">
                                        <p:cTn id="115" dur="500"/>
                                        <p:tgtEl>
                                          <p:spTgt spid="101"/>
                                        </p:tgtEl>
                                        <p:attrNameLst>
                                          <p:attrName>ppt_y</p:attrName>
                                        </p:attrNameLst>
                                      </p:cBhvr>
                                      <p:tavLst>
                                        <p:tav tm="0">
                                          <p:val>
                                            <p:strVal val="#ppt_y+1"/>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102"/>
                                        </p:tgtEl>
                                        <p:attrNameLst>
                                          <p:attrName>style.visibility</p:attrName>
                                        </p:attrNameLst>
                                      </p:cBhvr>
                                      <p:to>
                                        <p:strVal val="visible"/>
                                      </p:to>
                                    </p:set>
                                    <p:anim calcmode="lin" valueType="num">
                                      <p:cBhvr additive="base">
                                        <p:cTn id="118" dur="500"/>
                                        <p:tgtEl>
                                          <p:spTgt spid="102"/>
                                        </p:tgtEl>
                                        <p:attrNameLst>
                                          <p:attrName>ppt_y</p:attrName>
                                        </p:attrNameLst>
                                      </p:cBhvr>
                                      <p:tavLst>
                                        <p:tav tm="0">
                                          <p:val>
                                            <p:strVal val="#ppt_y+1"/>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103"/>
                                        </p:tgtEl>
                                        <p:attrNameLst>
                                          <p:attrName>style.visibility</p:attrName>
                                        </p:attrNameLst>
                                      </p:cBhvr>
                                      <p:to>
                                        <p:strVal val="visible"/>
                                      </p:to>
                                    </p:set>
                                    <p:anim calcmode="lin" valueType="num">
                                      <p:cBhvr additive="base">
                                        <p:cTn id="121" dur="500"/>
                                        <p:tgtEl>
                                          <p:spTgt spid="103"/>
                                        </p:tgtEl>
                                        <p:attrNameLst>
                                          <p:attrName>ppt_y</p:attrName>
                                        </p:attrNameLst>
                                      </p:cBhvr>
                                      <p:tavLst>
                                        <p:tav tm="0">
                                          <p:val>
                                            <p:strVal val="#ppt_y+1"/>
                                          </p:val>
                                        </p:tav>
                                        <p:tav tm="100000">
                                          <p:val>
                                            <p:strVal val="#ppt_y"/>
                                          </p:val>
                                        </p:tav>
                                      </p:tavLst>
                                    </p:anim>
                                  </p:childTnLst>
                                </p:cTn>
                              </p:par>
                              <p:par>
                                <p:cTn id="122" presetID="2" presetClass="entr" presetSubtype="4" fill="hold" nodeType="withEffect">
                                  <p:stCondLst>
                                    <p:cond delay="0"/>
                                  </p:stCondLst>
                                  <p:childTnLst>
                                    <p:set>
                                      <p:cBhvr>
                                        <p:cTn id="123" dur="1" fill="hold">
                                          <p:stCondLst>
                                            <p:cond delay="0"/>
                                          </p:stCondLst>
                                        </p:cTn>
                                        <p:tgtEl>
                                          <p:spTgt spid="104"/>
                                        </p:tgtEl>
                                        <p:attrNameLst>
                                          <p:attrName>style.visibility</p:attrName>
                                        </p:attrNameLst>
                                      </p:cBhvr>
                                      <p:to>
                                        <p:strVal val="visible"/>
                                      </p:to>
                                    </p:set>
                                    <p:anim calcmode="lin" valueType="num">
                                      <p:cBhvr additive="base">
                                        <p:cTn id="124" dur="500"/>
                                        <p:tgtEl>
                                          <p:spTgt spid="104"/>
                                        </p:tgtEl>
                                        <p:attrNameLst>
                                          <p:attrName>ppt_y</p:attrName>
                                        </p:attrNameLst>
                                      </p:cBhvr>
                                      <p:tavLst>
                                        <p:tav tm="0">
                                          <p:val>
                                            <p:strVal val="#ppt_y+1"/>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105"/>
                                        </p:tgtEl>
                                        <p:attrNameLst>
                                          <p:attrName>style.visibility</p:attrName>
                                        </p:attrNameLst>
                                      </p:cBhvr>
                                      <p:to>
                                        <p:strVal val="visible"/>
                                      </p:to>
                                    </p:set>
                                    <p:anim calcmode="lin" valueType="num">
                                      <p:cBhvr additive="base">
                                        <p:cTn id="127" dur="500"/>
                                        <p:tgtEl>
                                          <p:spTgt spid="105"/>
                                        </p:tgtEl>
                                        <p:attrNameLst>
                                          <p:attrName>ppt_y</p:attrName>
                                        </p:attrNameLst>
                                      </p:cBhvr>
                                      <p:tavLst>
                                        <p:tav tm="0">
                                          <p:val>
                                            <p:strVal val="#ppt_y+1"/>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98"/>
                                        </p:tgtEl>
                                        <p:attrNameLst>
                                          <p:attrName>style.visibility</p:attrName>
                                        </p:attrNameLst>
                                      </p:cBhvr>
                                      <p:to>
                                        <p:strVal val="visible"/>
                                      </p:to>
                                    </p:set>
                                    <p:anim calcmode="lin" valueType="num">
                                      <p:cBhvr additive="base">
                                        <p:cTn id="130" dur="500"/>
                                        <p:tgtEl>
                                          <p:spTgt spid="9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8"/>
                                            </p:cond>
                                          </p:stCondLst>
                                          <p:endCondLst>
                                            <p:cond evt="onStopAudio" delay="0">
                                              <p:tgtEl>
                                                <p:sldTgt/>
                                              </p:tgtEl>
                                            </p:cond>
                                          </p:endCondLst>
                                        </p:cTn>
                                        <p:tgtEl>
                                          <p:sndTgt r:embed="rId4" name="T1_W5F_8.9.wav"/>
                                        </p:tgtEl>
                                      </p:cMediaNode>
                                    </p:audio>
                                  </p:subTnLst>
                                </p:cTn>
                              </p:par>
                            </p:childTnLst>
                          </p:cTn>
                        </p:par>
                      </p:childTnLst>
                    </p:cTn>
                  </p:par>
                  <p:par>
                    <p:cTn id="131" fill="hold">
                      <p:stCondLst>
                        <p:cond delay="indefinite"/>
                      </p:stCondLst>
                      <p:childTnLst>
                        <p:par>
                          <p:cTn id="132" fill="hold">
                            <p:stCondLst>
                              <p:cond delay="0"/>
                            </p:stCondLst>
                            <p:childTnLst>
                              <p:par>
                                <p:cTn id="133" presetID="2" presetClass="entr" presetSubtype="4" fill="hold" nodeType="clickEffect">
                                  <p:stCondLst>
                                    <p:cond delay="0"/>
                                  </p:stCondLst>
                                  <p:childTnLst>
                                    <p:set>
                                      <p:cBhvr>
                                        <p:cTn id="134" dur="1" fill="hold">
                                          <p:stCondLst>
                                            <p:cond delay="0"/>
                                          </p:stCondLst>
                                        </p:cTn>
                                        <p:tgtEl>
                                          <p:spTgt spid="106"/>
                                        </p:tgtEl>
                                        <p:attrNameLst>
                                          <p:attrName>style.visibility</p:attrName>
                                        </p:attrNameLst>
                                      </p:cBhvr>
                                      <p:to>
                                        <p:strVal val="visible"/>
                                      </p:to>
                                    </p:set>
                                    <p:anim calcmode="lin" valueType="num">
                                      <p:cBhvr additive="base">
                                        <p:cTn id="135" dur="500"/>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1_W5F_10.2.wav"/>
            </a:hlinkClick>
            <a:extLst>
              <a:ext uri="{FF2B5EF4-FFF2-40B4-BE49-F238E27FC236}">
                <a16:creationId xmlns:a16="http://schemas.microsoft.com/office/drawing/2014/main" id="{207C148F-45EB-4409-B006-B3FFBC980597}"/>
              </a:ext>
            </a:extLst>
          </p:cNvPr>
          <p:cNvSpPr txBox="1"/>
          <p:nvPr/>
        </p:nvSpPr>
        <p:spPr>
          <a:xfrm>
            <a:off x="3747856" y="23234"/>
            <a:ext cx="3742371" cy="523220"/>
          </a:xfrm>
          <a:prstGeom prst="rect">
            <a:avLst/>
          </a:prstGeom>
          <a:noFill/>
        </p:spPr>
        <p:txBody>
          <a:bodyPr wrap="none" rtlCol="0">
            <a:spAutoFit/>
          </a:bodyPr>
          <a:lstStyle/>
          <a:p>
            <a:pPr lvl="0">
              <a:buClr>
                <a:srgbClr val="000000"/>
              </a:buClr>
              <a:defRPr/>
            </a:pPr>
            <a:r>
              <a:rPr lang="en-GB" sz="2800" b="1" spc="-1" dirty="0" err="1">
                <a:solidFill>
                  <a:srgbClr val="002060"/>
                </a:solidFill>
                <a:latin typeface="Century Gothic" panose="020B0502020202020204" pitchFamily="34" charset="0"/>
                <a:ea typeface="Century Gothic"/>
              </a:rPr>
              <a:t>Schreib</a:t>
            </a:r>
            <a:r>
              <a:rPr lang="en-GB" sz="2800" b="1" spc="-1" dirty="0">
                <a:solidFill>
                  <a:srgbClr val="002060"/>
                </a:solidFill>
                <a:latin typeface="Century Gothic" panose="020B0502020202020204" pitchFamily="34" charset="0"/>
                <a:ea typeface="Century Gothic"/>
              </a:rPr>
              <a:t> auf Deutsch.</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9121" y="-110706"/>
            <a:ext cx="1256675" cy="1256675"/>
          </a:xfrm>
          <a:prstGeom prst="rect">
            <a:avLst/>
          </a:prstGeom>
        </p:spPr>
      </p:pic>
      <p:sp>
        <p:nvSpPr>
          <p:cNvPr id="33" name="Google Shape;167;p2">
            <a:extLst>
              <a:ext uri="{FF2B5EF4-FFF2-40B4-BE49-F238E27FC236}">
                <a16:creationId xmlns:a16="http://schemas.microsoft.com/office/drawing/2014/main" id="{97B5EB65-05AA-4A81-B6EC-9CBC24B73C4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Oval 37">
            <a:extLst>
              <a:ext uri="{FF2B5EF4-FFF2-40B4-BE49-F238E27FC236}">
                <a16:creationId xmlns:a16="http://schemas.microsoft.com/office/drawing/2014/main" id="{D9B76672-C201-4F3E-9CE0-7B3A7198E698}"/>
              </a:ext>
            </a:extLst>
          </p:cNvPr>
          <p:cNvSpPr/>
          <p:nvPr/>
        </p:nvSpPr>
        <p:spPr>
          <a:xfrm>
            <a:off x="3764950" y="1794267"/>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9" name="Oval 38">
            <a:extLst>
              <a:ext uri="{FF2B5EF4-FFF2-40B4-BE49-F238E27FC236}">
                <a16:creationId xmlns:a16="http://schemas.microsoft.com/office/drawing/2014/main" id="{BACDA238-1323-45D5-BC64-907D2C212EAA}"/>
              </a:ext>
            </a:extLst>
          </p:cNvPr>
          <p:cNvSpPr/>
          <p:nvPr/>
        </p:nvSpPr>
        <p:spPr>
          <a:xfrm>
            <a:off x="1370223" y="1913473"/>
            <a:ext cx="6923264" cy="4341023"/>
          </a:xfrm>
          <a:prstGeom prst="ellipse">
            <a:avLst/>
          </a:prstGeom>
          <a:no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002060"/>
              </a:solidFill>
              <a:effectLst/>
              <a:uLnTx/>
              <a:uFillTx/>
            </a:endParaRPr>
          </a:p>
        </p:txBody>
      </p:sp>
      <p:grpSp>
        <p:nvGrpSpPr>
          <p:cNvPr id="40" name="Group 39">
            <a:extLst>
              <a:ext uri="{FF2B5EF4-FFF2-40B4-BE49-F238E27FC236}">
                <a16:creationId xmlns:a16="http://schemas.microsoft.com/office/drawing/2014/main" id="{D66DF45B-095E-4278-BFD7-E8552ECA8029}"/>
              </a:ext>
            </a:extLst>
          </p:cNvPr>
          <p:cNvGrpSpPr/>
          <p:nvPr/>
        </p:nvGrpSpPr>
        <p:grpSpPr>
          <a:xfrm>
            <a:off x="1015275" y="667773"/>
            <a:ext cx="6560632" cy="550378"/>
            <a:chOff x="8587143" y="228599"/>
            <a:chExt cx="4086358" cy="925883"/>
          </a:xfrm>
        </p:grpSpPr>
        <p:sp>
          <p:nvSpPr>
            <p:cNvPr id="41" name="Speech Bubble: Rectangle with Corners Rounded 40">
              <a:extLst>
                <a:ext uri="{FF2B5EF4-FFF2-40B4-BE49-F238E27FC236}">
                  <a16:creationId xmlns:a16="http://schemas.microsoft.com/office/drawing/2014/main" id="{E4AAFEB1-F688-46DE-B913-5288DB061477}"/>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hlinkClick r:id="" action="ppaction://noaction">
                <a:snd r:embed="rId6" name="T1_W5F_9.1.wav"/>
              </a:hlinkClick>
              <a:extLst>
                <a:ext uri="{FF2B5EF4-FFF2-40B4-BE49-F238E27FC236}">
                  <a16:creationId xmlns:a16="http://schemas.microsoft.com/office/drawing/2014/main" id="{AB3F934F-5D42-415A-93BE-73048FC86CB4}"/>
                </a:ext>
              </a:extLst>
            </p:cNvPr>
            <p:cNvSpPr txBox="1"/>
            <p:nvPr/>
          </p:nvSpPr>
          <p:spPr>
            <a:xfrm>
              <a:off x="8587144" y="340820"/>
              <a:ext cx="4032989" cy="7766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Beschreib</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die Aktivitäten.  Schreib 5 Sätze.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3" name="Graphic 42" descr="Teacher">
            <a:extLst>
              <a:ext uri="{FF2B5EF4-FFF2-40B4-BE49-F238E27FC236}">
                <a16:creationId xmlns:a16="http://schemas.microsoft.com/office/drawing/2014/main" id="{E99A8BC3-B50B-47FA-8D96-5F955A66FD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171" y="636348"/>
            <a:ext cx="816961" cy="938928"/>
          </a:xfrm>
          <a:prstGeom prst="rect">
            <a:avLst/>
          </a:prstGeom>
        </p:spPr>
      </p:pic>
      <p:sp>
        <p:nvSpPr>
          <p:cNvPr id="3" name="TextBox 2">
            <a:extLst>
              <a:ext uri="{FF2B5EF4-FFF2-40B4-BE49-F238E27FC236}">
                <a16:creationId xmlns:a16="http://schemas.microsoft.com/office/drawing/2014/main" id="{4E96B1B8-9249-4C47-B097-35BAD5620CB6}"/>
              </a:ext>
            </a:extLst>
          </p:cNvPr>
          <p:cNvSpPr txBox="1"/>
          <p:nvPr/>
        </p:nvSpPr>
        <p:spPr>
          <a:xfrm>
            <a:off x="4102926" y="6351572"/>
            <a:ext cx="3387301"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B: </a:t>
            </a:r>
            <a:r>
              <a:rPr lang="en-GB" sz="2400" dirty="0">
                <a:solidFill>
                  <a:schemeClr val="bg1"/>
                </a:solidFill>
                <a:latin typeface="Century Gothic" panose="020B0502020202020204" pitchFamily="34" charset="0"/>
              </a:rPr>
              <a:t>Ich sing</a:t>
            </a:r>
            <a:r>
              <a:rPr lang="en-GB" sz="2400" b="1" dirty="0">
                <a:solidFill>
                  <a:schemeClr val="bg1"/>
                </a:solidFill>
                <a:latin typeface="Century Gothic" panose="020B0502020202020204" pitchFamily="34" charset="0"/>
              </a:rPr>
              <a:t>e</a:t>
            </a:r>
            <a:r>
              <a:rPr lang="en-GB" sz="2400" dirty="0">
                <a:solidFill>
                  <a:schemeClr val="bg1"/>
                </a:solidFill>
                <a:latin typeface="Century Gothic" panose="020B0502020202020204" pitchFamily="34" charset="0"/>
              </a:rPr>
              <a:t> das Lied.</a:t>
            </a:r>
            <a:endParaRPr lang="en-GB" dirty="0"/>
          </a:p>
        </p:txBody>
      </p:sp>
      <p:pic>
        <p:nvPicPr>
          <p:cNvPr id="19" name="Picture 18" descr="Logo, icon&#10;&#10;Description automatically generated">
            <a:extLst>
              <a:ext uri="{FF2B5EF4-FFF2-40B4-BE49-F238E27FC236}">
                <a16:creationId xmlns:a16="http://schemas.microsoft.com/office/drawing/2014/main" id="{75103E1E-A055-BAE6-3729-CDF5E47FE3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2481" y="3293669"/>
            <a:ext cx="783068" cy="779532"/>
          </a:xfrm>
          <a:prstGeom prst="rect">
            <a:avLst/>
          </a:prstGeom>
        </p:spPr>
      </p:pic>
      <p:pic>
        <p:nvPicPr>
          <p:cNvPr id="58" name="Graphic 57" descr="Storytelling with solid fill">
            <a:extLst>
              <a:ext uri="{FF2B5EF4-FFF2-40B4-BE49-F238E27FC236}">
                <a16:creationId xmlns:a16="http://schemas.microsoft.com/office/drawing/2014/main" id="{9C9F58F0-48EB-9ECA-11FA-D5068C16C46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83223" y="3170963"/>
            <a:ext cx="724716" cy="724716"/>
          </a:xfrm>
          <a:prstGeom prst="rect">
            <a:avLst/>
          </a:prstGeom>
        </p:spPr>
      </p:pic>
      <p:pic>
        <p:nvPicPr>
          <p:cNvPr id="61" name="Picture 60" descr="A picture containing text, electronics, black, computer&#10;&#10;Description automatically generated">
            <a:extLst>
              <a:ext uri="{FF2B5EF4-FFF2-40B4-BE49-F238E27FC236}">
                <a16:creationId xmlns:a16="http://schemas.microsoft.com/office/drawing/2014/main" id="{2CA59BBC-8C9F-F2E2-D3FA-2ED665044C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0330" y="4877989"/>
            <a:ext cx="991013" cy="712729"/>
          </a:xfrm>
          <a:prstGeom prst="rect">
            <a:avLst/>
          </a:prstGeom>
        </p:spPr>
      </p:pic>
      <p:pic>
        <p:nvPicPr>
          <p:cNvPr id="64" name="Picture 63" descr="A picture containing icon&#10;&#10;Description automatically generated">
            <a:extLst>
              <a:ext uri="{FF2B5EF4-FFF2-40B4-BE49-F238E27FC236}">
                <a16:creationId xmlns:a16="http://schemas.microsoft.com/office/drawing/2014/main" id="{77AED833-9F40-634B-7D94-016C06034A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112302">
            <a:off x="5597889" y="3304586"/>
            <a:ext cx="665169" cy="502514"/>
          </a:xfrm>
          <a:prstGeom prst="rect">
            <a:avLst/>
          </a:prstGeom>
        </p:spPr>
      </p:pic>
      <p:pic>
        <p:nvPicPr>
          <p:cNvPr id="65" name="Picture 64" descr="A picture containing icon&#10;&#10;Description automatically generated">
            <a:extLst>
              <a:ext uri="{FF2B5EF4-FFF2-40B4-BE49-F238E27FC236}">
                <a16:creationId xmlns:a16="http://schemas.microsoft.com/office/drawing/2014/main" id="{7D585CC5-4D39-27A6-71BD-A59535C880A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30441" y="3059515"/>
            <a:ext cx="665169" cy="502514"/>
          </a:xfrm>
          <a:prstGeom prst="rect">
            <a:avLst/>
          </a:prstGeom>
        </p:spPr>
      </p:pic>
      <p:pic>
        <p:nvPicPr>
          <p:cNvPr id="66" name="Picture 65" descr="A picture containing icon&#10;&#10;Description automatically generated">
            <a:extLst>
              <a:ext uri="{FF2B5EF4-FFF2-40B4-BE49-F238E27FC236}">
                <a16:creationId xmlns:a16="http://schemas.microsoft.com/office/drawing/2014/main" id="{72A04A78-1ADA-7C6E-E9ED-D9306BF4EB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04266">
            <a:off x="5297786" y="3338226"/>
            <a:ext cx="665169" cy="502514"/>
          </a:xfrm>
          <a:prstGeom prst="rect">
            <a:avLst/>
          </a:prstGeom>
        </p:spPr>
      </p:pic>
      <p:pic>
        <p:nvPicPr>
          <p:cNvPr id="73" name="Graphic 72" descr="Books on shelf with solid fill">
            <a:extLst>
              <a:ext uri="{FF2B5EF4-FFF2-40B4-BE49-F238E27FC236}">
                <a16:creationId xmlns:a16="http://schemas.microsoft.com/office/drawing/2014/main" id="{D0FDE2A0-AFEA-8B7E-45EA-91B7FC4169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99472" y="4170221"/>
            <a:ext cx="1064133" cy="1064133"/>
          </a:xfrm>
          <a:prstGeom prst="rect">
            <a:avLst/>
          </a:prstGeom>
        </p:spPr>
      </p:pic>
      <p:sp>
        <p:nvSpPr>
          <p:cNvPr id="75" name="TextBox 74">
            <a:extLst>
              <a:ext uri="{FF2B5EF4-FFF2-40B4-BE49-F238E27FC236}">
                <a16:creationId xmlns:a16="http://schemas.microsoft.com/office/drawing/2014/main" id="{2F750D90-088A-A8A8-5E9F-32027BE83ACF}"/>
              </a:ext>
            </a:extLst>
          </p:cNvPr>
          <p:cNvSpPr txBox="1"/>
          <p:nvPr/>
        </p:nvSpPr>
        <p:spPr>
          <a:xfrm>
            <a:off x="5782128" y="5116088"/>
            <a:ext cx="1793779"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[the library]</a:t>
            </a:r>
          </a:p>
        </p:txBody>
      </p:sp>
      <p:pic>
        <p:nvPicPr>
          <p:cNvPr id="88" name="Picture 2" descr="Free vector graphics of Vector file">
            <a:extLst>
              <a:ext uri="{FF2B5EF4-FFF2-40B4-BE49-F238E27FC236}">
                <a16:creationId xmlns:a16="http://schemas.microsoft.com/office/drawing/2014/main" id="{2555A6D7-6EF7-C6D8-1823-FD67B97210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80798" y="3099135"/>
            <a:ext cx="853533" cy="95776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08C44DD-087E-A73C-ABBE-294F2573ABDD}"/>
              </a:ext>
            </a:extLst>
          </p:cNvPr>
          <p:cNvSpPr txBox="1"/>
          <p:nvPr/>
        </p:nvSpPr>
        <p:spPr>
          <a:xfrm>
            <a:off x="2495228" y="4009523"/>
            <a:ext cx="1377877"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dirty="0">
                <a:solidFill>
                  <a:srgbClr val="002060"/>
                </a:solidFill>
                <a:latin typeface="Century Gothic" panose="020B0502020202020204" pitchFamily="34" charset="0"/>
              </a:rPr>
              <a:t>[the song]</a:t>
            </a:r>
            <a:endPar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91" name="Picture 90">
            <a:extLst>
              <a:ext uri="{FF2B5EF4-FFF2-40B4-BE49-F238E27FC236}">
                <a16:creationId xmlns:a16="http://schemas.microsoft.com/office/drawing/2014/main" id="{CF9F9790-189B-41A6-810F-34F16D3B0AA2}"/>
              </a:ext>
            </a:extLst>
          </p:cNvPr>
          <p:cNvPicPr>
            <a:picLocks noChangeAspect="1"/>
          </p:cNvPicPr>
          <p:nvPr/>
        </p:nvPicPr>
        <p:blipFill>
          <a:blip r:embed="rId17"/>
          <a:stretch>
            <a:fillRect/>
          </a:stretch>
        </p:blipFill>
        <p:spPr>
          <a:xfrm>
            <a:off x="9040717" y="4591815"/>
            <a:ext cx="658856" cy="672706"/>
          </a:xfrm>
          <a:prstGeom prst="rect">
            <a:avLst/>
          </a:prstGeom>
        </p:spPr>
      </p:pic>
      <p:pic>
        <p:nvPicPr>
          <p:cNvPr id="7" name="Picture 6" descr="A cartoon of a child&#10;&#10;Description automatically generated">
            <a:extLst>
              <a:ext uri="{FF2B5EF4-FFF2-40B4-BE49-F238E27FC236}">
                <a16:creationId xmlns:a16="http://schemas.microsoft.com/office/drawing/2014/main" id="{328027C3-D4FD-4658-8B56-1CDDCCF7003C}"/>
              </a:ext>
            </a:extLst>
          </p:cNvPr>
          <p:cNvPicPr>
            <a:picLocks noChangeAspect="1"/>
          </p:cNvPicPr>
          <p:nvPr/>
        </p:nvPicPr>
        <p:blipFill rotWithShape="1">
          <a:blip r:embed="rId18">
            <a:extLst>
              <a:ext uri="{28A0092B-C50C-407E-A947-70E740481C1C}">
                <a14:useLocalDpi xmlns:a14="http://schemas.microsoft.com/office/drawing/2010/main" val="0"/>
              </a:ext>
            </a:extLst>
          </a:blip>
          <a:srcRect b="33645"/>
          <a:stretch/>
        </p:blipFill>
        <p:spPr>
          <a:xfrm>
            <a:off x="7748081" y="2064798"/>
            <a:ext cx="824645" cy="993413"/>
          </a:xfrm>
          <a:prstGeom prst="ellipse">
            <a:avLst/>
          </a:prstGeom>
        </p:spPr>
      </p:pic>
      <p:pic>
        <p:nvPicPr>
          <p:cNvPr id="53" name="Picture 52" descr="A cartoon of a child&#10;&#10;Description automatically generated">
            <a:extLst>
              <a:ext uri="{FF2B5EF4-FFF2-40B4-BE49-F238E27FC236}">
                <a16:creationId xmlns:a16="http://schemas.microsoft.com/office/drawing/2014/main" id="{1BB2AB62-32D9-4A96-8D42-382DA628E51F}"/>
              </a:ext>
            </a:extLst>
          </p:cNvPr>
          <p:cNvPicPr>
            <a:picLocks noChangeAspect="1"/>
          </p:cNvPicPr>
          <p:nvPr/>
        </p:nvPicPr>
        <p:blipFill rotWithShape="1">
          <a:blip r:embed="rId18">
            <a:extLst>
              <a:ext uri="{28A0092B-C50C-407E-A947-70E740481C1C}">
                <a14:useLocalDpi xmlns:a14="http://schemas.microsoft.com/office/drawing/2010/main" val="0"/>
              </a:ext>
            </a:extLst>
          </a:blip>
          <a:srcRect b="33645"/>
          <a:stretch/>
        </p:blipFill>
        <p:spPr>
          <a:xfrm>
            <a:off x="5756045" y="2167185"/>
            <a:ext cx="824645" cy="993413"/>
          </a:xfrm>
          <a:prstGeom prst="ellipse">
            <a:avLst/>
          </a:prstGeom>
        </p:spPr>
      </p:pic>
      <p:pic>
        <p:nvPicPr>
          <p:cNvPr id="67" name="Picture 66" descr="A blue and grey circle with black text and gloves&#10;&#10;Description automatically generated">
            <a:extLst>
              <a:ext uri="{FF2B5EF4-FFF2-40B4-BE49-F238E27FC236}">
                <a16:creationId xmlns:a16="http://schemas.microsoft.com/office/drawing/2014/main" id="{8D712C94-8190-4D44-81BD-22A81E43CB0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302333" y="4462858"/>
            <a:ext cx="729538" cy="732795"/>
          </a:xfrm>
          <a:prstGeom prst="rect">
            <a:avLst/>
          </a:prstGeom>
        </p:spPr>
      </p:pic>
      <p:pic>
        <p:nvPicPr>
          <p:cNvPr id="70" name="Picture 69" descr="A red heart in a circle&#10;&#10;Description automatically generated">
            <a:extLst>
              <a:ext uri="{FF2B5EF4-FFF2-40B4-BE49-F238E27FC236}">
                <a16:creationId xmlns:a16="http://schemas.microsoft.com/office/drawing/2014/main" id="{CD668C83-9577-4BE5-859E-0F0F99B35B9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94500" y="4418482"/>
            <a:ext cx="729538" cy="712729"/>
          </a:xfrm>
          <a:prstGeom prst="rect">
            <a:avLst/>
          </a:prstGeom>
        </p:spPr>
      </p:pic>
      <p:pic>
        <p:nvPicPr>
          <p:cNvPr id="71" name="Picture 70">
            <a:extLst>
              <a:ext uri="{FF2B5EF4-FFF2-40B4-BE49-F238E27FC236}">
                <a16:creationId xmlns:a16="http://schemas.microsoft.com/office/drawing/2014/main" id="{A01BE03B-8546-48E7-B83C-3638D12D33A0}"/>
              </a:ext>
            </a:extLst>
          </p:cNvPr>
          <p:cNvPicPr>
            <a:picLocks noChangeAspect="1"/>
          </p:cNvPicPr>
          <p:nvPr/>
        </p:nvPicPr>
        <p:blipFill>
          <a:blip r:embed="rId21"/>
          <a:stretch>
            <a:fillRect/>
          </a:stretch>
        </p:blipFill>
        <p:spPr>
          <a:xfrm>
            <a:off x="4461381" y="3158536"/>
            <a:ext cx="743105" cy="713381"/>
          </a:xfrm>
          <a:prstGeom prst="rect">
            <a:avLst/>
          </a:prstGeom>
        </p:spPr>
      </p:pic>
      <p:pic>
        <p:nvPicPr>
          <p:cNvPr id="74" name="Picture 73">
            <a:extLst>
              <a:ext uri="{FF2B5EF4-FFF2-40B4-BE49-F238E27FC236}">
                <a16:creationId xmlns:a16="http://schemas.microsoft.com/office/drawing/2014/main" id="{8790B468-B1A6-4E38-BA32-B273F1984CD8}"/>
              </a:ext>
            </a:extLst>
          </p:cNvPr>
          <p:cNvPicPr>
            <a:picLocks noChangeAspect="1"/>
          </p:cNvPicPr>
          <p:nvPr/>
        </p:nvPicPr>
        <p:blipFill>
          <a:blip r:embed="rId22"/>
          <a:stretch>
            <a:fillRect/>
          </a:stretch>
        </p:blipFill>
        <p:spPr>
          <a:xfrm>
            <a:off x="8660318" y="3203687"/>
            <a:ext cx="743105" cy="716684"/>
          </a:xfrm>
          <a:prstGeom prst="rect">
            <a:avLst/>
          </a:prstGeom>
        </p:spPr>
      </p:pic>
      <p:pic>
        <p:nvPicPr>
          <p:cNvPr id="77" name="Picture 76">
            <a:extLst>
              <a:ext uri="{FF2B5EF4-FFF2-40B4-BE49-F238E27FC236}">
                <a16:creationId xmlns:a16="http://schemas.microsoft.com/office/drawing/2014/main" id="{A2BF6005-C214-4FC2-886A-A5B5E055EB9F}"/>
              </a:ext>
            </a:extLst>
          </p:cNvPr>
          <p:cNvPicPr>
            <a:picLocks noChangeAspect="1"/>
          </p:cNvPicPr>
          <p:nvPr/>
        </p:nvPicPr>
        <p:blipFill>
          <a:blip r:embed="rId23"/>
          <a:stretch>
            <a:fillRect/>
          </a:stretch>
        </p:blipFill>
        <p:spPr>
          <a:xfrm>
            <a:off x="2196034" y="4824494"/>
            <a:ext cx="743105" cy="766224"/>
          </a:xfrm>
          <a:prstGeom prst="rect">
            <a:avLst/>
          </a:prstGeom>
        </p:spPr>
      </p:pic>
      <p:pic>
        <p:nvPicPr>
          <p:cNvPr id="5" name="Picture 4" descr="A cartoon of a person wearing glasses and a suit&#10;&#10;Description automatically generated">
            <a:extLst>
              <a:ext uri="{FF2B5EF4-FFF2-40B4-BE49-F238E27FC236}">
                <a16:creationId xmlns:a16="http://schemas.microsoft.com/office/drawing/2014/main" id="{AF9A35E7-0D7C-46E2-964B-9D3B7B34ED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27832" y="1610409"/>
            <a:ext cx="932273" cy="1422200"/>
          </a:xfrm>
          <a:prstGeom prst="ellipse">
            <a:avLst/>
          </a:prstGeom>
        </p:spPr>
      </p:pic>
      <p:pic>
        <p:nvPicPr>
          <p:cNvPr id="37" name="Picture 36" descr="A cartoon of a person wearing glasses and a suit&#10;&#10;Description automatically generated">
            <a:extLst>
              <a:ext uri="{FF2B5EF4-FFF2-40B4-BE49-F238E27FC236}">
                <a16:creationId xmlns:a16="http://schemas.microsoft.com/office/drawing/2014/main" id="{25487A2B-8E85-49BF-9018-42F55342E75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38202" y="1749102"/>
            <a:ext cx="932273" cy="1422200"/>
          </a:xfrm>
          <a:prstGeom prst="ellipse">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2639</Words>
  <Application>Microsoft Office PowerPoint</Application>
  <PresentationFormat>Widescreen</PresentationFormat>
  <Paragraphs>434</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Modern Love</vt:lpstr>
      <vt:lpstr>Segoe Print</vt:lpstr>
      <vt:lpstr>Tw Cen MT</vt:lpstr>
      <vt:lpstr>1_Office Theme</vt:lpstr>
      <vt:lpstr>Interacting </vt:lpstr>
      <vt:lpstr>aussprechen</vt:lpstr>
      <vt:lpstr>aussprechen</vt:lpstr>
      <vt:lpstr>aussprechen</vt:lpstr>
      <vt:lpstr>aussprechen</vt:lpstr>
      <vt:lpstr>Follow up 1:</vt:lpstr>
      <vt:lpstr>Follow up 2</vt:lpstr>
      <vt:lpstr>Follow up 3</vt:lpstr>
      <vt:lpstr>Follow up 4: </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85</cp:revision>
  <cp:lastPrinted>2022-08-31T14:52:09Z</cp:lastPrinted>
  <dcterms:created xsi:type="dcterms:W3CDTF">2021-06-12T06:20:35Z</dcterms:created>
  <dcterms:modified xsi:type="dcterms:W3CDTF">2023-12-01T14:09:51Z</dcterms:modified>
</cp:coreProperties>
</file>