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937" r:id="rId2"/>
    <p:sldId id="418" r:id="rId3"/>
    <p:sldId id="404" r:id="rId4"/>
    <p:sldId id="403" r:id="rId5"/>
    <p:sldId id="405" r:id="rId6"/>
    <p:sldId id="940" r:id="rId7"/>
    <p:sldId id="939" r:id="rId8"/>
    <p:sldId id="279" r:id="rId9"/>
    <p:sldId id="925" r:id="rId10"/>
    <p:sldId id="929" r:id="rId11"/>
    <p:sldId id="930" r:id="rId12"/>
    <p:sldId id="934" r:id="rId13"/>
    <p:sldId id="9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1B87E-F158-8DEF-A55C-27CED492B7A3}" name="Jasmin Silver" initials="" userId="S::jasmin@jasminsilver.co.uk::f1ad1a87-e10a-4dd0-87b2-6c2654730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B40"/>
    <a:srgbClr val="FF0066"/>
    <a:srgbClr val="FFF7F7"/>
    <a:srgbClr val="0070C0"/>
    <a:srgbClr val="29C1FA"/>
    <a:srgbClr val="EFF9FB"/>
    <a:srgbClr val="2E94AF"/>
    <a:srgbClr val="FFD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58B3A-9150-43C8-A682-C2125BC3EDB0}" v="1" dt="2023-12-01T13:06:48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 autoAdjust="0"/>
    <p:restoredTop sz="63677" autoAdjust="0"/>
  </p:normalViewPr>
  <p:slideViewPr>
    <p:cSldViewPr snapToGrid="0">
      <p:cViewPr varScale="1">
        <p:scale>
          <a:sx n="64" d="100"/>
          <a:sy n="64" d="100"/>
        </p:scale>
        <p:origin x="1128" y="32"/>
      </p:cViewPr>
      <p:guideLst>
        <p:guide orient="horz" pos="383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DD458B3A-9150-43C8-A682-C2125BC3EDB0}"/>
    <pc:docChg chg="modSld">
      <pc:chgData name="Charlotte Moss" userId="17b589c9-cb67-41ed-a894-f82ca12b573d" providerId="ADAL" clId="{DD458B3A-9150-43C8-A682-C2125BC3EDB0}" dt="2023-12-01T13:11:17.708" v="5" actId="20577"/>
      <pc:docMkLst>
        <pc:docMk/>
      </pc:docMkLst>
      <pc:sldChg chg="modSp">
        <pc:chgData name="Charlotte Moss" userId="17b589c9-cb67-41ed-a894-f82ca12b573d" providerId="ADAL" clId="{DD458B3A-9150-43C8-A682-C2125BC3EDB0}" dt="2023-12-01T13:06:48.777" v="4" actId="207"/>
        <pc:sldMkLst>
          <pc:docMk/>
          <pc:sldMk cId="320847374" sldId="279"/>
        </pc:sldMkLst>
        <pc:spChg chg="mod">
          <ac:chgData name="Charlotte Moss" userId="17b589c9-cb67-41ed-a894-f82ca12b573d" providerId="ADAL" clId="{DD458B3A-9150-43C8-A682-C2125BC3EDB0}" dt="2023-12-01T13:06:48.777" v="4" actId="207"/>
          <ac:spMkLst>
            <pc:docMk/>
            <pc:sldMk cId="320847374" sldId="279"/>
            <ac:spMk id="29" creationId="{EDEC36A6-6F3E-4CC2-B088-BCEB7BBA666E}"/>
          </ac:spMkLst>
        </pc:spChg>
      </pc:sldChg>
      <pc:sldChg chg="modNotesTx">
        <pc:chgData name="Charlotte Moss" userId="17b589c9-cb67-41ed-a894-f82ca12b573d" providerId="ADAL" clId="{DD458B3A-9150-43C8-A682-C2125BC3EDB0}" dt="2023-12-01T13:11:17.708" v="5" actId="20577"/>
        <pc:sldMkLst>
          <pc:docMk/>
          <pc:sldMk cId="3470551340" sldId="925"/>
        </pc:sldMkLst>
      </pc:sldChg>
      <pc:sldChg chg="modNotesTx">
        <pc:chgData name="Charlotte Moss" userId="17b589c9-cb67-41ed-a894-f82ca12b573d" providerId="ADAL" clId="{DD458B3A-9150-43C8-A682-C2125BC3EDB0}" dt="2023-12-01T13:02:43.780" v="3" actId="6549"/>
        <pc:sldMkLst>
          <pc:docMk/>
          <pc:sldMk cId="284844215" sldId="9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geben [49] Idee [451] mehr 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denken [128] Bett [659] helfen [338]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bekommen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[212]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benutzen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[1119]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brauchen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erklären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[238]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kennen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[216]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lieben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[701]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schreiben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[184]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schwimmen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[1863]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singen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[1063]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spielen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[205]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dieser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,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diese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,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dieses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[24]</a:t>
            </a:r>
          </a:p>
          <a:p>
            <a:pPr marL="216000" indent="-216000">
              <a:lnSpc>
                <a:spcPct val="100000"/>
              </a:lnSpc>
            </a:pP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sie sind [4] Antwort [522] Bruder [730] Buch [300] Computer [1252] Film [505] Geschichte [262] Handy [1693] Hund [825] Instrument [1572] Katze [2235] Konzert [2350] Land [134] Lehrer, Lehrerin [695] Lied [1733] Musik [509] Ort [341] Partner, Partnerin [1172] Satz [432] Schwester [974] Show [3367] Stadt [204] welcher, welche, welches [122] die</a:t>
            </a:r>
            <a:r>
              <a:rPr lang="de-DE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heißen [126] wohnen [560] Minute [324] Stunde [276] jung [199]</a:t>
            </a:r>
          </a:p>
          <a:p>
            <a:pPr marL="216000" indent="-216000">
              <a:lnSpc>
                <a:spcPct val="100000"/>
              </a:lnSpc>
            </a:pPr>
            <a:endParaRPr lang="de-DE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</a:t>
            </a: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the resources that 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Blau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Grün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They are not re-taught, as we anticipate that teachers have built these in from early in lower KS2.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of regular present tense and the new meaning of the pronoun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(they).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29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dieser</a:t>
            </a:r>
            <a:r>
              <a:rPr lang="en-GB" b="0" dirty="0"/>
              <a:t>/</a:t>
            </a:r>
            <a:r>
              <a:rPr lang="en-GB" b="0" dirty="0" err="1"/>
              <a:t>diese</a:t>
            </a:r>
            <a:r>
              <a:rPr lang="en-GB" b="0" dirty="0"/>
              <a:t>/dieses (this/these) and to revisit </a:t>
            </a:r>
            <a:r>
              <a:rPr lang="en-GB" b="0" dirty="0" err="1"/>
              <a:t>welcher</a:t>
            </a:r>
            <a:r>
              <a:rPr lang="en-GB" b="0" dirty="0"/>
              <a:t>/</a:t>
            </a:r>
            <a:r>
              <a:rPr lang="en-GB" b="0" dirty="0" err="1"/>
              <a:t>welche</a:t>
            </a:r>
            <a:r>
              <a:rPr lang="en-GB" b="0" dirty="0"/>
              <a:t>/welches? (which?)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grammar.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br>
              <a:rPr lang="en-GB" dirty="0"/>
            </a:br>
            <a:endParaRPr lang="en-GB" b="0" dirty="0"/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0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persons singular and plural of regular present tense verbs, as well as dies-.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texting his friend Gabriel and is excited to tell him about what his sister and his classmates are going to do for the book festival.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Do number one together as an example, encouraging pupils to notice both the plural verb ending and the ‘dieses’.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down ‘they’ or ‘she’. They also note down the correct noun: ‘Lied’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Musik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items 2-5.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pupil responses and click to reveal answers 2-5.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then write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ideas down in English. Alternatively, teachers can elicit these orally from the class.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92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gesture for ‘geben’ might be to pretend to give someone on object.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gesture for ‘denken’ might be to pretend to to put your finger to your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 as though you are pondering something.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denken</a:t>
            </a:r>
            <a:r>
              <a:rPr lang="de-DE" sz="1200" b="0" strike="noStrike" spc="-1" dirty="0">
                <a:latin typeface="Arial"/>
              </a:rPr>
              <a:t> [128]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comprehension of previously taught vocabulary and structures in a longer text; to introduce the context for this week’s lesson.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the text. Pupils follow along reading. Pause the recording a few times and ask pupils to say the next word.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Play the audio again and ask pupils to read the text aloud along with the recording.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Ask pupils what the school needs money for: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Warum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braucht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Schule Geld?’ (für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Bücher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/ für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Bibliothek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Note: ask pupils to guess what ‘</a:t>
            </a:r>
            <a:r>
              <a:rPr lang="en-GB" sz="1200" b="0" strike="noStrike" spc="-1" dirty="0" err="1">
                <a:latin typeface="Arial"/>
              </a:rPr>
              <a:t>Bücherfest</a:t>
            </a:r>
            <a:r>
              <a:rPr lang="en-GB" sz="1200" b="0" strike="noStrike" spc="-1" dirty="0">
                <a:latin typeface="Arial"/>
              </a:rPr>
              <a:t>’ might mean. Encourage them to notice the two halves of the word, ‘Buch’ (book) and ‘Fest’ (festival) as they have come across both these words before.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Further questions: 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Was mag der Lehrer? (</a:t>
            </a:r>
            <a:r>
              <a:rPr lang="en-GB" sz="1200" b="0" strike="noStrike" spc="-1" dirty="0" err="1">
                <a:latin typeface="Arial"/>
              </a:rPr>
              <a:t>Bücher</a:t>
            </a:r>
            <a:r>
              <a:rPr lang="en-GB" sz="1200" b="0" strike="noStrike" spc="-1" dirty="0">
                <a:latin typeface="Arial"/>
              </a:rPr>
              <a:t>) 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Magst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Bücher</a:t>
            </a:r>
            <a:r>
              <a:rPr lang="en-GB" sz="1200" b="0" strike="noStrike" spc="-1" dirty="0">
                <a:latin typeface="Arial"/>
              </a:rPr>
              <a:t>? (pupils’ own opinions) 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ein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Bücherfest</a:t>
            </a:r>
            <a:r>
              <a:rPr lang="en-GB" sz="1200" b="0" strike="noStrike" spc="-1" dirty="0">
                <a:latin typeface="Arial"/>
              </a:rPr>
              <a:t> eine </a:t>
            </a:r>
            <a:r>
              <a:rPr lang="en-GB" sz="1200" b="0" strike="noStrike" spc="-1" dirty="0" err="1">
                <a:latin typeface="Arial"/>
              </a:rPr>
              <a:t>gute</a:t>
            </a:r>
            <a:r>
              <a:rPr lang="en-GB" sz="1200" b="0" strike="noStrike" spc="-1" dirty="0">
                <a:latin typeface="Arial"/>
              </a:rPr>
              <a:t> Idee? (pupils’ own opinions)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32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new &amp; revisited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11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2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of regular present tense.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persons singular and plural of verbs in the present tense.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instructions with pupils and clarify the context.  It is the next day at school and Gabriel was absent yesterday when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suggested organising a book festival.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excited tell him and his other classmates about it and is passing notes to them about his plans in class.  As they’re passed along bits get torn and messages get a bit jumbled.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text fragments and work out whether the activity is something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doing (I) or the pupils are doing together (we).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each answer from pupils and click to remove the incorrect pronouns.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orally what pupils understand about the book festival plans so far.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62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.gif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07515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tense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–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diese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(r, s)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these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[e]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0B6B2-F04F-D546-ACFB-2477BADCC314}"/>
              </a:ext>
            </a:extLst>
          </p:cNvPr>
          <p:cNvSpPr txBox="1"/>
          <p:nvPr/>
        </p:nvSpPr>
        <p:spPr>
          <a:xfrm>
            <a:off x="178690" y="3959099"/>
            <a:ext cx="4051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Wir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planen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ein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Bücherfest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A5D9FDC-2F90-C8E6-53DC-8987E32A6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0" y="2098907"/>
            <a:ext cx="1596412" cy="1206039"/>
          </a:xfrm>
          <a:prstGeom prst="rect">
            <a:avLst/>
          </a:prstGeom>
        </p:spPr>
      </p:pic>
      <p:pic>
        <p:nvPicPr>
          <p:cNvPr id="6" name="Picture 2" descr="Free Party Decoration vector and picture">
            <a:extLst>
              <a:ext uri="{FF2B5EF4-FFF2-40B4-BE49-F238E27FC236}">
                <a16:creationId xmlns:a16="http://schemas.microsoft.com/office/drawing/2014/main" id="{959088EE-7AEA-CA82-BEED-C590746A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7" y="1104607"/>
            <a:ext cx="1506632" cy="15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140682C-2722-577D-2AC2-F6A23356A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266">
            <a:off x="932568" y="2448180"/>
            <a:ext cx="1596412" cy="1206039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1F17EB38-A63C-BCBB-0259-F693FCEAC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302">
            <a:off x="1530480" y="2506958"/>
            <a:ext cx="1596412" cy="1206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92296" y="85428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‘she’: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sie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(they)</a:t>
            </a:r>
            <a:endParaRPr lang="en-GB" sz="3600" dirty="0"/>
          </a:p>
        </p:txBody>
      </p:sp>
      <p:sp>
        <p:nvSpPr>
          <p:cNvPr id="25" name="CustomShape 4">
            <a:extLst>
              <a:ext uri="{FF2B5EF4-FFF2-40B4-BE49-F238E27FC236}">
                <a16:creationId xmlns:a16="http://schemas.microsoft.com/office/drawing/2014/main" id="{277496F3-69BA-4A7D-B6A8-65395BD5A313}"/>
              </a:ext>
            </a:extLst>
          </p:cNvPr>
          <p:cNvSpPr/>
          <p:nvPr/>
        </p:nvSpPr>
        <p:spPr>
          <a:xfrm>
            <a:off x="228867" y="1558822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erklär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 Idee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3828E342-F245-431D-BE01-5BCFD73524B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59085" y="1620631"/>
            <a:ext cx="554872" cy="519456"/>
          </a:xfrm>
          <a:prstGeom prst="rect">
            <a:avLst/>
          </a:prstGeom>
          <a:ln>
            <a:noFill/>
          </a:ln>
        </p:spPr>
      </p:pic>
      <p:sp>
        <p:nvSpPr>
          <p:cNvPr id="28" name="CustomShape 5">
            <a:extLst>
              <a:ext uri="{FF2B5EF4-FFF2-40B4-BE49-F238E27FC236}">
                <a16:creationId xmlns:a16="http://schemas.microsoft.com/office/drawing/2014/main" id="{675D5108-DC4A-412D-BADD-7476FD0E6422}"/>
              </a:ext>
            </a:extLst>
          </p:cNvPr>
          <p:cNvSpPr/>
          <p:nvPr/>
        </p:nvSpPr>
        <p:spPr>
          <a:xfrm>
            <a:off x="6187444" y="1558822"/>
            <a:ext cx="59608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explains/is explaining the idea.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0" name="CustomShape 4">
            <a:extLst>
              <a:ext uri="{FF2B5EF4-FFF2-40B4-BE49-F238E27FC236}">
                <a16:creationId xmlns:a16="http://schemas.microsoft.com/office/drawing/2014/main" id="{35FB9D7A-008F-48C0-8CA9-A1AFA1EA4535}"/>
              </a:ext>
            </a:extLst>
          </p:cNvPr>
          <p:cNvSpPr/>
          <p:nvPr/>
        </p:nvSpPr>
        <p:spPr>
          <a:xfrm>
            <a:off x="204161" y="576907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erklär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Idee.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262966" y="3353112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erklär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Idee.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B11F2522-92A6-468B-BDB7-1D1B8A55CE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6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9456367" y="4563178"/>
            <a:ext cx="861764" cy="861764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44EB6B7-2FF9-45B9-9ECF-3AF2CDDCC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1"/>
          <a:stretch/>
        </p:blipFill>
        <p:spPr>
          <a:xfrm>
            <a:off x="3907191" y="5420598"/>
            <a:ext cx="1310049" cy="861763"/>
          </a:xfrm>
          <a:prstGeom prst="rect">
            <a:avLst/>
          </a:prstGeom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934C8E5A-742D-4A21-AEC1-53E1ED11273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19541" y="5714516"/>
            <a:ext cx="594416" cy="518040"/>
          </a:xfrm>
          <a:prstGeom prst="rect">
            <a:avLst/>
          </a:prstGeom>
          <a:ln>
            <a:noFill/>
          </a:ln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id="{F7D7ECEE-79C1-425A-90D3-6AD7942066BD}"/>
              </a:ext>
            </a:extLst>
          </p:cNvPr>
          <p:cNvSpPr/>
          <p:nvPr/>
        </p:nvSpPr>
        <p:spPr>
          <a:xfrm>
            <a:off x="6108372" y="5744693"/>
            <a:ext cx="59608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explain/are explaining the idea.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59085" y="3292089"/>
            <a:ext cx="554872" cy="518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6108372" y="3334355"/>
            <a:ext cx="637912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They explain/are explaining the idea.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123FE6C-7786-416A-9C45-7F85561872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28" y="1444406"/>
            <a:ext cx="1051670" cy="785049"/>
          </a:xfrm>
          <a:prstGeom prst="rect">
            <a:avLst/>
          </a:prstGeom>
        </p:spPr>
      </p:pic>
      <p:sp>
        <p:nvSpPr>
          <p:cNvPr id="27" name="CustomShape 3">
            <a:extLst>
              <a:ext uri="{FF2B5EF4-FFF2-40B4-BE49-F238E27FC236}">
                <a16:creationId xmlns:a16="http://schemas.microsoft.com/office/drawing/2014/main" id="{2785C75B-8AAB-43E7-BDAB-898C78870B50}"/>
              </a:ext>
            </a:extLst>
          </p:cNvPr>
          <p:cNvSpPr/>
          <p:nvPr/>
        </p:nvSpPr>
        <p:spPr>
          <a:xfrm>
            <a:off x="92296" y="254897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also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‘they’: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3">
            <a:extLst>
              <a:ext uri="{FF2B5EF4-FFF2-40B4-BE49-F238E27FC236}">
                <a16:creationId xmlns:a16="http://schemas.microsoft.com/office/drawing/2014/main" id="{1E8C781A-BAF2-413B-8A56-B96C9ABE0EDC}"/>
              </a:ext>
            </a:extLst>
          </p:cNvPr>
          <p:cNvSpPr/>
          <p:nvPr/>
        </p:nvSpPr>
        <p:spPr>
          <a:xfrm>
            <a:off x="92296" y="481840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it is the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form 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82193A9-F510-45C6-9AA1-4EAA4E6E69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28" y="3072097"/>
            <a:ext cx="1415135" cy="10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359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49917" y="295468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reply saying ‘this’ use: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893617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diese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dieser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, dieses (this),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diese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(these)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44AC2-B1F7-4281-9752-7F24350CE8F1}"/>
              </a:ext>
            </a:extLst>
          </p:cNvPr>
          <p:cNvSpPr txBox="1"/>
          <p:nvPr/>
        </p:nvSpPr>
        <p:spPr>
          <a:xfrm>
            <a:off x="310255" y="2240496"/>
            <a:ext cx="6470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Welch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</a:rPr>
              <a:t>Bücher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552A083A-9C70-49B3-A7D4-7DBCEF3FDD7A}"/>
              </a:ext>
            </a:extLst>
          </p:cNvPr>
          <p:cNvSpPr/>
          <p:nvPr/>
        </p:nvSpPr>
        <p:spPr>
          <a:xfrm>
            <a:off x="174053" y="74768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already know how to ask ‘which?’: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13153-610B-41FC-8733-202C47B0ED9A}"/>
              </a:ext>
            </a:extLst>
          </p:cNvPr>
          <p:cNvSpPr txBox="1"/>
          <p:nvPr/>
        </p:nvSpPr>
        <p:spPr>
          <a:xfrm>
            <a:off x="312131" y="3975754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/>
              </a:rPr>
              <a:t>dies</a:t>
            </a:r>
            <a:r>
              <a:rPr lang="en-US" sz="2800" b="1" u="sng" kern="0" dirty="0" err="1">
                <a:solidFill>
                  <a:srgbClr val="29C1FA"/>
                </a:solidFill>
                <a:latin typeface="Century Gothic"/>
              </a:rPr>
              <a:t>er</a:t>
            </a: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</a:rPr>
              <a:t>Film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5DF9-34D2-466F-BD81-383E7EC09465}"/>
              </a:ext>
            </a:extLst>
          </p:cNvPr>
          <p:cNvSpPr txBox="1"/>
          <p:nvPr/>
        </p:nvSpPr>
        <p:spPr>
          <a:xfrm>
            <a:off x="4111621" y="3963692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dies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069B6A-4DF5-4E4A-BED0-4428D125CF8D}"/>
              </a:ext>
            </a:extLst>
          </p:cNvPr>
          <p:cNvSpPr txBox="1"/>
          <p:nvPr/>
        </p:nvSpPr>
        <p:spPr>
          <a:xfrm>
            <a:off x="8190293" y="3950120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dies</a:t>
            </a:r>
            <a:r>
              <a:rPr lang="en-US" sz="2800" b="1" u="sng" kern="0" dirty="0">
                <a:solidFill>
                  <a:srgbClr val="00B050"/>
                </a:solidFill>
                <a:latin typeface="Century Gothic"/>
              </a:rPr>
              <a:t>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Buch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94266EB4-CEDA-405E-8119-ACFA5D5A7AE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31211" y="4560083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AE90D38-0BA4-4019-80F9-FCFBA0EB7D2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14013" y="450332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1F9BDA0B-7182-4440-AEAB-AB78F5E8F17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30872" y="440135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915EA4F5-3D70-49C8-9B71-CF5CAF639BEC}"/>
              </a:ext>
            </a:extLst>
          </p:cNvPr>
          <p:cNvSpPr/>
          <p:nvPr/>
        </p:nvSpPr>
        <p:spPr>
          <a:xfrm>
            <a:off x="672352" y="5174364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film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5">
            <a:extLst>
              <a:ext uri="{FF2B5EF4-FFF2-40B4-BE49-F238E27FC236}">
                <a16:creationId xmlns:a16="http://schemas.microsoft.com/office/drawing/2014/main" id="{D4A13D6D-7109-4764-A776-F909ECFF58A9}"/>
              </a:ext>
            </a:extLst>
          </p:cNvPr>
          <p:cNvSpPr/>
          <p:nvPr/>
        </p:nvSpPr>
        <p:spPr>
          <a:xfrm>
            <a:off x="4415164" y="5144690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story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08BA058E-B0C0-4087-9774-0F6F852FA2C5}"/>
              </a:ext>
            </a:extLst>
          </p:cNvPr>
          <p:cNvSpPr/>
          <p:nvPr/>
        </p:nvSpPr>
        <p:spPr>
          <a:xfrm>
            <a:off x="8331406" y="5144690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book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3">
            <a:extLst>
              <a:ext uri="{FF2B5EF4-FFF2-40B4-BE49-F238E27FC236}">
                <a16:creationId xmlns:a16="http://schemas.microsoft.com/office/drawing/2014/main" id="{F8A9AFD2-F47D-42AC-BA0E-B2D7E9400631}"/>
              </a:ext>
            </a:extLst>
          </p:cNvPr>
          <p:cNvSpPr/>
          <p:nvPr/>
        </p:nvSpPr>
        <p:spPr>
          <a:xfrm>
            <a:off x="310255" y="568840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dies</a:t>
            </a:r>
            <a:r>
              <a:rPr lang="en-GB" sz="28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meaning ‘these’, is used for all plural nouns: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0D5103-A9F0-4DB2-86B2-C27FB327FAE6}"/>
              </a:ext>
            </a:extLst>
          </p:cNvPr>
          <p:cNvSpPr txBox="1"/>
          <p:nvPr/>
        </p:nvSpPr>
        <p:spPr>
          <a:xfrm>
            <a:off x="312131" y="6334780"/>
            <a:ext cx="588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dies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Bücher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26E00-558C-471D-9A04-8A768FE92CF3}"/>
              </a:ext>
            </a:extLst>
          </p:cNvPr>
          <p:cNvSpPr txBox="1"/>
          <p:nvPr/>
        </p:nvSpPr>
        <p:spPr>
          <a:xfrm>
            <a:off x="312131" y="1421507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err="1">
                <a:solidFill>
                  <a:srgbClr val="002060"/>
                </a:solidFill>
                <a:latin typeface="Century Gothic"/>
              </a:rPr>
              <a:t>W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elch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3B630-F9C4-4CD9-8CC5-A802D9CA2527}"/>
              </a:ext>
            </a:extLst>
          </p:cNvPr>
          <p:cNvSpPr txBox="1"/>
          <p:nvPr/>
        </p:nvSpPr>
        <p:spPr>
          <a:xfrm>
            <a:off x="4111621" y="1461453"/>
            <a:ext cx="382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Welch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DC888-23B9-4822-B4FB-74765D18989C}"/>
              </a:ext>
            </a:extLst>
          </p:cNvPr>
          <p:cNvSpPr txBox="1"/>
          <p:nvPr/>
        </p:nvSpPr>
        <p:spPr>
          <a:xfrm>
            <a:off x="8685544" y="1456696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Welch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Buch?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0952D-CE35-9627-56DC-BED2D687F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584" y="1410725"/>
            <a:ext cx="665319" cy="5697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37F3C6-C563-18DC-09DF-C9EABAB6505A}"/>
              </a:ext>
            </a:extLst>
          </p:cNvPr>
          <p:cNvGrpSpPr/>
          <p:nvPr/>
        </p:nvGrpSpPr>
        <p:grpSpPr>
          <a:xfrm>
            <a:off x="1938509" y="3693229"/>
            <a:ext cx="1600024" cy="869492"/>
            <a:chOff x="1940064" y="3694806"/>
            <a:chExt cx="1600024" cy="8694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81DF82-00CE-41D8-B8E9-663B15CA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67160">
              <a:off x="1940064" y="3694806"/>
              <a:ext cx="935132" cy="4696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E67E15-704A-5DB2-FF66-371AC965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6127" y="4021359"/>
              <a:ext cx="633961" cy="54293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42028A-84D7-92DC-8C8B-ADC219213A05}"/>
              </a:ext>
            </a:extLst>
          </p:cNvPr>
          <p:cNvGrpSpPr/>
          <p:nvPr/>
        </p:nvGrpSpPr>
        <p:grpSpPr>
          <a:xfrm>
            <a:off x="6838980" y="2298267"/>
            <a:ext cx="1019386" cy="466230"/>
            <a:chOff x="5561399" y="2127953"/>
            <a:chExt cx="1422765" cy="6507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6A4D88-5370-6AB7-9E81-EF3254491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1399" y="2133638"/>
              <a:ext cx="753175" cy="64503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BB0681-F736-5B68-258A-AF5EDC28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0989" y="2127953"/>
              <a:ext cx="753175" cy="645036"/>
            </a:xfrm>
            <a:prstGeom prst="rect">
              <a:avLst/>
            </a:prstGeom>
          </p:spPr>
        </p:pic>
      </p:grpSp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A46FA0B5-61BF-8320-3011-6F78AC867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80" y="1485822"/>
            <a:ext cx="637034" cy="48125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738B69A-FC5A-E98F-9C4A-56AD226BD1E7}"/>
              </a:ext>
            </a:extLst>
          </p:cNvPr>
          <p:cNvGrpSpPr/>
          <p:nvPr/>
        </p:nvGrpSpPr>
        <p:grpSpPr>
          <a:xfrm>
            <a:off x="9673996" y="2348025"/>
            <a:ext cx="1018601" cy="406628"/>
            <a:chOff x="8271160" y="2330252"/>
            <a:chExt cx="1306676" cy="521628"/>
          </a:xfrm>
        </p:grpSpPr>
        <p:pic>
          <p:nvPicPr>
            <p:cNvPr id="61" name="Picture 6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716A8C3-9A60-B3F2-9FFB-A110C65B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160" y="2356506"/>
              <a:ext cx="655717" cy="495374"/>
            </a:xfrm>
            <a:prstGeom prst="rect">
              <a:avLst/>
            </a:prstGeom>
          </p:spPr>
        </p:pic>
        <p:pic>
          <p:nvPicPr>
            <p:cNvPr id="62" name="Picture 6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CFB2D0-ECA5-2BF5-A996-A1C8A98E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119" y="2330252"/>
              <a:ext cx="655717" cy="49537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933534C-4473-6A7E-4AE2-1609D6A9E7D0}"/>
              </a:ext>
            </a:extLst>
          </p:cNvPr>
          <p:cNvGrpSpPr/>
          <p:nvPr/>
        </p:nvGrpSpPr>
        <p:grpSpPr>
          <a:xfrm>
            <a:off x="9907332" y="3501446"/>
            <a:ext cx="1540071" cy="887316"/>
            <a:chOff x="9907332" y="3501446"/>
            <a:chExt cx="1540071" cy="88731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A8D5B0-D8CC-4A03-90ED-3474270C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67160">
              <a:off x="9907332" y="3501446"/>
              <a:ext cx="935132" cy="469638"/>
            </a:xfrm>
            <a:prstGeom prst="rect">
              <a:avLst/>
            </a:prstGeom>
          </p:spPr>
        </p:pic>
        <p:pic>
          <p:nvPicPr>
            <p:cNvPr id="75" name="Picture 7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871E17B-9745-37C7-8DC2-5936ACFBE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0369" y="3907503"/>
              <a:ext cx="637034" cy="481259"/>
            </a:xfrm>
            <a:prstGeom prst="rect">
              <a:avLst/>
            </a:prstGeom>
          </p:spPr>
        </p:pic>
      </p:grpSp>
      <p:pic>
        <p:nvPicPr>
          <p:cNvPr id="11" name="Graphic 10" descr="Storytelling with solid fill">
            <a:extLst>
              <a:ext uri="{FF2B5EF4-FFF2-40B4-BE49-F238E27FC236}">
                <a16:creationId xmlns:a16="http://schemas.microsoft.com/office/drawing/2014/main" id="{21B16B44-D92C-4A5C-A2AE-8703FF3EB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7805" y="1389431"/>
            <a:ext cx="543333" cy="54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0435BE-EE6B-4CBA-95B4-CD37FF21B601}"/>
              </a:ext>
            </a:extLst>
          </p:cNvPr>
          <p:cNvGrpSpPr/>
          <p:nvPr/>
        </p:nvGrpSpPr>
        <p:grpSpPr>
          <a:xfrm>
            <a:off x="8239472" y="2213984"/>
            <a:ext cx="1054720" cy="562338"/>
            <a:chOff x="7233340" y="2247017"/>
            <a:chExt cx="1054720" cy="562338"/>
          </a:xfrm>
        </p:grpSpPr>
        <p:pic>
          <p:nvPicPr>
            <p:cNvPr id="56" name="Graphic 55" descr="Storytelling with solid fill">
              <a:extLst>
                <a:ext uri="{FF2B5EF4-FFF2-40B4-BE49-F238E27FC236}">
                  <a16:creationId xmlns:a16="http://schemas.microsoft.com/office/drawing/2014/main" id="{594E9D94-813C-4FB3-A349-AC710755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33340" y="2266022"/>
              <a:ext cx="543333" cy="543333"/>
            </a:xfrm>
            <a:prstGeom prst="rect">
              <a:avLst/>
            </a:prstGeom>
          </p:spPr>
        </p:pic>
        <p:pic>
          <p:nvPicPr>
            <p:cNvPr id="79" name="Graphic 78" descr="Storytelling with solid fill">
              <a:extLst>
                <a:ext uri="{FF2B5EF4-FFF2-40B4-BE49-F238E27FC236}">
                  <a16:creationId xmlns:a16="http://schemas.microsoft.com/office/drawing/2014/main" id="{849AF743-9F9E-4666-B992-340061E7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4727" y="2247017"/>
              <a:ext cx="543333" cy="54333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129C6-82A6-47CF-8A19-AE19CCC35F1B}"/>
              </a:ext>
            </a:extLst>
          </p:cNvPr>
          <p:cNvGrpSpPr/>
          <p:nvPr/>
        </p:nvGrpSpPr>
        <p:grpSpPr>
          <a:xfrm>
            <a:off x="6570498" y="3416276"/>
            <a:ext cx="1361355" cy="969484"/>
            <a:chOff x="6570498" y="3416276"/>
            <a:chExt cx="1361355" cy="96948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207F493-FF20-4C67-AC68-FB673B61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67160">
              <a:off x="6570498" y="3416276"/>
              <a:ext cx="935132" cy="469638"/>
            </a:xfrm>
            <a:prstGeom prst="rect">
              <a:avLst/>
            </a:prstGeom>
          </p:spPr>
        </p:pic>
        <p:pic>
          <p:nvPicPr>
            <p:cNvPr id="80" name="Graphic 79" descr="Storytelling with solid fill">
              <a:extLst>
                <a:ext uri="{FF2B5EF4-FFF2-40B4-BE49-F238E27FC236}">
                  <a16:creationId xmlns:a16="http://schemas.microsoft.com/office/drawing/2014/main" id="{3DA05414-F0BA-4B1C-A6A1-C79084ED6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88520" y="3842427"/>
              <a:ext cx="543333" cy="543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CD67C9-0E93-4B04-BD6E-FFB12631ABE8}"/>
              </a:ext>
            </a:extLst>
          </p:cNvPr>
          <p:cNvGrpSpPr/>
          <p:nvPr/>
        </p:nvGrpSpPr>
        <p:grpSpPr>
          <a:xfrm>
            <a:off x="6096000" y="6145302"/>
            <a:ext cx="4905446" cy="678242"/>
            <a:chOff x="6096000" y="6145302"/>
            <a:chExt cx="4905446" cy="67824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A839C86-1D58-47C8-A219-44283530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67160">
              <a:off x="6096000" y="6145302"/>
              <a:ext cx="935132" cy="469638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1E420C2-566C-4CC0-4106-9D07F0FF7F84}"/>
                </a:ext>
              </a:extLst>
            </p:cNvPr>
            <p:cNvGrpSpPr/>
            <p:nvPr/>
          </p:nvGrpSpPr>
          <p:grpSpPr>
            <a:xfrm>
              <a:off x="7132048" y="6287295"/>
              <a:ext cx="3869398" cy="536249"/>
              <a:chOff x="5794492" y="2532335"/>
              <a:chExt cx="3869398" cy="53624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7674262-6418-EECE-41BF-5FE83D29D3AA}"/>
                  </a:ext>
                </a:extLst>
              </p:cNvPr>
              <p:cNvGrpSpPr/>
              <p:nvPr/>
            </p:nvGrpSpPr>
            <p:grpSpPr>
              <a:xfrm>
                <a:off x="5794492" y="2532335"/>
                <a:ext cx="1289102" cy="536249"/>
                <a:chOff x="5561400" y="2242424"/>
                <a:chExt cx="1289102" cy="536249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A138778-2BB3-6EB5-56B0-337658495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61400" y="2242424"/>
                  <a:ext cx="626150" cy="536249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62FCC6E9-E846-F290-0C08-C9CE5F08BA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30990" y="2242425"/>
                  <a:ext cx="619512" cy="530564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42ACD4F-F8E2-EA58-E96B-F4543C1B7F20}"/>
                  </a:ext>
                </a:extLst>
              </p:cNvPr>
              <p:cNvGrpSpPr/>
              <p:nvPr/>
            </p:nvGrpSpPr>
            <p:grpSpPr>
              <a:xfrm>
                <a:off x="8571562" y="2532776"/>
                <a:ext cx="1092328" cy="456815"/>
                <a:chOff x="8419162" y="2380376"/>
                <a:chExt cx="1092328" cy="456815"/>
              </a:xfrm>
            </p:grpSpPr>
            <p:pic>
              <p:nvPicPr>
                <p:cNvPr id="71" name="Picture 70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7C0DD782-CAF9-23DD-5260-36703AD9B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9162" y="2426720"/>
                  <a:ext cx="543333" cy="410471"/>
                </a:xfrm>
                <a:prstGeom prst="rect">
                  <a:avLst/>
                </a:prstGeom>
              </p:spPr>
            </p:pic>
            <p:pic>
              <p:nvPicPr>
                <p:cNvPr id="72" name="Picture 71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865EC2B8-0165-6C92-72A6-A0C19AA1D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22120" y="2380376"/>
                  <a:ext cx="589370" cy="445250"/>
                </a:xfrm>
                <a:prstGeom prst="rect">
                  <a:avLst/>
                </a:prstGeom>
              </p:spPr>
            </p:pic>
          </p:grpSp>
        </p:grpSp>
        <p:pic>
          <p:nvPicPr>
            <p:cNvPr id="81" name="Graphic 80" descr="Storytelling with solid fill">
              <a:extLst>
                <a:ext uri="{FF2B5EF4-FFF2-40B4-BE49-F238E27FC236}">
                  <a16:creationId xmlns:a16="http://schemas.microsoft.com/office/drawing/2014/main" id="{1C096FA6-AA25-4A2D-9365-65613ADA8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0859" y="6201024"/>
              <a:ext cx="543333" cy="543333"/>
            </a:xfrm>
            <a:prstGeom prst="rect">
              <a:avLst/>
            </a:prstGeom>
          </p:spPr>
        </p:pic>
        <p:pic>
          <p:nvPicPr>
            <p:cNvPr id="82" name="Graphic 81" descr="Storytelling with solid fill">
              <a:extLst>
                <a:ext uri="{FF2B5EF4-FFF2-40B4-BE49-F238E27FC236}">
                  <a16:creationId xmlns:a16="http://schemas.microsoft.com/office/drawing/2014/main" id="{EB3FA3C6-59BF-4FCC-A14E-13502CD3C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86786" y="6189653"/>
              <a:ext cx="543333" cy="54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342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8" grpId="0"/>
      <p:bldP spid="40" grpId="0"/>
      <p:bldP spid="6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59" y="0"/>
            <a:ext cx="12718369" cy="413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Lias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plant. Er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textet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Gabriel.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es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(Ronja)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(die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Schüler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?)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337431"/>
            <a:ext cx="2392549" cy="998716"/>
          </a:xfrm>
          <a:prstGeom prst="wedgeRoundRectCallout">
            <a:avLst>
              <a:gd name="adj1" fmla="val 28864"/>
              <a:gd name="adj2" fmla="val 5724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96557" y="1337431"/>
            <a:ext cx="2440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dieses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Lied/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Musik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05704" y="3422059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erklärt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diese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Film/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Geschichte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26468" y="3296908"/>
            <a:ext cx="246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kennt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dieses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Geschichte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/Buch.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897998" y="5355961"/>
            <a:ext cx="271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spielen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diese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Musik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/Instrument.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93739" y="5248087"/>
            <a:ext cx="25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benutzen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diese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Bibliothek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/Handy.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88EFA66D-9D39-43F3-B02E-B453E1AB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05" y="1838988"/>
            <a:ext cx="546339" cy="506217"/>
          </a:xfrm>
          <a:prstGeom prst="rect">
            <a:avLst/>
          </a:prstGeom>
        </p:spPr>
      </p:pic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ADF4975-0373-4EBC-B689-B6EF2C115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55" y="333231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4AC79476-FC15-4C2C-96B6-08DFB042C6D7}"/>
              </a:ext>
            </a:extLst>
          </p:cNvPr>
          <p:cNvSpPr/>
          <p:nvPr/>
        </p:nvSpPr>
        <p:spPr>
          <a:xfrm>
            <a:off x="1067159" y="446501"/>
            <a:ext cx="925514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Google Shape;108;p3">
            <a:extLst>
              <a:ext uri="{FF2B5EF4-FFF2-40B4-BE49-F238E27FC236}">
                <a16:creationId xmlns:a16="http://schemas.microsoft.com/office/drawing/2014/main" id="{1FA07CAD-76ED-4863-A736-8436CA9EA9C6}"/>
              </a:ext>
            </a:extLst>
          </p:cNvPr>
          <p:cNvSpPr txBox="1"/>
          <p:nvPr/>
        </p:nvSpPr>
        <p:spPr>
          <a:xfrm>
            <a:off x="1152886" y="536936"/>
            <a:ext cx="925514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1 – 5 und </a:t>
            </a:r>
            <a:r>
              <a:rPr lang="en-GB" sz="2000" b="1" spc="-1" dirty="0">
                <a:solidFill>
                  <a:srgbClr val="002060"/>
                </a:solidFill>
                <a:latin typeface="Century Gothic"/>
              </a:rPr>
              <a:t>she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b="1" spc="-1" dirty="0">
                <a:solidFill>
                  <a:srgbClr val="002060"/>
                </a:solidFill>
                <a:latin typeface="Century Gothic"/>
              </a:rPr>
              <a:t>they.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Dann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Ideen auf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Englisch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F5A57-3170-4D6A-8230-7E1DE457E067}"/>
              </a:ext>
            </a:extLst>
          </p:cNvPr>
          <p:cNvSpPr/>
          <p:nvPr/>
        </p:nvSpPr>
        <p:spPr>
          <a:xfrm>
            <a:off x="2799997" y="1675577"/>
            <a:ext cx="1557989" cy="28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4" name="Picture 73" descr="Shape, arrow&#10;&#10;Description automatically generated">
            <a:extLst>
              <a:ext uri="{FF2B5EF4-FFF2-40B4-BE49-F238E27FC236}">
                <a16:creationId xmlns:a16="http://schemas.microsoft.com/office/drawing/2014/main" id="{2A455BBE-E107-45FE-9476-6445DBA7F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147" y="3720726"/>
            <a:ext cx="546339" cy="506217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131BB91E-BEEF-4449-910C-6841D148F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173" y="5104721"/>
            <a:ext cx="546339" cy="506217"/>
          </a:xfrm>
          <a:prstGeom prst="rect">
            <a:avLst/>
          </a:prstGeom>
        </p:spPr>
      </p:pic>
      <p:pic>
        <p:nvPicPr>
          <p:cNvPr id="76" name="Picture 75" descr="Shape, arrow&#10;&#10;Description automatically generated">
            <a:extLst>
              <a:ext uri="{FF2B5EF4-FFF2-40B4-BE49-F238E27FC236}">
                <a16:creationId xmlns:a16="http://schemas.microsoft.com/office/drawing/2014/main" id="{21258A1E-01F9-4C10-AB0B-8FA4DB388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920" y="3052541"/>
            <a:ext cx="546339" cy="506217"/>
          </a:xfrm>
          <a:prstGeom prst="rect">
            <a:avLst/>
          </a:prstGeom>
        </p:spPr>
      </p:pic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ACD2F4B1-622D-40B0-B61E-B72DAE24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920" y="5589145"/>
            <a:ext cx="546339" cy="506217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A12BB28-2965-4096-989B-9117C504B42E}"/>
              </a:ext>
            </a:extLst>
          </p:cNvPr>
          <p:cNvSpPr/>
          <p:nvPr/>
        </p:nvSpPr>
        <p:spPr>
          <a:xfrm>
            <a:off x="1653939" y="5702133"/>
            <a:ext cx="1450957" cy="28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509E776-8787-4D35-97DB-BF47A2231BA2}"/>
              </a:ext>
            </a:extLst>
          </p:cNvPr>
          <p:cNvSpPr/>
          <p:nvPr/>
        </p:nvSpPr>
        <p:spPr>
          <a:xfrm>
            <a:off x="6998860" y="3690973"/>
            <a:ext cx="1540123" cy="2387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F88F7F54-2B41-D05E-FFFE-3513E7A5A49A}"/>
              </a:ext>
            </a:extLst>
          </p:cNvPr>
          <p:cNvSpPr/>
          <p:nvPr/>
        </p:nvSpPr>
        <p:spPr>
          <a:xfrm>
            <a:off x="990410" y="3801899"/>
            <a:ext cx="567654" cy="2556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E14ACA34-EF2A-BC33-2383-7A5043090EE5}"/>
              </a:ext>
            </a:extLst>
          </p:cNvPr>
          <p:cNvSpPr/>
          <p:nvPr/>
        </p:nvSpPr>
        <p:spPr>
          <a:xfrm>
            <a:off x="8165517" y="5585662"/>
            <a:ext cx="1104952" cy="28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C8A45522-DD6A-4724-97CE-6A9B76F182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9"/>
          <a:stretch/>
        </p:blipFill>
        <p:spPr>
          <a:xfrm>
            <a:off x="9625414" y="543244"/>
            <a:ext cx="1799960" cy="1958749"/>
          </a:xfrm>
          <a:prstGeom prst="ellipse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43565E8-B403-4066-B4C9-41FEAA56A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17" y="1656922"/>
            <a:ext cx="915990" cy="8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95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  <p:bldP spid="6" grpId="0" animBg="1"/>
      <p:bldP spid="79" grpId="0" animBg="1"/>
      <p:bldP spid="80" grpId="0" animBg="1"/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105377" y="3756310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41086" y="304842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4" y="1228670"/>
            <a:ext cx="1800179" cy="17838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2871788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90998" y="1594142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55374" y="3677170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2" y="1857416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07614" y="4279012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529942" y="4290521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6" y="2444508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30" y="2073938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279523" y="3703239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3784516" y="4056931"/>
            <a:ext cx="398538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1608331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4859158" y="3636972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DB59C9-914E-4BCB-B1EF-997B3B353556}"/>
              </a:ext>
            </a:extLst>
          </p:cNvPr>
          <p:cNvSpPr/>
          <p:nvPr/>
        </p:nvSpPr>
        <p:spPr>
          <a:xfrm>
            <a:off x="9135045" y="3135589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4B1E1BE4-90F1-4FA0-AFD2-39F0C78F2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09" y="2221729"/>
            <a:ext cx="1213279" cy="2202655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T1_W5_6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Eine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neue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Bibliothek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74884" cy="317321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011998" cy="7439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6F6EA4-C030-4D81-848E-C5791D7A4DDA}"/>
              </a:ext>
            </a:extLst>
          </p:cNvPr>
          <p:cNvSpPr/>
          <p:nvPr/>
        </p:nvSpPr>
        <p:spPr>
          <a:xfrm>
            <a:off x="165100" y="2006445"/>
            <a:ext cx="3458189" cy="2434926"/>
          </a:xfrm>
          <a:prstGeom prst="roundRect">
            <a:avLst/>
          </a:prstGeom>
          <a:noFill/>
          <a:ln w="57150"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06DEE52-4C23-4E76-BAD3-A11E6EECD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60" y="360417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8" name="T1_W5_6.2.wav"/>
            </a:hlinkClick>
            <a:extLst>
              <a:ext uri="{FF2B5EF4-FFF2-40B4-BE49-F238E27FC236}">
                <a16:creationId xmlns:a16="http://schemas.microsoft.com/office/drawing/2014/main" id="{5A227E3C-10E5-44CA-969C-F1A7BE3E25AA}"/>
              </a:ext>
            </a:extLst>
          </p:cNvPr>
          <p:cNvSpPr/>
          <p:nvPr/>
        </p:nvSpPr>
        <p:spPr>
          <a:xfrm>
            <a:off x="1015226" y="575110"/>
            <a:ext cx="6311549" cy="78700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oogle Shape;108;p3">
            <a:hlinkClick r:id="" action="ppaction://noaction">
              <a:snd r:embed="rId8" name="T1_W5_6.2.wav"/>
            </a:hlinkClick>
            <a:extLst>
              <a:ext uri="{FF2B5EF4-FFF2-40B4-BE49-F238E27FC236}">
                <a16:creationId xmlns:a16="http://schemas.microsoft.com/office/drawing/2014/main" id="{F74DB451-FD65-4A3F-901A-8775656E094E}"/>
              </a:ext>
            </a:extLst>
          </p:cNvPr>
          <p:cNvSpPr txBox="1"/>
          <p:nvPr/>
        </p:nvSpPr>
        <p:spPr>
          <a:xfrm>
            <a:off x="1136768" y="572575"/>
            <a:ext cx="61900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Hör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und lies den Text.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Warum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braucht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die Schule Geld?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: Rounded Corners 4">
            <a:hlinkClick r:id="" action="ppaction://noaction">
              <a:snd r:embed="rId9" name="T1_W5_6.3.wav"/>
            </a:hlinkClick>
            <a:extLst>
              <a:ext uri="{FF2B5EF4-FFF2-40B4-BE49-F238E27FC236}">
                <a16:creationId xmlns:a16="http://schemas.microsoft.com/office/drawing/2014/main" id="{0A7FA3A9-C13E-4638-A1C2-35142131CCD7}"/>
              </a:ext>
            </a:extLst>
          </p:cNvPr>
          <p:cNvSpPr/>
          <p:nvPr/>
        </p:nvSpPr>
        <p:spPr>
          <a:xfrm>
            <a:off x="4068340" y="1451941"/>
            <a:ext cx="7344229" cy="5217818"/>
          </a:xfrm>
          <a:prstGeom prst="round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6" name="TextBox 5">
            <a:hlinkClick r:id="" action="ppaction://noaction">
              <a:snd r:embed="rId9" name="T1_W5_6.3.wav"/>
            </a:hlinkClick>
            <a:extLst>
              <a:ext uri="{FF2B5EF4-FFF2-40B4-BE49-F238E27FC236}">
                <a16:creationId xmlns:a16="http://schemas.microsoft.com/office/drawing/2014/main" id="{9D058746-4B66-430F-B9A4-CD61068F7886}"/>
              </a:ext>
            </a:extLst>
          </p:cNvPr>
          <p:cNvSpPr txBox="1"/>
          <p:nvPr/>
        </p:nvSpPr>
        <p:spPr>
          <a:xfrm>
            <a:off x="4231771" y="1631687"/>
            <a:ext cx="71267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-1" dirty="0">
                <a:solidFill>
                  <a:srgbClr val="002060"/>
                </a:solidFill>
                <a:latin typeface="Century Gothic"/>
              </a:rPr>
              <a:t>Herr Weber: </a:t>
            </a:r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Im November bekommen wir eine neue Bibliothek! Toll, nicht wahr? Ich liebe Bücher! </a:t>
            </a:r>
          </a:p>
          <a:p>
            <a:endParaRPr lang="de-DE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Aber wir brauchen mehr Geld* denn ich möchte neue Bücher kaufen. Wie können wir helfen?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 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b="1" spc="-1" dirty="0">
                <a:solidFill>
                  <a:srgbClr val="002060"/>
                </a:solidFill>
                <a:latin typeface="Century Gothic"/>
              </a:rPr>
              <a:t>Lias: </a:t>
            </a:r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Ich habe eine Idee! Ein Bücherfest! Wir können ein Bücherfest organisieren*!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 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b="1" spc="-1" dirty="0">
                <a:solidFill>
                  <a:srgbClr val="002060"/>
                </a:solidFill>
                <a:latin typeface="Century Gothic"/>
              </a:rPr>
              <a:t>Herr Weber: </a:t>
            </a:r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Ein Bücherfest? Was ist das? Kannst du es erklären*, bitte?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9680D9-30B3-4F71-9728-AF8508FB5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88" y="-19365"/>
            <a:ext cx="774884" cy="9901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E8F0CB3-3A08-4221-992E-B703A0F5A862}"/>
              </a:ext>
            </a:extLst>
          </p:cNvPr>
          <p:cNvSpPr txBox="1">
            <a:spLocks/>
          </p:cNvSpPr>
          <p:nvPr/>
        </p:nvSpPr>
        <p:spPr>
          <a:xfrm>
            <a:off x="9693218" y="951343"/>
            <a:ext cx="914400" cy="2658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480E59-F2F1-29E8-6DDC-6F6A65BAFB4A}"/>
              </a:ext>
            </a:extLst>
          </p:cNvPr>
          <p:cNvSpPr txBox="1"/>
          <p:nvPr/>
        </p:nvSpPr>
        <p:spPr>
          <a:xfrm>
            <a:off x="87120" y="5675736"/>
            <a:ext cx="390511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Geld - money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organisieren</a:t>
            </a:r>
            <a:r>
              <a:rPr lang="en-GB" sz="2000" dirty="0">
                <a:solidFill>
                  <a:srgbClr val="002060"/>
                </a:solidFill>
              </a:rPr>
              <a:t> – to organise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erklären</a:t>
            </a:r>
            <a:r>
              <a:rPr lang="en-GB" sz="2000" dirty="0">
                <a:solidFill>
                  <a:srgbClr val="002060"/>
                </a:solidFill>
              </a:rPr>
              <a:t> – to explain</a:t>
            </a:r>
          </a:p>
        </p:txBody>
      </p:sp>
      <p:pic>
        <p:nvPicPr>
          <p:cNvPr id="10" name="Picture 9" descr="A cartoon of a person wearing glasses and a suit&#10;&#10;Description automatically generated">
            <a:extLst>
              <a:ext uri="{FF2B5EF4-FFF2-40B4-BE49-F238E27FC236}">
                <a16:creationId xmlns:a16="http://schemas.microsoft.com/office/drawing/2014/main" id="{7BCE46BE-0F84-469D-9C06-5075AA35BD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036371"/>
            <a:ext cx="1565377" cy="23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811" y="1129541"/>
            <a:ext cx="1550486" cy="397830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733836" y="102253"/>
            <a:ext cx="1256436" cy="1008631"/>
            <a:chOff x="10795026" y="2359864"/>
            <a:chExt cx="1256436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795026" y="2359864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59456" y="168174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180839" y="2930358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erklären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3700477" y="5791373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schreiben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5849666" y="2930358"/>
            <a:ext cx="250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bekommen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802CF-01D5-A2DE-F356-68FEED27E456}"/>
              </a:ext>
            </a:extLst>
          </p:cNvPr>
          <p:cNvSpPr txBox="1"/>
          <p:nvPr/>
        </p:nvSpPr>
        <p:spPr>
          <a:xfrm>
            <a:off x="8454373" y="2930358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benutzen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2109196" y="5791373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lernen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4174490" y="293035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lieben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2190922" y="293035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kennen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E9BABB-153F-49F7-953C-6587987F3A3D}"/>
              </a:ext>
            </a:extLst>
          </p:cNvPr>
          <p:cNvSpPr txBox="1"/>
          <p:nvPr/>
        </p:nvSpPr>
        <p:spPr>
          <a:xfrm>
            <a:off x="5820602" y="5791373"/>
            <a:ext cx="2584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schwimmen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F1BD4D-4356-43F6-9C09-776B00E7B609}"/>
              </a:ext>
            </a:extLst>
          </p:cNvPr>
          <p:cNvSpPr txBox="1"/>
          <p:nvPr/>
        </p:nvSpPr>
        <p:spPr>
          <a:xfrm>
            <a:off x="8446349" y="5791373"/>
            <a:ext cx="149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singen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F78C0E-72BE-427D-9855-E73819FE39C7}"/>
              </a:ext>
            </a:extLst>
          </p:cNvPr>
          <p:cNvSpPr txBox="1"/>
          <p:nvPr/>
        </p:nvSpPr>
        <p:spPr>
          <a:xfrm>
            <a:off x="20654" y="5791373"/>
            <a:ext cx="212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brauchen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A183BE-9A14-4D38-993E-7AF4F9C82DA2}"/>
              </a:ext>
            </a:extLst>
          </p:cNvPr>
          <p:cNvSpPr txBox="1"/>
          <p:nvPr/>
        </p:nvSpPr>
        <p:spPr>
          <a:xfrm>
            <a:off x="10358729" y="5791373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spielen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A8D98B6-BDE6-C358-A2DB-383113840E03}"/>
              </a:ext>
            </a:extLst>
          </p:cNvPr>
          <p:cNvGrpSpPr/>
          <p:nvPr/>
        </p:nvGrpSpPr>
        <p:grpSpPr>
          <a:xfrm>
            <a:off x="6164179" y="3707208"/>
            <a:ext cx="1805667" cy="2125459"/>
            <a:chOff x="6164179" y="3707208"/>
            <a:chExt cx="1805667" cy="2125459"/>
          </a:xfrm>
        </p:grpSpPr>
        <p:pic>
          <p:nvPicPr>
            <p:cNvPr id="54" name="Picture 53" descr="A blue and white circle with a person swimming in the water&#10;&#10;Description automatically generated">
              <a:extLst>
                <a:ext uri="{FF2B5EF4-FFF2-40B4-BE49-F238E27FC236}">
                  <a16:creationId xmlns:a16="http://schemas.microsoft.com/office/drawing/2014/main" id="{9CB5B4CD-1DE8-E2E1-D53A-B18A2C2E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558" y="3707208"/>
              <a:ext cx="1346675" cy="13716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91407B-844C-35BE-82A2-278C7784D2AD}"/>
                </a:ext>
              </a:extLst>
            </p:cNvPr>
            <p:cNvSpPr txBox="1"/>
            <p:nvPr/>
          </p:nvSpPr>
          <p:spPr>
            <a:xfrm>
              <a:off x="6164179" y="5001670"/>
              <a:ext cx="180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</a:t>
              </a:r>
              <a:r>
                <a:rPr lang="en-GB" sz="2400" kern="0" dirty="0">
                  <a:solidFill>
                    <a:srgbClr val="002060"/>
                  </a:solidFill>
                </a:rPr>
                <a:t>swim, swimming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]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745756-43EE-4B6A-BD7F-4A2F25CE930F}"/>
              </a:ext>
            </a:extLst>
          </p:cNvPr>
          <p:cNvGrpSpPr/>
          <p:nvPr/>
        </p:nvGrpSpPr>
        <p:grpSpPr>
          <a:xfrm>
            <a:off x="10255327" y="3769205"/>
            <a:ext cx="1722808" cy="2063462"/>
            <a:chOff x="10255327" y="3769205"/>
            <a:chExt cx="1722808" cy="206346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F83684-5703-47F7-84D3-ABE50FDF776C}"/>
                </a:ext>
              </a:extLst>
            </p:cNvPr>
            <p:cNvSpPr txBox="1"/>
            <p:nvPr/>
          </p:nvSpPr>
          <p:spPr>
            <a:xfrm>
              <a:off x="10255327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play, playing]</a:t>
              </a:r>
            </a:p>
          </p:txBody>
        </p: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8AE05AA7-68EB-450C-8506-CF4444F24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471" y="3769205"/>
              <a:ext cx="1349736" cy="134059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DFD11E-2E2E-B440-0943-B155129C1225}"/>
              </a:ext>
            </a:extLst>
          </p:cNvPr>
          <p:cNvGrpSpPr/>
          <p:nvPr/>
        </p:nvGrpSpPr>
        <p:grpSpPr>
          <a:xfrm>
            <a:off x="8183923" y="3731621"/>
            <a:ext cx="1999185" cy="2101046"/>
            <a:chOff x="8183923" y="3731621"/>
            <a:chExt cx="1999185" cy="210104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3A1BFE9-FB6E-4669-BFFB-96DE51F2D426}"/>
                </a:ext>
              </a:extLst>
            </p:cNvPr>
            <p:cNvSpPr txBox="1"/>
            <p:nvPr/>
          </p:nvSpPr>
          <p:spPr>
            <a:xfrm>
              <a:off x="8183923" y="5001670"/>
              <a:ext cx="19991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sing, singing]</a:t>
              </a:r>
            </a:p>
          </p:txBody>
        </p:sp>
        <p:pic>
          <p:nvPicPr>
            <p:cNvPr id="71" name="Picture 70" descr="Logo, icon&#10;&#10;Description automatically generated">
              <a:extLst>
                <a:ext uri="{FF2B5EF4-FFF2-40B4-BE49-F238E27FC236}">
                  <a16:creationId xmlns:a16="http://schemas.microsoft.com/office/drawing/2014/main" id="{021638DD-914D-4FC6-8890-4EE19B2C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158" y="3731621"/>
              <a:ext cx="1346675" cy="1340595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07B8B85-1492-9870-2B2A-4E5ACBCF0938}"/>
              </a:ext>
            </a:extLst>
          </p:cNvPr>
          <p:cNvGrpSpPr/>
          <p:nvPr/>
        </p:nvGrpSpPr>
        <p:grpSpPr>
          <a:xfrm>
            <a:off x="157257" y="839968"/>
            <a:ext cx="1870346" cy="2096545"/>
            <a:chOff x="157257" y="839968"/>
            <a:chExt cx="1870346" cy="209654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6F1295-0FC0-461A-9C8F-522E1F9541B3}"/>
                </a:ext>
              </a:extLst>
            </p:cNvPr>
            <p:cNvSpPr txBox="1"/>
            <p:nvPr/>
          </p:nvSpPr>
          <p:spPr>
            <a:xfrm>
              <a:off x="157257" y="2105516"/>
              <a:ext cx="1870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explain, explaining]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EAF844-84AA-E3A0-C811-3A090AD0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932" y="839968"/>
              <a:ext cx="1371719" cy="132294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7FEE9F3-9FCB-18D3-5A10-E521B81779E4}"/>
              </a:ext>
            </a:extLst>
          </p:cNvPr>
          <p:cNvGrpSpPr/>
          <p:nvPr/>
        </p:nvGrpSpPr>
        <p:grpSpPr>
          <a:xfrm>
            <a:off x="2109196" y="839968"/>
            <a:ext cx="1802722" cy="2090390"/>
            <a:chOff x="2109196" y="839968"/>
            <a:chExt cx="1802722" cy="20903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9EE6B3-3C12-4371-8E8E-FE4D0677F056}"/>
                </a:ext>
              </a:extLst>
            </p:cNvPr>
            <p:cNvSpPr txBox="1"/>
            <p:nvPr/>
          </p:nvSpPr>
          <p:spPr>
            <a:xfrm>
              <a:off x="2109196" y="2099361"/>
              <a:ext cx="1802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know, knowing]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72C13-9862-97B8-C45F-3DF93996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7948" y="839968"/>
              <a:ext cx="1383912" cy="1414395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7A05DA1-1B78-3BAD-6BCD-F04AE8B3E1CA}"/>
              </a:ext>
            </a:extLst>
          </p:cNvPr>
          <p:cNvGrpSpPr/>
          <p:nvPr/>
        </p:nvGrpSpPr>
        <p:grpSpPr>
          <a:xfrm>
            <a:off x="4027156" y="847269"/>
            <a:ext cx="1802722" cy="2058668"/>
            <a:chOff x="4027156" y="847269"/>
            <a:chExt cx="1802722" cy="20586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571F6D-90F1-9B2B-1222-E51C58920ACF}"/>
                </a:ext>
              </a:extLst>
            </p:cNvPr>
            <p:cNvSpPr txBox="1"/>
            <p:nvPr/>
          </p:nvSpPr>
          <p:spPr>
            <a:xfrm>
              <a:off x="4027156" y="2074940"/>
              <a:ext cx="1802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love, loving]</a:t>
              </a:r>
            </a:p>
          </p:txBody>
        </p:sp>
        <p:pic>
          <p:nvPicPr>
            <p:cNvPr id="34" name="Picture 33" descr="A red heart in a circle&#10;&#10;Description automatically generated">
              <a:extLst>
                <a:ext uri="{FF2B5EF4-FFF2-40B4-BE49-F238E27FC236}">
                  <a16:creationId xmlns:a16="http://schemas.microsoft.com/office/drawing/2014/main" id="{3E785A53-1FF8-C0AA-C4A8-7909266C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012" y="847269"/>
              <a:ext cx="1346675" cy="131564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4CA188D-6D4B-945D-9A93-8E90DFC1E2B1}"/>
              </a:ext>
            </a:extLst>
          </p:cNvPr>
          <p:cNvGrpSpPr/>
          <p:nvPr/>
        </p:nvGrpSpPr>
        <p:grpSpPr>
          <a:xfrm>
            <a:off x="6151862" y="846065"/>
            <a:ext cx="1900398" cy="2083602"/>
            <a:chOff x="6151862" y="846065"/>
            <a:chExt cx="1900398" cy="20836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CEBDE2-5A48-C922-6776-E1F0E4C51350}"/>
                </a:ext>
              </a:extLst>
            </p:cNvPr>
            <p:cNvSpPr txBox="1"/>
            <p:nvPr/>
          </p:nvSpPr>
          <p:spPr>
            <a:xfrm>
              <a:off x="6151862" y="2098670"/>
              <a:ext cx="1900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receive, receiving]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208A2B-5414-49C3-771C-316E6DF34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70501" y="846065"/>
              <a:ext cx="1371719" cy="131685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BA47968-18F3-13C3-BE96-8926C12A3415}"/>
              </a:ext>
            </a:extLst>
          </p:cNvPr>
          <p:cNvGrpSpPr/>
          <p:nvPr/>
        </p:nvGrpSpPr>
        <p:grpSpPr>
          <a:xfrm>
            <a:off x="8532519" y="810228"/>
            <a:ext cx="1722808" cy="2183723"/>
            <a:chOff x="8532519" y="810228"/>
            <a:chExt cx="1722808" cy="218372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A87D3A-8F26-4F1D-AE4C-027E4FC9BB67}"/>
                </a:ext>
              </a:extLst>
            </p:cNvPr>
            <p:cNvSpPr txBox="1"/>
            <p:nvPr/>
          </p:nvSpPr>
          <p:spPr>
            <a:xfrm>
              <a:off x="8532519" y="2162954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use, using]</a:t>
              </a:r>
            </a:p>
          </p:txBody>
        </p:sp>
        <p:pic>
          <p:nvPicPr>
            <p:cNvPr id="37" name="Picture 36" descr="A blue and grey circle with black text and gloves&#10;&#10;Description automatically generated">
              <a:extLst>
                <a:ext uri="{FF2B5EF4-FFF2-40B4-BE49-F238E27FC236}">
                  <a16:creationId xmlns:a16="http://schemas.microsoft.com/office/drawing/2014/main" id="{F0DC5929-763F-7D93-8708-EF643351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2976" y="810228"/>
              <a:ext cx="1346675" cy="135268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43D43D1-A710-8341-99E7-BCE69468D8F6}"/>
              </a:ext>
            </a:extLst>
          </p:cNvPr>
          <p:cNvGrpSpPr/>
          <p:nvPr/>
        </p:nvGrpSpPr>
        <p:grpSpPr>
          <a:xfrm>
            <a:off x="180839" y="3664426"/>
            <a:ext cx="1722808" cy="2168241"/>
            <a:chOff x="180839" y="3664426"/>
            <a:chExt cx="1722808" cy="21682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C8E7F4-0095-B69B-DB11-372FAE41238E}"/>
                </a:ext>
              </a:extLst>
            </p:cNvPr>
            <p:cNvSpPr txBox="1"/>
            <p:nvPr/>
          </p:nvSpPr>
          <p:spPr>
            <a:xfrm>
              <a:off x="180839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need, needing]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796A15E-FF2B-CCF1-CE4E-7F76FD4C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800" y="3664426"/>
              <a:ext cx="1371719" cy="1414395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48DD15-B1F3-D1F1-588F-72EDBCB86D37}"/>
              </a:ext>
            </a:extLst>
          </p:cNvPr>
          <p:cNvGrpSpPr/>
          <p:nvPr/>
        </p:nvGrpSpPr>
        <p:grpSpPr>
          <a:xfrm>
            <a:off x="2024025" y="3727319"/>
            <a:ext cx="1722808" cy="2105348"/>
            <a:chOff x="2024025" y="3727319"/>
            <a:chExt cx="1722808" cy="21053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E03E2E-7DAB-F587-B1DA-05E344245F58}"/>
                </a:ext>
              </a:extLst>
            </p:cNvPr>
            <p:cNvSpPr txBox="1"/>
            <p:nvPr/>
          </p:nvSpPr>
          <p:spPr>
            <a:xfrm>
              <a:off x="2024025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learn, learning]</a:t>
              </a:r>
            </a:p>
          </p:txBody>
        </p:sp>
        <p:pic>
          <p:nvPicPr>
            <p:cNvPr id="42" name="Picture 41" descr="A cartoon of a child with a light bulb on his head&#10;&#10;Description automatically generated">
              <a:extLst>
                <a:ext uri="{FF2B5EF4-FFF2-40B4-BE49-F238E27FC236}">
                  <a16:creationId xmlns:a16="http://schemas.microsoft.com/office/drawing/2014/main" id="{9DF8D7E7-4D8E-77A0-472A-72270AAC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5" y="3727319"/>
              <a:ext cx="1346675" cy="1351502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7A2346-D7A3-C6EF-1628-85CC69338A53}"/>
              </a:ext>
            </a:extLst>
          </p:cNvPr>
          <p:cNvGrpSpPr/>
          <p:nvPr/>
        </p:nvGrpSpPr>
        <p:grpSpPr>
          <a:xfrm>
            <a:off x="3851240" y="3743681"/>
            <a:ext cx="1722808" cy="2088986"/>
            <a:chOff x="3851240" y="3743681"/>
            <a:chExt cx="1722808" cy="20889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1A16BE-E8FF-634F-3453-6DD028F6FA10}"/>
                </a:ext>
              </a:extLst>
            </p:cNvPr>
            <p:cNvSpPr txBox="1"/>
            <p:nvPr/>
          </p:nvSpPr>
          <p:spPr>
            <a:xfrm>
              <a:off x="3851240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write, writing]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190E2C8-FF2D-557F-05F2-C8D5CEFD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27156" y="3743681"/>
              <a:ext cx="1383912" cy="1335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67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  <p:bldP spid="50" grpId="0"/>
      <p:bldP spid="50" grpId="1"/>
      <p:bldP spid="50" grpId="2"/>
      <p:bldP spid="52" grpId="0"/>
      <p:bldP spid="52" grpId="1"/>
      <p:bldP spid="52" grpId="2"/>
      <p:bldP spid="56" grpId="0"/>
      <p:bldP spid="56" grpId="1"/>
      <p:bldP spid="56" grpId="2"/>
      <p:bldP spid="57" grpId="0"/>
      <p:bldP spid="57" grpId="1"/>
      <p:bldP spid="5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51923" y="75111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regular verbs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endings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which match the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subject pronoun.</a:t>
            </a:r>
          </a:p>
          <a:p>
            <a:pPr lvl="0">
              <a:defRPr/>
            </a:pP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196321" y="205614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bekomm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Geld.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6454668" y="205614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get/receive money.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4203421" y="1790467"/>
            <a:ext cx="478679" cy="9308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5"/>
          <a:stretch/>
        </p:blipFill>
        <p:spPr>
          <a:xfrm>
            <a:off x="5644361" y="1977919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(we)</a:t>
            </a:r>
            <a:endParaRPr lang="en-GB" sz="3600" dirty="0"/>
          </a:p>
        </p:txBody>
      </p:sp>
      <p:sp>
        <p:nvSpPr>
          <p:cNvPr id="25" name="CustomShape 4">
            <a:extLst>
              <a:ext uri="{FF2B5EF4-FFF2-40B4-BE49-F238E27FC236}">
                <a16:creationId xmlns:a16="http://schemas.microsoft.com/office/drawing/2014/main" id="{277496F3-69BA-4A7D-B6A8-65395BD5A313}"/>
              </a:ext>
            </a:extLst>
          </p:cNvPr>
          <p:cNvSpPr/>
          <p:nvPr/>
        </p:nvSpPr>
        <p:spPr>
          <a:xfrm>
            <a:off x="196321" y="2937864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verkauf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Bücher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3828E342-F245-431D-BE01-5BCFD73524B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36521" y="280857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8" name="CustomShape 5">
            <a:extLst>
              <a:ext uri="{FF2B5EF4-FFF2-40B4-BE49-F238E27FC236}">
                <a16:creationId xmlns:a16="http://schemas.microsoft.com/office/drawing/2014/main" id="{675D5108-DC4A-412D-BADD-7476FD0E6422}"/>
              </a:ext>
            </a:extLst>
          </p:cNvPr>
          <p:cNvSpPr/>
          <p:nvPr/>
        </p:nvSpPr>
        <p:spPr>
          <a:xfrm>
            <a:off x="6422122" y="293683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sells/is selling books.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04161" y="379922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(we) + regular verb: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stomShape 4">
            <a:extLst>
              <a:ext uri="{FF2B5EF4-FFF2-40B4-BE49-F238E27FC236}">
                <a16:creationId xmlns:a16="http://schemas.microsoft.com/office/drawing/2014/main" id="{35FB9D7A-008F-48C0-8CA9-A1AFA1EA4535}"/>
              </a:ext>
            </a:extLst>
          </p:cNvPr>
          <p:cNvSpPr/>
          <p:nvPr/>
        </p:nvSpPr>
        <p:spPr>
          <a:xfrm>
            <a:off x="204161" y="4665733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bekomm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Geld.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196321" y="5588844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verkauf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Bücher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8649DA-7BEC-4060-B0D3-5462ED04F6FF}"/>
              </a:ext>
            </a:extLst>
          </p:cNvPr>
          <p:cNvSpPr txBox="1"/>
          <p:nvPr/>
        </p:nvSpPr>
        <p:spPr>
          <a:xfrm>
            <a:off x="251365" y="6250145"/>
            <a:ext cx="12074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of the verb is the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in the dictionary.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B11F2522-92A6-468B-BDB7-1D1B8A55CE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6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1086201" y="5811793"/>
            <a:ext cx="1162880" cy="116288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44EB6B7-2FF9-45B9-9ECF-3AF2CDDCCA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1"/>
          <a:stretch/>
        </p:blipFill>
        <p:spPr>
          <a:xfrm>
            <a:off x="3983391" y="4317260"/>
            <a:ext cx="1310049" cy="861763"/>
          </a:xfrm>
          <a:prstGeom prst="rect">
            <a:avLst/>
          </a:prstGeom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934C8E5A-742D-4A21-AEC1-53E1ED11273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36521" y="450798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id="{F7D7ECEE-79C1-425A-90D3-6AD7942066BD}"/>
              </a:ext>
            </a:extLst>
          </p:cNvPr>
          <p:cNvSpPr/>
          <p:nvPr/>
        </p:nvSpPr>
        <p:spPr>
          <a:xfrm>
            <a:off x="6454668" y="464129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get/receive money.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3934140" y="5220740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17911" y="541146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6432751" y="5563373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sell/are selling books.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123FE6C-7786-416A-9C45-7F8556187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82" y="2823448"/>
            <a:ext cx="1051670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305A64-3A10-44D7-8442-BD5F64A56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03" y="66894"/>
            <a:ext cx="3633091" cy="1816546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84052" y="-1990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Freunde in der Schule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57097" y="475700"/>
            <a:ext cx="7979470" cy="11144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Was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? 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Wer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macht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was?  </a:t>
            </a:r>
            <a:br>
              <a:rPr lang="en-GB" sz="2000" spc="-1" dirty="0">
                <a:solidFill>
                  <a:srgbClr val="002060"/>
                </a:solidFill>
                <a:latin typeface="Century Gothic"/>
              </a:rPr>
            </a:b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das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(ich)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Schüler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(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)?</a:t>
            </a:r>
            <a:br>
              <a:rPr lang="en-GB" sz="2000" spc="-1" dirty="0">
                <a:solidFill>
                  <a:srgbClr val="002060"/>
                </a:solidFill>
                <a:latin typeface="Century Gothic"/>
              </a:rPr>
            </a:b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98584" y="222292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217723" y="368073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221475" y="513855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5904425" y="227633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5904425" y="368073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5904425" y="513855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D2BE42-6969-4328-B60D-ABD4620B9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687" y="2124785"/>
            <a:ext cx="3311422" cy="1074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D8CA48-9E37-457B-92E6-DFD61783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84" y="2156823"/>
            <a:ext cx="1517320" cy="524164"/>
          </a:xfrm>
          <a:prstGeom prst="rect">
            <a:avLst/>
          </a:prstGeom>
        </p:spPr>
      </p:pic>
      <p:sp>
        <p:nvSpPr>
          <p:cNvPr id="19" name="TextBox 53">
            <a:extLst>
              <a:ext uri="{FF2B5EF4-FFF2-40B4-BE49-F238E27FC236}">
                <a16:creationId xmlns:a16="http://schemas.microsoft.com/office/drawing/2014/main" id="{A8462067-C6FE-4127-83D5-0FF2FEE160CD}"/>
              </a:ext>
            </a:extLst>
          </p:cNvPr>
          <p:cNvSpPr txBox="1"/>
          <p:nvPr/>
        </p:nvSpPr>
        <p:spPr>
          <a:xfrm>
            <a:off x="2441595" y="2241263"/>
            <a:ext cx="288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organisiere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ein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Bücherfest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TextBox 54">
            <a:extLst>
              <a:ext uri="{FF2B5EF4-FFF2-40B4-BE49-F238E27FC236}">
                <a16:creationId xmlns:a16="http://schemas.microsoft.com/office/drawing/2014/main" id="{A9FA2C80-ED36-4532-945C-EC330E0A5BF7}"/>
              </a:ext>
            </a:extLst>
          </p:cNvPr>
          <p:cNvSpPr txBox="1"/>
          <p:nvPr/>
        </p:nvSpPr>
        <p:spPr>
          <a:xfrm>
            <a:off x="954464" y="2156823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30B786-BE68-4E96-9056-6E709FADF3F4}"/>
              </a:ext>
            </a:extLst>
          </p:cNvPr>
          <p:cNvGrpSpPr/>
          <p:nvPr/>
        </p:nvGrpSpPr>
        <p:grpSpPr>
          <a:xfrm>
            <a:off x="811183" y="2630575"/>
            <a:ext cx="1517320" cy="524164"/>
            <a:chOff x="811183" y="2630575"/>
            <a:chExt cx="1517320" cy="5241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05939F-C2F9-4E46-B838-3A4AA518E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183" y="2630575"/>
              <a:ext cx="1517320" cy="524164"/>
            </a:xfrm>
            <a:prstGeom prst="rect">
              <a:avLst/>
            </a:prstGeom>
          </p:spPr>
        </p:pic>
        <p:sp>
          <p:nvSpPr>
            <p:cNvPr id="23" name="TextBox 95">
              <a:extLst>
                <a:ext uri="{FF2B5EF4-FFF2-40B4-BE49-F238E27FC236}">
                  <a16:creationId xmlns:a16="http://schemas.microsoft.com/office/drawing/2014/main" id="{48B658BB-03FC-4EB6-81B3-0E1D11760A89}"/>
                </a:ext>
              </a:extLst>
            </p:cNvPr>
            <p:cNvSpPr txBox="1"/>
            <p:nvPr/>
          </p:nvSpPr>
          <p:spPr>
            <a:xfrm>
              <a:off x="945207" y="2652773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Wir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43ED1FC-FDC1-41D6-B5A6-7C46F16A170D}"/>
              </a:ext>
            </a:extLst>
          </p:cNvPr>
          <p:cNvSpPr/>
          <p:nvPr/>
        </p:nvSpPr>
        <p:spPr>
          <a:xfrm>
            <a:off x="7605703" y="1867033"/>
            <a:ext cx="3410465" cy="103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4025660C-EF73-4BFB-84DB-8645281F4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810" y="1058978"/>
            <a:ext cx="914400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4BBC511-FDD1-4D21-B92F-F82E79B80214}"/>
              </a:ext>
            </a:extLst>
          </p:cNvPr>
          <p:cNvSpPr/>
          <p:nvPr/>
        </p:nvSpPr>
        <p:spPr>
          <a:xfrm>
            <a:off x="1044877" y="1273672"/>
            <a:ext cx="473947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66A24A10-AC0E-4C62-A7AB-527BCE6550F9}"/>
              </a:ext>
            </a:extLst>
          </p:cNvPr>
          <p:cNvSpPr txBox="1"/>
          <p:nvPr/>
        </p:nvSpPr>
        <p:spPr>
          <a:xfrm>
            <a:off x="1080056" y="1293981"/>
            <a:ext cx="53619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1 – 6 und 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ich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C6BA3E-414D-4EB5-9419-9BDE974E4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116" y="2156823"/>
            <a:ext cx="3311422" cy="10740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D71806-406A-4E5F-8E1D-996E92859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612" y="2662613"/>
            <a:ext cx="1517320" cy="524164"/>
          </a:xfrm>
          <a:prstGeom prst="rect">
            <a:avLst/>
          </a:prstGeom>
        </p:spPr>
      </p:pic>
      <p:sp>
        <p:nvSpPr>
          <p:cNvPr id="30" name="TextBox 53">
            <a:extLst>
              <a:ext uri="{FF2B5EF4-FFF2-40B4-BE49-F238E27FC236}">
                <a16:creationId xmlns:a16="http://schemas.microsoft.com/office/drawing/2014/main" id="{03C07518-79ED-4E1A-8993-30E0D6F08954}"/>
              </a:ext>
            </a:extLst>
          </p:cNvPr>
          <p:cNvSpPr txBox="1"/>
          <p:nvPr/>
        </p:nvSpPr>
        <p:spPr>
          <a:xfrm>
            <a:off x="8504243" y="2283441"/>
            <a:ext cx="3093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tragen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Kleidung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von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Figuren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aus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Büchern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2872E0-420C-4BBA-97B8-CE71595DC05C}"/>
              </a:ext>
            </a:extLst>
          </p:cNvPr>
          <p:cNvGrpSpPr/>
          <p:nvPr/>
        </p:nvGrpSpPr>
        <p:grpSpPr>
          <a:xfrm>
            <a:off x="6891613" y="2188861"/>
            <a:ext cx="1517320" cy="524164"/>
            <a:chOff x="6891613" y="2188861"/>
            <a:chExt cx="1517320" cy="5241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372FB5-5387-4A10-B551-DE24D941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1613" y="2188861"/>
              <a:ext cx="1517320" cy="524164"/>
            </a:xfrm>
            <a:prstGeom prst="rect">
              <a:avLst/>
            </a:prstGeom>
          </p:spPr>
        </p:pic>
        <p:sp>
          <p:nvSpPr>
            <p:cNvPr id="31" name="TextBox 54">
              <a:extLst>
                <a:ext uri="{FF2B5EF4-FFF2-40B4-BE49-F238E27FC236}">
                  <a16:creationId xmlns:a16="http://schemas.microsoft.com/office/drawing/2014/main" id="{E7172ED8-E3D8-4425-BFE3-DD0E34083C20}"/>
                </a:ext>
              </a:extLst>
            </p:cNvPr>
            <p:cNvSpPr txBox="1"/>
            <p:nvPr/>
          </p:nvSpPr>
          <p:spPr>
            <a:xfrm>
              <a:off x="7034893" y="2188861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Ich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2" name="TextBox 95">
            <a:extLst>
              <a:ext uri="{FF2B5EF4-FFF2-40B4-BE49-F238E27FC236}">
                <a16:creationId xmlns:a16="http://schemas.microsoft.com/office/drawing/2014/main" id="{B0E29518-263B-441B-8D53-56DB6065B92E}"/>
              </a:ext>
            </a:extLst>
          </p:cNvPr>
          <p:cNvSpPr txBox="1"/>
          <p:nvPr/>
        </p:nvSpPr>
        <p:spPr>
          <a:xfrm>
            <a:off x="7045360" y="2708939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C101F0-0E99-4FDB-9985-CAB829CB9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503" y="3608359"/>
            <a:ext cx="3311422" cy="10740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392CE9-12DF-4D4C-973A-2B6896A30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00" y="3640397"/>
            <a:ext cx="1517320" cy="524164"/>
          </a:xfrm>
          <a:prstGeom prst="rect">
            <a:avLst/>
          </a:prstGeom>
        </p:spPr>
      </p:pic>
      <p:sp>
        <p:nvSpPr>
          <p:cNvPr id="36" name="TextBox 53">
            <a:extLst>
              <a:ext uri="{FF2B5EF4-FFF2-40B4-BE49-F238E27FC236}">
                <a16:creationId xmlns:a16="http://schemas.microsoft.com/office/drawing/2014/main" id="{3A6C60E9-1B63-4AFA-8404-50AA0F361C6A}"/>
              </a:ext>
            </a:extLst>
          </p:cNvPr>
          <p:cNvSpPr txBox="1"/>
          <p:nvPr/>
        </p:nvSpPr>
        <p:spPr>
          <a:xfrm>
            <a:off x="2514793" y="3858467"/>
            <a:ext cx="288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habe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viele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Ideen!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50272DD5-0018-4099-A2FD-8CC5A6F1618A}"/>
              </a:ext>
            </a:extLst>
          </p:cNvPr>
          <p:cNvSpPr txBox="1"/>
          <p:nvPr/>
        </p:nvSpPr>
        <p:spPr>
          <a:xfrm>
            <a:off x="1087280" y="3640397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00823-6EA8-48C4-9ADA-9A48C10F9D81}"/>
              </a:ext>
            </a:extLst>
          </p:cNvPr>
          <p:cNvGrpSpPr/>
          <p:nvPr/>
        </p:nvGrpSpPr>
        <p:grpSpPr>
          <a:xfrm>
            <a:off x="943999" y="4114149"/>
            <a:ext cx="1517320" cy="524164"/>
            <a:chOff x="943999" y="4114149"/>
            <a:chExt cx="1517320" cy="52416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CEA3FC-289E-40BC-B496-89C306CB5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999" y="4114149"/>
              <a:ext cx="1517320" cy="524164"/>
            </a:xfrm>
            <a:prstGeom prst="rect">
              <a:avLst/>
            </a:prstGeom>
          </p:spPr>
        </p:pic>
        <p:sp>
          <p:nvSpPr>
            <p:cNvPr id="38" name="TextBox 95">
              <a:extLst>
                <a:ext uri="{FF2B5EF4-FFF2-40B4-BE49-F238E27FC236}">
                  <a16:creationId xmlns:a16="http://schemas.microsoft.com/office/drawing/2014/main" id="{42A5A262-CD1E-43E1-B07C-568BFEB222B6}"/>
                </a:ext>
              </a:extLst>
            </p:cNvPr>
            <p:cNvSpPr txBox="1"/>
            <p:nvPr/>
          </p:nvSpPr>
          <p:spPr>
            <a:xfrm>
              <a:off x="1078023" y="4140887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Wir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9624645-FF10-4EA2-978F-0C7039C82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779" y="5162154"/>
            <a:ext cx="3311422" cy="10740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9D831D-3E4B-49C9-8940-F80211F8C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75" y="5667944"/>
            <a:ext cx="1517320" cy="524164"/>
          </a:xfrm>
          <a:prstGeom prst="rect">
            <a:avLst/>
          </a:prstGeom>
        </p:spPr>
      </p:pic>
      <p:sp>
        <p:nvSpPr>
          <p:cNvPr id="42" name="TextBox 53">
            <a:extLst>
              <a:ext uri="{FF2B5EF4-FFF2-40B4-BE49-F238E27FC236}">
                <a16:creationId xmlns:a16="http://schemas.microsoft.com/office/drawing/2014/main" id="{DBBF78DF-18A2-48F5-BB53-63A215AA0795}"/>
              </a:ext>
            </a:extLst>
          </p:cNvPr>
          <p:cNvSpPr txBox="1"/>
          <p:nvPr/>
        </p:nvSpPr>
        <p:spPr>
          <a:xfrm>
            <a:off x="2553861" y="5478146"/>
            <a:ext cx="331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verkaufen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Bücher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39C8-E819-4A15-8C1C-4FBBAEF42418}"/>
              </a:ext>
            </a:extLst>
          </p:cNvPr>
          <p:cNvGrpSpPr/>
          <p:nvPr/>
        </p:nvGrpSpPr>
        <p:grpSpPr>
          <a:xfrm>
            <a:off x="924276" y="5194192"/>
            <a:ext cx="1517320" cy="524164"/>
            <a:chOff x="924276" y="5194192"/>
            <a:chExt cx="1517320" cy="52416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F946855-F9E6-4D36-9616-4E187782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276" y="5194192"/>
              <a:ext cx="1517320" cy="524164"/>
            </a:xfrm>
            <a:prstGeom prst="rect">
              <a:avLst/>
            </a:prstGeom>
          </p:spPr>
        </p:pic>
        <p:sp>
          <p:nvSpPr>
            <p:cNvPr id="43" name="TextBox 54">
              <a:extLst>
                <a:ext uri="{FF2B5EF4-FFF2-40B4-BE49-F238E27FC236}">
                  <a16:creationId xmlns:a16="http://schemas.microsoft.com/office/drawing/2014/main" id="{298AD021-415C-417A-A775-1C93A2F3B84E}"/>
                </a:ext>
              </a:extLst>
            </p:cNvPr>
            <p:cNvSpPr txBox="1"/>
            <p:nvPr/>
          </p:nvSpPr>
          <p:spPr>
            <a:xfrm>
              <a:off x="1067556" y="5194192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Ich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4" name="TextBox 95">
            <a:extLst>
              <a:ext uri="{FF2B5EF4-FFF2-40B4-BE49-F238E27FC236}">
                <a16:creationId xmlns:a16="http://schemas.microsoft.com/office/drawing/2014/main" id="{710D5E0A-F36A-4917-9FDC-FFD0D02218DC}"/>
              </a:ext>
            </a:extLst>
          </p:cNvPr>
          <p:cNvSpPr txBox="1"/>
          <p:nvPr/>
        </p:nvSpPr>
        <p:spPr>
          <a:xfrm>
            <a:off x="1052291" y="5712979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A878D71-17E4-4B1F-A083-2972B3378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364" y="3573720"/>
            <a:ext cx="3311422" cy="10740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5F8BCB-8FE3-4AAA-A289-70F6FBDC7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46" y="3584770"/>
            <a:ext cx="1517320" cy="524164"/>
          </a:xfrm>
          <a:prstGeom prst="rect">
            <a:avLst/>
          </a:prstGeom>
        </p:spPr>
      </p:pic>
      <p:sp>
        <p:nvSpPr>
          <p:cNvPr id="48" name="TextBox 53">
            <a:extLst>
              <a:ext uri="{FF2B5EF4-FFF2-40B4-BE49-F238E27FC236}">
                <a16:creationId xmlns:a16="http://schemas.microsoft.com/office/drawing/2014/main" id="{C3A6979F-4B4A-4907-956B-3725ABAFD72F}"/>
              </a:ext>
            </a:extLst>
          </p:cNvPr>
          <p:cNvSpPr txBox="1"/>
          <p:nvPr/>
        </p:nvSpPr>
        <p:spPr>
          <a:xfrm>
            <a:off x="8541745" y="3704579"/>
            <a:ext cx="344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schreibe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ein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Lied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über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eine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Geschichte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9" name="TextBox 54">
            <a:extLst>
              <a:ext uri="{FF2B5EF4-FFF2-40B4-BE49-F238E27FC236}">
                <a16:creationId xmlns:a16="http://schemas.microsoft.com/office/drawing/2014/main" id="{0EF8C57E-D318-4EAD-8E48-4044F0399E07}"/>
              </a:ext>
            </a:extLst>
          </p:cNvPr>
          <p:cNvSpPr txBox="1"/>
          <p:nvPr/>
        </p:nvSpPr>
        <p:spPr>
          <a:xfrm>
            <a:off x="7024426" y="3584770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2ECE8FE-051F-4B21-B10B-ABB9B0291415}"/>
              </a:ext>
            </a:extLst>
          </p:cNvPr>
          <p:cNvGrpSpPr/>
          <p:nvPr/>
        </p:nvGrpSpPr>
        <p:grpSpPr>
          <a:xfrm>
            <a:off x="6881145" y="4043130"/>
            <a:ext cx="1517320" cy="539556"/>
            <a:chOff x="6881145" y="4043130"/>
            <a:chExt cx="1517320" cy="53955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033A6F4-5F72-49BD-A158-15FFE58A8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1145" y="4058522"/>
              <a:ext cx="1517320" cy="524164"/>
            </a:xfrm>
            <a:prstGeom prst="rect">
              <a:avLst/>
            </a:prstGeom>
          </p:spPr>
        </p:pic>
        <p:sp>
          <p:nvSpPr>
            <p:cNvPr id="50" name="TextBox 95">
              <a:extLst>
                <a:ext uri="{FF2B5EF4-FFF2-40B4-BE49-F238E27FC236}">
                  <a16:creationId xmlns:a16="http://schemas.microsoft.com/office/drawing/2014/main" id="{CCFF39A7-33FC-49E7-A991-E0B7DCB2A43C}"/>
                </a:ext>
              </a:extLst>
            </p:cNvPr>
            <p:cNvSpPr txBox="1"/>
            <p:nvPr/>
          </p:nvSpPr>
          <p:spPr>
            <a:xfrm>
              <a:off x="7024426" y="4043130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Wir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90BB4DA-0B97-47BE-9B9C-85CEB4687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57" y="5100564"/>
            <a:ext cx="3311422" cy="10740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956F55-51A3-487F-85B1-540FA0129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153" y="5606354"/>
            <a:ext cx="1517320" cy="52416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2AB7FA8-6E1D-430F-81F3-C87E81F2CBD3}"/>
              </a:ext>
            </a:extLst>
          </p:cNvPr>
          <p:cNvSpPr txBox="1"/>
          <p:nvPr/>
        </p:nvSpPr>
        <p:spPr>
          <a:xfrm>
            <a:off x="8592753" y="5250270"/>
            <a:ext cx="288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bekommen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Geld für die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Bibliothek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20E7499-E77B-4228-BD17-109FF786C5FE}"/>
              </a:ext>
            </a:extLst>
          </p:cNvPr>
          <p:cNvGrpSpPr/>
          <p:nvPr/>
        </p:nvGrpSpPr>
        <p:grpSpPr>
          <a:xfrm>
            <a:off x="6932154" y="5132602"/>
            <a:ext cx="1517320" cy="524164"/>
            <a:chOff x="6932154" y="5132602"/>
            <a:chExt cx="1517320" cy="52416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BCA6011-27A9-4966-BDB1-863F2024E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2154" y="5132602"/>
              <a:ext cx="1517320" cy="52416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00CC0C-8598-4C5D-9CA5-D0FBADF9E538}"/>
                </a:ext>
              </a:extLst>
            </p:cNvPr>
            <p:cNvSpPr txBox="1"/>
            <p:nvPr/>
          </p:nvSpPr>
          <p:spPr>
            <a:xfrm>
              <a:off x="7075434" y="5132602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Ich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6" name="TextBox 95">
            <a:extLst>
              <a:ext uri="{FF2B5EF4-FFF2-40B4-BE49-F238E27FC236}">
                <a16:creationId xmlns:a16="http://schemas.microsoft.com/office/drawing/2014/main" id="{D6616AEC-CCFF-4B86-9F31-77789514C8A4}"/>
              </a:ext>
            </a:extLst>
          </p:cNvPr>
          <p:cNvSpPr txBox="1"/>
          <p:nvPr/>
        </p:nvSpPr>
        <p:spPr>
          <a:xfrm>
            <a:off x="7100608" y="5665643"/>
            <a:ext cx="123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E1F0F-7065-2E3A-074B-88F9F44161F9}"/>
              </a:ext>
            </a:extLst>
          </p:cNvPr>
          <p:cNvSpPr txBox="1"/>
          <p:nvPr/>
        </p:nvSpPr>
        <p:spPr>
          <a:xfrm>
            <a:off x="9484062" y="6452726"/>
            <a:ext cx="270793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Figur</a:t>
            </a:r>
            <a:r>
              <a:rPr lang="en-GB" sz="2000" dirty="0">
                <a:solidFill>
                  <a:srgbClr val="002060"/>
                </a:solidFill>
              </a:rPr>
              <a:t> - character</a:t>
            </a:r>
          </a:p>
        </p:txBody>
      </p:sp>
    </p:spTree>
    <p:extLst>
      <p:ext uri="{BB962C8B-B14F-4D97-AF65-F5344CB8AC3E}">
        <p14:creationId xmlns:p14="http://schemas.microsoft.com/office/powerpoint/2010/main" val="3470551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2246</Words>
  <Application>Microsoft Office PowerPoint</Application>
  <PresentationFormat>Widescreen</PresentationFormat>
  <Paragraphs>317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lesen</vt:lpstr>
      <vt:lpstr>Vokabeln</vt:lpstr>
      <vt:lpstr>Present tense: wir (we)</vt:lpstr>
      <vt:lpstr>lesen</vt:lpstr>
      <vt:lpstr>Present tense: sie (they)</vt:lpstr>
      <vt:lpstr>diese, dieser, dieses (this), diese (these)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92</cp:revision>
  <dcterms:created xsi:type="dcterms:W3CDTF">2021-07-02T19:27:01Z</dcterms:created>
  <dcterms:modified xsi:type="dcterms:W3CDTF">2023-12-01T13:11:27Z</dcterms:modified>
</cp:coreProperties>
</file>