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75" r:id="rId2"/>
    <p:sldId id="925" r:id="rId3"/>
    <p:sldId id="959" r:id="rId4"/>
    <p:sldId id="384" r:id="rId5"/>
    <p:sldId id="938" r:id="rId6"/>
    <p:sldId id="960" r:id="rId7"/>
    <p:sldId id="939" r:id="rId8"/>
    <p:sldId id="932" r:id="rId9"/>
    <p:sldId id="933" r:id="rId10"/>
    <p:sldId id="934" r:id="rId11"/>
    <p:sldId id="927" r:id="rId12"/>
    <p:sldId id="937" r:id="rId13"/>
    <p:sldId id="95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FFCC"/>
    <a:srgbClr val="FFD10D"/>
    <a:srgbClr val="2E94AF"/>
    <a:srgbClr val="EFF9FB"/>
    <a:srgbClr val="29C1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11" autoAdjust="0"/>
    <p:restoredTop sz="75400" autoAdjust="0"/>
  </p:normalViewPr>
  <p:slideViewPr>
    <p:cSldViewPr snapToGrid="0">
      <p:cViewPr varScale="1">
        <p:scale>
          <a:sx n="76" d="100"/>
          <a:sy n="76" d="100"/>
        </p:scale>
        <p:origin x="576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-1348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0B8B4134-6EBC-40A9-B5CC-759ACA872AC6}"/>
    <pc:docChg chg="modSld">
      <pc:chgData name="Charlotte Moss" userId="17b589c9-cb67-41ed-a894-f82ca12b573d" providerId="ADAL" clId="{0B8B4134-6EBC-40A9-B5CC-759ACA872AC6}" dt="2023-10-10T10:15:15.202" v="1" actId="20577"/>
      <pc:docMkLst>
        <pc:docMk/>
      </pc:docMkLst>
      <pc:sldChg chg="modNotesTx">
        <pc:chgData name="Charlotte Moss" userId="17b589c9-cb67-41ed-a894-f82ca12b573d" providerId="ADAL" clId="{0B8B4134-6EBC-40A9-B5CC-759ACA872AC6}" dt="2023-10-10T10:04:09.682" v="0"/>
        <pc:sldMkLst>
          <pc:docMk/>
          <pc:sldMk cId="0" sldId="275"/>
        </pc:sldMkLst>
      </pc:sldChg>
      <pc:sldChg chg="modNotesTx">
        <pc:chgData name="Charlotte Moss" userId="17b589c9-cb67-41ed-a894-f82ca12b573d" providerId="ADAL" clId="{0B8B4134-6EBC-40A9-B5CC-759ACA872AC6}" dt="2023-10-10T10:15:15.202" v="1" actId="20577"/>
        <pc:sldMkLst>
          <pc:docMk/>
          <pc:sldMk cId="750562727" sldId="93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[w] Welt [164] Wasser [245] Antwort [522]  wahr [737] gewinnen [372]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</a:p>
          <a:p>
            <a:r>
              <a:rPr lang="de-DE" sz="11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geben</a:t>
            </a:r>
            <a:r>
              <a:rPr lang="de-DE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[49] Blume [2463] Foto [633] Fahrrad [2138] Fußball [1277] Geschichte [262] Gitarre [n/a] Haus [147] Katze [2235] Papier [1163] Spiel [328] Tisch [529] Zug [675]</a:t>
            </a:r>
          </a:p>
          <a:p>
            <a:r>
              <a:rPr lang="de-DE" sz="1100" b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de-DE" sz="11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1: </a:t>
            </a:r>
            <a:r>
              <a:rPr lang="de-DE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holen [547] sitzen [231] stehen [85]  Dorf, Dörfer [959] fertig [n/a] durch [55]</a:t>
            </a:r>
          </a:p>
          <a:p>
            <a:r>
              <a:rPr lang="de-DE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(plus </a:t>
            </a:r>
            <a:r>
              <a:rPr lang="de-DE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language</a:t>
            </a:r>
            <a:r>
              <a:rPr lang="de-DE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de-DE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week</a:t>
            </a:r>
            <a:r>
              <a:rPr lang="de-DE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5)</a:t>
            </a:r>
          </a:p>
          <a:p>
            <a:r>
              <a:rPr lang="de-DE" sz="1100" b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de-DE" sz="11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2: 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wir sind, ihr seid [4] wir [26] ihr2 [27] müde [2000] ruhig [991] schön [188] wunderbar [1603] da [48] hier [68]  Österreich [707] Park [2141] Restaurant [1802]  Schweiz [763] Stadt [204] Zug [675] in [3] nicht wahr [n/a] ja [45] nein [148] </a:t>
            </a:r>
            <a:endParaRPr lang="de-DE" sz="1100" dirty="0">
              <a:solidFill>
                <a:sysClr val="windowText" lastClr="000000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US" sz="1200" b="0" strike="noStrike" spc="-1" dirty="0">
                <a:latin typeface="Arial"/>
              </a:rPr>
              <a:t>Remember that at the start of the course (first three lessons of Rot/Gelb) pupils learnt language (for greetings and register taking) that can still be part of the lesson routines in upper KS2 (</a:t>
            </a:r>
            <a:r>
              <a:rPr lang="en-US" sz="1200" b="0" strike="noStrike" spc="-1" dirty="0" err="1">
                <a:latin typeface="Arial"/>
              </a:rPr>
              <a:t>Blau</a:t>
            </a:r>
            <a:r>
              <a:rPr lang="en-US" sz="1200" b="0" strike="noStrike" spc="-1" dirty="0">
                <a:latin typeface="Arial"/>
              </a:rPr>
              <a:t>/</a:t>
            </a:r>
            <a:r>
              <a:rPr lang="en-US" sz="1200" b="0" strike="noStrike" spc="-1" dirty="0" err="1">
                <a:latin typeface="Arial"/>
              </a:rPr>
              <a:t>Grün</a:t>
            </a:r>
            <a:r>
              <a:rPr lang="en-US" sz="1200" b="0" strike="noStrike" spc="-1" dirty="0">
                <a:latin typeface="Arial"/>
              </a:rPr>
              <a:t>).  They are not re-taught, as we anticipate that teachers have built these in from early in lower KS2.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the 3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rd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 singular of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geben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its two different meanings: er/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sie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gibt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(he/she gives) versus es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gibt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(there is/are)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Introduce the context of Johanna and Moritz giving away some of their belongings for a sale. Johanna and Moritz are the cousins of twins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Lias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and Ronja. They live in Germany.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to hear example. Pupils decide whether the sentence is telling us that Johanna or Moritz (he/she) is giving something away (er/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sie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gibt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) or whether it is telling us what there is (es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gibt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). They also note down what the item is in English. Click for answers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Repeat for items 1-6.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Beispiel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 Sie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gibt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Fahrrad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gibt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einen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Tisch.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gibt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Foto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gibt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einen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Fußball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Sie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gibt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eine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Gitarre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gibt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Spiel.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gibt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einen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Zug.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0545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Aim: </a:t>
            </a:r>
            <a:r>
              <a:rPr lang="en-GB" sz="1200" b="0" strike="noStrike" spc="-1" dirty="0">
                <a:latin typeface="Arial"/>
              </a:rPr>
              <a:t>to highlight the return to ‘e’ for plural forms of ‘</a:t>
            </a:r>
            <a:r>
              <a:rPr lang="en-GB" sz="1200" b="0" strike="noStrike" spc="-1" dirty="0" err="1">
                <a:latin typeface="Arial"/>
              </a:rPr>
              <a:t>geben</a:t>
            </a:r>
            <a:r>
              <a:rPr lang="en-GB" sz="1200" b="0" strike="noStrike" spc="-1" dirty="0">
                <a:latin typeface="Arial"/>
              </a:rPr>
              <a:t>’, in contrast to the vowel change seen earlier in the 3</a:t>
            </a:r>
            <a:r>
              <a:rPr lang="en-GB" sz="1200" b="0" strike="noStrike" spc="-1" baseline="30000" dirty="0">
                <a:latin typeface="Arial"/>
              </a:rPr>
              <a:t>rd</a:t>
            </a:r>
            <a:r>
              <a:rPr lang="en-GB" sz="1200" b="0" strike="noStrike" spc="-1" dirty="0">
                <a:latin typeface="Arial"/>
              </a:rPr>
              <a:t> person singular.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6502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er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gibt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gebt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nouns new and previously taught.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1-6 and the correct English pronoun from the two options, he or you (all/both), and also the item that is being given away.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answers.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In audio version, click on the numbered buttons to hear the full sentences, if desired.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1850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[w].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Welt’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‘Welt’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 err="1"/>
              <a:t>Welt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mime a big </a:t>
            </a:r>
            <a:r>
              <a:rPr lang="fr-FR" baseline="0" dirty="0" err="1"/>
              <a:t>sphere</a:t>
            </a:r>
            <a:r>
              <a:rPr lang="fr-FR" baseline="0" dirty="0"/>
              <a:t> </a:t>
            </a:r>
            <a:r>
              <a:rPr lang="fr-FR" baseline="0" dirty="0" err="1"/>
              <a:t>with</a:t>
            </a:r>
            <a:r>
              <a:rPr lang="fr-FR" baseline="0" dirty="0"/>
              <a:t> </a:t>
            </a:r>
            <a:r>
              <a:rPr lang="fr-FR" baseline="0" dirty="0" err="1"/>
              <a:t>your</a:t>
            </a:r>
            <a:r>
              <a:rPr lang="fr-FR" baseline="0" dirty="0"/>
              <a:t> hands.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</a:t>
            </a:r>
            <a:r>
              <a:rPr kumimoji="0" lang="it-IT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Welt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[164]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[w].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Welt’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‘Welt’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Vocabulary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: Antwort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[522]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gewinnen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[372]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wahr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[737]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Wasser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[245]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Welt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[164]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24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recap the SSC [v] before meeting [w] and [v] together on next slide.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Vater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Vater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’,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with gesture if using.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gesture for ‘</a:t>
            </a:r>
            <a:r>
              <a:rPr lang="fr-FR" b="1" baseline="0" dirty="0"/>
              <a:t>Vater</a:t>
            </a:r>
            <a:r>
              <a:rPr lang="fr-FR" baseline="0" dirty="0"/>
              <a:t>’ might be to use the BSL gesture, found here: https://www.signbsl.com/sign/father. Although the gesture is not evocative of father, it does tap out the two syllables and the words father/Vater share the same origin, and are very similar, so this does work for the German word, too.  Teachers may prefer other alternatives, or not to have a gesture at all.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r>
              <a:rPr lang="en-GB" b="1" dirty="0"/>
              <a:t>Vocabulary: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Vater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[232]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404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[v]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Vater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Vater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r>
              <a:rPr lang="en-GB" b="1" dirty="0"/>
              <a:t>Vocabulary: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Vater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[232]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vier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[200]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verstehen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[211]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viel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[56] 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404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[w]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by listening and transcribing the missing letters.  [w] is contrasted with [v] because in English we pronounce [v] like [w] in German. 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r>
              <a:rPr lang="en-GB" dirty="0"/>
              <a:t>1. Explain the task.</a:t>
            </a:r>
          </a:p>
          <a:p>
            <a:r>
              <a:rPr lang="en-GB" dirty="0"/>
              <a:t>2. Pupils listen to each word and write either [w] or [v].  Note: if pupils want to challenge themselves they can turn away from the board to write each whole word.</a:t>
            </a:r>
          </a:p>
          <a:p>
            <a:r>
              <a:rPr lang="en-GB" dirty="0"/>
              <a:t>3. Elicit the full word pronunciation from pupils.</a:t>
            </a:r>
          </a:p>
          <a:p>
            <a:r>
              <a:rPr lang="en-GB" dirty="0"/>
              <a:t>4. Click to reveal the answer and click again for a picture to support meaning.</a:t>
            </a:r>
          </a:p>
          <a:p>
            <a:endParaRPr lang="en-GB" dirty="0"/>
          </a:p>
          <a:p>
            <a:r>
              <a:rPr lang="en-GB" b="1" dirty="0"/>
              <a:t>Transcript:</a:t>
            </a:r>
          </a:p>
          <a:p>
            <a:pPr marL="228600" indent="-228600">
              <a:buAutoNum type="arabicPeriod"/>
            </a:pPr>
            <a:r>
              <a:rPr lang="en-GB" b="0" dirty="0"/>
              <a:t>verstehen</a:t>
            </a:r>
          </a:p>
          <a:p>
            <a:pPr marL="228600" indent="-228600">
              <a:buAutoNum type="arabicPeriod"/>
            </a:pPr>
            <a:r>
              <a:rPr lang="en-GB" b="0" dirty="0"/>
              <a:t>Weg</a:t>
            </a:r>
          </a:p>
          <a:p>
            <a:pPr marL="228600" indent="-228600">
              <a:buAutoNum type="arabicPeriod"/>
            </a:pPr>
            <a:r>
              <a:rPr lang="en-GB" b="0" dirty="0" err="1"/>
              <a:t>weit</a:t>
            </a:r>
            <a:endParaRPr lang="en-GB" b="0" dirty="0"/>
          </a:p>
          <a:p>
            <a:pPr marL="228600" indent="-228600">
              <a:buAutoNum type="arabicPeriod"/>
            </a:pPr>
            <a:r>
              <a:rPr lang="en-GB" b="0" dirty="0" err="1"/>
              <a:t>Vater</a:t>
            </a:r>
            <a:endParaRPr lang="en-GB" b="0" dirty="0"/>
          </a:p>
          <a:p>
            <a:pPr marL="228600" indent="-228600">
              <a:buAutoNum type="arabicPeriod"/>
            </a:pPr>
            <a:r>
              <a:rPr lang="en-GB" b="0" dirty="0"/>
              <a:t>Wert</a:t>
            </a:r>
          </a:p>
          <a:p>
            <a:pPr marL="228600" indent="-228600">
              <a:buAutoNum type="arabicPeriod"/>
            </a:pPr>
            <a:r>
              <a:rPr lang="en-GB" b="0" dirty="0" err="1"/>
              <a:t>verlieren</a:t>
            </a:r>
            <a:endParaRPr lang="en-GB" b="0" dirty="0"/>
          </a:p>
          <a:p>
            <a:pPr marL="228600" indent="-228600">
              <a:buAutoNum type="arabicPeriod"/>
            </a:pPr>
            <a:r>
              <a:rPr lang="en-GB" b="0" dirty="0" err="1"/>
              <a:t>Verbindung</a:t>
            </a:r>
            <a:endParaRPr lang="en-GB" b="0" dirty="0"/>
          </a:p>
          <a:p>
            <a:pPr marL="228600" indent="-228600">
              <a:buAutoNum type="arabicPeriod"/>
            </a:pPr>
            <a:r>
              <a:rPr lang="en-GB" b="0" dirty="0" err="1"/>
              <a:t>wachsen</a:t>
            </a:r>
            <a:r>
              <a:rPr lang="en-GB" b="0" dirty="0"/>
              <a:t> </a:t>
            </a:r>
          </a:p>
          <a:p>
            <a:pPr marL="228600" indent="-228600">
              <a:buAutoNum type="arabicPeriod"/>
            </a:pPr>
            <a:endParaRPr lang="en-GB" b="0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Vocabulary: </a:t>
            </a:r>
          </a:p>
          <a:p>
            <a:pPr marL="0" indent="0">
              <a:buNone/>
            </a:pPr>
            <a:r>
              <a:rPr lang="en-GB" b="1" dirty="0" err="1"/>
              <a:t>Vater</a:t>
            </a:r>
            <a:r>
              <a:rPr lang="en-GB" b="1" dirty="0"/>
              <a:t> [232] </a:t>
            </a:r>
            <a:r>
              <a:rPr lang="en-GB" b="1" dirty="0" err="1"/>
              <a:t>Verbindung</a:t>
            </a:r>
            <a:r>
              <a:rPr lang="en-GB" b="1" dirty="0"/>
              <a:t> [434] </a:t>
            </a:r>
            <a:r>
              <a:rPr lang="en-GB" b="1" dirty="0" err="1"/>
              <a:t>verlieren</a:t>
            </a:r>
            <a:r>
              <a:rPr lang="en-GB" b="1" dirty="0"/>
              <a:t> [313] verstehen [211] </a:t>
            </a:r>
            <a:r>
              <a:rPr lang="en-GB" b="1" dirty="0" err="1"/>
              <a:t>wachsen</a:t>
            </a:r>
            <a:r>
              <a:rPr lang="en-GB" b="1" dirty="0"/>
              <a:t> [470] Weg [2020] </a:t>
            </a:r>
            <a:r>
              <a:rPr lang="en-GB" b="1" dirty="0" err="1"/>
              <a:t>weit</a:t>
            </a:r>
            <a:r>
              <a:rPr lang="en-GB" b="1" dirty="0"/>
              <a:t> [230] Wert [290] </a:t>
            </a:r>
          </a:p>
          <a:p>
            <a:pPr marL="228600" indent="-228600">
              <a:buAutoNum type="arabicPeriod"/>
            </a:pPr>
            <a:endParaRPr lang="en-GB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1094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raise awareness of some famous Swiss brands and to practise read-aloud decoding by categorising brand names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Read the title and cultural information on famous watch, chocolate and cheese brands. Explain that pupils will ask each other what they would like from Switzerland, using the category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Uhr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Käse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Schokolade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) and the brand name.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the question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Was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möchtest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 du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aus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 der Schweiz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?’ and click again for the answer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Ich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möchte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…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 plus the English “ a watch! Rolex!”.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the German for “ a watch! Rolex!” Click to bring up the answer.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continue asking each other what they would like and answering, taking turns until they’ve talked through all the images.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Toblerone –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eine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Uhr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Schokolade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oder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Käse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? Elicit the answer. Click to bring the answer.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Continue for all images.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Ask what other Swiss brands pupils may know?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Image credits: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Toblerone chocolate: </a:t>
            </a:r>
            <a:r>
              <a:rPr lang="en-US" sz="1200" b="0" strike="noStrike" spc="-1" dirty="0">
                <a:latin typeface="Arial"/>
              </a:rPr>
              <a:t>By Ashley Pomeroy - Own work, CC BY 3.0, https://commons.wikimedia.org/w/index.php?curid=53119702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US" sz="1200" b="0" strike="noStrike" spc="-1" dirty="0">
                <a:latin typeface="Arial"/>
              </a:rPr>
              <a:t>Lindt chocolate: By Hendrik </a:t>
            </a:r>
            <a:r>
              <a:rPr lang="en-US" sz="1200" b="0" strike="noStrike" spc="-1" dirty="0" err="1">
                <a:latin typeface="Arial"/>
              </a:rPr>
              <a:t>Sijens</a:t>
            </a:r>
            <a:r>
              <a:rPr lang="en-US" sz="1200" b="0" strike="noStrike" spc="-1" dirty="0">
                <a:latin typeface="Arial"/>
              </a:rPr>
              <a:t> – Own work, </a:t>
            </a:r>
            <a:r>
              <a:rPr lang="en-GB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</a:rPr>
              <a:t>CC BY-NC-SA 2.0, https://flic.kr/p/CtNip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b="0" i="0" dirty="0" err="1">
                <a:solidFill>
                  <a:srgbClr val="FFFFFF"/>
                </a:solidFill>
                <a:effectLst/>
                <a:latin typeface="source sans pro" panose="020B0503030403020204" pitchFamily="34" charset="0"/>
              </a:rPr>
              <a:t>Läderach</a:t>
            </a:r>
            <a:r>
              <a:rPr lang="en-GB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</a:rPr>
              <a:t> chocolate: By </a:t>
            </a:r>
            <a:r>
              <a:rPr lang="en-GB" b="0" i="0" dirty="0" err="1">
                <a:solidFill>
                  <a:srgbClr val="FFFFFF"/>
                </a:solidFill>
                <a:effectLst/>
                <a:latin typeface="source sans pro" panose="020B0503030403020204" pitchFamily="34" charset="0"/>
              </a:rPr>
              <a:t>hugovk</a:t>
            </a:r>
            <a:r>
              <a:rPr lang="en-GB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</a:rPr>
              <a:t>, CC BY-NC-SA 2.0, https://flic.kr/p/FMhqVa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</a:rPr>
              <a:t>Rolex watch: </a:t>
            </a:r>
            <a:r>
              <a:rPr lang="en-US" sz="1200" b="0" strike="noStrike" spc="-1" dirty="0">
                <a:latin typeface="Arial"/>
              </a:rPr>
              <a:t>WALLI1912, CC BY-SA 3.0, http://creativecommons.org/licenses/by-sa/3.0/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US" sz="1200" b="0" strike="noStrike" spc="-1" dirty="0" err="1">
                <a:latin typeface="Arial"/>
              </a:rPr>
              <a:t>Tagheuer</a:t>
            </a:r>
            <a:r>
              <a:rPr lang="en-US" sz="1200" b="0" strike="noStrike" spc="-1" dirty="0">
                <a:latin typeface="Arial"/>
              </a:rPr>
              <a:t> watch: Clyde94, CC BY-SA 4.0 Clyde94, https://upload.wikimedia.org/wikipedia/commons/4/42/TAG_Heuer_Aquaracer_tribute_to_ref._844.jpg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US" sz="1200" b="0" strike="noStrike" spc="-1" dirty="0">
                <a:latin typeface="Arial"/>
              </a:rPr>
              <a:t>Omega watch: By Thomas Quine, CC BY 2.0 https://upload.wikimedia.org/wikipedia/commons/f/f8/Omega_watch_%2825263509997%29.jpg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US" sz="1200" b="0" strike="noStrike" spc="-1" dirty="0">
                <a:latin typeface="Arial"/>
              </a:rPr>
              <a:t>Emmentaler cheese: </a:t>
            </a:r>
            <a:r>
              <a:rPr lang="pt-BR" sz="1200" b="0" strike="noStrike" spc="-1" dirty="0">
                <a:latin typeface="Arial"/>
              </a:rPr>
              <a:t>Manuel2, CC BY-SA 2.0 DE https://upload.wikimedia.org/wikipedia/commons/3/38/Emmentaler_Premier_Cru.jpg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pt-BR" sz="1200" b="0" strike="noStrike" spc="-1" dirty="0">
                <a:latin typeface="Arial"/>
              </a:rPr>
              <a:t>Appenzeller cheese: Manuel2, CC BY-SA 2.0 DE https://upload.wikimedia.org/wikipedia/commons/8/8c/Appenzeller_classic2_%283_mois%29.jpg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pt-BR" sz="1200" b="0" strike="noStrike" spc="-1" dirty="0">
                <a:latin typeface="Arial"/>
              </a:rPr>
              <a:t>Prima Donna cheese: By Artizone, </a:t>
            </a:r>
            <a:r>
              <a:rPr lang="en-GB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</a:rPr>
              <a:t>CC BY-NC-ND 2.0, https://flic.kr/p/8yawDk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pt-BR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pt-BR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pt-BR" sz="1200" b="1" strike="noStrike" spc="-1" dirty="0">
                <a:latin typeface="Arial"/>
              </a:rPr>
              <a:t>Vocabulary: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pt-BR" sz="1200" b="0" strike="noStrike" spc="-1" dirty="0">
                <a:latin typeface="Arial"/>
              </a:rPr>
              <a:t>aus [37] Sache [318]  [Schokolade [4532]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130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elicit oral production and translation of revisited vocabulary and 2 new items. 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b="1" dirty="0"/>
              <a:t>Procedure:</a:t>
            </a:r>
          </a:p>
          <a:p>
            <a:pPr marL="216000" indent="-215280">
              <a:lnSpc>
                <a:spcPct val="100000"/>
              </a:lnSpc>
            </a:pPr>
            <a:r>
              <a:rPr lang="en-GB" b="0" dirty="0"/>
              <a:t>1. Click for an English word.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Elicit the German word from all pupils, chorally. The only new word is </a:t>
            </a:r>
            <a:r>
              <a:rPr lang="en-GB" b="1" dirty="0" err="1"/>
              <a:t>geben</a:t>
            </a:r>
            <a:r>
              <a:rPr lang="en-GB" b="0" dirty="0"/>
              <a:t> (to give, giving), which appears last.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With pictures now covered up, pupils work in pairs to a) pronounce the German words b) translate the German words back into English.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Click for all pictures to reappear for pupils to check meanings.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If needed, click on the pictures to hear the words pronounced.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to highlight the vowel change in 3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</a:rPr>
              <a:t>rd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person singular of the verb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geben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 &amp; to remind pupils of the commonly used phrase ‘es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gibt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 (there is/are).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gif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svg"/><Relationship Id="rId18" Type="http://schemas.openxmlformats.org/officeDocument/2006/relationships/image" Target="../media/image10.png"/><Relationship Id="rId26" Type="http://schemas.openxmlformats.org/officeDocument/2006/relationships/image" Target="../media/image73.png"/><Relationship Id="rId21" Type="http://schemas.openxmlformats.org/officeDocument/2006/relationships/image" Target="../media/image6.png"/><Relationship Id="rId34" Type="http://schemas.openxmlformats.org/officeDocument/2006/relationships/image" Target="../media/image79.png"/><Relationship Id="rId7" Type="http://schemas.openxmlformats.org/officeDocument/2006/relationships/audio" Target="../media/audio53.wav"/><Relationship Id="rId12" Type="http://schemas.openxmlformats.org/officeDocument/2006/relationships/image" Target="../media/image30.png"/><Relationship Id="rId17" Type="http://schemas.openxmlformats.org/officeDocument/2006/relationships/image" Target="../media/image2.png"/><Relationship Id="rId25" Type="http://schemas.openxmlformats.org/officeDocument/2006/relationships/image" Target="../media/image14.png"/><Relationship Id="rId33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.gif"/><Relationship Id="rId20" Type="http://schemas.openxmlformats.org/officeDocument/2006/relationships/image" Target="../media/image19.png"/><Relationship Id="rId29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2.wav"/><Relationship Id="rId11" Type="http://schemas.openxmlformats.org/officeDocument/2006/relationships/image" Target="../media/image71.png"/><Relationship Id="rId24" Type="http://schemas.openxmlformats.org/officeDocument/2006/relationships/image" Target="../media/image13.png"/><Relationship Id="rId32" Type="http://schemas.openxmlformats.org/officeDocument/2006/relationships/image" Target="../media/image9.png"/><Relationship Id="rId37" Type="http://schemas.openxmlformats.org/officeDocument/2006/relationships/image" Target="../media/image82.png"/><Relationship Id="rId5" Type="http://schemas.openxmlformats.org/officeDocument/2006/relationships/audio" Target="../media/audio51.wav"/><Relationship Id="rId15" Type="http://schemas.openxmlformats.org/officeDocument/2006/relationships/audio" Target="../media/audio57.wav"/><Relationship Id="rId23" Type="http://schemas.openxmlformats.org/officeDocument/2006/relationships/image" Target="../media/image72.png"/><Relationship Id="rId28" Type="http://schemas.openxmlformats.org/officeDocument/2006/relationships/image" Target="../media/image74.png"/><Relationship Id="rId36" Type="http://schemas.openxmlformats.org/officeDocument/2006/relationships/image" Target="../media/image81.png"/><Relationship Id="rId10" Type="http://schemas.openxmlformats.org/officeDocument/2006/relationships/image" Target="../media/image33.png"/><Relationship Id="rId19" Type="http://schemas.openxmlformats.org/officeDocument/2006/relationships/image" Target="../media/image17.png"/><Relationship Id="rId31" Type="http://schemas.openxmlformats.org/officeDocument/2006/relationships/image" Target="../media/image77.png"/><Relationship Id="rId4" Type="http://schemas.openxmlformats.org/officeDocument/2006/relationships/audio" Target="../media/audio50.wav"/><Relationship Id="rId9" Type="http://schemas.openxmlformats.org/officeDocument/2006/relationships/audio" Target="../media/audio55.wav"/><Relationship Id="rId14" Type="http://schemas.openxmlformats.org/officeDocument/2006/relationships/audio" Target="../media/audio56.wav"/><Relationship Id="rId22" Type="http://schemas.openxmlformats.org/officeDocument/2006/relationships/image" Target="../media/image12.png"/><Relationship Id="rId27" Type="http://schemas.openxmlformats.org/officeDocument/2006/relationships/image" Target="../media/image18.png"/><Relationship Id="rId30" Type="http://schemas.openxmlformats.org/officeDocument/2006/relationships/image" Target="../media/image76.png"/><Relationship Id="rId35" Type="http://schemas.openxmlformats.org/officeDocument/2006/relationships/image" Target="../media/image80.png"/><Relationship Id="rId8" Type="http://schemas.openxmlformats.org/officeDocument/2006/relationships/audio" Target="../media/audio54.wav"/><Relationship Id="rId3" Type="http://schemas.openxmlformats.org/officeDocument/2006/relationships/audio" Target="../media/audio49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audio" Target="../media/audio58.wav"/><Relationship Id="rId7" Type="http://schemas.openxmlformats.org/officeDocument/2006/relationships/image" Target="../media/image54.jpeg"/><Relationship Id="rId12" Type="http://schemas.openxmlformats.org/officeDocument/2006/relationships/audio" Target="../media/audio6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11" Type="http://schemas.openxmlformats.org/officeDocument/2006/relationships/image" Target="../media/image85.png"/><Relationship Id="rId5" Type="http://schemas.openxmlformats.org/officeDocument/2006/relationships/audio" Target="../media/audio60.wav"/><Relationship Id="rId10" Type="http://schemas.openxmlformats.org/officeDocument/2006/relationships/image" Target="../media/image84.png"/><Relationship Id="rId4" Type="http://schemas.openxmlformats.org/officeDocument/2006/relationships/audio" Target="../media/audio59.wav"/><Relationship Id="rId9" Type="http://schemas.openxmlformats.org/officeDocument/2006/relationships/image" Target="../media/image8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audio" Target="../media/audio69.wav"/><Relationship Id="rId3" Type="http://schemas.openxmlformats.org/officeDocument/2006/relationships/image" Target="../media/image86.png"/><Relationship Id="rId7" Type="http://schemas.openxmlformats.org/officeDocument/2006/relationships/audio" Target="../media/audio65.wav"/><Relationship Id="rId12" Type="http://schemas.openxmlformats.org/officeDocument/2006/relationships/audio" Target="../media/audio68.wav"/><Relationship Id="rId2" Type="http://schemas.openxmlformats.org/officeDocument/2006/relationships/notesSlide" Target="../notesSlides/notesSlide12.xml"/><Relationship Id="rId16" Type="http://schemas.openxmlformats.org/officeDocument/2006/relationships/audio" Target="../media/audio70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64.wav"/><Relationship Id="rId11" Type="http://schemas.openxmlformats.org/officeDocument/2006/relationships/audio" Target="../media/audio67.wav"/><Relationship Id="rId5" Type="http://schemas.openxmlformats.org/officeDocument/2006/relationships/audio" Target="../media/audio63.wav"/><Relationship Id="rId15" Type="http://schemas.openxmlformats.org/officeDocument/2006/relationships/image" Target="../media/image87.png"/><Relationship Id="rId10" Type="http://schemas.openxmlformats.org/officeDocument/2006/relationships/audio" Target="../media/audio66.wav"/><Relationship Id="rId4" Type="http://schemas.openxmlformats.org/officeDocument/2006/relationships/audio" Target="../media/audio62.wav"/><Relationship Id="rId9" Type="http://schemas.openxmlformats.org/officeDocument/2006/relationships/image" Target="../media/image31.svg"/><Relationship Id="rId14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7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audio" Target="../media/audio6.wav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22.png"/><Relationship Id="rId5" Type="http://schemas.openxmlformats.org/officeDocument/2006/relationships/audio" Target="../media/audio4.wav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8.wav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7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1.wav"/><Relationship Id="rId5" Type="http://schemas.openxmlformats.org/officeDocument/2006/relationships/audio" Target="../media/audio10.wav"/><Relationship Id="rId10" Type="http://schemas.openxmlformats.org/officeDocument/2006/relationships/image" Target="../media/image27.png"/><Relationship Id="rId4" Type="http://schemas.openxmlformats.org/officeDocument/2006/relationships/audio" Target="../media/audio9.wav"/><Relationship Id="rId9" Type="http://schemas.openxmlformats.org/officeDocument/2006/relationships/audio" Target="../media/audio8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image" Target="../media/image31.svg"/><Relationship Id="rId18" Type="http://schemas.microsoft.com/office/2007/relationships/hdphoto" Target="../media/hdphoto1.wdp"/><Relationship Id="rId26" Type="http://schemas.openxmlformats.org/officeDocument/2006/relationships/image" Target="../media/image40.png"/><Relationship Id="rId3" Type="http://schemas.openxmlformats.org/officeDocument/2006/relationships/audio" Target="../media/audio12.wav"/><Relationship Id="rId21" Type="http://schemas.openxmlformats.org/officeDocument/2006/relationships/image" Target="../media/image35.png"/><Relationship Id="rId7" Type="http://schemas.openxmlformats.org/officeDocument/2006/relationships/audio" Target="../media/audio15.wav"/><Relationship Id="rId12" Type="http://schemas.openxmlformats.org/officeDocument/2006/relationships/image" Target="../media/image30.png"/><Relationship Id="rId17" Type="http://schemas.openxmlformats.org/officeDocument/2006/relationships/image" Target="../media/image32.png"/><Relationship Id="rId25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21.wav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4.wav"/><Relationship Id="rId11" Type="http://schemas.openxmlformats.org/officeDocument/2006/relationships/audio" Target="../media/audio18.wav"/><Relationship Id="rId24" Type="http://schemas.openxmlformats.org/officeDocument/2006/relationships/image" Target="../media/image38.png"/><Relationship Id="rId5" Type="http://schemas.openxmlformats.org/officeDocument/2006/relationships/image" Target="../media/image28.png"/><Relationship Id="rId15" Type="http://schemas.openxmlformats.org/officeDocument/2006/relationships/audio" Target="../media/audio20.wav"/><Relationship Id="rId23" Type="http://schemas.openxmlformats.org/officeDocument/2006/relationships/image" Target="../media/image37.png"/><Relationship Id="rId10" Type="http://schemas.openxmlformats.org/officeDocument/2006/relationships/image" Target="../media/image29.png"/><Relationship Id="rId19" Type="http://schemas.openxmlformats.org/officeDocument/2006/relationships/image" Target="../media/image33.png"/><Relationship Id="rId4" Type="http://schemas.openxmlformats.org/officeDocument/2006/relationships/audio" Target="../media/audio13.wav"/><Relationship Id="rId9" Type="http://schemas.openxmlformats.org/officeDocument/2006/relationships/audio" Target="../media/audio17.wav"/><Relationship Id="rId14" Type="http://schemas.openxmlformats.org/officeDocument/2006/relationships/audio" Target="../media/audio19.wav"/><Relationship Id="rId22" Type="http://schemas.openxmlformats.org/officeDocument/2006/relationships/image" Target="../media/image36.png"/><Relationship Id="rId27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7.wav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audio" Target="../media/audio22.wav"/><Relationship Id="rId7" Type="http://schemas.openxmlformats.org/officeDocument/2006/relationships/audio" Target="../media/audio26.wav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5.wav"/><Relationship Id="rId11" Type="http://schemas.openxmlformats.org/officeDocument/2006/relationships/image" Target="../media/image44.jpg"/><Relationship Id="rId5" Type="http://schemas.openxmlformats.org/officeDocument/2006/relationships/audio" Target="../media/audio24.wav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audio" Target="../media/audio23.wav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audio" Target="../media/audio35.wav"/><Relationship Id="rId26" Type="http://schemas.openxmlformats.org/officeDocument/2006/relationships/audio" Target="../media/audio39.wav"/><Relationship Id="rId3" Type="http://schemas.openxmlformats.org/officeDocument/2006/relationships/audio" Target="../media/audio28.wav"/><Relationship Id="rId21" Type="http://schemas.openxmlformats.org/officeDocument/2006/relationships/image" Target="../media/image58.png"/><Relationship Id="rId34" Type="http://schemas.openxmlformats.org/officeDocument/2006/relationships/audio" Target="../media/audio43.wav"/><Relationship Id="rId7" Type="http://schemas.openxmlformats.org/officeDocument/2006/relationships/image" Target="../media/image31.svg"/><Relationship Id="rId12" Type="http://schemas.openxmlformats.org/officeDocument/2006/relationships/audio" Target="../media/audio32.wav"/><Relationship Id="rId17" Type="http://schemas.openxmlformats.org/officeDocument/2006/relationships/audio" Target="../media/audio34.wav"/><Relationship Id="rId25" Type="http://schemas.openxmlformats.org/officeDocument/2006/relationships/image" Target="../media/image60.png"/><Relationship Id="rId3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6.png"/><Relationship Id="rId20" Type="http://schemas.openxmlformats.org/officeDocument/2006/relationships/audio" Target="../media/audio36.wav"/><Relationship Id="rId29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1" Type="http://schemas.openxmlformats.org/officeDocument/2006/relationships/image" Target="../media/image8.png"/><Relationship Id="rId24" Type="http://schemas.openxmlformats.org/officeDocument/2006/relationships/audio" Target="../media/audio38.wav"/><Relationship Id="rId32" Type="http://schemas.openxmlformats.org/officeDocument/2006/relationships/audio" Target="../media/audio42.wav"/><Relationship Id="rId5" Type="http://schemas.openxmlformats.org/officeDocument/2006/relationships/audio" Target="../media/audio29.wav"/><Relationship Id="rId15" Type="http://schemas.openxmlformats.org/officeDocument/2006/relationships/image" Target="../media/image55.png"/><Relationship Id="rId23" Type="http://schemas.openxmlformats.org/officeDocument/2006/relationships/image" Target="../media/image59.png"/><Relationship Id="rId28" Type="http://schemas.openxmlformats.org/officeDocument/2006/relationships/audio" Target="../media/audio40.wav"/><Relationship Id="rId10" Type="http://schemas.openxmlformats.org/officeDocument/2006/relationships/audio" Target="../media/audio31.wav"/><Relationship Id="rId19" Type="http://schemas.openxmlformats.org/officeDocument/2006/relationships/image" Target="../media/image57.png"/><Relationship Id="rId31" Type="http://schemas.openxmlformats.org/officeDocument/2006/relationships/image" Target="../media/image63.png"/><Relationship Id="rId4" Type="http://schemas.openxmlformats.org/officeDocument/2006/relationships/image" Target="../media/image53.png"/><Relationship Id="rId9" Type="http://schemas.openxmlformats.org/officeDocument/2006/relationships/image" Target="../media/image54.jpeg"/><Relationship Id="rId14" Type="http://schemas.openxmlformats.org/officeDocument/2006/relationships/audio" Target="../media/audio33.wav"/><Relationship Id="rId22" Type="http://schemas.openxmlformats.org/officeDocument/2006/relationships/audio" Target="../media/audio37.wav"/><Relationship Id="rId27" Type="http://schemas.openxmlformats.org/officeDocument/2006/relationships/image" Target="../media/image61.png"/><Relationship Id="rId30" Type="http://schemas.openxmlformats.org/officeDocument/2006/relationships/audio" Target="../media/audio41.wav"/><Relationship Id="rId35" Type="http://schemas.openxmlformats.org/officeDocument/2006/relationships/image" Target="../media/image65.png"/><Relationship Id="rId8" Type="http://schemas.openxmlformats.org/officeDocument/2006/relationships/audio" Target="../media/audio30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audio" Target="../media/audio48.wav"/><Relationship Id="rId3" Type="http://schemas.openxmlformats.org/officeDocument/2006/relationships/audio" Target="../media/audio44.wav"/><Relationship Id="rId7" Type="http://schemas.openxmlformats.org/officeDocument/2006/relationships/image" Target="../media/image66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7.wav"/><Relationship Id="rId11" Type="http://schemas.openxmlformats.org/officeDocument/2006/relationships/image" Target="../media/image54.jpeg"/><Relationship Id="rId5" Type="http://schemas.openxmlformats.org/officeDocument/2006/relationships/audio" Target="../media/audio46.wav"/><Relationship Id="rId10" Type="http://schemas.openxmlformats.org/officeDocument/2006/relationships/image" Target="../media/image69.png"/><Relationship Id="rId4" Type="http://schemas.openxmlformats.org/officeDocument/2006/relationships/audio" Target="../media/audio45.wav"/><Relationship Id="rId9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100DF08E-F49B-4B01-82DC-A9BE96DF7F26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" y="0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Interacting</a:t>
            </a:r>
            <a:endParaRPr lang="en-GB" sz="40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61501" y="6457890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A16208-FE13-B32E-0E12-3C6062AB5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903" y="1285486"/>
            <a:ext cx="4179081" cy="3284496"/>
          </a:xfrm>
          <a:prstGeom prst="rect">
            <a:avLst/>
          </a:prstGeom>
        </p:spPr>
      </p:pic>
      <p:sp>
        <p:nvSpPr>
          <p:cNvPr id="4" name="CustomShape 3">
            <a:extLst>
              <a:ext uri="{FF2B5EF4-FFF2-40B4-BE49-F238E27FC236}">
                <a16:creationId xmlns:a16="http://schemas.microsoft.com/office/drawing/2014/main" id="{7F8441BE-B95F-D64D-46B7-31812B78377F}"/>
              </a:ext>
            </a:extLst>
          </p:cNvPr>
          <p:cNvSpPr/>
          <p:nvPr/>
        </p:nvSpPr>
        <p:spPr>
          <a:xfrm>
            <a:off x="43047" y="5011043"/>
            <a:ext cx="4571280" cy="20319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Negation with </a:t>
            </a:r>
            <a:r>
              <a:rPr kumimoji="0" lang="fr-FR" sz="2800" b="1" i="1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kein (R2-acc.)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Es gibt vs. geben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[w]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64BB76-EC3D-6629-94F7-52BB6CB50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9543" y="3014435"/>
            <a:ext cx="362744" cy="414565"/>
          </a:xfrm>
          <a:prstGeom prst="rect">
            <a:avLst/>
          </a:prstGeom>
        </p:spPr>
      </p:pic>
      <p:pic>
        <p:nvPicPr>
          <p:cNvPr id="7" name="Picture 6" descr="A picture containing picture frame, window&#10;&#10;Description automatically generated">
            <a:extLst>
              <a:ext uri="{FF2B5EF4-FFF2-40B4-BE49-F238E27FC236}">
                <a16:creationId xmlns:a16="http://schemas.microsoft.com/office/drawing/2014/main" id="{B48B2826-872D-2AA9-85EC-5D01D39C93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229" y="3405785"/>
            <a:ext cx="472708" cy="430797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DEF212D-BAD7-6AD4-79A2-1C4FC6A7E2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129" y="3533423"/>
            <a:ext cx="425212" cy="296689"/>
          </a:xfrm>
          <a:prstGeom prst="rect">
            <a:avLst/>
          </a:prstGeom>
        </p:spPr>
      </p:pic>
      <p:pic>
        <p:nvPicPr>
          <p:cNvPr id="11" name="Picture 10" descr="A picture containing map&#10;&#10;Description automatically generated">
            <a:extLst>
              <a:ext uri="{FF2B5EF4-FFF2-40B4-BE49-F238E27FC236}">
                <a16:creationId xmlns:a16="http://schemas.microsoft.com/office/drawing/2014/main" id="{88D77415-ECCC-093E-5BF8-2353733D7B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855" y="2902448"/>
            <a:ext cx="447216" cy="400456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53C7A203-AD55-6D59-FE06-9E1D949008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699" y="3027915"/>
            <a:ext cx="362744" cy="267721"/>
          </a:xfrm>
          <a:prstGeom prst="rect">
            <a:avLst/>
          </a:prstGeom>
        </p:spPr>
      </p:pic>
      <p:pic>
        <p:nvPicPr>
          <p:cNvPr id="14" name="Picture 13" descr="A picture containing text, businesscard, vector graphics, envelope&#10;&#10;Description automatically generated">
            <a:extLst>
              <a:ext uri="{FF2B5EF4-FFF2-40B4-BE49-F238E27FC236}">
                <a16:creationId xmlns:a16="http://schemas.microsoft.com/office/drawing/2014/main" id="{25105923-4802-69DC-DE2F-9EEDE8C2C6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343" y="3204597"/>
            <a:ext cx="350219" cy="315281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079FB7DD-C2A7-6E12-6A1B-5B50CD74DD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597" y="3396942"/>
            <a:ext cx="395845" cy="479294"/>
          </a:xfrm>
          <a:prstGeom prst="rect">
            <a:avLst/>
          </a:prstGeom>
        </p:spPr>
      </p:pic>
      <p:pic>
        <p:nvPicPr>
          <p:cNvPr id="17" name="Picture 16" descr="A picture containing cup, coffee, computer, keyboard&#10;&#10;Description automatically generated">
            <a:extLst>
              <a:ext uri="{FF2B5EF4-FFF2-40B4-BE49-F238E27FC236}">
                <a16:creationId xmlns:a16="http://schemas.microsoft.com/office/drawing/2014/main" id="{4FDB3839-71C7-0320-8250-9EAE7794E0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963" y="3464373"/>
            <a:ext cx="272265" cy="353421"/>
          </a:xfrm>
          <a:prstGeom prst="rect">
            <a:avLst/>
          </a:prstGeom>
        </p:spPr>
      </p:pic>
      <p:pic>
        <p:nvPicPr>
          <p:cNvPr id="16" name="Picture 15" descr="A picture containing text, electronics, computer, black&#10;&#10;Description automatically generated">
            <a:extLst>
              <a:ext uri="{FF2B5EF4-FFF2-40B4-BE49-F238E27FC236}">
                <a16:creationId xmlns:a16="http://schemas.microsoft.com/office/drawing/2014/main" id="{B682F7C4-0361-EB7D-4186-AB20519633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762" y="2902448"/>
            <a:ext cx="376960" cy="483650"/>
          </a:xfrm>
          <a:prstGeom prst="rect">
            <a:avLst/>
          </a:prstGeom>
        </p:spPr>
      </p:pic>
      <p:pic>
        <p:nvPicPr>
          <p:cNvPr id="13" name="Picture 12" descr="Diagram, venn diagram&#10;&#10;Description automatically generated">
            <a:extLst>
              <a:ext uri="{FF2B5EF4-FFF2-40B4-BE49-F238E27FC236}">
                <a16:creationId xmlns:a16="http://schemas.microsoft.com/office/drawing/2014/main" id="{D7D00CB4-FE48-5410-9699-8C8B2913BE3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472" y="3309020"/>
            <a:ext cx="430401" cy="430342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3FE47218-52EA-91C6-5A57-1FA13D25A5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7030">
            <a:off x="1680425" y="3114417"/>
            <a:ext cx="602280" cy="301099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6B300EAD-3550-6FD1-63EB-F6E1B012D43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286" y="2859467"/>
            <a:ext cx="350219" cy="2510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7B4257F-C232-D13D-5CD4-5809C24921D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76297" y="3621728"/>
            <a:ext cx="264832" cy="258320"/>
          </a:xfrm>
          <a:prstGeom prst="rect">
            <a:avLst/>
          </a:prstGeom>
        </p:spPr>
      </p:pic>
      <p:pic>
        <p:nvPicPr>
          <p:cNvPr id="21" name="Picture 20" descr="A picture containing text, display, electronics, picture frame&#10;&#10;Description automatically generated">
            <a:extLst>
              <a:ext uri="{FF2B5EF4-FFF2-40B4-BE49-F238E27FC236}">
                <a16:creationId xmlns:a16="http://schemas.microsoft.com/office/drawing/2014/main" id="{C7DF0584-E9D7-17A0-A47C-ACC0724CF24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389" y="3068228"/>
            <a:ext cx="264832" cy="23801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DB202FE-FCFC-5A64-1D55-96884658A7A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4095" y="3656919"/>
            <a:ext cx="605700" cy="3463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5C62F71-74AD-2D59-7AF1-C86AE6E5CB1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1903" y="3880594"/>
            <a:ext cx="971232" cy="48561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93986AB-5754-9FA4-A81E-34ECC9BED96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93598" y="3977268"/>
            <a:ext cx="603556" cy="3475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985AA59-BD98-3F8B-EAFB-17EDD877069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69137" y="3787622"/>
            <a:ext cx="603556" cy="3475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9E80B73-77E4-DFD3-A5E8-5DBD1DF0E1B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42185" y="4103892"/>
            <a:ext cx="603556" cy="3475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C6398E9F-79CD-4BAD-B189-42283EE14EB0}"/>
              </a:ext>
            </a:extLst>
          </p:cNvPr>
          <p:cNvGraphicFramePr/>
          <p:nvPr/>
        </p:nvGraphicFramePr>
        <p:xfrm>
          <a:off x="1473300" y="2008702"/>
          <a:ext cx="3435840" cy="4328280"/>
        </p:xfrm>
        <a:graphic>
          <a:graphicData uri="http://schemas.openxmlformats.org/drawingml/2006/table">
            <a:tbl>
              <a:tblPr/>
              <a:tblGrid>
                <a:gridCol w="1657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8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1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s/he is giving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there is/are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2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/>
        </p:nvGraphicFramePr>
        <p:xfrm>
          <a:off x="584277" y="2008702"/>
          <a:ext cx="695520" cy="4318560"/>
        </p:xfrm>
        <a:graphic>
          <a:graphicData uri="http://schemas.openxmlformats.org/drawingml/2006/table">
            <a:tbl>
              <a:tblPr/>
              <a:tblGrid>
                <a:gridCol w="69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29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04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5" name="CustomShape 22">
            <a:hlinkClick r:id="" action="ppaction://noaction">
              <a:snd r:embed="rId3" name="T1_W9_9.2.wav"/>
            </a:hlinkClick>
            <a:extLst>
              <a:ext uri="{FF2B5EF4-FFF2-40B4-BE49-F238E27FC236}">
                <a16:creationId xmlns:a16="http://schemas.microsoft.com/office/drawing/2014/main" id="{4247252A-FC32-4F16-8616-A5FE2859FCB7}"/>
              </a:ext>
            </a:extLst>
          </p:cNvPr>
          <p:cNvSpPr/>
          <p:nvPr/>
        </p:nvSpPr>
        <p:spPr>
          <a:xfrm>
            <a:off x="708307" y="301404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-1" dirty="0">
                <a:solidFill>
                  <a:schemeClr val="bg1"/>
                </a:solidFill>
                <a:latin typeface="Century Gothic" panose="020B0502020202020204" pitchFamily="34" charset="0"/>
                <a:ea typeface="DejaVu Sans"/>
              </a:rPr>
              <a:t>B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4" name="T1_W9_9.3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715885" y="348806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5" name="T1_W9_9.4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700017" y="396980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6" name="T1_W9_9.5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700017" y="443039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7" name="T1_W9_9.6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700017" y="492269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8" name="T1_W9_9.7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700017" y="541499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8">
            <a:hlinkClick r:id="" action="ppaction://noaction">
              <a:snd r:embed="rId9" name="T1_W9_9.8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700017" y="590729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CustomShape 6"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8D73F0C-2FDA-4386-9298-50EF1D5409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064610" y="2970745"/>
            <a:ext cx="517321" cy="517320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794BAFBC-62E0-448C-9EFA-AA88D4866E4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737147" y="3452998"/>
            <a:ext cx="517321" cy="517320"/>
          </a:xfrm>
          <a:prstGeom prst="rect">
            <a:avLst/>
          </a:prstGeom>
        </p:spPr>
      </p:pic>
      <p:pic>
        <p:nvPicPr>
          <p:cNvPr id="20" name="Graphic 19" descr="Teacher">
            <a:extLst>
              <a:ext uri="{FF2B5EF4-FFF2-40B4-BE49-F238E27FC236}">
                <a16:creationId xmlns:a16="http://schemas.microsoft.com/office/drawing/2014/main" id="{B6C2BA2F-AAA2-494D-8B4A-A9E54028AE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640309" y="911448"/>
            <a:ext cx="914400" cy="914400"/>
          </a:xfrm>
          <a:prstGeom prst="rect">
            <a:avLst/>
          </a:prstGeom>
        </p:spPr>
      </p:pic>
      <p:sp>
        <p:nvSpPr>
          <p:cNvPr id="23" name="Speech Bubble: Rectangle with Corners Rounded 22">
            <a:hlinkClick r:id="" action="ppaction://noaction">
              <a:snd r:embed="rId14" name="T1_W9_9.1.wav"/>
            </a:hlinkClick>
            <a:extLst>
              <a:ext uri="{FF2B5EF4-FFF2-40B4-BE49-F238E27FC236}">
                <a16:creationId xmlns:a16="http://schemas.microsoft.com/office/drawing/2014/main" id="{9031242A-6C06-4C99-98C8-65900A9410C5}"/>
              </a:ext>
            </a:extLst>
          </p:cNvPr>
          <p:cNvSpPr/>
          <p:nvPr/>
        </p:nvSpPr>
        <p:spPr>
          <a:xfrm>
            <a:off x="2876861" y="943083"/>
            <a:ext cx="4591754" cy="908014"/>
          </a:xfrm>
          <a:prstGeom prst="wedgeRoundRectCallout">
            <a:avLst>
              <a:gd name="adj1" fmla="val -56012"/>
              <a:gd name="adj2" fmla="val -10167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" name="Google Shape;108;p3">
            <a:hlinkClick r:id="" action="ppaction://noaction">
              <a:snd r:embed="rId15" name="T1_W9_9.1.wav"/>
            </a:hlinkClick>
            <a:extLst>
              <a:ext uri="{FF2B5EF4-FFF2-40B4-BE49-F238E27FC236}">
                <a16:creationId xmlns:a16="http://schemas.microsoft.com/office/drawing/2014/main" id="{807AA42F-1717-4BA6-ADE4-E7ABD8E8DAC6}"/>
              </a:ext>
            </a:extLst>
          </p:cNvPr>
          <p:cNvSpPr txBox="1"/>
          <p:nvPr/>
        </p:nvSpPr>
        <p:spPr>
          <a:xfrm>
            <a:off x="3033294" y="990430"/>
            <a:ext cx="429592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Hör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zu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Was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gibt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es und was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gibt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Johanna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oder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Moritz?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A5B3BB0-4A1F-4AB3-93FA-73ECF186C2CC}"/>
              </a:ext>
            </a:extLst>
          </p:cNvPr>
          <p:cNvGraphicFramePr>
            <a:graphicFrameLocks noGrp="1"/>
          </p:cNvGraphicFramePr>
          <p:nvPr/>
        </p:nvGraphicFramePr>
        <p:xfrm>
          <a:off x="5056848" y="2008702"/>
          <a:ext cx="1850760" cy="4318560"/>
        </p:xfrm>
        <a:graphic>
          <a:graphicData uri="http://schemas.openxmlformats.org/drawingml/2006/table">
            <a:tbl>
              <a:tblPr/>
              <a:tblGrid>
                <a:gridCol w="1850760">
                  <a:extLst>
                    <a:ext uri="{9D8B030D-6E8A-4147-A177-3AD203B41FA5}">
                      <a16:colId xmlns:a16="http://schemas.microsoft.com/office/drawing/2014/main" val="1649028731"/>
                    </a:ext>
                  </a:extLst>
                </a:gridCol>
              </a:tblGrid>
              <a:tr h="9529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What?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2893157"/>
                  </a:ext>
                </a:extLst>
              </a:tr>
              <a:tr h="501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2977599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2958699"/>
                  </a:ext>
                </a:extLst>
              </a:tr>
              <a:tr h="455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8920440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2882067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9196539"/>
                  </a:ext>
                </a:extLst>
              </a:tr>
              <a:tr h="475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2969633"/>
                  </a:ext>
                </a:extLst>
              </a:tr>
              <a:tr h="460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8195861"/>
                  </a:ext>
                </a:extLst>
              </a:tr>
            </a:tbl>
          </a:graphicData>
        </a:graphic>
      </p:graphicFrame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9DA79005-7720-45A6-BBB1-BC837A5DA82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713" y="495731"/>
            <a:ext cx="1094870" cy="1402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E40C43-5537-42CD-8DFC-E12B7AF62714}"/>
              </a:ext>
            </a:extLst>
          </p:cNvPr>
          <p:cNvSpPr txBox="1"/>
          <p:nvPr/>
        </p:nvSpPr>
        <p:spPr>
          <a:xfrm>
            <a:off x="5064059" y="3048785"/>
            <a:ext cx="145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a bicycle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45AD780-4A18-412B-9394-1AC66876B97C}"/>
              </a:ext>
            </a:extLst>
          </p:cNvPr>
          <p:cNvSpPr txBox="1"/>
          <p:nvPr/>
        </p:nvSpPr>
        <p:spPr>
          <a:xfrm>
            <a:off x="5056848" y="3537081"/>
            <a:ext cx="1734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a table</a:t>
            </a:r>
          </a:p>
        </p:txBody>
      </p:sp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4120E3A2-2009-4623-A2B1-723611D68D6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746198" y="3909322"/>
            <a:ext cx="517321" cy="51732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B62A2C3-E13B-4684-AD21-F1E0B8C911EA}"/>
              </a:ext>
            </a:extLst>
          </p:cNvPr>
          <p:cNvSpPr txBox="1"/>
          <p:nvPr/>
        </p:nvSpPr>
        <p:spPr>
          <a:xfrm>
            <a:off x="5064059" y="4006509"/>
            <a:ext cx="1734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a photo</a:t>
            </a:r>
          </a:p>
        </p:txBody>
      </p: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427D8030-1B2F-4F7D-B1F0-A42C6EEFDB0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003025" y="4354030"/>
            <a:ext cx="517321" cy="51732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310FD17-CA7F-4999-B8D6-71AA2542354C}"/>
              </a:ext>
            </a:extLst>
          </p:cNvPr>
          <p:cNvSpPr txBox="1"/>
          <p:nvPr/>
        </p:nvSpPr>
        <p:spPr>
          <a:xfrm>
            <a:off x="5082625" y="4455853"/>
            <a:ext cx="1734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a football</a:t>
            </a:r>
          </a:p>
        </p:txBody>
      </p: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A88C130F-B1FF-4777-AB68-72899AA7148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003025" y="4892496"/>
            <a:ext cx="517321" cy="51732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22E928C-024B-4B53-9B60-55FD69EA5A6B}"/>
              </a:ext>
            </a:extLst>
          </p:cNvPr>
          <p:cNvSpPr txBox="1"/>
          <p:nvPr/>
        </p:nvSpPr>
        <p:spPr>
          <a:xfrm>
            <a:off x="5082625" y="4929994"/>
            <a:ext cx="1734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a guitar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3C54B92-D9FF-4250-8431-4D2549D30C7B}"/>
              </a:ext>
            </a:extLst>
          </p:cNvPr>
          <p:cNvSpPr txBox="1"/>
          <p:nvPr/>
        </p:nvSpPr>
        <p:spPr>
          <a:xfrm>
            <a:off x="5056848" y="5428573"/>
            <a:ext cx="1932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a game 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E6E7DF7-AE45-4CF2-BB98-82FEE68AD6C0}"/>
              </a:ext>
            </a:extLst>
          </p:cNvPr>
          <p:cNvSpPr txBox="1"/>
          <p:nvPr/>
        </p:nvSpPr>
        <p:spPr>
          <a:xfrm>
            <a:off x="5064174" y="5931656"/>
            <a:ext cx="2110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a train</a:t>
            </a:r>
          </a:p>
        </p:txBody>
      </p:sp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F1A424A2-5B0E-42BB-B484-7EF5C4B1E6C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668979" y="5353618"/>
            <a:ext cx="517321" cy="517320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60FFF97C-0E46-488F-9D4E-C618C021191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961115" y="5859299"/>
            <a:ext cx="517321" cy="51732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3B43737-6B3A-43D5-9F5B-39A7C3783073}"/>
              </a:ext>
            </a:extLst>
          </p:cNvPr>
          <p:cNvSpPr txBox="1"/>
          <p:nvPr/>
        </p:nvSpPr>
        <p:spPr>
          <a:xfrm>
            <a:off x="0" y="0"/>
            <a:ext cx="8526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</a:rPr>
              <a:t>Lias</a:t>
            </a:r>
            <a:r>
              <a:rPr lang="en-GB" sz="2400" b="1" dirty="0">
                <a:solidFill>
                  <a:srgbClr val="002060"/>
                </a:solidFill>
              </a:rPr>
              <a:t> and Ronja’s cousins, Johanna and Moritz are tidying up their garage. Which items are they giving away?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7CCA71-124D-704E-4245-3748055FE89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74361" y="2813605"/>
            <a:ext cx="4179081" cy="3284496"/>
          </a:xfrm>
          <a:prstGeom prst="rect">
            <a:avLst/>
          </a:prstGeom>
        </p:spPr>
      </p:pic>
      <p:pic>
        <p:nvPicPr>
          <p:cNvPr id="26" name="Picture 25" descr="A picture containing cup, coffee, computer, keyboard&#10;&#10;Description automatically generated">
            <a:extLst>
              <a:ext uri="{FF2B5EF4-FFF2-40B4-BE49-F238E27FC236}">
                <a16:creationId xmlns:a16="http://schemas.microsoft.com/office/drawing/2014/main" id="{9F286D41-5AAA-1C4C-385C-FCC7B6229A3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931" y="5120872"/>
            <a:ext cx="272265" cy="35342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7626B67-3EC3-ABD6-F57D-9D6B33937E5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961017" y="5194497"/>
            <a:ext cx="605700" cy="34638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BA798F7-C7FB-E8A3-F3FA-99D0D4BBB2E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380520" y="5514846"/>
            <a:ext cx="603556" cy="34750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2F1721E-91DA-5BC2-1D20-053612A7F65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956059" y="5325200"/>
            <a:ext cx="603556" cy="347502"/>
          </a:xfrm>
          <a:prstGeom prst="rect">
            <a:avLst/>
          </a:prstGeom>
        </p:spPr>
      </p:pic>
      <p:pic>
        <p:nvPicPr>
          <p:cNvPr id="46" name="Picture 45" descr="A picture containing map&#10;&#10;Description automatically generated">
            <a:extLst>
              <a:ext uri="{FF2B5EF4-FFF2-40B4-BE49-F238E27FC236}">
                <a16:creationId xmlns:a16="http://schemas.microsoft.com/office/drawing/2014/main" id="{0AA21D5C-0834-6FBA-6914-8CC09C3E49A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024" y="4443490"/>
            <a:ext cx="447216" cy="400456"/>
          </a:xfrm>
          <a:prstGeom prst="rect">
            <a:avLst/>
          </a:prstGeom>
        </p:spPr>
      </p:pic>
      <p:pic>
        <p:nvPicPr>
          <p:cNvPr id="47" name="Picture 46" descr="Diagram, venn diagram&#10;&#10;Description automatically generated">
            <a:extLst>
              <a:ext uri="{FF2B5EF4-FFF2-40B4-BE49-F238E27FC236}">
                <a16:creationId xmlns:a16="http://schemas.microsoft.com/office/drawing/2014/main" id="{CF2C346E-B689-486A-2AAA-FFFA89A3CFD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239" y="5123582"/>
            <a:ext cx="272265" cy="27222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E7690A2-24A2-0B59-C885-26DE6C52CAE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092762" y="5223859"/>
            <a:ext cx="342209" cy="342209"/>
          </a:xfrm>
          <a:prstGeom prst="rect">
            <a:avLst/>
          </a:prstGeom>
        </p:spPr>
      </p:pic>
      <p:pic>
        <p:nvPicPr>
          <p:cNvPr id="48" name="Picture 47" descr="A picture containing text&#10;&#10;Description automatically generated">
            <a:extLst>
              <a:ext uri="{FF2B5EF4-FFF2-40B4-BE49-F238E27FC236}">
                <a16:creationId xmlns:a16="http://schemas.microsoft.com/office/drawing/2014/main" id="{F742D01C-1B3B-DAEC-A593-91E7EFB1DBC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7030">
            <a:off x="9853249" y="4803251"/>
            <a:ext cx="602280" cy="301099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F272E993-3AA7-B00E-B9E5-826DC715ACF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865" y="4503026"/>
            <a:ext cx="350219" cy="25109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487FDA4-B404-0EFE-3DBC-334C93D9F22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500177" y="4871435"/>
            <a:ext cx="418195" cy="37417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EA32FE2-63E0-A772-31DB-BD054B1E7D7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658825" y="5418172"/>
            <a:ext cx="971232" cy="48561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8AC42B0-84A3-A7E5-D211-6C87B2A64AE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630772" y="5111397"/>
            <a:ext cx="301826" cy="26752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664074B-86BD-9A79-3926-EC66E1BC571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294226" y="4719294"/>
            <a:ext cx="411901" cy="31010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BAD5897-8540-D548-B523-CFBD2C4B2F8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134206" y="4324243"/>
            <a:ext cx="559698" cy="43283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1069063-25CB-7D14-4A0F-5D6712F8473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561127" y="4992592"/>
            <a:ext cx="957155" cy="804742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B66B183E-51C0-DBC4-AAF2-019B1C59CA4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904" y="4550109"/>
            <a:ext cx="395845" cy="47929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02AE06C-87D5-63E2-EB5E-5AB0369AE30E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 flipH="1">
            <a:off x="10730160" y="4676840"/>
            <a:ext cx="364465" cy="46777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CC2274B-1771-21BB-EBF5-A49D3A36193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737926" y="4979252"/>
            <a:ext cx="603556" cy="34750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2DF7FA0-714A-6B0E-9C9E-03E2AE828332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079943" y="4878591"/>
            <a:ext cx="359695" cy="42066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7D269CE-EC09-C74B-7FB2-C89CAF5AFE6E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974031" y="5259491"/>
            <a:ext cx="305669" cy="33816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E0C284C-6736-0E4F-1D55-F422E76EFF81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242106" y="5314499"/>
            <a:ext cx="313858" cy="33816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F8B8F1E3-8859-4F45-9CB7-1A6D863829AA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796904" y="97476"/>
            <a:ext cx="2239862" cy="1354176"/>
          </a:xfrm>
          <a:prstGeom prst="ellipse">
            <a:avLst/>
          </a:prstGeom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D16901C-2BF0-489D-A9EB-714D2477D6A7}"/>
              </a:ext>
            </a:extLst>
          </p:cNvPr>
          <p:cNvCxnSpPr>
            <a:stCxn id="63" idx="4"/>
          </p:cNvCxnSpPr>
          <p:nvPr/>
        </p:nvCxnSpPr>
        <p:spPr>
          <a:xfrm flipV="1">
            <a:off x="8916835" y="1060666"/>
            <a:ext cx="1380361" cy="39098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746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0" grpId="0"/>
      <p:bldP spid="32" grpId="0"/>
      <p:bldP spid="34" grpId="0"/>
      <p:bldP spid="37" grpId="0"/>
      <p:bldP spid="38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6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280166" y="1170786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The verb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</a:t>
            </a:r>
            <a:r>
              <a:rPr lang="en-GB" sz="2800" b="1" spc="-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ben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keeps the ‘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’ in plural forms: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1" name="CustomShape 4"/>
          <p:cNvSpPr/>
          <p:nvPr/>
        </p:nvSpPr>
        <p:spPr>
          <a:xfrm>
            <a:off x="409405" y="2054463"/>
            <a:ext cx="234770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wir</a:t>
            </a: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g</a:t>
            </a:r>
            <a:r>
              <a:rPr lang="en-GB" sz="2800" b="1" u="sng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e</a:t>
            </a:r>
            <a:r>
              <a:rPr lang="en-GB" sz="2800" b="1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ben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465759" y="3002781"/>
            <a:ext cx="478755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we give / we are giving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3" name="CustomShape 6"/>
          <p:cNvSpPr/>
          <p:nvPr/>
        </p:nvSpPr>
        <p:spPr>
          <a:xfrm>
            <a:off x="465759" y="3822184"/>
            <a:ext cx="257806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ihr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</a:t>
            </a:r>
            <a:r>
              <a:rPr kumimoji="0" lang="en-GB" sz="2800" b="1" i="0" u="sng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7">
            <a:extLst>
              <a:ext uri="{FF2B5EF4-FFF2-40B4-BE49-F238E27FC236}">
                <a16:creationId xmlns:a16="http://schemas.microsoft.com/office/drawing/2014/main" id="{5F1B9E9F-6D2A-4848-9B21-2247172EA021}"/>
              </a:ext>
            </a:extLst>
          </p:cNvPr>
          <p:cNvSpPr/>
          <p:nvPr/>
        </p:nvSpPr>
        <p:spPr>
          <a:xfrm>
            <a:off x="409405" y="5974254"/>
            <a:ext cx="544939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they give / they are giving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CustomShape 6">
            <a:extLst>
              <a:ext uri="{FF2B5EF4-FFF2-40B4-BE49-F238E27FC236}">
                <a16:creationId xmlns:a16="http://schemas.microsoft.com/office/drawing/2014/main" id="{32D1A76B-32E6-49AD-AF93-C2AF59D25836}"/>
              </a:ext>
            </a:extLst>
          </p:cNvPr>
          <p:cNvSpPr/>
          <p:nvPr/>
        </p:nvSpPr>
        <p:spPr>
          <a:xfrm>
            <a:off x="418509" y="5334692"/>
            <a:ext cx="277562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</a:t>
            </a:r>
            <a:r>
              <a:rPr kumimoji="0" lang="en-GB" sz="2800" b="1" i="0" u="sng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ben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165" y="183946"/>
            <a:ext cx="7267988" cy="754735"/>
          </a:xfrm>
        </p:spPr>
        <p:txBody>
          <a:bodyPr/>
          <a:lstStyle/>
          <a:p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geben</a:t>
            </a:r>
            <a:endParaRPr lang="en-GB" sz="3600" dirty="0"/>
          </a:p>
        </p:txBody>
      </p:sp>
      <p:pic>
        <p:nvPicPr>
          <p:cNvPr id="25" name="Picture 24" descr="present">
            <a:extLst>
              <a:ext uri="{FF2B5EF4-FFF2-40B4-BE49-F238E27FC236}">
                <a16:creationId xmlns:a16="http://schemas.microsoft.com/office/drawing/2014/main" id="{7E7E47C3-428F-407F-A93D-506AF7580E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411" y="1963401"/>
            <a:ext cx="1056096" cy="1046496"/>
          </a:xfrm>
          <a:prstGeom prst="rect">
            <a:avLst/>
          </a:prstGeom>
        </p:spPr>
      </p:pic>
      <p:pic>
        <p:nvPicPr>
          <p:cNvPr id="26" name="Google Shape;183;p8">
            <a:extLst>
              <a:ext uri="{FF2B5EF4-FFF2-40B4-BE49-F238E27FC236}">
                <a16:creationId xmlns:a16="http://schemas.microsoft.com/office/drawing/2014/main" id="{F2AC658B-E43F-48E0-B1F5-FC312361A589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94572" y="3062833"/>
            <a:ext cx="371187" cy="488721"/>
          </a:xfrm>
          <a:prstGeom prst="rect">
            <a:avLst/>
          </a:prstGeom>
          <a:ln>
            <a:noFill/>
          </a:ln>
        </p:spPr>
      </p:pic>
      <p:pic>
        <p:nvPicPr>
          <p:cNvPr id="28" name="Google Shape;183;p8">
            <a:extLst>
              <a:ext uri="{FF2B5EF4-FFF2-40B4-BE49-F238E27FC236}">
                <a16:creationId xmlns:a16="http://schemas.microsoft.com/office/drawing/2014/main" id="{1FC5B722-51C1-4EBA-8131-8B58DE028790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47322" y="6003573"/>
            <a:ext cx="371187" cy="488721"/>
          </a:xfrm>
          <a:prstGeom prst="rect">
            <a:avLst/>
          </a:prstGeom>
          <a:ln>
            <a:noFill/>
          </a:ln>
        </p:spPr>
      </p:pic>
      <p:pic>
        <p:nvPicPr>
          <p:cNvPr id="29" name="Picture 28" descr="present">
            <a:extLst>
              <a:ext uri="{FF2B5EF4-FFF2-40B4-BE49-F238E27FC236}">
                <a16:creationId xmlns:a16="http://schemas.microsoft.com/office/drawing/2014/main" id="{CDF34BCB-1175-4860-8515-9B54139B22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519" y="3521741"/>
            <a:ext cx="1047480" cy="1037958"/>
          </a:xfrm>
          <a:prstGeom prst="rect">
            <a:avLst/>
          </a:prstGeom>
        </p:spPr>
      </p:pic>
      <p:pic>
        <p:nvPicPr>
          <p:cNvPr id="30" name="Picture 29" descr="present">
            <a:extLst>
              <a:ext uri="{FF2B5EF4-FFF2-40B4-BE49-F238E27FC236}">
                <a16:creationId xmlns:a16="http://schemas.microsoft.com/office/drawing/2014/main" id="{1AAE7C03-E3C9-4146-A28D-C5A8B66FC7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942" y="5238491"/>
            <a:ext cx="1097945" cy="1087964"/>
          </a:xfrm>
          <a:prstGeom prst="rect">
            <a:avLst/>
          </a:prstGeom>
        </p:spPr>
      </p:pic>
      <p:sp>
        <p:nvSpPr>
          <p:cNvPr id="37" name="CustomShape 7">
            <a:extLst>
              <a:ext uri="{FF2B5EF4-FFF2-40B4-BE49-F238E27FC236}">
                <a16:creationId xmlns:a16="http://schemas.microsoft.com/office/drawing/2014/main" id="{8F7C2C37-1A2B-4FE5-9334-C32698E03BE0}"/>
              </a:ext>
            </a:extLst>
          </p:cNvPr>
          <p:cNvSpPr/>
          <p:nvPr/>
        </p:nvSpPr>
        <p:spPr>
          <a:xfrm>
            <a:off x="246510" y="4595658"/>
            <a:ext cx="660720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you (all) give / you</a:t>
            </a:r>
            <a:r>
              <a:rPr kumimoji="0" lang="en-GB" sz="2800" i="0" u="none" strike="noStrike" kern="1200" cap="none" spc="-1" normalizeH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(all) are giving.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769A32E4-0D3C-4347-BB96-807674A038F5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60917" y="4637773"/>
            <a:ext cx="371187" cy="488721"/>
          </a:xfrm>
          <a:prstGeom prst="rect">
            <a:avLst/>
          </a:prstGeom>
          <a:ln>
            <a:noFill/>
          </a:ln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7C36419-61A6-4C20-9F93-20890B7663E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524" y="5211124"/>
            <a:ext cx="1007676" cy="718059"/>
          </a:xfrm>
          <a:prstGeom prst="rect">
            <a:avLst/>
          </a:prstGeom>
        </p:spPr>
      </p:pic>
      <p:pic>
        <p:nvPicPr>
          <p:cNvPr id="7" name="Picture 6" descr="Shape, circle, rectangle&#10;&#10;Description automatically generated">
            <a:extLst>
              <a:ext uri="{FF2B5EF4-FFF2-40B4-BE49-F238E27FC236}">
                <a16:creationId xmlns:a16="http://schemas.microsoft.com/office/drawing/2014/main" id="{59B89323-CE84-40C9-9CDC-D747A8D341F0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104" y="1962073"/>
            <a:ext cx="1249834" cy="956460"/>
          </a:xfrm>
          <a:prstGeom prst="rect">
            <a:avLst/>
          </a:prstGeom>
        </p:spPr>
      </p:pic>
      <p:pic>
        <p:nvPicPr>
          <p:cNvPr id="9" name="Picture 8" descr="Shape, circle, rectangle&#10;&#10;Description automatically generated">
            <a:extLst>
              <a:ext uri="{FF2B5EF4-FFF2-40B4-BE49-F238E27FC236}">
                <a16:creationId xmlns:a16="http://schemas.microsoft.com/office/drawing/2014/main" id="{3C6AC86C-4495-4B08-B748-1551DF40E8A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585" y="3621162"/>
            <a:ext cx="1346776" cy="947155"/>
          </a:xfrm>
          <a:prstGeom prst="rect">
            <a:avLst/>
          </a:prstGeom>
        </p:spPr>
      </p:pic>
      <p:sp>
        <p:nvSpPr>
          <p:cNvPr id="3" name="CasellaDiTesto 2">
            <a:hlinkClick r:id="" action="ppaction://noaction">
              <a:snd r:embed="rId12" name="T1_W9_10.1.wav"/>
            </a:hlinkClick>
            <a:extLst>
              <a:ext uri="{FF2B5EF4-FFF2-40B4-BE49-F238E27FC236}">
                <a16:creationId xmlns:a16="http://schemas.microsoft.com/office/drawing/2014/main" id="{B8ADAD9C-2FC7-EBE6-2376-C0B46C7565AE}"/>
              </a:ext>
            </a:extLst>
          </p:cNvPr>
          <p:cNvSpPr txBox="1"/>
          <p:nvPr/>
        </p:nvSpPr>
        <p:spPr>
          <a:xfrm>
            <a:off x="92296" y="183946"/>
            <a:ext cx="1781109" cy="75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231816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9_10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9_10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9_10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7613" y="929051"/>
            <a:ext cx="706161" cy="39806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7" name="Picture 66" descr="Icon&#10;&#10;Description automatically generated">
            <a:extLst>
              <a:ext uri="{FF2B5EF4-FFF2-40B4-BE49-F238E27FC236}">
                <a16:creationId xmlns:a16="http://schemas.microsoft.com/office/drawing/2014/main" id="{BC90431E-2725-42A0-AD10-D2A874C2D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37C0B77A-C1BF-5A5C-2201-3082561AEE9A}"/>
              </a:ext>
            </a:extLst>
          </p:cNvPr>
          <p:cNvGraphicFramePr/>
          <p:nvPr/>
        </p:nvGraphicFramePr>
        <p:xfrm>
          <a:off x="8033319" y="2148256"/>
          <a:ext cx="4054697" cy="3887323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507273">
                  <a:extLst>
                    <a:ext uri="{9D8B030D-6E8A-4147-A177-3AD203B41FA5}">
                      <a16:colId xmlns:a16="http://schemas.microsoft.com/office/drawing/2014/main" val="2061474255"/>
                    </a:ext>
                  </a:extLst>
                </a:gridCol>
                <a:gridCol w="15797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7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36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</a:rPr>
                        <a:t>he or you (all/both)</a:t>
                      </a:r>
                      <a:endParaRPr lang="en-GB" sz="20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</a:rPr>
                        <a:t>What given away?</a:t>
                      </a:r>
                      <a:endParaRPr lang="en-GB" sz="20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08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0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2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0A619BE-D7B3-0428-003A-4851C66429AE}"/>
              </a:ext>
            </a:extLst>
          </p:cNvPr>
          <p:cNvSpPr/>
          <p:nvPr/>
        </p:nvSpPr>
        <p:spPr>
          <a:xfrm rot="16200000">
            <a:off x="1427306" y="50647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5BB3C1-011A-7088-3F0E-4B8A84F4721D}"/>
              </a:ext>
            </a:extLst>
          </p:cNvPr>
          <p:cNvSpPr/>
          <p:nvPr/>
        </p:nvSpPr>
        <p:spPr>
          <a:xfrm rot="16200000">
            <a:off x="1400665" y="83843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8AA132E-2CEC-2E47-71B3-9A4074BCD5CB}"/>
              </a:ext>
            </a:extLst>
          </p:cNvPr>
          <p:cNvSpPr/>
          <p:nvPr/>
        </p:nvSpPr>
        <p:spPr>
          <a:xfrm>
            <a:off x="3484518" y="198421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029183A0-8FAD-D367-1201-DE8C4D987414}"/>
              </a:ext>
            </a:extLst>
          </p:cNvPr>
          <p:cNvSpPr/>
          <p:nvPr/>
        </p:nvSpPr>
        <p:spPr>
          <a:xfrm>
            <a:off x="909606" y="1449876"/>
            <a:ext cx="2392549" cy="1097749"/>
          </a:xfrm>
          <a:prstGeom prst="wedgeRoundRectCallout">
            <a:avLst>
              <a:gd name="adj1" fmla="val 27044"/>
              <a:gd name="adj2" fmla="val 5978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4922723-350F-53AA-BC80-798E6CD6156E}"/>
              </a:ext>
            </a:extLst>
          </p:cNvPr>
          <p:cNvSpPr txBox="1"/>
          <p:nvPr/>
        </p:nvSpPr>
        <p:spPr>
          <a:xfrm>
            <a:off x="909605" y="1508533"/>
            <a:ext cx="2498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Er 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gibt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Fußball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…m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einen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Lieblingsfußball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!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38ADFB6-A879-7F86-A6F2-0669EAF1FF3C}"/>
              </a:ext>
            </a:extLst>
          </p:cNvPr>
          <p:cNvSpPr/>
          <p:nvPr/>
        </p:nvSpPr>
        <p:spPr>
          <a:xfrm rot="16200000">
            <a:off x="1447122" y="2273214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32FF899-3B20-89E1-AB4C-E060DA08A544}"/>
              </a:ext>
            </a:extLst>
          </p:cNvPr>
          <p:cNvSpPr/>
          <p:nvPr/>
        </p:nvSpPr>
        <p:spPr>
          <a:xfrm rot="16200000">
            <a:off x="1420481" y="2605172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3E87B58-2C49-2321-B26B-5969755A43A2}"/>
              </a:ext>
            </a:extLst>
          </p:cNvPr>
          <p:cNvSpPr/>
          <p:nvPr/>
        </p:nvSpPr>
        <p:spPr>
          <a:xfrm>
            <a:off x="3504334" y="3750955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3" name="Speech Bubble: Rectangle with Corners Rounded 52">
            <a:extLst>
              <a:ext uri="{FF2B5EF4-FFF2-40B4-BE49-F238E27FC236}">
                <a16:creationId xmlns:a16="http://schemas.microsoft.com/office/drawing/2014/main" id="{8CE00E4C-ADFA-D630-B453-4F240E6C9C2F}"/>
              </a:ext>
            </a:extLst>
          </p:cNvPr>
          <p:cNvSpPr/>
          <p:nvPr/>
        </p:nvSpPr>
        <p:spPr>
          <a:xfrm>
            <a:off x="940189" y="3240072"/>
            <a:ext cx="2392549" cy="1079428"/>
          </a:xfrm>
          <a:prstGeom prst="wedgeRoundRectCallout">
            <a:avLst>
              <a:gd name="adj1" fmla="val 25593"/>
              <a:gd name="adj2" fmla="val 5746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4279508-E8F7-7D35-CD3D-55149AD4CE3E}"/>
              </a:ext>
            </a:extLst>
          </p:cNvPr>
          <p:cNvSpPr txBox="1"/>
          <p:nvPr/>
        </p:nvSpPr>
        <p:spPr>
          <a:xfrm>
            <a:off x="970441" y="3404276"/>
            <a:ext cx="239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2.Gibt er  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Papier? 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CA343AB0-F58B-6D5D-A134-ED2C0D063742}"/>
              </a:ext>
            </a:extLst>
          </p:cNvPr>
          <p:cNvSpPr/>
          <p:nvPr/>
        </p:nvSpPr>
        <p:spPr>
          <a:xfrm rot="16200000">
            <a:off x="5200894" y="499029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5D9B166-4A10-F50B-5C29-B07D6D18F7B7}"/>
              </a:ext>
            </a:extLst>
          </p:cNvPr>
          <p:cNvSpPr/>
          <p:nvPr/>
        </p:nvSpPr>
        <p:spPr>
          <a:xfrm rot="16200000">
            <a:off x="5174253" y="830987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6CD11E1-CBA5-16E9-126F-E761FB07B2C6}"/>
              </a:ext>
            </a:extLst>
          </p:cNvPr>
          <p:cNvSpPr/>
          <p:nvPr/>
        </p:nvSpPr>
        <p:spPr>
          <a:xfrm>
            <a:off x="7258106" y="1976770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4" name="Speech Bubble: Rectangle with Corners Rounded 63">
            <a:extLst>
              <a:ext uri="{FF2B5EF4-FFF2-40B4-BE49-F238E27FC236}">
                <a16:creationId xmlns:a16="http://schemas.microsoft.com/office/drawing/2014/main" id="{9F67BA0A-62B9-F56F-9CE6-E002745BF6EC}"/>
              </a:ext>
            </a:extLst>
          </p:cNvPr>
          <p:cNvSpPr/>
          <p:nvPr/>
        </p:nvSpPr>
        <p:spPr>
          <a:xfrm>
            <a:off x="4702307" y="1455258"/>
            <a:ext cx="2392549" cy="1221183"/>
          </a:xfrm>
          <a:prstGeom prst="wedgeRoundRectCallout">
            <a:avLst>
              <a:gd name="adj1" fmla="val 27528"/>
              <a:gd name="adj2" fmla="val 5749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BA74C08-7AD5-58F4-1AA8-91803979E46C}"/>
              </a:ext>
            </a:extLst>
          </p:cNvPr>
          <p:cNvSpPr txBox="1"/>
          <p:nvPr/>
        </p:nvSpPr>
        <p:spPr>
          <a:xfrm>
            <a:off x="4716513" y="1650610"/>
            <a:ext cx="239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Ihr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ge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bt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Fahrrad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8" name="TextBox 67">
            <a:hlinkClick r:id="" action="ppaction://noaction">
              <a:snd r:embed="rId4" name="T1_W9_11.7.wav"/>
            </a:hlinkClick>
            <a:extLst>
              <a:ext uri="{FF2B5EF4-FFF2-40B4-BE49-F238E27FC236}">
                <a16:creationId xmlns:a16="http://schemas.microsoft.com/office/drawing/2014/main" id="{61F4BE7F-EE5C-8372-838E-D9841A26138B}"/>
              </a:ext>
            </a:extLst>
          </p:cNvPr>
          <p:cNvSpPr txBox="1"/>
          <p:nvPr/>
        </p:nvSpPr>
        <p:spPr>
          <a:xfrm>
            <a:off x="3959329" y="1322668"/>
            <a:ext cx="412058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997565C9-1119-A5A0-77EB-DA54301A212B}"/>
              </a:ext>
            </a:extLst>
          </p:cNvPr>
          <p:cNvSpPr/>
          <p:nvPr/>
        </p:nvSpPr>
        <p:spPr>
          <a:xfrm rot="16200000">
            <a:off x="1449901" y="422439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297B033-B5F0-23C3-7950-7D76AA3914AE}"/>
              </a:ext>
            </a:extLst>
          </p:cNvPr>
          <p:cNvSpPr/>
          <p:nvPr/>
        </p:nvSpPr>
        <p:spPr>
          <a:xfrm rot="16200000">
            <a:off x="1415227" y="4556350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7EABA900-8E7D-050A-7700-96368DF118E9}"/>
              </a:ext>
            </a:extLst>
          </p:cNvPr>
          <p:cNvSpPr/>
          <p:nvPr/>
        </p:nvSpPr>
        <p:spPr>
          <a:xfrm>
            <a:off x="3507113" y="570213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6" name="Speech Bubble: Rectangle with Corners Rounded 85">
            <a:extLst>
              <a:ext uri="{FF2B5EF4-FFF2-40B4-BE49-F238E27FC236}">
                <a16:creationId xmlns:a16="http://schemas.microsoft.com/office/drawing/2014/main" id="{DA0C9F43-3D48-F617-33AE-DD838A85C96D}"/>
              </a:ext>
            </a:extLst>
          </p:cNvPr>
          <p:cNvSpPr/>
          <p:nvPr/>
        </p:nvSpPr>
        <p:spPr>
          <a:xfrm>
            <a:off x="945225" y="5190288"/>
            <a:ext cx="2392549" cy="1188637"/>
          </a:xfrm>
          <a:prstGeom prst="wedgeRoundRectCallout">
            <a:avLst>
              <a:gd name="adj1" fmla="val 27044"/>
              <a:gd name="adj2" fmla="val 5572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D5A940E-F889-7030-B31D-95E224E025B6}"/>
              </a:ext>
            </a:extLst>
          </p:cNvPr>
          <p:cNvSpPr txBox="1"/>
          <p:nvPr/>
        </p:nvSpPr>
        <p:spPr>
          <a:xfrm>
            <a:off x="997916" y="5373182"/>
            <a:ext cx="2187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Gebt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ihr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Spiele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B9CBBD00-C8BB-996F-4565-331853BCD278}"/>
              </a:ext>
            </a:extLst>
          </p:cNvPr>
          <p:cNvSpPr/>
          <p:nvPr/>
        </p:nvSpPr>
        <p:spPr>
          <a:xfrm rot="16200000">
            <a:off x="5173734" y="2277048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24F19B5-5F4B-56C0-ECCB-6BF626B2807C}"/>
              </a:ext>
            </a:extLst>
          </p:cNvPr>
          <p:cNvSpPr/>
          <p:nvPr/>
        </p:nvSpPr>
        <p:spPr>
          <a:xfrm rot="16200000">
            <a:off x="5147093" y="2609006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D0B533C2-0AB7-8C38-BCC8-4301BC1DCCAB}"/>
              </a:ext>
            </a:extLst>
          </p:cNvPr>
          <p:cNvSpPr/>
          <p:nvPr/>
        </p:nvSpPr>
        <p:spPr>
          <a:xfrm>
            <a:off x="7230946" y="3754789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1" name="Speech Bubble: Rectangle with Corners Rounded 90">
            <a:extLst>
              <a:ext uri="{FF2B5EF4-FFF2-40B4-BE49-F238E27FC236}">
                <a16:creationId xmlns:a16="http://schemas.microsoft.com/office/drawing/2014/main" id="{D88765F9-0C35-098A-7EE9-E9FC104C7D8A}"/>
              </a:ext>
            </a:extLst>
          </p:cNvPr>
          <p:cNvSpPr/>
          <p:nvPr/>
        </p:nvSpPr>
        <p:spPr>
          <a:xfrm>
            <a:off x="4666800" y="3229367"/>
            <a:ext cx="2392549" cy="1188764"/>
          </a:xfrm>
          <a:prstGeom prst="wedgeRoundRectCallout">
            <a:avLst>
              <a:gd name="adj1" fmla="val 26560"/>
              <a:gd name="adj2" fmla="val 5572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EF7F059-FF21-BAC0-66AB-AAC6F33A418C}"/>
              </a:ext>
            </a:extLst>
          </p:cNvPr>
          <p:cNvSpPr txBox="1"/>
          <p:nvPr/>
        </p:nvSpPr>
        <p:spPr>
          <a:xfrm>
            <a:off x="4817487" y="3387678"/>
            <a:ext cx="2395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Gibt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er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v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iele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Fotos?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3" name="TextBox 92">
            <a:hlinkClick r:id="" action="ppaction://noaction">
              <a:snd r:embed="rId5" name="T1_W9_11.8.wav"/>
            </a:hlinkClick>
            <a:extLst>
              <a:ext uri="{FF2B5EF4-FFF2-40B4-BE49-F238E27FC236}">
                <a16:creationId xmlns:a16="http://schemas.microsoft.com/office/drawing/2014/main" id="{BC67DECA-59C6-1D38-29BF-36588DC92E4D}"/>
              </a:ext>
            </a:extLst>
          </p:cNvPr>
          <p:cNvSpPr txBox="1"/>
          <p:nvPr/>
        </p:nvSpPr>
        <p:spPr>
          <a:xfrm>
            <a:off x="3932169" y="3100687"/>
            <a:ext cx="412058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B23F4868-E0EB-11CE-5051-34C3B41018C6}"/>
              </a:ext>
            </a:extLst>
          </p:cNvPr>
          <p:cNvSpPr/>
          <p:nvPr/>
        </p:nvSpPr>
        <p:spPr>
          <a:xfrm rot="16200000">
            <a:off x="5173733" y="4247030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A6AA240F-A360-0EFC-5CA6-5A443343C091}"/>
              </a:ext>
            </a:extLst>
          </p:cNvPr>
          <p:cNvSpPr/>
          <p:nvPr/>
        </p:nvSpPr>
        <p:spPr>
          <a:xfrm rot="16200000">
            <a:off x="5147092" y="4578988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F19AA8C7-5102-2D62-15EE-B3C5FA58D8D5}"/>
              </a:ext>
            </a:extLst>
          </p:cNvPr>
          <p:cNvSpPr/>
          <p:nvPr/>
        </p:nvSpPr>
        <p:spPr>
          <a:xfrm>
            <a:off x="7230945" y="5724771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7" name="Speech Bubble: Rectangle with Corners Rounded 96">
            <a:extLst>
              <a:ext uri="{FF2B5EF4-FFF2-40B4-BE49-F238E27FC236}">
                <a16:creationId xmlns:a16="http://schemas.microsoft.com/office/drawing/2014/main" id="{0C7BE985-06C0-E0B4-6C8C-5B696349A7B0}"/>
              </a:ext>
            </a:extLst>
          </p:cNvPr>
          <p:cNvSpPr/>
          <p:nvPr/>
        </p:nvSpPr>
        <p:spPr>
          <a:xfrm>
            <a:off x="4695318" y="5202205"/>
            <a:ext cx="2392549" cy="1162826"/>
          </a:xfrm>
          <a:prstGeom prst="wedgeRoundRectCallout">
            <a:avLst>
              <a:gd name="adj1" fmla="val 26076"/>
              <a:gd name="adj2" fmla="val 5738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0DCA7E2-B918-4691-5D82-7DC20561FA09}"/>
              </a:ext>
            </a:extLst>
          </p:cNvPr>
          <p:cNvSpPr txBox="1"/>
          <p:nvPr/>
        </p:nvSpPr>
        <p:spPr>
          <a:xfrm>
            <a:off x="4596153" y="5324407"/>
            <a:ext cx="23953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6.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Gebt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ih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r 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e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ine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Katze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?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Nicht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Mieze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?!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9" name="TextBox 98">
            <a:hlinkClick r:id="" action="ppaction://noaction">
              <a:snd r:embed="rId6" name="T1_W9_11.9.wav"/>
            </a:hlinkClick>
            <a:extLst>
              <a:ext uri="{FF2B5EF4-FFF2-40B4-BE49-F238E27FC236}">
                <a16:creationId xmlns:a16="http://schemas.microsoft.com/office/drawing/2014/main" id="{6057E5BC-0A14-2E42-7371-83B94D45A851}"/>
              </a:ext>
            </a:extLst>
          </p:cNvPr>
          <p:cNvSpPr txBox="1"/>
          <p:nvPr/>
        </p:nvSpPr>
        <p:spPr>
          <a:xfrm>
            <a:off x="3932168" y="5070669"/>
            <a:ext cx="412058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E4AB8423-6649-4B6E-629F-53FEA52E1B3E}"/>
              </a:ext>
            </a:extLst>
          </p:cNvPr>
          <p:cNvSpPr txBox="1"/>
          <p:nvPr/>
        </p:nvSpPr>
        <p:spPr>
          <a:xfrm>
            <a:off x="8646656" y="3087576"/>
            <a:ext cx="706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he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0C9CDDC-EB32-695D-7B89-6E90EC2EADF8}"/>
              </a:ext>
            </a:extLst>
          </p:cNvPr>
          <p:cNvSpPr txBox="1"/>
          <p:nvPr/>
        </p:nvSpPr>
        <p:spPr>
          <a:xfrm>
            <a:off x="9932516" y="3000296"/>
            <a:ext cx="2298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my (favourite)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football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4658D9B-B761-0BE2-9C89-41DA877B731E}"/>
              </a:ext>
            </a:extLst>
          </p:cNvPr>
          <p:cNvSpPr txBox="1"/>
          <p:nvPr/>
        </p:nvSpPr>
        <p:spPr>
          <a:xfrm>
            <a:off x="8322356" y="3679281"/>
            <a:ext cx="14136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he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5330623A-4FDD-3579-D7BC-BDF92F2E0A56}"/>
              </a:ext>
            </a:extLst>
          </p:cNvPr>
          <p:cNvSpPr txBox="1"/>
          <p:nvPr/>
        </p:nvSpPr>
        <p:spPr>
          <a:xfrm>
            <a:off x="9998593" y="3679281"/>
            <a:ext cx="2131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lots of paper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42D66942-3536-D72E-AD5E-2497FB205F26}"/>
              </a:ext>
            </a:extLst>
          </p:cNvPr>
          <p:cNvSpPr txBox="1"/>
          <p:nvPr/>
        </p:nvSpPr>
        <p:spPr>
          <a:xfrm>
            <a:off x="8584925" y="4152826"/>
            <a:ext cx="1369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you (all)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DD40F22-94CF-BC4D-4DDF-9DB01C002A1B}"/>
              </a:ext>
            </a:extLst>
          </p:cNvPr>
          <p:cNvSpPr txBox="1"/>
          <p:nvPr/>
        </p:nvSpPr>
        <p:spPr>
          <a:xfrm>
            <a:off x="9805874" y="4129818"/>
            <a:ext cx="2131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games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F381A8D-0E42-7166-5D49-B68DD55D8EC4}"/>
              </a:ext>
            </a:extLst>
          </p:cNvPr>
          <p:cNvSpPr txBox="1"/>
          <p:nvPr/>
        </p:nvSpPr>
        <p:spPr>
          <a:xfrm>
            <a:off x="8640185" y="4636454"/>
            <a:ext cx="1349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(all) 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CEB5FD6-AF93-A2FD-1373-5ACA327AE155}"/>
              </a:ext>
            </a:extLst>
          </p:cNvPr>
          <p:cNvSpPr txBox="1"/>
          <p:nvPr/>
        </p:nvSpPr>
        <p:spPr>
          <a:xfrm>
            <a:off x="9805873" y="4560222"/>
            <a:ext cx="2131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 bicycles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E6D6A484-BD8F-29B8-B20F-D3AFA1788952}"/>
              </a:ext>
            </a:extLst>
          </p:cNvPr>
          <p:cNvSpPr txBox="1"/>
          <p:nvPr/>
        </p:nvSpPr>
        <p:spPr>
          <a:xfrm>
            <a:off x="8561047" y="5102671"/>
            <a:ext cx="1180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he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FF4EB4AD-7686-1E5F-59EA-EA5A2A09A4F3}"/>
              </a:ext>
            </a:extLst>
          </p:cNvPr>
          <p:cNvSpPr txBox="1"/>
          <p:nvPr/>
        </p:nvSpPr>
        <p:spPr>
          <a:xfrm>
            <a:off x="10121317" y="5080084"/>
            <a:ext cx="1834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ots</a:t>
            </a:r>
            <a:r>
              <a:rPr lang="en-GB" sz="20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of photos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4877876D-15B2-5DF2-3514-F090F338E9BF}"/>
              </a:ext>
            </a:extLst>
          </p:cNvPr>
          <p:cNvSpPr txBox="1"/>
          <p:nvPr/>
        </p:nvSpPr>
        <p:spPr>
          <a:xfrm>
            <a:off x="8524135" y="5616495"/>
            <a:ext cx="1554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(all) 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ED24E277-F40D-77FA-1ED8-3C62B9E79EDD}"/>
              </a:ext>
            </a:extLst>
          </p:cNvPr>
          <p:cNvSpPr txBox="1"/>
          <p:nvPr/>
        </p:nvSpPr>
        <p:spPr>
          <a:xfrm>
            <a:off x="10095068" y="5589911"/>
            <a:ext cx="1834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cat 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410A353C-F2C1-DD3B-6CE6-8FCD51ED6E1E}"/>
              </a:ext>
            </a:extLst>
          </p:cNvPr>
          <p:cNvSpPr txBox="1"/>
          <p:nvPr/>
        </p:nvSpPr>
        <p:spPr>
          <a:xfrm>
            <a:off x="1427681" y="1538112"/>
            <a:ext cx="43630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__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47086C60-3C1A-065B-EFA7-08D8DAB34F33}"/>
              </a:ext>
            </a:extLst>
          </p:cNvPr>
          <p:cNvSpPr txBox="1"/>
          <p:nvPr/>
        </p:nvSpPr>
        <p:spPr>
          <a:xfrm>
            <a:off x="2126244" y="3416576"/>
            <a:ext cx="43630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__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93C74509-75D4-04B0-F976-23AA7A42B944}"/>
              </a:ext>
            </a:extLst>
          </p:cNvPr>
          <p:cNvSpPr txBox="1"/>
          <p:nvPr/>
        </p:nvSpPr>
        <p:spPr>
          <a:xfrm>
            <a:off x="2426286" y="5402894"/>
            <a:ext cx="43630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__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431ECC98-C274-D474-81A6-1CFCCE4FFB36}"/>
              </a:ext>
            </a:extLst>
          </p:cNvPr>
          <p:cNvSpPr txBox="1"/>
          <p:nvPr/>
        </p:nvSpPr>
        <p:spPr>
          <a:xfrm>
            <a:off x="5200909" y="1688922"/>
            <a:ext cx="43630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__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2522B964-21BD-95AD-E853-8DD819182295}"/>
              </a:ext>
            </a:extLst>
          </p:cNvPr>
          <p:cNvSpPr txBox="1"/>
          <p:nvPr/>
        </p:nvSpPr>
        <p:spPr>
          <a:xfrm>
            <a:off x="5743647" y="3423046"/>
            <a:ext cx="43630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__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FAE2593D-5555-E898-7B1D-F1EDD176E934}"/>
              </a:ext>
            </a:extLst>
          </p:cNvPr>
          <p:cNvSpPr txBox="1"/>
          <p:nvPr/>
        </p:nvSpPr>
        <p:spPr>
          <a:xfrm>
            <a:off x="5762649" y="5355439"/>
            <a:ext cx="43630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__</a:t>
            </a:r>
          </a:p>
        </p:txBody>
      </p:sp>
      <p:sp>
        <p:nvSpPr>
          <p:cNvPr id="122" name="Speech Bubble: Rectangle with Corners Rounded 121">
            <a:extLst>
              <a:ext uri="{FF2B5EF4-FFF2-40B4-BE49-F238E27FC236}">
                <a16:creationId xmlns:a16="http://schemas.microsoft.com/office/drawing/2014/main" id="{CFD418D2-8AF0-B13F-D9CE-D3A3841A2089}"/>
              </a:ext>
            </a:extLst>
          </p:cNvPr>
          <p:cNvSpPr/>
          <p:nvPr/>
        </p:nvSpPr>
        <p:spPr>
          <a:xfrm>
            <a:off x="4096415" y="3788506"/>
            <a:ext cx="3417743" cy="3038745"/>
          </a:xfrm>
          <a:prstGeom prst="wedgeRoundRectCallout">
            <a:avLst>
              <a:gd name="adj1" fmla="val 80638"/>
              <a:gd name="adj2" fmla="val -35605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kern="0" dirty="0" err="1">
                <a:solidFill>
                  <a:prstClr val="white"/>
                </a:solidFill>
                <a:latin typeface="Century Gothic" panose="020F0302020204030204"/>
              </a:rPr>
              <a:t>i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hr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means ‘you’ (more than one person). Sometimes we translate this as ‘you both’, ‘you two’, ‘you all’ or even just ‘you’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Which do you think works best here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when referring to Johanna and Moritz?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3" name="Speech Bubble: Rectangle with Corners Rounded 122">
            <a:hlinkClick r:id="" action="ppaction://noaction">
              <a:snd r:embed="rId7" name="T1_W9_11.3.wav"/>
            </a:hlinkClick>
            <a:extLst>
              <a:ext uri="{FF2B5EF4-FFF2-40B4-BE49-F238E27FC236}">
                <a16:creationId xmlns:a16="http://schemas.microsoft.com/office/drawing/2014/main" id="{06790563-48D4-AE91-EA6F-E6A1C34471E3}"/>
              </a:ext>
            </a:extLst>
          </p:cNvPr>
          <p:cNvSpPr/>
          <p:nvPr/>
        </p:nvSpPr>
        <p:spPr>
          <a:xfrm>
            <a:off x="6148095" y="837949"/>
            <a:ext cx="4431774" cy="354962"/>
          </a:xfrm>
          <a:prstGeom prst="wedgeRoundRectCallout">
            <a:avLst>
              <a:gd name="adj1" fmla="val -56774"/>
              <a:gd name="adj2" fmla="val -7069"/>
              <a:gd name="adj3" fmla="val 16667"/>
            </a:avLst>
          </a:prstGeom>
          <a:noFill/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Schreib</a:t>
            </a:r>
            <a:r>
              <a:rPr lang="en-GB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1-6 und </a:t>
            </a:r>
            <a:r>
              <a:rPr lang="en-GB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‘he’</a:t>
            </a:r>
            <a:r>
              <a:rPr lang="en-GB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oder</a:t>
            </a:r>
            <a:r>
              <a:rPr lang="en-GB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‘you (all)’.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124" name="Graphic 123" descr="Teacher">
            <a:extLst>
              <a:ext uri="{FF2B5EF4-FFF2-40B4-BE49-F238E27FC236}">
                <a16:creationId xmlns:a16="http://schemas.microsoft.com/office/drawing/2014/main" id="{B686E707-9CA3-55DB-2016-AEB807C091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27046" y="737517"/>
            <a:ext cx="753031" cy="753031"/>
          </a:xfrm>
          <a:prstGeom prst="rect">
            <a:avLst/>
          </a:prstGeom>
        </p:spPr>
      </p:pic>
      <p:sp>
        <p:nvSpPr>
          <p:cNvPr id="125" name="CustomShape 6">
            <a:hlinkClick r:id="" action="ppaction://noaction">
              <a:snd r:embed="rId10" name="T1_W9_11.1.wav"/>
            </a:hlinkClick>
            <a:extLst>
              <a:ext uri="{FF2B5EF4-FFF2-40B4-BE49-F238E27FC236}">
                <a16:creationId xmlns:a16="http://schemas.microsoft.com/office/drawing/2014/main" id="{5F1D314C-C071-3B7E-3B65-6797A22BCEF8}"/>
              </a:ext>
            </a:extLst>
          </p:cNvPr>
          <p:cNvSpPr/>
          <p:nvPr/>
        </p:nvSpPr>
        <p:spPr>
          <a:xfrm>
            <a:off x="-59032" y="32606"/>
            <a:ext cx="9724115" cy="8955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spc="-1" dirty="0">
                <a:solidFill>
                  <a:srgbClr val="002060"/>
                </a:solidFill>
                <a:latin typeface="Century gothic"/>
                <a:ea typeface="Century Gothic"/>
              </a:rPr>
              <a:t>Johanna in Deutschland und Ronja in der Schweiz </a:t>
            </a:r>
            <a:r>
              <a:rPr lang="en-GB" sz="2600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texten</a:t>
            </a:r>
            <a:r>
              <a:rPr kumimoji="0" lang="en-GB" sz="26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 </a:t>
            </a:r>
            <a:r>
              <a:rPr kumimoji="0" lang="en-GB" sz="26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Schreiben</a:t>
            </a:r>
            <a:r>
              <a:rPr kumimoji="0" lang="en-GB" sz="26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sie</a:t>
            </a:r>
            <a:r>
              <a:rPr kumimoji="0" lang="en-GB" sz="26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über</a:t>
            </a:r>
            <a:r>
              <a:rPr kumimoji="0" lang="en-GB" sz="26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0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Moritz</a:t>
            </a:r>
            <a:r>
              <a:rPr kumimoji="0" lang="en-GB" sz="26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oder</a:t>
            </a:r>
            <a:r>
              <a:rPr kumimoji="0" lang="en-GB" sz="26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0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Johanna und Moritz</a:t>
            </a:r>
            <a:r>
              <a:rPr kumimoji="0" lang="en-GB" sz="26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?</a:t>
            </a:r>
            <a:endParaRPr kumimoji="0" lang="en-GB" sz="26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26" name="TextBox 125">
            <a:hlinkClick r:id="" action="ppaction://noaction">
              <a:snd r:embed="rId11" name="T1_W9_11.4.wav"/>
            </a:hlinkClick>
            <a:extLst>
              <a:ext uri="{FF2B5EF4-FFF2-40B4-BE49-F238E27FC236}">
                <a16:creationId xmlns:a16="http://schemas.microsoft.com/office/drawing/2014/main" id="{5EEBB9AA-2383-32C5-7534-7B7F39247901}"/>
              </a:ext>
            </a:extLst>
          </p:cNvPr>
          <p:cNvSpPr txBox="1"/>
          <p:nvPr/>
        </p:nvSpPr>
        <p:spPr>
          <a:xfrm>
            <a:off x="99952" y="1434391"/>
            <a:ext cx="412058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127" name="TextBox 126">
            <a:hlinkClick r:id="" action="ppaction://noaction">
              <a:snd r:embed="rId12" name="T1_W9_11.5.wav"/>
            </a:hlinkClick>
            <a:extLst>
              <a:ext uri="{FF2B5EF4-FFF2-40B4-BE49-F238E27FC236}">
                <a16:creationId xmlns:a16="http://schemas.microsoft.com/office/drawing/2014/main" id="{AC6E1671-A210-7462-634C-164BC29156A2}"/>
              </a:ext>
            </a:extLst>
          </p:cNvPr>
          <p:cNvSpPr txBox="1"/>
          <p:nvPr/>
        </p:nvSpPr>
        <p:spPr>
          <a:xfrm>
            <a:off x="119768" y="3201132"/>
            <a:ext cx="412058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2048" name="TextBox 2047">
            <a:hlinkClick r:id="" action="ppaction://noaction">
              <a:snd r:embed="rId13" name="T1_W9_11.6.wav"/>
            </a:hlinkClick>
            <a:extLst>
              <a:ext uri="{FF2B5EF4-FFF2-40B4-BE49-F238E27FC236}">
                <a16:creationId xmlns:a16="http://schemas.microsoft.com/office/drawing/2014/main" id="{EE21FE0A-62B5-3290-A030-C71DA0A4751A}"/>
              </a:ext>
            </a:extLst>
          </p:cNvPr>
          <p:cNvSpPr txBox="1"/>
          <p:nvPr/>
        </p:nvSpPr>
        <p:spPr>
          <a:xfrm>
            <a:off x="122547" y="5152311"/>
            <a:ext cx="412058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FE54D32B-8367-4542-848C-EC5C13D8C4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48609" y="1218180"/>
            <a:ext cx="1377561" cy="832846"/>
          </a:xfrm>
          <a:prstGeom prst="ellipse">
            <a:avLst/>
          </a:prstGeom>
        </p:spPr>
      </p:pic>
      <p:pic>
        <p:nvPicPr>
          <p:cNvPr id="4" name="Picture 3" descr="A cartoon of a child&#10;&#10;Description automatically generated">
            <a:extLst>
              <a:ext uri="{FF2B5EF4-FFF2-40B4-BE49-F238E27FC236}">
                <a16:creationId xmlns:a16="http://schemas.microsoft.com/office/drawing/2014/main" id="{048456DF-B5F3-4F1B-9428-A2312C6AF5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135" y="1194498"/>
            <a:ext cx="941651" cy="912224"/>
          </a:xfrm>
          <a:prstGeom prst="ellipse">
            <a:avLst/>
          </a:prstGeom>
        </p:spPr>
      </p:pic>
      <p:sp>
        <p:nvSpPr>
          <p:cNvPr id="2" name="CasellaDiTesto 1">
            <a:hlinkClick r:id="" action="ppaction://noaction">
              <a:snd r:embed="rId16" name="T1_W9_11.2.wav"/>
            </a:hlinkClick>
            <a:extLst>
              <a:ext uri="{FF2B5EF4-FFF2-40B4-BE49-F238E27FC236}">
                <a16:creationId xmlns:a16="http://schemas.microsoft.com/office/drawing/2014/main" id="{1044DD35-2749-1B51-C1C0-0FBDD1720700}"/>
              </a:ext>
            </a:extLst>
          </p:cNvPr>
          <p:cNvSpPr txBox="1"/>
          <p:nvPr/>
        </p:nvSpPr>
        <p:spPr>
          <a:xfrm>
            <a:off x="0" y="518980"/>
            <a:ext cx="8524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749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A7DB3A0-87FD-8B68-C77D-8E176B231416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318730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4938035" y="3811580"/>
            <a:ext cx="2315930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elt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4" name="T1_W9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89452" y="-84044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[w]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026" name="Picture 2" descr="Free vector graphics of World">
            <a:extLst>
              <a:ext uri="{FF2B5EF4-FFF2-40B4-BE49-F238E27FC236}">
                <a16:creationId xmlns:a16="http://schemas.microsoft.com/office/drawing/2014/main" id="{A8D65C0D-F6A9-C098-5AC5-60B520A6A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531" y="1801157"/>
            <a:ext cx="1986226" cy="201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9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8" name="T1_W9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119269" y="-191614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[w]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C7E08738-085A-4F94-A942-18CA5B613937}"/>
              </a:ext>
            </a:extLst>
          </p:cNvPr>
          <p:cNvSpPr/>
          <p:nvPr/>
        </p:nvSpPr>
        <p:spPr>
          <a:xfrm>
            <a:off x="4402834" y="1594142"/>
            <a:ext cx="3776181" cy="36303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CustomShape 2">
            <a:extLst>
              <a:ext uri="{FF2B5EF4-FFF2-40B4-BE49-F238E27FC236}">
                <a16:creationId xmlns:a16="http://schemas.microsoft.com/office/drawing/2014/main" id="{03563C69-6445-4B65-1C0A-4912B599C62F}"/>
              </a:ext>
            </a:extLst>
          </p:cNvPr>
          <p:cNvSpPr/>
          <p:nvPr/>
        </p:nvSpPr>
        <p:spPr>
          <a:xfrm>
            <a:off x="4938035" y="3811580"/>
            <a:ext cx="2315930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elt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" name="Picture 2" descr="Free vector graphics of World">
            <a:extLst>
              <a:ext uri="{FF2B5EF4-FFF2-40B4-BE49-F238E27FC236}">
                <a16:creationId xmlns:a16="http://schemas.microsoft.com/office/drawing/2014/main" id="{24D9A5CB-51AF-A2B8-E9B6-2D34AA4E5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531" y="1801157"/>
            <a:ext cx="1986226" cy="201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graphics of Water tap">
            <a:extLst>
              <a:ext uri="{FF2B5EF4-FFF2-40B4-BE49-F238E27FC236}">
                <a16:creationId xmlns:a16="http://schemas.microsoft.com/office/drawing/2014/main" id="{84A3CBBE-2AF9-0A06-C51E-C9D1E3DD3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652" y="977510"/>
            <a:ext cx="1376552" cy="203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stomShape 2">
            <a:extLst>
              <a:ext uri="{FF2B5EF4-FFF2-40B4-BE49-F238E27FC236}">
                <a16:creationId xmlns:a16="http://schemas.microsoft.com/office/drawing/2014/main" id="{AC535F9A-6114-2F99-27C7-48C471B37CD0}"/>
              </a:ext>
            </a:extLst>
          </p:cNvPr>
          <p:cNvSpPr/>
          <p:nvPr/>
        </p:nvSpPr>
        <p:spPr>
          <a:xfrm>
            <a:off x="207997" y="2814983"/>
            <a:ext cx="329376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asser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52" name="Picture 4" descr="Free vector graphics of Girl">
            <a:extLst>
              <a:ext uri="{FF2B5EF4-FFF2-40B4-BE49-F238E27FC236}">
                <a16:creationId xmlns:a16="http://schemas.microsoft.com/office/drawing/2014/main" id="{DF6FB126-2744-ADC0-A842-41A0D9382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712" y="1068272"/>
            <a:ext cx="1376552" cy="187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stomShape 2">
            <a:extLst>
              <a:ext uri="{FF2B5EF4-FFF2-40B4-BE49-F238E27FC236}">
                <a16:creationId xmlns:a16="http://schemas.microsoft.com/office/drawing/2014/main" id="{80469775-BE9A-894C-5892-F7A6D6B7DD0E}"/>
              </a:ext>
            </a:extLst>
          </p:cNvPr>
          <p:cNvSpPr/>
          <p:nvPr/>
        </p:nvSpPr>
        <p:spPr>
          <a:xfrm>
            <a:off x="8157666" y="2941254"/>
            <a:ext cx="377618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Ant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ort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54" name="Picture 6" descr="Free vector graphics of Accept">
            <a:extLst>
              <a:ext uri="{FF2B5EF4-FFF2-40B4-BE49-F238E27FC236}">
                <a16:creationId xmlns:a16="http://schemas.microsoft.com/office/drawing/2014/main" id="{FB5E118C-A318-173E-8D41-1CB5CAD45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731" y="4082798"/>
            <a:ext cx="2054915" cy="172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stomShape 2">
            <a:extLst>
              <a:ext uri="{FF2B5EF4-FFF2-40B4-BE49-F238E27FC236}">
                <a16:creationId xmlns:a16="http://schemas.microsoft.com/office/drawing/2014/main" id="{8D26D0BE-05A1-E1C9-709F-DC2C25A69807}"/>
              </a:ext>
            </a:extLst>
          </p:cNvPr>
          <p:cNvSpPr/>
          <p:nvPr/>
        </p:nvSpPr>
        <p:spPr>
          <a:xfrm>
            <a:off x="403097" y="5560382"/>
            <a:ext cx="377618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ahr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2">
            <a:extLst>
              <a:ext uri="{FF2B5EF4-FFF2-40B4-BE49-F238E27FC236}">
                <a16:creationId xmlns:a16="http://schemas.microsoft.com/office/drawing/2014/main" id="{454F14AC-57E8-FFF4-87E3-B3E7DC022EE1}"/>
              </a:ext>
            </a:extLst>
          </p:cNvPr>
          <p:cNvSpPr/>
          <p:nvPr/>
        </p:nvSpPr>
        <p:spPr>
          <a:xfrm>
            <a:off x="7654711" y="5477122"/>
            <a:ext cx="4279136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innen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56" name="Picture 8" descr="Free vector graphics of Award">
            <a:extLst>
              <a:ext uri="{FF2B5EF4-FFF2-40B4-BE49-F238E27FC236}">
                <a16:creationId xmlns:a16="http://schemas.microsoft.com/office/drawing/2014/main" id="{70F57165-EFE8-7388-3F1D-A24275B2D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356" y="4021592"/>
            <a:ext cx="1481224" cy="159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4113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9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9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9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9_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9_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3">
            <a:extLst>
              <a:ext uri="{FF2B5EF4-FFF2-40B4-BE49-F238E27FC236}">
                <a16:creationId xmlns:a16="http://schemas.microsoft.com/office/drawing/2014/main" id="{CB430250-7000-4BEB-84FC-8E5124616239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40ED2E85-40B6-485F-8DE9-BE4CBD03C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386EF2F6-B0E0-4186-ADA8-1CEFBF939A28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pic>
        <p:nvPicPr>
          <p:cNvPr id="21" name="Picture 20" descr="father">
            <a:extLst>
              <a:ext uri="{FF2B5EF4-FFF2-40B4-BE49-F238E27FC236}">
                <a16:creationId xmlns:a16="http://schemas.microsoft.com/office/drawing/2014/main" id="{18CDF4A7-3898-427B-8837-464C00C80E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28" y="1594142"/>
            <a:ext cx="2500542" cy="2547321"/>
          </a:xfrm>
          <a:prstGeom prst="rect">
            <a:avLst/>
          </a:prstGeom>
        </p:spPr>
      </p:pic>
      <p:sp>
        <p:nvSpPr>
          <p:cNvPr id="23" name="TextBox 22">
            <a:hlinkClick r:id="" action="ppaction://noaction">
              <a:snd r:embed="rId6" name="T1_W9_2.1.wav"/>
            </a:hlinkClick>
            <a:extLst>
              <a:ext uri="{FF2B5EF4-FFF2-40B4-BE49-F238E27FC236}">
                <a16:creationId xmlns:a16="http://schemas.microsoft.com/office/drawing/2014/main" id="{348B5639-5B80-451D-A276-F5F01FB33ECE}"/>
              </a:ext>
            </a:extLst>
          </p:cNvPr>
          <p:cNvSpPr txBox="1"/>
          <p:nvPr/>
        </p:nvSpPr>
        <p:spPr>
          <a:xfrm>
            <a:off x="-119268" y="-191614"/>
            <a:ext cx="2364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[v]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20020F-0CA6-4C31-8E26-07215E0BEFBF}"/>
              </a:ext>
            </a:extLst>
          </p:cNvPr>
          <p:cNvSpPr txBox="1"/>
          <p:nvPr/>
        </p:nvSpPr>
        <p:spPr>
          <a:xfrm>
            <a:off x="2622590" y="4155862"/>
            <a:ext cx="648221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ater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7D8E3B-85B7-4224-B5AD-B66E54C76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3468" y="1205313"/>
            <a:ext cx="2102187" cy="31779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</a:rPr>
              <a:t>aussprechen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41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9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25872" y="1102507"/>
            <a:ext cx="3802879" cy="247325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ater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86140" y="3856870"/>
            <a:ext cx="420660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erstehen</a:t>
            </a:r>
          </a:p>
        </p:txBody>
      </p:sp>
      <p:sp>
        <p:nvSpPr>
          <p:cNvPr id="8" name="Rectangle 7"/>
          <p:cNvSpPr/>
          <p:nvPr/>
        </p:nvSpPr>
        <p:spPr>
          <a:xfrm>
            <a:off x="96683" y="2585630"/>
            <a:ext cx="36166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ier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546655" y="2620142"/>
            <a:ext cx="154401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iel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CustomShape 3">
            <a:extLst>
              <a:ext uri="{FF2B5EF4-FFF2-40B4-BE49-F238E27FC236}">
                <a16:creationId xmlns:a16="http://schemas.microsoft.com/office/drawing/2014/main" id="{CB430250-7000-4BEB-84FC-8E5124616239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AEC766E9-39BA-4DDE-A366-9FF19281E4C2}"/>
              </a:ext>
            </a:extLst>
          </p:cNvPr>
          <p:cNvSpPr txBox="1">
            <a:spLocks/>
          </p:cNvSpPr>
          <p:nvPr/>
        </p:nvSpPr>
        <p:spPr>
          <a:xfrm>
            <a:off x="10524687" y="1165124"/>
            <a:ext cx="1800180" cy="494975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40ED2E85-40B6-485F-8DE9-BE4CBD03CC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386EF2F6-B0E0-4186-ADA8-1CEFBF939A28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pic>
        <p:nvPicPr>
          <p:cNvPr id="21" name="Picture 20" descr="father">
            <a:extLst>
              <a:ext uri="{FF2B5EF4-FFF2-40B4-BE49-F238E27FC236}">
                <a16:creationId xmlns:a16="http://schemas.microsoft.com/office/drawing/2014/main" id="{18CDF4A7-3898-427B-8837-464C00C80E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337" y="1210487"/>
            <a:ext cx="1383768" cy="1409655"/>
          </a:xfrm>
          <a:prstGeom prst="rect">
            <a:avLst/>
          </a:prstGeom>
        </p:spPr>
      </p:pic>
      <p:sp>
        <p:nvSpPr>
          <p:cNvPr id="23" name="TextBox 22">
            <a:hlinkClick r:id="" action="ppaction://noaction">
              <a:snd r:embed="rId9" name="T1_W9_2.1.wav"/>
            </a:hlinkClick>
            <a:extLst>
              <a:ext uri="{FF2B5EF4-FFF2-40B4-BE49-F238E27FC236}">
                <a16:creationId xmlns:a16="http://schemas.microsoft.com/office/drawing/2014/main" id="{348B5639-5B80-451D-A276-F5F01FB33ECE}"/>
              </a:ext>
            </a:extLst>
          </p:cNvPr>
          <p:cNvSpPr txBox="1"/>
          <p:nvPr/>
        </p:nvSpPr>
        <p:spPr>
          <a:xfrm>
            <a:off x="-119268" y="-191614"/>
            <a:ext cx="2364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[v]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E00AA0F-45FA-46DD-AA78-E895EADC70B3}"/>
              </a:ext>
            </a:extLst>
          </p:cNvPr>
          <p:cNvSpPr/>
          <p:nvPr/>
        </p:nvSpPr>
        <p:spPr>
          <a:xfrm>
            <a:off x="1479789" y="3810704"/>
            <a:ext cx="82771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5587F4E-178D-48C5-85DA-59D2FE842D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4213" y="4742485"/>
            <a:ext cx="2530453" cy="202601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9D1DFF6-CA01-4855-ADA1-C6E0B74A7BB1}"/>
              </a:ext>
            </a:extLst>
          </p:cNvPr>
          <p:cNvSpPr/>
          <p:nvPr/>
        </p:nvSpPr>
        <p:spPr>
          <a:xfrm>
            <a:off x="8818961" y="3693626"/>
            <a:ext cx="33730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 lot, much]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929647-2256-4DA6-BFF1-66B1922B0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88205"/>
            <a:ext cx="2586727" cy="38396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</a:rPr>
              <a:t>aussprechen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98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9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9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9_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9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  <p:bldP spid="9" grpId="0"/>
      <p:bldP spid="25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noaction">
              <a:snd r:embed="rId3" name="T1_W9_5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0"/>
            <a:ext cx="2442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[w] </a:t>
            </a:r>
            <a:r>
              <a:rPr lang="en-GB" sz="2800" b="1" dirty="0" err="1">
                <a:solidFill>
                  <a:srgbClr val="002060"/>
                </a:solidFill>
              </a:rPr>
              <a:t>oder</a:t>
            </a:r>
            <a:r>
              <a:rPr lang="en-GB" sz="2800" b="1" dirty="0">
                <a:solidFill>
                  <a:srgbClr val="002060"/>
                </a:solidFill>
              </a:rPr>
              <a:t> [v]?</a:t>
            </a:r>
          </a:p>
        </p:txBody>
      </p:sp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ACB7D602-17DB-4C16-B6C5-9D04175C6B84}"/>
              </a:ext>
            </a:extLst>
          </p:cNvPr>
          <p:cNvGraphicFramePr/>
          <p:nvPr/>
        </p:nvGraphicFramePr>
        <p:xfrm>
          <a:off x="427507" y="1112773"/>
          <a:ext cx="10580460" cy="5384740"/>
        </p:xfrm>
        <a:graphic>
          <a:graphicData uri="http://schemas.openxmlformats.org/drawingml/2006/table">
            <a:tbl>
              <a:tblPr/>
              <a:tblGrid>
                <a:gridCol w="1055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24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8280">
                  <a:extLst>
                    <a:ext uri="{9D8B030D-6E8A-4147-A177-3AD203B41FA5}">
                      <a16:colId xmlns:a16="http://schemas.microsoft.com/office/drawing/2014/main" val="3056430839"/>
                    </a:ext>
                  </a:extLst>
                </a:gridCol>
                <a:gridCol w="4884592">
                  <a:extLst>
                    <a:ext uri="{9D8B030D-6E8A-4147-A177-3AD203B41FA5}">
                      <a16:colId xmlns:a16="http://schemas.microsoft.com/office/drawing/2014/main" val="2877992749"/>
                    </a:ext>
                  </a:extLst>
                </a:gridCol>
              </a:tblGrid>
              <a:tr h="1346185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28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6185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28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46185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28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46185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28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8" name="Picture 17" descr="A picture containing text, clipart&#10;&#10;Description automatically generated">
            <a:hlinkClick r:id="" action="ppaction://noaction">
              <a:snd r:embed="rId4" name="T1_W9_5.4.wav"/>
            </a:hlinkClick>
            <a:extLst>
              <a:ext uri="{FF2B5EF4-FFF2-40B4-BE49-F238E27FC236}">
                <a16:creationId xmlns:a16="http://schemas.microsoft.com/office/drawing/2014/main" id="{D042F965-5B18-4ABC-872A-78DBAD3E2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0" y="2873011"/>
            <a:ext cx="609653" cy="627942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hlinkClick r:id="" action="ppaction://noaction">
              <a:snd r:embed="rId6" name="T1_W9_5.5.wav"/>
            </a:hlinkClick>
            <a:extLst>
              <a:ext uri="{FF2B5EF4-FFF2-40B4-BE49-F238E27FC236}">
                <a16:creationId xmlns:a16="http://schemas.microsoft.com/office/drawing/2014/main" id="{8C3CC06B-6468-4EB9-ADC7-A55577D35A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99" y="4162167"/>
            <a:ext cx="609653" cy="627942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hlinkClick r:id="" action="ppaction://noaction">
              <a:snd r:embed="rId7" name="T1_W9_5.6.wav"/>
            </a:hlinkClick>
            <a:extLst>
              <a:ext uri="{FF2B5EF4-FFF2-40B4-BE49-F238E27FC236}">
                <a16:creationId xmlns:a16="http://schemas.microsoft.com/office/drawing/2014/main" id="{B2DA8EDA-E782-4C59-90CF-451F9DD39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41" y="5512695"/>
            <a:ext cx="609653" cy="627942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hlinkClick r:id="" action="ppaction://noaction">
              <a:snd r:embed="rId8" name="T1_W9_5.7.wav"/>
            </a:hlinkClick>
            <a:extLst>
              <a:ext uri="{FF2B5EF4-FFF2-40B4-BE49-F238E27FC236}">
                <a16:creationId xmlns:a16="http://schemas.microsoft.com/office/drawing/2014/main" id="{E7EB8DFC-4C8D-480B-8424-391274A25D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128" y="1517096"/>
            <a:ext cx="609653" cy="627942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hlinkClick r:id="" action="ppaction://noaction">
              <a:snd r:embed="rId9" name="T1_W9_5.8.wav"/>
            </a:hlinkClick>
            <a:extLst>
              <a:ext uri="{FF2B5EF4-FFF2-40B4-BE49-F238E27FC236}">
                <a16:creationId xmlns:a16="http://schemas.microsoft.com/office/drawing/2014/main" id="{BD98E516-A01E-4C6C-B2BF-823903EA5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128" y="2873011"/>
            <a:ext cx="609653" cy="627942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57C4FD2-6F61-444C-A1BA-3D28A91C21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794" y="-22329"/>
            <a:ext cx="1579001" cy="963251"/>
          </a:xfrm>
          <a:prstGeom prst="rect">
            <a:avLst/>
          </a:prstGeom>
        </p:spPr>
      </p:pic>
      <p:sp>
        <p:nvSpPr>
          <p:cNvPr id="23" name="Speech Bubble: Rectangle with Corners Rounded 22">
            <a:hlinkClick r:id="" action="ppaction://noaction">
              <a:snd r:embed="rId11" name="T1_W9_5.2.wav"/>
            </a:hlinkClick>
            <a:extLst>
              <a:ext uri="{FF2B5EF4-FFF2-40B4-BE49-F238E27FC236}">
                <a16:creationId xmlns:a16="http://schemas.microsoft.com/office/drawing/2014/main" id="{2FDB119D-F462-4693-8EE2-DD3E1E2C9DD5}"/>
              </a:ext>
            </a:extLst>
          </p:cNvPr>
          <p:cNvSpPr/>
          <p:nvPr/>
        </p:nvSpPr>
        <p:spPr>
          <a:xfrm>
            <a:off x="3229747" y="88766"/>
            <a:ext cx="4340763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4" name="Graphic 23" descr="Teacher">
            <a:extLst>
              <a:ext uri="{FF2B5EF4-FFF2-40B4-BE49-F238E27FC236}">
                <a16:creationId xmlns:a16="http://schemas.microsoft.com/office/drawing/2014/main" id="{6655E871-ED0B-4BC8-A7B0-DE071008343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15347" y="-81048"/>
            <a:ext cx="914400" cy="914400"/>
          </a:xfrm>
          <a:prstGeom prst="rect">
            <a:avLst/>
          </a:prstGeom>
        </p:spPr>
      </p:pic>
      <p:sp>
        <p:nvSpPr>
          <p:cNvPr id="25" name="Google Shape;108;p3">
            <a:hlinkClick r:id="" action="ppaction://noaction">
              <a:snd r:embed="rId11" name="T1_W9_5.2.wav"/>
            </a:hlinkClick>
            <a:extLst>
              <a:ext uri="{FF2B5EF4-FFF2-40B4-BE49-F238E27FC236}">
                <a16:creationId xmlns:a16="http://schemas.microsoft.com/office/drawing/2014/main" id="{82F1E780-674D-4FF0-A503-65E92E11F020}"/>
              </a:ext>
            </a:extLst>
          </p:cNvPr>
          <p:cNvSpPr txBox="1"/>
          <p:nvPr/>
        </p:nvSpPr>
        <p:spPr>
          <a:xfrm>
            <a:off x="3294873" y="99298"/>
            <a:ext cx="451847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Hör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zu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[w]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oder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[v].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 descr="A picture containing text, clipart&#10;&#10;Description automatically generated">
            <a:hlinkClick r:id="" action="ppaction://noaction">
              <a:snd r:embed="rId14" name="T1_W9_5.3.wav"/>
            </a:hlinkClick>
            <a:extLst>
              <a:ext uri="{FF2B5EF4-FFF2-40B4-BE49-F238E27FC236}">
                <a16:creationId xmlns:a16="http://schemas.microsoft.com/office/drawing/2014/main" id="{55E9DF07-E9C0-4015-ABFA-059C677CE4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0" y="1522483"/>
            <a:ext cx="609653" cy="627942"/>
          </a:xfrm>
          <a:prstGeom prst="rect">
            <a:avLst/>
          </a:prstGeom>
        </p:spPr>
      </p:pic>
      <p:pic>
        <p:nvPicPr>
          <p:cNvPr id="28" name="Picture 27" descr="A picture containing text, clipart&#10;&#10;Description automatically generated">
            <a:hlinkClick r:id="" action="ppaction://noaction">
              <a:snd r:embed="rId15" name="T1_W9_5.9.wav"/>
            </a:hlinkClick>
            <a:extLst>
              <a:ext uri="{FF2B5EF4-FFF2-40B4-BE49-F238E27FC236}">
                <a16:creationId xmlns:a16="http://schemas.microsoft.com/office/drawing/2014/main" id="{C6B66E2C-1AFE-4288-B0F3-1728C7D937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743" y="4175515"/>
            <a:ext cx="609653" cy="627942"/>
          </a:xfrm>
          <a:prstGeom prst="rect">
            <a:avLst/>
          </a:prstGeom>
        </p:spPr>
      </p:pic>
      <p:pic>
        <p:nvPicPr>
          <p:cNvPr id="29" name="Picture 28" descr="A picture containing text, clipart&#10;&#10;Description automatically generated">
            <a:hlinkClick r:id="" action="ppaction://noaction">
              <a:snd r:embed="rId16" name="T1_W9_5.10.wav"/>
            </a:hlinkClick>
            <a:extLst>
              <a:ext uri="{FF2B5EF4-FFF2-40B4-BE49-F238E27FC236}">
                <a16:creationId xmlns:a16="http://schemas.microsoft.com/office/drawing/2014/main" id="{F379490B-6812-4DE7-94C1-70EDBEAA3A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128" y="5531430"/>
            <a:ext cx="609653" cy="62794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AF12E1D-9AC7-4DD0-8552-A00B24C20898}"/>
              </a:ext>
            </a:extLst>
          </p:cNvPr>
          <p:cNvSpPr txBox="1"/>
          <p:nvPr/>
        </p:nvSpPr>
        <p:spPr>
          <a:xfrm>
            <a:off x="1773248" y="1434135"/>
            <a:ext cx="32443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2060"/>
                </a:solidFill>
              </a:rPr>
              <a:t>v</a:t>
            </a:r>
            <a:r>
              <a:rPr lang="en-GB" sz="4000" dirty="0">
                <a:solidFill>
                  <a:srgbClr val="002060"/>
                </a:solidFill>
              </a:rPr>
              <a:t>erstehen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7E08B5D-13C9-456E-8028-02F008565BC0}"/>
              </a:ext>
            </a:extLst>
          </p:cNvPr>
          <p:cNvGrpSpPr/>
          <p:nvPr/>
        </p:nvGrpSpPr>
        <p:grpSpPr>
          <a:xfrm>
            <a:off x="1571920" y="1490839"/>
            <a:ext cx="614196" cy="621908"/>
            <a:chOff x="1326327" y="523220"/>
            <a:chExt cx="614196" cy="621908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1F681340-7540-413A-B14D-C8025A124C26}"/>
                </a:ext>
              </a:extLst>
            </p:cNvPr>
            <p:cNvSpPr/>
            <p:nvPr/>
          </p:nvSpPr>
          <p:spPr>
            <a:xfrm>
              <a:off x="1378404" y="661609"/>
              <a:ext cx="504284" cy="38443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7" name="Graphic 37" descr="Paw prints">
              <a:extLst>
                <a:ext uri="{FF2B5EF4-FFF2-40B4-BE49-F238E27FC236}">
                  <a16:creationId xmlns:a16="http://schemas.microsoft.com/office/drawing/2014/main" id="{E381DCDC-4CFC-4C54-8492-8692346E07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duotone>
                <a:prstClr val="black"/>
                <a:srgbClr val="4472C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131" b="38787"/>
            <a:stretch/>
          </p:blipFill>
          <p:spPr>
            <a:xfrm>
              <a:off x="1326327" y="523220"/>
              <a:ext cx="614196" cy="621908"/>
            </a:xfrm>
            <a:prstGeom prst="rect">
              <a:avLst/>
            </a:prstGeom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DF0E183A-53E5-42DB-9A84-24725D919F99}"/>
              </a:ext>
            </a:extLst>
          </p:cNvPr>
          <p:cNvSpPr txBox="1"/>
          <p:nvPr/>
        </p:nvSpPr>
        <p:spPr>
          <a:xfrm>
            <a:off x="1575932" y="2723364"/>
            <a:ext cx="1653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2060"/>
                </a:solidFill>
              </a:rPr>
              <a:t>W</a:t>
            </a:r>
            <a:r>
              <a:rPr lang="en-GB" sz="4000" dirty="0">
                <a:solidFill>
                  <a:srgbClr val="002060"/>
                </a:solidFill>
              </a:rPr>
              <a:t>eg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F7C6380-EAC5-4E7C-8026-E70F3384AEE7}"/>
              </a:ext>
            </a:extLst>
          </p:cNvPr>
          <p:cNvGrpSpPr/>
          <p:nvPr/>
        </p:nvGrpSpPr>
        <p:grpSpPr>
          <a:xfrm>
            <a:off x="1575932" y="2735078"/>
            <a:ext cx="614196" cy="621908"/>
            <a:chOff x="1326327" y="523220"/>
            <a:chExt cx="614196" cy="621908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B8A274A7-0132-49DC-B19F-53EF2B175EE2}"/>
                </a:ext>
              </a:extLst>
            </p:cNvPr>
            <p:cNvSpPr/>
            <p:nvPr/>
          </p:nvSpPr>
          <p:spPr>
            <a:xfrm>
              <a:off x="1378404" y="661609"/>
              <a:ext cx="504284" cy="38443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5" name="Graphic 37" descr="Paw prints">
              <a:extLst>
                <a:ext uri="{FF2B5EF4-FFF2-40B4-BE49-F238E27FC236}">
                  <a16:creationId xmlns:a16="http://schemas.microsoft.com/office/drawing/2014/main" id="{124C5AB2-50B6-48F9-92C8-24ED741E14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duotone>
                <a:prstClr val="black"/>
                <a:srgbClr val="4472C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131" b="38787"/>
            <a:stretch/>
          </p:blipFill>
          <p:spPr>
            <a:xfrm>
              <a:off x="1326327" y="523220"/>
              <a:ext cx="614196" cy="621908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D3C9C117-0C78-4A03-A1CE-42375F18A17A}"/>
              </a:ext>
            </a:extLst>
          </p:cNvPr>
          <p:cNvSpPr txBox="1"/>
          <p:nvPr/>
        </p:nvSpPr>
        <p:spPr>
          <a:xfrm>
            <a:off x="1498162" y="4135543"/>
            <a:ext cx="32075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</a:rPr>
              <a:t> </a:t>
            </a:r>
            <a:r>
              <a:rPr lang="en-GB" sz="4000" b="1" dirty="0">
                <a:solidFill>
                  <a:srgbClr val="002060"/>
                </a:solidFill>
              </a:rPr>
              <a:t>w </a:t>
            </a:r>
            <a:r>
              <a:rPr lang="en-GB" sz="4000" dirty="0" err="1">
                <a:solidFill>
                  <a:srgbClr val="002060"/>
                </a:solidFill>
              </a:rPr>
              <a:t>eit</a:t>
            </a:r>
            <a:endParaRPr lang="en-GB" sz="4000" dirty="0">
              <a:solidFill>
                <a:srgbClr val="002060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F8D6C9D-06D1-44E7-AAFA-EEAEC879A675}"/>
              </a:ext>
            </a:extLst>
          </p:cNvPr>
          <p:cNvGrpSpPr/>
          <p:nvPr/>
        </p:nvGrpSpPr>
        <p:grpSpPr>
          <a:xfrm>
            <a:off x="1678577" y="4157367"/>
            <a:ext cx="614196" cy="621908"/>
            <a:chOff x="1326327" y="523220"/>
            <a:chExt cx="614196" cy="621908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F547B349-64E7-475F-B1D1-ED021155F8AC}"/>
                </a:ext>
              </a:extLst>
            </p:cNvPr>
            <p:cNvSpPr/>
            <p:nvPr/>
          </p:nvSpPr>
          <p:spPr>
            <a:xfrm>
              <a:off x="1378404" y="661609"/>
              <a:ext cx="504284" cy="38443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9" name="Graphic 37" descr="Paw prints">
              <a:extLst>
                <a:ext uri="{FF2B5EF4-FFF2-40B4-BE49-F238E27FC236}">
                  <a16:creationId xmlns:a16="http://schemas.microsoft.com/office/drawing/2014/main" id="{71054F4F-C923-4E10-9895-B3DCCE97A8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duotone>
                <a:prstClr val="black"/>
                <a:srgbClr val="4472C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131" b="38787"/>
            <a:stretch/>
          </p:blipFill>
          <p:spPr>
            <a:xfrm>
              <a:off x="1326327" y="523220"/>
              <a:ext cx="614196" cy="621908"/>
            </a:xfrm>
            <a:prstGeom prst="rect">
              <a:avLst/>
            </a:prstGeom>
          </p:spPr>
        </p:pic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C56C1715-FB8B-42A0-AA8F-434A462507A5}"/>
              </a:ext>
            </a:extLst>
          </p:cNvPr>
          <p:cNvSpPr txBox="1"/>
          <p:nvPr/>
        </p:nvSpPr>
        <p:spPr>
          <a:xfrm>
            <a:off x="1577484" y="5442756"/>
            <a:ext cx="1924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002060"/>
                </a:solidFill>
              </a:rPr>
              <a:t>V</a:t>
            </a:r>
            <a:r>
              <a:rPr lang="en-GB" sz="4000" dirty="0" err="1">
                <a:solidFill>
                  <a:srgbClr val="002060"/>
                </a:solidFill>
              </a:rPr>
              <a:t>ater</a:t>
            </a:r>
            <a:endParaRPr lang="en-GB" sz="4000" dirty="0">
              <a:solidFill>
                <a:srgbClr val="002060"/>
              </a:solidFill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CC8874E-C4F0-4865-9429-14DF6E6A4414}"/>
              </a:ext>
            </a:extLst>
          </p:cNvPr>
          <p:cNvGrpSpPr/>
          <p:nvPr/>
        </p:nvGrpSpPr>
        <p:grpSpPr>
          <a:xfrm>
            <a:off x="1477005" y="5439532"/>
            <a:ext cx="614196" cy="621908"/>
            <a:chOff x="1326327" y="523220"/>
            <a:chExt cx="614196" cy="621908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D850CF93-4088-43A1-9A58-4F8E64F28A75}"/>
                </a:ext>
              </a:extLst>
            </p:cNvPr>
            <p:cNvSpPr/>
            <p:nvPr/>
          </p:nvSpPr>
          <p:spPr>
            <a:xfrm>
              <a:off x="1378404" y="661609"/>
              <a:ext cx="504284" cy="38443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3" name="Graphic 37" descr="Paw prints">
              <a:extLst>
                <a:ext uri="{FF2B5EF4-FFF2-40B4-BE49-F238E27FC236}">
                  <a16:creationId xmlns:a16="http://schemas.microsoft.com/office/drawing/2014/main" id="{AC97DABB-CE29-4FFC-A32A-EC0CE470CF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duotone>
                <a:prstClr val="black"/>
                <a:srgbClr val="4472C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131" b="38787"/>
            <a:stretch/>
          </p:blipFill>
          <p:spPr>
            <a:xfrm>
              <a:off x="1326327" y="523220"/>
              <a:ext cx="614196" cy="621908"/>
            </a:xfrm>
            <a:prstGeom prst="rect">
              <a:avLst/>
            </a:prstGeom>
          </p:spPr>
        </p:pic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014DF87B-19AB-4824-838C-969AF4E865B6}"/>
              </a:ext>
            </a:extLst>
          </p:cNvPr>
          <p:cNvSpPr txBox="1"/>
          <p:nvPr/>
        </p:nvSpPr>
        <p:spPr>
          <a:xfrm>
            <a:off x="6252070" y="1477251"/>
            <a:ext cx="2451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2060"/>
                </a:solidFill>
              </a:rPr>
              <a:t>W </a:t>
            </a:r>
            <a:r>
              <a:rPr lang="en-GB" sz="4000" dirty="0" err="1">
                <a:solidFill>
                  <a:srgbClr val="002060"/>
                </a:solidFill>
              </a:rPr>
              <a:t>ert</a:t>
            </a:r>
            <a:endParaRPr lang="en-GB" sz="4000" dirty="0">
              <a:solidFill>
                <a:srgbClr val="002060"/>
              </a:solidFill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450021D-FDC7-4A33-901E-60AFC9130572}"/>
              </a:ext>
            </a:extLst>
          </p:cNvPr>
          <p:cNvGrpSpPr/>
          <p:nvPr/>
        </p:nvGrpSpPr>
        <p:grpSpPr>
          <a:xfrm>
            <a:off x="6277806" y="1501859"/>
            <a:ext cx="614196" cy="621908"/>
            <a:chOff x="1326327" y="523220"/>
            <a:chExt cx="614196" cy="621908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5AA8944-C5E4-4055-9A2A-67AE0A583D42}"/>
                </a:ext>
              </a:extLst>
            </p:cNvPr>
            <p:cNvSpPr/>
            <p:nvPr/>
          </p:nvSpPr>
          <p:spPr>
            <a:xfrm>
              <a:off x="1378404" y="661609"/>
              <a:ext cx="504284" cy="38443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8" name="Graphic 37" descr="Paw prints">
              <a:extLst>
                <a:ext uri="{FF2B5EF4-FFF2-40B4-BE49-F238E27FC236}">
                  <a16:creationId xmlns:a16="http://schemas.microsoft.com/office/drawing/2014/main" id="{8AB974D5-401C-43B4-8601-F6FF37A751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duotone>
                <a:prstClr val="black"/>
                <a:srgbClr val="4472C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131" b="38787"/>
            <a:stretch/>
          </p:blipFill>
          <p:spPr>
            <a:xfrm>
              <a:off x="1326327" y="523220"/>
              <a:ext cx="614196" cy="621908"/>
            </a:xfrm>
            <a:prstGeom prst="rect">
              <a:avLst/>
            </a:prstGeom>
          </p:spPr>
        </p:pic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D2D1D8BE-0122-4B9C-9DF5-F8E6A842F2B1}"/>
              </a:ext>
            </a:extLst>
          </p:cNvPr>
          <p:cNvSpPr txBox="1"/>
          <p:nvPr/>
        </p:nvSpPr>
        <p:spPr>
          <a:xfrm>
            <a:off x="6262654" y="2695948"/>
            <a:ext cx="3036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2060"/>
                </a:solidFill>
              </a:rPr>
              <a:t>v </a:t>
            </a:r>
            <a:r>
              <a:rPr lang="en-GB" sz="4000" dirty="0" err="1">
                <a:solidFill>
                  <a:srgbClr val="002060"/>
                </a:solidFill>
              </a:rPr>
              <a:t>erlieren</a:t>
            </a:r>
            <a:endParaRPr lang="en-GB" sz="4000" dirty="0">
              <a:solidFill>
                <a:srgbClr val="002060"/>
              </a:solidFill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B6C5776-37D3-4110-8B1A-BE12B20F0763}"/>
              </a:ext>
            </a:extLst>
          </p:cNvPr>
          <p:cNvGrpSpPr/>
          <p:nvPr/>
        </p:nvGrpSpPr>
        <p:grpSpPr>
          <a:xfrm>
            <a:off x="6159201" y="2735078"/>
            <a:ext cx="614196" cy="621908"/>
            <a:chOff x="1326327" y="523220"/>
            <a:chExt cx="614196" cy="621908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A74CECCE-F38A-45A0-9B0B-41C790F93F0B}"/>
                </a:ext>
              </a:extLst>
            </p:cNvPr>
            <p:cNvSpPr/>
            <p:nvPr/>
          </p:nvSpPr>
          <p:spPr>
            <a:xfrm>
              <a:off x="1378404" y="661609"/>
              <a:ext cx="504284" cy="38443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2" name="Graphic 37" descr="Paw prints">
              <a:extLst>
                <a:ext uri="{FF2B5EF4-FFF2-40B4-BE49-F238E27FC236}">
                  <a16:creationId xmlns:a16="http://schemas.microsoft.com/office/drawing/2014/main" id="{5034A351-8A60-4B65-BD7B-5A945B4AC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duotone>
                <a:prstClr val="black"/>
                <a:srgbClr val="4472C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131" b="38787"/>
            <a:stretch/>
          </p:blipFill>
          <p:spPr>
            <a:xfrm>
              <a:off x="1326327" y="523220"/>
              <a:ext cx="614196" cy="621908"/>
            </a:xfrm>
            <a:prstGeom prst="rect">
              <a:avLst/>
            </a:prstGeom>
          </p:spPr>
        </p:pic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0FC23C6C-AD64-49A4-BAA4-420F15F91CDE}"/>
              </a:ext>
            </a:extLst>
          </p:cNvPr>
          <p:cNvSpPr txBox="1"/>
          <p:nvPr/>
        </p:nvSpPr>
        <p:spPr>
          <a:xfrm>
            <a:off x="6518376" y="5432751"/>
            <a:ext cx="3731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2060"/>
                </a:solidFill>
              </a:rPr>
              <a:t>w </a:t>
            </a:r>
            <a:r>
              <a:rPr lang="en-GB" sz="4000" dirty="0" err="1">
                <a:solidFill>
                  <a:srgbClr val="002060"/>
                </a:solidFill>
              </a:rPr>
              <a:t>achsen</a:t>
            </a:r>
            <a:endParaRPr lang="en-GB" sz="4000" dirty="0">
              <a:solidFill>
                <a:srgbClr val="002060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58A9891-1C16-4E04-A461-F199AEF4BC97}"/>
              </a:ext>
            </a:extLst>
          </p:cNvPr>
          <p:cNvSpPr txBox="1"/>
          <p:nvPr/>
        </p:nvSpPr>
        <p:spPr>
          <a:xfrm>
            <a:off x="6462023" y="4082787"/>
            <a:ext cx="4387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2060"/>
                </a:solidFill>
              </a:rPr>
              <a:t>V </a:t>
            </a:r>
            <a:r>
              <a:rPr lang="en-GB" sz="4000" dirty="0" err="1">
                <a:solidFill>
                  <a:srgbClr val="002060"/>
                </a:solidFill>
              </a:rPr>
              <a:t>erbindung</a:t>
            </a:r>
            <a:endParaRPr lang="en-GB" sz="4000" dirty="0">
              <a:solidFill>
                <a:srgbClr val="002060"/>
              </a:solidFill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80855" y="937274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1975" y="93727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EE71A3C-1823-4D98-B788-6BEE784CD807}"/>
              </a:ext>
            </a:extLst>
          </p:cNvPr>
          <p:cNvGrpSpPr/>
          <p:nvPr/>
        </p:nvGrpSpPr>
        <p:grpSpPr>
          <a:xfrm>
            <a:off x="6466299" y="4066947"/>
            <a:ext cx="614196" cy="621908"/>
            <a:chOff x="1326327" y="523220"/>
            <a:chExt cx="614196" cy="621908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7B20B09F-E256-4166-8C1C-127353642057}"/>
                </a:ext>
              </a:extLst>
            </p:cNvPr>
            <p:cNvSpPr/>
            <p:nvPr/>
          </p:nvSpPr>
          <p:spPr>
            <a:xfrm>
              <a:off x="1378404" y="661609"/>
              <a:ext cx="504284" cy="38443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7" name="Graphic 37" descr="Paw prints">
              <a:extLst>
                <a:ext uri="{FF2B5EF4-FFF2-40B4-BE49-F238E27FC236}">
                  <a16:creationId xmlns:a16="http://schemas.microsoft.com/office/drawing/2014/main" id="{63BA3F59-8CDF-4C23-B594-6C13F9469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duotone>
                <a:prstClr val="black"/>
                <a:srgbClr val="4472C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131" b="38787"/>
            <a:stretch/>
          </p:blipFill>
          <p:spPr>
            <a:xfrm>
              <a:off x="1326327" y="523220"/>
              <a:ext cx="614196" cy="621908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15FFF9B-6AD3-4526-BCAD-229013D67544}"/>
              </a:ext>
            </a:extLst>
          </p:cNvPr>
          <p:cNvGrpSpPr/>
          <p:nvPr/>
        </p:nvGrpSpPr>
        <p:grpSpPr>
          <a:xfrm>
            <a:off x="6466299" y="5475125"/>
            <a:ext cx="614196" cy="621908"/>
            <a:chOff x="1326327" y="523220"/>
            <a:chExt cx="614196" cy="621908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15E2B89C-4185-40EB-8B4F-617A5F42839D}"/>
                </a:ext>
              </a:extLst>
            </p:cNvPr>
            <p:cNvSpPr/>
            <p:nvPr/>
          </p:nvSpPr>
          <p:spPr>
            <a:xfrm>
              <a:off x="1378404" y="661609"/>
              <a:ext cx="504284" cy="38443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3" name="Graphic 37" descr="Paw prints">
              <a:extLst>
                <a:ext uri="{FF2B5EF4-FFF2-40B4-BE49-F238E27FC236}">
                  <a16:creationId xmlns:a16="http://schemas.microsoft.com/office/drawing/2014/main" id="{BE5ECCD0-BCA6-4EB8-BA87-FD3351A37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duotone>
                <a:prstClr val="black"/>
                <a:srgbClr val="4472C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131" b="38787"/>
            <a:stretch/>
          </p:blipFill>
          <p:spPr>
            <a:xfrm>
              <a:off x="1326327" y="523220"/>
              <a:ext cx="614196" cy="62190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39A9F9B-4CD5-6D51-BF6A-8CF612454D7B}"/>
              </a:ext>
            </a:extLst>
          </p:cNvPr>
          <p:cNvSpPr txBox="1">
            <a:spLocks/>
          </p:cNvSpPr>
          <p:nvPr/>
        </p:nvSpPr>
        <p:spPr>
          <a:xfrm>
            <a:off x="10950576" y="2450775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latin typeface="Century Gothic" panose="020B0502020202020204" pitchFamily="34" charset="0"/>
              </a:rPr>
              <a:t>hören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C2D00AD-07F3-CFEE-93B9-AC273E173633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1256025"/>
            <a:ext cx="1097375" cy="1402202"/>
          </a:xfrm>
          <a:prstGeom prst="rect">
            <a:avLst/>
          </a:prstGeom>
        </p:spPr>
      </p:pic>
      <p:pic>
        <p:nvPicPr>
          <p:cNvPr id="7" name="Picture 6" descr="A hand holding a pen&#10;&#10;Description automatically generated">
            <a:extLst>
              <a:ext uri="{FF2B5EF4-FFF2-40B4-BE49-F238E27FC236}">
                <a16:creationId xmlns:a16="http://schemas.microsoft.com/office/drawing/2014/main" id="{F8FBB5DA-EA6D-B1DE-863D-EBD4E561B7C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21195" y="1529391"/>
            <a:ext cx="377518" cy="755034"/>
          </a:xfrm>
          <a:prstGeom prst="rect">
            <a:avLst/>
          </a:prstGeom>
        </p:spPr>
      </p:pic>
      <p:pic>
        <p:nvPicPr>
          <p:cNvPr id="13" name="Picture 12" descr="A group of people walking in a park&#10;&#10;Description automatically generated">
            <a:extLst>
              <a:ext uri="{FF2B5EF4-FFF2-40B4-BE49-F238E27FC236}">
                <a16:creationId xmlns:a16="http://schemas.microsoft.com/office/drawing/2014/main" id="{C6514088-6787-CF89-E275-48050C65AA0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55610" y="2666607"/>
            <a:ext cx="718608" cy="7411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852E46-D0CA-DFBE-6C6D-7F285B9CE40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783163" y="4237717"/>
            <a:ext cx="664885" cy="457108"/>
          </a:xfrm>
          <a:prstGeom prst="rect">
            <a:avLst/>
          </a:prstGeom>
        </p:spPr>
      </p:pic>
      <p:pic>
        <p:nvPicPr>
          <p:cNvPr id="26" name="Picture 2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CB73610-893D-59F9-2D0B-5D6D329ECC4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466277" y="5292563"/>
            <a:ext cx="578287" cy="898310"/>
          </a:xfrm>
          <a:prstGeom prst="rect">
            <a:avLst/>
          </a:prstGeom>
        </p:spPr>
      </p:pic>
      <p:pic>
        <p:nvPicPr>
          <p:cNvPr id="32" name="Picture 31" descr="A bag of gold coins and a dollar sign&#10;&#10;Description automatically generated">
            <a:extLst>
              <a:ext uri="{FF2B5EF4-FFF2-40B4-BE49-F238E27FC236}">
                <a16:creationId xmlns:a16="http://schemas.microsoft.com/office/drawing/2014/main" id="{0DEFBBF4-05E1-B73A-7B9E-4E0D7998BFA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274393" y="1327453"/>
            <a:ext cx="857821" cy="822972"/>
          </a:xfrm>
          <a:prstGeom prst="rect">
            <a:avLst/>
          </a:prstGeom>
        </p:spPr>
      </p:pic>
      <p:pic>
        <p:nvPicPr>
          <p:cNvPr id="36" name="Picture 35" descr="A red dice with holes&#10;&#10;Description automatically generated">
            <a:extLst>
              <a:ext uri="{FF2B5EF4-FFF2-40B4-BE49-F238E27FC236}">
                <a16:creationId xmlns:a16="http://schemas.microsoft.com/office/drawing/2014/main" id="{6E4723DA-D087-CA55-922C-56A3464F540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299837" y="2932491"/>
            <a:ext cx="708149" cy="508982"/>
          </a:xfrm>
          <a:prstGeom prst="rect">
            <a:avLst/>
          </a:prstGeom>
        </p:spPr>
      </p:pic>
      <p:sp>
        <p:nvSpPr>
          <p:cNvPr id="74" name="Arrow: Down 73">
            <a:extLst>
              <a:ext uri="{FF2B5EF4-FFF2-40B4-BE49-F238E27FC236}">
                <a16:creationId xmlns:a16="http://schemas.microsoft.com/office/drawing/2014/main" id="{E9D6F647-366B-D5A5-DD2F-2AF23572BCB5}"/>
              </a:ext>
            </a:extLst>
          </p:cNvPr>
          <p:cNvSpPr/>
          <p:nvPr/>
        </p:nvSpPr>
        <p:spPr>
          <a:xfrm>
            <a:off x="9988740" y="2881359"/>
            <a:ext cx="273875" cy="50898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996CBC1A-81E9-0DC3-0392-8605AC8CFA3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807235" y="4057517"/>
            <a:ext cx="779765" cy="77976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98FBBAFE-B334-D939-54BB-89E372ADF10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363024" y="5351397"/>
            <a:ext cx="559411" cy="8906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2BD28C-3DBE-4F23-B826-7493A2087A73}"/>
              </a:ext>
            </a:extLst>
          </p:cNvPr>
          <p:cNvSpPr txBox="1"/>
          <p:nvPr/>
        </p:nvSpPr>
        <p:spPr>
          <a:xfrm>
            <a:off x="3323487" y="3409156"/>
            <a:ext cx="1694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[way, path]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93D1791-C7E0-4602-BA48-3FE784571643}"/>
              </a:ext>
            </a:extLst>
          </p:cNvPr>
          <p:cNvSpPr txBox="1"/>
          <p:nvPr/>
        </p:nvSpPr>
        <p:spPr>
          <a:xfrm>
            <a:off x="3294873" y="4747891"/>
            <a:ext cx="1694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</a:rPr>
              <a:t>[far]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C2ED460-AC29-4392-BA94-95B4207F4A5B}"/>
              </a:ext>
            </a:extLst>
          </p:cNvPr>
          <p:cNvSpPr txBox="1"/>
          <p:nvPr/>
        </p:nvSpPr>
        <p:spPr>
          <a:xfrm>
            <a:off x="7856243" y="2084370"/>
            <a:ext cx="1694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</a:rPr>
              <a:t>[value]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AEBDFA5-A60B-44A3-A282-1E72B12F9996}"/>
              </a:ext>
            </a:extLst>
          </p:cNvPr>
          <p:cNvSpPr txBox="1"/>
          <p:nvPr/>
        </p:nvSpPr>
        <p:spPr>
          <a:xfrm>
            <a:off x="9038155" y="3375630"/>
            <a:ext cx="1694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</a:rPr>
              <a:t>[to lose]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F7A555D-66DF-4A19-9761-ABFCBDF7633D}"/>
              </a:ext>
            </a:extLst>
          </p:cNvPr>
          <p:cNvSpPr txBox="1"/>
          <p:nvPr/>
        </p:nvSpPr>
        <p:spPr>
          <a:xfrm>
            <a:off x="9286957" y="4779398"/>
            <a:ext cx="1800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</a:rPr>
              <a:t>[connection]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C55CBB4-1EC8-460D-811E-3B9370E7EE40}"/>
              </a:ext>
            </a:extLst>
          </p:cNvPr>
          <p:cNvSpPr txBox="1"/>
          <p:nvPr/>
        </p:nvSpPr>
        <p:spPr>
          <a:xfrm>
            <a:off x="8811277" y="6159372"/>
            <a:ext cx="1694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</a:rPr>
              <a:t>[to grow]</a:t>
            </a:r>
          </a:p>
        </p:txBody>
      </p:sp>
    </p:spTree>
    <p:extLst>
      <p:ext uri="{BB962C8B-B14F-4D97-AF65-F5344CB8AC3E}">
        <p14:creationId xmlns:p14="http://schemas.microsoft.com/office/powerpoint/2010/main" val="420913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6" grpId="0"/>
      <p:bldP spid="68" grpId="0"/>
      <p:bldP spid="70" grpId="0"/>
      <p:bldP spid="77" grpId="0"/>
      <p:bldP spid="78" grpId="0"/>
      <p:bldP spid="7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8" name="T1_W9_6.1.wav"/>
            </a:hlinkClick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Sachen*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 der Schweiz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440" y="329833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Kultur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9B9ADB6-F0BD-458B-888C-C78805A620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440" y="51196"/>
            <a:ext cx="1695683" cy="1050586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258C2A9D-F174-42C6-A9B2-4D85A50F4262}"/>
              </a:ext>
            </a:extLst>
          </p:cNvPr>
          <p:cNvSpPr/>
          <p:nvPr/>
        </p:nvSpPr>
        <p:spPr>
          <a:xfrm>
            <a:off x="6012882" y="1154999"/>
            <a:ext cx="5964891" cy="1684864"/>
          </a:xfrm>
          <a:prstGeom prst="wedgeRoundRectCallout">
            <a:avLst>
              <a:gd name="adj1" fmla="val 52317"/>
              <a:gd name="adj2" fmla="val 66802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Was </a:t>
            </a:r>
            <a:r>
              <a:rPr kumimoji="0" lang="en-GB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möchtest</a:t>
            </a: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du </a:t>
            </a:r>
            <a:r>
              <a:rPr kumimoji="0" lang="en-GB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aus</a:t>
            </a: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der Schweiz? Eine </a:t>
            </a:r>
            <a:r>
              <a:rPr kumimoji="0" lang="en-GB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Uhr</a:t>
            </a: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, </a:t>
            </a:r>
            <a:r>
              <a:rPr kumimoji="0" lang="en-GB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Käse</a:t>
            </a: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, </a:t>
            </a:r>
            <a:r>
              <a:rPr kumimoji="0" lang="en-GB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oder</a:t>
            </a: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Schokolade</a:t>
            </a: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?  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3602D80-5F1F-418C-9144-97A96C73FCC1}"/>
              </a:ext>
            </a:extLst>
          </p:cNvPr>
          <p:cNvSpPr/>
          <p:nvPr/>
        </p:nvSpPr>
        <p:spPr>
          <a:xfrm>
            <a:off x="7605385" y="3155671"/>
            <a:ext cx="4448284" cy="1338336"/>
          </a:xfrm>
          <a:prstGeom prst="wedgeRoundRectCallout">
            <a:avLst>
              <a:gd name="adj1" fmla="val -52895"/>
              <a:gd name="adj2" fmla="val 69409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Ich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möchte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…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eine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Uhr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! Rolex!</a:t>
            </a:r>
            <a:endParaRPr kumimoji="0" lang="en-GB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33371455-D499-4895-BC8A-26B828D57401}"/>
              </a:ext>
            </a:extLst>
          </p:cNvPr>
          <p:cNvSpPr txBox="1"/>
          <p:nvPr/>
        </p:nvSpPr>
        <p:spPr>
          <a:xfrm>
            <a:off x="10140741" y="6174224"/>
            <a:ext cx="2051259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*Sachen-things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aus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-from</a:t>
            </a:r>
          </a:p>
        </p:txBody>
      </p:sp>
      <p:sp>
        <p:nvSpPr>
          <p:cNvPr id="5" name="CustomShape 6">
            <a:extLst>
              <a:ext uri="{FF2B5EF4-FFF2-40B4-BE49-F238E27FC236}">
                <a16:creationId xmlns:a16="http://schemas.microsoft.com/office/drawing/2014/main" id="{1171196A-84EC-2782-11BD-72194E9A524C}"/>
              </a:ext>
            </a:extLst>
          </p:cNvPr>
          <p:cNvSpPr/>
          <p:nvPr/>
        </p:nvSpPr>
        <p:spPr>
          <a:xfrm>
            <a:off x="131109" y="467687"/>
            <a:ext cx="9668043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Switzerland is known for some famous brands for watches, chocolate and cheese!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CE9784-69D1-275A-F678-0DF104774E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1050" y="1773935"/>
            <a:ext cx="1928468" cy="1216863"/>
          </a:xfrm>
          <a:prstGeom prst="rect">
            <a:avLst/>
          </a:prstGeom>
        </p:spPr>
      </p:pic>
      <p:pic>
        <p:nvPicPr>
          <p:cNvPr id="8" name="Picture 7" descr="A group of boxes of chocolate&#10;&#10;Description automatically generated">
            <a:extLst>
              <a:ext uri="{FF2B5EF4-FFF2-40B4-BE49-F238E27FC236}">
                <a16:creationId xmlns:a16="http://schemas.microsoft.com/office/drawing/2014/main" id="{8092DD4E-7383-6B24-AD3E-1C48CF172D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29473" y="5221476"/>
            <a:ext cx="1561071" cy="1170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CD89D1-B56E-D948-877D-5465947F0E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12214" y="4805087"/>
            <a:ext cx="1031871" cy="15490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7406CAB-5B24-6A64-CC27-50C568C5BD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8331" y="3474621"/>
            <a:ext cx="1031871" cy="14577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67E4EC3-F2C7-FE70-11F0-91F023B77AC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389" y="5247203"/>
            <a:ext cx="1777079" cy="11839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AA24F07-A564-5DF7-6213-979A15399EB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09805" y="4914982"/>
            <a:ext cx="1826436" cy="1216863"/>
          </a:xfrm>
          <a:prstGeom prst="rect">
            <a:avLst/>
          </a:prstGeom>
        </p:spPr>
      </p:pic>
      <p:sp>
        <p:nvSpPr>
          <p:cNvPr id="23" name="CustomShape 6">
            <a:extLst>
              <a:ext uri="{FF2B5EF4-FFF2-40B4-BE49-F238E27FC236}">
                <a16:creationId xmlns:a16="http://schemas.microsoft.com/office/drawing/2014/main" id="{6BA7AEF0-3064-D25C-55E3-E90CBE83AB42}"/>
              </a:ext>
            </a:extLst>
          </p:cNvPr>
          <p:cNvSpPr/>
          <p:nvPr/>
        </p:nvSpPr>
        <p:spPr>
          <a:xfrm>
            <a:off x="-58835" y="1388999"/>
            <a:ext cx="9668043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C2797D4-25B3-4481-36E7-5BBA558EE7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26781" y="3772443"/>
            <a:ext cx="1538982" cy="102470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65749CA-B7AF-2B7A-6B1B-94EAA850F8CE}"/>
              </a:ext>
            </a:extLst>
          </p:cNvPr>
          <p:cNvSpPr txBox="1"/>
          <p:nvPr/>
        </p:nvSpPr>
        <p:spPr>
          <a:xfrm>
            <a:off x="7817763" y="3776958"/>
            <a:ext cx="416001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…a watch! Rolex!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078524B-4E0F-4D5A-1222-114F2367296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78079" y="1473986"/>
            <a:ext cx="1081007" cy="15490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48EB5C1-B9D5-7297-186E-5C85D721C0A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02479" y="3174178"/>
            <a:ext cx="2064478" cy="116126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5FD9CCD-0190-3F88-15B2-EB8EBE584557}"/>
              </a:ext>
            </a:extLst>
          </p:cNvPr>
          <p:cNvSpPr txBox="1"/>
          <p:nvPr/>
        </p:nvSpPr>
        <p:spPr>
          <a:xfrm>
            <a:off x="-11287" y="2973695"/>
            <a:ext cx="190275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Toblerone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5A842E6-40C3-8870-6919-646D2410EBA3}"/>
              </a:ext>
            </a:extLst>
          </p:cNvPr>
          <p:cNvSpPr txBox="1"/>
          <p:nvPr/>
        </p:nvSpPr>
        <p:spPr>
          <a:xfrm>
            <a:off x="2067204" y="3023085"/>
            <a:ext cx="190275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Tagheuer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9FBC9CA-B0F6-4491-1DED-DB82DA468F42}"/>
              </a:ext>
            </a:extLst>
          </p:cNvPr>
          <p:cNvSpPr txBox="1"/>
          <p:nvPr/>
        </p:nvSpPr>
        <p:spPr>
          <a:xfrm>
            <a:off x="83030" y="4857192"/>
            <a:ext cx="133508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Rolex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5B5F618-1899-2285-4CB9-620CA9B83C85}"/>
              </a:ext>
            </a:extLst>
          </p:cNvPr>
          <p:cNvSpPr txBox="1"/>
          <p:nvPr/>
        </p:nvSpPr>
        <p:spPr>
          <a:xfrm>
            <a:off x="1807733" y="4767016"/>
            <a:ext cx="177707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Prima Donna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C7D8894-496D-3D63-BF8F-A9A122ED3331}"/>
              </a:ext>
            </a:extLst>
          </p:cNvPr>
          <p:cNvSpPr txBox="1"/>
          <p:nvPr/>
        </p:nvSpPr>
        <p:spPr>
          <a:xfrm>
            <a:off x="234132" y="6431182"/>
            <a:ext cx="168328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Emmentaler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6FF07F3-C5AE-1B31-A669-4366D0A78759}"/>
              </a:ext>
            </a:extLst>
          </p:cNvPr>
          <p:cNvSpPr txBox="1"/>
          <p:nvPr/>
        </p:nvSpPr>
        <p:spPr>
          <a:xfrm>
            <a:off x="2717014" y="6388699"/>
            <a:ext cx="133508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Lindt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9FF0FFE-BCC9-EC28-3AF5-858C4C7B4D81}"/>
              </a:ext>
            </a:extLst>
          </p:cNvPr>
          <p:cNvSpPr txBox="1"/>
          <p:nvPr/>
        </p:nvSpPr>
        <p:spPr>
          <a:xfrm>
            <a:off x="4786649" y="6122382"/>
            <a:ext cx="158147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Appenzeller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5DBA6F7-6DDC-2F01-B9BD-730D8521A944}"/>
              </a:ext>
            </a:extLst>
          </p:cNvPr>
          <p:cNvSpPr txBox="1"/>
          <p:nvPr/>
        </p:nvSpPr>
        <p:spPr>
          <a:xfrm>
            <a:off x="4782642" y="4330716"/>
            <a:ext cx="133508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Läderach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06B10E-A98C-D9F1-FB2D-23176814FEAA}"/>
              </a:ext>
            </a:extLst>
          </p:cNvPr>
          <p:cNvSpPr txBox="1"/>
          <p:nvPr/>
        </p:nvSpPr>
        <p:spPr>
          <a:xfrm>
            <a:off x="6760609" y="6343501"/>
            <a:ext cx="133508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Omega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BBDA6A9-4229-3C9C-8CBC-2666554C6CDA}"/>
              </a:ext>
            </a:extLst>
          </p:cNvPr>
          <p:cNvSpPr/>
          <p:nvPr/>
        </p:nvSpPr>
        <p:spPr>
          <a:xfrm>
            <a:off x="-123994" y="1548830"/>
            <a:ext cx="2253844" cy="695146"/>
          </a:xfrm>
          <a:prstGeom prst="ellipse">
            <a:avLst/>
          </a:prstGeom>
          <a:solidFill>
            <a:srgbClr val="FFFF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Schokolade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548E406-E0B4-1E42-D4EB-AD5274FF83C1}"/>
              </a:ext>
            </a:extLst>
          </p:cNvPr>
          <p:cNvSpPr/>
          <p:nvPr/>
        </p:nvSpPr>
        <p:spPr>
          <a:xfrm>
            <a:off x="4307796" y="2868751"/>
            <a:ext cx="2253844" cy="695146"/>
          </a:xfrm>
          <a:prstGeom prst="ellipse">
            <a:avLst/>
          </a:prstGeom>
          <a:solidFill>
            <a:srgbClr val="FFFF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Schokolade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778285F6-8604-8F51-06ED-21958A133770}"/>
              </a:ext>
            </a:extLst>
          </p:cNvPr>
          <p:cNvSpPr/>
          <p:nvPr/>
        </p:nvSpPr>
        <p:spPr>
          <a:xfrm>
            <a:off x="2280159" y="5177173"/>
            <a:ext cx="2253844" cy="695146"/>
          </a:xfrm>
          <a:prstGeom prst="ellipse">
            <a:avLst/>
          </a:prstGeom>
          <a:solidFill>
            <a:srgbClr val="FFFF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Schokolade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C5A72EBB-0F5E-803A-1237-9470D5EFB369}"/>
              </a:ext>
            </a:extLst>
          </p:cNvPr>
          <p:cNvSpPr/>
          <p:nvPr/>
        </p:nvSpPr>
        <p:spPr>
          <a:xfrm>
            <a:off x="2148635" y="1388999"/>
            <a:ext cx="1821324" cy="590581"/>
          </a:xfrm>
          <a:prstGeom prst="ellipse">
            <a:avLst/>
          </a:prstGeom>
          <a:solidFill>
            <a:srgbClr val="FFFF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eine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Uhr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4AD22EB-68FC-2931-BDA4-7443BD2A9BFC}"/>
              </a:ext>
            </a:extLst>
          </p:cNvPr>
          <p:cNvSpPr/>
          <p:nvPr/>
        </p:nvSpPr>
        <p:spPr>
          <a:xfrm>
            <a:off x="-272832" y="3505174"/>
            <a:ext cx="1821324" cy="590581"/>
          </a:xfrm>
          <a:prstGeom prst="ellipse">
            <a:avLst/>
          </a:prstGeom>
          <a:solidFill>
            <a:srgbClr val="FFFF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eine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Uhr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A908295-88E6-FF51-009F-2EA339A1AFC3}"/>
              </a:ext>
            </a:extLst>
          </p:cNvPr>
          <p:cNvSpPr/>
          <p:nvPr/>
        </p:nvSpPr>
        <p:spPr>
          <a:xfrm>
            <a:off x="6499328" y="4777678"/>
            <a:ext cx="1821324" cy="590581"/>
          </a:xfrm>
          <a:prstGeom prst="ellipse">
            <a:avLst/>
          </a:prstGeom>
          <a:solidFill>
            <a:srgbClr val="FFFF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eine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Uhr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8A426C2-5722-6D6D-E0EE-8F571EB03D85}"/>
              </a:ext>
            </a:extLst>
          </p:cNvPr>
          <p:cNvSpPr/>
          <p:nvPr/>
        </p:nvSpPr>
        <p:spPr>
          <a:xfrm>
            <a:off x="1916522" y="3615903"/>
            <a:ext cx="1821324" cy="590581"/>
          </a:xfrm>
          <a:prstGeom prst="ellipse">
            <a:avLst/>
          </a:prstGeom>
          <a:solidFill>
            <a:srgbClr val="FFFF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Käse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088CD4A-AD97-1AAA-3612-02FF6533D71B}"/>
              </a:ext>
            </a:extLst>
          </p:cNvPr>
          <p:cNvSpPr/>
          <p:nvPr/>
        </p:nvSpPr>
        <p:spPr>
          <a:xfrm>
            <a:off x="70144" y="5279734"/>
            <a:ext cx="1821324" cy="590581"/>
          </a:xfrm>
          <a:prstGeom prst="ellipse">
            <a:avLst/>
          </a:prstGeom>
          <a:solidFill>
            <a:srgbClr val="FFFF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Käse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BBD402F-0F88-16EF-3765-C9FC597D4599}"/>
              </a:ext>
            </a:extLst>
          </p:cNvPr>
          <p:cNvSpPr/>
          <p:nvPr/>
        </p:nvSpPr>
        <p:spPr>
          <a:xfrm>
            <a:off x="4602202" y="4969232"/>
            <a:ext cx="1821324" cy="590581"/>
          </a:xfrm>
          <a:prstGeom prst="ellipse">
            <a:avLst/>
          </a:prstGeom>
          <a:solidFill>
            <a:srgbClr val="FFFFC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Käse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7184F6A7-F794-611E-790E-716B51E73C1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93945" y="56892"/>
            <a:ext cx="1820934" cy="117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6272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9_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9_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9_6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9_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9_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9_6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9_6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9_6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9_6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9_6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9_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6" grpId="0" animBg="1"/>
      <p:bldP spid="26" grpId="1" animBg="1"/>
      <p:bldP spid="40" grpId="0" animBg="1"/>
      <p:bldP spid="41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0" grpId="0" animBg="1"/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Table 38">
            <a:extLst>
              <a:ext uri="{FF2B5EF4-FFF2-40B4-BE49-F238E27FC236}">
                <a16:creationId xmlns:a16="http://schemas.microsoft.com/office/drawing/2014/main" id="{F10931FF-5262-4250-9309-6312F34C5E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378212"/>
              </p:ext>
            </p:extLst>
          </p:nvPr>
        </p:nvGraphicFramePr>
        <p:xfrm>
          <a:off x="48119" y="1703192"/>
          <a:ext cx="11947645" cy="50522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89529">
                  <a:extLst>
                    <a:ext uri="{9D8B030D-6E8A-4147-A177-3AD203B41FA5}">
                      <a16:colId xmlns:a16="http://schemas.microsoft.com/office/drawing/2014/main" val="675467513"/>
                    </a:ext>
                  </a:extLst>
                </a:gridCol>
                <a:gridCol w="2389529">
                  <a:extLst>
                    <a:ext uri="{9D8B030D-6E8A-4147-A177-3AD203B41FA5}">
                      <a16:colId xmlns:a16="http://schemas.microsoft.com/office/drawing/2014/main" val="2476820774"/>
                    </a:ext>
                  </a:extLst>
                </a:gridCol>
                <a:gridCol w="2389529">
                  <a:extLst>
                    <a:ext uri="{9D8B030D-6E8A-4147-A177-3AD203B41FA5}">
                      <a16:colId xmlns:a16="http://schemas.microsoft.com/office/drawing/2014/main" val="403662420"/>
                    </a:ext>
                  </a:extLst>
                </a:gridCol>
                <a:gridCol w="2336368">
                  <a:extLst>
                    <a:ext uri="{9D8B030D-6E8A-4147-A177-3AD203B41FA5}">
                      <a16:colId xmlns:a16="http://schemas.microsoft.com/office/drawing/2014/main" val="1195561736"/>
                    </a:ext>
                  </a:extLst>
                </a:gridCol>
                <a:gridCol w="2442690">
                  <a:extLst>
                    <a:ext uri="{9D8B030D-6E8A-4147-A177-3AD203B41FA5}">
                      <a16:colId xmlns:a16="http://schemas.microsoft.com/office/drawing/2014/main" val="2876985050"/>
                    </a:ext>
                  </a:extLst>
                </a:gridCol>
              </a:tblGrid>
              <a:tr h="16574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7441391"/>
                  </a:ext>
                </a:extLst>
              </a:tr>
              <a:tr h="16574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0897450"/>
                  </a:ext>
                </a:extLst>
              </a:tr>
              <a:tr h="16574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3264357"/>
                  </a:ext>
                </a:extLst>
              </a:tr>
            </a:tbl>
          </a:graphicData>
        </a:graphic>
      </p:graphicFrame>
      <p:pic>
        <p:nvPicPr>
          <p:cNvPr id="32" name="Picture 31" descr="A pair of dice with black dots&#10;&#10;Description automatically generated">
            <a:hlinkClick r:id="" action="ppaction://noaction">
              <a:snd r:embed="rId3" name="T1_W9_7.5.wav"/>
            </a:hlinkClick>
            <a:extLst>
              <a:ext uri="{FF2B5EF4-FFF2-40B4-BE49-F238E27FC236}">
                <a16:creationId xmlns:a16="http://schemas.microsoft.com/office/drawing/2014/main" id="{5B00C268-60DD-B4EB-B0C6-E96644106A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315" y="3988874"/>
            <a:ext cx="1191918" cy="89766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2" name="Speech Bubble: Rectangle with Corners Rounded 21">
            <a:hlinkClick r:id="" action="ppaction://noaction">
              <a:snd r:embed="rId5" name="T1_W9_7.1.wav"/>
            </a:hlinkClick>
            <a:extLst>
              <a:ext uri="{FF2B5EF4-FFF2-40B4-BE49-F238E27FC236}">
                <a16:creationId xmlns:a16="http://schemas.microsoft.com/office/drawing/2014/main" id="{6DB3918C-D9FA-424B-B34A-BF79C4513D2B}"/>
              </a:ext>
            </a:extLst>
          </p:cNvPr>
          <p:cNvSpPr/>
          <p:nvPr/>
        </p:nvSpPr>
        <p:spPr>
          <a:xfrm>
            <a:off x="1003122" y="204077"/>
            <a:ext cx="4659124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3" name="Graphic 22" descr="Teacher">
            <a:extLst>
              <a:ext uri="{FF2B5EF4-FFF2-40B4-BE49-F238E27FC236}">
                <a16:creationId xmlns:a16="http://schemas.microsoft.com/office/drawing/2014/main" id="{67B493D6-FE52-40B5-8ED3-CD5B638AF0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401" y="33892"/>
            <a:ext cx="914400" cy="914400"/>
          </a:xfrm>
          <a:prstGeom prst="rect">
            <a:avLst/>
          </a:prstGeom>
        </p:spPr>
      </p:pic>
      <p:sp>
        <p:nvSpPr>
          <p:cNvPr id="24" name="Google Shape;108;p3">
            <a:hlinkClick r:id="" action="ppaction://noaction">
              <a:snd r:embed="rId5" name="T1_W9_7.1.wav"/>
            </a:hlinkClick>
            <a:extLst>
              <a:ext uri="{FF2B5EF4-FFF2-40B4-BE49-F238E27FC236}">
                <a16:creationId xmlns:a16="http://schemas.microsoft.com/office/drawing/2014/main" id="{3B09A5CC-ABD3-4D45-BAFF-ACCA457248C2}"/>
              </a:ext>
            </a:extLst>
          </p:cNvPr>
          <p:cNvSpPr txBox="1"/>
          <p:nvPr/>
        </p:nvSpPr>
        <p:spPr>
          <a:xfrm>
            <a:off x="1035565" y="205121"/>
            <a:ext cx="472020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 auf Deutsch?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DCF8E43-6922-407D-9AF1-7C9C84C6A847}"/>
              </a:ext>
            </a:extLst>
          </p:cNvPr>
          <p:cNvSpPr txBox="1"/>
          <p:nvPr/>
        </p:nvSpPr>
        <p:spPr>
          <a:xfrm>
            <a:off x="3381629" y="801262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(the) book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61B0BC2-7499-4788-BE77-75457F87C47B}"/>
              </a:ext>
            </a:extLst>
          </p:cNvPr>
          <p:cNvSpPr txBox="1"/>
          <p:nvPr/>
        </p:nvSpPr>
        <p:spPr>
          <a:xfrm>
            <a:off x="-426390" y="1705171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der </a:t>
            </a:r>
            <a:r>
              <a:rPr lang="en-GB" sz="3200" b="1" dirty="0" err="1">
                <a:solidFill>
                  <a:srgbClr val="002060"/>
                </a:solidFill>
              </a:rPr>
              <a:t>Fußball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5A88A0C-4EC5-4221-905C-B61B17DF9CA2}"/>
              </a:ext>
            </a:extLst>
          </p:cNvPr>
          <p:cNvSpPr txBox="1"/>
          <p:nvPr/>
        </p:nvSpPr>
        <p:spPr>
          <a:xfrm>
            <a:off x="1889473" y="1708831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die Blume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F38863B-0E21-4D37-9002-6C0F6D8A03BC}"/>
              </a:ext>
            </a:extLst>
          </p:cNvPr>
          <p:cNvSpPr txBox="1"/>
          <p:nvPr/>
        </p:nvSpPr>
        <p:spPr>
          <a:xfrm>
            <a:off x="4101042" y="1715810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das </a:t>
            </a:r>
            <a:r>
              <a:rPr lang="en-GB" sz="3200" b="1" dirty="0" err="1">
                <a:solidFill>
                  <a:srgbClr val="002060"/>
                </a:solidFill>
              </a:rPr>
              <a:t>Foto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89D61C8-D63D-4464-A25C-5E937132CA1E}"/>
              </a:ext>
            </a:extLst>
          </p:cNvPr>
          <p:cNvSpPr txBox="1"/>
          <p:nvPr/>
        </p:nvSpPr>
        <p:spPr>
          <a:xfrm>
            <a:off x="6794944" y="1761935"/>
            <a:ext cx="3272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das Papier 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3709A0A-BE90-42BD-A4FF-42B1703A4E88}"/>
              </a:ext>
            </a:extLst>
          </p:cNvPr>
          <p:cNvSpPr txBox="1"/>
          <p:nvPr/>
        </p:nvSpPr>
        <p:spPr>
          <a:xfrm>
            <a:off x="-427135" y="3421246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der Zug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C2E6601-221D-4A06-B49E-5A13A89967D7}"/>
              </a:ext>
            </a:extLst>
          </p:cNvPr>
          <p:cNvSpPr txBox="1"/>
          <p:nvPr/>
        </p:nvSpPr>
        <p:spPr>
          <a:xfrm>
            <a:off x="1722647" y="3401623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das Buch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B100F61-6D1B-4E44-AD06-00D26E74F8B1}"/>
              </a:ext>
            </a:extLst>
          </p:cNvPr>
          <p:cNvSpPr txBox="1"/>
          <p:nvPr/>
        </p:nvSpPr>
        <p:spPr>
          <a:xfrm>
            <a:off x="4101042" y="3396445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das Spiel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0549D2E-91E2-4DD9-983A-3BF5ABD740D0}"/>
              </a:ext>
            </a:extLst>
          </p:cNvPr>
          <p:cNvSpPr txBox="1"/>
          <p:nvPr/>
        </p:nvSpPr>
        <p:spPr>
          <a:xfrm>
            <a:off x="6773009" y="3396444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die </a:t>
            </a:r>
            <a:r>
              <a:rPr lang="en-GB" sz="3200" b="1" dirty="0" err="1">
                <a:solidFill>
                  <a:srgbClr val="002060"/>
                </a:solidFill>
              </a:rPr>
              <a:t>Gitarre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0C1A0A0-D8D2-487F-A994-32856EE809CE}"/>
              </a:ext>
            </a:extLst>
          </p:cNvPr>
          <p:cNvSpPr txBox="1"/>
          <p:nvPr/>
        </p:nvSpPr>
        <p:spPr>
          <a:xfrm>
            <a:off x="-303492" y="4957179"/>
            <a:ext cx="3272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die </a:t>
            </a:r>
            <a:r>
              <a:rPr lang="en-US" sz="2800" b="1" dirty="0" err="1">
                <a:solidFill>
                  <a:srgbClr val="002060"/>
                </a:solidFill>
              </a:rPr>
              <a:t>Geschichte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1BBEA29-4470-F784-5EFB-2FC2F72C6971}"/>
              </a:ext>
            </a:extLst>
          </p:cNvPr>
          <p:cNvSpPr txBox="1"/>
          <p:nvPr/>
        </p:nvSpPr>
        <p:spPr>
          <a:xfrm>
            <a:off x="3381629" y="774426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(the) football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1D386BE-1CDA-C7E1-D0FF-221D692F2C57}"/>
              </a:ext>
            </a:extLst>
          </p:cNvPr>
          <p:cNvSpPr txBox="1"/>
          <p:nvPr/>
        </p:nvSpPr>
        <p:spPr>
          <a:xfrm>
            <a:off x="3358808" y="747366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(the) photo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4608809-0CFE-689A-2A63-F97AABAFA84A}"/>
              </a:ext>
            </a:extLst>
          </p:cNvPr>
          <p:cNvSpPr txBox="1"/>
          <p:nvPr/>
        </p:nvSpPr>
        <p:spPr>
          <a:xfrm>
            <a:off x="3313276" y="756336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/>
              <a:t>(the) game</a:t>
            </a:r>
            <a:endParaRPr lang="en-GB" sz="32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F547B82-B9D3-E768-F71E-EEDC4E801CE9}"/>
              </a:ext>
            </a:extLst>
          </p:cNvPr>
          <p:cNvSpPr txBox="1"/>
          <p:nvPr/>
        </p:nvSpPr>
        <p:spPr>
          <a:xfrm>
            <a:off x="3433309" y="761507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(the) house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191D575-BA17-5D63-F7D8-651FB8674F80}"/>
              </a:ext>
            </a:extLst>
          </p:cNvPr>
          <p:cNvSpPr txBox="1"/>
          <p:nvPr/>
        </p:nvSpPr>
        <p:spPr>
          <a:xfrm>
            <a:off x="3418100" y="789561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there is, there are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47A2A63-9C57-E6DC-B1BA-9AA5C5CEB98E}"/>
              </a:ext>
            </a:extLst>
          </p:cNvPr>
          <p:cNvSpPr txBox="1"/>
          <p:nvPr/>
        </p:nvSpPr>
        <p:spPr>
          <a:xfrm>
            <a:off x="3366413" y="786104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(the) flower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AFE41B1-54F6-1AE9-3F7C-CE42CC5FA0F4}"/>
              </a:ext>
            </a:extLst>
          </p:cNvPr>
          <p:cNvSpPr txBox="1"/>
          <p:nvPr/>
        </p:nvSpPr>
        <p:spPr>
          <a:xfrm>
            <a:off x="6689136" y="5001918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das </a:t>
            </a:r>
            <a:r>
              <a:rPr lang="en-US" sz="3200" b="1" dirty="0" err="1">
                <a:solidFill>
                  <a:srgbClr val="002060"/>
                </a:solidFill>
              </a:rPr>
              <a:t>Fahrrad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EEF5028-B00C-BD2C-A335-6CE78C8A3D7D}"/>
              </a:ext>
            </a:extLst>
          </p:cNvPr>
          <p:cNvSpPr txBox="1"/>
          <p:nvPr/>
        </p:nvSpPr>
        <p:spPr>
          <a:xfrm>
            <a:off x="3275139" y="727307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(the) paper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63508F9-6593-E4F2-4E94-C94DBB1C65F4}"/>
              </a:ext>
            </a:extLst>
          </p:cNvPr>
          <p:cNvSpPr txBox="1"/>
          <p:nvPr/>
        </p:nvSpPr>
        <p:spPr>
          <a:xfrm>
            <a:off x="3290455" y="721693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(the) cat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B9A02B8-492F-BACA-1847-2894A378C4D5}"/>
              </a:ext>
            </a:extLst>
          </p:cNvPr>
          <p:cNvSpPr txBox="1"/>
          <p:nvPr/>
        </p:nvSpPr>
        <p:spPr>
          <a:xfrm>
            <a:off x="2003050" y="4989462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die </a:t>
            </a:r>
            <a:r>
              <a:rPr lang="en-US" sz="3200" b="1" dirty="0" err="1">
                <a:solidFill>
                  <a:srgbClr val="002060"/>
                </a:solidFill>
              </a:rPr>
              <a:t>Katze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BBB9F3E-D741-8B26-F173-00DEA9865635}"/>
              </a:ext>
            </a:extLst>
          </p:cNvPr>
          <p:cNvSpPr txBox="1"/>
          <p:nvPr/>
        </p:nvSpPr>
        <p:spPr>
          <a:xfrm>
            <a:off x="3358808" y="810838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(the) guitar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1953D4A-CCE1-C9C3-EF0A-C1647BA8C278}"/>
              </a:ext>
            </a:extLst>
          </p:cNvPr>
          <p:cNvSpPr txBox="1"/>
          <p:nvPr/>
        </p:nvSpPr>
        <p:spPr>
          <a:xfrm>
            <a:off x="4318466" y="4997292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das Haus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885E4EA-F591-44ED-964A-63DD27BB9E4A}"/>
              </a:ext>
            </a:extLst>
          </p:cNvPr>
          <p:cNvSpPr txBox="1"/>
          <p:nvPr/>
        </p:nvSpPr>
        <p:spPr>
          <a:xfrm>
            <a:off x="9226189" y="3364449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es </a:t>
            </a:r>
            <a:r>
              <a:rPr lang="en-US" sz="3200" b="1" dirty="0" err="1">
                <a:solidFill>
                  <a:srgbClr val="002060"/>
                </a:solidFill>
              </a:rPr>
              <a:t>gibt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7F5605B-F469-456B-B6A9-FC5B3564F278}"/>
              </a:ext>
            </a:extLst>
          </p:cNvPr>
          <p:cNvSpPr txBox="1"/>
          <p:nvPr/>
        </p:nvSpPr>
        <p:spPr>
          <a:xfrm>
            <a:off x="9287890" y="4989578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der Tisch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E26013D-EE76-449B-9FC9-82B2C77BB03C}"/>
              </a:ext>
            </a:extLst>
          </p:cNvPr>
          <p:cNvSpPr txBox="1"/>
          <p:nvPr/>
        </p:nvSpPr>
        <p:spPr>
          <a:xfrm>
            <a:off x="9317241" y="1685108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geben</a:t>
            </a:r>
            <a:endParaRPr lang="en-GB" sz="3200" b="1" dirty="0">
              <a:solidFill>
                <a:srgbClr val="002060"/>
              </a:solidFill>
            </a:endParaRPr>
          </a:p>
        </p:txBody>
      </p:sp>
      <p:pic>
        <p:nvPicPr>
          <p:cNvPr id="79" name="Picture 78" descr="present">
            <a:hlinkClick r:id="" action="ppaction://noaction">
              <a:snd r:embed="rId8" name="T1_W9_7.16.wav"/>
            </a:hlinkClick>
            <a:extLst>
              <a:ext uri="{FF2B5EF4-FFF2-40B4-BE49-F238E27FC236}">
                <a16:creationId xmlns:a16="http://schemas.microsoft.com/office/drawing/2014/main" id="{3FCBB4C4-0BF1-4D1E-B534-F38C4E5CDB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321" y="2100301"/>
            <a:ext cx="1257496" cy="1246064"/>
          </a:xfrm>
          <a:prstGeom prst="rect">
            <a:avLst/>
          </a:prstGeom>
        </p:spPr>
      </p:pic>
      <p:pic>
        <p:nvPicPr>
          <p:cNvPr id="96" name="Picture 95" descr="A picture containing text, businesscard, vector graphics, envelope&#10;&#10;Description automatically generated">
            <a:hlinkClick r:id="" action="ppaction://noaction">
              <a:snd r:embed="rId10" name="T1_W9_7.4.wav"/>
            </a:hlinkClick>
            <a:extLst>
              <a:ext uri="{FF2B5EF4-FFF2-40B4-BE49-F238E27FC236}">
                <a16:creationId xmlns:a16="http://schemas.microsoft.com/office/drawing/2014/main" id="{6177DB4B-36CE-46C2-ADC3-D16ECFBB65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338" y="2307564"/>
            <a:ext cx="1040490" cy="936818"/>
          </a:xfrm>
          <a:prstGeom prst="rect">
            <a:avLst/>
          </a:prstGeom>
        </p:spPr>
      </p:pic>
      <p:pic>
        <p:nvPicPr>
          <p:cNvPr id="97" name="Picture 96" descr="Icon&#10;&#10;Description automatically generated">
            <a:hlinkClick r:id="" action="ppaction://noaction">
              <a:snd r:embed="rId12" name="T1_W9_7.8.wav"/>
            </a:hlinkClick>
            <a:extLst>
              <a:ext uri="{FF2B5EF4-FFF2-40B4-BE49-F238E27FC236}">
                <a16:creationId xmlns:a16="http://schemas.microsoft.com/office/drawing/2014/main" id="{C9D91A93-DC3E-42CF-9F33-6364054997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054" y="2278559"/>
            <a:ext cx="809150" cy="979860"/>
          </a:xfrm>
          <a:prstGeom prst="rect">
            <a:avLst/>
          </a:prstGeom>
        </p:spPr>
      </p:pic>
      <p:pic>
        <p:nvPicPr>
          <p:cNvPr id="102" name="Picture 101">
            <a:hlinkClick r:id="" action="ppaction://noaction">
              <a:snd r:embed="rId14" name="T1_W9_7.2.wav"/>
            </a:hlinkClick>
            <a:extLst>
              <a:ext uri="{FF2B5EF4-FFF2-40B4-BE49-F238E27FC236}">
                <a16:creationId xmlns:a16="http://schemas.microsoft.com/office/drawing/2014/main" id="{828CDF74-922D-412E-B352-E3E4AF65824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094" y="4051610"/>
            <a:ext cx="1060912" cy="801486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51675063-806C-4BAA-8330-911051111372}"/>
              </a:ext>
            </a:extLst>
          </p:cNvPr>
          <p:cNvSpPr txBox="1"/>
          <p:nvPr/>
        </p:nvSpPr>
        <p:spPr>
          <a:xfrm>
            <a:off x="3265282" y="772202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(the) story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4BEC483-BF18-43BB-9627-63DAE72314B1}"/>
              </a:ext>
            </a:extLst>
          </p:cNvPr>
          <p:cNvSpPr txBox="1"/>
          <p:nvPr/>
        </p:nvSpPr>
        <p:spPr>
          <a:xfrm>
            <a:off x="3382175" y="739510"/>
            <a:ext cx="5386720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(the) train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9EEEA98-1EFF-4B41-A1E8-1DE9502A0D72}"/>
              </a:ext>
            </a:extLst>
          </p:cNvPr>
          <p:cNvSpPr txBox="1"/>
          <p:nvPr/>
        </p:nvSpPr>
        <p:spPr>
          <a:xfrm>
            <a:off x="3338253" y="705635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(the) table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07F8D4AC-8F3E-4E0D-8B7F-07E796133DCE}"/>
              </a:ext>
            </a:extLst>
          </p:cNvPr>
          <p:cNvSpPr txBox="1"/>
          <p:nvPr/>
        </p:nvSpPr>
        <p:spPr>
          <a:xfrm>
            <a:off x="3383104" y="728672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(the) bicycle, bike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64B0D892-40C7-40E5-864F-28C3A4C913CA}"/>
              </a:ext>
            </a:extLst>
          </p:cNvPr>
          <p:cNvSpPr txBox="1"/>
          <p:nvPr/>
        </p:nvSpPr>
        <p:spPr>
          <a:xfrm>
            <a:off x="3353151" y="699170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to give, giving</a:t>
            </a:r>
          </a:p>
        </p:txBody>
      </p:sp>
      <p:pic>
        <p:nvPicPr>
          <p:cNvPr id="110" name="Picture 109" descr="Paint Splatter, Splash, Ink, Liquid, Splat, Drop, Blob">
            <a:extLst>
              <a:ext uri="{FF2B5EF4-FFF2-40B4-BE49-F238E27FC236}">
                <a16:creationId xmlns:a16="http://schemas.microsoft.com/office/drawing/2014/main" id="{63DA70F5-37F7-4BD1-BC6B-CC525DAF6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201" y="3875840"/>
            <a:ext cx="1133357" cy="1072297"/>
          </a:xfrm>
          <a:prstGeom prst="rect">
            <a:avLst/>
          </a:prstGeom>
          <a:solidFill>
            <a:srgbClr val="FFD10D"/>
          </a:solidFill>
        </p:spPr>
      </p:pic>
      <p:pic>
        <p:nvPicPr>
          <p:cNvPr id="112" name="Picture 111" descr="Paint Splatter, Splash, Ink, Liquid, Splat, Drop, Blob">
            <a:extLst>
              <a:ext uri="{FF2B5EF4-FFF2-40B4-BE49-F238E27FC236}">
                <a16:creationId xmlns:a16="http://schemas.microsoft.com/office/drawing/2014/main" id="{8B8B0C8C-EEAF-492A-9AFA-20764ED76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315" y="2213056"/>
            <a:ext cx="1133357" cy="1072297"/>
          </a:xfrm>
          <a:prstGeom prst="rect">
            <a:avLst/>
          </a:prstGeom>
          <a:solidFill>
            <a:srgbClr val="FFD10D"/>
          </a:solidFill>
        </p:spPr>
      </p:pic>
      <p:pic>
        <p:nvPicPr>
          <p:cNvPr id="113" name="Picture 112" descr="Paint Splatter, Splash, Ink, Liquid, Splat, Drop, Blob">
            <a:extLst>
              <a:ext uri="{FF2B5EF4-FFF2-40B4-BE49-F238E27FC236}">
                <a16:creationId xmlns:a16="http://schemas.microsoft.com/office/drawing/2014/main" id="{CACB46A8-7CC6-47BD-88A8-2B4B1201A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371" y="3897919"/>
            <a:ext cx="1203862" cy="1072297"/>
          </a:xfrm>
          <a:prstGeom prst="rect">
            <a:avLst/>
          </a:prstGeom>
          <a:solidFill>
            <a:srgbClr val="FFD10D"/>
          </a:solidFill>
        </p:spPr>
      </p:pic>
      <p:pic>
        <p:nvPicPr>
          <p:cNvPr id="116" name="Picture 115" descr="Paint Splatter, Splash, Ink, Liquid, Splat, Drop, Blob">
            <a:extLst>
              <a:ext uri="{FF2B5EF4-FFF2-40B4-BE49-F238E27FC236}">
                <a16:creationId xmlns:a16="http://schemas.microsoft.com/office/drawing/2014/main" id="{D00A4F00-1FFB-44B8-80BD-EFCC2BCC2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594" y="2239824"/>
            <a:ext cx="1133357" cy="1072297"/>
          </a:xfrm>
          <a:prstGeom prst="rect">
            <a:avLst/>
          </a:prstGeom>
          <a:solidFill>
            <a:srgbClr val="FFD10D"/>
          </a:solidFill>
        </p:spPr>
      </p:pic>
      <p:pic>
        <p:nvPicPr>
          <p:cNvPr id="124" name="Picture 123" descr="Paint Splatter, Splash, Ink, Liquid, Splat, Drop, Blob">
            <a:extLst>
              <a:ext uri="{FF2B5EF4-FFF2-40B4-BE49-F238E27FC236}">
                <a16:creationId xmlns:a16="http://schemas.microsoft.com/office/drawing/2014/main" id="{4D0CFD20-1C4A-41D3-8592-40940075F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863" y="2230996"/>
            <a:ext cx="1298662" cy="1072297"/>
          </a:xfrm>
          <a:prstGeom prst="rect">
            <a:avLst/>
          </a:prstGeom>
          <a:solidFill>
            <a:srgbClr val="FFD10D"/>
          </a:solidFill>
        </p:spPr>
      </p:pic>
      <p:sp>
        <p:nvSpPr>
          <p:cNvPr id="7" name="Rectangle 6">
            <a:hlinkClick r:id="" action="ppaction://noaction">
              <a:snd r:embed="rId17" name="T1_W9_7.7.wav"/>
            </a:hlinkClick>
            <a:extLst>
              <a:ext uri="{FF2B5EF4-FFF2-40B4-BE49-F238E27FC236}">
                <a16:creationId xmlns:a16="http://schemas.microsoft.com/office/drawing/2014/main" id="{11E99F09-E469-49B8-8847-BA43FCDAB3D4}"/>
              </a:ext>
            </a:extLst>
          </p:cNvPr>
          <p:cNvSpPr/>
          <p:nvPr/>
        </p:nvSpPr>
        <p:spPr>
          <a:xfrm>
            <a:off x="10273865" y="4046109"/>
            <a:ext cx="13276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</a:t>
            </a:r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here is, </a:t>
            </a:r>
          </a:p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there are</a:t>
            </a:r>
          </a:p>
        </p:txBody>
      </p:sp>
      <p:pic>
        <p:nvPicPr>
          <p:cNvPr id="115" name="Picture 114" descr="Paint Splatter, Splash, Ink, Liquid, Splat, Drop, Blob">
            <a:extLst>
              <a:ext uri="{FF2B5EF4-FFF2-40B4-BE49-F238E27FC236}">
                <a16:creationId xmlns:a16="http://schemas.microsoft.com/office/drawing/2014/main" id="{11787952-04B2-435B-9E9F-E8BB278F5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348" y="3923300"/>
            <a:ext cx="1133357" cy="1072297"/>
          </a:xfrm>
          <a:prstGeom prst="rect">
            <a:avLst/>
          </a:prstGeom>
          <a:solidFill>
            <a:srgbClr val="FFD10D"/>
          </a:solidFill>
        </p:spPr>
      </p:pic>
      <p:pic>
        <p:nvPicPr>
          <p:cNvPr id="4" name="Picture 3">
            <a:hlinkClick r:id="" action="ppaction://noaction">
              <a:snd r:embed="rId18" name="T1_W9_7.3.wav"/>
            </a:hlinkClick>
            <a:extLst>
              <a:ext uri="{FF2B5EF4-FFF2-40B4-BE49-F238E27FC236}">
                <a16:creationId xmlns:a16="http://schemas.microsoft.com/office/drawing/2014/main" id="{F9A1787D-CD4D-FB80-6835-B26800206C6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4782" y="2347798"/>
            <a:ext cx="825898" cy="825898"/>
          </a:xfrm>
          <a:prstGeom prst="rect">
            <a:avLst/>
          </a:prstGeom>
        </p:spPr>
      </p:pic>
      <p:pic>
        <p:nvPicPr>
          <p:cNvPr id="111" name="Picture 110" descr="Paint Splatter, Splash, Ink, Liquid, Splat, Drop, Blob">
            <a:extLst>
              <a:ext uri="{FF2B5EF4-FFF2-40B4-BE49-F238E27FC236}">
                <a16:creationId xmlns:a16="http://schemas.microsoft.com/office/drawing/2014/main" id="{D2F4F811-3A63-4882-B1ED-834E61208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21" y="2229377"/>
            <a:ext cx="1133357" cy="1072297"/>
          </a:xfrm>
          <a:prstGeom prst="rect">
            <a:avLst/>
          </a:prstGeom>
          <a:solidFill>
            <a:srgbClr val="FFD10D"/>
          </a:solidFill>
        </p:spPr>
      </p:pic>
      <p:pic>
        <p:nvPicPr>
          <p:cNvPr id="13" name="Picture 12" descr="A red bicycle with blue wheels&#10;&#10;Description automatically generated">
            <a:hlinkClick r:id="" action="ppaction://noaction">
              <a:snd r:embed="rId20" name="T1_W9_7.15.wav"/>
            </a:hlinkClick>
            <a:extLst>
              <a:ext uri="{FF2B5EF4-FFF2-40B4-BE49-F238E27FC236}">
                <a16:creationId xmlns:a16="http://schemas.microsoft.com/office/drawing/2014/main" id="{BE7D7DF6-7566-B4EF-3570-B41C6701A40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939396" y="5772303"/>
            <a:ext cx="914400" cy="707231"/>
          </a:xfrm>
          <a:prstGeom prst="rect">
            <a:avLst/>
          </a:prstGeom>
        </p:spPr>
      </p:pic>
      <p:pic>
        <p:nvPicPr>
          <p:cNvPr id="15" name="Picture 14" descr="A brown rectangular table with legs&#10;&#10;Description automatically generated">
            <a:hlinkClick r:id="" action="ppaction://noaction">
              <a:snd r:embed="rId22" name="T1_W9_7.14.wav"/>
            </a:hlinkClick>
            <a:extLst>
              <a:ext uri="{FF2B5EF4-FFF2-40B4-BE49-F238E27FC236}">
                <a16:creationId xmlns:a16="http://schemas.microsoft.com/office/drawing/2014/main" id="{AF869F0D-C95A-0615-4D21-2F3D5F36377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329947" y="5696665"/>
            <a:ext cx="960494" cy="799911"/>
          </a:xfrm>
          <a:prstGeom prst="rect">
            <a:avLst/>
          </a:prstGeom>
        </p:spPr>
      </p:pic>
      <p:pic>
        <p:nvPicPr>
          <p:cNvPr id="122" name="Picture 121" descr="Paint Splatter, Splash, Ink, Liquid, Splat, Drop, Blob">
            <a:extLst>
              <a:ext uri="{FF2B5EF4-FFF2-40B4-BE49-F238E27FC236}">
                <a16:creationId xmlns:a16="http://schemas.microsoft.com/office/drawing/2014/main" id="{9192ADF2-94DC-4B5D-89B3-B9674F2BD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896" y="5518432"/>
            <a:ext cx="1284156" cy="1214972"/>
          </a:xfrm>
          <a:prstGeom prst="rect">
            <a:avLst/>
          </a:prstGeom>
          <a:solidFill>
            <a:srgbClr val="FFD10D"/>
          </a:solidFill>
        </p:spPr>
      </p:pic>
      <p:pic>
        <p:nvPicPr>
          <p:cNvPr id="123" name="Picture 122" descr="Paint Splatter, Splash, Ink, Liquid, Splat, Drop, Blob">
            <a:extLst>
              <a:ext uri="{FF2B5EF4-FFF2-40B4-BE49-F238E27FC236}">
                <a16:creationId xmlns:a16="http://schemas.microsoft.com/office/drawing/2014/main" id="{B546FEA8-9E22-4437-A160-D3886BE27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228" y="5578172"/>
            <a:ext cx="1410073" cy="1072297"/>
          </a:xfrm>
          <a:prstGeom prst="rect">
            <a:avLst/>
          </a:prstGeom>
          <a:solidFill>
            <a:srgbClr val="FFD10D"/>
          </a:solidFill>
        </p:spPr>
      </p:pic>
      <p:pic>
        <p:nvPicPr>
          <p:cNvPr id="17" name="Picture 16" descr="A yellow train on tracks at night&#10;&#10;Description automatically generated">
            <a:hlinkClick r:id="" action="ppaction://noaction">
              <a:snd r:embed="rId24" name="T1_W9_7.13.wav"/>
            </a:hlinkClick>
            <a:extLst>
              <a:ext uri="{FF2B5EF4-FFF2-40B4-BE49-F238E27FC236}">
                <a16:creationId xmlns:a16="http://schemas.microsoft.com/office/drawing/2014/main" id="{F498F497-F0A7-C267-A926-A603976BEED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74121" y="4051017"/>
            <a:ext cx="1085482" cy="758141"/>
          </a:xfrm>
          <a:prstGeom prst="rect">
            <a:avLst/>
          </a:prstGeom>
        </p:spPr>
      </p:pic>
      <p:pic>
        <p:nvPicPr>
          <p:cNvPr id="121" name="Picture 120" descr="Paint Splatter, Splash, Ink, Liquid, Splat, Drop, Blob">
            <a:extLst>
              <a:ext uri="{FF2B5EF4-FFF2-40B4-BE49-F238E27FC236}">
                <a16:creationId xmlns:a16="http://schemas.microsoft.com/office/drawing/2014/main" id="{90AD2A7F-D8D4-458A-9686-6C1BD9913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51" y="3937613"/>
            <a:ext cx="1133357" cy="1072297"/>
          </a:xfrm>
          <a:prstGeom prst="rect">
            <a:avLst/>
          </a:prstGeom>
          <a:solidFill>
            <a:srgbClr val="FFD10D"/>
          </a:solidFill>
        </p:spPr>
      </p:pic>
      <p:pic>
        <p:nvPicPr>
          <p:cNvPr id="19" name="Picture 18" descr="A open book with a picture on it&#10;&#10;Description automatically generated">
            <a:hlinkClick r:id="" action="ppaction://noaction">
              <a:snd r:embed="rId26" name="T1_W9_7.12.wav"/>
            </a:hlinkClick>
            <a:extLst>
              <a:ext uri="{FF2B5EF4-FFF2-40B4-BE49-F238E27FC236}">
                <a16:creationId xmlns:a16="http://schemas.microsoft.com/office/drawing/2014/main" id="{B2719805-E979-6B2B-D37F-C73AE8A368F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19393" y="5798038"/>
            <a:ext cx="1132393" cy="584775"/>
          </a:xfrm>
          <a:prstGeom prst="rect">
            <a:avLst/>
          </a:prstGeom>
        </p:spPr>
      </p:pic>
      <p:pic>
        <p:nvPicPr>
          <p:cNvPr id="120" name="Picture 119" descr="Paint Splatter, Splash, Ink, Liquid, Splat, Drop, Blob">
            <a:extLst>
              <a:ext uri="{FF2B5EF4-FFF2-40B4-BE49-F238E27FC236}">
                <a16:creationId xmlns:a16="http://schemas.microsoft.com/office/drawing/2014/main" id="{CE082716-05BD-4376-8FD3-FC429DADE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73" y="5554276"/>
            <a:ext cx="1133357" cy="1072297"/>
          </a:xfrm>
          <a:prstGeom prst="rect">
            <a:avLst/>
          </a:prstGeom>
          <a:solidFill>
            <a:srgbClr val="FFD10D"/>
          </a:solidFill>
        </p:spPr>
      </p:pic>
      <p:pic>
        <p:nvPicPr>
          <p:cNvPr id="21" name="Picture 20" descr="A close up of a guitar&#10;&#10;Description automatically generated">
            <a:hlinkClick r:id="" action="ppaction://noaction">
              <a:snd r:embed="rId28" name="T1_W9_7.11.wav"/>
            </a:hlinkClick>
            <a:extLst>
              <a:ext uri="{FF2B5EF4-FFF2-40B4-BE49-F238E27FC236}">
                <a16:creationId xmlns:a16="http://schemas.microsoft.com/office/drawing/2014/main" id="{97FA21A6-1855-1DB0-4E44-4269686EEF66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147006" y="4067040"/>
            <a:ext cx="386518" cy="719104"/>
          </a:xfrm>
          <a:prstGeom prst="rect">
            <a:avLst/>
          </a:prstGeom>
        </p:spPr>
      </p:pic>
      <p:pic>
        <p:nvPicPr>
          <p:cNvPr id="119" name="Picture 118" descr="Paint Splatter, Splash, Ink, Liquid, Splat, Drop, Blob">
            <a:extLst>
              <a:ext uri="{FF2B5EF4-FFF2-40B4-BE49-F238E27FC236}">
                <a16:creationId xmlns:a16="http://schemas.microsoft.com/office/drawing/2014/main" id="{2B1F04C6-3BF2-40F9-B567-CFD8D9350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874" y="3917259"/>
            <a:ext cx="1133357" cy="1072297"/>
          </a:xfrm>
          <a:prstGeom prst="rect">
            <a:avLst/>
          </a:prstGeom>
          <a:solidFill>
            <a:srgbClr val="FFD10D"/>
          </a:solidFill>
        </p:spPr>
      </p:pic>
      <p:pic>
        <p:nvPicPr>
          <p:cNvPr id="26" name="Picture 25" descr="A cartoon of a cat&#10;&#10;Description automatically generated">
            <a:hlinkClick r:id="" action="ppaction://noaction">
              <a:snd r:embed="rId30" name="T1_W9_7.10.wav"/>
            </a:hlinkClick>
            <a:extLst>
              <a:ext uri="{FF2B5EF4-FFF2-40B4-BE49-F238E27FC236}">
                <a16:creationId xmlns:a16="http://schemas.microsoft.com/office/drawing/2014/main" id="{EE26D7E5-F59B-E2A3-7B29-512C41D656CA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465694" y="5763166"/>
            <a:ext cx="706653" cy="803300"/>
          </a:xfrm>
          <a:prstGeom prst="rect">
            <a:avLst/>
          </a:prstGeom>
        </p:spPr>
      </p:pic>
      <p:pic>
        <p:nvPicPr>
          <p:cNvPr id="118" name="Picture 117" descr="Paint Splatter, Splash, Ink, Liquid, Splat, Drop, Blob">
            <a:extLst>
              <a:ext uri="{FF2B5EF4-FFF2-40B4-BE49-F238E27FC236}">
                <a16:creationId xmlns:a16="http://schemas.microsoft.com/office/drawing/2014/main" id="{AA82FAA5-6896-4191-A1AA-1A405BE8D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333" y="5555961"/>
            <a:ext cx="1217014" cy="1107033"/>
          </a:xfrm>
          <a:prstGeom prst="rect">
            <a:avLst/>
          </a:prstGeom>
          <a:solidFill>
            <a:srgbClr val="FFD10D"/>
          </a:solidFill>
        </p:spPr>
      </p:pic>
      <p:pic>
        <p:nvPicPr>
          <p:cNvPr id="28" name="Picture 27" descr="A screenshot of a notebook&#10;&#10;Description automatically generated">
            <a:hlinkClick r:id="" action="ppaction://noaction">
              <a:snd r:embed="rId32" name="T1_W9_7.9.wav"/>
            </a:hlinkClick>
            <a:extLst>
              <a:ext uri="{FF2B5EF4-FFF2-40B4-BE49-F238E27FC236}">
                <a16:creationId xmlns:a16="http://schemas.microsoft.com/office/drawing/2014/main" id="{23CAB312-386A-DB21-8996-423CA494DBC9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108390" y="2281734"/>
            <a:ext cx="700749" cy="982431"/>
          </a:xfrm>
          <a:prstGeom prst="rect">
            <a:avLst/>
          </a:prstGeom>
        </p:spPr>
      </p:pic>
      <p:pic>
        <p:nvPicPr>
          <p:cNvPr id="117" name="Picture 116" descr="Paint Splatter, Splash, Ink, Liquid, Splat, Drop, Blob">
            <a:extLst>
              <a:ext uri="{FF2B5EF4-FFF2-40B4-BE49-F238E27FC236}">
                <a16:creationId xmlns:a16="http://schemas.microsoft.com/office/drawing/2014/main" id="{EADC5E35-222B-4D57-8D6B-37577D1C9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528" y="2213055"/>
            <a:ext cx="1133357" cy="1072297"/>
          </a:xfrm>
          <a:prstGeom prst="rect">
            <a:avLst/>
          </a:prstGeom>
          <a:solidFill>
            <a:srgbClr val="FFD10D"/>
          </a:solidFill>
        </p:spPr>
      </p:pic>
      <p:pic>
        <p:nvPicPr>
          <p:cNvPr id="30" name="Picture 29" descr="A house with a bench&#10;&#10;Description automatically generated">
            <a:hlinkClick r:id="" action="ppaction://noaction">
              <a:snd r:embed="rId34" name="T1_W9_7.6.wav"/>
            </a:hlinkClick>
            <a:extLst>
              <a:ext uri="{FF2B5EF4-FFF2-40B4-BE49-F238E27FC236}">
                <a16:creationId xmlns:a16="http://schemas.microsoft.com/office/drawing/2014/main" id="{B2067F18-E21A-66BD-F8FC-EE2A85AAAF65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5664683" y="5712818"/>
            <a:ext cx="798694" cy="798694"/>
          </a:xfrm>
          <a:prstGeom prst="rect">
            <a:avLst/>
          </a:prstGeom>
        </p:spPr>
      </p:pic>
      <p:pic>
        <p:nvPicPr>
          <p:cNvPr id="114" name="Picture 113" descr="Paint Splatter, Splash, Ink, Liquid, Splat, Drop, Blob">
            <a:extLst>
              <a:ext uri="{FF2B5EF4-FFF2-40B4-BE49-F238E27FC236}">
                <a16:creationId xmlns:a16="http://schemas.microsoft.com/office/drawing/2014/main" id="{783671A9-59F5-4247-B8C8-184FFAA6B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299" y="5633067"/>
            <a:ext cx="1652655" cy="1033573"/>
          </a:xfrm>
          <a:prstGeom prst="rect">
            <a:avLst/>
          </a:prstGeom>
          <a:solidFill>
            <a:srgbClr val="FFD10D"/>
          </a:solidFill>
        </p:spPr>
      </p:pic>
    </p:spTree>
    <p:extLst>
      <p:ext uri="{BB962C8B-B14F-4D97-AF65-F5344CB8AC3E}">
        <p14:creationId xmlns:p14="http://schemas.microsoft.com/office/powerpoint/2010/main" val="239217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3" grpId="0" animBg="1"/>
      <p:bldP spid="34" grpId="0" animBg="1"/>
      <p:bldP spid="35" grpId="0" animBg="1"/>
      <p:bldP spid="37" grpId="0" animBg="1"/>
      <p:bldP spid="42" grpId="0" animBg="1"/>
      <p:bldP spid="43" grpId="0" animBg="1"/>
      <p:bldP spid="46" grpId="0" animBg="1"/>
      <p:bldP spid="55" grpId="0" animBg="1"/>
      <p:bldP spid="57" grpId="0" animBg="1"/>
      <p:bldP spid="104" grpId="0" animBg="1"/>
      <p:bldP spid="105" grpId="0" animBg="1"/>
      <p:bldP spid="106" grpId="0" animBg="1"/>
      <p:bldP spid="107" grpId="0" animBg="1"/>
      <p:bldP spid="10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7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280166" y="1170786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The verb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geben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means to give. It changes ‘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’ to ‘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’ in the er/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/es form: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1" name="CustomShape 4"/>
          <p:cNvSpPr/>
          <p:nvPr/>
        </p:nvSpPr>
        <p:spPr>
          <a:xfrm>
            <a:off x="418510" y="2442930"/>
            <a:ext cx="188558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ich </a:t>
            </a:r>
            <a:r>
              <a:rPr lang="en-GB" sz="2800" b="1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gebe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418510" y="3075781"/>
            <a:ext cx="334544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 give/I am giving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3" name="CustomShape 6"/>
          <p:cNvSpPr/>
          <p:nvPr/>
        </p:nvSpPr>
        <p:spPr>
          <a:xfrm>
            <a:off x="5913865" y="2408358"/>
            <a:ext cx="14421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gibt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4" name="CustomShape 7"/>
          <p:cNvSpPr/>
          <p:nvPr/>
        </p:nvSpPr>
        <p:spPr>
          <a:xfrm>
            <a:off x="5132612" y="3075781"/>
            <a:ext cx="518796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he gives/he is giving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9" name="Google Shape;180;p8"/>
          <p:cNvPicPr/>
          <p:nvPr/>
        </p:nvPicPr>
        <p:blipFill>
          <a:blip r:embed="rId8"/>
          <a:stretch/>
        </p:blipFill>
        <p:spPr>
          <a:xfrm>
            <a:off x="3947017" y="2535530"/>
            <a:ext cx="522720" cy="1224000"/>
          </a:xfrm>
          <a:prstGeom prst="rect">
            <a:avLst/>
          </a:prstGeom>
          <a:ln>
            <a:noFill/>
          </a:ln>
        </p:spPr>
      </p:pic>
      <p:pic>
        <p:nvPicPr>
          <p:cNvPr id="100" name="Google Shape;181;p8"/>
          <p:cNvPicPr/>
          <p:nvPr/>
        </p:nvPicPr>
        <p:blipFill>
          <a:blip r:embed="rId9"/>
          <a:stretch/>
        </p:blipFill>
        <p:spPr>
          <a:xfrm>
            <a:off x="9709625" y="2701950"/>
            <a:ext cx="1221905" cy="897924"/>
          </a:xfrm>
          <a:prstGeom prst="rect">
            <a:avLst/>
          </a:prstGeom>
          <a:ln>
            <a:noFill/>
          </a:ln>
        </p:spPr>
      </p:pic>
      <p:pic>
        <p:nvPicPr>
          <p:cNvPr id="101" name="Google Shape;182;p8"/>
          <p:cNvPicPr/>
          <p:nvPr/>
        </p:nvPicPr>
        <p:blipFill>
          <a:blip r:embed="rId10"/>
          <a:stretch/>
        </p:blipFill>
        <p:spPr>
          <a:xfrm>
            <a:off x="10073808" y="4277891"/>
            <a:ext cx="1295028" cy="897924"/>
          </a:xfrm>
          <a:prstGeom prst="rect">
            <a:avLst/>
          </a:prstGeom>
          <a:ln>
            <a:noFill/>
          </a:ln>
        </p:spPr>
      </p:pic>
      <p:sp>
        <p:nvSpPr>
          <p:cNvPr id="19" name="CustomShape 7">
            <a:extLst>
              <a:ext uri="{FF2B5EF4-FFF2-40B4-BE49-F238E27FC236}">
                <a16:creationId xmlns:a16="http://schemas.microsoft.com/office/drawing/2014/main" id="{5F1B9E9F-6D2A-4848-9B21-2247172EA021}"/>
              </a:ext>
            </a:extLst>
          </p:cNvPr>
          <p:cNvSpPr/>
          <p:nvPr/>
        </p:nvSpPr>
        <p:spPr>
          <a:xfrm>
            <a:off x="5858804" y="4642712"/>
            <a:ext cx="462548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she gives/she is giving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CustomShape 6">
            <a:extLst>
              <a:ext uri="{FF2B5EF4-FFF2-40B4-BE49-F238E27FC236}">
                <a16:creationId xmlns:a16="http://schemas.microsoft.com/office/drawing/2014/main" id="{32D1A76B-32E6-49AD-AF93-C2AF59D25836}"/>
              </a:ext>
            </a:extLst>
          </p:cNvPr>
          <p:cNvSpPr/>
          <p:nvPr/>
        </p:nvSpPr>
        <p:spPr>
          <a:xfrm>
            <a:off x="6011906" y="4012878"/>
            <a:ext cx="14421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gibt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6" y="136654"/>
            <a:ext cx="7267988" cy="754735"/>
          </a:xfrm>
        </p:spPr>
        <p:txBody>
          <a:bodyPr/>
          <a:lstStyle/>
          <a:p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geben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| es 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gibt</a:t>
            </a:r>
            <a:endParaRPr lang="en-GB" sz="3600" dirty="0"/>
          </a:p>
        </p:txBody>
      </p:sp>
      <p:pic>
        <p:nvPicPr>
          <p:cNvPr id="25" name="Picture 24" descr="present">
            <a:extLst>
              <a:ext uri="{FF2B5EF4-FFF2-40B4-BE49-F238E27FC236}">
                <a16:creationId xmlns:a16="http://schemas.microsoft.com/office/drawing/2014/main" id="{7E7E47C3-428F-407F-A93D-506AF7580ED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01" y="2811110"/>
            <a:ext cx="705012" cy="698603"/>
          </a:xfrm>
          <a:prstGeom prst="rect">
            <a:avLst/>
          </a:prstGeom>
        </p:spPr>
      </p:pic>
      <p:pic>
        <p:nvPicPr>
          <p:cNvPr id="26" name="Google Shape;183;p8">
            <a:extLst>
              <a:ext uri="{FF2B5EF4-FFF2-40B4-BE49-F238E27FC236}">
                <a16:creationId xmlns:a16="http://schemas.microsoft.com/office/drawing/2014/main" id="{F2AC658B-E43F-48E0-B1F5-FC312361A589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94572" y="3062833"/>
            <a:ext cx="371187" cy="488721"/>
          </a:xfrm>
          <a:prstGeom prst="rect">
            <a:avLst/>
          </a:prstGeom>
          <a:ln>
            <a:noFill/>
          </a:ln>
        </p:spPr>
      </p:pic>
      <p:pic>
        <p:nvPicPr>
          <p:cNvPr id="28" name="Google Shape;183;p8">
            <a:extLst>
              <a:ext uri="{FF2B5EF4-FFF2-40B4-BE49-F238E27FC236}">
                <a16:creationId xmlns:a16="http://schemas.microsoft.com/office/drawing/2014/main" id="{1FC5B722-51C1-4EBA-8131-8B58DE028790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5487616" y="4687094"/>
            <a:ext cx="371187" cy="488721"/>
          </a:xfrm>
          <a:prstGeom prst="rect">
            <a:avLst/>
          </a:prstGeom>
          <a:ln>
            <a:noFill/>
          </a:ln>
        </p:spPr>
      </p:pic>
      <p:pic>
        <p:nvPicPr>
          <p:cNvPr id="29" name="Picture 28" descr="present">
            <a:extLst>
              <a:ext uri="{FF2B5EF4-FFF2-40B4-BE49-F238E27FC236}">
                <a16:creationId xmlns:a16="http://schemas.microsoft.com/office/drawing/2014/main" id="{CDF34BCB-1175-4860-8515-9B54139B22B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30" y="2811110"/>
            <a:ext cx="705012" cy="698603"/>
          </a:xfrm>
          <a:prstGeom prst="rect">
            <a:avLst/>
          </a:prstGeom>
        </p:spPr>
      </p:pic>
      <p:pic>
        <p:nvPicPr>
          <p:cNvPr id="30" name="Picture 29" descr="present">
            <a:extLst>
              <a:ext uri="{FF2B5EF4-FFF2-40B4-BE49-F238E27FC236}">
                <a16:creationId xmlns:a16="http://schemas.microsoft.com/office/drawing/2014/main" id="{1AAE7C03-E3C9-4146-A28D-C5A8B66FC75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564" y="4477212"/>
            <a:ext cx="705012" cy="698603"/>
          </a:xfrm>
          <a:prstGeom prst="rect">
            <a:avLst/>
          </a:prstGeom>
        </p:spPr>
      </p:pic>
      <p:sp>
        <p:nvSpPr>
          <p:cNvPr id="31" name="CustomShape 3">
            <a:extLst>
              <a:ext uri="{FF2B5EF4-FFF2-40B4-BE49-F238E27FC236}">
                <a16:creationId xmlns:a16="http://schemas.microsoft.com/office/drawing/2014/main" id="{7088C473-0D16-459C-A63A-829C1B71E4F7}"/>
              </a:ext>
            </a:extLst>
          </p:cNvPr>
          <p:cNvSpPr/>
          <p:nvPr/>
        </p:nvSpPr>
        <p:spPr>
          <a:xfrm>
            <a:off x="364260" y="5455764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 that ‘es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gibt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’ (it gives) usually means ‘there is’ or ‘there are’: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2" name="CustomShape 6">
            <a:extLst>
              <a:ext uri="{FF2B5EF4-FFF2-40B4-BE49-F238E27FC236}">
                <a16:creationId xmlns:a16="http://schemas.microsoft.com/office/drawing/2014/main" id="{31C43A9F-46B4-45B1-891A-39D0CB6B738A}"/>
              </a:ext>
            </a:extLst>
          </p:cNvPr>
          <p:cNvSpPr/>
          <p:nvPr/>
        </p:nvSpPr>
        <p:spPr>
          <a:xfrm>
            <a:off x="2766216" y="6009796"/>
            <a:ext cx="448635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gibt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einen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Fußball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3" name="CustomShape 7">
            <a:extLst>
              <a:ext uri="{FF2B5EF4-FFF2-40B4-BE49-F238E27FC236}">
                <a16:creationId xmlns:a16="http://schemas.microsoft.com/office/drawing/2014/main" id="{6D1F9AD8-E77B-4D28-82CD-F7A0AA9535B5}"/>
              </a:ext>
            </a:extLst>
          </p:cNvPr>
          <p:cNvSpPr/>
          <p:nvPr/>
        </p:nvSpPr>
        <p:spPr>
          <a:xfrm>
            <a:off x="6879006" y="5995871"/>
            <a:ext cx="462548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There is a football.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4" name="Google Shape;183;p8">
            <a:extLst>
              <a:ext uri="{FF2B5EF4-FFF2-40B4-BE49-F238E27FC236}">
                <a16:creationId xmlns:a16="http://schemas.microsoft.com/office/drawing/2014/main" id="{734CB370-522C-48CF-88E8-CB9529EDD033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6372167" y="6030893"/>
            <a:ext cx="371187" cy="488721"/>
          </a:xfrm>
          <a:prstGeom prst="rect">
            <a:avLst/>
          </a:prstGeom>
          <a:ln>
            <a:noFill/>
          </a:ln>
        </p:spPr>
      </p:pic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7843E0E9-39C4-4B56-B44F-792416601242}"/>
              </a:ext>
            </a:extLst>
          </p:cNvPr>
          <p:cNvSpPr/>
          <p:nvPr/>
        </p:nvSpPr>
        <p:spPr>
          <a:xfrm>
            <a:off x="396935" y="4184492"/>
            <a:ext cx="4925899" cy="1178015"/>
          </a:xfrm>
          <a:prstGeom prst="wedgeRoundRectCallout">
            <a:avLst>
              <a:gd name="adj1" fmla="val 33301"/>
              <a:gd name="adj2" fmla="val 72898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Remember! After most verbs 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000" b="0" i="1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</a:t>
            </a: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(m) changes to </a:t>
            </a:r>
            <a:r>
              <a:rPr kumimoji="0" lang="en-GB" sz="2000" b="0" i="1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</a:t>
            </a:r>
            <a:r>
              <a:rPr kumimoji="0" lang="en-GB" sz="2000" b="1" i="1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But </a:t>
            </a: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(f) and </a:t>
            </a:r>
            <a:r>
              <a:rPr kumimoji="0" lang="en-GB" sz="2000" b="0" i="1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(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nt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) stay the same.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974C752-6F08-41F1-AD05-B5F5F25C354F}"/>
              </a:ext>
            </a:extLst>
          </p:cNvPr>
          <p:cNvSpPr/>
          <p:nvPr/>
        </p:nvSpPr>
        <p:spPr>
          <a:xfrm>
            <a:off x="3984595" y="6126360"/>
            <a:ext cx="1063395" cy="368202"/>
          </a:xfrm>
          <a:prstGeom prst="roundRect">
            <a:avLst/>
          </a:prstGeom>
          <a:noFill/>
          <a:ln w="38100"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Google Shape;183;p8">
            <a:extLst>
              <a:ext uri="{FF2B5EF4-FFF2-40B4-BE49-F238E27FC236}">
                <a16:creationId xmlns:a16="http://schemas.microsoft.com/office/drawing/2014/main" id="{4F3CA8F7-CE1B-4041-B9DE-963665315A4E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5568671" y="3090440"/>
            <a:ext cx="371187" cy="488721"/>
          </a:xfrm>
          <a:prstGeom prst="rect">
            <a:avLst/>
          </a:prstGeom>
          <a:ln>
            <a:noFill/>
          </a:ln>
        </p:spPr>
      </p:pic>
      <p:sp>
        <p:nvSpPr>
          <p:cNvPr id="3" name="CasellaDiTesto 2">
            <a:hlinkClick r:id="" action="ppaction://noaction">
              <a:snd r:embed="rId13" name="T1_W9_8.1.wav"/>
            </a:hlinkClick>
            <a:extLst>
              <a:ext uri="{FF2B5EF4-FFF2-40B4-BE49-F238E27FC236}">
                <a16:creationId xmlns:a16="http://schemas.microsoft.com/office/drawing/2014/main" id="{ECD6BF26-D438-B1D3-CD25-E5146A30C423}"/>
              </a:ext>
            </a:extLst>
          </p:cNvPr>
          <p:cNvSpPr txBox="1"/>
          <p:nvPr/>
        </p:nvSpPr>
        <p:spPr>
          <a:xfrm>
            <a:off x="0" y="86527"/>
            <a:ext cx="3984595" cy="797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5964218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9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9_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9_8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9_8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2760</Words>
  <Application>Microsoft Office PowerPoint</Application>
  <PresentationFormat>Widescreen</PresentationFormat>
  <Paragraphs>397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Century gothic</vt:lpstr>
      <vt:lpstr>Century gothic</vt:lpstr>
      <vt:lpstr>Modern Love</vt:lpstr>
      <vt:lpstr>Segoe Print</vt:lpstr>
      <vt:lpstr>source sans pro</vt:lpstr>
      <vt:lpstr>Symbol</vt:lpstr>
      <vt:lpstr>Wingdings</vt:lpstr>
      <vt:lpstr>1_Office Theme</vt:lpstr>
      <vt:lpstr>Interacting</vt:lpstr>
      <vt:lpstr>aussprechen</vt:lpstr>
      <vt:lpstr>aussprechen</vt:lpstr>
      <vt:lpstr>aussprechen</vt:lpstr>
      <vt:lpstr>aussprechen</vt:lpstr>
      <vt:lpstr>aussprechen</vt:lpstr>
      <vt:lpstr>Kultur</vt:lpstr>
      <vt:lpstr>Vokabeln</vt:lpstr>
      <vt:lpstr>geben | es gibt</vt:lpstr>
      <vt:lpstr>hören</vt:lpstr>
      <vt:lpstr>geben</vt:lpstr>
      <vt:lpstr>lesen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Charlotte Moss</cp:lastModifiedBy>
  <cp:revision>53</cp:revision>
  <dcterms:created xsi:type="dcterms:W3CDTF">2021-07-02T19:27:01Z</dcterms:created>
  <dcterms:modified xsi:type="dcterms:W3CDTF">2023-10-10T10:15:25Z</dcterms:modified>
</cp:coreProperties>
</file>