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1027" r:id="rId3"/>
    <p:sldId id="301" r:id="rId4"/>
    <p:sldId id="1025" r:id="rId5"/>
    <p:sldId id="1028" r:id="rId6"/>
    <p:sldId id="364" r:id="rId7"/>
    <p:sldId id="362" r:id="rId8"/>
    <p:sldId id="363" r:id="rId9"/>
    <p:sldId id="948" r:id="rId10"/>
    <p:sldId id="929" r:id="rId11"/>
    <p:sldId id="102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CC"/>
    <a:srgbClr val="0070C0"/>
    <a:srgbClr val="FFD319"/>
    <a:srgbClr val="F9D8A3"/>
    <a:srgbClr val="5FA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5AFEA8-E7A6-470A-8B3E-D985E5ABE7D5}" v="7" dt="2023-10-26T11:12:18.6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82" autoAdjust="0"/>
    <p:restoredTop sz="75577" autoAdjust="0"/>
  </p:normalViewPr>
  <p:slideViewPr>
    <p:cSldViewPr snapToGrid="0">
      <p:cViewPr varScale="1">
        <p:scale>
          <a:sx n="77" d="100"/>
          <a:sy n="77" d="100"/>
        </p:scale>
        <p:origin x="340" y="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17b589c9-cb67-41ed-a894-f82ca12b573d" providerId="ADAL" clId="{C05AFEA8-E7A6-470A-8B3E-D985E5ABE7D5}"/>
    <pc:docChg chg="modSld">
      <pc:chgData name="Charlotte Moss" userId="17b589c9-cb67-41ed-a894-f82ca12b573d" providerId="ADAL" clId="{C05AFEA8-E7A6-470A-8B3E-D985E5ABE7D5}" dt="2023-10-26T11:12:18.652" v="9" actId="20577"/>
      <pc:docMkLst>
        <pc:docMk/>
      </pc:docMkLst>
      <pc:sldChg chg="modNotesTx">
        <pc:chgData name="Charlotte Moss" userId="17b589c9-cb67-41ed-a894-f82ca12b573d" providerId="ADAL" clId="{C05AFEA8-E7A6-470A-8B3E-D985E5ABE7D5}" dt="2023-10-26T10:52:42.782" v="2"/>
        <pc:sldMkLst>
          <pc:docMk/>
          <pc:sldMk cId="3097294200" sldId="301"/>
        </pc:sldMkLst>
      </pc:sldChg>
      <pc:sldChg chg="modNotesTx">
        <pc:chgData name="Charlotte Moss" userId="17b589c9-cb67-41ed-a894-f82ca12b573d" providerId="ADAL" clId="{C05AFEA8-E7A6-470A-8B3E-D985E5ABE7D5}" dt="2023-10-26T10:44:37.944" v="0" actId="20577"/>
        <pc:sldMkLst>
          <pc:docMk/>
          <pc:sldMk cId="4114078791" sldId="1027"/>
        </pc:sldMkLst>
      </pc:sldChg>
      <pc:sldChg chg="modSp">
        <pc:chgData name="Charlotte Moss" userId="17b589c9-cb67-41ed-a894-f82ca12b573d" providerId="ADAL" clId="{C05AFEA8-E7A6-470A-8B3E-D985E5ABE7D5}" dt="2023-10-26T11:12:18.652" v="9" actId="20577"/>
        <pc:sldMkLst>
          <pc:docMk/>
          <pc:sldMk cId="2504416066" sldId="1028"/>
        </pc:sldMkLst>
        <pc:spChg chg="mod">
          <ac:chgData name="Charlotte Moss" userId="17b589c9-cb67-41ed-a894-f82ca12b573d" providerId="ADAL" clId="{C05AFEA8-E7A6-470A-8B3E-D985E5ABE7D5}" dt="2023-10-26T11:12:18.652" v="9" actId="20577"/>
          <ac:spMkLst>
            <pc:docMk/>
            <pc:sldMk cId="2504416066" sldId="1028"/>
            <ac:spMk id="2" creationId="{56ECDF92-9E62-A5DC-BA71-DB05832A58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26/10/2023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216000" indent="-216000">
              <a:lnSpc>
                <a:spcPct val="100000"/>
              </a:lnSpc>
            </a:pPr>
            <a:r>
              <a:rPr lang="en-GB" sz="1800" b="1" strike="noStrike" spc="-1" dirty="0">
                <a:solidFill>
                  <a:srgbClr val="002060"/>
                </a:solidFill>
                <a:latin typeface="Century Gothic"/>
                <a:ea typeface="Century Gothic"/>
              </a:rPr>
              <a:t>Phonics:  </a:t>
            </a:r>
            <a:r>
              <a:rPr lang="en-GB" sz="2800" b="1" i="0" u="none" strike="noStrike" dirty="0">
                <a:solidFill>
                  <a:srgbClr val="1F3864"/>
                </a:solidFill>
                <a:effectLst/>
                <a:latin typeface="Century Gothic" panose="020B0502020202020204" pitchFamily="34" charset="0"/>
              </a:rPr>
              <a:t>[</a:t>
            </a:r>
            <a:r>
              <a:rPr lang="en-GB" sz="2800" b="1" i="0" u="none" strike="noStrike" dirty="0" err="1">
                <a:solidFill>
                  <a:srgbClr val="1F3864"/>
                </a:solidFill>
                <a:effectLst/>
                <a:latin typeface="Century Gothic" panose="020B0502020202020204" pitchFamily="34" charset="0"/>
              </a:rPr>
              <a:t>ä</a:t>
            </a:r>
            <a:r>
              <a:rPr lang="en-GB" sz="2800" b="1" i="0" u="none" strike="noStrike" dirty="0">
                <a:solidFill>
                  <a:srgbClr val="1F3864"/>
                </a:solidFill>
                <a:effectLst/>
                <a:latin typeface="Century Gothic" panose="020B0502020202020204" pitchFamily="34" charset="0"/>
              </a:rPr>
              <a:t>] </a:t>
            </a:r>
            <a:r>
              <a:rPr lang="en-GB" sz="2800" b="0" i="0" u="none" strike="noStrike" dirty="0">
                <a:solidFill>
                  <a:srgbClr val="1F3864"/>
                </a:solidFill>
                <a:effectLst/>
                <a:latin typeface="Century Gothic" panose="020B0502020202020204" pitchFamily="34" charset="0"/>
              </a:rPr>
              <a:t>vs. [a]</a:t>
            </a:r>
            <a:r>
              <a:rPr lang="en-GB" sz="1800" dirty="0"/>
              <a:t> </a:t>
            </a:r>
            <a:endParaRPr lang="en-GB" sz="1800" b="1" strike="noStrike" spc="-1" dirty="0">
              <a:solidFill>
                <a:srgbClr val="002060"/>
              </a:solidFill>
              <a:latin typeface="Century Gothic"/>
              <a:ea typeface="Century Gothic"/>
            </a:endParaRPr>
          </a:p>
          <a:p>
            <a:pPr marL="216000" indent="-216000">
              <a:lnSpc>
                <a:spcPct val="100000"/>
              </a:lnSpc>
            </a:pPr>
            <a:r>
              <a:rPr lang="en-GB" sz="1800" b="1" i="0" strike="noStrike" spc="-1" dirty="0">
                <a:solidFill>
                  <a:srgbClr val="002060"/>
                </a:solidFill>
                <a:latin typeface="Century Gothic"/>
                <a:ea typeface="Century Gothic"/>
              </a:rPr>
              <a:t>long [a] </a:t>
            </a:r>
            <a:r>
              <a:rPr lang="en-GB" sz="1800" b="1" i="0" strike="noStrike" spc="-1" dirty="0" err="1">
                <a:solidFill>
                  <a:srgbClr val="002060"/>
                </a:solidFill>
                <a:latin typeface="Century Gothic"/>
                <a:ea typeface="Century Gothic"/>
              </a:rPr>
              <a:t>ja</a:t>
            </a:r>
            <a:r>
              <a:rPr lang="en-GB" sz="1800" b="1" i="0" strike="noStrike" spc="-1" dirty="0">
                <a:solidFill>
                  <a:srgbClr val="002060"/>
                </a:solidFill>
                <a:latin typeface="Century Gothic"/>
                <a:ea typeface="Century Gothic"/>
              </a:rPr>
              <a:t> </a:t>
            </a:r>
            <a:r>
              <a:rPr lang="en-GB" sz="1800" b="0" i="0" strike="noStrike" spc="-1" dirty="0">
                <a:solidFill>
                  <a:srgbClr val="002060"/>
                </a:solidFill>
                <a:latin typeface="Century Gothic"/>
                <a:ea typeface="Century Gothic"/>
              </a:rPr>
              <a:t>[45] </a:t>
            </a:r>
            <a:r>
              <a:rPr lang="en-GB" sz="1800" b="1" i="0" strike="noStrike" spc="-1" dirty="0">
                <a:solidFill>
                  <a:srgbClr val="002060"/>
                </a:solidFill>
                <a:latin typeface="Century Gothic"/>
                <a:ea typeface="Century Gothic"/>
              </a:rPr>
              <a:t>da [</a:t>
            </a:r>
            <a:r>
              <a:rPr lang="en-GB" sz="1800" b="0" i="0" strike="noStrike" spc="-1" dirty="0">
                <a:solidFill>
                  <a:srgbClr val="002060"/>
                </a:solidFill>
                <a:latin typeface="Century Gothic"/>
                <a:ea typeface="Century Gothic"/>
              </a:rPr>
              <a:t>239] </a:t>
            </a:r>
            <a:r>
              <a:rPr lang="en-GB" sz="1800" b="1" i="0" strike="noStrike" spc="-1" dirty="0">
                <a:solidFill>
                  <a:srgbClr val="002060"/>
                </a:solidFill>
                <a:latin typeface="Century Gothic"/>
                <a:ea typeface="Century Gothic"/>
              </a:rPr>
              <a:t>Tag </a:t>
            </a:r>
            <a:r>
              <a:rPr lang="en-GB" sz="1800" b="0" i="0" strike="noStrike" spc="-1" dirty="0">
                <a:solidFill>
                  <a:srgbClr val="002060"/>
                </a:solidFill>
                <a:latin typeface="Century Gothic"/>
                <a:ea typeface="Century Gothic"/>
              </a:rPr>
              <a:t>[111] </a:t>
            </a:r>
          </a:p>
          <a:p>
            <a:pPr marL="216000" indent="-216000">
              <a:lnSpc>
                <a:spcPct val="100000"/>
              </a:lnSpc>
            </a:pPr>
            <a:r>
              <a:rPr lang="en-GB" sz="1800" b="1" i="0" strike="noStrike" spc="-1" dirty="0">
                <a:solidFill>
                  <a:srgbClr val="002060"/>
                </a:solidFill>
                <a:latin typeface="Century Gothic"/>
                <a:ea typeface="Century Gothic"/>
              </a:rPr>
              <a:t>short [a] hallo </a:t>
            </a:r>
            <a:r>
              <a:rPr lang="en-GB" sz="1800" b="0" i="0" strike="noStrike" spc="-1" dirty="0">
                <a:solidFill>
                  <a:srgbClr val="002060"/>
                </a:solidFill>
                <a:latin typeface="Century Gothic"/>
                <a:ea typeface="Century Gothic"/>
              </a:rPr>
              <a:t>[1077] </a:t>
            </a:r>
            <a:r>
              <a:rPr lang="en-GB" sz="1800" b="1" i="0" strike="noStrike" spc="-1" dirty="0" err="1">
                <a:solidFill>
                  <a:srgbClr val="002060"/>
                </a:solidFill>
                <a:latin typeface="Century Gothic"/>
                <a:ea typeface="Century Gothic"/>
              </a:rPr>
              <a:t>danke</a:t>
            </a:r>
            <a:r>
              <a:rPr lang="en-GB" sz="1800" b="1" i="0" strike="noStrike" spc="-1" dirty="0">
                <a:solidFill>
                  <a:srgbClr val="002060"/>
                </a:solidFill>
                <a:latin typeface="Century Gothic"/>
                <a:ea typeface="Century Gothic"/>
              </a:rPr>
              <a:t> </a:t>
            </a:r>
            <a:r>
              <a:rPr lang="en-GB" sz="1800" b="0" i="0" strike="noStrike" spc="-1" dirty="0">
                <a:solidFill>
                  <a:srgbClr val="002060"/>
                </a:solidFill>
                <a:latin typeface="Century Gothic"/>
                <a:ea typeface="Century Gothic"/>
              </a:rPr>
              <a:t>[877] </a:t>
            </a:r>
            <a:r>
              <a:rPr lang="en-GB" sz="1800" b="1" i="0" strike="noStrike" spc="-1" dirty="0">
                <a:solidFill>
                  <a:srgbClr val="002060"/>
                </a:solidFill>
                <a:latin typeface="Century Gothic"/>
                <a:ea typeface="Century Gothic"/>
              </a:rPr>
              <a:t>was? </a:t>
            </a:r>
            <a:r>
              <a:rPr lang="en-GB" sz="1800" b="0" i="0" strike="noStrike" spc="-1" dirty="0">
                <a:solidFill>
                  <a:srgbClr val="002060"/>
                </a:solidFill>
                <a:latin typeface="Century Gothic"/>
                <a:ea typeface="Century Gothic"/>
              </a:rPr>
              <a:t>[38]</a:t>
            </a: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en-GB" sz="1800" b="1" i="0" strike="noStrike" spc="-1" dirty="0">
                <a:solidFill>
                  <a:srgbClr val="002060"/>
                </a:solidFill>
                <a:latin typeface="Century Gothic"/>
                <a:ea typeface="Century Gothic"/>
              </a:rPr>
              <a:t>Vocabulary: </a:t>
            </a:r>
            <a:r>
              <a:rPr lang="en-GB" sz="1800" b="1" i="0" strike="noStrike" spc="-1" dirty="0" err="1">
                <a:solidFill>
                  <a:srgbClr val="002060"/>
                </a:solidFill>
                <a:latin typeface="Century Gothic"/>
                <a:ea typeface="Century Gothic"/>
              </a:rPr>
              <a:t>liegen</a:t>
            </a:r>
            <a:r>
              <a:rPr lang="en-GB" sz="1800" b="1" i="0" strike="noStrike" spc="-1" dirty="0">
                <a:solidFill>
                  <a:srgbClr val="002060"/>
                </a:solidFill>
                <a:latin typeface="Century Gothic"/>
                <a:ea typeface="Century Gothic"/>
              </a:rPr>
              <a:t> [107] Berg [934] </a:t>
            </a:r>
            <a:r>
              <a:rPr lang="en-GB" sz="1800" b="0" i="0" strike="noStrike" spc="-1" dirty="0">
                <a:solidFill>
                  <a:srgbClr val="002060"/>
                </a:solidFill>
                <a:latin typeface="Century Gothic"/>
                <a:ea typeface="Century Gothic"/>
              </a:rPr>
              <a:t>Dorf</a:t>
            </a:r>
            <a:r>
              <a:rPr lang="en-GB" sz="1800" b="1" i="0" strike="noStrike" spc="-1" dirty="0">
                <a:solidFill>
                  <a:srgbClr val="002060"/>
                </a:solidFill>
                <a:latin typeface="Century Gothic"/>
                <a:ea typeface="Century Gothic"/>
              </a:rPr>
              <a:t> [959] Europa [294] </a:t>
            </a:r>
            <a:r>
              <a:rPr lang="en-GB" sz="1800" b="0" i="0" strike="noStrike" spc="-1" dirty="0">
                <a:solidFill>
                  <a:srgbClr val="002060"/>
                </a:solidFill>
                <a:latin typeface="Century Gothic"/>
                <a:ea typeface="Century Gothic"/>
              </a:rPr>
              <a:t>Haus</a:t>
            </a:r>
            <a:r>
              <a:rPr lang="en-GB" sz="1800" b="1" i="0" strike="noStrike" spc="-1" dirty="0">
                <a:solidFill>
                  <a:srgbClr val="002060"/>
                </a:solidFill>
                <a:latin typeface="Century Gothic"/>
                <a:ea typeface="Century Gothic"/>
              </a:rPr>
              <a:t> [147] Leute [224] Meer [854] </a:t>
            </a:r>
            <a:r>
              <a:rPr lang="en-GB" sz="1800" b="0" i="0" strike="noStrike" spc="-1" dirty="0">
                <a:solidFill>
                  <a:srgbClr val="002060"/>
                </a:solidFill>
                <a:latin typeface="Century Gothic"/>
                <a:ea typeface="Century Gothic"/>
              </a:rPr>
              <a:t>See</a:t>
            </a:r>
            <a:r>
              <a:rPr lang="en-GB" sz="1800" b="1" i="0" strike="noStrike" spc="-1" dirty="0">
                <a:solidFill>
                  <a:srgbClr val="002060"/>
                </a:solidFill>
                <a:latin typeface="Century Gothic"/>
                <a:ea typeface="Century Gothic"/>
              </a:rPr>
              <a:t> [1317] Wetter [1881] </a:t>
            </a:r>
            <a:r>
              <a:rPr lang="en-GB" sz="1800" b="1" i="0" strike="noStrike" spc="-1" dirty="0" err="1">
                <a:solidFill>
                  <a:srgbClr val="002060"/>
                </a:solidFill>
                <a:latin typeface="Century Gothic"/>
                <a:ea typeface="Century Gothic"/>
              </a:rPr>
              <a:t>kalt</a:t>
            </a:r>
            <a:r>
              <a:rPr lang="en-GB" sz="1800" b="1" i="0" strike="noStrike" spc="-1" dirty="0">
                <a:solidFill>
                  <a:srgbClr val="002060"/>
                </a:solidFill>
                <a:latin typeface="Century Gothic"/>
                <a:ea typeface="Century Gothic"/>
              </a:rPr>
              <a:t> [887] </a:t>
            </a:r>
            <a:r>
              <a:rPr lang="en-GB" sz="1800" b="1" i="0" strike="noStrike" spc="-1" dirty="0" err="1">
                <a:solidFill>
                  <a:srgbClr val="002060"/>
                </a:solidFill>
                <a:latin typeface="Century Gothic"/>
                <a:ea typeface="Century Gothic"/>
              </a:rPr>
              <a:t>dort</a:t>
            </a:r>
            <a:r>
              <a:rPr lang="en-GB" sz="1800" b="1" i="0" strike="noStrike" spc="-1" dirty="0">
                <a:solidFill>
                  <a:srgbClr val="002060"/>
                </a:solidFill>
                <a:latin typeface="Century Gothic"/>
                <a:ea typeface="Century Gothic"/>
              </a:rPr>
              <a:t> [139] </a:t>
            </a:r>
          </a:p>
          <a:p>
            <a:pPr marL="216000" indent="-216000">
              <a:lnSpc>
                <a:spcPct val="100000"/>
              </a:lnSpc>
            </a:pPr>
            <a:r>
              <a:rPr lang="en-GB" sz="1800" b="1" strike="noStrike" spc="-1" dirty="0">
                <a:solidFill>
                  <a:srgbClr val="002060"/>
                </a:solidFill>
                <a:latin typeface="Century Gothic"/>
                <a:ea typeface="Century Gothic"/>
              </a:rPr>
              <a:t>Revisit 1: </a:t>
            </a:r>
            <a:r>
              <a:rPr lang="en-GB" sz="1800" b="0" strike="noStrike" spc="-1" dirty="0" err="1">
                <a:solidFill>
                  <a:srgbClr val="002060"/>
                </a:solidFill>
                <a:latin typeface="Century Gothic"/>
                <a:ea typeface="Century Gothic"/>
              </a:rPr>
              <a:t>helfen</a:t>
            </a:r>
            <a:r>
              <a:rPr lang="en-GB" sz="1800" b="0" strike="noStrike" spc="-1" dirty="0">
                <a:solidFill>
                  <a:srgbClr val="002060"/>
                </a:solidFill>
                <a:latin typeface="Century Gothic"/>
                <a:ea typeface="Century Gothic"/>
              </a:rPr>
              <a:t> [338] </a:t>
            </a:r>
            <a:r>
              <a:rPr lang="en-GB" sz="1800" b="0" strike="noStrike" spc="-1" dirty="0" err="1">
                <a:solidFill>
                  <a:srgbClr val="002060"/>
                </a:solidFill>
                <a:latin typeface="Century Gothic"/>
                <a:ea typeface="Century Gothic"/>
              </a:rPr>
              <a:t>mitnehmen</a:t>
            </a:r>
            <a:r>
              <a:rPr lang="en-GB" sz="1800" b="0" strike="noStrike" spc="-1" dirty="0">
                <a:solidFill>
                  <a:srgbClr val="002060"/>
                </a:solidFill>
                <a:latin typeface="Century Gothic"/>
                <a:ea typeface="Century Gothic"/>
              </a:rPr>
              <a:t> [1459] </a:t>
            </a:r>
            <a:r>
              <a:rPr lang="en-GB" sz="1800" b="0" strike="noStrike" spc="-1" dirty="0" err="1">
                <a:solidFill>
                  <a:srgbClr val="002060"/>
                </a:solidFill>
                <a:latin typeface="Century Gothic"/>
                <a:ea typeface="Century Gothic"/>
              </a:rPr>
              <a:t>nehmen</a:t>
            </a:r>
            <a:r>
              <a:rPr lang="en-GB" sz="1800" b="0" strike="noStrike" spc="-1" dirty="0">
                <a:solidFill>
                  <a:srgbClr val="002060"/>
                </a:solidFill>
                <a:latin typeface="Century Gothic"/>
                <a:ea typeface="Century Gothic"/>
              </a:rPr>
              <a:t> [142] </a:t>
            </a:r>
            <a:r>
              <a:rPr lang="en-GB" sz="1800" b="0" strike="noStrike" spc="-1" dirty="0" err="1">
                <a:solidFill>
                  <a:srgbClr val="002060"/>
                </a:solidFill>
                <a:latin typeface="Century Gothic"/>
                <a:ea typeface="Century Gothic"/>
              </a:rPr>
              <a:t>sehen</a:t>
            </a:r>
            <a:r>
              <a:rPr lang="en-GB" sz="1800" b="0" strike="noStrike" spc="-1" dirty="0">
                <a:solidFill>
                  <a:srgbClr val="002060"/>
                </a:solidFill>
                <a:latin typeface="Century Gothic"/>
                <a:ea typeface="Century Gothic"/>
              </a:rPr>
              <a:t> [79] Bus [1562] Film [505] Freund [273] Geld [235] </a:t>
            </a:r>
            <a:r>
              <a:rPr lang="en-GB" sz="1800" b="0" strike="noStrike" spc="-1" dirty="0" err="1">
                <a:solidFill>
                  <a:srgbClr val="002060"/>
                </a:solidFill>
                <a:latin typeface="Century Gothic"/>
                <a:ea typeface="Century Gothic"/>
              </a:rPr>
              <a:t>Hausaufgabe</a:t>
            </a:r>
            <a:r>
              <a:rPr lang="en-GB" sz="1800" b="0" strike="noStrike" spc="-1" dirty="0">
                <a:solidFill>
                  <a:srgbClr val="002060"/>
                </a:solidFill>
                <a:latin typeface="Century Gothic"/>
                <a:ea typeface="Century Gothic"/>
              </a:rPr>
              <a:t> [n/a] </a:t>
            </a:r>
            <a:r>
              <a:rPr lang="en-GB" sz="1800" b="0" strike="noStrike" spc="-1" dirty="0" err="1">
                <a:solidFill>
                  <a:srgbClr val="002060"/>
                </a:solidFill>
                <a:latin typeface="Century Gothic"/>
                <a:ea typeface="Century Gothic"/>
              </a:rPr>
              <a:t>Sachen</a:t>
            </a:r>
            <a:r>
              <a:rPr lang="en-GB" sz="1800" b="0" strike="noStrike" spc="-1" dirty="0">
                <a:solidFill>
                  <a:srgbClr val="002060"/>
                </a:solidFill>
                <a:latin typeface="Century Gothic"/>
                <a:ea typeface="Century Gothic"/>
              </a:rPr>
              <a:t> [318] Zug [675] </a:t>
            </a:r>
            <a:r>
              <a:rPr lang="en-GB" sz="1800" b="0" strike="noStrike" spc="-1" dirty="0" err="1">
                <a:solidFill>
                  <a:srgbClr val="002060"/>
                </a:solidFill>
                <a:latin typeface="Century Gothic"/>
                <a:ea typeface="Century Gothic"/>
              </a:rPr>
              <a:t>normalerweise</a:t>
            </a:r>
            <a:r>
              <a:rPr lang="en-GB" sz="1800" b="0" strike="noStrike" spc="-1" dirty="0">
                <a:solidFill>
                  <a:srgbClr val="002060"/>
                </a:solidFill>
                <a:latin typeface="Century Gothic"/>
                <a:ea typeface="Century Gothic"/>
              </a:rPr>
              <a:t> [2062]</a:t>
            </a:r>
          </a:p>
          <a:p>
            <a:pPr marL="216000" indent="-216000">
              <a:lnSpc>
                <a:spcPct val="100000"/>
              </a:lnSpc>
            </a:pPr>
            <a:r>
              <a:rPr lang="en-GB" sz="1800" b="1" i="0" strike="noStrike" spc="-1" dirty="0">
                <a:solidFill>
                  <a:srgbClr val="002060"/>
                </a:solidFill>
                <a:latin typeface="Century Gothic"/>
                <a:ea typeface="Century Gothic"/>
              </a:rPr>
              <a:t>Revisit 2: </a:t>
            </a:r>
            <a:r>
              <a:rPr lang="en-GB" sz="1800" b="0" i="0" strike="noStrike" spc="-1" dirty="0" err="1">
                <a:solidFill>
                  <a:srgbClr val="002060"/>
                </a:solidFill>
                <a:latin typeface="Century Gothic"/>
                <a:ea typeface="Century Gothic"/>
              </a:rPr>
              <a:t>bekommen</a:t>
            </a:r>
            <a:r>
              <a:rPr lang="en-GB" sz="1800" b="0" i="0" strike="noStrike" spc="-1" dirty="0">
                <a:solidFill>
                  <a:srgbClr val="002060"/>
                </a:solidFill>
                <a:latin typeface="Century Gothic"/>
                <a:ea typeface="Century Gothic"/>
              </a:rPr>
              <a:t> [212] </a:t>
            </a:r>
            <a:r>
              <a:rPr lang="en-GB" sz="1800" b="0" i="0" strike="noStrike" spc="-1" dirty="0" err="1">
                <a:solidFill>
                  <a:srgbClr val="002060"/>
                </a:solidFill>
                <a:latin typeface="Century Gothic"/>
                <a:ea typeface="Century Gothic"/>
              </a:rPr>
              <a:t>benutzen</a:t>
            </a:r>
            <a:r>
              <a:rPr lang="en-GB" sz="1800" b="0" i="0" strike="noStrike" spc="-1" dirty="0">
                <a:solidFill>
                  <a:srgbClr val="002060"/>
                </a:solidFill>
                <a:latin typeface="Century Gothic"/>
                <a:ea typeface="Century Gothic"/>
              </a:rPr>
              <a:t> [1119] </a:t>
            </a:r>
            <a:r>
              <a:rPr lang="en-GB" sz="1800" b="0" i="0" strike="noStrike" spc="-1" dirty="0" err="1">
                <a:solidFill>
                  <a:srgbClr val="002060"/>
                </a:solidFill>
                <a:latin typeface="Century Gothic"/>
                <a:ea typeface="Century Gothic"/>
              </a:rPr>
              <a:t>brauchen</a:t>
            </a:r>
            <a:r>
              <a:rPr lang="en-GB" sz="1800" b="0" i="0" strike="noStrike" spc="-1" dirty="0">
                <a:solidFill>
                  <a:srgbClr val="002060"/>
                </a:solidFill>
                <a:latin typeface="Century Gothic"/>
                <a:ea typeface="Century Gothic"/>
              </a:rPr>
              <a:t> [179] </a:t>
            </a:r>
            <a:r>
              <a:rPr lang="en-GB" sz="1800" b="0" i="0" strike="noStrike" spc="-1" dirty="0" err="1">
                <a:solidFill>
                  <a:srgbClr val="002060"/>
                </a:solidFill>
                <a:latin typeface="Century Gothic"/>
                <a:ea typeface="Century Gothic"/>
              </a:rPr>
              <a:t>erklären</a:t>
            </a:r>
            <a:r>
              <a:rPr lang="en-GB" sz="1800" b="0" i="0" strike="noStrike" spc="-1" dirty="0">
                <a:solidFill>
                  <a:srgbClr val="002060"/>
                </a:solidFill>
                <a:latin typeface="Century Gothic"/>
                <a:ea typeface="Century Gothic"/>
              </a:rPr>
              <a:t> [238] </a:t>
            </a:r>
            <a:r>
              <a:rPr lang="en-GB" sz="1800" b="0" i="0" strike="noStrike" spc="-1" dirty="0" err="1">
                <a:solidFill>
                  <a:srgbClr val="002060"/>
                </a:solidFill>
                <a:latin typeface="Century Gothic"/>
                <a:ea typeface="Century Gothic"/>
              </a:rPr>
              <a:t>kennen</a:t>
            </a:r>
            <a:r>
              <a:rPr lang="en-GB" sz="1800" b="0" i="0" strike="noStrike" spc="-1" dirty="0">
                <a:solidFill>
                  <a:srgbClr val="002060"/>
                </a:solidFill>
                <a:latin typeface="Century Gothic"/>
                <a:ea typeface="Century Gothic"/>
              </a:rPr>
              <a:t> [216] </a:t>
            </a:r>
            <a:r>
              <a:rPr lang="en-GB" sz="1800" b="0" i="0" strike="noStrike" spc="-1" dirty="0" err="1">
                <a:solidFill>
                  <a:srgbClr val="002060"/>
                </a:solidFill>
                <a:latin typeface="Century Gothic"/>
                <a:ea typeface="Century Gothic"/>
              </a:rPr>
              <a:t>lernen</a:t>
            </a:r>
            <a:r>
              <a:rPr lang="en-GB" sz="1800" b="0" i="0" strike="noStrike" spc="-1" dirty="0">
                <a:solidFill>
                  <a:srgbClr val="002060"/>
                </a:solidFill>
                <a:latin typeface="Century Gothic"/>
                <a:ea typeface="Century Gothic"/>
              </a:rPr>
              <a:t> [288] </a:t>
            </a:r>
            <a:r>
              <a:rPr lang="en-GB" sz="1800" b="0" i="0" strike="noStrike" spc="-1" dirty="0" err="1">
                <a:solidFill>
                  <a:srgbClr val="002060"/>
                </a:solidFill>
                <a:latin typeface="Century Gothic"/>
                <a:ea typeface="Century Gothic"/>
              </a:rPr>
              <a:t>lieben</a:t>
            </a:r>
            <a:r>
              <a:rPr lang="en-GB" sz="1800" b="0" i="0" strike="noStrike" spc="-1" dirty="0">
                <a:solidFill>
                  <a:srgbClr val="002060"/>
                </a:solidFill>
                <a:latin typeface="Century Gothic"/>
                <a:ea typeface="Century Gothic"/>
              </a:rPr>
              <a:t> [701] </a:t>
            </a:r>
            <a:r>
              <a:rPr lang="en-GB" sz="1800" b="0" i="0" strike="noStrike" spc="-1" dirty="0" err="1">
                <a:solidFill>
                  <a:srgbClr val="002060"/>
                </a:solidFill>
                <a:latin typeface="Century Gothic"/>
                <a:ea typeface="Century Gothic"/>
              </a:rPr>
              <a:t>schreiben</a:t>
            </a:r>
            <a:r>
              <a:rPr lang="en-GB" sz="1800" b="0" i="0" strike="noStrike" spc="-1" dirty="0">
                <a:solidFill>
                  <a:srgbClr val="002060"/>
                </a:solidFill>
                <a:latin typeface="Century Gothic"/>
                <a:ea typeface="Century Gothic"/>
              </a:rPr>
              <a:t> [184] </a:t>
            </a:r>
            <a:r>
              <a:rPr lang="en-GB" sz="1800" b="0" i="0" strike="noStrike" spc="-1" dirty="0" err="1">
                <a:solidFill>
                  <a:srgbClr val="002060"/>
                </a:solidFill>
                <a:latin typeface="Century Gothic"/>
                <a:ea typeface="Century Gothic"/>
              </a:rPr>
              <a:t>schwimmen</a:t>
            </a:r>
            <a:r>
              <a:rPr lang="en-GB" sz="1800" b="0" i="0" strike="noStrike" spc="-1" dirty="0">
                <a:solidFill>
                  <a:srgbClr val="002060"/>
                </a:solidFill>
                <a:latin typeface="Century Gothic"/>
                <a:ea typeface="Century Gothic"/>
              </a:rPr>
              <a:t> [1863] </a:t>
            </a:r>
            <a:r>
              <a:rPr lang="en-GB" sz="1800" b="0" i="0" strike="noStrike" spc="-1" dirty="0" err="1">
                <a:solidFill>
                  <a:srgbClr val="002060"/>
                </a:solidFill>
                <a:latin typeface="Century Gothic"/>
                <a:ea typeface="Century Gothic"/>
              </a:rPr>
              <a:t>singen</a:t>
            </a:r>
            <a:r>
              <a:rPr lang="en-GB" sz="1800" b="0" i="0" strike="noStrike" spc="-1" dirty="0">
                <a:solidFill>
                  <a:srgbClr val="002060"/>
                </a:solidFill>
                <a:latin typeface="Century Gothic"/>
                <a:ea typeface="Century Gothic"/>
              </a:rPr>
              <a:t> [1063] </a:t>
            </a:r>
            <a:r>
              <a:rPr lang="en-GB" sz="1800" b="0" i="0" strike="noStrike" spc="-1" dirty="0" err="1">
                <a:solidFill>
                  <a:srgbClr val="002060"/>
                </a:solidFill>
                <a:latin typeface="Century Gothic"/>
                <a:ea typeface="Century Gothic"/>
              </a:rPr>
              <a:t>spielen</a:t>
            </a:r>
            <a:r>
              <a:rPr lang="en-GB" sz="1800" b="0" i="0" strike="noStrike" spc="-1" dirty="0">
                <a:solidFill>
                  <a:srgbClr val="002060"/>
                </a:solidFill>
                <a:latin typeface="Century Gothic"/>
                <a:ea typeface="Century Gothic"/>
              </a:rPr>
              <a:t> [205] Geld [235] </a:t>
            </a:r>
            <a:r>
              <a:rPr lang="en-GB" sz="1800" b="0" i="0" strike="noStrike" spc="-1" dirty="0" err="1">
                <a:solidFill>
                  <a:srgbClr val="002060"/>
                </a:solidFill>
                <a:latin typeface="Century Gothic"/>
                <a:ea typeface="Century Gothic"/>
              </a:rPr>
              <a:t>dieser</a:t>
            </a:r>
            <a:r>
              <a:rPr lang="en-GB" sz="1800" b="0" i="0" strike="noStrike" spc="-1" dirty="0">
                <a:solidFill>
                  <a:srgbClr val="002060"/>
                </a:solidFill>
                <a:latin typeface="Century Gothic"/>
                <a:ea typeface="Century Gothic"/>
              </a:rPr>
              <a:t>, </a:t>
            </a:r>
            <a:r>
              <a:rPr lang="en-GB" sz="1800" b="0" i="0" strike="noStrike" spc="-1" dirty="0" err="1">
                <a:solidFill>
                  <a:srgbClr val="002060"/>
                </a:solidFill>
                <a:latin typeface="Century Gothic"/>
                <a:ea typeface="Century Gothic"/>
              </a:rPr>
              <a:t>diese</a:t>
            </a:r>
            <a:r>
              <a:rPr lang="en-GB" sz="1800" b="0" i="0" strike="noStrike" spc="-1" dirty="0">
                <a:solidFill>
                  <a:srgbClr val="002060"/>
                </a:solidFill>
                <a:latin typeface="Century Gothic"/>
                <a:ea typeface="Century Gothic"/>
              </a:rPr>
              <a:t>, dieses [24]</a:t>
            </a:r>
            <a:endParaRPr lang="fr-FR" sz="1800" b="0" i="0" strike="noStrike" spc="-1" dirty="0">
              <a:solidFill>
                <a:srgbClr val="002060"/>
              </a:solidFill>
              <a:latin typeface="Century Gothic"/>
              <a:ea typeface="Century Gothic"/>
            </a:endParaRPr>
          </a:p>
          <a:p>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mn-lt"/>
                <a:ea typeface="Calibri"/>
              </a:rPr>
              <a:t>The frequency rankings for words that occur in this PowerPoint which have been</a:t>
            </a:r>
            <a:r>
              <a:rPr lang="en-GB" sz="1600" b="0" i="1" strike="noStrike" spc="-1" dirty="0">
                <a:solidFill>
                  <a:srgbClr val="000000"/>
                </a:solidFill>
                <a:latin typeface="+mn-lt"/>
                <a:ea typeface="Calibri"/>
              </a:rPr>
              <a:t> previously</a:t>
            </a:r>
            <a:r>
              <a:rPr lang="en-GB" sz="1600" b="0" strike="noStrike" spc="-1" dirty="0">
                <a:solidFill>
                  <a:srgbClr val="000000"/>
                </a:solidFill>
                <a:latin typeface="+mn-lt"/>
                <a:ea typeface="Calibri"/>
              </a:rPr>
              <a:t> introduced in these resources are given in the SOW and in the resources that first introduced and formally re-visited those words. </a:t>
            </a:r>
            <a:endParaRPr lang="en-GB" sz="1600" b="0" strike="noStrike" spc="-1" dirty="0">
              <a:latin typeface="Arial"/>
            </a:endParaRPr>
          </a:p>
          <a:p>
            <a:pPr marL="0" indent="-216000">
              <a:lnSpc>
                <a:spcPct val="100000"/>
              </a:lnSpc>
            </a:pPr>
            <a:r>
              <a:rPr lang="en-GB" sz="1800" b="0" strike="noStrike" spc="-1" dirty="0">
                <a:solidFill>
                  <a:srgbClr val="000000"/>
                </a:solidFill>
                <a:latin typeface="+mn-lt"/>
                <a:ea typeface="Calibri"/>
              </a:rPr>
              <a:t>For any </a:t>
            </a:r>
            <a:r>
              <a:rPr lang="en-GB" sz="1800" b="0" i="1" strike="noStrike" spc="-1" dirty="0">
                <a:solidFill>
                  <a:srgbClr val="000000"/>
                </a:solidFill>
                <a:latin typeface="+mn-lt"/>
                <a:ea typeface="Calibri"/>
              </a:rPr>
              <a:t>other </a:t>
            </a:r>
            <a:r>
              <a:rPr lang="en-GB" sz="1800" b="0" strike="noStrike" spc="-1" dirty="0">
                <a:solidFill>
                  <a:srgbClr val="000000"/>
                </a:solidFill>
                <a:latin typeface="+mn-lt"/>
                <a:ea typeface="Calibri"/>
              </a:rPr>
              <a:t>words that occur incidentally in this PowerPoint, frequency rankings will be provided in the notes field wherever possible.</a:t>
            </a:r>
          </a:p>
          <a:p>
            <a:pPr marL="0" indent="-216000">
              <a:lnSpc>
                <a:spcPct val="100000"/>
              </a:lnSpc>
            </a:pPr>
            <a:endParaRPr lang="en-GB" sz="1800" b="0" strike="noStrike" spc="-1" dirty="0">
              <a:solidFill>
                <a:srgbClr val="000000"/>
              </a:solidFill>
              <a:latin typeface="+mn-lt"/>
            </a:endParaRPr>
          </a:p>
          <a:p>
            <a:pPr marL="0" indent="-216000">
              <a:lnSpc>
                <a:spcPct val="100000"/>
              </a:lnSpc>
            </a:pP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Remember that at the start of the course (first three lessons of Rot/Gelb) pupils learnt language (for</a:t>
            </a:r>
            <a:r>
              <a:rPr lang="en-GB" sz="1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greetings and register taking) that can still be part of the lesson routines in upper KS2 (</a:t>
            </a:r>
            <a:r>
              <a:rPr lang="en-GB" sz="1800" b="0" dirty="0" err="1">
                <a:solidFill>
                  <a:srgbClr val="000000"/>
                </a:solidFill>
                <a:effectLst/>
                <a:highlight>
                  <a:srgbClr val="FFFF00"/>
                </a:highlight>
                <a:latin typeface="Calibri" panose="020F0502020204030204" pitchFamily="34" charset="0"/>
                <a:ea typeface="Times New Roman" panose="02020603050405020304" pitchFamily="18" charset="0"/>
              </a:rPr>
              <a:t>Blau</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a:t>
            </a:r>
            <a:r>
              <a:rPr lang="en-GB" sz="1800" b="0" dirty="0" err="1">
                <a:solidFill>
                  <a:srgbClr val="000000"/>
                </a:solidFill>
                <a:effectLst/>
                <a:highlight>
                  <a:srgbClr val="FFFF00"/>
                </a:highlight>
                <a:latin typeface="Calibri" panose="020F0502020204030204" pitchFamily="34" charset="0"/>
                <a:ea typeface="Times New Roman" panose="02020603050405020304" pitchFamily="18" charset="0"/>
              </a:rPr>
              <a:t>Grün</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  They</a:t>
            </a:r>
            <a:r>
              <a:rPr lang="en-GB" sz="1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are not re-taught, as we anticipate that teachers have built these in from early in lower KS2.</a:t>
            </a:r>
            <a:r>
              <a:rPr lang="en-GB" sz="2800" b="0" dirty="0">
                <a:effectLst/>
              </a:rPr>
              <a:t> </a:t>
            </a: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Template for photocopying</a:t>
            </a:r>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10</a:t>
            </a:fld>
            <a:endParaRPr lang="en-GB"/>
          </a:p>
        </p:txBody>
      </p:sp>
    </p:spTree>
    <p:extLst>
      <p:ext uri="{BB962C8B-B14F-4D97-AF65-F5344CB8AC3E}">
        <p14:creationId xmlns:p14="http://schemas.microsoft.com/office/powerpoint/2010/main" val="4171036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Template for photocopying</a:t>
            </a:r>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11</a:t>
            </a:fld>
            <a:endParaRPr lang="en-GB"/>
          </a:p>
        </p:txBody>
      </p:sp>
    </p:spTree>
    <p:extLst>
      <p:ext uri="{BB962C8B-B14F-4D97-AF65-F5344CB8AC3E}">
        <p14:creationId xmlns:p14="http://schemas.microsoft.com/office/powerpoint/2010/main" val="50777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5 minutes</a:t>
            </a:r>
            <a:br>
              <a:rPr lang="en-GB" b="1" dirty="0"/>
            </a:br>
            <a:endParaRPr lang="en-GB" b="1" dirty="0"/>
          </a:p>
          <a:p>
            <a:r>
              <a:rPr lang="en-GB" b="1" dirty="0"/>
              <a:t>Aim: </a:t>
            </a:r>
            <a:r>
              <a:rPr lang="en-GB" b="0" dirty="0"/>
              <a:t>to practise some recently-learnt vocabulary in a German version of a well-known song.</a:t>
            </a:r>
          </a:p>
          <a:p>
            <a:endParaRPr lang="en-GB" b="0" dirty="0"/>
          </a:p>
          <a:p>
            <a:r>
              <a:rPr lang="en-GB" b="1" dirty="0"/>
              <a:t>Procedure:</a:t>
            </a:r>
            <a:br>
              <a:rPr lang="en-GB" dirty="0"/>
            </a:br>
            <a:r>
              <a:rPr lang="en-US" dirty="0"/>
              <a:t>1.</a:t>
            </a:r>
            <a:r>
              <a:rPr lang="en-US" baseline="0" dirty="0"/>
              <a:t> Explain that many Disney films have been translated in German, including the songs! It can be a lot of fun singing along to the German versions of songs you know in English and a good way to </a:t>
            </a:r>
            <a:r>
              <a:rPr lang="en-US" baseline="0" dirty="0" err="1"/>
              <a:t>practise</a:t>
            </a:r>
            <a:r>
              <a:rPr lang="en-US" baseline="0" dirty="0"/>
              <a:t> your German. Ask pupils to guess what ‘Arielle </a:t>
            </a:r>
            <a:r>
              <a:rPr lang="en-US" baseline="0" dirty="0" err="1"/>
              <a:t>ist</a:t>
            </a:r>
            <a:r>
              <a:rPr lang="en-US" baseline="0" dirty="0"/>
              <a:t> </a:t>
            </a:r>
            <a:r>
              <a:rPr lang="en-US" baseline="0" dirty="0" err="1"/>
              <a:t>eine</a:t>
            </a:r>
            <a:r>
              <a:rPr lang="en-US" baseline="0" dirty="0"/>
              <a:t> </a:t>
            </a:r>
            <a:r>
              <a:rPr lang="en-US" baseline="0" dirty="0" err="1"/>
              <a:t>Meerjungfrau</a:t>
            </a:r>
            <a:r>
              <a:rPr lang="en-US" baseline="0" dirty="0"/>
              <a:t>’ means (Ariel is a mermaid, literally: sea young woman (Meer-</a:t>
            </a:r>
            <a:r>
              <a:rPr lang="en-US" baseline="0" dirty="0" err="1"/>
              <a:t>jung</a:t>
            </a:r>
            <a:r>
              <a:rPr lang="en-US" baseline="0" dirty="0"/>
              <a:t>-Frau)). </a:t>
            </a:r>
          </a:p>
          <a:p>
            <a:r>
              <a:rPr lang="en-US" baseline="0" dirty="0"/>
              <a:t>2. On the left is the German version of the chorus of ‘Under the Sea’ from ‘The Little Mermaid.’ On the right is the English translation. Can they guess what the words in bold are in German? Click to reveal.</a:t>
            </a:r>
          </a:p>
          <a:p>
            <a:r>
              <a:rPr lang="en-US" baseline="0" dirty="0"/>
              <a:t>3. Now click on the picture of The Little Mermaid to play the video of the chorus. (</a:t>
            </a:r>
            <a:r>
              <a:rPr lang="en-GB" baseline="0" dirty="0"/>
              <a:t>https://</a:t>
            </a:r>
            <a:r>
              <a:rPr lang="en-GB" baseline="0" dirty="0" err="1"/>
              <a:t>youtu.be</a:t>
            </a:r>
            <a:r>
              <a:rPr lang="en-GB" baseline="0" dirty="0"/>
              <a:t>/egxUrfYxnu8?feature=</a:t>
            </a:r>
            <a:r>
              <a:rPr lang="en-GB" baseline="0" dirty="0" err="1"/>
              <a:t>shared&amp;t</a:t>
            </a:r>
            <a:r>
              <a:rPr lang="en-GB" baseline="0" dirty="0"/>
              <a:t>=30 – starts at 30 seconds, ends at 50 seconds)</a:t>
            </a:r>
            <a:br>
              <a:rPr lang="en-GB" baseline="0" dirty="0"/>
            </a:br>
            <a:r>
              <a:rPr lang="en-GB" baseline="0" dirty="0"/>
              <a:t>4. Play the clip again from 30 seconds in and ask pupils to sing along. Repeat a couple of times more, perhaps adding some actions for some of the words like </a:t>
            </a:r>
            <a:r>
              <a:rPr lang="en-GB" b="1" baseline="0" dirty="0" err="1"/>
              <a:t>unten</a:t>
            </a:r>
            <a:r>
              <a:rPr lang="en-GB" baseline="0" dirty="0"/>
              <a:t> (under), </a:t>
            </a:r>
            <a:r>
              <a:rPr lang="en-GB" b="1" baseline="0" dirty="0"/>
              <a:t>Meer</a:t>
            </a:r>
            <a:r>
              <a:rPr lang="en-GB" baseline="0" dirty="0"/>
              <a:t> (sea), </a:t>
            </a:r>
            <a:r>
              <a:rPr lang="en-GB" b="1" baseline="0" dirty="0"/>
              <a:t>Wetter </a:t>
            </a:r>
            <a:r>
              <a:rPr lang="en-GB" b="0" baseline="0" dirty="0"/>
              <a:t>(</a:t>
            </a:r>
            <a:r>
              <a:rPr lang="en-GB" baseline="0" dirty="0"/>
              <a:t>weather), </a:t>
            </a:r>
            <a:r>
              <a:rPr lang="en-GB" b="1" baseline="0" dirty="0" err="1"/>
              <a:t>besser</a:t>
            </a:r>
            <a:r>
              <a:rPr lang="en-GB" b="0" baseline="0" dirty="0"/>
              <a:t> (better), </a:t>
            </a:r>
            <a:r>
              <a:rPr lang="en-GB" b="1" baseline="0" dirty="0" err="1"/>
              <a:t>mehr</a:t>
            </a:r>
            <a:r>
              <a:rPr lang="en-GB" b="0" baseline="0" dirty="0"/>
              <a:t> (more)</a:t>
            </a:r>
            <a:r>
              <a:rPr lang="en-GB" baseline="0" dirty="0"/>
              <a:t>, </a:t>
            </a:r>
            <a:r>
              <a:rPr lang="en-GB" b="1" baseline="0" dirty="0" err="1"/>
              <a:t>oben</a:t>
            </a:r>
            <a:r>
              <a:rPr lang="en-GB" b="1" baseline="0" dirty="0"/>
              <a:t> </a:t>
            </a:r>
            <a:r>
              <a:rPr lang="en-GB" b="0" baseline="0" dirty="0"/>
              <a:t>(</a:t>
            </a:r>
            <a:r>
              <a:rPr lang="en-GB" baseline="0" dirty="0"/>
              <a:t>above), </a:t>
            </a:r>
            <a:r>
              <a:rPr lang="en-GB" b="1" baseline="0" dirty="0" err="1"/>
              <a:t>schuftet</a:t>
            </a:r>
            <a:r>
              <a:rPr lang="en-GB" b="1" baseline="0" dirty="0"/>
              <a:t> </a:t>
            </a:r>
            <a:r>
              <a:rPr lang="en-GB" b="0" baseline="0" dirty="0"/>
              <a:t>(</a:t>
            </a:r>
            <a:r>
              <a:rPr lang="en-GB" baseline="0" dirty="0"/>
              <a:t>works too hard), </a:t>
            </a:r>
            <a:r>
              <a:rPr lang="en-GB" b="1" baseline="0" dirty="0" err="1"/>
              <a:t>schwitzt</a:t>
            </a:r>
            <a:r>
              <a:rPr lang="en-GB" b="1" baseline="0" dirty="0"/>
              <a:t> </a:t>
            </a:r>
            <a:r>
              <a:rPr lang="en-GB" b="0" baseline="0" dirty="0"/>
              <a:t>(</a:t>
            </a:r>
            <a:r>
              <a:rPr lang="en-GB" baseline="0" dirty="0"/>
              <a:t>sweats), </a:t>
            </a:r>
            <a:r>
              <a:rPr lang="en-GB" b="1" baseline="0" dirty="0" err="1"/>
              <a:t>schwimmen</a:t>
            </a:r>
            <a:r>
              <a:rPr lang="en-GB" b="1" baseline="0" dirty="0"/>
              <a:t> </a:t>
            </a:r>
            <a:r>
              <a:rPr lang="en-GB" b="0" baseline="0" dirty="0"/>
              <a:t>(</a:t>
            </a:r>
            <a:r>
              <a:rPr lang="en-GB" baseline="0" dirty="0"/>
              <a:t>swim), </a:t>
            </a:r>
            <a:r>
              <a:rPr lang="en-GB" b="1" baseline="0" dirty="0" err="1"/>
              <a:t>hier</a:t>
            </a:r>
            <a:r>
              <a:rPr lang="en-GB" b="1" baseline="0" dirty="0"/>
              <a:t> </a:t>
            </a:r>
            <a:r>
              <a:rPr lang="en-GB" b="0" baseline="0" dirty="0"/>
              <a:t>(</a:t>
            </a:r>
            <a:r>
              <a:rPr lang="en-GB" baseline="0" dirty="0"/>
              <a:t>here)</a:t>
            </a:r>
          </a:p>
          <a:p>
            <a:r>
              <a:rPr lang="en-GB" baseline="0" dirty="0"/>
              <a:t>5. If time, play the whole song and ask pupils if they noticed any other words they knew.</a:t>
            </a:r>
          </a:p>
          <a:p>
            <a:br>
              <a:rPr lang="en-GB" baseline="0"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4830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cs typeface="Calibri" panose="020F0502020204030204" pitchFamily="34" charset="0"/>
              </a:rPr>
              <a:t>Timing: 5 minutes </a:t>
            </a:r>
            <a:r>
              <a:rPr lang="en-GB" b="0" dirty="0">
                <a:latin typeface="Calibri" panose="020F0502020204030204" pitchFamily="34" charset="0"/>
                <a:cs typeface="Calibri" panose="020F0502020204030204" pitchFamily="34" charset="0"/>
              </a:rPr>
              <a:t>[2 rounds]</a:t>
            </a: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Aim: </a:t>
            </a:r>
            <a:r>
              <a:rPr lang="en-GB" b="0" dirty="0">
                <a:latin typeface="Calibri" panose="020F0502020204030204" pitchFamily="34" charset="0"/>
                <a:cs typeface="Calibri" panose="020F0502020204030204" pitchFamily="34" charset="0"/>
              </a:rPr>
              <a:t>To practise the pronunciation of German words with the SSC [ä].</a:t>
            </a: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Procedure:</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Pupils work in pairs to practise pronunciation. They can choose where to start and have one minute to collect as many coins as possible. </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Divide the class in A &amp; B and click to indicate it’s ‘Person A’’s turn. </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 A starts from either ‘</a:t>
            </a:r>
            <a:r>
              <a:rPr lang="en-GB" b="0" dirty="0" err="1">
                <a:latin typeface="Calibri" panose="020F0502020204030204" pitchFamily="34" charset="0"/>
                <a:cs typeface="Calibri" panose="020F0502020204030204" pitchFamily="34" charset="0"/>
              </a:rPr>
              <a:t>Gläser</a:t>
            </a:r>
            <a:r>
              <a:rPr lang="en-GB" b="0" dirty="0">
                <a:latin typeface="Calibri" panose="020F0502020204030204" pitchFamily="34" charset="0"/>
                <a:cs typeface="Calibri" panose="020F0502020204030204" pitchFamily="34" charset="0"/>
              </a:rPr>
              <a:t>’ ‘</a:t>
            </a:r>
            <a:r>
              <a:rPr lang="en-GB" b="0" dirty="0" err="1">
                <a:latin typeface="Calibri" panose="020F0502020204030204" pitchFamily="34" charset="0"/>
                <a:cs typeface="Calibri" panose="020F0502020204030204" pitchFamily="34" charset="0"/>
              </a:rPr>
              <a:t>Sätze</a:t>
            </a:r>
            <a:r>
              <a:rPr lang="en-GB" b="0" dirty="0">
                <a:latin typeface="Calibri" panose="020F0502020204030204" pitchFamily="34" charset="0"/>
                <a:cs typeface="Calibri" panose="020F0502020204030204" pitchFamily="34" charset="0"/>
              </a:rPr>
              <a:t>’ or ‘Länder’, and follows the path to pronounce the words and collect the corresponding coins. S/he tries to do all of the routes.</a:t>
            </a:r>
            <a:br>
              <a:rPr lang="en-GB" b="0" dirty="0">
                <a:latin typeface="Calibri" panose="020F0502020204030204" pitchFamily="34" charset="0"/>
                <a:cs typeface="Calibri" panose="020F0502020204030204" pitchFamily="34" charset="0"/>
              </a:rPr>
            </a:br>
            <a:r>
              <a:rPr lang="en-GB" b="0" dirty="0">
                <a:latin typeface="Calibri" panose="020F0502020204030204" pitchFamily="34" charset="0"/>
                <a:cs typeface="Calibri" panose="020F0502020204030204" pitchFamily="34" charset="0"/>
              </a:rPr>
              <a:t>Pupil B listens and notes down the number of coins for his/her partner.</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Click to bring up Person B’s turn. </a:t>
            </a: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Click on each word to hear it pronounced, as required.</a:t>
            </a:r>
          </a:p>
          <a:p>
            <a:pPr marL="228600" lvl="0" indent="-228600" algn="l" rtl="0">
              <a:spcBef>
                <a:spcPts val="0"/>
              </a:spcBef>
              <a:spcAft>
                <a:spcPts val="0"/>
              </a:spcAft>
              <a:buClr>
                <a:schemeClr val="dk1"/>
              </a:buClr>
              <a:buSzPts val="1200"/>
              <a:buFont typeface="Calibri"/>
              <a:buAutoNum type="arabicPeriod"/>
            </a:pPr>
            <a:endParaRPr lang="en-GB" b="0" dirty="0">
              <a:latin typeface="Calibri" panose="020F0502020204030204" pitchFamily="34" charset="0"/>
              <a:cs typeface="Calibri" panose="020F0502020204030204" pitchFamily="34" charset="0"/>
            </a:endParaRPr>
          </a:p>
          <a:p>
            <a:pPr marL="216000" indent="-216000">
              <a:lnSpc>
                <a:spcPct val="100000"/>
              </a:lnSpc>
            </a:pPr>
            <a:r>
              <a:rPr lang="it-IT" sz="1400" b="1" strike="noStrike" spc="-1" dirty="0">
                <a:solidFill>
                  <a:srgbClr val="002060"/>
                </a:solidFill>
                <a:latin typeface="Century Gothic"/>
                <a:ea typeface="Century Gothic"/>
              </a:rPr>
              <a:t>Frequency of </a:t>
            </a:r>
            <a:r>
              <a:rPr lang="it-IT" sz="1400" b="1" strike="noStrike" spc="-1" dirty="0" err="1">
                <a:solidFill>
                  <a:srgbClr val="002060"/>
                </a:solidFill>
                <a:latin typeface="Century Gothic"/>
                <a:ea typeface="Century Gothic"/>
              </a:rPr>
              <a:t>unknown</a:t>
            </a:r>
            <a:r>
              <a:rPr lang="it-IT" sz="1400" b="1" strike="noStrike" spc="-1" dirty="0">
                <a:solidFill>
                  <a:srgbClr val="002060"/>
                </a:solidFill>
                <a:latin typeface="Century Gothic"/>
                <a:ea typeface="Century Gothic"/>
              </a:rPr>
              <a:t> words</a:t>
            </a:r>
            <a:r>
              <a:rPr lang="it-IT" sz="1400" b="0" strike="noStrike" spc="-1" dirty="0">
                <a:solidFill>
                  <a:srgbClr val="002060"/>
                </a:solidFill>
                <a:latin typeface="Century Gothic"/>
                <a:ea typeface="Century Gothic"/>
              </a:rPr>
              <a:t>:</a:t>
            </a:r>
            <a:r>
              <a:rPr lang="it-IT" sz="1400" b="1" strike="noStrike" spc="-1" dirty="0">
                <a:solidFill>
                  <a:srgbClr val="002060"/>
                </a:solidFill>
                <a:latin typeface="Century Gothic"/>
                <a:ea typeface="Century Gothic"/>
              </a:rPr>
              <a:t> </a:t>
            </a:r>
          </a:p>
          <a:p>
            <a:pPr marL="216000" indent="-216000">
              <a:lnSpc>
                <a:spcPct val="100000"/>
              </a:lnSpc>
            </a:pPr>
            <a:r>
              <a:rPr lang="it-IT" sz="1400" b="1" strike="noStrike" spc="-1" dirty="0" err="1">
                <a:solidFill>
                  <a:srgbClr val="002060"/>
                </a:solidFill>
                <a:latin typeface="Century Gothic"/>
                <a:ea typeface="Century Gothic"/>
              </a:rPr>
              <a:t>sammeln</a:t>
            </a:r>
            <a:r>
              <a:rPr lang="it-IT" sz="1400" b="0" strike="noStrike" spc="-1" dirty="0">
                <a:solidFill>
                  <a:srgbClr val="002060"/>
                </a:solidFill>
                <a:latin typeface="Century Gothic"/>
                <a:ea typeface="Century Gothic"/>
              </a:rPr>
              <a:t> [1219]</a:t>
            </a:r>
          </a:p>
          <a:p>
            <a:pPr marL="216000" indent="-216000">
              <a:lnSpc>
                <a:spcPct val="100000"/>
              </a:lnSpc>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228600" lvl="0" indent="-228600" algn="l" rtl="0">
              <a:spcBef>
                <a:spcPts val="0"/>
              </a:spcBef>
              <a:spcAft>
                <a:spcPts val="0"/>
              </a:spcAft>
              <a:buClr>
                <a:schemeClr val="dk1"/>
              </a:buClr>
              <a:buSzPts val="1200"/>
              <a:buFont typeface="Calibri"/>
              <a:buAutoNum type="arabicPeriod"/>
            </a:pP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1253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r>
              <a:rPr lang="en-GB" b="1" baseline="0" dirty="0"/>
              <a:t>Aim: </a:t>
            </a:r>
            <a:r>
              <a:rPr lang="en-US" b="0" dirty="0"/>
              <a:t>to explain the order of words in a German sentence,</a:t>
            </a:r>
            <a:r>
              <a:rPr lang="en-US" b="0" baseline="0" dirty="0"/>
              <a:t> and how this is affected by an initial adverb of place/location.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endParaRPr lang="en-GB" dirty="0"/>
          </a:p>
          <a:p>
            <a:pPr marL="228600" lvl="0" indent="-228600" algn="l" rtl="0">
              <a:lnSpc>
                <a:spcPct val="100000"/>
              </a:lnSpc>
              <a:spcBef>
                <a:spcPts val="0"/>
              </a:spcBef>
              <a:spcAft>
                <a:spcPts val="0"/>
              </a:spcAft>
              <a:buSzPts val="1400"/>
              <a:buAutoNum type="arabicPeriod"/>
            </a:pPr>
            <a:r>
              <a:rPr lang="en-GB" b="0" baseline="0" dirty="0"/>
              <a:t>Click to present the new information.</a:t>
            </a:r>
          </a:p>
          <a:p>
            <a:pPr marL="228600" lvl="0" indent="-228600" algn="l" rtl="0">
              <a:lnSpc>
                <a:spcPct val="100000"/>
              </a:lnSpc>
              <a:spcBef>
                <a:spcPts val="0"/>
              </a:spcBef>
              <a:spcAft>
                <a:spcPts val="0"/>
              </a:spcAft>
              <a:buSzPts val="1400"/>
              <a:buAutoNum type="arabicPeriod"/>
            </a:pPr>
            <a:r>
              <a:rPr lang="en-GB" b="0" baseline="0" dirty="0"/>
              <a:t>Elicit the English meaning of the words in the sentence.</a:t>
            </a:r>
          </a:p>
          <a:p>
            <a:pPr marL="228600" lvl="0" indent="-228600" algn="l" rtl="0">
              <a:lnSpc>
                <a:spcPct val="100000"/>
              </a:lnSpc>
              <a:spcBef>
                <a:spcPts val="0"/>
              </a:spcBef>
              <a:spcAft>
                <a:spcPts val="0"/>
              </a:spcAft>
              <a:buSzPts val="1400"/>
              <a:buAutoNum type="arabicPeriod"/>
            </a:pPr>
            <a:r>
              <a:rPr lang="en-GB" b="0" baseline="0" dirty="0"/>
              <a:t>Ensure that pupils understand that this change is for emphasis – the essential meaning of the sentence remains the same. It’s also important to point out (with the callout) that we hardly ever do this in English, just in phrases like ‘And so say all of us’!</a:t>
            </a:r>
          </a:p>
          <a:p>
            <a:pPr marL="72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endParaRPr kumimoji="0" lang="en-GB" sz="1200" b="0" i="0" u="none" strike="noStrike" kern="1200" cap="none" spc="-1" normalizeH="0" baseline="0" noProof="0" dirty="0">
              <a:ln>
                <a:noFill/>
              </a:ln>
              <a:solidFill>
                <a:prstClr val="black"/>
              </a:solidFill>
              <a:effectLst/>
              <a:uLnTx/>
              <a:uFillTx/>
              <a:latin typeface="Arial"/>
            </a:endParaRP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10397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language in sentences with word order 1 and 2.</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listen to each sentence.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Write the English meanings.</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reveal answers.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342900" lvl="0" indent="-342900" algn="l">
              <a:lnSpc>
                <a:spcPct val="107000"/>
              </a:lnSpc>
              <a:buFont typeface="+mj-lt"/>
              <a:buAutoNum type="arabicPeriod"/>
            </a:pPr>
            <a:r>
              <a:rPr lang="en-GB"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Die Schweiz </a:t>
            </a:r>
            <a:r>
              <a:rPr lang="en-GB"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liegt</a:t>
            </a:r>
            <a:r>
              <a:rPr lang="en-GB"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in Europa.</a:t>
            </a:r>
          </a:p>
          <a:p>
            <a:pPr marL="342900" lvl="0" indent="-342900" algn="l">
              <a:lnSpc>
                <a:spcPct val="107000"/>
              </a:lnSpc>
              <a:buFont typeface="+mj-lt"/>
              <a:buAutoNum type="arabicPeriod"/>
            </a:pPr>
            <a:r>
              <a:rPr lang="en-GB" sz="1800" b="0" dirty="0">
                <a:solidFill>
                  <a:srgbClr val="002060"/>
                </a:solidFill>
                <a:effectLst/>
                <a:latin typeface="Century Gothic" panose="020B0502020202020204" pitchFamily="34" charset="0"/>
                <a:cs typeface="Nirmala UI" panose="020B0502040204020203" pitchFamily="34" charset="0"/>
              </a:rPr>
              <a:t>Dort </a:t>
            </a:r>
            <a:r>
              <a:rPr lang="en-GB" sz="1800" b="0" dirty="0" err="1">
                <a:solidFill>
                  <a:srgbClr val="002060"/>
                </a:solidFill>
                <a:effectLst/>
                <a:latin typeface="Century Gothic" panose="020B0502020202020204" pitchFamily="34" charset="0"/>
                <a:cs typeface="Nirmala UI" panose="020B0502040204020203" pitchFamily="34" charset="0"/>
              </a:rPr>
              <a:t>gibt</a:t>
            </a:r>
            <a:r>
              <a:rPr lang="en-GB" sz="1800" b="0" dirty="0">
                <a:solidFill>
                  <a:srgbClr val="002060"/>
                </a:solidFill>
                <a:effectLst/>
                <a:latin typeface="Century Gothic" panose="020B0502020202020204" pitchFamily="34" charset="0"/>
                <a:cs typeface="Nirmala UI" panose="020B0502040204020203" pitchFamily="34" charset="0"/>
              </a:rPr>
              <a:t> es </a:t>
            </a:r>
            <a:r>
              <a:rPr lang="en-GB" sz="1800" b="0" dirty="0" err="1">
                <a:solidFill>
                  <a:srgbClr val="002060"/>
                </a:solidFill>
                <a:effectLst/>
                <a:latin typeface="Century Gothic" panose="020B0502020202020204" pitchFamily="34" charset="0"/>
                <a:cs typeface="Nirmala UI" panose="020B0502040204020203" pitchFamily="34" charset="0"/>
              </a:rPr>
              <a:t>viele</a:t>
            </a:r>
            <a:r>
              <a:rPr lang="en-GB" sz="1800" b="0" dirty="0">
                <a:solidFill>
                  <a:srgbClr val="002060"/>
                </a:solidFill>
                <a:effectLst/>
                <a:latin typeface="Century Gothic" panose="020B0502020202020204" pitchFamily="34" charset="0"/>
                <a:cs typeface="Nirmala UI" panose="020B0502040204020203" pitchFamily="34" charset="0"/>
              </a:rPr>
              <a:t> Berge und Seen.</a:t>
            </a:r>
          </a:p>
          <a:p>
            <a:pPr marL="342900" lvl="0" indent="-342900" algn="l">
              <a:lnSpc>
                <a:spcPct val="107000"/>
              </a:lnSpc>
              <a:buFont typeface="+mj-lt"/>
              <a:buAutoNum type="arabicPeriod"/>
            </a:pPr>
            <a:r>
              <a:rPr lang="en-GB" sz="1800" b="0" dirty="0">
                <a:solidFill>
                  <a:srgbClr val="002060"/>
                </a:solidFill>
                <a:effectLst/>
                <a:latin typeface="Century Gothic" panose="020B0502020202020204" pitchFamily="34" charset="0"/>
                <a:cs typeface="Nirmala UI" panose="020B0502040204020203" pitchFamily="34" charset="0"/>
              </a:rPr>
              <a:t>Dort </a:t>
            </a:r>
            <a:r>
              <a:rPr lang="en-GB" sz="1800" b="0" dirty="0" err="1">
                <a:solidFill>
                  <a:srgbClr val="002060"/>
                </a:solidFill>
                <a:effectLst/>
                <a:latin typeface="Century Gothic" panose="020B0502020202020204" pitchFamily="34" charset="0"/>
                <a:cs typeface="Nirmala UI" panose="020B0502040204020203" pitchFamily="34" charset="0"/>
              </a:rPr>
              <a:t>siehst</a:t>
            </a:r>
            <a:r>
              <a:rPr lang="en-GB" sz="1800" b="0" dirty="0">
                <a:solidFill>
                  <a:srgbClr val="002060"/>
                </a:solidFill>
                <a:effectLst/>
                <a:latin typeface="Century Gothic" panose="020B0502020202020204" pitchFamily="34" charset="0"/>
                <a:cs typeface="Nirmala UI" panose="020B0502040204020203" pitchFamily="34" charset="0"/>
              </a:rPr>
              <a:t> du </a:t>
            </a:r>
            <a:r>
              <a:rPr lang="en-GB" sz="1800" b="0" dirty="0" err="1">
                <a:solidFill>
                  <a:srgbClr val="002060"/>
                </a:solidFill>
                <a:effectLst/>
                <a:latin typeface="Century Gothic" panose="020B0502020202020204" pitchFamily="34" charset="0"/>
                <a:cs typeface="Nirmala UI" panose="020B0502040204020203" pitchFamily="34" charset="0"/>
              </a:rPr>
              <a:t>kein</a:t>
            </a:r>
            <a:r>
              <a:rPr lang="en-GB" sz="1800" b="0" dirty="0">
                <a:solidFill>
                  <a:srgbClr val="002060"/>
                </a:solidFill>
                <a:effectLst/>
                <a:latin typeface="Century Gothic" panose="020B0502020202020204" pitchFamily="34" charset="0"/>
                <a:cs typeface="Nirmala UI" panose="020B0502040204020203" pitchFamily="34" charset="0"/>
              </a:rPr>
              <a:t> Meer.</a:t>
            </a:r>
          </a:p>
          <a:p>
            <a:pPr marL="342900" lvl="0" indent="-342900" algn="l">
              <a:lnSpc>
                <a:spcPct val="107000"/>
              </a:lnSpc>
              <a:buFont typeface="+mj-lt"/>
              <a:buAutoNum type="arabicPeriod"/>
            </a:pPr>
            <a:r>
              <a:rPr lang="en-GB" sz="1800" b="0" dirty="0">
                <a:solidFill>
                  <a:srgbClr val="002060"/>
                </a:solidFill>
                <a:effectLst/>
                <a:latin typeface="Century Gothic" panose="020B0502020202020204" pitchFamily="34" charset="0"/>
                <a:cs typeface="Nirmala UI" panose="020B0502040204020203" pitchFamily="34" charset="0"/>
              </a:rPr>
              <a:t>Sie </a:t>
            </a:r>
            <a:r>
              <a:rPr lang="en-GB" sz="1800" b="0" dirty="0" err="1">
                <a:solidFill>
                  <a:srgbClr val="002060"/>
                </a:solidFill>
                <a:effectLst/>
                <a:latin typeface="Century Gothic" panose="020B0502020202020204" pitchFamily="34" charset="0"/>
                <a:cs typeface="Nirmala UI" panose="020B0502040204020203" pitchFamily="34" charset="0"/>
              </a:rPr>
              <a:t>fahren</a:t>
            </a:r>
            <a:r>
              <a:rPr lang="en-GB" sz="1800" b="0" dirty="0">
                <a:solidFill>
                  <a:srgbClr val="002060"/>
                </a:solidFill>
                <a:effectLst/>
                <a:latin typeface="Century Gothic" panose="020B0502020202020204" pitchFamily="34" charset="0"/>
                <a:cs typeface="Nirmala UI" panose="020B0502040204020203" pitchFamily="34" charset="0"/>
              </a:rPr>
              <a:t> </a:t>
            </a:r>
            <a:r>
              <a:rPr lang="en-GB" sz="1800" b="0" dirty="0" err="1">
                <a:solidFill>
                  <a:srgbClr val="002060"/>
                </a:solidFill>
                <a:effectLst/>
                <a:latin typeface="Century Gothic" panose="020B0502020202020204" pitchFamily="34" charset="0"/>
                <a:cs typeface="Nirmala UI" panose="020B0502040204020203" pitchFamily="34" charset="0"/>
              </a:rPr>
              <a:t>mit</a:t>
            </a:r>
            <a:r>
              <a:rPr lang="en-GB" sz="1800" b="0" dirty="0">
                <a:solidFill>
                  <a:srgbClr val="002060"/>
                </a:solidFill>
                <a:effectLst/>
                <a:latin typeface="Century Gothic" panose="020B0502020202020204" pitchFamily="34" charset="0"/>
                <a:cs typeface="Nirmala UI" panose="020B0502040204020203" pitchFamily="34" charset="0"/>
              </a:rPr>
              <a:t> </a:t>
            </a:r>
            <a:r>
              <a:rPr lang="en-GB" sz="1800" b="0" dirty="0" err="1">
                <a:solidFill>
                  <a:srgbClr val="002060"/>
                </a:solidFill>
                <a:effectLst/>
                <a:latin typeface="Century Gothic" panose="020B0502020202020204" pitchFamily="34" charset="0"/>
                <a:cs typeface="Nirmala UI" panose="020B0502040204020203" pitchFamily="34" charset="0"/>
              </a:rPr>
              <a:t>dem</a:t>
            </a:r>
            <a:r>
              <a:rPr lang="en-GB" sz="1800" b="0" dirty="0">
                <a:solidFill>
                  <a:srgbClr val="002060"/>
                </a:solidFill>
                <a:effectLst/>
                <a:latin typeface="Century Gothic" panose="020B0502020202020204" pitchFamily="34" charset="0"/>
                <a:cs typeface="Nirmala UI" panose="020B0502040204020203" pitchFamily="34" charset="0"/>
              </a:rPr>
              <a:t> Zug </a:t>
            </a:r>
            <a:r>
              <a:rPr lang="en-GB" sz="1800" b="0" dirty="0" err="1">
                <a:solidFill>
                  <a:srgbClr val="002060"/>
                </a:solidFill>
                <a:effectLst/>
                <a:latin typeface="Century Gothic" panose="020B0502020202020204" pitchFamily="34" charset="0"/>
                <a:cs typeface="Nirmala UI" panose="020B0502040204020203" pitchFamily="34" charset="0"/>
              </a:rPr>
              <a:t>durch</a:t>
            </a:r>
            <a:r>
              <a:rPr lang="en-GB" sz="1800" b="0" dirty="0">
                <a:solidFill>
                  <a:srgbClr val="002060"/>
                </a:solidFill>
                <a:effectLst/>
                <a:latin typeface="Century Gothic" panose="020B0502020202020204" pitchFamily="34" charset="0"/>
                <a:cs typeface="Nirmala UI" panose="020B0502040204020203" pitchFamily="34" charset="0"/>
              </a:rPr>
              <a:t> die Schweiz.</a:t>
            </a:r>
          </a:p>
          <a:p>
            <a:pPr marL="342900" lvl="0" indent="-342900" algn="l">
              <a:lnSpc>
                <a:spcPct val="107000"/>
              </a:lnSpc>
              <a:buFont typeface="+mj-lt"/>
              <a:buAutoNum type="arabicPeriod"/>
            </a:pPr>
            <a:r>
              <a:rPr lang="en-GB" sz="1800" b="0" dirty="0" err="1">
                <a:solidFill>
                  <a:srgbClr val="002060"/>
                </a:solidFill>
                <a:effectLst/>
                <a:latin typeface="Century Gothic" panose="020B0502020202020204" pitchFamily="34" charset="0"/>
                <a:cs typeface="Nirmala UI" panose="020B0502040204020203" pitchFamily="34" charset="0"/>
              </a:rPr>
              <a:t>Hier</a:t>
            </a:r>
            <a:r>
              <a:rPr lang="en-GB" sz="1800" b="0" dirty="0">
                <a:solidFill>
                  <a:srgbClr val="002060"/>
                </a:solidFill>
                <a:effectLst/>
                <a:latin typeface="Century Gothic" panose="020B0502020202020204" pitchFamily="34" charset="0"/>
                <a:cs typeface="Nirmala UI" panose="020B0502040204020203" pitchFamily="34" charset="0"/>
              </a:rPr>
              <a:t> </a:t>
            </a:r>
            <a:r>
              <a:rPr lang="en-GB" sz="1800" b="0" dirty="0" err="1">
                <a:solidFill>
                  <a:srgbClr val="002060"/>
                </a:solidFill>
                <a:effectLst/>
                <a:latin typeface="Century Gothic" panose="020B0502020202020204" pitchFamily="34" charset="0"/>
                <a:cs typeface="Nirmala UI" panose="020B0502040204020203" pitchFamily="34" charset="0"/>
              </a:rPr>
              <a:t>sind</a:t>
            </a:r>
            <a:r>
              <a:rPr lang="en-GB" sz="1800" b="0" dirty="0">
                <a:solidFill>
                  <a:srgbClr val="002060"/>
                </a:solidFill>
                <a:effectLst/>
                <a:latin typeface="Century Gothic" panose="020B0502020202020204" pitchFamily="34" charset="0"/>
                <a:cs typeface="Nirmala UI" panose="020B0502040204020203" pitchFamily="34" charset="0"/>
              </a:rPr>
              <a:t> </a:t>
            </a:r>
            <a:r>
              <a:rPr lang="en-GB" sz="1800" b="0" dirty="0" err="1">
                <a:solidFill>
                  <a:srgbClr val="002060"/>
                </a:solidFill>
                <a:effectLst/>
                <a:latin typeface="Century Gothic" panose="020B0502020202020204" pitchFamily="34" charset="0"/>
                <a:cs typeface="Nirmala UI" panose="020B0502040204020203" pitchFamily="34" charset="0"/>
              </a:rPr>
              <a:t>meine</a:t>
            </a:r>
            <a:r>
              <a:rPr lang="en-GB" sz="1800" b="0" dirty="0">
                <a:solidFill>
                  <a:srgbClr val="002060"/>
                </a:solidFill>
                <a:effectLst/>
                <a:latin typeface="Century Gothic" panose="020B0502020202020204" pitchFamily="34" charset="0"/>
                <a:cs typeface="Nirmala UI" panose="020B0502040204020203" pitchFamily="34" charset="0"/>
              </a:rPr>
              <a:t> </a:t>
            </a:r>
            <a:r>
              <a:rPr lang="en-GB" sz="1800" b="0" dirty="0" err="1">
                <a:solidFill>
                  <a:srgbClr val="002060"/>
                </a:solidFill>
                <a:effectLst/>
                <a:latin typeface="Century Gothic" panose="020B0502020202020204" pitchFamily="34" charset="0"/>
                <a:cs typeface="Nirmala UI" panose="020B0502040204020203" pitchFamily="34" charset="0"/>
              </a:rPr>
              <a:t>Sachen</a:t>
            </a:r>
            <a:r>
              <a:rPr lang="en-GB" sz="1800" b="0" dirty="0">
                <a:solidFill>
                  <a:srgbClr val="002060"/>
                </a:solidFill>
                <a:effectLst/>
                <a:latin typeface="Century Gothic" panose="020B0502020202020204" pitchFamily="34" charset="0"/>
                <a:cs typeface="Nirmala UI" panose="020B0502040204020203" pitchFamily="34" charset="0"/>
              </a:rPr>
              <a:t>.</a:t>
            </a:r>
          </a:p>
          <a:p>
            <a:pPr marL="342900" lvl="0" indent="-342900" algn="l">
              <a:lnSpc>
                <a:spcPct val="107000"/>
              </a:lnSpc>
              <a:buFont typeface="+mj-lt"/>
              <a:buAutoNum type="arabicPeriod"/>
            </a:pPr>
            <a:r>
              <a:rPr lang="en-GB" sz="1800" b="0" dirty="0">
                <a:solidFill>
                  <a:srgbClr val="002060"/>
                </a:solidFill>
                <a:effectLst/>
                <a:latin typeface="Century Gothic" panose="020B0502020202020204" pitchFamily="34" charset="0"/>
                <a:cs typeface="Nirmala UI" panose="020B0502040204020203" pitchFamily="34" charset="0"/>
              </a:rPr>
              <a:t>Sie </a:t>
            </a:r>
            <a:r>
              <a:rPr lang="en-GB" sz="1800" b="0" dirty="0" err="1">
                <a:solidFill>
                  <a:srgbClr val="002060"/>
                </a:solidFill>
                <a:effectLst/>
                <a:latin typeface="Century Gothic" panose="020B0502020202020204" pitchFamily="34" charset="0"/>
                <a:cs typeface="Nirmala UI" panose="020B0502040204020203" pitchFamily="34" charset="0"/>
              </a:rPr>
              <a:t>nimmt</a:t>
            </a:r>
            <a:r>
              <a:rPr lang="en-GB" sz="1800" b="0" dirty="0">
                <a:solidFill>
                  <a:srgbClr val="002060"/>
                </a:solidFill>
                <a:effectLst/>
                <a:latin typeface="Century Gothic" panose="020B0502020202020204" pitchFamily="34" charset="0"/>
                <a:cs typeface="Nirmala UI" panose="020B0502040204020203" pitchFamily="34" charset="0"/>
              </a:rPr>
              <a:t> </a:t>
            </a:r>
            <a:r>
              <a:rPr lang="en-GB" sz="1800" b="0" dirty="0" err="1">
                <a:solidFill>
                  <a:srgbClr val="002060"/>
                </a:solidFill>
                <a:effectLst/>
                <a:latin typeface="Century Gothic" panose="020B0502020202020204" pitchFamily="34" charset="0"/>
                <a:cs typeface="Nirmala UI" panose="020B0502040204020203" pitchFamily="34" charset="0"/>
              </a:rPr>
              <a:t>eine</a:t>
            </a:r>
            <a:r>
              <a:rPr lang="en-GB" sz="1800" b="0" dirty="0">
                <a:solidFill>
                  <a:srgbClr val="002060"/>
                </a:solidFill>
                <a:effectLst/>
                <a:latin typeface="Century Gothic" panose="020B0502020202020204" pitchFamily="34" charset="0"/>
                <a:cs typeface="Nirmala UI" panose="020B0502040204020203" pitchFamily="34" charset="0"/>
              </a:rPr>
              <a:t> </a:t>
            </a:r>
            <a:r>
              <a:rPr lang="en-GB" sz="1800" b="0" dirty="0" err="1">
                <a:solidFill>
                  <a:srgbClr val="002060"/>
                </a:solidFill>
                <a:effectLst/>
                <a:latin typeface="Century Gothic" panose="020B0502020202020204" pitchFamily="34" charset="0"/>
                <a:cs typeface="Nirmala UI" panose="020B0502040204020203" pitchFamily="34" charset="0"/>
              </a:rPr>
              <a:t>Jacke</a:t>
            </a:r>
            <a:r>
              <a:rPr lang="en-GB" sz="1800" b="0" dirty="0">
                <a:solidFill>
                  <a:srgbClr val="002060"/>
                </a:solidFill>
                <a:effectLst/>
                <a:latin typeface="Century Gothic" panose="020B0502020202020204" pitchFamily="34" charset="0"/>
                <a:cs typeface="Nirmala UI" panose="020B0502040204020203" pitchFamily="34" charset="0"/>
              </a:rPr>
              <a:t> </a:t>
            </a:r>
            <a:r>
              <a:rPr lang="en-GB" sz="1800" b="0" dirty="0" err="1">
                <a:solidFill>
                  <a:srgbClr val="002060"/>
                </a:solidFill>
                <a:effectLst/>
                <a:latin typeface="Century Gothic" panose="020B0502020202020204" pitchFamily="34" charset="0"/>
                <a:cs typeface="Nirmala UI" panose="020B0502040204020203" pitchFamily="34" charset="0"/>
              </a:rPr>
              <a:t>mit</a:t>
            </a:r>
            <a:r>
              <a:rPr lang="en-GB" sz="1800" b="0" dirty="0">
                <a:solidFill>
                  <a:srgbClr val="002060"/>
                </a:solidFill>
                <a:effectLst/>
                <a:latin typeface="Century Gothic" panose="020B0502020202020204" pitchFamily="34" charset="0"/>
                <a:cs typeface="Nirmala UI" panose="020B0502040204020203" pitchFamily="34" charset="0"/>
              </a:rPr>
              <a:t>. Das Wetter </a:t>
            </a:r>
            <a:r>
              <a:rPr lang="en-GB" sz="1800" b="0" dirty="0" err="1">
                <a:solidFill>
                  <a:srgbClr val="002060"/>
                </a:solidFill>
                <a:effectLst/>
                <a:latin typeface="Century Gothic" panose="020B0502020202020204" pitchFamily="34" charset="0"/>
                <a:cs typeface="Nirmala UI" panose="020B0502040204020203" pitchFamily="34" charset="0"/>
              </a:rPr>
              <a:t>ist</a:t>
            </a:r>
            <a:r>
              <a:rPr lang="en-GB" sz="1800" b="0" dirty="0">
                <a:solidFill>
                  <a:srgbClr val="002060"/>
                </a:solidFill>
                <a:effectLst/>
                <a:latin typeface="Century Gothic" panose="020B0502020202020204" pitchFamily="34" charset="0"/>
                <a:cs typeface="Nirmala UI" panose="020B0502040204020203" pitchFamily="34" charset="0"/>
              </a:rPr>
              <a:t> </a:t>
            </a:r>
            <a:r>
              <a:rPr lang="en-GB" sz="1800" b="0" dirty="0" err="1">
                <a:solidFill>
                  <a:srgbClr val="002060"/>
                </a:solidFill>
                <a:effectLst/>
                <a:latin typeface="Century Gothic" panose="020B0502020202020204" pitchFamily="34" charset="0"/>
                <a:cs typeface="Nirmala UI" panose="020B0502040204020203" pitchFamily="34" charset="0"/>
              </a:rPr>
              <a:t>kalt</a:t>
            </a:r>
            <a:r>
              <a:rPr lang="en-GB" sz="1800" b="0" dirty="0">
                <a:solidFill>
                  <a:srgbClr val="002060"/>
                </a:solidFill>
                <a:effectLst/>
                <a:latin typeface="Century Gothic" panose="020B0502020202020204" pitchFamily="34" charset="0"/>
                <a:cs typeface="Nirmala UI" panose="020B0502040204020203" pitchFamily="34" charset="0"/>
              </a:rPr>
              <a:t>!</a:t>
            </a: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1593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this week’s new language.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Pupils choose any 9 of the words from the English table and write them into their grid in German.</a:t>
            </a:r>
          </a:p>
          <a:p>
            <a:pPr marL="0" marR="0" lvl="0" indent="0" algn="l" rtl="0">
              <a:lnSpc>
                <a:spcPct val="100000"/>
              </a:lnSpc>
              <a:spcBef>
                <a:spcPts val="0"/>
              </a:spcBef>
              <a:spcAft>
                <a:spcPts val="0"/>
              </a:spcAft>
              <a:buClr>
                <a:schemeClr val="dk1"/>
              </a:buClr>
              <a:buSzPts val="1200"/>
              <a:buFont typeface="Calibri"/>
              <a:buNone/>
            </a:pPr>
            <a:r>
              <a:rPr lang="en-GB" b="0" dirty="0"/>
              <a:t>2. Teacher then calls out the German for any of the 9 words in the table in whichever order.</a:t>
            </a:r>
          </a:p>
          <a:p>
            <a:pPr marL="0" marR="0" lvl="0" indent="0" algn="l" rtl="0">
              <a:lnSpc>
                <a:spcPct val="100000"/>
              </a:lnSpc>
              <a:spcBef>
                <a:spcPts val="0"/>
              </a:spcBef>
              <a:spcAft>
                <a:spcPts val="0"/>
              </a:spcAft>
              <a:buClr>
                <a:schemeClr val="dk1"/>
              </a:buClr>
              <a:buSzPts val="1200"/>
              <a:buFont typeface="Calibri"/>
              <a:buNone/>
            </a:pPr>
            <a:r>
              <a:rPr lang="en-GB" b="0" dirty="0"/>
              <a:t>3. Pupils call Bingo when they have any three in a row (vertical, horizontal, or diagonal) and then again for the first full house.</a:t>
            </a:r>
          </a:p>
          <a:p>
            <a:pPr marL="0" marR="0" lvl="0" indent="0" algn="l" rtl="0">
              <a:lnSpc>
                <a:spcPct val="100000"/>
              </a:lnSpc>
              <a:spcBef>
                <a:spcPts val="0"/>
              </a:spcBef>
              <a:spcAft>
                <a:spcPts val="0"/>
              </a:spcAft>
              <a:buClr>
                <a:schemeClr val="dk1"/>
              </a:buClr>
              <a:buSzPts val="1200"/>
              <a:buFont typeface="Calibri"/>
              <a:buNone/>
            </a:pPr>
            <a:r>
              <a:rPr lang="en-GB" b="0" dirty="0"/>
              <a:t>4. Click on the blue buttons to hear the German translations if needed to support the activity.</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Translation:</a:t>
            </a:r>
          </a:p>
          <a:p>
            <a:pPr marL="0" indent="-216000">
              <a:lnSpc>
                <a:spcPct val="100000"/>
              </a:lnSpc>
            </a:pPr>
            <a:r>
              <a:rPr lang="de-DE" sz="1800" b="0" i="0" strike="noStrike" spc="-1" dirty="0">
                <a:solidFill>
                  <a:srgbClr val="002060"/>
                </a:solidFill>
                <a:latin typeface="Century Gothic"/>
                <a:ea typeface="Century Gothic"/>
              </a:rPr>
              <a:t>Leute</a:t>
            </a:r>
          </a:p>
          <a:p>
            <a:pPr marL="0" indent="-216000">
              <a:lnSpc>
                <a:spcPct val="100000"/>
              </a:lnSpc>
            </a:pPr>
            <a:r>
              <a:rPr lang="de-DE" sz="1800" b="0" i="0" strike="noStrike" spc="-1" dirty="0">
                <a:solidFill>
                  <a:srgbClr val="002060"/>
                </a:solidFill>
                <a:latin typeface="Century Gothic"/>
                <a:ea typeface="Century Gothic"/>
              </a:rPr>
              <a:t>helfen</a:t>
            </a:r>
          </a:p>
          <a:p>
            <a:pPr marL="0" indent="-216000">
              <a:lnSpc>
                <a:spcPct val="100000"/>
              </a:lnSpc>
            </a:pPr>
            <a:r>
              <a:rPr lang="de-DE" sz="1800" b="0" i="0" strike="noStrike" spc="-1" dirty="0">
                <a:solidFill>
                  <a:srgbClr val="002060"/>
                </a:solidFill>
                <a:latin typeface="Century Gothic"/>
                <a:ea typeface="Century Gothic"/>
              </a:rPr>
              <a:t>dieses</a:t>
            </a:r>
          </a:p>
          <a:p>
            <a:pPr marL="0" indent="-216000">
              <a:lnSpc>
                <a:spcPct val="100000"/>
              </a:lnSpc>
            </a:pPr>
            <a:r>
              <a:rPr lang="de-DE" sz="1800" b="0" i="0" strike="noStrike" spc="-1" dirty="0">
                <a:solidFill>
                  <a:srgbClr val="002060"/>
                </a:solidFill>
                <a:latin typeface="Century Gothic"/>
                <a:ea typeface="Century Gothic"/>
              </a:rPr>
              <a:t>Meer</a:t>
            </a:r>
          </a:p>
          <a:p>
            <a:pPr marL="0" indent="-216000">
              <a:lnSpc>
                <a:spcPct val="100000"/>
              </a:lnSpc>
            </a:pPr>
            <a:r>
              <a:rPr lang="de-DE" sz="1800" b="0" i="0" strike="noStrike" spc="-1" dirty="0">
                <a:solidFill>
                  <a:srgbClr val="002060"/>
                </a:solidFill>
                <a:latin typeface="Century Gothic"/>
                <a:ea typeface="Century Gothic"/>
              </a:rPr>
              <a:t>See</a:t>
            </a:r>
          </a:p>
          <a:p>
            <a:pPr marL="0" indent="-216000">
              <a:lnSpc>
                <a:spcPct val="100000"/>
              </a:lnSpc>
            </a:pPr>
            <a:r>
              <a:rPr lang="de-DE" sz="1800" b="0" i="0" strike="noStrike" spc="-1" dirty="0">
                <a:solidFill>
                  <a:srgbClr val="002060"/>
                </a:solidFill>
                <a:latin typeface="Century Gothic"/>
                <a:ea typeface="Century Gothic"/>
              </a:rPr>
              <a:t>kalt</a:t>
            </a:r>
          </a:p>
          <a:p>
            <a:pPr marL="0" indent="-216000">
              <a:lnSpc>
                <a:spcPct val="100000"/>
              </a:lnSpc>
            </a:pPr>
            <a:r>
              <a:rPr lang="de-DE" sz="1800" b="0" i="0" strike="noStrike" spc="-1" dirty="0">
                <a:solidFill>
                  <a:srgbClr val="002060"/>
                </a:solidFill>
                <a:latin typeface="Century Gothic"/>
                <a:ea typeface="Century Gothic"/>
              </a:rPr>
              <a:t>Dorf</a:t>
            </a:r>
          </a:p>
          <a:p>
            <a:pPr marL="0" indent="-216000">
              <a:lnSpc>
                <a:spcPct val="100000"/>
              </a:lnSpc>
            </a:pPr>
            <a:r>
              <a:rPr lang="de-DE" sz="1800" b="0" i="0" strike="noStrike" spc="-1" dirty="0">
                <a:solidFill>
                  <a:srgbClr val="002060"/>
                </a:solidFill>
                <a:latin typeface="Century Gothic"/>
                <a:ea typeface="Century Gothic"/>
              </a:rPr>
              <a:t>benutzen</a:t>
            </a:r>
          </a:p>
          <a:p>
            <a:pPr marL="0" indent="-216000">
              <a:lnSpc>
                <a:spcPct val="100000"/>
              </a:lnSpc>
            </a:pPr>
            <a:r>
              <a:rPr lang="de-DE" sz="1800" b="0" i="0" strike="noStrike" spc="-1" dirty="0">
                <a:solidFill>
                  <a:srgbClr val="002060"/>
                </a:solidFill>
                <a:latin typeface="Century Gothic"/>
                <a:ea typeface="Century Gothic"/>
              </a:rPr>
              <a:t>erklären</a:t>
            </a:r>
          </a:p>
          <a:p>
            <a:pPr marL="0" indent="-216000">
              <a:lnSpc>
                <a:spcPct val="100000"/>
              </a:lnSpc>
            </a:pPr>
            <a:r>
              <a:rPr lang="de-DE" sz="1800" b="0" i="0" strike="noStrike" spc="-1" dirty="0">
                <a:solidFill>
                  <a:srgbClr val="002060"/>
                </a:solidFill>
                <a:latin typeface="Century Gothic"/>
                <a:ea typeface="Century Gothic"/>
              </a:rPr>
              <a:t>nehmen</a:t>
            </a:r>
          </a:p>
          <a:p>
            <a:pPr marL="0" indent="-216000">
              <a:lnSpc>
                <a:spcPct val="100000"/>
              </a:lnSpc>
            </a:pPr>
            <a:r>
              <a:rPr lang="de-DE" sz="1800" b="0" i="0" strike="noStrike" spc="-1" dirty="0">
                <a:solidFill>
                  <a:srgbClr val="002060"/>
                </a:solidFill>
                <a:latin typeface="Century Gothic"/>
                <a:ea typeface="Century Gothic"/>
              </a:rPr>
              <a:t>liegen</a:t>
            </a:r>
          </a:p>
          <a:p>
            <a:pPr marL="0" indent="-216000">
              <a:lnSpc>
                <a:spcPct val="100000"/>
              </a:lnSpc>
            </a:pPr>
            <a:r>
              <a:rPr lang="de-DE" sz="1800" b="0" i="0" strike="noStrike" spc="-1" dirty="0">
                <a:solidFill>
                  <a:srgbClr val="002060"/>
                </a:solidFill>
                <a:latin typeface="Century Gothic"/>
                <a:ea typeface="Century Gothic"/>
              </a:rPr>
              <a:t>Europa</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532D0CC9-DEA3-4A63-A921-D94C06607CC8}" type="slidenum">
              <a:rPr lang="en-GB" smtClean="0"/>
              <a:t>7</a:t>
            </a:fld>
            <a:endParaRPr lang="en-GB"/>
          </a:p>
        </p:txBody>
      </p:sp>
    </p:spTree>
    <p:extLst>
      <p:ext uri="{BB962C8B-B14F-4D97-AF65-F5344CB8AC3E}">
        <p14:creationId xmlns:p14="http://schemas.microsoft.com/office/powerpoint/2010/main" val="375990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8</a:t>
            </a:fld>
            <a:endParaRPr lang="en-GB"/>
          </a:p>
        </p:txBody>
      </p:sp>
    </p:spTree>
    <p:extLst>
      <p:ext uri="{BB962C8B-B14F-4D97-AF65-F5344CB8AC3E}">
        <p14:creationId xmlns:p14="http://schemas.microsoft.com/office/powerpoint/2010/main" val="216822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png"/><Relationship Id="rId7" Type="http://schemas.openxmlformats.org/officeDocument/2006/relationships/hyperlink" Target="https://youtu.be/egxUrfYxnu8?feature=shared&amp;t=30"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audio" Target="../media/audio3.wav"/><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image" Target="../media/image4.png"/><Relationship Id="rId7" Type="http://schemas.openxmlformats.org/officeDocument/2006/relationships/audio" Target="../media/audio6.wav"/><Relationship Id="rId12" Type="http://schemas.openxmlformats.org/officeDocument/2006/relationships/audio" Target="../media/audio10.wav"/><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image" Target="../media/image13.png"/><Relationship Id="rId5" Type="http://schemas.openxmlformats.org/officeDocument/2006/relationships/audio" Target="../media/audio4.wav"/><Relationship Id="rId10" Type="http://schemas.openxmlformats.org/officeDocument/2006/relationships/audio" Target="../media/audio9.wav"/><Relationship Id="rId4" Type="http://schemas.openxmlformats.org/officeDocument/2006/relationships/image" Target="../media/image5.svg"/><Relationship Id="rId9" Type="http://schemas.openxmlformats.org/officeDocument/2006/relationships/audio" Target="../media/audio8.wav"/></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4F166B51-3D67-497F-8CE0-E8183B9993DE}"/>
              </a:ext>
            </a:extLst>
          </p:cNvPr>
          <p:cNvSpPr/>
          <p:nvPr/>
        </p:nvSpPr>
        <p:spPr>
          <a:xfrm>
            <a:off x="0" y="0"/>
            <a:ext cx="4350984" cy="6872068"/>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B050"/>
                </a:solidFill>
                <a:effectLst/>
                <a:uLnTx/>
                <a:uFillTx/>
                <a:latin typeface="Modern Love" panose="04090805081005020601" pitchFamily="82" charset="0"/>
                <a:cs typeface="Arial"/>
                <a:sym typeface="Arial"/>
              </a:rPr>
              <a:t>grün</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rgbClr val="FFFFFF"/>
                </a:solidFill>
                <a:latin typeface="Century Gothic"/>
                <a:ea typeface="Century Gothic"/>
                <a:cs typeface="Century Gothic"/>
                <a:sym typeface="Century Gothic"/>
              </a:rPr>
              <a:t>Exploring</a:t>
            </a:r>
            <a:br>
              <a:rPr lang="en-GB" sz="3600" dirty="0">
                <a:solidFill>
                  <a:srgbClr val="000000"/>
                </a:solidFill>
                <a:latin typeface="Arial"/>
                <a:cs typeface="Arial"/>
                <a:sym typeface="Arial"/>
              </a:rPr>
            </a:br>
            <a:endParaRPr lang="en-GB" sz="3600" dirty="0"/>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2 Week 1</a:t>
            </a:r>
          </a:p>
        </p:txBody>
      </p:sp>
      <p:sp>
        <p:nvSpPr>
          <p:cNvPr id="7" name="TextBox 6">
            <a:extLst>
              <a:ext uri="{FF2B5EF4-FFF2-40B4-BE49-F238E27FC236}">
                <a16:creationId xmlns:a16="http://schemas.microsoft.com/office/drawing/2014/main" id="{BB196E0E-156A-AFCA-29D2-A1A39E3BF42A}"/>
              </a:ext>
            </a:extLst>
          </p:cNvPr>
          <p:cNvSpPr txBox="1"/>
          <p:nvPr/>
        </p:nvSpPr>
        <p:spPr>
          <a:xfrm>
            <a:off x="454047" y="3871933"/>
            <a:ext cx="3314625" cy="461665"/>
          </a:xfrm>
          <a:prstGeom prst="rect">
            <a:avLst/>
          </a:prstGeom>
          <a:solidFill>
            <a:schemeClr val="bg1"/>
          </a:solidFill>
          <a:ln w="28575">
            <a:solidFill>
              <a:srgbClr val="002060"/>
            </a:solidFill>
          </a:ln>
        </p:spPr>
        <p:txBody>
          <a:bodyPr wrap="square" rtlCol="0">
            <a:spAutoFit/>
          </a:bodyPr>
          <a:lstStyle/>
          <a:p>
            <a:pPr algn="ctr"/>
            <a:r>
              <a:rPr lang="en-US" sz="2400" dirty="0">
                <a:solidFill>
                  <a:srgbClr val="002060"/>
                </a:solidFill>
                <a:latin typeface="Century Gothic" panose="020B0502020202020204" pitchFamily="34" charset="0"/>
              </a:rPr>
              <a:t>W</a:t>
            </a:r>
            <a:r>
              <a:rPr lang="en-GB" sz="2400" dirty="0" err="1">
                <a:solidFill>
                  <a:srgbClr val="002060"/>
                </a:solidFill>
                <a:latin typeface="Century Gothic" panose="020B0502020202020204" pitchFamily="34" charset="0"/>
              </a:rPr>
              <a:t>ie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die Schweiz?</a:t>
            </a:r>
          </a:p>
        </p:txBody>
      </p:sp>
      <p:pic>
        <p:nvPicPr>
          <p:cNvPr id="11" name="Picture 10" descr="Free Switzerland Country vector and picture">
            <a:extLst>
              <a:ext uri="{FF2B5EF4-FFF2-40B4-BE49-F238E27FC236}">
                <a16:creationId xmlns:a16="http://schemas.microsoft.com/office/drawing/2014/main" id="{A1AA0947-D12E-7C48-8FBC-5C0AB1837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53" y="1494529"/>
            <a:ext cx="3188012" cy="20497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778634634"/>
              </p:ext>
            </p:extLst>
          </p:nvPr>
        </p:nvGraphicFramePr>
        <p:xfrm>
          <a:off x="557161" y="596480"/>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bekommen</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kennen</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lernen</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dieser</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spielen</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singen</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helfen</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die </a:t>
                      </a:r>
                      <a:r>
                        <a:rPr lang="en-GB" sz="2400" b="1" dirty="0" err="1">
                          <a:solidFill>
                            <a:schemeClr val="tx1"/>
                          </a:solidFill>
                          <a:latin typeface="Century Gothic" panose="020B0502020202020204" pitchFamily="34" charset="0"/>
                        </a:rPr>
                        <a:t>Hausaufgabe</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das Geld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normalerweise</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mitnehmen</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der Bus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die Leute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liegen</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das Meer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das Dorf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dort</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der Berg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chemeClr val="tx1"/>
                          </a:solidFill>
                          <a:latin typeface="Century Gothic" panose="020B0502020202020204" pitchFamily="34" charset="0"/>
                        </a:rPr>
                        <a:t>kalt</a:t>
                      </a:r>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das Wetter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Europa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TextBox 2">
            <a:extLst>
              <a:ext uri="{FF2B5EF4-FFF2-40B4-BE49-F238E27FC236}">
                <a16:creationId xmlns:a16="http://schemas.microsoft.com/office/drawing/2014/main" id="{836DF66B-C023-DAE2-FC85-9B3AEE42213F}"/>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4" name="TextBox 3">
            <a:extLst>
              <a:ext uri="{FF2B5EF4-FFF2-40B4-BE49-F238E27FC236}">
                <a16:creationId xmlns:a16="http://schemas.microsoft.com/office/drawing/2014/main" id="{B000C1CD-6215-4850-1A66-C8DE78D876E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 name="TextBox 4">
            <a:extLst>
              <a:ext uri="{FF2B5EF4-FFF2-40B4-BE49-F238E27FC236}">
                <a16:creationId xmlns:a16="http://schemas.microsoft.com/office/drawing/2014/main" id="{36D10DD9-82CE-1C85-699E-E3CA8BE8B752}"/>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8" name="TextBox 7">
            <a:extLst>
              <a:ext uri="{FF2B5EF4-FFF2-40B4-BE49-F238E27FC236}">
                <a16:creationId xmlns:a16="http://schemas.microsoft.com/office/drawing/2014/main" id="{8E53FB63-E0EB-C4A6-162B-5F3876A876ED}"/>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9" name="TextBox 8">
            <a:extLst>
              <a:ext uri="{FF2B5EF4-FFF2-40B4-BE49-F238E27FC236}">
                <a16:creationId xmlns:a16="http://schemas.microsoft.com/office/drawing/2014/main" id="{E2C91040-04D9-889D-6429-2FE1C7B0AC00}"/>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0" name="TextBox 9">
            <a:extLst>
              <a:ext uri="{FF2B5EF4-FFF2-40B4-BE49-F238E27FC236}">
                <a16:creationId xmlns:a16="http://schemas.microsoft.com/office/drawing/2014/main" id="{5A5F77F1-E63F-9D8F-DE19-754ACA338C33}"/>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43483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063972010"/>
              </p:ext>
            </p:extLst>
          </p:nvPr>
        </p:nvGraphicFramePr>
        <p:xfrm>
          <a:off x="557161" y="596480"/>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to learn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this (m)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to sing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to know</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to receive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to play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(the) money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(the) homework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chemeClr val="tx1"/>
                          </a:solidFill>
                          <a:latin typeface="Century Gothic" panose="020B0502020202020204" pitchFamily="34" charset="0"/>
                        </a:rPr>
                        <a:t>to take/bring with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(the) bus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to help</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normally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chemeClr val="tx1"/>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chemeClr val="tx1"/>
                          </a:solidFill>
                          <a:latin typeface="Century Gothic" panose="020B0502020202020204" pitchFamily="34" charset="0"/>
                        </a:rPr>
                        <a:t>(the) sea/ocean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(the) weather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chemeClr val="tx1"/>
                          </a:solidFill>
                          <a:latin typeface="Century Gothic" panose="020B0502020202020204" pitchFamily="34" charset="0"/>
                        </a:rPr>
                        <a:t>(the) hill/mountain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chemeClr val="tx1"/>
                          </a:solidFill>
                          <a:latin typeface="Century Gothic" panose="020B0502020202020204" pitchFamily="34" charset="0"/>
                        </a:rPr>
                        <a:t>there (far away)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chemeClr val="tx1"/>
                          </a:solidFill>
                          <a:latin typeface="Century Gothic" panose="020B0502020202020204" pitchFamily="34" charset="0"/>
                        </a:rPr>
                        <a:t>to lie / be located 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the village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(the) people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Europe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chemeClr val="tx1"/>
                          </a:solidFill>
                          <a:latin typeface="Century Gothic" panose="020B0502020202020204" pitchFamily="34" charset="0"/>
                        </a:rPr>
                        <a:t>cold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TextBox 2">
            <a:extLst>
              <a:ext uri="{FF2B5EF4-FFF2-40B4-BE49-F238E27FC236}">
                <a16:creationId xmlns:a16="http://schemas.microsoft.com/office/drawing/2014/main" id="{836DF66B-C023-DAE2-FC85-9B3AEE42213F}"/>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4" name="TextBox 3">
            <a:extLst>
              <a:ext uri="{FF2B5EF4-FFF2-40B4-BE49-F238E27FC236}">
                <a16:creationId xmlns:a16="http://schemas.microsoft.com/office/drawing/2014/main" id="{B000C1CD-6215-4850-1A66-C8DE78D876E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 name="TextBox 4">
            <a:extLst>
              <a:ext uri="{FF2B5EF4-FFF2-40B4-BE49-F238E27FC236}">
                <a16:creationId xmlns:a16="http://schemas.microsoft.com/office/drawing/2014/main" id="{36D10DD9-82CE-1C85-699E-E3CA8BE8B752}"/>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8" name="TextBox 7">
            <a:extLst>
              <a:ext uri="{FF2B5EF4-FFF2-40B4-BE49-F238E27FC236}">
                <a16:creationId xmlns:a16="http://schemas.microsoft.com/office/drawing/2014/main" id="{8E53FB63-E0EB-C4A6-162B-5F3876A876ED}"/>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9" name="TextBox 8">
            <a:extLst>
              <a:ext uri="{FF2B5EF4-FFF2-40B4-BE49-F238E27FC236}">
                <a16:creationId xmlns:a16="http://schemas.microsoft.com/office/drawing/2014/main" id="{E2C91040-04D9-889D-6429-2FE1C7B0AC00}"/>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0" name="TextBox 9">
            <a:extLst>
              <a:ext uri="{FF2B5EF4-FFF2-40B4-BE49-F238E27FC236}">
                <a16:creationId xmlns:a16="http://schemas.microsoft.com/office/drawing/2014/main" id="{5A5F77F1-E63F-9D8F-DE19-754ACA338C33}"/>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2965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peech Bubble: Rectangle with Corners Rounded 13">
            <a:extLst>
              <a:ext uri="{FF2B5EF4-FFF2-40B4-BE49-F238E27FC236}">
                <a16:creationId xmlns:a16="http://schemas.microsoft.com/office/drawing/2014/main" id="{AA39FA05-8009-4F16-A95C-FCF13B56ECAF}"/>
              </a:ext>
            </a:extLst>
          </p:cNvPr>
          <p:cNvSpPr/>
          <p:nvPr/>
        </p:nvSpPr>
        <p:spPr>
          <a:xfrm>
            <a:off x="1155676" y="1131643"/>
            <a:ext cx="6731024" cy="517320"/>
          </a:xfrm>
          <a:prstGeom prst="wedgeRoundRectCallout">
            <a:avLst>
              <a:gd name="adj1" fmla="val -60537"/>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5" name="CustomShape 7">
            <a:extLst>
              <a:ext uri="{FF2B5EF4-FFF2-40B4-BE49-F238E27FC236}">
                <a16:creationId xmlns:a16="http://schemas.microsoft.com/office/drawing/2014/main" id="{E3B74B75-8D5C-477A-B199-9409CEE8B3E7}"/>
              </a:ext>
            </a:extLst>
          </p:cNvPr>
          <p:cNvSpPr/>
          <p:nvPr/>
        </p:nvSpPr>
        <p:spPr>
          <a:xfrm>
            <a:off x="1127938" y="1167108"/>
            <a:ext cx="7017234"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lang="en-GB" sz="2400" b="1" kern="0" dirty="0">
                <a:solidFill>
                  <a:srgbClr val="002060"/>
                </a:solidFill>
                <a:latin typeface="Century Gothic"/>
                <a:ea typeface="Century Gothic"/>
                <a:cs typeface="Century Gothic"/>
                <a:sym typeface="Century Gothic"/>
              </a:rPr>
              <a:t>Was </a:t>
            </a:r>
            <a:r>
              <a:rPr lang="en-GB" sz="2400" b="1" kern="0" dirty="0" err="1">
                <a:solidFill>
                  <a:srgbClr val="002060"/>
                </a:solidFill>
                <a:latin typeface="Century Gothic"/>
                <a:ea typeface="Century Gothic"/>
                <a:cs typeface="Century Gothic"/>
                <a:sym typeface="Century Gothic"/>
              </a:rPr>
              <a:t>ist</a:t>
            </a:r>
            <a:r>
              <a:rPr lang="en-GB" sz="2400" b="1" kern="0" dirty="0">
                <a:solidFill>
                  <a:srgbClr val="002060"/>
                </a:solidFill>
                <a:latin typeface="Century Gothic"/>
                <a:ea typeface="Century Gothic"/>
                <a:cs typeface="Century Gothic"/>
                <a:sym typeface="Century Gothic"/>
              </a:rPr>
              <a:t> das auf Deutsch? </a:t>
            </a:r>
            <a:r>
              <a:rPr lang="en-GB" sz="2400" b="1" kern="0" dirty="0" err="1">
                <a:solidFill>
                  <a:srgbClr val="002060"/>
                </a:solidFill>
                <a:latin typeface="Century Gothic"/>
                <a:ea typeface="Century Gothic"/>
                <a:cs typeface="Century Gothic"/>
                <a:sym typeface="Century Gothic"/>
              </a:rPr>
              <a:t>Hör</a:t>
            </a:r>
            <a:r>
              <a:rPr lang="en-GB" sz="2400" b="1" kern="0" dirty="0">
                <a:solidFill>
                  <a:srgbClr val="002060"/>
                </a:solidFill>
                <a:latin typeface="Century Gothic"/>
                <a:ea typeface="Century Gothic"/>
                <a:cs typeface="Century Gothic"/>
                <a:sym typeface="Century Gothic"/>
              </a:rPr>
              <a:t> </a:t>
            </a:r>
            <a:r>
              <a:rPr lang="en-GB" sz="2400" b="1" kern="0" dirty="0" err="1">
                <a:solidFill>
                  <a:srgbClr val="002060"/>
                </a:solidFill>
                <a:latin typeface="Century Gothic"/>
                <a:ea typeface="Century Gothic"/>
                <a:cs typeface="Century Gothic"/>
                <a:sym typeface="Century Gothic"/>
              </a:rPr>
              <a:t>zu</a:t>
            </a:r>
            <a:r>
              <a:rPr lang="en-GB" sz="2400" b="1" kern="0" dirty="0">
                <a:solidFill>
                  <a:srgbClr val="002060"/>
                </a:solidFill>
                <a:latin typeface="Century Gothic"/>
                <a:ea typeface="Century Gothic"/>
                <a:cs typeface="Century Gothic"/>
                <a:sym typeface="Century Gothic"/>
              </a:rPr>
              <a:t> und sing </a:t>
            </a:r>
            <a:r>
              <a:rPr lang="en-GB" sz="2400" b="1" kern="0" dirty="0" err="1">
                <a:solidFill>
                  <a:srgbClr val="002060"/>
                </a:solidFill>
                <a:latin typeface="Century Gothic"/>
                <a:ea typeface="Century Gothic"/>
                <a:cs typeface="Century Gothic"/>
                <a:sym typeface="Century Gothic"/>
              </a:rPr>
              <a:t>mit</a:t>
            </a:r>
            <a:r>
              <a:rPr lang="en-GB" sz="2400" b="1" kern="0" dirty="0">
                <a:solidFill>
                  <a:srgbClr val="002060"/>
                </a:solidFill>
                <a:latin typeface="Century Gothic"/>
                <a:ea typeface="Century Gothic"/>
                <a:cs typeface="Century Gothic"/>
                <a:sym typeface="Century Gothic"/>
              </a:rPr>
              <a:t>!</a:t>
            </a:r>
            <a:endParaRPr kumimoji="0" lang="en-GB" sz="2400" b="1" i="0" u="none" strike="noStrike" kern="1200" cap="none" spc="-1" normalizeH="0" baseline="0" noProof="0" dirty="0">
              <a:ln>
                <a:noFill/>
              </a:ln>
              <a:solidFill>
                <a:prstClr val="black"/>
              </a:solidFill>
              <a:effectLst/>
              <a:uLnTx/>
              <a:uFillTx/>
              <a:latin typeface="Arial"/>
            </a:endParaRPr>
          </a:p>
        </p:txBody>
      </p:sp>
      <p:sp>
        <p:nvSpPr>
          <p:cNvPr id="9" name="Speech Bubble: Rectangle with Corners Rounded 8">
            <a:extLst>
              <a:ext uri="{FF2B5EF4-FFF2-40B4-BE49-F238E27FC236}">
                <a16:creationId xmlns:a16="http://schemas.microsoft.com/office/drawing/2014/main" id="{DD2575DC-DE28-4175-9A4F-B01E31866F4D}"/>
              </a:ext>
            </a:extLst>
          </p:cNvPr>
          <p:cNvSpPr/>
          <p:nvPr/>
        </p:nvSpPr>
        <p:spPr>
          <a:xfrm>
            <a:off x="249745" y="2021556"/>
            <a:ext cx="6329475" cy="4707944"/>
          </a:xfrm>
          <a:prstGeom prst="wedgeRoundRectCallout">
            <a:avLst>
              <a:gd name="adj1" fmla="val 55084"/>
              <a:gd name="adj2" fmla="val -46050"/>
              <a:gd name="adj3" fmla="val 16667"/>
            </a:avLst>
          </a:prstGeom>
          <a:solidFill>
            <a:srgbClr val="FCF0EA"/>
          </a:solidFill>
          <a:ln w="571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1: </a:t>
            </a:r>
            <a:endParaRPr lang="en-GB" sz="2800" dirty="0">
              <a:latin typeface="Century Gothic" panose="020B050202020202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id="{C303ECB6-9440-4AF7-A96E-DB3E15194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725" y="128500"/>
            <a:ext cx="2747607" cy="1552563"/>
          </a:xfrm>
          <a:prstGeom prst="rect">
            <a:avLst/>
          </a:prstGeom>
        </p:spPr>
      </p:pic>
      <p:sp>
        <p:nvSpPr>
          <p:cNvPr id="22" name="TextBox 21">
            <a:extLst>
              <a:ext uri="{FF2B5EF4-FFF2-40B4-BE49-F238E27FC236}">
                <a16:creationId xmlns:a16="http://schemas.microsoft.com/office/drawing/2014/main" id="{7AD3883F-C433-43AE-9FBD-3346B972CBEB}"/>
              </a:ext>
            </a:extLst>
          </p:cNvPr>
          <p:cNvSpPr txBox="1"/>
          <p:nvPr/>
        </p:nvSpPr>
        <p:spPr>
          <a:xfrm>
            <a:off x="434119" y="2156708"/>
            <a:ext cx="5509481"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Unten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a:t>
            </a:r>
            <a:r>
              <a:rPr lang="en-GB" sz="2800" b="1" dirty="0" err="1">
                <a:solidFill>
                  <a:srgbClr val="002060"/>
                </a:solidFill>
                <a:latin typeface="Century Gothic" panose="020B0502020202020204" pitchFamily="34" charset="0"/>
              </a:rPr>
              <a:t>nten</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im</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Meer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Bei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jedem</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Wetter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vie</a:t>
            </a:r>
            <a:r>
              <a:rPr lang="en-GB" sz="2800" dirty="0">
                <a:solidFill>
                  <a:srgbClr val="002060"/>
                </a:solidFill>
                <a:latin typeface="Century Gothic" panose="020B0502020202020204" pitchFamily="34" charset="0"/>
              </a:rPr>
              <a:t>l netter und </a:t>
            </a:r>
            <a:r>
              <a:rPr lang="en-GB" sz="2800" dirty="0" err="1">
                <a:solidFill>
                  <a:srgbClr val="002060"/>
                </a:solidFill>
                <a:latin typeface="Century Gothic" panose="020B0502020202020204" pitchFamily="34" charset="0"/>
              </a:rPr>
              <a:t>bietet</a:t>
            </a:r>
            <a:r>
              <a:rPr lang="en-GB" sz="2800" dirty="0">
                <a:solidFill>
                  <a:srgbClr val="002060"/>
                </a:solidFill>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mehr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Als dieses Land, das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oben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sitzt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Wo </a:t>
            </a:r>
            <a:r>
              <a:rPr lang="en-GB" sz="2800" dirty="0" err="1">
                <a:solidFill>
                  <a:srgbClr val="002060"/>
                </a:solidFill>
                <a:latin typeface="Century Gothic" panose="020B0502020202020204" pitchFamily="34" charset="0"/>
              </a:rPr>
              <a:t>jeder</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schuftet</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und</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nur</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schwitzt</a:t>
            </a:r>
            <a:endParaRPr lang="en-GB" sz="280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Wir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schwimmen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besser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hier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Gewässer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Unten</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im</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Meer</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a:hlinkClick r:id="" action="ppaction://noaction">
              <a:snd r:embed="rId4" name="T2_W1F_2.1.wav"/>
            </a:hlinkClick>
            <a:extLst>
              <a:ext uri="{FF2B5EF4-FFF2-40B4-BE49-F238E27FC236}">
                <a16:creationId xmlns:a16="http://schemas.microsoft.com/office/drawing/2014/main" id="{8AED9748-3B37-B41F-AB84-6A0E2DBA8768}"/>
              </a:ext>
            </a:extLst>
          </p:cNvPr>
          <p:cNvSpPr txBox="1"/>
          <p:nvPr/>
        </p:nvSpPr>
        <p:spPr>
          <a:xfrm>
            <a:off x="2769063" y="89615"/>
            <a:ext cx="76203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Unten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im</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Meer</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pic>
        <p:nvPicPr>
          <p:cNvPr id="11" name="Graphic 10" descr="Teacher">
            <a:extLst>
              <a:ext uri="{FF2B5EF4-FFF2-40B4-BE49-F238E27FC236}">
                <a16:creationId xmlns:a16="http://schemas.microsoft.com/office/drawing/2014/main" id="{6502BFCA-7103-4E48-A537-47AABF7FF5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1276" y="1004160"/>
            <a:ext cx="914400" cy="914400"/>
          </a:xfrm>
          <a:prstGeom prst="rect">
            <a:avLst/>
          </a:prstGeom>
        </p:spPr>
      </p:pic>
      <p:sp>
        <p:nvSpPr>
          <p:cNvPr id="5" name="Google Shape;167;p2">
            <a:extLst>
              <a:ext uri="{FF2B5EF4-FFF2-40B4-BE49-F238E27FC236}">
                <a16:creationId xmlns:a16="http://schemas.microsoft.com/office/drawing/2014/main" id="{31971B52-F200-494C-AAB0-7C95D5A34C83}"/>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7" descr="A statue of a mermaid holding a box&#10;&#10;Description automatically generated">
            <a:hlinkClick r:id="rId7"/>
            <a:extLst>
              <a:ext uri="{FF2B5EF4-FFF2-40B4-BE49-F238E27FC236}">
                <a16:creationId xmlns:a16="http://schemas.microsoft.com/office/drawing/2014/main" id="{4D8C2EB6-04C9-17DD-3D35-061738B7F0B7}"/>
              </a:ext>
            </a:extLst>
          </p:cNvPr>
          <p:cNvPicPr>
            <a:picLocks noChangeAspect="1"/>
          </p:cNvPicPr>
          <p:nvPr/>
        </p:nvPicPr>
        <p:blipFill rotWithShape="1">
          <a:blip r:embed="rId8">
            <a:extLst>
              <a:ext uri="{28A0092B-C50C-407E-A947-70E740481C1C}">
                <a14:useLocalDpi xmlns:a14="http://schemas.microsoft.com/office/drawing/2010/main" val="0"/>
              </a:ext>
            </a:extLst>
          </a:blip>
          <a:srcRect l="29115" t="17169" r="24836"/>
          <a:stretch/>
        </p:blipFill>
        <p:spPr>
          <a:xfrm>
            <a:off x="8585740" y="128500"/>
            <a:ext cx="1721276" cy="2058464"/>
          </a:xfrm>
          <a:prstGeom prst="rect">
            <a:avLst/>
          </a:prstGeom>
        </p:spPr>
      </p:pic>
      <p:sp>
        <p:nvSpPr>
          <p:cNvPr id="12" name="TextBox 11">
            <a:extLst>
              <a:ext uri="{FF2B5EF4-FFF2-40B4-BE49-F238E27FC236}">
                <a16:creationId xmlns:a16="http://schemas.microsoft.com/office/drawing/2014/main" id="{4E3F73D9-D797-3F4C-B3DA-5013E1EF234A}"/>
              </a:ext>
            </a:extLst>
          </p:cNvPr>
          <p:cNvSpPr txBox="1"/>
          <p:nvPr/>
        </p:nvSpPr>
        <p:spPr>
          <a:xfrm>
            <a:off x="6977478" y="2146231"/>
            <a:ext cx="532482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Under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the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a:t>
            </a:r>
            <a:r>
              <a:rPr lang="en-GB" sz="2800" b="1" dirty="0" err="1">
                <a:solidFill>
                  <a:srgbClr val="002060"/>
                </a:solidFill>
                <a:latin typeface="Century Gothic" panose="020B0502020202020204" pitchFamily="34" charset="0"/>
              </a:rPr>
              <a:t>nder</a:t>
            </a:r>
            <a:r>
              <a:rPr lang="en-GB" sz="2800" dirty="0">
                <a:solidFill>
                  <a:srgbClr val="002060"/>
                </a:solidFill>
                <a:latin typeface="Century Gothic" panose="020B0502020202020204" pitchFamily="34" charset="0"/>
              </a:rPr>
              <a:t> the </a:t>
            </a:r>
            <a:r>
              <a:rPr lang="en-GB" sz="2800" b="1" dirty="0">
                <a:solidFill>
                  <a:srgbClr val="002060"/>
                </a:solidFill>
                <a:latin typeface="Century Gothic" panose="020B0502020202020204" pitchFamily="34" charset="0"/>
              </a:rPr>
              <a:t>sea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every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weather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everything’s nicer and offers </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Than this land, that sits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Where everyone just works too hard </a:t>
            </a:r>
            <a:r>
              <a:rPr lang="en-GB" sz="2800" b="1" dirty="0">
                <a:solidFill>
                  <a:srgbClr val="002060"/>
                </a:solidFill>
                <a:latin typeface="Century Gothic" panose="020B0502020202020204" pitchFamily="34" charset="0"/>
              </a:rPr>
              <a:t>and</a:t>
            </a:r>
            <a:r>
              <a:rPr lang="en-GB" sz="2800" dirty="0">
                <a:solidFill>
                  <a:srgbClr val="002060"/>
                </a:solidFill>
                <a:latin typeface="Century Gothic" panose="020B0502020202020204" pitchFamily="34" charset="0"/>
              </a:rPr>
              <a:t> sweats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swim</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better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the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Under</a:t>
            </a:r>
            <a:r>
              <a:rPr lang="en-GB" sz="2800" dirty="0">
                <a:solidFill>
                  <a:srgbClr val="002060"/>
                </a:solidFill>
                <a:latin typeface="Century Gothic" panose="020B0502020202020204" pitchFamily="34" charset="0"/>
              </a:rPr>
              <a:t> the </a:t>
            </a:r>
            <a:r>
              <a:rPr lang="en-GB" sz="2800" b="1" dirty="0">
                <a:solidFill>
                  <a:srgbClr val="002060"/>
                </a:solidFill>
                <a:latin typeface="Century Gothic" panose="020B0502020202020204" pitchFamily="34" charset="0"/>
              </a:rPr>
              <a:t>sea</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8" name="Picture 17" descr="A red crab with eyes and claws&#10;&#10;Description automatically generated">
            <a:extLst>
              <a:ext uri="{FF2B5EF4-FFF2-40B4-BE49-F238E27FC236}">
                <a16:creationId xmlns:a16="http://schemas.microsoft.com/office/drawing/2014/main" id="{A7952A9B-095C-C593-B8F1-97E0A799C0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1758" y="2056752"/>
            <a:ext cx="1308289" cy="654145"/>
          </a:xfrm>
          <a:prstGeom prst="rect">
            <a:avLst/>
          </a:prstGeom>
        </p:spPr>
      </p:pic>
      <p:pic>
        <p:nvPicPr>
          <p:cNvPr id="19" name="Picture 18" descr="A red crab with eyes and claws&#10;&#10;Description automatically generated">
            <a:extLst>
              <a:ext uri="{FF2B5EF4-FFF2-40B4-BE49-F238E27FC236}">
                <a16:creationId xmlns:a16="http://schemas.microsoft.com/office/drawing/2014/main" id="{DF16360B-98AB-F0CC-1807-F0DCBC3002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35791" y="2063978"/>
            <a:ext cx="1308289" cy="654145"/>
          </a:xfrm>
          <a:prstGeom prst="rect">
            <a:avLst/>
          </a:prstGeom>
        </p:spPr>
      </p:pic>
      <p:pic>
        <p:nvPicPr>
          <p:cNvPr id="20" name="Picture 19" descr="A red crab with eyes and claws&#10;&#10;Description automatically generated">
            <a:extLst>
              <a:ext uri="{FF2B5EF4-FFF2-40B4-BE49-F238E27FC236}">
                <a16:creationId xmlns:a16="http://schemas.microsoft.com/office/drawing/2014/main" id="{72511F75-4333-8173-64E4-34CAD15CB3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9228" y="2084835"/>
            <a:ext cx="1093203" cy="546602"/>
          </a:xfrm>
          <a:prstGeom prst="rect">
            <a:avLst/>
          </a:prstGeom>
        </p:spPr>
      </p:pic>
      <p:pic>
        <p:nvPicPr>
          <p:cNvPr id="23" name="Picture 22" descr="A red crab with eyes and claws&#10;&#10;Description automatically generated">
            <a:extLst>
              <a:ext uri="{FF2B5EF4-FFF2-40B4-BE49-F238E27FC236}">
                <a16:creationId xmlns:a16="http://schemas.microsoft.com/office/drawing/2014/main" id="{0A0A45B9-08C6-D3E0-6370-94E4410AFA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13747" y="2084835"/>
            <a:ext cx="1093203" cy="546602"/>
          </a:xfrm>
          <a:prstGeom prst="rect">
            <a:avLst/>
          </a:prstGeom>
        </p:spPr>
      </p:pic>
      <p:pic>
        <p:nvPicPr>
          <p:cNvPr id="24" name="Picture 23" descr="A red crab with eyes and claws&#10;&#10;Description automatically generated">
            <a:extLst>
              <a:ext uri="{FF2B5EF4-FFF2-40B4-BE49-F238E27FC236}">
                <a16:creationId xmlns:a16="http://schemas.microsoft.com/office/drawing/2014/main" id="{EF2AF099-58C3-BC91-D79D-C6159C1E48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3394" y="2491006"/>
            <a:ext cx="1308289" cy="654145"/>
          </a:xfrm>
          <a:prstGeom prst="rect">
            <a:avLst/>
          </a:prstGeom>
        </p:spPr>
      </p:pic>
      <p:pic>
        <p:nvPicPr>
          <p:cNvPr id="25" name="Picture 24" descr="A red crab with eyes and claws&#10;&#10;Description automatically generated">
            <a:extLst>
              <a:ext uri="{FF2B5EF4-FFF2-40B4-BE49-F238E27FC236}">
                <a16:creationId xmlns:a16="http://schemas.microsoft.com/office/drawing/2014/main" id="{22CBBADC-ECAE-8D01-353D-A040EBF853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16469" y="3836118"/>
            <a:ext cx="1093203" cy="546602"/>
          </a:xfrm>
          <a:prstGeom prst="rect">
            <a:avLst/>
          </a:prstGeom>
        </p:spPr>
      </p:pic>
      <p:grpSp>
        <p:nvGrpSpPr>
          <p:cNvPr id="28" name="Group 27">
            <a:extLst>
              <a:ext uri="{FF2B5EF4-FFF2-40B4-BE49-F238E27FC236}">
                <a16:creationId xmlns:a16="http://schemas.microsoft.com/office/drawing/2014/main" id="{AA27F741-A357-8E5E-799C-D5D1CC42848D}"/>
              </a:ext>
            </a:extLst>
          </p:cNvPr>
          <p:cNvGrpSpPr/>
          <p:nvPr/>
        </p:nvGrpSpPr>
        <p:grpSpPr>
          <a:xfrm>
            <a:off x="1036293" y="5054603"/>
            <a:ext cx="2257065" cy="671754"/>
            <a:chOff x="1093675" y="4182300"/>
            <a:chExt cx="2257065" cy="671754"/>
          </a:xfrm>
        </p:grpSpPr>
        <p:pic>
          <p:nvPicPr>
            <p:cNvPr id="26" name="Picture 25" descr="A red crab with eyes and claws&#10;&#10;Description automatically generated">
              <a:extLst>
                <a:ext uri="{FF2B5EF4-FFF2-40B4-BE49-F238E27FC236}">
                  <a16:creationId xmlns:a16="http://schemas.microsoft.com/office/drawing/2014/main" id="{B4AA4861-5F04-CEF0-538D-2AB56B9C0C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75" y="4182300"/>
              <a:ext cx="1308289" cy="654145"/>
            </a:xfrm>
            <a:prstGeom prst="rect">
              <a:avLst/>
            </a:prstGeom>
          </p:spPr>
        </p:pic>
        <p:pic>
          <p:nvPicPr>
            <p:cNvPr id="27" name="Picture 26" descr="A red crab with eyes and claws&#10;&#10;Description automatically generated">
              <a:extLst>
                <a:ext uri="{FF2B5EF4-FFF2-40B4-BE49-F238E27FC236}">
                  <a16:creationId xmlns:a16="http://schemas.microsoft.com/office/drawing/2014/main" id="{D2EDFB7E-D3F6-C433-F11B-5ECA0C5C7C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451" y="4199909"/>
              <a:ext cx="1308289" cy="654145"/>
            </a:xfrm>
            <a:prstGeom prst="rect">
              <a:avLst/>
            </a:prstGeom>
          </p:spPr>
        </p:pic>
      </p:grpSp>
      <p:pic>
        <p:nvPicPr>
          <p:cNvPr id="29" name="Picture 28" descr="A red crab with eyes and claws&#10;&#10;Description automatically generated">
            <a:extLst>
              <a:ext uri="{FF2B5EF4-FFF2-40B4-BE49-F238E27FC236}">
                <a16:creationId xmlns:a16="http://schemas.microsoft.com/office/drawing/2014/main" id="{A9357A41-BCCD-B9D8-1749-152B40010F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42998" y="5220241"/>
            <a:ext cx="802431" cy="401216"/>
          </a:xfrm>
          <a:prstGeom prst="rect">
            <a:avLst/>
          </a:prstGeom>
        </p:spPr>
      </p:pic>
      <p:pic>
        <p:nvPicPr>
          <p:cNvPr id="30" name="Picture 29" descr="A red crab with eyes and claws&#10;&#10;Description automatically generated">
            <a:extLst>
              <a:ext uri="{FF2B5EF4-FFF2-40B4-BE49-F238E27FC236}">
                <a16:creationId xmlns:a16="http://schemas.microsoft.com/office/drawing/2014/main" id="{6E73390C-4548-9568-0212-7046D5638C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708" y="5885634"/>
            <a:ext cx="1308289" cy="654145"/>
          </a:xfrm>
          <a:prstGeom prst="rect">
            <a:avLst/>
          </a:prstGeom>
        </p:spPr>
      </p:pic>
      <p:pic>
        <p:nvPicPr>
          <p:cNvPr id="31" name="Picture 30" descr="A red crab with eyes and claws&#10;&#10;Description automatically generated">
            <a:extLst>
              <a:ext uri="{FF2B5EF4-FFF2-40B4-BE49-F238E27FC236}">
                <a16:creationId xmlns:a16="http://schemas.microsoft.com/office/drawing/2014/main" id="{02DE8846-14FC-B4C9-9824-30B9A8BCB9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15490" y="5918402"/>
            <a:ext cx="1093203" cy="546602"/>
          </a:xfrm>
          <a:prstGeom prst="rect">
            <a:avLst/>
          </a:prstGeom>
        </p:spPr>
      </p:pic>
      <p:pic>
        <p:nvPicPr>
          <p:cNvPr id="32" name="Picture 31" descr="A red crab with eyes and claws&#10;&#10;Description automatically generated">
            <a:extLst>
              <a:ext uri="{FF2B5EF4-FFF2-40B4-BE49-F238E27FC236}">
                <a16:creationId xmlns:a16="http://schemas.microsoft.com/office/drawing/2014/main" id="{55B619FA-272B-DC4E-8D1A-2062535689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2820" y="4293117"/>
            <a:ext cx="940250" cy="470125"/>
          </a:xfrm>
          <a:prstGeom prst="rect">
            <a:avLst/>
          </a:prstGeom>
        </p:spPr>
      </p:pic>
      <p:sp>
        <p:nvSpPr>
          <p:cNvPr id="34" name="TextBox 33">
            <a:hlinkClick r:id="" action="ppaction://noaction">
              <a:snd r:embed="rId10" name="T2_W1F_2.2.wav"/>
            </a:hlinkClick>
            <a:extLst>
              <a:ext uri="{FF2B5EF4-FFF2-40B4-BE49-F238E27FC236}">
                <a16:creationId xmlns:a16="http://schemas.microsoft.com/office/drawing/2014/main" id="{AEC205EF-B9AE-5FEB-9B06-D158E8C7AB18}"/>
              </a:ext>
            </a:extLst>
          </p:cNvPr>
          <p:cNvSpPr txBox="1"/>
          <p:nvPr/>
        </p:nvSpPr>
        <p:spPr>
          <a:xfrm>
            <a:off x="653443" y="585318"/>
            <a:ext cx="7260321"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Arielle </a:t>
            </a:r>
            <a:r>
              <a:rPr lang="en-GB" sz="2000" kern="0" dirty="0" err="1">
                <a:solidFill>
                  <a:srgbClr val="002060"/>
                </a:solidFill>
                <a:latin typeface="Century Gothic" panose="020B0502020202020204" pitchFamily="34" charset="0"/>
                <a:cs typeface="Arial"/>
                <a:sym typeface="Arial"/>
              </a:rPr>
              <a:t>ist</a:t>
            </a:r>
            <a:r>
              <a:rPr lang="en-GB" sz="2000" kern="0" dirty="0">
                <a:solidFill>
                  <a:srgbClr val="002060"/>
                </a:solidFill>
                <a:latin typeface="Century Gothic" panose="020B0502020202020204" pitchFamily="34" charset="0"/>
                <a:cs typeface="Arial"/>
                <a:sym typeface="Arial"/>
              </a:rPr>
              <a:t> </a:t>
            </a:r>
            <a:r>
              <a:rPr lang="en-GB" sz="2000" kern="0" dirty="0" err="1">
                <a:solidFill>
                  <a:srgbClr val="002060"/>
                </a:solidFill>
                <a:latin typeface="Century Gothic" panose="020B0502020202020204" pitchFamily="34" charset="0"/>
                <a:cs typeface="Arial"/>
                <a:sym typeface="Arial"/>
              </a:rPr>
              <a:t>eine</a:t>
            </a:r>
            <a:r>
              <a:rPr lang="en-GB" sz="2000" kern="0" dirty="0">
                <a:solidFill>
                  <a:srgbClr val="002060"/>
                </a:solidFill>
                <a:latin typeface="Century Gothic" panose="020B0502020202020204" pitchFamily="34" charset="0"/>
                <a:cs typeface="Arial"/>
                <a:sym typeface="Arial"/>
              </a:rPr>
              <a:t> </a:t>
            </a:r>
            <a:r>
              <a:rPr lang="en-GB" sz="2000" kern="0" dirty="0" err="1">
                <a:solidFill>
                  <a:srgbClr val="002060"/>
                </a:solidFill>
                <a:latin typeface="Century Gothic" panose="020B0502020202020204" pitchFamily="34" charset="0"/>
                <a:cs typeface="Arial"/>
                <a:sym typeface="Arial"/>
              </a:rPr>
              <a:t>Meerjungfrau</a:t>
            </a:r>
            <a:r>
              <a:rPr lang="en-GB" sz="2000" kern="0" dirty="0">
                <a:solidFill>
                  <a:srgbClr val="002060"/>
                </a:solidFill>
                <a:latin typeface="Century Gothic" panose="020B0502020202020204" pitchFamily="34" charset="0"/>
                <a:cs typeface="Arial"/>
                <a:sym typeface="Arial"/>
              </a:rPr>
              <a:t>. </a:t>
            </a:r>
            <a:r>
              <a:rPr lang="en-GB" sz="2000" kern="0" dirty="0" err="1">
                <a:solidFill>
                  <a:srgbClr val="002060"/>
                </a:solidFill>
                <a:latin typeface="Century Gothic" panose="020B0502020202020204" pitchFamily="34" charset="0"/>
                <a:cs typeface="Arial"/>
                <a:sym typeface="Arial"/>
              </a:rPr>
              <a:t>Arielles</a:t>
            </a:r>
            <a:r>
              <a:rPr lang="en-GB" sz="2000" kern="0" dirty="0">
                <a:solidFill>
                  <a:srgbClr val="002060"/>
                </a:solidFill>
                <a:latin typeface="Century Gothic" panose="020B0502020202020204" pitchFamily="34" charset="0"/>
                <a:cs typeface="Arial"/>
                <a:sym typeface="Arial"/>
              </a:rPr>
              <a:t> Freund </a:t>
            </a:r>
            <a:r>
              <a:rPr lang="en-GB" sz="2000" kern="0" dirty="0" err="1">
                <a:solidFill>
                  <a:srgbClr val="002060"/>
                </a:solidFill>
                <a:latin typeface="Century Gothic" panose="020B0502020202020204" pitchFamily="34" charset="0"/>
                <a:cs typeface="Arial"/>
                <a:sym typeface="Arial"/>
              </a:rPr>
              <a:t>singt</a:t>
            </a:r>
            <a:r>
              <a:rPr lang="en-GB" sz="2000" kern="0" dirty="0">
                <a:solidFill>
                  <a:srgbClr val="002060"/>
                </a:solidFill>
                <a:latin typeface="Century Gothic" panose="020B0502020202020204" pitchFamily="34" charset="0"/>
                <a:cs typeface="Arial"/>
                <a:sym typeface="Arial"/>
              </a:rPr>
              <a:t> </a:t>
            </a:r>
            <a:r>
              <a:rPr lang="en-GB" sz="2000" kern="0" dirty="0" err="1">
                <a:solidFill>
                  <a:srgbClr val="002060"/>
                </a:solidFill>
                <a:latin typeface="Century Gothic" panose="020B0502020202020204" pitchFamily="34" charset="0"/>
                <a:cs typeface="Arial"/>
                <a:sym typeface="Arial"/>
              </a:rPr>
              <a:t>ein</a:t>
            </a:r>
            <a:r>
              <a:rPr lang="en-GB" sz="2000" kern="0" dirty="0">
                <a:solidFill>
                  <a:srgbClr val="002060"/>
                </a:solidFill>
                <a:latin typeface="Century Gothic" panose="020B0502020202020204" pitchFamily="34" charset="0"/>
                <a:cs typeface="Arial"/>
                <a:sym typeface="Arial"/>
              </a:rPr>
              <a:t> Lied.</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Tree>
    <p:extLst>
      <p:ext uri="{BB962C8B-B14F-4D97-AF65-F5344CB8AC3E}">
        <p14:creationId xmlns:p14="http://schemas.microsoft.com/office/powerpoint/2010/main" val="411407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F7A8D957-1251-4EBD-9D1A-CDB9A8F257B7}"/>
              </a:ext>
            </a:extLst>
          </p:cNvPr>
          <p:cNvPicPr>
            <a:picLocks noChangeAspect="1"/>
          </p:cNvPicPr>
          <p:nvPr/>
        </p:nvPicPr>
        <p:blipFill>
          <a:blip r:embed="rId3"/>
          <a:stretch>
            <a:fillRect/>
          </a:stretch>
        </p:blipFill>
        <p:spPr>
          <a:xfrm>
            <a:off x="-1569247" y="-1135887"/>
            <a:ext cx="12325350" cy="10837007"/>
          </a:xfrm>
          <a:prstGeom prst="rect">
            <a:avLst/>
          </a:prstGeom>
        </p:spPr>
      </p:pic>
      <p:sp>
        <p:nvSpPr>
          <p:cNvPr id="38" name="Google Shape;410;p19">
            <a:extLst>
              <a:ext uri="{FF2B5EF4-FFF2-40B4-BE49-F238E27FC236}">
                <a16:creationId xmlns:a16="http://schemas.microsoft.com/office/drawing/2014/main" id="{8BEF9B49-15FA-4FA4-8341-4975688B91BD}"/>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1" name="Google Shape;387;p19">
            <a:extLst>
              <a:ext uri="{FF2B5EF4-FFF2-40B4-BE49-F238E27FC236}">
                <a16:creationId xmlns:a16="http://schemas.microsoft.com/office/drawing/2014/main" id="{95E2ED6E-268D-49F5-B3F6-603BBFA684E9}"/>
              </a:ext>
            </a:extLst>
          </p:cNvPr>
          <p:cNvSpPr/>
          <p:nvPr/>
        </p:nvSpPr>
        <p:spPr>
          <a:xfrm>
            <a:off x="11002736" y="1881617"/>
            <a:ext cx="502131" cy="4156257"/>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2" name="Google Shape;388;p19">
            <a:extLst>
              <a:ext uri="{FF2B5EF4-FFF2-40B4-BE49-F238E27FC236}">
                <a16:creationId xmlns:a16="http://schemas.microsoft.com/office/drawing/2014/main" id="{C82C0BCD-2F39-485D-852C-3B6ACB5197D9}"/>
              </a:ext>
            </a:extLst>
          </p:cNvPr>
          <p:cNvSpPr/>
          <p:nvPr/>
        </p:nvSpPr>
        <p:spPr>
          <a:xfrm>
            <a:off x="11002037" y="1876939"/>
            <a:ext cx="503528" cy="415625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43" name="Google Shape;389;p19">
            <a:extLst>
              <a:ext uri="{FF2B5EF4-FFF2-40B4-BE49-F238E27FC236}">
                <a16:creationId xmlns:a16="http://schemas.microsoft.com/office/drawing/2014/main" id="{7E222C7A-18DF-4BF4-855B-B2AEEEF2DF02}"/>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44" name="Google Shape;390;p19">
            <a:extLst>
              <a:ext uri="{FF2B5EF4-FFF2-40B4-BE49-F238E27FC236}">
                <a16:creationId xmlns:a16="http://schemas.microsoft.com/office/drawing/2014/main" id="{9F797611-EE8E-46BD-977C-2D5A889834D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45" name="Google Shape;391;p19">
            <a:extLst>
              <a:ext uri="{FF2B5EF4-FFF2-40B4-BE49-F238E27FC236}">
                <a16:creationId xmlns:a16="http://schemas.microsoft.com/office/drawing/2014/main" id="{A963F885-44DB-4D00-ACD7-E30DAF43596B}"/>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46" name="Google Shape;393;p19">
            <a:extLst>
              <a:ext uri="{FF2B5EF4-FFF2-40B4-BE49-F238E27FC236}">
                <a16:creationId xmlns:a16="http://schemas.microsoft.com/office/drawing/2014/main" id="{D6ED5B8F-E264-4E39-801E-C945DCA3A29D}"/>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94;p19">
            <a:extLst>
              <a:ext uri="{FF2B5EF4-FFF2-40B4-BE49-F238E27FC236}">
                <a16:creationId xmlns:a16="http://schemas.microsoft.com/office/drawing/2014/main" id="{51AE33CF-A626-444D-AB53-C634D9F7461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8" name="Google Shape;395;p19">
            <a:extLst>
              <a:ext uri="{FF2B5EF4-FFF2-40B4-BE49-F238E27FC236}">
                <a16:creationId xmlns:a16="http://schemas.microsoft.com/office/drawing/2014/main" id="{DEE1642F-9F24-4DD0-BDAB-97A01D36756B}"/>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30" y="143642"/>
            <a:ext cx="2304210"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2:</a:t>
            </a:r>
            <a:endParaRPr lang="en-GB" sz="3200" dirty="0"/>
          </a:p>
        </p:txBody>
      </p:sp>
      <p:sp>
        <p:nvSpPr>
          <p:cNvPr id="57" name="CustomShape 3">
            <a:extLst>
              <a:ext uri="{FF2B5EF4-FFF2-40B4-BE49-F238E27FC236}">
                <a16:creationId xmlns:a16="http://schemas.microsoft.com/office/drawing/2014/main" id="{09131A14-3E76-498A-9F9D-3DE465B168BE}"/>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8" name="Title 4">
            <a:extLst>
              <a:ext uri="{FF2B5EF4-FFF2-40B4-BE49-F238E27FC236}">
                <a16:creationId xmlns:a16="http://schemas.microsoft.com/office/drawing/2014/main" id="{0ABFB058-DBD6-47AC-86A9-CE2815BC126F}"/>
              </a:ext>
            </a:extLst>
          </p:cNvPr>
          <p:cNvSpPr txBox="1">
            <a:spLocks/>
          </p:cNvSpPr>
          <p:nvPr/>
        </p:nvSpPr>
        <p:spPr>
          <a:xfrm>
            <a:off x="10405198" y="1165602"/>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pic>
        <p:nvPicPr>
          <p:cNvPr id="59" name="Picture 58" descr="Icon&#10;&#10;Description automatically generated">
            <a:extLst>
              <a:ext uri="{FF2B5EF4-FFF2-40B4-BE49-F238E27FC236}">
                <a16:creationId xmlns:a16="http://schemas.microsoft.com/office/drawing/2014/main" id="{C40F37C5-3B61-4FD1-B88D-B22874952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21" name="Google Shape;167;p2">
            <a:extLst>
              <a:ext uri="{FF2B5EF4-FFF2-40B4-BE49-F238E27FC236}">
                <a16:creationId xmlns:a16="http://schemas.microsoft.com/office/drawing/2014/main" id="{EAC6F909-6052-4368-B482-4F1D3FDFBC18}"/>
              </a:ext>
            </a:extLst>
          </p:cNvPr>
          <p:cNvSpPr/>
          <p:nvPr/>
        </p:nvSpPr>
        <p:spPr>
          <a:xfrm>
            <a:off x="123171" y="128500"/>
            <a:ext cx="521370" cy="478471"/>
          </a:xfrm>
          <a:prstGeom prst="roundRect">
            <a:avLst>
              <a:gd name="adj" fmla="val 16667"/>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 name="Google Shape;290;p6">
            <a:extLst>
              <a:ext uri="{FF2B5EF4-FFF2-40B4-BE49-F238E27FC236}">
                <a16:creationId xmlns:a16="http://schemas.microsoft.com/office/drawing/2014/main" id="{C9106725-0ADC-49F7-8C1E-5E881CA69DFE}"/>
              </a:ext>
            </a:extLst>
          </p:cNvPr>
          <p:cNvSpPr txBox="1"/>
          <p:nvPr/>
        </p:nvSpPr>
        <p:spPr>
          <a:xfrm>
            <a:off x="5570794" y="4491400"/>
            <a:ext cx="1670717"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H</a:t>
            </a:r>
            <a:r>
              <a:rPr lang="en-US" sz="2800" b="1" kern="0" dirty="0" err="1">
                <a:solidFill>
                  <a:srgbClr val="FF0066"/>
                </a:solidFill>
                <a:latin typeface="Century Gothic"/>
                <a:ea typeface="Century Gothic"/>
                <a:cs typeface="Century Gothic"/>
                <a:sym typeface="Century Gothic"/>
              </a:rPr>
              <a:t>ä</a:t>
            </a:r>
            <a:r>
              <a:rPr lang="en-US" sz="2800" kern="0" dirty="0" err="1">
                <a:solidFill>
                  <a:srgbClr val="1F3864"/>
                </a:solidFill>
                <a:latin typeface="Century Gothic"/>
                <a:ea typeface="Century Gothic"/>
                <a:cs typeface="Century Gothic"/>
                <a:sym typeface="Century Gothic"/>
              </a:rPr>
              <a:t>nde</a:t>
            </a:r>
            <a:endParaRPr lang="en-US" sz="2800" kern="0" dirty="0">
              <a:solidFill>
                <a:srgbClr val="1F3864"/>
              </a:solidFill>
              <a:latin typeface="Century Gothic"/>
              <a:ea typeface="Century Gothic"/>
              <a:cs typeface="Century Gothic"/>
              <a:sym typeface="Century Gothic"/>
            </a:endParaRPr>
          </a:p>
        </p:txBody>
      </p:sp>
      <p:sp>
        <p:nvSpPr>
          <p:cNvPr id="23" name="Google Shape;290;p6">
            <a:extLst>
              <a:ext uri="{FF2B5EF4-FFF2-40B4-BE49-F238E27FC236}">
                <a16:creationId xmlns:a16="http://schemas.microsoft.com/office/drawing/2014/main" id="{E08CC8B6-965F-4C5C-BDDD-8506BA3D234C}"/>
              </a:ext>
            </a:extLst>
          </p:cNvPr>
          <p:cNvSpPr txBox="1"/>
          <p:nvPr/>
        </p:nvSpPr>
        <p:spPr>
          <a:xfrm>
            <a:off x="4413991" y="3840082"/>
            <a:ext cx="2435005"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b="1" kern="0" dirty="0" err="1">
                <a:solidFill>
                  <a:srgbClr val="FF0066"/>
                </a:solidFill>
                <a:latin typeface="Century Gothic"/>
                <a:ea typeface="Century Gothic"/>
                <a:cs typeface="Century Gothic"/>
                <a:sym typeface="Century Gothic"/>
              </a:rPr>
              <a:t>Ä</a:t>
            </a:r>
            <a:r>
              <a:rPr lang="en-US" sz="2800" kern="0" dirty="0" err="1">
                <a:solidFill>
                  <a:srgbClr val="1F3864"/>
                </a:solidFill>
                <a:latin typeface="Century Gothic"/>
                <a:ea typeface="Century Gothic"/>
                <a:cs typeface="Century Gothic"/>
                <a:sym typeface="Century Gothic"/>
              </a:rPr>
              <a:t>pfel</a:t>
            </a:r>
            <a:endParaRPr lang="en-US" sz="2800" kern="0" dirty="0">
              <a:solidFill>
                <a:srgbClr val="1F3864"/>
              </a:solidFill>
              <a:latin typeface="Century Gothic"/>
              <a:ea typeface="Century Gothic"/>
              <a:cs typeface="Century Gothic"/>
              <a:sym typeface="Century Gothic"/>
            </a:endParaRPr>
          </a:p>
        </p:txBody>
      </p:sp>
      <p:sp>
        <p:nvSpPr>
          <p:cNvPr id="24" name="Google Shape;290;p6">
            <a:extLst>
              <a:ext uri="{FF2B5EF4-FFF2-40B4-BE49-F238E27FC236}">
                <a16:creationId xmlns:a16="http://schemas.microsoft.com/office/drawing/2014/main" id="{90C3C102-3B94-48C1-930B-31157EF35B53}"/>
              </a:ext>
            </a:extLst>
          </p:cNvPr>
          <p:cNvSpPr txBox="1"/>
          <p:nvPr/>
        </p:nvSpPr>
        <p:spPr>
          <a:xfrm>
            <a:off x="2247608" y="3619706"/>
            <a:ext cx="2461660"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F</a:t>
            </a:r>
            <a:r>
              <a:rPr lang="en-US" sz="2800" b="1" kern="0" dirty="0" err="1">
                <a:solidFill>
                  <a:srgbClr val="FF0066"/>
                </a:solidFill>
                <a:latin typeface="Century Gothic"/>
                <a:ea typeface="Century Gothic"/>
                <a:cs typeface="Century Gothic"/>
                <a:sym typeface="Century Gothic"/>
              </a:rPr>
              <a:t>a</a:t>
            </a:r>
            <a:r>
              <a:rPr lang="en-US" sz="2800" kern="0" dirty="0" err="1">
                <a:solidFill>
                  <a:srgbClr val="1F3864"/>
                </a:solidFill>
                <a:latin typeface="Century Gothic"/>
                <a:ea typeface="Century Gothic"/>
                <a:cs typeface="Century Gothic"/>
                <a:sym typeface="Century Gothic"/>
              </a:rPr>
              <a:t>rben</a:t>
            </a:r>
            <a:endParaRPr lang="en-US" sz="2800" kern="0" dirty="0">
              <a:solidFill>
                <a:srgbClr val="1F3864"/>
              </a:solidFill>
              <a:latin typeface="Century Gothic"/>
              <a:ea typeface="Century Gothic"/>
              <a:cs typeface="Century Gothic"/>
              <a:sym typeface="Century Gothic"/>
            </a:endParaRPr>
          </a:p>
        </p:txBody>
      </p:sp>
      <p:sp>
        <p:nvSpPr>
          <p:cNvPr id="25" name="Google Shape;290;p6">
            <a:extLst>
              <a:ext uri="{FF2B5EF4-FFF2-40B4-BE49-F238E27FC236}">
                <a16:creationId xmlns:a16="http://schemas.microsoft.com/office/drawing/2014/main" id="{C2739191-F9D3-4C01-8491-932CC7BD01A1}"/>
              </a:ext>
            </a:extLst>
          </p:cNvPr>
          <p:cNvSpPr txBox="1"/>
          <p:nvPr/>
        </p:nvSpPr>
        <p:spPr>
          <a:xfrm>
            <a:off x="5171625" y="5776478"/>
            <a:ext cx="2176015"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002060"/>
                </a:solidFill>
                <a:latin typeface="Century Gothic"/>
                <a:ea typeface="Century Gothic"/>
                <a:cs typeface="Century Gothic"/>
                <a:sym typeface="Century Gothic"/>
              </a:rPr>
              <a:t>S</a:t>
            </a:r>
            <a:r>
              <a:rPr lang="en-US" sz="2800" b="1" kern="0" dirty="0" err="1">
                <a:solidFill>
                  <a:srgbClr val="FF0066"/>
                </a:solidFill>
                <a:latin typeface="Century Gothic"/>
                <a:ea typeface="Century Gothic"/>
                <a:cs typeface="Century Gothic"/>
                <a:sym typeface="Century Gothic"/>
              </a:rPr>
              <a:t>a</a:t>
            </a:r>
            <a:r>
              <a:rPr lang="en-US" sz="2800" kern="0" dirty="0" err="1">
                <a:solidFill>
                  <a:srgbClr val="1F3864"/>
                </a:solidFill>
                <a:latin typeface="Century Gothic"/>
                <a:ea typeface="Century Gothic"/>
                <a:cs typeface="Century Gothic"/>
                <a:sym typeface="Century Gothic"/>
              </a:rPr>
              <a:t>chen</a:t>
            </a:r>
            <a:endParaRPr lang="en-US" sz="2800" kern="0" dirty="0">
              <a:solidFill>
                <a:srgbClr val="1F3864"/>
              </a:solidFill>
              <a:latin typeface="Century Gothic"/>
              <a:ea typeface="Century Gothic"/>
              <a:cs typeface="Century Gothic"/>
              <a:sym typeface="Century Gothic"/>
            </a:endParaRPr>
          </a:p>
        </p:txBody>
      </p:sp>
      <p:sp>
        <p:nvSpPr>
          <p:cNvPr id="26" name="Google Shape;290;p6">
            <a:extLst>
              <a:ext uri="{FF2B5EF4-FFF2-40B4-BE49-F238E27FC236}">
                <a16:creationId xmlns:a16="http://schemas.microsoft.com/office/drawing/2014/main" id="{72987818-30B1-400F-8641-CFEC62BB10D3}"/>
              </a:ext>
            </a:extLst>
          </p:cNvPr>
          <p:cNvSpPr txBox="1"/>
          <p:nvPr/>
        </p:nvSpPr>
        <p:spPr>
          <a:xfrm rot="21345157">
            <a:off x="2624136" y="6072407"/>
            <a:ext cx="2340141"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F</a:t>
            </a:r>
            <a:r>
              <a:rPr lang="en-US" sz="2800" b="1" kern="0" dirty="0" err="1">
                <a:solidFill>
                  <a:srgbClr val="FF0066"/>
                </a:solidFill>
                <a:latin typeface="Century Gothic"/>
                <a:ea typeface="Century Gothic"/>
                <a:cs typeface="Century Gothic"/>
                <a:sym typeface="Century Gothic"/>
              </a:rPr>
              <a:t>a</a:t>
            </a:r>
            <a:r>
              <a:rPr lang="en-US" sz="2800" kern="0" dirty="0" err="1">
                <a:solidFill>
                  <a:srgbClr val="1F3864"/>
                </a:solidFill>
                <a:latin typeface="Century Gothic"/>
                <a:ea typeface="Century Gothic"/>
                <a:cs typeface="Century Gothic"/>
                <a:sym typeface="Century Gothic"/>
              </a:rPr>
              <a:t>hrr</a:t>
            </a:r>
            <a:r>
              <a:rPr lang="en-US" sz="2800" b="1" kern="0" dirty="0" err="1">
                <a:solidFill>
                  <a:srgbClr val="FF0066"/>
                </a:solidFill>
                <a:latin typeface="Century Gothic"/>
                <a:ea typeface="Century Gothic"/>
                <a:cs typeface="Century Gothic"/>
                <a:sym typeface="Century Gothic"/>
              </a:rPr>
              <a:t>ä</a:t>
            </a:r>
            <a:r>
              <a:rPr lang="en-US" sz="2800" b="1" kern="0" dirty="0" err="1">
                <a:solidFill>
                  <a:srgbClr val="1F3864"/>
                </a:solidFill>
                <a:latin typeface="Century Gothic"/>
                <a:ea typeface="Century Gothic"/>
                <a:cs typeface="Century Gothic"/>
                <a:sym typeface="Century Gothic"/>
              </a:rPr>
              <a:t>der</a:t>
            </a:r>
            <a:endParaRPr lang="en-US" sz="2800" kern="0" dirty="0">
              <a:solidFill>
                <a:srgbClr val="1F3864"/>
              </a:solidFill>
              <a:latin typeface="Century Gothic"/>
              <a:ea typeface="Century Gothic"/>
              <a:cs typeface="Century Gothic"/>
              <a:sym typeface="Century Gothic"/>
            </a:endParaRPr>
          </a:p>
        </p:txBody>
      </p:sp>
      <p:sp>
        <p:nvSpPr>
          <p:cNvPr id="27" name="Google Shape;290;p6">
            <a:extLst>
              <a:ext uri="{FF2B5EF4-FFF2-40B4-BE49-F238E27FC236}">
                <a16:creationId xmlns:a16="http://schemas.microsoft.com/office/drawing/2014/main" id="{59152723-7660-42C4-B7F0-7536BC8E7DD7}"/>
              </a:ext>
            </a:extLst>
          </p:cNvPr>
          <p:cNvSpPr txBox="1"/>
          <p:nvPr/>
        </p:nvSpPr>
        <p:spPr>
          <a:xfrm rot="20927195">
            <a:off x="2837349" y="4671663"/>
            <a:ext cx="2300296"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St</a:t>
            </a:r>
            <a:r>
              <a:rPr lang="en-US" sz="2800" b="1" kern="0" dirty="0" err="1">
                <a:solidFill>
                  <a:srgbClr val="FF0066"/>
                </a:solidFill>
                <a:latin typeface="Century Gothic"/>
                <a:ea typeface="Century Gothic"/>
                <a:cs typeface="Century Gothic"/>
                <a:sym typeface="Century Gothic"/>
              </a:rPr>
              <a:t>ä</a:t>
            </a:r>
            <a:r>
              <a:rPr lang="en-US" sz="2800" kern="0" dirty="0" err="1">
                <a:solidFill>
                  <a:srgbClr val="1F3864"/>
                </a:solidFill>
                <a:latin typeface="Century Gothic"/>
                <a:ea typeface="Century Gothic"/>
                <a:cs typeface="Century Gothic"/>
                <a:sym typeface="Century Gothic"/>
              </a:rPr>
              <a:t>dte</a:t>
            </a:r>
            <a:endParaRPr lang="en-US" sz="2800" kern="0" dirty="0">
              <a:solidFill>
                <a:srgbClr val="1F3864"/>
              </a:solidFill>
              <a:latin typeface="Century Gothic"/>
              <a:ea typeface="Century Gothic"/>
              <a:cs typeface="Century Gothic"/>
              <a:sym typeface="Century Gothic"/>
            </a:endParaRPr>
          </a:p>
        </p:txBody>
      </p:sp>
      <p:sp>
        <p:nvSpPr>
          <p:cNvPr id="28" name="Google Shape;290;p6">
            <a:extLst>
              <a:ext uri="{FF2B5EF4-FFF2-40B4-BE49-F238E27FC236}">
                <a16:creationId xmlns:a16="http://schemas.microsoft.com/office/drawing/2014/main" id="{023C316A-043C-4095-95EA-E15FE9EBE597}"/>
              </a:ext>
            </a:extLst>
          </p:cNvPr>
          <p:cNvSpPr txBox="1"/>
          <p:nvPr/>
        </p:nvSpPr>
        <p:spPr>
          <a:xfrm>
            <a:off x="5108853" y="2148523"/>
            <a:ext cx="3025415"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Schwimmb</a:t>
            </a:r>
            <a:r>
              <a:rPr lang="en-US" sz="2800" b="1" kern="0" dirty="0" err="1">
                <a:solidFill>
                  <a:srgbClr val="FF0066"/>
                </a:solidFill>
                <a:latin typeface="Century Gothic"/>
                <a:ea typeface="Century Gothic"/>
                <a:cs typeface="Century Gothic"/>
                <a:sym typeface="Century Gothic"/>
              </a:rPr>
              <a:t>ä</a:t>
            </a:r>
            <a:r>
              <a:rPr lang="en-US" sz="2800" kern="0" dirty="0" err="1">
                <a:solidFill>
                  <a:srgbClr val="1F3864"/>
                </a:solidFill>
                <a:latin typeface="Century Gothic"/>
                <a:ea typeface="Century Gothic"/>
                <a:cs typeface="Century Gothic"/>
                <a:sym typeface="Century Gothic"/>
              </a:rPr>
              <a:t>der</a:t>
            </a:r>
            <a:endParaRPr lang="en-US" sz="2800" kern="0" dirty="0">
              <a:solidFill>
                <a:srgbClr val="1F3864"/>
              </a:solidFill>
              <a:latin typeface="Century Gothic"/>
              <a:ea typeface="Century Gothic"/>
              <a:cs typeface="Century Gothic"/>
              <a:sym typeface="Century Gothic"/>
            </a:endParaRPr>
          </a:p>
        </p:txBody>
      </p:sp>
      <p:sp>
        <p:nvSpPr>
          <p:cNvPr id="29" name="Google Shape;290;p6">
            <a:extLst>
              <a:ext uri="{FF2B5EF4-FFF2-40B4-BE49-F238E27FC236}">
                <a16:creationId xmlns:a16="http://schemas.microsoft.com/office/drawing/2014/main" id="{65D12FCD-74AD-4509-93F2-85BB0C250CAC}"/>
              </a:ext>
            </a:extLst>
          </p:cNvPr>
          <p:cNvSpPr txBox="1"/>
          <p:nvPr/>
        </p:nvSpPr>
        <p:spPr>
          <a:xfrm rot="475429">
            <a:off x="3135940" y="1150357"/>
            <a:ext cx="2763655"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K</a:t>
            </a:r>
            <a:r>
              <a:rPr lang="en-US" sz="2800" b="1" kern="0" dirty="0" err="1">
                <a:solidFill>
                  <a:srgbClr val="FF0066"/>
                </a:solidFill>
                <a:latin typeface="Century Gothic"/>
                <a:ea typeface="Century Gothic"/>
                <a:cs typeface="Century Gothic"/>
                <a:sym typeface="Century Gothic"/>
              </a:rPr>
              <a:t>a</a:t>
            </a:r>
            <a:r>
              <a:rPr lang="en-US" sz="2800" kern="0" dirty="0" err="1">
                <a:solidFill>
                  <a:srgbClr val="1F3864"/>
                </a:solidFill>
                <a:latin typeface="Century Gothic"/>
                <a:ea typeface="Century Gothic"/>
                <a:cs typeface="Century Gothic"/>
                <a:sym typeface="Century Gothic"/>
              </a:rPr>
              <a:t>tzen</a:t>
            </a:r>
            <a:endParaRPr lang="en-US" sz="2800" kern="0" dirty="0">
              <a:solidFill>
                <a:srgbClr val="1F3864"/>
              </a:solidFill>
              <a:latin typeface="Century Gothic"/>
              <a:ea typeface="Century Gothic"/>
              <a:cs typeface="Century Gothic"/>
              <a:sym typeface="Century Gothic"/>
            </a:endParaRPr>
          </a:p>
        </p:txBody>
      </p:sp>
      <p:sp>
        <p:nvSpPr>
          <p:cNvPr id="30" name="Google Shape;290;p6">
            <a:extLst>
              <a:ext uri="{FF2B5EF4-FFF2-40B4-BE49-F238E27FC236}">
                <a16:creationId xmlns:a16="http://schemas.microsoft.com/office/drawing/2014/main" id="{7D624BE8-4AEC-4915-B97D-2C21930697C7}"/>
              </a:ext>
            </a:extLst>
          </p:cNvPr>
          <p:cNvSpPr txBox="1"/>
          <p:nvPr/>
        </p:nvSpPr>
        <p:spPr>
          <a:xfrm>
            <a:off x="1116782" y="1845498"/>
            <a:ext cx="2400026"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b="1" kern="0" dirty="0" err="1">
                <a:solidFill>
                  <a:srgbClr val="FF0066"/>
                </a:solidFill>
                <a:latin typeface="Century Gothic"/>
                <a:ea typeface="Century Gothic"/>
                <a:cs typeface="Century Gothic"/>
                <a:sym typeface="Century Gothic"/>
              </a:rPr>
              <a:t>A</a:t>
            </a:r>
            <a:r>
              <a:rPr lang="en-US" sz="2800" kern="0" dirty="0" err="1">
                <a:solidFill>
                  <a:srgbClr val="1F3864"/>
                </a:solidFill>
                <a:latin typeface="Century Gothic"/>
                <a:ea typeface="Century Gothic"/>
                <a:cs typeface="Century Gothic"/>
                <a:sym typeface="Century Gothic"/>
              </a:rPr>
              <a:t>ntworten</a:t>
            </a:r>
            <a:endParaRPr lang="en-US" sz="2800" kern="0" dirty="0">
              <a:solidFill>
                <a:srgbClr val="1F3864"/>
              </a:solidFill>
              <a:latin typeface="Century Gothic"/>
              <a:ea typeface="Century Gothic"/>
              <a:cs typeface="Century Gothic"/>
              <a:sym typeface="Century Gothic"/>
            </a:endParaRPr>
          </a:p>
        </p:txBody>
      </p:sp>
      <p:sp>
        <p:nvSpPr>
          <p:cNvPr id="31" name="Arc 30">
            <a:extLst>
              <a:ext uri="{FF2B5EF4-FFF2-40B4-BE49-F238E27FC236}">
                <a16:creationId xmlns:a16="http://schemas.microsoft.com/office/drawing/2014/main" id="{D28FC23E-0C14-44FC-BED3-DF59DE0D657C}"/>
              </a:ext>
            </a:extLst>
          </p:cNvPr>
          <p:cNvSpPr/>
          <p:nvPr/>
        </p:nvSpPr>
        <p:spPr>
          <a:xfrm rot="6797221">
            <a:off x="6262394" y="4352211"/>
            <a:ext cx="1357995" cy="988980"/>
          </a:xfrm>
          <a:prstGeom prst="arc">
            <a:avLst>
              <a:gd name="adj1" fmla="val 16200000"/>
              <a:gd name="adj2" fmla="val 19683839"/>
            </a:avLst>
          </a:prstGeom>
          <a:noFill/>
          <a:ln w="85725" cap="rnd" cmpd="sng" algn="ctr">
            <a:solidFill>
              <a:srgbClr val="C00000"/>
            </a:solidFill>
            <a:prstDash val="solid"/>
            <a:miter lim="800000"/>
          </a:ln>
          <a:effectLst>
            <a:outerShdw blurRad="50800" dist="38100" dir="5400000" algn="t" rotWithShape="0">
              <a:prstClr val="black">
                <a:alpha val="40000"/>
              </a:prstClr>
            </a:outerShdw>
          </a:effectLst>
        </p:spPr>
        <p:txBody>
          <a:bodyPr rtlCol="0" anchor="ctr"/>
          <a:lstStyle/>
          <a:p>
            <a:pPr algn="ctr">
              <a:defRPr/>
            </a:pPr>
            <a:endParaRPr lang="en-GB" kern="0">
              <a:solidFill>
                <a:prstClr val="black"/>
              </a:solidFill>
              <a:latin typeface="Calibri" panose="020F0502020204030204"/>
            </a:endParaRPr>
          </a:p>
        </p:txBody>
      </p:sp>
      <p:pic>
        <p:nvPicPr>
          <p:cNvPr id="32" name="Picture 10" descr="Lámina, Oro, Moneda, Metal, Dorado, Redondo, 3D">
            <a:extLst>
              <a:ext uri="{FF2B5EF4-FFF2-40B4-BE49-F238E27FC236}">
                <a16:creationId xmlns:a16="http://schemas.microsoft.com/office/drawing/2014/main" id="{044ED615-24A4-4358-915C-E2A876C6B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3819" y="574321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Lámina, Oro, Moneda, Metal, Dorado, Redondo, 3D">
            <a:extLst>
              <a:ext uri="{FF2B5EF4-FFF2-40B4-BE49-F238E27FC236}">
                <a16:creationId xmlns:a16="http://schemas.microsoft.com/office/drawing/2014/main" id="{048B126B-F645-4D0E-A808-7CF7F7900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078" y="602642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Lámina, Oro, Moneda, Metal, Dorado, Redondo, 3D">
            <a:extLst>
              <a:ext uri="{FF2B5EF4-FFF2-40B4-BE49-F238E27FC236}">
                <a16:creationId xmlns:a16="http://schemas.microsoft.com/office/drawing/2014/main" id="{113F913E-B49C-4D0E-B554-4BF42067C7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6675" y="606521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Lámina, Oro, Moneda, Metal, Dorado, Redondo, 3D">
            <a:extLst>
              <a:ext uri="{FF2B5EF4-FFF2-40B4-BE49-F238E27FC236}">
                <a16:creationId xmlns:a16="http://schemas.microsoft.com/office/drawing/2014/main" id="{E373ADE6-3566-4AC7-98D9-93CFF80B3D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114" y="602642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Lámina, Oro, Moneda, Metal, Dorado, Redondo, 3D">
            <a:extLst>
              <a:ext uri="{FF2B5EF4-FFF2-40B4-BE49-F238E27FC236}">
                <a16:creationId xmlns:a16="http://schemas.microsoft.com/office/drawing/2014/main" id="{E4197BF8-196E-41E4-AFC3-079662556C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295" y="6124000"/>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Lámina, Oro, Moneda, Metal, Dorado, Redondo, 3D">
            <a:extLst>
              <a:ext uri="{FF2B5EF4-FFF2-40B4-BE49-F238E27FC236}">
                <a16:creationId xmlns:a16="http://schemas.microsoft.com/office/drawing/2014/main" id="{EDAE0C8A-97E8-42C3-87A7-FB1153D91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2515" y="5657686"/>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Lámina, Oro, Moneda, Metal, Dorado, Redondo, 3D">
            <a:extLst>
              <a:ext uri="{FF2B5EF4-FFF2-40B4-BE49-F238E27FC236}">
                <a16:creationId xmlns:a16="http://schemas.microsoft.com/office/drawing/2014/main" id="{687F824E-669F-47E5-8DD0-F316552E0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1194" y="516213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Lámina, Oro, Moneda, Metal, Dorado, Redondo, 3D">
            <a:extLst>
              <a:ext uri="{FF2B5EF4-FFF2-40B4-BE49-F238E27FC236}">
                <a16:creationId xmlns:a16="http://schemas.microsoft.com/office/drawing/2014/main" id="{DCDA1B70-F36E-4D78-8B5C-DD48D2115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278" y="501483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Lámina, Oro, Moneda, Metal, Dorado, Redondo, 3D">
            <a:extLst>
              <a:ext uri="{FF2B5EF4-FFF2-40B4-BE49-F238E27FC236}">
                <a16:creationId xmlns:a16="http://schemas.microsoft.com/office/drawing/2014/main" id="{07714C54-C902-4B30-8D4C-6B8432CC2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274" y="5054398"/>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Lámina, Oro, Moneda, Metal, Dorado, Redondo, 3D">
            <a:extLst>
              <a:ext uri="{FF2B5EF4-FFF2-40B4-BE49-F238E27FC236}">
                <a16:creationId xmlns:a16="http://schemas.microsoft.com/office/drawing/2014/main" id="{FADF59A2-B3A6-463D-B06A-FF67C10F3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9402" y="345849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Lámina, Oro, Moneda, Metal, Dorado, Redondo, 3D">
            <a:extLst>
              <a:ext uri="{FF2B5EF4-FFF2-40B4-BE49-F238E27FC236}">
                <a16:creationId xmlns:a16="http://schemas.microsoft.com/office/drawing/2014/main" id="{CC9079FE-E856-49B7-8715-52CF671F66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203" y="3333046"/>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Lámina, Oro, Moneda, Metal, Dorado, Redondo, 3D">
            <a:extLst>
              <a:ext uri="{FF2B5EF4-FFF2-40B4-BE49-F238E27FC236}">
                <a16:creationId xmlns:a16="http://schemas.microsoft.com/office/drawing/2014/main" id="{44C68C73-2358-4AC3-8F4A-2F0141EFF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777" y="3330772"/>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Lámina, Oro, Moneda, Metal, Dorado, Redondo, 3D">
            <a:extLst>
              <a:ext uri="{FF2B5EF4-FFF2-40B4-BE49-F238E27FC236}">
                <a16:creationId xmlns:a16="http://schemas.microsoft.com/office/drawing/2014/main" id="{1EF2FD36-FED8-4FEB-9FFD-B1AF83839C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908" y="3470992"/>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Lámina, Oro, Moneda, Metal, Dorado, Redondo, 3D">
            <a:extLst>
              <a:ext uri="{FF2B5EF4-FFF2-40B4-BE49-F238E27FC236}">
                <a16:creationId xmlns:a16="http://schemas.microsoft.com/office/drawing/2014/main" id="{B2C50072-8614-4D66-8A25-3FF3CAB58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701" y="4851201"/>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Lámina, Oro, Moneda, Metal, Dorado, Redondo, 3D">
            <a:extLst>
              <a:ext uri="{FF2B5EF4-FFF2-40B4-BE49-F238E27FC236}">
                <a16:creationId xmlns:a16="http://schemas.microsoft.com/office/drawing/2014/main" id="{4D97C527-4F67-4BC9-89D7-BD4D9E436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5540" y="3930522"/>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Lámina, Oro, Moneda, Metal, Dorado, Redondo, 3D">
            <a:extLst>
              <a:ext uri="{FF2B5EF4-FFF2-40B4-BE49-F238E27FC236}">
                <a16:creationId xmlns:a16="http://schemas.microsoft.com/office/drawing/2014/main" id="{BD35CBCE-C41E-48C4-8C40-E1AFC27EAA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6852" y="3953565"/>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Lámina, Oro, Moneda, Metal, Dorado, Redondo, 3D">
            <a:extLst>
              <a:ext uri="{FF2B5EF4-FFF2-40B4-BE49-F238E27FC236}">
                <a16:creationId xmlns:a16="http://schemas.microsoft.com/office/drawing/2014/main" id="{5198026C-26EE-45D5-BFB1-62485AA41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1288" y="4745102"/>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Lámina, Oro, Moneda, Metal, Dorado, Redondo, 3D">
            <a:extLst>
              <a:ext uri="{FF2B5EF4-FFF2-40B4-BE49-F238E27FC236}">
                <a16:creationId xmlns:a16="http://schemas.microsoft.com/office/drawing/2014/main" id="{01594C2A-9813-4CB2-A768-C6EF394831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8123" y="2640766"/>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Lámina, Oro, Moneda, Metal, Dorado, Redondo, 3D">
            <a:extLst>
              <a:ext uri="{FF2B5EF4-FFF2-40B4-BE49-F238E27FC236}">
                <a16:creationId xmlns:a16="http://schemas.microsoft.com/office/drawing/2014/main" id="{F86E0D9E-80F1-43DE-A67B-A3DAA6F3F0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9419" y="2633777"/>
            <a:ext cx="327266" cy="14928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Lámina, Oro, Moneda, Metal, Dorado, Redondo, 3D">
            <a:extLst>
              <a:ext uri="{FF2B5EF4-FFF2-40B4-BE49-F238E27FC236}">
                <a16:creationId xmlns:a16="http://schemas.microsoft.com/office/drawing/2014/main" id="{BBC25008-6AC1-49D5-857D-CF6C3A958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0172" y="1571180"/>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descr="Lámina, Oro, Moneda, Metal, Dorado, Redondo, 3D">
            <a:extLst>
              <a:ext uri="{FF2B5EF4-FFF2-40B4-BE49-F238E27FC236}">
                <a16:creationId xmlns:a16="http://schemas.microsoft.com/office/drawing/2014/main" id="{31825082-69F0-4035-A971-CED5A5FBB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5571" y="1664489"/>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0" descr="Lámina, Oro, Moneda, Metal, Dorado, Redondo, 3D">
            <a:extLst>
              <a:ext uri="{FF2B5EF4-FFF2-40B4-BE49-F238E27FC236}">
                <a16:creationId xmlns:a16="http://schemas.microsoft.com/office/drawing/2014/main" id="{72A73479-666C-4962-8AA8-75B6BAAA0D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0237" y="1989959"/>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descr="Lámina, Oro, Moneda, Metal, Dorado, Redondo, 3D">
            <a:extLst>
              <a:ext uri="{FF2B5EF4-FFF2-40B4-BE49-F238E27FC236}">
                <a16:creationId xmlns:a16="http://schemas.microsoft.com/office/drawing/2014/main" id="{4E6BDF99-D7A8-441E-AED3-802B7F8F3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148" y="2052153"/>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Lámina, Oro, Moneda, Metal, Dorado, Redondo, 3D">
            <a:extLst>
              <a:ext uri="{FF2B5EF4-FFF2-40B4-BE49-F238E27FC236}">
                <a16:creationId xmlns:a16="http://schemas.microsoft.com/office/drawing/2014/main" id="{74D64121-71BD-45D5-8E5C-823E1F7DB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85514">
            <a:off x="5666382" y="1701992"/>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Lámina, Oro, Moneda, Metal, Dorado, Redondo, 3D">
            <a:extLst>
              <a:ext uri="{FF2B5EF4-FFF2-40B4-BE49-F238E27FC236}">
                <a16:creationId xmlns:a16="http://schemas.microsoft.com/office/drawing/2014/main" id="{1754BF92-45BA-4940-8F66-F8F95DB97E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533" y="1759935"/>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0" descr="Lámina, Oro, Moneda, Metal, Dorado, Redondo, 3D">
            <a:extLst>
              <a:ext uri="{FF2B5EF4-FFF2-40B4-BE49-F238E27FC236}">
                <a16:creationId xmlns:a16="http://schemas.microsoft.com/office/drawing/2014/main" id="{4B06233C-56F5-4430-AB38-2BE73C753E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6678" y="1678868"/>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0" descr="Lámina, Oro, Moneda, Metal, Dorado, Redondo, 3D">
            <a:extLst>
              <a:ext uri="{FF2B5EF4-FFF2-40B4-BE49-F238E27FC236}">
                <a16:creationId xmlns:a16="http://schemas.microsoft.com/office/drawing/2014/main" id="{D6BF2FBD-3311-4BDB-ABA6-2A9BAC0669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814382"/>
            <a:ext cx="327266" cy="203197"/>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Rounded Corners 70">
            <a:extLst>
              <a:ext uri="{FF2B5EF4-FFF2-40B4-BE49-F238E27FC236}">
                <a16:creationId xmlns:a16="http://schemas.microsoft.com/office/drawing/2014/main" id="{64850690-25EC-455A-9BC3-FA0EB37608AF}"/>
              </a:ext>
            </a:extLst>
          </p:cNvPr>
          <p:cNvSpPr/>
          <p:nvPr/>
        </p:nvSpPr>
        <p:spPr>
          <a:xfrm>
            <a:off x="8677803" y="2621517"/>
            <a:ext cx="1610311" cy="455478"/>
          </a:xfrm>
          <a:prstGeom prst="roundRect">
            <a:avLst/>
          </a:prstGeom>
          <a:noFill/>
          <a:ln w="38100" cap="flat" cmpd="sng" algn="ctr">
            <a:solidFill>
              <a:srgbClr val="FF0066"/>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72" name="Rectangle: Rounded Corners 71">
            <a:extLst>
              <a:ext uri="{FF2B5EF4-FFF2-40B4-BE49-F238E27FC236}">
                <a16:creationId xmlns:a16="http://schemas.microsoft.com/office/drawing/2014/main" id="{BC2A5BA3-C711-4543-9F31-B31F9CF8A719}"/>
              </a:ext>
            </a:extLst>
          </p:cNvPr>
          <p:cNvSpPr/>
          <p:nvPr/>
        </p:nvSpPr>
        <p:spPr>
          <a:xfrm>
            <a:off x="8620169" y="3319487"/>
            <a:ext cx="1462322" cy="455478"/>
          </a:xfrm>
          <a:prstGeom prst="roundRect">
            <a:avLst/>
          </a:prstGeom>
          <a:noFill/>
          <a:ln w="38100" cap="flat" cmpd="sng" algn="ctr">
            <a:solidFill>
              <a:srgbClr val="FF0066"/>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73" name="Rectangle: Rounded Corners 72">
            <a:hlinkClick r:id="" action="ppaction://noaction">
              <a:snd r:embed="rId6" name="1_11.wav"/>
            </a:hlinkClick>
            <a:extLst>
              <a:ext uri="{FF2B5EF4-FFF2-40B4-BE49-F238E27FC236}">
                <a16:creationId xmlns:a16="http://schemas.microsoft.com/office/drawing/2014/main" id="{5215FA24-6D56-4FE4-BB66-E1656DE6616D}"/>
              </a:ext>
            </a:extLst>
          </p:cNvPr>
          <p:cNvSpPr/>
          <p:nvPr/>
        </p:nvSpPr>
        <p:spPr>
          <a:xfrm>
            <a:off x="8768046" y="6309548"/>
            <a:ext cx="1728596" cy="455478"/>
          </a:xfrm>
          <a:prstGeom prst="roundRect">
            <a:avLst/>
          </a:prstGeom>
          <a:noFill/>
          <a:ln w="38100" cap="flat" cmpd="sng" algn="ctr">
            <a:solidFill>
              <a:srgbClr val="FF0066"/>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pic>
        <p:nvPicPr>
          <p:cNvPr id="74" name="Picture 10" descr="Lámina, Oro, Moneda, Metal, Dorado, Redondo, 3D">
            <a:extLst>
              <a:ext uri="{FF2B5EF4-FFF2-40B4-BE49-F238E27FC236}">
                <a16:creationId xmlns:a16="http://schemas.microsoft.com/office/drawing/2014/main" id="{DC95F3E6-96D3-4FFD-B5E5-94EC174402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703" y="684165"/>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Lámina, Oro, Moneda, Metal, Dorado, Redondo, 3D">
            <a:extLst>
              <a:ext uri="{FF2B5EF4-FFF2-40B4-BE49-F238E27FC236}">
                <a16:creationId xmlns:a16="http://schemas.microsoft.com/office/drawing/2014/main" id="{AC4A2102-C0F3-4DC0-80FB-DA0BA9D620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3565" y="777595"/>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Lámina, Oro, Moneda, Metal, Dorado, Redondo, 3D">
            <a:extLst>
              <a:ext uri="{FF2B5EF4-FFF2-40B4-BE49-F238E27FC236}">
                <a16:creationId xmlns:a16="http://schemas.microsoft.com/office/drawing/2014/main" id="{1084FF85-4A9A-4770-942E-E715E0F81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5274" y="777595"/>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0" descr="Lámina, Oro, Moneda, Metal, Dorado, Redondo, 3D">
            <a:extLst>
              <a:ext uri="{FF2B5EF4-FFF2-40B4-BE49-F238E27FC236}">
                <a16:creationId xmlns:a16="http://schemas.microsoft.com/office/drawing/2014/main" id="{CBC3A2D5-F17E-41DA-94FD-701048865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3673" y="569407"/>
            <a:ext cx="395540" cy="197770"/>
          </a:xfrm>
          <a:prstGeom prst="rect">
            <a:avLst/>
          </a:prstGeom>
          <a:noFill/>
          <a:extLst>
            <a:ext uri="{909E8E84-426E-40DD-AFC4-6F175D3DCCD1}">
              <a14:hiddenFill xmlns:a14="http://schemas.microsoft.com/office/drawing/2010/main">
                <a:solidFill>
                  <a:srgbClr val="FFFFFF"/>
                </a:solidFill>
              </a14:hiddenFill>
            </a:ext>
          </a:extLst>
        </p:spPr>
      </p:pic>
      <p:sp>
        <p:nvSpPr>
          <p:cNvPr id="78" name="Speech Bubble: Rectangle with Corners Rounded 77">
            <a:extLst>
              <a:ext uri="{FF2B5EF4-FFF2-40B4-BE49-F238E27FC236}">
                <a16:creationId xmlns:a16="http://schemas.microsoft.com/office/drawing/2014/main" id="{A617CE1B-1C04-4818-90E4-A025A134A9FF}"/>
              </a:ext>
            </a:extLst>
          </p:cNvPr>
          <p:cNvSpPr/>
          <p:nvPr/>
        </p:nvSpPr>
        <p:spPr>
          <a:xfrm>
            <a:off x="1088288" y="664239"/>
            <a:ext cx="5382418" cy="461665"/>
          </a:xfrm>
          <a:prstGeom prst="wedgeRoundRectCallout">
            <a:avLst>
              <a:gd name="adj1" fmla="val -54991"/>
              <a:gd name="adj2" fmla="val -7585"/>
              <a:gd name="adj3" fmla="val 16667"/>
            </a:avLst>
          </a:prstGeom>
          <a:solidFill>
            <a:srgbClr val="002060"/>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79" name="TextBox 78">
            <a:extLst>
              <a:ext uri="{FF2B5EF4-FFF2-40B4-BE49-F238E27FC236}">
                <a16:creationId xmlns:a16="http://schemas.microsoft.com/office/drawing/2014/main" id="{874EA8F5-0F34-4CC1-A208-B8E25BEC0D0F}"/>
              </a:ext>
            </a:extLst>
          </p:cNvPr>
          <p:cNvSpPr txBox="1"/>
          <p:nvPr/>
        </p:nvSpPr>
        <p:spPr>
          <a:xfrm>
            <a:off x="1067135" y="681368"/>
            <a:ext cx="5559142" cy="430887"/>
          </a:xfrm>
          <a:prstGeom prst="rect">
            <a:avLst/>
          </a:prstGeom>
          <a:noFill/>
        </p:spPr>
        <p:txBody>
          <a:bodyPr wrap="square" rtlCol="0">
            <a:spAutoFit/>
          </a:bodyPr>
          <a:lstStyle/>
          <a:p>
            <a:pPr>
              <a:defRPr/>
            </a:pPr>
            <a:r>
              <a:rPr lang="fr-FR" sz="2200" b="1" dirty="0">
                <a:solidFill>
                  <a:prstClr val="white"/>
                </a:solidFill>
                <a:latin typeface="Century Gothic" panose="020B0502020202020204" pitchFamily="34" charset="0"/>
              </a:rPr>
              <a:t>Sag die Wörter </a:t>
            </a:r>
            <a:r>
              <a:rPr lang="fr-FR" sz="2200" b="1" dirty="0" err="1">
                <a:solidFill>
                  <a:prstClr val="white"/>
                </a:solidFill>
                <a:latin typeface="Century Gothic" panose="020B0502020202020204" pitchFamily="34" charset="0"/>
              </a:rPr>
              <a:t>und</a:t>
            </a:r>
            <a:r>
              <a:rPr lang="fr-FR" sz="2200" b="1" dirty="0">
                <a:solidFill>
                  <a:prstClr val="white"/>
                </a:solidFill>
                <a:latin typeface="Century Gothic" panose="020B0502020202020204" pitchFamily="34" charset="0"/>
              </a:rPr>
              <a:t> </a:t>
            </a:r>
            <a:r>
              <a:rPr lang="fr-FR" sz="2200" b="1" dirty="0" err="1">
                <a:solidFill>
                  <a:prstClr val="white"/>
                </a:solidFill>
                <a:latin typeface="Century Gothic" panose="020B0502020202020204" pitchFamily="34" charset="0"/>
              </a:rPr>
              <a:t>sammle</a:t>
            </a:r>
            <a:r>
              <a:rPr lang="fr-FR" sz="2200" b="1" dirty="0">
                <a:solidFill>
                  <a:prstClr val="white"/>
                </a:solidFill>
                <a:latin typeface="Century Gothic" panose="020B0502020202020204" pitchFamily="34" charset="0"/>
              </a:rPr>
              <a:t>* </a:t>
            </a:r>
            <a:r>
              <a:rPr lang="fr-FR" sz="2200" b="1" dirty="0" err="1">
                <a:solidFill>
                  <a:prstClr val="white"/>
                </a:solidFill>
                <a:latin typeface="Century Gothic" panose="020B0502020202020204" pitchFamily="34" charset="0"/>
              </a:rPr>
              <a:t>das</a:t>
            </a:r>
            <a:r>
              <a:rPr lang="fr-FR" sz="2200" b="1" dirty="0">
                <a:solidFill>
                  <a:prstClr val="white"/>
                </a:solidFill>
                <a:latin typeface="Century Gothic" panose="020B0502020202020204" pitchFamily="34" charset="0"/>
              </a:rPr>
              <a:t> </a:t>
            </a:r>
            <a:r>
              <a:rPr lang="fr-FR" sz="2200" b="1" dirty="0" err="1">
                <a:solidFill>
                  <a:prstClr val="white"/>
                </a:solidFill>
                <a:latin typeface="Century Gothic" panose="020B0502020202020204" pitchFamily="34" charset="0"/>
              </a:rPr>
              <a:t>Geld</a:t>
            </a:r>
            <a:r>
              <a:rPr lang="fr-FR" sz="2200" b="1" dirty="0">
                <a:solidFill>
                  <a:prstClr val="white"/>
                </a:solidFill>
                <a:latin typeface="Century Gothic" panose="020B0502020202020204" pitchFamily="34" charset="0"/>
              </a:rPr>
              <a:t>.</a:t>
            </a:r>
          </a:p>
        </p:txBody>
      </p:sp>
      <p:pic>
        <p:nvPicPr>
          <p:cNvPr id="80" name="Graphic 79" descr="Teacher">
            <a:extLst>
              <a:ext uri="{FF2B5EF4-FFF2-40B4-BE49-F238E27FC236}">
                <a16:creationId xmlns:a16="http://schemas.microsoft.com/office/drawing/2014/main" id="{D129417A-C3AC-45D5-BE9E-EF239EAD4F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302" y="486187"/>
            <a:ext cx="914400" cy="914400"/>
          </a:xfrm>
          <a:prstGeom prst="rect">
            <a:avLst/>
          </a:prstGeom>
        </p:spPr>
      </p:pic>
      <p:sp>
        <p:nvSpPr>
          <p:cNvPr id="81" name="Google Shape;290;p6">
            <a:extLst>
              <a:ext uri="{FF2B5EF4-FFF2-40B4-BE49-F238E27FC236}">
                <a16:creationId xmlns:a16="http://schemas.microsoft.com/office/drawing/2014/main" id="{105A8F87-995F-4C72-A729-35A8598A5117}"/>
              </a:ext>
            </a:extLst>
          </p:cNvPr>
          <p:cNvSpPr txBox="1"/>
          <p:nvPr/>
        </p:nvSpPr>
        <p:spPr>
          <a:xfrm>
            <a:off x="8691154" y="6257529"/>
            <a:ext cx="1905655"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a:solidFill>
                  <a:srgbClr val="1F3864"/>
                </a:solidFill>
                <a:latin typeface="Century Gothic"/>
                <a:ea typeface="Century Gothic"/>
                <a:cs typeface="Century Gothic"/>
                <a:sym typeface="Century Gothic"/>
              </a:rPr>
              <a:t>L</a:t>
            </a:r>
            <a:r>
              <a:rPr lang="en-US" sz="2800" b="1" kern="0" dirty="0">
                <a:solidFill>
                  <a:srgbClr val="FF0000"/>
                </a:solidFill>
                <a:latin typeface="Century Gothic"/>
                <a:ea typeface="Century Gothic"/>
                <a:cs typeface="Century Gothic"/>
                <a:sym typeface="Century Gothic"/>
              </a:rPr>
              <a:t>ä</a:t>
            </a:r>
            <a:r>
              <a:rPr lang="en-US" sz="2800" kern="0" dirty="0">
                <a:solidFill>
                  <a:srgbClr val="1F3864"/>
                </a:solidFill>
                <a:latin typeface="Century Gothic"/>
                <a:ea typeface="Century Gothic"/>
                <a:cs typeface="Century Gothic"/>
                <a:sym typeface="Century Gothic"/>
              </a:rPr>
              <a:t>nder</a:t>
            </a:r>
          </a:p>
        </p:txBody>
      </p:sp>
      <p:sp>
        <p:nvSpPr>
          <p:cNvPr id="83" name="Google Shape;290;p6">
            <a:extLst>
              <a:ext uri="{FF2B5EF4-FFF2-40B4-BE49-F238E27FC236}">
                <a16:creationId xmlns:a16="http://schemas.microsoft.com/office/drawing/2014/main" id="{1AC55EE2-F393-4C10-B2B6-05A388A6F246}"/>
              </a:ext>
            </a:extLst>
          </p:cNvPr>
          <p:cNvSpPr txBox="1"/>
          <p:nvPr/>
        </p:nvSpPr>
        <p:spPr>
          <a:xfrm>
            <a:off x="8576947" y="2582373"/>
            <a:ext cx="1835523"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Gl</a:t>
            </a:r>
            <a:r>
              <a:rPr lang="en-US" sz="2800" b="1" kern="0" dirty="0" err="1">
                <a:solidFill>
                  <a:srgbClr val="FF0066"/>
                </a:solidFill>
                <a:latin typeface="Century Gothic"/>
                <a:ea typeface="Century Gothic"/>
                <a:cs typeface="Century Gothic"/>
                <a:sym typeface="Century Gothic"/>
              </a:rPr>
              <a:t>ä</a:t>
            </a:r>
            <a:r>
              <a:rPr lang="en-US" sz="2800" kern="0" dirty="0" err="1">
                <a:solidFill>
                  <a:srgbClr val="1F3864"/>
                </a:solidFill>
                <a:latin typeface="Century Gothic"/>
                <a:ea typeface="Century Gothic"/>
                <a:cs typeface="Century Gothic"/>
                <a:sym typeface="Century Gothic"/>
              </a:rPr>
              <a:t>ser</a:t>
            </a:r>
            <a:endParaRPr lang="en-US" sz="2800" kern="0" dirty="0">
              <a:solidFill>
                <a:srgbClr val="1F3864"/>
              </a:solidFill>
              <a:latin typeface="Century Gothic"/>
              <a:ea typeface="Century Gothic"/>
              <a:cs typeface="Century Gothic"/>
              <a:sym typeface="Century Gothic"/>
            </a:endParaRPr>
          </a:p>
        </p:txBody>
      </p:sp>
      <p:sp>
        <p:nvSpPr>
          <p:cNvPr id="84" name="Google Shape;290;p6">
            <a:extLst>
              <a:ext uri="{FF2B5EF4-FFF2-40B4-BE49-F238E27FC236}">
                <a16:creationId xmlns:a16="http://schemas.microsoft.com/office/drawing/2014/main" id="{32833A6B-0EF2-4282-A1FB-0DD9542EBCF7}"/>
              </a:ext>
            </a:extLst>
          </p:cNvPr>
          <p:cNvSpPr txBox="1"/>
          <p:nvPr/>
        </p:nvSpPr>
        <p:spPr>
          <a:xfrm>
            <a:off x="8389831" y="3284153"/>
            <a:ext cx="1856416" cy="523180"/>
          </a:xfrm>
          <a:prstGeom prst="rect">
            <a:avLst/>
          </a:prstGeom>
          <a:noFill/>
          <a:ln>
            <a:noFill/>
          </a:ln>
        </p:spPr>
        <p:txBody>
          <a:bodyPr spcFirstLastPara="1" wrap="square" lIns="91425" tIns="45700" rIns="91425" bIns="45700" anchor="t" anchorCtr="0">
            <a:spAutoFit/>
          </a:bodyPr>
          <a:lstStyle/>
          <a:p>
            <a:pPr algn="ctr">
              <a:buClr>
                <a:srgbClr val="1F3864"/>
              </a:buClr>
              <a:buSzPts val="2400"/>
              <a:buFont typeface="Century Gothic"/>
              <a:buNone/>
              <a:defRPr/>
            </a:pPr>
            <a:r>
              <a:rPr lang="en-US" sz="2800" kern="0" dirty="0" err="1">
                <a:solidFill>
                  <a:srgbClr val="1F3864"/>
                </a:solidFill>
                <a:latin typeface="Century Gothic"/>
                <a:ea typeface="Century Gothic"/>
                <a:cs typeface="Century Gothic"/>
                <a:sym typeface="Century Gothic"/>
              </a:rPr>
              <a:t>S</a:t>
            </a:r>
            <a:r>
              <a:rPr lang="en-US" sz="2800" b="1" kern="0" dirty="0" err="1">
                <a:solidFill>
                  <a:srgbClr val="FF0000"/>
                </a:solidFill>
                <a:latin typeface="Century Gothic"/>
                <a:ea typeface="Century Gothic"/>
                <a:cs typeface="Century Gothic"/>
                <a:sym typeface="Century Gothic"/>
              </a:rPr>
              <a:t>ä</a:t>
            </a:r>
            <a:r>
              <a:rPr lang="en-US" sz="2800" kern="0" dirty="0" err="1">
                <a:solidFill>
                  <a:srgbClr val="1F3864"/>
                </a:solidFill>
                <a:latin typeface="Century Gothic"/>
                <a:ea typeface="Century Gothic"/>
                <a:cs typeface="Century Gothic"/>
                <a:sym typeface="Century Gothic"/>
              </a:rPr>
              <a:t>tze</a:t>
            </a:r>
            <a:endParaRPr lang="en-US" sz="2800" kern="0" dirty="0">
              <a:solidFill>
                <a:srgbClr val="1F3864"/>
              </a:solidFill>
              <a:latin typeface="Century Gothic"/>
              <a:ea typeface="Century Gothic"/>
              <a:cs typeface="Century Gothic"/>
              <a:sym typeface="Century Gothic"/>
            </a:endParaRPr>
          </a:p>
        </p:txBody>
      </p:sp>
      <p:sp>
        <p:nvSpPr>
          <p:cNvPr id="86" name="TextBox 85">
            <a:extLst>
              <a:ext uri="{FF2B5EF4-FFF2-40B4-BE49-F238E27FC236}">
                <a16:creationId xmlns:a16="http://schemas.microsoft.com/office/drawing/2014/main" id="{E8EE8A9B-40D1-4C97-BB1F-28883F4722B8}"/>
              </a:ext>
            </a:extLst>
          </p:cNvPr>
          <p:cNvSpPr txBox="1"/>
          <p:nvPr/>
        </p:nvSpPr>
        <p:spPr>
          <a:xfrm>
            <a:off x="8457744" y="249161"/>
            <a:ext cx="1881215" cy="707886"/>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err="1">
                <a:ln>
                  <a:noFill/>
                </a:ln>
                <a:solidFill>
                  <a:srgbClr val="002060"/>
                </a:solidFill>
                <a:effectLst/>
                <a:uLnTx/>
                <a:uFillTx/>
                <a:latin typeface="Century Gothic" panose="020B0502020202020204" pitchFamily="34" charset="0"/>
              </a:rPr>
              <a:t>sammeln</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rPr>
              <a:t> - collect</a:t>
            </a:r>
          </a:p>
        </p:txBody>
      </p:sp>
    </p:spTree>
    <p:extLst>
      <p:ext uri="{BB962C8B-B14F-4D97-AF65-F5344CB8AC3E}">
        <p14:creationId xmlns:p14="http://schemas.microsoft.com/office/powerpoint/2010/main" val="30972942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59000"/>
                                        <p:tgtEl>
                                          <p:spTgt spid="42"/>
                                        </p:tgtEl>
                                        <p:attrNameLst>
                                          <p:attrName>ppt_y</p:attrName>
                                        </p:attrNameLst>
                                      </p:cBhvr>
                                      <p:tavLst>
                                        <p:tav tm="0">
                                          <p:val>
                                            <p:strVal val="#ppt_y"/>
                                          </p:val>
                                        </p:tav>
                                        <p:tav tm="100000">
                                          <p:val>
                                            <p:strVal val="#ppt_y+#ppt_h*1.125000"/>
                                          </p:val>
                                        </p:tav>
                                      </p:tavLst>
                                    </p:anim>
                                    <p:animEffect transition="out" filter="wipe(down)">
                                      <p:cBhvr>
                                        <p:cTn id="7" dur="59000"/>
                                        <p:tgtEl>
                                          <p:spTgt spid="42"/>
                                        </p:tgtEl>
                                      </p:cBhvr>
                                    </p:animEffect>
                                    <p:set>
                                      <p:cBhvr>
                                        <p:cTn id="8" dur="1" fill="hold">
                                          <p:stCondLst>
                                            <p:cond delay="58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909270" y="86527"/>
            <a:ext cx="1190434" cy="1088269"/>
          </a:xfrm>
          <a:prstGeom prst="rect">
            <a:avLst/>
          </a:prstGeom>
          <a:ln>
            <a:noFill/>
          </a:ln>
        </p:spPr>
      </p:pic>
      <p:sp>
        <p:nvSpPr>
          <p:cNvPr id="90" name="CustomShape 3"/>
          <p:cNvSpPr/>
          <p:nvPr/>
        </p:nvSpPr>
        <p:spPr>
          <a:xfrm>
            <a:off x="249656" y="916588"/>
            <a:ext cx="114634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lang="en-US" sz="2800" spc="-1" noProof="0" dirty="0">
                <a:solidFill>
                  <a:srgbClr val="002060"/>
                </a:solidFill>
                <a:latin typeface="Century Gothic" panose="020B0502020202020204" pitchFamily="34" charset="0"/>
              </a:rPr>
              <a:t>You know this common order of words in a German sentence:</a:t>
            </a:r>
            <a:endPar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ndParaRPr>
          </a:p>
        </p:txBody>
      </p:sp>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276667" y="21605"/>
            <a:ext cx="8735153" cy="1144800"/>
          </a:xfrm>
        </p:spPr>
        <p:txBody>
          <a:bodyPr/>
          <a:lstStyle/>
          <a:p>
            <a:r>
              <a:rPr lang="en-GB" sz="3600" b="1" spc="-1" dirty="0">
                <a:solidFill>
                  <a:srgbClr val="002060"/>
                </a:solidFill>
                <a:latin typeface="Century Gothic" panose="020B0502020202020204" pitchFamily="34" charset="0"/>
                <a:ea typeface="Century Gothic"/>
              </a:rPr>
              <a:t>Order of words in a sentence</a:t>
            </a:r>
            <a:endParaRPr lang="en-GB" sz="3600" dirty="0">
              <a:solidFill>
                <a:srgbClr val="002060"/>
              </a:solidFill>
            </a:endParaRPr>
          </a:p>
        </p:txBody>
      </p:sp>
      <p:sp>
        <p:nvSpPr>
          <p:cNvPr id="28" name="Rectangle 27">
            <a:extLst>
              <a:ext uri="{FF2B5EF4-FFF2-40B4-BE49-F238E27FC236}">
                <a16:creationId xmlns:a16="http://schemas.microsoft.com/office/drawing/2014/main" id="{45579D68-5D08-4359-AD4E-7F222589B8FB}"/>
              </a:ext>
            </a:extLst>
          </p:cNvPr>
          <p:cNvSpPr/>
          <p:nvPr/>
        </p:nvSpPr>
        <p:spPr>
          <a:xfrm>
            <a:off x="1345752" y="1761779"/>
            <a:ext cx="2276395" cy="523220"/>
          </a:xfrm>
          <a:prstGeom prst="rect">
            <a:avLst/>
          </a:prstGeom>
        </p:spPr>
        <p:txBody>
          <a:bodyPr wrap="square">
            <a:spAutoFit/>
          </a:bodyPr>
          <a:lstStyle/>
          <a:p>
            <a:pPr algn="ctr"/>
            <a:r>
              <a:rPr lang="en-GB" sz="2800" b="1" spc="-1" dirty="0">
                <a:solidFill>
                  <a:srgbClr val="002060"/>
                </a:solidFill>
                <a:latin typeface="Century Gothic" panose="020B0502020202020204" pitchFamily="34" charset="0"/>
                <a:ea typeface="Century Gothic"/>
              </a:rPr>
              <a:t>der Berg</a:t>
            </a:r>
            <a:endParaRPr lang="en-GB" dirty="0"/>
          </a:p>
        </p:txBody>
      </p:sp>
      <p:sp>
        <p:nvSpPr>
          <p:cNvPr id="29" name="CustomShape 4">
            <a:extLst>
              <a:ext uri="{FF2B5EF4-FFF2-40B4-BE49-F238E27FC236}">
                <a16:creationId xmlns:a16="http://schemas.microsoft.com/office/drawing/2014/main" id="{2E1F8E28-82F8-4BC2-B159-CF59F6C4A79F}"/>
              </a:ext>
            </a:extLst>
          </p:cNvPr>
          <p:cNvSpPr/>
          <p:nvPr/>
        </p:nvSpPr>
        <p:spPr>
          <a:xfrm>
            <a:off x="1384470" y="2962687"/>
            <a:ext cx="2645193"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spc="-1" noProof="0" dirty="0">
                <a:solidFill>
                  <a:srgbClr val="92D050"/>
                </a:solidFill>
                <a:latin typeface="Century Gothic" panose="020B0502020202020204" pitchFamily="34" charset="0"/>
              </a:rPr>
              <a:t>The mountain</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8" name="Google Shape;184;p8">
            <a:extLst>
              <a:ext uri="{FF2B5EF4-FFF2-40B4-BE49-F238E27FC236}">
                <a16:creationId xmlns:a16="http://schemas.microsoft.com/office/drawing/2014/main" id="{CF7D831A-7A7E-8ABD-F425-66B3C8511820}"/>
              </a:ext>
            </a:extLst>
          </p:cNvPr>
          <p:cNvPicPr/>
          <p:nvPr/>
        </p:nvPicPr>
        <p:blipFill>
          <a:blip r:embed="rId4"/>
          <a:stretch/>
        </p:blipFill>
        <p:spPr>
          <a:xfrm>
            <a:off x="750511" y="2842108"/>
            <a:ext cx="633960" cy="671040"/>
          </a:xfrm>
          <a:prstGeom prst="rect">
            <a:avLst/>
          </a:prstGeom>
          <a:ln>
            <a:noFill/>
          </a:ln>
        </p:spPr>
      </p:pic>
      <p:sp>
        <p:nvSpPr>
          <p:cNvPr id="24" name="Speech Bubble: Rectangle with Corners Rounded 23">
            <a:extLst>
              <a:ext uri="{FF2B5EF4-FFF2-40B4-BE49-F238E27FC236}">
                <a16:creationId xmlns:a16="http://schemas.microsoft.com/office/drawing/2014/main" id="{62A13F0E-551C-7A80-A2B4-19FCE3FF1D0B}"/>
              </a:ext>
            </a:extLst>
          </p:cNvPr>
          <p:cNvSpPr/>
          <p:nvPr/>
        </p:nvSpPr>
        <p:spPr>
          <a:xfrm>
            <a:off x="9689516" y="97847"/>
            <a:ext cx="2439508" cy="1497025"/>
          </a:xfrm>
          <a:prstGeom prst="wedgeRoundRectCallout">
            <a:avLst>
              <a:gd name="adj1" fmla="val -105827"/>
              <a:gd name="adj2" fmla="val 67791"/>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Remember </a:t>
            </a:r>
            <a:r>
              <a:rPr lang="en-US" sz="2000" b="1" dirty="0">
                <a:latin typeface="Century Gothic" panose="020B0502020202020204" pitchFamily="34" charset="0"/>
              </a:rPr>
              <a:t>in</a:t>
            </a:r>
            <a:r>
              <a:rPr lang="en-US" sz="2000" dirty="0">
                <a:latin typeface="Century Gothic" panose="020B0502020202020204" pitchFamily="34" charset="0"/>
              </a:rPr>
              <a:t> + der/das </a:t>
            </a:r>
            <a:r>
              <a:rPr lang="en-US" sz="2000" dirty="0">
                <a:latin typeface="Century Gothic" panose="020B0502020202020204" pitchFamily="34" charset="0"/>
                <a:sym typeface="Wingdings" panose="05000000000000000000" pitchFamily="2" charset="2"/>
              </a:rPr>
              <a:t> in dem  </a:t>
            </a:r>
            <a:r>
              <a:rPr lang="en-US" sz="2000" b="1" dirty="0" err="1">
                <a:latin typeface="Century Gothic" panose="020B0502020202020204" pitchFamily="34" charset="0"/>
                <a:sym typeface="Wingdings" panose="05000000000000000000" pitchFamily="2" charset="2"/>
              </a:rPr>
              <a:t>im</a:t>
            </a:r>
            <a:r>
              <a:rPr lang="en-US" sz="2000" dirty="0">
                <a:latin typeface="Century Gothic" panose="020B0502020202020204" pitchFamily="34" charset="0"/>
                <a:sym typeface="Wingdings" panose="05000000000000000000" pitchFamily="2" charset="2"/>
              </a:rPr>
              <a:t> for locations.</a:t>
            </a:r>
            <a:endParaRPr lang="en-GB" sz="2000" dirty="0">
              <a:latin typeface="Century Gothic" panose="020B0502020202020204" pitchFamily="34" charset="0"/>
            </a:endParaRPr>
          </a:p>
        </p:txBody>
      </p:sp>
      <p:sp>
        <p:nvSpPr>
          <p:cNvPr id="34" name="Rectangle 33">
            <a:extLst>
              <a:ext uri="{FF2B5EF4-FFF2-40B4-BE49-F238E27FC236}">
                <a16:creationId xmlns:a16="http://schemas.microsoft.com/office/drawing/2014/main" id="{1DEB3C74-B983-40F4-A408-5125F2BE2C81}"/>
              </a:ext>
            </a:extLst>
          </p:cNvPr>
          <p:cNvSpPr/>
          <p:nvPr/>
        </p:nvSpPr>
        <p:spPr>
          <a:xfrm>
            <a:off x="5218748" y="1749567"/>
            <a:ext cx="806846" cy="523220"/>
          </a:xfrm>
          <a:prstGeom prst="rect">
            <a:avLst/>
          </a:prstGeom>
        </p:spPr>
        <p:txBody>
          <a:bodyPr wrap="square">
            <a:spAutoFit/>
          </a:bodyPr>
          <a:lstStyle/>
          <a:p>
            <a:pPr algn="ctr"/>
            <a:r>
              <a:rPr lang="en-GB" sz="2800" b="1" spc="-1" dirty="0" err="1">
                <a:solidFill>
                  <a:srgbClr val="002060"/>
                </a:solidFill>
                <a:latin typeface="Century Gothic" panose="020B0502020202020204" pitchFamily="34" charset="0"/>
                <a:ea typeface="Century Gothic"/>
              </a:rPr>
              <a:t>ist</a:t>
            </a:r>
            <a:endParaRPr lang="en-GB" dirty="0"/>
          </a:p>
        </p:txBody>
      </p:sp>
      <p:sp>
        <p:nvSpPr>
          <p:cNvPr id="35" name="Rectangle 34">
            <a:extLst>
              <a:ext uri="{FF2B5EF4-FFF2-40B4-BE49-F238E27FC236}">
                <a16:creationId xmlns:a16="http://schemas.microsoft.com/office/drawing/2014/main" id="{F7D2F95F-0BF3-43E9-9AD0-2F4D2DC92862}"/>
              </a:ext>
            </a:extLst>
          </p:cNvPr>
          <p:cNvSpPr/>
          <p:nvPr/>
        </p:nvSpPr>
        <p:spPr>
          <a:xfrm>
            <a:off x="8354500" y="1757184"/>
            <a:ext cx="1061616" cy="523220"/>
          </a:xfrm>
          <a:prstGeom prst="rect">
            <a:avLst/>
          </a:prstGeom>
        </p:spPr>
        <p:txBody>
          <a:bodyPr wrap="square">
            <a:spAutoFit/>
          </a:bodyPr>
          <a:lstStyle/>
          <a:p>
            <a:r>
              <a:rPr lang="en-GB" sz="2800" b="1" spc="-1" dirty="0" err="1">
                <a:solidFill>
                  <a:srgbClr val="002060"/>
                </a:solidFill>
                <a:latin typeface="Century Gothic" panose="020B0502020202020204" pitchFamily="34" charset="0"/>
                <a:ea typeface="Century Gothic"/>
              </a:rPr>
              <a:t>dort</a:t>
            </a:r>
            <a:r>
              <a:rPr lang="en-GB" sz="2800" b="1" spc="-1" dirty="0">
                <a:solidFill>
                  <a:srgbClr val="002060"/>
                </a:solidFill>
                <a:latin typeface="Century Gothic" panose="020B0502020202020204" pitchFamily="34" charset="0"/>
                <a:ea typeface="Century Gothic"/>
              </a:rPr>
              <a:t>.</a:t>
            </a:r>
            <a:endParaRPr lang="en-GB" dirty="0"/>
          </a:p>
        </p:txBody>
      </p:sp>
      <p:sp>
        <p:nvSpPr>
          <p:cNvPr id="39" name="TextBox 38">
            <a:extLst>
              <a:ext uri="{FF2B5EF4-FFF2-40B4-BE49-F238E27FC236}">
                <a16:creationId xmlns:a16="http://schemas.microsoft.com/office/drawing/2014/main" id="{46B2C1DB-2D89-45EA-98E1-E91B9AF14BAC}"/>
              </a:ext>
            </a:extLst>
          </p:cNvPr>
          <p:cNvSpPr txBox="1"/>
          <p:nvPr/>
        </p:nvSpPr>
        <p:spPr>
          <a:xfrm>
            <a:off x="1557990" y="2336676"/>
            <a:ext cx="1851920" cy="400110"/>
          </a:xfrm>
          <a:prstGeom prst="rect">
            <a:avLst/>
          </a:prstGeom>
          <a:solidFill>
            <a:schemeClr val="accent3">
              <a:lumMod val="20000"/>
              <a:lumOff val="80000"/>
            </a:schemeClr>
          </a:solid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B9BD5">
                    <a:lumMod val="50000"/>
                  </a:srgbClr>
                </a:solidFill>
                <a:effectLst/>
                <a:uLnTx/>
                <a:uFillTx/>
              </a:rPr>
              <a:t>SUBJECT</a:t>
            </a:r>
          </a:p>
        </p:txBody>
      </p:sp>
      <p:sp>
        <p:nvSpPr>
          <p:cNvPr id="40" name="TextBox 39">
            <a:extLst>
              <a:ext uri="{FF2B5EF4-FFF2-40B4-BE49-F238E27FC236}">
                <a16:creationId xmlns:a16="http://schemas.microsoft.com/office/drawing/2014/main" id="{9E65B3DE-C0E5-4136-86B1-0943327BB221}"/>
              </a:ext>
            </a:extLst>
          </p:cNvPr>
          <p:cNvSpPr txBox="1"/>
          <p:nvPr/>
        </p:nvSpPr>
        <p:spPr>
          <a:xfrm>
            <a:off x="4696211" y="2320397"/>
            <a:ext cx="1851920" cy="400110"/>
          </a:xfrm>
          <a:prstGeom prst="rect">
            <a:avLst/>
          </a:prstGeom>
          <a:solidFill>
            <a:schemeClr val="accent2">
              <a:lumMod val="20000"/>
              <a:lumOff val="80000"/>
            </a:schemeClr>
          </a:solid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B9BD5">
                    <a:lumMod val="50000"/>
                  </a:srgbClr>
                </a:solidFill>
                <a:effectLst/>
                <a:uLnTx/>
                <a:uFillTx/>
              </a:rPr>
              <a:t>VERB</a:t>
            </a:r>
          </a:p>
        </p:txBody>
      </p:sp>
      <p:sp>
        <p:nvSpPr>
          <p:cNvPr id="41" name="TextBox 40">
            <a:extLst>
              <a:ext uri="{FF2B5EF4-FFF2-40B4-BE49-F238E27FC236}">
                <a16:creationId xmlns:a16="http://schemas.microsoft.com/office/drawing/2014/main" id="{50239680-5403-4726-9342-86B460B22B42}"/>
              </a:ext>
            </a:extLst>
          </p:cNvPr>
          <p:cNvSpPr txBox="1"/>
          <p:nvPr/>
        </p:nvSpPr>
        <p:spPr>
          <a:xfrm>
            <a:off x="7664970" y="2320397"/>
            <a:ext cx="2439508" cy="400110"/>
          </a:xfrm>
          <a:prstGeom prst="rect">
            <a:avLst/>
          </a:prstGeom>
          <a:solidFill>
            <a:schemeClr val="accent6">
              <a:lumMod val="20000"/>
              <a:lumOff val="80000"/>
            </a:schemeClr>
          </a:solid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B9BD5">
                    <a:lumMod val="50000"/>
                  </a:srgbClr>
                </a:solidFill>
                <a:effectLst/>
                <a:uLnTx/>
                <a:uFillTx/>
              </a:rPr>
              <a:t>PLACE ADVERB </a:t>
            </a:r>
          </a:p>
        </p:txBody>
      </p:sp>
      <p:sp>
        <p:nvSpPr>
          <p:cNvPr id="42" name="CustomShape 4">
            <a:extLst>
              <a:ext uri="{FF2B5EF4-FFF2-40B4-BE49-F238E27FC236}">
                <a16:creationId xmlns:a16="http://schemas.microsoft.com/office/drawing/2014/main" id="{90415914-7939-458B-81BE-623B6860D865}"/>
              </a:ext>
            </a:extLst>
          </p:cNvPr>
          <p:cNvSpPr/>
          <p:nvPr/>
        </p:nvSpPr>
        <p:spPr>
          <a:xfrm>
            <a:off x="4696211" y="2962687"/>
            <a:ext cx="185192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spc="-1" noProof="0" dirty="0">
                <a:solidFill>
                  <a:srgbClr val="92D050"/>
                </a:solidFill>
                <a:latin typeface="Century Gothic" panose="020B0502020202020204" pitchFamily="34" charset="0"/>
              </a:rPr>
              <a:t>is</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43" name="CustomShape 4">
            <a:extLst>
              <a:ext uri="{FF2B5EF4-FFF2-40B4-BE49-F238E27FC236}">
                <a16:creationId xmlns:a16="http://schemas.microsoft.com/office/drawing/2014/main" id="{CEC67E90-9008-41DB-BCF1-D7DD0240FDD4}"/>
              </a:ext>
            </a:extLst>
          </p:cNvPr>
          <p:cNvSpPr/>
          <p:nvPr/>
        </p:nvSpPr>
        <p:spPr>
          <a:xfrm>
            <a:off x="7698486" y="2962687"/>
            <a:ext cx="2276394"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spc="-1" noProof="0" dirty="0">
                <a:solidFill>
                  <a:srgbClr val="92D050"/>
                </a:solidFill>
                <a:latin typeface="Century Gothic" panose="020B0502020202020204" pitchFamily="34" charset="0"/>
              </a:rPr>
              <a:t>there.</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44" name="TextBox 43">
            <a:extLst>
              <a:ext uri="{FF2B5EF4-FFF2-40B4-BE49-F238E27FC236}">
                <a16:creationId xmlns:a16="http://schemas.microsoft.com/office/drawing/2014/main" id="{6C499E30-E7A2-4E2E-A1A5-855BDCAB75AA}"/>
              </a:ext>
            </a:extLst>
          </p:cNvPr>
          <p:cNvSpPr txBox="1"/>
          <p:nvPr/>
        </p:nvSpPr>
        <p:spPr>
          <a:xfrm>
            <a:off x="273814" y="4379555"/>
            <a:ext cx="1182589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When we do this, the </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adverb </a:t>
            </a: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and </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subject</a:t>
            </a: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swap places</a:t>
            </a: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45" name="TextBox 44">
            <a:extLst>
              <a:ext uri="{FF2B5EF4-FFF2-40B4-BE49-F238E27FC236}">
                <a16:creationId xmlns:a16="http://schemas.microsoft.com/office/drawing/2014/main" id="{FC5DEBD7-7B10-4E52-B78F-50C96D423FCC}"/>
              </a:ext>
            </a:extLst>
          </p:cNvPr>
          <p:cNvSpPr txBox="1"/>
          <p:nvPr/>
        </p:nvSpPr>
        <p:spPr>
          <a:xfrm>
            <a:off x="273814" y="3850168"/>
            <a:ext cx="1185520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Sometimes, we want to </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start the sentence</a:t>
            </a: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with the adverb</a:t>
            </a: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 to emphasise it.</a:t>
            </a:r>
          </a:p>
        </p:txBody>
      </p:sp>
      <p:sp>
        <p:nvSpPr>
          <p:cNvPr id="46" name="TextBox 45">
            <a:extLst>
              <a:ext uri="{FF2B5EF4-FFF2-40B4-BE49-F238E27FC236}">
                <a16:creationId xmlns:a16="http://schemas.microsoft.com/office/drawing/2014/main" id="{9E0BC921-CEF9-4784-ACD6-2F3C4EF9E982}"/>
              </a:ext>
            </a:extLst>
          </p:cNvPr>
          <p:cNvSpPr txBox="1"/>
          <p:nvPr/>
        </p:nvSpPr>
        <p:spPr>
          <a:xfrm>
            <a:off x="249656" y="6265708"/>
            <a:ext cx="1182589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The </a:t>
            </a: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verb </a:t>
            </a: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position does not change.</a:t>
            </a:r>
          </a:p>
        </p:txBody>
      </p:sp>
      <p:sp>
        <p:nvSpPr>
          <p:cNvPr id="47" name="Rectangle 46">
            <a:extLst>
              <a:ext uri="{FF2B5EF4-FFF2-40B4-BE49-F238E27FC236}">
                <a16:creationId xmlns:a16="http://schemas.microsoft.com/office/drawing/2014/main" id="{805593F4-41B0-4ED5-A9FC-9817B339B928}"/>
              </a:ext>
            </a:extLst>
          </p:cNvPr>
          <p:cNvSpPr/>
          <p:nvPr/>
        </p:nvSpPr>
        <p:spPr>
          <a:xfrm>
            <a:off x="7698486" y="4765551"/>
            <a:ext cx="2276395" cy="523220"/>
          </a:xfrm>
          <a:prstGeom prst="rect">
            <a:avLst/>
          </a:prstGeom>
        </p:spPr>
        <p:txBody>
          <a:bodyPr wrap="square">
            <a:spAutoFit/>
          </a:bodyPr>
          <a:lstStyle/>
          <a:p>
            <a:pPr algn="ctr"/>
            <a:r>
              <a:rPr lang="en-GB" sz="2800" b="1" spc="-1" dirty="0">
                <a:solidFill>
                  <a:srgbClr val="002060"/>
                </a:solidFill>
                <a:latin typeface="Century Gothic" panose="020B0502020202020204" pitchFamily="34" charset="0"/>
                <a:ea typeface="Century Gothic"/>
              </a:rPr>
              <a:t>der Berg.</a:t>
            </a:r>
            <a:endParaRPr lang="en-GB" dirty="0"/>
          </a:p>
        </p:txBody>
      </p:sp>
      <p:sp>
        <p:nvSpPr>
          <p:cNvPr id="48" name="Rectangle 47">
            <a:extLst>
              <a:ext uri="{FF2B5EF4-FFF2-40B4-BE49-F238E27FC236}">
                <a16:creationId xmlns:a16="http://schemas.microsoft.com/office/drawing/2014/main" id="{BBD2FCA5-1812-4EB5-B6C2-90DF71D11931}"/>
              </a:ext>
            </a:extLst>
          </p:cNvPr>
          <p:cNvSpPr/>
          <p:nvPr/>
        </p:nvSpPr>
        <p:spPr>
          <a:xfrm>
            <a:off x="5289154" y="4747882"/>
            <a:ext cx="806846" cy="523220"/>
          </a:xfrm>
          <a:prstGeom prst="rect">
            <a:avLst/>
          </a:prstGeom>
        </p:spPr>
        <p:txBody>
          <a:bodyPr wrap="square">
            <a:spAutoFit/>
          </a:bodyPr>
          <a:lstStyle/>
          <a:p>
            <a:pPr algn="ctr"/>
            <a:r>
              <a:rPr lang="en-GB" sz="2800" b="1" spc="-1" dirty="0" err="1">
                <a:solidFill>
                  <a:srgbClr val="002060"/>
                </a:solidFill>
                <a:latin typeface="Century Gothic" panose="020B0502020202020204" pitchFamily="34" charset="0"/>
                <a:ea typeface="Century Gothic"/>
              </a:rPr>
              <a:t>ist</a:t>
            </a:r>
            <a:endParaRPr lang="en-GB" dirty="0"/>
          </a:p>
        </p:txBody>
      </p:sp>
      <p:sp>
        <p:nvSpPr>
          <p:cNvPr id="49" name="Rectangle 48">
            <a:extLst>
              <a:ext uri="{FF2B5EF4-FFF2-40B4-BE49-F238E27FC236}">
                <a16:creationId xmlns:a16="http://schemas.microsoft.com/office/drawing/2014/main" id="{2202F347-8604-4BAD-B9FF-F8B1C3A3810E}"/>
              </a:ext>
            </a:extLst>
          </p:cNvPr>
          <p:cNvSpPr/>
          <p:nvPr/>
        </p:nvSpPr>
        <p:spPr>
          <a:xfrm>
            <a:off x="2111194" y="4747882"/>
            <a:ext cx="969557" cy="523220"/>
          </a:xfrm>
          <a:prstGeom prst="rect">
            <a:avLst/>
          </a:prstGeom>
        </p:spPr>
        <p:txBody>
          <a:bodyPr wrap="square">
            <a:spAutoFit/>
          </a:bodyPr>
          <a:lstStyle/>
          <a:p>
            <a:r>
              <a:rPr lang="en-GB" sz="2800" b="1" spc="-1" dirty="0">
                <a:solidFill>
                  <a:srgbClr val="002060"/>
                </a:solidFill>
                <a:latin typeface="Century Gothic" panose="020B0502020202020204" pitchFamily="34" charset="0"/>
                <a:ea typeface="Century Gothic"/>
              </a:rPr>
              <a:t>Dort</a:t>
            </a:r>
            <a:endParaRPr lang="en-GB" dirty="0"/>
          </a:p>
        </p:txBody>
      </p:sp>
      <p:sp>
        <p:nvSpPr>
          <p:cNvPr id="50" name="TextBox 49">
            <a:extLst>
              <a:ext uri="{FF2B5EF4-FFF2-40B4-BE49-F238E27FC236}">
                <a16:creationId xmlns:a16="http://schemas.microsoft.com/office/drawing/2014/main" id="{322F5F57-A2ED-4119-A25F-8D71D1DEC4DF}"/>
              </a:ext>
            </a:extLst>
          </p:cNvPr>
          <p:cNvSpPr txBox="1"/>
          <p:nvPr/>
        </p:nvSpPr>
        <p:spPr>
          <a:xfrm>
            <a:off x="7924869" y="5288770"/>
            <a:ext cx="1851920" cy="400110"/>
          </a:xfrm>
          <a:prstGeom prst="rect">
            <a:avLst/>
          </a:prstGeom>
          <a:solidFill>
            <a:schemeClr val="accent3">
              <a:lumMod val="20000"/>
              <a:lumOff val="80000"/>
            </a:schemeClr>
          </a:solid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B9BD5">
                    <a:lumMod val="50000"/>
                  </a:srgbClr>
                </a:solidFill>
                <a:effectLst/>
                <a:uLnTx/>
                <a:uFillTx/>
              </a:rPr>
              <a:t>SUBJECT</a:t>
            </a:r>
          </a:p>
        </p:txBody>
      </p:sp>
      <p:sp>
        <p:nvSpPr>
          <p:cNvPr id="51" name="TextBox 50">
            <a:extLst>
              <a:ext uri="{FF2B5EF4-FFF2-40B4-BE49-F238E27FC236}">
                <a16:creationId xmlns:a16="http://schemas.microsoft.com/office/drawing/2014/main" id="{690E6471-0EA3-4C48-957D-AAC3C5140AB7}"/>
              </a:ext>
            </a:extLst>
          </p:cNvPr>
          <p:cNvSpPr txBox="1"/>
          <p:nvPr/>
        </p:nvSpPr>
        <p:spPr>
          <a:xfrm>
            <a:off x="4696076" y="5288770"/>
            <a:ext cx="1851920" cy="400110"/>
          </a:xfrm>
          <a:prstGeom prst="rect">
            <a:avLst/>
          </a:prstGeom>
          <a:solidFill>
            <a:schemeClr val="accent2">
              <a:lumMod val="20000"/>
              <a:lumOff val="80000"/>
            </a:schemeClr>
          </a:solid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B9BD5">
                    <a:lumMod val="50000"/>
                  </a:srgbClr>
                </a:solidFill>
                <a:effectLst/>
                <a:uLnTx/>
                <a:uFillTx/>
              </a:rPr>
              <a:t>VERB</a:t>
            </a:r>
          </a:p>
        </p:txBody>
      </p:sp>
      <p:sp>
        <p:nvSpPr>
          <p:cNvPr id="52" name="TextBox 51">
            <a:extLst>
              <a:ext uri="{FF2B5EF4-FFF2-40B4-BE49-F238E27FC236}">
                <a16:creationId xmlns:a16="http://schemas.microsoft.com/office/drawing/2014/main" id="{637E82FB-F3FF-4716-B2A3-A5BF2A6EE9E4}"/>
              </a:ext>
            </a:extLst>
          </p:cNvPr>
          <p:cNvSpPr txBox="1"/>
          <p:nvPr/>
        </p:nvSpPr>
        <p:spPr>
          <a:xfrm>
            <a:off x="1384471" y="5341370"/>
            <a:ext cx="2439508" cy="400110"/>
          </a:xfrm>
          <a:prstGeom prst="rect">
            <a:avLst/>
          </a:prstGeom>
          <a:solidFill>
            <a:schemeClr val="accent6">
              <a:lumMod val="20000"/>
              <a:lumOff val="80000"/>
            </a:schemeClr>
          </a:solid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B9BD5">
                    <a:lumMod val="50000"/>
                  </a:srgbClr>
                </a:solidFill>
                <a:effectLst/>
                <a:uLnTx/>
                <a:uFillTx/>
              </a:rPr>
              <a:t>PLACE ADVERB </a:t>
            </a:r>
          </a:p>
        </p:txBody>
      </p:sp>
      <p:grpSp>
        <p:nvGrpSpPr>
          <p:cNvPr id="69" name="Group 68">
            <a:extLst>
              <a:ext uri="{FF2B5EF4-FFF2-40B4-BE49-F238E27FC236}">
                <a16:creationId xmlns:a16="http://schemas.microsoft.com/office/drawing/2014/main" id="{DD07BE6A-735B-4C4D-97A6-09BD94277450}"/>
              </a:ext>
            </a:extLst>
          </p:cNvPr>
          <p:cNvGrpSpPr/>
          <p:nvPr/>
        </p:nvGrpSpPr>
        <p:grpSpPr>
          <a:xfrm>
            <a:off x="10442819" y="1835982"/>
            <a:ext cx="1435360" cy="1200329"/>
            <a:chOff x="10442819" y="2066093"/>
            <a:chExt cx="1435360" cy="1200329"/>
          </a:xfrm>
          <a:solidFill>
            <a:srgbClr val="5B9BD5">
              <a:lumMod val="50000"/>
            </a:srgbClr>
          </a:solidFill>
        </p:grpSpPr>
        <p:grpSp>
          <p:nvGrpSpPr>
            <p:cNvPr id="70" name="Group 69">
              <a:extLst>
                <a:ext uri="{FF2B5EF4-FFF2-40B4-BE49-F238E27FC236}">
                  <a16:creationId xmlns:a16="http://schemas.microsoft.com/office/drawing/2014/main" id="{1333B0D6-2AE2-4384-B645-D950FB80AD70}"/>
                </a:ext>
              </a:extLst>
            </p:cNvPr>
            <p:cNvGrpSpPr/>
            <p:nvPr/>
          </p:nvGrpSpPr>
          <p:grpSpPr>
            <a:xfrm>
              <a:off x="10442819" y="2120158"/>
              <a:ext cx="374186" cy="1092200"/>
              <a:chOff x="10442819" y="2120158"/>
              <a:chExt cx="507524" cy="1092200"/>
            </a:xfrm>
            <a:grpFill/>
          </p:grpSpPr>
          <p:grpSp>
            <p:nvGrpSpPr>
              <p:cNvPr id="72" name="Group 71">
                <a:extLst>
                  <a:ext uri="{FF2B5EF4-FFF2-40B4-BE49-F238E27FC236}">
                    <a16:creationId xmlns:a16="http://schemas.microsoft.com/office/drawing/2014/main" id="{17ED91A3-C6E0-4D4E-92AF-070B9CBB7E8A}"/>
                  </a:ext>
                </a:extLst>
              </p:cNvPr>
              <p:cNvGrpSpPr/>
              <p:nvPr/>
            </p:nvGrpSpPr>
            <p:grpSpPr>
              <a:xfrm>
                <a:off x="10442819" y="2120158"/>
                <a:ext cx="295031" cy="1092200"/>
                <a:chOff x="10595219" y="1873250"/>
                <a:chExt cx="295031" cy="1092200"/>
              </a:xfrm>
              <a:grpFill/>
            </p:grpSpPr>
            <p:cxnSp>
              <p:nvCxnSpPr>
                <p:cNvPr id="74" name="Straight Connector 73">
                  <a:extLst>
                    <a:ext uri="{FF2B5EF4-FFF2-40B4-BE49-F238E27FC236}">
                      <a16:creationId xmlns:a16="http://schemas.microsoft.com/office/drawing/2014/main" id="{23E70CFD-A3E3-4A79-8F70-B95AFEDA8964}"/>
                    </a:ext>
                  </a:extLst>
                </p:cNvPr>
                <p:cNvCxnSpPr/>
                <p:nvPr/>
              </p:nvCxnSpPr>
              <p:spPr>
                <a:xfrm>
                  <a:off x="10595219" y="1873250"/>
                  <a:ext cx="295031" cy="0"/>
                </a:xfrm>
                <a:prstGeom prst="line">
                  <a:avLst/>
                </a:prstGeom>
                <a:grpFill/>
                <a:ln w="19050" cap="flat" cmpd="sng" algn="ctr">
                  <a:solidFill>
                    <a:srgbClr val="5B9BD5">
                      <a:lumMod val="50000"/>
                    </a:srgbClr>
                  </a:solidFill>
                  <a:prstDash val="solid"/>
                  <a:miter lim="800000"/>
                </a:ln>
                <a:effectLst/>
              </p:spPr>
            </p:cxnSp>
            <p:cxnSp>
              <p:nvCxnSpPr>
                <p:cNvPr id="75" name="Straight Connector 74">
                  <a:extLst>
                    <a:ext uri="{FF2B5EF4-FFF2-40B4-BE49-F238E27FC236}">
                      <a16:creationId xmlns:a16="http://schemas.microsoft.com/office/drawing/2014/main" id="{2B75ED3B-AB91-448E-9CF2-4F5CDDD1251E}"/>
                    </a:ext>
                  </a:extLst>
                </p:cNvPr>
                <p:cNvCxnSpPr/>
                <p:nvPr/>
              </p:nvCxnSpPr>
              <p:spPr>
                <a:xfrm>
                  <a:off x="10595219" y="2965450"/>
                  <a:ext cx="295031" cy="0"/>
                </a:xfrm>
                <a:prstGeom prst="line">
                  <a:avLst/>
                </a:prstGeom>
                <a:grpFill/>
                <a:ln w="19050" cap="flat" cmpd="sng" algn="ctr">
                  <a:solidFill>
                    <a:srgbClr val="5B9BD5">
                      <a:lumMod val="50000"/>
                    </a:srgbClr>
                  </a:solidFill>
                  <a:prstDash val="solid"/>
                  <a:miter lim="800000"/>
                </a:ln>
                <a:effectLst/>
              </p:spPr>
            </p:cxnSp>
            <p:cxnSp>
              <p:nvCxnSpPr>
                <p:cNvPr id="76" name="Straight Connector 75">
                  <a:extLst>
                    <a:ext uri="{FF2B5EF4-FFF2-40B4-BE49-F238E27FC236}">
                      <a16:creationId xmlns:a16="http://schemas.microsoft.com/office/drawing/2014/main" id="{786EC3E5-4588-4CB5-B551-C2F81DD14A21}"/>
                    </a:ext>
                  </a:extLst>
                </p:cNvPr>
                <p:cNvCxnSpPr/>
                <p:nvPr/>
              </p:nvCxnSpPr>
              <p:spPr>
                <a:xfrm>
                  <a:off x="10890250" y="1873250"/>
                  <a:ext cx="0" cy="1092200"/>
                </a:xfrm>
                <a:prstGeom prst="line">
                  <a:avLst/>
                </a:prstGeom>
                <a:grpFill/>
                <a:ln w="19050" cap="flat" cmpd="sng" algn="ctr">
                  <a:solidFill>
                    <a:srgbClr val="115076"/>
                  </a:solidFill>
                  <a:prstDash val="solid"/>
                  <a:miter lim="800000"/>
                </a:ln>
                <a:effectLst/>
              </p:spPr>
            </p:cxnSp>
          </p:grpSp>
          <p:cxnSp>
            <p:nvCxnSpPr>
              <p:cNvPr id="73" name="Straight Connector 72">
                <a:extLst>
                  <a:ext uri="{FF2B5EF4-FFF2-40B4-BE49-F238E27FC236}">
                    <a16:creationId xmlns:a16="http://schemas.microsoft.com/office/drawing/2014/main" id="{9382BC96-5B48-40D6-A862-E99915E7F664}"/>
                  </a:ext>
                </a:extLst>
              </p:cNvPr>
              <p:cNvCxnSpPr/>
              <p:nvPr/>
            </p:nvCxnSpPr>
            <p:spPr>
              <a:xfrm>
                <a:off x="10734443" y="2666258"/>
                <a:ext cx="215900" cy="0"/>
              </a:xfrm>
              <a:prstGeom prst="line">
                <a:avLst/>
              </a:prstGeom>
              <a:grpFill/>
              <a:ln w="19050" cap="flat" cmpd="sng" algn="ctr">
                <a:solidFill>
                  <a:srgbClr val="4472C4">
                    <a:lumMod val="50000"/>
                  </a:srgbClr>
                </a:solidFill>
                <a:prstDash val="solid"/>
                <a:miter lim="800000"/>
              </a:ln>
              <a:effectLst/>
            </p:spPr>
          </p:cxnSp>
        </p:grpSp>
        <p:sp>
          <p:nvSpPr>
            <p:cNvPr id="71" name="TextBox 70">
              <a:extLst>
                <a:ext uri="{FF2B5EF4-FFF2-40B4-BE49-F238E27FC236}">
                  <a16:creationId xmlns:a16="http://schemas.microsoft.com/office/drawing/2014/main" id="{11140B1B-6CE9-42AA-A8E3-41BFD714D68B}"/>
                </a:ext>
              </a:extLst>
            </p:cNvPr>
            <p:cNvSpPr txBox="1"/>
            <p:nvPr/>
          </p:nvSpPr>
          <p:spPr>
            <a:xfrm>
              <a:off x="10816564" y="2066093"/>
              <a:ext cx="1061615" cy="1200329"/>
            </a:xfrm>
            <a:prstGeom prst="rect">
              <a:avLst/>
            </a:prstGeom>
            <a:solidFill>
              <a:srgbClr val="00206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rPr>
                <a:t>Word order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rPr>
                <a:t>1</a:t>
              </a:r>
            </a:p>
          </p:txBody>
        </p:sp>
      </p:grpSp>
      <p:grpSp>
        <p:nvGrpSpPr>
          <p:cNvPr id="77" name="Group 76">
            <a:extLst>
              <a:ext uri="{FF2B5EF4-FFF2-40B4-BE49-F238E27FC236}">
                <a16:creationId xmlns:a16="http://schemas.microsoft.com/office/drawing/2014/main" id="{34A2AB87-7CDB-4CB3-8155-35B73E03C7E6}"/>
              </a:ext>
            </a:extLst>
          </p:cNvPr>
          <p:cNvGrpSpPr/>
          <p:nvPr/>
        </p:nvGrpSpPr>
        <p:grpSpPr>
          <a:xfrm>
            <a:off x="10442819" y="4638384"/>
            <a:ext cx="1435360" cy="1200329"/>
            <a:chOff x="10442819" y="2066093"/>
            <a:chExt cx="1435360" cy="1200329"/>
          </a:xfrm>
          <a:solidFill>
            <a:srgbClr val="5B9BD5">
              <a:lumMod val="50000"/>
            </a:srgbClr>
          </a:solidFill>
        </p:grpSpPr>
        <p:grpSp>
          <p:nvGrpSpPr>
            <p:cNvPr id="78" name="Group 77">
              <a:extLst>
                <a:ext uri="{FF2B5EF4-FFF2-40B4-BE49-F238E27FC236}">
                  <a16:creationId xmlns:a16="http://schemas.microsoft.com/office/drawing/2014/main" id="{60CFA6C5-27BF-4472-B9B7-B8ACE2F9A10C}"/>
                </a:ext>
              </a:extLst>
            </p:cNvPr>
            <p:cNvGrpSpPr/>
            <p:nvPr/>
          </p:nvGrpSpPr>
          <p:grpSpPr>
            <a:xfrm>
              <a:off x="10442819" y="2120158"/>
              <a:ext cx="374186" cy="1092200"/>
              <a:chOff x="10442819" y="2120158"/>
              <a:chExt cx="507524" cy="1092200"/>
            </a:xfrm>
            <a:grpFill/>
          </p:grpSpPr>
          <p:grpSp>
            <p:nvGrpSpPr>
              <p:cNvPr id="80" name="Group 79">
                <a:extLst>
                  <a:ext uri="{FF2B5EF4-FFF2-40B4-BE49-F238E27FC236}">
                    <a16:creationId xmlns:a16="http://schemas.microsoft.com/office/drawing/2014/main" id="{13574670-F29C-4A82-AAE0-001148EC33EE}"/>
                  </a:ext>
                </a:extLst>
              </p:cNvPr>
              <p:cNvGrpSpPr/>
              <p:nvPr/>
            </p:nvGrpSpPr>
            <p:grpSpPr>
              <a:xfrm>
                <a:off x="10442819" y="2120158"/>
                <a:ext cx="295031" cy="1092200"/>
                <a:chOff x="10595219" y="1873250"/>
                <a:chExt cx="295031" cy="1092200"/>
              </a:xfrm>
              <a:grpFill/>
            </p:grpSpPr>
            <p:cxnSp>
              <p:nvCxnSpPr>
                <p:cNvPr id="82" name="Straight Connector 81">
                  <a:extLst>
                    <a:ext uri="{FF2B5EF4-FFF2-40B4-BE49-F238E27FC236}">
                      <a16:creationId xmlns:a16="http://schemas.microsoft.com/office/drawing/2014/main" id="{EDC874B8-8520-4F8C-A0CB-42ABAC609996}"/>
                    </a:ext>
                  </a:extLst>
                </p:cNvPr>
                <p:cNvCxnSpPr/>
                <p:nvPr/>
              </p:nvCxnSpPr>
              <p:spPr>
                <a:xfrm>
                  <a:off x="10595219" y="1873250"/>
                  <a:ext cx="295031" cy="0"/>
                </a:xfrm>
                <a:prstGeom prst="line">
                  <a:avLst/>
                </a:prstGeom>
                <a:grpFill/>
                <a:ln w="19050" cap="flat" cmpd="sng" algn="ctr">
                  <a:solidFill>
                    <a:srgbClr val="5B9BD5">
                      <a:lumMod val="50000"/>
                    </a:srgbClr>
                  </a:solidFill>
                  <a:prstDash val="solid"/>
                  <a:miter lim="800000"/>
                </a:ln>
                <a:effectLst/>
              </p:spPr>
            </p:cxnSp>
            <p:cxnSp>
              <p:nvCxnSpPr>
                <p:cNvPr id="83" name="Straight Connector 82">
                  <a:extLst>
                    <a:ext uri="{FF2B5EF4-FFF2-40B4-BE49-F238E27FC236}">
                      <a16:creationId xmlns:a16="http://schemas.microsoft.com/office/drawing/2014/main" id="{BB7D8662-13E8-4E04-B090-442EB793BACA}"/>
                    </a:ext>
                  </a:extLst>
                </p:cNvPr>
                <p:cNvCxnSpPr/>
                <p:nvPr/>
              </p:nvCxnSpPr>
              <p:spPr>
                <a:xfrm>
                  <a:off x="10595219" y="2965450"/>
                  <a:ext cx="295031" cy="0"/>
                </a:xfrm>
                <a:prstGeom prst="line">
                  <a:avLst/>
                </a:prstGeom>
                <a:grpFill/>
                <a:ln w="19050" cap="flat" cmpd="sng" algn="ctr">
                  <a:solidFill>
                    <a:srgbClr val="5B9BD5">
                      <a:lumMod val="50000"/>
                    </a:srgbClr>
                  </a:solidFill>
                  <a:prstDash val="solid"/>
                  <a:miter lim="800000"/>
                </a:ln>
                <a:effectLst/>
              </p:spPr>
            </p:cxnSp>
            <p:cxnSp>
              <p:nvCxnSpPr>
                <p:cNvPr id="84" name="Straight Connector 83">
                  <a:extLst>
                    <a:ext uri="{FF2B5EF4-FFF2-40B4-BE49-F238E27FC236}">
                      <a16:creationId xmlns:a16="http://schemas.microsoft.com/office/drawing/2014/main" id="{84B3C961-741C-4C61-AD86-D9F15FE50B35}"/>
                    </a:ext>
                  </a:extLst>
                </p:cNvPr>
                <p:cNvCxnSpPr/>
                <p:nvPr/>
              </p:nvCxnSpPr>
              <p:spPr>
                <a:xfrm>
                  <a:off x="10890250" y="1873250"/>
                  <a:ext cx="0" cy="1092200"/>
                </a:xfrm>
                <a:prstGeom prst="line">
                  <a:avLst/>
                </a:prstGeom>
                <a:grpFill/>
                <a:ln w="19050" cap="flat" cmpd="sng" algn="ctr">
                  <a:solidFill>
                    <a:srgbClr val="115076"/>
                  </a:solidFill>
                  <a:prstDash val="solid"/>
                  <a:miter lim="800000"/>
                </a:ln>
                <a:effectLst/>
              </p:spPr>
            </p:cxnSp>
          </p:grpSp>
          <p:cxnSp>
            <p:nvCxnSpPr>
              <p:cNvPr id="81" name="Straight Connector 80">
                <a:extLst>
                  <a:ext uri="{FF2B5EF4-FFF2-40B4-BE49-F238E27FC236}">
                    <a16:creationId xmlns:a16="http://schemas.microsoft.com/office/drawing/2014/main" id="{A85F1ABF-0279-4C79-A2F4-E22E54A4AE84}"/>
                  </a:ext>
                </a:extLst>
              </p:cNvPr>
              <p:cNvCxnSpPr/>
              <p:nvPr/>
            </p:nvCxnSpPr>
            <p:spPr>
              <a:xfrm>
                <a:off x="10734443" y="2666258"/>
                <a:ext cx="215900" cy="0"/>
              </a:xfrm>
              <a:prstGeom prst="line">
                <a:avLst/>
              </a:prstGeom>
              <a:grpFill/>
              <a:ln w="19050" cap="flat" cmpd="sng" algn="ctr">
                <a:solidFill>
                  <a:srgbClr val="4472C4">
                    <a:lumMod val="50000"/>
                  </a:srgbClr>
                </a:solidFill>
                <a:prstDash val="solid"/>
                <a:miter lim="800000"/>
              </a:ln>
              <a:effectLst/>
            </p:spPr>
          </p:cxnSp>
        </p:grpSp>
        <p:sp>
          <p:nvSpPr>
            <p:cNvPr id="79" name="TextBox 78">
              <a:extLst>
                <a:ext uri="{FF2B5EF4-FFF2-40B4-BE49-F238E27FC236}">
                  <a16:creationId xmlns:a16="http://schemas.microsoft.com/office/drawing/2014/main" id="{C5A2D81D-B29D-473A-97D9-9D9FF6F134D3}"/>
                </a:ext>
              </a:extLst>
            </p:cNvPr>
            <p:cNvSpPr txBox="1"/>
            <p:nvPr/>
          </p:nvSpPr>
          <p:spPr>
            <a:xfrm>
              <a:off x="10816564" y="2066093"/>
              <a:ext cx="1061615" cy="1200329"/>
            </a:xfrm>
            <a:prstGeom prst="rect">
              <a:avLst/>
            </a:prstGeom>
            <a:solidFill>
              <a:srgbClr val="00206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rPr>
                <a:t>Word order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rPr>
                <a:t>2</a:t>
              </a:r>
            </a:p>
          </p:txBody>
        </p:sp>
      </p:grpSp>
      <p:sp>
        <p:nvSpPr>
          <p:cNvPr id="6" name="Rectangle: Rounded Corners 5">
            <a:extLst>
              <a:ext uri="{FF2B5EF4-FFF2-40B4-BE49-F238E27FC236}">
                <a16:creationId xmlns:a16="http://schemas.microsoft.com/office/drawing/2014/main" id="{DBA9F4A9-C86E-4C41-B824-6060FE392BC0}"/>
              </a:ext>
            </a:extLst>
          </p:cNvPr>
          <p:cNvSpPr/>
          <p:nvPr/>
        </p:nvSpPr>
        <p:spPr>
          <a:xfrm>
            <a:off x="4141925" y="1543569"/>
            <a:ext cx="2967183" cy="4453913"/>
          </a:xfrm>
          <a:prstGeom prst="roundRect">
            <a:avLst/>
          </a:prstGeom>
          <a:noFill/>
          <a:ln w="76200">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Speech Bubble: Rectangle with Corners Rounded 84">
            <a:extLst>
              <a:ext uri="{FF2B5EF4-FFF2-40B4-BE49-F238E27FC236}">
                <a16:creationId xmlns:a16="http://schemas.microsoft.com/office/drawing/2014/main" id="{2805FF0F-EBF3-4EDF-A8F2-8092E2F54CE7}"/>
              </a:ext>
            </a:extLst>
          </p:cNvPr>
          <p:cNvSpPr/>
          <p:nvPr/>
        </p:nvSpPr>
        <p:spPr>
          <a:xfrm>
            <a:off x="5659396" y="6065203"/>
            <a:ext cx="6218784" cy="701899"/>
          </a:xfrm>
          <a:prstGeom prst="wedgeRoundRectCallout">
            <a:avLst>
              <a:gd name="adj1" fmla="val 9817"/>
              <a:gd name="adj2" fmla="val -89691"/>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English hardly ever changes word order like this, and only in phrases like: “And so say all of us!”</a:t>
            </a:r>
            <a:endParaRPr lang="en-GB" sz="2000" dirty="0">
              <a:latin typeface="Century Gothic" panose="020B0502020202020204" pitchFamily="34" charset="0"/>
            </a:endParaRPr>
          </a:p>
        </p:txBody>
      </p:sp>
    </p:spTree>
    <p:extLst>
      <p:ext uri="{BB962C8B-B14F-4D97-AF65-F5344CB8AC3E}">
        <p14:creationId xmlns:p14="http://schemas.microsoft.com/office/powerpoint/2010/main" val="38152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28" grpId="0"/>
      <p:bldP spid="29" grpId="0"/>
      <p:bldP spid="24" grpId="0" animBg="1"/>
      <p:bldP spid="34" grpId="0"/>
      <p:bldP spid="35" grpId="0"/>
      <p:bldP spid="39" grpId="0" animBg="1"/>
      <p:bldP spid="40" grpId="0" animBg="1"/>
      <p:bldP spid="41" grpId="0" animBg="1"/>
      <p:bldP spid="42" grpId="0"/>
      <p:bldP spid="43" grpId="0"/>
      <p:bldP spid="44" grpId="0"/>
      <p:bldP spid="45" grpId="0"/>
      <p:bldP spid="46" grpId="0"/>
      <p:bldP spid="47" grpId="0"/>
      <p:bldP spid="48" grpId="0"/>
      <p:bldP spid="49" grpId="0"/>
      <p:bldP spid="50" grpId="0" animBg="1"/>
      <p:bldP spid="51" grpId="0" animBg="1"/>
      <p:bldP spid="52" grpId="0" animBg="1"/>
      <p:bldP spid="6"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Teacher">
            <a:extLst>
              <a:ext uri="{FF2B5EF4-FFF2-40B4-BE49-F238E27FC236}">
                <a16:creationId xmlns:a16="http://schemas.microsoft.com/office/drawing/2014/main" id="{FF79B0E8-6419-4BB0-9E2D-753A3F6E00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1497" y="998"/>
            <a:ext cx="914400" cy="914400"/>
          </a:xfrm>
          <a:prstGeom prst="rect">
            <a:avLst/>
          </a:prstGeom>
        </p:spPr>
      </p:pic>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a:solidFill>
                  <a:srgbClr val="002060"/>
                </a:solidFill>
                <a:latin typeface="Century Gothic" panose="020B0502020202020204" pitchFamily="34" charset="0"/>
                <a:cs typeface="Arial"/>
                <a:sym typeface="Arial"/>
              </a:rPr>
              <a:t>Follow up 3</a:t>
            </a:r>
            <a:endParaRPr lang="en-GB" sz="3200" dirty="0"/>
          </a:p>
        </p:txBody>
      </p:sp>
      <p:sp>
        <p:nvSpPr>
          <p:cNvPr id="71" name="Action Button: Blank 70">
            <a:hlinkClick r:id="" action="ppaction://noaction" highlightClick="1">
              <a:snd r:embed="rId5" name="T2_W1F_5.2.wav"/>
            </a:hlinkClick>
            <a:extLst>
              <a:ext uri="{FF2B5EF4-FFF2-40B4-BE49-F238E27FC236}">
                <a16:creationId xmlns:a16="http://schemas.microsoft.com/office/drawing/2014/main" id="{49C1A4D2-B6B8-44AE-8BF9-49FC8A296754}"/>
              </a:ext>
            </a:extLst>
          </p:cNvPr>
          <p:cNvSpPr/>
          <p:nvPr/>
        </p:nvSpPr>
        <p:spPr>
          <a:xfrm>
            <a:off x="425880" y="1100200"/>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1</a:t>
            </a:r>
          </a:p>
        </p:txBody>
      </p:sp>
      <p:sp>
        <p:nvSpPr>
          <p:cNvPr id="72" name="Action Button: Blank 71">
            <a:hlinkClick r:id="" action="ppaction://noaction" highlightClick="1">
              <a:snd r:embed="rId6" name="T2_W1F_5.3.wav"/>
            </a:hlinkClick>
            <a:extLst>
              <a:ext uri="{FF2B5EF4-FFF2-40B4-BE49-F238E27FC236}">
                <a16:creationId xmlns:a16="http://schemas.microsoft.com/office/drawing/2014/main" id="{0D291079-B36C-4554-B0B0-4F866A8F9879}"/>
              </a:ext>
            </a:extLst>
          </p:cNvPr>
          <p:cNvSpPr/>
          <p:nvPr/>
        </p:nvSpPr>
        <p:spPr>
          <a:xfrm>
            <a:off x="438943" y="1986414"/>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2</a:t>
            </a:r>
          </a:p>
        </p:txBody>
      </p:sp>
      <p:sp>
        <p:nvSpPr>
          <p:cNvPr id="73" name="Action Button: Blank 72">
            <a:hlinkClick r:id="" action="ppaction://noaction" highlightClick="1">
              <a:snd r:embed="rId7" name="T2_W1F_5.4.wav"/>
            </a:hlinkClick>
            <a:extLst>
              <a:ext uri="{FF2B5EF4-FFF2-40B4-BE49-F238E27FC236}">
                <a16:creationId xmlns:a16="http://schemas.microsoft.com/office/drawing/2014/main" id="{51A8A6C9-B5BB-4AA6-86DA-991B7F4549DF}"/>
              </a:ext>
            </a:extLst>
          </p:cNvPr>
          <p:cNvSpPr/>
          <p:nvPr/>
        </p:nvSpPr>
        <p:spPr>
          <a:xfrm>
            <a:off x="425879" y="2854265"/>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3</a:t>
            </a:r>
          </a:p>
        </p:txBody>
      </p:sp>
      <p:sp>
        <p:nvSpPr>
          <p:cNvPr id="74" name="Action Button: Blank 73">
            <a:hlinkClick r:id="" action="ppaction://noaction" highlightClick="1">
              <a:snd r:embed="rId8" name="T2_W1F_5.5.wav"/>
            </a:hlinkClick>
            <a:extLst>
              <a:ext uri="{FF2B5EF4-FFF2-40B4-BE49-F238E27FC236}">
                <a16:creationId xmlns:a16="http://schemas.microsoft.com/office/drawing/2014/main" id="{D5F3D157-73B7-4973-B955-3CF9BB272275}"/>
              </a:ext>
            </a:extLst>
          </p:cNvPr>
          <p:cNvSpPr/>
          <p:nvPr/>
        </p:nvSpPr>
        <p:spPr>
          <a:xfrm>
            <a:off x="452758" y="3783009"/>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4</a:t>
            </a:r>
          </a:p>
        </p:txBody>
      </p:sp>
      <p:sp>
        <p:nvSpPr>
          <p:cNvPr id="75" name="Action Button: Blank 74">
            <a:hlinkClick r:id="" action="ppaction://noaction" highlightClick="1">
              <a:snd r:embed="rId9" name="T2_W1F_5.6.wav"/>
            </a:hlinkClick>
            <a:extLst>
              <a:ext uri="{FF2B5EF4-FFF2-40B4-BE49-F238E27FC236}">
                <a16:creationId xmlns:a16="http://schemas.microsoft.com/office/drawing/2014/main" id="{EE68FD65-A5C1-4D1D-9BB8-4A670A1FADD4}"/>
              </a:ext>
            </a:extLst>
          </p:cNvPr>
          <p:cNvSpPr/>
          <p:nvPr/>
        </p:nvSpPr>
        <p:spPr>
          <a:xfrm>
            <a:off x="464214" y="4711753"/>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5</a:t>
            </a:r>
          </a:p>
        </p:txBody>
      </p:sp>
      <p:sp>
        <p:nvSpPr>
          <p:cNvPr id="76" name="Action Button: Blank 75">
            <a:hlinkClick r:id="" action="ppaction://noaction" highlightClick="1">
              <a:snd r:embed="rId10" name="T2_W1F_5.7.wav"/>
            </a:hlinkClick>
            <a:extLst>
              <a:ext uri="{FF2B5EF4-FFF2-40B4-BE49-F238E27FC236}">
                <a16:creationId xmlns:a16="http://schemas.microsoft.com/office/drawing/2014/main" id="{6D79FAE1-FC83-4BAB-AFC5-BF638E41F560}"/>
              </a:ext>
            </a:extLst>
          </p:cNvPr>
          <p:cNvSpPr/>
          <p:nvPr/>
        </p:nvSpPr>
        <p:spPr>
          <a:xfrm>
            <a:off x="455128" y="5645631"/>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6</a:t>
            </a:r>
          </a:p>
        </p:txBody>
      </p:sp>
      <p:sp>
        <p:nvSpPr>
          <p:cNvPr id="57" name="Title 1">
            <a:extLst>
              <a:ext uri="{FF2B5EF4-FFF2-40B4-BE49-F238E27FC236}">
                <a16:creationId xmlns:a16="http://schemas.microsoft.com/office/drawing/2014/main" id="{838FA4EB-C376-4C71-B8CC-7F70A7145A27}"/>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hören</a:t>
            </a:r>
            <a:endParaRPr lang="en-GB" sz="2000" b="1" kern="0" dirty="0">
              <a:solidFill>
                <a:srgbClr val="002060"/>
              </a:solidFill>
              <a:latin typeface="Century Gothic" panose="020B0502020202020204" pitchFamily="34" charset="0"/>
            </a:endParaRPr>
          </a:p>
        </p:txBody>
      </p:sp>
      <p:pic>
        <p:nvPicPr>
          <p:cNvPr id="59" name="Picture 58" descr="A picture containing text, clipart&#10;&#10;Description automatically generated">
            <a:extLst>
              <a:ext uri="{FF2B5EF4-FFF2-40B4-BE49-F238E27FC236}">
                <a16:creationId xmlns:a16="http://schemas.microsoft.com/office/drawing/2014/main" id="{2644025C-1047-4977-9BC4-E6B193CA6A2F}"/>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31" name="Google Shape;167;p2">
            <a:extLst>
              <a:ext uri="{FF2B5EF4-FFF2-40B4-BE49-F238E27FC236}">
                <a16:creationId xmlns:a16="http://schemas.microsoft.com/office/drawing/2014/main" id="{640B397B-D2E0-4C5E-B6A9-63A377FB82A8}"/>
              </a:ext>
            </a:extLst>
          </p:cNvPr>
          <p:cNvSpPr/>
          <p:nvPr/>
        </p:nvSpPr>
        <p:spPr>
          <a:xfrm>
            <a:off x="85071" y="128500"/>
            <a:ext cx="521370" cy="478471"/>
          </a:xfrm>
          <a:prstGeom prst="roundRect">
            <a:avLst>
              <a:gd name="adj" fmla="val 16667"/>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Speech Bubble: Rectangle with Corners Rounded 33">
            <a:hlinkClick r:id="" action="ppaction://noaction">
              <a:snd r:embed="rId12" name="T2_W1F_5.1.wav"/>
            </a:hlinkClick>
            <a:extLst>
              <a:ext uri="{FF2B5EF4-FFF2-40B4-BE49-F238E27FC236}">
                <a16:creationId xmlns:a16="http://schemas.microsoft.com/office/drawing/2014/main" id="{3CB0BFEB-34FB-4267-9693-8B2A4C099DD0}"/>
              </a:ext>
            </a:extLst>
          </p:cNvPr>
          <p:cNvSpPr/>
          <p:nvPr/>
        </p:nvSpPr>
        <p:spPr>
          <a:xfrm>
            <a:off x="3829425" y="128500"/>
            <a:ext cx="4971675" cy="517320"/>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2" name="CustomShape 3">
            <a:hlinkClick r:id="" action="ppaction://noaction">
              <a:snd r:embed="rId12" name="T2_W1F_5.1.wav"/>
            </a:hlinkClick>
            <a:extLst>
              <a:ext uri="{FF2B5EF4-FFF2-40B4-BE49-F238E27FC236}">
                <a16:creationId xmlns:a16="http://schemas.microsoft.com/office/drawing/2014/main" id="{976A85E5-4281-4E0F-BAB0-72DE6B3B6253}"/>
              </a:ext>
            </a:extLst>
          </p:cNvPr>
          <p:cNvSpPr/>
          <p:nvPr/>
        </p:nvSpPr>
        <p:spPr>
          <a:xfrm>
            <a:off x="3829425" y="152117"/>
            <a:ext cx="5114877"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Hör</a:t>
            </a:r>
            <a:r>
              <a:rPr kumimoji="0" lang="en-GB" sz="2800" i="0" u="none" strike="noStrike" kern="1200" cap="none" spc="-1" normalizeH="0" noProof="0" dirty="0">
                <a:ln>
                  <a:noFill/>
                </a:ln>
                <a:solidFill>
                  <a:srgbClr val="002060"/>
                </a:solidFill>
                <a:effectLst/>
                <a:uLnTx/>
                <a:uFillTx/>
                <a:latin typeface="Century Gothic" panose="020B0502020202020204" pitchFamily="34" charset="0"/>
                <a:ea typeface="Century Gothic"/>
              </a:rPr>
              <a:t> </a:t>
            </a:r>
            <a:r>
              <a:rPr kumimoji="0" lang="en-GB" sz="2800" i="0" u="none" strike="noStrike" kern="1200" cap="none" spc="-1" normalizeH="0" noProof="0" dirty="0" err="1">
                <a:ln>
                  <a:noFill/>
                </a:ln>
                <a:solidFill>
                  <a:srgbClr val="002060"/>
                </a:solidFill>
                <a:effectLst/>
                <a:uLnTx/>
                <a:uFillTx/>
                <a:latin typeface="Century Gothic" panose="020B0502020202020204" pitchFamily="34" charset="0"/>
                <a:ea typeface="Century Gothic"/>
              </a:rPr>
              <a:t>zu</a:t>
            </a:r>
            <a:r>
              <a:rPr kumimoji="0" lang="en-GB" sz="2800" i="0" u="none" strike="noStrike" kern="1200" cap="none" spc="-1" normalizeH="0" noProof="0" dirty="0">
                <a:ln>
                  <a:noFill/>
                </a:ln>
                <a:solidFill>
                  <a:srgbClr val="002060"/>
                </a:solidFill>
                <a:effectLst/>
                <a:uLnTx/>
                <a:uFillTx/>
                <a:latin typeface="Century Gothic" panose="020B0502020202020204" pitchFamily="34" charset="0"/>
                <a:ea typeface="Century Gothic"/>
              </a:rPr>
              <a:t>. </a:t>
            </a:r>
            <a:r>
              <a:rPr kumimoji="0" lang="en-GB" sz="2800" i="0" u="none" strike="noStrike" kern="1200" cap="none" spc="-1" normalizeH="0" noProof="0" dirty="0" err="1">
                <a:ln>
                  <a:noFill/>
                </a:ln>
                <a:solidFill>
                  <a:srgbClr val="002060"/>
                </a:solidFill>
                <a:effectLst/>
                <a:uLnTx/>
                <a:uFillTx/>
                <a:latin typeface="Century Gothic" panose="020B0502020202020204" pitchFamily="34" charset="0"/>
                <a:ea typeface="Century Gothic"/>
              </a:rPr>
              <a:t>Schreib</a:t>
            </a:r>
            <a:r>
              <a:rPr kumimoji="0" lang="en-GB" sz="2800"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800"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800" i="0" u="none" strike="noStrike" kern="1200" cap="none" spc="-1" normalizeH="0" noProof="0" dirty="0">
                <a:ln>
                  <a:noFill/>
                </a:ln>
                <a:solidFill>
                  <a:srgbClr val="002060"/>
                </a:solidFill>
                <a:effectLst/>
                <a:uLnTx/>
                <a:uFillTx/>
                <a:latin typeface="Century Gothic" panose="020B0502020202020204" pitchFamily="34" charset="0"/>
                <a:ea typeface="Century Gothic"/>
              </a:rPr>
              <a:t>.</a:t>
            </a:r>
            <a:endParaRPr kumimoji="0" lang="en-GB" sz="2800" i="0" u="none" strike="noStrike" kern="1200" cap="none" spc="-1" normalizeH="0" baseline="0" noProof="0" dirty="0">
              <a:ln>
                <a:noFill/>
              </a:ln>
              <a:solidFill>
                <a:prstClr val="black"/>
              </a:solidFill>
              <a:effectLst/>
              <a:uLnTx/>
              <a:uFillTx/>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A64D1A84-41BE-4BEC-B10D-79C327B36899}"/>
              </a:ext>
            </a:extLst>
          </p:cNvPr>
          <p:cNvGraphicFramePr>
            <a:graphicFrameLocks noGrp="1"/>
          </p:cNvGraphicFramePr>
          <p:nvPr/>
        </p:nvGraphicFramePr>
        <p:xfrm>
          <a:off x="1007249" y="1006757"/>
          <a:ext cx="9864651" cy="5486400"/>
        </p:xfrm>
        <a:graphic>
          <a:graphicData uri="http://schemas.openxmlformats.org/drawingml/2006/table">
            <a:tbl>
              <a:tblPr firstRow="1" bandRow="1">
                <a:tableStyleId>{5940675A-B579-460E-94D1-54222C63F5DA}</a:tableStyleId>
              </a:tblPr>
              <a:tblGrid>
                <a:gridCol w="9864651">
                  <a:extLst>
                    <a:ext uri="{9D8B030D-6E8A-4147-A177-3AD203B41FA5}">
                      <a16:colId xmlns:a16="http://schemas.microsoft.com/office/drawing/2014/main" val="469500781"/>
                    </a:ext>
                  </a:extLst>
                </a:gridCol>
              </a:tblGrid>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843344094"/>
                  </a:ext>
                </a:extLst>
              </a:tr>
              <a:tr h="370840">
                <a:tc>
                  <a:txBody>
                    <a:bodyPr/>
                    <a:lstStyle/>
                    <a:p>
                      <a:endParaRPr lang="en-GB" sz="240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607362150"/>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524050863"/>
                  </a:ext>
                </a:extLst>
              </a:tr>
              <a:tr h="370840">
                <a:tc>
                  <a:txBody>
                    <a:bodyPr/>
                    <a:lstStyle/>
                    <a:p>
                      <a:endParaRPr lang="en-GB" sz="240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820643322"/>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793589597"/>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4276189937"/>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225397327"/>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4279813543"/>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434586536"/>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057029576"/>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102209220"/>
                  </a:ext>
                </a:extLst>
              </a:tr>
              <a:tr h="370840">
                <a:tc>
                  <a:txBody>
                    <a:bodyPr/>
                    <a:lstStyle/>
                    <a:p>
                      <a:endParaRPr lang="en-GB" sz="24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597165493"/>
                  </a:ext>
                </a:extLst>
              </a:tr>
            </a:tbl>
          </a:graphicData>
        </a:graphic>
      </p:graphicFrame>
      <p:sp>
        <p:nvSpPr>
          <p:cNvPr id="4" name="TextBox 3">
            <a:extLst>
              <a:ext uri="{FF2B5EF4-FFF2-40B4-BE49-F238E27FC236}">
                <a16:creationId xmlns:a16="http://schemas.microsoft.com/office/drawing/2014/main" id="{4E9CC09D-38FF-4A4C-8B70-5E3D22E0A414}"/>
              </a:ext>
            </a:extLst>
          </p:cNvPr>
          <p:cNvSpPr txBox="1"/>
          <p:nvPr/>
        </p:nvSpPr>
        <p:spPr>
          <a:xfrm>
            <a:off x="1007243" y="5127459"/>
            <a:ext cx="975654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Hier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sind</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meine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Sachen</a:t>
            </a:r>
            <a:r>
              <a:rPr lang="en-GB" sz="2400" dirty="0">
                <a:solidFill>
                  <a:srgbClr val="002060"/>
                </a:solidFill>
                <a:latin typeface="Century Gothic" panose="020B0502020202020204" pitchFamily="34" charset="0"/>
              </a:rPr>
              <a:t>.</a:t>
            </a:r>
          </a:p>
        </p:txBody>
      </p:sp>
      <p:sp>
        <p:nvSpPr>
          <p:cNvPr id="37" name="TextBox 36">
            <a:extLst>
              <a:ext uri="{FF2B5EF4-FFF2-40B4-BE49-F238E27FC236}">
                <a16:creationId xmlns:a16="http://schemas.microsoft.com/office/drawing/2014/main" id="{29054D5A-7D9D-4679-97ED-F48D72B85B43}"/>
              </a:ext>
            </a:extLst>
          </p:cNvPr>
          <p:cNvSpPr txBox="1"/>
          <p:nvPr/>
        </p:nvSpPr>
        <p:spPr>
          <a:xfrm>
            <a:off x="1007243" y="6031492"/>
            <a:ext cx="975654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Sie </a:t>
            </a:r>
            <a:r>
              <a:rPr lang="en-GB" sz="2400" dirty="0" err="1">
                <a:solidFill>
                  <a:srgbClr val="002060"/>
                </a:solidFill>
                <a:latin typeface="Century Gothic" panose="020B0502020202020204" pitchFamily="34" charset="0"/>
              </a:rPr>
              <a:t>nimmt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eine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Jacke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mit</a:t>
            </a:r>
            <a:r>
              <a:rPr lang="en-GB" sz="2400" dirty="0">
                <a:solidFill>
                  <a:srgbClr val="002060"/>
                </a:solidFill>
                <a:latin typeface="Century Gothic" panose="020B0502020202020204" pitchFamily="34" charset="0"/>
              </a:rPr>
              <a:t>. Das Wetter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kalt</a:t>
            </a:r>
            <a:r>
              <a:rPr lang="en-GB" sz="2400" dirty="0">
                <a:solidFill>
                  <a:srgbClr val="002060"/>
                </a:solidFill>
                <a:latin typeface="Century Gothic" panose="020B0502020202020204" pitchFamily="34" charset="0"/>
              </a:rPr>
              <a:t>!</a:t>
            </a:r>
          </a:p>
        </p:txBody>
      </p:sp>
      <p:sp>
        <p:nvSpPr>
          <p:cNvPr id="38" name="TextBox 37">
            <a:extLst>
              <a:ext uri="{FF2B5EF4-FFF2-40B4-BE49-F238E27FC236}">
                <a16:creationId xmlns:a16="http://schemas.microsoft.com/office/drawing/2014/main" id="{314DD0E1-46CA-4316-A409-6E2768CF273E}"/>
              </a:ext>
            </a:extLst>
          </p:cNvPr>
          <p:cNvSpPr txBox="1"/>
          <p:nvPr/>
        </p:nvSpPr>
        <p:spPr>
          <a:xfrm>
            <a:off x="1007243" y="1495519"/>
            <a:ext cx="975654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Die Schweiz </a:t>
            </a:r>
            <a:r>
              <a:rPr lang="en-GB" sz="2400" dirty="0" err="1">
                <a:solidFill>
                  <a:srgbClr val="002060"/>
                </a:solidFill>
                <a:latin typeface="Century Gothic" panose="020B0502020202020204" pitchFamily="34" charset="0"/>
              </a:rPr>
              <a:t>liegt</a:t>
            </a:r>
            <a:r>
              <a:rPr lang="en-GB" sz="2400" dirty="0">
                <a:solidFill>
                  <a:srgbClr val="002060"/>
                </a:solidFill>
                <a:latin typeface="Century Gothic" panose="020B0502020202020204" pitchFamily="34" charset="0"/>
              </a:rPr>
              <a:t> in Europa.</a:t>
            </a:r>
          </a:p>
        </p:txBody>
      </p:sp>
      <p:sp>
        <p:nvSpPr>
          <p:cNvPr id="39" name="TextBox 38">
            <a:extLst>
              <a:ext uri="{FF2B5EF4-FFF2-40B4-BE49-F238E27FC236}">
                <a16:creationId xmlns:a16="http://schemas.microsoft.com/office/drawing/2014/main" id="{B2E96116-4DA7-4918-9341-24EDCB11E82F}"/>
              </a:ext>
            </a:extLst>
          </p:cNvPr>
          <p:cNvSpPr txBox="1"/>
          <p:nvPr/>
        </p:nvSpPr>
        <p:spPr>
          <a:xfrm>
            <a:off x="1007243" y="2409764"/>
            <a:ext cx="975654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Dort </a:t>
            </a:r>
            <a:r>
              <a:rPr lang="en-GB" sz="2400" dirty="0" err="1">
                <a:solidFill>
                  <a:srgbClr val="002060"/>
                </a:solidFill>
                <a:latin typeface="Century Gothic" panose="020B0502020202020204" pitchFamily="34" charset="0"/>
              </a:rPr>
              <a:t>gibt</a:t>
            </a:r>
            <a:r>
              <a:rPr lang="en-GB" sz="2400" dirty="0">
                <a:solidFill>
                  <a:srgbClr val="002060"/>
                </a:solidFill>
                <a:latin typeface="Century Gothic" panose="020B0502020202020204" pitchFamily="34" charset="0"/>
              </a:rPr>
              <a:t> es </a:t>
            </a:r>
            <a:r>
              <a:rPr lang="en-GB" sz="2400" dirty="0" err="1">
                <a:solidFill>
                  <a:srgbClr val="002060"/>
                </a:solidFill>
                <a:latin typeface="Century Gothic" panose="020B0502020202020204" pitchFamily="34" charset="0"/>
              </a:rPr>
              <a:t>viele</a:t>
            </a:r>
            <a:r>
              <a:rPr lang="en-GB" sz="2400" dirty="0">
                <a:solidFill>
                  <a:srgbClr val="002060"/>
                </a:solidFill>
                <a:latin typeface="Century Gothic" panose="020B0502020202020204" pitchFamily="34" charset="0"/>
              </a:rPr>
              <a:t> Berge und Seen.</a:t>
            </a:r>
          </a:p>
        </p:txBody>
      </p:sp>
      <p:sp>
        <p:nvSpPr>
          <p:cNvPr id="40" name="TextBox 39">
            <a:extLst>
              <a:ext uri="{FF2B5EF4-FFF2-40B4-BE49-F238E27FC236}">
                <a16:creationId xmlns:a16="http://schemas.microsoft.com/office/drawing/2014/main" id="{570092A8-F21D-46C4-8A0A-EF0B352636A5}"/>
              </a:ext>
            </a:extLst>
          </p:cNvPr>
          <p:cNvSpPr txBox="1"/>
          <p:nvPr/>
        </p:nvSpPr>
        <p:spPr>
          <a:xfrm>
            <a:off x="1007243" y="3290706"/>
            <a:ext cx="975654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Dort </a:t>
            </a:r>
            <a:r>
              <a:rPr lang="en-GB" sz="2400" dirty="0" err="1">
                <a:solidFill>
                  <a:srgbClr val="002060"/>
                </a:solidFill>
                <a:latin typeface="Century Gothic" panose="020B0502020202020204" pitchFamily="34" charset="0"/>
              </a:rPr>
              <a:t>siehst</a:t>
            </a:r>
            <a:r>
              <a:rPr lang="en-GB" sz="2400" dirty="0">
                <a:solidFill>
                  <a:srgbClr val="002060"/>
                </a:solidFill>
                <a:latin typeface="Century Gothic" panose="020B0502020202020204" pitchFamily="34" charset="0"/>
              </a:rPr>
              <a:t> du </a:t>
            </a:r>
            <a:r>
              <a:rPr lang="en-GB" sz="2400" dirty="0" err="1">
                <a:solidFill>
                  <a:srgbClr val="002060"/>
                </a:solidFill>
                <a:latin typeface="Century Gothic" panose="020B0502020202020204" pitchFamily="34" charset="0"/>
              </a:rPr>
              <a:t>kein</a:t>
            </a:r>
            <a:r>
              <a:rPr lang="en-GB" sz="2400" dirty="0">
                <a:solidFill>
                  <a:srgbClr val="002060"/>
                </a:solidFill>
                <a:latin typeface="Century Gothic" panose="020B0502020202020204" pitchFamily="34" charset="0"/>
              </a:rPr>
              <a:t> Meer.</a:t>
            </a:r>
          </a:p>
        </p:txBody>
      </p:sp>
      <p:sp>
        <p:nvSpPr>
          <p:cNvPr id="41" name="TextBox 40">
            <a:extLst>
              <a:ext uri="{FF2B5EF4-FFF2-40B4-BE49-F238E27FC236}">
                <a16:creationId xmlns:a16="http://schemas.microsoft.com/office/drawing/2014/main" id="{6E05C6F5-72C8-4758-8A85-F831F19A31A0}"/>
              </a:ext>
            </a:extLst>
          </p:cNvPr>
          <p:cNvSpPr txBox="1"/>
          <p:nvPr/>
        </p:nvSpPr>
        <p:spPr>
          <a:xfrm>
            <a:off x="1007243" y="4206856"/>
            <a:ext cx="975654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Sie </a:t>
            </a:r>
            <a:r>
              <a:rPr lang="en-GB" sz="2400" dirty="0" err="1">
                <a:solidFill>
                  <a:srgbClr val="002060"/>
                </a:solidFill>
                <a:latin typeface="Century Gothic" panose="020B0502020202020204" pitchFamily="34" charset="0"/>
              </a:rPr>
              <a:t>fahren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mit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dem</a:t>
            </a:r>
            <a:r>
              <a:rPr lang="en-GB" sz="2400" dirty="0">
                <a:solidFill>
                  <a:srgbClr val="002060"/>
                </a:solidFill>
                <a:latin typeface="Century Gothic" panose="020B0502020202020204" pitchFamily="34" charset="0"/>
              </a:rPr>
              <a:t> Zug </a:t>
            </a:r>
            <a:r>
              <a:rPr lang="en-GB" sz="2400" dirty="0" err="1">
                <a:solidFill>
                  <a:srgbClr val="002060"/>
                </a:solidFill>
                <a:latin typeface="Century Gothic" panose="020B0502020202020204" pitchFamily="34" charset="0"/>
              </a:rPr>
              <a:t>durch</a:t>
            </a:r>
            <a:r>
              <a:rPr lang="en-GB" sz="2400" dirty="0">
                <a:solidFill>
                  <a:srgbClr val="002060"/>
                </a:solidFill>
                <a:latin typeface="Century Gothic" panose="020B0502020202020204" pitchFamily="34" charset="0"/>
              </a:rPr>
              <a:t> die Schweiz.</a:t>
            </a:r>
          </a:p>
        </p:txBody>
      </p:sp>
      <p:sp>
        <p:nvSpPr>
          <p:cNvPr id="42" name="TextBox 41">
            <a:extLst>
              <a:ext uri="{FF2B5EF4-FFF2-40B4-BE49-F238E27FC236}">
                <a16:creationId xmlns:a16="http://schemas.microsoft.com/office/drawing/2014/main" id="{B6208279-835A-48B0-91E3-7622FC235156}"/>
              </a:ext>
            </a:extLst>
          </p:cNvPr>
          <p:cNvSpPr txBox="1"/>
          <p:nvPr/>
        </p:nvSpPr>
        <p:spPr>
          <a:xfrm>
            <a:off x="1007243" y="1006757"/>
            <a:ext cx="9756545" cy="461665"/>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Switzerland is (located - lies) in Europe.</a:t>
            </a:r>
          </a:p>
        </p:txBody>
      </p:sp>
      <p:sp>
        <p:nvSpPr>
          <p:cNvPr id="2" name="TextBox 1">
            <a:extLst>
              <a:ext uri="{FF2B5EF4-FFF2-40B4-BE49-F238E27FC236}">
                <a16:creationId xmlns:a16="http://schemas.microsoft.com/office/drawing/2014/main" id="{56ECDF92-9E62-A5DC-BA71-DB05832A58EF}"/>
              </a:ext>
            </a:extLst>
          </p:cNvPr>
          <p:cNvSpPr txBox="1"/>
          <p:nvPr/>
        </p:nvSpPr>
        <p:spPr>
          <a:xfrm>
            <a:off x="1007243" y="1974870"/>
            <a:ext cx="9756545" cy="461665"/>
          </a:xfrm>
          <a:prstGeom prst="rect">
            <a:avLst/>
          </a:prstGeom>
          <a:noFill/>
        </p:spPr>
        <p:txBody>
          <a:bodyPr wrap="square" rtlCol="0">
            <a:spAutoFit/>
          </a:bodyPr>
          <a:lstStyle/>
          <a:p>
            <a:r>
              <a:rPr lang="en-GB" sz="2400" i="1">
                <a:solidFill>
                  <a:srgbClr val="002060"/>
                </a:solidFill>
                <a:latin typeface="Century Gothic" panose="020B0502020202020204" pitchFamily="34" charset="0"/>
              </a:rPr>
              <a:t>There are </a:t>
            </a:r>
            <a:r>
              <a:rPr lang="en-GB" sz="2400" i="1" dirty="0">
                <a:solidFill>
                  <a:srgbClr val="002060"/>
                </a:solidFill>
                <a:latin typeface="Century Gothic" panose="020B0502020202020204" pitchFamily="34" charset="0"/>
              </a:rPr>
              <a:t>lots of lakes </a:t>
            </a:r>
            <a:r>
              <a:rPr lang="en-GB" sz="2400" i="1">
                <a:solidFill>
                  <a:srgbClr val="002060"/>
                </a:solidFill>
                <a:latin typeface="Century Gothic" panose="020B0502020202020204" pitchFamily="34" charset="0"/>
              </a:rPr>
              <a:t>and mountains there.</a:t>
            </a:r>
            <a:endParaRPr lang="en-GB" sz="2400" i="1"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10C2EAF1-1D0D-AE23-9815-2F3131C6E89B}"/>
              </a:ext>
            </a:extLst>
          </p:cNvPr>
          <p:cNvSpPr txBox="1"/>
          <p:nvPr/>
        </p:nvSpPr>
        <p:spPr>
          <a:xfrm>
            <a:off x="1007243" y="2865911"/>
            <a:ext cx="9756545" cy="461665"/>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There you see no sea / you won’t see the sea.</a:t>
            </a:r>
          </a:p>
        </p:txBody>
      </p:sp>
      <p:sp>
        <p:nvSpPr>
          <p:cNvPr id="7" name="TextBox 6">
            <a:extLst>
              <a:ext uri="{FF2B5EF4-FFF2-40B4-BE49-F238E27FC236}">
                <a16:creationId xmlns:a16="http://schemas.microsoft.com/office/drawing/2014/main" id="{2CEFC653-8E43-F8F6-B5B8-E7EEC3200562}"/>
              </a:ext>
            </a:extLst>
          </p:cNvPr>
          <p:cNvSpPr txBox="1"/>
          <p:nvPr/>
        </p:nvSpPr>
        <p:spPr>
          <a:xfrm>
            <a:off x="1007243" y="3772348"/>
            <a:ext cx="9756545" cy="461665"/>
          </a:xfrm>
          <a:prstGeom prst="rect">
            <a:avLst/>
          </a:prstGeom>
          <a:noFill/>
        </p:spPr>
        <p:txBody>
          <a:bodyPr wrap="square" rtlCol="0">
            <a:spAutoFit/>
          </a:bodyPr>
          <a:lstStyle/>
          <a:p>
            <a:r>
              <a:rPr lang="en-US" sz="2400" i="1" dirty="0">
                <a:solidFill>
                  <a:srgbClr val="002060"/>
                </a:solidFill>
                <a:latin typeface="Century Gothic" panose="020B0502020202020204" pitchFamily="34" charset="0"/>
              </a:rPr>
              <a:t>They travel by train (‘with the train’) through Switzerland.</a:t>
            </a:r>
            <a:endParaRPr lang="en-GB" sz="2400" i="1" dirty="0">
              <a:solidFill>
                <a:srgbClr val="002060"/>
              </a:solidFill>
              <a:latin typeface="Century Gothic" panose="020B0502020202020204" pitchFamily="34" charset="0"/>
            </a:endParaRPr>
          </a:p>
        </p:txBody>
      </p:sp>
      <p:sp>
        <p:nvSpPr>
          <p:cNvPr id="8" name="TextBox 7">
            <a:extLst>
              <a:ext uri="{FF2B5EF4-FFF2-40B4-BE49-F238E27FC236}">
                <a16:creationId xmlns:a16="http://schemas.microsoft.com/office/drawing/2014/main" id="{C22A2A9A-5CA8-7045-B33C-6EB37DF5E0BD}"/>
              </a:ext>
            </a:extLst>
          </p:cNvPr>
          <p:cNvSpPr txBox="1"/>
          <p:nvPr/>
        </p:nvSpPr>
        <p:spPr>
          <a:xfrm>
            <a:off x="1007243" y="4685537"/>
            <a:ext cx="9756545" cy="461665"/>
          </a:xfrm>
          <a:prstGeom prst="rect">
            <a:avLst/>
          </a:prstGeom>
          <a:noFill/>
        </p:spPr>
        <p:txBody>
          <a:bodyPr wrap="square" rtlCol="0">
            <a:spAutoFit/>
          </a:bodyPr>
          <a:lstStyle/>
          <a:p>
            <a:r>
              <a:rPr lang="en-US" sz="2400" i="1" dirty="0">
                <a:solidFill>
                  <a:srgbClr val="002060"/>
                </a:solidFill>
                <a:latin typeface="Century Gothic" panose="020B0502020202020204" pitchFamily="34" charset="0"/>
              </a:rPr>
              <a:t>Here are my things.</a:t>
            </a:r>
            <a:endParaRPr lang="en-GB" sz="2400" i="1" dirty="0">
              <a:solidFill>
                <a:srgbClr val="002060"/>
              </a:solidFill>
              <a:latin typeface="Century Gothic" panose="020B0502020202020204" pitchFamily="34" charset="0"/>
            </a:endParaRPr>
          </a:p>
        </p:txBody>
      </p:sp>
      <p:sp>
        <p:nvSpPr>
          <p:cNvPr id="9" name="TextBox 8">
            <a:extLst>
              <a:ext uri="{FF2B5EF4-FFF2-40B4-BE49-F238E27FC236}">
                <a16:creationId xmlns:a16="http://schemas.microsoft.com/office/drawing/2014/main" id="{5A697307-872E-01C8-D444-0215EA8A05D8}"/>
              </a:ext>
            </a:extLst>
          </p:cNvPr>
          <p:cNvSpPr txBox="1"/>
          <p:nvPr/>
        </p:nvSpPr>
        <p:spPr>
          <a:xfrm>
            <a:off x="1007243" y="5606945"/>
            <a:ext cx="9756545" cy="461665"/>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She is taking a jacket with her. The weather is cold!</a:t>
            </a:r>
          </a:p>
        </p:txBody>
      </p:sp>
    </p:spTree>
    <p:extLst>
      <p:ext uri="{BB962C8B-B14F-4D97-AF65-F5344CB8AC3E}">
        <p14:creationId xmlns:p14="http://schemas.microsoft.com/office/powerpoint/2010/main" val="25044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20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down)">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down)">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down)">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P spid="38" grpId="0"/>
      <p:bldP spid="39" grpId="0"/>
      <p:bldP spid="40" grpId="0"/>
      <p:bldP spid="41" grpId="0"/>
      <p:bldP spid="42" grpId="0"/>
      <p:bldP spid="2"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123171" y="643258"/>
            <a:ext cx="75105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GB" sz="2400" b="1" spc="-1" dirty="0" err="1">
                <a:solidFill>
                  <a:srgbClr val="002060"/>
                </a:solidFill>
                <a:latin typeface="Century Gothic" panose="020B0502020202020204" pitchFamily="34" charset="0"/>
                <a:sym typeface="Arial"/>
              </a:rPr>
              <a:t>Schreib</a:t>
            </a:r>
            <a:r>
              <a:rPr lang="en-GB" sz="2400" b="1" spc="-1" dirty="0">
                <a:solidFill>
                  <a:srgbClr val="002060"/>
                </a:solidFill>
                <a:latin typeface="Century Gothic" panose="020B0502020202020204" pitchFamily="34" charset="0"/>
                <a:sym typeface="Arial"/>
              </a:rPr>
              <a:t> </a:t>
            </a:r>
            <a:r>
              <a:rPr lang="en-GB" sz="2400" b="1" spc="-1" dirty="0" err="1">
                <a:solidFill>
                  <a:srgbClr val="002060"/>
                </a:solidFill>
                <a:latin typeface="Century Gothic" panose="020B0502020202020204" pitchFamily="34" charset="0"/>
                <a:sym typeface="Arial"/>
              </a:rPr>
              <a:t>ein</a:t>
            </a:r>
            <a:r>
              <a:rPr lang="en-GB" sz="2400" b="1" spc="-1" dirty="0">
                <a:solidFill>
                  <a:srgbClr val="002060"/>
                </a:solidFill>
                <a:latin typeface="Century Gothic" panose="020B0502020202020204" pitchFamily="34" charset="0"/>
                <a:sym typeface="Arial"/>
              </a:rPr>
              <a:t> Wort auf </a:t>
            </a:r>
            <a:r>
              <a:rPr lang="en-GB" sz="2400" b="1" u="sng" spc="-1" dirty="0">
                <a:solidFill>
                  <a:srgbClr val="002060"/>
                </a:solidFill>
                <a:latin typeface="Century Gothic" panose="020B0502020202020204" pitchFamily="34" charset="0"/>
                <a:sym typeface="Arial"/>
              </a:rPr>
              <a:t>Deutsch</a:t>
            </a:r>
            <a:r>
              <a:rPr lang="en-GB" sz="2400" b="1" spc="-1" dirty="0">
                <a:solidFill>
                  <a:srgbClr val="002060"/>
                </a:solidFill>
                <a:latin typeface="Century Gothic" panose="020B0502020202020204" pitchFamily="34" charset="0"/>
                <a:sym typeface="Arial"/>
              </a:rPr>
              <a:t> in </a:t>
            </a:r>
            <a:r>
              <a:rPr lang="en-GB" sz="2400" b="1" spc="-1" dirty="0" err="1">
                <a:solidFill>
                  <a:srgbClr val="002060"/>
                </a:solidFill>
                <a:latin typeface="Century Gothic" panose="020B0502020202020204" pitchFamily="34" charset="0"/>
                <a:sym typeface="Arial"/>
              </a:rPr>
              <a:t>jedes</a:t>
            </a:r>
            <a:r>
              <a:rPr lang="en-GB" sz="2400" b="1" spc="-1" dirty="0">
                <a:solidFill>
                  <a:srgbClr val="002060"/>
                </a:solidFill>
                <a:latin typeface="Century Gothic" panose="020B0502020202020204" pitchFamily="34" charset="0"/>
                <a:sym typeface="Arial"/>
              </a:rPr>
              <a:t> </a:t>
            </a:r>
            <a:r>
              <a:rPr lang="en-GB" sz="2400" b="1" spc="-1" dirty="0" err="1">
                <a:solidFill>
                  <a:srgbClr val="002060"/>
                </a:solidFill>
                <a:latin typeface="Century Gothic" panose="020B0502020202020204" pitchFamily="34" charset="0"/>
                <a:sym typeface="Arial"/>
              </a:rPr>
              <a:t>Kästchen</a:t>
            </a:r>
            <a:r>
              <a:rPr lang="en-GB" sz="2400" b="1" spc="-1" dirty="0">
                <a:solidFill>
                  <a:srgbClr val="002060"/>
                </a:solidFill>
                <a:latin typeface="Century Gothic" panose="020B0502020202020204" pitchFamily="34" charset="0"/>
                <a:sym typeface="Arial"/>
              </a:rPr>
              <a:t>*.</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303175"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itle 2">
            <a:extLst>
              <a:ext uri="{FF2B5EF4-FFF2-40B4-BE49-F238E27FC236}">
                <a16:creationId xmlns:a16="http://schemas.microsoft.com/office/drawing/2014/main" id="{C74BD455-DFF4-4DAC-9AAE-B797AD719538}"/>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schreiben</a:t>
            </a:r>
            <a:endParaRPr lang="en-GB" sz="2000" b="1" kern="0" dirty="0">
              <a:solidFill>
                <a:schemeClr val="bg1"/>
              </a:solidFill>
              <a:latin typeface="Century Gothic" panose="020B0502020202020204" pitchFamily="34" charset="0"/>
            </a:endParaRPr>
          </a:p>
        </p:txBody>
      </p:sp>
      <p:pic>
        <p:nvPicPr>
          <p:cNvPr id="36" name="Graphic 35" descr="Blackboard">
            <a:extLst>
              <a:ext uri="{FF2B5EF4-FFF2-40B4-BE49-F238E27FC236}">
                <a16:creationId xmlns:a16="http://schemas.microsoft.com/office/drawing/2014/main" id="{0D5644D5-B692-47C1-8975-B05460A66E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26" name="Google Shape;167;p2">
            <a:extLst>
              <a:ext uri="{FF2B5EF4-FFF2-40B4-BE49-F238E27FC236}">
                <a16:creationId xmlns:a16="http://schemas.microsoft.com/office/drawing/2014/main" id="{4769D688-9F9B-47BF-A9A8-B46895C87A4C}"/>
              </a:ext>
            </a:extLst>
          </p:cNvPr>
          <p:cNvSpPr/>
          <p:nvPr/>
        </p:nvSpPr>
        <p:spPr>
          <a:xfrm>
            <a:off x="123171" y="128500"/>
            <a:ext cx="521370" cy="478471"/>
          </a:xfrm>
          <a:prstGeom prst="roundRect">
            <a:avLst>
              <a:gd name="adj" fmla="val 16667"/>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29" name="Table 4">
            <a:extLst>
              <a:ext uri="{FF2B5EF4-FFF2-40B4-BE49-F238E27FC236}">
                <a16:creationId xmlns:a16="http://schemas.microsoft.com/office/drawing/2014/main" id="{B51B4DFF-03A9-48CD-89C3-9FFD6B9718AA}"/>
              </a:ext>
            </a:extLst>
          </p:cNvPr>
          <p:cNvGraphicFramePr>
            <a:graphicFrameLocks noGrp="1"/>
          </p:cNvGraphicFramePr>
          <p:nvPr/>
        </p:nvGraphicFramePr>
        <p:xfrm>
          <a:off x="123171" y="1929686"/>
          <a:ext cx="7151250" cy="4799814"/>
        </p:xfrm>
        <a:graphic>
          <a:graphicData uri="http://schemas.openxmlformats.org/drawingml/2006/table">
            <a:tbl>
              <a:tblPr firstRow="1" bandRow="1"/>
              <a:tblGrid>
                <a:gridCol w="2383750">
                  <a:extLst>
                    <a:ext uri="{9D8B030D-6E8A-4147-A177-3AD203B41FA5}">
                      <a16:colId xmlns:a16="http://schemas.microsoft.com/office/drawing/2014/main" val="1874927922"/>
                    </a:ext>
                  </a:extLst>
                </a:gridCol>
                <a:gridCol w="2383750">
                  <a:extLst>
                    <a:ext uri="{9D8B030D-6E8A-4147-A177-3AD203B41FA5}">
                      <a16:colId xmlns:a16="http://schemas.microsoft.com/office/drawing/2014/main" val="2707594328"/>
                    </a:ext>
                  </a:extLst>
                </a:gridCol>
                <a:gridCol w="2383750">
                  <a:extLst>
                    <a:ext uri="{9D8B030D-6E8A-4147-A177-3AD203B41FA5}">
                      <a16:colId xmlns:a16="http://schemas.microsoft.com/office/drawing/2014/main" val="3989845559"/>
                    </a:ext>
                  </a:extLst>
                </a:gridCol>
              </a:tblGrid>
              <a:tr h="15999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2880041"/>
                  </a:ext>
                </a:extLst>
              </a:tr>
              <a:tr h="15999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603696"/>
                  </a:ext>
                </a:extLst>
              </a:tr>
              <a:tr h="15999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1519367"/>
                  </a:ext>
                </a:extLst>
              </a:tr>
            </a:tbl>
          </a:graphicData>
        </a:graphic>
      </p:graphicFrame>
      <p:graphicFrame>
        <p:nvGraphicFramePr>
          <p:cNvPr id="30" name="Table 6">
            <a:extLst>
              <a:ext uri="{FF2B5EF4-FFF2-40B4-BE49-F238E27FC236}">
                <a16:creationId xmlns:a16="http://schemas.microsoft.com/office/drawing/2014/main" id="{96B7381C-C0B3-4B0C-BE97-2CFB033127E7}"/>
              </a:ext>
            </a:extLst>
          </p:cNvPr>
          <p:cNvGraphicFramePr>
            <a:graphicFrameLocks noGrp="1"/>
          </p:cNvGraphicFramePr>
          <p:nvPr>
            <p:extLst>
              <p:ext uri="{D42A27DB-BD31-4B8C-83A1-F6EECF244321}">
                <p14:modId xmlns:p14="http://schemas.microsoft.com/office/powerpoint/2010/main" val="406518863"/>
              </p:ext>
            </p:extLst>
          </p:nvPr>
        </p:nvGraphicFramePr>
        <p:xfrm>
          <a:off x="7459680" y="1792327"/>
          <a:ext cx="4438802" cy="4584238"/>
        </p:xfrm>
        <a:graphic>
          <a:graphicData uri="http://schemas.openxmlformats.org/drawingml/2006/table">
            <a:tbl>
              <a:tblPr firstRow="1" bandRow="1"/>
              <a:tblGrid>
                <a:gridCol w="2219401">
                  <a:extLst>
                    <a:ext uri="{9D8B030D-6E8A-4147-A177-3AD203B41FA5}">
                      <a16:colId xmlns:a16="http://schemas.microsoft.com/office/drawing/2014/main" val="167100322"/>
                    </a:ext>
                  </a:extLst>
                </a:gridCol>
                <a:gridCol w="2219401">
                  <a:extLst>
                    <a:ext uri="{9D8B030D-6E8A-4147-A177-3AD203B41FA5}">
                      <a16:colId xmlns:a16="http://schemas.microsoft.com/office/drawing/2014/main" val="2071663219"/>
                    </a:ext>
                  </a:extLst>
                </a:gridCol>
              </a:tblGrid>
              <a:tr h="7169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000" dirty="0">
                          <a:solidFill>
                            <a:srgbClr val="002060"/>
                          </a:solidFill>
                          <a:latin typeface="Century Gothic" panose="020B0502020202020204" pitchFamily="34" charset="0"/>
                        </a:rPr>
                        <a:t>people </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000" dirty="0">
                          <a:solidFill>
                            <a:srgbClr val="002060"/>
                          </a:solidFill>
                          <a:latin typeface="Century Gothic" panose="020B0502020202020204" pitchFamily="34" charset="0"/>
                        </a:rPr>
                        <a:t>village</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extLst>
                  <a:ext uri="{0D108BD9-81ED-4DB2-BD59-A6C34878D82A}">
                    <a16:rowId xmlns:a16="http://schemas.microsoft.com/office/drawing/2014/main" val="3045211992"/>
                  </a:ext>
                </a:extLst>
              </a:tr>
              <a:tr h="7169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000" dirty="0">
                          <a:solidFill>
                            <a:srgbClr val="002060"/>
                          </a:solidFill>
                          <a:latin typeface="Century Gothic" panose="020B0502020202020204" pitchFamily="34" charset="0"/>
                        </a:rPr>
                        <a:t>to help</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000" dirty="0">
                          <a:solidFill>
                            <a:srgbClr val="002060"/>
                          </a:solidFill>
                          <a:latin typeface="Century Gothic" panose="020B0502020202020204" pitchFamily="34" charset="0"/>
                        </a:rPr>
                        <a:t>to use</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extLst>
                  <a:ext uri="{0D108BD9-81ED-4DB2-BD59-A6C34878D82A}">
                    <a16:rowId xmlns:a16="http://schemas.microsoft.com/office/drawing/2014/main" val="4199060981"/>
                  </a:ext>
                </a:extLst>
              </a:tr>
              <a:tr h="7169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000" dirty="0">
                          <a:solidFill>
                            <a:srgbClr val="002060"/>
                          </a:solidFill>
                          <a:latin typeface="Century Gothic" panose="020B0502020202020204" pitchFamily="34" charset="0"/>
                        </a:rPr>
                        <a:t>this (n)</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to explain</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extLst>
                  <a:ext uri="{0D108BD9-81ED-4DB2-BD59-A6C34878D82A}">
                    <a16:rowId xmlns:a16="http://schemas.microsoft.com/office/drawing/2014/main" val="1552798191"/>
                  </a:ext>
                </a:extLst>
              </a:tr>
              <a:tr h="7169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000" dirty="0">
                          <a:solidFill>
                            <a:srgbClr val="002060"/>
                          </a:solidFill>
                          <a:latin typeface="Century Gothic" panose="020B0502020202020204" pitchFamily="34" charset="0"/>
                        </a:rPr>
                        <a:t>sea/ocean</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000" dirty="0">
                          <a:solidFill>
                            <a:srgbClr val="002060"/>
                          </a:solidFill>
                          <a:latin typeface="Century Gothic" panose="020B0502020202020204" pitchFamily="34" charset="0"/>
                        </a:rPr>
                        <a:t>to take</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extLst>
                  <a:ext uri="{0D108BD9-81ED-4DB2-BD59-A6C34878D82A}">
                    <a16:rowId xmlns:a16="http://schemas.microsoft.com/office/drawing/2014/main" val="294662517"/>
                  </a:ext>
                </a:extLst>
              </a:tr>
              <a:tr h="85831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000" dirty="0">
                          <a:solidFill>
                            <a:srgbClr val="002060"/>
                          </a:solidFill>
                          <a:latin typeface="Century Gothic" panose="020B0502020202020204" pitchFamily="34" charset="0"/>
                        </a:rPr>
                        <a:t>lake</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to lie/be located in</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extLst>
                  <a:ext uri="{0D108BD9-81ED-4DB2-BD59-A6C34878D82A}">
                    <a16:rowId xmlns:a16="http://schemas.microsoft.com/office/drawing/2014/main" val="3393038436"/>
                  </a:ext>
                </a:extLst>
              </a:tr>
              <a:tr h="858315">
                <a:tc>
                  <a:txBody>
                    <a:bodyPr/>
                    <a:lstStyle/>
                    <a:p>
                      <a:pPr algn="ctr"/>
                      <a:r>
                        <a:rPr lang="en-US" sz="2000" dirty="0">
                          <a:solidFill>
                            <a:srgbClr val="002060"/>
                          </a:solidFill>
                          <a:latin typeface="Century Gothic" panose="020B0502020202020204" pitchFamily="34" charset="0"/>
                        </a:rPr>
                        <a:t>cold</a:t>
                      </a:r>
                      <a:endParaRPr lang="en-GB" sz="20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Century Gothic" panose="020B0502020202020204" pitchFamily="34" charset="0"/>
                        </a:rPr>
                        <a:t>Europe</a:t>
                      </a:r>
                      <a:endParaRPr lang="en-GB" sz="20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E1F8F7"/>
                    </a:solidFill>
                  </a:tcPr>
                </a:tc>
                <a:extLst>
                  <a:ext uri="{0D108BD9-81ED-4DB2-BD59-A6C34878D82A}">
                    <a16:rowId xmlns:a16="http://schemas.microsoft.com/office/drawing/2014/main" val="782164115"/>
                  </a:ext>
                </a:extLst>
              </a:tr>
            </a:tbl>
          </a:graphicData>
        </a:graphic>
      </p:graphicFrame>
      <p:sp>
        <p:nvSpPr>
          <p:cNvPr id="31" name="Rectangle: Rounded Corners 30">
            <a:extLst>
              <a:ext uri="{FF2B5EF4-FFF2-40B4-BE49-F238E27FC236}">
                <a16:creationId xmlns:a16="http://schemas.microsoft.com/office/drawing/2014/main" id="{F5FAAAE3-6908-4BC2-8B88-7A2BA39468D3}"/>
              </a:ext>
            </a:extLst>
          </p:cNvPr>
          <p:cNvSpPr/>
          <p:nvPr/>
        </p:nvSpPr>
        <p:spPr>
          <a:xfrm>
            <a:off x="7539975" y="1960872"/>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CE307680-F0C9-49E5-90DF-669B25807DB3}"/>
              </a:ext>
            </a:extLst>
          </p:cNvPr>
          <p:cNvSpPr/>
          <p:nvPr/>
        </p:nvSpPr>
        <p:spPr>
          <a:xfrm>
            <a:off x="7539974" y="2664257"/>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9891ED01-31B2-4B4D-92E7-E0BA7CC82D10}"/>
              </a:ext>
            </a:extLst>
          </p:cNvPr>
          <p:cNvSpPr/>
          <p:nvPr/>
        </p:nvSpPr>
        <p:spPr>
          <a:xfrm>
            <a:off x="7539974" y="3367643"/>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ED7E7350-28E5-4D7C-8202-3B46C390D29B}"/>
              </a:ext>
            </a:extLst>
          </p:cNvPr>
          <p:cNvSpPr/>
          <p:nvPr/>
        </p:nvSpPr>
        <p:spPr>
          <a:xfrm>
            <a:off x="7539973" y="4148436"/>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E377BAFB-8B23-4405-BA52-933C5C40FD16}"/>
              </a:ext>
            </a:extLst>
          </p:cNvPr>
          <p:cNvSpPr/>
          <p:nvPr/>
        </p:nvSpPr>
        <p:spPr>
          <a:xfrm>
            <a:off x="7539972" y="4852371"/>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B26C69E6-3CE2-4B49-8ACC-C7EF9CF98725}"/>
              </a:ext>
            </a:extLst>
          </p:cNvPr>
          <p:cNvSpPr/>
          <p:nvPr/>
        </p:nvSpPr>
        <p:spPr>
          <a:xfrm>
            <a:off x="9782529" y="1960872"/>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0618EEE8-4F41-439F-8AF2-1D0335623F7D}"/>
              </a:ext>
            </a:extLst>
          </p:cNvPr>
          <p:cNvSpPr/>
          <p:nvPr/>
        </p:nvSpPr>
        <p:spPr>
          <a:xfrm>
            <a:off x="9782528" y="2664257"/>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1E12E612-12CE-4253-BE7A-E9E7E05F62B6}"/>
              </a:ext>
            </a:extLst>
          </p:cNvPr>
          <p:cNvSpPr/>
          <p:nvPr/>
        </p:nvSpPr>
        <p:spPr>
          <a:xfrm>
            <a:off x="9782528" y="3367643"/>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77E101C2-7D9C-4576-9289-70D01C497563}"/>
              </a:ext>
            </a:extLst>
          </p:cNvPr>
          <p:cNvSpPr/>
          <p:nvPr/>
        </p:nvSpPr>
        <p:spPr>
          <a:xfrm>
            <a:off x="9782527" y="4148436"/>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3FCEC1B5-1E46-4E5D-93A5-121969DE3455}"/>
              </a:ext>
            </a:extLst>
          </p:cNvPr>
          <p:cNvSpPr/>
          <p:nvPr/>
        </p:nvSpPr>
        <p:spPr>
          <a:xfrm>
            <a:off x="9782526" y="4852371"/>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3EB2F05A-10FF-4BBE-938A-DF8EB571361E}"/>
              </a:ext>
            </a:extLst>
          </p:cNvPr>
          <p:cNvSpPr txBox="1"/>
          <p:nvPr/>
        </p:nvSpPr>
        <p:spPr>
          <a:xfrm>
            <a:off x="8444146" y="174467"/>
            <a:ext cx="1881215" cy="1323439"/>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*in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rPr>
              <a:t>jedes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rPr>
              <a:t>Kästchen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 – into each square</a:t>
            </a:r>
          </a:p>
        </p:txBody>
      </p:sp>
      <p:sp>
        <p:nvSpPr>
          <p:cNvPr id="45" name="Rectangle: Rounded Corners 44">
            <a:extLst>
              <a:ext uri="{FF2B5EF4-FFF2-40B4-BE49-F238E27FC236}">
                <a16:creationId xmlns:a16="http://schemas.microsoft.com/office/drawing/2014/main" id="{C342898B-C541-45EB-A9BF-AB87F515D9EC}"/>
              </a:ext>
            </a:extLst>
          </p:cNvPr>
          <p:cNvSpPr/>
          <p:nvPr/>
        </p:nvSpPr>
        <p:spPr>
          <a:xfrm>
            <a:off x="7539972" y="5708320"/>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8E573A24-66B4-4E68-A6F5-BE1D58643B25}"/>
              </a:ext>
            </a:extLst>
          </p:cNvPr>
          <p:cNvSpPr/>
          <p:nvPr/>
        </p:nvSpPr>
        <p:spPr>
          <a:xfrm>
            <a:off x="9782526" y="5708320"/>
            <a:ext cx="308793" cy="337091"/>
          </a:xfrm>
          <a:prstGeom prst="roundRect">
            <a:avLst/>
          </a:prstGeom>
          <a:solidFill>
            <a:srgbClr val="4472C4"/>
          </a:solidFill>
          <a:ln w="12700" cap="flat" cmpd="sng" algn="ctr">
            <a:solidFill>
              <a:srgbClr val="4472C4">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8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478237759"/>
              </p:ext>
            </p:extLst>
          </p:nvPr>
        </p:nvGraphicFramePr>
        <p:xfrm>
          <a:off x="557161" y="596480"/>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bekommen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kennen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lernen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dieser</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spielen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singen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helfen</a:t>
                      </a:r>
                      <a:endParaRPr lang="en-GB" sz="2400" b="1" dirty="0">
                        <a:solidFill>
                          <a:srgbClr val="92D050"/>
                        </a:solidFill>
                        <a:latin typeface="Century Gothic" panose="020B0502020202020204" pitchFamily="34" charset="0"/>
                      </a:endParaRPr>
                    </a:p>
                    <a:p>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die </a:t>
                      </a:r>
                      <a:r>
                        <a:rPr lang="en-GB" sz="2400" b="1" dirty="0" err="1">
                          <a:solidFill>
                            <a:srgbClr val="92D050"/>
                          </a:solidFill>
                          <a:latin typeface="Century Gothic" panose="020B0502020202020204" pitchFamily="34" charset="0"/>
                        </a:rPr>
                        <a:t>Hausaufgabe</a:t>
                      </a:r>
                      <a:endParaRPr lang="en-GB" sz="2400" b="1" dirty="0">
                        <a:solidFill>
                          <a:srgbClr val="92D050"/>
                        </a:solidFill>
                        <a:latin typeface="Century Gothic" panose="020B0502020202020204" pitchFamily="34" charset="0"/>
                      </a:endParaRPr>
                    </a:p>
                    <a:p>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das Geld</a:t>
                      </a:r>
                    </a:p>
                    <a:p>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normalerweise</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mitnehmen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der Bus</a:t>
                      </a:r>
                    </a:p>
                    <a:p>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die Leute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liegen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Meer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Dorf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dort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Berg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kalt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Wetter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Europa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00582" y="6177597"/>
            <a:ext cx="151394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cold</a:t>
            </a:r>
          </a:p>
        </p:txBody>
      </p:sp>
      <p:sp>
        <p:nvSpPr>
          <p:cNvPr id="56" name="TextBox 55">
            <a:extLst>
              <a:ext uri="{FF2B5EF4-FFF2-40B4-BE49-F238E27FC236}">
                <a16:creationId xmlns:a16="http://schemas.microsoft.com/office/drawing/2014/main" id="{862CFA1C-E682-4099-8294-19B044354D55}"/>
              </a:ext>
            </a:extLst>
          </p:cNvPr>
          <p:cNvSpPr txBox="1"/>
          <p:nvPr/>
        </p:nvSpPr>
        <p:spPr>
          <a:xfrm>
            <a:off x="4693811" y="6177597"/>
            <a:ext cx="354322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weather</a:t>
            </a:r>
          </a:p>
        </p:txBody>
      </p:sp>
      <p:sp>
        <p:nvSpPr>
          <p:cNvPr id="57" name="TextBox 56">
            <a:extLst>
              <a:ext uri="{FF2B5EF4-FFF2-40B4-BE49-F238E27FC236}">
                <a16:creationId xmlns:a16="http://schemas.microsoft.com/office/drawing/2014/main" id="{DF64A05B-A2E8-4E6A-AE16-0B9A2F39F702}"/>
              </a:ext>
            </a:extLst>
          </p:cNvPr>
          <p:cNvSpPr txBox="1"/>
          <p:nvPr/>
        </p:nvSpPr>
        <p:spPr>
          <a:xfrm>
            <a:off x="7679676" y="6177597"/>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Europe</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300580" y="5321170"/>
            <a:ext cx="2107501"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village</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693811" y="5321170"/>
            <a:ext cx="302144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there (far away)</a:t>
            </a:r>
          </a:p>
        </p:txBody>
      </p:sp>
      <p:sp>
        <p:nvSpPr>
          <p:cNvPr id="60" name="TextBox 59">
            <a:extLst>
              <a:ext uri="{FF2B5EF4-FFF2-40B4-BE49-F238E27FC236}">
                <a16:creationId xmlns:a16="http://schemas.microsoft.com/office/drawing/2014/main" id="{D18B8898-B477-43E3-BE8C-9D0576976DA9}"/>
              </a:ext>
            </a:extLst>
          </p:cNvPr>
          <p:cNvSpPr txBox="1"/>
          <p:nvPr/>
        </p:nvSpPr>
        <p:spPr>
          <a:xfrm>
            <a:off x="7679676" y="5321170"/>
            <a:ext cx="3543225" cy="400110"/>
          </a:xfrm>
          <a:prstGeom prst="rect">
            <a:avLst/>
          </a:prstGeom>
          <a:noFill/>
        </p:spPr>
        <p:txBody>
          <a:bodyPr wrap="square" rtlCol="0">
            <a:spAutoFit/>
          </a:bodyPr>
          <a:lstStyle/>
          <a:p>
            <a:pPr>
              <a:buClr>
                <a:srgbClr val="000000"/>
              </a:buClr>
              <a:buFont typeface="Arial"/>
              <a:buNone/>
              <a:defRPr/>
            </a:pPr>
            <a:r>
              <a:rPr lang="en-US" sz="2000" kern="0" dirty="0">
                <a:solidFill>
                  <a:srgbClr val="002060"/>
                </a:solidFill>
                <a:latin typeface="Century Gothic" panose="020B0502020202020204" pitchFamily="34" charset="0"/>
                <a:cs typeface="Arial"/>
                <a:sym typeface="Arial"/>
              </a:rPr>
              <a:t>(the) hill/mountain</a:t>
            </a:r>
            <a:endParaRPr lang="en-GB" sz="2000" kern="0" dirty="0">
              <a:solidFill>
                <a:srgbClr val="002060"/>
              </a:solidFill>
              <a:latin typeface="Century Gothic" panose="020B0502020202020204" pitchFamily="34" charset="0"/>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300580" y="4452339"/>
            <a:ext cx="2086127"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people</a:t>
            </a:r>
          </a:p>
        </p:txBody>
      </p:sp>
      <p:sp>
        <p:nvSpPr>
          <p:cNvPr id="62" name="TextBox 61">
            <a:extLst>
              <a:ext uri="{FF2B5EF4-FFF2-40B4-BE49-F238E27FC236}">
                <a16:creationId xmlns:a16="http://schemas.microsoft.com/office/drawing/2014/main" id="{E34A5B3A-1E1D-4D72-9D2C-CEF166467DEF}"/>
              </a:ext>
            </a:extLst>
          </p:cNvPr>
          <p:cNvSpPr txBox="1"/>
          <p:nvPr/>
        </p:nvSpPr>
        <p:spPr>
          <a:xfrm>
            <a:off x="4693811" y="4501194"/>
            <a:ext cx="2963196" cy="400110"/>
          </a:xfrm>
          <a:prstGeom prst="rect">
            <a:avLst/>
          </a:prstGeom>
          <a:noFill/>
        </p:spPr>
        <p:txBody>
          <a:bodyPr wrap="square" rtlCol="0">
            <a:spAutoFit/>
          </a:bodyPr>
          <a:lstStyle/>
          <a:p>
            <a:pPr>
              <a:buClr>
                <a:srgbClr val="000000"/>
              </a:buClr>
              <a:buFont typeface="Arial"/>
              <a:buNone/>
              <a:defRPr/>
            </a:pPr>
            <a:r>
              <a:rPr lang="en-GB" sz="2000" kern="0" dirty="0">
                <a:solidFill>
                  <a:srgbClr val="002060"/>
                </a:solidFill>
                <a:latin typeface="Century Gothic" panose="020B0502020202020204" pitchFamily="34" charset="0"/>
                <a:cs typeface="Arial"/>
                <a:sym typeface="Arial"/>
              </a:rPr>
              <a:t>to lie / be located in</a:t>
            </a:r>
          </a:p>
        </p:txBody>
      </p:sp>
      <p:sp>
        <p:nvSpPr>
          <p:cNvPr id="63" name="TextBox 62">
            <a:extLst>
              <a:ext uri="{FF2B5EF4-FFF2-40B4-BE49-F238E27FC236}">
                <a16:creationId xmlns:a16="http://schemas.microsoft.com/office/drawing/2014/main" id="{4288424B-C932-4547-A012-B49F40F7D00B}"/>
              </a:ext>
            </a:extLst>
          </p:cNvPr>
          <p:cNvSpPr txBox="1"/>
          <p:nvPr/>
        </p:nvSpPr>
        <p:spPr>
          <a:xfrm>
            <a:off x="7679676" y="4452339"/>
            <a:ext cx="2696687"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sea/ocean</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300582" y="3581177"/>
            <a:ext cx="161085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normally</a:t>
            </a:r>
            <a:endParaRPr lang="en-GB" sz="2400" kern="0" dirty="0">
              <a:solidFill>
                <a:srgbClr val="002060"/>
              </a:solidFill>
              <a:latin typeface="Century Gothic" panose="020B0502020202020204" pitchFamily="34" charset="0"/>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693811" y="3581177"/>
            <a:ext cx="2921281"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take/bring with</a:t>
            </a:r>
          </a:p>
        </p:txBody>
      </p:sp>
      <p:sp>
        <p:nvSpPr>
          <p:cNvPr id="66" name="TextBox 65">
            <a:extLst>
              <a:ext uri="{FF2B5EF4-FFF2-40B4-BE49-F238E27FC236}">
                <a16:creationId xmlns:a16="http://schemas.microsoft.com/office/drawing/2014/main" id="{9A77445A-237C-48F8-B46C-8170B7D37559}"/>
              </a:ext>
            </a:extLst>
          </p:cNvPr>
          <p:cNvSpPr txBox="1"/>
          <p:nvPr/>
        </p:nvSpPr>
        <p:spPr>
          <a:xfrm>
            <a:off x="7679676" y="3581177"/>
            <a:ext cx="3084321"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bus</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300581" y="2728197"/>
            <a:ext cx="1610851"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to help</a:t>
            </a:r>
            <a:endParaRPr lang="en-GB" sz="2400" kern="0" dirty="0">
              <a:solidFill>
                <a:srgbClr val="002060"/>
              </a:solidFill>
              <a:latin typeface="Century Gothic" panose="020B0502020202020204" pitchFamily="34" charset="0"/>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4693811" y="2728197"/>
            <a:ext cx="3084321"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(the) homework</a:t>
            </a:r>
            <a:endParaRPr lang="en-GB" sz="2400" kern="0" dirty="0">
              <a:solidFill>
                <a:srgbClr val="002060"/>
              </a:solidFill>
              <a:latin typeface="Century Gothic" panose="020B0502020202020204" pitchFamily="34" charset="0"/>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7679676" y="2728197"/>
            <a:ext cx="2489073"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(the) money</a:t>
            </a:r>
            <a:endParaRPr lang="en-GB" sz="2400" kern="0" dirty="0">
              <a:solidFill>
                <a:srgbClr val="002060"/>
              </a:solidFill>
              <a:latin typeface="Century Gothic" panose="020B0502020202020204" pitchFamily="34" charset="0"/>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300582" y="1865086"/>
            <a:ext cx="130627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this (m)</a:t>
            </a:r>
          </a:p>
        </p:txBody>
      </p:sp>
      <p:sp>
        <p:nvSpPr>
          <p:cNvPr id="71" name="TextBox 70">
            <a:extLst>
              <a:ext uri="{FF2B5EF4-FFF2-40B4-BE49-F238E27FC236}">
                <a16:creationId xmlns:a16="http://schemas.microsoft.com/office/drawing/2014/main" id="{D4662F6F-BB7A-440E-99DB-3FEB806B34CB}"/>
              </a:ext>
            </a:extLst>
          </p:cNvPr>
          <p:cNvSpPr txBox="1"/>
          <p:nvPr/>
        </p:nvSpPr>
        <p:spPr>
          <a:xfrm>
            <a:off x="4693811" y="1865086"/>
            <a:ext cx="296319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play</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679676" y="1865086"/>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sing</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300581" y="1026768"/>
            <a:ext cx="187316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receive</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693811" y="1026768"/>
            <a:ext cx="246097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know</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679676" y="1026768"/>
            <a:ext cx="287348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learn</a:t>
            </a:r>
          </a:p>
        </p:txBody>
      </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87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55830936"/>
              </p:ext>
            </p:extLst>
          </p:nvPr>
        </p:nvGraphicFramePr>
        <p:xfrm>
          <a:off x="383856" y="658573"/>
          <a:ext cx="10817476" cy="6029786"/>
        </p:xfrm>
        <a:graphic>
          <a:graphicData uri="http://schemas.openxmlformats.org/drawingml/2006/table">
            <a:tbl>
              <a:tblPr firstRow="1" bandRow="1"/>
              <a:tblGrid>
                <a:gridCol w="1908011">
                  <a:extLst>
                    <a:ext uri="{9D8B030D-6E8A-4147-A177-3AD203B41FA5}">
                      <a16:colId xmlns:a16="http://schemas.microsoft.com/office/drawing/2014/main" val="1203737284"/>
                    </a:ext>
                  </a:extLst>
                </a:gridCol>
                <a:gridCol w="2644572">
                  <a:extLst>
                    <a:ext uri="{9D8B030D-6E8A-4147-A177-3AD203B41FA5}">
                      <a16:colId xmlns:a16="http://schemas.microsoft.com/office/drawing/2014/main" val="1810222861"/>
                    </a:ext>
                  </a:extLst>
                </a:gridCol>
                <a:gridCol w="3295071">
                  <a:extLst>
                    <a:ext uri="{9D8B030D-6E8A-4147-A177-3AD203B41FA5}">
                      <a16:colId xmlns:a16="http://schemas.microsoft.com/office/drawing/2014/main" val="274413866"/>
                    </a:ext>
                  </a:extLst>
                </a:gridCol>
                <a:gridCol w="29698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learn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this (m)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sing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know</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receive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play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money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homework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take/bring with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bus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help</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normally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sea/ocean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weather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hill/mountain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there (far away)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lie / be located 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village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people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Europe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cold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08241" y="6208148"/>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Leute</a:t>
            </a:r>
          </a:p>
        </p:txBody>
      </p:sp>
      <p:sp>
        <p:nvSpPr>
          <p:cNvPr id="56" name="TextBox 55">
            <a:extLst>
              <a:ext uri="{FF2B5EF4-FFF2-40B4-BE49-F238E27FC236}">
                <a16:creationId xmlns:a16="http://schemas.microsoft.com/office/drawing/2014/main" id="{862CFA1C-E682-4099-8294-19B044354D55}"/>
              </a:ext>
            </a:extLst>
          </p:cNvPr>
          <p:cNvSpPr txBox="1"/>
          <p:nvPr/>
        </p:nvSpPr>
        <p:spPr>
          <a:xfrm>
            <a:off x="4957210" y="6208148"/>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Europa</a:t>
            </a:r>
          </a:p>
        </p:txBody>
      </p:sp>
      <p:sp>
        <p:nvSpPr>
          <p:cNvPr id="57" name="TextBox 56">
            <a:extLst>
              <a:ext uri="{FF2B5EF4-FFF2-40B4-BE49-F238E27FC236}">
                <a16:creationId xmlns:a16="http://schemas.microsoft.com/office/drawing/2014/main" id="{DF64A05B-A2E8-4E6A-AE16-0B9A2F39F702}"/>
              </a:ext>
            </a:extLst>
          </p:cNvPr>
          <p:cNvSpPr txBox="1"/>
          <p:nvPr/>
        </p:nvSpPr>
        <p:spPr>
          <a:xfrm>
            <a:off x="8244584" y="6208148"/>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kalt</a:t>
            </a:r>
            <a:endParaRPr lang="en-GB" sz="2400" kern="0" dirty="0">
              <a:solidFill>
                <a:srgbClr val="002060"/>
              </a:solidFill>
              <a:latin typeface="Century Gothic" panose="020B0502020202020204" pitchFamily="34" charset="0"/>
              <a:cs typeface="Arial"/>
              <a:sym typeface="Arial"/>
            </a:endParaRPr>
          </a:p>
        </p:txBody>
      </p:sp>
      <p:sp>
        <p:nvSpPr>
          <p:cNvPr id="58" name="TextBox 57">
            <a:extLst>
              <a:ext uri="{FF2B5EF4-FFF2-40B4-BE49-F238E27FC236}">
                <a16:creationId xmlns:a16="http://schemas.microsoft.com/office/drawing/2014/main" id="{EF239C35-C144-491F-AEA8-CD145B46436E}"/>
              </a:ext>
            </a:extLst>
          </p:cNvPr>
          <p:cNvSpPr txBox="1"/>
          <p:nvPr/>
        </p:nvSpPr>
        <p:spPr>
          <a:xfrm>
            <a:off x="2308241" y="5358145"/>
            <a:ext cx="22158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dort</a:t>
            </a:r>
            <a:endParaRPr lang="en-GB" sz="2400" kern="0" dirty="0">
              <a:solidFill>
                <a:srgbClr val="002060"/>
              </a:solidFill>
              <a:latin typeface="Century Gothic" panose="020B0502020202020204" pitchFamily="34" charset="0"/>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4957210" y="5358145"/>
            <a:ext cx="2414666"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liegen</a:t>
            </a:r>
            <a:endParaRPr lang="en-GB" sz="2400" kern="0" dirty="0">
              <a:solidFill>
                <a:srgbClr val="002060"/>
              </a:solidFill>
              <a:latin typeface="Century Gothic" panose="020B0502020202020204" pitchFamily="34" charset="0"/>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8244583" y="5358145"/>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Dorf</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307850" y="4508611"/>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Meer</a:t>
            </a:r>
          </a:p>
        </p:txBody>
      </p:sp>
      <p:sp>
        <p:nvSpPr>
          <p:cNvPr id="62" name="TextBox 61">
            <a:extLst>
              <a:ext uri="{FF2B5EF4-FFF2-40B4-BE49-F238E27FC236}">
                <a16:creationId xmlns:a16="http://schemas.microsoft.com/office/drawing/2014/main" id="{E34A5B3A-1E1D-4D72-9D2C-CEF166467DEF}"/>
              </a:ext>
            </a:extLst>
          </p:cNvPr>
          <p:cNvSpPr txBox="1"/>
          <p:nvPr/>
        </p:nvSpPr>
        <p:spPr>
          <a:xfrm>
            <a:off x="4957209" y="4508611"/>
            <a:ext cx="1899579"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das Wetter</a:t>
            </a:r>
            <a:endParaRPr lang="en-GB" sz="2400" kern="0" dirty="0">
              <a:solidFill>
                <a:srgbClr val="002060"/>
              </a:solidFill>
              <a:latin typeface="Century Gothic" panose="020B0502020202020204" pitchFamily="34" charset="0"/>
              <a:cs typeface="Arial"/>
              <a:sym typeface="Arial"/>
            </a:endParaRPr>
          </a:p>
        </p:txBody>
      </p:sp>
      <p:sp>
        <p:nvSpPr>
          <p:cNvPr id="63" name="TextBox 62">
            <a:extLst>
              <a:ext uri="{FF2B5EF4-FFF2-40B4-BE49-F238E27FC236}">
                <a16:creationId xmlns:a16="http://schemas.microsoft.com/office/drawing/2014/main" id="{4288424B-C932-4547-A012-B49F40F7D00B}"/>
              </a:ext>
            </a:extLst>
          </p:cNvPr>
          <p:cNvSpPr txBox="1"/>
          <p:nvPr/>
        </p:nvSpPr>
        <p:spPr>
          <a:xfrm>
            <a:off x="8244583" y="4508611"/>
            <a:ext cx="21617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Berg</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293975" y="3644921"/>
            <a:ext cx="249915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Bus</a:t>
            </a:r>
          </a:p>
        </p:txBody>
      </p:sp>
      <p:sp>
        <p:nvSpPr>
          <p:cNvPr id="65" name="TextBox 64">
            <a:extLst>
              <a:ext uri="{FF2B5EF4-FFF2-40B4-BE49-F238E27FC236}">
                <a16:creationId xmlns:a16="http://schemas.microsoft.com/office/drawing/2014/main" id="{14BEB3B8-B887-4DEB-A486-6CD05DC01D9A}"/>
              </a:ext>
            </a:extLst>
          </p:cNvPr>
          <p:cNvSpPr txBox="1"/>
          <p:nvPr/>
        </p:nvSpPr>
        <p:spPr>
          <a:xfrm>
            <a:off x="4959008" y="3644921"/>
            <a:ext cx="2499150"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helfen</a:t>
            </a:r>
            <a:endParaRPr lang="en-GB" sz="2400" kern="0" dirty="0">
              <a:solidFill>
                <a:srgbClr val="002060"/>
              </a:solidFill>
              <a:latin typeface="Century Gothic" panose="020B0502020202020204" pitchFamily="34" charset="0"/>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8244583" y="3644921"/>
            <a:ext cx="2499150"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normalerweise</a:t>
            </a:r>
            <a:endParaRPr lang="en-GB" sz="2400" kern="0" dirty="0">
              <a:solidFill>
                <a:srgbClr val="002060"/>
              </a:solidFill>
              <a:latin typeface="Century Gothic" panose="020B0502020202020204" pitchFamily="34" charset="0"/>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293974" y="276824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Geld</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955640" y="2768249"/>
            <a:ext cx="29310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a:t>
            </a:r>
            <a:r>
              <a:rPr lang="en-GB" sz="2400" kern="0" dirty="0" err="1">
                <a:solidFill>
                  <a:srgbClr val="002060"/>
                </a:solidFill>
                <a:latin typeface="Century Gothic" panose="020B0502020202020204" pitchFamily="34" charset="0"/>
                <a:cs typeface="Arial"/>
                <a:sym typeface="Arial"/>
              </a:rPr>
              <a:t>Hausaufgabe</a:t>
            </a:r>
            <a:endParaRPr lang="en-GB" sz="2400" kern="0" dirty="0">
              <a:solidFill>
                <a:srgbClr val="002060"/>
              </a:solidFill>
              <a:latin typeface="Century Gothic" panose="020B0502020202020204" pitchFamily="34" charset="0"/>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8236058" y="2768249"/>
            <a:ext cx="2489073"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mitnehmen</a:t>
            </a:r>
            <a:endParaRPr lang="en-GB" sz="2400" kern="0" dirty="0">
              <a:solidFill>
                <a:srgbClr val="002060"/>
              </a:solidFill>
              <a:latin typeface="Century Gothic" panose="020B0502020202020204" pitchFamily="34" charset="0"/>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300736" y="1877908"/>
            <a:ext cx="1899579"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kennen</a:t>
            </a:r>
            <a:endParaRPr lang="en-GB" sz="2400" kern="0" dirty="0">
              <a:solidFill>
                <a:srgbClr val="002060"/>
              </a:solidFill>
              <a:latin typeface="Century Gothic" panose="020B0502020202020204" pitchFamily="34" charset="0"/>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4955640" y="1877908"/>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bekommen</a:t>
            </a:r>
            <a:endParaRPr lang="en-GB" sz="2400" kern="0" dirty="0">
              <a:solidFill>
                <a:srgbClr val="002060"/>
              </a:solidFill>
              <a:latin typeface="Century Gothic" panose="020B0502020202020204" pitchFamily="34" charset="0"/>
              <a:cs typeface="Arial"/>
              <a:sym typeface="Arial"/>
            </a:endParaRPr>
          </a:p>
        </p:txBody>
      </p:sp>
      <p:sp>
        <p:nvSpPr>
          <p:cNvPr id="72" name="TextBox 71">
            <a:extLst>
              <a:ext uri="{FF2B5EF4-FFF2-40B4-BE49-F238E27FC236}">
                <a16:creationId xmlns:a16="http://schemas.microsoft.com/office/drawing/2014/main" id="{80DD82C3-D3C7-45A3-B5A4-90223E7359A7}"/>
              </a:ext>
            </a:extLst>
          </p:cNvPr>
          <p:cNvSpPr txBox="1"/>
          <p:nvPr/>
        </p:nvSpPr>
        <p:spPr>
          <a:xfrm>
            <a:off x="8244583" y="1877908"/>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spielen</a:t>
            </a:r>
            <a:endParaRPr lang="en-GB" sz="2400" kern="0" dirty="0">
              <a:solidFill>
                <a:srgbClr val="002060"/>
              </a:solidFill>
              <a:latin typeface="Century Gothic" panose="020B0502020202020204" pitchFamily="34" charset="0"/>
              <a:cs typeface="Arial"/>
              <a:sym typeface="Arial"/>
            </a:endParaRPr>
          </a:p>
        </p:txBody>
      </p:sp>
      <p:sp>
        <p:nvSpPr>
          <p:cNvPr id="73" name="TextBox 72">
            <a:extLst>
              <a:ext uri="{FF2B5EF4-FFF2-40B4-BE49-F238E27FC236}">
                <a16:creationId xmlns:a16="http://schemas.microsoft.com/office/drawing/2014/main" id="{40541C7D-B0CC-4C45-9347-2F6A8921779D}"/>
              </a:ext>
            </a:extLst>
          </p:cNvPr>
          <p:cNvSpPr txBox="1"/>
          <p:nvPr/>
        </p:nvSpPr>
        <p:spPr>
          <a:xfrm>
            <a:off x="2316630" y="1049481"/>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lernen</a:t>
            </a:r>
            <a:endParaRPr lang="en-GB" sz="2400" kern="0" dirty="0">
              <a:solidFill>
                <a:srgbClr val="002060"/>
              </a:solidFill>
              <a:latin typeface="Century Gothic" panose="020B0502020202020204" pitchFamily="34" charset="0"/>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4955640" y="1049481"/>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dieser</a:t>
            </a:r>
            <a:r>
              <a:rPr lang="en-GB" sz="2400" kern="0" dirty="0">
                <a:solidFill>
                  <a:srgbClr val="002060"/>
                </a:solidFill>
                <a:latin typeface="Century Gothic" panose="020B0502020202020204" pitchFamily="34" charset="0"/>
                <a:cs typeface="Arial"/>
                <a:sym typeface="Arial"/>
              </a:rPr>
              <a:t> </a:t>
            </a:r>
          </a:p>
        </p:txBody>
      </p:sp>
      <p:sp>
        <p:nvSpPr>
          <p:cNvPr id="75" name="TextBox 74">
            <a:extLst>
              <a:ext uri="{FF2B5EF4-FFF2-40B4-BE49-F238E27FC236}">
                <a16:creationId xmlns:a16="http://schemas.microsoft.com/office/drawing/2014/main" id="{B56FCEEC-BBC0-447D-8197-5467071F582A}"/>
              </a:ext>
            </a:extLst>
          </p:cNvPr>
          <p:cNvSpPr txBox="1"/>
          <p:nvPr/>
        </p:nvSpPr>
        <p:spPr>
          <a:xfrm>
            <a:off x="8256998" y="1049481"/>
            <a:ext cx="2873480"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singen</a:t>
            </a:r>
            <a:endParaRPr lang="en-GB" sz="2400" kern="0" dirty="0">
              <a:solidFill>
                <a:srgbClr val="002060"/>
              </a:solidFill>
              <a:latin typeface="Century Gothic" panose="020B0502020202020204" pitchFamily="34" charset="0"/>
              <a:cs typeface="Arial"/>
              <a:sym typeface="Arial"/>
            </a:endParaRPr>
          </a:p>
        </p:txBody>
      </p:sp>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chemeClr val="accent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335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7" name="Title 1">
            <a:extLst>
              <a:ext uri="{FF2B5EF4-FFF2-40B4-BE49-F238E27FC236}">
                <a16:creationId xmlns:a16="http://schemas.microsoft.com/office/drawing/2014/main" id="{BA7DB3A0-87FD-8B68-C77D-8E176B231416}"/>
              </a:ext>
            </a:extLst>
          </p:cNvPr>
          <p:cNvSpPr txBox="1">
            <a:spLocks/>
          </p:cNvSpPr>
          <p:nvPr/>
        </p:nvSpPr>
        <p:spPr>
          <a:xfrm rot="20294405">
            <a:off x="238991" y="2856240"/>
            <a:ext cx="4216910"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6000" b="1" dirty="0" err="1">
                <a:solidFill>
                  <a:schemeClr val="bg1"/>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a:t>
            </a:r>
          </a:p>
        </p:txBody>
      </p:sp>
    </p:spTree>
    <p:extLst>
      <p:ext uri="{BB962C8B-B14F-4D97-AF65-F5344CB8AC3E}">
        <p14:creationId xmlns:p14="http://schemas.microsoft.com/office/powerpoint/2010/main" val="3562335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2241</Words>
  <Application>Microsoft Office PowerPoint</Application>
  <PresentationFormat>Widescreen</PresentationFormat>
  <Paragraphs>380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Modern Love</vt:lpstr>
      <vt:lpstr>1_Office Theme</vt:lpstr>
      <vt:lpstr>Exploring </vt:lpstr>
      <vt:lpstr>Follow up 1: </vt:lpstr>
      <vt:lpstr>Follow up 2:</vt:lpstr>
      <vt:lpstr>Order of words in a sentence</vt:lpstr>
      <vt:lpstr>Follow up 3</vt:lpstr>
      <vt:lpstr>Follow up 4 </vt:lpstr>
      <vt:lpstr>Follow up 5: </vt:lpstr>
      <vt:lpstr>Follow up 5: </vt:lpstr>
      <vt:lpstr>PowerPoint Presentation</vt:lpstr>
      <vt:lpstr>Follow up 5: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Charlotte Moss</cp:lastModifiedBy>
  <cp:revision>70</cp:revision>
  <dcterms:created xsi:type="dcterms:W3CDTF">2021-06-12T06:20:35Z</dcterms:created>
  <dcterms:modified xsi:type="dcterms:W3CDTF">2023-10-26T11:12:20Z</dcterms:modified>
</cp:coreProperties>
</file>