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997" r:id="rId2"/>
    <p:sldId id="925" r:id="rId3"/>
    <p:sldId id="935" r:id="rId4"/>
    <p:sldId id="936" r:id="rId5"/>
    <p:sldId id="937" r:id="rId6"/>
    <p:sldId id="994" r:id="rId7"/>
    <p:sldId id="298" r:id="rId8"/>
    <p:sldId id="984" r:id="rId9"/>
    <p:sldId id="982" r:id="rId10"/>
    <p:sldId id="990" r:id="rId11"/>
    <p:sldId id="992" r:id="rId12"/>
    <p:sldId id="993" r:id="rId13"/>
    <p:sldId id="991" r:id="rId14"/>
    <p:sldId id="996" r:id="rId15"/>
    <p:sldId id="9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B7F"/>
    <a:srgbClr val="264E82"/>
    <a:srgbClr val="1F426C"/>
    <a:srgbClr val="224676"/>
    <a:srgbClr val="1C3C62"/>
    <a:srgbClr val="FEC700"/>
    <a:srgbClr val="29C1FA"/>
    <a:srgbClr val="FF0066"/>
    <a:srgbClr val="FF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72381" autoAdjust="0"/>
  </p:normalViewPr>
  <p:slideViewPr>
    <p:cSldViewPr snapToGrid="0">
      <p:cViewPr varScale="1">
        <p:scale>
          <a:sx n="73" d="100"/>
          <a:sy n="73" d="100"/>
        </p:scale>
        <p:origin x="188" y="56"/>
      </p:cViewPr>
      <p:guideLst/>
    </p:cSldViewPr>
  </p:slideViewPr>
  <p:outlineViewPr>
    <p:cViewPr>
      <p:scale>
        <a:sx n="33" d="100"/>
        <a:sy n="33" d="100"/>
      </p:scale>
      <p:origin x="0" y="0"/>
    </p:cViewPr>
  </p:outlineViewPr>
  <p:notesTextViewPr>
    <p:cViewPr>
      <p:scale>
        <a:sx n="3" d="2"/>
        <a:sy n="3" d="2"/>
      </p:scale>
      <p:origin x="0" y="-162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3A2D841-871F-4D0D-A1ED-2D55CE5E1DD2}"/>
    <pc:docChg chg="modSld">
      <pc:chgData name="Charlotte Moss" userId="17b589c9-cb67-41ed-a894-f82ca12b573d" providerId="ADAL" clId="{13A2D841-871F-4D0D-A1ED-2D55CE5E1DD2}" dt="2023-12-15T11:08:54.618" v="16" actId="20577"/>
      <pc:docMkLst>
        <pc:docMk/>
      </pc:docMkLst>
      <pc:sldChg chg="modSp mod">
        <pc:chgData name="Charlotte Moss" userId="17b589c9-cb67-41ed-a894-f82ca12b573d" providerId="ADAL" clId="{13A2D841-871F-4D0D-A1ED-2D55CE5E1DD2}" dt="2023-12-15T10:57:42.102" v="13" actId="1035"/>
        <pc:sldMkLst>
          <pc:docMk/>
          <pc:sldMk cId="1775707537" sldId="990"/>
        </pc:sldMkLst>
        <pc:spChg chg="mod">
          <ac:chgData name="Charlotte Moss" userId="17b589c9-cb67-41ed-a894-f82ca12b573d" providerId="ADAL" clId="{13A2D841-871F-4D0D-A1ED-2D55CE5E1DD2}" dt="2023-12-15T10:57:42.102" v="13" actId="1035"/>
          <ac:spMkLst>
            <pc:docMk/>
            <pc:sldMk cId="1775707537" sldId="990"/>
            <ac:spMk id="33" creationId="{534C8B8F-195F-4FD6-94EE-2DF388CC0AA7}"/>
          </ac:spMkLst>
        </pc:spChg>
        <pc:spChg chg="mod">
          <ac:chgData name="Charlotte Moss" userId="17b589c9-cb67-41ed-a894-f82ca12b573d" providerId="ADAL" clId="{13A2D841-871F-4D0D-A1ED-2D55CE5E1DD2}" dt="2023-12-15T10:57:42.102" v="13" actId="1035"/>
          <ac:spMkLst>
            <pc:docMk/>
            <pc:sldMk cId="1775707537" sldId="990"/>
            <ac:spMk id="34" creationId="{390D1E81-2CF2-0518-242C-02E98F3E5692}"/>
          </ac:spMkLst>
        </pc:spChg>
        <pc:spChg chg="mod">
          <ac:chgData name="Charlotte Moss" userId="17b589c9-cb67-41ed-a894-f82ca12b573d" providerId="ADAL" clId="{13A2D841-871F-4D0D-A1ED-2D55CE5E1DD2}" dt="2023-12-15T10:57:42.102" v="13" actId="1035"/>
          <ac:spMkLst>
            <pc:docMk/>
            <pc:sldMk cId="1775707537" sldId="990"/>
            <ac:spMk id="35" creationId="{1058787E-67F3-B374-B3B8-8F53D2B85CDF}"/>
          </ac:spMkLst>
        </pc:spChg>
        <pc:spChg chg="mod">
          <ac:chgData name="Charlotte Moss" userId="17b589c9-cb67-41ed-a894-f82ca12b573d" providerId="ADAL" clId="{13A2D841-871F-4D0D-A1ED-2D55CE5E1DD2}" dt="2023-12-15T10:57:42.102" v="13" actId="1035"/>
          <ac:spMkLst>
            <pc:docMk/>
            <pc:sldMk cId="1775707537" sldId="990"/>
            <ac:spMk id="36" creationId="{74D4D8F9-D706-12A5-025A-539E0A739FA6}"/>
          </ac:spMkLst>
        </pc:spChg>
        <pc:spChg chg="mod">
          <ac:chgData name="Charlotte Moss" userId="17b589c9-cb67-41ed-a894-f82ca12b573d" providerId="ADAL" clId="{13A2D841-871F-4D0D-A1ED-2D55CE5E1DD2}" dt="2023-12-15T10:57:42.102" v="13" actId="1035"/>
          <ac:spMkLst>
            <pc:docMk/>
            <pc:sldMk cId="1775707537" sldId="990"/>
            <ac:spMk id="37" creationId="{5D9DA1DC-6929-E903-1F89-62650499C6E0}"/>
          </ac:spMkLst>
        </pc:spChg>
        <pc:spChg chg="mod">
          <ac:chgData name="Charlotte Moss" userId="17b589c9-cb67-41ed-a894-f82ca12b573d" providerId="ADAL" clId="{13A2D841-871F-4D0D-A1ED-2D55CE5E1DD2}" dt="2023-12-15T10:57:42.102" v="13" actId="1035"/>
          <ac:spMkLst>
            <pc:docMk/>
            <pc:sldMk cId="1775707537" sldId="990"/>
            <ac:spMk id="38" creationId="{02BD1806-5149-2FB8-4041-E7BB0B3F79BA}"/>
          </ac:spMkLst>
        </pc:spChg>
      </pc:sldChg>
      <pc:sldChg chg="modNotesTx">
        <pc:chgData name="Charlotte Moss" userId="17b589c9-cb67-41ed-a894-f82ca12b573d" providerId="ADAL" clId="{13A2D841-871F-4D0D-A1ED-2D55CE5E1DD2}" dt="2023-12-15T11:05:23.085" v="15" actId="20577"/>
        <pc:sldMkLst>
          <pc:docMk/>
          <pc:sldMk cId="527788830" sldId="991"/>
        </pc:sldMkLst>
      </pc:sldChg>
      <pc:sldChg chg="modNotesTx">
        <pc:chgData name="Charlotte Moss" userId="17b589c9-cb67-41ed-a894-f82ca12b573d" providerId="ADAL" clId="{13A2D841-871F-4D0D-A1ED-2D55CE5E1DD2}" dt="2023-12-15T11:04:17.669" v="14" actId="20577"/>
        <pc:sldMkLst>
          <pc:docMk/>
          <pc:sldMk cId="412686576" sldId="993"/>
        </pc:sldMkLst>
      </pc:sldChg>
      <pc:sldChg chg="modNotesTx">
        <pc:chgData name="Charlotte Moss" userId="17b589c9-cb67-41ed-a894-f82ca12b573d" providerId="ADAL" clId="{13A2D841-871F-4D0D-A1ED-2D55CE5E1DD2}" dt="2023-12-15T11:08:54.618" v="16" actId="20577"/>
        <pc:sldMkLst>
          <pc:docMk/>
          <pc:sldMk cId="0" sldId="996"/>
        </pc:sldMkLst>
      </pc:sldChg>
    </pc:docChg>
  </pc:docChgLst>
  <pc:docChgLst>
    <pc:chgData name="Jasmin Silver" userId="f1ad1a87-e10a-4dd0-87b2-6c2654730cf8" providerId="ADAL" clId="{F1318D22-0B36-2842-85A2-53406FB72A3D}"/>
    <pc:docChg chg="modSld">
      <pc:chgData name="Jasmin Silver" userId="f1ad1a87-e10a-4dd0-87b2-6c2654730cf8" providerId="ADAL" clId="{F1318D22-0B36-2842-85A2-53406FB72A3D}" dt="2023-09-20T15:10:10.062" v="273" actId="20577"/>
      <pc:docMkLst>
        <pc:docMk/>
      </pc:docMkLst>
      <pc:sldChg chg="modNotesTx">
        <pc:chgData name="Jasmin Silver" userId="f1ad1a87-e10a-4dd0-87b2-6c2654730cf8" providerId="ADAL" clId="{F1318D22-0B36-2842-85A2-53406FB72A3D}" dt="2023-09-20T15:10:10.062" v="273" actId="20577"/>
        <pc:sldMkLst>
          <pc:docMk/>
          <pc:sldMk cId="3071512220" sldId="9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bellatrix6/16855054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bellatrix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bellatrix6/168544505"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bellatrix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a:t>
            </a:r>
            <a:r>
              <a:rPr lang="it-IT" sz="1200" b="0" strike="noStrike" spc="-1" dirty="0" err="1">
                <a:solidFill>
                  <a:srgbClr val="002060"/>
                </a:solidFill>
                <a:latin typeface="Century Gothic"/>
                <a:ea typeface="Century Gothic"/>
              </a:rPr>
              <a:t>z</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Zug</a:t>
            </a:r>
            <a:r>
              <a:rPr lang="it-IT" sz="1200" b="0" strike="noStrike" spc="-1" dirty="0">
                <a:solidFill>
                  <a:srgbClr val="002060"/>
                </a:solidFill>
                <a:latin typeface="Century Gothic"/>
                <a:ea typeface="Century Gothic"/>
              </a:rPr>
              <a:t> [675] </a:t>
            </a:r>
            <a:r>
              <a:rPr lang="it-IT" sz="1200" b="0" strike="noStrike" spc="-1" dirty="0" err="1">
                <a:solidFill>
                  <a:srgbClr val="002060"/>
                </a:solidFill>
                <a:latin typeface="Century Gothic"/>
                <a:ea typeface="Century Gothic"/>
              </a:rPr>
              <a:t>sitzen</a:t>
            </a:r>
            <a:r>
              <a:rPr lang="it-IT" sz="1200" b="0" strike="noStrike" spc="-1" dirty="0">
                <a:solidFill>
                  <a:srgbClr val="002060"/>
                </a:solidFill>
                <a:latin typeface="Century Gothic"/>
                <a:ea typeface="Century Gothic"/>
              </a:rPr>
              <a:t> [231] </a:t>
            </a:r>
            <a:r>
              <a:rPr lang="it-IT" sz="1200" b="0" strike="noStrike" spc="-1" dirty="0" err="1">
                <a:solidFill>
                  <a:srgbClr val="002060"/>
                </a:solidFill>
                <a:latin typeface="Century Gothic"/>
                <a:ea typeface="Century Gothic"/>
              </a:rPr>
              <a:t>Platz</a:t>
            </a:r>
            <a:r>
              <a:rPr lang="it-IT" sz="1200" b="0" strike="noStrike" spc="-1" dirty="0">
                <a:solidFill>
                  <a:srgbClr val="002060"/>
                </a:solidFill>
                <a:latin typeface="Century Gothic"/>
                <a:ea typeface="Century Gothic"/>
              </a:rPr>
              <a:t> [326] Zimmer [665] </a:t>
            </a:r>
            <a:r>
              <a:rPr lang="it-IT" sz="1200" b="0" strike="noStrike" spc="-1" dirty="0" err="1">
                <a:solidFill>
                  <a:srgbClr val="002060"/>
                </a:solidFill>
                <a:latin typeface="Century Gothic"/>
                <a:ea typeface="Century Gothic"/>
              </a:rPr>
              <a:t>zehn</a:t>
            </a:r>
            <a:r>
              <a:rPr lang="it-IT" sz="1200" b="0" strike="noStrike" spc="-1" dirty="0">
                <a:solidFill>
                  <a:srgbClr val="002060"/>
                </a:solidFill>
                <a:latin typeface="Century Gothic"/>
                <a:ea typeface="Century Gothic"/>
              </a:rPr>
              <a:t> [333]</a:t>
            </a: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Laden </a:t>
            </a:r>
            <a:r>
              <a:rPr lang="de-DE" sz="1200" b="0" i="0" strike="noStrike" spc="-1" dirty="0">
                <a:solidFill>
                  <a:srgbClr val="002060"/>
                </a:solidFill>
                <a:latin typeface="Century Gothic"/>
                <a:ea typeface="Century Gothic"/>
              </a:rPr>
              <a:t>[1675] </a:t>
            </a:r>
            <a:r>
              <a:rPr lang="de-DE" sz="1200" b="1" i="0" strike="noStrike" spc="-1" dirty="0">
                <a:solidFill>
                  <a:srgbClr val="002060"/>
                </a:solidFill>
                <a:latin typeface="Century Gothic"/>
                <a:ea typeface="Century Gothic"/>
              </a:rPr>
              <a:t>Museum </a:t>
            </a:r>
            <a:r>
              <a:rPr lang="de-DE" sz="1200" b="0" i="0" strike="noStrike" spc="-1" dirty="0">
                <a:solidFill>
                  <a:srgbClr val="002060"/>
                </a:solidFill>
                <a:latin typeface="Century Gothic"/>
                <a:ea typeface="Century Gothic"/>
              </a:rPr>
              <a:t>[1078] Park [2141] Restaurant [1802] Schwimmbad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Schule [359] Stadt [204]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bringen [163] essen [323] mitbringen [1828] reden [368] nichts [109] Deutsch [112] Englisch [662] </a:t>
            </a: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recap the preposition ‘in’ for location.</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459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the preposition ‘in’.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627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 minute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set up the context for the next activity.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Olivia is texting Ronja.</a:t>
            </a:r>
          </a:p>
          <a:p>
            <a:pPr marL="229320" indent="-228600">
              <a:lnSpc>
                <a:spcPct val="100000"/>
              </a:lnSpc>
              <a:buFont typeface="+mj-lt"/>
              <a:buAutoNum type="arabicPeriod"/>
            </a:pPr>
            <a:r>
              <a:rPr lang="en-GB" sz="1200" b="0" strike="noStrike" spc="-1" dirty="0">
                <a:solidFill>
                  <a:srgbClr val="000000"/>
                </a:solidFill>
                <a:latin typeface="Calibri"/>
              </a:rPr>
              <a:t>Elicit the translations for the messages. Olivia’s message: Hello Ronja! What are you doing at the weekend? Where are you going? (This could also be translated as ‘What do you do at the weekend? Where do you go?) Ronja’s message: Hello Olivia! I’m doing quite a lot this weekend!</a:t>
            </a:r>
            <a:endParaRPr lang="en-GB" sz="1200" b="0" strike="noStrike" spc="-1" dirty="0">
              <a:latin typeface="Arial"/>
            </a:endParaRPr>
          </a:p>
          <a:p>
            <a:pPr>
              <a:lnSpc>
                <a:spcPct val="100000"/>
              </a:lnSpc>
            </a:pPr>
            <a:endParaRPr lang="en-GB" sz="1200" b="0" strike="noStrike" spc="-1" dirty="0">
              <a:latin typeface="Arial"/>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err="1">
                <a:latin typeface="Calibri" panose="020F0502020204030204" pitchFamily="34" charset="0"/>
                <a:cs typeface="Calibri" panose="020F0502020204030204" pitchFamily="34" charset="0"/>
              </a:rPr>
              <a:t>Wochenende</a:t>
            </a:r>
            <a:r>
              <a:rPr lang="en-GB" b="0" dirty="0">
                <a:latin typeface="Calibri" panose="020F0502020204030204" pitchFamily="34" charset="0"/>
                <a:cs typeface="Calibri" panose="020F0502020204030204" pitchFamily="34" charset="0"/>
              </a:rPr>
              <a:t> [1243]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0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identifying movement /no-movement with ‘in’ based on the article case(R2 or R3).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Ronja is sending her pictures of what she is doing on the weekend in Biel.</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of verb for item one.</a:t>
            </a:r>
          </a:p>
          <a:p>
            <a:pPr marL="229320" indent="-228600">
              <a:lnSpc>
                <a:spcPct val="100000"/>
              </a:lnSpc>
              <a:buFont typeface="+mj-lt"/>
              <a:buAutoNum type="arabicPeriod"/>
            </a:pPr>
            <a:r>
              <a:rPr lang="en-GB" sz="1200" b="0" strike="noStrike" spc="-1" dirty="0">
                <a:solidFill>
                  <a:srgbClr val="000000"/>
                </a:solidFill>
                <a:latin typeface="Calibri"/>
              </a:rPr>
              <a:t>Click to block out the incorrect choice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984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R2 and R3 articles, which in turn helps them to identify the correct verb – location (I am) or movement towards (I’m going).</a:t>
            </a:r>
          </a:p>
          <a:p>
            <a:pPr marL="216000" indent="-216000">
              <a:lnSpc>
                <a:spcPct val="100000"/>
              </a:lnSpc>
            </a:pPr>
            <a:endParaRPr lang="en-GB" baseline="0" dirty="0"/>
          </a:p>
          <a:p>
            <a:pPr marL="216000" indent="-216000">
              <a:lnSpc>
                <a:spcPct val="100000"/>
              </a:lnSpc>
            </a:pPr>
            <a:r>
              <a:rPr lang="en-GB" b="1" baseline="0" dirty="0"/>
              <a:t>Procedure</a:t>
            </a:r>
            <a:r>
              <a:rPr lang="en-GB" baseline="0" dirty="0"/>
              <a:t>:</a:t>
            </a:r>
          </a:p>
          <a:p>
            <a:pPr marL="228600" indent="-228600">
              <a:lnSpc>
                <a:spcPct val="100000"/>
              </a:lnSpc>
              <a:buAutoNum type="arabicPeriod"/>
            </a:pPr>
            <a:r>
              <a:rPr lang="en-GB" baseline="0" dirty="0"/>
              <a:t>Make sure the context is clear – </a:t>
            </a:r>
            <a:r>
              <a:rPr lang="en-GB" baseline="0" dirty="0" err="1"/>
              <a:t>Lias</a:t>
            </a:r>
            <a:r>
              <a:rPr lang="en-GB" baseline="0" dirty="0"/>
              <a:t> is looking for Ronja but can’t find her. He goes to lots of places in the town searching for her (and doing some other things while he’s at particular places) and leaves her voice messages to say where he is/is going.</a:t>
            </a:r>
          </a:p>
          <a:p>
            <a:pPr marL="228600" indent="-228600">
              <a:lnSpc>
                <a:spcPct val="100000"/>
              </a:lnSpc>
              <a:buAutoNum type="arabicPeriod"/>
            </a:pPr>
            <a:r>
              <a:rPr lang="en-GB" baseline="0" dirty="0"/>
              <a:t>Pupils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listen and decide if </a:t>
            </a:r>
            <a:r>
              <a:rPr lang="en-GB" dirty="0" err="1"/>
              <a:t>Lias</a:t>
            </a:r>
            <a:r>
              <a:rPr lang="en-GB" dirty="0"/>
              <a:t> is somewhere or </a:t>
            </a:r>
            <a:r>
              <a:rPr lang="en-GB"/>
              <a:t>going somewhere</a:t>
            </a:r>
            <a:r>
              <a:rPr lang="en-GB" dirty="0"/>
              <a:t>.</a:t>
            </a:r>
          </a:p>
          <a:p>
            <a:pPr marL="228600" indent="-228600">
              <a:lnSpc>
                <a:spcPct val="100000"/>
              </a:lnSpc>
              <a:buAutoNum type="arabicPeriod"/>
            </a:pPr>
            <a:r>
              <a:rPr lang="en-GB" baseline="0" dirty="0"/>
              <a:t>The answers are animated and appear upon successive clicks of the mouse.</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b="1" dirty="0"/>
          </a:p>
          <a:p>
            <a:pPr marL="228600" lvl="0" indent="-228600" algn="l" rtl="0">
              <a:spcBef>
                <a:spcPts val="0"/>
              </a:spcBef>
              <a:spcAft>
                <a:spcPts val="0"/>
              </a:spcAft>
              <a:buFont typeface="+mj-lt"/>
              <a:buAutoNum type="arabicPeriod"/>
            </a:pPr>
            <a:r>
              <a:rPr lang="en-GB" b="0" dirty="0"/>
              <a:t>Ich [bin] in der Stadt.</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Laden. Ich </a:t>
            </a:r>
            <a:r>
              <a:rPr lang="en-GB" b="0" dirty="0" err="1"/>
              <a:t>kaufe</a:t>
            </a:r>
            <a:r>
              <a:rPr lang="en-GB" b="0" dirty="0"/>
              <a:t> </a:t>
            </a:r>
            <a:r>
              <a:rPr lang="en-GB" b="0" dirty="0" err="1"/>
              <a:t>hier</a:t>
            </a:r>
            <a:r>
              <a:rPr lang="en-GB" b="0" dirty="0"/>
              <a:t> </a:t>
            </a:r>
            <a:r>
              <a:rPr lang="en-GB" b="0" dirty="0" err="1"/>
              <a:t>Sportkleidung</a:t>
            </a:r>
            <a:r>
              <a:rPr lang="en-GB" b="0" dirty="0"/>
              <a:t>.</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ins </a:t>
            </a:r>
            <a:r>
              <a:rPr lang="en-GB" b="0" dirty="0" err="1"/>
              <a:t>Schwimmbad</a:t>
            </a:r>
            <a:r>
              <a:rPr lang="en-GB" b="0" dirty="0"/>
              <a:t>.</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Museum. Die </a:t>
            </a:r>
            <a:r>
              <a:rPr lang="en-GB" b="0" dirty="0" err="1"/>
              <a:t>Sachen</a:t>
            </a:r>
            <a:r>
              <a:rPr lang="en-GB" b="0" dirty="0"/>
              <a:t> </a:t>
            </a:r>
            <a:r>
              <a:rPr lang="en-GB" b="0" dirty="0" err="1"/>
              <a:t>hier</a:t>
            </a:r>
            <a:r>
              <a:rPr lang="en-GB" b="0" dirty="0"/>
              <a:t> </a:t>
            </a:r>
            <a:r>
              <a:rPr lang="en-GB" b="0" dirty="0" err="1"/>
              <a:t>sind</a:t>
            </a:r>
            <a:r>
              <a:rPr lang="en-GB" b="0" dirty="0"/>
              <a:t> toll. </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ins Restaurant. Dort </a:t>
            </a:r>
            <a:r>
              <a:rPr lang="en-GB" b="0" dirty="0" err="1"/>
              <a:t>essen</a:t>
            </a:r>
            <a:r>
              <a:rPr lang="en-GB" b="0" dirty="0"/>
              <a:t> </a:t>
            </a:r>
            <a:r>
              <a:rPr lang="en-GB" b="0" dirty="0" err="1"/>
              <a:t>wir</a:t>
            </a:r>
            <a:r>
              <a:rPr lang="en-GB" b="0" dirty="0"/>
              <a:t> oft Fondue.</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 den Park. Dort rede ich </a:t>
            </a:r>
            <a:r>
              <a:rPr lang="en-GB" b="0" dirty="0" err="1"/>
              <a:t>mit</a:t>
            </a:r>
            <a:r>
              <a:rPr lang="en-GB" b="0" dirty="0"/>
              <a:t> Gabriel.</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a:t>
            </a:r>
            <a:r>
              <a:rPr lang="en-GB" b="0" dirty="0" err="1"/>
              <a:t>sogar</a:t>
            </a:r>
            <a:r>
              <a:rPr lang="en-GB" b="0" dirty="0"/>
              <a:t> in die Schule </a:t>
            </a:r>
            <a:r>
              <a:rPr lang="en-GB" b="0" dirty="0" err="1"/>
              <a:t>aber</a:t>
            </a:r>
            <a:r>
              <a:rPr lang="en-GB" b="0" dirty="0"/>
              <a:t> du </a:t>
            </a:r>
            <a:r>
              <a:rPr lang="en-GB" b="0" dirty="0" err="1"/>
              <a:t>bist</a:t>
            </a:r>
            <a:r>
              <a:rPr lang="en-GB" b="0" dirty="0"/>
              <a:t> </a:t>
            </a:r>
            <a:r>
              <a:rPr lang="en-GB" b="0" dirty="0" err="1"/>
              <a:t>nicht</a:t>
            </a:r>
            <a:r>
              <a:rPr lang="en-GB" b="0" dirty="0"/>
              <a:t> da!</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Bus und </a:t>
            </a:r>
            <a:r>
              <a:rPr lang="en-GB" b="0" dirty="0" err="1"/>
              <a:t>gehe</a:t>
            </a:r>
            <a:r>
              <a:rPr lang="en-GB" b="0" dirty="0"/>
              <a:t> </a:t>
            </a:r>
            <a:r>
              <a:rPr lang="en-GB" b="0" dirty="0" err="1"/>
              <a:t>nach</a:t>
            </a:r>
            <a:r>
              <a:rPr lang="en-GB" b="0" dirty="0"/>
              <a:t> </a:t>
            </a:r>
            <a:r>
              <a:rPr lang="en-GB" b="0" dirty="0" err="1"/>
              <a:t>Hause</a:t>
            </a:r>
            <a:r>
              <a:rPr lang="en-GB" b="0" dirty="0"/>
              <a:t>. Wo </a:t>
            </a:r>
            <a:r>
              <a:rPr lang="en-GB" b="0" dirty="0" err="1"/>
              <a:t>bist</a:t>
            </a:r>
            <a:r>
              <a:rPr lang="en-GB" b="0" dirty="0"/>
              <a:t> du, Ronja?!</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800"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sz="1800" b="0" dirty="0" err="1">
                <a:latin typeface="Calibri" panose="020F0502020204030204" pitchFamily="34" charset="0"/>
                <a:cs typeface="Calibri" panose="020F0502020204030204" pitchFamily="34" charset="0"/>
              </a:rPr>
              <a:t>sogar</a:t>
            </a:r>
            <a:r>
              <a:rPr lang="en-GB" sz="1800" b="0" dirty="0">
                <a:latin typeface="Calibri" panose="020F0502020204030204" pitchFamily="34" charset="0"/>
                <a:cs typeface="Calibri" panose="020F0502020204030204" pitchFamily="34" charset="0"/>
              </a:rPr>
              <a:t> [226] </a:t>
            </a:r>
            <a:r>
              <a:rPr lang="en-GB" sz="1800" b="0" dirty="0" err="1">
                <a:latin typeface="Calibri" panose="020F0502020204030204" pitchFamily="34" charset="0"/>
                <a:cs typeface="Calibri" panose="020F0502020204030204" pitchFamily="34" charset="0"/>
              </a:rPr>
              <a:t>Nachricht</a:t>
            </a:r>
            <a:r>
              <a:rPr lang="en-GB" sz="1800" b="0" dirty="0">
                <a:latin typeface="Calibri" panose="020F0502020204030204" pitchFamily="34" charset="0"/>
                <a:cs typeface="Calibri" panose="020F0502020204030204" pitchFamily="34" charset="0"/>
              </a:rPr>
              <a:t> [1218]</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Biel/Bienne, Switzerland</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nikoretro</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licenced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BY-SA 2.0</a:t>
            </a: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5-6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[s] and [z].</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German. Click again to start the fish going across the screen (it will come across the screen three times, revealing three words at </a:t>
            </a:r>
            <a:r>
              <a:rPr lang="en-GB" b="0">
                <a:latin typeface="Calibri" panose="020F0502020204030204" pitchFamily="34" charset="0"/>
                <a:cs typeface="Calibri" panose="020F0502020204030204" pitchFamily="34" charset="0"/>
              </a:rPr>
              <a:t>a time)</a:t>
            </a:r>
            <a:endParaRPr lang="en-GB" b="0"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reads the words aloud and pupil B checks their pronunciation. There are 9 words in total.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Sie [7] </a:t>
            </a:r>
            <a:r>
              <a:rPr lang="en-GB" b="0" dirty="0" err="1">
                <a:latin typeface="Calibri" panose="020F0502020204030204" pitchFamily="34" charset="0"/>
                <a:cs typeface="Calibri" panose="020F0502020204030204" pitchFamily="34" charset="0"/>
              </a:rPr>
              <a:t>Katze</a:t>
            </a:r>
            <a:r>
              <a:rPr lang="en-GB" b="0" dirty="0">
                <a:latin typeface="Calibri" panose="020F0502020204030204" pitchFamily="34" charset="0"/>
                <a:cs typeface="Calibri" panose="020F0502020204030204" pitchFamily="34" charset="0"/>
              </a:rPr>
              <a:t> [2235] </a:t>
            </a:r>
            <a:r>
              <a:rPr lang="en-GB" b="0" dirty="0" err="1">
                <a:latin typeface="Calibri" panose="020F0502020204030204" pitchFamily="34" charset="0"/>
                <a:cs typeface="Calibri" panose="020F0502020204030204" pitchFamily="34" charset="0"/>
              </a:rPr>
              <a:t>singen</a:t>
            </a:r>
            <a:r>
              <a:rPr lang="en-GB" b="0" dirty="0">
                <a:latin typeface="Calibri" panose="020F0502020204030204" pitchFamily="34" charset="0"/>
                <a:cs typeface="Calibri" panose="020F0502020204030204" pitchFamily="34" charset="0"/>
              </a:rPr>
              <a:t> [1063] </a:t>
            </a:r>
            <a:r>
              <a:rPr lang="en-GB" b="0" dirty="0" err="1">
                <a:latin typeface="Calibri" panose="020F0502020204030204" pitchFamily="34" charset="0"/>
                <a:cs typeface="Calibri" panose="020F0502020204030204" pitchFamily="34" charset="0"/>
              </a:rPr>
              <a:t>zu</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Hause</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zusammen</a:t>
            </a:r>
            <a:r>
              <a:rPr lang="en-GB" b="0" dirty="0">
                <a:latin typeface="Calibri" panose="020F0502020204030204" pitchFamily="34" charset="0"/>
                <a:cs typeface="Calibri" panose="020F0502020204030204" pitchFamily="34" charset="0"/>
              </a:rPr>
              <a:t> [533]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2/3</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solidFill>
                <a:srgbClr val="000000"/>
              </a:solidFill>
              <a:latin typeface="Arial"/>
              <a:ea typeface="Calibri"/>
            </a:endParaRPr>
          </a:p>
          <a:p>
            <a:pPr marL="216000" indent="-216000">
              <a:lnSpc>
                <a:spcPct val="100000"/>
              </a:lnSpc>
            </a:pPr>
            <a:r>
              <a:rPr lang="en-GB" dirty="0"/>
              <a:t>Pupils swap roles and repeat the activity.</a:t>
            </a:r>
          </a:p>
          <a:p>
            <a:pPr marL="228600" indent="-228600">
              <a:buAutoNum type="arabicPeriod"/>
            </a:pPr>
            <a:endParaRPr lang="en-GB" dirty="0"/>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See [1317] </a:t>
            </a:r>
            <a:r>
              <a:rPr lang="en-GB" b="0" dirty="0" err="1">
                <a:latin typeface="Calibri" panose="020F0502020204030204" pitchFamily="34" charset="0"/>
                <a:cs typeface="Calibri" panose="020F0502020204030204" pitchFamily="34" charset="0"/>
              </a:rPr>
              <a:t>Konzert</a:t>
            </a:r>
            <a:r>
              <a:rPr lang="en-GB" b="0" dirty="0">
                <a:latin typeface="Calibri" panose="020F0502020204030204" pitchFamily="34" charset="0"/>
                <a:cs typeface="Calibri" panose="020F0502020204030204" pitchFamily="34" charset="0"/>
              </a:rPr>
              <a:t> [2350] </a:t>
            </a:r>
            <a:r>
              <a:rPr lang="en-GB" b="0" dirty="0" err="1">
                <a:latin typeface="Calibri" panose="020F0502020204030204" pitchFamily="34" charset="0"/>
                <a:cs typeface="Calibri" panose="020F0502020204030204" pitchFamily="34" charset="0"/>
              </a:rPr>
              <a:t>Käse</a:t>
            </a:r>
            <a:r>
              <a:rPr lang="en-GB" b="0" dirty="0">
                <a:latin typeface="Calibri" panose="020F0502020204030204" pitchFamily="34" charset="0"/>
                <a:cs typeface="Calibri" panose="020F0502020204030204" pitchFamily="34" charset="0"/>
              </a:rPr>
              <a:t> [4094] Schweiz [763] </a:t>
            </a:r>
            <a:r>
              <a:rPr lang="en-GB" b="0" dirty="0" err="1">
                <a:latin typeface="Calibri" panose="020F0502020204030204" pitchFamily="34" charset="0"/>
                <a:cs typeface="Calibri" panose="020F0502020204030204" pitchFamily="34" charset="0"/>
              </a:rPr>
              <a:t>dieser</a:t>
            </a:r>
            <a:r>
              <a:rPr lang="en-GB" b="0" dirty="0">
                <a:latin typeface="Calibri" panose="020F0502020204030204" pitchFamily="34" charset="0"/>
                <a:cs typeface="Calibri" panose="020F0502020204030204" pitchFamily="34" charset="0"/>
              </a:rPr>
              <a:t> [24] </a:t>
            </a:r>
            <a:r>
              <a:rPr lang="en-GB" b="0" dirty="0" err="1">
                <a:latin typeface="Calibri" panose="020F0502020204030204" pitchFamily="34" charset="0"/>
                <a:cs typeface="Calibri" panose="020F0502020204030204" pitchFamily="34" charset="0"/>
              </a:rPr>
              <a:t>Satz</a:t>
            </a:r>
            <a:r>
              <a:rPr lang="en-GB" b="0" dirty="0">
                <a:latin typeface="Calibri" panose="020F0502020204030204" pitchFamily="34" charset="0"/>
                <a:cs typeface="Calibri" panose="020F0502020204030204" pitchFamily="34" charset="0"/>
              </a:rPr>
              <a:t> [432] </a:t>
            </a:r>
            <a:r>
              <a:rPr lang="en-GB" b="0" dirty="0" err="1">
                <a:latin typeface="Calibri" panose="020F0502020204030204" pitchFamily="34" charset="0"/>
                <a:cs typeface="Calibri" panose="020F0502020204030204" pitchFamily="34" charset="0"/>
              </a:rPr>
              <a:t>zweiundzwanzig</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siebzehn</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Häuser</a:t>
            </a:r>
            <a:r>
              <a:rPr lang="en-GB" b="0" dirty="0">
                <a:latin typeface="Calibri" panose="020F0502020204030204" pitchFamily="34" charset="0"/>
                <a:cs typeface="Calibri" panose="020F0502020204030204" pitchFamily="34" charset="0"/>
              </a:rPr>
              <a:t> [147]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5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3/3</a:t>
            </a: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b="0" dirty="0">
              <a:latin typeface="Calibri" panose="020F0502020204030204" pitchFamily="34" charset="0"/>
              <a:cs typeface="Calibri" panose="020F0502020204030204" pitchFamily="34" charset="0"/>
            </a:endParaRP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Pupils can view their results and another round can be played with the same words or swapping A/B. </a:t>
            </a: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All words are previously taught words so for an extra point pupils can translate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two previously taught words and the new vocabulary for this week (four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and icon. Elicit English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a:t>
            </a:r>
            <a:r>
              <a:rPr lang="en-GB" b="0" dirty="0" err="1"/>
              <a:t>Wohin</a:t>
            </a:r>
            <a:r>
              <a:rPr lang="en-GB" b="0" dirty="0"/>
              <a:t>?) has been introduced.</a:t>
            </a:r>
            <a:br>
              <a:rPr lang="en-GB" b="0" dirty="0"/>
            </a:br>
            <a:r>
              <a:rPr lang="en-GB" b="0" dirty="0"/>
              <a:t>3. Elicit translation of all words again, clicking to provide an emphasis animation.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712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short reading text about Biel/Bienne. </a:t>
            </a:r>
          </a:p>
          <a:p>
            <a:pPr marL="229320" indent="-228600">
              <a:lnSpc>
                <a:spcPct val="100000"/>
              </a:lnSpc>
              <a:buAutoNum type="arabicPeriod"/>
            </a:pPr>
            <a:r>
              <a:rPr lang="en-GB" sz="1200" b="0" strike="noStrike" spc="-1" dirty="0">
                <a:solidFill>
                  <a:srgbClr val="000000"/>
                </a:solidFill>
                <a:latin typeface="Calibri"/>
                <a:ea typeface="Calibri"/>
              </a:rPr>
              <a:t>Click to bring up callout to say that Biel is called Bienne in French. </a:t>
            </a:r>
          </a:p>
          <a:p>
            <a:pPr marL="229320" indent="-228600">
              <a:lnSpc>
                <a:spcPct val="100000"/>
              </a:lnSpc>
              <a:buAutoNum type="arabicPeriod"/>
            </a:pPr>
            <a:r>
              <a:rPr lang="en-GB" sz="1200" b="0" strike="noStrike" spc="-1" dirty="0">
                <a:solidFill>
                  <a:srgbClr val="000000"/>
                </a:solidFill>
                <a:latin typeface="Calibri"/>
                <a:ea typeface="Calibri"/>
              </a:rPr>
              <a:t>Discuss the text and ensure that the meaning is clear. Encourage students to work out what ‘Altstadt’ means (old town).</a:t>
            </a:r>
          </a:p>
          <a:p>
            <a:pPr marL="720" indent="0">
              <a:lnSpc>
                <a:spcPct val="100000"/>
              </a:lnSpc>
              <a:buNone/>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Translation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Ronja live in Biel. Biel is a town/city in Switzerland. It is located in the ‘</a:t>
            </a:r>
            <a:r>
              <a:rPr lang="en-GB" sz="1200" b="0" strike="noStrike" spc="-1" dirty="0" err="1">
                <a:solidFill>
                  <a:srgbClr val="000000"/>
                </a:solidFill>
                <a:latin typeface="Calibri"/>
                <a:ea typeface="Calibri"/>
              </a:rPr>
              <a:t>Drei</a:t>
            </a:r>
            <a:r>
              <a:rPr lang="en-GB" sz="1200" b="0" strike="noStrike" spc="-1" dirty="0">
                <a:solidFill>
                  <a:srgbClr val="000000"/>
                </a:solidFill>
                <a:latin typeface="Calibri"/>
                <a:ea typeface="Calibri"/>
              </a:rPr>
              <a:t>-Seen-Land’ (Three-Lake-Country – in English we sometimes call the area Seeland). There are three lakes there, of course! The old town is very beautiful. Next to the old town is the NMB </a:t>
            </a:r>
            <a:r>
              <a:rPr lang="en-GB" sz="1200" b="0" strike="noStrike" spc="-1" dirty="0" err="1">
                <a:solidFill>
                  <a:srgbClr val="000000"/>
                </a:solidFill>
                <a:latin typeface="Calibri"/>
                <a:ea typeface="Calibri"/>
              </a:rPr>
              <a:t>Neues</a:t>
            </a:r>
            <a:r>
              <a:rPr lang="en-GB" sz="1200" b="0" strike="noStrike" spc="-1" dirty="0">
                <a:solidFill>
                  <a:srgbClr val="000000"/>
                </a:solidFill>
                <a:latin typeface="Calibri"/>
                <a:ea typeface="Calibri"/>
              </a:rPr>
              <a:t> Museum (NMB New Museum). There you find lots of history, art and great old things.</a:t>
            </a:r>
          </a:p>
          <a:p>
            <a:pPr marL="229320" indent="-228600">
              <a:lnSpc>
                <a:spcPct val="100000"/>
              </a:lnSpc>
              <a:buAutoNum type="arabicPeriod"/>
            </a:pPr>
            <a:endParaRPr lang="en-GB" sz="1200" b="0" strike="noStrike" spc="-1" dirty="0">
              <a:latin typeface="Arial"/>
            </a:endParaRPr>
          </a:p>
          <a:p>
            <a:r>
              <a:rPr lang="en-GB" sz="1800" b="1" kern="100" dirty="0">
                <a:effectLst/>
                <a:latin typeface="Calibri" panose="020F0502020204030204" pitchFamily="34" charset="0"/>
                <a:ea typeface="Malgun Gothic" panose="020B0503020000020004" pitchFamily="34" charset="-127"/>
                <a:cs typeface="Times New Roman" panose="02020603050405020304" pitchFamily="18" charset="0"/>
              </a:rPr>
              <a:t>Vocabulary:</a:t>
            </a:r>
          </a:p>
          <a:p>
            <a:r>
              <a:rPr lang="en-GB" sz="1800" kern="100" dirty="0" err="1">
                <a:effectLst/>
                <a:latin typeface="Calibri" panose="020F0502020204030204" pitchFamily="34" charset="0"/>
                <a:ea typeface="Malgun Gothic" panose="020B0503020000020004" pitchFamily="34" charset="-127"/>
                <a:cs typeface="Times New Roman" panose="02020603050405020304" pitchFamily="18" charset="0"/>
              </a:rPr>
              <a:t>natürlich</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[137]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Gerechtigkeitsbrunnen (Fountain of Justice) &amp; Farmers Market on the Burgplatz, Biel / Bienne, Switzerland</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nikoretro</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BY-SA 2.0</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140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7.svg"/><Relationship Id="rId4" Type="http://schemas.openxmlformats.org/officeDocument/2006/relationships/image" Target="../media/image3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1.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svg"/><Relationship Id="rId11" Type="http://schemas.openxmlformats.org/officeDocument/2006/relationships/image" Target="../media/image27.svg"/><Relationship Id="rId5" Type="http://schemas.openxmlformats.org/officeDocument/2006/relationships/image" Target="../media/image40.png"/><Relationship Id="rId10"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gif"/></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9.png"/><Relationship Id="rId7" Type="http://schemas.openxmlformats.org/officeDocument/2006/relationships/image" Target="../media/image45.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22.svg"/><Relationship Id="rId18" Type="http://schemas.openxmlformats.org/officeDocument/2006/relationships/audio" Target="../media/audio13.wav"/><Relationship Id="rId26" Type="http://schemas.openxmlformats.org/officeDocument/2006/relationships/audio" Target="../media/audio19.wav"/><Relationship Id="rId3" Type="http://schemas.openxmlformats.org/officeDocument/2006/relationships/audio" Target="../media/audio2.wav"/><Relationship Id="rId21" Type="http://schemas.openxmlformats.org/officeDocument/2006/relationships/audio" Target="../media/audio16.wav"/><Relationship Id="rId7" Type="http://schemas.openxmlformats.org/officeDocument/2006/relationships/audio" Target="../media/audio6.wav"/><Relationship Id="rId12" Type="http://schemas.openxmlformats.org/officeDocument/2006/relationships/image" Target="../media/image21.png"/><Relationship Id="rId17" Type="http://schemas.openxmlformats.org/officeDocument/2006/relationships/audio" Target="../media/audio12.wav"/><Relationship Id="rId25"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audio" Target="../media/audio11.wav"/><Relationship Id="rId20" Type="http://schemas.openxmlformats.org/officeDocument/2006/relationships/audio" Target="../media/audio15.wav"/><Relationship Id="rId29"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51.jpg"/><Relationship Id="rId24" Type="http://schemas.openxmlformats.org/officeDocument/2006/relationships/image" Target="../media/image42.png"/><Relationship Id="rId32" Type="http://schemas.openxmlformats.org/officeDocument/2006/relationships/image" Target="../media/image57.svg"/><Relationship Id="rId5" Type="http://schemas.openxmlformats.org/officeDocument/2006/relationships/audio" Target="../media/audio4.wav"/><Relationship Id="rId15" Type="http://schemas.openxmlformats.org/officeDocument/2006/relationships/audio" Target="../media/audio10.wav"/><Relationship Id="rId23" Type="http://schemas.openxmlformats.org/officeDocument/2006/relationships/audio" Target="../media/audio18.wav"/><Relationship Id="rId28" Type="http://schemas.openxmlformats.org/officeDocument/2006/relationships/image" Target="../media/image53.gif"/><Relationship Id="rId10" Type="http://schemas.openxmlformats.org/officeDocument/2006/relationships/audio" Target="../media/audio9.wav"/><Relationship Id="rId19" Type="http://schemas.openxmlformats.org/officeDocument/2006/relationships/audio" Target="../media/audio14.wav"/><Relationship Id="rId31"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52.png"/><Relationship Id="rId22" Type="http://schemas.openxmlformats.org/officeDocument/2006/relationships/audio" Target="../media/audio17.wav"/><Relationship Id="rId27" Type="http://schemas.openxmlformats.org/officeDocument/2006/relationships/audio" Target="../media/audio20.wav"/><Relationship Id="rId30"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8.xml"/><Relationship Id="rId16" Type="http://schemas.openxmlformats.org/officeDocument/2006/relationships/image" Target="../media/image35.sv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2.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4" name="CustomShape 3">
            <a:extLst>
              <a:ext uri="{FF2B5EF4-FFF2-40B4-BE49-F238E27FC236}">
                <a16:creationId xmlns:a16="http://schemas.microsoft.com/office/drawing/2014/main" id="{84A2CF75-1BE6-8617-C80A-922C4C5158DA}"/>
              </a:ext>
            </a:extLst>
          </p:cNvPr>
          <p:cNvSpPr/>
          <p:nvPr/>
        </p:nvSpPr>
        <p:spPr>
          <a:xfrm>
            <a:off x="1576" y="532317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in (R3) location and in (R2) movement</a:t>
            </a:r>
          </a:p>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a:t>
            </a:r>
          </a:p>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[s-|-s-] vs [z]</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extLst>
              <a:ext uri="{FF2B5EF4-FFF2-40B4-BE49-F238E27FC236}">
                <a16:creationId xmlns:a16="http://schemas.microsoft.com/office/drawing/2014/main" id="{EA582205-060B-116E-25BE-248C5A046DD2}"/>
              </a:ext>
            </a:extLst>
          </p:cNvPr>
          <p:cNvSpPr txBox="1"/>
          <p:nvPr/>
        </p:nvSpPr>
        <p:spPr>
          <a:xfrm>
            <a:off x="4350984" y="6457890"/>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Rectangle: Rounded Corners 2">
            <a:extLst>
              <a:ext uri="{FF2B5EF4-FFF2-40B4-BE49-F238E27FC236}">
                <a16:creationId xmlns:a16="http://schemas.microsoft.com/office/drawing/2014/main" id="{19EA2102-92C3-4CE9-AF77-8FFC0C9ADE92}"/>
              </a:ext>
            </a:extLst>
          </p:cNvPr>
          <p:cNvSpPr/>
          <p:nvPr/>
        </p:nvSpPr>
        <p:spPr>
          <a:xfrm>
            <a:off x="218209" y="1246908"/>
            <a:ext cx="3935566" cy="348753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 action="ppaction://noaction">
              <a:snd r:embed="rId4" name="T2_W7_1.1.wav"/>
            </a:hlinkClick>
            <a:extLst>
              <a:ext uri="{FF2B5EF4-FFF2-40B4-BE49-F238E27FC236}">
                <a16:creationId xmlns:a16="http://schemas.microsoft.com/office/drawing/2014/main" id="{A148F42A-4154-2F91-A54C-B7EBF3C4B4FE}"/>
              </a:ext>
            </a:extLst>
          </p:cNvPr>
          <p:cNvSpPr txBox="1"/>
          <p:nvPr/>
        </p:nvSpPr>
        <p:spPr>
          <a:xfrm>
            <a:off x="751415" y="4196766"/>
            <a:ext cx="2970468" cy="461665"/>
          </a:xfrm>
          <a:prstGeom prst="rect">
            <a:avLst/>
          </a:prstGeom>
          <a:solidFill>
            <a:srgbClr val="002060"/>
          </a:solidFill>
          <a:ln w="28575">
            <a:solidFill>
              <a:srgbClr val="002060"/>
            </a:solidFill>
          </a:ln>
        </p:spPr>
        <p:txBody>
          <a:bodyPr wrap="square" rtlCol="0">
            <a:spAutoFit/>
          </a:bodyPr>
          <a:lstStyle/>
          <a:p>
            <a:pPr algn="ctr"/>
            <a:r>
              <a:rPr lang="en-GB" sz="2400" dirty="0">
                <a:solidFill>
                  <a:schemeClr val="bg1"/>
                </a:solidFill>
              </a:rPr>
              <a:t>Am </a:t>
            </a:r>
            <a:r>
              <a:rPr lang="en-GB" sz="2400" dirty="0" err="1">
                <a:solidFill>
                  <a:schemeClr val="bg1"/>
                </a:solidFill>
              </a:rPr>
              <a:t>Wochenende</a:t>
            </a:r>
            <a:r>
              <a:rPr lang="en-GB" sz="2400" dirty="0">
                <a:solidFill>
                  <a:schemeClr val="bg1"/>
                </a:solidFill>
              </a:rPr>
              <a:t>*</a:t>
            </a:r>
          </a:p>
        </p:txBody>
      </p:sp>
      <p:pic>
        <p:nvPicPr>
          <p:cNvPr id="11" name="Picture 10" descr="A cartoon of a row of houses&#10;&#10;Description automatically generated">
            <a:extLst>
              <a:ext uri="{FF2B5EF4-FFF2-40B4-BE49-F238E27FC236}">
                <a16:creationId xmlns:a16="http://schemas.microsoft.com/office/drawing/2014/main" id="{871F0EC7-925B-24F7-0908-23BD3D15D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43" y="1311160"/>
            <a:ext cx="3741424" cy="2806068"/>
          </a:xfrm>
          <a:prstGeom prst="roundRect">
            <a:avLst/>
          </a:prstGeom>
        </p:spPr>
      </p:pic>
      <p:pic>
        <p:nvPicPr>
          <p:cNvPr id="13" name="Picture 12" descr="A green calendar with a white number on it&#10;&#10;Description automatically generated">
            <a:extLst>
              <a:ext uri="{FF2B5EF4-FFF2-40B4-BE49-F238E27FC236}">
                <a16:creationId xmlns:a16="http://schemas.microsoft.com/office/drawing/2014/main" id="{55ABD272-61BF-5900-20BE-CC5F80809362}"/>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903814" y="2965078"/>
            <a:ext cx="1294008" cy="1285921"/>
          </a:xfrm>
          <a:prstGeom prst="rect">
            <a:avLst/>
          </a:prstGeom>
          <a:solidFill>
            <a:schemeClr val="bg1"/>
          </a:solidFill>
        </p:spPr>
      </p:pic>
      <p:sp>
        <p:nvSpPr>
          <p:cNvPr id="14" name="Oval 13">
            <a:extLst>
              <a:ext uri="{FF2B5EF4-FFF2-40B4-BE49-F238E27FC236}">
                <a16:creationId xmlns:a16="http://schemas.microsoft.com/office/drawing/2014/main" id="{1E9A47AC-CBE8-371B-8618-E3A8D6D2910F}"/>
              </a:ext>
            </a:extLst>
          </p:cNvPr>
          <p:cNvSpPr/>
          <p:nvPr/>
        </p:nvSpPr>
        <p:spPr>
          <a:xfrm rot="900000">
            <a:off x="3700583" y="3458035"/>
            <a:ext cx="387816" cy="888735"/>
          </a:xfrm>
          <a:prstGeom prst="ellipse">
            <a:avLst/>
          </a:prstGeom>
          <a:noFill/>
          <a:ln w="38100">
            <a:solidFill>
              <a:srgbClr val="FEC7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inosaur Head Skeleton with solid fill">
            <a:extLst>
              <a:ext uri="{FF2B5EF4-FFF2-40B4-BE49-F238E27FC236}">
                <a16:creationId xmlns:a16="http://schemas.microsoft.com/office/drawing/2014/main" id="{33574CBB-EED9-095D-A8BA-4621C7F26E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4964" y="5339413"/>
            <a:ext cx="1080000" cy="1080000"/>
          </a:xfrm>
          <a:prstGeom prst="rect">
            <a:avLst/>
          </a:prstGeom>
        </p:spPr>
      </p:pic>
      <p:pic>
        <p:nvPicPr>
          <p:cNvPr id="89" name="Google Shape;170;p8"/>
          <p:cNvPicPr/>
          <p:nvPr/>
        </p:nvPicPr>
        <p:blipFill>
          <a:blip r:embed="rId5"/>
          <a:stretch/>
        </p:blipFill>
        <p:spPr>
          <a:xfrm>
            <a:off x="10761790" y="157425"/>
            <a:ext cx="1190434" cy="1088269"/>
          </a:xfrm>
          <a:prstGeom prst="rect">
            <a:avLst/>
          </a:prstGeom>
          <a:ln>
            <a:noFill/>
          </a:ln>
        </p:spPr>
      </p:pic>
      <p:sp>
        <p:nvSpPr>
          <p:cNvPr id="90" name="CustomShape 3"/>
          <p:cNvSpPr/>
          <p:nvPr/>
        </p:nvSpPr>
        <p:spPr>
          <a:xfrm>
            <a:off x="134262" y="82457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Remember that ‘</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is the same word in English and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134262" y="3640486"/>
            <a:ext cx="2773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in the park</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2400" y="27838"/>
            <a:ext cx="5475450" cy="779748"/>
          </a:xfrm>
        </p:spPr>
        <p:txBody>
          <a:bodyPr/>
          <a:lstStyle/>
          <a:p>
            <a:r>
              <a:rPr lang="en-GB" sz="2800" b="1" spc="-1" dirty="0">
                <a:latin typeface="Century Gothic" panose="020B0502020202020204" pitchFamily="34" charset="0"/>
                <a:ea typeface="Century Gothic"/>
              </a:rPr>
              <a:t>The preposition ‘in’ for location </a:t>
            </a:r>
            <a:endParaRPr lang="en-GB" sz="28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262" y="1535027"/>
            <a:ext cx="4288564" cy="461665"/>
          </a:xfrm>
          <a:prstGeom prst="rect">
            <a:avLst/>
          </a:prstGeom>
        </p:spPr>
        <p:txBody>
          <a:bodyPr wrap="square">
            <a:spAutoFit/>
          </a:bodyPr>
          <a:lstStyle/>
          <a:p>
            <a:r>
              <a:rPr lang="en-GB" sz="2400" b="1" spc="-1" dirty="0" err="1">
                <a:solidFill>
                  <a:srgbClr val="002060"/>
                </a:solidFill>
                <a:latin typeface="Century Gothic" panose="020B0502020202020204" pitchFamily="34" charset="0"/>
                <a:ea typeface="Century Gothic"/>
              </a:rPr>
              <a:t>Wir</a:t>
            </a:r>
            <a:r>
              <a:rPr lang="en-GB" sz="2400" b="1" spc="-1" dirty="0">
                <a:solidFill>
                  <a:srgbClr val="00206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sind</a:t>
            </a:r>
            <a:r>
              <a:rPr lang="en-GB" sz="2400" b="1" spc="-1" dirty="0">
                <a:solidFill>
                  <a:srgbClr val="002060"/>
                </a:solidFill>
                <a:latin typeface="Century Gothic" panose="020B0502020202020204" pitchFamily="34" charset="0"/>
                <a:ea typeface="Century Gothic"/>
              </a:rPr>
              <a:t> in Biel.</a:t>
            </a:r>
            <a:endParaRPr lang="en-GB" sz="2400" dirty="0"/>
          </a:p>
        </p:txBody>
      </p:sp>
      <p:sp>
        <p:nvSpPr>
          <p:cNvPr id="29" name="CustomShape 4">
            <a:extLst>
              <a:ext uri="{FF2B5EF4-FFF2-40B4-BE49-F238E27FC236}">
                <a16:creationId xmlns:a16="http://schemas.microsoft.com/office/drawing/2014/main" id="{2E1F8E28-82F8-4BC2-B159-CF59F6C4A79F}"/>
              </a:ext>
            </a:extLst>
          </p:cNvPr>
          <p:cNvSpPr/>
          <p:nvPr/>
        </p:nvSpPr>
        <p:spPr>
          <a:xfrm>
            <a:off x="3544181" y="1506839"/>
            <a:ext cx="37009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1" dirty="0">
                <a:solidFill>
                  <a:srgbClr val="92D050"/>
                </a:solidFill>
                <a:latin typeface="Century Gothic" panose="020B0502020202020204" pitchFamily="34" charset="0"/>
              </a:rPr>
              <a:t>We are in Biel.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Rectangle 30">
            <a:extLst>
              <a:ext uri="{FF2B5EF4-FFF2-40B4-BE49-F238E27FC236}">
                <a16:creationId xmlns:a16="http://schemas.microsoft.com/office/drawing/2014/main" id="{4F9C77D5-4613-4689-A5B9-B4E54578EAE0}"/>
              </a:ext>
            </a:extLst>
          </p:cNvPr>
          <p:cNvSpPr/>
          <p:nvPr/>
        </p:nvSpPr>
        <p:spPr>
          <a:xfrm>
            <a:off x="134262" y="3216082"/>
            <a:ext cx="1883039" cy="461665"/>
          </a:xfrm>
          <a:prstGeom prst="rect">
            <a:avLst/>
          </a:prstGeom>
        </p:spPr>
        <p:txBody>
          <a:bodyPr wrap="square">
            <a:spAutoFit/>
          </a:bodyPr>
          <a:lstStyle/>
          <a:p>
            <a:r>
              <a:rPr lang="en-US" sz="2400" b="1" spc="-1" dirty="0">
                <a:solidFill>
                  <a:srgbClr val="29C1FA"/>
                </a:solidFill>
                <a:latin typeface="Century Gothic" panose="020B0502020202020204" pitchFamily="34" charset="0"/>
              </a:rPr>
              <a:t>der</a:t>
            </a:r>
            <a:r>
              <a:rPr lang="en-US" sz="2400" b="1" spc="-1" dirty="0">
                <a:solidFill>
                  <a:srgbClr val="002060"/>
                </a:solidFill>
                <a:latin typeface="Century Gothic" panose="020B0502020202020204" pitchFamily="34" charset="0"/>
              </a:rPr>
              <a:t> Park:  </a:t>
            </a:r>
            <a:endParaRPr lang="en-GB" sz="2400" b="1" dirty="0"/>
          </a:p>
        </p:txBody>
      </p:sp>
      <p:sp>
        <p:nvSpPr>
          <p:cNvPr id="32" name="Rectangle 31">
            <a:extLst>
              <a:ext uri="{FF2B5EF4-FFF2-40B4-BE49-F238E27FC236}">
                <a16:creationId xmlns:a16="http://schemas.microsoft.com/office/drawing/2014/main" id="{A0CED1E6-7B05-4861-9D0D-70104DBD8A0A}"/>
              </a:ext>
            </a:extLst>
          </p:cNvPr>
          <p:cNvSpPr/>
          <p:nvPr/>
        </p:nvSpPr>
        <p:spPr>
          <a:xfrm>
            <a:off x="4123800" y="3178821"/>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29C1FA"/>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Park</a:t>
            </a:r>
            <a:endParaRPr lang="en-GB" sz="2400" dirty="0"/>
          </a:p>
        </p:txBody>
      </p:sp>
      <p:sp>
        <p:nvSpPr>
          <p:cNvPr id="33" name="CustomShape 6">
            <a:extLst>
              <a:ext uri="{FF2B5EF4-FFF2-40B4-BE49-F238E27FC236}">
                <a16:creationId xmlns:a16="http://schemas.microsoft.com/office/drawing/2014/main" id="{534C8B8F-195F-4FD6-94EE-2DF388CC0AA7}"/>
              </a:ext>
            </a:extLst>
          </p:cNvPr>
          <p:cNvSpPr/>
          <p:nvPr/>
        </p:nvSpPr>
        <p:spPr>
          <a:xfrm>
            <a:off x="134262" y="6281582"/>
            <a:ext cx="24660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museum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6"/>
          <a:stretch/>
        </p:blipFill>
        <p:spPr>
          <a:xfrm>
            <a:off x="2526801" y="1414607"/>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134262" y="244843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You know that to say ‘in the’, the words for ‘the’ (der, die, das) change.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749706" y="1310473"/>
            <a:ext cx="1883040" cy="1037590"/>
          </a:xfrm>
          <a:prstGeom prst="wedgeRoundRectCallout">
            <a:avLst>
              <a:gd name="adj1" fmla="val -113836"/>
              <a:gd name="adj2" fmla="val 13947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dem</a:t>
            </a:r>
            <a:r>
              <a:rPr lang="en-US" sz="2000" dirty="0"/>
              <a:t>‘ to ‘</a:t>
            </a:r>
            <a:r>
              <a:rPr lang="en-US" sz="2000" b="1" dirty="0" err="1"/>
              <a:t>im</a:t>
            </a:r>
            <a:r>
              <a:rPr lang="en-US" sz="2000" b="1" dirty="0"/>
              <a:t>’.</a:t>
            </a:r>
            <a:endParaRPr lang="en-GB" sz="2000" b="1" dirty="0"/>
          </a:p>
        </p:txBody>
      </p:sp>
      <p:sp>
        <p:nvSpPr>
          <p:cNvPr id="3" name="Arrow: Right 2">
            <a:extLst>
              <a:ext uri="{FF2B5EF4-FFF2-40B4-BE49-F238E27FC236}">
                <a16:creationId xmlns:a16="http://schemas.microsoft.com/office/drawing/2014/main" id="{AEF73BC2-E9FF-6B75-9830-AA858B87C66E}"/>
              </a:ext>
            </a:extLst>
          </p:cNvPr>
          <p:cNvSpPr/>
          <p:nvPr/>
        </p:nvSpPr>
        <p:spPr>
          <a:xfrm>
            <a:off x="3001591" y="3345484"/>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88CFEB9-1EC2-6835-5D6C-67327ABC7049}"/>
              </a:ext>
            </a:extLst>
          </p:cNvPr>
          <p:cNvSpPr/>
          <p:nvPr/>
        </p:nvSpPr>
        <p:spPr>
          <a:xfrm>
            <a:off x="8102660" y="3180981"/>
            <a:ext cx="1883039" cy="461665"/>
          </a:xfrm>
          <a:prstGeom prst="rect">
            <a:avLst/>
          </a:prstGeom>
        </p:spPr>
        <p:txBody>
          <a:bodyPr wrap="square">
            <a:spAutoFit/>
          </a:bodyPr>
          <a:lstStyle/>
          <a:p>
            <a:r>
              <a:rPr lang="en-US" sz="2400" b="1" spc="-1" dirty="0" err="1">
                <a:solidFill>
                  <a:srgbClr val="29C1FA"/>
                </a:solidFill>
                <a:latin typeface="Century Gothic" panose="020B0502020202020204" pitchFamily="34" charset="0"/>
              </a:rPr>
              <a:t>im</a:t>
            </a:r>
            <a:r>
              <a:rPr lang="en-US" sz="2400" b="1" spc="-1" dirty="0">
                <a:solidFill>
                  <a:srgbClr val="002060"/>
                </a:solidFill>
                <a:latin typeface="Century Gothic" panose="020B0502020202020204" pitchFamily="34" charset="0"/>
              </a:rPr>
              <a:t> Park</a:t>
            </a:r>
            <a:endParaRPr lang="en-GB" sz="2400" b="1" dirty="0"/>
          </a:p>
        </p:txBody>
      </p:sp>
      <p:sp>
        <p:nvSpPr>
          <p:cNvPr id="26" name="Arrow: Right 25">
            <a:extLst>
              <a:ext uri="{FF2B5EF4-FFF2-40B4-BE49-F238E27FC236}">
                <a16:creationId xmlns:a16="http://schemas.microsoft.com/office/drawing/2014/main" id="{5DB80B55-1965-E000-65FD-B94CFED1D421}"/>
              </a:ext>
            </a:extLst>
          </p:cNvPr>
          <p:cNvSpPr/>
          <p:nvPr/>
        </p:nvSpPr>
        <p:spPr>
          <a:xfrm>
            <a:off x="6964535" y="3318166"/>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90D1E81-2CF2-0518-242C-02E98F3E5692}"/>
              </a:ext>
            </a:extLst>
          </p:cNvPr>
          <p:cNvSpPr/>
          <p:nvPr/>
        </p:nvSpPr>
        <p:spPr>
          <a:xfrm>
            <a:off x="134262" y="5854218"/>
            <a:ext cx="2321679" cy="461665"/>
          </a:xfrm>
          <a:prstGeom prst="rect">
            <a:avLst/>
          </a:prstGeom>
        </p:spPr>
        <p:txBody>
          <a:bodyPr wrap="square">
            <a:spAutoFit/>
          </a:bodyPr>
          <a:lstStyle/>
          <a:p>
            <a:r>
              <a:rPr lang="en-US" sz="2400" b="1" spc="-1" dirty="0">
                <a:solidFill>
                  <a:srgbClr val="00B050"/>
                </a:solidFill>
                <a:latin typeface="Century Gothic" panose="020B0502020202020204" pitchFamily="34" charset="0"/>
              </a:rPr>
              <a:t>das</a:t>
            </a:r>
            <a:r>
              <a:rPr lang="en-US" sz="2400" b="1" spc="-1" dirty="0">
                <a:solidFill>
                  <a:srgbClr val="002060"/>
                </a:solidFill>
                <a:latin typeface="Century Gothic" panose="020B0502020202020204" pitchFamily="34" charset="0"/>
              </a:rPr>
              <a:t> Museum:  </a:t>
            </a:r>
            <a:endParaRPr lang="en-GB" sz="2400" b="1" dirty="0"/>
          </a:p>
        </p:txBody>
      </p:sp>
      <p:sp>
        <p:nvSpPr>
          <p:cNvPr id="35" name="Arrow: Right 34">
            <a:extLst>
              <a:ext uri="{FF2B5EF4-FFF2-40B4-BE49-F238E27FC236}">
                <a16:creationId xmlns:a16="http://schemas.microsoft.com/office/drawing/2014/main" id="{1058787E-67F3-B374-B3B8-8F53D2B85CDF}"/>
              </a:ext>
            </a:extLst>
          </p:cNvPr>
          <p:cNvSpPr/>
          <p:nvPr/>
        </p:nvSpPr>
        <p:spPr>
          <a:xfrm>
            <a:off x="3001591" y="5989375"/>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4D4D8F9-D706-12A5-025A-539E0A739FA6}"/>
              </a:ext>
            </a:extLst>
          </p:cNvPr>
          <p:cNvSpPr/>
          <p:nvPr/>
        </p:nvSpPr>
        <p:spPr>
          <a:xfrm>
            <a:off x="4123800" y="5819917"/>
            <a:ext cx="2769697"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00B050"/>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Museum </a:t>
            </a:r>
            <a:endParaRPr lang="en-GB" sz="2400" dirty="0"/>
          </a:p>
        </p:txBody>
      </p:sp>
      <p:sp>
        <p:nvSpPr>
          <p:cNvPr id="37" name="Arrow: Right 36">
            <a:extLst>
              <a:ext uri="{FF2B5EF4-FFF2-40B4-BE49-F238E27FC236}">
                <a16:creationId xmlns:a16="http://schemas.microsoft.com/office/drawing/2014/main" id="{5D9DA1DC-6929-E903-1F89-62650499C6E0}"/>
              </a:ext>
            </a:extLst>
          </p:cNvPr>
          <p:cNvSpPr/>
          <p:nvPr/>
        </p:nvSpPr>
        <p:spPr>
          <a:xfrm>
            <a:off x="6964535" y="5989375"/>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2BD1806-5149-2FB8-4041-E7BB0B3F79BA}"/>
              </a:ext>
            </a:extLst>
          </p:cNvPr>
          <p:cNvSpPr/>
          <p:nvPr/>
        </p:nvSpPr>
        <p:spPr>
          <a:xfrm>
            <a:off x="8102660" y="5854218"/>
            <a:ext cx="1883039" cy="461665"/>
          </a:xfrm>
          <a:prstGeom prst="rect">
            <a:avLst/>
          </a:prstGeom>
        </p:spPr>
        <p:txBody>
          <a:bodyPr wrap="square">
            <a:spAutoFit/>
          </a:bodyPr>
          <a:lstStyle/>
          <a:p>
            <a:r>
              <a:rPr lang="en-US" sz="2400" b="1" spc="-1" dirty="0" err="1">
                <a:solidFill>
                  <a:srgbClr val="00B050"/>
                </a:solidFill>
                <a:latin typeface="Century Gothic" panose="020B0502020202020204" pitchFamily="34" charset="0"/>
              </a:rPr>
              <a:t>im</a:t>
            </a:r>
            <a:r>
              <a:rPr lang="en-US" sz="2400" b="1" spc="-1" dirty="0">
                <a:solidFill>
                  <a:srgbClr val="002060"/>
                </a:solidFill>
                <a:latin typeface="Century Gothic" panose="020B0502020202020204" pitchFamily="34" charset="0"/>
              </a:rPr>
              <a:t> Museum</a:t>
            </a:r>
            <a:endParaRPr lang="en-GB" sz="2400" b="1" dirty="0"/>
          </a:p>
        </p:txBody>
      </p:sp>
      <p:sp>
        <p:nvSpPr>
          <p:cNvPr id="39" name="Rectangle 38">
            <a:extLst>
              <a:ext uri="{FF2B5EF4-FFF2-40B4-BE49-F238E27FC236}">
                <a16:creationId xmlns:a16="http://schemas.microsoft.com/office/drawing/2014/main" id="{4006CB50-3FD9-5038-ECF6-840D096FC2E0}"/>
              </a:ext>
            </a:extLst>
          </p:cNvPr>
          <p:cNvSpPr/>
          <p:nvPr/>
        </p:nvSpPr>
        <p:spPr>
          <a:xfrm>
            <a:off x="134262" y="4370871"/>
            <a:ext cx="1883039" cy="461665"/>
          </a:xfrm>
          <a:prstGeom prst="rect">
            <a:avLst/>
          </a:prstGeom>
        </p:spPr>
        <p:txBody>
          <a:bodyPr wrap="square">
            <a:spAutoFit/>
          </a:bodyPr>
          <a:lstStyle/>
          <a:p>
            <a:r>
              <a:rPr lang="en-US" sz="2400" b="1" spc="-1" dirty="0">
                <a:solidFill>
                  <a:srgbClr val="FF0000"/>
                </a:solidFill>
                <a:latin typeface="Century Gothic" panose="020B0502020202020204" pitchFamily="34" charset="0"/>
              </a:rPr>
              <a:t>die</a:t>
            </a:r>
            <a:r>
              <a:rPr lang="en-US" sz="2400" b="1" spc="-1" dirty="0">
                <a:solidFill>
                  <a:srgbClr val="002060"/>
                </a:solidFill>
                <a:latin typeface="Century Gothic" panose="020B0502020202020204" pitchFamily="34" charset="0"/>
              </a:rPr>
              <a:t> Stadt:</a:t>
            </a:r>
            <a:endParaRPr lang="en-GB" sz="2400" b="1" dirty="0"/>
          </a:p>
        </p:txBody>
      </p:sp>
      <p:sp>
        <p:nvSpPr>
          <p:cNvPr id="40" name="CustomShape 6">
            <a:extLst>
              <a:ext uri="{FF2B5EF4-FFF2-40B4-BE49-F238E27FC236}">
                <a16:creationId xmlns:a16="http://schemas.microsoft.com/office/drawing/2014/main" id="{2374E45C-3F40-2F26-8205-8EA7EDA021F3}"/>
              </a:ext>
            </a:extLst>
          </p:cNvPr>
          <p:cNvSpPr/>
          <p:nvPr/>
        </p:nvSpPr>
        <p:spPr>
          <a:xfrm>
            <a:off x="134262" y="4821373"/>
            <a:ext cx="2634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town/city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Arrow: Right 40">
            <a:extLst>
              <a:ext uri="{FF2B5EF4-FFF2-40B4-BE49-F238E27FC236}">
                <a16:creationId xmlns:a16="http://schemas.microsoft.com/office/drawing/2014/main" id="{FFC99D5A-ED02-3C66-EBBB-B160162992C8}"/>
              </a:ext>
            </a:extLst>
          </p:cNvPr>
          <p:cNvSpPr/>
          <p:nvPr/>
        </p:nvSpPr>
        <p:spPr>
          <a:xfrm>
            <a:off x="3001591" y="4499047"/>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9462A6A-9117-6C97-EF6A-3D376BF1CDC0}"/>
              </a:ext>
            </a:extLst>
          </p:cNvPr>
          <p:cNvSpPr/>
          <p:nvPr/>
        </p:nvSpPr>
        <p:spPr>
          <a:xfrm>
            <a:off x="4123800" y="4359708"/>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a:solidFill>
                  <a:srgbClr val="FF0000"/>
                </a:solidFill>
                <a:latin typeface="Century Gothic" panose="020B0502020202020204" pitchFamily="34" charset="0"/>
                <a:ea typeface="Century Gothic"/>
              </a:rPr>
              <a:t>der</a:t>
            </a:r>
            <a:r>
              <a:rPr lang="en-GB" sz="2400" b="1" spc="-1" dirty="0">
                <a:solidFill>
                  <a:srgbClr val="002060"/>
                </a:solidFill>
                <a:latin typeface="Century Gothic" panose="020B0502020202020204" pitchFamily="34" charset="0"/>
                <a:ea typeface="Century Gothic"/>
              </a:rPr>
              <a:t> Stadt</a:t>
            </a:r>
            <a:endParaRPr lang="en-GB" sz="2400" dirty="0"/>
          </a:p>
        </p:txBody>
      </p:sp>
      <p:sp>
        <p:nvSpPr>
          <p:cNvPr id="43" name="Speech Bubble: Rectangle with Corners Rounded 42">
            <a:extLst>
              <a:ext uri="{FF2B5EF4-FFF2-40B4-BE49-F238E27FC236}">
                <a16:creationId xmlns:a16="http://schemas.microsoft.com/office/drawing/2014/main" id="{0F8ADF70-0B68-783F-1137-C77ABE2A2226}"/>
              </a:ext>
            </a:extLst>
          </p:cNvPr>
          <p:cNvSpPr/>
          <p:nvPr/>
        </p:nvSpPr>
        <p:spPr>
          <a:xfrm>
            <a:off x="6638044" y="4715390"/>
            <a:ext cx="3146430" cy="1037590"/>
          </a:xfrm>
          <a:prstGeom prst="wedgeRoundRectCallout">
            <a:avLst>
              <a:gd name="adj1" fmla="val -107136"/>
              <a:gd name="adj2" fmla="val -482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‘Stadt’ still has feminine gender. Just the article spelling has changed. </a:t>
            </a:r>
            <a:endParaRPr lang="en-GB" sz="2000" b="1" dirty="0"/>
          </a:p>
        </p:txBody>
      </p:sp>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200" y="3876482"/>
            <a:ext cx="1145080" cy="1145080"/>
          </a:xfrm>
          <a:prstGeom prst="rect">
            <a:avLst/>
          </a:prstGeom>
        </p:spPr>
      </p:pic>
      <p:pic>
        <p:nvPicPr>
          <p:cNvPr id="5" name="Graphic 4" descr="Rainy scene with solid fill">
            <a:extLst>
              <a:ext uri="{FF2B5EF4-FFF2-40B4-BE49-F238E27FC236}">
                <a16:creationId xmlns:a16="http://schemas.microsoft.com/office/drawing/2014/main" id="{1F147581-FE08-2CA0-DC34-9D32D224F7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43174" y="2808434"/>
            <a:ext cx="1080000" cy="1080000"/>
          </a:xfrm>
          <a:prstGeom prst="rect">
            <a:avLst/>
          </a:prstGeom>
        </p:spPr>
      </p:pic>
    </p:spTree>
    <p:extLst>
      <p:ext uri="{BB962C8B-B14F-4D97-AF65-F5344CB8AC3E}">
        <p14:creationId xmlns:p14="http://schemas.microsoft.com/office/powerpoint/2010/main" val="17757075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repl">
                                        <p:cTn id="1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24" grpId="0" animBg="1"/>
      <p:bldP spid="3" grpId="0" animBg="1"/>
      <p:bldP spid="25" grpId="0"/>
      <p:bldP spid="26" grpId="0" animBg="1"/>
      <p:bldP spid="34" grpId="0"/>
      <p:bldP spid="35" grpId="0" animBg="1"/>
      <p:bldP spid="36" grpId="0"/>
      <p:bldP spid="37" grpId="0" animBg="1"/>
      <p:bldP spid="38" grpId="0"/>
      <p:bldP spid="39" grpId="0"/>
      <p:bldP spid="40" grpId="0"/>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Also use ‘</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in German to mean moving </a:t>
            </a:r>
            <a:r>
              <a:rPr lang="en-US" sz="2400" b="1" spc="-1" noProof="0" dirty="0">
                <a:solidFill>
                  <a:srgbClr val="002060"/>
                </a:solidFill>
                <a:latin typeface="Century Gothic" panose="020B0502020202020204" pitchFamily="34" charset="0"/>
              </a:rPr>
              <a:t>into.</a:t>
            </a:r>
            <a:r>
              <a:rPr lang="en-US"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a:latin typeface="Century Gothic" panose="020B0502020202020204" pitchFamily="34" charset="0"/>
                <a:ea typeface="Century Gothic"/>
              </a:rPr>
              <a:t>The preposition ‘in’ for movement. </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2018216" y="2516156"/>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6734" y="2239438"/>
            <a:ext cx="1145080" cy="1145080"/>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0219"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0613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a:ln>
                  <a:noFill/>
                </a:ln>
                <a:solidFill>
                  <a:srgbClr val="00B050"/>
                </a:solidFill>
                <a:effectLst/>
                <a:uLnTx/>
                <a:uFillTx/>
                <a:latin typeface="Century Gothic" panose="020B0502020202020204" pitchFamily="34" charset="0"/>
                <a:cs typeface="Arial"/>
                <a:sym typeface="Arial"/>
              </a:rPr>
              <a:t>das</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Museum</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den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Park</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563" y="222956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627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65618" y="41468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For ‘in’ a place (location), compare: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Picture 56" descr="Shape, circle&#10;&#10;Description automatically generated">
            <a:extLst>
              <a:ext uri="{FF2B5EF4-FFF2-40B4-BE49-F238E27FC236}">
                <a16:creationId xmlns:a16="http://schemas.microsoft.com/office/drawing/2014/main" id="{ED709477-EB68-48D5-9977-8B0FCE273B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62" y="5028260"/>
            <a:ext cx="981686" cy="957020"/>
          </a:xfrm>
          <a:prstGeom prst="rect">
            <a:avLst/>
          </a:prstGeom>
        </p:spPr>
      </p:pic>
      <p:pic>
        <p:nvPicPr>
          <p:cNvPr id="60" name="Graphic 59" descr="City with solid fill">
            <a:extLst>
              <a:ext uri="{FF2B5EF4-FFF2-40B4-BE49-F238E27FC236}">
                <a16:creationId xmlns:a16="http://schemas.microsoft.com/office/drawing/2014/main" id="{87C64D2A-B4CF-47B8-8EFE-77784A199C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6734" y="5144399"/>
            <a:ext cx="1145080" cy="1145080"/>
          </a:xfrm>
          <a:prstGeom prst="rect">
            <a:avLst/>
          </a:prstGeom>
        </p:spPr>
      </p:pic>
      <p:sp>
        <p:nvSpPr>
          <p:cNvPr id="61" name="TextBox 60">
            <a:extLst>
              <a:ext uri="{FF2B5EF4-FFF2-40B4-BE49-F238E27FC236}">
                <a16:creationId xmlns:a16="http://schemas.microsoft.com/office/drawing/2014/main" id="{2B9EAEF6-F557-4C8F-8531-710F040D5CB0}"/>
              </a:ext>
            </a:extLst>
          </p:cNvPr>
          <p:cNvSpPr txBox="1"/>
          <p:nvPr/>
        </p:nvSpPr>
        <p:spPr>
          <a:xfrm>
            <a:off x="-334296" y="6057126"/>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90219" y="6031232"/>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8858103" y="6038974"/>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Museum</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41671" y="6072009"/>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Park</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65" name="Speech Bubble: Rectangle with Corners Rounded 64">
            <a:extLst>
              <a:ext uri="{FF2B5EF4-FFF2-40B4-BE49-F238E27FC236}">
                <a16:creationId xmlns:a16="http://schemas.microsoft.com/office/drawing/2014/main" id="{D1137DED-85A2-4C23-A0E8-679BDD0DE19F}"/>
              </a:ext>
            </a:extLst>
          </p:cNvPr>
          <p:cNvSpPr/>
          <p:nvPr/>
        </p:nvSpPr>
        <p:spPr>
          <a:xfrm>
            <a:off x="1893261" y="4814063"/>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66" name="Speech Bubble: Rectangle with Corners Rounded 65">
            <a:extLst>
              <a:ext uri="{FF2B5EF4-FFF2-40B4-BE49-F238E27FC236}">
                <a16:creationId xmlns:a16="http://schemas.microsoft.com/office/drawing/2014/main" id="{2AA5D59A-4D63-4801-959C-992C3B0B4DAA}"/>
              </a:ext>
            </a:extLst>
          </p:cNvPr>
          <p:cNvSpPr/>
          <p:nvPr/>
        </p:nvSpPr>
        <p:spPr>
          <a:xfrm>
            <a:off x="8608386" y="4890454"/>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4" name="TextBox 3">
            <a:extLst>
              <a:ext uri="{FF2B5EF4-FFF2-40B4-BE49-F238E27FC236}">
                <a16:creationId xmlns:a16="http://schemas.microsoft.com/office/drawing/2014/main" id="{972B71CF-220F-D971-FFD8-9A6140A2E7ED}"/>
              </a:ext>
            </a:extLst>
          </p:cNvPr>
          <p:cNvSpPr txBox="1"/>
          <p:nvPr/>
        </p:nvSpPr>
        <p:spPr>
          <a:xfrm>
            <a:off x="309992" y="3710077"/>
            <a:ext cx="223000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a:t>
            </a:r>
            <a:r>
              <a:rPr lang="en-GB" sz="2000" b="1" spc="-1" dirty="0">
                <a:solidFill>
                  <a:srgbClr val="92D050"/>
                </a:solidFill>
                <a:latin typeface="Century Gothic" panose="020B0502020202020204" pitchFamily="34" charset="0"/>
              </a:rPr>
              <a:t> go/am going…</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E123E487-5B06-9CA1-11D9-DF7A648118B1}"/>
              </a:ext>
            </a:extLst>
          </p:cNvPr>
          <p:cNvSpPr txBox="1"/>
          <p:nvPr/>
        </p:nvSpPr>
        <p:spPr>
          <a:xfrm>
            <a:off x="3025692" y="3710077"/>
            <a:ext cx="193470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park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2DA2C71A-1828-7991-D95D-BB3E850C0005}"/>
              </a:ext>
            </a:extLst>
          </p:cNvPr>
          <p:cNvSpPr txBox="1"/>
          <p:nvPr/>
        </p:nvSpPr>
        <p:spPr>
          <a:xfrm>
            <a:off x="6318933" y="3710077"/>
            <a:ext cx="20285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DAEB0530-4B49-EC05-CEF6-C49162DED494}"/>
              </a:ext>
            </a:extLst>
          </p:cNvPr>
          <p:cNvSpPr txBox="1"/>
          <p:nvPr/>
        </p:nvSpPr>
        <p:spPr>
          <a:xfrm>
            <a:off x="9446317" y="3710077"/>
            <a:ext cx="25051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museum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8A8E921E-949E-6F73-B412-B42292BDF0ED}"/>
              </a:ext>
            </a:extLst>
          </p:cNvPr>
          <p:cNvPicPr>
            <a:picLocks noChangeAspect="1"/>
          </p:cNvPicPr>
          <p:nvPr/>
        </p:nvPicPr>
        <p:blipFill>
          <a:blip r:embed="rId9"/>
          <a:stretch>
            <a:fillRect/>
          </a:stretch>
        </p:blipFill>
        <p:spPr>
          <a:xfrm>
            <a:off x="1764976" y="5556204"/>
            <a:ext cx="634039" cy="670618"/>
          </a:xfrm>
          <a:prstGeom prst="rect">
            <a:avLst/>
          </a:prstGeom>
        </p:spPr>
      </p:pic>
      <p:sp>
        <p:nvSpPr>
          <p:cNvPr id="9" name="TextBox 8">
            <a:extLst>
              <a:ext uri="{FF2B5EF4-FFF2-40B4-BE49-F238E27FC236}">
                <a16:creationId xmlns:a16="http://schemas.microsoft.com/office/drawing/2014/main" id="{8407B0B8-BB1F-D10B-B6F8-C1234FBE3102}"/>
              </a:ext>
            </a:extLst>
          </p:cNvPr>
          <p:cNvSpPr txBox="1"/>
          <p:nvPr/>
        </p:nvSpPr>
        <p:spPr>
          <a:xfrm>
            <a:off x="862226" y="6510250"/>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 </a:t>
            </a:r>
            <a:r>
              <a:rPr lang="en-GB" sz="2000" b="1" spc="-1" dirty="0">
                <a:solidFill>
                  <a:srgbClr val="92D050"/>
                </a:solidFill>
                <a:latin typeface="Century Gothic" panose="020B0502020202020204" pitchFamily="34" charset="0"/>
              </a:rPr>
              <a:t>am…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F421CEA-07F2-1014-3E39-BEC537B2E519}"/>
              </a:ext>
            </a:extLst>
          </p:cNvPr>
          <p:cNvSpPr txBox="1"/>
          <p:nvPr/>
        </p:nvSpPr>
        <p:spPr>
          <a:xfrm>
            <a:off x="3072117" y="6510250"/>
            <a:ext cx="28723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park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8384646-FF5F-EC89-CDCC-E443ED509DBB}"/>
              </a:ext>
            </a:extLst>
          </p:cNvPr>
          <p:cNvSpPr txBox="1"/>
          <p:nvPr/>
        </p:nvSpPr>
        <p:spPr>
          <a:xfrm>
            <a:off x="6488879" y="6510250"/>
            <a:ext cx="2341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68248E0-32CF-0662-DF46-F0566912BD61}"/>
              </a:ext>
            </a:extLst>
          </p:cNvPr>
          <p:cNvSpPr txBox="1"/>
          <p:nvPr/>
        </p:nvSpPr>
        <p:spPr>
          <a:xfrm>
            <a:off x="9463278" y="6510250"/>
            <a:ext cx="21198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museum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 name="Graphic 2" descr="Rainy scene with solid fill">
            <a:extLst>
              <a:ext uri="{FF2B5EF4-FFF2-40B4-BE49-F238E27FC236}">
                <a16:creationId xmlns:a16="http://schemas.microsoft.com/office/drawing/2014/main" id="{B14E810C-EEC8-8117-F880-1DD7FE75D2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2409" y="2247410"/>
            <a:ext cx="1080000" cy="1080000"/>
          </a:xfrm>
          <a:prstGeom prst="rect">
            <a:avLst/>
          </a:prstGeom>
        </p:spPr>
      </p:pic>
      <p:pic>
        <p:nvPicPr>
          <p:cNvPr id="13" name="Graphic 12" descr="Rainy scene with solid fill">
            <a:extLst>
              <a:ext uri="{FF2B5EF4-FFF2-40B4-BE49-F238E27FC236}">
                <a16:creationId xmlns:a16="http://schemas.microsoft.com/office/drawing/2014/main" id="{ACDEC4B3-73DF-88A4-BABE-F6051A67AF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7874" y="5047583"/>
            <a:ext cx="1080000" cy="1080000"/>
          </a:xfrm>
          <a:prstGeom prst="rect">
            <a:avLst/>
          </a:prstGeom>
        </p:spPr>
      </p:pic>
      <p:pic>
        <p:nvPicPr>
          <p:cNvPr id="14" name="Graphic 13" descr="Dinosaur Head Skeleton with solid fill">
            <a:extLst>
              <a:ext uri="{FF2B5EF4-FFF2-40B4-BE49-F238E27FC236}">
                <a16:creationId xmlns:a16="http://schemas.microsoft.com/office/drawing/2014/main" id="{045BD09F-7C2D-E477-533F-A0B0AD9AB7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42281" y="2266733"/>
            <a:ext cx="1080000" cy="1080000"/>
          </a:xfrm>
          <a:prstGeom prst="rect">
            <a:avLst/>
          </a:prstGeom>
        </p:spPr>
      </p:pic>
      <p:pic>
        <p:nvPicPr>
          <p:cNvPr id="15" name="Graphic 14" descr="Dinosaur Head Skeleton with solid fill">
            <a:extLst>
              <a:ext uri="{FF2B5EF4-FFF2-40B4-BE49-F238E27FC236}">
                <a16:creationId xmlns:a16="http://schemas.microsoft.com/office/drawing/2014/main" id="{B2E09FE6-FFD0-128E-1FE6-98248C578A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68081" y="5176596"/>
            <a:ext cx="1080000" cy="1080000"/>
          </a:xfrm>
          <a:prstGeom prst="rect">
            <a:avLst/>
          </a:prstGeom>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a:t>
            </a:r>
            <a:r>
              <a:rPr lang="en-US" sz="2000" b="1" dirty="0" err="1"/>
              <a:t>das</a:t>
            </a:r>
            <a:r>
              <a:rPr lang="en-US" sz="2000" dirty="0" err="1"/>
              <a:t>‘</a:t>
            </a:r>
            <a:r>
              <a:rPr lang="en-US" sz="2000" dirty="0"/>
              <a:t> to ‘</a:t>
            </a:r>
            <a:r>
              <a:rPr lang="en-US" sz="2000" b="1" dirty="0"/>
              <a:t>ins’.</a:t>
            </a:r>
            <a:endParaRPr lang="en-GB" sz="2000" b="1" dirty="0"/>
          </a:p>
        </p:txBody>
      </p:sp>
    </p:spTree>
    <p:extLst>
      <p:ext uri="{BB962C8B-B14F-4D97-AF65-F5344CB8AC3E}">
        <p14:creationId xmlns:p14="http://schemas.microsoft.com/office/powerpoint/2010/main" val="19879071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repl">
                                        <p:cTn id="43"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65" grpId="0" animBg="1"/>
      <p:bldP spid="66" grpId="0" animBg="1"/>
      <p:bldP spid="4" grpId="0"/>
      <p:bldP spid="5" grpId="0"/>
      <p:bldP spid="6" grpId="0"/>
      <p:bldP spid="7" grpId="0"/>
      <p:bldP spid="9" grpId="0"/>
      <p:bldP spid="10" grpId="0"/>
      <p:bldP spid="11" grpId="0"/>
      <p:bldP spid="12"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6" name="Picture 5" descr="A cartoon of a person in a black outfit&#10;&#10;Description automatically generated">
            <a:extLst>
              <a:ext uri="{FF2B5EF4-FFF2-40B4-BE49-F238E27FC236}">
                <a16:creationId xmlns:a16="http://schemas.microsoft.com/office/drawing/2014/main" id="{C386061E-CB60-7085-B658-3FEF49A4C91F}"/>
              </a:ext>
            </a:extLst>
          </p:cNvPr>
          <p:cNvPicPr>
            <a:picLocks noChangeAspect="1"/>
          </p:cNvPicPr>
          <p:nvPr/>
        </p:nvPicPr>
        <p:blipFill rotWithShape="1">
          <a:blip r:embed="rId3">
            <a:extLst>
              <a:ext uri="{28A0092B-C50C-407E-A947-70E740481C1C}">
                <a14:useLocalDpi xmlns:a14="http://schemas.microsoft.com/office/drawing/2010/main" val="0"/>
              </a:ext>
            </a:extLst>
          </a:blip>
          <a:srcRect b="61686"/>
          <a:stretch/>
        </p:blipFill>
        <p:spPr>
          <a:xfrm>
            <a:off x="0" y="1830853"/>
            <a:ext cx="3756554" cy="421606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CDF8AC88-CDB0-32FF-45DE-A5C40402D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672" y="2751034"/>
            <a:ext cx="2702386" cy="3295881"/>
          </a:xfrm>
          <a:prstGeom prst="rect">
            <a:avLst/>
          </a:prstGeom>
        </p:spPr>
      </p:pic>
      <p:sp>
        <p:nvSpPr>
          <p:cNvPr id="9" name="Title 8">
            <a:extLst>
              <a:ext uri="{FF2B5EF4-FFF2-40B4-BE49-F238E27FC236}">
                <a16:creationId xmlns:a16="http://schemas.microsoft.com/office/drawing/2014/main" id="{7F0D409D-533E-9A86-B25B-62B7A6458D72}"/>
              </a:ext>
            </a:extLst>
          </p:cNvPr>
          <p:cNvSpPr>
            <a:spLocks noGrp="1"/>
          </p:cNvSpPr>
          <p:nvPr>
            <p:ph type="title"/>
          </p:nvPr>
        </p:nvSpPr>
        <p:spPr>
          <a:xfrm>
            <a:off x="68449" y="128179"/>
            <a:ext cx="10972440" cy="1144800"/>
          </a:xfrm>
        </p:spPr>
        <p:txBody>
          <a:bodyPr/>
          <a:lstStyle/>
          <a:p>
            <a:r>
              <a:rPr lang="en-GB" sz="3200" b="1" spc="-1" dirty="0">
                <a:solidFill>
                  <a:srgbClr val="002060"/>
                </a:solidFill>
                <a:latin typeface="Century gothic"/>
              </a:rPr>
              <a:t>Olivia </a:t>
            </a:r>
            <a:r>
              <a:rPr lang="en-GB" sz="3200" b="1" spc="-1" dirty="0" err="1">
                <a:solidFill>
                  <a:srgbClr val="002060"/>
                </a:solidFill>
                <a:latin typeface="Century gothic"/>
              </a:rPr>
              <a:t>sendet</a:t>
            </a:r>
            <a:r>
              <a:rPr lang="en-GB" sz="3200" b="1" spc="-1" dirty="0">
                <a:solidFill>
                  <a:srgbClr val="002060"/>
                </a:solidFill>
                <a:latin typeface="Century gothic"/>
              </a:rPr>
              <a:t> Ronja eine SMS.</a:t>
            </a:r>
            <a:br>
              <a:rPr kumimoji="0" lang="en-GB" sz="3200" b="0" i="0" u="none" strike="noStrike" kern="1200" cap="none" spc="-1" normalizeH="0" baseline="0" noProof="0" dirty="0">
                <a:ln>
                  <a:noFill/>
                </a:ln>
                <a:solidFill>
                  <a:prstClr val="black"/>
                </a:solidFill>
                <a:effectLst/>
                <a:uLnTx/>
                <a:uFillTx/>
                <a:latin typeface="Century gothic"/>
                <a:ea typeface="+mn-ea"/>
                <a:cs typeface="+mn-cs"/>
              </a:rPr>
            </a:br>
            <a:endParaRPr lang="en-US" sz="3200" dirty="0"/>
          </a:p>
        </p:txBody>
      </p:sp>
      <p:grpSp>
        <p:nvGrpSpPr>
          <p:cNvPr id="15" name="Group 14">
            <a:extLst>
              <a:ext uri="{FF2B5EF4-FFF2-40B4-BE49-F238E27FC236}">
                <a16:creationId xmlns:a16="http://schemas.microsoft.com/office/drawing/2014/main" id="{17B25528-21DC-A284-AD80-3EBFE9DC66C1}"/>
              </a:ext>
            </a:extLst>
          </p:cNvPr>
          <p:cNvGrpSpPr/>
          <p:nvPr/>
        </p:nvGrpSpPr>
        <p:grpSpPr>
          <a:xfrm rot="950169">
            <a:off x="2203840" y="2070966"/>
            <a:ext cx="5000029" cy="4488073"/>
            <a:chOff x="2561547" y="1946281"/>
            <a:chExt cx="5000029" cy="4488073"/>
          </a:xfrm>
        </p:grpSpPr>
        <p:pic>
          <p:nvPicPr>
            <p:cNvPr id="12" name="Graphic 11" descr="Smart Phone with solid fill">
              <a:extLst>
                <a:ext uri="{FF2B5EF4-FFF2-40B4-BE49-F238E27FC236}">
                  <a16:creationId xmlns:a16="http://schemas.microsoft.com/office/drawing/2014/main" id="{404E9294-2FAD-719E-A8A4-7F05A56818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1547" y="1946281"/>
              <a:ext cx="5000029" cy="4488073"/>
            </a:xfrm>
            <a:prstGeom prst="rect">
              <a:avLst/>
            </a:prstGeom>
          </p:spPr>
        </p:pic>
        <p:sp>
          <p:nvSpPr>
            <p:cNvPr id="13" name="Rectangular Callout 12">
              <a:extLst>
                <a:ext uri="{FF2B5EF4-FFF2-40B4-BE49-F238E27FC236}">
                  <a16:creationId xmlns:a16="http://schemas.microsoft.com/office/drawing/2014/main" id="{2AFD74B5-2BA2-BE9C-840B-3599682BE0DE}"/>
                </a:ext>
              </a:extLst>
            </p:cNvPr>
            <p:cNvSpPr/>
            <p:nvPr/>
          </p:nvSpPr>
          <p:spPr>
            <a:xfrm>
              <a:off x="4180790" y="3202396"/>
              <a:ext cx="1771680" cy="1586535"/>
            </a:xfrm>
            <a:prstGeom prst="wedgeRectCallout">
              <a:avLst>
                <a:gd name="adj1" fmla="val 5780"/>
                <a:gd name="adj2" fmla="val 610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Hallo, Ronja! Was </a:t>
              </a:r>
              <a:r>
                <a:rPr lang="en-US" sz="1600" dirty="0" err="1"/>
                <a:t>machst</a:t>
              </a:r>
              <a:r>
                <a:rPr lang="en-US" sz="1600" dirty="0"/>
                <a:t> du am </a:t>
              </a:r>
              <a:r>
                <a:rPr lang="en-US" sz="1600" dirty="0" err="1"/>
                <a:t>Wochenende</a:t>
              </a:r>
              <a:r>
                <a:rPr lang="en-US" sz="1600" dirty="0"/>
                <a:t>? </a:t>
              </a:r>
              <a:r>
                <a:rPr lang="en-US" sz="1600" dirty="0" err="1"/>
                <a:t>Wohin</a:t>
              </a:r>
              <a:r>
                <a:rPr lang="en-US" sz="1600" dirty="0"/>
                <a:t> </a:t>
              </a:r>
              <a:r>
                <a:rPr lang="en-US" sz="1600" dirty="0" err="1"/>
                <a:t>gehst</a:t>
              </a:r>
              <a:r>
                <a:rPr lang="en-US" sz="1600" dirty="0"/>
                <a:t> du?</a:t>
              </a:r>
            </a:p>
          </p:txBody>
        </p:sp>
        <p:sp>
          <p:nvSpPr>
            <p:cNvPr id="14" name="Rectangle 13">
              <a:extLst>
                <a:ext uri="{FF2B5EF4-FFF2-40B4-BE49-F238E27FC236}">
                  <a16:creationId xmlns:a16="http://schemas.microsoft.com/office/drawing/2014/main" id="{DC1C8449-43ED-77A4-B4DB-A93095FA4AAD}"/>
                </a:ext>
              </a:extLst>
            </p:cNvPr>
            <p:cNvSpPr/>
            <p:nvPr/>
          </p:nvSpPr>
          <p:spPr>
            <a:xfrm>
              <a:off x="4109609" y="2674670"/>
              <a:ext cx="1892312" cy="4445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Ronja</a:t>
              </a:r>
            </a:p>
          </p:txBody>
        </p:sp>
      </p:grpSp>
      <p:grpSp>
        <p:nvGrpSpPr>
          <p:cNvPr id="45" name="Group 44">
            <a:extLst>
              <a:ext uri="{FF2B5EF4-FFF2-40B4-BE49-F238E27FC236}">
                <a16:creationId xmlns:a16="http://schemas.microsoft.com/office/drawing/2014/main" id="{236EB0FB-67D4-AF8D-C46B-01FF6F6A9004}"/>
              </a:ext>
            </a:extLst>
          </p:cNvPr>
          <p:cNvGrpSpPr/>
          <p:nvPr/>
        </p:nvGrpSpPr>
        <p:grpSpPr>
          <a:xfrm rot="763256">
            <a:off x="5657230" y="1695644"/>
            <a:ext cx="5000029" cy="4488073"/>
            <a:chOff x="6735937" y="2270187"/>
            <a:chExt cx="5000029" cy="4488073"/>
          </a:xfrm>
        </p:grpSpPr>
        <p:pic>
          <p:nvPicPr>
            <p:cNvPr id="21" name="Graphic 20" descr="Smart Phone with solid fill">
              <a:extLst>
                <a:ext uri="{FF2B5EF4-FFF2-40B4-BE49-F238E27FC236}">
                  <a16:creationId xmlns:a16="http://schemas.microsoft.com/office/drawing/2014/main" id="{66E016EE-4B88-11C5-3544-E48D3ED8A7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017019">
              <a:off x="6735937" y="2270187"/>
              <a:ext cx="5000029" cy="4488073"/>
            </a:xfrm>
            <a:prstGeom prst="rect">
              <a:avLst/>
            </a:prstGeom>
          </p:spPr>
        </p:pic>
        <p:sp>
          <p:nvSpPr>
            <p:cNvPr id="35" name="Rectangular Callout 34">
              <a:extLst>
                <a:ext uri="{FF2B5EF4-FFF2-40B4-BE49-F238E27FC236}">
                  <a16:creationId xmlns:a16="http://schemas.microsoft.com/office/drawing/2014/main" id="{E3CB3080-B795-F956-4031-7E559E4CD47D}"/>
                </a:ext>
              </a:extLst>
            </p:cNvPr>
            <p:cNvSpPr/>
            <p:nvPr/>
          </p:nvSpPr>
          <p:spPr>
            <a:xfrm rot="20017019">
              <a:off x="8184229" y="3588329"/>
              <a:ext cx="1771680" cy="1185863"/>
            </a:xfrm>
            <a:prstGeom prst="wedgeRectCallout">
              <a:avLst>
                <a:gd name="adj1" fmla="val 5780"/>
                <a:gd name="adj2" fmla="val 61043"/>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600" dirty="0"/>
                <a:t>Hallo, Olivia! Ich </a:t>
              </a:r>
              <a:r>
                <a:rPr lang="en-US" sz="1600" dirty="0" err="1"/>
                <a:t>mache</a:t>
              </a:r>
              <a:r>
                <a:rPr lang="en-US" sz="1600" dirty="0"/>
                <a:t> dieses </a:t>
              </a:r>
              <a:r>
                <a:rPr lang="en-US" sz="1600" dirty="0" err="1"/>
                <a:t>Wochenende</a:t>
              </a:r>
              <a:r>
                <a:rPr lang="en-US" sz="1600" dirty="0"/>
                <a:t> </a:t>
              </a:r>
              <a:r>
                <a:rPr lang="en-US" sz="1600" dirty="0" err="1"/>
                <a:t>ganz</a:t>
              </a:r>
              <a:r>
                <a:rPr lang="en-US" sz="1600" dirty="0"/>
                <a:t>* </a:t>
              </a:r>
              <a:r>
                <a:rPr lang="en-US" sz="1600" dirty="0" err="1"/>
                <a:t>viel</a:t>
              </a:r>
              <a:r>
                <a:rPr lang="en-US" sz="1600" dirty="0"/>
                <a:t>! </a:t>
              </a:r>
            </a:p>
          </p:txBody>
        </p:sp>
        <p:sp>
          <p:nvSpPr>
            <p:cNvPr id="41" name="Rectangle 40">
              <a:extLst>
                <a:ext uri="{FF2B5EF4-FFF2-40B4-BE49-F238E27FC236}">
                  <a16:creationId xmlns:a16="http://schemas.microsoft.com/office/drawing/2014/main" id="{DE06EBEB-5149-1D36-F179-A1D0B12FF2F6}"/>
                </a:ext>
              </a:extLst>
            </p:cNvPr>
            <p:cNvSpPr/>
            <p:nvPr/>
          </p:nvSpPr>
          <p:spPr>
            <a:xfrm rot="20017019">
              <a:off x="7735009" y="3137603"/>
              <a:ext cx="1892312" cy="4445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Olivia</a:t>
              </a:r>
            </a:p>
          </p:txBody>
        </p:sp>
      </p:grpSp>
      <p:sp>
        <p:nvSpPr>
          <p:cNvPr id="46" name="TextBox 45">
            <a:extLst>
              <a:ext uri="{FF2B5EF4-FFF2-40B4-BE49-F238E27FC236}">
                <a16:creationId xmlns:a16="http://schemas.microsoft.com/office/drawing/2014/main" id="{9F60C306-4986-9341-388C-6C59B702DBE1}"/>
              </a:ext>
            </a:extLst>
          </p:cNvPr>
          <p:cNvSpPr txBox="1"/>
          <p:nvPr/>
        </p:nvSpPr>
        <p:spPr>
          <a:xfrm>
            <a:off x="10366428" y="6369234"/>
            <a:ext cx="1733008" cy="400110"/>
          </a:xfrm>
          <a:prstGeom prst="rect">
            <a:avLst/>
          </a:prstGeom>
          <a:solidFill>
            <a:schemeClr val="accent2"/>
          </a:solidFill>
        </p:spPr>
        <p:txBody>
          <a:bodyPr wrap="square" rtlCol="0">
            <a:spAutoFit/>
          </a:bodyPr>
          <a:lstStyle/>
          <a:p>
            <a:pPr algn="ctr"/>
            <a:r>
              <a:rPr lang="en-GB" sz="2000" dirty="0" err="1"/>
              <a:t>ganz</a:t>
            </a:r>
            <a:r>
              <a:rPr lang="en-GB" sz="2000" dirty="0"/>
              <a:t> - quite</a:t>
            </a:r>
          </a:p>
        </p:txBody>
      </p:sp>
      <p:sp>
        <p:nvSpPr>
          <p:cNvPr id="16" name="Title 2">
            <a:extLst>
              <a:ext uri="{FF2B5EF4-FFF2-40B4-BE49-F238E27FC236}">
                <a16:creationId xmlns:a16="http://schemas.microsoft.com/office/drawing/2014/main" id="{7F64B5B1-BAA8-4A91-8795-5DBCE1A5B028}"/>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7" name="Picture 16" descr="Icon&#10;&#10;Description automatically generated">
            <a:extLst>
              <a:ext uri="{FF2B5EF4-FFF2-40B4-BE49-F238E27FC236}">
                <a16:creationId xmlns:a16="http://schemas.microsoft.com/office/drawing/2014/main" id="{903F283D-7FF9-4882-B272-BEDE9561E7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Tree>
    <p:extLst>
      <p:ext uri="{BB962C8B-B14F-4D97-AF65-F5344CB8AC3E}">
        <p14:creationId xmlns:p14="http://schemas.microsoft.com/office/powerpoint/2010/main" val="4126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674B9A-3888-4DA5-8D38-6C6B197631B7}"/>
              </a:ext>
            </a:extLst>
          </p:cNvPr>
          <p:cNvSpPr txBox="1"/>
          <p:nvPr/>
        </p:nvSpPr>
        <p:spPr>
          <a:xfrm>
            <a:off x="5504358" y="2321563"/>
            <a:ext cx="4231364"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B075980F-0FC5-4FD7-9CA4-26A41E3E80AF}"/>
              </a:ext>
            </a:extLst>
          </p:cNvPr>
          <p:cNvSpPr txBox="1"/>
          <p:nvPr/>
        </p:nvSpPr>
        <p:spPr>
          <a:xfrm>
            <a:off x="5504357" y="1438970"/>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Schwimmbad</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7C7B686D-CBB3-41FA-989F-EFE6E5916382}"/>
              </a:ext>
            </a:extLst>
          </p:cNvPr>
          <p:cNvSpPr txBox="1"/>
          <p:nvPr/>
        </p:nvSpPr>
        <p:spPr>
          <a:xfrm>
            <a:off x="5376219" y="4230390"/>
            <a:ext cx="423136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A575615-C686-4038-B017-DA5C1E294D32}"/>
              </a:ext>
            </a:extLst>
          </p:cNvPr>
          <p:cNvSpPr txBox="1"/>
          <p:nvPr/>
        </p:nvSpPr>
        <p:spPr>
          <a:xfrm>
            <a:off x="5376221" y="3362333"/>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Restaurant.</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BD372AEE-E3CF-45BC-92E0-5FFE2E1049C9}"/>
              </a:ext>
            </a:extLst>
          </p:cNvPr>
          <p:cNvSpPr txBox="1"/>
          <p:nvPr/>
        </p:nvSpPr>
        <p:spPr>
          <a:xfrm>
            <a:off x="705390" y="5963626"/>
            <a:ext cx="4613058"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4BD8167-F9E1-4584-9BB3-EB856AFE3631}"/>
              </a:ext>
            </a:extLst>
          </p:cNvPr>
          <p:cNvSpPr txBox="1"/>
          <p:nvPr/>
        </p:nvSpPr>
        <p:spPr>
          <a:xfrm>
            <a:off x="705391" y="5096667"/>
            <a:ext cx="4613058"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ins Museum.</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F265C-5B1E-419C-8F06-EF94635A2506}"/>
              </a:ext>
            </a:extLst>
          </p:cNvPr>
          <p:cNvSpPr txBox="1"/>
          <p:nvPr/>
        </p:nvSpPr>
        <p:spPr>
          <a:xfrm>
            <a:off x="692958" y="4254035"/>
            <a:ext cx="361169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F34C692F-D6A8-426B-9A27-D26CB106732F}"/>
              </a:ext>
            </a:extLst>
          </p:cNvPr>
          <p:cNvSpPr txBox="1"/>
          <p:nvPr/>
        </p:nvSpPr>
        <p:spPr>
          <a:xfrm>
            <a:off x="680677" y="3387076"/>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 den Laden.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2570807-5C1F-4CD3-ABDA-7C45456A0649}"/>
              </a:ext>
            </a:extLst>
          </p:cNvPr>
          <p:cNvSpPr txBox="1"/>
          <p:nvPr/>
        </p:nvSpPr>
        <p:spPr>
          <a:xfrm>
            <a:off x="680677" y="2427026"/>
            <a:ext cx="362397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4E8C4F7F-EF17-4EC7-9B06-F53538CA8D0D}"/>
              </a:ext>
            </a:extLst>
          </p:cNvPr>
          <p:cNvSpPr txBox="1"/>
          <p:nvPr/>
        </p:nvSpPr>
        <p:spPr>
          <a:xfrm>
            <a:off x="680678" y="1548933"/>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An: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in der </a:t>
            </a:r>
            <a:r>
              <a:rPr lang="en-GB" sz="2000" dirty="0">
                <a:solidFill>
                  <a:srgbClr val="002060"/>
                </a:solidFill>
                <a:latin typeface="Century Gothic"/>
              </a:rPr>
              <a:t>S</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tadt</a:t>
            </a:r>
            <a:r>
              <a:rPr kumimoji="0" lang="en-GB" sz="200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11A4E2EA-BF48-4950-B2B6-96095CED5B5C}"/>
              </a:ext>
            </a:extLst>
          </p:cNvPr>
          <p:cNvSpPr txBox="1"/>
          <p:nvPr/>
        </p:nvSpPr>
        <p:spPr>
          <a:xfrm>
            <a:off x="5565779" y="5945964"/>
            <a:ext cx="6440398"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C73405B7-9895-47B2-815F-9DEAA4FC5D8C}"/>
              </a:ext>
            </a:extLst>
          </p:cNvPr>
          <p:cNvSpPr txBox="1"/>
          <p:nvPr/>
        </p:nvSpPr>
        <p:spPr>
          <a:xfrm>
            <a:off x="5570735" y="5096667"/>
            <a:ext cx="6440398" cy="130805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solidFill>
                  <a:srgbClr val="002060"/>
                </a:solidFill>
                <a:latin typeface="Century Gothic"/>
              </a:rPr>
              <a:t>Ich </a:t>
            </a:r>
            <a:r>
              <a:rPr kumimoji="0" lang="en-GB" sz="19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9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in die Schule. Heute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Samstag</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19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2" name="CustomShape 6"/>
          <p:cNvSpPr/>
          <p:nvPr/>
        </p:nvSpPr>
        <p:spPr>
          <a:xfrm>
            <a:off x="101160" y="32036"/>
            <a:ext cx="1204638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sendet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Olivia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von Biel,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aber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es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gibt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Problem: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keine</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6" name="Rectangle 15">
            <a:extLst>
              <a:ext uri="{FF2B5EF4-FFF2-40B4-BE49-F238E27FC236}">
                <a16:creationId xmlns:a16="http://schemas.microsoft.com/office/drawing/2014/main" id="{CFD2B835-F5BF-47D4-B4C7-88AAE0F15E80}"/>
              </a:ext>
            </a:extLst>
          </p:cNvPr>
          <p:cNvSpPr/>
          <p:nvPr/>
        </p:nvSpPr>
        <p:spPr>
          <a:xfrm>
            <a:off x="3963977" y="1563598"/>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D8FD4AF7-6630-4979-BE16-9B512B14C994}"/>
              </a:ext>
            </a:extLst>
          </p:cNvPr>
          <p:cNvSpPr txBox="1"/>
          <p:nvPr/>
        </p:nvSpPr>
        <p:spPr>
          <a:xfrm>
            <a:off x="1144837" y="2466120"/>
            <a:ext cx="903740"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C17C299-A5C3-464F-B2A5-E4273A6C2AD9}"/>
              </a:ext>
            </a:extLst>
          </p:cNvPr>
          <p:cNvSpPr txBox="1"/>
          <p:nvPr/>
        </p:nvSpPr>
        <p:spPr>
          <a:xfrm>
            <a:off x="1884739" y="4302823"/>
            <a:ext cx="586853"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3CFAF7D-E1B3-4F35-84AE-47BD74259BA9}"/>
              </a:ext>
            </a:extLst>
          </p:cNvPr>
          <p:cNvSpPr txBox="1"/>
          <p:nvPr/>
        </p:nvSpPr>
        <p:spPr>
          <a:xfrm>
            <a:off x="1863171" y="6025474"/>
            <a:ext cx="631362"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E37054B9-CF36-4430-95DC-02852ABABAF4}"/>
              </a:ext>
            </a:extLst>
          </p:cNvPr>
          <p:cNvSpPr txBox="1"/>
          <p:nvPr/>
        </p:nvSpPr>
        <p:spPr>
          <a:xfrm>
            <a:off x="5992923" y="2364911"/>
            <a:ext cx="893625"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4078B90-185C-4145-A668-A01B9D534B9B}"/>
              </a:ext>
            </a:extLst>
          </p:cNvPr>
          <p:cNvSpPr txBox="1"/>
          <p:nvPr/>
        </p:nvSpPr>
        <p:spPr>
          <a:xfrm>
            <a:off x="5838292" y="4273964"/>
            <a:ext cx="954601"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4E610EA-89FA-4793-A647-7847D24BFED7}"/>
              </a:ext>
            </a:extLst>
          </p:cNvPr>
          <p:cNvSpPr txBox="1"/>
          <p:nvPr/>
        </p:nvSpPr>
        <p:spPr>
          <a:xfrm>
            <a:off x="6769100" y="5989026"/>
            <a:ext cx="597308"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6" name="Picture 2" descr="Free illustrations of Pictures">
            <a:extLst>
              <a:ext uri="{FF2B5EF4-FFF2-40B4-BE49-F238E27FC236}">
                <a16:creationId xmlns:a16="http://schemas.microsoft.com/office/drawing/2014/main" id="{F6B4BF01-90D5-4559-828F-B6EC4D25E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623" y="401548"/>
            <a:ext cx="1548933" cy="154893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67A2629-6266-4494-8BB0-80212BD8A74C}"/>
              </a:ext>
            </a:extLst>
          </p:cNvPr>
          <p:cNvSpPr/>
          <p:nvPr/>
        </p:nvSpPr>
        <p:spPr>
          <a:xfrm>
            <a:off x="3963977" y="3395401"/>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37" name="Rectangle 36">
            <a:extLst>
              <a:ext uri="{FF2B5EF4-FFF2-40B4-BE49-F238E27FC236}">
                <a16:creationId xmlns:a16="http://schemas.microsoft.com/office/drawing/2014/main" id="{1F2CD380-0CAA-400B-8335-19517C398D3D}"/>
              </a:ext>
            </a:extLst>
          </p:cNvPr>
          <p:cNvSpPr/>
          <p:nvPr/>
        </p:nvSpPr>
        <p:spPr>
          <a:xfrm>
            <a:off x="4967151" y="510808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38" name="Rectangle 37">
            <a:extLst>
              <a:ext uri="{FF2B5EF4-FFF2-40B4-BE49-F238E27FC236}">
                <a16:creationId xmlns:a16="http://schemas.microsoft.com/office/drawing/2014/main" id="{471AEDF6-FA20-4DB3-B159-673FC7E39C08}"/>
              </a:ext>
            </a:extLst>
          </p:cNvPr>
          <p:cNvSpPr/>
          <p:nvPr/>
        </p:nvSpPr>
        <p:spPr>
          <a:xfrm>
            <a:off x="9395045" y="144910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39" name="Rectangle 38">
            <a:extLst>
              <a:ext uri="{FF2B5EF4-FFF2-40B4-BE49-F238E27FC236}">
                <a16:creationId xmlns:a16="http://schemas.microsoft.com/office/drawing/2014/main" id="{50AF5855-09A5-43DA-BCAE-B67DBE64A04B}"/>
              </a:ext>
            </a:extLst>
          </p:cNvPr>
          <p:cNvSpPr/>
          <p:nvPr/>
        </p:nvSpPr>
        <p:spPr>
          <a:xfrm>
            <a:off x="9262182" y="3383644"/>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40" name="Rectangle 39">
            <a:extLst>
              <a:ext uri="{FF2B5EF4-FFF2-40B4-BE49-F238E27FC236}">
                <a16:creationId xmlns:a16="http://schemas.microsoft.com/office/drawing/2014/main" id="{F8B6A661-8C1E-4BF9-A46A-0BF1A1BB2CAF}"/>
              </a:ext>
            </a:extLst>
          </p:cNvPr>
          <p:cNvSpPr/>
          <p:nvPr/>
        </p:nvSpPr>
        <p:spPr>
          <a:xfrm>
            <a:off x="11628071" y="5108089"/>
            <a:ext cx="37584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5" y="660126"/>
            <a:ext cx="8210192" cy="517320"/>
          </a:xfrm>
          <a:prstGeom prst="wedgeRoundRectCallout">
            <a:avLst>
              <a:gd name="adj1" fmla="val -53982"/>
              <a:gd name="adj2" fmla="val 23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1038756" y="714333"/>
            <a:ext cx="894871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Ronja?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‘ich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gehe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‘ich bin’?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6" name="Picture 5" descr="A cartoon of a person in a black outfit&#10;&#10;Description automatically generated">
            <a:extLst>
              <a:ext uri="{FF2B5EF4-FFF2-40B4-BE49-F238E27FC236}">
                <a16:creationId xmlns:a16="http://schemas.microsoft.com/office/drawing/2014/main" id="{C386061E-CB60-7085-B658-3FEF49A4C91F}"/>
              </a:ext>
            </a:extLst>
          </p:cNvPr>
          <p:cNvPicPr>
            <a:picLocks noChangeAspect="1"/>
          </p:cNvPicPr>
          <p:nvPr/>
        </p:nvPicPr>
        <p:blipFill rotWithShape="1">
          <a:blip r:embed="rId7">
            <a:extLst>
              <a:ext uri="{28A0092B-C50C-407E-A947-70E740481C1C}">
                <a14:useLocalDpi xmlns:a14="http://schemas.microsoft.com/office/drawing/2010/main" val="0"/>
              </a:ext>
            </a:extLst>
          </a:blip>
          <a:srcRect b="61686"/>
          <a:stretch/>
        </p:blipFill>
        <p:spPr>
          <a:xfrm>
            <a:off x="10643698" y="1513847"/>
            <a:ext cx="1380115" cy="1548933"/>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CDF8AC88-CDB0-32FF-45DE-A5C40402D1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829" y="1730585"/>
            <a:ext cx="1085126" cy="1323440"/>
          </a:xfrm>
          <a:prstGeom prst="rect">
            <a:avLst/>
          </a:prstGeom>
        </p:spPr>
      </p:pic>
    </p:spTree>
    <p:extLst>
      <p:ext uri="{BB962C8B-B14F-4D97-AF65-F5344CB8AC3E}">
        <p14:creationId xmlns:p14="http://schemas.microsoft.com/office/powerpoint/2010/main" val="5277888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outside a restaurant&#10;&#10;Description automatically generated">
            <a:extLst>
              <a:ext uri="{FF2B5EF4-FFF2-40B4-BE49-F238E27FC236}">
                <a16:creationId xmlns:a16="http://schemas.microsoft.com/office/drawing/2014/main" id="{4CE4445B-E515-9D0F-4718-2C0F65EB0F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8031" y="1743585"/>
            <a:ext cx="6856184" cy="5142138"/>
          </a:xfrm>
          <a:prstGeom prst="rect">
            <a:avLst/>
          </a:prstGeom>
        </p:spPr>
      </p:pic>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44345" y="341383"/>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5" name="T2_W7_14.1.wav"/>
            </a:hlinkClick>
            <a:extLst>
              <a:ext uri="{FF2B5EF4-FFF2-40B4-BE49-F238E27FC236}">
                <a16:creationId xmlns:a16="http://schemas.microsoft.com/office/drawing/2014/main" id="{FA8AED60-423A-4B76-8C13-0B79F3041BF0}"/>
              </a:ext>
            </a:extLst>
          </p:cNvPr>
          <p:cNvSpPr/>
          <p:nvPr/>
        </p:nvSpPr>
        <p:spPr>
          <a:xfrm>
            <a:off x="25488" y="0"/>
            <a:ext cx="1140451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ist</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auch</a:t>
            </a:r>
            <a:r>
              <a:rPr lang="en-GB" sz="2800" b="1" spc="-1" dirty="0">
                <a:solidFill>
                  <a:srgbClr val="002060"/>
                </a:solidFill>
                <a:latin typeface="Century Gothic" panose="020B0502020202020204" pitchFamily="34" charset="0"/>
              </a:rPr>
              <a:t> in der Stadt </a:t>
            </a:r>
            <a:r>
              <a:rPr lang="en-GB" sz="2800" b="1" spc="-1" dirty="0" err="1">
                <a:solidFill>
                  <a:srgbClr val="002060"/>
                </a:solidFill>
                <a:latin typeface="Century Gothic" panose="020B0502020202020204" pitchFamily="34" charset="0"/>
              </a:rPr>
              <a:t>aber</a:t>
            </a:r>
            <a:r>
              <a:rPr lang="en-GB" sz="2800" b="1" spc="-1" dirty="0">
                <a:solidFill>
                  <a:srgbClr val="002060"/>
                </a:solidFill>
                <a:latin typeface="Century Gothic" panose="020B0502020202020204" pitchFamily="34" charset="0"/>
              </a:rPr>
              <a:t> er </a:t>
            </a:r>
            <a:r>
              <a:rPr lang="en-GB" sz="2800" b="1" spc="-1" dirty="0" err="1">
                <a:solidFill>
                  <a:srgbClr val="002060"/>
                </a:solidFill>
                <a:latin typeface="Century Gothic" panose="020B0502020202020204" pitchFamily="34" charset="0"/>
              </a:rPr>
              <a:t>findet</a:t>
            </a:r>
            <a:r>
              <a:rPr lang="en-GB" sz="2800" b="1" spc="-1" dirty="0">
                <a:solidFill>
                  <a:srgbClr val="002060"/>
                </a:solidFill>
                <a:latin typeface="Century Gothic" panose="020B0502020202020204" pitchFamily="34" charset="0"/>
              </a:rPr>
              <a:t> Ronja </a:t>
            </a:r>
            <a:r>
              <a:rPr lang="en-GB" sz="2800" b="1" spc="-1" dirty="0" err="1">
                <a:solidFill>
                  <a:srgbClr val="002060"/>
                </a:solidFill>
                <a:latin typeface="Century Gothic" panose="020B0502020202020204" pitchFamily="34" charset="0"/>
              </a:rPr>
              <a:t>nicht</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CustomShape 7">
            <a:hlinkClick r:id="" action="ppaction://noaction">
              <a:snd r:embed="rId16" name="T2_W7_14.2.wav"/>
            </a:hlinkClick>
            <a:extLst>
              <a:ext uri="{FF2B5EF4-FFF2-40B4-BE49-F238E27FC236}">
                <a16:creationId xmlns:a16="http://schemas.microsoft.com/office/drawing/2014/main" id="{060A5DAB-3E11-44F1-91E1-F0FF9B82C5C5}"/>
              </a:ext>
            </a:extLst>
          </p:cNvPr>
          <p:cNvSpPr/>
          <p:nvPr/>
        </p:nvSpPr>
        <p:spPr>
          <a:xfrm>
            <a:off x="42208" y="440163"/>
            <a:ext cx="651470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rPr>
              <a:t>Er </a:t>
            </a:r>
            <a:r>
              <a:rPr kumimoji="0" lang="en-US" sz="2800" b="0" i="0" u="none" strike="noStrike" kern="1200" cap="none" spc="-1" normalizeH="0" baseline="0" noProof="0" dirty="0" err="1">
                <a:ln>
                  <a:noFill/>
                </a:ln>
                <a:solidFill>
                  <a:srgbClr val="002060"/>
                </a:solidFill>
                <a:effectLst/>
                <a:uLnTx/>
                <a:uFillTx/>
                <a:latin typeface="Century Gothic" panose="020B0502020202020204" pitchFamily="34" charset="0"/>
              </a:rPr>
              <a:t>sendet</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spc="-1" dirty="0">
                <a:solidFill>
                  <a:srgbClr val="002060"/>
                </a:solidFill>
                <a:latin typeface="Century Gothic" panose="020B0502020202020204" pitchFamily="34" charset="0"/>
              </a:rPr>
              <a:t>Ronja </a:t>
            </a:r>
            <a:r>
              <a:rPr lang="en-US" sz="2800" spc="-1" dirty="0" err="1">
                <a:solidFill>
                  <a:srgbClr val="002060"/>
                </a:solidFill>
                <a:latin typeface="Century Gothic" panose="020B0502020202020204" pitchFamily="34" charset="0"/>
              </a:rPr>
              <a:t>Sprachnachrichten</a:t>
            </a:r>
            <a:r>
              <a:rPr lang="en-US"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nvGraphicFramePr>
        <p:xfrm>
          <a:off x="566784" y="914400"/>
          <a:ext cx="4765503" cy="5331374"/>
        </p:xfrm>
        <a:graphic>
          <a:graphicData uri="http://schemas.openxmlformats.org/drawingml/2006/table">
            <a:tbl>
              <a:tblPr/>
              <a:tblGrid>
                <a:gridCol w="75738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179320">
                  <a:extLst>
                    <a:ext uri="{9D8B030D-6E8A-4147-A177-3AD203B41FA5}">
                      <a16:colId xmlns:a16="http://schemas.microsoft.com/office/drawing/2014/main" val="3549182892"/>
                    </a:ext>
                  </a:extLst>
                </a:gridCol>
              </a:tblGrid>
              <a:tr h="150529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690759229"/>
                  </a:ext>
                </a:extLst>
              </a:tr>
            </a:tbl>
          </a:graphicData>
        </a:graphic>
      </p:graphicFrame>
      <p:sp>
        <p:nvSpPr>
          <p:cNvPr id="17" name="CustomShape 22">
            <a:hlinkClick r:id="" action="ppaction://noaction">
              <a:snd r:embed="rId17" name="T2_W7_14.11.wav"/>
            </a:hlinkClick>
            <a:extLst>
              <a:ext uri="{FF2B5EF4-FFF2-40B4-BE49-F238E27FC236}">
                <a16:creationId xmlns:a16="http://schemas.microsoft.com/office/drawing/2014/main" id="{2D20101D-30F9-44DC-A899-09FAB17B4EB3}"/>
              </a:ext>
            </a:extLst>
          </p:cNvPr>
          <p:cNvSpPr/>
          <p:nvPr/>
        </p:nvSpPr>
        <p:spPr>
          <a:xfrm>
            <a:off x="705424" y="58262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noProof="0"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18" name="T2_W7_14.4.wav"/>
            </a:hlinkClick>
            <a:extLst>
              <a:ext uri="{FF2B5EF4-FFF2-40B4-BE49-F238E27FC236}">
                <a16:creationId xmlns:a16="http://schemas.microsoft.com/office/drawing/2014/main" id="{33E35517-76A0-41BE-91F6-999873E7E621}"/>
              </a:ext>
            </a:extLst>
          </p:cNvPr>
          <p:cNvSpPr/>
          <p:nvPr/>
        </p:nvSpPr>
        <p:spPr>
          <a:xfrm>
            <a:off x="712508" y="2491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4">
            <a:hlinkClick r:id="" action="ppaction://noaction">
              <a:snd r:embed="rId19" name="T2_W7_14.5.wav"/>
            </a:hlinkClick>
            <a:extLst>
              <a:ext uri="{FF2B5EF4-FFF2-40B4-BE49-F238E27FC236}">
                <a16:creationId xmlns:a16="http://schemas.microsoft.com/office/drawing/2014/main" id="{979AF2A9-8616-4A93-ABD7-A6E827AC3C88}"/>
              </a:ext>
            </a:extLst>
          </p:cNvPr>
          <p:cNvSpPr/>
          <p:nvPr/>
        </p:nvSpPr>
        <p:spPr>
          <a:xfrm>
            <a:off x="712508" y="2970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20" name="T2_W7_14.6.wav"/>
            </a:hlinkClick>
            <a:extLst>
              <a:ext uri="{FF2B5EF4-FFF2-40B4-BE49-F238E27FC236}">
                <a16:creationId xmlns:a16="http://schemas.microsoft.com/office/drawing/2014/main" id="{738E0FC9-AA1B-4AC7-BDA2-8223A9A71F1F}"/>
              </a:ext>
            </a:extLst>
          </p:cNvPr>
          <p:cNvSpPr/>
          <p:nvPr/>
        </p:nvSpPr>
        <p:spPr>
          <a:xfrm>
            <a:off x="712508" y="34369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6">
            <a:hlinkClick r:id="" action="ppaction://noaction">
              <a:snd r:embed="rId21" name="T2_W7_14.7.wav"/>
            </a:hlinkClick>
            <a:extLst>
              <a:ext uri="{FF2B5EF4-FFF2-40B4-BE49-F238E27FC236}">
                <a16:creationId xmlns:a16="http://schemas.microsoft.com/office/drawing/2014/main" id="{001ADE1D-AAB6-455B-8918-3986D9BB5BE4}"/>
              </a:ext>
            </a:extLst>
          </p:cNvPr>
          <p:cNvSpPr/>
          <p:nvPr/>
        </p:nvSpPr>
        <p:spPr>
          <a:xfrm>
            <a:off x="712508" y="3942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7">
            <a:hlinkClick r:id="" action="ppaction://noaction">
              <a:snd r:embed="rId22" name="T2_W7_14.8.wav"/>
            </a:hlinkClick>
            <a:extLst>
              <a:ext uri="{FF2B5EF4-FFF2-40B4-BE49-F238E27FC236}">
                <a16:creationId xmlns:a16="http://schemas.microsoft.com/office/drawing/2014/main" id="{4B3F3B5A-08A3-4439-8722-133FA2A58D79}"/>
              </a:ext>
            </a:extLst>
          </p:cNvPr>
          <p:cNvSpPr/>
          <p:nvPr/>
        </p:nvSpPr>
        <p:spPr>
          <a:xfrm>
            <a:off x="716828" y="44345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8">
            <a:hlinkClick r:id="" action="ppaction://noaction">
              <a:snd r:embed="rId23" name="T2_W7_14.9.wav"/>
            </a:hlinkClick>
            <a:extLst>
              <a:ext uri="{FF2B5EF4-FFF2-40B4-BE49-F238E27FC236}">
                <a16:creationId xmlns:a16="http://schemas.microsoft.com/office/drawing/2014/main" id="{183273D6-D263-4B00-813F-E76441A5BC2B}"/>
              </a:ext>
            </a:extLst>
          </p:cNvPr>
          <p:cNvSpPr/>
          <p:nvPr/>
        </p:nvSpPr>
        <p:spPr>
          <a:xfrm>
            <a:off x="712508" y="48776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BB5528E5-93FE-4BA3-9536-816ADA7B206B}"/>
              </a:ext>
            </a:extLst>
          </p:cNvPr>
          <p:cNvSpPr txBox="1"/>
          <p:nvPr/>
        </p:nvSpPr>
        <p:spPr>
          <a:xfrm>
            <a:off x="450087" y="957483"/>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pic>
        <p:nvPicPr>
          <p:cNvPr id="28" name="Picture 27" descr="Icon&#10;&#10;Description automatically generated">
            <a:extLst>
              <a:ext uri="{FF2B5EF4-FFF2-40B4-BE49-F238E27FC236}">
                <a16:creationId xmlns:a16="http://schemas.microsoft.com/office/drawing/2014/main" id="{D03581C1-CAB3-4183-8F46-360F2007BA9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12093" y="1452127"/>
            <a:ext cx="968428" cy="957020"/>
          </a:xfrm>
          <a:prstGeom prst="rect">
            <a:avLst/>
          </a:prstGeom>
        </p:spPr>
      </p:pic>
      <p:pic>
        <p:nvPicPr>
          <p:cNvPr id="29" name="Picture 28" descr="Shape, circle&#10;&#10;Description automatically generated">
            <a:extLst>
              <a:ext uri="{FF2B5EF4-FFF2-40B4-BE49-F238E27FC236}">
                <a16:creationId xmlns:a16="http://schemas.microsoft.com/office/drawing/2014/main" id="{94EAF4AE-F5AD-4035-A1DD-D3B2B53115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32051" y="1402201"/>
            <a:ext cx="981686" cy="957020"/>
          </a:xfrm>
          <a:prstGeom prst="rect">
            <a:avLst/>
          </a:prstGeom>
        </p:spPr>
      </p:pic>
      <p:sp>
        <p:nvSpPr>
          <p:cNvPr id="30" name="TextBox 29">
            <a:extLst>
              <a:ext uri="{FF2B5EF4-FFF2-40B4-BE49-F238E27FC236}">
                <a16:creationId xmlns:a16="http://schemas.microsoft.com/office/drawing/2014/main" id="{8A1EBEF0-3E3F-4946-BB16-BE6A5D1B6F85}"/>
              </a:ext>
            </a:extLst>
          </p:cNvPr>
          <p:cNvSpPr txBox="1"/>
          <p:nvPr/>
        </p:nvSpPr>
        <p:spPr>
          <a:xfrm>
            <a:off x="2508465" y="957030"/>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3" name="TextBox 2">
            <a:extLst>
              <a:ext uri="{FF2B5EF4-FFF2-40B4-BE49-F238E27FC236}">
                <a16:creationId xmlns:a16="http://schemas.microsoft.com/office/drawing/2014/main" id="{EACA5F35-7A20-2B8C-9A9A-7B95E1665B2D}"/>
              </a:ext>
            </a:extLst>
          </p:cNvPr>
          <p:cNvSpPr txBox="1"/>
          <p:nvPr/>
        </p:nvSpPr>
        <p:spPr>
          <a:xfrm>
            <a:off x="5358031" y="6150114"/>
            <a:ext cx="4315794" cy="707886"/>
          </a:xfrm>
          <a:prstGeom prst="rect">
            <a:avLst/>
          </a:prstGeom>
          <a:solidFill>
            <a:schemeClr val="accent2"/>
          </a:solidFill>
        </p:spPr>
        <p:txBody>
          <a:bodyPr wrap="square" rtlCol="0">
            <a:spAutoFit/>
          </a:bodyPr>
          <a:lstStyle/>
          <a:p>
            <a:pPr algn="ctr"/>
            <a:r>
              <a:rPr lang="en-GB" sz="2000" dirty="0"/>
              <a:t>die </a:t>
            </a:r>
            <a:r>
              <a:rPr lang="en-GB" sz="2000" dirty="0" err="1"/>
              <a:t>Sprachnachricht</a:t>
            </a:r>
            <a:r>
              <a:rPr lang="en-GB" sz="2000" dirty="0"/>
              <a:t>  – voice mail  </a:t>
            </a:r>
          </a:p>
          <a:p>
            <a:pPr algn="ctr"/>
            <a:r>
              <a:rPr lang="en-GB" sz="2000" dirty="0" err="1"/>
              <a:t>sogar</a:t>
            </a:r>
            <a:r>
              <a:rPr lang="en-GB" sz="2000" dirty="0"/>
              <a:t> - even</a:t>
            </a:r>
          </a:p>
        </p:txBody>
      </p:sp>
      <p:sp>
        <p:nvSpPr>
          <p:cNvPr id="10" name="Speech Bubble: Rectangle with Corners Rounded 9">
            <a:hlinkClick r:id="" action="ppaction://noaction">
              <a:snd r:embed="rId26" name="T2_W7_14.3.wav"/>
            </a:hlinkClick>
            <a:extLst>
              <a:ext uri="{FF2B5EF4-FFF2-40B4-BE49-F238E27FC236}">
                <a16:creationId xmlns:a16="http://schemas.microsoft.com/office/drawing/2014/main" id="{CD914626-E186-4B56-B440-A603902EFE33}"/>
              </a:ext>
            </a:extLst>
          </p:cNvPr>
          <p:cNvSpPr/>
          <p:nvPr/>
        </p:nvSpPr>
        <p:spPr>
          <a:xfrm>
            <a:off x="7488930" y="504799"/>
            <a:ext cx="2529627" cy="1046047"/>
          </a:xfrm>
          <a:prstGeom prst="wedgeRoundRectCallout">
            <a:avLst>
              <a:gd name="adj1" fmla="val -65173"/>
              <a:gd name="adj2" fmla="val -24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26" name="T2_W7_14.3.wav"/>
            </a:hlinkClick>
            <a:extLst>
              <a:ext uri="{FF2B5EF4-FFF2-40B4-BE49-F238E27FC236}">
                <a16:creationId xmlns:a16="http://schemas.microsoft.com/office/drawing/2014/main" id="{D272DD0E-28D6-408E-83DB-C5056C655C46}"/>
              </a:ext>
            </a:extLst>
          </p:cNvPr>
          <p:cNvSpPr txBox="1"/>
          <p:nvPr/>
        </p:nvSpPr>
        <p:spPr>
          <a:xfrm>
            <a:off x="7614786" y="570486"/>
            <a:ext cx="3008493" cy="830956"/>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Wo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er,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wohin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geht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er? </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AEB26579-2023-590C-0BB0-9417BADCBF32}"/>
              </a:ext>
            </a:extLst>
          </p:cNvPr>
          <p:cNvSpPr txBox="1"/>
          <p:nvPr/>
        </p:nvSpPr>
        <p:spPr>
          <a:xfrm>
            <a:off x="3651053" y="2491243"/>
            <a:ext cx="981686"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7E5FDA08-1E98-BAAA-D235-95E32C4CFF2D}"/>
              </a:ext>
            </a:extLst>
          </p:cNvPr>
          <p:cNvSpPr txBox="1"/>
          <p:nvPr/>
        </p:nvSpPr>
        <p:spPr>
          <a:xfrm>
            <a:off x="4026911" y="2993803"/>
            <a:ext cx="981686" cy="36933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EDDCC938-BFCC-FC1C-8C72-86EE05DE4DB8}"/>
              </a:ext>
            </a:extLst>
          </p:cNvPr>
          <p:cNvSpPr txBox="1"/>
          <p:nvPr/>
        </p:nvSpPr>
        <p:spPr>
          <a:xfrm>
            <a:off x="1812889" y="3459449"/>
            <a:ext cx="981686" cy="369332"/>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A31DD885-4922-8DC0-3A67-1105B9E864A7}"/>
              </a:ext>
            </a:extLst>
          </p:cNvPr>
          <p:cNvSpPr txBox="1"/>
          <p:nvPr/>
        </p:nvSpPr>
        <p:spPr>
          <a:xfrm>
            <a:off x="3971064" y="3908559"/>
            <a:ext cx="981686" cy="369332"/>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BEEDBF6C-A82B-90A7-9FDA-99AC7FC26BA1}"/>
              </a:ext>
            </a:extLst>
          </p:cNvPr>
          <p:cNvSpPr txBox="1"/>
          <p:nvPr/>
        </p:nvSpPr>
        <p:spPr>
          <a:xfrm>
            <a:off x="1721168" y="4458302"/>
            <a:ext cx="981686" cy="369332"/>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2900BB5-08D9-4932-EE77-41373646275A}"/>
              </a:ext>
            </a:extLst>
          </p:cNvPr>
          <p:cNvSpPr txBox="1"/>
          <p:nvPr/>
        </p:nvSpPr>
        <p:spPr>
          <a:xfrm>
            <a:off x="1812093" y="4917125"/>
            <a:ext cx="981686" cy="369332"/>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9555225E-6969-F1D3-044E-EA1714D5D0D9}"/>
              </a:ext>
            </a:extLst>
          </p:cNvPr>
          <p:cNvSpPr txBox="1"/>
          <p:nvPr/>
        </p:nvSpPr>
        <p:spPr>
          <a:xfrm>
            <a:off x="1794192" y="5353215"/>
            <a:ext cx="981686" cy="369332"/>
          </a:xfrm>
          <a:prstGeom prst="rect">
            <a:avLst/>
          </a:prstGeom>
          <a:solidFill>
            <a:schemeClr val="bg1"/>
          </a:solidFill>
        </p:spPr>
        <p:txBody>
          <a:bodyPr wrap="square" rtlCol="0">
            <a:spAutoFit/>
          </a:bodyPr>
          <a:lstStyle/>
          <a:p>
            <a:endParaRPr lang="en-GB" dirty="0"/>
          </a:p>
        </p:txBody>
      </p:sp>
      <p:sp>
        <p:nvSpPr>
          <p:cNvPr id="38" name="CustomShape 28">
            <a:hlinkClick r:id="" action="ppaction://noaction">
              <a:snd r:embed="rId27" name="T2_W7_14.10.wav"/>
            </a:hlinkClick>
            <a:extLst>
              <a:ext uri="{FF2B5EF4-FFF2-40B4-BE49-F238E27FC236}">
                <a16:creationId xmlns:a16="http://schemas.microsoft.com/office/drawing/2014/main" id="{415AC595-CB11-E196-5C44-62FD8897844C}"/>
              </a:ext>
            </a:extLst>
          </p:cNvPr>
          <p:cNvSpPr/>
          <p:nvPr/>
        </p:nvSpPr>
        <p:spPr>
          <a:xfrm>
            <a:off x="708947" y="53208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3326F260-7D82-C84C-67DF-DB4F7F4BA7BB}"/>
              </a:ext>
            </a:extLst>
          </p:cNvPr>
          <p:cNvSpPr txBox="1"/>
          <p:nvPr/>
        </p:nvSpPr>
        <p:spPr>
          <a:xfrm>
            <a:off x="3628733" y="5826283"/>
            <a:ext cx="981686" cy="369332"/>
          </a:xfrm>
          <a:prstGeom prst="rect">
            <a:avLst/>
          </a:prstGeom>
          <a:solidFill>
            <a:schemeClr val="bg1"/>
          </a:solidFill>
        </p:spPr>
        <p:txBody>
          <a:bodyPr wrap="square" rtlCol="0">
            <a:spAutoFit/>
          </a:bodyPr>
          <a:lstStyle/>
          <a:p>
            <a:endParaRPr lang="en-GB" dirty="0"/>
          </a:p>
        </p:txBody>
      </p:sp>
      <p:pic>
        <p:nvPicPr>
          <p:cNvPr id="9" name="Picture 8" descr="A cartoon of a child with his arms crossed&#10;&#10;Description automatically generated">
            <a:extLst>
              <a:ext uri="{FF2B5EF4-FFF2-40B4-BE49-F238E27FC236}">
                <a16:creationId xmlns:a16="http://schemas.microsoft.com/office/drawing/2014/main" id="{E943A3D2-381D-53F2-97DF-90CE7409BCB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728200" y="2200434"/>
            <a:ext cx="2579767" cy="4683454"/>
          </a:xfrm>
          <a:prstGeom prst="rect">
            <a:avLst/>
          </a:prstGeom>
        </p:spPr>
      </p:pic>
      <p:pic>
        <p:nvPicPr>
          <p:cNvPr id="26" name="Graphic 25" descr="Question Mark with solid fill">
            <a:extLst>
              <a:ext uri="{FF2B5EF4-FFF2-40B4-BE49-F238E27FC236}">
                <a16:creationId xmlns:a16="http://schemas.microsoft.com/office/drawing/2014/main" id="{ADD0CB1F-A6DA-0846-6917-E5008784916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20547520">
            <a:off x="9300444" y="2232223"/>
            <a:ext cx="914400" cy="914400"/>
          </a:xfrm>
          <a:prstGeom prst="rect">
            <a:avLst/>
          </a:prstGeom>
        </p:spPr>
      </p:pic>
      <p:pic>
        <p:nvPicPr>
          <p:cNvPr id="36" name="Graphic 35" descr="Question Mark with solid fill">
            <a:extLst>
              <a:ext uri="{FF2B5EF4-FFF2-40B4-BE49-F238E27FC236}">
                <a16:creationId xmlns:a16="http://schemas.microsoft.com/office/drawing/2014/main" id="{772332D8-BD22-BA62-CB24-B7C5365F7F2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053715">
            <a:off x="11416624" y="2184722"/>
            <a:ext cx="914400" cy="914400"/>
          </a:xfrm>
          <a:prstGeom prst="rect">
            <a:avLst/>
          </a:prstGeom>
        </p:spPr>
      </p:pic>
      <p:pic>
        <p:nvPicPr>
          <p:cNvPr id="40" name="Graphic 39" descr="Exclamation mark with solid fill">
            <a:extLst>
              <a:ext uri="{FF2B5EF4-FFF2-40B4-BE49-F238E27FC236}">
                <a16:creationId xmlns:a16="http://schemas.microsoft.com/office/drawing/2014/main" id="{B76223E9-23FE-1029-19C8-2BA53C1CA01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20591228">
            <a:off x="9675797" y="212039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_14.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7_14.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7_14.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7_14.1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7_14.1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7_14.1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7_14.1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2_W7_14.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animBg="1"/>
      <p:bldP spid="32" grpId="0" animBg="1"/>
      <p:bldP spid="33" grpId="0" animBg="1"/>
      <p:bldP spid="34" grpId="0" animBg="1"/>
      <p:bldP spid="35"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7973" y="-5563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1" i="0" u="none" strike="noStrike" kern="1200" cap="none" spc="0" normalizeH="0" baseline="0" noProof="0" dirty="0">
                <a:ln>
                  <a:noFill/>
                </a:ln>
                <a:solidFill>
                  <a:srgbClr val="002060"/>
                </a:solidFill>
                <a:effectLst/>
                <a:uLnTx/>
                <a:uFillTx/>
                <a:latin typeface="Century Gothic"/>
                <a:ea typeface="+mn-ea"/>
                <a:cs typeface="+mn-cs"/>
              </a:rPr>
              <a:t>s</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3609" y="-8232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1" i="0" u="none" strike="noStrike" kern="1200" cap="none" spc="0" normalizeH="0" baseline="0" noProof="0" dirty="0">
                <a:ln>
                  <a:noFill/>
                </a:ln>
                <a:solidFill>
                  <a:srgbClr val="002060"/>
                </a:solidFill>
                <a:effectLst/>
                <a:uLnTx/>
                <a:uFillTx/>
                <a:latin typeface="Century Gothic"/>
                <a:ea typeface="+mn-ea"/>
                <a:cs typeface="+mn-cs"/>
              </a:rPr>
              <a:t>s</a:t>
            </a:r>
            <a:r>
              <a:rPr kumimoji="0" lang="en-GB" sz="960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808511"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9598" y="2566173"/>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479410" y="1520396"/>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08887" y="5372770"/>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86196" y="4792142"/>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48773" y="2562274"/>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6108" y="1849181"/>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26469" y="1822066"/>
            <a:ext cx="2107378" cy="604163"/>
          </a:xfrm>
          <a:prstGeom prst="rect">
            <a:avLst/>
          </a:prstGeom>
          <a:solidFill>
            <a:srgbClr val="002060"/>
          </a:solidFill>
        </p:spPr>
      </p:pic>
      <p:sp>
        <p:nvSpPr>
          <p:cNvPr id="6" name="TextBox 5">
            <a:extLst>
              <a:ext uri="{FF2B5EF4-FFF2-40B4-BE49-F238E27FC236}">
                <a16:creationId xmlns:a16="http://schemas.microsoft.com/office/drawing/2014/main" id="{5CA45133-D7D6-409F-9BB3-3AFB35754765}"/>
              </a:ext>
            </a:extLst>
          </p:cNvPr>
          <p:cNvSpPr txBox="1"/>
          <p:nvPr/>
        </p:nvSpPr>
        <p:spPr>
          <a:xfrm>
            <a:off x="2213010" y="2335331"/>
            <a:ext cx="1438544" cy="461665"/>
          </a:xfrm>
          <a:prstGeom prst="rect">
            <a:avLst/>
          </a:prstGeom>
          <a:noFill/>
        </p:spPr>
        <p:txBody>
          <a:bodyPr wrap="square" rtlCol="0">
            <a:spAutoFit/>
          </a:bodyPr>
          <a:lstStyle/>
          <a:p>
            <a:r>
              <a:rPr lang="en-GB" sz="2400" dirty="0">
                <a:solidFill>
                  <a:srgbClr val="002060"/>
                </a:solidFill>
              </a:rPr>
              <a:t>[slow]</a:t>
            </a:r>
          </a:p>
        </p:txBody>
      </p:sp>
    </p:spTree>
    <p:extLst>
      <p:ext uri="{BB962C8B-B14F-4D97-AF65-F5344CB8AC3E}">
        <p14:creationId xmlns:p14="http://schemas.microsoft.com/office/powerpoint/2010/main" val="38432513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891968" y="526073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7731" y="4046920"/>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26126"/>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Sachen</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sehen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1426F"/>
                </a:solidFill>
                <a:effectLst/>
                <a:uLnTx/>
                <a:uFillTx/>
                <a:latin typeface="Century Gothic"/>
                <a:ea typeface="+mn-ea"/>
                <a:cs typeface="+mn-cs"/>
              </a:rPr>
              <a:t>sein</a:t>
            </a: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Sie</a:t>
            </a: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Katze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singen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zusammen</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zu</a:t>
            </a:r>
            <a:r>
              <a:rPr kumimoji="0" lang="en-GB" sz="3200" b="1" i="0" u="none" strike="noStrike" kern="1200" cap="none" spc="0" normalizeH="0" baseline="0" noProof="0" dirty="0">
                <a:ln>
                  <a:noFill/>
                </a:ln>
                <a:solidFill>
                  <a:srgbClr val="1F426C"/>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Hause</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Zug</a:t>
            </a:r>
          </a:p>
        </p:txBody>
      </p:sp>
      <p:sp>
        <p:nvSpPr>
          <p:cNvPr id="39" name="TextBox 38">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715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9730"/>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See</a:t>
            </a: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Käse</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Satz</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664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zweiundzwanzig</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dieser</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siebzehn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Konzert</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26C"/>
                </a:solidFill>
                <a:effectLst/>
                <a:uLnTx/>
                <a:uFillTx/>
                <a:latin typeface="Century Gothic"/>
                <a:ea typeface="+mn-ea"/>
                <a:cs typeface="+mn-cs"/>
              </a:rPr>
              <a:t>Schweiz</a:t>
            </a: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C3D66"/>
                </a:solidFill>
                <a:effectLst/>
                <a:uLnTx/>
                <a:uFillTx/>
                <a:latin typeface="Century Gothic"/>
                <a:ea typeface="+mn-ea"/>
                <a:cs typeface="+mn-cs"/>
              </a:rPr>
              <a:t>Häuser</a:t>
            </a:r>
            <a:endParaRPr kumimoji="0" lang="en-GB" sz="3200" b="1" i="0" u="none" strike="noStrike" kern="1200" cap="none" spc="0" normalizeH="0" baseline="0" noProof="0" dirty="0">
              <a:ln>
                <a:noFill/>
              </a:ln>
              <a:solidFill>
                <a:srgbClr val="1C3D66"/>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257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28077" y="149524"/>
            <a:ext cx="589290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10" y="-65170"/>
            <a:ext cx="914400" cy="914400"/>
          </a:xfrm>
          <a:prstGeom prst="rect">
            <a:avLst/>
          </a:prstGeom>
        </p:spPr>
      </p:pic>
      <p:sp>
        <p:nvSpPr>
          <p:cNvPr id="25" name="Google Shape;108;p3">
            <a:extLst>
              <a:ext uri="{FF2B5EF4-FFF2-40B4-BE49-F238E27FC236}">
                <a16:creationId xmlns:a16="http://schemas.microsoft.com/office/drawing/2014/main" id="{82F1E780-674D-4FF0-A503-65E92E11F020}"/>
              </a:ext>
            </a:extLst>
          </p:cNvPr>
          <p:cNvSpPr txBox="1"/>
          <p:nvPr/>
        </p:nvSpPr>
        <p:spPr>
          <a:xfrm>
            <a:off x="1356487" y="130272"/>
            <a:ext cx="57112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How much are your words worth?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26" name="Table 25">
            <a:extLst>
              <a:ext uri="{FF2B5EF4-FFF2-40B4-BE49-F238E27FC236}">
                <a16:creationId xmlns:a16="http://schemas.microsoft.com/office/drawing/2014/main" id="{74C30154-8BFF-42EE-A055-F7B419BCF19B}"/>
              </a:ext>
            </a:extLst>
          </p:cNvPr>
          <p:cNvGraphicFramePr>
            <a:graphicFrameLocks noGrp="1"/>
          </p:cNvGraphicFramePr>
          <p:nvPr>
            <p:extLst>
              <p:ext uri="{D42A27DB-BD31-4B8C-83A1-F6EECF244321}">
                <p14:modId xmlns:p14="http://schemas.microsoft.com/office/powerpoint/2010/main" val="2401557394"/>
              </p:ext>
            </p:extLst>
          </p:nvPr>
        </p:nvGraphicFramePr>
        <p:xfrm>
          <a:off x="7067773" y="1596747"/>
          <a:ext cx="3456914" cy="5090160"/>
        </p:xfrm>
        <a:graphic>
          <a:graphicData uri="http://schemas.openxmlformats.org/drawingml/2006/table">
            <a:tbl>
              <a:tblPr firstRow="1" bandRow="1">
                <a:tableStyleId>{5940675A-B579-460E-94D1-54222C63F5DA}</a:tableStyleId>
              </a:tblPr>
              <a:tblGrid>
                <a:gridCol w="3456914">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See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Konzert</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Schweiz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Käse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dieser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zweiundzwanzig</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Satz</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siebzehn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Häuser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5E7B32EA-9E26-4D8F-AB8D-4AB1C631EDAA}"/>
              </a:ext>
            </a:extLst>
          </p:cNvPr>
          <p:cNvGraphicFramePr>
            <a:graphicFrameLocks noGrp="1"/>
          </p:cNvGraphicFramePr>
          <p:nvPr>
            <p:extLst>
              <p:ext uri="{D42A27DB-BD31-4B8C-83A1-F6EECF244321}">
                <p14:modId xmlns:p14="http://schemas.microsoft.com/office/powerpoint/2010/main" val="2154495756"/>
              </p:ext>
            </p:extLst>
          </p:nvPr>
        </p:nvGraphicFramePr>
        <p:xfrm>
          <a:off x="2257579" y="1620911"/>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Sachen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Sie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zusammen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sehen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Katze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zu</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Hause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a:solidFill>
                            <a:srgbClr val="002060"/>
                          </a:solidFill>
                          <a:latin typeface="Century Gothic" panose="020B0502020202020204" pitchFamily="34" charset="0"/>
                        </a:rPr>
                        <a:t>sein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singen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Zug 💰</a:t>
                      </a:r>
                    </a:p>
                  </a:txBody>
                  <a:tcPr>
                    <a:solidFill>
                      <a:schemeClr val="bg1"/>
                    </a:solidFill>
                  </a:tcPr>
                </a:tc>
                <a:extLst>
                  <a:ext uri="{0D108BD9-81ED-4DB2-BD59-A6C34878D82A}">
                    <a16:rowId xmlns:a16="http://schemas.microsoft.com/office/drawing/2014/main" val="2348716288"/>
                  </a:ext>
                </a:extLst>
              </a:tr>
            </a:tbl>
          </a:graphicData>
        </a:graphic>
      </p:graphicFrame>
      <p:sp>
        <p:nvSpPr>
          <p:cNvPr id="28" name="TextBox 27">
            <a:extLst>
              <a:ext uri="{FF2B5EF4-FFF2-40B4-BE49-F238E27FC236}">
                <a16:creationId xmlns:a16="http://schemas.microsoft.com/office/drawing/2014/main" id="{E42BD030-78FB-4BA1-86AA-62D4CAD253D9}"/>
              </a:ext>
            </a:extLst>
          </p:cNvPr>
          <p:cNvSpPr txBox="1"/>
          <p:nvPr/>
        </p:nvSpPr>
        <p:spPr>
          <a:xfrm>
            <a:off x="2506187" y="1017914"/>
            <a:ext cx="2005853"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a:t>
            </a:r>
          </a:p>
        </p:txBody>
      </p:sp>
      <p:sp>
        <p:nvSpPr>
          <p:cNvPr id="29" name="TextBox 28">
            <a:extLst>
              <a:ext uri="{FF2B5EF4-FFF2-40B4-BE49-F238E27FC236}">
                <a16:creationId xmlns:a16="http://schemas.microsoft.com/office/drawing/2014/main" id="{D6CC8B46-26B8-4877-B496-F701291DEF3D}"/>
              </a:ext>
            </a:extLst>
          </p:cNvPr>
          <p:cNvSpPr txBox="1"/>
          <p:nvPr/>
        </p:nvSpPr>
        <p:spPr>
          <a:xfrm>
            <a:off x="7663814" y="934870"/>
            <a:ext cx="202199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Runde</a:t>
            </a:r>
            <a:r>
              <a:rPr lang="en-GB" sz="2800" b="1" dirty="0">
                <a:solidFill>
                  <a:srgbClr val="002060"/>
                </a:solidFill>
                <a:latin typeface="Century Gothic" panose="020B0502020202020204" pitchFamily="34" charset="0"/>
              </a:rPr>
              <a:t>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38;p8">
            <a:extLst>
              <a:ext uri="{FF2B5EF4-FFF2-40B4-BE49-F238E27FC236}">
                <a16:creationId xmlns:a16="http://schemas.microsoft.com/office/drawing/2014/main" id="{FE58321A-188C-4C1C-A706-B65F5A6334B6}"/>
              </a:ext>
            </a:extLst>
          </p:cNvPr>
          <p:cNvPicPr preferRelativeResize="0"/>
          <p:nvPr/>
        </p:nvPicPr>
        <p:blipFill rotWithShape="1">
          <a:blip r:embed="rId6">
            <a:alphaModFix/>
          </a:blip>
          <a:srcRect/>
          <a:stretch/>
        </p:blipFill>
        <p:spPr>
          <a:xfrm>
            <a:off x="1832505" y="1683409"/>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extLst>
              <a:ext uri="{FF2B5EF4-FFF2-40B4-BE49-F238E27FC236}">
                <a16:creationId xmlns:a16="http://schemas.microsoft.com/office/drawing/2014/main" id="{CB62ADC8-71BD-4B32-AEC5-2441A83A5AAA}"/>
              </a:ext>
            </a:extLst>
          </p:cNvPr>
          <p:cNvPicPr preferRelativeResize="0"/>
          <p:nvPr/>
        </p:nvPicPr>
        <p:blipFill rotWithShape="1">
          <a:blip r:embed="rId6">
            <a:alphaModFix/>
          </a:blip>
          <a:srcRect/>
          <a:stretch/>
        </p:blipFill>
        <p:spPr>
          <a:xfrm>
            <a:off x="1832505" y="2213180"/>
            <a:ext cx="361614" cy="355832"/>
          </a:xfrm>
          <a:prstGeom prst="rect">
            <a:avLst/>
          </a:prstGeom>
          <a:noFill/>
          <a:ln>
            <a:noFill/>
          </a:ln>
          <a:effectLst>
            <a:outerShdw blurRad="50800" dist="38100" dir="5400000" algn="t" rotWithShape="0">
              <a:prstClr val="black">
                <a:alpha val="40000"/>
              </a:prstClr>
            </a:outerShdw>
          </a:effectLst>
        </p:spPr>
      </p:pic>
      <p:pic>
        <p:nvPicPr>
          <p:cNvPr id="32" name="Google Shape;338;p8">
            <a:extLst>
              <a:ext uri="{FF2B5EF4-FFF2-40B4-BE49-F238E27FC236}">
                <a16:creationId xmlns:a16="http://schemas.microsoft.com/office/drawing/2014/main" id="{0B6E61AB-22B1-4FAF-BA4B-462D17DE1903}"/>
              </a:ext>
            </a:extLst>
          </p:cNvPr>
          <p:cNvPicPr preferRelativeResize="0"/>
          <p:nvPr/>
        </p:nvPicPr>
        <p:blipFill rotWithShape="1">
          <a:blip r:embed="rId6">
            <a:alphaModFix/>
          </a:blip>
          <a:srcRect/>
          <a:stretch/>
        </p:blipFill>
        <p:spPr>
          <a:xfrm>
            <a:off x="1832505" y="2736880"/>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extLst>
              <a:ext uri="{FF2B5EF4-FFF2-40B4-BE49-F238E27FC236}">
                <a16:creationId xmlns:a16="http://schemas.microsoft.com/office/drawing/2014/main" id="{E7B297FC-D659-463B-AE74-2E29F5A584D5}"/>
              </a:ext>
            </a:extLst>
          </p:cNvPr>
          <p:cNvPicPr preferRelativeResize="0"/>
          <p:nvPr/>
        </p:nvPicPr>
        <p:blipFill rotWithShape="1">
          <a:blip r:embed="rId6">
            <a:alphaModFix/>
          </a:blip>
          <a:srcRect/>
          <a:stretch/>
        </p:blipFill>
        <p:spPr>
          <a:xfrm>
            <a:off x="1832505" y="3254509"/>
            <a:ext cx="361614" cy="355832"/>
          </a:xfrm>
          <a:prstGeom prst="rect">
            <a:avLst/>
          </a:prstGeom>
          <a:noFill/>
          <a:ln>
            <a:noFill/>
          </a:ln>
          <a:effectLst>
            <a:outerShdw blurRad="50800" dist="38100" dir="5400000" algn="t" rotWithShape="0">
              <a:prstClr val="black">
                <a:alpha val="40000"/>
              </a:prstClr>
            </a:outerShdw>
          </a:effectLst>
        </p:spPr>
      </p:pic>
      <p:pic>
        <p:nvPicPr>
          <p:cNvPr id="34" name="Google Shape;338;p8">
            <a:extLst>
              <a:ext uri="{FF2B5EF4-FFF2-40B4-BE49-F238E27FC236}">
                <a16:creationId xmlns:a16="http://schemas.microsoft.com/office/drawing/2014/main" id="{3FBFD58B-156C-4BBB-8251-74BD2F351671}"/>
              </a:ext>
            </a:extLst>
          </p:cNvPr>
          <p:cNvPicPr preferRelativeResize="0"/>
          <p:nvPr/>
        </p:nvPicPr>
        <p:blipFill rotWithShape="1">
          <a:blip r:embed="rId6">
            <a:alphaModFix/>
          </a:blip>
          <a:srcRect/>
          <a:stretch/>
        </p:blipFill>
        <p:spPr>
          <a:xfrm>
            <a:off x="1832505" y="3774715"/>
            <a:ext cx="361614" cy="355832"/>
          </a:xfrm>
          <a:prstGeom prst="rect">
            <a:avLst/>
          </a:prstGeom>
          <a:noFill/>
          <a:ln>
            <a:noFill/>
          </a:ln>
          <a:effectLst>
            <a:outerShdw blurRad="50800" dist="38100" dir="5400000" algn="t" rotWithShape="0">
              <a:prstClr val="black">
                <a:alpha val="40000"/>
              </a:prstClr>
            </a:outerShdw>
          </a:effectLst>
        </p:spPr>
      </p:pic>
      <p:pic>
        <p:nvPicPr>
          <p:cNvPr id="35" name="Google Shape;338;p8">
            <a:extLst>
              <a:ext uri="{FF2B5EF4-FFF2-40B4-BE49-F238E27FC236}">
                <a16:creationId xmlns:a16="http://schemas.microsoft.com/office/drawing/2014/main" id="{19B8A534-A47F-4F05-ABBC-E804E1ECA7D1}"/>
              </a:ext>
            </a:extLst>
          </p:cNvPr>
          <p:cNvPicPr preferRelativeResize="0"/>
          <p:nvPr/>
        </p:nvPicPr>
        <p:blipFill rotWithShape="1">
          <a:blip r:embed="rId6">
            <a:alphaModFix/>
          </a:blip>
          <a:srcRect/>
          <a:stretch/>
        </p:blipFill>
        <p:spPr>
          <a:xfrm>
            <a:off x="1832505" y="4332393"/>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extLst>
              <a:ext uri="{FF2B5EF4-FFF2-40B4-BE49-F238E27FC236}">
                <a16:creationId xmlns:a16="http://schemas.microsoft.com/office/drawing/2014/main" id="{9EABEA9E-F96F-4494-A3FD-8597850404C6}"/>
              </a:ext>
            </a:extLst>
          </p:cNvPr>
          <p:cNvPicPr preferRelativeResize="0"/>
          <p:nvPr/>
        </p:nvPicPr>
        <p:blipFill rotWithShape="1">
          <a:blip r:embed="rId6">
            <a:alphaModFix/>
          </a:blip>
          <a:srcRect/>
          <a:stretch/>
        </p:blipFill>
        <p:spPr>
          <a:xfrm>
            <a:off x="1832505" y="4879051"/>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extLst>
              <a:ext uri="{FF2B5EF4-FFF2-40B4-BE49-F238E27FC236}">
                <a16:creationId xmlns:a16="http://schemas.microsoft.com/office/drawing/2014/main" id="{AD713078-6519-47AA-AAEC-41FAB73FF5F7}"/>
              </a:ext>
            </a:extLst>
          </p:cNvPr>
          <p:cNvPicPr preferRelativeResize="0"/>
          <p:nvPr/>
        </p:nvPicPr>
        <p:blipFill rotWithShape="1">
          <a:blip r:embed="rId6">
            <a:alphaModFix/>
          </a:blip>
          <a:srcRect/>
          <a:stretch/>
        </p:blipFill>
        <p:spPr>
          <a:xfrm>
            <a:off x="1820453" y="5332108"/>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extLst>
              <a:ext uri="{FF2B5EF4-FFF2-40B4-BE49-F238E27FC236}">
                <a16:creationId xmlns:a16="http://schemas.microsoft.com/office/drawing/2014/main" id="{F7289F38-5DFB-44D2-9A41-82F125766A1E}"/>
              </a:ext>
            </a:extLst>
          </p:cNvPr>
          <p:cNvPicPr preferRelativeResize="0"/>
          <p:nvPr/>
        </p:nvPicPr>
        <p:blipFill rotWithShape="1">
          <a:blip r:embed="rId6">
            <a:alphaModFix/>
          </a:blip>
          <a:srcRect/>
          <a:stretch/>
        </p:blipFill>
        <p:spPr>
          <a:xfrm>
            <a:off x="1820453" y="5875272"/>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extLst>
              <a:ext uri="{FF2B5EF4-FFF2-40B4-BE49-F238E27FC236}">
                <a16:creationId xmlns:a16="http://schemas.microsoft.com/office/drawing/2014/main" id="{B5170CCD-7C32-476F-9FBE-B3F5EA2C92D9}"/>
              </a:ext>
            </a:extLst>
          </p:cNvPr>
          <p:cNvPicPr preferRelativeResize="0"/>
          <p:nvPr/>
        </p:nvPicPr>
        <p:blipFill rotWithShape="1">
          <a:blip r:embed="rId6">
            <a:alphaModFix/>
          </a:blip>
          <a:srcRect/>
          <a:stretch/>
        </p:blipFill>
        <p:spPr>
          <a:xfrm>
            <a:off x="6571420" y="1683409"/>
            <a:ext cx="361614" cy="355832"/>
          </a:xfrm>
          <a:prstGeom prst="rect">
            <a:avLst/>
          </a:prstGeom>
          <a:noFill/>
          <a:ln>
            <a:noFill/>
          </a:ln>
          <a:effectLst>
            <a:outerShdw blurRad="50800" dist="38100" dir="5400000" algn="t" rotWithShape="0">
              <a:prstClr val="black">
                <a:alpha val="40000"/>
              </a:prstClr>
            </a:outerShdw>
          </a:effectLst>
        </p:spPr>
      </p:pic>
      <p:pic>
        <p:nvPicPr>
          <p:cNvPr id="40" name="Google Shape;338;p8">
            <a:extLst>
              <a:ext uri="{FF2B5EF4-FFF2-40B4-BE49-F238E27FC236}">
                <a16:creationId xmlns:a16="http://schemas.microsoft.com/office/drawing/2014/main" id="{9CE121D0-813B-4AC8-AD3E-525E55520445}"/>
              </a:ext>
            </a:extLst>
          </p:cNvPr>
          <p:cNvPicPr preferRelativeResize="0"/>
          <p:nvPr/>
        </p:nvPicPr>
        <p:blipFill rotWithShape="1">
          <a:blip r:embed="rId6">
            <a:alphaModFix/>
          </a:blip>
          <a:srcRect/>
          <a:stretch/>
        </p:blipFill>
        <p:spPr>
          <a:xfrm>
            <a:off x="6571420" y="2213180"/>
            <a:ext cx="361614" cy="355832"/>
          </a:xfrm>
          <a:prstGeom prst="rect">
            <a:avLst/>
          </a:prstGeom>
          <a:noFill/>
          <a:ln>
            <a:noFill/>
          </a:ln>
          <a:effectLst>
            <a:outerShdw blurRad="50800" dist="38100" dir="5400000" algn="t" rotWithShape="0">
              <a:prstClr val="black">
                <a:alpha val="40000"/>
              </a:prstClr>
            </a:outerShdw>
          </a:effectLst>
        </p:spPr>
      </p:pic>
      <p:pic>
        <p:nvPicPr>
          <p:cNvPr id="41" name="Google Shape;338;p8">
            <a:extLst>
              <a:ext uri="{FF2B5EF4-FFF2-40B4-BE49-F238E27FC236}">
                <a16:creationId xmlns:a16="http://schemas.microsoft.com/office/drawing/2014/main" id="{D0F5F00B-30D9-44B4-8740-2E52F180F00A}"/>
              </a:ext>
            </a:extLst>
          </p:cNvPr>
          <p:cNvPicPr preferRelativeResize="0"/>
          <p:nvPr/>
        </p:nvPicPr>
        <p:blipFill rotWithShape="1">
          <a:blip r:embed="rId6">
            <a:alphaModFix/>
          </a:blip>
          <a:srcRect/>
          <a:stretch/>
        </p:blipFill>
        <p:spPr>
          <a:xfrm>
            <a:off x="6571420" y="2736880"/>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extLst>
              <a:ext uri="{FF2B5EF4-FFF2-40B4-BE49-F238E27FC236}">
                <a16:creationId xmlns:a16="http://schemas.microsoft.com/office/drawing/2014/main" id="{6C81350E-DA18-438F-AB7D-8FDD78B3AA01}"/>
              </a:ext>
            </a:extLst>
          </p:cNvPr>
          <p:cNvPicPr preferRelativeResize="0"/>
          <p:nvPr/>
        </p:nvPicPr>
        <p:blipFill rotWithShape="1">
          <a:blip r:embed="rId6">
            <a:alphaModFix/>
          </a:blip>
          <a:srcRect/>
          <a:stretch/>
        </p:blipFill>
        <p:spPr>
          <a:xfrm>
            <a:off x="6571420" y="3254509"/>
            <a:ext cx="361614" cy="355832"/>
          </a:xfrm>
          <a:prstGeom prst="rect">
            <a:avLst/>
          </a:prstGeom>
          <a:noFill/>
          <a:ln>
            <a:noFill/>
          </a:ln>
          <a:effectLst>
            <a:outerShdw blurRad="50800" dist="38100" dir="5400000" algn="t" rotWithShape="0">
              <a:prstClr val="black">
                <a:alpha val="40000"/>
              </a:prstClr>
            </a:outerShdw>
          </a:effectLst>
        </p:spPr>
      </p:pic>
      <p:pic>
        <p:nvPicPr>
          <p:cNvPr id="43" name="Google Shape;338;p8">
            <a:extLst>
              <a:ext uri="{FF2B5EF4-FFF2-40B4-BE49-F238E27FC236}">
                <a16:creationId xmlns:a16="http://schemas.microsoft.com/office/drawing/2014/main" id="{A8C655D2-945D-4CF9-BB12-B746196906B5}"/>
              </a:ext>
            </a:extLst>
          </p:cNvPr>
          <p:cNvPicPr preferRelativeResize="0"/>
          <p:nvPr/>
        </p:nvPicPr>
        <p:blipFill rotWithShape="1">
          <a:blip r:embed="rId6">
            <a:alphaModFix/>
          </a:blip>
          <a:srcRect/>
          <a:stretch/>
        </p:blipFill>
        <p:spPr>
          <a:xfrm>
            <a:off x="6571420" y="3774715"/>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extLst>
              <a:ext uri="{FF2B5EF4-FFF2-40B4-BE49-F238E27FC236}">
                <a16:creationId xmlns:a16="http://schemas.microsoft.com/office/drawing/2014/main" id="{C2A81A73-1E33-4DCB-A194-D05B3EC99145}"/>
              </a:ext>
            </a:extLst>
          </p:cNvPr>
          <p:cNvPicPr preferRelativeResize="0"/>
          <p:nvPr/>
        </p:nvPicPr>
        <p:blipFill rotWithShape="1">
          <a:blip r:embed="rId6">
            <a:alphaModFix/>
          </a:blip>
          <a:srcRect/>
          <a:stretch/>
        </p:blipFill>
        <p:spPr>
          <a:xfrm>
            <a:off x="6571420" y="4332393"/>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extLst>
              <a:ext uri="{FF2B5EF4-FFF2-40B4-BE49-F238E27FC236}">
                <a16:creationId xmlns:a16="http://schemas.microsoft.com/office/drawing/2014/main" id="{BAFD613D-85F7-4DA8-9804-1427C22C3AAF}"/>
              </a:ext>
            </a:extLst>
          </p:cNvPr>
          <p:cNvPicPr preferRelativeResize="0"/>
          <p:nvPr/>
        </p:nvPicPr>
        <p:blipFill rotWithShape="1">
          <a:blip r:embed="rId6">
            <a:alphaModFix/>
          </a:blip>
          <a:srcRect/>
          <a:stretch/>
        </p:blipFill>
        <p:spPr>
          <a:xfrm>
            <a:off x="6571420" y="4879051"/>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extLst>
              <a:ext uri="{FF2B5EF4-FFF2-40B4-BE49-F238E27FC236}">
                <a16:creationId xmlns:a16="http://schemas.microsoft.com/office/drawing/2014/main" id="{B6309856-E34C-47B4-80F3-FCE9C5539ED8}"/>
              </a:ext>
            </a:extLst>
          </p:cNvPr>
          <p:cNvPicPr preferRelativeResize="0"/>
          <p:nvPr/>
        </p:nvPicPr>
        <p:blipFill rotWithShape="1">
          <a:blip r:embed="rId6">
            <a:alphaModFix/>
          </a:blip>
          <a:srcRect/>
          <a:stretch/>
        </p:blipFill>
        <p:spPr>
          <a:xfrm>
            <a:off x="6559368" y="5332108"/>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extLst>
              <a:ext uri="{FF2B5EF4-FFF2-40B4-BE49-F238E27FC236}">
                <a16:creationId xmlns:a16="http://schemas.microsoft.com/office/drawing/2014/main" id="{D8EB5F4B-AE24-4894-8652-36EDE0120FC8}"/>
              </a:ext>
            </a:extLst>
          </p:cNvPr>
          <p:cNvPicPr preferRelativeResize="0"/>
          <p:nvPr/>
        </p:nvPicPr>
        <p:blipFill rotWithShape="1">
          <a:blip r:embed="rId6">
            <a:alphaModFix/>
          </a:blip>
          <a:srcRect/>
          <a:stretch/>
        </p:blipFill>
        <p:spPr>
          <a:xfrm>
            <a:off x="6559368" y="5875272"/>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58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5CBBEA28-2E09-4C95-C892-463BFF2BAE3F}"/>
              </a:ext>
            </a:extLst>
          </p:cNvPr>
          <p:cNvSpPr/>
          <p:nvPr/>
        </p:nvSpPr>
        <p:spPr>
          <a:xfrm>
            <a:off x="604559" y="463025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91F78A3D-EBA8-9BDC-C767-B76136B9B2F0}"/>
              </a:ext>
            </a:extLst>
          </p:cNvPr>
          <p:cNvSpPr/>
          <p:nvPr/>
        </p:nvSpPr>
        <p:spPr>
          <a:xfrm>
            <a:off x="8676481" y="467572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7258895B-BC13-1A5A-D408-F07411E5C7BA}"/>
              </a:ext>
            </a:extLst>
          </p:cNvPr>
          <p:cNvSpPr/>
          <p:nvPr/>
        </p:nvSpPr>
        <p:spPr>
          <a:xfrm>
            <a:off x="8741912" y="2573474"/>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2339374D-2316-04D5-4764-0A0ED3C81817}"/>
              </a:ext>
            </a:extLst>
          </p:cNvPr>
          <p:cNvSpPr/>
          <p:nvPr/>
        </p:nvSpPr>
        <p:spPr>
          <a:xfrm>
            <a:off x="4744254" y="5323930"/>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160A6E51-8254-F720-E0E5-CE697580FF2C}"/>
              </a:ext>
            </a:extLst>
          </p:cNvPr>
          <p:cNvSpPr/>
          <p:nvPr/>
        </p:nvSpPr>
        <p:spPr>
          <a:xfrm>
            <a:off x="4744253" y="160509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F17757C7-BF96-692F-0605-7068C29CE51C}"/>
              </a:ext>
            </a:extLst>
          </p:cNvPr>
          <p:cNvSpPr/>
          <p:nvPr/>
        </p:nvSpPr>
        <p:spPr>
          <a:xfrm>
            <a:off x="640141" y="246206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5766" y="1204374"/>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14067" y="245480"/>
            <a:ext cx="661993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0786"/>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903838" y="254411"/>
            <a:ext cx="664038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heißt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1681E09B-5726-82DA-D536-F2366B7C2E1F}"/>
              </a:ext>
            </a:extLst>
          </p:cNvPr>
          <p:cNvSpPr txBox="1"/>
          <p:nvPr/>
        </p:nvSpPr>
        <p:spPr>
          <a:xfrm>
            <a:off x="640141" y="2573474"/>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to go, walk</a:t>
            </a:r>
          </a:p>
        </p:txBody>
      </p:sp>
      <p:sp>
        <p:nvSpPr>
          <p:cNvPr id="6" name="TextBox 5">
            <a:extLst>
              <a:ext uri="{FF2B5EF4-FFF2-40B4-BE49-F238E27FC236}">
                <a16:creationId xmlns:a16="http://schemas.microsoft.com/office/drawing/2014/main" id="{A26C33DE-5A6F-986D-129D-89A065DB50A7}"/>
              </a:ext>
            </a:extLst>
          </p:cNvPr>
          <p:cNvSpPr txBox="1"/>
          <p:nvPr/>
        </p:nvSpPr>
        <p:spPr>
          <a:xfrm>
            <a:off x="4744254" y="1702444"/>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(the) shop</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3556FE16-BCDF-D2B7-15ED-6EF42E1EDBAF}"/>
              </a:ext>
            </a:extLst>
          </p:cNvPr>
          <p:cNvSpPr txBox="1"/>
          <p:nvPr/>
        </p:nvSpPr>
        <p:spPr>
          <a:xfrm>
            <a:off x="4744253" y="5436656"/>
            <a:ext cx="233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museum</a:t>
            </a:r>
          </a:p>
        </p:txBody>
      </p:sp>
      <p:sp>
        <p:nvSpPr>
          <p:cNvPr id="8" name="TextBox 7">
            <a:extLst>
              <a:ext uri="{FF2B5EF4-FFF2-40B4-BE49-F238E27FC236}">
                <a16:creationId xmlns:a16="http://schemas.microsoft.com/office/drawing/2014/main" id="{4F910512-6102-4EF3-DA6B-7B649CE26300}"/>
              </a:ext>
            </a:extLst>
          </p:cNvPr>
          <p:cNvSpPr txBox="1"/>
          <p:nvPr/>
        </p:nvSpPr>
        <p:spPr>
          <a:xfrm>
            <a:off x="8741912" y="2694177"/>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park</a:t>
            </a:r>
          </a:p>
        </p:txBody>
      </p:sp>
      <p:sp>
        <p:nvSpPr>
          <p:cNvPr id="28" name="TextBox 27">
            <a:extLst>
              <a:ext uri="{FF2B5EF4-FFF2-40B4-BE49-F238E27FC236}">
                <a16:creationId xmlns:a16="http://schemas.microsoft.com/office/drawing/2014/main" id="{EEC29FE9-3EB9-CD9A-09B4-16B242AF521B}"/>
              </a:ext>
            </a:extLst>
          </p:cNvPr>
          <p:cNvSpPr txBox="1"/>
          <p:nvPr/>
        </p:nvSpPr>
        <p:spPr>
          <a:xfrm>
            <a:off x="653890" y="4753300"/>
            <a:ext cx="2287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Where to</a:t>
            </a:r>
            <a:r>
              <a:rPr lang="en-GB" sz="2400" b="1" dirty="0">
                <a:solidFill>
                  <a:srgbClr val="002060"/>
                </a:solidFill>
                <a:latin typeface="Century Gothic"/>
              </a:rPr>
              <a: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9" name="TextBox 28">
            <a:extLst>
              <a:ext uri="{FF2B5EF4-FFF2-40B4-BE49-F238E27FC236}">
                <a16:creationId xmlns:a16="http://schemas.microsoft.com/office/drawing/2014/main" id="{E9E94392-A41B-04D7-1484-2C11741F7EBE}"/>
              </a:ext>
            </a:extLst>
          </p:cNvPr>
          <p:cNvSpPr txBox="1"/>
          <p:nvPr/>
        </p:nvSpPr>
        <p:spPr>
          <a:xfrm>
            <a:off x="8676482" y="4797107"/>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school</a:t>
            </a:r>
          </a:p>
        </p:txBody>
      </p:sp>
      <p:grpSp>
        <p:nvGrpSpPr>
          <p:cNvPr id="26" name="Group 25">
            <a:extLst>
              <a:ext uri="{FF2B5EF4-FFF2-40B4-BE49-F238E27FC236}">
                <a16:creationId xmlns:a16="http://schemas.microsoft.com/office/drawing/2014/main" id="{01A5C2D4-ED2E-ADEF-A297-88599CDEF14D}"/>
              </a:ext>
            </a:extLst>
          </p:cNvPr>
          <p:cNvGrpSpPr/>
          <p:nvPr/>
        </p:nvGrpSpPr>
        <p:grpSpPr>
          <a:xfrm>
            <a:off x="4388549" y="2853225"/>
            <a:ext cx="2985384" cy="1145090"/>
            <a:chOff x="4274498" y="2890252"/>
            <a:chExt cx="2985384" cy="1145090"/>
          </a:xfrm>
        </p:grpSpPr>
        <p:sp>
          <p:nvSpPr>
            <p:cNvPr id="31" name="Rectangle: Rounded Corners 30">
              <a:extLst>
                <a:ext uri="{FF2B5EF4-FFF2-40B4-BE49-F238E27FC236}">
                  <a16:creationId xmlns:a16="http://schemas.microsoft.com/office/drawing/2014/main" id="{5A2E5804-9C81-38A6-E138-547F60DCF150}"/>
                </a:ext>
              </a:extLst>
            </p:cNvPr>
            <p:cNvSpPr/>
            <p:nvPr/>
          </p:nvSpPr>
          <p:spPr>
            <a:xfrm rot="20665878">
              <a:off x="4274498" y="3172937"/>
              <a:ext cx="2985384" cy="86240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der Laden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7" name="Graphic 16" descr="Store with solid fill">
              <a:extLst>
                <a:ext uri="{FF2B5EF4-FFF2-40B4-BE49-F238E27FC236}">
                  <a16:creationId xmlns:a16="http://schemas.microsoft.com/office/drawing/2014/main" id="{49C22747-660C-0359-CC84-C5BB44059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00000">
              <a:off x="6172302" y="2890252"/>
              <a:ext cx="914400" cy="914400"/>
            </a:xfrm>
            <a:prstGeom prst="rect">
              <a:avLst/>
            </a:prstGeom>
          </p:spPr>
        </p:pic>
      </p:grpSp>
      <p:grpSp>
        <p:nvGrpSpPr>
          <p:cNvPr id="30" name="Group 29">
            <a:extLst>
              <a:ext uri="{FF2B5EF4-FFF2-40B4-BE49-F238E27FC236}">
                <a16:creationId xmlns:a16="http://schemas.microsoft.com/office/drawing/2014/main" id="{DBA4707E-BD73-DEC7-D0F0-54CE2FB63D0E}"/>
              </a:ext>
            </a:extLst>
          </p:cNvPr>
          <p:cNvGrpSpPr/>
          <p:nvPr/>
        </p:nvGrpSpPr>
        <p:grpSpPr>
          <a:xfrm>
            <a:off x="4391187" y="2907641"/>
            <a:ext cx="2980107" cy="1109624"/>
            <a:chOff x="7462759" y="4619586"/>
            <a:chExt cx="2980107" cy="1109624"/>
          </a:xfrm>
        </p:grpSpPr>
        <p:sp>
          <p:nvSpPr>
            <p:cNvPr id="36" name="Rectangle: Rounded Corners 35">
              <a:extLst>
                <a:ext uri="{FF2B5EF4-FFF2-40B4-BE49-F238E27FC236}">
                  <a16:creationId xmlns:a16="http://schemas.microsoft.com/office/drawing/2014/main" id="{F0244C07-23DE-232D-8723-6EB82793D264}"/>
                </a:ext>
              </a:extLst>
            </p:cNvPr>
            <p:cNvSpPr/>
            <p:nvPr/>
          </p:nvSpPr>
          <p:spPr>
            <a:xfrm rot="20665878">
              <a:off x="7462759" y="4847865"/>
              <a:ext cx="2980107" cy="8813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der Park</a:t>
              </a:r>
            </a:p>
          </p:txBody>
        </p:sp>
        <p:pic>
          <p:nvPicPr>
            <p:cNvPr id="24" name="Graphic 23" descr="Rainy scene with solid fill">
              <a:extLst>
                <a:ext uri="{FF2B5EF4-FFF2-40B4-BE49-F238E27FC236}">
                  <a16:creationId xmlns:a16="http://schemas.microsoft.com/office/drawing/2014/main" id="{6CB0D23E-DD80-A3D9-391C-E70E28BF9A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700000">
              <a:off x="9476767" y="4619586"/>
              <a:ext cx="845568" cy="845568"/>
            </a:xfrm>
            <a:prstGeom prst="rect">
              <a:avLst/>
            </a:prstGeom>
          </p:spPr>
        </p:pic>
      </p:grpSp>
      <p:grpSp>
        <p:nvGrpSpPr>
          <p:cNvPr id="42" name="Group 41">
            <a:extLst>
              <a:ext uri="{FF2B5EF4-FFF2-40B4-BE49-F238E27FC236}">
                <a16:creationId xmlns:a16="http://schemas.microsoft.com/office/drawing/2014/main" id="{E34AAA5F-56BC-E21E-4D51-94F03737E359}"/>
              </a:ext>
            </a:extLst>
          </p:cNvPr>
          <p:cNvGrpSpPr/>
          <p:nvPr/>
        </p:nvGrpSpPr>
        <p:grpSpPr>
          <a:xfrm>
            <a:off x="4396771" y="2818219"/>
            <a:ext cx="2968937" cy="1192807"/>
            <a:chOff x="23106" y="6203007"/>
            <a:chExt cx="2968937" cy="1192807"/>
          </a:xfrm>
        </p:grpSpPr>
        <p:sp>
          <p:nvSpPr>
            <p:cNvPr id="39" name="Rectangle: Rounded Corners 38">
              <a:extLst>
                <a:ext uri="{FF2B5EF4-FFF2-40B4-BE49-F238E27FC236}">
                  <a16:creationId xmlns:a16="http://schemas.microsoft.com/office/drawing/2014/main" id="{35DDAEBC-A185-D434-FC8D-2D04EDA314F4}"/>
                </a:ext>
              </a:extLst>
            </p:cNvPr>
            <p:cNvSpPr/>
            <p:nvPr/>
          </p:nvSpPr>
          <p:spPr>
            <a:xfrm rot="20665878">
              <a:off x="23106" y="6519600"/>
              <a:ext cx="2968937" cy="876214"/>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Schule</a:t>
              </a:r>
            </a:p>
          </p:txBody>
        </p:sp>
        <p:pic>
          <p:nvPicPr>
            <p:cNvPr id="41" name="Graphic 40" descr="Schoolhouse with solid fill">
              <a:extLst>
                <a:ext uri="{FF2B5EF4-FFF2-40B4-BE49-F238E27FC236}">
                  <a16:creationId xmlns:a16="http://schemas.microsoft.com/office/drawing/2014/main" id="{3A983738-15EE-EF75-8DC7-B498B543F8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700000">
              <a:off x="1948894" y="6203007"/>
              <a:ext cx="914400" cy="914400"/>
            </a:xfrm>
            <a:prstGeom prst="rect">
              <a:avLst/>
            </a:prstGeom>
          </p:spPr>
        </p:pic>
      </p:grpSp>
      <p:grpSp>
        <p:nvGrpSpPr>
          <p:cNvPr id="34" name="Group 33">
            <a:extLst>
              <a:ext uri="{FF2B5EF4-FFF2-40B4-BE49-F238E27FC236}">
                <a16:creationId xmlns:a16="http://schemas.microsoft.com/office/drawing/2014/main" id="{8A019891-AA63-4E64-F92B-23A0EED55B98}"/>
              </a:ext>
            </a:extLst>
          </p:cNvPr>
          <p:cNvGrpSpPr/>
          <p:nvPr/>
        </p:nvGrpSpPr>
        <p:grpSpPr>
          <a:xfrm>
            <a:off x="4411426" y="2949583"/>
            <a:ext cx="2940009" cy="1074377"/>
            <a:chOff x="4247579" y="7165225"/>
            <a:chExt cx="2930474" cy="1074377"/>
          </a:xfrm>
        </p:grpSpPr>
        <p:sp>
          <p:nvSpPr>
            <p:cNvPr id="43" name="Rectangle: Rounded Corners 42">
              <a:extLst>
                <a:ext uri="{FF2B5EF4-FFF2-40B4-BE49-F238E27FC236}">
                  <a16:creationId xmlns:a16="http://schemas.microsoft.com/office/drawing/2014/main" id="{2CF28173-531B-75C9-5A00-FF3B65C1C642}"/>
                </a:ext>
              </a:extLst>
            </p:cNvPr>
            <p:cNvSpPr/>
            <p:nvPr/>
          </p:nvSpPr>
          <p:spPr>
            <a:xfrm rot="20665878">
              <a:off x="4247579" y="7358767"/>
              <a:ext cx="2930474" cy="88083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das Museum</a:t>
              </a:r>
            </a:p>
          </p:txBody>
        </p:sp>
        <p:pic>
          <p:nvPicPr>
            <p:cNvPr id="20" name="Graphic 19" descr="Dinosaur Head Skeleton with solid fill">
              <a:extLst>
                <a:ext uri="{FF2B5EF4-FFF2-40B4-BE49-F238E27FC236}">
                  <a16:creationId xmlns:a16="http://schemas.microsoft.com/office/drawing/2014/main" id="{A61B8642-D3A0-B6D8-7007-57D1757EDD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700000">
              <a:off x="6232615" y="7165225"/>
              <a:ext cx="814476" cy="814476"/>
            </a:xfrm>
            <a:prstGeom prst="rect">
              <a:avLst/>
            </a:prstGeom>
          </p:spPr>
        </p:pic>
      </p:grpSp>
      <p:grpSp>
        <p:nvGrpSpPr>
          <p:cNvPr id="65" name="Group 64">
            <a:extLst>
              <a:ext uri="{FF2B5EF4-FFF2-40B4-BE49-F238E27FC236}">
                <a16:creationId xmlns:a16="http://schemas.microsoft.com/office/drawing/2014/main" id="{683FC399-172D-840D-D083-5B554D4253B2}"/>
              </a:ext>
            </a:extLst>
          </p:cNvPr>
          <p:cNvGrpSpPr/>
          <p:nvPr/>
        </p:nvGrpSpPr>
        <p:grpSpPr>
          <a:xfrm>
            <a:off x="4421358" y="3125313"/>
            <a:ext cx="2952628" cy="912803"/>
            <a:chOff x="5006665" y="4948442"/>
            <a:chExt cx="2573323" cy="846991"/>
          </a:xfrm>
        </p:grpSpPr>
        <p:sp>
          <p:nvSpPr>
            <p:cNvPr id="49" name="Rectangle: Rounded Corners 48">
              <a:extLst>
                <a:ext uri="{FF2B5EF4-FFF2-40B4-BE49-F238E27FC236}">
                  <a16:creationId xmlns:a16="http://schemas.microsoft.com/office/drawing/2014/main" id="{890F78F7-1639-FB23-F17C-618B864D3301}"/>
                </a:ext>
              </a:extLst>
            </p:cNvPr>
            <p:cNvSpPr/>
            <p:nvPr/>
          </p:nvSpPr>
          <p:spPr>
            <a:xfrm rot="20665878">
              <a:off x="5006665" y="4975517"/>
              <a:ext cx="2573323" cy="819916"/>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Graphic 26" descr="Walk with solid fill">
              <a:extLst>
                <a:ext uri="{FF2B5EF4-FFF2-40B4-BE49-F238E27FC236}">
                  <a16:creationId xmlns:a16="http://schemas.microsoft.com/office/drawing/2014/main" id="{B142B92F-434E-495F-9CE7-25D193912F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91570">
              <a:off x="6476655" y="4948442"/>
              <a:ext cx="638330" cy="638330"/>
            </a:xfrm>
            <a:prstGeom prst="rect">
              <a:avLst/>
            </a:prstGeom>
          </p:spPr>
        </p:pic>
      </p:grpSp>
      <p:grpSp>
        <p:nvGrpSpPr>
          <p:cNvPr id="60" name="Group 59">
            <a:extLst>
              <a:ext uri="{FF2B5EF4-FFF2-40B4-BE49-F238E27FC236}">
                <a16:creationId xmlns:a16="http://schemas.microsoft.com/office/drawing/2014/main" id="{2F7FE5F8-9D3F-ED5B-3077-12C273480F74}"/>
              </a:ext>
            </a:extLst>
          </p:cNvPr>
          <p:cNvGrpSpPr/>
          <p:nvPr/>
        </p:nvGrpSpPr>
        <p:grpSpPr>
          <a:xfrm>
            <a:off x="4422588" y="2946341"/>
            <a:ext cx="2955364" cy="1093590"/>
            <a:chOff x="2985801" y="3563505"/>
            <a:chExt cx="2955364" cy="1093590"/>
          </a:xfrm>
        </p:grpSpPr>
        <p:sp>
          <p:nvSpPr>
            <p:cNvPr id="53" name="Rectangle: Rounded Corners 52">
              <a:extLst>
                <a:ext uri="{FF2B5EF4-FFF2-40B4-BE49-F238E27FC236}">
                  <a16:creationId xmlns:a16="http://schemas.microsoft.com/office/drawing/2014/main" id="{DAE678B8-399A-316D-D3B1-6F473B81E55F}"/>
                </a:ext>
              </a:extLst>
            </p:cNvPr>
            <p:cNvSpPr/>
            <p:nvPr/>
          </p:nvSpPr>
          <p:spPr>
            <a:xfrm rot="20665878">
              <a:off x="2985801" y="3745350"/>
              <a:ext cx="2955364" cy="9117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Wohin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57" name="Group 56">
              <a:extLst>
                <a:ext uri="{FF2B5EF4-FFF2-40B4-BE49-F238E27FC236}">
                  <a16:creationId xmlns:a16="http://schemas.microsoft.com/office/drawing/2014/main" id="{D877AB57-DB63-4FB8-8E31-931C123996E4}"/>
                </a:ext>
              </a:extLst>
            </p:cNvPr>
            <p:cNvGrpSpPr/>
            <p:nvPr/>
          </p:nvGrpSpPr>
          <p:grpSpPr>
            <a:xfrm rot="20494826">
              <a:off x="4992902" y="3563505"/>
              <a:ext cx="829952" cy="671914"/>
              <a:chOff x="7911277" y="3278231"/>
              <a:chExt cx="1860462" cy="1690921"/>
            </a:xfrm>
          </p:grpSpPr>
          <p:pic>
            <p:nvPicPr>
              <p:cNvPr id="58" name="Graphic 57" descr="Walk with solid fill">
                <a:extLst>
                  <a:ext uri="{FF2B5EF4-FFF2-40B4-BE49-F238E27FC236}">
                    <a16:creationId xmlns:a16="http://schemas.microsoft.com/office/drawing/2014/main" id="{ED03B997-FD81-BF07-2110-BE38B6AFAB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11277" y="3439248"/>
                <a:ext cx="1529904" cy="1529904"/>
              </a:xfrm>
              <a:prstGeom prst="rect">
                <a:avLst/>
              </a:prstGeom>
            </p:spPr>
          </p:pic>
          <p:pic>
            <p:nvPicPr>
              <p:cNvPr id="59" name="Graphic 58" descr="Help with solid fill">
                <a:extLst>
                  <a:ext uri="{FF2B5EF4-FFF2-40B4-BE49-F238E27FC236}">
                    <a16:creationId xmlns:a16="http://schemas.microsoft.com/office/drawing/2014/main" id="{7020A3F5-58A9-A926-3208-29C51D3E11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57339" y="3278231"/>
                <a:ext cx="914400" cy="914400"/>
              </a:xfrm>
              <a:prstGeom prst="rect">
                <a:avLst/>
              </a:prstGeom>
            </p:spPr>
          </p:pic>
        </p:grpSp>
      </p:grpSp>
    </p:spTree>
    <p:extLst>
      <p:ext uri="{BB962C8B-B14F-4D97-AF65-F5344CB8AC3E}">
        <p14:creationId xmlns:p14="http://schemas.microsoft.com/office/powerpoint/2010/main" val="35834096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out)">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ou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out)">
                                      <p:cBhvr>
                                        <p:cTn id="38" dur="10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circle(out)">
                                      <p:cBhvr>
                                        <p:cTn id="50" dur="10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circle(out)">
                                      <p:cBhvr>
                                        <p:cTn id="62" dur="1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p:cTn id="67" dur="500" fill="hold"/>
                                        <p:tgtEl>
                                          <p:spTgt spid="60"/>
                                        </p:tgtEl>
                                        <p:attrNameLst>
                                          <p:attrName>ppt_w</p:attrName>
                                        </p:attrNameLst>
                                      </p:cBhvr>
                                      <p:tavLst>
                                        <p:tav tm="0">
                                          <p:val>
                                            <p:fltVal val="0"/>
                                          </p:val>
                                        </p:tav>
                                        <p:tav tm="100000">
                                          <p:val>
                                            <p:strVal val="#ppt_w"/>
                                          </p:val>
                                        </p:tav>
                                      </p:tavLst>
                                    </p:anim>
                                    <p:anim calcmode="lin" valueType="num">
                                      <p:cBhvr>
                                        <p:cTn id="68" dur="500" fill="hold"/>
                                        <p:tgtEl>
                                          <p:spTgt spid="60"/>
                                        </p:tgtEl>
                                        <p:attrNameLst>
                                          <p:attrName>ppt_h</p:attrName>
                                        </p:attrNameLst>
                                      </p:cBhvr>
                                      <p:tavLst>
                                        <p:tav tm="0">
                                          <p:val>
                                            <p:fltVal val="0"/>
                                          </p:val>
                                        </p:tav>
                                        <p:tav tm="100000">
                                          <p:val>
                                            <p:strVal val="#ppt_h"/>
                                          </p:val>
                                        </p:tav>
                                      </p:tavLst>
                                    </p:anim>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circle(out)">
                                      <p:cBhvr>
                                        <p:cTn id="74" dur="10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1" nodeType="click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1" nodeType="clickEffect">
                                  <p:stCondLst>
                                    <p:cond delay="0"/>
                                  </p:stCondLst>
                                  <p:childTnLst>
                                    <p:animRot by="120000">
                                      <p:cBhvr>
                                        <p:cTn id="86" dur="100" fill="hold">
                                          <p:stCondLst>
                                            <p:cond delay="0"/>
                                          </p:stCondLst>
                                        </p:cTn>
                                        <p:tgtEl>
                                          <p:spTgt spid="38"/>
                                        </p:tgtEl>
                                        <p:attrNameLst>
                                          <p:attrName>r</p:attrName>
                                        </p:attrNameLst>
                                      </p:cBhvr>
                                    </p:animRot>
                                    <p:animRot by="-240000">
                                      <p:cBhvr>
                                        <p:cTn id="87" dur="200" fill="hold">
                                          <p:stCondLst>
                                            <p:cond delay="200"/>
                                          </p:stCondLst>
                                        </p:cTn>
                                        <p:tgtEl>
                                          <p:spTgt spid="38"/>
                                        </p:tgtEl>
                                        <p:attrNameLst>
                                          <p:attrName>r</p:attrName>
                                        </p:attrNameLst>
                                      </p:cBhvr>
                                    </p:animRot>
                                    <p:animRot by="240000">
                                      <p:cBhvr>
                                        <p:cTn id="88" dur="200" fill="hold">
                                          <p:stCondLst>
                                            <p:cond delay="400"/>
                                          </p:stCondLst>
                                        </p:cTn>
                                        <p:tgtEl>
                                          <p:spTgt spid="38"/>
                                        </p:tgtEl>
                                        <p:attrNameLst>
                                          <p:attrName>r</p:attrName>
                                        </p:attrNameLst>
                                      </p:cBhvr>
                                    </p:animRot>
                                    <p:animRot by="-240000">
                                      <p:cBhvr>
                                        <p:cTn id="89" dur="200" fill="hold">
                                          <p:stCondLst>
                                            <p:cond delay="600"/>
                                          </p:stCondLst>
                                        </p:cTn>
                                        <p:tgtEl>
                                          <p:spTgt spid="38"/>
                                        </p:tgtEl>
                                        <p:attrNameLst>
                                          <p:attrName>r</p:attrName>
                                        </p:attrNameLst>
                                      </p:cBhvr>
                                    </p:animRot>
                                    <p:animRot by="120000">
                                      <p:cBhvr>
                                        <p:cTn id="90" dur="200" fill="hold">
                                          <p:stCondLst>
                                            <p:cond delay="800"/>
                                          </p:stCondLst>
                                        </p:cTn>
                                        <p:tgtEl>
                                          <p:spTgt spid="38"/>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grpId="1" nodeType="clickEffect">
                                  <p:stCondLst>
                                    <p:cond delay="0"/>
                                  </p:stCondLst>
                                  <p:childTnLst>
                                    <p:animRot by="120000">
                                      <p:cBhvr>
                                        <p:cTn id="94" dur="100" fill="hold">
                                          <p:stCondLst>
                                            <p:cond delay="0"/>
                                          </p:stCondLst>
                                        </p:cTn>
                                        <p:tgtEl>
                                          <p:spTgt spid="40"/>
                                        </p:tgtEl>
                                        <p:attrNameLst>
                                          <p:attrName>r</p:attrName>
                                        </p:attrNameLst>
                                      </p:cBhvr>
                                    </p:animRot>
                                    <p:animRot by="-240000">
                                      <p:cBhvr>
                                        <p:cTn id="95" dur="200" fill="hold">
                                          <p:stCondLst>
                                            <p:cond delay="200"/>
                                          </p:stCondLst>
                                        </p:cTn>
                                        <p:tgtEl>
                                          <p:spTgt spid="40"/>
                                        </p:tgtEl>
                                        <p:attrNameLst>
                                          <p:attrName>r</p:attrName>
                                        </p:attrNameLst>
                                      </p:cBhvr>
                                    </p:animRot>
                                    <p:animRot by="240000">
                                      <p:cBhvr>
                                        <p:cTn id="96" dur="200" fill="hold">
                                          <p:stCondLst>
                                            <p:cond delay="400"/>
                                          </p:stCondLst>
                                        </p:cTn>
                                        <p:tgtEl>
                                          <p:spTgt spid="40"/>
                                        </p:tgtEl>
                                        <p:attrNameLst>
                                          <p:attrName>r</p:attrName>
                                        </p:attrNameLst>
                                      </p:cBhvr>
                                    </p:animRot>
                                    <p:animRot by="-240000">
                                      <p:cBhvr>
                                        <p:cTn id="97" dur="200" fill="hold">
                                          <p:stCondLst>
                                            <p:cond delay="600"/>
                                          </p:stCondLst>
                                        </p:cTn>
                                        <p:tgtEl>
                                          <p:spTgt spid="40"/>
                                        </p:tgtEl>
                                        <p:attrNameLst>
                                          <p:attrName>r</p:attrName>
                                        </p:attrNameLst>
                                      </p:cBhvr>
                                    </p:animRot>
                                    <p:animRot by="120000">
                                      <p:cBhvr>
                                        <p:cTn id="98" dur="200" fill="hold">
                                          <p:stCondLst>
                                            <p:cond delay="800"/>
                                          </p:stCondLst>
                                        </p:cTn>
                                        <p:tgtEl>
                                          <p:spTgt spid="40"/>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1" nodeType="clickEffect">
                                  <p:stCondLst>
                                    <p:cond delay="0"/>
                                  </p:stCondLst>
                                  <p:childTnLst>
                                    <p:animRot by="120000">
                                      <p:cBhvr>
                                        <p:cTn id="110" dur="100" fill="hold">
                                          <p:stCondLst>
                                            <p:cond delay="0"/>
                                          </p:stCondLst>
                                        </p:cTn>
                                        <p:tgtEl>
                                          <p:spTgt spid="54"/>
                                        </p:tgtEl>
                                        <p:attrNameLst>
                                          <p:attrName>r</p:attrName>
                                        </p:attrNameLst>
                                      </p:cBhvr>
                                    </p:animRot>
                                    <p:animRot by="-240000">
                                      <p:cBhvr>
                                        <p:cTn id="111" dur="200" fill="hold">
                                          <p:stCondLst>
                                            <p:cond delay="200"/>
                                          </p:stCondLst>
                                        </p:cTn>
                                        <p:tgtEl>
                                          <p:spTgt spid="54"/>
                                        </p:tgtEl>
                                        <p:attrNameLst>
                                          <p:attrName>r</p:attrName>
                                        </p:attrNameLst>
                                      </p:cBhvr>
                                    </p:animRot>
                                    <p:animRot by="240000">
                                      <p:cBhvr>
                                        <p:cTn id="112" dur="200" fill="hold">
                                          <p:stCondLst>
                                            <p:cond delay="400"/>
                                          </p:stCondLst>
                                        </p:cTn>
                                        <p:tgtEl>
                                          <p:spTgt spid="54"/>
                                        </p:tgtEl>
                                        <p:attrNameLst>
                                          <p:attrName>r</p:attrName>
                                        </p:attrNameLst>
                                      </p:cBhvr>
                                    </p:animRot>
                                    <p:animRot by="-240000">
                                      <p:cBhvr>
                                        <p:cTn id="113" dur="200" fill="hold">
                                          <p:stCondLst>
                                            <p:cond delay="600"/>
                                          </p:stCondLst>
                                        </p:cTn>
                                        <p:tgtEl>
                                          <p:spTgt spid="54"/>
                                        </p:tgtEl>
                                        <p:attrNameLst>
                                          <p:attrName>r</p:attrName>
                                        </p:attrNameLst>
                                      </p:cBhvr>
                                    </p:animRot>
                                    <p:animRot by="120000">
                                      <p:cBhvr>
                                        <p:cTn id="114" dur="200" fill="hold">
                                          <p:stCondLst>
                                            <p:cond delay="800"/>
                                          </p:stCondLst>
                                        </p:cTn>
                                        <p:tgtEl>
                                          <p:spTgt spid="54"/>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1" nodeType="clickEffect">
                                  <p:stCondLst>
                                    <p:cond delay="0"/>
                                  </p:stCondLst>
                                  <p:childTnLst>
                                    <p:animRot by="120000">
                                      <p:cBhvr>
                                        <p:cTn id="118" dur="100" fill="hold">
                                          <p:stCondLst>
                                            <p:cond delay="0"/>
                                          </p:stCondLst>
                                        </p:cTn>
                                        <p:tgtEl>
                                          <p:spTgt spid="50"/>
                                        </p:tgtEl>
                                        <p:attrNameLst>
                                          <p:attrName>r</p:attrName>
                                        </p:attrNameLst>
                                      </p:cBhvr>
                                    </p:animRot>
                                    <p:animRot by="-240000">
                                      <p:cBhvr>
                                        <p:cTn id="119" dur="200" fill="hold">
                                          <p:stCondLst>
                                            <p:cond delay="200"/>
                                          </p:stCondLst>
                                        </p:cTn>
                                        <p:tgtEl>
                                          <p:spTgt spid="50"/>
                                        </p:tgtEl>
                                        <p:attrNameLst>
                                          <p:attrName>r</p:attrName>
                                        </p:attrNameLst>
                                      </p:cBhvr>
                                    </p:animRot>
                                    <p:animRot by="240000">
                                      <p:cBhvr>
                                        <p:cTn id="120" dur="200" fill="hold">
                                          <p:stCondLst>
                                            <p:cond delay="400"/>
                                          </p:stCondLst>
                                        </p:cTn>
                                        <p:tgtEl>
                                          <p:spTgt spid="50"/>
                                        </p:tgtEl>
                                        <p:attrNameLst>
                                          <p:attrName>r</p:attrName>
                                        </p:attrNameLst>
                                      </p:cBhvr>
                                    </p:animRot>
                                    <p:animRot by="-240000">
                                      <p:cBhvr>
                                        <p:cTn id="121" dur="200" fill="hold">
                                          <p:stCondLst>
                                            <p:cond delay="600"/>
                                          </p:stCondLst>
                                        </p:cTn>
                                        <p:tgtEl>
                                          <p:spTgt spid="50"/>
                                        </p:tgtEl>
                                        <p:attrNameLst>
                                          <p:attrName>r</p:attrName>
                                        </p:attrNameLst>
                                      </p:cBhvr>
                                    </p:animRot>
                                    <p:animRot by="120000">
                                      <p:cBhvr>
                                        <p:cTn id="122"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0" grpId="0" animBg="1"/>
      <p:bldP spid="40" grpId="1" animBg="1"/>
      <p:bldP spid="38" grpId="0" animBg="1"/>
      <p:bldP spid="38" grpId="1" animBg="1"/>
      <p:bldP spid="44" grpId="0" animBg="1"/>
      <p:bldP spid="44" grpId="1" animBg="1"/>
      <p:bldP spid="33" grpId="0" animBg="1"/>
      <p:bldP spid="33"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47199" y="15629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Biel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47199" y="1083007"/>
            <a:ext cx="4753047" cy="53851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Lias und Ronja wohnen in Biel.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Biel ist eine Stadt in der Schweiz. Sie liegt im „Drei-Seen-Land“. Dort gibt es drei Seen, natürlich*!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Die Altstadt ist sehr schön. Neben der Altstadt ist das „NMB Neues Museum“. Dort findest du viel Geschichte*, Kunst und tolle alte Sachen.</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1929249" y="255108"/>
            <a:ext cx="2263824" cy="518040"/>
          </a:xfrm>
          <a:prstGeom prst="wedgeRoundRectCallout">
            <a:avLst>
              <a:gd name="adj1" fmla="val -65866"/>
              <a:gd name="adj2" fmla="val -98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4709" y="66928"/>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1960014" y="283316"/>
            <a:ext cx="235712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Lies den Text.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F0C72F0C-0A08-B0C1-D1B2-B48628165DCE}"/>
              </a:ext>
            </a:extLst>
          </p:cNvPr>
          <p:cNvSpPr/>
          <p:nvPr/>
        </p:nvSpPr>
        <p:spPr>
          <a:xfrm>
            <a:off x="6487038" y="61282"/>
            <a:ext cx="3359967" cy="1037590"/>
          </a:xfrm>
          <a:prstGeom prst="wedgeRoundRectCallout">
            <a:avLst>
              <a:gd name="adj1" fmla="val -105863"/>
              <a:gd name="adj2" fmla="val 6601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French name for </a:t>
            </a:r>
            <a:r>
              <a:rPr lang="en-US" sz="2000" b="1" dirty="0"/>
              <a:t>Biel </a:t>
            </a:r>
            <a:r>
              <a:rPr lang="en-US" sz="2000" dirty="0"/>
              <a:t>is </a:t>
            </a:r>
            <a:r>
              <a:rPr lang="en-US" sz="2000" b="1" dirty="0"/>
              <a:t>Bienne</a:t>
            </a:r>
            <a:endParaRPr lang="en-GB" sz="2000" b="1" dirty="0"/>
          </a:p>
        </p:txBody>
      </p:sp>
      <p:pic>
        <p:nvPicPr>
          <p:cNvPr id="12" name="Picture 11" descr="A statue in a city square&#10;&#10;Description automatically generated with medium confidence">
            <a:extLst>
              <a:ext uri="{FF2B5EF4-FFF2-40B4-BE49-F238E27FC236}">
                <a16:creationId xmlns:a16="http://schemas.microsoft.com/office/drawing/2014/main" id="{8D0B34C5-9529-8A9F-60F2-54878D2421AF}"/>
              </a:ext>
            </a:extLst>
          </p:cNvPr>
          <p:cNvPicPr>
            <a:picLocks noChangeAspect="1"/>
          </p:cNvPicPr>
          <p:nvPr/>
        </p:nvPicPr>
        <p:blipFill rotWithShape="1">
          <a:blip r:embed="rId6">
            <a:extLst>
              <a:ext uri="{28A0092B-C50C-407E-A947-70E740481C1C}">
                <a14:useLocalDpi xmlns:a14="http://schemas.microsoft.com/office/drawing/2010/main" val="0"/>
              </a:ext>
            </a:extLst>
          </a:blip>
          <a:srcRect t="20129" b="12401"/>
          <a:stretch/>
        </p:blipFill>
        <p:spPr>
          <a:xfrm>
            <a:off x="5915406" y="1211552"/>
            <a:ext cx="6276594" cy="5646448"/>
          </a:xfrm>
          <a:prstGeom prst="rect">
            <a:avLst/>
          </a:prstGeom>
        </p:spPr>
      </p:pic>
      <p:sp>
        <p:nvSpPr>
          <p:cNvPr id="10" name="TextBox 9">
            <a:extLst>
              <a:ext uri="{FF2B5EF4-FFF2-40B4-BE49-F238E27FC236}">
                <a16:creationId xmlns:a16="http://schemas.microsoft.com/office/drawing/2014/main" id="{2C847DC3-7685-4804-1777-8D959907FA13}"/>
              </a:ext>
            </a:extLst>
          </p:cNvPr>
          <p:cNvSpPr txBox="1"/>
          <p:nvPr/>
        </p:nvSpPr>
        <p:spPr>
          <a:xfrm>
            <a:off x="0" y="6485251"/>
            <a:ext cx="3997569" cy="400110"/>
          </a:xfrm>
          <a:prstGeom prst="rect">
            <a:avLst/>
          </a:prstGeom>
          <a:solidFill>
            <a:schemeClr val="accent2"/>
          </a:solidFill>
        </p:spPr>
        <p:txBody>
          <a:bodyPr wrap="square" rtlCol="0">
            <a:spAutoFit/>
          </a:bodyPr>
          <a:lstStyle/>
          <a:p>
            <a:pPr algn="ctr"/>
            <a:r>
              <a:rPr lang="en-GB" sz="2000" dirty="0" err="1"/>
              <a:t>natürlich</a:t>
            </a:r>
            <a:r>
              <a:rPr lang="en-GB" sz="2000" dirty="0"/>
              <a:t> – of course, naturally</a:t>
            </a:r>
          </a:p>
        </p:txBody>
      </p:sp>
      <p:sp>
        <p:nvSpPr>
          <p:cNvPr id="13" name="Speech Bubble: Rectangle with Corners Rounded 12">
            <a:extLst>
              <a:ext uri="{FF2B5EF4-FFF2-40B4-BE49-F238E27FC236}">
                <a16:creationId xmlns:a16="http://schemas.microsoft.com/office/drawing/2014/main" id="{EB7F285A-CDD5-43AF-9274-F52E7D772D4B}"/>
              </a:ext>
            </a:extLst>
          </p:cNvPr>
          <p:cNvSpPr/>
          <p:nvPr/>
        </p:nvSpPr>
        <p:spPr>
          <a:xfrm>
            <a:off x="5164331" y="5913759"/>
            <a:ext cx="2903932" cy="826087"/>
          </a:xfrm>
          <a:prstGeom prst="wedgeRoundRectCallout">
            <a:avLst>
              <a:gd name="adj1" fmla="val -88436"/>
              <a:gd name="adj2" fmla="val -14627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Geschichte</a:t>
            </a:r>
            <a:r>
              <a:rPr lang="en-US" sz="2000" b="1" dirty="0"/>
              <a:t> </a:t>
            </a:r>
            <a:r>
              <a:rPr lang="en-US" sz="2000" dirty="0"/>
              <a:t>means </a:t>
            </a:r>
            <a:r>
              <a:rPr lang="en-US" sz="2000" b="1" dirty="0"/>
              <a:t>story</a:t>
            </a:r>
            <a:r>
              <a:rPr lang="en-US" sz="2000" dirty="0"/>
              <a:t>, but also </a:t>
            </a:r>
            <a:r>
              <a:rPr lang="en-US" sz="2000" b="1" dirty="0"/>
              <a:t>history</a:t>
            </a:r>
            <a:r>
              <a:rPr lang="en-US" sz="2000" dirty="0"/>
              <a:t>.</a:t>
            </a:r>
            <a:endParaRPr lang="en-GB" sz="2000" b="1" dirty="0"/>
          </a:p>
        </p:txBody>
      </p:sp>
    </p:spTree>
    <p:extLst>
      <p:ext uri="{BB962C8B-B14F-4D97-AF65-F5344CB8AC3E}">
        <p14:creationId xmlns:p14="http://schemas.microsoft.com/office/powerpoint/2010/main" val="37372641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2635</Words>
  <Application>Microsoft Office PowerPoint</Application>
  <PresentationFormat>Widescreen</PresentationFormat>
  <Paragraphs>390</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aussprechen</vt:lpstr>
      <vt:lpstr>Vokabeln</vt:lpstr>
      <vt:lpstr>Kultur</vt:lpstr>
      <vt:lpstr>The preposition ‘in’ for location </vt:lpstr>
      <vt:lpstr>The preposition ‘in’ for movement. </vt:lpstr>
      <vt:lpstr>Olivia sendet Ronja eine SMS. </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72</cp:revision>
  <dcterms:created xsi:type="dcterms:W3CDTF">2021-07-02T19:27:01Z</dcterms:created>
  <dcterms:modified xsi:type="dcterms:W3CDTF">2023-12-15T11:09:03Z</dcterms:modified>
</cp:coreProperties>
</file>