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7"/>
  </p:notesMasterIdLst>
  <p:sldIdLst>
    <p:sldId id="257" r:id="rId4"/>
    <p:sldId id="369" r:id="rId5"/>
    <p:sldId id="971" r:id="rId6"/>
    <p:sldId id="972" r:id="rId7"/>
    <p:sldId id="973" r:id="rId8"/>
    <p:sldId id="974" r:id="rId9"/>
    <p:sldId id="975" r:id="rId10"/>
    <p:sldId id="367" r:id="rId11"/>
    <p:sldId id="978" r:id="rId12"/>
    <p:sldId id="962" r:id="rId13"/>
    <p:sldId id="977" r:id="rId14"/>
    <p:sldId id="979" r:id="rId15"/>
    <p:sldId id="98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19"/>
    <a:srgbClr val="3B3838"/>
    <a:srgbClr val="F9D8A3"/>
    <a:srgbClr val="5FADE4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36679" autoAdjust="0"/>
  </p:normalViewPr>
  <p:slideViewPr>
    <p:cSldViewPr snapToGrid="0">
      <p:cViewPr varScale="1">
        <p:scale>
          <a:sx n="37" d="100"/>
          <a:sy n="37" d="100"/>
        </p:scale>
        <p:origin x="2224" y="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otte Moss" userId="17b589c9-cb67-41ed-a894-f82ca12b573d" providerId="ADAL" clId="{5E96B04D-87E7-4C0C-BEDA-27094BED206B}"/>
    <pc:docChg chg="modSld">
      <pc:chgData name="Charlotte Moss" userId="17b589c9-cb67-41ed-a894-f82ca12b573d" providerId="ADAL" clId="{5E96B04D-87E7-4C0C-BEDA-27094BED206B}" dt="2024-02-12T14:27:52.923" v="2" actId="1076"/>
      <pc:docMkLst>
        <pc:docMk/>
      </pc:docMkLst>
      <pc:sldChg chg="modNotesTx">
        <pc:chgData name="Charlotte Moss" userId="17b589c9-cb67-41ed-a894-f82ca12b573d" providerId="ADAL" clId="{5E96B04D-87E7-4C0C-BEDA-27094BED206B}" dt="2024-02-12T14:24:59.039" v="0"/>
        <pc:sldMkLst>
          <pc:docMk/>
          <pc:sldMk cId="1716069703" sldId="971"/>
        </pc:sldMkLst>
      </pc:sldChg>
      <pc:sldChg chg="modSp mod">
        <pc:chgData name="Charlotte Moss" userId="17b589c9-cb67-41ed-a894-f82ca12b573d" providerId="ADAL" clId="{5E96B04D-87E7-4C0C-BEDA-27094BED206B}" dt="2024-02-12T14:27:52.923" v="2" actId="1076"/>
        <pc:sldMkLst>
          <pc:docMk/>
          <pc:sldMk cId="481048413" sldId="972"/>
        </pc:sldMkLst>
        <pc:spChg chg="mod">
          <ac:chgData name="Charlotte Moss" userId="17b589c9-cb67-41ed-a894-f82ca12b573d" providerId="ADAL" clId="{5E96B04D-87E7-4C0C-BEDA-27094BED206B}" dt="2024-02-12T14:27:52.923" v="2" actId="1076"/>
          <ac:spMkLst>
            <pc:docMk/>
            <pc:sldMk cId="481048413" sldId="972"/>
            <ac:spMk id="69" creationId="{6196462F-EF49-40A0-902D-B675BB25BF8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25C53-773C-49EE-98CA-2C16F81F252F}" type="datetimeFigureOut">
              <a:rPr lang="en-GB" smtClean="0"/>
              <a:t>12/02/2024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D0CC9-DEA3-4A63-A921-D94C06607C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704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Artwork by Steve Clarke. Pronoun pictures from NCELP (www.ncelp.org). All additional pictures selected from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Pixabay</a:t>
            </a: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and are available under a Creative Commons license, no attribution required.</a:t>
            </a:r>
            <a:endParaRPr lang="en-GB" sz="18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8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8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Phonics:  [-g] [-d] [-b] Tag </a:t>
            </a:r>
            <a:r>
              <a:rPr lang="en-GB" sz="18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[111] </a:t>
            </a:r>
            <a:r>
              <a:rPr lang="en-GB" sz="18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und</a:t>
            </a:r>
            <a:r>
              <a:rPr lang="en-GB" sz="18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[2] </a:t>
            </a:r>
            <a:r>
              <a:rPr lang="en-GB" sz="1800" b="1" strike="noStrike" spc="-1" dirty="0" err="1">
                <a:solidFill>
                  <a:srgbClr val="002060"/>
                </a:solidFill>
                <a:latin typeface="Century Gothic"/>
                <a:ea typeface="Century Gothic"/>
              </a:rPr>
              <a:t>gelb</a:t>
            </a:r>
            <a:r>
              <a:rPr lang="en-GB" sz="18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</a:t>
            </a:r>
            <a:r>
              <a:rPr lang="en-GB" sz="18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[1446] </a:t>
            </a:r>
            <a:r>
              <a:rPr lang="en-GB" sz="18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Berg </a:t>
            </a:r>
            <a:r>
              <a:rPr lang="en-GB" sz="18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[934] </a:t>
            </a:r>
            <a:r>
              <a:rPr lang="en-GB" sz="18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Zug </a:t>
            </a:r>
            <a:r>
              <a:rPr lang="en-GB" sz="18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[675] </a:t>
            </a:r>
            <a:r>
              <a:rPr lang="en-GB" sz="18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Lied </a:t>
            </a:r>
            <a:r>
              <a:rPr lang="en-GB" sz="18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[1733] </a:t>
            </a:r>
            <a:r>
              <a:rPr lang="en-GB" sz="18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Freund </a:t>
            </a:r>
            <a:r>
              <a:rPr lang="en-GB" sz="18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[273] </a:t>
            </a:r>
            <a:r>
              <a:rPr lang="en-GB" sz="1800" b="1" strike="noStrike" spc="-1" dirty="0" err="1">
                <a:solidFill>
                  <a:srgbClr val="002060"/>
                </a:solidFill>
                <a:latin typeface="Century Gothic"/>
                <a:ea typeface="Century Gothic"/>
              </a:rPr>
              <a:t>Lieblings</a:t>
            </a:r>
            <a:r>
              <a:rPr lang="en-GB" sz="18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- </a:t>
            </a:r>
            <a:r>
              <a:rPr lang="en-GB" sz="18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[n/a] </a:t>
            </a:r>
            <a:r>
              <a:rPr lang="en-GB" sz="1800" b="1" strike="noStrike" spc="-1" dirty="0" err="1">
                <a:solidFill>
                  <a:srgbClr val="002060"/>
                </a:solidFill>
                <a:latin typeface="Century Gothic"/>
                <a:ea typeface="Century Gothic"/>
              </a:rPr>
              <a:t>siebzehn</a:t>
            </a:r>
            <a:r>
              <a:rPr lang="en-GB" sz="18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</a:t>
            </a:r>
            <a:r>
              <a:rPr lang="en-GB" sz="18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[&gt;5000]</a:t>
            </a:r>
          </a:p>
          <a:p>
            <a:pPr marL="216000" indent="-216000">
              <a:lnSpc>
                <a:spcPct val="100000"/>
              </a:lnSpc>
            </a:pPr>
            <a:endParaRPr lang="en-GB" sz="1800" b="1" i="0" strike="noStrike" spc="-1" dirty="0">
              <a:solidFill>
                <a:srgbClr val="002060"/>
              </a:solidFill>
              <a:latin typeface="Century Gothic"/>
              <a:ea typeface="Century Gothic"/>
            </a:endParaRPr>
          </a:p>
          <a:p>
            <a:pPr marL="216000" indent="-216000">
              <a:lnSpc>
                <a:spcPct val="100000"/>
              </a:lnSpc>
            </a:pPr>
            <a:r>
              <a:rPr lang="it-IT" sz="1800" b="1" strike="noStrike" spc="-1" dirty="0" err="1">
                <a:solidFill>
                  <a:srgbClr val="002060"/>
                </a:solidFill>
                <a:latin typeface="Century Gothic"/>
                <a:ea typeface="Century Gothic"/>
              </a:rPr>
              <a:t>Vocabulary</a:t>
            </a:r>
            <a:r>
              <a:rPr lang="it-IT" sz="18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: </a:t>
            </a:r>
            <a:r>
              <a:rPr lang="de-DE" sz="28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fahren </a:t>
            </a:r>
            <a:r>
              <a:rPr lang="de-DE" sz="2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[215] </a:t>
            </a:r>
            <a:r>
              <a:rPr lang="de-DE" sz="28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möcht-, ich möchte, du möchtest </a:t>
            </a:r>
            <a:r>
              <a:rPr lang="de-DE" sz="2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[n/a]</a:t>
            </a:r>
            <a:r>
              <a:rPr lang="de-DE" sz="28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</a:p>
          <a:p>
            <a:pPr marL="216000" indent="-216000">
              <a:lnSpc>
                <a:spcPct val="100000"/>
              </a:lnSpc>
            </a:pPr>
            <a:r>
              <a:rPr lang="it-IT" sz="1800" b="0" i="0" strike="noStrike" spc="-1" dirty="0" err="1">
                <a:solidFill>
                  <a:srgbClr val="002060"/>
                </a:solidFill>
                <a:latin typeface="Century Gothic"/>
                <a:ea typeface="Century Gothic"/>
              </a:rPr>
              <a:t>Revisit</a:t>
            </a:r>
            <a:r>
              <a:rPr lang="it-IT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1: </a:t>
            </a:r>
            <a:r>
              <a:rPr lang="de-DE" sz="2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arbeiten [234] Grund [249] Idee [451] mit [13]</a:t>
            </a:r>
            <a:r>
              <a:rPr lang="de-DE" sz="1800" dirty="0"/>
              <a:t> </a:t>
            </a:r>
          </a:p>
          <a:p>
            <a:pPr marL="216000" indent="-216000">
              <a:lnSpc>
                <a:spcPct val="100000"/>
              </a:lnSpc>
            </a:pPr>
            <a:r>
              <a:rPr lang="de-DE" sz="1800" b="0" i="0" strike="noStrike" spc="-1" dirty="0" err="1">
                <a:solidFill>
                  <a:srgbClr val="002060"/>
                </a:solidFill>
                <a:latin typeface="Century Gothic"/>
                <a:ea typeface="Century Gothic"/>
              </a:rPr>
              <a:t>Revisit</a:t>
            </a:r>
            <a:r>
              <a:rPr lang="de-DE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2:</a:t>
            </a:r>
            <a:r>
              <a:rPr lang="de-DE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</a:t>
            </a:r>
            <a:r>
              <a:rPr lang="de-DE" sz="2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brauchen [179] bekommen [212] machen [58] schreiben [184]  Brief [838]  Geschichte [262] Hilfe [481] ich weiß (es) nicht [n/a] wie sagt man…? [n/a] </a:t>
            </a:r>
            <a:endParaRPr lang="de-DE" sz="1800" b="0" i="0" strike="noStrike" spc="-1" dirty="0">
              <a:solidFill>
                <a:srgbClr val="002060"/>
              </a:solidFill>
              <a:latin typeface="Century Gothic"/>
              <a:ea typeface="Century Gothic"/>
            </a:endParaRPr>
          </a:p>
          <a:p>
            <a:pPr marL="216000" indent="-216000">
              <a:lnSpc>
                <a:spcPct val="100000"/>
              </a:lnSpc>
            </a:pPr>
            <a:endParaRPr lang="de-DE" sz="1800" b="1" i="0" strike="noStrike" spc="-1" dirty="0">
              <a:solidFill>
                <a:srgbClr val="002060"/>
              </a:solidFill>
              <a:effectLst/>
              <a:latin typeface="Century Gothic"/>
              <a:ea typeface="+mn-ea"/>
              <a:cs typeface="+mn-cs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60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Jones, R.L &amp; </a:t>
            </a:r>
            <a:r>
              <a:rPr lang="en-GB" sz="1600" dirty="0" err="1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Tschirner</a:t>
            </a:r>
            <a:r>
              <a:rPr lang="en-GB" sz="160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, E. (2019). A frequency dictionary of German: Core vocabulary for learners. London: Routledge.</a:t>
            </a:r>
            <a:endParaRPr lang="en-GB" sz="1600" baseline="0" dirty="0">
              <a:solidFill>
                <a:sysClr val="windowText" lastClr="000000"/>
              </a:solidFill>
            </a:endParaRPr>
          </a:p>
          <a:p>
            <a:pPr marL="216000" indent="-216000">
              <a:lnSpc>
                <a:spcPct val="100000"/>
              </a:lnSpc>
            </a:pPr>
            <a:endParaRPr lang="en-GB" sz="16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6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The frequency rankings for words that occur in this PowerPoint which have been</a:t>
            </a:r>
            <a:r>
              <a:rPr lang="en-GB" sz="1600" b="0" i="1" strike="noStrike" spc="-1" dirty="0">
                <a:solidFill>
                  <a:srgbClr val="000000"/>
                </a:solidFill>
                <a:latin typeface="Calibri"/>
                <a:ea typeface="Calibri"/>
              </a:rPr>
              <a:t> previously</a:t>
            </a:r>
            <a:r>
              <a:rPr lang="en-GB" sz="16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 introduced in these resources are given in the SOW and in the resources that first</a:t>
            </a:r>
          </a:p>
          <a:p>
            <a:pPr marL="216000" indent="-216000">
              <a:lnSpc>
                <a:spcPct val="100000"/>
              </a:lnSpc>
            </a:pPr>
            <a:r>
              <a:rPr lang="en-GB" sz="16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introduced and formally re-visited those words. </a:t>
            </a:r>
            <a:endParaRPr lang="en-GB" sz="16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For any </a:t>
            </a:r>
            <a:r>
              <a:rPr lang="en-GB" sz="1800" b="0" i="1" strike="noStrike" spc="-1" dirty="0">
                <a:solidFill>
                  <a:srgbClr val="000000"/>
                </a:solidFill>
                <a:latin typeface="Calibri"/>
                <a:ea typeface="Calibri"/>
              </a:rPr>
              <a:t>other </a:t>
            </a: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words that occur incidentally in this PowerPoint, frequency rankings will be provided in the notes field wherever possible.</a:t>
            </a:r>
            <a:endParaRPr lang="en-GB" sz="18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8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Note that the first three lessons of the year teach language that can be continuously recycled as lesson routine every lesson in Y3/4.</a:t>
            </a:r>
          </a:p>
          <a:p>
            <a:pPr marL="216000" indent="-216000"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The idea would be that the class teacher (whether or not s/he teaches the class German can re-use the language as part of the daily routine with the class.</a:t>
            </a:r>
            <a:endParaRPr lang="en-GB" sz="18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8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8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800" b="0" strike="noStrike" spc="-1" dirty="0">
              <a:latin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-GB" sz="1800" b="0" strike="noStrike" spc="-1" dirty="0">
              <a:latin typeface="Arial"/>
            </a:endParaRPr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12629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2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22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A66831-990D-4F2F-9C07-338AF4E9D4C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84597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HANDOUT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To be cut in half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25766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HANDOUT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2D0CC9-DEA3-4A63-A921-D94C06607CC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61671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HANDOUT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2D0CC9-DEA3-4A63-A921-D94C06607CC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4368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5 minutes</a:t>
            </a:r>
            <a:endParaRPr lang="en-GB"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spoken</a:t>
            </a:r>
            <a:r>
              <a:rPr lang="en-GB" b="0" baseline="0" dirty="0"/>
              <a:t> </a:t>
            </a:r>
            <a:r>
              <a:rPr lang="en-GB" b="0" dirty="0"/>
              <a:t>production of the SSC [-g], [-d] and [-b] and to contrast them with their voiced equivalents.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Click to bring up the callouts reminding pupils when </a:t>
            </a:r>
            <a:r>
              <a:rPr lang="en-GB" b="1" dirty="0"/>
              <a:t>g,</a:t>
            </a:r>
            <a:r>
              <a:rPr lang="en-GB" b="1" baseline="0" dirty="0"/>
              <a:t> d, </a:t>
            </a:r>
            <a:r>
              <a:rPr lang="en-GB" b="0" baseline="0" dirty="0"/>
              <a:t>and </a:t>
            </a:r>
            <a:r>
              <a:rPr lang="en-GB" b="1" baseline="0" dirty="0"/>
              <a:t>b</a:t>
            </a:r>
            <a:r>
              <a:rPr lang="en-GB" b="0" baseline="0" dirty="0"/>
              <a:t> are voiced and unvoiced</a:t>
            </a:r>
            <a:r>
              <a:rPr lang="en-GB" dirty="0"/>
              <a:t>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Click to bring up</a:t>
            </a:r>
            <a:r>
              <a:rPr lang="en-GB" baseline="0" dirty="0"/>
              <a:t> examples of each SSC.</a:t>
            </a:r>
            <a:endParaRPr lang="en-GB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Pupils</a:t>
            </a:r>
            <a:r>
              <a:rPr lang="en-GB" baseline="0" dirty="0"/>
              <a:t> practise saying each word, paying attention to </a:t>
            </a:r>
            <a:r>
              <a:rPr lang="en-GB" b="1" dirty="0"/>
              <a:t>g,</a:t>
            </a:r>
            <a:r>
              <a:rPr lang="en-GB" b="1" baseline="0" dirty="0"/>
              <a:t> d, </a:t>
            </a:r>
            <a:r>
              <a:rPr lang="en-GB" b="0" baseline="0" dirty="0"/>
              <a:t>and </a:t>
            </a:r>
            <a:r>
              <a:rPr lang="en-GB" b="1" baseline="0" dirty="0"/>
              <a:t>b</a:t>
            </a:r>
            <a:r>
              <a:rPr lang="en-GB" b="0" baseline="0" dirty="0"/>
              <a:t>. In this exercise we have arranged each example under the correct callout so pupils can focus all their attention on producing the different sounds.</a:t>
            </a:r>
            <a:endParaRPr lang="en-GB" dirty="0"/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6041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5 minutes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recognition of verbs and vocabulary from this and previous weeks.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/>
              <a:t>Explain to pupils that they need to decide which verbs could be correct enders to each of the 5 sentence starters, based on their meaning. Sometimes all verbs might make sense.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/>
              <a:t>Pupils discuss in pairs and write down 1-5 and the verbs they think work for each sentence.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/>
              <a:t>Elicit answers and click for ticks to appear next to correct verbs. Discuss meanings of each sentence as you correct.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/>
              <a:t>In the audio version, correct sentences are spoken with the answer ticks.  Pupils can be encouraged to join in with the audio.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1" dirty="0"/>
              <a:t>Note: </a:t>
            </a:r>
            <a:r>
              <a:rPr lang="en-GB" sz="1200" b="0" dirty="0"/>
              <a:t>Ensure pupils know the meanings of the sentence starters in red boxes, as without this knowledge they will struggle to access the task. </a:t>
            </a:r>
            <a:br>
              <a:rPr lang="en-GB" dirty="0"/>
            </a:br>
            <a:br>
              <a:rPr lang="en-GB" dirty="0"/>
            </a:br>
            <a:r>
              <a:rPr lang="en-GB" b="1" dirty="0"/>
              <a:t>Additional task suggestions:</a:t>
            </a:r>
            <a:br>
              <a:rPr lang="en-GB" dirty="0"/>
            </a:br>
            <a:r>
              <a:rPr lang="en-GB" dirty="0"/>
              <a:t>1.  Pupils make up their own sense and nonsense sentences, and their partner or the class must decide whether or not they make sense.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7089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10 minutes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using</a:t>
            </a:r>
            <a:r>
              <a:rPr lang="en-GB" b="0" baseline="0" dirty="0"/>
              <a:t> ‘ich </a:t>
            </a:r>
            <a:r>
              <a:rPr lang="en-GB" b="0" baseline="0" dirty="0" err="1"/>
              <a:t>möchte</a:t>
            </a:r>
            <a:r>
              <a:rPr lang="en-GB" b="0" baseline="0" dirty="0"/>
              <a:t>’, focusing on correct word order with the infinitive verb at the end of each clause.</a:t>
            </a:r>
            <a:endParaRPr lang="en-GB"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sz="1200" b="0" dirty="0"/>
              <a:t>Explain that pupils are going</a:t>
            </a:r>
            <a:r>
              <a:rPr lang="en-GB" sz="1200" b="0" baseline="0" dirty="0"/>
              <a:t> to play a memory game.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sz="1200" b="0" baseline="0" dirty="0"/>
              <a:t>Model how this will work by clicking through the example.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sz="1200" b="0" baseline="0" dirty="0"/>
              <a:t>Pupils work in pairs. Pupil A chooses a phrase from the 9 options on the slide at random. They start with ‘ich </a:t>
            </a:r>
            <a:r>
              <a:rPr lang="en-GB" sz="1200" b="0" baseline="0" dirty="0" err="1"/>
              <a:t>möchte</a:t>
            </a:r>
            <a:r>
              <a:rPr lang="en-GB" sz="1200" b="0" baseline="0" dirty="0"/>
              <a:t>…’. Pupil B then repeats what pupil A has said and then adds a second phrase. Pupils continue adding to each other’s sentences until they have used all 9 options. </a:t>
            </a:r>
            <a:endParaRPr lang="en-GB" sz="1200"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1" dirty="0"/>
              <a:t>Note: </a:t>
            </a:r>
            <a:r>
              <a:rPr lang="en-GB" sz="1200" b="0" dirty="0"/>
              <a:t>a simplified version can be found on</a:t>
            </a:r>
            <a:r>
              <a:rPr lang="en-GB" sz="1200" b="0" baseline="0" dirty="0"/>
              <a:t> the following slide, where students only have to use the verbs.</a:t>
            </a:r>
            <a:br>
              <a:rPr lang="en-GB" b="0" dirty="0"/>
            </a:b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7886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10 minutes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using</a:t>
            </a:r>
            <a:r>
              <a:rPr lang="en-GB" b="0" baseline="0" dirty="0"/>
              <a:t> ‘ich </a:t>
            </a:r>
            <a:r>
              <a:rPr lang="en-GB" b="0" baseline="0" dirty="0" err="1"/>
              <a:t>möchte</a:t>
            </a:r>
            <a:r>
              <a:rPr lang="en-GB" b="0" baseline="0" dirty="0"/>
              <a:t>’ with WO2.</a:t>
            </a:r>
            <a:r>
              <a:rPr lang="en-GB" b="0" dirty="0"/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sz="1200" b="0" dirty="0"/>
              <a:t>Explain that pupils are going</a:t>
            </a:r>
            <a:r>
              <a:rPr lang="en-GB" sz="1200" b="0" baseline="0" dirty="0"/>
              <a:t> to play a memory game.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sz="1200" b="0" baseline="0" dirty="0"/>
              <a:t>Model how this will work by clicking through the example.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sz="1200" b="0" baseline="0" dirty="0"/>
              <a:t>Pupils work in pairs. Pupil A chooses one of the 9 verbs on the slide at random. They start with ‘ich </a:t>
            </a:r>
            <a:r>
              <a:rPr lang="en-GB" sz="1200" b="0" baseline="0" dirty="0" err="1"/>
              <a:t>möchte</a:t>
            </a:r>
            <a:r>
              <a:rPr lang="en-GB" sz="1200" b="0" baseline="0" dirty="0"/>
              <a:t>…’. Pupil B then repeats what pupil A has said and then adds a second verb. Pupils continue adding to each other’s sentences until they have used all 9 verbs. </a:t>
            </a:r>
            <a:endParaRPr lang="en-GB" sz="1200"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1" dirty="0"/>
              <a:t>Note: </a:t>
            </a:r>
            <a:r>
              <a:rPr lang="en-GB" sz="1200" b="0" dirty="0"/>
              <a:t>a more complex version can be found on</a:t>
            </a:r>
            <a:r>
              <a:rPr lang="en-GB" sz="1200" b="0" baseline="0" dirty="0"/>
              <a:t> the previous slide, where pupils add extra details to phrases to help them practise word order that is different in German.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6834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0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Timing: 2 minutes </a:t>
            </a:r>
          </a:p>
          <a:p>
            <a:pPr marL="216000" indent="-216000">
              <a:lnSpc>
                <a:spcPct val="100000"/>
              </a:lnSpc>
            </a:pPr>
            <a:endParaRPr lang="en-GB" sz="1200" b="1" strike="noStrike" spc="-1" dirty="0">
              <a:solidFill>
                <a:srgbClr val="000000"/>
              </a:solidFill>
              <a:latin typeface="Calibri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to recap the formation of yes/ no questions by swapping the subject and verb and to introduce the formation of yes/ no</a:t>
            </a:r>
            <a:r>
              <a:rPr lang="en-GB" sz="1200" b="0" strike="noStrike" spc="-1" baseline="0" dirty="0">
                <a:solidFill>
                  <a:srgbClr val="000000"/>
                </a:solidFill>
                <a:latin typeface="Calibri"/>
                <a:ea typeface="Calibri"/>
              </a:rPr>
              <a:t> questions with ‘</a:t>
            </a:r>
            <a:r>
              <a:rPr lang="en-GB" sz="1200" b="0" strike="noStrike" spc="-1" baseline="0" dirty="0" err="1">
                <a:solidFill>
                  <a:srgbClr val="000000"/>
                </a:solidFill>
                <a:latin typeface="Calibri"/>
                <a:ea typeface="Calibri"/>
              </a:rPr>
              <a:t>möcht</a:t>
            </a:r>
            <a:r>
              <a:rPr lang="en-GB" sz="1200" b="0" strike="noStrike" spc="-1" baseline="0" dirty="0">
                <a:solidFill>
                  <a:srgbClr val="000000"/>
                </a:solidFill>
                <a:latin typeface="Calibri"/>
                <a:ea typeface="Calibri"/>
              </a:rPr>
              <a:t>-’.</a:t>
            </a: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Procedure:</a:t>
            </a:r>
            <a:endParaRPr lang="en-GB" sz="1200" b="0" strike="noStrike" spc="-1" dirty="0">
              <a:latin typeface="Arial"/>
            </a:endParaRPr>
          </a:p>
          <a:p>
            <a:pPr marL="228600" marR="0" lvl="0" indent="-227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Calibri"/>
              <a:buAutoNum type="arabicPeriod"/>
              <a:tabLst/>
              <a:defRPr/>
            </a:pPr>
            <a:r>
              <a:rPr kumimoji="0" lang="en-GB" sz="12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</a:rPr>
              <a:t>Click through the animations to recap the formation of yes/no questions and to learn the formation of 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yes/ no</a:t>
            </a:r>
            <a:r>
              <a:rPr lang="en-GB" sz="1200" b="0" strike="noStrike" spc="-1" baseline="0" dirty="0">
                <a:solidFill>
                  <a:srgbClr val="000000"/>
                </a:solidFill>
                <a:latin typeface="+mn-lt"/>
                <a:ea typeface="Calibri"/>
              </a:rPr>
              <a:t> questions with ‘</a:t>
            </a:r>
            <a:r>
              <a:rPr lang="en-GB" sz="1200" b="0" strike="noStrike" spc="-1" baseline="0" dirty="0" err="1">
                <a:solidFill>
                  <a:srgbClr val="000000"/>
                </a:solidFill>
                <a:latin typeface="+mn-lt"/>
                <a:ea typeface="Calibri"/>
              </a:rPr>
              <a:t>möcht</a:t>
            </a:r>
            <a:r>
              <a:rPr lang="en-GB" sz="1200" b="0" strike="noStrike" spc="-1" baseline="0">
                <a:solidFill>
                  <a:srgbClr val="000000"/>
                </a:solidFill>
                <a:latin typeface="+mn-lt"/>
                <a:ea typeface="Calibri"/>
              </a:rPr>
              <a:t>-’.</a:t>
            </a:r>
            <a:endParaRPr lang="en-GB" sz="1200" b="0" strike="noStrike" spc="-1" dirty="0">
              <a:latin typeface="Arial"/>
            </a:endParaRPr>
          </a:p>
        </p:txBody>
      </p:sp>
      <p:sp>
        <p:nvSpPr>
          <p:cNvPr id="304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BF5E4-B3AA-482D-8DF1-4A8A1D53B555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1479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5 minutes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practise</a:t>
            </a:r>
            <a:r>
              <a:rPr lang="en-GB" b="0" baseline="0" dirty="0"/>
              <a:t> asking and answering questions in 2-verb structures using </a:t>
            </a:r>
            <a:r>
              <a:rPr lang="en-GB" b="0" baseline="0" dirty="0" err="1"/>
              <a:t>möcht</a:t>
            </a:r>
            <a:r>
              <a:rPr lang="en-GB" b="0" baseline="0" dirty="0"/>
              <a:t>- in the first and second persons.</a:t>
            </a:r>
            <a:endParaRPr lang="en-GB"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Pupils work in pairs. They are going to play a game of spot the difference.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Model the activity using the conversation between </a:t>
            </a:r>
            <a:r>
              <a:rPr lang="en-GB" dirty="0" err="1"/>
              <a:t>Lias</a:t>
            </a:r>
            <a:r>
              <a:rPr lang="en-GB" dirty="0"/>
              <a:t> and Ronja. 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Pupils are going to ask each other questions to work out the differences between their handouts. Pupils must keep their handout hidden from their partner!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313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written comprehension of vocabulary from this and revisited weeks.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br>
              <a:rPr lang="en-GB" b="1" dirty="0"/>
            </a:br>
            <a:r>
              <a:rPr lang="en-GB" b="0" dirty="0"/>
              <a:t>1. Give pupils a blank grid.  They fill in the </a:t>
            </a:r>
            <a:r>
              <a:rPr lang="en-GB" b="1" dirty="0"/>
              <a:t>English </a:t>
            </a:r>
            <a:r>
              <a:rPr lang="en-GB" b="0" dirty="0"/>
              <a:t>meanings of any of the words they know, trying to reach 15 points in total.</a:t>
            </a:r>
            <a:br>
              <a:rPr lang="en-GB" b="0" dirty="0"/>
            </a:br>
            <a:endParaRPr lang="en-GB" sz="12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1" dirty="0"/>
              <a:t>Note:</a:t>
            </a:r>
            <a:br>
              <a:rPr lang="en-GB" dirty="0"/>
            </a:br>
            <a:r>
              <a:rPr lang="en-GB" dirty="0"/>
              <a:t>The most recently learnt and practised words are </a:t>
            </a:r>
            <a:r>
              <a:rPr lang="en-GB" dirty="0">
                <a:solidFill>
                  <a:srgbClr val="FF0066"/>
                </a:solidFill>
              </a:rPr>
              <a:t>pink</a:t>
            </a:r>
            <a:r>
              <a:rPr lang="en-GB" dirty="0"/>
              <a:t>, words from the previous week are green and those from week 1 are blue, thus more points are awarded for them, to recognise that memories fade and more effort (heavy lifting!) is needed to retrieve them.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2D0CC9-DEA3-4A63-A921-D94C06607CC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99045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written production of vocabulary from this and revisited weeks.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br>
              <a:rPr lang="en-GB" b="1" dirty="0"/>
            </a:br>
            <a:r>
              <a:rPr lang="en-GB" b="0" dirty="0"/>
              <a:t>1. Give pupils a blank grid. They fill in the </a:t>
            </a:r>
            <a:r>
              <a:rPr lang="en-GB" b="1" dirty="0"/>
              <a:t>German </a:t>
            </a:r>
            <a:r>
              <a:rPr lang="en-GB" b="0" dirty="0"/>
              <a:t>meanings of any of the words they know, trying to reach 15 points in total.</a:t>
            </a:r>
            <a:br>
              <a:rPr lang="en-GB" b="0" dirty="0"/>
            </a:br>
            <a:endParaRPr lang="en-GB" sz="12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1" dirty="0"/>
              <a:t>Note:</a:t>
            </a:r>
            <a:br>
              <a:rPr lang="en-GB" dirty="0"/>
            </a:br>
            <a:r>
              <a:rPr lang="en-GB" dirty="0"/>
              <a:t>The most recently learnt and practised words are </a:t>
            </a:r>
            <a:r>
              <a:rPr lang="en-GB" dirty="0">
                <a:solidFill>
                  <a:srgbClr val="FF0066"/>
                </a:solidFill>
              </a:rPr>
              <a:t>pink</a:t>
            </a:r>
            <a:r>
              <a:rPr lang="en-GB" dirty="0"/>
              <a:t>, words from the previous week are green and those from week 1 are blue, thus more points are awarded for them, to recognise that memories fade and more effort (heavy lifting!) is needed to retrieve them.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2D0CC9-DEA3-4A63-A921-D94C06607CC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0439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8858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8090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4287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5003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1225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1501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0810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69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30377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05211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330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56706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87500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29272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68734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89832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82847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92345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20402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49993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66750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4134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78878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04536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50505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43993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231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0897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7331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3087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3597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9367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5682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36405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43281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4400" b="0" strike="noStrike" spc="-1" dirty="0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1263409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26" Type="http://schemas.openxmlformats.org/officeDocument/2006/relationships/image" Target="../media/image61.png"/><Relationship Id="rId3" Type="http://schemas.openxmlformats.org/officeDocument/2006/relationships/image" Target="../media/image28.png"/><Relationship Id="rId21" Type="http://schemas.openxmlformats.org/officeDocument/2006/relationships/image" Target="../media/image44.png"/><Relationship Id="rId7" Type="http://schemas.openxmlformats.org/officeDocument/2006/relationships/image" Target="../media/image24.png"/><Relationship Id="rId12" Type="http://schemas.openxmlformats.org/officeDocument/2006/relationships/image" Target="../media/image36.png"/><Relationship Id="rId17" Type="http://schemas.openxmlformats.org/officeDocument/2006/relationships/image" Target="../media/image55.png"/><Relationship Id="rId25" Type="http://schemas.openxmlformats.org/officeDocument/2006/relationships/image" Target="../media/image46.gif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54.jpe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11" Type="http://schemas.openxmlformats.org/officeDocument/2006/relationships/image" Target="../media/image35.png"/><Relationship Id="rId24" Type="http://schemas.openxmlformats.org/officeDocument/2006/relationships/image" Target="../media/image45.gif"/><Relationship Id="rId5" Type="http://schemas.openxmlformats.org/officeDocument/2006/relationships/image" Target="../media/image27.png"/><Relationship Id="rId15" Type="http://schemas.openxmlformats.org/officeDocument/2006/relationships/image" Target="../media/image53.png"/><Relationship Id="rId23" Type="http://schemas.openxmlformats.org/officeDocument/2006/relationships/image" Target="../media/image60.png"/><Relationship Id="rId10" Type="http://schemas.openxmlformats.org/officeDocument/2006/relationships/image" Target="../media/image34.png"/><Relationship Id="rId19" Type="http://schemas.openxmlformats.org/officeDocument/2006/relationships/image" Target="../media/image57.png"/><Relationship Id="rId4" Type="http://schemas.openxmlformats.org/officeDocument/2006/relationships/image" Target="../media/image42.png"/><Relationship Id="rId9" Type="http://schemas.openxmlformats.org/officeDocument/2006/relationships/image" Target="../media/image29.png"/><Relationship Id="rId14" Type="http://schemas.openxmlformats.org/officeDocument/2006/relationships/image" Target="../media/image52.png"/><Relationship Id="rId22" Type="http://schemas.openxmlformats.org/officeDocument/2006/relationships/image" Target="../media/image59.png"/><Relationship Id="rId27" Type="http://schemas.openxmlformats.org/officeDocument/2006/relationships/image" Target="../media/image6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gif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0.sv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19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4.png"/><Relationship Id="rId3" Type="http://schemas.openxmlformats.org/officeDocument/2006/relationships/image" Target="../media/image22.png"/><Relationship Id="rId7" Type="http://schemas.openxmlformats.org/officeDocument/2006/relationships/image" Target="../media/image23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11" Type="http://schemas.openxmlformats.org/officeDocument/2006/relationships/image" Target="../media/image28.png"/><Relationship Id="rId5" Type="http://schemas.openxmlformats.org/officeDocument/2006/relationships/image" Target="../media/image20.svg"/><Relationship Id="rId15" Type="http://schemas.openxmlformats.org/officeDocument/2006/relationships/image" Target="../media/image36.png"/><Relationship Id="rId10" Type="http://schemas.openxmlformats.org/officeDocument/2006/relationships/image" Target="../media/image27.png"/><Relationship Id="rId4" Type="http://schemas.openxmlformats.org/officeDocument/2006/relationships/image" Target="../media/image19.png"/><Relationship Id="rId9" Type="http://schemas.openxmlformats.org/officeDocument/2006/relationships/image" Target="../media/image33.png"/><Relationship Id="rId1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6.gif"/><Relationship Id="rId3" Type="http://schemas.openxmlformats.org/officeDocument/2006/relationships/image" Target="../media/image22.png"/><Relationship Id="rId7" Type="http://schemas.openxmlformats.org/officeDocument/2006/relationships/image" Target="../media/image41.jpeg"/><Relationship Id="rId12" Type="http://schemas.openxmlformats.org/officeDocument/2006/relationships/image" Target="../media/image4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11" Type="http://schemas.openxmlformats.org/officeDocument/2006/relationships/image" Target="../media/image44.png"/><Relationship Id="rId5" Type="http://schemas.openxmlformats.org/officeDocument/2006/relationships/image" Target="../media/image20.svg"/><Relationship Id="rId10" Type="http://schemas.openxmlformats.org/officeDocument/2006/relationships/image" Target="../media/image43.png"/><Relationship Id="rId4" Type="http://schemas.openxmlformats.org/officeDocument/2006/relationships/image" Target="../media/image19.png"/><Relationship Id="rId9" Type="http://schemas.openxmlformats.org/officeDocument/2006/relationships/image" Target="../media/image27.png"/><Relationship Id="rId14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stomShape 1">
            <a:extLst>
              <a:ext uri="{FF2B5EF4-FFF2-40B4-BE49-F238E27FC236}">
                <a16:creationId xmlns:a16="http://schemas.microsoft.com/office/drawing/2014/main" id="{D9F09DF2-C99C-4AE5-B878-10333DAF4102}"/>
              </a:ext>
            </a:extLst>
          </p:cNvPr>
          <p:cNvSpPr/>
          <p:nvPr/>
        </p:nvSpPr>
        <p:spPr>
          <a:xfrm>
            <a:off x="0" y="-703"/>
            <a:ext cx="4350240" cy="6857280"/>
          </a:xfrm>
          <a:prstGeom prst="rect">
            <a:avLst/>
          </a:prstGeom>
          <a:solidFill>
            <a:srgbClr val="FADD2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01" name="Google Shape;101;p2"/>
          <p:cNvSpPr txBox="1"/>
          <p:nvPr/>
        </p:nvSpPr>
        <p:spPr>
          <a:xfrm>
            <a:off x="0" y="6334820"/>
            <a:ext cx="435098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Follow ups 1-5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3B383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E28BE7-8949-4E49-A98F-68B6A8E0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44" y="233239"/>
            <a:ext cx="4350984" cy="1325563"/>
          </a:xfrm>
        </p:spPr>
        <p:txBody>
          <a:bodyPr>
            <a:noAutofit/>
          </a:bodyPr>
          <a:lstStyle/>
          <a:p>
            <a:pPr algn="ctr"/>
            <a:r>
              <a:rPr lang="en-GB" sz="4000" b="1" spc="-1">
                <a:solidFill>
                  <a:srgbClr val="3B3838"/>
                </a:solidFill>
                <a:latin typeface="Century Gothic" panose="020B0502020202020204" pitchFamily="34" charset="0"/>
                <a:ea typeface="Century Gothic"/>
              </a:rPr>
              <a:t>Talking about activities and events</a:t>
            </a:r>
            <a:endParaRPr lang="en-GB" sz="4000" dirty="0">
              <a:solidFill>
                <a:srgbClr val="3B3838"/>
              </a:solidFill>
            </a:endParaRPr>
          </a:p>
        </p:txBody>
      </p:sp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7E2E925F-F542-435B-8CEB-05FEDBBEED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866" y="240668"/>
            <a:ext cx="3811412" cy="48812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9A0E710-98FE-45EC-A32A-7523767395BD}"/>
              </a:ext>
            </a:extLst>
          </p:cNvPr>
          <p:cNvSpPr txBox="1"/>
          <p:nvPr/>
        </p:nvSpPr>
        <p:spPr>
          <a:xfrm>
            <a:off x="8182900" y="6466406"/>
            <a:ext cx="3987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Term 3 Week 5</a:t>
            </a:r>
          </a:p>
        </p:txBody>
      </p:sp>
      <p:sp>
        <p:nvSpPr>
          <p:cNvPr id="3" name="CustomShape 2">
            <a:extLst>
              <a:ext uri="{FF2B5EF4-FFF2-40B4-BE49-F238E27FC236}">
                <a16:creationId xmlns:a16="http://schemas.microsoft.com/office/drawing/2014/main" id="{22C24C22-B136-8C7A-9445-5A0438CB5138}"/>
              </a:ext>
            </a:extLst>
          </p:cNvPr>
          <p:cNvSpPr/>
          <p:nvPr/>
        </p:nvSpPr>
        <p:spPr>
          <a:xfrm>
            <a:off x="5649294" y="4911926"/>
            <a:ext cx="5644800" cy="155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Tx/>
              <a:buNone/>
              <a:tabLst/>
              <a:defRPr/>
            </a:pPr>
            <a:r>
              <a:rPr kumimoji="0" lang="en-GB" sz="9600" b="1" i="0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dern Love" panose="04090805081005020601" pitchFamily="82" charset="0"/>
                <a:cs typeface="Arial"/>
                <a:sym typeface="Arial"/>
              </a:rPr>
              <a:t>gelb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odern Love" panose="04090805081005020601" pitchFamily="82" charset="0"/>
              <a:cs typeface="Arial"/>
              <a:sym typeface="Arial"/>
            </a:endParaRPr>
          </a:p>
        </p:txBody>
      </p:sp>
      <p:pic>
        <p:nvPicPr>
          <p:cNvPr id="5" name="Picture 4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3F8EF175-B7B4-08D5-8888-9B039AC32D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808" y="3770604"/>
            <a:ext cx="1504597" cy="1457578"/>
          </a:xfrm>
          <a:prstGeom prst="rect">
            <a:avLst/>
          </a:prstGeom>
        </p:spPr>
      </p:pic>
      <p:pic>
        <p:nvPicPr>
          <p:cNvPr id="6" name="Picture 5" descr="A cartoon of a person with arms crossed&#10;&#10;Description automatically generated">
            <a:extLst>
              <a:ext uri="{FF2B5EF4-FFF2-40B4-BE49-F238E27FC236}">
                <a16:creationId xmlns:a16="http://schemas.microsoft.com/office/drawing/2014/main" id="{2D6E407B-56C1-88BD-E1E1-20A28BACDC5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50"/>
          <a:stretch/>
        </p:blipFill>
        <p:spPr>
          <a:xfrm>
            <a:off x="299328" y="3783899"/>
            <a:ext cx="1664493" cy="1444283"/>
          </a:xfrm>
          <a:prstGeom prst="rect">
            <a:avLst/>
          </a:prstGeom>
        </p:spPr>
      </p:pic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515B5741-B979-1BA3-1B90-F0D5BC752B2F}"/>
              </a:ext>
            </a:extLst>
          </p:cNvPr>
          <p:cNvSpPr/>
          <p:nvPr/>
        </p:nvSpPr>
        <p:spPr>
          <a:xfrm>
            <a:off x="848016" y="1969968"/>
            <a:ext cx="3125936" cy="1747247"/>
          </a:xfrm>
          <a:prstGeom prst="cloudCallout">
            <a:avLst>
              <a:gd name="adj1" fmla="val -21560"/>
              <a:gd name="adj2" fmla="val 61046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2" descr="Free Switzerland Country vector and picture">
            <a:extLst>
              <a:ext uri="{FF2B5EF4-FFF2-40B4-BE49-F238E27FC236}">
                <a16:creationId xmlns:a16="http://schemas.microsoft.com/office/drawing/2014/main" id="{0A5C91DF-9FE8-A5B7-99F9-7F9D068C5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494" y="2585172"/>
            <a:ext cx="932700" cy="54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cartoon of two women&#10;&#10;Description automatically generated">
            <a:extLst>
              <a:ext uri="{FF2B5EF4-FFF2-40B4-BE49-F238E27FC236}">
                <a16:creationId xmlns:a16="http://schemas.microsoft.com/office/drawing/2014/main" id="{7C5D4464-DB73-E663-4099-86A96FA6D67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161"/>
          <a:stretch/>
        </p:blipFill>
        <p:spPr>
          <a:xfrm>
            <a:off x="2024638" y="2171943"/>
            <a:ext cx="1491747" cy="98756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1">
            <a:extLst>
              <a:ext uri="{FF2B5EF4-FFF2-40B4-BE49-F238E27FC236}">
                <a16:creationId xmlns:a16="http://schemas.microsoft.com/office/drawing/2014/main" id="{7AEA9783-5FAF-4A73-9C1C-3283B12CA41B}"/>
              </a:ext>
            </a:extLst>
          </p:cNvPr>
          <p:cNvSpPr/>
          <p:nvPr/>
        </p:nvSpPr>
        <p:spPr>
          <a:xfrm>
            <a:off x="-24707" y="0"/>
            <a:ext cx="4350240" cy="6857280"/>
          </a:xfrm>
          <a:prstGeom prst="rect">
            <a:avLst/>
          </a:prstGeom>
          <a:solidFill>
            <a:srgbClr val="FADD2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s-MX"/>
          </a:p>
        </p:txBody>
      </p:sp>
      <p:sp>
        <p:nvSpPr>
          <p:cNvPr id="11" name="CustomShape 2">
            <a:extLst>
              <a:ext uri="{FF2B5EF4-FFF2-40B4-BE49-F238E27FC236}">
                <a16:creationId xmlns:a16="http://schemas.microsoft.com/office/drawing/2014/main" id="{F3560F50-441E-4149-9EAE-DE5F5533F96A}"/>
              </a:ext>
            </a:extLst>
          </p:cNvPr>
          <p:cNvSpPr/>
          <p:nvPr/>
        </p:nvSpPr>
        <p:spPr>
          <a:xfrm>
            <a:off x="5564172" y="4843962"/>
            <a:ext cx="5644800" cy="155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Tx/>
              <a:buNone/>
              <a:tabLst/>
              <a:defRPr/>
            </a:pPr>
            <a:r>
              <a:rPr kumimoji="0" lang="en-GB" sz="9600" b="1" i="0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dern Love" panose="04090805081005020601" pitchFamily="82" charset="0"/>
                <a:cs typeface="Arial"/>
                <a:sym typeface="Arial"/>
              </a:rPr>
              <a:t>gelb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odern Love" panose="04090805081005020601" pitchFamily="82" charset="0"/>
              <a:cs typeface="Arial"/>
              <a:sym typeface="Arial"/>
            </a:endParaRP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D5603E69-6D57-4DBC-9FBE-288A6A1DBE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866" y="240668"/>
            <a:ext cx="3811412" cy="488128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7F2140E-EB89-8FF0-8D1A-65C5245044AA}"/>
              </a:ext>
            </a:extLst>
          </p:cNvPr>
          <p:cNvSpPr txBox="1">
            <a:spLocks/>
          </p:cNvSpPr>
          <p:nvPr/>
        </p:nvSpPr>
        <p:spPr>
          <a:xfrm rot="20294405">
            <a:off x="238991" y="2856240"/>
            <a:ext cx="4216910" cy="1144800"/>
          </a:xfrm>
          <a:prstGeom prst="rect">
            <a:avLst/>
          </a:prstGeom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000" b="1" dirty="0" err="1">
                <a:solidFill>
                  <a:srgbClr val="3B3838"/>
                </a:solidFill>
                <a:latin typeface="Century Gothic" panose="020B0502020202020204" pitchFamily="34" charset="0"/>
                <a:hlinkClick r:id="" action="ppaction://noaction">
                  <a:snd r:embed="rId4" name="tschuess.wav"/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Tschüss</a:t>
            </a:r>
            <a:r>
              <a:rPr lang="en-GB" sz="6000" b="1" dirty="0">
                <a:solidFill>
                  <a:srgbClr val="3B3838"/>
                </a:solidFill>
                <a:latin typeface="Century Gothic" panose="020B0502020202020204" pitchFamily="34" charset="0"/>
                <a:hlinkClick r:id="" action="ppaction://noaction">
                  <a:snd r:embed="rId4" name="tschuess.wav"/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4712005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405271"/>
              </p:ext>
            </p:extLst>
          </p:nvPr>
        </p:nvGraphicFramePr>
        <p:xfrm>
          <a:off x="763413" y="1067664"/>
          <a:ext cx="4745706" cy="53044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72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28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2611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8199406"/>
                  </a:ext>
                </a:extLst>
              </a:tr>
              <a:tr h="132611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0476543"/>
                  </a:ext>
                </a:extLst>
              </a:tr>
              <a:tr h="132611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9673953"/>
                  </a:ext>
                </a:extLst>
              </a:tr>
              <a:tr h="132611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8" name="Picture 6" descr="A red and white circle with blue text&#10;&#10;Description automatically generated">
            <a:extLst>
              <a:ext uri="{FF2B5EF4-FFF2-40B4-BE49-F238E27FC236}">
                <a16:creationId xmlns:a16="http://schemas.microsoft.com/office/drawing/2014/main" id="{2E078DDC-9582-1630-496B-0A85999272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467"/>
          <a:stretch/>
        </p:blipFill>
        <p:spPr bwMode="auto">
          <a:xfrm>
            <a:off x="1821449" y="2531914"/>
            <a:ext cx="1353679" cy="101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Free Switzerland Country vector and picture">
            <a:extLst>
              <a:ext uri="{FF2B5EF4-FFF2-40B4-BE49-F238E27FC236}">
                <a16:creationId xmlns:a16="http://schemas.microsoft.com/office/drawing/2014/main" id="{6118634E-20C8-CF3A-A9FC-D02B9F722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246" y="1431773"/>
            <a:ext cx="1125993" cy="66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CB3659F-6C30-C75E-8EF3-3480AFF225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6384" y="1176623"/>
            <a:ext cx="1046475" cy="1105019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8339E5E-14E6-B224-E435-19A712062B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869638"/>
              </p:ext>
            </p:extLst>
          </p:nvPr>
        </p:nvGraphicFramePr>
        <p:xfrm>
          <a:off x="6609425" y="1067664"/>
          <a:ext cx="4745706" cy="53044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72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28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2611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8199406"/>
                  </a:ext>
                </a:extLst>
              </a:tr>
              <a:tr h="132611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0476543"/>
                  </a:ext>
                </a:extLst>
              </a:tr>
              <a:tr h="132611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9673953"/>
                  </a:ext>
                </a:extLst>
              </a:tr>
              <a:tr h="132611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29DB5917-E2E6-E22A-1155-59324178153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449" y="5156667"/>
            <a:ext cx="1095692" cy="1084950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F1EA922D-C8DC-02BE-100E-B8D3CB48FDB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530" y="2452683"/>
            <a:ext cx="1178994" cy="114469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438302D7-0F45-AA35-A2F9-4B407B4AFBC4}"/>
              </a:ext>
            </a:extLst>
          </p:cNvPr>
          <p:cNvGrpSpPr/>
          <p:nvPr/>
        </p:nvGrpSpPr>
        <p:grpSpPr>
          <a:xfrm>
            <a:off x="10254067" y="1161815"/>
            <a:ext cx="1043649" cy="1100754"/>
            <a:chOff x="-2579673" y="2642435"/>
            <a:chExt cx="2446639" cy="242011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2DCADE8-F4B5-88B8-446F-E3B15FA7CE2D}"/>
                </a:ext>
              </a:extLst>
            </p:cNvPr>
            <p:cNvSpPr/>
            <p:nvPr/>
          </p:nvSpPr>
          <p:spPr>
            <a:xfrm>
              <a:off x="-2579673" y="2642435"/>
              <a:ext cx="2446639" cy="2420110"/>
            </a:xfrm>
            <a:prstGeom prst="ellipse">
              <a:avLst/>
            </a:prstGeom>
            <a:solidFill>
              <a:srgbClr val="36AFCE">
                <a:lumMod val="20000"/>
                <a:lumOff val="80000"/>
              </a:srgbClr>
            </a:solidFill>
            <a:ln w="381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pic>
          <p:nvPicPr>
            <p:cNvPr id="15" name="Picture 8" descr="Free home office at home work vector">
              <a:extLst>
                <a:ext uri="{FF2B5EF4-FFF2-40B4-BE49-F238E27FC236}">
                  <a16:creationId xmlns:a16="http://schemas.microsoft.com/office/drawing/2014/main" id="{2CE1E654-98E9-F1C8-3359-AA38DEB307A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43" t="39678" r="24103" b="8856"/>
            <a:stretch/>
          </p:blipFill>
          <p:spPr bwMode="auto">
            <a:xfrm>
              <a:off x="-2218154" y="3063832"/>
              <a:ext cx="1723600" cy="1577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8B27743-18B6-7368-BBD8-EAD416B4A2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83313" y="2491795"/>
            <a:ext cx="1151649" cy="1105584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44AB865B-A6BC-EACB-60BF-4E115B7A385D}"/>
              </a:ext>
            </a:extLst>
          </p:cNvPr>
          <p:cNvGrpSpPr/>
          <p:nvPr/>
        </p:nvGrpSpPr>
        <p:grpSpPr>
          <a:xfrm>
            <a:off x="2009302" y="1221343"/>
            <a:ext cx="1048927" cy="1041723"/>
            <a:chOff x="6078686" y="695074"/>
            <a:chExt cx="2289164" cy="2233005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9FC6220-CD71-3945-525C-2F95854AEC03}"/>
                </a:ext>
              </a:extLst>
            </p:cNvPr>
            <p:cNvSpPr/>
            <p:nvPr/>
          </p:nvSpPr>
          <p:spPr>
            <a:xfrm>
              <a:off x="6078686" y="695074"/>
              <a:ext cx="2289164" cy="2233005"/>
            </a:xfrm>
            <a:prstGeom prst="ellipse">
              <a:avLst/>
            </a:prstGeom>
            <a:solidFill>
              <a:srgbClr val="FFFFEF"/>
            </a:solidFill>
            <a:ln>
              <a:solidFill>
                <a:srgbClr val="FCDE7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F401D24-01CD-60DA-D4CF-48FC151BC76F}"/>
                </a:ext>
              </a:extLst>
            </p:cNvPr>
            <p:cNvGrpSpPr/>
            <p:nvPr/>
          </p:nvGrpSpPr>
          <p:grpSpPr>
            <a:xfrm>
              <a:off x="6401094" y="1019163"/>
              <a:ext cx="1717274" cy="1515147"/>
              <a:chOff x="-4777161" y="6088593"/>
              <a:chExt cx="1851967" cy="1595912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EE16D35-B109-8FEB-58A2-856B2A8AA4F7}"/>
                  </a:ext>
                </a:extLst>
              </p:cNvPr>
              <p:cNvSpPr/>
              <p:nvPr/>
            </p:nvSpPr>
            <p:spPr>
              <a:xfrm>
                <a:off x="-3484729" y="6208352"/>
                <a:ext cx="229674" cy="31220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1" name="Picture 20" descr="Text&#10;&#10;Description automatically generated">
                <a:extLst>
                  <a:ext uri="{FF2B5EF4-FFF2-40B4-BE49-F238E27FC236}">
                    <a16:creationId xmlns:a16="http://schemas.microsoft.com/office/drawing/2014/main" id="{0C48FCAF-0C05-07E1-4A1B-44CC001563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4777161" y="6730461"/>
                <a:ext cx="1851967" cy="954044"/>
              </a:xfrm>
              <a:prstGeom prst="rect">
                <a:avLst/>
              </a:prstGeom>
            </p:spPr>
          </p:pic>
          <p:sp>
            <p:nvSpPr>
              <p:cNvPr id="22" name="Isosceles Triangle 21">
                <a:extLst>
                  <a:ext uri="{FF2B5EF4-FFF2-40B4-BE49-F238E27FC236}">
                    <a16:creationId xmlns:a16="http://schemas.microsoft.com/office/drawing/2014/main" id="{D5D9E79B-9BAB-9CB9-F071-376BFA9AD7CF}"/>
                  </a:ext>
                </a:extLst>
              </p:cNvPr>
              <p:cNvSpPr/>
              <p:nvPr/>
            </p:nvSpPr>
            <p:spPr>
              <a:xfrm>
                <a:off x="-4726772" y="6088593"/>
                <a:ext cx="1727780" cy="597273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pic>
        <p:nvPicPr>
          <p:cNvPr id="25" name="Picture 24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7C4BA0CC-3523-BA68-1ECC-B3B0429FF3A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944" y="3805328"/>
            <a:ext cx="1252982" cy="1122836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EF41C990-F37E-ACA6-91F7-55C3C31DA6B6}"/>
              </a:ext>
            </a:extLst>
          </p:cNvPr>
          <p:cNvGrpSpPr/>
          <p:nvPr/>
        </p:nvGrpSpPr>
        <p:grpSpPr>
          <a:xfrm>
            <a:off x="4272502" y="3829412"/>
            <a:ext cx="1311962" cy="1122836"/>
            <a:chOff x="8078724" y="4526166"/>
            <a:chExt cx="1348509" cy="1072269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8720DF7-3E43-34E2-EAC3-63546BEA5B20}"/>
                </a:ext>
              </a:extLst>
            </p:cNvPr>
            <p:cNvSpPr/>
            <p:nvPr/>
          </p:nvSpPr>
          <p:spPr>
            <a:xfrm>
              <a:off x="8078724" y="4526166"/>
              <a:ext cx="1163696" cy="1072269"/>
            </a:xfrm>
            <a:prstGeom prst="ellipse">
              <a:avLst/>
            </a:prstGeom>
            <a:solidFill>
              <a:srgbClr val="F9FFC9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0998ACB-90E6-F31E-B452-1555B4F9E27D}"/>
                </a:ext>
              </a:extLst>
            </p:cNvPr>
            <p:cNvSpPr txBox="1"/>
            <p:nvPr/>
          </p:nvSpPr>
          <p:spPr>
            <a:xfrm>
              <a:off x="8263537" y="5173137"/>
              <a:ext cx="1163696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to visit</a:t>
              </a:r>
            </a:p>
          </p:txBody>
        </p:sp>
        <p:pic>
          <p:nvPicPr>
            <p:cNvPr id="34" name="Picture 4" descr="Free Hand Card vector and picture">
              <a:extLst>
                <a:ext uri="{FF2B5EF4-FFF2-40B4-BE49-F238E27FC236}">
                  <a16:creationId xmlns:a16="http://schemas.microsoft.com/office/drawing/2014/main" id="{6FE546EA-D7ED-EB56-D83C-4F70CA27BF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3770" y="4725816"/>
              <a:ext cx="873604" cy="505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2" descr="A blue and black sign with hands in a circle&#10;&#10;Description automatically generated">
            <a:extLst>
              <a:ext uri="{FF2B5EF4-FFF2-40B4-BE49-F238E27FC236}">
                <a16:creationId xmlns:a16="http://schemas.microsoft.com/office/drawing/2014/main" id="{2C7DDD71-1F7E-0D91-BE0B-32A99DAEB5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27"/>
          <a:stretch/>
        </p:blipFill>
        <p:spPr bwMode="auto">
          <a:xfrm>
            <a:off x="1885901" y="5214894"/>
            <a:ext cx="1312863" cy="108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888E366F-70B0-8F30-BF9A-C09F0929A80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296" y="2494353"/>
            <a:ext cx="1252982" cy="112283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B406347-03E4-BC1A-B586-D44288FDC3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7417" y="5192573"/>
            <a:ext cx="1046475" cy="1105019"/>
          </a:xfrm>
          <a:prstGeom prst="rect">
            <a:avLst/>
          </a:prstGeom>
        </p:spPr>
      </p:pic>
      <p:pic>
        <p:nvPicPr>
          <p:cNvPr id="24" name="Picture 23" descr="Logo, company name&#10;&#10;Description automatically generated">
            <a:extLst>
              <a:ext uri="{FF2B5EF4-FFF2-40B4-BE49-F238E27FC236}">
                <a16:creationId xmlns:a16="http://schemas.microsoft.com/office/drawing/2014/main" id="{F1AD12D4-9A7B-C678-0518-0EBAA0833E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055" y="5165100"/>
            <a:ext cx="1095692" cy="1084950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C0877031-C15E-A060-AB38-E6A25E391810}"/>
              </a:ext>
            </a:extLst>
          </p:cNvPr>
          <p:cNvGrpSpPr/>
          <p:nvPr/>
        </p:nvGrpSpPr>
        <p:grpSpPr>
          <a:xfrm>
            <a:off x="7794413" y="1221343"/>
            <a:ext cx="1048927" cy="1041723"/>
            <a:chOff x="6078686" y="695074"/>
            <a:chExt cx="2289164" cy="2233005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2122D2A-DF05-ACBA-0390-D33D78C5A4C0}"/>
                </a:ext>
              </a:extLst>
            </p:cNvPr>
            <p:cNvSpPr/>
            <p:nvPr/>
          </p:nvSpPr>
          <p:spPr>
            <a:xfrm>
              <a:off x="6078686" y="695074"/>
              <a:ext cx="2289164" cy="2233005"/>
            </a:xfrm>
            <a:prstGeom prst="ellipse">
              <a:avLst/>
            </a:prstGeom>
            <a:solidFill>
              <a:srgbClr val="FFFFEF"/>
            </a:solidFill>
            <a:ln>
              <a:solidFill>
                <a:srgbClr val="FCDE7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F3105EFB-5301-38BA-BA0A-E6712F23E6D2}"/>
                </a:ext>
              </a:extLst>
            </p:cNvPr>
            <p:cNvGrpSpPr/>
            <p:nvPr/>
          </p:nvGrpSpPr>
          <p:grpSpPr>
            <a:xfrm>
              <a:off x="6401094" y="1019163"/>
              <a:ext cx="1717274" cy="1515147"/>
              <a:chOff x="-4777161" y="6088593"/>
              <a:chExt cx="1851967" cy="1595912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334C718-C7AD-58FA-2C98-CCE776424C98}"/>
                  </a:ext>
                </a:extLst>
              </p:cNvPr>
              <p:cNvSpPr/>
              <p:nvPr/>
            </p:nvSpPr>
            <p:spPr>
              <a:xfrm>
                <a:off x="-3484729" y="6208352"/>
                <a:ext cx="229674" cy="31220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37" name="Picture 36" descr="Text&#10;&#10;Description automatically generated">
                <a:extLst>
                  <a:ext uri="{FF2B5EF4-FFF2-40B4-BE49-F238E27FC236}">
                    <a16:creationId xmlns:a16="http://schemas.microsoft.com/office/drawing/2014/main" id="{C026A452-E77C-E411-0104-84076E2FBB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4777161" y="6730461"/>
                <a:ext cx="1851967" cy="954044"/>
              </a:xfrm>
              <a:prstGeom prst="rect">
                <a:avLst/>
              </a:prstGeom>
            </p:spPr>
          </p:pic>
          <p:sp>
            <p:nvSpPr>
              <p:cNvPr id="39" name="Isosceles Triangle 38">
                <a:extLst>
                  <a:ext uri="{FF2B5EF4-FFF2-40B4-BE49-F238E27FC236}">
                    <a16:creationId xmlns:a16="http://schemas.microsoft.com/office/drawing/2014/main" id="{EABB2E4A-4CB4-0DA9-B466-33F678819F1E}"/>
                  </a:ext>
                </a:extLst>
              </p:cNvPr>
              <p:cNvSpPr/>
              <p:nvPr/>
            </p:nvSpPr>
            <p:spPr>
              <a:xfrm>
                <a:off x="-4726772" y="6088593"/>
                <a:ext cx="1727780" cy="597273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7D5610C-01B4-6B46-6EFC-2BD2C513DFBC}"/>
              </a:ext>
            </a:extLst>
          </p:cNvPr>
          <p:cNvGrpSpPr/>
          <p:nvPr/>
        </p:nvGrpSpPr>
        <p:grpSpPr>
          <a:xfrm>
            <a:off x="10057613" y="3829412"/>
            <a:ext cx="1311962" cy="1122836"/>
            <a:chOff x="8078724" y="4526166"/>
            <a:chExt cx="1348509" cy="1072269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BCDB3DE-D2BE-C9D3-9965-EE93507097A4}"/>
                </a:ext>
              </a:extLst>
            </p:cNvPr>
            <p:cNvSpPr/>
            <p:nvPr/>
          </p:nvSpPr>
          <p:spPr>
            <a:xfrm>
              <a:off x="8078724" y="4526166"/>
              <a:ext cx="1163696" cy="1072269"/>
            </a:xfrm>
            <a:prstGeom prst="ellipse">
              <a:avLst/>
            </a:prstGeom>
            <a:solidFill>
              <a:srgbClr val="F9FFC9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EE89E3D-7FF7-EC0C-3D10-8F260C4A790D}"/>
                </a:ext>
              </a:extLst>
            </p:cNvPr>
            <p:cNvSpPr txBox="1"/>
            <p:nvPr/>
          </p:nvSpPr>
          <p:spPr>
            <a:xfrm>
              <a:off x="8263537" y="5173137"/>
              <a:ext cx="1163696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to visit</a:t>
              </a:r>
            </a:p>
          </p:txBody>
        </p:sp>
        <p:pic>
          <p:nvPicPr>
            <p:cNvPr id="43" name="Picture 4" descr="Free Hand Card vector and picture">
              <a:extLst>
                <a:ext uri="{FF2B5EF4-FFF2-40B4-BE49-F238E27FC236}">
                  <a16:creationId xmlns:a16="http://schemas.microsoft.com/office/drawing/2014/main" id="{7984E1DB-CE64-8610-8597-A5BA19AAD9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3770" y="4725816"/>
              <a:ext cx="873604" cy="505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4" name="Picture 12" descr="Free brief envelope letter vector">
            <a:extLst>
              <a:ext uri="{FF2B5EF4-FFF2-40B4-BE49-F238E27FC236}">
                <a16:creationId xmlns:a16="http://schemas.microsoft.com/office/drawing/2014/main" id="{86DFCB34-3428-658B-CB94-74346E1A3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203" y="3829695"/>
            <a:ext cx="973199" cy="97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6" descr="Free reaching out helping vector">
            <a:extLst>
              <a:ext uri="{FF2B5EF4-FFF2-40B4-BE49-F238E27FC236}">
                <a16:creationId xmlns:a16="http://schemas.microsoft.com/office/drawing/2014/main" id="{3EFDB7B5-7B8C-00C2-DB2D-D1F9918FA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275" y="2572222"/>
            <a:ext cx="961889" cy="96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Free storytelling fantasy imagination illustration">
            <a:extLst>
              <a:ext uri="{FF2B5EF4-FFF2-40B4-BE49-F238E27FC236}">
                <a16:creationId xmlns:a16="http://schemas.microsoft.com/office/drawing/2014/main" id="{200A5440-8F84-FA48-9F78-6091AABDF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533" y="2737502"/>
            <a:ext cx="1035927" cy="58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3C81E3EA-E79D-2A81-62DF-A1F5D69A256C}"/>
              </a:ext>
            </a:extLst>
          </p:cNvPr>
          <p:cNvGrpSpPr/>
          <p:nvPr/>
        </p:nvGrpSpPr>
        <p:grpSpPr>
          <a:xfrm>
            <a:off x="6652934" y="2446622"/>
            <a:ext cx="1012214" cy="1218297"/>
            <a:chOff x="8263230" y="4242978"/>
            <a:chExt cx="1804528" cy="1991909"/>
          </a:xfrm>
        </p:grpSpPr>
        <p:pic>
          <p:nvPicPr>
            <p:cNvPr id="48" name="Picture 10" descr="Free interview conversation talking illustration">
              <a:extLst>
                <a:ext uri="{FF2B5EF4-FFF2-40B4-BE49-F238E27FC236}">
                  <a16:creationId xmlns:a16="http://schemas.microsoft.com/office/drawing/2014/main" id="{5BFC7DFF-6BF0-40B0-54B1-F93313A542A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243" r="61737"/>
            <a:stretch/>
          </p:blipFill>
          <p:spPr bwMode="auto">
            <a:xfrm>
              <a:off x="8263230" y="4242978"/>
              <a:ext cx="1804528" cy="1991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12" descr="Free cartoon icon light bulb vector">
              <a:extLst>
                <a:ext uri="{FF2B5EF4-FFF2-40B4-BE49-F238E27FC236}">
                  <a16:creationId xmlns:a16="http://schemas.microsoft.com/office/drawing/2014/main" id="{BADACD29-DBEC-D7C5-3E16-7F124058B6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duotone>
                <a:srgbClr val="F19D19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29334" y="4538405"/>
              <a:ext cx="673564" cy="711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14" descr="Free question question mark symbol vector">
              <a:extLst>
                <a:ext uri="{FF2B5EF4-FFF2-40B4-BE49-F238E27FC236}">
                  <a16:creationId xmlns:a16="http://schemas.microsoft.com/office/drawing/2014/main" id="{9AF83B1E-8E5D-CBFE-7594-0C9FF82423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7322" y="4448334"/>
              <a:ext cx="434303" cy="868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" name="Picture 6" descr="Free sport sports pictogram vector">
            <a:extLst>
              <a:ext uri="{FF2B5EF4-FFF2-40B4-BE49-F238E27FC236}">
                <a16:creationId xmlns:a16="http://schemas.microsoft.com/office/drawing/2014/main" id="{544CB6F9-70F1-14D6-CB39-DF1FB995A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398" y="5214894"/>
            <a:ext cx="964457" cy="92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6" descr="Free sport sports pictogram vector">
            <a:extLst>
              <a:ext uri="{FF2B5EF4-FFF2-40B4-BE49-F238E27FC236}">
                <a16:creationId xmlns:a16="http://schemas.microsoft.com/office/drawing/2014/main" id="{FFB1023E-B139-B834-4D02-93E18F6C7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504" y="5246480"/>
            <a:ext cx="964457" cy="92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 descr="Icon&#10;&#10;Description automatically generated">
            <a:extLst>
              <a:ext uri="{FF2B5EF4-FFF2-40B4-BE49-F238E27FC236}">
                <a16:creationId xmlns:a16="http://schemas.microsoft.com/office/drawing/2014/main" id="{68ECE39E-5F53-C1CF-800D-5CB13B52012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696" y="1117112"/>
            <a:ext cx="1132158" cy="1132158"/>
          </a:xfrm>
          <a:prstGeom prst="rect">
            <a:avLst/>
          </a:prstGeom>
        </p:spPr>
      </p:pic>
      <p:pic>
        <p:nvPicPr>
          <p:cNvPr id="54" name="Picture 53" descr="Icon&#10;&#10;Description automatically generated">
            <a:extLst>
              <a:ext uri="{FF2B5EF4-FFF2-40B4-BE49-F238E27FC236}">
                <a16:creationId xmlns:a16="http://schemas.microsoft.com/office/drawing/2014/main" id="{37BF81EA-3677-4098-3A0A-4A9DCA61922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21" y="1106442"/>
            <a:ext cx="1132158" cy="1132158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E94DDEB0-5D69-BD27-F3FC-69C05C8C0E18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026366" y="2767015"/>
            <a:ext cx="1017076" cy="672774"/>
          </a:xfrm>
          <a:prstGeom prst="rect">
            <a:avLst/>
          </a:prstGeom>
        </p:spPr>
      </p:pic>
      <p:pic>
        <p:nvPicPr>
          <p:cNvPr id="56" name="Picture 16" descr="Free couple love silhouette vector">
            <a:extLst>
              <a:ext uri="{FF2B5EF4-FFF2-40B4-BE49-F238E27FC236}">
                <a16:creationId xmlns:a16="http://schemas.microsoft.com/office/drawing/2014/main" id="{D8B717D8-F2F2-51A2-668B-7CE48ECB2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6992" y="1425576"/>
            <a:ext cx="521821" cy="747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A0690393-6D67-0FF7-064A-E7C3F8D8BE3C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670" y="1387155"/>
            <a:ext cx="577982" cy="70491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7666DD15-4EF7-52EF-9BEC-076AAECFBCE3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70"/>
          <a:stretch/>
        </p:blipFill>
        <p:spPr>
          <a:xfrm>
            <a:off x="9123132" y="3791424"/>
            <a:ext cx="933780" cy="1112578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EA403F85-8DE6-0344-BBE7-AD476A5A299C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70"/>
          <a:stretch/>
        </p:blipFill>
        <p:spPr>
          <a:xfrm>
            <a:off x="3255431" y="3805328"/>
            <a:ext cx="933780" cy="1112578"/>
          </a:xfrm>
          <a:prstGeom prst="rect">
            <a:avLst/>
          </a:prstGeom>
        </p:spPr>
      </p:pic>
      <p:pic>
        <p:nvPicPr>
          <p:cNvPr id="60" name="Picture 2" descr="Free Switzerland Country vector and picture">
            <a:extLst>
              <a:ext uri="{FF2B5EF4-FFF2-40B4-BE49-F238E27FC236}">
                <a16:creationId xmlns:a16="http://schemas.microsoft.com/office/drawing/2014/main" id="{496FA5BB-D9E2-A8D9-C89A-F40877C14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673" y="5404182"/>
            <a:ext cx="1125993" cy="66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" descr="A red and white circle with blue text&#10;&#10;Description automatically generated">
            <a:extLst>
              <a:ext uri="{FF2B5EF4-FFF2-40B4-BE49-F238E27FC236}">
                <a16:creationId xmlns:a16="http://schemas.microsoft.com/office/drawing/2014/main" id="{9BE00DAE-7EB3-0DE0-ED32-4B7F828186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467"/>
          <a:stretch/>
        </p:blipFill>
        <p:spPr bwMode="auto">
          <a:xfrm>
            <a:off x="7794413" y="3859227"/>
            <a:ext cx="1353679" cy="101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8" descr="Free computer desktop modern vector">
            <a:extLst>
              <a:ext uri="{FF2B5EF4-FFF2-40B4-BE49-F238E27FC236}">
                <a16:creationId xmlns:a16="http://schemas.microsoft.com/office/drawing/2014/main" id="{7C7C7576-202A-2A16-17BB-E0E4E73D0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68" y="5246480"/>
            <a:ext cx="1339509" cy="100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63" descr="A black cat with yellow eyes&#10;&#10;Description automatically generated">
            <a:extLst>
              <a:ext uri="{FF2B5EF4-FFF2-40B4-BE49-F238E27FC236}">
                <a16:creationId xmlns:a16="http://schemas.microsoft.com/office/drawing/2014/main" id="{F12325A3-C34E-9460-EEDE-DDE93E90033E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79" y="3867007"/>
            <a:ext cx="882419" cy="1023842"/>
          </a:xfrm>
          <a:prstGeom prst="rect">
            <a:avLst/>
          </a:prstGeom>
        </p:spPr>
      </p:pic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0080E1C7-9DC0-3B63-340D-F7D83AFE71A1}"/>
              </a:ext>
            </a:extLst>
          </p:cNvPr>
          <p:cNvCxnSpPr/>
          <p:nvPr/>
        </p:nvCxnSpPr>
        <p:spPr>
          <a:xfrm flipV="1">
            <a:off x="6096000" y="0"/>
            <a:ext cx="0" cy="685800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56775ECA-06DA-C19E-59D0-AB4ADB07E809}"/>
              </a:ext>
            </a:extLst>
          </p:cNvPr>
          <p:cNvSpPr txBox="1"/>
          <p:nvPr/>
        </p:nvSpPr>
        <p:spPr>
          <a:xfrm>
            <a:off x="763413" y="388294"/>
            <a:ext cx="4745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entury Gothic" panose="020B0502020202020204" pitchFamily="34" charset="0"/>
              </a:rPr>
              <a:t>Partner A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3835BE3-B341-E3A5-AF96-B3E4F7C703EE}"/>
              </a:ext>
            </a:extLst>
          </p:cNvPr>
          <p:cNvSpPr txBox="1"/>
          <p:nvPr/>
        </p:nvSpPr>
        <p:spPr>
          <a:xfrm>
            <a:off x="6609425" y="385473"/>
            <a:ext cx="4745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entury Gothic" panose="020B0502020202020204" pitchFamily="34" charset="0"/>
              </a:rPr>
              <a:t>Partner B</a:t>
            </a:r>
          </a:p>
        </p:txBody>
      </p:sp>
    </p:spTree>
    <p:extLst>
      <p:ext uri="{BB962C8B-B14F-4D97-AF65-F5344CB8AC3E}">
        <p14:creationId xmlns:p14="http://schemas.microsoft.com/office/powerpoint/2010/main" val="810674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Table 4">
            <a:extLst>
              <a:ext uri="{FF2B5EF4-FFF2-40B4-BE49-F238E27FC236}">
                <a16:creationId xmlns:a16="http://schemas.microsoft.com/office/drawing/2014/main" id="{E6F5C010-FCBF-483C-895E-1E56C0C2F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513704"/>
              </p:ext>
            </p:extLst>
          </p:nvPr>
        </p:nvGraphicFramePr>
        <p:xfrm>
          <a:off x="518376" y="1202304"/>
          <a:ext cx="9810698" cy="4761523"/>
        </p:xfrm>
        <a:graphic>
          <a:graphicData uri="http://schemas.openxmlformats.org/drawingml/2006/table">
            <a:tbl>
              <a:tblPr firstRow="1" bandRow="1"/>
              <a:tblGrid>
                <a:gridCol w="1730433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527907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2858936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2693422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861398">
                <a:tc rowSpan="3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brauchen</a:t>
                      </a:r>
                      <a:endParaRPr lang="en-GB" sz="22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bekommen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machen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schreiben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2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Ich</a:t>
                      </a:r>
                      <a:r>
                        <a:rPr lang="en-GB" sz="22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2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weiß</a:t>
                      </a:r>
                      <a:r>
                        <a:rPr lang="en-GB" sz="22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(</a:t>
                      </a:r>
                      <a:r>
                        <a:rPr lang="en-GB" sz="22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</a:t>
                      </a:r>
                      <a:r>
                        <a:rPr lang="en-GB" sz="22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) </a:t>
                      </a:r>
                      <a:r>
                        <a:rPr lang="en-GB" sz="22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nicht</a:t>
                      </a:r>
                      <a:endParaRPr lang="en-GB" sz="22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Wie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sagt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man…?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der Brief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die 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Geschichte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die 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Hilfe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110918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arbeiten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der 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Grund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mit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106814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fahren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ich 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möchte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du 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möchtest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207C148F-45EB-4409-B006-B3FFBC980597}"/>
              </a:ext>
            </a:extLst>
          </p:cNvPr>
          <p:cNvSpPr txBox="1"/>
          <p:nvPr/>
        </p:nvSpPr>
        <p:spPr>
          <a:xfrm>
            <a:off x="3403907" y="84056"/>
            <a:ext cx="3242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Schreib</a:t>
            </a: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auf </a:t>
            </a: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Englisch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CC666C-55A4-4003-95BE-AD110CE2F7C9}"/>
              </a:ext>
            </a:extLst>
          </p:cNvPr>
          <p:cNvSpPr txBox="1"/>
          <p:nvPr/>
        </p:nvSpPr>
        <p:spPr>
          <a:xfrm>
            <a:off x="6692624" y="128500"/>
            <a:ext cx="40511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Can you get at least 15 points?</a:t>
            </a:r>
          </a:p>
        </p:txBody>
      </p:sp>
      <p:sp>
        <p:nvSpPr>
          <p:cNvPr id="27" name="Google Shape;119;p1">
            <a:extLst>
              <a:ext uri="{FF2B5EF4-FFF2-40B4-BE49-F238E27FC236}">
                <a16:creationId xmlns:a16="http://schemas.microsoft.com/office/drawing/2014/main" id="{F89165F8-F1D5-4085-81F8-059C6C59505B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D7D67-0354-4144-9687-63666CDEA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41" y="87041"/>
            <a:ext cx="2237996" cy="582075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Follow up 5: 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D0F3FD-6674-482F-AD86-CC59DF404CE2}"/>
              </a:ext>
            </a:extLst>
          </p:cNvPr>
          <p:cNvSpPr txBox="1"/>
          <p:nvPr/>
        </p:nvSpPr>
        <p:spPr>
          <a:xfrm>
            <a:off x="2665825" y="-307644"/>
            <a:ext cx="1082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</a:t>
            </a:r>
            <a:endParaRPr kumimoji="0" lang="en-GB" sz="6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2" name="Title 2">
            <a:extLst>
              <a:ext uri="{FF2B5EF4-FFF2-40B4-BE49-F238E27FC236}">
                <a16:creationId xmlns:a16="http://schemas.microsoft.com/office/drawing/2014/main" id="{B4C63B0B-0C7C-4A09-8597-57CFFDBCB5BE}"/>
              </a:ext>
            </a:extLst>
          </p:cNvPr>
          <p:cNvSpPr txBox="1">
            <a:spLocks/>
          </p:cNvSpPr>
          <p:nvPr/>
        </p:nvSpPr>
        <p:spPr>
          <a:xfrm>
            <a:off x="10634549" y="1229428"/>
            <a:ext cx="1557451" cy="3749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Vokabeln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C014ABF-BD94-46CE-B172-C0D58B8966CA}"/>
              </a:ext>
            </a:extLst>
          </p:cNvPr>
          <p:cNvGrpSpPr/>
          <p:nvPr/>
        </p:nvGrpSpPr>
        <p:grpSpPr>
          <a:xfrm>
            <a:off x="10850272" y="161306"/>
            <a:ext cx="1240568" cy="1008631"/>
            <a:chOff x="10818487" y="2376307"/>
            <a:chExt cx="1240568" cy="1008631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2DC53ED-BBF8-4131-B281-2BE74F046548}"/>
                </a:ext>
              </a:extLst>
            </p:cNvPr>
            <p:cNvSpPr/>
            <p:nvPr/>
          </p:nvSpPr>
          <p:spPr>
            <a:xfrm>
              <a:off x="10951620" y="2411979"/>
              <a:ext cx="963627" cy="93365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Explosion: 8 Points 44">
              <a:extLst>
                <a:ext uri="{FF2B5EF4-FFF2-40B4-BE49-F238E27FC236}">
                  <a16:creationId xmlns:a16="http://schemas.microsoft.com/office/drawing/2014/main" id="{FB7D93C4-4793-4034-B3F3-86B2575383C1}"/>
                </a:ext>
              </a:extLst>
            </p:cNvPr>
            <p:cNvSpPr/>
            <p:nvPr/>
          </p:nvSpPr>
          <p:spPr>
            <a:xfrm rot="20101036">
              <a:off x="10818487" y="2376307"/>
              <a:ext cx="1240568" cy="1008631"/>
            </a:xfrm>
            <a:prstGeom prst="irregularSeal1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Explosion: 8 Points 45">
              <a:extLst>
                <a:ext uri="{FF2B5EF4-FFF2-40B4-BE49-F238E27FC236}">
                  <a16:creationId xmlns:a16="http://schemas.microsoft.com/office/drawing/2014/main" id="{1E2F442E-189F-4B26-A368-BF36774FC885}"/>
                </a:ext>
              </a:extLst>
            </p:cNvPr>
            <p:cNvSpPr/>
            <p:nvPr/>
          </p:nvSpPr>
          <p:spPr>
            <a:xfrm rot="20101036">
              <a:off x="10840538" y="2405739"/>
              <a:ext cx="1210924" cy="933778"/>
            </a:xfrm>
            <a:prstGeom prst="irregularSeal1">
              <a:avLst/>
            </a:prstGeom>
            <a:solidFill>
              <a:srgbClr val="FFD10D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0B0FCEF-495F-4BB8-8B0E-B837FAF541D5}"/>
                </a:ext>
              </a:extLst>
            </p:cNvPr>
            <p:cNvSpPr txBox="1"/>
            <p:nvPr/>
          </p:nvSpPr>
          <p:spPr>
            <a:xfrm rot="20326871">
              <a:off x="10872111" y="2644457"/>
              <a:ext cx="11226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Wörter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E92A3714-71AC-49CE-90A9-7010B0CBF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207" y="3824617"/>
            <a:ext cx="1124541" cy="1024315"/>
          </a:xfrm>
          <a:prstGeom prst="rect">
            <a:avLst/>
          </a:prstGeom>
        </p:spPr>
      </p:pic>
      <p:pic>
        <p:nvPicPr>
          <p:cNvPr id="50" name="Picture 49" descr="Icon&#10;&#10;Description automatically generated">
            <a:extLst>
              <a:ext uri="{FF2B5EF4-FFF2-40B4-BE49-F238E27FC236}">
                <a16:creationId xmlns:a16="http://schemas.microsoft.com/office/drawing/2014/main" id="{91103F0C-16C7-4E4A-A03A-6D6A0897B0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54" y="1592778"/>
            <a:ext cx="1186070" cy="118607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E08E599-F134-4313-95D9-9159622088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444" y="4897315"/>
            <a:ext cx="1066375" cy="1010250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8F53631D-2754-48C4-8AED-8858C9727C21}"/>
              </a:ext>
            </a:extLst>
          </p:cNvPr>
          <p:cNvSpPr txBox="1"/>
          <p:nvPr/>
        </p:nvSpPr>
        <p:spPr>
          <a:xfrm>
            <a:off x="1678023" y="5215245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2BFCF36-7406-4CE6-9B31-E13BD8589379}"/>
              </a:ext>
            </a:extLst>
          </p:cNvPr>
          <p:cNvSpPr txBox="1"/>
          <p:nvPr/>
        </p:nvSpPr>
        <p:spPr>
          <a:xfrm>
            <a:off x="1624963" y="4137500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9F904FC-0628-46C7-A0E1-B4BE341D70F7}"/>
              </a:ext>
            </a:extLst>
          </p:cNvPr>
          <p:cNvSpPr txBox="1"/>
          <p:nvPr/>
        </p:nvSpPr>
        <p:spPr>
          <a:xfrm>
            <a:off x="1703819" y="2286839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x3</a:t>
            </a:r>
          </a:p>
        </p:txBody>
      </p:sp>
    </p:spTree>
    <p:extLst>
      <p:ext uri="{BB962C8B-B14F-4D97-AF65-F5344CB8AC3E}">
        <p14:creationId xmlns:p14="http://schemas.microsoft.com/office/powerpoint/2010/main" val="2255723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Table 4">
            <a:extLst>
              <a:ext uri="{FF2B5EF4-FFF2-40B4-BE49-F238E27FC236}">
                <a16:creationId xmlns:a16="http://schemas.microsoft.com/office/drawing/2014/main" id="{E6F5C010-FCBF-483C-895E-1E56C0C2F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602562"/>
              </p:ext>
            </p:extLst>
          </p:nvPr>
        </p:nvGraphicFramePr>
        <p:xfrm>
          <a:off x="518376" y="1202304"/>
          <a:ext cx="9810698" cy="4761523"/>
        </p:xfrm>
        <a:graphic>
          <a:graphicData uri="http://schemas.openxmlformats.org/drawingml/2006/table">
            <a:tbl>
              <a:tblPr firstRow="1" bandRow="1"/>
              <a:tblGrid>
                <a:gridCol w="1730433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527907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2858936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2693422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861398">
                <a:tc rowSpan="3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story</a:t>
                      </a:r>
                      <a:endParaRPr lang="en-GB" sz="22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letter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 need, needing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help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2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 write, writing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19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 receive, receiving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19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How do you say…?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 don’t know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1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 do, make, doing, making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110918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with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 work, working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the reason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106814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 would like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you would like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 go (transport)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207C148F-45EB-4409-B006-B3FFBC980597}"/>
              </a:ext>
            </a:extLst>
          </p:cNvPr>
          <p:cNvSpPr txBox="1"/>
          <p:nvPr/>
        </p:nvSpPr>
        <p:spPr>
          <a:xfrm>
            <a:off x="3403907" y="84056"/>
            <a:ext cx="3235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Schreib</a:t>
            </a: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auf Deutsch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CC666C-55A4-4003-95BE-AD110CE2F7C9}"/>
              </a:ext>
            </a:extLst>
          </p:cNvPr>
          <p:cNvSpPr txBox="1"/>
          <p:nvPr/>
        </p:nvSpPr>
        <p:spPr>
          <a:xfrm>
            <a:off x="6692624" y="128500"/>
            <a:ext cx="40511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Can you get at least 15 points?</a:t>
            </a:r>
          </a:p>
        </p:txBody>
      </p:sp>
      <p:sp>
        <p:nvSpPr>
          <p:cNvPr id="27" name="Google Shape;119;p1">
            <a:extLst>
              <a:ext uri="{FF2B5EF4-FFF2-40B4-BE49-F238E27FC236}">
                <a16:creationId xmlns:a16="http://schemas.microsoft.com/office/drawing/2014/main" id="{F89165F8-F1D5-4085-81F8-059C6C59505B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D7D67-0354-4144-9687-63666CDEA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41" y="87041"/>
            <a:ext cx="2237996" cy="582075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Follow up 5: 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D0F3FD-6674-482F-AD86-CC59DF404CE2}"/>
              </a:ext>
            </a:extLst>
          </p:cNvPr>
          <p:cNvSpPr txBox="1"/>
          <p:nvPr/>
        </p:nvSpPr>
        <p:spPr>
          <a:xfrm>
            <a:off x="2665825" y="-307644"/>
            <a:ext cx="1082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</a:t>
            </a:r>
            <a:endParaRPr kumimoji="0" lang="en-GB" sz="6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2" name="Title 2">
            <a:extLst>
              <a:ext uri="{FF2B5EF4-FFF2-40B4-BE49-F238E27FC236}">
                <a16:creationId xmlns:a16="http://schemas.microsoft.com/office/drawing/2014/main" id="{B4C63B0B-0C7C-4A09-8597-57CFFDBCB5BE}"/>
              </a:ext>
            </a:extLst>
          </p:cNvPr>
          <p:cNvSpPr txBox="1">
            <a:spLocks/>
          </p:cNvSpPr>
          <p:nvPr/>
        </p:nvSpPr>
        <p:spPr>
          <a:xfrm>
            <a:off x="10634549" y="1229428"/>
            <a:ext cx="1557451" cy="3749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Vokabeln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C014ABF-BD94-46CE-B172-C0D58B8966CA}"/>
              </a:ext>
            </a:extLst>
          </p:cNvPr>
          <p:cNvGrpSpPr/>
          <p:nvPr/>
        </p:nvGrpSpPr>
        <p:grpSpPr>
          <a:xfrm>
            <a:off x="10850272" y="161306"/>
            <a:ext cx="1240568" cy="1008631"/>
            <a:chOff x="10818487" y="2376307"/>
            <a:chExt cx="1240568" cy="1008631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2DC53ED-BBF8-4131-B281-2BE74F046548}"/>
                </a:ext>
              </a:extLst>
            </p:cNvPr>
            <p:cNvSpPr/>
            <p:nvPr/>
          </p:nvSpPr>
          <p:spPr>
            <a:xfrm>
              <a:off x="10951620" y="2411979"/>
              <a:ext cx="963627" cy="93365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Explosion: 8 Points 44">
              <a:extLst>
                <a:ext uri="{FF2B5EF4-FFF2-40B4-BE49-F238E27FC236}">
                  <a16:creationId xmlns:a16="http://schemas.microsoft.com/office/drawing/2014/main" id="{FB7D93C4-4793-4034-B3F3-86B2575383C1}"/>
                </a:ext>
              </a:extLst>
            </p:cNvPr>
            <p:cNvSpPr/>
            <p:nvPr/>
          </p:nvSpPr>
          <p:spPr>
            <a:xfrm rot="20101036">
              <a:off x="10818487" y="2376307"/>
              <a:ext cx="1240568" cy="1008631"/>
            </a:xfrm>
            <a:prstGeom prst="irregularSeal1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Explosion: 8 Points 45">
              <a:extLst>
                <a:ext uri="{FF2B5EF4-FFF2-40B4-BE49-F238E27FC236}">
                  <a16:creationId xmlns:a16="http://schemas.microsoft.com/office/drawing/2014/main" id="{1E2F442E-189F-4B26-A368-BF36774FC885}"/>
                </a:ext>
              </a:extLst>
            </p:cNvPr>
            <p:cNvSpPr/>
            <p:nvPr/>
          </p:nvSpPr>
          <p:spPr>
            <a:xfrm rot="20101036">
              <a:off x="10840538" y="2405739"/>
              <a:ext cx="1210924" cy="933778"/>
            </a:xfrm>
            <a:prstGeom prst="irregularSeal1">
              <a:avLst/>
            </a:prstGeom>
            <a:solidFill>
              <a:srgbClr val="FFD10D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0B0FCEF-495F-4BB8-8B0E-B837FAF541D5}"/>
                </a:ext>
              </a:extLst>
            </p:cNvPr>
            <p:cNvSpPr txBox="1"/>
            <p:nvPr/>
          </p:nvSpPr>
          <p:spPr>
            <a:xfrm rot="20326871">
              <a:off x="10872111" y="2644457"/>
              <a:ext cx="11226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Wörter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E92A3714-71AC-49CE-90A9-7010B0CBF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207" y="3824617"/>
            <a:ext cx="1124541" cy="1024315"/>
          </a:xfrm>
          <a:prstGeom prst="rect">
            <a:avLst/>
          </a:prstGeom>
        </p:spPr>
      </p:pic>
      <p:pic>
        <p:nvPicPr>
          <p:cNvPr id="50" name="Picture 49" descr="Icon&#10;&#10;Description automatically generated">
            <a:extLst>
              <a:ext uri="{FF2B5EF4-FFF2-40B4-BE49-F238E27FC236}">
                <a16:creationId xmlns:a16="http://schemas.microsoft.com/office/drawing/2014/main" id="{91103F0C-16C7-4E4A-A03A-6D6A0897B0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54" y="1592778"/>
            <a:ext cx="1186070" cy="118607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E08E599-F134-4313-95D9-9159622088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444" y="4897315"/>
            <a:ext cx="1066375" cy="1010250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8F53631D-2754-48C4-8AED-8858C9727C21}"/>
              </a:ext>
            </a:extLst>
          </p:cNvPr>
          <p:cNvSpPr txBox="1"/>
          <p:nvPr/>
        </p:nvSpPr>
        <p:spPr>
          <a:xfrm>
            <a:off x="1678023" y="5215245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2BFCF36-7406-4CE6-9B31-E13BD8589379}"/>
              </a:ext>
            </a:extLst>
          </p:cNvPr>
          <p:cNvSpPr txBox="1"/>
          <p:nvPr/>
        </p:nvSpPr>
        <p:spPr>
          <a:xfrm>
            <a:off x="1624963" y="4137500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9F904FC-0628-46C7-A0E1-B4BE341D70F7}"/>
              </a:ext>
            </a:extLst>
          </p:cNvPr>
          <p:cNvSpPr txBox="1"/>
          <p:nvPr/>
        </p:nvSpPr>
        <p:spPr>
          <a:xfrm>
            <a:off x="1703819" y="2286839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x3</a:t>
            </a:r>
          </a:p>
        </p:txBody>
      </p:sp>
    </p:spTree>
    <p:extLst>
      <p:ext uri="{BB962C8B-B14F-4D97-AF65-F5344CB8AC3E}">
        <p14:creationId xmlns:p14="http://schemas.microsoft.com/office/powerpoint/2010/main" val="3368113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DECD760-2884-49F9-9B75-87498D158964}"/>
              </a:ext>
            </a:extLst>
          </p:cNvPr>
          <p:cNvSpPr/>
          <p:nvPr/>
        </p:nvSpPr>
        <p:spPr>
          <a:xfrm>
            <a:off x="2756453" y="5433566"/>
            <a:ext cx="2385391" cy="461665"/>
          </a:xfrm>
          <a:prstGeom prst="roundRect">
            <a:avLst/>
          </a:prstGeom>
          <a:solidFill>
            <a:srgbClr val="FFEBEB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Urlau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3" name="Google Shape;153;p2"/>
          <p:cNvSpPr txBox="1"/>
          <p:nvPr/>
        </p:nvSpPr>
        <p:spPr>
          <a:xfrm>
            <a:off x="3048977" y="0"/>
            <a:ext cx="45720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[-g] [-d] [-b]</a:t>
            </a:r>
            <a:endParaRPr kumimoji="0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2"/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89" y="43400"/>
            <a:ext cx="2810719" cy="675762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1 </a:t>
            </a:r>
            <a:endParaRPr lang="en-GB" sz="3200" dirty="0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69FB4895-9CE3-4724-A615-F6B29A8AB2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736" y="70831"/>
            <a:ext cx="1579001" cy="963251"/>
          </a:xfrm>
          <a:prstGeom prst="rect">
            <a:avLst/>
          </a:prstGeom>
        </p:spPr>
      </p:pic>
      <p:sp>
        <p:nvSpPr>
          <p:cNvPr id="38" name="CustomShape 3">
            <a:extLst>
              <a:ext uri="{FF2B5EF4-FFF2-40B4-BE49-F238E27FC236}">
                <a16:creationId xmlns:a16="http://schemas.microsoft.com/office/drawing/2014/main" id="{19D5FCAD-0914-4381-BED5-9658EC2C5B54}"/>
              </a:ext>
            </a:extLst>
          </p:cNvPr>
          <p:cNvSpPr/>
          <p:nvPr/>
        </p:nvSpPr>
        <p:spPr>
          <a:xfrm>
            <a:off x="8533200" y="112466"/>
            <a:ext cx="1800180" cy="3963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9" name="Title 4">
            <a:extLst>
              <a:ext uri="{FF2B5EF4-FFF2-40B4-BE49-F238E27FC236}">
                <a16:creationId xmlns:a16="http://schemas.microsoft.com/office/drawing/2014/main" id="{17908F93-AFA4-441F-A7C3-E0017C9E594F}"/>
              </a:ext>
            </a:extLst>
          </p:cNvPr>
          <p:cNvSpPr txBox="1">
            <a:spLocks/>
          </p:cNvSpPr>
          <p:nvPr/>
        </p:nvSpPr>
        <p:spPr>
          <a:xfrm>
            <a:off x="8528583" y="59123"/>
            <a:ext cx="1800180" cy="49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aussprechen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30" name="Picture 29" descr="A picture containing drawing&#10;&#10;Description automatically generated">
            <a:extLst>
              <a:ext uri="{FF2B5EF4-FFF2-40B4-BE49-F238E27FC236}">
                <a16:creationId xmlns:a16="http://schemas.microsoft.com/office/drawing/2014/main" id="{CAB2FBA0-BF7D-4CA2-B0EB-D2E4EF69AC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48" y="650888"/>
            <a:ext cx="1745395" cy="1745395"/>
          </a:xfrm>
          <a:prstGeom prst="rect">
            <a:avLst/>
          </a:prstGeom>
        </p:spPr>
      </p:pic>
      <p:pic>
        <p:nvPicPr>
          <p:cNvPr id="31" name="Picture 30" descr="A picture containing light&#10;&#10;Description automatically generated">
            <a:extLst>
              <a:ext uri="{FF2B5EF4-FFF2-40B4-BE49-F238E27FC236}">
                <a16:creationId xmlns:a16="http://schemas.microsoft.com/office/drawing/2014/main" id="{B9EF7992-AFC8-4093-8D46-D26F3E192C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72" y="2034253"/>
            <a:ext cx="517545" cy="590233"/>
          </a:xfrm>
          <a:prstGeom prst="rect">
            <a:avLst/>
          </a:prstGeom>
        </p:spPr>
      </p:pic>
      <p:sp>
        <p:nvSpPr>
          <p:cNvPr id="32" name="Speech Bubble: Rectangle with Corners Rounded 31">
            <a:extLst>
              <a:ext uri="{FF2B5EF4-FFF2-40B4-BE49-F238E27FC236}">
                <a16:creationId xmlns:a16="http://schemas.microsoft.com/office/drawing/2014/main" id="{569C843A-8F8B-4231-9908-A825735D9B2B}"/>
              </a:ext>
            </a:extLst>
          </p:cNvPr>
          <p:cNvSpPr/>
          <p:nvPr/>
        </p:nvSpPr>
        <p:spPr>
          <a:xfrm>
            <a:off x="2439464" y="780566"/>
            <a:ext cx="3224907" cy="1843920"/>
          </a:xfrm>
          <a:prstGeom prst="wedgeRoundRectCallout">
            <a:avLst>
              <a:gd name="adj1" fmla="val -63294"/>
              <a:gd name="adj2" fmla="val 15030"/>
              <a:gd name="adj3" fmla="val 16667"/>
            </a:avLst>
          </a:prstGeom>
          <a:solidFill>
            <a:srgbClr val="002060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When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g, d, b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come at the </a:t>
            </a:r>
            <a:r>
              <a:rPr kumimoji="0" lang="en-GB" sz="20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end of a word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or before a consonant they sound like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k, t, p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and you don’t use your vocal chords.</a:t>
            </a:r>
          </a:p>
        </p:txBody>
      </p:sp>
      <p:sp>
        <p:nvSpPr>
          <p:cNvPr id="33" name="Speech Bubble: Rectangle with Corners Rounded 32">
            <a:extLst>
              <a:ext uri="{FF2B5EF4-FFF2-40B4-BE49-F238E27FC236}">
                <a16:creationId xmlns:a16="http://schemas.microsoft.com/office/drawing/2014/main" id="{D837FB3F-8C64-4C8D-B0D3-BE8E72D5AB10}"/>
              </a:ext>
            </a:extLst>
          </p:cNvPr>
          <p:cNvSpPr/>
          <p:nvPr/>
        </p:nvSpPr>
        <p:spPr>
          <a:xfrm>
            <a:off x="6148615" y="650889"/>
            <a:ext cx="3951941" cy="1973598"/>
          </a:xfrm>
          <a:prstGeom prst="wedgeRoundRectCallout">
            <a:avLst>
              <a:gd name="adj1" fmla="val 62146"/>
              <a:gd name="adj2" fmla="val 33526"/>
              <a:gd name="adj3" fmla="val 16667"/>
            </a:avLst>
          </a:prstGeom>
          <a:solidFill>
            <a:srgbClr val="002060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When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g, d, b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come </a:t>
            </a:r>
            <a:r>
              <a:rPr kumimoji="0" lang="en-GB" sz="20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before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a vowel, they are like English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hard g, d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and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b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and your vocab chords vibrate.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E.g.,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Fra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a,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in. </a:t>
            </a:r>
          </a:p>
        </p:txBody>
      </p:sp>
      <p:pic>
        <p:nvPicPr>
          <p:cNvPr id="36" name="Picture 35" descr="A picture containing drawing&#10;&#10;Description automatically generated">
            <a:extLst>
              <a:ext uri="{FF2B5EF4-FFF2-40B4-BE49-F238E27FC236}">
                <a16:creationId xmlns:a16="http://schemas.microsoft.com/office/drawing/2014/main" id="{F1A5F1A6-1A5F-4C01-B1F7-4466E8FB95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601" y="829828"/>
            <a:ext cx="1745395" cy="1745395"/>
          </a:xfrm>
          <a:prstGeom prst="rect">
            <a:avLst/>
          </a:prstGeom>
        </p:spPr>
      </p:pic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2354B659-80D8-48AF-8073-7C0CFABB4098}"/>
              </a:ext>
            </a:extLst>
          </p:cNvPr>
          <p:cNvSpPr/>
          <p:nvPr/>
        </p:nvSpPr>
        <p:spPr>
          <a:xfrm>
            <a:off x="6994185" y="5429206"/>
            <a:ext cx="2385391" cy="461665"/>
          </a:xfrm>
          <a:prstGeom prst="roundRect">
            <a:avLst/>
          </a:prstGeom>
          <a:solidFill>
            <a:srgbClr val="FFEBEB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Urlau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</a:t>
            </a:r>
            <a:endParaRPr kumimoji="0" lang="en-GB" sz="1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F36572FC-0562-46D3-B528-0B117D6C563C}"/>
              </a:ext>
            </a:extLst>
          </p:cNvPr>
          <p:cNvSpPr/>
          <p:nvPr/>
        </p:nvSpPr>
        <p:spPr>
          <a:xfrm>
            <a:off x="2756453" y="6107251"/>
            <a:ext cx="2385391" cy="461665"/>
          </a:xfrm>
          <a:prstGeom prst="roundRect">
            <a:avLst/>
          </a:prstGeom>
          <a:solidFill>
            <a:srgbClr val="FFEBEB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Kor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62B999FA-A83E-48D4-95E9-63377671C3BF}"/>
              </a:ext>
            </a:extLst>
          </p:cNvPr>
          <p:cNvSpPr/>
          <p:nvPr/>
        </p:nvSpPr>
        <p:spPr>
          <a:xfrm>
            <a:off x="6994185" y="6099366"/>
            <a:ext cx="2385391" cy="461665"/>
          </a:xfrm>
          <a:prstGeom prst="roundRect">
            <a:avLst/>
          </a:prstGeom>
          <a:solidFill>
            <a:srgbClr val="FFEBEB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Kör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</a:t>
            </a:r>
            <a:r>
              <a:rPr kumimoji="0" lang="en-GB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D232B049-6C7C-4E97-9DF2-3ACDF7441ADB}"/>
              </a:ext>
            </a:extLst>
          </p:cNvPr>
          <p:cNvSpPr/>
          <p:nvPr/>
        </p:nvSpPr>
        <p:spPr>
          <a:xfrm>
            <a:off x="2756453" y="4086192"/>
            <a:ext cx="2385391" cy="461665"/>
          </a:xfrm>
          <a:prstGeom prst="roundRect">
            <a:avLst/>
          </a:prstGeom>
          <a:solidFill>
            <a:srgbClr val="FFEBEB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Fahrra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2EC4B80B-DFA5-4BD8-AECE-0577952081A4}"/>
              </a:ext>
            </a:extLst>
          </p:cNvPr>
          <p:cNvSpPr/>
          <p:nvPr/>
        </p:nvSpPr>
        <p:spPr>
          <a:xfrm>
            <a:off x="6994185" y="4088890"/>
            <a:ext cx="2385391" cy="461665"/>
          </a:xfrm>
          <a:prstGeom prst="roundRect">
            <a:avLst/>
          </a:prstGeom>
          <a:solidFill>
            <a:srgbClr val="FFEBEB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Fahrrä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r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84DA8367-6B5E-4EA2-9BB8-1D203695FBFF}"/>
              </a:ext>
            </a:extLst>
          </p:cNvPr>
          <p:cNvSpPr/>
          <p:nvPr/>
        </p:nvSpPr>
        <p:spPr>
          <a:xfrm>
            <a:off x="2756453" y="2738818"/>
            <a:ext cx="2385391" cy="461665"/>
          </a:xfrm>
          <a:prstGeom prst="roundRect">
            <a:avLst/>
          </a:prstGeom>
          <a:solidFill>
            <a:srgbClr val="FFEBEB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Flu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DCD94F4B-023D-4CFB-9E2F-699A2EA2B844}"/>
              </a:ext>
            </a:extLst>
          </p:cNvPr>
          <p:cNvSpPr/>
          <p:nvPr/>
        </p:nvSpPr>
        <p:spPr>
          <a:xfrm>
            <a:off x="6994185" y="2748574"/>
            <a:ext cx="2385391" cy="461665"/>
          </a:xfrm>
          <a:prstGeom prst="roundRect">
            <a:avLst/>
          </a:prstGeom>
          <a:solidFill>
            <a:srgbClr val="FFEBEB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Flü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Rectangle: Rounded Corners 44">
            <a:extLst>
              <a:ext uri="{FF2B5EF4-FFF2-40B4-BE49-F238E27FC236}">
                <a16:creationId xmlns:a16="http://schemas.microsoft.com/office/drawing/2014/main" id="{D232B049-6C7C-4E97-9DF2-3ACDF7441ADB}"/>
              </a:ext>
            </a:extLst>
          </p:cNvPr>
          <p:cNvSpPr/>
          <p:nvPr/>
        </p:nvSpPr>
        <p:spPr>
          <a:xfrm>
            <a:off x="2769704" y="4759879"/>
            <a:ext cx="2385391" cy="461665"/>
          </a:xfrm>
          <a:prstGeom prst="roundRect">
            <a:avLst/>
          </a:prstGeom>
          <a:solidFill>
            <a:srgbClr val="FFEBEB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Englan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</a:t>
            </a:r>
          </a:p>
        </p:txBody>
      </p:sp>
      <p:sp>
        <p:nvSpPr>
          <p:cNvPr id="54" name="Rectangle: Rounded Corners 44">
            <a:extLst>
              <a:ext uri="{FF2B5EF4-FFF2-40B4-BE49-F238E27FC236}">
                <a16:creationId xmlns:a16="http://schemas.microsoft.com/office/drawing/2014/main" id="{D232B049-6C7C-4E97-9DF2-3ACDF7441ADB}"/>
              </a:ext>
            </a:extLst>
          </p:cNvPr>
          <p:cNvSpPr/>
          <p:nvPr/>
        </p:nvSpPr>
        <p:spPr>
          <a:xfrm>
            <a:off x="6994185" y="4759048"/>
            <a:ext cx="2385391" cy="461665"/>
          </a:xfrm>
          <a:prstGeom prst="roundRect">
            <a:avLst/>
          </a:prstGeom>
          <a:solidFill>
            <a:srgbClr val="FFEBEB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Englän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</a:t>
            </a:r>
            <a:r>
              <a:rPr kumimoji="0" lang="en-GB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er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6" name="Rectangle: Rounded Corners 44">
            <a:extLst>
              <a:ext uri="{FF2B5EF4-FFF2-40B4-BE49-F238E27FC236}">
                <a16:creationId xmlns:a16="http://schemas.microsoft.com/office/drawing/2014/main" id="{D232B049-6C7C-4E97-9DF2-3ACDF7441ADB}"/>
              </a:ext>
            </a:extLst>
          </p:cNvPr>
          <p:cNvSpPr/>
          <p:nvPr/>
        </p:nvSpPr>
        <p:spPr>
          <a:xfrm>
            <a:off x="2756453" y="3412505"/>
            <a:ext cx="2385391" cy="461665"/>
          </a:xfrm>
          <a:prstGeom prst="roundRect">
            <a:avLst/>
          </a:prstGeom>
          <a:solidFill>
            <a:srgbClr val="FFEBEB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noProof="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Ausflu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7" name="Rectangle: Rounded Corners 44">
            <a:extLst>
              <a:ext uri="{FF2B5EF4-FFF2-40B4-BE49-F238E27FC236}">
                <a16:creationId xmlns:a16="http://schemas.microsoft.com/office/drawing/2014/main" id="{D232B049-6C7C-4E97-9DF2-3ACDF7441ADB}"/>
              </a:ext>
            </a:extLst>
          </p:cNvPr>
          <p:cNvSpPr/>
          <p:nvPr/>
        </p:nvSpPr>
        <p:spPr>
          <a:xfrm>
            <a:off x="6994185" y="3418732"/>
            <a:ext cx="2385391" cy="461665"/>
          </a:xfrm>
          <a:prstGeom prst="roundRect">
            <a:avLst/>
          </a:prstGeom>
          <a:solidFill>
            <a:srgbClr val="FFEBEB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Ausfl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ü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60" name="Picture 2" descr="Free Mountain Snowy vector and pictur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1625" y="4916123"/>
            <a:ext cx="94013" cy="7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ree airplane plane travel vector">
            <a:extLst>
              <a:ext uri="{FF2B5EF4-FFF2-40B4-BE49-F238E27FC236}">
                <a16:creationId xmlns:a16="http://schemas.microsoft.com/office/drawing/2014/main" id="{697203ED-5AA2-EE80-7410-A0A09FF62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4286" y="2654518"/>
            <a:ext cx="966825" cy="48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ree airplane plane travel vector">
            <a:extLst>
              <a:ext uri="{FF2B5EF4-FFF2-40B4-BE49-F238E27FC236}">
                <a16:creationId xmlns:a16="http://schemas.microsoft.com/office/drawing/2014/main" id="{9AE51C3A-09D9-B232-D16D-C2D5EDA05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5821" y="2654518"/>
            <a:ext cx="966825" cy="48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ree airplane plane travel vector">
            <a:extLst>
              <a:ext uri="{FF2B5EF4-FFF2-40B4-BE49-F238E27FC236}">
                <a16:creationId xmlns:a16="http://schemas.microsoft.com/office/drawing/2014/main" id="{58524B1E-AB3F-5C92-24EC-9889ADFF1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918" y="2670561"/>
            <a:ext cx="966825" cy="48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Free basket woven picnic vector">
            <a:extLst>
              <a:ext uri="{FF2B5EF4-FFF2-40B4-BE49-F238E27FC236}">
                <a16:creationId xmlns:a16="http://schemas.microsoft.com/office/drawing/2014/main" id="{C8BCB8D7-96C0-EC02-BFC2-F16A7A182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979" y="6031171"/>
            <a:ext cx="744873" cy="48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Free basket woven picnic vector">
            <a:extLst>
              <a:ext uri="{FF2B5EF4-FFF2-40B4-BE49-F238E27FC236}">
                <a16:creationId xmlns:a16="http://schemas.microsoft.com/office/drawing/2014/main" id="{3BE0C90A-43B6-9880-3844-E7687FD3A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9266" y="6096284"/>
            <a:ext cx="744873" cy="48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Free basket woven picnic vector">
            <a:extLst>
              <a:ext uri="{FF2B5EF4-FFF2-40B4-BE49-F238E27FC236}">
                <a16:creationId xmlns:a16="http://schemas.microsoft.com/office/drawing/2014/main" id="{FB8214D8-5C77-FD59-FC54-8E69BF780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4286" y="6099366"/>
            <a:ext cx="744873" cy="48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ree beach tourist vacation vector">
            <a:extLst>
              <a:ext uri="{FF2B5EF4-FFF2-40B4-BE49-F238E27FC236}">
                <a16:creationId xmlns:a16="http://schemas.microsoft.com/office/drawing/2014/main" id="{20B71773-81DB-2D1D-9602-E6F90BE0E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870" y="3239955"/>
            <a:ext cx="607092" cy="60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Free beach tourist vacation vector">
            <a:extLst>
              <a:ext uri="{FF2B5EF4-FFF2-40B4-BE49-F238E27FC236}">
                <a16:creationId xmlns:a16="http://schemas.microsoft.com/office/drawing/2014/main" id="{9FFCDA13-BB20-359B-DAB1-9013A2159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8764" y="3274471"/>
            <a:ext cx="607092" cy="60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Free beach tourist vacation vector">
            <a:extLst>
              <a:ext uri="{FF2B5EF4-FFF2-40B4-BE49-F238E27FC236}">
                <a16:creationId xmlns:a16="http://schemas.microsoft.com/office/drawing/2014/main" id="{00378B68-6FAC-2B64-B183-483AFBD69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0831" y="3274471"/>
            <a:ext cx="607092" cy="60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Free bicycle bike ride vector">
            <a:extLst>
              <a:ext uri="{FF2B5EF4-FFF2-40B4-BE49-F238E27FC236}">
                <a16:creationId xmlns:a16="http://schemas.microsoft.com/office/drawing/2014/main" id="{FF7C3EA8-4B47-1023-6947-FFB1A66A7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917" y="3925494"/>
            <a:ext cx="966825" cy="6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Free bicycle bike ride vector">
            <a:extLst>
              <a:ext uri="{FF2B5EF4-FFF2-40B4-BE49-F238E27FC236}">
                <a16:creationId xmlns:a16="http://schemas.microsoft.com/office/drawing/2014/main" id="{5D6E8ADE-AB44-6452-319D-1B3ED803D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5820" y="3939550"/>
            <a:ext cx="966825" cy="6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Free bicycle bike ride vector">
            <a:extLst>
              <a:ext uri="{FF2B5EF4-FFF2-40B4-BE49-F238E27FC236}">
                <a16:creationId xmlns:a16="http://schemas.microsoft.com/office/drawing/2014/main" id="{19359FBE-F09A-D863-87AF-71E218734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3911" y="3934110"/>
            <a:ext cx="966825" cy="6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C02B1C9F-08CB-DD4C-9B22-4FE6C5D136F7}"/>
              </a:ext>
            </a:extLst>
          </p:cNvPr>
          <p:cNvGrpSpPr/>
          <p:nvPr/>
        </p:nvGrpSpPr>
        <p:grpSpPr>
          <a:xfrm>
            <a:off x="2032427" y="4618567"/>
            <a:ext cx="421535" cy="720262"/>
            <a:chOff x="-3257549" y="351247"/>
            <a:chExt cx="2891629" cy="4640012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284AB39-1439-9504-23E2-D149B7E1BD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257549" y="351247"/>
              <a:ext cx="2813062" cy="4375115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2D8A9AC-B977-97F6-DE26-0B9AD01EE3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86307">
              <a:off x="-3010690" y="1820813"/>
              <a:ext cx="2644770" cy="3170446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F73BBFE-BEF6-6340-7674-4BDA7823D912}"/>
              </a:ext>
            </a:extLst>
          </p:cNvPr>
          <p:cNvGrpSpPr/>
          <p:nvPr/>
        </p:nvGrpSpPr>
        <p:grpSpPr>
          <a:xfrm>
            <a:off x="9613609" y="4611581"/>
            <a:ext cx="421535" cy="720262"/>
            <a:chOff x="-3257549" y="351247"/>
            <a:chExt cx="2891629" cy="464001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F20CD72-A958-A269-BAE2-B60A88B016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257549" y="351247"/>
              <a:ext cx="2813062" cy="4375115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06D1947-0ADA-A5A3-E872-B745EF4D6B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86307">
              <a:off x="-3010690" y="1820813"/>
              <a:ext cx="2644770" cy="3170446"/>
            </a:xfrm>
            <a:prstGeom prst="rect">
              <a:avLst/>
            </a:prstGeom>
          </p:spPr>
        </p:pic>
      </p:grpSp>
      <p:pic>
        <p:nvPicPr>
          <p:cNvPr id="25" name="Picture 24" descr="A cartoon of a person in a black outfit&#10;&#10;Description automatically generated">
            <a:extLst>
              <a:ext uri="{FF2B5EF4-FFF2-40B4-BE49-F238E27FC236}">
                <a16:creationId xmlns:a16="http://schemas.microsoft.com/office/drawing/2014/main" id="{5C0B8C7E-0F28-5760-87DF-62B05A6BACA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531" y="4580811"/>
            <a:ext cx="243540" cy="713031"/>
          </a:xfrm>
          <a:prstGeom prst="rect">
            <a:avLst/>
          </a:prstGeom>
        </p:spPr>
      </p:pic>
      <p:pic>
        <p:nvPicPr>
          <p:cNvPr id="26" name="Picture 8" descr="Free beach vacation summer vector">
            <a:extLst>
              <a:ext uri="{FF2B5EF4-FFF2-40B4-BE49-F238E27FC236}">
                <a16:creationId xmlns:a16="http://schemas.microsoft.com/office/drawing/2014/main" id="{421B667C-C78A-ECBD-DD8D-ACED9EEC8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368" y="5369323"/>
            <a:ext cx="944374" cy="59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Free beach vacation summer vector">
            <a:extLst>
              <a:ext uri="{FF2B5EF4-FFF2-40B4-BE49-F238E27FC236}">
                <a16:creationId xmlns:a16="http://schemas.microsoft.com/office/drawing/2014/main" id="{9CB863B5-F3DC-4CDB-666B-67E98F518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3911" y="5377015"/>
            <a:ext cx="944374" cy="59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Free beach vacation summer vector">
            <a:extLst>
              <a:ext uri="{FF2B5EF4-FFF2-40B4-BE49-F238E27FC236}">
                <a16:creationId xmlns:a16="http://schemas.microsoft.com/office/drawing/2014/main" id="{55BFD1DE-B0B8-02FC-B5D8-E446C6AD8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632" y="5353210"/>
            <a:ext cx="944374" cy="59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2" grpId="0" animBg="1"/>
      <p:bldP spid="33" grpId="0" animBg="1"/>
      <p:bldP spid="37" grpId="0" animBg="1"/>
      <p:bldP spid="41" grpId="0" animBg="1"/>
      <p:bldP spid="43" grpId="0" animBg="1"/>
      <p:bldP spid="45" grpId="0" animBg="1"/>
      <p:bldP spid="47" grpId="0" animBg="1"/>
      <p:bldP spid="49" grpId="0" animBg="1"/>
      <p:bldP spid="51" grpId="0" animBg="1"/>
      <p:bldP spid="53" grpId="0" animBg="1"/>
      <p:bldP spid="54" grpId="0" animBg="1"/>
      <p:bldP spid="56" grpId="0" animBg="1"/>
      <p:bldP spid="5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80D81A86-3976-4E38-A6B8-9FD87B70CA4B}"/>
              </a:ext>
            </a:extLst>
          </p:cNvPr>
          <p:cNvSpPr/>
          <p:nvPr/>
        </p:nvSpPr>
        <p:spPr>
          <a:xfrm>
            <a:off x="5918742" y="1930166"/>
            <a:ext cx="2148259" cy="478471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fahren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75E5E0C4-7E77-4C7D-AC65-9A4B85EC58AC}"/>
              </a:ext>
            </a:extLst>
          </p:cNvPr>
          <p:cNvSpPr/>
          <p:nvPr/>
        </p:nvSpPr>
        <p:spPr>
          <a:xfrm>
            <a:off x="5918742" y="1383607"/>
            <a:ext cx="2148259" cy="478471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bekommen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E031832-ABD9-475E-93D8-98F704ADE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725" y="144150"/>
            <a:ext cx="2869907" cy="523220"/>
          </a:xfrm>
        </p:spPr>
        <p:txBody>
          <a:bodyPr>
            <a:noAutofit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2</a:t>
            </a:r>
            <a:endParaRPr lang="en-GB" sz="3200" dirty="0"/>
          </a:p>
        </p:txBody>
      </p:sp>
      <p:sp>
        <p:nvSpPr>
          <p:cNvPr id="30" name="Google Shape;119;p1">
            <a:extLst>
              <a:ext uri="{FF2B5EF4-FFF2-40B4-BE49-F238E27FC236}">
                <a16:creationId xmlns:a16="http://schemas.microsoft.com/office/drawing/2014/main" id="{32B2FA15-5DA8-4C4C-AE80-A88014C07B0D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BF54BBE6-9901-4675-B711-7113C449F316}"/>
              </a:ext>
            </a:extLst>
          </p:cNvPr>
          <p:cNvSpPr txBox="1">
            <a:spLocks/>
          </p:cNvSpPr>
          <p:nvPr/>
        </p:nvSpPr>
        <p:spPr>
          <a:xfrm>
            <a:off x="11245010" y="899844"/>
            <a:ext cx="766122" cy="374973"/>
          </a:xfrm>
          <a:prstGeom prst="rect">
            <a:avLst/>
          </a:prstGeom>
          <a:solidFill>
            <a:srgbClr val="2E94AF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lesen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3DEB290D-C7BE-4CFF-AEFC-F66F3EE31C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142" y="61136"/>
            <a:ext cx="1127858" cy="829128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2E42610-FE93-4B80-830E-A06E023B531F}"/>
              </a:ext>
            </a:extLst>
          </p:cNvPr>
          <p:cNvSpPr/>
          <p:nvPr/>
        </p:nvSpPr>
        <p:spPr>
          <a:xfrm>
            <a:off x="4217198" y="144150"/>
            <a:ext cx="5929325" cy="533693"/>
          </a:xfrm>
          <a:prstGeom prst="wedgeRoundRectCallout">
            <a:avLst>
              <a:gd name="adj1" fmla="val -54882"/>
              <a:gd name="adj2" fmla="val 14010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Graphic 8" descr="Teacher">
            <a:extLst>
              <a:ext uri="{FF2B5EF4-FFF2-40B4-BE49-F238E27FC236}">
                <a16:creationId xmlns:a16="http://schemas.microsoft.com/office/drawing/2014/main" id="{95EB4B8D-8497-4B69-9343-098AACDEAD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73162" y="-26897"/>
            <a:ext cx="914400" cy="914400"/>
          </a:xfrm>
          <a:prstGeom prst="rect">
            <a:avLst/>
          </a:prstGeom>
        </p:spPr>
      </p:pic>
      <p:sp>
        <p:nvSpPr>
          <p:cNvPr id="10" name="Google Shape;108;p3">
            <a:extLst>
              <a:ext uri="{FF2B5EF4-FFF2-40B4-BE49-F238E27FC236}">
                <a16:creationId xmlns:a16="http://schemas.microsoft.com/office/drawing/2014/main" id="{CC45BB5B-9825-4C69-A85B-49A9112436A3}"/>
              </a:ext>
            </a:extLst>
          </p:cNvPr>
          <p:cNvSpPr txBox="1"/>
          <p:nvPr/>
        </p:nvSpPr>
        <p:spPr>
          <a:xfrm>
            <a:off x="4282492" y="128500"/>
            <a:ext cx="552434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Was 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ist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 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richtig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? Was 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ist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 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falsch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?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alibri"/>
              <a:cs typeface="Calibri"/>
              <a:sym typeface="Calibri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1B82AE4-E58C-48A7-93F0-E9C5572073F8}"/>
              </a:ext>
            </a:extLst>
          </p:cNvPr>
          <p:cNvSpPr/>
          <p:nvPr/>
        </p:nvSpPr>
        <p:spPr>
          <a:xfrm>
            <a:off x="1833184" y="1274817"/>
            <a:ext cx="2148259" cy="478471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brauchen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46DB5F0-80E4-4513-B6D0-8EEAEDE7247A}"/>
              </a:ext>
            </a:extLst>
          </p:cNvPr>
          <p:cNvSpPr/>
          <p:nvPr/>
        </p:nvSpPr>
        <p:spPr>
          <a:xfrm>
            <a:off x="1847326" y="1882264"/>
            <a:ext cx="2134117" cy="478471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schreiben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78BE7AD-2DCF-4532-AF68-A943109F20FA}"/>
              </a:ext>
            </a:extLst>
          </p:cNvPr>
          <p:cNvSpPr/>
          <p:nvPr/>
        </p:nvSpPr>
        <p:spPr>
          <a:xfrm>
            <a:off x="1847326" y="2489711"/>
            <a:ext cx="2134117" cy="478471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 err="1">
                <a:solidFill>
                  <a:prstClr val="white"/>
                </a:solidFill>
                <a:latin typeface="Century Gothic" panose="020B0502020202020204" pitchFamily="34" charset="0"/>
              </a:rPr>
              <a:t>fahren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8F4EA12-9328-4D3B-A1D6-D6EB220A4903}"/>
              </a:ext>
            </a:extLst>
          </p:cNvPr>
          <p:cNvSpPr/>
          <p:nvPr/>
        </p:nvSpPr>
        <p:spPr>
          <a:xfrm>
            <a:off x="1833184" y="3097158"/>
            <a:ext cx="2148259" cy="478471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bekommen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D18180C-C3B9-44EC-AD3D-806537F78B69}"/>
              </a:ext>
            </a:extLst>
          </p:cNvPr>
          <p:cNvSpPr/>
          <p:nvPr/>
        </p:nvSpPr>
        <p:spPr>
          <a:xfrm>
            <a:off x="63397" y="1546475"/>
            <a:ext cx="1723505" cy="1476807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Ich </a:t>
            </a:r>
            <a:r>
              <a:rPr kumimoji="0" lang="en-GB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möchte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in die Schweiz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DE1D65C-C733-4CD9-80CC-38ABEB4A4CD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442" y="2459464"/>
            <a:ext cx="449001" cy="467709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87D0A40-2DE8-4556-B62A-98DF868B3464}"/>
              </a:ext>
            </a:extLst>
          </p:cNvPr>
          <p:cNvSpPr/>
          <p:nvPr/>
        </p:nvSpPr>
        <p:spPr>
          <a:xfrm>
            <a:off x="1833184" y="3976682"/>
            <a:ext cx="2148259" cy="478471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fahren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234991C-D630-47E5-BF43-A7057AB882ED}"/>
              </a:ext>
            </a:extLst>
          </p:cNvPr>
          <p:cNvSpPr/>
          <p:nvPr/>
        </p:nvSpPr>
        <p:spPr>
          <a:xfrm>
            <a:off x="1847326" y="4540840"/>
            <a:ext cx="2134117" cy="478471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bekommen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041BB38-F599-4CB3-9C30-606B354A09AC}"/>
              </a:ext>
            </a:extLst>
          </p:cNvPr>
          <p:cNvSpPr/>
          <p:nvPr/>
        </p:nvSpPr>
        <p:spPr>
          <a:xfrm>
            <a:off x="1847326" y="5104998"/>
            <a:ext cx="2134117" cy="478471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arbeiten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F8D79D8A-4BB3-4FE7-9F98-F25F899E6896}"/>
              </a:ext>
            </a:extLst>
          </p:cNvPr>
          <p:cNvSpPr/>
          <p:nvPr/>
        </p:nvSpPr>
        <p:spPr>
          <a:xfrm>
            <a:off x="1833184" y="5669156"/>
            <a:ext cx="2148259" cy="478471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schreiben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B67E777-BC6E-4DA2-815A-40580A12B5EE}"/>
              </a:ext>
            </a:extLst>
          </p:cNvPr>
          <p:cNvSpPr/>
          <p:nvPr/>
        </p:nvSpPr>
        <p:spPr>
          <a:xfrm>
            <a:off x="63397" y="4167595"/>
            <a:ext cx="1707719" cy="104282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Du </a:t>
            </a:r>
            <a:b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lang="en-GB" sz="2200" b="1" dirty="0" err="1">
                <a:solidFill>
                  <a:prstClr val="white"/>
                </a:solidFill>
                <a:latin typeface="Century Gothic" panose="020B0502020202020204" pitchFamily="34" charset="0"/>
              </a:rPr>
              <a:t>möchtest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einen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Brief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E5DA1F2-A438-491E-9D54-7E43165B95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442" y="4533748"/>
            <a:ext cx="449001" cy="46770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BA6D1A1-FAC8-4BD7-88B4-FB8CD61A3F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442" y="5679918"/>
            <a:ext cx="449001" cy="467709"/>
          </a:xfrm>
          <a:prstGeom prst="rect">
            <a:avLst/>
          </a:prstGeom>
        </p:spPr>
      </p:pic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14ED8F8D-F8BE-40FB-AED1-26BE9F938DE9}"/>
              </a:ext>
            </a:extLst>
          </p:cNvPr>
          <p:cNvSpPr/>
          <p:nvPr/>
        </p:nvSpPr>
        <p:spPr>
          <a:xfrm>
            <a:off x="5918742" y="2476725"/>
            <a:ext cx="2148259" cy="478471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besuchen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4A2C460B-FA71-4E58-8081-F3717C591C66}"/>
              </a:ext>
            </a:extLst>
          </p:cNvPr>
          <p:cNvSpPr/>
          <p:nvPr/>
        </p:nvSpPr>
        <p:spPr>
          <a:xfrm>
            <a:off x="5918742" y="3023283"/>
            <a:ext cx="2148259" cy="478471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arbeiten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C8427555-F456-4B72-9D14-A9D276F2B2D8}"/>
              </a:ext>
            </a:extLst>
          </p:cNvPr>
          <p:cNvSpPr/>
          <p:nvPr/>
        </p:nvSpPr>
        <p:spPr>
          <a:xfrm>
            <a:off x="4340775" y="1544239"/>
            <a:ext cx="1475149" cy="1142734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Ich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möchte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 err="1">
                <a:solidFill>
                  <a:prstClr val="white"/>
                </a:solidFill>
                <a:latin typeface="Century Gothic" panose="020B0502020202020204" pitchFamily="34" charset="0"/>
              </a:rPr>
              <a:t>Hilfe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E87E1A64-7CD1-4232-9A90-B3F3FACEB4F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000" y="1324033"/>
            <a:ext cx="449001" cy="467709"/>
          </a:xfrm>
          <a:prstGeom prst="rect">
            <a:avLst/>
          </a:prstGeom>
        </p:spPr>
      </p:pic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B4A9F1BF-463F-4FD6-B809-E310BACE8794}"/>
              </a:ext>
            </a:extLst>
          </p:cNvPr>
          <p:cNvSpPr/>
          <p:nvPr/>
        </p:nvSpPr>
        <p:spPr>
          <a:xfrm>
            <a:off x="5918742" y="4011535"/>
            <a:ext cx="2148259" cy="478471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arbeiten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CE936FB-5C31-495B-B924-2C138F57E35F}"/>
              </a:ext>
            </a:extLst>
          </p:cNvPr>
          <p:cNvSpPr/>
          <p:nvPr/>
        </p:nvSpPr>
        <p:spPr>
          <a:xfrm>
            <a:off x="5918742" y="4572776"/>
            <a:ext cx="2148259" cy="478471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bleiben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B53E974A-BBBF-406D-9F13-9AABC7E690BB}"/>
              </a:ext>
            </a:extLst>
          </p:cNvPr>
          <p:cNvSpPr/>
          <p:nvPr/>
        </p:nvSpPr>
        <p:spPr>
          <a:xfrm>
            <a:off x="5918742" y="5134017"/>
            <a:ext cx="2148259" cy="478471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machen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962533B8-C6E0-48DE-BAE2-7817B8C9D1E2}"/>
              </a:ext>
            </a:extLst>
          </p:cNvPr>
          <p:cNvSpPr/>
          <p:nvPr/>
        </p:nvSpPr>
        <p:spPr>
          <a:xfrm>
            <a:off x="5918742" y="5695258"/>
            <a:ext cx="2148259" cy="478471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spielen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DC46AC9B-A63A-4375-95EA-C054BEDD537C}"/>
              </a:ext>
            </a:extLst>
          </p:cNvPr>
          <p:cNvSpPr/>
          <p:nvPr/>
        </p:nvSpPr>
        <p:spPr>
          <a:xfrm>
            <a:off x="4211023" y="4169623"/>
            <a:ext cx="1604901" cy="1683367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Du </a:t>
            </a:r>
            <a:r>
              <a:rPr kumimoji="0" lang="en-GB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möchtest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zu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Hause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7A93B4AF-F0ED-430E-B935-3D701CE8C66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220" y="4021464"/>
            <a:ext cx="449001" cy="46770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C8500E47-3474-4B19-8CE1-485DF55E878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220" y="4546220"/>
            <a:ext cx="449001" cy="467709"/>
          </a:xfrm>
          <a:prstGeom prst="rect">
            <a:avLst/>
          </a:prstGeom>
        </p:spPr>
      </p:pic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C3B8AB91-718F-4834-BAC3-560AC25C9573}"/>
              </a:ext>
            </a:extLst>
          </p:cNvPr>
          <p:cNvSpPr/>
          <p:nvPr/>
        </p:nvSpPr>
        <p:spPr>
          <a:xfrm>
            <a:off x="10017462" y="3014156"/>
            <a:ext cx="2148259" cy="478471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 err="1">
                <a:solidFill>
                  <a:prstClr val="white"/>
                </a:solidFill>
                <a:latin typeface="Century Gothic" panose="020B0502020202020204" pitchFamily="34" charset="0"/>
              </a:rPr>
              <a:t>fahren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C892FC05-D45F-452F-BC90-F34BED676C74}"/>
              </a:ext>
            </a:extLst>
          </p:cNvPr>
          <p:cNvSpPr/>
          <p:nvPr/>
        </p:nvSpPr>
        <p:spPr>
          <a:xfrm>
            <a:off x="10017462" y="3582429"/>
            <a:ext cx="2148259" cy="478471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machen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6F4996CE-EA01-42A1-B2AB-733D09609AE6}"/>
              </a:ext>
            </a:extLst>
          </p:cNvPr>
          <p:cNvSpPr/>
          <p:nvPr/>
        </p:nvSpPr>
        <p:spPr>
          <a:xfrm>
            <a:off x="10017462" y="4150702"/>
            <a:ext cx="2148259" cy="478471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benutzen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989E95C-D09E-4477-98C4-F82EF2E4F094}"/>
              </a:ext>
            </a:extLst>
          </p:cNvPr>
          <p:cNvSpPr/>
          <p:nvPr/>
        </p:nvSpPr>
        <p:spPr>
          <a:xfrm>
            <a:off x="10017462" y="4718976"/>
            <a:ext cx="2148259" cy="478471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schreiben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5532C4FF-22A4-43B7-AEC2-7C7A8B87E295}"/>
              </a:ext>
            </a:extLst>
          </p:cNvPr>
          <p:cNvSpPr/>
          <p:nvPr/>
        </p:nvSpPr>
        <p:spPr>
          <a:xfrm>
            <a:off x="8485427" y="3344276"/>
            <a:ext cx="1429038" cy="1657181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Ich </a:t>
            </a:r>
            <a:r>
              <a:rPr kumimoji="0" lang="en-GB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möchte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lang="en-GB" sz="2200" b="1" dirty="0" err="1">
                <a:solidFill>
                  <a:prstClr val="white"/>
                </a:solidFill>
                <a:latin typeface="Century Gothic" panose="020B0502020202020204" pitchFamily="34" charset="0"/>
              </a:rPr>
              <a:t>eine</a:t>
            </a:r>
            <a:r>
              <a:rPr lang="en-GB" sz="2200" b="1" dirty="0">
                <a:solidFill>
                  <a:prstClr val="white"/>
                </a:solidFill>
                <a:latin typeface="Century Gothic" panose="020B0502020202020204" pitchFamily="34" charset="0"/>
              </a:rPr>
              <a:t> </a:t>
            </a:r>
            <a:r>
              <a:rPr lang="en-GB" sz="2200" b="1" dirty="0" err="1">
                <a:solidFill>
                  <a:prstClr val="white"/>
                </a:solidFill>
                <a:latin typeface="Century Gothic" panose="020B0502020202020204" pitchFamily="34" charset="0"/>
              </a:rPr>
              <a:t>Liste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55" name="CustomShape 23">
            <a:extLst>
              <a:ext uri="{FF2B5EF4-FFF2-40B4-BE49-F238E27FC236}">
                <a16:creationId xmlns:a16="http://schemas.microsoft.com/office/drawing/2014/main" id="{BBEE65DF-89EC-4388-A6FB-21E0FC9F417D}"/>
              </a:ext>
            </a:extLst>
          </p:cNvPr>
          <p:cNvSpPr/>
          <p:nvPr/>
        </p:nvSpPr>
        <p:spPr>
          <a:xfrm>
            <a:off x="39547" y="1291357"/>
            <a:ext cx="464040" cy="396360"/>
          </a:xfrm>
          <a:prstGeom prst="actionButtonBlank">
            <a:avLst/>
          </a:prstGeom>
          <a:solidFill>
            <a:srgbClr val="FFD10D"/>
          </a:solidFill>
          <a:ln>
            <a:solidFill>
              <a:srgbClr val="002060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1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6" name="CustomShape 23">
            <a:extLst>
              <a:ext uri="{FF2B5EF4-FFF2-40B4-BE49-F238E27FC236}">
                <a16:creationId xmlns:a16="http://schemas.microsoft.com/office/drawing/2014/main" id="{0AD4123B-600B-48E7-9D02-AF262D419834}"/>
              </a:ext>
            </a:extLst>
          </p:cNvPr>
          <p:cNvSpPr/>
          <p:nvPr/>
        </p:nvSpPr>
        <p:spPr>
          <a:xfrm>
            <a:off x="32510" y="3971443"/>
            <a:ext cx="464040" cy="396360"/>
          </a:xfrm>
          <a:prstGeom prst="actionButtonBlank">
            <a:avLst/>
          </a:prstGeom>
          <a:solidFill>
            <a:srgbClr val="FFD10D"/>
          </a:solidFill>
          <a:ln>
            <a:solidFill>
              <a:srgbClr val="002060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2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7" name="CustomShape 23">
            <a:extLst>
              <a:ext uri="{FF2B5EF4-FFF2-40B4-BE49-F238E27FC236}">
                <a16:creationId xmlns:a16="http://schemas.microsoft.com/office/drawing/2014/main" id="{4CD9733E-D38D-46D1-B9BF-4AD23EE68E4A}"/>
              </a:ext>
            </a:extLst>
          </p:cNvPr>
          <p:cNvSpPr/>
          <p:nvPr/>
        </p:nvSpPr>
        <p:spPr>
          <a:xfrm>
            <a:off x="4044910" y="1291357"/>
            <a:ext cx="464040" cy="396360"/>
          </a:xfrm>
          <a:prstGeom prst="actionButtonBlank">
            <a:avLst/>
          </a:prstGeom>
          <a:solidFill>
            <a:srgbClr val="FFD10D"/>
          </a:solidFill>
          <a:ln>
            <a:solidFill>
              <a:srgbClr val="002060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3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8" name="CustomShape 23">
            <a:extLst>
              <a:ext uri="{FF2B5EF4-FFF2-40B4-BE49-F238E27FC236}">
                <a16:creationId xmlns:a16="http://schemas.microsoft.com/office/drawing/2014/main" id="{D91AE3A9-B02C-4930-8D29-1CABE384F53B}"/>
              </a:ext>
            </a:extLst>
          </p:cNvPr>
          <p:cNvSpPr/>
          <p:nvPr/>
        </p:nvSpPr>
        <p:spPr>
          <a:xfrm>
            <a:off x="4044910" y="3935768"/>
            <a:ext cx="464040" cy="396360"/>
          </a:xfrm>
          <a:prstGeom prst="actionButtonBlank">
            <a:avLst/>
          </a:prstGeom>
          <a:solidFill>
            <a:srgbClr val="FFD10D"/>
          </a:solidFill>
          <a:ln>
            <a:solidFill>
              <a:srgbClr val="002060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4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9" name="CustomShape 23">
            <a:extLst>
              <a:ext uri="{FF2B5EF4-FFF2-40B4-BE49-F238E27FC236}">
                <a16:creationId xmlns:a16="http://schemas.microsoft.com/office/drawing/2014/main" id="{F2C4EE49-BA69-4F8C-AF68-1CD3F37A749C}"/>
              </a:ext>
            </a:extLst>
          </p:cNvPr>
          <p:cNvSpPr/>
          <p:nvPr/>
        </p:nvSpPr>
        <p:spPr>
          <a:xfrm>
            <a:off x="8174918" y="3106097"/>
            <a:ext cx="464040" cy="396360"/>
          </a:xfrm>
          <a:prstGeom prst="actionButtonBlank">
            <a:avLst/>
          </a:prstGeom>
          <a:solidFill>
            <a:srgbClr val="FFD10D"/>
          </a:solidFill>
          <a:ln>
            <a:solidFill>
              <a:srgbClr val="002060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5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48A9CFFB-2B3A-4121-82B3-12FDB434C9D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000" y="5674536"/>
            <a:ext cx="449001" cy="467709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AA60F330-476D-4306-A7AD-1BAE2E293B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6720" y="3571648"/>
            <a:ext cx="449001" cy="467709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AA60F330-476D-4306-A7AD-1BAE2E293B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4115" y="4129159"/>
            <a:ext cx="449001" cy="4677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364668-73DF-CBAC-6381-268539B039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4115" y="4697432"/>
            <a:ext cx="449001" cy="46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06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6D679-A7EC-488D-ADF1-ADA7C7BB3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962" y="157878"/>
            <a:ext cx="10515600" cy="459765"/>
          </a:xfrm>
        </p:spPr>
        <p:txBody>
          <a:bodyPr>
            <a:normAutofit fontScale="90000"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3</a:t>
            </a:r>
            <a:endParaRPr lang="en-GB" sz="3200" dirty="0"/>
          </a:p>
        </p:txBody>
      </p:sp>
      <p:sp>
        <p:nvSpPr>
          <p:cNvPr id="35" name="Google Shape;119;p1">
            <a:extLst>
              <a:ext uri="{FF2B5EF4-FFF2-40B4-BE49-F238E27FC236}">
                <a16:creationId xmlns:a16="http://schemas.microsoft.com/office/drawing/2014/main" id="{FD0A0C4A-B3E8-46F4-BFAE-DAD638CE2CFF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F195E3-B4A8-4B57-84B5-E286C7573A0E}"/>
              </a:ext>
            </a:extLst>
          </p:cNvPr>
          <p:cNvSpPr/>
          <p:nvPr/>
        </p:nvSpPr>
        <p:spPr>
          <a:xfrm>
            <a:off x="2869592" y="48311"/>
            <a:ext cx="33401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Ich</a:t>
            </a:r>
            <a:r>
              <a:rPr kumimoji="0" lang="es-AR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s-AR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möchte</a:t>
            </a:r>
            <a:r>
              <a:rPr kumimoji="0" lang="es-AR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…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EADAB38A-6BFC-437B-A4D2-C13463AD3429}"/>
              </a:ext>
            </a:extLst>
          </p:cNvPr>
          <p:cNvSpPr txBox="1">
            <a:spLocks/>
          </p:cNvSpPr>
          <p:nvPr/>
        </p:nvSpPr>
        <p:spPr>
          <a:xfrm>
            <a:off x="9134706" y="324795"/>
            <a:ext cx="1442000" cy="459765"/>
          </a:xfrm>
          <a:prstGeom prst="rect">
            <a:avLst/>
          </a:prstGeom>
          <a:solidFill>
            <a:srgbClr val="FFD1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44546A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sprechen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44546A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A22B7C4E-AD73-42BA-9719-8F782430CE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846" y="117979"/>
            <a:ext cx="1585097" cy="1066892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59240F57-A22B-4D0E-8019-AC8D258BB600}"/>
              </a:ext>
            </a:extLst>
          </p:cNvPr>
          <p:cNvSpPr/>
          <p:nvPr/>
        </p:nvSpPr>
        <p:spPr>
          <a:xfrm>
            <a:off x="946221" y="677832"/>
            <a:ext cx="4322066" cy="518040"/>
          </a:xfrm>
          <a:prstGeom prst="wedgeRoundRectCallout">
            <a:avLst>
              <a:gd name="adj1" fmla="val -56596"/>
              <a:gd name="adj2" fmla="val -13124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Was </a:t>
            </a: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möchtest</a:t>
            </a: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du </a:t>
            </a: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machen</a:t>
            </a: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9" name="Graphic 8" descr="Teacher">
            <a:extLst>
              <a:ext uri="{FF2B5EF4-FFF2-40B4-BE49-F238E27FC236}">
                <a16:creationId xmlns:a16="http://schemas.microsoft.com/office/drawing/2014/main" id="{A33234D2-0669-40D3-968E-DC8E1F621A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154" y="463138"/>
            <a:ext cx="914400" cy="914400"/>
          </a:xfrm>
          <a:prstGeom prst="rect">
            <a:avLst/>
          </a:prstGeom>
        </p:spPr>
      </p:pic>
      <p:sp>
        <p:nvSpPr>
          <p:cNvPr id="14" name="Rectangle: Rounded Corners 55">
            <a:extLst>
              <a:ext uri="{FF2B5EF4-FFF2-40B4-BE49-F238E27FC236}">
                <a16:creationId xmlns:a16="http://schemas.microsoft.com/office/drawing/2014/main" id="{E5ABC6BC-357B-BDC0-B392-2997E5FB4FCF}"/>
              </a:ext>
            </a:extLst>
          </p:cNvPr>
          <p:cNvSpPr/>
          <p:nvPr/>
        </p:nvSpPr>
        <p:spPr>
          <a:xfrm>
            <a:off x="1248389" y="2999057"/>
            <a:ext cx="3101608" cy="1093477"/>
          </a:xfrm>
          <a:prstGeom prst="roundRect">
            <a:avLst/>
          </a:prstGeom>
          <a:solidFill>
            <a:schemeClr val="bg1"/>
          </a:solidFill>
          <a:ln>
            <a:solidFill>
              <a:srgbClr val="FAAF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: Rounded Corners 55">
            <a:extLst>
              <a:ext uri="{FF2B5EF4-FFF2-40B4-BE49-F238E27FC236}">
                <a16:creationId xmlns:a16="http://schemas.microsoft.com/office/drawing/2014/main" id="{E5ABC6BC-357B-BDC0-B392-2997E5FB4FCF}"/>
              </a:ext>
            </a:extLst>
          </p:cNvPr>
          <p:cNvSpPr/>
          <p:nvPr/>
        </p:nvSpPr>
        <p:spPr>
          <a:xfrm>
            <a:off x="1248389" y="4279701"/>
            <a:ext cx="3101608" cy="1093477"/>
          </a:xfrm>
          <a:prstGeom prst="roundRect">
            <a:avLst/>
          </a:prstGeom>
          <a:solidFill>
            <a:schemeClr val="bg1"/>
          </a:solidFill>
          <a:ln>
            <a:solidFill>
              <a:srgbClr val="FAAF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ectangle: Rounded Corners 55">
            <a:extLst>
              <a:ext uri="{FF2B5EF4-FFF2-40B4-BE49-F238E27FC236}">
                <a16:creationId xmlns:a16="http://schemas.microsoft.com/office/drawing/2014/main" id="{E5ABC6BC-357B-BDC0-B392-2997E5FB4FCF}"/>
              </a:ext>
            </a:extLst>
          </p:cNvPr>
          <p:cNvSpPr/>
          <p:nvPr/>
        </p:nvSpPr>
        <p:spPr>
          <a:xfrm>
            <a:off x="1248389" y="5560345"/>
            <a:ext cx="3101608" cy="1093477"/>
          </a:xfrm>
          <a:prstGeom prst="roundRect">
            <a:avLst/>
          </a:prstGeom>
          <a:solidFill>
            <a:schemeClr val="bg1"/>
          </a:solidFill>
          <a:ln>
            <a:solidFill>
              <a:srgbClr val="FAAF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ectangle: Rounded Corners 55">
            <a:extLst>
              <a:ext uri="{FF2B5EF4-FFF2-40B4-BE49-F238E27FC236}">
                <a16:creationId xmlns:a16="http://schemas.microsoft.com/office/drawing/2014/main" id="{E5ABC6BC-357B-BDC0-B392-2997E5FB4FCF}"/>
              </a:ext>
            </a:extLst>
          </p:cNvPr>
          <p:cNvSpPr/>
          <p:nvPr/>
        </p:nvSpPr>
        <p:spPr>
          <a:xfrm>
            <a:off x="4592889" y="2995012"/>
            <a:ext cx="3101608" cy="1093477"/>
          </a:xfrm>
          <a:prstGeom prst="roundRect">
            <a:avLst/>
          </a:prstGeom>
          <a:solidFill>
            <a:schemeClr val="bg1"/>
          </a:solidFill>
          <a:ln>
            <a:solidFill>
              <a:srgbClr val="FAAF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ctangle: Rounded Corners 55">
            <a:extLst>
              <a:ext uri="{FF2B5EF4-FFF2-40B4-BE49-F238E27FC236}">
                <a16:creationId xmlns:a16="http://schemas.microsoft.com/office/drawing/2014/main" id="{E5ABC6BC-357B-BDC0-B392-2997E5FB4FCF}"/>
              </a:ext>
            </a:extLst>
          </p:cNvPr>
          <p:cNvSpPr/>
          <p:nvPr/>
        </p:nvSpPr>
        <p:spPr>
          <a:xfrm>
            <a:off x="4592889" y="4275656"/>
            <a:ext cx="3101608" cy="1093477"/>
          </a:xfrm>
          <a:prstGeom prst="roundRect">
            <a:avLst/>
          </a:prstGeom>
          <a:solidFill>
            <a:schemeClr val="bg1"/>
          </a:solidFill>
          <a:ln>
            <a:solidFill>
              <a:srgbClr val="FAAF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ctangle: Rounded Corners 55">
            <a:extLst>
              <a:ext uri="{FF2B5EF4-FFF2-40B4-BE49-F238E27FC236}">
                <a16:creationId xmlns:a16="http://schemas.microsoft.com/office/drawing/2014/main" id="{E5ABC6BC-357B-BDC0-B392-2997E5FB4FCF}"/>
              </a:ext>
            </a:extLst>
          </p:cNvPr>
          <p:cNvSpPr/>
          <p:nvPr/>
        </p:nvSpPr>
        <p:spPr>
          <a:xfrm>
            <a:off x="4592889" y="5556300"/>
            <a:ext cx="3101608" cy="1093477"/>
          </a:xfrm>
          <a:prstGeom prst="roundRect">
            <a:avLst/>
          </a:prstGeom>
          <a:solidFill>
            <a:schemeClr val="bg1"/>
          </a:solidFill>
          <a:ln>
            <a:solidFill>
              <a:srgbClr val="FAAF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ctangle: Rounded Corners 55">
            <a:extLst>
              <a:ext uri="{FF2B5EF4-FFF2-40B4-BE49-F238E27FC236}">
                <a16:creationId xmlns:a16="http://schemas.microsoft.com/office/drawing/2014/main" id="{E5ABC6BC-357B-BDC0-B392-2997E5FB4FCF}"/>
              </a:ext>
            </a:extLst>
          </p:cNvPr>
          <p:cNvSpPr/>
          <p:nvPr/>
        </p:nvSpPr>
        <p:spPr>
          <a:xfrm>
            <a:off x="7937230" y="2965976"/>
            <a:ext cx="3101608" cy="1093477"/>
          </a:xfrm>
          <a:prstGeom prst="roundRect">
            <a:avLst/>
          </a:prstGeom>
          <a:solidFill>
            <a:schemeClr val="bg1"/>
          </a:solidFill>
          <a:ln>
            <a:solidFill>
              <a:srgbClr val="FAAF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Rectangle: Rounded Corners 55">
            <a:extLst>
              <a:ext uri="{FF2B5EF4-FFF2-40B4-BE49-F238E27FC236}">
                <a16:creationId xmlns:a16="http://schemas.microsoft.com/office/drawing/2014/main" id="{E5ABC6BC-357B-BDC0-B392-2997E5FB4FCF}"/>
              </a:ext>
            </a:extLst>
          </p:cNvPr>
          <p:cNvSpPr/>
          <p:nvPr/>
        </p:nvSpPr>
        <p:spPr>
          <a:xfrm>
            <a:off x="7937230" y="4246620"/>
            <a:ext cx="3101608" cy="1093477"/>
          </a:xfrm>
          <a:prstGeom prst="roundRect">
            <a:avLst/>
          </a:prstGeom>
          <a:solidFill>
            <a:schemeClr val="bg1"/>
          </a:solidFill>
          <a:ln>
            <a:solidFill>
              <a:srgbClr val="FAAF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Rectangle: Rounded Corners 55">
            <a:extLst>
              <a:ext uri="{FF2B5EF4-FFF2-40B4-BE49-F238E27FC236}">
                <a16:creationId xmlns:a16="http://schemas.microsoft.com/office/drawing/2014/main" id="{E5ABC6BC-357B-BDC0-B392-2997E5FB4FCF}"/>
              </a:ext>
            </a:extLst>
          </p:cNvPr>
          <p:cNvSpPr/>
          <p:nvPr/>
        </p:nvSpPr>
        <p:spPr>
          <a:xfrm>
            <a:off x="7937230" y="5527264"/>
            <a:ext cx="3101608" cy="1093477"/>
          </a:xfrm>
          <a:prstGeom prst="roundRect">
            <a:avLst/>
          </a:prstGeom>
          <a:solidFill>
            <a:schemeClr val="bg1"/>
          </a:solidFill>
          <a:ln>
            <a:solidFill>
              <a:srgbClr val="FAAF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6" name="Picture 25" descr="Logo, company name&#10;&#10;Description automatically generated">
            <a:extLst>
              <a:ext uri="{FF2B5EF4-FFF2-40B4-BE49-F238E27FC236}">
                <a16:creationId xmlns:a16="http://schemas.microsoft.com/office/drawing/2014/main" id="{3E6026A0-4D9F-4208-9EB1-A23883BF61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202" y="5646617"/>
            <a:ext cx="935397" cy="926227"/>
          </a:xfrm>
          <a:prstGeom prst="rect">
            <a:avLst/>
          </a:prstGeom>
        </p:spPr>
      </p:pic>
      <p:pic>
        <p:nvPicPr>
          <p:cNvPr id="31" name="Picture 30" descr="Icon&#10;&#10;Description automatically generated">
            <a:extLst>
              <a:ext uri="{FF2B5EF4-FFF2-40B4-BE49-F238E27FC236}">
                <a16:creationId xmlns:a16="http://schemas.microsoft.com/office/drawing/2014/main" id="{8A1D2F31-9B56-4C4E-A9E3-9C39608763F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084" y="5569528"/>
            <a:ext cx="1006512" cy="977232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6196462F-EF49-40A0-902D-B675BB25BF8F}"/>
              </a:ext>
            </a:extLst>
          </p:cNvPr>
          <p:cNvSpPr/>
          <p:nvPr/>
        </p:nvSpPr>
        <p:spPr>
          <a:xfrm>
            <a:off x="1257695" y="3148246"/>
            <a:ext cx="22193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e</a:t>
            </a:r>
            <a:r>
              <a:rPr kumimoji="0" lang="en-US" sz="24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ine</a:t>
            </a:r>
            <a:r>
              <a:rPr kumimoji="0" lang="en-US" sz="24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Geschichte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196462F-EF49-40A0-902D-B675BB25BF8F}"/>
              </a:ext>
            </a:extLst>
          </p:cNvPr>
          <p:cNvSpPr/>
          <p:nvPr/>
        </p:nvSpPr>
        <p:spPr>
          <a:xfrm>
            <a:off x="1286555" y="4591559"/>
            <a:ext cx="16053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Hilfe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196462F-EF49-40A0-902D-B675BB25BF8F}"/>
              </a:ext>
            </a:extLst>
          </p:cNvPr>
          <p:cNvSpPr/>
          <p:nvPr/>
        </p:nvSpPr>
        <p:spPr>
          <a:xfrm>
            <a:off x="1264206" y="5668229"/>
            <a:ext cx="16053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e</a:t>
            </a:r>
            <a:r>
              <a:rPr kumimoji="0" lang="en-US" sz="24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ine</a:t>
            </a:r>
            <a:r>
              <a:rPr kumimoji="0" lang="en-US" sz="24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Karte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196462F-EF49-40A0-902D-B675BB25BF8F}"/>
              </a:ext>
            </a:extLst>
          </p:cNvPr>
          <p:cNvSpPr/>
          <p:nvPr/>
        </p:nvSpPr>
        <p:spPr>
          <a:xfrm>
            <a:off x="4655175" y="3131398"/>
            <a:ext cx="16053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i</a:t>
            </a:r>
            <a:r>
              <a:rPr kumimoji="0" lang="en-US" sz="24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 die Schweiz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6196462F-EF49-40A0-902D-B675BB25BF8F}"/>
              </a:ext>
            </a:extLst>
          </p:cNvPr>
          <p:cNvSpPr/>
          <p:nvPr/>
        </p:nvSpPr>
        <p:spPr>
          <a:xfrm>
            <a:off x="4604394" y="4591559"/>
            <a:ext cx="16053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Lias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196462F-EF49-40A0-902D-B675BB25BF8F}"/>
              </a:ext>
            </a:extLst>
          </p:cNvPr>
          <p:cNvSpPr/>
          <p:nvPr/>
        </p:nvSpPr>
        <p:spPr>
          <a:xfrm>
            <a:off x="4656173" y="5852894"/>
            <a:ext cx="18430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m</a:t>
            </a:r>
            <a:r>
              <a:rPr kumimoji="0" lang="en-US" sz="24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it Oma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6196462F-EF49-40A0-902D-B675BB25BF8F}"/>
              </a:ext>
            </a:extLst>
          </p:cNvPr>
          <p:cNvSpPr/>
          <p:nvPr/>
        </p:nvSpPr>
        <p:spPr>
          <a:xfrm>
            <a:off x="7956802" y="3314522"/>
            <a:ext cx="20982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spc="-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zu</a:t>
            </a:r>
            <a:r>
              <a:rPr lang="en-US" sz="240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sz="2400" spc="-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Hause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6196462F-EF49-40A0-902D-B675BB25BF8F}"/>
              </a:ext>
            </a:extLst>
          </p:cNvPr>
          <p:cNvSpPr/>
          <p:nvPr/>
        </p:nvSpPr>
        <p:spPr>
          <a:xfrm>
            <a:off x="7937230" y="4357844"/>
            <a:ext cx="17768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e</a:t>
            </a:r>
            <a:r>
              <a:rPr kumimoji="0" lang="en-US" sz="24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inen</a:t>
            </a:r>
            <a:r>
              <a:rPr kumimoji="0" lang="en-US" sz="24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Grund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052" name="Picture 4" descr="Free Kids Drawing vector and picture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49" t="-231" r="30913" b="76749"/>
          <a:stretch/>
        </p:blipFill>
        <p:spPr bwMode="auto">
          <a:xfrm>
            <a:off x="3359731" y="1509748"/>
            <a:ext cx="1186395" cy="9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" descr="Free Kids Drawing vector and picture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27" t="4271" r="-1270" b="77023"/>
          <a:stretch/>
        </p:blipFill>
        <p:spPr bwMode="auto">
          <a:xfrm>
            <a:off x="92994" y="1513361"/>
            <a:ext cx="1155395" cy="85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1286555" y="1377538"/>
            <a:ext cx="2073175" cy="1434352"/>
          </a:xfrm>
          <a:prstGeom prst="wedgeRoundRectCallout">
            <a:avLst>
              <a:gd name="adj1" fmla="val -59496"/>
              <a:gd name="adj2" fmla="val -10422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Ich </a:t>
            </a:r>
            <a:r>
              <a:rPr kumimoji="0" lang="en-GB" sz="22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möchte</a:t>
            </a:r>
            <a:r>
              <a:rPr kumimoji="0" lang="en-GB" sz="22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2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Lias</a:t>
            </a:r>
            <a:r>
              <a:rPr kumimoji="0" lang="en-GB" sz="22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2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besuchen</a:t>
            </a:r>
            <a:r>
              <a:rPr kumimoji="0" lang="en-GB" sz="22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73" name="Rounded Rectangular Callout 72"/>
          <p:cNvSpPr/>
          <p:nvPr/>
        </p:nvSpPr>
        <p:spPr>
          <a:xfrm>
            <a:off x="4812213" y="1425501"/>
            <a:ext cx="2407454" cy="1440278"/>
          </a:xfrm>
          <a:prstGeom prst="wedgeRoundRectCallout">
            <a:avLst>
              <a:gd name="adj1" fmla="val -60589"/>
              <a:gd name="adj2" fmla="val -918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GB" sz="22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Ich </a:t>
            </a:r>
            <a:r>
              <a:rPr lang="en-GB" sz="2200" spc="-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möchte</a:t>
            </a:r>
            <a:r>
              <a:rPr lang="en-GB" sz="220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200" spc="-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Lias</a:t>
            </a:r>
            <a:r>
              <a:rPr lang="en-GB" sz="220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200" spc="-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besuchen</a:t>
            </a:r>
            <a:r>
              <a:rPr lang="en-GB" sz="220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kumimoji="0" lang="en-GB" sz="22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und </a:t>
            </a:r>
            <a:r>
              <a:rPr kumimoji="0" lang="en-GB" sz="22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zu</a:t>
            </a:r>
            <a:r>
              <a:rPr kumimoji="0" lang="en-GB" sz="22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2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Hause</a:t>
            </a:r>
            <a:r>
              <a:rPr kumimoji="0" lang="en-GB" sz="22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2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bleiben</a:t>
            </a:r>
            <a:r>
              <a:rPr kumimoji="0" lang="en-GB" sz="22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pic>
        <p:nvPicPr>
          <p:cNvPr id="74" name="Picture 4" descr="Free Kids Drawing vector and picture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27" t="4271" r="-1270" b="77023"/>
          <a:stretch/>
        </p:blipFill>
        <p:spPr bwMode="auto">
          <a:xfrm>
            <a:off x="7359532" y="1668697"/>
            <a:ext cx="1155395" cy="85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ounded Rectangular Callout 74"/>
          <p:cNvSpPr/>
          <p:nvPr/>
        </p:nvSpPr>
        <p:spPr>
          <a:xfrm>
            <a:off x="8673818" y="1387128"/>
            <a:ext cx="3404451" cy="1465971"/>
          </a:xfrm>
          <a:prstGeom prst="wedgeRoundRectCallout">
            <a:avLst>
              <a:gd name="adj1" fmla="val -60589"/>
              <a:gd name="adj2" fmla="val -918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GB" sz="22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Ich</a:t>
            </a:r>
            <a:r>
              <a:rPr lang="en-GB" sz="220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200" spc="-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möchte</a:t>
            </a:r>
            <a:r>
              <a:rPr lang="en-GB" sz="220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200" spc="-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Lias</a:t>
            </a:r>
            <a:r>
              <a:rPr lang="en-GB" sz="220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200" spc="-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besuchen</a:t>
            </a:r>
            <a:r>
              <a:rPr lang="en-GB" sz="220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, </a:t>
            </a:r>
            <a:r>
              <a:rPr lang="en-GB" sz="2200" spc="-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zu</a:t>
            </a:r>
            <a:r>
              <a:rPr lang="en-GB" sz="220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200" spc="-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Hause</a:t>
            </a:r>
            <a:r>
              <a:rPr lang="en-GB" sz="220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200" spc="-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bleiben</a:t>
            </a:r>
            <a:r>
              <a:rPr lang="en-GB" sz="220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 und in die Schweiz </a:t>
            </a:r>
            <a:r>
              <a:rPr lang="en-GB" sz="2200" spc="-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fahren</a:t>
            </a:r>
            <a:r>
              <a:rPr kumimoji="0" lang="en-GB" sz="22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6196462F-EF49-40A0-902D-B675BB25BF8F}"/>
              </a:ext>
            </a:extLst>
          </p:cNvPr>
          <p:cNvSpPr/>
          <p:nvPr/>
        </p:nvSpPr>
        <p:spPr>
          <a:xfrm>
            <a:off x="7954900" y="5822464"/>
            <a:ext cx="19575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Gitarre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A500868-29D1-B8FE-693C-B875BD6647E0}"/>
              </a:ext>
            </a:extLst>
          </p:cNvPr>
          <p:cNvGrpSpPr/>
          <p:nvPr/>
        </p:nvGrpSpPr>
        <p:grpSpPr>
          <a:xfrm>
            <a:off x="6601506" y="5620920"/>
            <a:ext cx="1042361" cy="939719"/>
            <a:chOff x="-2579673" y="2642435"/>
            <a:chExt cx="2446639" cy="242011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F552F41-F1EB-E664-6445-139ABD9793DC}"/>
                </a:ext>
              </a:extLst>
            </p:cNvPr>
            <p:cNvSpPr/>
            <p:nvPr/>
          </p:nvSpPr>
          <p:spPr>
            <a:xfrm>
              <a:off x="-2579673" y="2642435"/>
              <a:ext cx="2446639" cy="2420110"/>
            </a:xfrm>
            <a:prstGeom prst="ellipse">
              <a:avLst/>
            </a:prstGeom>
            <a:solidFill>
              <a:srgbClr val="36AFCE">
                <a:lumMod val="20000"/>
                <a:lumOff val="80000"/>
              </a:srgbClr>
            </a:solidFill>
            <a:ln w="381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pic>
          <p:nvPicPr>
            <p:cNvPr id="7" name="Picture 8" descr="Free home office at home work vector">
              <a:extLst>
                <a:ext uri="{FF2B5EF4-FFF2-40B4-BE49-F238E27FC236}">
                  <a16:creationId xmlns:a16="http://schemas.microsoft.com/office/drawing/2014/main" id="{9AF58AB6-79CF-3182-7E6C-1282245C511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43" t="39678" r="24103" b="8856"/>
            <a:stretch/>
          </p:blipFill>
          <p:spPr bwMode="auto">
            <a:xfrm>
              <a:off x="-2218154" y="3063832"/>
              <a:ext cx="1723600" cy="1577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D32DF6AD-8F7D-B508-4638-436C18010C5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55333" y="3032163"/>
            <a:ext cx="1015460" cy="1072269"/>
          </a:xfrm>
          <a:prstGeom prst="rect">
            <a:avLst/>
          </a:prstGeom>
        </p:spPr>
      </p:pic>
      <p:pic>
        <p:nvPicPr>
          <p:cNvPr id="21" name="Picture 6" descr="A red and white circle with blue text&#10;&#10;Description automatically generated">
            <a:extLst>
              <a:ext uri="{FF2B5EF4-FFF2-40B4-BE49-F238E27FC236}">
                <a16:creationId xmlns:a16="http://schemas.microsoft.com/office/drawing/2014/main" id="{D2087C9C-E19C-FCBF-96C9-C36DE59775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467"/>
          <a:stretch/>
        </p:blipFill>
        <p:spPr bwMode="auto">
          <a:xfrm>
            <a:off x="3088558" y="3058874"/>
            <a:ext cx="1266281" cy="9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97BF935-93A2-6581-CD36-347841EF0E5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33520" y="4350471"/>
            <a:ext cx="983168" cy="943842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FBE36350-B9DA-9C5D-9A61-C91E9125E61F}"/>
              </a:ext>
            </a:extLst>
          </p:cNvPr>
          <p:cNvGrpSpPr/>
          <p:nvPr/>
        </p:nvGrpSpPr>
        <p:grpSpPr>
          <a:xfrm>
            <a:off x="9924541" y="3055629"/>
            <a:ext cx="997708" cy="914400"/>
            <a:chOff x="6078686" y="695074"/>
            <a:chExt cx="2289164" cy="2233005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5F004F5A-12A3-7739-A4E7-A204A9E9E007}"/>
                </a:ext>
              </a:extLst>
            </p:cNvPr>
            <p:cNvSpPr/>
            <p:nvPr/>
          </p:nvSpPr>
          <p:spPr>
            <a:xfrm>
              <a:off x="6078686" y="695074"/>
              <a:ext cx="2289164" cy="2233005"/>
            </a:xfrm>
            <a:prstGeom prst="ellipse">
              <a:avLst/>
            </a:prstGeom>
            <a:solidFill>
              <a:srgbClr val="FFFFEF"/>
            </a:solidFill>
            <a:ln>
              <a:solidFill>
                <a:srgbClr val="FCDE7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DB73D075-403B-7E70-5046-2FD75AF6948E}"/>
                </a:ext>
              </a:extLst>
            </p:cNvPr>
            <p:cNvGrpSpPr/>
            <p:nvPr/>
          </p:nvGrpSpPr>
          <p:grpSpPr>
            <a:xfrm>
              <a:off x="6401094" y="1019163"/>
              <a:ext cx="1717274" cy="1515147"/>
              <a:chOff x="-4777161" y="6088593"/>
              <a:chExt cx="1851967" cy="1595912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1D6ADE7E-6A77-902D-3C9E-8599BAC239FF}"/>
                  </a:ext>
                </a:extLst>
              </p:cNvPr>
              <p:cNvSpPr/>
              <p:nvPr/>
            </p:nvSpPr>
            <p:spPr>
              <a:xfrm>
                <a:off x="-3484729" y="6208352"/>
                <a:ext cx="229674" cy="31220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44" name="Picture 43" descr="Text&#10;&#10;Description automatically generated">
                <a:extLst>
                  <a:ext uri="{FF2B5EF4-FFF2-40B4-BE49-F238E27FC236}">
                    <a16:creationId xmlns:a16="http://schemas.microsoft.com/office/drawing/2014/main" id="{26D52FBE-57C0-CEAD-8C64-7698A19349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4777161" y="6730461"/>
                <a:ext cx="1851967" cy="954044"/>
              </a:xfrm>
              <a:prstGeom prst="rect">
                <a:avLst/>
              </a:prstGeom>
            </p:spPr>
          </p:pic>
          <p:sp>
            <p:nvSpPr>
              <p:cNvPr id="45" name="Isosceles Triangle 44">
                <a:extLst>
                  <a:ext uri="{FF2B5EF4-FFF2-40B4-BE49-F238E27FC236}">
                    <a16:creationId xmlns:a16="http://schemas.microsoft.com/office/drawing/2014/main" id="{45F3B29D-943F-0FA6-E86D-9B33268CB35E}"/>
                  </a:ext>
                </a:extLst>
              </p:cNvPr>
              <p:cNvSpPr/>
              <p:nvPr/>
            </p:nvSpPr>
            <p:spPr>
              <a:xfrm>
                <a:off x="-4726772" y="6088593"/>
                <a:ext cx="1727780" cy="597273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pic>
        <p:nvPicPr>
          <p:cNvPr id="46" name="Picture 45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A9F802B5-1E16-BE39-BEDE-F335068C141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646" y="4289502"/>
            <a:ext cx="1121277" cy="1004811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D320AE1E-D4BD-9BD0-05D7-CFAF9EF9B1C6}"/>
              </a:ext>
            </a:extLst>
          </p:cNvPr>
          <p:cNvGrpSpPr/>
          <p:nvPr/>
        </p:nvGrpSpPr>
        <p:grpSpPr>
          <a:xfrm>
            <a:off x="6572883" y="4333775"/>
            <a:ext cx="1052131" cy="977232"/>
            <a:chOff x="8078724" y="4526165"/>
            <a:chExt cx="1245980" cy="1072269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102C47B3-A6FA-A9C7-D88F-A60FCD43FCBE}"/>
                </a:ext>
              </a:extLst>
            </p:cNvPr>
            <p:cNvSpPr/>
            <p:nvPr/>
          </p:nvSpPr>
          <p:spPr>
            <a:xfrm>
              <a:off x="8078724" y="4526165"/>
              <a:ext cx="1163696" cy="1072269"/>
            </a:xfrm>
            <a:prstGeom prst="ellipse">
              <a:avLst/>
            </a:prstGeom>
            <a:solidFill>
              <a:srgbClr val="F9FFC9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BF2EFC7-630F-9B12-FD56-0EC0C4826A2F}"/>
                </a:ext>
              </a:extLst>
            </p:cNvPr>
            <p:cNvSpPr txBox="1"/>
            <p:nvPr/>
          </p:nvSpPr>
          <p:spPr>
            <a:xfrm>
              <a:off x="8161008" y="5147121"/>
              <a:ext cx="1163696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to visit</a:t>
              </a:r>
            </a:p>
          </p:txBody>
        </p:sp>
        <p:pic>
          <p:nvPicPr>
            <p:cNvPr id="50" name="Picture 4" descr="Free Hand Card vector and picture">
              <a:extLst>
                <a:ext uri="{FF2B5EF4-FFF2-40B4-BE49-F238E27FC236}">
                  <a16:creationId xmlns:a16="http://schemas.microsoft.com/office/drawing/2014/main" id="{22713495-5330-C215-0EAD-D472E387AC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3770" y="4725816"/>
              <a:ext cx="873604" cy="505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8104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3" grpId="0" animBg="1"/>
      <p:bldP spid="7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6D679-A7EC-488D-ADF1-ADA7C7BB3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962" y="157878"/>
            <a:ext cx="10515600" cy="459765"/>
          </a:xfrm>
        </p:spPr>
        <p:txBody>
          <a:bodyPr>
            <a:normAutofit fontScale="90000"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3</a:t>
            </a:r>
            <a:endParaRPr lang="en-GB" sz="3200" dirty="0"/>
          </a:p>
        </p:txBody>
      </p:sp>
      <p:sp>
        <p:nvSpPr>
          <p:cNvPr id="35" name="Google Shape;119;p1">
            <a:extLst>
              <a:ext uri="{FF2B5EF4-FFF2-40B4-BE49-F238E27FC236}">
                <a16:creationId xmlns:a16="http://schemas.microsoft.com/office/drawing/2014/main" id="{FD0A0C4A-B3E8-46F4-BFAE-DAD638CE2CFF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F195E3-B4A8-4B57-84B5-E286C7573A0E}"/>
              </a:ext>
            </a:extLst>
          </p:cNvPr>
          <p:cNvSpPr/>
          <p:nvPr/>
        </p:nvSpPr>
        <p:spPr>
          <a:xfrm>
            <a:off x="2869592" y="48311"/>
            <a:ext cx="29923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Ich</a:t>
            </a:r>
            <a:r>
              <a:rPr kumimoji="0" lang="es-AR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s-AR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möchte</a:t>
            </a:r>
            <a:r>
              <a:rPr kumimoji="0" lang="es-AR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…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EADAB38A-6BFC-437B-A4D2-C13463AD3429}"/>
              </a:ext>
            </a:extLst>
          </p:cNvPr>
          <p:cNvSpPr txBox="1">
            <a:spLocks/>
          </p:cNvSpPr>
          <p:nvPr/>
        </p:nvSpPr>
        <p:spPr>
          <a:xfrm>
            <a:off x="9134706" y="324795"/>
            <a:ext cx="1442000" cy="459765"/>
          </a:xfrm>
          <a:prstGeom prst="rect">
            <a:avLst/>
          </a:prstGeom>
          <a:solidFill>
            <a:srgbClr val="FFD1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44546A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sprechen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44546A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A22B7C4E-AD73-42BA-9719-8F782430CE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846" y="117979"/>
            <a:ext cx="1585097" cy="1066892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59240F57-A22B-4D0E-8019-AC8D258BB600}"/>
              </a:ext>
            </a:extLst>
          </p:cNvPr>
          <p:cNvSpPr/>
          <p:nvPr/>
        </p:nvSpPr>
        <p:spPr>
          <a:xfrm>
            <a:off x="946221" y="677832"/>
            <a:ext cx="4290326" cy="518040"/>
          </a:xfrm>
          <a:prstGeom prst="wedgeRoundRectCallout">
            <a:avLst>
              <a:gd name="adj1" fmla="val -56219"/>
              <a:gd name="adj2" fmla="val -14483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Was </a:t>
            </a: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möchtest</a:t>
            </a: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du </a:t>
            </a: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machen</a:t>
            </a: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9" name="Graphic 8" descr="Teacher">
            <a:extLst>
              <a:ext uri="{FF2B5EF4-FFF2-40B4-BE49-F238E27FC236}">
                <a16:creationId xmlns:a16="http://schemas.microsoft.com/office/drawing/2014/main" id="{A33234D2-0669-40D3-968E-DC8E1F621A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154" y="463138"/>
            <a:ext cx="914400" cy="914400"/>
          </a:xfrm>
          <a:prstGeom prst="rect">
            <a:avLst/>
          </a:prstGeom>
        </p:spPr>
      </p:pic>
      <p:pic>
        <p:nvPicPr>
          <p:cNvPr id="2052" name="Picture 4" descr="Free Kids Drawing vector and pictur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49" t="-231" r="30913" b="76749"/>
          <a:stretch/>
        </p:blipFill>
        <p:spPr bwMode="auto">
          <a:xfrm>
            <a:off x="3359731" y="1509748"/>
            <a:ext cx="1186395" cy="9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" descr="Free Kids Drawing vector and pictur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27" t="4271" r="-1270" b="77023"/>
          <a:stretch/>
        </p:blipFill>
        <p:spPr bwMode="auto">
          <a:xfrm>
            <a:off x="92994" y="1513361"/>
            <a:ext cx="1155395" cy="85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1286555" y="1377538"/>
            <a:ext cx="2073175" cy="1434352"/>
          </a:xfrm>
          <a:prstGeom prst="wedgeRoundRectCallout">
            <a:avLst>
              <a:gd name="adj1" fmla="val -59496"/>
              <a:gd name="adj2" fmla="val -10422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220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Ich </a:t>
            </a:r>
            <a:r>
              <a:rPr lang="en-GB" sz="2200" spc="-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möchte</a:t>
            </a:r>
            <a:r>
              <a:rPr lang="en-GB" sz="220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200" spc="-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besuchen</a:t>
            </a:r>
            <a:r>
              <a:rPr lang="en-GB" sz="220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73" name="Rounded Rectangular Callout 72"/>
          <p:cNvSpPr/>
          <p:nvPr/>
        </p:nvSpPr>
        <p:spPr>
          <a:xfrm>
            <a:off x="4812213" y="1425501"/>
            <a:ext cx="2407454" cy="1440278"/>
          </a:xfrm>
          <a:prstGeom prst="wedgeRoundRectCallout">
            <a:avLst>
              <a:gd name="adj1" fmla="val -60589"/>
              <a:gd name="adj2" fmla="val -918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220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Ich </a:t>
            </a:r>
            <a:r>
              <a:rPr lang="en-GB" sz="2200" spc="-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möchte</a:t>
            </a:r>
            <a:r>
              <a:rPr lang="en-GB" sz="220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200" spc="-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besuchen</a:t>
            </a:r>
            <a:r>
              <a:rPr lang="en-GB" sz="220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 und </a:t>
            </a:r>
            <a:r>
              <a:rPr lang="en-GB" sz="2200" spc="-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bleiben</a:t>
            </a:r>
            <a:r>
              <a:rPr lang="en-GB" sz="220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74" name="Picture 4" descr="Free Kids Drawing vector and pictur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27" t="4271" r="-1270" b="77023"/>
          <a:stretch/>
        </p:blipFill>
        <p:spPr bwMode="auto">
          <a:xfrm>
            <a:off x="7359532" y="1668697"/>
            <a:ext cx="1155395" cy="85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ounded Rectangular Callout 74"/>
          <p:cNvSpPr/>
          <p:nvPr/>
        </p:nvSpPr>
        <p:spPr>
          <a:xfrm>
            <a:off x="8673818" y="1387128"/>
            <a:ext cx="3404451" cy="1465971"/>
          </a:xfrm>
          <a:prstGeom prst="wedgeRoundRectCallout">
            <a:avLst>
              <a:gd name="adj1" fmla="val -60589"/>
              <a:gd name="adj2" fmla="val -918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220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Ich </a:t>
            </a:r>
            <a:r>
              <a:rPr lang="en-GB" sz="2200" spc="-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möchte</a:t>
            </a:r>
            <a:r>
              <a:rPr lang="en-GB" sz="220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200" spc="-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besuchen</a:t>
            </a:r>
            <a:r>
              <a:rPr lang="en-GB" sz="220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, </a:t>
            </a:r>
            <a:r>
              <a:rPr lang="en-GB" sz="2200" spc="-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bleiben</a:t>
            </a:r>
            <a:r>
              <a:rPr lang="en-GB" sz="220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 und </a:t>
            </a:r>
            <a:r>
              <a:rPr lang="en-GB" sz="2200" spc="-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fahren</a:t>
            </a:r>
            <a:r>
              <a:rPr lang="en-GB" sz="220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ECF31E22-688D-1219-946D-A1AE4C9AC29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918" y="5165261"/>
            <a:ext cx="1421519" cy="1407583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45D54F8-5D82-35D5-6061-908B0CBCAAE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325" y="5139889"/>
            <a:ext cx="1529592" cy="148509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453B0E6-2CBB-BAD6-B1B3-6D00F29E17B5}"/>
              </a:ext>
            </a:extLst>
          </p:cNvPr>
          <p:cNvGrpSpPr/>
          <p:nvPr/>
        </p:nvGrpSpPr>
        <p:grpSpPr>
          <a:xfrm>
            <a:off x="7600582" y="5132554"/>
            <a:ext cx="1524633" cy="1428086"/>
            <a:chOff x="-2579673" y="2642435"/>
            <a:chExt cx="2446639" cy="242011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7A97866-D442-1A1F-ED95-0F699DD91457}"/>
                </a:ext>
              </a:extLst>
            </p:cNvPr>
            <p:cNvSpPr/>
            <p:nvPr/>
          </p:nvSpPr>
          <p:spPr>
            <a:xfrm>
              <a:off x="-2579673" y="2642435"/>
              <a:ext cx="2446639" cy="2420110"/>
            </a:xfrm>
            <a:prstGeom prst="ellipse">
              <a:avLst/>
            </a:prstGeom>
            <a:solidFill>
              <a:srgbClr val="36AFCE">
                <a:lumMod val="20000"/>
                <a:lumOff val="80000"/>
              </a:srgbClr>
            </a:solidFill>
            <a:ln w="381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pic>
          <p:nvPicPr>
            <p:cNvPr id="11" name="Picture 8" descr="Free home office at home work vector">
              <a:extLst>
                <a:ext uri="{FF2B5EF4-FFF2-40B4-BE49-F238E27FC236}">
                  <a16:creationId xmlns:a16="http://schemas.microsoft.com/office/drawing/2014/main" id="{2B387BEB-723B-1ADC-17D5-39209412CB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43" t="39678" r="24103" b="8856"/>
            <a:stretch/>
          </p:blipFill>
          <p:spPr bwMode="auto">
            <a:xfrm>
              <a:off x="-2218154" y="3063832"/>
              <a:ext cx="1723600" cy="1577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9CB3659F-6C30-C75E-8EF3-3480AFF225E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2446" y="3251779"/>
            <a:ext cx="1559609" cy="1646860"/>
          </a:xfrm>
          <a:prstGeom prst="rect">
            <a:avLst/>
          </a:prstGeom>
        </p:spPr>
      </p:pic>
      <p:pic>
        <p:nvPicPr>
          <p:cNvPr id="15" name="Picture 6" descr="A red and white circle with blue text&#10;&#10;Description automatically generated">
            <a:extLst>
              <a:ext uri="{FF2B5EF4-FFF2-40B4-BE49-F238E27FC236}">
                <a16:creationId xmlns:a16="http://schemas.microsoft.com/office/drawing/2014/main" id="{2E078DDC-9582-1630-496B-0A85999272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467"/>
          <a:stretch/>
        </p:blipFill>
        <p:spPr bwMode="auto">
          <a:xfrm>
            <a:off x="1635315" y="3314775"/>
            <a:ext cx="1944836" cy="1462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8DC129E-B4A9-E0F6-5779-71B7359268F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0691" y="5165261"/>
            <a:ext cx="1494116" cy="14343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D28B6C1B-E7CF-70E0-590B-AFC347D2E5AD}"/>
              </a:ext>
            </a:extLst>
          </p:cNvPr>
          <p:cNvGrpSpPr/>
          <p:nvPr/>
        </p:nvGrpSpPr>
        <p:grpSpPr>
          <a:xfrm>
            <a:off x="9024341" y="3399458"/>
            <a:ext cx="1532344" cy="1351501"/>
            <a:chOff x="6078686" y="695074"/>
            <a:chExt cx="2289164" cy="2233005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1A70590-93B2-DB2D-F663-46F5C682D3A9}"/>
                </a:ext>
              </a:extLst>
            </p:cNvPr>
            <p:cNvSpPr/>
            <p:nvPr/>
          </p:nvSpPr>
          <p:spPr>
            <a:xfrm>
              <a:off x="6078686" y="695074"/>
              <a:ext cx="2289164" cy="2233005"/>
            </a:xfrm>
            <a:prstGeom prst="ellipse">
              <a:avLst/>
            </a:prstGeom>
            <a:solidFill>
              <a:srgbClr val="FFFFEF"/>
            </a:solidFill>
            <a:ln>
              <a:solidFill>
                <a:srgbClr val="FCDE7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E3D4A24-3F51-93D5-C9F5-645B5EE8BF4F}"/>
                </a:ext>
              </a:extLst>
            </p:cNvPr>
            <p:cNvGrpSpPr/>
            <p:nvPr/>
          </p:nvGrpSpPr>
          <p:grpSpPr>
            <a:xfrm>
              <a:off x="6401094" y="1019163"/>
              <a:ext cx="1717274" cy="1515147"/>
              <a:chOff x="-4777161" y="6088593"/>
              <a:chExt cx="1851967" cy="1595912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3D37D32-ED12-61C8-F28B-307F7A643222}"/>
                  </a:ext>
                </a:extLst>
              </p:cNvPr>
              <p:cNvSpPr/>
              <p:nvPr/>
            </p:nvSpPr>
            <p:spPr>
              <a:xfrm>
                <a:off x="-3484729" y="6208352"/>
                <a:ext cx="229674" cy="31220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1" name="Picture 20" descr="Text&#10;&#10;Description automatically generated">
                <a:extLst>
                  <a:ext uri="{FF2B5EF4-FFF2-40B4-BE49-F238E27FC236}">
                    <a16:creationId xmlns:a16="http://schemas.microsoft.com/office/drawing/2014/main" id="{34B271C2-B942-3CF9-8374-AF4051B79B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4777161" y="6730461"/>
                <a:ext cx="1851967" cy="954044"/>
              </a:xfrm>
              <a:prstGeom prst="rect">
                <a:avLst/>
              </a:prstGeom>
            </p:spPr>
          </p:pic>
          <p:sp>
            <p:nvSpPr>
              <p:cNvPr id="22" name="Isosceles Triangle 21">
                <a:extLst>
                  <a:ext uri="{FF2B5EF4-FFF2-40B4-BE49-F238E27FC236}">
                    <a16:creationId xmlns:a16="http://schemas.microsoft.com/office/drawing/2014/main" id="{E4E4C2BC-8DD3-BC15-5E5E-52AE5026104D}"/>
                  </a:ext>
                </a:extLst>
              </p:cNvPr>
              <p:cNvSpPr/>
              <p:nvPr/>
            </p:nvSpPr>
            <p:spPr>
              <a:xfrm>
                <a:off x="-4726772" y="6088593"/>
                <a:ext cx="1727780" cy="597273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pic>
        <p:nvPicPr>
          <p:cNvPr id="23" name="Picture 2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920B0842-B339-DF4E-65F3-11C6AE42AC1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776" y="3276359"/>
            <a:ext cx="1722130" cy="1543254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BC07E688-29CD-C9B3-0646-991214947263}"/>
              </a:ext>
            </a:extLst>
          </p:cNvPr>
          <p:cNvGrpSpPr/>
          <p:nvPr/>
        </p:nvGrpSpPr>
        <p:grpSpPr>
          <a:xfrm>
            <a:off x="5236547" y="5087749"/>
            <a:ext cx="1758029" cy="1485095"/>
            <a:chOff x="8078724" y="4526165"/>
            <a:chExt cx="1423378" cy="1072269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6DD949D-605E-0EE5-D375-4C537C3C085D}"/>
                </a:ext>
              </a:extLst>
            </p:cNvPr>
            <p:cNvSpPr/>
            <p:nvPr/>
          </p:nvSpPr>
          <p:spPr>
            <a:xfrm>
              <a:off x="8078724" y="4526165"/>
              <a:ext cx="1163696" cy="1072269"/>
            </a:xfrm>
            <a:prstGeom prst="ellipse">
              <a:avLst/>
            </a:prstGeom>
            <a:solidFill>
              <a:srgbClr val="F9FFC9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79FF8A9-EFE6-08C0-293B-C968B431C10C}"/>
                </a:ext>
              </a:extLst>
            </p:cNvPr>
            <p:cNvSpPr txBox="1"/>
            <p:nvPr/>
          </p:nvSpPr>
          <p:spPr>
            <a:xfrm>
              <a:off x="8338406" y="5220292"/>
              <a:ext cx="1163696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to visit</a:t>
              </a:r>
            </a:p>
          </p:txBody>
        </p:sp>
        <p:pic>
          <p:nvPicPr>
            <p:cNvPr id="29" name="Picture 4" descr="Free Hand Card vector and picture">
              <a:extLst>
                <a:ext uri="{FF2B5EF4-FFF2-40B4-BE49-F238E27FC236}">
                  <a16:creationId xmlns:a16="http://schemas.microsoft.com/office/drawing/2014/main" id="{57282E17-7CD6-CD96-AE9A-E8C96FE14B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3770" y="4725816"/>
              <a:ext cx="873604" cy="505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469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3" grpId="0" animBg="1"/>
      <p:bldP spid="7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170;p8"/>
          <p:cNvPicPr/>
          <p:nvPr/>
        </p:nvPicPr>
        <p:blipFill>
          <a:blip r:embed="rId3"/>
          <a:stretch/>
        </p:blipFill>
        <p:spPr>
          <a:xfrm>
            <a:off x="10909270" y="86527"/>
            <a:ext cx="1190434" cy="1088269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5DE2CF-C479-4832-BEE8-6FF1D832A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22" y="47163"/>
            <a:ext cx="7267988" cy="1144800"/>
          </a:xfrm>
        </p:spPr>
        <p:txBody>
          <a:bodyPr/>
          <a:lstStyle/>
          <a:p>
            <a:r>
              <a:rPr lang="en-US" sz="3600" b="1" spc="-1" dirty="0">
                <a:latin typeface="Century Gothic" panose="020B0502020202020204" pitchFamily="34" charset="0"/>
              </a:rPr>
              <a:t>Yes/no questions</a:t>
            </a:r>
            <a:endParaRPr lang="en-GB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346190-5134-4FB4-AF87-17C6A137E164}"/>
              </a:ext>
            </a:extLst>
          </p:cNvPr>
          <p:cNvSpPr/>
          <p:nvPr/>
        </p:nvSpPr>
        <p:spPr>
          <a:xfrm>
            <a:off x="63136" y="1140876"/>
            <a:ext cx="114076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Remember! In German we swap </a:t>
            </a:r>
            <a:r>
              <a:rPr kumimoji="0" lang="en-US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verb</a:t>
            </a:r>
            <a:r>
              <a:rPr kumimoji="0" lang="en-US" sz="2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and</a:t>
            </a:r>
            <a:r>
              <a:rPr kumimoji="0" lang="en-US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subject </a:t>
            </a:r>
            <a:r>
              <a:rPr kumimoji="0" lang="en-US" sz="2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(e.g., I, you) to make a yes/no question: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5579D68-5D08-4359-AD4E-7F222589B8FB}"/>
              </a:ext>
            </a:extLst>
          </p:cNvPr>
          <p:cNvSpPr/>
          <p:nvPr/>
        </p:nvSpPr>
        <p:spPr>
          <a:xfrm>
            <a:off x="66311" y="3346336"/>
            <a:ext cx="3244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I go.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E9E8110-7E30-4D91-8787-7799BD72A612}"/>
              </a:ext>
            </a:extLst>
          </p:cNvPr>
          <p:cNvSpPr/>
          <p:nvPr/>
        </p:nvSpPr>
        <p:spPr>
          <a:xfrm>
            <a:off x="63136" y="2624945"/>
            <a:ext cx="36260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Ich 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fahre</a:t>
            </a:r>
            <a:r>
              <a:rPr kumimoji="0" lang="en-GB" sz="2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F9C77D5-4613-4689-A5B9-B4E54578EAE0}"/>
              </a:ext>
            </a:extLst>
          </p:cNvPr>
          <p:cNvSpPr/>
          <p:nvPr/>
        </p:nvSpPr>
        <p:spPr>
          <a:xfrm>
            <a:off x="66003" y="5297297"/>
            <a:ext cx="42179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Ich</a:t>
            </a:r>
            <a:r>
              <a:rPr kumimoji="0" lang="en-GB" sz="2800" b="1" i="0" u="none" strike="noStrike" kern="1200" cap="none" spc="-1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</a:t>
            </a:r>
            <a:r>
              <a:rPr kumimoji="0" lang="en-GB" sz="2800" b="1" i="0" u="none" strike="noStrike" kern="1200" cap="none" spc="-1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möchte</a:t>
            </a:r>
            <a:r>
              <a:rPr kumimoji="0" lang="en-GB" sz="2800" b="1" i="0" u="none" strike="noStrike" kern="1200" cap="none" spc="-1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</a:t>
            </a:r>
            <a:r>
              <a:rPr kumimoji="0" lang="en-GB" sz="2800" i="0" u="none" strike="noStrike" kern="1200" cap="none" spc="-1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fahren</a:t>
            </a:r>
            <a:r>
              <a:rPr kumimoji="0" lang="en-GB" sz="2800" i="0" u="none" strike="noStrike" kern="1200" cap="none" spc="-1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FFCA683-DDB1-45B6-BD6D-4A19198E21A2}"/>
              </a:ext>
            </a:extLst>
          </p:cNvPr>
          <p:cNvSpPr/>
          <p:nvPr/>
        </p:nvSpPr>
        <p:spPr>
          <a:xfrm>
            <a:off x="4322331" y="3346336"/>
            <a:ext cx="4077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Do I go?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4B63AB66-868C-4524-815C-134290E0476A}"/>
              </a:ext>
            </a:extLst>
          </p:cNvPr>
          <p:cNvSpPr/>
          <p:nvPr/>
        </p:nvSpPr>
        <p:spPr>
          <a:xfrm>
            <a:off x="3310337" y="3425275"/>
            <a:ext cx="844112" cy="354391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AC1F635E-804B-4BDC-AF93-7DED8A5617F7}"/>
              </a:ext>
            </a:extLst>
          </p:cNvPr>
          <p:cNvSpPr/>
          <p:nvPr/>
        </p:nvSpPr>
        <p:spPr>
          <a:xfrm>
            <a:off x="3313154" y="2728223"/>
            <a:ext cx="844112" cy="354391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B48A2C0-F745-4B79-8826-8D93B7F345E2}"/>
              </a:ext>
            </a:extLst>
          </p:cNvPr>
          <p:cNvSpPr/>
          <p:nvPr/>
        </p:nvSpPr>
        <p:spPr>
          <a:xfrm>
            <a:off x="4303818" y="2610305"/>
            <a:ext cx="3244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Fahre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ich</a:t>
            </a:r>
            <a:r>
              <a:rPr kumimoji="0" lang="en-GB" sz="2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?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AEC6B2A9-3C02-41A0-989E-83CFE593DA97}"/>
              </a:ext>
            </a:extLst>
          </p:cNvPr>
          <p:cNvSpPr/>
          <p:nvPr/>
        </p:nvSpPr>
        <p:spPr>
          <a:xfrm>
            <a:off x="5179449" y="5466126"/>
            <a:ext cx="844112" cy="354391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4674287-9EB1-4F68-AD51-56B4DAC660FC}"/>
              </a:ext>
            </a:extLst>
          </p:cNvPr>
          <p:cNvSpPr/>
          <p:nvPr/>
        </p:nvSpPr>
        <p:spPr>
          <a:xfrm>
            <a:off x="6100636" y="5359639"/>
            <a:ext cx="3737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Möchte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ich </a:t>
            </a:r>
            <a:r>
              <a:rPr lang="en-GB" sz="2800" spc="-1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fahren</a:t>
            </a:r>
            <a:r>
              <a:rPr kumimoji="0" lang="en-GB" sz="2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?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8134564-6136-4535-98BB-CCA1E96EB1FC}"/>
              </a:ext>
            </a:extLst>
          </p:cNvPr>
          <p:cNvSpPr/>
          <p:nvPr/>
        </p:nvSpPr>
        <p:spPr>
          <a:xfrm>
            <a:off x="63136" y="6121398"/>
            <a:ext cx="39145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Du 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möchtest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</a:t>
            </a:r>
            <a:r>
              <a:rPr lang="en-GB" sz="2800" spc="-1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fahren</a:t>
            </a:r>
            <a:r>
              <a:rPr kumimoji="0" lang="en-GB" sz="2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D17965B2-69AB-4256-B332-3624397C55C0}"/>
              </a:ext>
            </a:extLst>
          </p:cNvPr>
          <p:cNvSpPr/>
          <p:nvPr/>
        </p:nvSpPr>
        <p:spPr>
          <a:xfrm>
            <a:off x="5596604" y="6205812"/>
            <a:ext cx="844112" cy="354391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7BBCF52-F783-4EA0-A7FE-879EE0654790}"/>
              </a:ext>
            </a:extLst>
          </p:cNvPr>
          <p:cNvSpPr/>
          <p:nvPr/>
        </p:nvSpPr>
        <p:spPr>
          <a:xfrm>
            <a:off x="6500686" y="6062328"/>
            <a:ext cx="40863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Möchtest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du </a:t>
            </a:r>
            <a:r>
              <a:rPr kumimoji="0" lang="en-GB" sz="28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fahren</a:t>
            </a:r>
            <a:r>
              <a:rPr kumimoji="0" lang="en-GB" sz="2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?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27" name="Picture 26" descr="A picture containing clipart&#10;&#10;Description automatically generated">
            <a:extLst>
              <a:ext uri="{FF2B5EF4-FFF2-40B4-BE49-F238E27FC236}">
                <a16:creationId xmlns:a16="http://schemas.microsoft.com/office/drawing/2014/main" id="{753F2757-4EB4-4D72-B87C-65E300DCEF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142" y="6044513"/>
            <a:ext cx="844113" cy="593291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51A15294-FF4A-42EB-A42E-6903949D6F17}"/>
              </a:ext>
            </a:extLst>
          </p:cNvPr>
          <p:cNvSpPr/>
          <p:nvPr/>
        </p:nvSpPr>
        <p:spPr>
          <a:xfrm>
            <a:off x="31738" y="4578592"/>
            <a:ext cx="11407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Questions with </a:t>
            </a:r>
            <a:r>
              <a:rPr kumimoji="0" lang="en-US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möchten</a:t>
            </a:r>
            <a:r>
              <a:rPr kumimoji="0" lang="en-US" sz="2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work like this: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7" name="Google Shape;180;p8">
            <a:extLst>
              <a:ext uri="{FF2B5EF4-FFF2-40B4-BE49-F238E27FC236}">
                <a16:creationId xmlns:a16="http://schemas.microsoft.com/office/drawing/2014/main" id="{05311463-E8BF-40E7-9094-58567D1922A7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1871285" y="2582585"/>
            <a:ext cx="347036" cy="628476"/>
          </a:xfrm>
          <a:prstGeom prst="rect">
            <a:avLst/>
          </a:prstGeom>
          <a:ln>
            <a:noFill/>
          </a:ln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50786C94-F798-461C-B50C-75A2E8720720}"/>
              </a:ext>
            </a:extLst>
          </p:cNvPr>
          <p:cNvSpPr txBox="1"/>
          <p:nvPr/>
        </p:nvSpPr>
        <p:spPr>
          <a:xfrm>
            <a:off x="7601137" y="2440929"/>
            <a:ext cx="4676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?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14FE959-F2EC-4BA6-9BB0-67D0C0F03004}"/>
              </a:ext>
            </a:extLst>
          </p:cNvPr>
          <p:cNvSpPr txBox="1"/>
          <p:nvPr/>
        </p:nvSpPr>
        <p:spPr>
          <a:xfrm>
            <a:off x="11054063" y="5230251"/>
            <a:ext cx="4676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?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52" name="Google Shape;180;p8">
            <a:extLst>
              <a:ext uri="{FF2B5EF4-FFF2-40B4-BE49-F238E27FC236}">
                <a16:creationId xmlns:a16="http://schemas.microsoft.com/office/drawing/2014/main" id="{1F8D8FC5-769A-4E50-89E3-88C72A6741B1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3515686" y="5258807"/>
            <a:ext cx="347036" cy="628476"/>
          </a:xfrm>
          <a:prstGeom prst="rect">
            <a:avLst/>
          </a:prstGeom>
          <a:ln>
            <a:noFill/>
          </a:ln>
        </p:spPr>
      </p:pic>
      <p:pic>
        <p:nvPicPr>
          <p:cNvPr id="55" name="Google Shape;180;p8">
            <a:extLst>
              <a:ext uri="{FF2B5EF4-FFF2-40B4-BE49-F238E27FC236}">
                <a16:creationId xmlns:a16="http://schemas.microsoft.com/office/drawing/2014/main" id="{190DE3C2-5288-4A6E-B495-FC15282A99F3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10196502" y="5254383"/>
            <a:ext cx="347036" cy="628476"/>
          </a:xfrm>
          <a:prstGeom prst="rect">
            <a:avLst/>
          </a:prstGeom>
          <a:ln>
            <a:noFill/>
          </a:ln>
        </p:spPr>
      </p:pic>
      <p:sp>
        <p:nvSpPr>
          <p:cNvPr id="65" name="Speech Bubble: Rectangle with Corners Rounded 64">
            <a:extLst>
              <a:ext uri="{FF2B5EF4-FFF2-40B4-BE49-F238E27FC236}">
                <a16:creationId xmlns:a16="http://schemas.microsoft.com/office/drawing/2014/main" id="{D1690CDA-C5EF-432B-8750-FAACE3D9BE54}"/>
              </a:ext>
            </a:extLst>
          </p:cNvPr>
          <p:cNvSpPr/>
          <p:nvPr/>
        </p:nvSpPr>
        <p:spPr>
          <a:xfrm>
            <a:off x="8567485" y="3844109"/>
            <a:ext cx="3121132" cy="1045455"/>
          </a:xfrm>
          <a:prstGeom prst="wedgeRoundRectCallout">
            <a:avLst>
              <a:gd name="adj1" fmla="val -97603"/>
              <a:gd name="adj2" fmla="val 95137"/>
              <a:gd name="adj3" fmla="val 16667"/>
            </a:avLst>
          </a:prstGeom>
          <a:solidFill>
            <a:srgbClr val="002060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Note that the verb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möchte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swaps with the subject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ich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</a:t>
            </a:r>
          </a:p>
        </p:txBody>
      </p:sp>
      <p:sp>
        <p:nvSpPr>
          <p:cNvPr id="44" name="Speech Bubble: Rectangle with Corners Rounded 43">
            <a:extLst>
              <a:ext uri="{FF2B5EF4-FFF2-40B4-BE49-F238E27FC236}">
                <a16:creationId xmlns:a16="http://schemas.microsoft.com/office/drawing/2014/main" id="{7A7C5361-AC91-403B-A219-62920824B622}"/>
              </a:ext>
            </a:extLst>
          </p:cNvPr>
          <p:cNvSpPr/>
          <p:nvPr/>
        </p:nvSpPr>
        <p:spPr>
          <a:xfrm>
            <a:off x="8349683" y="2409083"/>
            <a:ext cx="3323719" cy="1120926"/>
          </a:xfrm>
          <a:prstGeom prst="wedgeRoundRectCallout">
            <a:avLst>
              <a:gd name="adj1" fmla="val -156495"/>
              <a:gd name="adj2" fmla="val 42930"/>
              <a:gd name="adj3" fmla="val 16667"/>
            </a:avLst>
          </a:prstGeom>
          <a:solidFill>
            <a:srgbClr val="002060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Remember! There is no word for ‘do’ in German yes/no questions.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B1A1F1-9E7E-10D2-E8A4-C9731BDC28E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4602" b="2431"/>
          <a:stretch/>
        </p:blipFill>
        <p:spPr>
          <a:xfrm>
            <a:off x="3887950" y="5297297"/>
            <a:ext cx="539798" cy="5007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F5EF22-F3EA-EBA7-1AD5-BA5EAA2A3A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6010" y="5328668"/>
            <a:ext cx="498118" cy="5259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6D74FA-7574-BE5D-5E21-AF04267862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83773" y="2582585"/>
            <a:ext cx="596160" cy="629512"/>
          </a:xfrm>
          <a:prstGeom prst="rect">
            <a:avLst/>
          </a:prstGeom>
        </p:spPr>
      </p:pic>
      <p:pic>
        <p:nvPicPr>
          <p:cNvPr id="8" name="Google Shape;180;p8">
            <a:extLst>
              <a:ext uri="{FF2B5EF4-FFF2-40B4-BE49-F238E27FC236}">
                <a16:creationId xmlns:a16="http://schemas.microsoft.com/office/drawing/2014/main" id="{B079612C-322D-D35A-8C76-22CE8CD0095D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7029440" y="2505049"/>
            <a:ext cx="347036" cy="628476"/>
          </a:xfrm>
          <a:prstGeom prst="rect">
            <a:avLst/>
          </a:prstGeom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7AE0E0-3214-DE1E-BD23-8C523C320A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5706" y="2538216"/>
            <a:ext cx="596160" cy="6295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95CEA9C-9942-F1AB-7602-A6970EFA096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4602" b="2431"/>
          <a:stretch/>
        </p:blipFill>
        <p:spPr>
          <a:xfrm>
            <a:off x="9643512" y="5359639"/>
            <a:ext cx="539798" cy="5007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B6BF270-39CD-63CB-8B19-9585D12533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03080" y="5344668"/>
            <a:ext cx="498118" cy="5259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727DAF4-F977-1B1B-0294-13340255CCC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4602" b="2431"/>
          <a:stretch/>
        </p:blipFill>
        <p:spPr>
          <a:xfrm>
            <a:off x="4270404" y="6102814"/>
            <a:ext cx="539798" cy="5007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DC42E57-9E31-CD7E-13EC-0646C22378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0172" y="6100031"/>
            <a:ext cx="498118" cy="52598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590D4E7-07B9-7438-1F40-762A0B3F3A70}"/>
              </a:ext>
            </a:extLst>
          </p:cNvPr>
          <p:cNvSpPr txBox="1"/>
          <p:nvPr/>
        </p:nvSpPr>
        <p:spPr>
          <a:xfrm>
            <a:off x="11636812" y="5923166"/>
            <a:ext cx="4676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?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629B7EE-188F-AB40-3052-12F6473A9F0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4602" b="2431"/>
          <a:stretch/>
        </p:blipFill>
        <p:spPr>
          <a:xfrm>
            <a:off x="10177276" y="6052554"/>
            <a:ext cx="539798" cy="50070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83D6C57-9696-FE7D-2992-3AF086E5EC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34813" y="6037583"/>
            <a:ext cx="498118" cy="525985"/>
          </a:xfrm>
          <a:prstGeom prst="rect">
            <a:avLst/>
          </a:prstGeom>
        </p:spPr>
      </p:pic>
      <p:pic>
        <p:nvPicPr>
          <p:cNvPr id="19" name="Picture 18" descr="A picture containing clipart&#10;&#10;Description automatically generated">
            <a:extLst>
              <a:ext uri="{FF2B5EF4-FFF2-40B4-BE49-F238E27FC236}">
                <a16:creationId xmlns:a16="http://schemas.microsoft.com/office/drawing/2014/main" id="{8CC71982-8546-AA4E-1B20-3A510F4CC8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424" y="5980463"/>
            <a:ext cx="844113" cy="59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09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1" grpId="0"/>
      <p:bldP spid="18" grpId="0"/>
      <p:bldP spid="4" grpId="0" animBg="1"/>
      <p:bldP spid="22" grpId="0" animBg="1"/>
      <p:bldP spid="23" grpId="0"/>
      <p:bldP spid="24" grpId="0" animBg="1"/>
      <p:bldP spid="25" grpId="0"/>
      <p:bldP spid="26" grpId="0"/>
      <p:bldP spid="34" grpId="0" animBg="1"/>
      <p:bldP spid="37" grpId="0"/>
      <p:bldP spid="36" grpId="0"/>
      <p:bldP spid="50" grpId="0"/>
      <p:bldP spid="51" grpId="0"/>
      <p:bldP spid="65" grpId="0" animBg="1"/>
      <p:bldP spid="44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6D679-A7EC-488D-ADF1-ADA7C7BB3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962" y="157878"/>
            <a:ext cx="10515600" cy="459765"/>
          </a:xfrm>
        </p:spPr>
        <p:txBody>
          <a:bodyPr>
            <a:normAutofit fontScale="90000"/>
          </a:bodyPr>
          <a:lstStyle/>
          <a:p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 up 4</a:t>
            </a:r>
            <a:endParaRPr lang="en-GB" sz="3200" dirty="0"/>
          </a:p>
        </p:txBody>
      </p:sp>
      <p:sp>
        <p:nvSpPr>
          <p:cNvPr id="35" name="Google Shape;119;p1">
            <a:extLst>
              <a:ext uri="{FF2B5EF4-FFF2-40B4-BE49-F238E27FC236}">
                <a16:creationId xmlns:a16="http://schemas.microsoft.com/office/drawing/2014/main" id="{FD0A0C4A-B3E8-46F4-BFAE-DAD638CE2CFF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F195E3-B4A8-4B57-84B5-E286C7573A0E}"/>
              </a:ext>
            </a:extLst>
          </p:cNvPr>
          <p:cNvSpPr/>
          <p:nvPr/>
        </p:nvSpPr>
        <p:spPr>
          <a:xfrm>
            <a:off x="2908173" y="44568"/>
            <a:ext cx="66862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Möchtest</a:t>
            </a:r>
            <a:r>
              <a:rPr kumimoji="0" lang="es-AR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du…</a:t>
            </a:r>
            <a:r>
              <a:rPr kumimoji="0" lang="es-AR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?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EADAB38A-6BFC-437B-A4D2-C13463AD3429}"/>
              </a:ext>
            </a:extLst>
          </p:cNvPr>
          <p:cNvSpPr txBox="1">
            <a:spLocks/>
          </p:cNvSpPr>
          <p:nvPr/>
        </p:nvSpPr>
        <p:spPr>
          <a:xfrm>
            <a:off x="10717846" y="1024626"/>
            <a:ext cx="1442000" cy="459765"/>
          </a:xfrm>
          <a:prstGeom prst="rect">
            <a:avLst/>
          </a:prstGeom>
          <a:solidFill>
            <a:srgbClr val="FFD1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44546A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sprechen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44546A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A22B7C4E-AD73-42BA-9719-8F782430CE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846" y="65350"/>
            <a:ext cx="1585097" cy="1066892"/>
          </a:xfrm>
          <a:prstGeom prst="rect">
            <a:avLst/>
          </a:prstGeom>
        </p:spPr>
      </p:pic>
      <p:sp>
        <p:nvSpPr>
          <p:cNvPr id="23" name="Speech Bubble: Rectangle with Corners Rounded 7">
            <a:extLst>
              <a:ext uri="{FF2B5EF4-FFF2-40B4-BE49-F238E27FC236}">
                <a16:creationId xmlns:a16="http://schemas.microsoft.com/office/drawing/2014/main" id="{02E42610-FE93-4B80-830E-A06E023B531F}"/>
              </a:ext>
            </a:extLst>
          </p:cNvPr>
          <p:cNvSpPr/>
          <p:nvPr/>
        </p:nvSpPr>
        <p:spPr>
          <a:xfrm>
            <a:off x="1202475" y="790306"/>
            <a:ext cx="5714936" cy="458279"/>
          </a:xfrm>
          <a:prstGeom prst="wedgeRoundRectCallout">
            <a:avLst>
              <a:gd name="adj1" fmla="val -55415"/>
              <a:gd name="adj2" fmla="val -10377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Partnerarbeit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: Auf Deutsch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sprechen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24" name="Graphic 8" descr="Teacher">
            <a:extLst>
              <a:ext uri="{FF2B5EF4-FFF2-40B4-BE49-F238E27FC236}">
                <a16:creationId xmlns:a16="http://schemas.microsoft.com/office/drawing/2014/main" id="{95EB4B8D-8497-4B69-9343-098AACDEAD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499" y="618346"/>
            <a:ext cx="914400" cy="9144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646325"/>
              </p:ext>
            </p:extLst>
          </p:nvPr>
        </p:nvGraphicFramePr>
        <p:xfrm>
          <a:off x="444816" y="5473352"/>
          <a:ext cx="4429760" cy="11362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14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621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8" name="Picture 6" descr="A red and white circle with blue text&#10;&#10;Description automatically generated">
            <a:extLst>
              <a:ext uri="{FF2B5EF4-FFF2-40B4-BE49-F238E27FC236}">
                <a16:creationId xmlns:a16="http://schemas.microsoft.com/office/drawing/2014/main" id="{2E078DDC-9582-1630-496B-0A85999272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467"/>
          <a:stretch/>
        </p:blipFill>
        <p:spPr bwMode="auto">
          <a:xfrm>
            <a:off x="1765171" y="5699436"/>
            <a:ext cx="981453" cy="73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Free storytelling fantasy imagination illustration">
            <a:extLst>
              <a:ext uri="{FF2B5EF4-FFF2-40B4-BE49-F238E27FC236}">
                <a16:creationId xmlns:a16="http://schemas.microsoft.com/office/drawing/2014/main" id="{29193288-06B2-1EE9-B884-DEF0BA30D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51" y="5654145"/>
            <a:ext cx="1305440" cy="73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328844"/>
              </p:ext>
            </p:extLst>
          </p:nvPr>
        </p:nvGraphicFramePr>
        <p:xfrm>
          <a:off x="7221536" y="5473352"/>
          <a:ext cx="4429760" cy="11362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14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621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1" name="Picture 6" descr="A red and white circle with blue text&#10;&#10;Description automatically generated">
            <a:extLst>
              <a:ext uri="{FF2B5EF4-FFF2-40B4-BE49-F238E27FC236}">
                <a16:creationId xmlns:a16="http://schemas.microsoft.com/office/drawing/2014/main" id="{2E078DDC-9582-1630-496B-0A85999272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467"/>
          <a:stretch/>
        </p:blipFill>
        <p:spPr bwMode="auto">
          <a:xfrm>
            <a:off x="8541891" y="5699436"/>
            <a:ext cx="981453" cy="73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Free storytelling fantasy imagination illustration">
            <a:extLst>
              <a:ext uri="{FF2B5EF4-FFF2-40B4-BE49-F238E27FC236}">
                <a16:creationId xmlns:a16="http://schemas.microsoft.com/office/drawing/2014/main" id="{29193288-06B2-1EE9-B884-DEF0BA30D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571" y="5654145"/>
            <a:ext cx="1305440" cy="73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Free Switzerland Country vector and picture">
            <a:extLst>
              <a:ext uri="{FF2B5EF4-FFF2-40B4-BE49-F238E27FC236}">
                <a16:creationId xmlns:a16="http://schemas.microsoft.com/office/drawing/2014/main" id="{6118634E-20C8-CF3A-A9FC-D02B9F722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226" y="5710771"/>
            <a:ext cx="1125993" cy="66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CB3659F-6C30-C75E-8EF3-3480AFF225E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08364" y="5665681"/>
            <a:ext cx="762956" cy="805639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D453B0E6-2CBB-BAD6-B1B3-6D00F29E17B5}"/>
              </a:ext>
            </a:extLst>
          </p:cNvPr>
          <p:cNvGrpSpPr/>
          <p:nvPr/>
        </p:nvGrpSpPr>
        <p:grpSpPr>
          <a:xfrm>
            <a:off x="10757664" y="5677219"/>
            <a:ext cx="799955" cy="760348"/>
            <a:chOff x="-2579673" y="2642435"/>
            <a:chExt cx="2446639" cy="2420110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7A97866-D442-1A1F-ED95-0F699DD91457}"/>
                </a:ext>
              </a:extLst>
            </p:cNvPr>
            <p:cNvSpPr/>
            <p:nvPr/>
          </p:nvSpPr>
          <p:spPr>
            <a:xfrm>
              <a:off x="-2579673" y="2642435"/>
              <a:ext cx="2446639" cy="2420110"/>
            </a:xfrm>
            <a:prstGeom prst="ellipse">
              <a:avLst/>
            </a:prstGeom>
            <a:solidFill>
              <a:srgbClr val="36AFCE">
                <a:lumMod val="20000"/>
                <a:lumOff val="80000"/>
              </a:srgbClr>
            </a:solidFill>
            <a:ln w="381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pic>
          <p:nvPicPr>
            <p:cNvPr id="42" name="Picture 8" descr="Free home office at home work vector">
              <a:extLst>
                <a:ext uri="{FF2B5EF4-FFF2-40B4-BE49-F238E27FC236}">
                  <a16:creationId xmlns:a16="http://schemas.microsoft.com/office/drawing/2014/main" id="{2B387BEB-723B-1ADC-17D5-39209412CB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43" t="39678" r="24103" b="8856"/>
            <a:stretch/>
          </p:blipFill>
          <p:spPr bwMode="auto">
            <a:xfrm>
              <a:off x="-2218154" y="3063832"/>
              <a:ext cx="1723600" cy="1577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3" name="Picture 42" descr="Icon&#10;&#10;Description automatically generated">
            <a:extLst>
              <a:ext uri="{FF2B5EF4-FFF2-40B4-BE49-F238E27FC236}">
                <a16:creationId xmlns:a16="http://schemas.microsoft.com/office/drawing/2014/main" id="{00FD519A-9F14-25D0-A194-56BE354A3DB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040" y="5572178"/>
            <a:ext cx="938559" cy="9385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36" y="2335223"/>
            <a:ext cx="1307855" cy="15950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70"/>
          <a:stretch/>
        </p:blipFill>
        <p:spPr>
          <a:xfrm>
            <a:off x="10194320" y="2160688"/>
            <a:ext cx="1485231" cy="1769619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2314027" y="1854208"/>
            <a:ext cx="3937291" cy="772293"/>
          </a:xfrm>
          <a:prstGeom prst="wedgeRoundRectCallout">
            <a:avLst>
              <a:gd name="adj1" fmla="val -54789"/>
              <a:gd name="adj2" fmla="val -7797"/>
              <a:gd name="adj3" fmla="val 1666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>
                <a:latin typeface="Century Gothic" panose="020B0502020202020204" pitchFamily="34" charset="0"/>
              </a:rPr>
              <a:t>Möchtest</a:t>
            </a:r>
            <a:r>
              <a:rPr lang="en-GB" sz="2400" dirty="0">
                <a:latin typeface="Century Gothic" panose="020B0502020202020204" pitchFamily="34" charset="0"/>
              </a:rPr>
              <a:t> du </a:t>
            </a:r>
            <a:r>
              <a:rPr lang="en-GB" sz="2400" dirty="0" err="1">
                <a:latin typeface="Century Gothic" panose="020B0502020202020204" pitchFamily="34" charset="0"/>
              </a:rPr>
              <a:t>eine</a:t>
            </a:r>
            <a:r>
              <a:rPr lang="en-GB" sz="2400" dirty="0">
                <a:latin typeface="Century Gothic" panose="020B0502020202020204" pitchFamily="34" charset="0"/>
              </a:rPr>
              <a:t> Geschichte </a:t>
            </a:r>
            <a:r>
              <a:rPr lang="en-GB" sz="2400" dirty="0" err="1">
                <a:latin typeface="Century Gothic" panose="020B0502020202020204" pitchFamily="34" charset="0"/>
              </a:rPr>
              <a:t>schreiben</a:t>
            </a:r>
            <a:r>
              <a:rPr lang="en-GB" sz="2400" dirty="0"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44" name="Rounded Rectangular Callout 43"/>
          <p:cNvSpPr/>
          <p:nvPr/>
        </p:nvSpPr>
        <p:spPr>
          <a:xfrm>
            <a:off x="5705749" y="2725327"/>
            <a:ext cx="3937291" cy="772293"/>
          </a:xfrm>
          <a:prstGeom prst="wedgeRoundRectCallout">
            <a:avLst>
              <a:gd name="adj1" fmla="val 55654"/>
              <a:gd name="adj2" fmla="val -18321"/>
              <a:gd name="adj3" fmla="val 16667"/>
            </a:avLst>
          </a:prstGeom>
          <a:solidFill>
            <a:srgbClr val="FFD3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Ja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,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ich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möchte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eine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Geschichte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schreiben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45" name="Picture 44" descr="Icon&#10;&#10;Description automatically generated">
            <a:extLst>
              <a:ext uri="{FF2B5EF4-FFF2-40B4-BE49-F238E27FC236}">
                <a16:creationId xmlns:a16="http://schemas.microsoft.com/office/drawing/2014/main" id="{4CF57E1C-67B2-4CF3-B7ED-39C5EC24B44F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2112479" y="5268779"/>
            <a:ext cx="517321" cy="517320"/>
          </a:xfrm>
          <a:prstGeom prst="rect">
            <a:avLst/>
          </a:prstGeom>
        </p:spPr>
      </p:pic>
      <p:pic>
        <p:nvPicPr>
          <p:cNvPr id="46" name="Picture 45" descr="Icon&#10;&#10;Description automatically generated">
            <a:extLst>
              <a:ext uri="{FF2B5EF4-FFF2-40B4-BE49-F238E27FC236}">
                <a16:creationId xmlns:a16="http://schemas.microsoft.com/office/drawing/2014/main" id="{4CF57E1C-67B2-4CF3-B7ED-39C5EC24B44F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8729574" y="5292293"/>
            <a:ext cx="517321" cy="517320"/>
          </a:xfrm>
          <a:prstGeom prst="rect">
            <a:avLst/>
          </a:prstGeom>
        </p:spPr>
      </p:pic>
      <p:sp>
        <p:nvSpPr>
          <p:cNvPr id="47" name="Rounded Rectangular Callout 46"/>
          <p:cNvSpPr/>
          <p:nvPr/>
        </p:nvSpPr>
        <p:spPr>
          <a:xfrm>
            <a:off x="5705748" y="3678906"/>
            <a:ext cx="3937291" cy="772293"/>
          </a:xfrm>
          <a:prstGeom prst="wedgeRoundRectCallout">
            <a:avLst>
              <a:gd name="adj1" fmla="val 55654"/>
              <a:gd name="adj2" fmla="val -18321"/>
              <a:gd name="adj3" fmla="val 16667"/>
            </a:avLst>
          </a:prstGeom>
          <a:solidFill>
            <a:srgbClr val="FFD3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Möchtest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du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zu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Hause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arbeiten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48" name="Rounded Rectangular Callout 47"/>
          <p:cNvSpPr/>
          <p:nvPr/>
        </p:nvSpPr>
        <p:spPr>
          <a:xfrm>
            <a:off x="2371139" y="4556957"/>
            <a:ext cx="3937291" cy="481300"/>
          </a:xfrm>
          <a:prstGeom prst="wedgeRoundRectCallout">
            <a:avLst>
              <a:gd name="adj1" fmla="val -54789"/>
              <a:gd name="adj2" fmla="val -7797"/>
              <a:gd name="adj3" fmla="val 1666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>
                <a:latin typeface="Century Gothic" panose="020B0502020202020204" pitchFamily="34" charset="0"/>
              </a:rPr>
              <a:t>Nein</a:t>
            </a:r>
            <a:r>
              <a:rPr lang="en-GB" sz="2400">
                <a:latin typeface="Century Gothic" panose="020B0502020202020204" pitchFamily="34" charset="0"/>
              </a:rPr>
              <a:t>.</a:t>
            </a:r>
            <a:endParaRPr lang="en-GB" sz="2400" dirty="0">
              <a:latin typeface="Century Gothic" panose="020B0502020202020204" pitchFamily="34" charset="0"/>
            </a:endParaRPr>
          </a:p>
        </p:txBody>
      </p:sp>
      <p:sp>
        <p:nvSpPr>
          <p:cNvPr id="49" name="Multiply 48"/>
          <p:cNvSpPr/>
          <p:nvPr/>
        </p:nvSpPr>
        <p:spPr>
          <a:xfrm>
            <a:off x="10955534" y="5207058"/>
            <a:ext cx="871827" cy="776208"/>
          </a:xfrm>
          <a:prstGeom prst="mathMultiply">
            <a:avLst>
              <a:gd name="adj1" fmla="val 1566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99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4" grpId="0" animBg="1"/>
      <p:bldP spid="47" grpId="0" animBg="1"/>
      <p:bldP spid="48" grpId="0" animBg="1"/>
      <p:bldP spid="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Table 4">
            <a:extLst>
              <a:ext uri="{FF2B5EF4-FFF2-40B4-BE49-F238E27FC236}">
                <a16:creationId xmlns:a16="http://schemas.microsoft.com/office/drawing/2014/main" id="{E6F5C010-FCBF-483C-895E-1E56C0C2F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517275"/>
              </p:ext>
            </p:extLst>
          </p:nvPr>
        </p:nvGraphicFramePr>
        <p:xfrm>
          <a:off x="518376" y="1202304"/>
          <a:ext cx="9810698" cy="4761523"/>
        </p:xfrm>
        <a:graphic>
          <a:graphicData uri="http://schemas.openxmlformats.org/drawingml/2006/table">
            <a:tbl>
              <a:tblPr firstRow="1" bandRow="1"/>
              <a:tblGrid>
                <a:gridCol w="1730433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527907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2858936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2693422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861398">
                <a:tc rowSpan="3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brauchen</a:t>
                      </a:r>
                      <a:endParaRPr lang="en-GB" sz="22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bekommen</a:t>
                      </a:r>
                      <a:endParaRPr lang="en-GB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machen</a:t>
                      </a:r>
                      <a:endParaRPr lang="en-GB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schreiben</a:t>
                      </a:r>
                      <a:endParaRPr lang="en-GB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2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Ich</a:t>
                      </a:r>
                      <a:r>
                        <a:rPr lang="en-GB" sz="22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2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weiß</a:t>
                      </a:r>
                      <a:r>
                        <a:rPr lang="en-GB" sz="22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 (</a:t>
                      </a:r>
                      <a:r>
                        <a:rPr lang="en-GB" sz="22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es</a:t>
                      </a:r>
                      <a:r>
                        <a:rPr lang="en-GB" sz="22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) </a:t>
                      </a:r>
                      <a:r>
                        <a:rPr lang="en-GB" sz="22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nicht</a:t>
                      </a:r>
                      <a:endParaRPr lang="en-GB" sz="22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Wie</a:t>
                      </a:r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sagt</a:t>
                      </a:r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 man…?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der Brief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die </a:t>
                      </a:r>
                      <a:r>
                        <a:rPr lang="en-GB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Geschichte</a:t>
                      </a:r>
                      <a:endParaRPr lang="en-GB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die </a:t>
                      </a:r>
                      <a:r>
                        <a:rPr lang="en-GB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Hilfe</a:t>
                      </a:r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110918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arbeiten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der </a:t>
                      </a:r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Grund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mit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106814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fahren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ich </a:t>
                      </a:r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möchte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du </a:t>
                      </a:r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möchtest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207C148F-45EB-4409-B006-B3FFBC980597}"/>
              </a:ext>
            </a:extLst>
          </p:cNvPr>
          <p:cNvSpPr txBox="1"/>
          <p:nvPr/>
        </p:nvSpPr>
        <p:spPr>
          <a:xfrm>
            <a:off x="3403907" y="84056"/>
            <a:ext cx="3242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Schreib</a:t>
            </a: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auf </a:t>
            </a: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Englisch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CC666C-55A4-4003-95BE-AD110CE2F7C9}"/>
              </a:ext>
            </a:extLst>
          </p:cNvPr>
          <p:cNvSpPr txBox="1"/>
          <p:nvPr/>
        </p:nvSpPr>
        <p:spPr>
          <a:xfrm>
            <a:off x="6692624" y="128500"/>
            <a:ext cx="40511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Can you get at least 15 points?</a:t>
            </a:r>
          </a:p>
        </p:txBody>
      </p:sp>
      <p:sp>
        <p:nvSpPr>
          <p:cNvPr id="27" name="Google Shape;119;p1">
            <a:extLst>
              <a:ext uri="{FF2B5EF4-FFF2-40B4-BE49-F238E27FC236}">
                <a16:creationId xmlns:a16="http://schemas.microsoft.com/office/drawing/2014/main" id="{F89165F8-F1D5-4085-81F8-059C6C59505B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D7D67-0354-4144-9687-63666CDEA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41" y="87041"/>
            <a:ext cx="2237996" cy="582075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Follow up 5: 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D0F3FD-6674-482F-AD86-CC59DF404CE2}"/>
              </a:ext>
            </a:extLst>
          </p:cNvPr>
          <p:cNvSpPr txBox="1"/>
          <p:nvPr/>
        </p:nvSpPr>
        <p:spPr>
          <a:xfrm>
            <a:off x="2665825" y="-307644"/>
            <a:ext cx="1082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</a:t>
            </a:r>
            <a:endParaRPr kumimoji="0" lang="en-GB" sz="6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2" name="Title 2">
            <a:extLst>
              <a:ext uri="{FF2B5EF4-FFF2-40B4-BE49-F238E27FC236}">
                <a16:creationId xmlns:a16="http://schemas.microsoft.com/office/drawing/2014/main" id="{B4C63B0B-0C7C-4A09-8597-57CFFDBCB5BE}"/>
              </a:ext>
            </a:extLst>
          </p:cNvPr>
          <p:cNvSpPr txBox="1">
            <a:spLocks/>
          </p:cNvSpPr>
          <p:nvPr/>
        </p:nvSpPr>
        <p:spPr>
          <a:xfrm>
            <a:off x="10634549" y="1229428"/>
            <a:ext cx="1557451" cy="3749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Vokabeln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C014ABF-BD94-46CE-B172-C0D58B8966CA}"/>
              </a:ext>
            </a:extLst>
          </p:cNvPr>
          <p:cNvGrpSpPr/>
          <p:nvPr/>
        </p:nvGrpSpPr>
        <p:grpSpPr>
          <a:xfrm>
            <a:off x="10850272" y="161306"/>
            <a:ext cx="1240568" cy="1008631"/>
            <a:chOff x="10818487" y="2376307"/>
            <a:chExt cx="1240568" cy="1008631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2DC53ED-BBF8-4131-B281-2BE74F046548}"/>
                </a:ext>
              </a:extLst>
            </p:cNvPr>
            <p:cNvSpPr/>
            <p:nvPr/>
          </p:nvSpPr>
          <p:spPr>
            <a:xfrm>
              <a:off x="10951620" y="2411979"/>
              <a:ext cx="963627" cy="93365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Explosion: 8 Points 44">
              <a:extLst>
                <a:ext uri="{FF2B5EF4-FFF2-40B4-BE49-F238E27FC236}">
                  <a16:creationId xmlns:a16="http://schemas.microsoft.com/office/drawing/2014/main" id="{FB7D93C4-4793-4034-B3F3-86B2575383C1}"/>
                </a:ext>
              </a:extLst>
            </p:cNvPr>
            <p:cNvSpPr/>
            <p:nvPr/>
          </p:nvSpPr>
          <p:spPr>
            <a:xfrm rot="20101036">
              <a:off x="10818487" y="2376307"/>
              <a:ext cx="1240568" cy="1008631"/>
            </a:xfrm>
            <a:prstGeom prst="irregularSeal1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Explosion: 8 Points 45">
              <a:extLst>
                <a:ext uri="{FF2B5EF4-FFF2-40B4-BE49-F238E27FC236}">
                  <a16:creationId xmlns:a16="http://schemas.microsoft.com/office/drawing/2014/main" id="{1E2F442E-189F-4B26-A368-BF36774FC885}"/>
                </a:ext>
              </a:extLst>
            </p:cNvPr>
            <p:cNvSpPr/>
            <p:nvPr/>
          </p:nvSpPr>
          <p:spPr>
            <a:xfrm rot="20101036">
              <a:off x="10840538" y="2405739"/>
              <a:ext cx="1210924" cy="933778"/>
            </a:xfrm>
            <a:prstGeom prst="irregularSeal1">
              <a:avLst/>
            </a:prstGeom>
            <a:solidFill>
              <a:srgbClr val="FFD10D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0B0FCEF-495F-4BB8-8B0E-B837FAF541D5}"/>
                </a:ext>
              </a:extLst>
            </p:cNvPr>
            <p:cNvSpPr txBox="1"/>
            <p:nvPr/>
          </p:nvSpPr>
          <p:spPr>
            <a:xfrm rot="20326871">
              <a:off x="10872111" y="2644457"/>
              <a:ext cx="11226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Wörter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E92A3714-71AC-49CE-90A9-7010B0CBF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207" y="3824617"/>
            <a:ext cx="1124541" cy="1024315"/>
          </a:xfrm>
          <a:prstGeom prst="rect">
            <a:avLst/>
          </a:prstGeom>
        </p:spPr>
      </p:pic>
      <p:pic>
        <p:nvPicPr>
          <p:cNvPr id="50" name="Picture 49" descr="Icon&#10;&#10;Description automatically generated">
            <a:extLst>
              <a:ext uri="{FF2B5EF4-FFF2-40B4-BE49-F238E27FC236}">
                <a16:creationId xmlns:a16="http://schemas.microsoft.com/office/drawing/2014/main" id="{91103F0C-16C7-4E4A-A03A-6D6A0897B0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54" y="1592778"/>
            <a:ext cx="1186070" cy="118607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E08E599-F134-4313-95D9-9159622088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444" y="4897315"/>
            <a:ext cx="1066375" cy="1010250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8F53631D-2754-48C4-8AED-8858C9727C21}"/>
              </a:ext>
            </a:extLst>
          </p:cNvPr>
          <p:cNvSpPr txBox="1"/>
          <p:nvPr/>
        </p:nvSpPr>
        <p:spPr>
          <a:xfrm>
            <a:off x="1678023" y="5215245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2BFCF36-7406-4CE6-9B31-E13BD8589379}"/>
              </a:ext>
            </a:extLst>
          </p:cNvPr>
          <p:cNvSpPr txBox="1"/>
          <p:nvPr/>
        </p:nvSpPr>
        <p:spPr>
          <a:xfrm>
            <a:off x="1624963" y="4137500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9F904FC-0628-46C7-A0E1-B4BE341D70F7}"/>
              </a:ext>
            </a:extLst>
          </p:cNvPr>
          <p:cNvSpPr txBox="1"/>
          <p:nvPr/>
        </p:nvSpPr>
        <p:spPr>
          <a:xfrm>
            <a:off x="1703819" y="2286839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x3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F239C35-C144-491F-AEA8-CD145B46436E}"/>
              </a:ext>
            </a:extLst>
          </p:cNvPr>
          <p:cNvSpPr txBox="1"/>
          <p:nvPr/>
        </p:nvSpPr>
        <p:spPr>
          <a:xfrm>
            <a:off x="2245944" y="5506729"/>
            <a:ext cx="2707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to go (transport)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EAB8AEE-2EFB-4FCD-B290-9EBB073016C9}"/>
              </a:ext>
            </a:extLst>
          </p:cNvPr>
          <p:cNvSpPr txBox="1"/>
          <p:nvPr/>
        </p:nvSpPr>
        <p:spPr>
          <a:xfrm>
            <a:off x="4771508" y="5511385"/>
            <a:ext cx="3013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I would like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18B8898-B477-43E3-BE8C-9D0576976DA9}"/>
              </a:ext>
            </a:extLst>
          </p:cNvPr>
          <p:cNvSpPr txBox="1"/>
          <p:nvPr/>
        </p:nvSpPr>
        <p:spPr>
          <a:xfrm>
            <a:off x="7643162" y="5491452"/>
            <a:ext cx="2754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you would like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4EF90E7-D847-4795-BDB5-8402724F776D}"/>
              </a:ext>
            </a:extLst>
          </p:cNvPr>
          <p:cNvSpPr txBox="1"/>
          <p:nvPr/>
        </p:nvSpPr>
        <p:spPr>
          <a:xfrm>
            <a:off x="2238895" y="4488862"/>
            <a:ext cx="2293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t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o work, working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4BEB3B8-B887-4DEB-A486-6CD05DC01D9A}"/>
              </a:ext>
            </a:extLst>
          </p:cNvPr>
          <p:cNvSpPr txBox="1"/>
          <p:nvPr/>
        </p:nvSpPr>
        <p:spPr>
          <a:xfrm>
            <a:off x="4784550" y="4425643"/>
            <a:ext cx="2293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(the) reason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A77445A-237C-48F8-B46C-8170B7D37559}"/>
              </a:ext>
            </a:extLst>
          </p:cNvPr>
          <p:cNvSpPr txBox="1"/>
          <p:nvPr/>
        </p:nvSpPr>
        <p:spPr>
          <a:xfrm>
            <a:off x="7643162" y="4436053"/>
            <a:ext cx="2486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with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A9D9F22-C351-4596-BB7D-87AE8D30A74E}"/>
              </a:ext>
            </a:extLst>
          </p:cNvPr>
          <p:cNvSpPr txBox="1"/>
          <p:nvPr/>
        </p:nvSpPr>
        <p:spPr>
          <a:xfrm>
            <a:off x="2246060" y="3366603"/>
            <a:ext cx="2546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(the) letter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71C234B-E1D8-4BA7-9BB6-CEE92AB173E3}"/>
              </a:ext>
            </a:extLst>
          </p:cNvPr>
          <p:cNvSpPr txBox="1"/>
          <p:nvPr/>
        </p:nvSpPr>
        <p:spPr>
          <a:xfrm>
            <a:off x="4776229" y="3339609"/>
            <a:ext cx="2489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(the) story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C29C5FA-AFAC-4818-90A1-7B59F3E335C7}"/>
              </a:ext>
            </a:extLst>
          </p:cNvPr>
          <p:cNvSpPr txBox="1"/>
          <p:nvPr/>
        </p:nvSpPr>
        <p:spPr>
          <a:xfrm>
            <a:off x="7648917" y="3328721"/>
            <a:ext cx="2489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(the) help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BD33182-986E-45CA-86E6-40DC81B590C8}"/>
              </a:ext>
            </a:extLst>
          </p:cNvPr>
          <p:cNvSpPr txBox="1"/>
          <p:nvPr/>
        </p:nvSpPr>
        <p:spPr>
          <a:xfrm>
            <a:off x="2246060" y="2459089"/>
            <a:ext cx="2525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t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o write, writing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4662F6F-BB7A-440E-99DB-3FEB806B34CB}"/>
              </a:ext>
            </a:extLst>
          </p:cNvPr>
          <p:cNvSpPr txBox="1"/>
          <p:nvPr/>
        </p:nvSpPr>
        <p:spPr>
          <a:xfrm>
            <a:off x="4771508" y="2468223"/>
            <a:ext cx="2933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I don’t know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0DD82C3-D3C7-45A3-B5A4-90223E7359A7}"/>
              </a:ext>
            </a:extLst>
          </p:cNvPr>
          <p:cNvSpPr txBox="1"/>
          <p:nvPr/>
        </p:nvSpPr>
        <p:spPr>
          <a:xfrm>
            <a:off x="7649089" y="2529361"/>
            <a:ext cx="2662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How do you say…?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0541C7D-B0CC-4C45-9347-2F6A8921779D}"/>
              </a:ext>
            </a:extLst>
          </p:cNvPr>
          <p:cNvSpPr txBox="1"/>
          <p:nvPr/>
        </p:nvSpPr>
        <p:spPr>
          <a:xfrm>
            <a:off x="2238233" y="1649852"/>
            <a:ext cx="2573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to need, needing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5556096-252E-4BFA-8C9B-3147737202F6}"/>
              </a:ext>
            </a:extLst>
          </p:cNvPr>
          <p:cNvSpPr txBox="1"/>
          <p:nvPr/>
        </p:nvSpPr>
        <p:spPr>
          <a:xfrm>
            <a:off x="4780352" y="1638185"/>
            <a:ext cx="28472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to receive, receiving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56FCEEC-BBC0-447D-8197-5467071F582A}"/>
              </a:ext>
            </a:extLst>
          </p:cNvPr>
          <p:cNvSpPr txBox="1"/>
          <p:nvPr/>
        </p:nvSpPr>
        <p:spPr>
          <a:xfrm>
            <a:off x="7593406" y="1509043"/>
            <a:ext cx="2799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n-GB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to do, make, doing, making</a:t>
            </a: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847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Table 4">
            <a:extLst>
              <a:ext uri="{FF2B5EF4-FFF2-40B4-BE49-F238E27FC236}">
                <a16:creationId xmlns:a16="http://schemas.microsoft.com/office/drawing/2014/main" id="{E6F5C010-FCBF-483C-895E-1E56C0C2F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200878"/>
              </p:ext>
            </p:extLst>
          </p:nvPr>
        </p:nvGraphicFramePr>
        <p:xfrm>
          <a:off x="518376" y="1202304"/>
          <a:ext cx="9810698" cy="4761523"/>
        </p:xfrm>
        <a:graphic>
          <a:graphicData uri="http://schemas.openxmlformats.org/drawingml/2006/table">
            <a:tbl>
              <a:tblPr firstRow="1" bandRow="1"/>
              <a:tblGrid>
                <a:gridCol w="1730433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527907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2858936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2693422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861398">
                <a:tc rowSpan="3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(the) story</a:t>
                      </a:r>
                      <a:endParaRPr lang="en-GB" sz="22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(the) letter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0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to need, needing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(the) help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2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to write, writing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19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to receive, receiving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19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How do you say…?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I don’t know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18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to do, make, doing, making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110918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with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to work, working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the reason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106814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I would like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you would like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to go (transport)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207C148F-45EB-4409-B006-B3FFBC980597}"/>
              </a:ext>
            </a:extLst>
          </p:cNvPr>
          <p:cNvSpPr txBox="1"/>
          <p:nvPr/>
        </p:nvSpPr>
        <p:spPr>
          <a:xfrm>
            <a:off x="3403907" y="84056"/>
            <a:ext cx="3235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Schreib</a:t>
            </a: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auf Deutsch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CC666C-55A4-4003-95BE-AD110CE2F7C9}"/>
              </a:ext>
            </a:extLst>
          </p:cNvPr>
          <p:cNvSpPr txBox="1"/>
          <p:nvPr/>
        </p:nvSpPr>
        <p:spPr>
          <a:xfrm>
            <a:off x="6692624" y="128500"/>
            <a:ext cx="40511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Can you get at least 15 points?</a:t>
            </a:r>
          </a:p>
        </p:txBody>
      </p:sp>
      <p:sp>
        <p:nvSpPr>
          <p:cNvPr id="27" name="Google Shape;119;p1">
            <a:extLst>
              <a:ext uri="{FF2B5EF4-FFF2-40B4-BE49-F238E27FC236}">
                <a16:creationId xmlns:a16="http://schemas.microsoft.com/office/drawing/2014/main" id="{F89165F8-F1D5-4085-81F8-059C6C59505B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D7D67-0354-4144-9687-63666CDEA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41" y="87041"/>
            <a:ext cx="2237996" cy="582075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Follow up 5: 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D0F3FD-6674-482F-AD86-CC59DF404CE2}"/>
              </a:ext>
            </a:extLst>
          </p:cNvPr>
          <p:cNvSpPr txBox="1"/>
          <p:nvPr/>
        </p:nvSpPr>
        <p:spPr>
          <a:xfrm>
            <a:off x="2665825" y="-307644"/>
            <a:ext cx="1082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</a:t>
            </a:r>
            <a:endParaRPr kumimoji="0" lang="en-GB" sz="6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2" name="Title 2">
            <a:extLst>
              <a:ext uri="{FF2B5EF4-FFF2-40B4-BE49-F238E27FC236}">
                <a16:creationId xmlns:a16="http://schemas.microsoft.com/office/drawing/2014/main" id="{B4C63B0B-0C7C-4A09-8597-57CFFDBCB5BE}"/>
              </a:ext>
            </a:extLst>
          </p:cNvPr>
          <p:cNvSpPr txBox="1">
            <a:spLocks/>
          </p:cNvSpPr>
          <p:nvPr/>
        </p:nvSpPr>
        <p:spPr>
          <a:xfrm>
            <a:off x="10634549" y="1229428"/>
            <a:ext cx="1557451" cy="3749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Vokabeln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C014ABF-BD94-46CE-B172-C0D58B8966CA}"/>
              </a:ext>
            </a:extLst>
          </p:cNvPr>
          <p:cNvGrpSpPr/>
          <p:nvPr/>
        </p:nvGrpSpPr>
        <p:grpSpPr>
          <a:xfrm>
            <a:off x="10850272" y="161306"/>
            <a:ext cx="1240568" cy="1008631"/>
            <a:chOff x="10818487" y="2376307"/>
            <a:chExt cx="1240568" cy="1008631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2DC53ED-BBF8-4131-B281-2BE74F046548}"/>
                </a:ext>
              </a:extLst>
            </p:cNvPr>
            <p:cNvSpPr/>
            <p:nvPr/>
          </p:nvSpPr>
          <p:spPr>
            <a:xfrm>
              <a:off x="10951620" y="2411979"/>
              <a:ext cx="963627" cy="93365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Explosion: 8 Points 44">
              <a:extLst>
                <a:ext uri="{FF2B5EF4-FFF2-40B4-BE49-F238E27FC236}">
                  <a16:creationId xmlns:a16="http://schemas.microsoft.com/office/drawing/2014/main" id="{FB7D93C4-4793-4034-B3F3-86B2575383C1}"/>
                </a:ext>
              </a:extLst>
            </p:cNvPr>
            <p:cNvSpPr/>
            <p:nvPr/>
          </p:nvSpPr>
          <p:spPr>
            <a:xfrm rot="20101036">
              <a:off x="10818487" y="2376307"/>
              <a:ext cx="1240568" cy="1008631"/>
            </a:xfrm>
            <a:prstGeom prst="irregularSeal1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Explosion: 8 Points 45">
              <a:extLst>
                <a:ext uri="{FF2B5EF4-FFF2-40B4-BE49-F238E27FC236}">
                  <a16:creationId xmlns:a16="http://schemas.microsoft.com/office/drawing/2014/main" id="{1E2F442E-189F-4B26-A368-BF36774FC885}"/>
                </a:ext>
              </a:extLst>
            </p:cNvPr>
            <p:cNvSpPr/>
            <p:nvPr/>
          </p:nvSpPr>
          <p:spPr>
            <a:xfrm rot="20101036">
              <a:off x="10840538" y="2405739"/>
              <a:ext cx="1210924" cy="933778"/>
            </a:xfrm>
            <a:prstGeom prst="irregularSeal1">
              <a:avLst/>
            </a:prstGeom>
            <a:solidFill>
              <a:srgbClr val="FFD10D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0B0FCEF-495F-4BB8-8B0E-B837FAF541D5}"/>
                </a:ext>
              </a:extLst>
            </p:cNvPr>
            <p:cNvSpPr txBox="1"/>
            <p:nvPr/>
          </p:nvSpPr>
          <p:spPr>
            <a:xfrm rot="20326871">
              <a:off x="10872111" y="2644457"/>
              <a:ext cx="11226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Wörter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E92A3714-71AC-49CE-90A9-7010B0CBF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207" y="3824617"/>
            <a:ext cx="1124541" cy="1024315"/>
          </a:xfrm>
          <a:prstGeom prst="rect">
            <a:avLst/>
          </a:prstGeom>
        </p:spPr>
      </p:pic>
      <p:pic>
        <p:nvPicPr>
          <p:cNvPr id="50" name="Picture 49" descr="Icon&#10;&#10;Description automatically generated">
            <a:extLst>
              <a:ext uri="{FF2B5EF4-FFF2-40B4-BE49-F238E27FC236}">
                <a16:creationId xmlns:a16="http://schemas.microsoft.com/office/drawing/2014/main" id="{91103F0C-16C7-4E4A-A03A-6D6A0897B0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54" y="1592778"/>
            <a:ext cx="1186070" cy="118607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E08E599-F134-4313-95D9-9159622088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444" y="4897315"/>
            <a:ext cx="1066375" cy="1010250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8F53631D-2754-48C4-8AED-8858C9727C21}"/>
              </a:ext>
            </a:extLst>
          </p:cNvPr>
          <p:cNvSpPr txBox="1"/>
          <p:nvPr/>
        </p:nvSpPr>
        <p:spPr>
          <a:xfrm>
            <a:off x="1678023" y="5215245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2BFCF36-7406-4CE6-9B31-E13BD8589379}"/>
              </a:ext>
            </a:extLst>
          </p:cNvPr>
          <p:cNvSpPr txBox="1"/>
          <p:nvPr/>
        </p:nvSpPr>
        <p:spPr>
          <a:xfrm>
            <a:off x="1624963" y="4137500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9F904FC-0628-46C7-A0E1-B4BE341D70F7}"/>
              </a:ext>
            </a:extLst>
          </p:cNvPr>
          <p:cNvSpPr txBox="1"/>
          <p:nvPr/>
        </p:nvSpPr>
        <p:spPr>
          <a:xfrm>
            <a:off x="1703819" y="2286839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x3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F239C35-C144-491F-AEA8-CD145B46436E}"/>
              </a:ext>
            </a:extLst>
          </p:cNvPr>
          <p:cNvSpPr txBox="1"/>
          <p:nvPr/>
        </p:nvSpPr>
        <p:spPr>
          <a:xfrm>
            <a:off x="2258755" y="5504206"/>
            <a:ext cx="2707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ich </a:t>
            </a: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möchte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EAB8AEE-2EFB-4FCD-B290-9EBB073016C9}"/>
              </a:ext>
            </a:extLst>
          </p:cNvPr>
          <p:cNvSpPr txBox="1"/>
          <p:nvPr/>
        </p:nvSpPr>
        <p:spPr>
          <a:xfrm>
            <a:off x="4771508" y="5494759"/>
            <a:ext cx="3013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u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möchtest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18B8898-B477-43E3-BE8C-9D0576976DA9}"/>
              </a:ext>
            </a:extLst>
          </p:cNvPr>
          <p:cNvSpPr txBox="1"/>
          <p:nvPr/>
        </p:nvSpPr>
        <p:spPr>
          <a:xfrm>
            <a:off x="7643162" y="5491452"/>
            <a:ext cx="2754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fahren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4EF90E7-D847-4795-BDB5-8402724F776D}"/>
              </a:ext>
            </a:extLst>
          </p:cNvPr>
          <p:cNvSpPr txBox="1"/>
          <p:nvPr/>
        </p:nvSpPr>
        <p:spPr>
          <a:xfrm>
            <a:off x="2255145" y="4422670"/>
            <a:ext cx="2293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mit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4BEB3B8-B887-4DEB-A486-6CD05DC01D9A}"/>
              </a:ext>
            </a:extLst>
          </p:cNvPr>
          <p:cNvSpPr txBox="1"/>
          <p:nvPr/>
        </p:nvSpPr>
        <p:spPr>
          <a:xfrm>
            <a:off x="4784550" y="4425643"/>
            <a:ext cx="2293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arbeiten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A77445A-237C-48F8-B46C-8170B7D37559}"/>
              </a:ext>
            </a:extLst>
          </p:cNvPr>
          <p:cNvSpPr txBox="1"/>
          <p:nvPr/>
        </p:nvSpPr>
        <p:spPr>
          <a:xfrm>
            <a:off x="7643162" y="4436053"/>
            <a:ext cx="2486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er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Grund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A9D9F22-C351-4596-BB7D-87AE8D30A74E}"/>
              </a:ext>
            </a:extLst>
          </p:cNvPr>
          <p:cNvSpPr txBox="1"/>
          <p:nvPr/>
        </p:nvSpPr>
        <p:spPr>
          <a:xfrm>
            <a:off x="2246060" y="3366603"/>
            <a:ext cx="2546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Wie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sagt</a:t>
            </a:r>
            <a:r>
              <a:rPr kumimoji="0" lang="en-GB" sz="20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man…?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71C234B-E1D8-4BA7-9BB6-CEE92AB173E3}"/>
              </a:ext>
            </a:extLst>
          </p:cNvPr>
          <p:cNvSpPr txBox="1"/>
          <p:nvPr/>
        </p:nvSpPr>
        <p:spPr>
          <a:xfrm>
            <a:off x="4776229" y="3339609"/>
            <a:ext cx="2928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Ich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weiß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(es)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nicht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C29C5FA-AFAC-4818-90A1-7B59F3E335C7}"/>
              </a:ext>
            </a:extLst>
          </p:cNvPr>
          <p:cNvSpPr txBox="1"/>
          <p:nvPr/>
        </p:nvSpPr>
        <p:spPr>
          <a:xfrm>
            <a:off x="8701403" y="3350311"/>
            <a:ext cx="2489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machen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BD33182-986E-45CA-86E6-40DC81B590C8}"/>
              </a:ext>
            </a:extLst>
          </p:cNvPr>
          <p:cNvSpPr txBox="1"/>
          <p:nvPr/>
        </p:nvSpPr>
        <p:spPr>
          <a:xfrm>
            <a:off x="2246060" y="2459089"/>
            <a:ext cx="2525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die </a:t>
            </a: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Hilfe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4662F6F-BB7A-440E-99DB-3FEB806B34CB}"/>
              </a:ext>
            </a:extLst>
          </p:cNvPr>
          <p:cNvSpPr txBox="1"/>
          <p:nvPr/>
        </p:nvSpPr>
        <p:spPr>
          <a:xfrm>
            <a:off x="4771508" y="2468223"/>
            <a:ext cx="2933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schreiben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0DD82C3-D3C7-45A3-B5A4-90223E7359A7}"/>
              </a:ext>
            </a:extLst>
          </p:cNvPr>
          <p:cNvSpPr txBox="1"/>
          <p:nvPr/>
        </p:nvSpPr>
        <p:spPr>
          <a:xfrm>
            <a:off x="7647859" y="2470647"/>
            <a:ext cx="266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bekommen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0541C7D-B0CC-4C45-9347-2F6A8921779D}"/>
              </a:ext>
            </a:extLst>
          </p:cNvPr>
          <p:cNvSpPr txBox="1"/>
          <p:nvPr/>
        </p:nvSpPr>
        <p:spPr>
          <a:xfrm>
            <a:off x="2251051" y="1592480"/>
            <a:ext cx="2573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ie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Geschichte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5556096-252E-4BFA-8C9B-3147737202F6}"/>
              </a:ext>
            </a:extLst>
          </p:cNvPr>
          <p:cNvSpPr txBox="1"/>
          <p:nvPr/>
        </p:nvSpPr>
        <p:spPr>
          <a:xfrm>
            <a:off x="4780352" y="1638185"/>
            <a:ext cx="2847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er Brief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56FCEEC-BBC0-447D-8197-5467071F582A}"/>
              </a:ext>
            </a:extLst>
          </p:cNvPr>
          <p:cNvSpPr txBox="1"/>
          <p:nvPr/>
        </p:nvSpPr>
        <p:spPr>
          <a:xfrm>
            <a:off x="7620625" y="1595515"/>
            <a:ext cx="2799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brauchen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711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Custom 2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1994</Words>
  <Application>Microsoft Office PowerPoint</Application>
  <PresentationFormat>Widescreen</PresentationFormat>
  <Paragraphs>338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Century Gothic</vt:lpstr>
      <vt:lpstr>Modern Love</vt:lpstr>
      <vt:lpstr>Symbol</vt:lpstr>
      <vt:lpstr>Wingdings</vt:lpstr>
      <vt:lpstr>1_Office Theme</vt:lpstr>
      <vt:lpstr>Office Theme</vt:lpstr>
      <vt:lpstr>2_Office Theme</vt:lpstr>
      <vt:lpstr>Talking about activities and events</vt:lpstr>
      <vt:lpstr>Follow up 1 </vt:lpstr>
      <vt:lpstr>Follow up 2</vt:lpstr>
      <vt:lpstr>Follow up 3</vt:lpstr>
      <vt:lpstr>Follow up 3</vt:lpstr>
      <vt:lpstr>Yes/no questions</vt:lpstr>
      <vt:lpstr>Follow up 4</vt:lpstr>
      <vt:lpstr>Follow up 5: </vt:lpstr>
      <vt:lpstr>Follow up 5: </vt:lpstr>
      <vt:lpstr>PowerPoint Presentation</vt:lpstr>
      <vt:lpstr>PowerPoint Presentation</vt:lpstr>
      <vt:lpstr>Follow up 5: </vt:lpstr>
      <vt:lpstr>Follow up 5: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Hawkes</dc:creator>
  <cp:lastModifiedBy>Charlotte Moss</cp:lastModifiedBy>
  <cp:revision>54</cp:revision>
  <dcterms:created xsi:type="dcterms:W3CDTF">2021-06-12T06:20:35Z</dcterms:created>
  <dcterms:modified xsi:type="dcterms:W3CDTF">2024-02-12T14:27:57Z</dcterms:modified>
</cp:coreProperties>
</file>