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1004" r:id="rId3"/>
    <p:sldId id="1005" r:id="rId4"/>
    <p:sldId id="294" r:id="rId5"/>
    <p:sldId id="421" r:id="rId6"/>
    <p:sldId id="999" r:id="rId7"/>
    <p:sldId id="1000" r:id="rId8"/>
    <p:sldId id="1006" r:id="rId9"/>
    <p:sldId id="297" r:id="rId10"/>
    <p:sldId id="1009" r:id="rId11"/>
    <p:sldId id="933" r:id="rId12"/>
    <p:sldId id="9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2E94AF"/>
    <a:srgbClr val="0070C0"/>
    <a:srgbClr val="FFFFCC"/>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72647" autoAdjust="0"/>
  </p:normalViewPr>
  <p:slideViewPr>
    <p:cSldViewPr snapToGrid="0">
      <p:cViewPr varScale="1">
        <p:scale>
          <a:sx n="48" d="100"/>
          <a:sy n="48" d="100"/>
        </p:scale>
        <p:origin x="1436" y="4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49D0C96-D348-4830-A07B-B1A141F1B612}"/>
    <pc:docChg chg="custSel modSld">
      <pc:chgData name="Charlotte Moss" userId="17b589c9-cb67-41ed-a894-f82ca12b573d" providerId="ADAL" clId="{949D0C96-D348-4830-A07B-B1A141F1B612}" dt="2024-01-16T13:40:05.497" v="64"/>
      <pc:docMkLst>
        <pc:docMk/>
      </pc:docMkLst>
      <pc:sldChg chg="modNotesTx">
        <pc:chgData name="Charlotte Moss" userId="17b589c9-cb67-41ed-a894-f82ca12b573d" providerId="ADAL" clId="{949D0C96-D348-4830-A07B-B1A141F1B612}" dt="2024-01-15T12:00:30.205" v="15" actId="6549"/>
        <pc:sldMkLst>
          <pc:docMk/>
          <pc:sldMk cId="0" sldId="275"/>
        </pc:sldMkLst>
      </pc:sldChg>
      <pc:sldChg chg="modSp mod modNotesTx">
        <pc:chgData name="Charlotte Moss" userId="17b589c9-cb67-41ed-a894-f82ca12b573d" providerId="ADAL" clId="{949D0C96-D348-4830-A07B-B1A141F1B612}" dt="2024-01-15T12:46:46.147" v="62" actId="20577"/>
        <pc:sldMkLst>
          <pc:docMk/>
          <pc:sldMk cId="2194429557" sldId="933"/>
        </pc:sldMkLst>
        <pc:spChg chg="mod">
          <ac:chgData name="Charlotte Moss" userId="17b589c9-cb67-41ed-a894-f82ca12b573d" providerId="ADAL" clId="{949D0C96-D348-4830-A07B-B1A141F1B612}" dt="2024-01-15T12:44:25.139" v="58" actId="20577"/>
          <ac:spMkLst>
            <pc:docMk/>
            <pc:sldMk cId="2194429557" sldId="933"/>
            <ac:spMk id="2" creationId="{AF5E5C3F-24FC-6935-5B83-1C089994647B}"/>
          </ac:spMkLst>
        </pc:spChg>
      </pc:sldChg>
      <pc:sldChg chg="modNotesTx">
        <pc:chgData name="Charlotte Moss" userId="17b589c9-cb67-41ed-a894-f82ca12b573d" providerId="ADAL" clId="{949D0C96-D348-4830-A07B-B1A141F1B612}" dt="2024-01-16T13:40:05.497" v="64"/>
        <pc:sldMkLst>
          <pc:docMk/>
          <pc:sldMk cId="2253901545" sldId="999"/>
        </pc:sldMkLst>
      </pc:sldChg>
      <pc:sldChg chg="modSp mod modNotesTx">
        <pc:chgData name="Charlotte Moss" userId="17b589c9-cb67-41ed-a894-f82ca12b573d" providerId="ADAL" clId="{949D0C96-D348-4830-A07B-B1A141F1B612}" dt="2024-01-15T12:34:03.597" v="24" actId="20577"/>
        <pc:sldMkLst>
          <pc:docMk/>
          <pc:sldMk cId="0" sldId="1000"/>
        </pc:sldMkLst>
        <pc:spChg chg="mod">
          <ac:chgData name="Charlotte Moss" userId="17b589c9-cb67-41ed-a894-f82ca12b573d" providerId="ADAL" clId="{949D0C96-D348-4830-A07B-B1A141F1B612}" dt="2024-01-15T12:31:29.849" v="21" actId="20577"/>
          <ac:spMkLst>
            <pc:docMk/>
            <pc:sldMk cId="0" sldId="1000"/>
            <ac:spMk id="31" creationId="{9638C589-AACC-C709-2EA1-9713B1FBEA59}"/>
          </ac:spMkLst>
        </pc:spChg>
      </pc:sldChg>
      <pc:sldChg chg="modSp mod">
        <pc:chgData name="Charlotte Moss" userId="17b589c9-cb67-41ed-a894-f82ca12b573d" providerId="ADAL" clId="{949D0C96-D348-4830-A07B-B1A141F1B612}" dt="2024-01-15T12:40:35.804" v="55" actId="465"/>
        <pc:sldMkLst>
          <pc:docMk/>
          <pc:sldMk cId="2379896937" sldId="1006"/>
        </pc:sldMkLst>
        <pc:spChg chg="mod">
          <ac:chgData name="Charlotte Moss" userId="17b589c9-cb67-41ed-a894-f82ca12b573d" providerId="ADAL" clId="{949D0C96-D348-4830-A07B-B1A141F1B612}" dt="2024-01-15T12:40:29.285" v="54" actId="1036"/>
          <ac:spMkLst>
            <pc:docMk/>
            <pc:sldMk cId="2379896937" sldId="1006"/>
            <ac:spMk id="15" creationId="{4247252A-FC32-4F16-8616-A5FE2859FCB7}"/>
          </ac:spMkLst>
        </pc:spChg>
        <pc:spChg chg="mod">
          <ac:chgData name="Charlotte Moss" userId="17b589c9-cb67-41ed-a894-f82ca12b573d" providerId="ADAL" clId="{949D0C96-D348-4830-A07B-B1A141F1B612}" dt="2024-01-15T12:40:35.804" v="55" actId="465"/>
          <ac:spMkLst>
            <pc:docMk/>
            <pc:sldMk cId="2379896937" sldId="1006"/>
            <ac:spMk id="16" creationId="{3AD5864B-E328-4811-82EC-A3D77BDC6BF2}"/>
          </ac:spMkLst>
        </pc:spChg>
        <pc:spChg chg="mod">
          <ac:chgData name="Charlotte Moss" userId="17b589c9-cb67-41ed-a894-f82ca12b573d" providerId="ADAL" clId="{949D0C96-D348-4830-A07B-B1A141F1B612}" dt="2024-01-15T12:40:35.804" v="55" actId="465"/>
          <ac:spMkLst>
            <pc:docMk/>
            <pc:sldMk cId="2379896937" sldId="1006"/>
            <ac:spMk id="17" creationId="{F2DAD2AC-ADD2-4480-845B-008BBA9A5F70}"/>
          </ac:spMkLst>
        </pc:spChg>
        <pc:spChg chg="mod">
          <ac:chgData name="Charlotte Moss" userId="17b589c9-cb67-41ed-a894-f82ca12b573d" providerId="ADAL" clId="{949D0C96-D348-4830-A07B-B1A141F1B612}" dt="2024-01-15T12:40:35.804" v="55" actId="465"/>
          <ac:spMkLst>
            <pc:docMk/>
            <pc:sldMk cId="2379896937" sldId="1006"/>
            <ac:spMk id="18" creationId="{E47FAB46-1A11-4EF4-B700-EF919D0338F8}"/>
          </ac:spMkLst>
        </pc:spChg>
        <pc:spChg chg="mod">
          <ac:chgData name="Charlotte Moss" userId="17b589c9-cb67-41ed-a894-f82ca12b573d" providerId="ADAL" clId="{949D0C96-D348-4830-A07B-B1A141F1B612}" dt="2024-01-15T12:40:35.804" v="55" actId="465"/>
          <ac:spMkLst>
            <pc:docMk/>
            <pc:sldMk cId="2379896937" sldId="1006"/>
            <ac:spMk id="19" creationId="{1ECA2C39-8E1B-46F9-B4CE-5D69DA706F12}"/>
          </ac:spMkLst>
        </pc:spChg>
        <pc:spChg chg="mod">
          <ac:chgData name="Charlotte Moss" userId="17b589c9-cb67-41ed-a894-f82ca12b573d" providerId="ADAL" clId="{949D0C96-D348-4830-A07B-B1A141F1B612}" dt="2024-01-15T12:40:35.804" v="55" actId="465"/>
          <ac:spMkLst>
            <pc:docMk/>
            <pc:sldMk cId="2379896937" sldId="1006"/>
            <ac:spMk id="21" creationId="{B06E6BFD-FB69-40F9-9653-301D379E5A17}"/>
          </ac:spMkLst>
        </pc:spChg>
        <pc:spChg chg="mod">
          <ac:chgData name="Charlotte Moss" userId="17b589c9-cb67-41ed-a894-f82ca12b573d" providerId="ADAL" clId="{949D0C96-D348-4830-A07B-B1A141F1B612}" dt="2024-01-15T12:40:24.138" v="39" actId="1035"/>
          <ac:spMkLst>
            <pc:docMk/>
            <pc:sldMk cId="2379896937" sldId="1006"/>
            <ac:spMk id="22" creationId="{34261C61-C209-49EF-A2E1-6B62F7BA1F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17/01/2024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Phonics:  revisit SSC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long and short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 [u] (for these also write long or short);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 [z] hard and soft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revisit words from lessons 1 – 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err="1">
                <a:solidFill>
                  <a:sysClr val="windowText" lastClr="000000"/>
                </a:solidFill>
                <a:effectLst/>
                <a:latin typeface="+mn-lt"/>
                <a:ea typeface="+mn-ea"/>
                <a:cs typeface="+mn-cs"/>
              </a:rPr>
              <a:t>Revisit</a:t>
            </a:r>
            <a:r>
              <a:rPr lang="de-DE" sz="1200" b="1" dirty="0">
                <a:solidFill>
                  <a:sysClr val="windowText" lastClr="000000"/>
                </a:solidFill>
                <a:effectLst/>
                <a:latin typeface="+mn-lt"/>
                <a:ea typeface="+mn-ea"/>
                <a:cs typeface="+mn-cs"/>
              </a:rPr>
              <a:t> 1: </a:t>
            </a:r>
            <a:r>
              <a:rPr lang="de-DE" sz="1800" b="0" i="0" u="none" strike="noStrike" dirty="0">
                <a:solidFill>
                  <a:srgbClr val="002060"/>
                </a:solidFill>
                <a:effectLst/>
                <a:latin typeface="Century Gothic" panose="020B0502020202020204" pitchFamily="34" charset="0"/>
              </a:rPr>
              <a:t>geben [49] Blume [2463] Foto [633] Fahrrad [2138] Fußball [1277] Geschichte [262] Gitarre [n/a] Haus [147] Katze [2235] Papier [1163] Spiel [328] Tisch [529] Zug [675]</a:t>
            </a:r>
            <a:r>
              <a:rPr lang="de-DE" dirty="0"/>
              <a:t> </a:t>
            </a:r>
            <a:endParaRPr kumimoji="0" lang="en-GB" sz="1200" b="1" i="0" u="none" strike="noStrike" kern="1200" cap="none" spc="-1"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err="1">
                <a:solidFill>
                  <a:sysClr val="windowText" lastClr="000000"/>
                </a:solidFill>
                <a:effectLst/>
                <a:latin typeface="+mn-lt"/>
                <a:ea typeface="+mn-ea"/>
                <a:cs typeface="+mn-cs"/>
              </a:rPr>
              <a:t>Revisit</a:t>
            </a:r>
            <a:r>
              <a:rPr lang="de-DE" sz="1200" b="1" dirty="0">
                <a:solidFill>
                  <a:sysClr val="windowText" lastClr="000000"/>
                </a:solidFill>
                <a:effectLst/>
                <a:latin typeface="+mn-lt"/>
                <a:ea typeface="+mn-ea"/>
                <a:cs typeface="+mn-cs"/>
              </a:rPr>
              <a:t> 2: </a:t>
            </a:r>
            <a:r>
              <a:rPr lang="de-DE" sz="1800" b="0" i="0" u="none" strike="noStrike" dirty="0">
                <a:solidFill>
                  <a:srgbClr val="002060"/>
                </a:solidFill>
                <a:effectLst/>
                <a:latin typeface="Century Gothic" panose="020B0502020202020204" pitchFamily="34" charset="0"/>
              </a:rPr>
              <a:t>dreizehn [4772] vierzehn [3950] fünfzehn [2858] sechzehn [4924] siebzehn [n/a] achtzehn [3741] neunzehn [n/a] zwanzig [1359] zweiundzwanzig [n/a] dreißig [2046]  einunddreißig  [n/a] an [19]</a:t>
            </a:r>
            <a:r>
              <a:rPr lang="de-DE" dirty="0"/>
              <a:t> </a:t>
            </a:r>
            <a:endParaRPr kumimoji="0" lang="en-GB" sz="1200" b="1" i="0" u="none" strike="noStrike" kern="1200" cap="none" spc="-1" normalizeH="0" baseline="0" noProof="0" dirty="0">
              <a:ln>
                <a:noFill/>
              </a:ln>
              <a:solidFill>
                <a:srgbClr val="002060"/>
              </a:solidFill>
              <a:effectLst/>
              <a:uLnTx/>
              <a:uFillTx/>
              <a:latin typeface="Century Gothic"/>
              <a:ea typeface="Century Gothic"/>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a:t>
            </a:r>
            <a:r>
              <a:rPr kumimoji="0" lang="en-GB" sz="1100" b="0" i="0" u="none" strike="noStrike" kern="1200" cap="none" spc="-1" normalizeH="0" baseline="0" noProof="0">
                <a:ln>
                  <a:noFill/>
                </a:ln>
                <a:solidFill>
                  <a:srgbClr val="000000"/>
                </a:solidFill>
                <a:effectLst/>
                <a:uLnTx/>
                <a:uFillTx/>
                <a:latin typeface="Calibri"/>
                <a:ea typeface="Calibri"/>
                <a:cs typeface="+mn-cs"/>
              </a:rPr>
              <a:t>that first introduced </a:t>
            </a:r>
            <a:r>
              <a:rPr kumimoji="0" lang="en-GB" sz="1100" b="0" i="0" u="none" strike="noStrike" kern="1200" cap="none" spc="-1" normalizeH="0" baseline="0" noProof="0" dirty="0">
                <a:ln>
                  <a:noFill/>
                </a:ln>
                <a:solidFill>
                  <a:srgbClr val="000000"/>
                </a:solidFill>
                <a:effectLst/>
                <a:uLnTx/>
                <a:uFillTx/>
                <a:latin typeface="Calibri"/>
                <a:ea typeface="Calibri"/>
                <a:cs typeface="+mn-cs"/>
              </a:rPr>
              <a:t>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p>
          <a:p>
            <a:pPr marL="216000" indent="-216000">
              <a:lnSpc>
                <a:spcPct val="100000"/>
              </a:lnSpc>
            </a:pPr>
            <a:endParaRPr lang="en-GB" sz="1200" b="0" strike="noStrike" spc="-1" dirty="0">
              <a:latin typeface="Arial"/>
            </a:endParaRPr>
          </a:p>
          <a:p>
            <a:pPr marL="216000" indent="-216000">
              <a:lnSpc>
                <a:spcPct val="100000"/>
              </a:lnSpc>
            </a:pPr>
            <a:r>
              <a:rPr lang="en-US" sz="1200" b="0" strike="noStrike" spc="-1" dirty="0">
                <a:latin typeface="Arial"/>
              </a:rPr>
              <a:t>Remember that at the start of the course (first three lessons of Rot/Gelb) pupils learnt language (for greetings and register taking) that can still be part of the lesson routines in upper KS2 (</a:t>
            </a:r>
            <a:r>
              <a:rPr lang="en-US" sz="1200" b="0" strike="noStrike" spc="-1" dirty="0" err="1">
                <a:latin typeface="Arial"/>
              </a:rPr>
              <a:t>Blau</a:t>
            </a:r>
            <a:r>
              <a:rPr lang="en-US" sz="1200" b="0" strike="noStrike" spc="-1" dirty="0">
                <a:latin typeface="Arial"/>
              </a:rPr>
              <a:t>/</a:t>
            </a:r>
            <a:r>
              <a:rPr lang="en-US" sz="1200" b="0" strike="noStrike" spc="-1" dirty="0" err="1">
                <a:latin typeface="Arial"/>
              </a:rPr>
              <a:t>Grün</a:t>
            </a:r>
            <a:r>
              <a:rPr lang="en-US" sz="1200" b="0" strike="noStrike" spc="-1" dirty="0">
                <a:latin typeface="Arial"/>
              </a:rPr>
              <a:t>).  They are not re-taught, as we anticipate that teachers have built these in from early in lower KS2.</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 </a:t>
            </a:r>
          </a:p>
          <a:p>
            <a:pPr marL="216000" indent="-216000">
              <a:lnSpc>
                <a:spcPct val="100000"/>
              </a:lnSpc>
            </a:pPr>
            <a:r>
              <a:rPr lang="en-GB" sz="1200" b="0" strike="noStrike" spc="-1" dirty="0">
                <a:latin typeface="Arial"/>
              </a:rPr>
              <a:t>Slide 2 without </a:t>
            </a:r>
            <a:r>
              <a:rPr lang="en-GB" sz="1200" b="0" strike="noStrike" spc="-1" dirty="0">
                <a:solidFill>
                  <a:srgbClr val="000000"/>
                </a:solidFill>
                <a:latin typeface="+mn-lt"/>
              </a:rPr>
              <a:t>the gender of the nouns being indicated in brackets.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6791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000" b="1" strike="noStrike" spc="-1" dirty="0">
                <a:solidFill>
                  <a:srgbClr val="000000"/>
                </a:solidFill>
                <a:latin typeface="Calibri"/>
                <a:ea typeface="Calibri"/>
              </a:rPr>
              <a:t>Timing: 5 minutes </a:t>
            </a:r>
          </a:p>
          <a:p>
            <a:pPr marL="216000" indent="-215280">
              <a:lnSpc>
                <a:spcPct val="100000"/>
              </a:lnSpc>
            </a:pPr>
            <a:endParaRPr lang="en-GB" sz="1000" b="1"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Aim: </a:t>
            </a:r>
            <a:r>
              <a:rPr lang="en-GB" sz="1000" b="0" strike="noStrike" spc="-1" dirty="0">
                <a:solidFill>
                  <a:srgbClr val="000000"/>
                </a:solidFill>
                <a:latin typeface="Calibri"/>
                <a:ea typeface="Calibri"/>
              </a:rPr>
              <a:t>to practise written understanding of </a:t>
            </a:r>
            <a:r>
              <a:rPr lang="en-GB" sz="1000" b="0" strike="noStrike" spc="-1" dirty="0" err="1">
                <a:solidFill>
                  <a:srgbClr val="000000"/>
                </a:solidFill>
                <a:latin typeface="Calibri"/>
                <a:ea typeface="Calibri"/>
              </a:rPr>
              <a:t>dieser</a:t>
            </a:r>
            <a:r>
              <a:rPr lang="en-GB" sz="1000" b="0" strike="noStrike" spc="-1" dirty="0">
                <a:solidFill>
                  <a:srgbClr val="000000"/>
                </a:solidFill>
                <a:latin typeface="Calibri"/>
                <a:ea typeface="Calibri"/>
              </a:rPr>
              <a:t>/</a:t>
            </a:r>
            <a:r>
              <a:rPr lang="en-GB" sz="1000" b="0" strike="noStrike" spc="-1" dirty="0" err="1">
                <a:solidFill>
                  <a:srgbClr val="000000"/>
                </a:solidFill>
                <a:latin typeface="Calibri"/>
                <a:ea typeface="Calibri"/>
              </a:rPr>
              <a:t>diese</a:t>
            </a:r>
            <a:r>
              <a:rPr lang="en-GB" sz="1000" b="0" strike="noStrike" spc="-1" dirty="0">
                <a:solidFill>
                  <a:srgbClr val="000000"/>
                </a:solidFill>
                <a:latin typeface="Calibri"/>
                <a:ea typeface="Calibri"/>
              </a:rPr>
              <a:t>/dieses and indefinite articles in the accusative/Row 2.</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Note: </a:t>
            </a:r>
            <a:r>
              <a:rPr lang="en-GB" sz="1000" b="0" strike="noStrike" spc="-1" dirty="0">
                <a:solidFill>
                  <a:srgbClr val="000000"/>
                </a:solidFill>
                <a:latin typeface="Calibri"/>
                <a:ea typeface="Calibri"/>
              </a:rPr>
              <a:t>the audio version of this resource has the audio attached to the answer cross (click on the green cross for each item, once it has appeared. </a:t>
            </a:r>
          </a:p>
          <a:p>
            <a:pPr marL="216000" indent="-215280">
              <a:lnSpc>
                <a:spcPct val="100000"/>
              </a:lnSpc>
            </a:pPr>
            <a:endParaRPr lang="en-GB" sz="1000" b="0" strike="noStrike" spc="-1" dirty="0">
              <a:solidFill>
                <a:srgbClr val="000000"/>
              </a:solidFill>
              <a:latin typeface="Calibri"/>
              <a:ea typeface="Calibri"/>
            </a:endParaRPr>
          </a:p>
          <a:p>
            <a:pPr marL="216000" indent="-215280">
              <a:lnSpc>
                <a:spcPct val="100000"/>
              </a:lnSpc>
            </a:pPr>
            <a:r>
              <a:rPr lang="en-GB" sz="1000" b="1" strike="noStrike" spc="-1" dirty="0">
                <a:solidFill>
                  <a:srgbClr val="000000"/>
                </a:solidFill>
                <a:latin typeface="Calibri"/>
                <a:ea typeface="Calibri"/>
              </a:rPr>
              <a:t>Procedure:</a:t>
            </a:r>
          </a:p>
          <a:p>
            <a:pPr marL="229320" indent="-228600">
              <a:lnSpc>
                <a:spcPct val="100000"/>
              </a:lnSpc>
              <a:buAutoNum type="arabicPeriod"/>
            </a:pPr>
            <a:r>
              <a:rPr lang="en-GB" sz="1000" b="0" strike="noStrike" spc="-1" dirty="0">
                <a:solidFill>
                  <a:srgbClr val="000000"/>
                </a:solidFill>
                <a:latin typeface="Calibri"/>
              </a:rPr>
              <a:t>Pupils select the correct choice out of two for items 1-5.</a:t>
            </a:r>
          </a:p>
          <a:p>
            <a:pPr marL="229320" indent="-228600">
              <a:lnSpc>
                <a:spcPct val="100000"/>
              </a:lnSpc>
              <a:buAutoNum type="arabicPeriod"/>
            </a:pPr>
            <a:r>
              <a:rPr lang="en-GB" sz="1000" b="0" strike="noStrike" spc="-1" dirty="0">
                <a:solidFill>
                  <a:srgbClr val="000000"/>
                </a:solidFill>
                <a:latin typeface="Calibri"/>
              </a:rPr>
              <a:t>Elicit answers.</a:t>
            </a:r>
          </a:p>
          <a:p>
            <a:pPr marL="229320" indent="-228600">
              <a:lnSpc>
                <a:spcPct val="100000"/>
              </a:lnSpc>
              <a:buAutoNum type="arabicPeriod"/>
            </a:pPr>
            <a:r>
              <a:rPr lang="en-GB" sz="1000" b="0" strike="noStrike" spc="-1" dirty="0">
                <a:solidFill>
                  <a:srgbClr val="000000"/>
                </a:solidFill>
                <a:latin typeface="Calibri"/>
              </a:rPr>
              <a:t>Click for answers. </a:t>
            </a:r>
            <a:endParaRPr lang="en-GB" sz="1000" b="0" strike="noStrike" spc="-1" dirty="0">
              <a:latin typeface="Arial"/>
            </a:endParaRPr>
          </a:p>
          <a:p>
            <a:pPr marL="342900" lvl="0" indent="-342900">
              <a:lnSpc>
                <a:spcPct val="107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54481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1/2</a:t>
            </a:r>
          </a:p>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recognition and transcription of previously taught SSCs using unknown words.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write down the SSC.</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Click to bring up callout to remind pupils of final syllable vowel length variation.</a:t>
            </a:r>
          </a:p>
          <a:p>
            <a:pPr marL="228600" indent="-228600">
              <a:buFont typeface="+mj-lt"/>
              <a:buAutoNum type="arabicPeriod"/>
            </a:pPr>
            <a:r>
              <a:rPr lang="en-GB" dirty="0"/>
              <a:t>Elicit the meaning, based on  the image.</a:t>
            </a:r>
          </a:p>
          <a:p>
            <a:pPr marL="228600" indent="-228600">
              <a:buFont typeface="+mj-lt"/>
              <a:buAutoNum type="arabicPeriod"/>
            </a:pPr>
            <a:r>
              <a:rPr lang="en-GB" dirty="0"/>
              <a:t>Continue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 and word frequency:</a:t>
            </a:r>
            <a:br>
              <a:rPr lang="en-GB" dirty="0"/>
            </a:br>
            <a:r>
              <a:rPr lang="en-GB" dirty="0"/>
              <a:t>1. </a:t>
            </a:r>
            <a:r>
              <a:rPr lang="en-GB" dirty="0" err="1"/>
              <a:t>denken</a:t>
            </a:r>
            <a:r>
              <a:rPr lang="en-GB" dirty="0"/>
              <a:t> [128] (short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sogar</a:t>
            </a:r>
            <a:r>
              <a:rPr lang="en-GB" dirty="0"/>
              <a:t> [226] (long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jedoch</a:t>
            </a:r>
            <a:r>
              <a:rPr lang="en-GB" dirty="0"/>
              <a:t> [228] (hard [</a:t>
            </a:r>
            <a:r>
              <a:rPr lang="en-GB" dirty="0" err="1"/>
              <a:t>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rund</a:t>
            </a:r>
            <a:r>
              <a:rPr lang="en-GB" dirty="0"/>
              <a:t> [296] (short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anders</a:t>
            </a:r>
            <a:r>
              <a:rPr lang="en-GB" dirty="0"/>
              <a:t>  [303] (short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jemand</a:t>
            </a:r>
            <a:r>
              <a:rPr lang="en-GB" dirty="0"/>
              <a:t> [330] [long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rufen</a:t>
            </a:r>
            <a:r>
              <a:rPr lang="en-GB" dirty="0"/>
              <a:t> [530] (long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Herz [532]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345567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2/2</a:t>
            </a:r>
          </a:p>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and word frequency: </a:t>
            </a:r>
            <a:br>
              <a:rPr lang="en-GB" dirty="0"/>
            </a:br>
            <a:r>
              <a:rPr lang="en-GB" dirty="0"/>
              <a:t>1. </a:t>
            </a:r>
            <a:r>
              <a:rPr lang="en-GB" dirty="0" err="1"/>
              <a:t>relativ</a:t>
            </a:r>
            <a:r>
              <a:rPr lang="en-GB" dirty="0"/>
              <a:t> [572] (long [</a:t>
            </a:r>
            <a:r>
              <a:rPr lang="en-GB" dirty="0" err="1"/>
              <a:t>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völlig</a:t>
            </a:r>
            <a:r>
              <a:rPr lang="en-GB" dirty="0"/>
              <a:t> [515] (short [i])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persönlich</a:t>
            </a:r>
            <a:r>
              <a:rPr lang="en-GB" dirty="0"/>
              <a:t> [545] (soft [</a:t>
            </a:r>
            <a:r>
              <a:rPr lang="en-GB" dirty="0" err="1"/>
              <a:t>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Lage [555] [long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Erfolg</a:t>
            </a:r>
            <a:r>
              <a:rPr lang="en-GB" dirty="0"/>
              <a:t> [541] (short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wünschen</a:t>
            </a:r>
            <a:r>
              <a:rPr lang="en-GB" dirty="0"/>
              <a:t> [630] short [w]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niedrig</a:t>
            </a:r>
            <a:r>
              <a:rPr lang="en-GB" dirty="0"/>
              <a:t> [778] ([</a:t>
            </a:r>
            <a:r>
              <a:rPr lang="en-GB" dirty="0" err="1"/>
              <a:t>ie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breit</a:t>
            </a:r>
            <a:r>
              <a:rPr lang="en-GB" dirty="0"/>
              <a:t> [847] ([</a:t>
            </a:r>
            <a:r>
              <a:rPr lang="en-GB" dirty="0" err="1"/>
              <a:t>ei</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OPTIONAL SLIDE (before practising the vocabulary)</a:t>
            </a:r>
          </a:p>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 combined with an introduction to the Primary Bee.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Click through the animations and briefly explain the Primary Bee.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Notes taken from the Primary Bee Teachers’ Pack (2022):</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aim of the Primary Bee is for students in Years 5 &amp; 6 who have started learning a foreign language ab initio in KS2 to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practise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colours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6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read aloud of vocabulary from the Primary bee which overlaps with years 3/4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Elicit the English meaning from pupils and click to confirm.</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words.</a:t>
            </a:r>
          </a:p>
          <a:p>
            <a:pPr marL="0" marR="0" lvl="0" indent="0" algn="l" rtl="0">
              <a:lnSpc>
                <a:spcPct val="100000"/>
              </a:lnSpc>
              <a:spcBef>
                <a:spcPts val="0"/>
              </a:spcBef>
              <a:spcAft>
                <a:spcPts val="0"/>
              </a:spcAft>
              <a:buClr>
                <a:schemeClr val="dk1"/>
              </a:buClr>
              <a:buSzPts val="1200"/>
              <a:buFont typeface="Calibri"/>
              <a:buNone/>
            </a:pPr>
            <a:r>
              <a:rPr lang="en-GB" b="0" dirty="0"/>
              <a:t>4. Then move on to the next slide.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Transcript: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lesen</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vierzehn</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alles</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nichts</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schön</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die Stadt</a:t>
            </a: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die </a:t>
            </a:r>
            <a:r>
              <a:rPr kumimoji="0" lang="en-GB" sz="1200" b="0" i="0" u="none" strike="noStrike" kern="1200" cap="none" spc="-1" normalizeH="0" baseline="0" noProof="0" dirty="0" err="1">
                <a:ln>
                  <a:noFill/>
                </a:ln>
                <a:solidFill>
                  <a:srgbClr val="002060"/>
                </a:solidFill>
                <a:effectLst/>
                <a:uLnTx/>
                <a:uFillTx/>
                <a:latin typeface="Century Gothic"/>
                <a:cs typeface="+mn-cs"/>
              </a:rPr>
              <a:t>Fahrräder</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a:ln>
                  <a:noFill/>
                </a:ln>
                <a:solidFill>
                  <a:srgbClr val="002060"/>
                </a:solidFill>
                <a:effectLst/>
                <a:uLnTx/>
                <a:uFillTx/>
                <a:latin typeface="Century Gothic"/>
                <a:cs typeface="+mn-cs"/>
              </a:rPr>
              <a:t>das </a:t>
            </a:r>
            <a:r>
              <a:rPr kumimoji="0" lang="en-GB" sz="1200" b="0" i="0" u="none" strike="noStrike" kern="1200" cap="none" spc="-1" normalizeH="0" baseline="0" noProof="0" dirty="0" err="1">
                <a:ln>
                  <a:noFill/>
                </a:ln>
                <a:solidFill>
                  <a:srgbClr val="002060"/>
                </a:solidFill>
                <a:effectLst/>
                <a:uLnTx/>
                <a:uFillTx/>
                <a:latin typeface="Century Gothic"/>
                <a:cs typeface="+mn-cs"/>
              </a:rPr>
              <a:t>Mädchen</a:t>
            </a:r>
            <a:endParaRPr kumimoji="0" lang="en-GB" sz="1200" b="0" i="0" u="none" strike="noStrike" kern="1200" cap="none" spc="-1" normalizeH="0" baseline="0" noProof="0" dirty="0">
              <a:ln>
                <a:noFill/>
              </a:ln>
              <a:solidFill>
                <a:srgbClr val="002060"/>
              </a:solidFill>
              <a:effectLst/>
              <a:uLnTx/>
              <a:uFillTx/>
              <a:latin typeface="Century Gothic"/>
              <a:cs typeface="+mn-cs"/>
            </a:endParaRPr>
          </a:p>
          <a:p>
            <a:pPr marL="0" marR="0" lvl="0" indent="0" algn="l" rtl="0">
              <a:lnSpc>
                <a:spcPct val="100000"/>
              </a:lnSpc>
              <a:spcBef>
                <a:spcPts val="0"/>
              </a:spcBef>
              <a:spcAft>
                <a:spcPts val="0"/>
              </a:spcAft>
              <a:buClr>
                <a:schemeClr val="dk1"/>
              </a:buClr>
              <a:buSzPts val="1200"/>
              <a:buFont typeface="Calibri"/>
              <a:buNone/>
            </a:pPr>
            <a:r>
              <a:rPr kumimoji="0" lang="en-GB" sz="1200" b="0" i="0" u="none" strike="noStrike" kern="1200" cap="none" spc="-1" normalizeH="0" baseline="0" noProof="0" dirty="0" err="1">
                <a:ln>
                  <a:noFill/>
                </a:ln>
                <a:solidFill>
                  <a:srgbClr val="002060"/>
                </a:solidFill>
                <a:effectLst/>
                <a:uLnTx/>
                <a:uFillTx/>
                <a:latin typeface="Century Gothic"/>
                <a:cs typeface="+mn-cs"/>
              </a:rPr>
              <a:t>erklären</a:t>
            </a:r>
            <a:r>
              <a:rPr kumimoji="0" lang="en-GB" sz="1200" b="0" i="0" u="none" strike="noStrike" kern="1200" cap="none" spc="-1" normalizeH="0" baseline="0" noProof="0" dirty="0">
                <a:ln>
                  <a:noFill/>
                </a:ln>
                <a:solidFill>
                  <a:srgbClr val="002060"/>
                </a:solidFill>
                <a:effectLst/>
                <a:uLnTx/>
                <a:uFillTx/>
                <a:latin typeface="Century Gothic"/>
                <a:cs typeface="+mn-cs"/>
              </a:rPr>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 </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859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elicit oral production and accurate read-aloud of nouns from the Primary Bee (all previously taught from this SOW).</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all pupils, chorally.</a:t>
            </a:r>
          </a:p>
          <a:p>
            <a:pPr marL="0" marR="0" lvl="0" indent="0" algn="l" rtl="0">
              <a:lnSpc>
                <a:spcPct val="100000"/>
              </a:lnSpc>
              <a:spcBef>
                <a:spcPts val="0"/>
              </a:spcBef>
              <a:spcAft>
                <a:spcPts val="0"/>
              </a:spcAft>
              <a:buClr>
                <a:schemeClr val="dk1"/>
              </a:buClr>
              <a:buSzPts val="1200"/>
              <a:buFont typeface="Calibri"/>
              <a:buNone/>
            </a:pPr>
            <a:r>
              <a:rPr lang="en-GB" b="0" dirty="0"/>
              <a:t>3. Click to provide the written answer.</a:t>
            </a:r>
          </a:p>
          <a:p>
            <a:pPr marL="0" marR="0" lvl="0" indent="0" algn="l" rtl="0">
              <a:lnSpc>
                <a:spcPct val="100000"/>
              </a:lnSpc>
              <a:spcBef>
                <a:spcPts val="0"/>
              </a:spcBef>
              <a:spcAft>
                <a:spcPts val="0"/>
              </a:spcAft>
              <a:buClr>
                <a:schemeClr val="dk1"/>
              </a:buClr>
              <a:buSzPts val="1200"/>
              <a:buFont typeface="Calibri"/>
              <a:buNone/>
            </a:pPr>
            <a:r>
              <a:rPr lang="en-GB" b="0" dirty="0"/>
              <a:t>4. If needed, click on the picture to hear the word pronounced.</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algn="l">
              <a:lnSpc>
                <a:spcPct val="107000"/>
              </a:lnSpc>
              <a:spcAft>
                <a:spcPts val="800"/>
              </a:spcAft>
            </a:pPr>
            <a:r>
              <a:rPr lang="de-DE"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Transcript</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pPr algn="l">
              <a:lnSpc>
                <a:spcPct val="107000"/>
              </a:lnSpc>
              <a:spcAft>
                <a:spcPts val="800"/>
              </a:spcAft>
            </a:pPr>
            <a:r>
              <a:rPr lang="en-US"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Land</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Schwimmbad</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Geld</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Sachen</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See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Österreich</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der Käse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Eis</a:t>
            </a:r>
            <a:endParaRPr lang="de-DE"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de-DE" sz="1200" b="1" strike="noStrike" spc="-1">
                <a:latin typeface="Arial"/>
              </a:rPr>
              <a:t>das Essen</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de-DE"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the singular forms of </a:t>
            </a:r>
            <a:r>
              <a:rPr lang="en-GB" sz="1200" b="0" strike="noStrike" spc="-1" dirty="0" err="1">
                <a:solidFill>
                  <a:srgbClr val="000000"/>
                </a:solidFill>
                <a:latin typeface="Calibri"/>
                <a:ea typeface="Calibri"/>
              </a:rPr>
              <a:t>mögen</a:t>
            </a:r>
            <a:r>
              <a:rPr lang="en-GB" sz="1200" b="0" strike="noStrike" spc="-1" dirty="0">
                <a:solidFill>
                  <a:srgbClr val="000000"/>
                </a:solidFill>
                <a:latin typeface="Calibri"/>
                <a:ea typeface="Calibri"/>
              </a:rPr>
              <a:t> and negation of plural nouns with </a:t>
            </a:r>
            <a:r>
              <a:rPr lang="en-GB" sz="1200" b="0"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out 1-9, and write down A (mag), B (</a:t>
            </a:r>
            <a:r>
              <a:rPr lang="en-GB" sz="1200" b="0" strike="noStrike" spc="-1" dirty="0" err="1">
                <a:solidFill>
                  <a:srgbClr val="000000"/>
                </a:solidFill>
                <a:latin typeface="Calibri"/>
              </a:rPr>
              <a:t>magst</a:t>
            </a:r>
            <a:r>
              <a:rPr lang="en-GB" sz="1200" b="0" strike="noStrike" spc="-1" dirty="0">
                <a:solidFill>
                  <a:srgbClr val="000000"/>
                </a:solidFill>
                <a:latin typeface="Calibri"/>
              </a:rPr>
              <a:t>) and C1 or C2, depending on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or absence of </a:t>
            </a:r>
            <a:r>
              <a:rPr lang="en-GB" sz="1200" b="0" strike="noStrike" spc="-1" dirty="0" err="1">
                <a:solidFill>
                  <a:srgbClr val="000000"/>
                </a:solidFill>
                <a:latin typeface="Calibri"/>
              </a:rPr>
              <a:t>kein</a:t>
            </a:r>
            <a:r>
              <a:rPr lang="en-GB" sz="1200" b="0" strike="noStrike" spc="-1" dirty="0">
                <a:solidFill>
                  <a:srgbClr val="000000"/>
                </a:solidFill>
                <a:latin typeface="Calibri"/>
              </a:rPr>
              <a:t> before each noun.  Note that the gender/number indicator has been provided to focus all of pupils’ attention on the connection between the form of </a:t>
            </a:r>
            <a:r>
              <a:rPr lang="en-GB" sz="1200" b="0" strike="noStrike" spc="-1" dirty="0" err="1">
                <a:solidFill>
                  <a:srgbClr val="000000"/>
                </a:solidFill>
                <a:latin typeface="Calibri"/>
              </a:rPr>
              <a:t>kein</a:t>
            </a:r>
            <a:r>
              <a:rPr lang="en-GB" sz="1200" b="0" strike="noStrike" spc="-1" dirty="0">
                <a:solidFill>
                  <a:srgbClr val="000000"/>
                </a:solidFill>
                <a:latin typeface="Calibri"/>
              </a:rPr>
              <a:t> and these aspects of each noun, or the absence of </a:t>
            </a:r>
            <a:r>
              <a:rPr lang="en-GB" sz="1200" b="0" strike="noStrike" spc="-1" dirty="0" err="1">
                <a:solidFill>
                  <a:srgbClr val="000000"/>
                </a:solidFill>
                <a:latin typeface="Calibri"/>
              </a:rPr>
              <a:t>kein</a:t>
            </a:r>
            <a:r>
              <a:rPr lang="en-GB" sz="1200" b="0" strike="noStrike" spc="-1" dirty="0">
                <a:solidFill>
                  <a:srgbClr val="000000"/>
                </a:solidFill>
                <a:latin typeface="Calibri"/>
              </a:rPr>
              <a:t> and the connection to the use of the definite article.</a:t>
            </a:r>
          </a:p>
          <a:p>
            <a:pPr marL="229320" indent="-228600">
              <a:lnSpc>
                <a:spcPct val="100000"/>
              </a:lnSpc>
              <a:buAutoNum type="arabicPeriod"/>
            </a:pPr>
            <a:r>
              <a:rPr lang="en-GB" sz="1200" b="0" strike="noStrike" spc="-1" dirty="0">
                <a:solidFill>
                  <a:srgbClr val="000000"/>
                </a:solidFill>
                <a:latin typeface="Calibri"/>
              </a:rPr>
              <a:t>Click to bring up answer ticks in turn. </a:t>
            </a:r>
          </a:p>
          <a:p>
            <a:pPr marL="229320" indent="-228600">
              <a:lnSpc>
                <a:spcPct val="100000"/>
              </a:lnSpc>
              <a:buAutoNum type="arabicPeriod"/>
            </a:pPr>
            <a:r>
              <a:rPr lang="en-GB" sz="1200" b="0" strike="noStrike" spc="-1" dirty="0">
                <a:solidFill>
                  <a:srgbClr val="000000"/>
                </a:solidFill>
                <a:latin typeface="Calibri"/>
              </a:rPr>
              <a:t>If time, elicit English translations for the full sentences. </a:t>
            </a:r>
          </a:p>
          <a:p>
            <a:pPr marL="229320" indent="-228600">
              <a:lnSpc>
                <a:spcPct val="100000"/>
              </a:lnSpc>
              <a:buAutoNum type="arabicPeriod"/>
            </a:pPr>
            <a:r>
              <a:rPr lang="en-GB" sz="1200" b="0" strike="noStrike" spc="-1" dirty="0">
                <a:solidFill>
                  <a:srgbClr val="000000"/>
                </a:solidFill>
                <a:latin typeface="Calibri"/>
              </a:rPr>
              <a:t>Click on the number buttons to listen and check. </a:t>
            </a:r>
          </a:p>
          <a:p>
            <a:pPr marL="720" indent="0">
              <a:lnSpc>
                <a:spcPct val="100000"/>
              </a:lnSpc>
              <a:buNone/>
            </a:pPr>
            <a:endParaRPr lang="en-GB" sz="1200" b="0" strike="noStrike" spc="-1" dirty="0">
              <a:latin typeface="Arial"/>
            </a:endParaRPr>
          </a:p>
          <a:p>
            <a:pPr marL="720" indent="0">
              <a:lnSpc>
                <a:spcPct val="100000"/>
              </a:lnSpc>
              <a:buNone/>
            </a:pPr>
            <a:r>
              <a:rPr lang="en-GB" sz="1200" b="1" strike="noStrike" spc="-1" dirty="0">
                <a:latin typeface="Arial"/>
              </a:rPr>
              <a:t>Note</a:t>
            </a:r>
            <a:r>
              <a:rPr lang="en-GB" sz="1200" b="0" strike="noStrike" spc="-1" dirty="0">
                <a:latin typeface="Arial"/>
              </a:rPr>
              <a:t>: the animations are set up for completion and correction of columns A/B first (the verb contrast) and then for Column C1/C2 (</a:t>
            </a:r>
            <a:r>
              <a:rPr lang="en-GB" sz="1200" b="0" strike="noStrike" spc="-1" dirty="0" err="1">
                <a:latin typeface="Arial"/>
              </a:rPr>
              <a:t>kein</a:t>
            </a:r>
            <a:r>
              <a:rPr lang="en-GB" sz="1200" b="0" strike="noStrike" spc="-1" dirty="0">
                <a:latin typeface="Arial"/>
              </a:rPr>
              <a:t> form/no </a:t>
            </a:r>
            <a:r>
              <a:rPr lang="en-GB" sz="1200" b="0" strike="noStrike" spc="-1" dirty="0" err="1">
                <a:latin typeface="Arial"/>
              </a:rPr>
              <a:t>kein</a:t>
            </a:r>
            <a:r>
              <a:rPr lang="en-GB" sz="1200" b="0" strike="noStrike" spc="-1" dirty="0">
                <a:latin typeface="Arial"/>
              </a:rPr>
              <a:t> noun contrast).  Teachers can adapt this, as required.</a:t>
            </a: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br>
              <a:rPr lang="en-GB" sz="1200" b="0" strike="noStrike" spc="-1" dirty="0">
                <a:latin typeface="Arial"/>
              </a:rPr>
            </a:br>
            <a:r>
              <a:rPr lang="en-GB" sz="1200" b="0" strike="noStrike" spc="-1" dirty="0">
                <a:latin typeface="Arial"/>
              </a:rPr>
              <a:t>1. Du </a:t>
            </a:r>
            <a:r>
              <a:rPr lang="en-GB" sz="1200" b="0" strike="noStrike" spc="-1" dirty="0" err="1">
                <a:latin typeface="Arial"/>
              </a:rPr>
              <a:t>magst</a:t>
            </a:r>
            <a:r>
              <a:rPr lang="en-GB" sz="1200" b="0" strike="noStrike" spc="-1" dirty="0">
                <a:latin typeface="Arial"/>
              </a:rPr>
              <a:t> </a:t>
            </a:r>
            <a:r>
              <a:rPr lang="en-GB" sz="1200" b="0" strike="noStrike" spc="-1" dirty="0" err="1">
                <a:latin typeface="Arial"/>
              </a:rPr>
              <a:t>keinen</a:t>
            </a:r>
            <a:r>
              <a:rPr lang="en-GB" sz="1200" b="0" strike="noStrike" spc="-1" dirty="0">
                <a:latin typeface="Arial"/>
              </a:rPr>
              <a:t> </a:t>
            </a:r>
            <a:r>
              <a:rPr lang="en-GB" sz="1200" b="0" strike="noStrike" spc="-1" dirty="0" err="1">
                <a:latin typeface="Arial"/>
              </a:rPr>
              <a:t>Käse</a:t>
            </a:r>
            <a:r>
              <a:rPr lang="en-GB" sz="1200" b="0" strike="noStrike" spc="-1" dirty="0">
                <a:latin typeface="Arial"/>
              </a:rPr>
              <a:t>.</a:t>
            </a:r>
          </a:p>
          <a:p>
            <a:pPr>
              <a:lnSpc>
                <a:spcPct val="100000"/>
              </a:lnSpc>
            </a:pPr>
            <a:r>
              <a:rPr lang="en-GB" sz="1200" b="0" strike="noStrike" spc="-1" dirty="0">
                <a:latin typeface="Arial"/>
              </a:rPr>
              <a:t>2. Er mag </a:t>
            </a:r>
            <a:r>
              <a:rPr lang="en-GB" sz="1200" b="0" strike="noStrike" spc="-1" dirty="0" err="1">
                <a:latin typeface="Arial"/>
              </a:rPr>
              <a:t>kein</a:t>
            </a:r>
            <a:r>
              <a:rPr lang="en-GB" sz="1200" b="0" strike="noStrike" spc="-1" dirty="0">
                <a:latin typeface="Arial"/>
              </a:rPr>
              <a:t> Dorf.</a:t>
            </a:r>
            <a:br>
              <a:rPr lang="en-GB" sz="1200" b="0" strike="noStrike" spc="-1" dirty="0">
                <a:latin typeface="Arial"/>
              </a:rPr>
            </a:br>
            <a:r>
              <a:rPr lang="en-GB" sz="1200" b="0" strike="noStrike" spc="-1" dirty="0">
                <a:latin typeface="Arial"/>
              </a:rPr>
              <a:t>3. Ich mag </a:t>
            </a:r>
            <a:r>
              <a:rPr lang="en-GB" sz="1200" b="0" strike="noStrike" spc="-1" dirty="0" err="1">
                <a:latin typeface="Arial"/>
              </a:rPr>
              <a:t>keine</a:t>
            </a:r>
            <a:r>
              <a:rPr lang="en-GB" sz="1200" b="0" strike="noStrike" spc="-1" dirty="0">
                <a:latin typeface="Arial"/>
              </a:rPr>
              <a:t> Blumen.</a:t>
            </a:r>
          </a:p>
          <a:p>
            <a:pPr>
              <a:lnSpc>
                <a:spcPct val="100000"/>
              </a:lnSpc>
            </a:pPr>
            <a:r>
              <a:rPr lang="en-GB" sz="1200" b="0" strike="noStrike" spc="-1" dirty="0">
                <a:latin typeface="Arial"/>
              </a:rPr>
              <a:t>4. Sie mag den Ort.</a:t>
            </a:r>
            <a:br>
              <a:rPr lang="en-GB" sz="1200" b="0" strike="noStrike" spc="-1" dirty="0">
                <a:latin typeface="Arial"/>
              </a:rPr>
            </a:br>
            <a:r>
              <a:rPr lang="en-GB" sz="1200" b="0" strike="noStrike" spc="-1" dirty="0">
                <a:latin typeface="Arial"/>
              </a:rPr>
              <a:t>5. Ich mag </a:t>
            </a:r>
            <a:r>
              <a:rPr lang="en-GB" sz="1200" b="0" strike="noStrike" spc="-1" dirty="0" err="1">
                <a:latin typeface="Arial"/>
              </a:rPr>
              <a:t>kein</a:t>
            </a:r>
            <a:r>
              <a:rPr lang="en-GB" sz="1200" b="0" strike="noStrike" spc="-1" dirty="0">
                <a:latin typeface="Arial"/>
              </a:rPr>
              <a:t> Buch.</a:t>
            </a:r>
            <a:br>
              <a:rPr lang="en-GB" sz="1200" b="0" strike="noStrike" spc="-1" dirty="0">
                <a:latin typeface="Arial"/>
              </a:rPr>
            </a:br>
            <a:r>
              <a:rPr lang="en-GB" sz="1200" b="0" strike="noStrike" spc="-1" dirty="0">
                <a:latin typeface="Arial"/>
              </a:rPr>
              <a:t>6. Du </a:t>
            </a:r>
            <a:r>
              <a:rPr lang="en-GB" sz="1200" b="0" strike="noStrike" spc="-1" dirty="0" err="1">
                <a:latin typeface="Arial"/>
              </a:rPr>
              <a:t>magst</a:t>
            </a:r>
            <a:r>
              <a:rPr lang="en-GB" sz="1200" b="0" strike="noStrike" spc="-1" dirty="0">
                <a:latin typeface="Arial"/>
              </a:rPr>
              <a:t> den </a:t>
            </a:r>
            <a:r>
              <a:rPr lang="en-GB" sz="1200" b="0" strike="noStrike" spc="-1" dirty="0" err="1">
                <a:latin typeface="Arial"/>
              </a:rPr>
              <a:t>Fußballspieler</a:t>
            </a:r>
            <a:r>
              <a:rPr lang="en-GB" sz="1200" b="0" strike="noStrike" spc="-1" dirty="0">
                <a:latin typeface="Arial"/>
              </a:rPr>
              <a:t>. </a:t>
            </a:r>
            <a:br>
              <a:rPr lang="en-GB" sz="1200" b="0" strike="noStrike" spc="-1" dirty="0">
                <a:latin typeface="Arial"/>
              </a:rPr>
            </a:br>
            <a:r>
              <a:rPr lang="en-GB" sz="1200" b="0" strike="noStrike" spc="-1" dirty="0">
                <a:latin typeface="Arial"/>
              </a:rPr>
              <a:t>7. Es mag </a:t>
            </a:r>
            <a:r>
              <a:rPr lang="en-GB" sz="1200" b="0" strike="noStrike" spc="-1" dirty="0" err="1">
                <a:latin typeface="Arial"/>
              </a:rPr>
              <a:t>keinen</a:t>
            </a:r>
            <a:r>
              <a:rPr lang="en-GB" sz="1200" b="0" strike="noStrike" spc="-1" dirty="0">
                <a:latin typeface="Arial"/>
              </a:rPr>
              <a:t> Park.</a:t>
            </a:r>
            <a:br>
              <a:rPr lang="en-GB" sz="1200" b="0" strike="noStrike" spc="-1" dirty="0">
                <a:latin typeface="Arial"/>
              </a:rPr>
            </a:br>
            <a:r>
              <a:rPr lang="en-GB" sz="1200" b="0" strike="noStrike" spc="-1" dirty="0">
                <a:latin typeface="Arial"/>
              </a:rPr>
              <a:t>8. Ich mag </a:t>
            </a:r>
            <a:r>
              <a:rPr lang="en-GB" sz="1200" b="0" strike="noStrike" spc="-1" dirty="0" err="1">
                <a:latin typeface="Arial"/>
              </a:rPr>
              <a:t>keine</a:t>
            </a:r>
            <a:r>
              <a:rPr lang="en-GB" sz="1200" b="0" strike="noStrike" spc="-1" dirty="0">
                <a:latin typeface="Arial"/>
              </a:rPr>
              <a:t> </a:t>
            </a:r>
            <a:r>
              <a:rPr lang="en-GB" sz="1200" b="0" strike="noStrike" spc="-1" dirty="0" err="1">
                <a:latin typeface="Arial"/>
              </a:rPr>
              <a:t>Spiele</a:t>
            </a:r>
            <a:r>
              <a:rPr lang="en-GB" sz="1200" b="0" strike="noStrike" spc="-1" dirty="0">
                <a:latin typeface="Arial"/>
              </a:rPr>
              <a:t>.</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(plural) vs </a:t>
            </a:r>
            <a:r>
              <a:rPr lang="en-GB" sz="1200" b="0" strike="noStrike" spc="-1" dirty="0" err="1">
                <a:solidFill>
                  <a:srgbClr val="000000"/>
                </a:solidFill>
                <a:latin typeface="Calibri"/>
                <a:ea typeface="Calibri"/>
              </a:rPr>
              <a:t>sie</a:t>
            </a:r>
            <a:r>
              <a:rPr lang="en-GB" sz="1200" b="0" strike="noStrike" spc="-1" dirty="0">
                <a:solidFill>
                  <a:srgbClr val="000000"/>
                </a:solidFill>
                <a:latin typeface="Calibri"/>
                <a:ea typeface="Calibri"/>
              </a:rPr>
              <a:t> (singular) based on singular or plural verb forms.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play the audio for the example. Pupils choose their answer, based on the verb.</a:t>
            </a:r>
          </a:p>
          <a:p>
            <a:pPr marL="216000" indent="-216000">
              <a:lnSpc>
                <a:spcPct val="100000"/>
              </a:lnSpc>
            </a:pPr>
            <a:r>
              <a:rPr lang="en-GB" sz="1200" b="0" strike="noStrike" spc="-1" dirty="0">
                <a:solidFill>
                  <a:srgbClr val="000000"/>
                </a:solidFill>
                <a:latin typeface="Calibri"/>
              </a:rPr>
              <a:t>2. Click for answer tick. Click again to bring up </a:t>
            </a:r>
            <a:r>
              <a:rPr lang="en-GB" sz="1200" b="0" strike="noStrike" spc="-1" dirty="0" err="1">
                <a:solidFill>
                  <a:srgbClr val="000000"/>
                </a:solidFill>
                <a:latin typeface="Calibri"/>
              </a:rPr>
              <a:t>Minze</a:t>
            </a:r>
            <a:r>
              <a:rPr lang="en-GB" sz="1200" b="0" strike="noStrike" spc="-1" dirty="0">
                <a:solidFill>
                  <a:srgbClr val="000000"/>
                </a:solidFill>
                <a:latin typeface="Calibri"/>
              </a:rPr>
              <a:t>,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Ronja’s cat, whom we haven’t seen for a while – if at all, if pupils are following </a:t>
            </a:r>
            <a:r>
              <a:rPr lang="en-GB" sz="1200" b="0" strike="noStrike" spc="-1" dirty="0" err="1">
                <a:solidFill>
                  <a:srgbClr val="000000"/>
                </a:solidFill>
                <a:latin typeface="Calibri"/>
              </a:rPr>
              <a:t>Grün</a:t>
            </a:r>
            <a:r>
              <a:rPr lang="en-GB" sz="1200" b="0" strike="noStrike" spc="-1" dirty="0">
                <a:solidFill>
                  <a:srgbClr val="000000"/>
                </a:solidFill>
                <a:latin typeface="Calibri"/>
              </a:rPr>
              <a:t> before </a:t>
            </a:r>
            <a:r>
              <a:rPr lang="en-GB" sz="1200" b="0" strike="noStrike" spc="-1" dirty="0" err="1">
                <a:solidFill>
                  <a:srgbClr val="000000"/>
                </a:solidFill>
                <a:latin typeface="Calibri"/>
              </a:rPr>
              <a:t>Blau</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3. Continue for items 1-6.</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Sie </a:t>
            </a:r>
            <a:r>
              <a:rPr lang="en-GB" sz="1200" b="0" strike="noStrike" spc="-1" dirty="0" err="1">
                <a:solidFill>
                  <a:srgbClr val="000000"/>
                </a:solidFill>
                <a:latin typeface="Calibri"/>
              </a:rPr>
              <a:t>gibt</a:t>
            </a:r>
            <a:r>
              <a:rPr lang="en-GB" sz="1200" b="0" strike="noStrike" spc="-1" dirty="0">
                <a:solidFill>
                  <a:srgbClr val="000000"/>
                </a:solidFill>
                <a:latin typeface="Calibri"/>
              </a:rPr>
              <a:t> </a:t>
            </a:r>
            <a:r>
              <a:rPr lang="en-GB" sz="1200" b="0" strike="noStrike" spc="-1" dirty="0" err="1">
                <a:solidFill>
                  <a:srgbClr val="000000"/>
                </a:solidFill>
                <a:latin typeface="Calibri"/>
              </a:rPr>
              <a:t>Minze</a:t>
            </a:r>
            <a:r>
              <a:rPr lang="en-GB" sz="1200" b="0" strike="noStrike" spc="-1" dirty="0">
                <a:solidFill>
                  <a:srgbClr val="000000"/>
                </a:solidFill>
                <a:latin typeface="Calibri"/>
              </a:rPr>
              <a:t> Wasser.</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geben</a:t>
            </a:r>
            <a:r>
              <a:rPr lang="en-GB" sz="1200" b="0" strike="noStrike" spc="-1" dirty="0">
                <a:solidFill>
                  <a:srgbClr val="000000"/>
                </a:solidFill>
                <a:latin typeface="Calibri"/>
              </a:rPr>
              <a:t> Mariem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Fußball</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haben</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a:t>
            </a:r>
            <a:r>
              <a:rPr lang="en-GB" sz="1200" b="0" strike="noStrike" spc="-1" dirty="0" err="1">
                <a:solidFill>
                  <a:srgbClr val="000000"/>
                </a:solidFill>
                <a:latin typeface="Calibri"/>
              </a:rPr>
              <a:t>März</a:t>
            </a:r>
            <a:r>
              <a:rPr lang="en-GB" sz="1200" b="0" strike="noStrike" spc="-1" dirty="0">
                <a:solidFill>
                  <a:srgbClr val="000000"/>
                </a:solidFill>
                <a:latin typeface="Calibri"/>
              </a:rPr>
              <a:t> </a:t>
            </a:r>
            <a:r>
              <a:rPr lang="en-GB" sz="1200" b="0" strike="noStrike" spc="-1" dirty="0" err="1">
                <a:solidFill>
                  <a:srgbClr val="000000"/>
                </a:solidFill>
                <a:latin typeface="Calibri"/>
              </a:rPr>
              <a:t>Geburtstag</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im</a:t>
            </a:r>
            <a:r>
              <a:rPr lang="en-GB" sz="1200" b="0" strike="noStrike" spc="-1" dirty="0">
                <a:solidFill>
                  <a:srgbClr val="000000"/>
                </a:solidFill>
                <a:latin typeface="Calibri"/>
              </a:rPr>
              <a:t> Park. </a:t>
            </a:r>
          </a:p>
          <a:p>
            <a:pPr marL="228600" indent="-228600">
              <a:lnSpc>
                <a:spcPct val="100000"/>
              </a:lnSpc>
              <a:buAutoNum type="arabicPeriod"/>
            </a:pPr>
            <a:r>
              <a:rPr lang="en-GB" sz="1200" b="0" strike="noStrike" spc="-1" dirty="0">
                <a:solidFill>
                  <a:srgbClr val="000000"/>
                </a:solidFill>
                <a:latin typeface="Calibri"/>
              </a:rPr>
              <a:t>Sie </a:t>
            </a:r>
            <a:r>
              <a:rPr lang="en-GB" sz="1200" b="0" strike="noStrike" spc="-1" dirty="0" err="1">
                <a:solidFill>
                  <a:srgbClr val="000000"/>
                </a:solidFill>
                <a:latin typeface="Calibri"/>
              </a:rPr>
              <a:t>sind</a:t>
            </a:r>
            <a:r>
              <a:rPr lang="en-GB" sz="1200" b="0" strike="noStrike" spc="-1" dirty="0">
                <a:solidFill>
                  <a:srgbClr val="000000"/>
                </a:solidFill>
                <a:latin typeface="Calibri"/>
              </a:rPr>
              <a:t> in der Schweiz in der Schule.</a:t>
            </a:r>
          </a:p>
          <a:p>
            <a:pPr marL="228600" indent="-228600">
              <a:lnSpc>
                <a:spcPct val="100000"/>
              </a:lnSpc>
              <a:buAutoNum type="arabicPeriod"/>
            </a:pPr>
            <a:r>
              <a:rPr lang="en-GB" sz="1200" b="0" strike="noStrike" spc="-1" dirty="0">
                <a:solidFill>
                  <a:srgbClr val="000000"/>
                </a:solidFill>
                <a:latin typeface="Calibri"/>
              </a:rPr>
              <a:t>Sie mag </a:t>
            </a:r>
            <a:r>
              <a:rPr lang="en-GB" sz="1200" b="0" strike="noStrike" spc="-1" dirty="0" err="1">
                <a:solidFill>
                  <a:srgbClr val="000000"/>
                </a:solidFill>
                <a:latin typeface="Calibri"/>
              </a:rPr>
              <a:t>Käse</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Sie hat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Schwester</a:t>
            </a:r>
            <a:r>
              <a:rPr lang="en-GB" sz="1200" b="0" strike="noStrike" spc="-1" dirty="0">
                <a:solidFill>
                  <a:srgbClr val="000000"/>
                </a:solidFill>
                <a:latin typeface="Calibri"/>
              </a:rPr>
              <a:t>. </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6100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1/2 </a:t>
            </a:r>
          </a:p>
          <a:p>
            <a:pPr marL="216000" indent="-215280">
              <a:lnSpc>
                <a:spcPct val="100000"/>
              </a:lnSpc>
            </a:pPr>
            <a:r>
              <a:rPr lang="en-GB" sz="1200" b="1" strike="noStrike" spc="-1" dirty="0">
                <a:solidFill>
                  <a:srgbClr val="000000"/>
                </a:solidFill>
                <a:latin typeface="Calibri"/>
                <a:ea typeface="Calibri"/>
              </a:rPr>
              <a:t>Timing: 2 minutes (2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i="0" strike="noStrike" spc="-1" dirty="0">
                <a:solidFill>
                  <a:srgbClr val="000000"/>
                </a:solidFill>
                <a:latin typeface="Calibri"/>
                <a:ea typeface="Calibri"/>
              </a:rPr>
              <a:t>forms of </a:t>
            </a:r>
            <a:r>
              <a:rPr lang="en-GB" sz="1200" b="0" i="0" strike="noStrike" spc="-1" dirty="0" err="1">
                <a:solidFill>
                  <a:srgbClr val="000000"/>
                </a:solidFill>
                <a:latin typeface="Calibri"/>
                <a:ea typeface="Calibri"/>
              </a:rPr>
              <a:t>geben</a:t>
            </a:r>
            <a:r>
              <a:rPr lang="en-GB" sz="1200" b="0" i="0" strike="noStrike" spc="-1" dirty="0">
                <a:solidFill>
                  <a:srgbClr val="000000"/>
                </a:solidFill>
                <a:latin typeface="Calibri"/>
                <a:ea typeface="Calibri"/>
              </a:rPr>
              <a:t> and </a:t>
            </a:r>
            <a:r>
              <a:rPr lang="en-GB" sz="1200" b="0" i="0" strike="noStrike" spc="-1" dirty="0" err="1">
                <a:solidFill>
                  <a:srgbClr val="000000"/>
                </a:solidFill>
                <a:latin typeface="Calibri"/>
                <a:ea typeface="Calibri"/>
              </a:rPr>
              <a:t>haben</a:t>
            </a:r>
            <a:r>
              <a:rPr lang="en-GB" sz="1200" b="0" i="0" strike="noStrike" spc="-1" dirty="0">
                <a:solidFill>
                  <a:srgbClr val="000000"/>
                </a:solidFill>
                <a:latin typeface="Calibri"/>
                <a:ea typeface="Calibri"/>
              </a:rPr>
              <a:t> with forms of the indefinite article </a:t>
            </a:r>
            <a:r>
              <a:rPr lang="en-GB" sz="1200" b="0" i="0" strike="noStrike" spc="-1" dirty="0" err="1">
                <a:solidFill>
                  <a:srgbClr val="000000"/>
                </a:solidFill>
                <a:latin typeface="Calibri"/>
                <a:ea typeface="Calibri"/>
              </a:rPr>
              <a:t>einen</a:t>
            </a:r>
            <a:r>
              <a:rPr lang="en-GB" sz="1200" b="0" i="0" strike="noStrike" spc="-1" dirty="0">
                <a:solidFill>
                  <a:srgbClr val="000000"/>
                </a:solidFill>
                <a:latin typeface="Calibri"/>
                <a:ea typeface="Calibri"/>
              </a:rPr>
              <a:t>, eine, </a:t>
            </a:r>
            <a:r>
              <a:rPr lang="en-GB" sz="1200" b="0" i="0" strike="noStrike" spc="-1" dirty="0" err="1">
                <a:solidFill>
                  <a:srgbClr val="000000"/>
                </a:solidFill>
                <a:latin typeface="Calibri"/>
                <a:ea typeface="Calibri"/>
              </a:rPr>
              <a:t>ein</a:t>
            </a:r>
            <a:r>
              <a:rPr lang="en-GB" sz="1200" b="0" i="0" strike="noStrike" spc="-1" dirty="0">
                <a:solidFill>
                  <a:srgbClr val="000000"/>
                </a:solidFill>
                <a:latin typeface="Calibri"/>
                <a:ea typeface="Calibri"/>
              </a:rPr>
              <a:t> and </a:t>
            </a:r>
            <a:r>
              <a:rPr lang="en-GB" sz="1200" b="0" i="0" strike="noStrike" spc="-1" dirty="0" err="1">
                <a:solidFill>
                  <a:srgbClr val="000000"/>
                </a:solidFill>
                <a:latin typeface="Calibri"/>
                <a:ea typeface="Calibri"/>
              </a:rPr>
              <a:t>keine</a:t>
            </a:r>
            <a:r>
              <a:rPr lang="en-GB" sz="1200" b="0" i="0" strike="noStrike" spc="-1" dirty="0">
                <a:solidFill>
                  <a:srgbClr val="000000"/>
                </a:solidFill>
                <a:latin typeface="Calibri"/>
                <a:ea typeface="Calibri"/>
              </a:rPr>
              <a:t> for plural and/or feminine nouns.</a:t>
            </a:r>
          </a:p>
          <a:p>
            <a:pPr marL="216000" indent="-21528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Explain that pupils have to make as many sentences as they can and say them out loud in under one minute (use the timer).</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First, the gender is indicated in brackets so that pupils can practise to get this right.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On the second slide, pupils do the task without the gender of the nouns being indicated in brackets.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If their partner notices a gender mistake, they swap over.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audio" Target="../media/audio57.wav"/></Relationships>
</file>

<file path=ppt/slides/_rels/slide11.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40.png"/><Relationship Id="rId7" Type="http://schemas.openxmlformats.org/officeDocument/2006/relationships/audio" Target="../media/audio59.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audio" Target="../media/audio58.wav"/><Relationship Id="rId10" Type="http://schemas.openxmlformats.org/officeDocument/2006/relationships/audio" Target="../media/audio62.wav"/><Relationship Id="rId4" Type="http://schemas.openxmlformats.org/officeDocument/2006/relationships/image" Target="../media/image31.png"/><Relationship Id="rId9" Type="http://schemas.openxmlformats.org/officeDocument/2006/relationships/audio" Target="../media/audio61.wav"/></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63.wav"/></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0.wav"/><Relationship Id="rId1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audio" Target="../media/audio5.wav"/><Relationship Id="rId12" Type="http://schemas.openxmlformats.org/officeDocument/2006/relationships/audio" Target="../media/audio9.wav"/><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8.wav"/><Relationship Id="rId5" Type="http://schemas.openxmlformats.org/officeDocument/2006/relationships/audio" Target="../media/audio3.wav"/><Relationship Id="rId15" Type="http://schemas.openxmlformats.org/officeDocument/2006/relationships/image" Target="../media/image6.png"/><Relationship Id="rId10" Type="http://schemas.openxmlformats.org/officeDocument/2006/relationships/audio" Target="../media/audio7.wav"/><Relationship Id="rId19"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9.wav"/><Relationship Id="rId18" Type="http://schemas.openxmlformats.org/officeDocument/2006/relationships/image" Target="../media/image16.png"/><Relationship Id="rId3" Type="http://schemas.openxmlformats.org/officeDocument/2006/relationships/audio" Target="../media/audio11.wav"/><Relationship Id="rId7" Type="http://schemas.openxmlformats.org/officeDocument/2006/relationships/audio" Target="../media/audio14.wav"/><Relationship Id="rId12" Type="http://schemas.openxmlformats.org/officeDocument/2006/relationships/audio" Target="../media/audio18.wav"/><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7.wav"/><Relationship Id="rId5" Type="http://schemas.openxmlformats.org/officeDocument/2006/relationships/audio" Target="../media/audio12.wav"/><Relationship Id="rId15" Type="http://schemas.openxmlformats.org/officeDocument/2006/relationships/image" Target="../media/image13.png"/><Relationship Id="rId10" Type="http://schemas.openxmlformats.org/officeDocument/2006/relationships/audio" Target="../media/audio16.wav"/><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0.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audio" Target="../media/audio29.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5.png"/><Relationship Id="rId18" Type="http://schemas.openxmlformats.org/officeDocument/2006/relationships/audio" Target="../media/audio37.wav"/><Relationship Id="rId3" Type="http://schemas.openxmlformats.org/officeDocument/2006/relationships/audio" Target="../media/audio30.wav"/><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audio" Target="../media/audio34.wav"/><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audio" Target="../media/audio36.wav"/><Relationship Id="rId20" Type="http://schemas.openxmlformats.org/officeDocument/2006/relationships/audio" Target="../media/audio38.wav"/><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4.png"/><Relationship Id="rId5" Type="http://schemas.openxmlformats.org/officeDocument/2006/relationships/image" Target="../media/image21.svg"/><Relationship Id="rId15" Type="http://schemas.openxmlformats.org/officeDocument/2006/relationships/image" Target="../media/image26.png"/><Relationship Id="rId23" Type="http://schemas.openxmlformats.org/officeDocument/2006/relationships/image" Target="../media/image30.png"/><Relationship Id="rId10" Type="http://schemas.openxmlformats.org/officeDocument/2006/relationships/audio" Target="../media/audio33.wav"/><Relationship Id="rId19"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audio" Target="../media/audio35.wav"/><Relationship Id="rId22" Type="http://schemas.openxmlformats.org/officeDocument/2006/relationships/audio" Target="../media/audio39.wav"/></Relationships>
</file>

<file path=ppt/slides/_rels/slide7.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audio" Target="../media/audio43.wav"/><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s>
</file>

<file path=ppt/slides/_rels/slide8.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32.png"/><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image" Target="../media/image4.png"/><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5" Type="http://schemas.openxmlformats.org/officeDocument/2006/relationships/image" Target="../media/image35.png"/><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audio" Target="../media/audio5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p>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a:t>
            </a:r>
            <a:r>
              <a:rPr lang="fr-FR" sz="2800" b="1" spc="-1" dirty="0">
                <a:solidFill>
                  <a:prstClr val="white"/>
                </a:solidFill>
                <a:latin typeface="Century Gothic" panose="020B0502020202020204" pitchFamily="34" charset="0"/>
                <a:ea typeface="Century Gothic"/>
              </a:rPr>
              <a:t>G</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rammar</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What I can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12</a:t>
            </a:r>
          </a:p>
        </p:txBody>
      </p:sp>
      <p:pic>
        <p:nvPicPr>
          <p:cNvPr id="3" name="Picture 2" descr="A picture containing icon&#10;&#10;Description automatically generated">
            <a:hlinkClick r:id="" action="ppaction://noaction">
              <a:snd r:embed="rId4" name="T1_W12_1.1.wav"/>
            </a:hlinkClick>
            <a:extLst>
              <a:ext uri="{FF2B5EF4-FFF2-40B4-BE49-F238E27FC236}">
                <a16:creationId xmlns:a16="http://schemas.microsoft.com/office/drawing/2014/main" id="{68C71C9B-F69D-9252-4CB0-1DBEA2B7F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404" y="1647674"/>
            <a:ext cx="4021580" cy="3525166"/>
          </a:xfrm>
          <a:prstGeom prst="rect">
            <a:avLst/>
          </a:prstGeom>
        </p:spPr>
      </p:pic>
      <p:sp>
        <p:nvSpPr>
          <p:cNvPr id="4" name="TextBox 3">
            <a:hlinkClick r:id="" action="ppaction://noaction">
              <a:snd r:embed="rId4" name="T1_W12_1.1.wav"/>
            </a:hlinkClick>
            <a:extLst>
              <a:ext uri="{FF2B5EF4-FFF2-40B4-BE49-F238E27FC236}">
                <a16:creationId xmlns:a16="http://schemas.microsoft.com/office/drawing/2014/main" id="{304EF0F0-1ACF-6AFD-83FD-C5CAEB4124B2}"/>
              </a:ext>
            </a:extLst>
          </p:cNvPr>
          <p:cNvSpPr txBox="1"/>
          <p:nvPr/>
        </p:nvSpPr>
        <p:spPr>
          <a:xfrm rot="20771839">
            <a:off x="2255061" y="2328058"/>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252110" y="1495547"/>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Ronja and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hlinkClick r:id="" action="ppaction://noaction">
              <a:snd r:embed="rId4" name="T1_W12_10.1.wav"/>
            </a:hlinkClick>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19046252"/>
              </p:ext>
            </p:extLst>
          </p:nvPr>
        </p:nvGraphicFramePr>
        <p:xfrm>
          <a:off x="823520" y="2434794"/>
          <a:ext cx="9475856" cy="4114800"/>
        </p:xfrm>
        <a:graphic>
          <a:graphicData uri="http://schemas.openxmlformats.org/drawingml/2006/table">
            <a:tbl>
              <a:tblPr>
                <a:tableStyleId>{5C22544A-7EE6-4342-B048-85BDC9FD1C3A}</a:tableStyleId>
              </a:tblPr>
              <a:tblGrid>
                <a:gridCol w="2368964">
                  <a:extLst>
                    <a:ext uri="{9D8B030D-6E8A-4147-A177-3AD203B41FA5}">
                      <a16:colId xmlns:a16="http://schemas.microsoft.com/office/drawing/2014/main" val="3139675206"/>
                    </a:ext>
                  </a:extLst>
                </a:gridCol>
                <a:gridCol w="2368964">
                  <a:extLst>
                    <a:ext uri="{9D8B030D-6E8A-4147-A177-3AD203B41FA5}">
                      <a16:colId xmlns:a16="http://schemas.microsoft.com/office/drawing/2014/main" val="3347076989"/>
                    </a:ext>
                  </a:extLst>
                </a:gridCol>
                <a:gridCol w="2368964">
                  <a:extLst>
                    <a:ext uri="{9D8B030D-6E8A-4147-A177-3AD203B41FA5}">
                      <a16:colId xmlns:a16="http://schemas.microsoft.com/office/drawing/2014/main" val="1548582997"/>
                    </a:ext>
                  </a:extLst>
                </a:gridCol>
                <a:gridCol w="236896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r>
                        <a:rPr lang="en-US" sz="2400" dirty="0">
                          <a:solidFill>
                            <a:srgbClr val="002060"/>
                          </a:solidFill>
                        </a:rPr>
                        <a:t>Essen</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gebe</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Konzert</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gibt</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Fahrrad</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gebt</a:t>
                      </a:r>
                      <a:endParaRPr lang="en-GB" sz="2400" dirty="0">
                        <a:solidFill>
                          <a:srgbClr val="002060"/>
                        </a:solidFill>
                      </a:endParaRPr>
                    </a:p>
                  </a:txBody>
                  <a:tcPr/>
                </a:tc>
                <a:tc>
                  <a:txBody>
                    <a:bodyPr/>
                    <a:lstStyle/>
                    <a:p>
                      <a:r>
                        <a:rPr lang="en-US" sz="2400" dirty="0" err="1">
                          <a:solidFill>
                            <a:srgbClr val="002060"/>
                          </a:solidFill>
                        </a:rPr>
                        <a:t>einen</a:t>
                      </a:r>
                      <a:endParaRPr lang="en-GB" sz="2400" dirty="0">
                        <a:solidFill>
                          <a:srgbClr val="002060"/>
                        </a:solidFill>
                      </a:endParaRPr>
                    </a:p>
                  </a:txBody>
                  <a:tcPr/>
                </a:tc>
                <a:tc>
                  <a:txBody>
                    <a:bodyPr/>
                    <a:lstStyle/>
                    <a:p>
                      <a:r>
                        <a:rPr lang="en-US" sz="2400" dirty="0" err="1">
                          <a:solidFill>
                            <a:srgbClr val="002060"/>
                          </a:solidFill>
                        </a:rPr>
                        <a:t>Feier</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a:t>
                      </a:r>
                      <a:endParaRPr lang="en-GB" sz="2400" dirty="0">
                        <a:solidFill>
                          <a:srgbClr val="002060"/>
                        </a:solidFill>
                      </a:endParaRPr>
                    </a:p>
                  </a:txBody>
                  <a:tcPr/>
                </a:tc>
                <a:tc>
                  <a:txBody>
                    <a:bodyPr/>
                    <a:lstStyle/>
                    <a:p>
                      <a:r>
                        <a:rPr lang="en-US" sz="2400" dirty="0">
                          <a:solidFill>
                            <a:srgbClr val="002060"/>
                          </a:solidFill>
                        </a:rPr>
                        <a:t>eine</a:t>
                      </a:r>
                      <a:endParaRPr lang="en-GB" sz="2400" dirty="0">
                        <a:solidFill>
                          <a:srgbClr val="002060"/>
                        </a:solidFill>
                      </a:endParaRPr>
                    </a:p>
                  </a:txBody>
                  <a:tcPr/>
                </a:tc>
                <a:tc>
                  <a:txBody>
                    <a:bodyPr/>
                    <a:lstStyle/>
                    <a:p>
                      <a:r>
                        <a:rPr lang="en-US" sz="2400" dirty="0">
                          <a:solidFill>
                            <a:srgbClr val="002060"/>
                          </a:solidFill>
                        </a:rPr>
                        <a:t>Sachen</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ihr</a:t>
                      </a:r>
                      <a:endParaRPr lang="en-GB" sz="2400" dirty="0">
                        <a:solidFill>
                          <a:srgbClr val="002060"/>
                        </a:solidFill>
                      </a:endParaRPr>
                    </a:p>
                  </a:txBody>
                  <a:tcPr/>
                </a:tc>
                <a:tc>
                  <a:txBody>
                    <a:bodyPr/>
                    <a:lstStyle/>
                    <a:p>
                      <a:r>
                        <a:rPr lang="en-US" sz="2400" dirty="0">
                          <a:solidFill>
                            <a:srgbClr val="002060"/>
                          </a:solidFill>
                        </a:rPr>
                        <a:t>hat</a:t>
                      </a:r>
                      <a:endParaRPr lang="en-GB" sz="2400" dirty="0">
                        <a:solidFill>
                          <a:srgbClr val="002060"/>
                        </a:solidFill>
                      </a:endParaRPr>
                    </a:p>
                  </a:txBody>
                  <a:tcPr/>
                </a:tc>
                <a:tc>
                  <a:txBody>
                    <a:bodyPr/>
                    <a:lstStyle/>
                    <a:p>
                      <a:r>
                        <a:rPr lang="en-US" sz="2400" dirty="0" err="1">
                          <a:solidFill>
                            <a:srgbClr val="002060"/>
                          </a:solidFill>
                        </a:rPr>
                        <a:t>ein</a:t>
                      </a:r>
                      <a:endParaRPr lang="en-GB" sz="2400" dirty="0">
                        <a:solidFill>
                          <a:srgbClr val="002060"/>
                        </a:solidFill>
                      </a:endParaRPr>
                    </a:p>
                  </a:txBody>
                  <a:tcPr/>
                </a:tc>
                <a:tc>
                  <a:txBody>
                    <a:bodyPr/>
                    <a:lstStyle/>
                    <a:p>
                      <a:r>
                        <a:rPr lang="en-US" sz="2400" dirty="0">
                          <a:solidFill>
                            <a:srgbClr val="002060"/>
                          </a:solidFill>
                        </a:rPr>
                        <a:t>Blumen</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habt</a:t>
                      </a:r>
                      <a:endParaRPr lang="en-GB" sz="2400" dirty="0">
                        <a:solidFill>
                          <a:srgbClr val="002060"/>
                        </a:solidFill>
                      </a:endParaRPr>
                    </a:p>
                  </a:txBody>
                  <a:tcPr/>
                </a:tc>
                <a:tc>
                  <a:txBody>
                    <a:bodyPr/>
                    <a:lstStyle/>
                    <a:p>
                      <a:r>
                        <a:rPr lang="en-GB" sz="2400" dirty="0" err="1">
                          <a:solidFill>
                            <a:srgbClr val="002060"/>
                          </a:solidFill>
                        </a:rPr>
                        <a:t>keine</a:t>
                      </a:r>
                      <a:endParaRPr lang="en-GB" sz="2400" dirty="0">
                        <a:solidFill>
                          <a:srgbClr val="002060"/>
                        </a:solidFill>
                      </a:endParaRPr>
                    </a:p>
                  </a:txBody>
                  <a:tcPr/>
                </a:tc>
                <a:tc>
                  <a:txBody>
                    <a:bodyPr/>
                    <a:lstStyle/>
                    <a:p>
                      <a:r>
                        <a:rPr lang="en-US" sz="2400" dirty="0" err="1">
                          <a:solidFill>
                            <a:srgbClr val="002060"/>
                          </a:solidFill>
                        </a:rPr>
                        <a:t>Katze</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US" sz="2400" dirty="0">
                          <a:solidFill>
                            <a:srgbClr val="002060"/>
                          </a:solidFill>
                        </a:rPr>
                        <a:t>Spiel</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GB" sz="2400" dirty="0" err="1">
                          <a:solidFill>
                            <a:srgbClr val="002060"/>
                          </a:solidFill>
                        </a:rPr>
                        <a:t>Bücher</a:t>
                      </a:r>
                      <a:endParaRPr lang="en-GB" sz="2400" dirty="0">
                        <a:solidFill>
                          <a:srgbClr val="002060"/>
                        </a:solidFill>
                      </a:endParaRPr>
                    </a:p>
                  </a:txBody>
                  <a:tcPr/>
                </a:tc>
                <a:extLst>
                  <a:ext uri="{0D108BD9-81ED-4DB2-BD59-A6C34878D82A}">
                    <a16:rowId xmlns:a16="http://schemas.microsoft.com/office/drawing/2014/main" val="2614908340"/>
                  </a:ext>
                </a:extLst>
              </a:tr>
            </a:tbl>
          </a:graphicData>
        </a:graphic>
      </p:graphicFrame>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5451" y="145220"/>
            <a:ext cx="1049110" cy="106689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DD34F45-033B-4FB8-8540-6E7EFD505874}"/>
              </a:ext>
            </a:extLst>
          </p:cNvPr>
          <p:cNvGrpSpPr/>
          <p:nvPr/>
        </p:nvGrpSpPr>
        <p:grpSpPr>
          <a:xfrm>
            <a:off x="204503" y="2342906"/>
            <a:ext cx="6339360" cy="2784815"/>
            <a:chOff x="-3768688" y="3789627"/>
            <a:chExt cx="6339360" cy="2784815"/>
          </a:xfrm>
        </p:grpSpPr>
        <p:sp>
          <p:nvSpPr>
            <p:cNvPr id="2" name="Speech Bubble: Rectangle with Corners Rounded 1">
              <a:extLst>
                <a:ext uri="{FF2B5EF4-FFF2-40B4-BE49-F238E27FC236}">
                  <a16:creationId xmlns:a16="http://schemas.microsoft.com/office/drawing/2014/main" id="{9750BE42-EBBA-4530-9C3D-6F486E460BD4}"/>
                </a:ext>
              </a:extLst>
            </p:cNvPr>
            <p:cNvSpPr/>
            <p:nvPr/>
          </p:nvSpPr>
          <p:spPr>
            <a:xfrm>
              <a:off x="-3768688" y="3789627"/>
              <a:ext cx="6339360" cy="2784815"/>
            </a:xfrm>
            <a:prstGeom prst="wedgeRoundRectCallout">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0D96CC8-37EF-48CE-AB78-8FAB50703352}"/>
                </a:ext>
              </a:extLst>
            </p:cNvPr>
            <p:cNvSpPr txBox="1"/>
            <p:nvPr/>
          </p:nvSpPr>
          <p:spPr>
            <a:xfrm>
              <a:off x="-3539804" y="4241270"/>
              <a:ext cx="5989705" cy="2308324"/>
            </a:xfrm>
            <a:prstGeom prst="rect">
              <a:avLst/>
            </a:prstGeom>
            <a:noFill/>
          </p:spPr>
          <p:txBody>
            <a:bodyPr wrap="square" rtlCol="0">
              <a:spAutoFit/>
            </a:bodyPr>
            <a:lstStyle/>
            <a:p>
              <a:r>
                <a:rPr lang="en-GB" sz="2400" dirty="0">
                  <a:solidFill>
                    <a:schemeClr val="bg1"/>
                  </a:solidFill>
                </a:rPr>
                <a:t>Positive plural statements need no article: </a:t>
              </a: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Er </a:t>
              </a:r>
              <a:r>
                <a:rPr lang="en-GB" sz="2400" b="1" dirty="0" err="1">
                  <a:solidFill>
                    <a:schemeClr val="bg1"/>
                  </a:solidFill>
                  <a:sym typeface="Wingdings" panose="05000000000000000000" pitchFamily="2" charset="2"/>
                </a:rPr>
                <a:t>gibt</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Bilder</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(He gives pictures).  Negative plural statements with nouns use </a:t>
              </a:r>
              <a:r>
                <a:rPr lang="en-GB" sz="2400" dirty="0" err="1">
                  <a:solidFill>
                    <a:schemeClr val="bg1"/>
                  </a:solidFill>
                  <a:sym typeface="Wingdings" panose="05000000000000000000" pitchFamily="2" charset="2"/>
                </a:rPr>
                <a:t>keine</a:t>
              </a:r>
              <a:r>
                <a:rPr lang="en-GB" sz="2400" dirty="0">
                  <a:solidFill>
                    <a:schemeClr val="bg1"/>
                  </a:solidFill>
                  <a:sym typeface="Wingdings" panose="05000000000000000000" pitchFamily="2" charset="2"/>
                </a:rPr>
                <a:t>: </a:t>
              </a:r>
              <a:br>
                <a:rPr lang="en-GB" sz="2400" dirty="0">
                  <a:solidFill>
                    <a:schemeClr val="bg1"/>
                  </a:solidFill>
                  <a:sym typeface="Wingdings" panose="05000000000000000000" pitchFamily="2" charset="2"/>
                </a:rPr>
              </a:b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Ich </a:t>
              </a:r>
              <a:r>
                <a:rPr lang="en-GB" sz="2400" b="1" dirty="0" err="1">
                  <a:solidFill>
                    <a:schemeClr val="bg1"/>
                  </a:solidFill>
                  <a:sym typeface="Wingdings" panose="05000000000000000000" pitchFamily="2" charset="2"/>
                </a:rPr>
                <a:t>habe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keine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Flaschen</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(I have no bottles / I don’t have any bottles.)</a:t>
              </a:r>
              <a:endParaRPr lang="en-GB" sz="2400" dirty="0">
                <a:solidFill>
                  <a:schemeClr val="bg1"/>
                </a:solidFill>
              </a:endParaRPr>
            </a:p>
          </p:txBody>
        </p:sp>
        <p:sp>
          <p:nvSpPr>
            <p:cNvPr id="20" name="TextBox 19">
              <a:extLst>
                <a:ext uri="{FF2B5EF4-FFF2-40B4-BE49-F238E27FC236}">
                  <a16:creationId xmlns:a16="http://schemas.microsoft.com/office/drawing/2014/main" id="{336D15C6-0B4B-4B62-8101-3C72D6AEF2AA}"/>
                </a:ext>
              </a:extLst>
            </p:cNvPr>
            <p:cNvSpPr txBox="1"/>
            <p:nvPr/>
          </p:nvSpPr>
          <p:spPr>
            <a:xfrm>
              <a:off x="-3315952" y="3796966"/>
              <a:ext cx="5313473" cy="461665"/>
            </a:xfrm>
            <a:prstGeom prst="rect">
              <a:avLst/>
            </a:prstGeom>
            <a:noFill/>
          </p:spPr>
          <p:txBody>
            <a:bodyPr wrap="square" rtlCol="0">
              <a:spAutoFit/>
            </a:bodyPr>
            <a:lstStyle/>
            <a:p>
              <a:pPr algn="ctr"/>
              <a:r>
                <a:rPr lang="en-GB" sz="2400" dirty="0">
                  <a:solidFill>
                    <a:schemeClr val="bg1"/>
                  </a:solidFill>
                </a:rPr>
                <a:t>Remember! </a:t>
              </a:r>
            </a:p>
          </p:txBody>
        </p:sp>
      </p:grpSp>
      <p:pic>
        <p:nvPicPr>
          <p:cNvPr id="10" name="Picture 9">
            <a:extLst>
              <a:ext uri="{FF2B5EF4-FFF2-40B4-BE49-F238E27FC236}">
                <a16:creationId xmlns:a16="http://schemas.microsoft.com/office/drawing/2014/main" id="{D1853098-A923-A094-7712-4841E7E32F53}"/>
              </a:ext>
            </a:extLst>
          </p:cNvPr>
          <p:cNvPicPr>
            <a:picLocks noChangeAspect="1"/>
          </p:cNvPicPr>
          <p:nvPr/>
        </p:nvPicPr>
        <p:blipFill>
          <a:blip r:embed="rId8"/>
          <a:stretch>
            <a:fillRect/>
          </a:stretch>
        </p:blipFill>
        <p:spPr>
          <a:xfrm flipH="1">
            <a:off x="7023556" y="50226"/>
            <a:ext cx="611347" cy="1344466"/>
          </a:xfrm>
          <a:prstGeom prst="rect">
            <a:avLst/>
          </a:prstGeom>
        </p:spPr>
      </p:pic>
    </p:spTree>
    <p:extLst>
      <p:ext uri="{BB962C8B-B14F-4D97-AF65-F5344CB8AC3E}">
        <p14:creationId xmlns:p14="http://schemas.microsoft.com/office/powerpoint/2010/main" val="19921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grpId="0" nodeType="clickEffect">
                                  <p:stCondLst>
                                    <p:cond delay="0"/>
                                  </p:stCondLst>
                                  <p:childTnLst>
                                    <p:anim calcmode="lin" valueType="num">
                                      <p:cBhvr additive="base">
                                        <p:cTn id="15" dur="59000"/>
                                        <p:tgtEl>
                                          <p:spTgt spid="28"/>
                                        </p:tgtEl>
                                        <p:attrNameLst>
                                          <p:attrName>ppt_y</p:attrName>
                                        </p:attrNameLst>
                                      </p:cBhvr>
                                      <p:tavLst>
                                        <p:tav tm="0">
                                          <p:val>
                                            <p:strVal val="#ppt_y"/>
                                          </p:val>
                                        </p:tav>
                                        <p:tav tm="100000">
                                          <p:val>
                                            <p:strVal val="#ppt_y+#ppt_h*1.125000"/>
                                          </p:val>
                                        </p:tav>
                                      </p:tavLst>
                                    </p:anim>
                                    <p:animEffect transition="out" filter="wipe(down)">
                                      <p:cBhvr>
                                        <p:cTn id="16" dur="59000"/>
                                        <p:tgtEl>
                                          <p:spTgt spid="28"/>
                                        </p:tgtEl>
                                      </p:cBhvr>
                                    </p:animEffect>
                                    <p:set>
                                      <p:cBhvr>
                                        <p:cTn id="17"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4F5A46-787C-293E-AF9B-B41F0A0A2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8" name="TextBox 7">
            <a:extLst>
              <a:ext uri="{FF2B5EF4-FFF2-40B4-BE49-F238E27FC236}">
                <a16:creationId xmlns:a16="http://schemas.microsoft.com/office/drawing/2014/main" id="{E8A2E376-9903-540F-BACF-7350CFD08BD0}"/>
              </a:ext>
            </a:extLst>
          </p:cNvPr>
          <p:cNvSpPr txBox="1"/>
          <p:nvPr/>
        </p:nvSpPr>
        <p:spPr>
          <a:xfrm>
            <a:off x="1648590" y="870091"/>
            <a:ext cx="9788615" cy="404726"/>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Put a (X) next to the noun that completes each sentence.</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9" name="Title 2">
            <a:extLst>
              <a:ext uri="{FF2B5EF4-FFF2-40B4-BE49-F238E27FC236}">
                <a16:creationId xmlns:a16="http://schemas.microsoft.com/office/drawing/2014/main" id="{7268E9C9-FC1E-1523-875B-32ED1C2C3D50}"/>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0" name="Picture 9" descr="Icon&#10;&#10;Description automatically generated">
            <a:extLst>
              <a:ext uri="{FF2B5EF4-FFF2-40B4-BE49-F238E27FC236}">
                <a16:creationId xmlns:a16="http://schemas.microsoft.com/office/drawing/2014/main" id="{DB0AA6A4-8D4A-E042-446F-937DB9AF1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ADAA36EA-7DBA-D447-5A16-20CBD87216D9}"/>
              </a:ext>
            </a:extLst>
          </p:cNvPr>
          <p:cNvGraphicFramePr>
            <a:graphicFrameLocks noGrp="1"/>
          </p:cNvGraphicFramePr>
          <p:nvPr>
            <p:extLst>
              <p:ext uri="{D42A27DB-BD31-4B8C-83A1-F6EECF244321}">
                <p14:modId xmlns:p14="http://schemas.microsoft.com/office/powerpoint/2010/main" val="4199813761"/>
              </p:ext>
            </p:extLst>
          </p:nvPr>
        </p:nvGraphicFramePr>
        <p:xfrm>
          <a:off x="1378669" y="1696319"/>
          <a:ext cx="8946292" cy="4432630"/>
        </p:xfrm>
        <a:graphic>
          <a:graphicData uri="http://schemas.openxmlformats.org/drawingml/2006/table">
            <a:tbl>
              <a:tblPr firstRow="1" firstCol="1" bandRow="1"/>
              <a:tblGrid>
                <a:gridCol w="703859">
                  <a:extLst>
                    <a:ext uri="{9D8B030D-6E8A-4147-A177-3AD203B41FA5}">
                      <a16:colId xmlns:a16="http://schemas.microsoft.com/office/drawing/2014/main" val="3898985709"/>
                    </a:ext>
                  </a:extLst>
                </a:gridCol>
                <a:gridCol w="2757349">
                  <a:extLst>
                    <a:ext uri="{9D8B030D-6E8A-4147-A177-3AD203B41FA5}">
                      <a16:colId xmlns:a16="http://schemas.microsoft.com/office/drawing/2014/main" val="3855951309"/>
                    </a:ext>
                  </a:extLst>
                </a:gridCol>
                <a:gridCol w="2740265">
                  <a:extLst>
                    <a:ext uri="{9D8B030D-6E8A-4147-A177-3AD203B41FA5}">
                      <a16:colId xmlns:a16="http://schemas.microsoft.com/office/drawing/2014/main" val="2237324038"/>
                    </a:ext>
                  </a:extLst>
                </a:gridCol>
                <a:gridCol w="2744819">
                  <a:extLst>
                    <a:ext uri="{9D8B030D-6E8A-4147-A177-3AD203B41FA5}">
                      <a16:colId xmlns:a16="http://schemas.microsoft.com/office/drawing/2014/main" val="2004008105"/>
                    </a:ext>
                  </a:extLst>
                </a:gridCol>
              </a:tblGrid>
              <a:tr h="886526">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1.</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Diese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Partnerin</a:t>
                      </a:r>
                      <a:r>
                        <a:rPr lang="en-GB" sz="2000" dirty="0">
                          <a:solidFill>
                            <a:srgbClr val="1F4E79"/>
                          </a:solidFill>
                          <a:effectLst/>
                          <a:latin typeface="+mj-lt"/>
                          <a:ea typeface="MS Gothic" panose="020B0609070205080204" pitchFamily="49" charset="-128"/>
                          <a:cs typeface="Times New Roman" panose="02020603050405020304" pitchFamily="18" charset="0"/>
                        </a:rPr>
                        <a:t>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Mädchen</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sehr</a:t>
                      </a:r>
                      <a:r>
                        <a:rPr lang="en-GB" sz="2000" dirty="0">
                          <a:solidFill>
                            <a:srgbClr val="1F4E79"/>
                          </a:solidFill>
                          <a:effectLst/>
                          <a:latin typeface="+mj-lt"/>
                          <a:ea typeface="SimSun" panose="02010600030101010101" pitchFamily="2" charset="-122"/>
                          <a:cs typeface="Times New Roman" panose="02020603050405020304" pitchFamily="18" charset="0"/>
                        </a:rPr>
                        <a:t> nett.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011913"/>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2.</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Dieser</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See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Schwimmbad</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klein</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2204131"/>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3.</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Dieses</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Blume (f)</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Foto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SimSun" panose="02010600030101010101" pitchFamily="2" charset="-122"/>
                          <a:cs typeface="Times New Roman" panose="02020603050405020304" pitchFamily="18" charset="0"/>
                        </a:rPr>
                        <a:t>ist</a:t>
                      </a:r>
                      <a:r>
                        <a:rPr lang="en-GB" sz="2000" dirty="0">
                          <a:solidFill>
                            <a:srgbClr val="1F4E79"/>
                          </a:solidFill>
                          <a:effectLst/>
                          <a:latin typeface="+mj-lt"/>
                          <a:ea typeface="SimSun" panose="02010600030101010101" pitchFamily="2" charset="-122"/>
                          <a:cs typeface="Times New Roman" panose="02020603050405020304" pitchFamily="18" charset="0"/>
                        </a:rPr>
                        <a:t> </a:t>
                      </a:r>
                      <a:r>
                        <a:rPr lang="en-GB" sz="2000" dirty="0" err="1">
                          <a:solidFill>
                            <a:srgbClr val="1F4E79"/>
                          </a:solidFill>
                          <a:effectLst/>
                          <a:latin typeface="+mj-lt"/>
                          <a:ea typeface="SimSun" panose="02010600030101010101" pitchFamily="2" charset="-122"/>
                          <a:cs typeface="Times New Roman" panose="02020603050405020304" pitchFamily="18" charset="0"/>
                        </a:rPr>
                        <a:t>schön</a:t>
                      </a:r>
                      <a:r>
                        <a:rPr lang="en-GB" sz="2000" dirty="0">
                          <a:solidFill>
                            <a:srgbClr val="1F4E79"/>
                          </a:solidFill>
                          <a:effectLst/>
                          <a:latin typeface="+mj-lt"/>
                          <a:ea typeface="SimSun" panose="02010600030101010101" pitchFamily="2" charset="-122"/>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536004"/>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4.</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Hast du</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einen</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Song (m)?</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a:t>
                      </a:r>
                      <a:r>
                        <a:rPr lang="en-GB" sz="2000" dirty="0" err="1">
                          <a:solidFill>
                            <a:srgbClr val="1F4E79"/>
                          </a:solidFill>
                          <a:effectLst/>
                          <a:latin typeface="+mj-lt"/>
                          <a:ea typeface="MS Gothic" panose="020B0609070205080204" pitchFamily="49" charset="-128"/>
                          <a:cs typeface="Times New Roman" panose="02020603050405020304" pitchFamily="18" charset="0"/>
                        </a:rPr>
                        <a:t>Katze</a:t>
                      </a:r>
                      <a:r>
                        <a:rPr lang="en-GB" sz="2000" dirty="0">
                          <a:solidFill>
                            <a:srgbClr val="1F4E79"/>
                          </a:solidFill>
                          <a:effectLst/>
                          <a:latin typeface="+mj-lt"/>
                          <a:ea typeface="MS Gothic" panose="020B0609070205080204" pitchFamily="49" charset="-128"/>
                          <a:cs typeface="Times New Roman" panose="02020603050405020304" pitchFamily="18" charset="0"/>
                        </a:rPr>
                        <a:t>(f)?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5568606"/>
                  </a:ext>
                </a:extLst>
              </a:tr>
              <a:tr h="886526">
                <a:tc>
                  <a:txBody>
                    <a:bodyPr/>
                    <a:lstStyle/>
                    <a:p>
                      <a:pPr algn="ctr">
                        <a:lnSpc>
                          <a:spcPct val="107000"/>
                        </a:lnSpc>
                        <a:spcAft>
                          <a:spcPts val="800"/>
                        </a:spcAft>
                      </a:pPr>
                      <a:r>
                        <a:rPr lang="en-GB" sz="2000">
                          <a:solidFill>
                            <a:srgbClr val="1F4E79"/>
                          </a:solidFill>
                          <a:effectLst/>
                          <a:latin typeface="+mj-lt"/>
                          <a:ea typeface="SimSun" panose="02010600030101010101" pitchFamily="2" charset="-122"/>
                          <a:cs typeface="Times New Roman" panose="02020603050405020304" pitchFamily="18" charset="0"/>
                        </a:rPr>
                        <a:t>5.</a:t>
                      </a:r>
                      <a:endParaRPr lang="en-GB" sz="200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mj-lt"/>
                          <a:ea typeface="SimSun" panose="02010600030101010101" pitchFamily="2" charset="-122"/>
                          <a:cs typeface="Times New Roman" panose="02020603050405020304" pitchFamily="18" charset="0"/>
                        </a:rPr>
                        <a:t>Er hat</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4E79"/>
                          </a:solidFill>
                          <a:effectLst/>
                          <a:latin typeface="+mj-lt"/>
                          <a:ea typeface="MS Gothic" panose="020B0609070205080204" pitchFamily="49" charset="-128"/>
                          <a:cs typeface="Times New Roman" panose="02020603050405020304" pitchFamily="18" charset="0"/>
                        </a:rPr>
                        <a:t>keine</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4E79"/>
                          </a:solidFill>
                          <a:effectLst/>
                          <a:latin typeface="+mj-lt"/>
                          <a:ea typeface="MS Gothic" panose="020B0609070205080204" pitchFamily="49" charset="-128"/>
                          <a:cs typeface="Segoe UI Symbol" panose="020B0502040204020203" pitchFamily="34" charset="0"/>
                        </a:rPr>
                        <a:t>☐</a:t>
                      </a:r>
                      <a:r>
                        <a:rPr lang="en-GB" sz="2000" dirty="0">
                          <a:solidFill>
                            <a:srgbClr val="1F4E79"/>
                          </a:solidFill>
                          <a:effectLst/>
                          <a:latin typeface="+mj-lt"/>
                          <a:ea typeface="MS Gothic" panose="020B0609070205080204" pitchFamily="49" charset="-128"/>
                          <a:cs typeface="Times New Roman" panose="02020603050405020304" pitchFamily="18" charset="0"/>
                        </a:rPr>
                        <a:t> Papier (</a:t>
                      </a:r>
                      <a:r>
                        <a:rPr lang="en-GB" sz="2000" dirty="0" err="1">
                          <a:solidFill>
                            <a:srgbClr val="1F4E79"/>
                          </a:solidFill>
                          <a:effectLst/>
                          <a:latin typeface="+mj-lt"/>
                          <a:ea typeface="MS Gothic" panose="020B0609070205080204" pitchFamily="49" charset="-128"/>
                          <a:cs typeface="Times New Roman" panose="02020603050405020304" pitchFamily="18" charset="0"/>
                        </a:rPr>
                        <a:t>nt</a:t>
                      </a:r>
                      <a:r>
                        <a:rPr lang="en-GB" sz="2000" dirty="0">
                          <a:solidFill>
                            <a:srgbClr val="1F4E79"/>
                          </a:solidFill>
                          <a:effectLst/>
                          <a:latin typeface="+mj-lt"/>
                          <a:ea typeface="MS Gothic" panose="020B0609070205080204" pitchFamily="49" charset="-128"/>
                          <a:cs typeface="Times New Roman" panose="02020603050405020304" pitchFamily="18" charset="0"/>
                        </a:rPr>
                        <a:t>).</a:t>
                      </a:r>
                      <a:endParaRPr lang="en-GB" sz="2000" dirty="0">
                        <a:effectLst/>
                        <a:latin typeface="+mj-lt"/>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4E79"/>
                          </a:solidFill>
                          <a:effectLst/>
                          <a:latin typeface="+mj-lt"/>
                          <a:ea typeface="MS Gothic" panose="020B0609070205080204" pitchFamily="49" charset="-128"/>
                          <a:cs typeface="Times New Roman" panose="02020603050405020304" pitchFamily="18" charset="0"/>
                        </a:rPr>
                        <a:t>☐ Idee(f).</a:t>
                      </a:r>
                      <a:endParaRPr lang="en-GB" sz="2000" dirty="0">
                        <a:effectLst/>
                        <a:latin typeface="+mj-lt"/>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238671"/>
                  </a:ext>
                </a:extLst>
              </a:tr>
            </a:tbl>
          </a:graphicData>
        </a:graphic>
      </p:graphicFrame>
      <p:sp>
        <p:nvSpPr>
          <p:cNvPr id="2" name="TextBox 1">
            <a:extLst>
              <a:ext uri="{FF2B5EF4-FFF2-40B4-BE49-F238E27FC236}">
                <a16:creationId xmlns:a16="http://schemas.microsoft.com/office/drawing/2014/main" id="{AF5E5C3F-24FC-6935-5B83-1C089994647B}"/>
              </a:ext>
            </a:extLst>
          </p:cNvPr>
          <p:cNvSpPr txBox="1"/>
          <p:nvPr/>
        </p:nvSpPr>
        <p:spPr>
          <a:xfrm>
            <a:off x="1648590" y="324325"/>
            <a:ext cx="9788615" cy="404726"/>
          </a:xfrm>
          <a:prstGeom prst="rect">
            <a:avLst/>
          </a:prstGeom>
          <a:noFill/>
        </p:spPr>
        <p:txBody>
          <a:bodyPr wrap="square">
            <a:spAutoFit/>
          </a:bodyPr>
          <a:lstStyle/>
          <a:p>
            <a:pPr>
              <a:lnSpc>
                <a:spcPct val="107000"/>
              </a:lnSpc>
              <a:spcAft>
                <a:spcPts val="800"/>
              </a:spcAft>
            </a:pPr>
            <a:r>
              <a:rPr lang="en-GB" sz="20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Can you help Robbie with his German?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4" name="Picture 3">
            <a:hlinkClick r:id="" action="ppaction://noaction">
              <a:snd r:embed="rId5" name="T1_W12_12.1.wav"/>
            </a:hlinkClick>
            <a:extLst>
              <a:ext uri="{FF2B5EF4-FFF2-40B4-BE49-F238E27FC236}">
                <a16:creationId xmlns:a16="http://schemas.microsoft.com/office/drawing/2014/main" id="{2975E72B-ACF6-ACD6-3047-DC6130C2C9DA}"/>
              </a:ext>
            </a:extLst>
          </p:cNvPr>
          <p:cNvPicPr>
            <a:picLocks noChangeAspect="1"/>
          </p:cNvPicPr>
          <p:nvPr/>
        </p:nvPicPr>
        <p:blipFill>
          <a:blip r:embed="rId6"/>
          <a:stretch>
            <a:fillRect/>
          </a:stretch>
        </p:blipFill>
        <p:spPr>
          <a:xfrm>
            <a:off x="4867276" y="1798035"/>
            <a:ext cx="333374" cy="330619"/>
          </a:xfrm>
          <a:prstGeom prst="rect">
            <a:avLst/>
          </a:prstGeom>
        </p:spPr>
      </p:pic>
      <p:pic>
        <p:nvPicPr>
          <p:cNvPr id="5" name="Picture 4">
            <a:hlinkClick r:id="" action="ppaction://noaction">
              <a:snd r:embed="rId7" name="T1_W12_12.2.wav"/>
            </a:hlinkClick>
            <a:extLst>
              <a:ext uri="{FF2B5EF4-FFF2-40B4-BE49-F238E27FC236}">
                <a16:creationId xmlns:a16="http://schemas.microsoft.com/office/drawing/2014/main" id="{7A0B1557-330E-6739-C350-5A4A10E17184}"/>
              </a:ext>
            </a:extLst>
          </p:cNvPr>
          <p:cNvPicPr>
            <a:picLocks noChangeAspect="1"/>
          </p:cNvPicPr>
          <p:nvPr/>
        </p:nvPicPr>
        <p:blipFill>
          <a:blip r:embed="rId6"/>
          <a:stretch>
            <a:fillRect/>
          </a:stretch>
        </p:blipFill>
        <p:spPr>
          <a:xfrm>
            <a:off x="4847976" y="2606922"/>
            <a:ext cx="333374" cy="330619"/>
          </a:xfrm>
          <a:prstGeom prst="rect">
            <a:avLst/>
          </a:prstGeom>
        </p:spPr>
      </p:pic>
      <p:pic>
        <p:nvPicPr>
          <p:cNvPr id="7" name="Picture 6">
            <a:hlinkClick r:id="" action="ppaction://noaction">
              <a:snd r:embed="rId8" name="T1_W12_12.3.wav"/>
            </a:hlinkClick>
            <a:extLst>
              <a:ext uri="{FF2B5EF4-FFF2-40B4-BE49-F238E27FC236}">
                <a16:creationId xmlns:a16="http://schemas.microsoft.com/office/drawing/2014/main" id="{5C7321CE-B30A-19D4-C01E-5FA008C2D42B}"/>
              </a:ext>
            </a:extLst>
          </p:cNvPr>
          <p:cNvPicPr>
            <a:picLocks noChangeAspect="1"/>
          </p:cNvPicPr>
          <p:nvPr/>
        </p:nvPicPr>
        <p:blipFill>
          <a:blip r:embed="rId6"/>
          <a:stretch>
            <a:fillRect/>
          </a:stretch>
        </p:blipFill>
        <p:spPr>
          <a:xfrm>
            <a:off x="4867276" y="3974588"/>
            <a:ext cx="333374" cy="330619"/>
          </a:xfrm>
          <a:prstGeom prst="rect">
            <a:avLst/>
          </a:prstGeom>
        </p:spPr>
      </p:pic>
      <p:pic>
        <p:nvPicPr>
          <p:cNvPr id="11" name="Picture 10">
            <a:hlinkClick r:id="" action="ppaction://noaction">
              <a:snd r:embed="rId9" name="T1_W12_12.4.wav"/>
            </a:hlinkClick>
            <a:extLst>
              <a:ext uri="{FF2B5EF4-FFF2-40B4-BE49-F238E27FC236}">
                <a16:creationId xmlns:a16="http://schemas.microsoft.com/office/drawing/2014/main" id="{3DD4EEB9-C1C4-CAF0-087F-572B822847B6}"/>
              </a:ext>
            </a:extLst>
          </p:cNvPr>
          <p:cNvPicPr>
            <a:picLocks noChangeAspect="1"/>
          </p:cNvPicPr>
          <p:nvPr/>
        </p:nvPicPr>
        <p:blipFill>
          <a:blip r:embed="rId6"/>
          <a:stretch>
            <a:fillRect/>
          </a:stretch>
        </p:blipFill>
        <p:spPr>
          <a:xfrm>
            <a:off x="7618497" y="4453004"/>
            <a:ext cx="333374" cy="330619"/>
          </a:xfrm>
          <a:prstGeom prst="rect">
            <a:avLst/>
          </a:prstGeom>
        </p:spPr>
      </p:pic>
      <p:pic>
        <p:nvPicPr>
          <p:cNvPr id="12" name="Picture 11">
            <a:hlinkClick r:id="" action="ppaction://noaction">
              <a:snd r:embed="rId10" name="T1_W12_12.5.wav"/>
            </a:hlinkClick>
            <a:extLst>
              <a:ext uri="{FF2B5EF4-FFF2-40B4-BE49-F238E27FC236}">
                <a16:creationId xmlns:a16="http://schemas.microsoft.com/office/drawing/2014/main" id="{3FC1C04F-92FE-7F02-4064-D76CFEC40D2A}"/>
              </a:ext>
            </a:extLst>
          </p:cNvPr>
          <p:cNvPicPr>
            <a:picLocks noChangeAspect="1"/>
          </p:cNvPicPr>
          <p:nvPr/>
        </p:nvPicPr>
        <p:blipFill>
          <a:blip r:embed="rId6"/>
          <a:stretch>
            <a:fillRect/>
          </a:stretch>
        </p:blipFill>
        <p:spPr>
          <a:xfrm>
            <a:off x="7597442" y="5692449"/>
            <a:ext cx="333374" cy="330619"/>
          </a:xfrm>
          <a:prstGeom prst="rect">
            <a:avLst/>
          </a:prstGeom>
        </p:spPr>
      </p:pic>
    </p:spTree>
    <p:extLst>
      <p:ext uri="{BB962C8B-B14F-4D97-AF65-F5344CB8AC3E}">
        <p14:creationId xmlns:p14="http://schemas.microsoft.com/office/powerpoint/2010/main" val="21944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93EA2477-1513-4CB0-ACA8-3823E8FB58A3}"/>
              </a:ext>
            </a:extLst>
          </p:cNvPr>
          <p:cNvSpPr txBox="1"/>
          <p:nvPr/>
        </p:nvSpPr>
        <p:spPr>
          <a:xfrm>
            <a:off x="218536" y="610766"/>
            <a:ext cx="97168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u</a:t>
            </a:r>
            <a:r>
              <a:rPr lang="en-GB" sz="2400" dirty="0">
                <a:solidFill>
                  <a:srgbClr val="002060"/>
                </a:solidFill>
                <a:latin typeface="Century Gothic" panose="020B0502020202020204" pitchFamily="34" charset="0"/>
              </a:rPr>
              <a:t>] (and </a:t>
            </a:r>
            <a:r>
              <a:rPr lang="en-GB" sz="2400" i="1" dirty="0">
                <a:solidFill>
                  <a:srgbClr val="002060"/>
                </a:solidFill>
                <a:latin typeface="Century Gothic" panose="020B0502020202020204" pitchFamily="34" charset="0"/>
              </a:rPr>
              <a:t>long</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short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(for [</a:t>
            </a:r>
            <a:r>
              <a:rPr lang="en-GB" sz="2400"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also </a:t>
            </a:r>
            <a:r>
              <a:rPr lang="en-GB" sz="2400" i="1" dirty="0">
                <a:solidFill>
                  <a:srgbClr val="002060"/>
                </a:solidFill>
                <a:latin typeface="Century Gothic" panose="020B0502020202020204" pitchFamily="34" charset="0"/>
              </a:rPr>
              <a:t>hard</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soft</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1924337770"/>
              </p:ext>
            </p:extLst>
          </p:nvPr>
        </p:nvGraphicFramePr>
        <p:xfrm>
          <a:off x="310396"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d e n k  e  n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s o  g a r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j e d o </a:t>
                      </a:r>
                      <a:r>
                        <a:rPr lang="en-GB" sz="2400" b="1" strike="noStrike" kern="1200" spc="-1" dirty="0" err="1">
                          <a:solidFill>
                            <a:srgbClr val="002060"/>
                          </a:solidFill>
                          <a:latin typeface="Century gothic"/>
                          <a:ea typeface="+mn-ea"/>
                          <a:cs typeface="+mn-cs"/>
                        </a:rPr>
                        <a:t>ch</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r u  n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12_2.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12_2.1.wav"/>
            </a:hlinkClick>
            <a:extLst>
              <a:ext uri="{FF2B5EF4-FFF2-40B4-BE49-F238E27FC236}">
                <a16:creationId xmlns:a16="http://schemas.microsoft.com/office/drawing/2014/main" id="{76EA0DC1-EFD3-4A65-8DC5-2DAE9E183631}"/>
              </a:ext>
            </a:extLst>
          </p:cNvPr>
          <p:cNvSpPr/>
          <p:nvPr/>
        </p:nvSpPr>
        <p:spPr>
          <a:xfrm>
            <a:off x="27886" y="22270"/>
            <a:ext cx="20025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1_W12_2.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80" y="3145980"/>
            <a:ext cx="609653" cy="627942"/>
          </a:xfrm>
          <a:prstGeom prst="rect">
            <a:avLst/>
          </a:prstGeom>
        </p:spPr>
      </p:pic>
      <p:pic>
        <p:nvPicPr>
          <p:cNvPr id="19" name="Picture 18" descr="A picture containing text, clipart&#10;&#10;Description automatically generated">
            <a:hlinkClick r:id="" action="ppaction://noaction">
              <a:snd r:embed="rId7" name="T1_W12_2.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4377802"/>
            <a:ext cx="609653" cy="627942"/>
          </a:xfrm>
          <a:prstGeom prst="rect">
            <a:avLst/>
          </a:prstGeom>
        </p:spPr>
      </p:pic>
      <p:pic>
        <p:nvPicPr>
          <p:cNvPr id="20" name="Picture 19" descr="A picture containing text, clipart&#10;&#10;Description automatically generated">
            <a:hlinkClick r:id="" action="ppaction://noaction">
              <a:snd r:embed="rId8" name="T1_W12_2.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2431224" y="2050303"/>
            <a:ext cx="40381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473821" y="3319477"/>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2335723" y="4485815"/>
            <a:ext cx="402680"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457472" y="5701158"/>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graphicFrame>
        <p:nvGraphicFramePr>
          <p:cNvPr id="62" name="Table 2">
            <a:extLst>
              <a:ext uri="{FF2B5EF4-FFF2-40B4-BE49-F238E27FC236}">
                <a16:creationId xmlns:a16="http://schemas.microsoft.com/office/drawing/2014/main" id="{524770D9-BF89-4252-8C83-5D153DCD62FD}"/>
              </a:ext>
            </a:extLst>
          </p:cNvPr>
          <p:cNvGraphicFramePr/>
          <p:nvPr>
            <p:extLst>
              <p:ext uri="{D42A27DB-BD31-4B8C-83A1-F6EECF244321}">
                <p14:modId xmlns:p14="http://schemas.microsoft.com/office/powerpoint/2010/main" val="3597397192"/>
              </p:ext>
            </p:extLst>
          </p:nvPr>
        </p:nvGraphicFramePr>
        <p:xfrm>
          <a:off x="5614841" y="1672947"/>
          <a:ext cx="5568974"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821306">
                  <a:extLst>
                    <a:ext uri="{9D8B030D-6E8A-4147-A177-3AD203B41FA5}">
                      <a16:colId xmlns:a16="http://schemas.microsoft.com/office/drawing/2014/main" val="20001"/>
                    </a:ext>
                  </a:extLst>
                </a:gridCol>
                <a:gridCol w="1828800">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 a n d e r 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j  e  m a n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r  u   f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  H e r  z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6551626" y="2079935"/>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6717775" y="3312790"/>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806560" y="4469339"/>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585794" y="5669194"/>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1_W12_2.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057" y="1994485"/>
            <a:ext cx="609653" cy="627942"/>
          </a:xfrm>
          <a:prstGeom prst="rect">
            <a:avLst/>
          </a:prstGeom>
        </p:spPr>
      </p:pic>
      <p:pic>
        <p:nvPicPr>
          <p:cNvPr id="72" name="Picture 71" descr="A picture containing text, clipart&#10;&#10;Description automatically generated">
            <a:hlinkClick r:id="" action="ppaction://noaction">
              <a:snd r:embed="rId11" name="T1_W12_2.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1973" y="3145980"/>
            <a:ext cx="609653" cy="627942"/>
          </a:xfrm>
          <a:prstGeom prst="rect">
            <a:avLst/>
          </a:prstGeom>
        </p:spPr>
      </p:pic>
      <p:pic>
        <p:nvPicPr>
          <p:cNvPr id="73" name="Picture 72" descr="A picture containing text, clipart&#10;&#10;Description automatically generated">
            <a:hlinkClick r:id="" action="ppaction://noaction">
              <a:snd r:embed="rId12" name="T1_W12_2.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1" y="4377802"/>
            <a:ext cx="609653" cy="627942"/>
          </a:xfrm>
          <a:prstGeom prst="rect">
            <a:avLst/>
          </a:prstGeom>
        </p:spPr>
      </p:pic>
      <p:pic>
        <p:nvPicPr>
          <p:cNvPr id="74" name="Picture 73" descr="A picture containing text, clipart&#10;&#10;Description automatically generated">
            <a:hlinkClick r:id="" action="ppaction://noaction">
              <a:snd r:embed="rId13" name="T1_W12_2.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3" name="TextBox 2">
            <a:extLst>
              <a:ext uri="{FF2B5EF4-FFF2-40B4-BE49-F238E27FC236}">
                <a16:creationId xmlns:a16="http://schemas.microsoft.com/office/drawing/2014/main" id="{530D02C4-8BDB-1917-A516-98AE3C642FF8}"/>
              </a:ext>
            </a:extLst>
          </p:cNvPr>
          <p:cNvSpPr txBox="1"/>
          <p:nvPr/>
        </p:nvSpPr>
        <p:spPr>
          <a:xfrm>
            <a:off x="2738402" y="2463654"/>
            <a:ext cx="823919"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6" name="TextBox 35">
            <a:extLst>
              <a:ext uri="{FF2B5EF4-FFF2-40B4-BE49-F238E27FC236}">
                <a16:creationId xmlns:a16="http://schemas.microsoft.com/office/drawing/2014/main" id="{2D6961FD-435D-74B7-9C5F-60341FBF6A9F}"/>
              </a:ext>
            </a:extLst>
          </p:cNvPr>
          <p:cNvSpPr txBox="1"/>
          <p:nvPr/>
        </p:nvSpPr>
        <p:spPr>
          <a:xfrm>
            <a:off x="2687097" y="3680424"/>
            <a:ext cx="864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7" name="TextBox 36">
            <a:extLst>
              <a:ext uri="{FF2B5EF4-FFF2-40B4-BE49-F238E27FC236}">
                <a16:creationId xmlns:a16="http://schemas.microsoft.com/office/drawing/2014/main" id="{C271B4A5-300C-6125-7D17-6241A9D311D8}"/>
              </a:ext>
            </a:extLst>
          </p:cNvPr>
          <p:cNvSpPr txBox="1"/>
          <p:nvPr/>
        </p:nvSpPr>
        <p:spPr>
          <a:xfrm>
            <a:off x="2711746" y="4875937"/>
            <a:ext cx="864406" cy="400110"/>
          </a:xfrm>
          <a:prstGeom prst="rect">
            <a:avLst/>
          </a:prstGeom>
          <a:noFill/>
          <a:ln>
            <a:solidFill>
              <a:srgbClr val="002060"/>
            </a:solidFill>
          </a:ln>
        </p:spPr>
        <p:txBody>
          <a:bodyPr wrap="square" rtlCol="0">
            <a:spAutoFit/>
          </a:bodyPr>
          <a:lstStyle/>
          <a:p>
            <a:r>
              <a:rPr lang="en-US" sz="2000" b="1" dirty="0">
                <a:solidFill>
                  <a:srgbClr val="002060"/>
                </a:solidFill>
              </a:rPr>
              <a:t>hard</a:t>
            </a:r>
            <a:endParaRPr lang="en-GB" sz="2000" b="1" dirty="0">
              <a:solidFill>
                <a:srgbClr val="002060"/>
              </a:solidFill>
            </a:endParaRPr>
          </a:p>
        </p:txBody>
      </p:sp>
      <p:sp>
        <p:nvSpPr>
          <p:cNvPr id="38" name="TextBox 37">
            <a:extLst>
              <a:ext uri="{FF2B5EF4-FFF2-40B4-BE49-F238E27FC236}">
                <a16:creationId xmlns:a16="http://schemas.microsoft.com/office/drawing/2014/main" id="{5F3EF34C-9AE1-9DA4-3DE8-718E6EBAF309}"/>
              </a:ext>
            </a:extLst>
          </p:cNvPr>
          <p:cNvSpPr txBox="1"/>
          <p:nvPr/>
        </p:nvSpPr>
        <p:spPr>
          <a:xfrm>
            <a:off x="2711746" y="6040151"/>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1" name="TextBox 30">
            <a:extLst>
              <a:ext uri="{FF2B5EF4-FFF2-40B4-BE49-F238E27FC236}">
                <a16:creationId xmlns:a16="http://schemas.microsoft.com/office/drawing/2014/main" id="{A09003B0-BC89-2405-0DA4-4F7405C5C162}"/>
              </a:ext>
            </a:extLst>
          </p:cNvPr>
          <p:cNvSpPr txBox="1"/>
          <p:nvPr/>
        </p:nvSpPr>
        <p:spPr>
          <a:xfrm>
            <a:off x="8564768" y="3646679"/>
            <a:ext cx="779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0" name="TextBox 29">
            <a:extLst>
              <a:ext uri="{FF2B5EF4-FFF2-40B4-BE49-F238E27FC236}">
                <a16:creationId xmlns:a16="http://schemas.microsoft.com/office/drawing/2014/main" id="{399D7B94-A0EB-FB18-34AE-0CB840A2E82A}"/>
              </a:ext>
            </a:extLst>
          </p:cNvPr>
          <p:cNvSpPr txBox="1"/>
          <p:nvPr/>
        </p:nvSpPr>
        <p:spPr>
          <a:xfrm>
            <a:off x="8508061" y="4853200"/>
            <a:ext cx="779406"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2" name="TextBox 31">
            <a:extLst>
              <a:ext uri="{FF2B5EF4-FFF2-40B4-BE49-F238E27FC236}">
                <a16:creationId xmlns:a16="http://schemas.microsoft.com/office/drawing/2014/main" id="{23E891A5-8A59-9485-16EA-740111F966E8}"/>
              </a:ext>
            </a:extLst>
          </p:cNvPr>
          <p:cNvSpPr txBox="1"/>
          <p:nvPr/>
        </p:nvSpPr>
        <p:spPr>
          <a:xfrm>
            <a:off x="8479768" y="2456391"/>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grpSp>
        <p:nvGrpSpPr>
          <p:cNvPr id="4" name="Group 3">
            <a:extLst>
              <a:ext uri="{FF2B5EF4-FFF2-40B4-BE49-F238E27FC236}">
                <a16:creationId xmlns:a16="http://schemas.microsoft.com/office/drawing/2014/main" id="{18C5200A-3991-62C7-A29D-C80160FD0EB9}"/>
              </a:ext>
            </a:extLst>
          </p:cNvPr>
          <p:cNvGrpSpPr/>
          <p:nvPr/>
        </p:nvGrpSpPr>
        <p:grpSpPr>
          <a:xfrm>
            <a:off x="5403070" y="-221997"/>
            <a:ext cx="5667305" cy="2544993"/>
            <a:chOff x="5454406" y="482318"/>
            <a:chExt cx="4773006" cy="2199153"/>
          </a:xfrm>
        </p:grpSpPr>
        <p:sp>
          <p:nvSpPr>
            <p:cNvPr id="6" name="Oval Callout 13">
              <a:extLst>
                <a:ext uri="{FF2B5EF4-FFF2-40B4-BE49-F238E27FC236}">
                  <a16:creationId xmlns:a16="http://schemas.microsoft.com/office/drawing/2014/main" id="{DA28AECF-65A3-B792-775C-ABC7631812AA}"/>
                </a:ext>
              </a:extLst>
            </p:cNvPr>
            <p:cNvSpPr/>
            <p:nvPr/>
          </p:nvSpPr>
          <p:spPr>
            <a:xfrm>
              <a:off x="5454406" y="482318"/>
              <a:ext cx="4773006" cy="2199153"/>
            </a:xfrm>
            <a:prstGeom prst="wedgeEllipseCallout">
              <a:avLst>
                <a:gd name="adj1" fmla="val -93308"/>
                <a:gd name="adj2" fmla="val 4534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04012CD6-5CA4-26B9-243F-78B198E48B43}"/>
                </a:ext>
              </a:extLst>
            </p:cNvPr>
            <p:cNvSpPr txBox="1"/>
            <p:nvPr/>
          </p:nvSpPr>
          <p:spPr>
            <a:xfrm>
              <a:off x="5752403" y="1101745"/>
              <a:ext cx="4475009" cy="1037216"/>
            </a:xfrm>
            <a:prstGeom prst="rect">
              <a:avLst/>
            </a:prstGeom>
            <a:noFill/>
          </p:spPr>
          <p:txBody>
            <a:bodyPr wrap="square" rtlCol="0">
              <a:spAutoFit/>
            </a:bodyPr>
            <a:lstStyle/>
            <a:p>
              <a:pPr algn="ctr"/>
              <a:r>
                <a:rPr lang="en-GB" sz="2400" dirty="0">
                  <a:solidFill>
                    <a:schemeClr val="bg1"/>
                  </a:solidFill>
                </a:rPr>
                <a:t>Final syllable vowels can be short or long before consonants so just listen out extra carefully!</a:t>
              </a:r>
            </a:p>
          </p:txBody>
        </p:sp>
      </p:grpSp>
      <p:pic>
        <p:nvPicPr>
          <p:cNvPr id="12" name="Picture 11" descr="A black background with white dots&#10;&#10;Description automatically generated">
            <a:extLst>
              <a:ext uri="{FF2B5EF4-FFF2-40B4-BE49-F238E27FC236}">
                <a16:creationId xmlns:a16="http://schemas.microsoft.com/office/drawing/2014/main" id="{A263F2F4-EF88-2F31-5274-38102B68DF87}"/>
              </a:ext>
            </a:extLst>
          </p:cNvPr>
          <p:cNvPicPr>
            <a:picLocks noChangeAspect="1"/>
          </p:cNvPicPr>
          <p:nvPr/>
        </p:nvPicPr>
        <p:blipFill>
          <a:blip r:embed="rId14"/>
          <a:stretch>
            <a:fillRect/>
          </a:stretch>
        </p:blipFill>
        <p:spPr>
          <a:xfrm>
            <a:off x="4113411" y="1865694"/>
            <a:ext cx="666940" cy="894846"/>
          </a:xfrm>
          <a:prstGeom prst="rect">
            <a:avLst/>
          </a:prstGeom>
        </p:spPr>
      </p:pic>
      <p:pic>
        <p:nvPicPr>
          <p:cNvPr id="33" name="Picture 32">
            <a:extLst>
              <a:ext uri="{FF2B5EF4-FFF2-40B4-BE49-F238E27FC236}">
                <a16:creationId xmlns:a16="http://schemas.microsoft.com/office/drawing/2014/main" id="{3EAA9DAF-152E-EEDD-F09B-501452E65C59}"/>
              </a:ext>
            </a:extLst>
          </p:cNvPr>
          <p:cNvPicPr>
            <a:picLocks noChangeAspect="1"/>
          </p:cNvPicPr>
          <p:nvPr/>
        </p:nvPicPr>
        <p:blipFill>
          <a:blip r:embed="rId15"/>
          <a:stretch>
            <a:fillRect/>
          </a:stretch>
        </p:blipFill>
        <p:spPr>
          <a:xfrm>
            <a:off x="3878635" y="3286083"/>
            <a:ext cx="1026465" cy="410586"/>
          </a:xfrm>
          <a:prstGeom prst="rect">
            <a:avLst/>
          </a:prstGeom>
        </p:spPr>
      </p:pic>
      <p:pic>
        <p:nvPicPr>
          <p:cNvPr id="39" name="Picture 38">
            <a:extLst>
              <a:ext uri="{FF2B5EF4-FFF2-40B4-BE49-F238E27FC236}">
                <a16:creationId xmlns:a16="http://schemas.microsoft.com/office/drawing/2014/main" id="{B908FEA7-50A0-541A-56B6-074D70D889DD}"/>
              </a:ext>
            </a:extLst>
          </p:cNvPr>
          <p:cNvPicPr>
            <a:picLocks noChangeAspect="1"/>
          </p:cNvPicPr>
          <p:nvPr/>
        </p:nvPicPr>
        <p:blipFill>
          <a:blip r:embed="rId16"/>
          <a:stretch>
            <a:fillRect/>
          </a:stretch>
        </p:blipFill>
        <p:spPr>
          <a:xfrm>
            <a:off x="3620857" y="4438203"/>
            <a:ext cx="1696390" cy="414997"/>
          </a:xfrm>
          <a:prstGeom prst="rect">
            <a:avLst/>
          </a:prstGeom>
        </p:spPr>
      </p:pic>
      <p:pic>
        <p:nvPicPr>
          <p:cNvPr id="43" name="Picture 42">
            <a:extLst>
              <a:ext uri="{FF2B5EF4-FFF2-40B4-BE49-F238E27FC236}">
                <a16:creationId xmlns:a16="http://schemas.microsoft.com/office/drawing/2014/main" id="{2A6B9A07-9E23-5D7B-ECE0-FBB1FF933928}"/>
              </a:ext>
            </a:extLst>
          </p:cNvPr>
          <p:cNvPicPr>
            <a:picLocks noChangeAspect="1"/>
          </p:cNvPicPr>
          <p:nvPr/>
        </p:nvPicPr>
        <p:blipFill>
          <a:blip r:embed="rId17"/>
          <a:stretch>
            <a:fillRect/>
          </a:stretch>
        </p:blipFill>
        <p:spPr>
          <a:xfrm>
            <a:off x="9395806" y="2079934"/>
            <a:ext cx="1767785" cy="383862"/>
          </a:xfrm>
          <a:prstGeom prst="rect">
            <a:avLst/>
          </a:prstGeom>
        </p:spPr>
      </p:pic>
      <p:pic>
        <p:nvPicPr>
          <p:cNvPr id="48" name="Picture 47">
            <a:extLst>
              <a:ext uri="{FF2B5EF4-FFF2-40B4-BE49-F238E27FC236}">
                <a16:creationId xmlns:a16="http://schemas.microsoft.com/office/drawing/2014/main" id="{1FF3DAA3-D113-64F8-C8FE-A3E99AA17949}"/>
              </a:ext>
            </a:extLst>
          </p:cNvPr>
          <p:cNvPicPr>
            <a:picLocks noChangeAspect="1"/>
          </p:cNvPicPr>
          <p:nvPr/>
        </p:nvPicPr>
        <p:blipFill>
          <a:blip r:embed="rId18"/>
          <a:stretch>
            <a:fillRect/>
          </a:stretch>
        </p:blipFill>
        <p:spPr>
          <a:xfrm>
            <a:off x="9482433" y="3276985"/>
            <a:ext cx="1506416" cy="371713"/>
          </a:xfrm>
          <a:prstGeom prst="rect">
            <a:avLst/>
          </a:prstGeom>
        </p:spPr>
      </p:pic>
      <p:pic>
        <p:nvPicPr>
          <p:cNvPr id="52" name="Picture 51" descr="A red heart with black background&#10;&#10;Description automatically generated">
            <a:extLst>
              <a:ext uri="{FF2B5EF4-FFF2-40B4-BE49-F238E27FC236}">
                <a16:creationId xmlns:a16="http://schemas.microsoft.com/office/drawing/2014/main" id="{5C1A787D-4EA9-B99E-06C9-7EB3E3F6729A}"/>
              </a:ext>
            </a:extLst>
          </p:cNvPr>
          <p:cNvPicPr>
            <a:picLocks noChangeAspect="1"/>
          </p:cNvPicPr>
          <p:nvPr/>
        </p:nvPicPr>
        <p:blipFill>
          <a:blip r:embed="rId19"/>
          <a:stretch>
            <a:fillRect/>
          </a:stretch>
        </p:blipFill>
        <p:spPr>
          <a:xfrm>
            <a:off x="9832961" y="5474750"/>
            <a:ext cx="975360" cy="902970"/>
          </a:xfrm>
          <a:prstGeom prst="rect">
            <a:avLst/>
          </a:prstGeom>
        </p:spPr>
      </p:pic>
      <p:grpSp>
        <p:nvGrpSpPr>
          <p:cNvPr id="11" name="Group 10">
            <a:extLst>
              <a:ext uri="{FF2B5EF4-FFF2-40B4-BE49-F238E27FC236}">
                <a16:creationId xmlns:a16="http://schemas.microsoft.com/office/drawing/2014/main" id="{613308AF-8208-43AF-B2B4-8956E17737BF}"/>
              </a:ext>
            </a:extLst>
          </p:cNvPr>
          <p:cNvGrpSpPr/>
          <p:nvPr/>
        </p:nvGrpSpPr>
        <p:grpSpPr>
          <a:xfrm>
            <a:off x="4078547" y="5412127"/>
            <a:ext cx="985806" cy="772981"/>
            <a:chOff x="4078547" y="5412127"/>
            <a:chExt cx="985806" cy="772981"/>
          </a:xfrm>
        </p:grpSpPr>
        <p:sp>
          <p:nvSpPr>
            <p:cNvPr id="7" name="Oval 6">
              <a:extLst>
                <a:ext uri="{FF2B5EF4-FFF2-40B4-BE49-F238E27FC236}">
                  <a16:creationId xmlns:a16="http://schemas.microsoft.com/office/drawing/2014/main" id="{D39FAF75-55AD-4900-8A12-9213ABD49318}"/>
                </a:ext>
              </a:extLst>
            </p:cNvPr>
            <p:cNvSpPr/>
            <p:nvPr/>
          </p:nvSpPr>
          <p:spPr>
            <a:xfrm>
              <a:off x="4091857" y="5412127"/>
              <a:ext cx="814802" cy="77298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0E21654-8B9D-40A9-BEFB-1F37E52BB971}"/>
                </a:ext>
              </a:extLst>
            </p:cNvPr>
            <p:cNvSpPr txBox="1"/>
            <p:nvPr/>
          </p:nvSpPr>
          <p:spPr>
            <a:xfrm>
              <a:off x="4078547" y="5613951"/>
              <a:ext cx="985806" cy="400110"/>
            </a:xfrm>
            <a:prstGeom prst="rect">
              <a:avLst/>
            </a:prstGeom>
            <a:noFill/>
          </p:spPr>
          <p:txBody>
            <a:bodyPr wrap="square" rtlCol="0">
              <a:spAutoFit/>
            </a:bodyPr>
            <a:lstStyle/>
            <a:p>
              <a:r>
                <a:rPr lang="en-GB" sz="2000" b="1" dirty="0">
                  <a:solidFill>
                    <a:schemeClr val="bg1"/>
                  </a:solidFill>
                </a:rPr>
                <a:t>round</a:t>
              </a:r>
            </a:p>
          </p:txBody>
        </p:sp>
      </p:grpSp>
      <p:grpSp>
        <p:nvGrpSpPr>
          <p:cNvPr id="13" name="Group 12">
            <a:extLst>
              <a:ext uri="{FF2B5EF4-FFF2-40B4-BE49-F238E27FC236}">
                <a16:creationId xmlns:a16="http://schemas.microsoft.com/office/drawing/2014/main" id="{F23D0049-21B6-4BE5-ABF9-7690CDCCC7A7}"/>
              </a:ext>
            </a:extLst>
          </p:cNvPr>
          <p:cNvGrpSpPr/>
          <p:nvPr/>
        </p:nvGrpSpPr>
        <p:grpSpPr>
          <a:xfrm>
            <a:off x="9807231" y="4181064"/>
            <a:ext cx="985806" cy="899532"/>
            <a:chOff x="9807231" y="4181064"/>
            <a:chExt cx="985806" cy="899532"/>
          </a:xfrm>
        </p:grpSpPr>
        <p:pic>
          <p:nvPicPr>
            <p:cNvPr id="50" name="Picture 49" descr="A yellow circle with a horn symbol&#10;&#10;Description automatically generated">
              <a:extLst>
                <a:ext uri="{FF2B5EF4-FFF2-40B4-BE49-F238E27FC236}">
                  <a16:creationId xmlns:a16="http://schemas.microsoft.com/office/drawing/2014/main" id="{B5C2ADEF-AA02-3826-FEB7-3F06519DEDBA}"/>
                </a:ext>
              </a:extLst>
            </p:cNvPr>
            <p:cNvPicPr>
              <a:picLocks noChangeAspect="1"/>
            </p:cNvPicPr>
            <p:nvPr/>
          </p:nvPicPr>
          <p:blipFill>
            <a:blip r:embed="rId20"/>
            <a:stretch>
              <a:fillRect/>
            </a:stretch>
          </p:blipFill>
          <p:spPr>
            <a:xfrm>
              <a:off x="9832961" y="4181064"/>
              <a:ext cx="899532" cy="899532"/>
            </a:xfrm>
            <a:prstGeom prst="rect">
              <a:avLst/>
            </a:prstGeom>
          </p:spPr>
        </p:pic>
        <p:sp>
          <p:nvSpPr>
            <p:cNvPr id="47" name="TextBox 46">
              <a:extLst>
                <a:ext uri="{FF2B5EF4-FFF2-40B4-BE49-F238E27FC236}">
                  <a16:creationId xmlns:a16="http://schemas.microsoft.com/office/drawing/2014/main" id="{CD4A82E2-57AA-445C-943A-0CC2AA5F4D72}"/>
                </a:ext>
              </a:extLst>
            </p:cNvPr>
            <p:cNvSpPr txBox="1"/>
            <p:nvPr/>
          </p:nvSpPr>
          <p:spPr>
            <a:xfrm>
              <a:off x="9807231" y="4526447"/>
              <a:ext cx="985806" cy="400110"/>
            </a:xfrm>
            <a:prstGeom prst="rect">
              <a:avLst/>
            </a:prstGeom>
            <a:noFill/>
          </p:spPr>
          <p:txBody>
            <a:bodyPr wrap="square" rtlCol="0">
              <a:spAutoFit/>
            </a:bodyPr>
            <a:lstStyle/>
            <a:p>
              <a:r>
                <a:rPr lang="en-GB" sz="2000" b="1" dirty="0">
                  <a:solidFill>
                    <a:srgbClr val="002060"/>
                  </a:solidFill>
                </a:rPr>
                <a:t>to call</a:t>
              </a:r>
            </a:p>
          </p:txBody>
        </p:sp>
      </p:grpSp>
    </p:spTree>
    <p:extLst>
      <p:ext uri="{BB962C8B-B14F-4D97-AF65-F5344CB8AC3E}">
        <p14:creationId xmlns:p14="http://schemas.microsoft.com/office/powerpoint/2010/main" val="17005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 grpId="0" animBg="1"/>
      <p:bldP spid="44" grpId="0" animBg="1"/>
      <p:bldP spid="45" grpId="0" animBg="1"/>
      <p:bldP spid="56" grpId="0" animBg="1"/>
      <p:bldP spid="67" grpId="0" animBg="1"/>
      <p:bldP spid="68" grpId="0" animBg="1"/>
      <p:bldP spid="69" grpId="0" animBg="1"/>
      <p:bldP spid="70" grpId="0" animBg="1"/>
      <p:bldP spid="3" grpId="0" animBg="1"/>
      <p:bldP spid="36" grpId="0" animBg="1"/>
      <p:bldP spid="37" grpId="0" animBg="1"/>
      <p:bldP spid="38" grpId="0" animBg="1"/>
      <p:bldP spid="31" grpId="0" animBg="1"/>
      <p:bldP spid="30"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4282804462"/>
              </p:ext>
            </p:extLst>
          </p:nvPr>
        </p:nvGraphicFramePr>
        <p:xfrm>
          <a:off x="308263" y="1672947"/>
          <a:ext cx="5085231"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430469">
                  <a:extLst>
                    <a:ext uri="{9D8B030D-6E8A-4147-A177-3AD203B41FA5}">
                      <a16:colId xmlns:a16="http://schemas.microsoft.com/office/drawing/2014/main" val="20001"/>
                    </a:ext>
                  </a:extLst>
                </a:gridCol>
                <a:gridCol w="1735894">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r e l a t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v</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v  ö  l  </a:t>
                      </a:r>
                      <a:r>
                        <a:rPr lang="en-GB" sz="2400" b="1" strike="noStrike" kern="1200" spc="-1" dirty="0" err="1">
                          <a:solidFill>
                            <a:srgbClr val="002060"/>
                          </a:solidFill>
                          <a:latin typeface="Century gothic"/>
                          <a:ea typeface="+mn-ea"/>
                          <a:cs typeface="+mn-cs"/>
                        </a:rPr>
                        <a:t>l</a:t>
                      </a:r>
                      <a:r>
                        <a:rPr lang="en-GB" sz="2400" b="1" strike="noStrike" kern="1200" spc="-1" dirty="0">
                          <a:solidFill>
                            <a:srgbClr val="002060"/>
                          </a:solidFill>
                          <a:latin typeface="Century gothic"/>
                          <a:ea typeface="+mn-ea"/>
                          <a:cs typeface="+mn-cs"/>
                        </a:rPr>
                        <a:t>   i  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p e r s ö n l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ch</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L  a  g e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1_W12_3.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6" y="1994485"/>
            <a:ext cx="609653" cy="627942"/>
          </a:xfrm>
          <a:prstGeom prst="rect">
            <a:avLst/>
          </a:prstGeom>
        </p:spPr>
      </p:pic>
      <p:sp>
        <p:nvSpPr>
          <p:cNvPr id="15" name="CustomShape 6">
            <a:hlinkClick r:id="" action="ppaction://noaction">
              <a:snd r:embed="rId5" name="T1_W12_3.1.wav"/>
            </a:hlinkClick>
            <a:extLst>
              <a:ext uri="{FF2B5EF4-FFF2-40B4-BE49-F238E27FC236}">
                <a16:creationId xmlns:a16="http://schemas.microsoft.com/office/drawing/2014/main" id="{76EA0DC1-EFD3-4A65-8DC5-2DAE9E183631}"/>
              </a:ext>
            </a:extLst>
          </p:cNvPr>
          <p:cNvSpPr/>
          <p:nvPr/>
        </p:nvSpPr>
        <p:spPr>
          <a:xfrm>
            <a:off x="27886" y="2227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1_W12_3.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02" y="3145980"/>
            <a:ext cx="609653" cy="627942"/>
          </a:xfrm>
          <a:prstGeom prst="rect">
            <a:avLst/>
          </a:prstGeom>
        </p:spPr>
      </p:pic>
      <p:pic>
        <p:nvPicPr>
          <p:cNvPr id="19" name="Picture 18" descr="A picture containing text, clipart&#10;&#10;Description automatically generated">
            <a:hlinkClick r:id="" action="ppaction://noaction">
              <a:snd r:embed="rId7" name="T1_W12_3.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4377802"/>
            <a:ext cx="609653" cy="627942"/>
          </a:xfrm>
          <a:prstGeom prst="rect">
            <a:avLst/>
          </a:prstGeom>
        </p:spPr>
      </p:pic>
      <p:pic>
        <p:nvPicPr>
          <p:cNvPr id="20" name="Picture 19" descr="A picture containing text, clipart&#10;&#10;Description automatically generated">
            <a:hlinkClick r:id="" action="ppaction://noaction">
              <a:snd r:embed="rId8" name="T1_W12_3.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57" y="5612264"/>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41" name="TextBox 40">
            <a:extLst>
              <a:ext uri="{FF2B5EF4-FFF2-40B4-BE49-F238E27FC236}">
                <a16:creationId xmlns:a16="http://schemas.microsoft.com/office/drawing/2014/main" id="{7A8C3160-B063-4678-BA12-DFDA88F096C6}"/>
              </a:ext>
            </a:extLst>
          </p:cNvPr>
          <p:cNvSpPr txBox="1"/>
          <p:nvPr/>
        </p:nvSpPr>
        <p:spPr>
          <a:xfrm>
            <a:off x="118707" y="550057"/>
            <a:ext cx="97168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u</a:t>
            </a:r>
            <a:r>
              <a:rPr lang="en-GB" sz="2400" dirty="0">
                <a:solidFill>
                  <a:srgbClr val="002060"/>
                </a:solidFill>
                <a:latin typeface="Century Gothic" panose="020B0502020202020204" pitchFamily="34" charset="0"/>
              </a:rPr>
              <a:t>] (and </a:t>
            </a:r>
            <a:r>
              <a:rPr lang="en-GB" sz="2400" i="1" dirty="0">
                <a:solidFill>
                  <a:srgbClr val="002060"/>
                </a:solidFill>
                <a:latin typeface="Century Gothic" panose="020B0502020202020204" pitchFamily="34" charset="0"/>
              </a:rPr>
              <a:t>long</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short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ei</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(for [</a:t>
            </a:r>
            <a:r>
              <a:rPr lang="en-GB" sz="2400" dirty="0" err="1">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 also </a:t>
            </a:r>
            <a:r>
              <a:rPr lang="en-GB" sz="2400" i="1" dirty="0">
                <a:solidFill>
                  <a:srgbClr val="002060"/>
                </a:solidFill>
                <a:latin typeface="Century Gothic" panose="020B0502020202020204" pitchFamily="34" charset="0"/>
              </a:rPr>
              <a:t>hard</a:t>
            </a:r>
            <a:r>
              <a:rPr lang="en-GB" sz="2400" dirty="0">
                <a:solidFill>
                  <a:srgbClr val="002060"/>
                </a:solidFill>
                <a:latin typeface="Century Gothic" panose="020B0502020202020204" pitchFamily="34" charset="0"/>
              </a:rPr>
              <a:t> or </a:t>
            </a:r>
            <a:r>
              <a:rPr lang="en-GB" sz="2400" i="1" dirty="0">
                <a:solidFill>
                  <a:srgbClr val="002060"/>
                </a:solidFill>
                <a:latin typeface="Century Gothic" panose="020B0502020202020204" pitchFamily="34" charset="0"/>
              </a:rPr>
              <a:t>soft</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2374770" y="2127108"/>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2388417" y="3292309"/>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3103463" y="4445620"/>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543864" y="5703190"/>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graphicFrame>
        <p:nvGraphicFramePr>
          <p:cNvPr id="62" name="Table 2">
            <a:extLst>
              <a:ext uri="{FF2B5EF4-FFF2-40B4-BE49-F238E27FC236}">
                <a16:creationId xmlns:a16="http://schemas.microsoft.com/office/drawing/2014/main" id="{524770D9-BF89-4252-8C83-5D153DCD62FD}"/>
              </a:ext>
            </a:extLst>
          </p:cNvPr>
          <p:cNvGraphicFramePr/>
          <p:nvPr>
            <p:extLst>
              <p:ext uri="{D42A27DB-BD31-4B8C-83A1-F6EECF244321}">
                <p14:modId xmlns:p14="http://schemas.microsoft.com/office/powerpoint/2010/main" val="2744719711"/>
              </p:ext>
            </p:extLst>
          </p:nvPr>
        </p:nvGraphicFramePr>
        <p:xfrm>
          <a:off x="5614841" y="1672947"/>
          <a:ext cx="5568974" cy="4796804"/>
        </p:xfrm>
        <a:graphic>
          <a:graphicData uri="http://schemas.openxmlformats.org/drawingml/2006/table">
            <a:tbl>
              <a:tblPr/>
              <a:tblGrid>
                <a:gridCol w="918868">
                  <a:extLst>
                    <a:ext uri="{9D8B030D-6E8A-4147-A177-3AD203B41FA5}">
                      <a16:colId xmlns:a16="http://schemas.microsoft.com/office/drawing/2014/main" val="20000"/>
                    </a:ext>
                  </a:extLst>
                </a:gridCol>
                <a:gridCol w="2821306">
                  <a:extLst>
                    <a:ext uri="{9D8B030D-6E8A-4147-A177-3AD203B41FA5}">
                      <a16:colId xmlns:a16="http://schemas.microsoft.com/office/drawing/2014/main" val="20001"/>
                    </a:ext>
                  </a:extLst>
                </a:gridCol>
                <a:gridCol w="1828800">
                  <a:extLst>
                    <a:ext uri="{9D8B030D-6E8A-4147-A177-3AD203B41FA5}">
                      <a16:colId xmlns:a16="http://schemas.microsoft.com/office/drawing/2014/main" val="3175701294"/>
                    </a:ext>
                  </a:extLst>
                </a:gridCol>
              </a:tblGrid>
              <a:tr h="1199201">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kern="1200" spc="-1" dirty="0">
                          <a:solidFill>
                            <a:srgbClr val="002060"/>
                          </a:solidFill>
                          <a:latin typeface="Century gothic"/>
                          <a:ea typeface="+mn-ea"/>
                          <a:cs typeface="+mn-cs"/>
                        </a:rPr>
                        <a:t>E r f  o  l 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1199201">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w  ü  n s c h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1199201">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n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e d r </a:t>
                      </a:r>
                      <a:r>
                        <a:rPr lang="en-GB" sz="2400" b="1" strike="noStrike" kern="1200" spc="-1" dirty="0" err="1">
                          <a:solidFill>
                            <a:srgbClr val="002060"/>
                          </a:solidFill>
                          <a:latin typeface="Century gothic"/>
                          <a:ea typeface="+mn-ea"/>
                          <a:cs typeface="+mn-cs"/>
                        </a:rPr>
                        <a:t>i</a:t>
                      </a:r>
                      <a:r>
                        <a:rPr lang="en-GB" sz="2400" b="1" strike="noStrike" kern="1200" spc="-1" dirty="0">
                          <a:solidFill>
                            <a:srgbClr val="002060"/>
                          </a:solidFill>
                          <a:latin typeface="Century gothic"/>
                          <a:ea typeface="+mn-ea"/>
                          <a:cs typeface="+mn-cs"/>
                        </a:rPr>
                        <a:t> g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1199201">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b r </a:t>
                      </a:r>
                      <a:r>
                        <a:rPr lang="en-GB" sz="2400" b="1" strike="noStrike" spc="-1" dirty="0" err="1">
                          <a:solidFill>
                            <a:srgbClr val="002060"/>
                          </a:solidFill>
                          <a:latin typeface="Century gothic"/>
                        </a:rPr>
                        <a:t>ei</a:t>
                      </a:r>
                      <a:r>
                        <a:rPr lang="en-GB" sz="2400" b="1" strike="noStrike" spc="-1" dirty="0">
                          <a:solidFill>
                            <a:srgbClr val="002060"/>
                          </a:solidFill>
                          <a:latin typeface="Century gothic"/>
                        </a:rPr>
                        <a:t>  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Rounded Corners 66">
            <a:extLst>
              <a:ext uri="{FF2B5EF4-FFF2-40B4-BE49-F238E27FC236}">
                <a16:creationId xmlns:a16="http://schemas.microsoft.com/office/drawing/2014/main" id="{166D1E1B-5C74-46C6-8E8D-F06C8F61AAFE}"/>
              </a:ext>
            </a:extLst>
          </p:cNvPr>
          <p:cNvSpPr/>
          <p:nvPr/>
        </p:nvSpPr>
        <p:spPr>
          <a:xfrm>
            <a:off x="7227357" y="2066142"/>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6525292" y="3279109"/>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6850388" y="4479378"/>
            <a:ext cx="44272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7029463" y="5678530"/>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1_W12_3.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82" y="1994485"/>
            <a:ext cx="609653" cy="627942"/>
          </a:xfrm>
          <a:prstGeom prst="rect">
            <a:avLst/>
          </a:prstGeom>
        </p:spPr>
      </p:pic>
      <p:pic>
        <p:nvPicPr>
          <p:cNvPr id="72" name="Picture 71" descr="A picture containing text, clipart&#10;&#10;Description automatically generated">
            <a:hlinkClick r:id="" action="ppaction://noaction">
              <a:snd r:embed="rId11" name="T1_W12_3.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743" y="3145980"/>
            <a:ext cx="609653" cy="627942"/>
          </a:xfrm>
          <a:prstGeom prst="rect">
            <a:avLst/>
          </a:prstGeom>
        </p:spPr>
      </p:pic>
      <p:pic>
        <p:nvPicPr>
          <p:cNvPr id="73" name="Picture 72" descr="A picture containing text, clipart&#10;&#10;Description automatically generated">
            <a:hlinkClick r:id="" action="ppaction://noaction">
              <a:snd r:embed="rId12" name="T1_W12_3.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944" y="4377802"/>
            <a:ext cx="609653" cy="627942"/>
          </a:xfrm>
          <a:prstGeom prst="rect">
            <a:avLst/>
          </a:prstGeom>
        </p:spPr>
      </p:pic>
      <p:pic>
        <p:nvPicPr>
          <p:cNvPr id="74" name="Picture 73" descr="A picture containing text, clipart&#10;&#10;Description automatically generated">
            <a:hlinkClick r:id="" action="ppaction://noaction">
              <a:snd r:embed="rId13" name="T1_W12_3.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060" y="5612264"/>
            <a:ext cx="609653" cy="627942"/>
          </a:xfrm>
          <a:prstGeom prst="rect">
            <a:avLst/>
          </a:prstGeom>
        </p:spPr>
      </p:pic>
      <p:sp>
        <p:nvSpPr>
          <p:cNvPr id="3" name="TextBox 2">
            <a:extLst>
              <a:ext uri="{FF2B5EF4-FFF2-40B4-BE49-F238E27FC236}">
                <a16:creationId xmlns:a16="http://schemas.microsoft.com/office/drawing/2014/main" id="{530D02C4-8BDB-1917-A516-98AE3C642FF8}"/>
              </a:ext>
            </a:extLst>
          </p:cNvPr>
          <p:cNvSpPr txBox="1"/>
          <p:nvPr/>
        </p:nvSpPr>
        <p:spPr>
          <a:xfrm>
            <a:off x="2756582" y="2447405"/>
            <a:ext cx="779084"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sp>
        <p:nvSpPr>
          <p:cNvPr id="36" name="TextBox 35">
            <a:extLst>
              <a:ext uri="{FF2B5EF4-FFF2-40B4-BE49-F238E27FC236}">
                <a16:creationId xmlns:a16="http://schemas.microsoft.com/office/drawing/2014/main" id="{2D6961FD-435D-74B7-9C5F-60341FBF6A9F}"/>
              </a:ext>
            </a:extLst>
          </p:cNvPr>
          <p:cNvSpPr txBox="1"/>
          <p:nvPr/>
        </p:nvSpPr>
        <p:spPr>
          <a:xfrm>
            <a:off x="2671260" y="3640589"/>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37" name="TextBox 36">
            <a:extLst>
              <a:ext uri="{FF2B5EF4-FFF2-40B4-BE49-F238E27FC236}">
                <a16:creationId xmlns:a16="http://schemas.microsoft.com/office/drawing/2014/main" id="{C271B4A5-300C-6125-7D17-6241A9D311D8}"/>
              </a:ext>
            </a:extLst>
          </p:cNvPr>
          <p:cNvSpPr txBox="1"/>
          <p:nvPr/>
        </p:nvSpPr>
        <p:spPr>
          <a:xfrm>
            <a:off x="2711746" y="4875937"/>
            <a:ext cx="864406" cy="400110"/>
          </a:xfrm>
          <a:prstGeom prst="rect">
            <a:avLst/>
          </a:prstGeom>
          <a:noFill/>
          <a:ln>
            <a:solidFill>
              <a:srgbClr val="002060"/>
            </a:solidFill>
          </a:ln>
        </p:spPr>
        <p:txBody>
          <a:bodyPr wrap="square" rtlCol="0">
            <a:spAutoFit/>
          </a:bodyPr>
          <a:lstStyle/>
          <a:p>
            <a:r>
              <a:rPr lang="en-US" sz="2000" b="1" dirty="0">
                <a:solidFill>
                  <a:srgbClr val="002060"/>
                </a:solidFill>
              </a:rPr>
              <a:t>soft</a:t>
            </a:r>
            <a:endParaRPr lang="en-GB" sz="2000" b="1" dirty="0">
              <a:solidFill>
                <a:srgbClr val="002060"/>
              </a:solidFill>
            </a:endParaRPr>
          </a:p>
        </p:txBody>
      </p:sp>
      <p:sp>
        <p:nvSpPr>
          <p:cNvPr id="38" name="TextBox 37">
            <a:extLst>
              <a:ext uri="{FF2B5EF4-FFF2-40B4-BE49-F238E27FC236}">
                <a16:creationId xmlns:a16="http://schemas.microsoft.com/office/drawing/2014/main" id="{5F3EF34C-9AE1-9DA4-3DE8-718E6EBAF309}"/>
              </a:ext>
            </a:extLst>
          </p:cNvPr>
          <p:cNvSpPr txBox="1"/>
          <p:nvPr/>
        </p:nvSpPr>
        <p:spPr>
          <a:xfrm>
            <a:off x="8441743" y="2463929"/>
            <a:ext cx="864406" cy="400110"/>
          </a:xfrm>
          <a:prstGeom prst="rect">
            <a:avLst/>
          </a:prstGeom>
          <a:noFill/>
          <a:ln>
            <a:solidFill>
              <a:srgbClr val="002060"/>
            </a:solidFill>
          </a:ln>
        </p:spPr>
        <p:txBody>
          <a:bodyPr wrap="square" rtlCol="0">
            <a:spAutoFit/>
          </a:bodyPr>
          <a:lstStyle/>
          <a:p>
            <a:r>
              <a:rPr lang="en-US" sz="2000" b="1" dirty="0">
                <a:solidFill>
                  <a:srgbClr val="002060"/>
                </a:solidFill>
              </a:rPr>
              <a:t>short</a:t>
            </a:r>
            <a:endParaRPr lang="en-GB" sz="2000" b="1" dirty="0">
              <a:solidFill>
                <a:srgbClr val="002060"/>
              </a:solidFill>
            </a:endParaRPr>
          </a:p>
        </p:txBody>
      </p:sp>
      <p:sp>
        <p:nvSpPr>
          <p:cNvPr id="16" name="TextBox 15">
            <a:extLst>
              <a:ext uri="{FF2B5EF4-FFF2-40B4-BE49-F238E27FC236}">
                <a16:creationId xmlns:a16="http://schemas.microsoft.com/office/drawing/2014/main" id="{D0CA8837-B9BB-79FE-4D9A-CBB9184F6E45}"/>
              </a:ext>
            </a:extLst>
          </p:cNvPr>
          <p:cNvSpPr txBox="1"/>
          <p:nvPr/>
        </p:nvSpPr>
        <p:spPr>
          <a:xfrm>
            <a:off x="2717658" y="6014532"/>
            <a:ext cx="779084" cy="400110"/>
          </a:xfrm>
          <a:prstGeom prst="rect">
            <a:avLst/>
          </a:prstGeom>
          <a:noFill/>
          <a:ln>
            <a:solidFill>
              <a:srgbClr val="002060"/>
            </a:solidFill>
          </a:ln>
        </p:spPr>
        <p:txBody>
          <a:bodyPr wrap="square" rtlCol="0">
            <a:spAutoFit/>
          </a:bodyPr>
          <a:lstStyle/>
          <a:p>
            <a:r>
              <a:rPr lang="en-US" sz="2000" b="1" dirty="0">
                <a:solidFill>
                  <a:srgbClr val="002060"/>
                </a:solidFill>
              </a:rPr>
              <a:t>long</a:t>
            </a:r>
            <a:endParaRPr lang="en-GB" sz="2000" b="1" dirty="0">
              <a:solidFill>
                <a:srgbClr val="002060"/>
              </a:solidFill>
            </a:endParaRPr>
          </a:p>
        </p:txBody>
      </p:sp>
      <p:pic>
        <p:nvPicPr>
          <p:cNvPr id="9" name="Picture 8">
            <a:extLst>
              <a:ext uri="{FF2B5EF4-FFF2-40B4-BE49-F238E27FC236}">
                <a16:creationId xmlns:a16="http://schemas.microsoft.com/office/drawing/2014/main" id="{55491755-CF9E-2B6E-833E-4ABD0DC49CCB}"/>
              </a:ext>
            </a:extLst>
          </p:cNvPr>
          <p:cNvPicPr>
            <a:picLocks noChangeAspect="1"/>
          </p:cNvPicPr>
          <p:nvPr/>
        </p:nvPicPr>
        <p:blipFill>
          <a:blip r:embed="rId14"/>
          <a:stretch>
            <a:fillRect/>
          </a:stretch>
        </p:blipFill>
        <p:spPr>
          <a:xfrm>
            <a:off x="3686074" y="3193197"/>
            <a:ext cx="1681936" cy="330018"/>
          </a:xfrm>
          <a:prstGeom prst="rect">
            <a:avLst/>
          </a:prstGeom>
        </p:spPr>
      </p:pic>
      <p:pic>
        <p:nvPicPr>
          <p:cNvPr id="14" name="Picture 13">
            <a:extLst>
              <a:ext uri="{FF2B5EF4-FFF2-40B4-BE49-F238E27FC236}">
                <a16:creationId xmlns:a16="http://schemas.microsoft.com/office/drawing/2014/main" id="{9A768B0E-2DB0-14AD-358C-AF89059818BB}"/>
              </a:ext>
            </a:extLst>
          </p:cNvPr>
          <p:cNvPicPr>
            <a:picLocks noChangeAspect="1"/>
          </p:cNvPicPr>
          <p:nvPr/>
        </p:nvPicPr>
        <p:blipFill>
          <a:blip r:embed="rId15"/>
          <a:stretch>
            <a:fillRect/>
          </a:stretch>
        </p:blipFill>
        <p:spPr>
          <a:xfrm>
            <a:off x="3651113" y="4353196"/>
            <a:ext cx="1681937" cy="403665"/>
          </a:xfrm>
          <a:prstGeom prst="rect">
            <a:avLst/>
          </a:prstGeom>
        </p:spPr>
      </p:pic>
      <p:pic>
        <p:nvPicPr>
          <p:cNvPr id="22" name="Picture 21">
            <a:extLst>
              <a:ext uri="{FF2B5EF4-FFF2-40B4-BE49-F238E27FC236}">
                <a16:creationId xmlns:a16="http://schemas.microsoft.com/office/drawing/2014/main" id="{F3B3E2B5-0AF4-9BCD-4190-F8F9767B7BF1}"/>
              </a:ext>
            </a:extLst>
          </p:cNvPr>
          <p:cNvPicPr>
            <a:picLocks noChangeAspect="1"/>
          </p:cNvPicPr>
          <p:nvPr/>
        </p:nvPicPr>
        <p:blipFill>
          <a:blip r:embed="rId16"/>
          <a:stretch>
            <a:fillRect/>
          </a:stretch>
        </p:blipFill>
        <p:spPr>
          <a:xfrm>
            <a:off x="3660969" y="5544932"/>
            <a:ext cx="1700440" cy="383862"/>
          </a:xfrm>
          <a:prstGeom prst="rect">
            <a:avLst/>
          </a:prstGeom>
        </p:spPr>
      </p:pic>
      <p:pic>
        <p:nvPicPr>
          <p:cNvPr id="25" name="Picture 24" descr="A black background with a black square&#10;&#10;Description automatically generated with medium confidence">
            <a:extLst>
              <a:ext uri="{FF2B5EF4-FFF2-40B4-BE49-F238E27FC236}">
                <a16:creationId xmlns:a16="http://schemas.microsoft.com/office/drawing/2014/main" id="{A711DBCE-D82D-ECE5-417C-B8C8D68DEB45}"/>
              </a:ext>
            </a:extLst>
          </p:cNvPr>
          <p:cNvPicPr>
            <a:picLocks noChangeAspect="1"/>
          </p:cNvPicPr>
          <p:nvPr/>
        </p:nvPicPr>
        <p:blipFill>
          <a:blip r:embed="rId17"/>
          <a:stretch>
            <a:fillRect/>
          </a:stretch>
        </p:blipFill>
        <p:spPr>
          <a:xfrm>
            <a:off x="9632490" y="1654233"/>
            <a:ext cx="655095" cy="1137749"/>
          </a:xfrm>
          <a:prstGeom prst="rect">
            <a:avLst/>
          </a:prstGeom>
        </p:spPr>
      </p:pic>
      <p:pic>
        <p:nvPicPr>
          <p:cNvPr id="27" name="Picture 26" descr="A yellow and black lamp&#10;&#10;Description automatically generated with medium confidence">
            <a:extLst>
              <a:ext uri="{FF2B5EF4-FFF2-40B4-BE49-F238E27FC236}">
                <a16:creationId xmlns:a16="http://schemas.microsoft.com/office/drawing/2014/main" id="{5BACE530-9F17-41E2-B3F8-8FD7F630CF3F}"/>
              </a:ext>
            </a:extLst>
          </p:cNvPr>
          <p:cNvPicPr>
            <a:picLocks noChangeAspect="1"/>
          </p:cNvPicPr>
          <p:nvPr/>
        </p:nvPicPr>
        <p:blipFill>
          <a:blip r:embed="rId18"/>
          <a:stretch>
            <a:fillRect/>
          </a:stretch>
        </p:blipFill>
        <p:spPr>
          <a:xfrm>
            <a:off x="9634742" y="3084858"/>
            <a:ext cx="1124793" cy="727600"/>
          </a:xfrm>
          <a:prstGeom prst="rect">
            <a:avLst/>
          </a:prstGeom>
        </p:spPr>
      </p:pic>
      <p:pic>
        <p:nvPicPr>
          <p:cNvPr id="31" name="Picture 30" descr="A red arrow pointing down&#10;&#10;Description automatically generated">
            <a:extLst>
              <a:ext uri="{FF2B5EF4-FFF2-40B4-BE49-F238E27FC236}">
                <a16:creationId xmlns:a16="http://schemas.microsoft.com/office/drawing/2014/main" id="{60050D25-9BAA-B331-3266-657F1556D3A0}"/>
              </a:ext>
            </a:extLst>
          </p:cNvPr>
          <p:cNvPicPr>
            <a:picLocks noChangeAspect="1"/>
          </p:cNvPicPr>
          <p:nvPr/>
        </p:nvPicPr>
        <p:blipFill>
          <a:blip r:embed="rId19"/>
          <a:stretch>
            <a:fillRect/>
          </a:stretch>
        </p:blipFill>
        <p:spPr>
          <a:xfrm>
            <a:off x="9960038" y="4085637"/>
            <a:ext cx="567235" cy="1134469"/>
          </a:xfrm>
          <a:prstGeom prst="rect">
            <a:avLst/>
          </a:prstGeom>
        </p:spPr>
      </p:pic>
      <p:sp>
        <p:nvSpPr>
          <p:cNvPr id="34" name="Arrow: Left-Right 33">
            <a:extLst>
              <a:ext uri="{FF2B5EF4-FFF2-40B4-BE49-F238E27FC236}">
                <a16:creationId xmlns:a16="http://schemas.microsoft.com/office/drawing/2014/main" id="{BDCC417B-1846-C97D-3283-8E500E9FFE89}"/>
              </a:ext>
            </a:extLst>
          </p:cNvPr>
          <p:cNvSpPr/>
          <p:nvPr/>
        </p:nvSpPr>
        <p:spPr>
          <a:xfrm>
            <a:off x="9659937" y="5602612"/>
            <a:ext cx="1216152" cy="484632"/>
          </a:xfrm>
          <a:prstGeom prst="lef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blue text with black background&#10;&#10;Description automatically generated">
            <a:extLst>
              <a:ext uri="{FF2B5EF4-FFF2-40B4-BE49-F238E27FC236}">
                <a16:creationId xmlns:a16="http://schemas.microsoft.com/office/drawing/2014/main" id="{ED7C1ED0-6BD0-4034-8BEB-FA806E2A357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70220" y="2165672"/>
            <a:ext cx="1681937" cy="361775"/>
          </a:xfrm>
          <a:prstGeom prst="rect">
            <a:avLst/>
          </a:prstGeom>
          <a:solidFill>
            <a:schemeClr val="tx1"/>
          </a:solidFill>
        </p:spPr>
      </p:pic>
      <p:sp>
        <p:nvSpPr>
          <p:cNvPr id="42" name="TextBox 41">
            <a:extLst>
              <a:ext uri="{FF2B5EF4-FFF2-40B4-BE49-F238E27FC236}">
                <a16:creationId xmlns:a16="http://schemas.microsoft.com/office/drawing/2014/main" id="{1096F4AE-3C5F-4825-92A6-4E835C94A5B4}"/>
              </a:ext>
            </a:extLst>
          </p:cNvPr>
          <p:cNvSpPr txBox="1"/>
          <p:nvPr/>
        </p:nvSpPr>
        <p:spPr>
          <a:xfrm>
            <a:off x="9918272" y="2502296"/>
            <a:ext cx="1314223" cy="400110"/>
          </a:xfrm>
          <a:prstGeom prst="rect">
            <a:avLst/>
          </a:prstGeom>
          <a:noFill/>
        </p:spPr>
        <p:txBody>
          <a:bodyPr wrap="square" rtlCol="0">
            <a:spAutoFit/>
          </a:bodyPr>
          <a:lstStyle/>
          <a:p>
            <a:r>
              <a:rPr lang="en-GB" sz="2000" b="1" dirty="0">
                <a:solidFill>
                  <a:srgbClr val="002060"/>
                </a:solidFill>
              </a:rPr>
              <a:t>success</a:t>
            </a:r>
          </a:p>
        </p:txBody>
      </p:sp>
      <p:sp>
        <p:nvSpPr>
          <p:cNvPr id="43" name="TextBox 42">
            <a:extLst>
              <a:ext uri="{FF2B5EF4-FFF2-40B4-BE49-F238E27FC236}">
                <a16:creationId xmlns:a16="http://schemas.microsoft.com/office/drawing/2014/main" id="{489AFBF5-7F6A-40AC-85FD-146C1C5A03B8}"/>
              </a:ext>
            </a:extLst>
          </p:cNvPr>
          <p:cNvSpPr txBox="1"/>
          <p:nvPr/>
        </p:nvSpPr>
        <p:spPr>
          <a:xfrm>
            <a:off x="9610901" y="3676170"/>
            <a:ext cx="1314223" cy="400110"/>
          </a:xfrm>
          <a:prstGeom prst="rect">
            <a:avLst/>
          </a:prstGeom>
          <a:noFill/>
        </p:spPr>
        <p:txBody>
          <a:bodyPr wrap="square" rtlCol="0">
            <a:spAutoFit/>
          </a:bodyPr>
          <a:lstStyle/>
          <a:p>
            <a:pPr algn="ctr"/>
            <a:r>
              <a:rPr lang="en-GB" sz="2000" b="1" dirty="0">
                <a:solidFill>
                  <a:srgbClr val="002060"/>
                </a:solidFill>
              </a:rPr>
              <a:t>to wish</a:t>
            </a:r>
          </a:p>
        </p:txBody>
      </p:sp>
      <p:sp>
        <p:nvSpPr>
          <p:cNvPr id="46" name="TextBox 45">
            <a:extLst>
              <a:ext uri="{FF2B5EF4-FFF2-40B4-BE49-F238E27FC236}">
                <a16:creationId xmlns:a16="http://schemas.microsoft.com/office/drawing/2014/main" id="{C7C117E3-494F-487A-9B7D-162EEE48EE30}"/>
              </a:ext>
            </a:extLst>
          </p:cNvPr>
          <p:cNvSpPr txBox="1"/>
          <p:nvPr/>
        </p:nvSpPr>
        <p:spPr>
          <a:xfrm>
            <a:off x="10228918" y="4890915"/>
            <a:ext cx="902372" cy="400110"/>
          </a:xfrm>
          <a:prstGeom prst="rect">
            <a:avLst/>
          </a:prstGeom>
          <a:noFill/>
        </p:spPr>
        <p:txBody>
          <a:bodyPr wrap="square" rtlCol="0">
            <a:spAutoFit/>
          </a:bodyPr>
          <a:lstStyle/>
          <a:p>
            <a:pPr algn="ctr"/>
            <a:r>
              <a:rPr lang="en-GB" sz="2000" b="1" dirty="0">
                <a:solidFill>
                  <a:srgbClr val="002060"/>
                </a:solidFill>
              </a:rPr>
              <a:t>low</a:t>
            </a:r>
          </a:p>
        </p:txBody>
      </p:sp>
      <p:sp>
        <p:nvSpPr>
          <p:cNvPr id="47" name="TextBox 46">
            <a:extLst>
              <a:ext uri="{FF2B5EF4-FFF2-40B4-BE49-F238E27FC236}">
                <a16:creationId xmlns:a16="http://schemas.microsoft.com/office/drawing/2014/main" id="{7A2F7B71-F245-4E21-9A10-6CC7FBB91309}"/>
              </a:ext>
            </a:extLst>
          </p:cNvPr>
          <p:cNvSpPr txBox="1"/>
          <p:nvPr/>
        </p:nvSpPr>
        <p:spPr>
          <a:xfrm>
            <a:off x="9852501" y="5960812"/>
            <a:ext cx="902372" cy="400110"/>
          </a:xfrm>
          <a:prstGeom prst="rect">
            <a:avLst/>
          </a:prstGeom>
          <a:noFill/>
        </p:spPr>
        <p:txBody>
          <a:bodyPr wrap="square" rtlCol="0">
            <a:spAutoFit/>
          </a:bodyPr>
          <a:lstStyle/>
          <a:p>
            <a:pPr algn="ctr"/>
            <a:r>
              <a:rPr lang="en-GB" sz="2000" b="1" dirty="0">
                <a:solidFill>
                  <a:srgbClr val="002060"/>
                </a:solidFill>
              </a:rPr>
              <a:t>wide</a:t>
            </a:r>
          </a:p>
        </p:txBody>
      </p:sp>
    </p:spTree>
    <p:extLst>
      <p:ext uri="{BB962C8B-B14F-4D97-AF65-F5344CB8AC3E}">
        <p14:creationId xmlns:p14="http://schemas.microsoft.com/office/powerpoint/2010/main" val="26152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6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7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animBg="1"/>
      <p:bldP spid="44" grpId="0" animBg="1"/>
      <p:bldP spid="45" grpId="0" animBg="1"/>
      <p:bldP spid="56" grpId="0" animBg="1"/>
      <p:bldP spid="67" grpId="0" animBg="1"/>
      <p:bldP spid="68" grpId="0" animBg="1"/>
      <p:bldP spid="69" grpId="0" animBg="1"/>
      <p:bldP spid="70" grpId="0" animBg="1"/>
      <p:bldP spid="3" grpId="0" animBg="1"/>
      <p:bldP spid="36" grpId="0" animBg="1"/>
      <p:bldP spid="37" grpId="0" animBg="1"/>
      <p:bldP spid="38" grpId="0" animBg="1"/>
      <p:bldP spid="16" grpId="0" animBg="1"/>
      <p:bldP spid="34" grpId="0" animBg="1"/>
      <p:bldP spid="42" grpId="0"/>
      <p:bldP spid="43" grpId="0"/>
      <p:bldP spid="46"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196978"/>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Meet the Primary Bee!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 name="Content Placeholder 12">
            <a:extLst>
              <a:ext uri="{FF2B5EF4-FFF2-40B4-BE49-F238E27FC236}">
                <a16:creationId xmlns:a16="http://schemas.microsoft.com/office/drawing/2014/main" id="{209A4347-3E8B-B816-0ABB-82648BDCC197}"/>
              </a:ext>
            </a:extLst>
          </p:cNvPr>
          <p:cNvSpPr txBox="1">
            <a:spLocks/>
          </p:cNvSpPr>
          <p:nvPr/>
        </p:nvSpPr>
        <p:spPr>
          <a:xfrm>
            <a:off x="323850" y="1079846"/>
            <a:ext cx="11677650" cy="5498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Word knowledge not spelling</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Open to Y5/6</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Three stages (school, regional, national) each with 40 words</a:t>
            </a:r>
          </a:p>
        </p:txBody>
      </p:sp>
      <p:pic>
        <p:nvPicPr>
          <p:cNvPr id="6" name="Picture 5" descr="A picture containing map&#10;&#10;Description automatically generated">
            <a:extLst>
              <a:ext uri="{FF2B5EF4-FFF2-40B4-BE49-F238E27FC236}">
                <a16:creationId xmlns:a16="http://schemas.microsoft.com/office/drawing/2014/main" id="{92DAA16A-A72C-B5AB-E5DD-ADBCE2476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08" y="3379017"/>
            <a:ext cx="5652372" cy="3260266"/>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hlinkClick r:id="" action="ppaction://noaction">
              <a:snd r:embed="rId12" name="T1_W12_6.1.wav"/>
            </a:hlinkClick>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401" y="33892"/>
            <a:ext cx="914400" cy="914400"/>
          </a:xfrm>
          <a:prstGeom prst="rect">
            <a:avLst/>
          </a:prstGeom>
        </p:spPr>
      </p:pic>
      <p:sp>
        <p:nvSpPr>
          <p:cNvPr id="24" name="Google Shape;108;p3">
            <a:hlinkClick r:id="" action="ppaction://noaction">
              <a:snd r:embed="rId12" name="T1_W12_6.1.wav"/>
            </a:hlinkClick>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nvGraphicFramePr>
        <p:xfrm>
          <a:off x="1012637" y="1730554"/>
          <a:ext cx="10231572" cy="4972266"/>
        </p:xfrm>
        <a:graphic>
          <a:graphicData uri="http://schemas.openxmlformats.org/drawingml/2006/table">
            <a:tbl>
              <a:tblPr firstRow="1" bandRow="1">
                <a:tableStyleId>{5940675A-B579-460E-94D1-54222C63F5DA}</a:tableStyleId>
              </a:tblPr>
              <a:tblGrid>
                <a:gridCol w="3410524">
                  <a:extLst>
                    <a:ext uri="{9D8B030D-6E8A-4147-A177-3AD203B41FA5}">
                      <a16:colId xmlns:a16="http://schemas.microsoft.com/office/drawing/2014/main" val="675467513"/>
                    </a:ext>
                  </a:extLst>
                </a:gridCol>
                <a:gridCol w="3410524">
                  <a:extLst>
                    <a:ext uri="{9D8B030D-6E8A-4147-A177-3AD203B41FA5}">
                      <a16:colId xmlns:a16="http://schemas.microsoft.com/office/drawing/2014/main" val="2476820774"/>
                    </a:ext>
                  </a:extLst>
                </a:gridCol>
                <a:gridCol w="3410524">
                  <a:extLst>
                    <a:ext uri="{9D8B030D-6E8A-4147-A177-3AD203B41FA5}">
                      <a16:colId xmlns:a16="http://schemas.microsoft.com/office/drawing/2014/main" val="403662420"/>
                    </a:ext>
                  </a:extLst>
                </a:gridCol>
              </a:tblGrid>
              <a:tr h="1657422">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9" name="TextBox 38">
            <a:extLst>
              <a:ext uri="{FF2B5EF4-FFF2-40B4-BE49-F238E27FC236}">
                <a16:creationId xmlns:a16="http://schemas.microsoft.com/office/drawing/2014/main" id="{5DCF8E43-6922-407D-9AF1-7C9C84C6A847}"/>
              </a:ext>
            </a:extLst>
          </p:cNvPr>
          <p:cNvSpPr txBox="1"/>
          <p:nvPr/>
        </p:nvSpPr>
        <p:spPr>
          <a:xfrm>
            <a:off x="3450425" y="945432"/>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lesen</a:t>
            </a:r>
            <a:endParaRPr lang="en-GB" sz="3200" b="1" dirty="0">
              <a:solidFill>
                <a:srgbClr val="002060"/>
              </a:solidFill>
            </a:endParaRPr>
          </a:p>
        </p:txBody>
      </p:sp>
      <p:sp>
        <p:nvSpPr>
          <p:cNvPr id="40" name="TextBox 39">
            <a:extLst>
              <a:ext uri="{FF2B5EF4-FFF2-40B4-BE49-F238E27FC236}">
                <a16:creationId xmlns:a16="http://schemas.microsoft.com/office/drawing/2014/main" id="{861B0BC2-7499-4788-BE77-75457F87C47B}"/>
              </a:ext>
            </a:extLst>
          </p:cNvPr>
          <p:cNvSpPr txBox="1"/>
          <p:nvPr/>
        </p:nvSpPr>
        <p:spPr>
          <a:xfrm>
            <a:off x="1012637" y="2294878"/>
            <a:ext cx="3272323" cy="584775"/>
          </a:xfrm>
          <a:prstGeom prst="rect">
            <a:avLst/>
          </a:prstGeom>
          <a:noFill/>
        </p:spPr>
        <p:txBody>
          <a:bodyPr wrap="square" rtlCol="0">
            <a:spAutoFit/>
          </a:bodyPr>
          <a:lstStyle/>
          <a:p>
            <a:pPr algn="ctr"/>
            <a:r>
              <a:rPr lang="en-GB" sz="3200" b="1" dirty="0">
                <a:solidFill>
                  <a:srgbClr val="002060"/>
                </a:solidFill>
              </a:rPr>
              <a:t>everything</a:t>
            </a:r>
          </a:p>
        </p:txBody>
      </p:sp>
      <p:sp>
        <p:nvSpPr>
          <p:cNvPr id="47" name="TextBox 46">
            <a:extLst>
              <a:ext uri="{FF2B5EF4-FFF2-40B4-BE49-F238E27FC236}">
                <a16:creationId xmlns:a16="http://schemas.microsoft.com/office/drawing/2014/main" id="{E5A88A0C-4EC5-4221-905C-B61B17DF9CA2}"/>
              </a:ext>
            </a:extLst>
          </p:cNvPr>
          <p:cNvSpPr txBox="1"/>
          <p:nvPr/>
        </p:nvSpPr>
        <p:spPr>
          <a:xfrm>
            <a:off x="4406721" y="2294877"/>
            <a:ext cx="3272323" cy="584775"/>
          </a:xfrm>
          <a:prstGeom prst="rect">
            <a:avLst/>
          </a:prstGeom>
          <a:noFill/>
        </p:spPr>
        <p:txBody>
          <a:bodyPr wrap="square" rtlCol="0">
            <a:spAutoFit/>
          </a:bodyPr>
          <a:lstStyle/>
          <a:p>
            <a:pPr algn="ctr"/>
            <a:r>
              <a:rPr lang="en-US" sz="3200" b="1" dirty="0">
                <a:solidFill>
                  <a:srgbClr val="002060"/>
                </a:solidFill>
              </a:rPr>
              <a:t>(the) girl</a:t>
            </a:r>
            <a:endParaRPr lang="en-GB" sz="3200" b="1" dirty="0">
              <a:solidFill>
                <a:srgbClr val="002060"/>
              </a:solidFill>
            </a:endParaRPr>
          </a:p>
        </p:txBody>
      </p:sp>
      <p:sp>
        <p:nvSpPr>
          <p:cNvPr id="48" name="TextBox 47">
            <a:extLst>
              <a:ext uri="{FF2B5EF4-FFF2-40B4-BE49-F238E27FC236}">
                <a16:creationId xmlns:a16="http://schemas.microsoft.com/office/drawing/2014/main" id="{3F38863B-0E21-4D37-9002-6C0F6D8A03BC}"/>
              </a:ext>
            </a:extLst>
          </p:cNvPr>
          <p:cNvSpPr txBox="1"/>
          <p:nvPr/>
        </p:nvSpPr>
        <p:spPr>
          <a:xfrm>
            <a:off x="7840530" y="2276469"/>
            <a:ext cx="3272323" cy="584775"/>
          </a:xfrm>
          <a:prstGeom prst="rect">
            <a:avLst/>
          </a:prstGeom>
          <a:noFill/>
        </p:spPr>
        <p:txBody>
          <a:bodyPr wrap="square" rtlCol="0">
            <a:spAutoFit/>
          </a:bodyPr>
          <a:lstStyle/>
          <a:p>
            <a:pPr algn="ctr"/>
            <a:r>
              <a:rPr lang="en-GB" sz="3200" b="1" dirty="0">
                <a:solidFill>
                  <a:srgbClr val="002060"/>
                </a:solidFill>
              </a:rPr>
              <a:t>fourteen</a:t>
            </a:r>
          </a:p>
        </p:txBody>
      </p:sp>
      <p:sp>
        <p:nvSpPr>
          <p:cNvPr id="49" name="TextBox 48">
            <a:extLst>
              <a:ext uri="{FF2B5EF4-FFF2-40B4-BE49-F238E27FC236}">
                <a16:creationId xmlns:a16="http://schemas.microsoft.com/office/drawing/2014/main" id="{789D61C8-D63D-4464-A25C-5E937132CA1E}"/>
              </a:ext>
            </a:extLst>
          </p:cNvPr>
          <p:cNvSpPr txBox="1"/>
          <p:nvPr/>
        </p:nvSpPr>
        <p:spPr>
          <a:xfrm>
            <a:off x="1012637" y="3840573"/>
            <a:ext cx="3272323" cy="584775"/>
          </a:xfrm>
          <a:prstGeom prst="rect">
            <a:avLst/>
          </a:prstGeom>
          <a:noFill/>
        </p:spPr>
        <p:txBody>
          <a:bodyPr wrap="square" rtlCol="0">
            <a:spAutoFit/>
          </a:bodyPr>
          <a:lstStyle/>
          <a:p>
            <a:pPr algn="ctr"/>
            <a:r>
              <a:rPr lang="en-GB" sz="3200" b="1" dirty="0">
                <a:solidFill>
                  <a:srgbClr val="002060"/>
                </a:solidFill>
              </a:rPr>
              <a:t>(the) bicycles</a:t>
            </a:r>
          </a:p>
        </p:txBody>
      </p:sp>
      <p:sp>
        <p:nvSpPr>
          <p:cNvPr id="50" name="TextBox 49">
            <a:extLst>
              <a:ext uri="{FF2B5EF4-FFF2-40B4-BE49-F238E27FC236}">
                <a16:creationId xmlns:a16="http://schemas.microsoft.com/office/drawing/2014/main" id="{93709A0A-BE90-42BD-A4FF-42B1703A4E88}"/>
              </a:ext>
            </a:extLst>
          </p:cNvPr>
          <p:cNvSpPr txBox="1"/>
          <p:nvPr/>
        </p:nvSpPr>
        <p:spPr>
          <a:xfrm>
            <a:off x="4406721" y="3840572"/>
            <a:ext cx="3272323" cy="584775"/>
          </a:xfrm>
          <a:prstGeom prst="rect">
            <a:avLst/>
          </a:prstGeom>
          <a:noFill/>
        </p:spPr>
        <p:txBody>
          <a:bodyPr wrap="square" rtlCol="0">
            <a:spAutoFit/>
          </a:bodyPr>
          <a:lstStyle/>
          <a:p>
            <a:pPr algn="ctr"/>
            <a:r>
              <a:rPr lang="en-US" sz="3200" b="1" dirty="0">
                <a:solidFill>
                  <a:srgbClr val="002060"/>
                </a:solidFill>
              </a:rPr>
              <a:t>nothing</a:t>
            </a:r>
            <a:endParaRPr lang="en-GB" sz="3200" b="1" dirty="0">
              <a:solidFill>
                <a:srgbClr val="002060"/>
              </a:solidFill>
            </a:endParaRPr>
          </a:p>
        </p:txBody>
      </p:sp>
      <p:sp>
        <p:nvSpPr>
          <p:cNvPr id="51" name="TextBox 50">
            <a:extLst>
              <a:ext uri="{FF2B5EF4-FFF2-40B4-BE49-F238E27FC236}">
                <a16:creationId xmlns:a16="http://schemas.microsoft.com/office/drawing/2014/main" id="{AC2E6601-221D-4A06-B49E-5A13A89967D7}"/>
              </a:ext>
            </a:extLst>
          </p:cNvPr>
          <p:cNvSpPr txBox="1"/>
          <p:nvPr/>
        </p:nvSpPr>
        <p:spPr>
          <a:xfrm>
            <a:off x="7840530" y="3822164"/>
            <a:ext cx="3272323" cy="1077218"/>
          </a:xfrm>
          <a:prstGeom prst="rect">
            <a:avLst/>
          </a:prstGeom>
          <a:noFill/>
        </p:spPr>
        <p:txBody>
          <a:bodyPr wrap="square" rtlCol="0">
            <a:spAutoFit/>
          </a:bodyPr>
          <a:lstStyle/>
          <a:p>
            <a:pPr algn="ctr"/>
            <a:r>
              <a:rPr lang="en-US" sz="3200" b="1" dirty="0">
                <a:solidFill>
                  <a:srgbClr val="002060"/>
                </a:solidFill>
              </a:rPr>
              <a:t>to read, reading</a:t>
            </a:r>
            <a:endParaRPr lang="en-GB" sz="3200" b="1" dirty="0">
              <a:solidFill>
                <a:srgbClr val="002060"/>
              </a:solidFill>
            </a:endParaRPr>
          </a:p>
        </p:txBody>
      </p:sp>
      <p:sp>
        <p:nvSpPr>
          <p:cNvPr id="52" name="TextBox 51">
            <a:extLst>
              <a:ext uri="{FF2B5EF4-FFF2-40B4-BE49-F238E27FC236}">
                <a16:creationId xmlns:a16="http://schemas.microsoft.com/office/drawing/2014/main" id="{3B100F61-6D1B-4E44-AD06-00D26E74F8B1}"/>
              </a:ext>
            </a:extLst>
          </p:cNvPr>
          <p:cNvSpPr txBox="1"/>
          <p:nvPr/>
        </p:nvSpPr>
        <p:spPr>
          <a:xfrm>
            <a:off x="1003122" y="5481777"/>
            <a:ext cx="3272323" cy="1077218"/>
          </a:xfrm>
          <a:prstGeom prst="rect">
            <a:avLst/>
          </a:prstGeom>
          <a:noFill/>
        </p:spPr>
        <p:txBody>
          <a:bodyPr wrap="square" rtlCol="0">
            <a:spAutoFit/>
          </a:bodyPr>
          <a:lstStyle/>
          <a:p>
            <a:pPr algn="ctr"/>
            <a:r>
              <a:rPr lang="en-GB" sz="3200" b="1" dirty="0">
                <a:solidFill>
                  <a:srgbClr val="002060"/>
                </a:solidFill>
              </a:rPr>
              <a:t>lovely, beautiful</a:t>
            </a:r>
          </a:p>
        </p:txBody>
      </p:sp>
      <p:sp>
        <p:nvSpPr>
          <p:cNvPr id="53" name="TextBox 52">
            <a:extLst>
              <a:ext uri="{FF2B5EF4-FFF2-40B4-BE49-F238E27FC236}">
                <a16:creationId xmlns:a16="http://schemas.microsoft.com/office/drawing/2014/main" id="{D0549D2E-91E2-4DD9-983A-3BF5ABD740D0}"/>
              </a:ext>
            </a:extLst>
          </p:cNvPr>
          <p:cNvSpPr txBox="1"/>
          <p:nvPr/>
        </p:nvSpPr>
        <p:spPr>
          <a:xfrm>
            <a:off x="4397206" y="5481776"/>
            <a:ext cx="3272323" cy="584775"/>
          </a:xfrm>
          <a:prstGeom prst="rect">
            <a:avLst/>
          </a:prstGeom>
          <a:noFill/>
        </p:spPr>
        <p:txBody>
          <a:bodyPr wrap="square" rtlCol="0">
            <a:spAutoFit/>
          </a:bodyPr>
          <a:lstStyle/>
          <a:p>
            <a:pPr algn="ctr"/>
            <a:r>
              <a:rPr lang="en-GB" sz="3200" b="1" dirty="0">
                <a:solidFill>
                  <a:srgbClr val="002060"/>
                </a:solidFill>
              </a:rPr>
              <a:t>(the) town</a:t>
            </a:r>
          </a:p>
        </p:txBody>
      </p:sp>
      <p:sp>
        <p:nvSpPr>
          <p:cNvPr id="54" name="TextBox 53">
            <a:extLst>
              <a:ext uri="{FF2B5EF4-FFF2-40B4-BE49-F238E27FC236}">
                <a16:creationId xmlns:a16="http://schemas.microsoft.com/office/drawing/2014/main" id="{10C1A0A0-D8D2-487F-A994-32856EE809CE}"/>
              </a:ext>
            </a:extLst>
          </p:cNvPr>
          <p:cNvSpPr txBox="1"/>
          <p:nvPr/>
        </p:nvSpPr>
        <p:spPr>
          <a:xfrm>
            <a:off x="7831015" y="5463368"/>
            <a:ext cx="3272323" cy="1077218"/>
          </a:xfrm>
          <a:prstGeom prst="rect">
            <a:avLst/>
          </a:prstGeom>
          <a:noFill/>
        </p:spPr>
        <p:txBody>
          <a:bodyPr wrap="square" rtlCol="0">
            <a:spAutoFit/>
          </a:bodyPr>
          <a:lstStyle/>
          <a:p>
            <a:pPr algn="ctr"/>
            <a:r>
              <a:rPr lang="en-GB" sz="3200" b="1" dirty="0">
                <a:solidFill>
                  <a:srgbClr val="002060"/>
                </a:solidFill>
              </a:rPr>
              <a:t>to explain, explaining</a:t>
            </a:r>
          </a:p>
        </p:txBody>
      </p:sp>
      <p:sp>
        <p:nvSpPr>
          <p:cNvPr id="6" name="Rectangle 5">
            <a:extLst>
              <a:ext uri="{FF2B5EF4-FFF2-40B4-BE49-F238E27FC236}">
                <a16:creationId xmlns:a16="http://schemas.microsoft.com/office/drawing/2014/main" id="{D911B71F-7775-4276-A0D9-A794EA0473BB}"/>
              </a:ext>
            </a:extLst>
          </p:cNvPr>
          <p:cNvSpPr/>
          <p:nvPr/>
        </p:nvSpPr>
        <p:spPr>
          <a:xfrm>
            <a:off x="7838706" y="3422620"/>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E0B3B80A-CFC5-631D-D7CD-107AC906A11D}"/>
              </a:ext>
            </a:extLst>
          </p:cNvPr>
          <p:cNvSpPr/>
          <p:nvPr/>
        </p:nvSpPr>
        <p:spPr>
          <a:xfrm>
            <a:off x="4437590" y="1737755"/>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E0DFDAD-239A-66C7-7B3B-705C96BEEE73}"/>
              </a:ext>
            </a:extLst>
          </p:cNvPr>
          <p:cNvSpPr/>
          <p:nvPr/>
        </p:nvSpPr>
        <p:spPr>
          <a:xfrm>
            <a:off x="7855758" y="5063283"/>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0BC070B-95A5-C716-DE2B-0A3ED731FF98}"/>
              </a:ext>
            </a:extLst>
          </p:cNvPr>
          <p:cNvSpPr/>
          <p:nvPr/>
        </p:nvSpPr>
        <p:spPr>
          <a:xfrm>
            <a:off x="1052784" y="3393919"/>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49965536-042A-667E-A1C2-BDB554D5E130}"/>
              </a:ext>
            </a:extLst>
          </p:cNvPr>
          <p:cNvSpPr txBox="1"/>
          <p:nvPr/>
        </p:nvSpPr>
        <p:spPr>
          <a:xfrm>
            <a:off x="3428412" y="917295"/>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vierzehn</a:t>
            </a:r>
            <a:endParaRPr lang="en-GB" sz="3200" b="1" dirty="0">
              <a:solidFill>
                <a:srgbClr val="002060"/>
              </a:solidFill>
            </a:endParaRPr>
          </a:p>
        </p:txBody>
      </p:sp>
      <p:sp>
        <p:nvSpPr>
          <p:cNvPr id="32" name="Rectangle 31">
            <a:extLst>
              <a:ext uri="{FF2B5EF4-FFF2-40B4-BE49-F238E27FC236}">
                <a16:creationId xmlns:a16="http://schemas.microsoft.com/office/drawing/2014/main" id="{322C2F2A-A6B6-34CA-9D9B-807F25FED1FB}"/>
              </a:ext>
            </a:extLst>
          </p:cNvPr>
          <p:cNvSpPr/>
          <p:nvPr/>
        </p:nvSpPr>
        <p:spPr>
          <a:xfrm>
            <a:off x="7819833" y="1760419"/>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61A1AD0-0922-88C2-827F-EDA177DEE5AA}"/>
              </a:ext>
            </a:extLst>
          </p:cNvPr>
          <p:cNvSpPr txBox="1"/>
          <p:nvPr/>
        </p:nvSpPr>
        <p:spPr>
          <a:xfrm>
            <a:off x="3439419" y="852403"/>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alles</a:t>
            </a:r>
            <a:endParaRPr lang="en-GB" sz="3200" b="1" dirty="0">
              <a:solidFill>
                <a:srgbClr val="002060"/>
              </a:solidFill>
            </a:endParaRPr>
          </a:p>
        </p:txBody>
      </p:sp>
      <p:sp>
        <p:nvSpPr>
          <p:cNvPr id="34" name="Rectangle 33">
            <a:extLst>
              <a:ext uri="{FF2B5EF4-FFF2-40B4-BE49-F238E27FC236}">
                <a16:creationId xmlns:a16="http://schemas.microsoft.com/office/drawing/2014/main" id="{C5027996-16D6-6827-85A4-51A142650EF7}"/>
              </a:ext>
            </a:extLst>
          </p:cNvPr>
          <p:cNvSpPr/>
          <p:nvPr/>
        </p:nvSpPr>
        <p:spPr>
          <a:xfrm>
            <a:off x="1023273" y="1730554"/>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6589031-0426-BEA4-615E-ABA4A4F71B9A}"/>
              </a:ext>
            </a:extLst>
          </p:cNvPr>
          <p:cNvSpPr txBox="1"/>
          <p:nvPr/>
        </p:nvSpPr>
        <p:spPr>
          <a:xfrm>
            <a:off x="3439419" y="873506"/>
            <a:ext cx="5355996" cy="584775"/>
          </a:xfrm>
          <a:prstGeom prst="rect">
            <a:avLst/>
          </a:prstGeom>
          <a:solidFill>
            <a:srgbClr val="FFD10D"/>
          </a:solidFill>
        </p:spPr>
        <p:txBody>
          <a:bodyPr wrap="square" rtlCol="0" anchor="ctr">
            <a:spAutoFit/>
          </a:bodyPr>
          <a:lstStyle/>
          <a:p>
            <a:pPr algn="ctr"/>
            <a:r>
              <a:rPr lang="en-US" sz="3200" b="1" dirty="0" err="1">
                <a:solidFill>
                  <a:srgbClr val="002060"/>
                </a:solidFill>
              </a:rPr>
              <a:t>nichts</a:t>
            </a:r>
            <a:endParaRPr lang="en-GB" sz="3200" b="1" dirty="0">
              <a:solidFill>
                <a:srgbClr val="002060"/>
              </a:solidFill>
            </a:endParaRPr>
          </a:p>
        </p:txBody>
      </p:sp>
      <p:sp>
        <p:nvSpPr>
          <p:cNvPr id="36" name="Rectangle 35">
            <a:extLst>
              <a:ext uri="{FF2B5EF4-FFF2-40B4-BE49-F238E27FC236}">
                <a16:creationId xmlns:a16="http://schemas.microsoft.com/office/drawing/2014/main" id="{1D3CA3B3-76D7-5252-0652-A43C54A6F889}"/>
              </a:ext>
            </a:extLst>
          </p:cNvPr>
          <p:cNvSpPr/>
          <p:nvPr/>
        </p:nvSpPr>
        <p:spPr>
          <a:xfrm>
            <a:off x="4417848" y="3391366"/>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324BE9E8-D035-1F43-33A2-B3E282DA5547}"/>
              </a:ext>
            </a:extLst>
          </p:cNvPr>
          <p:cNvSpPr txBox="1"/>
          <p:nvPr/>
        </p:nvSpPr>
        <p:spPr>
          <a:xfrm>
            <a:off x="3461432" y="899832"/>
            <a:ext cx="5355996" cy="584775"/>
          </a:xfrm>
          <a:prstGeom prst="rect">
            <a:avLst/>
          </a:prstGeom>
          <a:solidFill>
            <a:srgbClr val="FFD10D"/>
          </a:solidFill>
        </p:spPr>
        <p:txBody>
          <a:bodyPr wrap="square" rtlCol="0" anchor="ctr">
            <a:spAutoFit/>
          </a:bodyPr>
          <a:lstStyle/>
          <a:p>
            <a:pPr algn="ctr"/>
            <a:r>
              <a:rPr lang="en-US" sz="3200" b="1" dirty="0" err="1"/>
              <a:t>schön</a:t>
            </a:r>
            <a:endParaRPr lang="en-GB" sz="3200" b="1" dirty="0"/>
          </a:p>
        </p:txBody>
      </p:sp>
      <p:sp>
        <p:nvSpPr>
          <p:cNvPr id="41" name="Rectangle 40">
            <a:extLst>
              <a:ext uri="{FF2B5EF4-FFF2-40B4-BE49-F238E27FC236}">
                <a16:creationId xmlns:a16="http://schemas.microsoft.com/office/drawing/2014/main" id="{BC12013B-8AF4-399F-C86C-CE67357181E5}"/>
              </a:ext>
            </a:extLst>
          </p:cNvPr>
          <p:cNvSpPr/>
          <p:nvPr/>
        </p:nvSpPr>
        <p:spPr>
          <a:xfrm>
            <a:off x="1017228" y="5033261"/>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5B5C7D16-5B23-5815-1FDC-E821281A5F11}"/>
              </a:ext>
            </a:extLst>
          </p:cNvPr>
          <p:cNvSpPr txBox="1"/>
          <p:nvPr/>
        </p:nvSpPr>
        <p:spPr>
          <a:xfrm>
            <a:off x="3511189" y="878375"/>
            <a:ext cx="5355996" cy="584775"/>
          </a:xfrm>
          <a:prstGeom prst="rect">
            <a:avLst/>
          </a:prstGeom>
          <a:solidFill>
            <a:srgbClr val="FFD10D"/>
          </a:solidFill>
        </p:spPr>
        <p:txBody>
          <a:bodyPr wrap="square" rtlCol="0" anchor="ctr">
            <a:spAutoFit/>
          </a:bodyPr>
          <a:lstStyle/>
          <a:p>
            <a:pPr algn="ctr"/>
            <a:r>
              <a:rPr lang="en-US" sz="3200" b="1" dirty="0"/>
              <a:t>die Stadt</a:t>
            </a:r>
            <a:endParaRPr lang="en-GB" sz="3200" b="1" dirty="0"/>
          </a:p>
        </p:txBody>
      </p:sp>
      <p:sp>
        <p:nvSpPr>
          <p:cNvPr id="43" name="Rectangle 42">
            <a:extLst>
              <a:ext uri="{FF2B5EF4-FFF2-40B4-BE49-F238E27FC236}">
                <a16:creationId xmlns:a16="http://schemas.microsoft.com/office/drawing/2014/main" id="{2D6ABD7E-4CEF-9956-9D53-58EE86C0B460}"/>
              </a:ext>
            </a:extLst>
          </p:cNvPr>
          <p:cNvSpPr/>
          <p:nvPr/>
        </p:nvSpPr>
        <p:spPr>
          <a:xfrm>
            <a:off x="4426952" y="5058673"/>
            <a:ext cx="3403679" cy="1662201"/>
          </a:xfrm>
          <a:prstGeom prst="rect">
            <a:avLst/>
          </a:prstGeom>
          <a:solidFill>
            <a:srgbClr val="FFD10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7CE453-8210-BEA9-32B5-E27F8BF50381}"/>
              </a:ext>
            </a:extLst>
          </p:cNvPr>
          <p:cNvSpPr txBox="1"/>
          <p:nvPr/>
        </p:nvSpPr>
        <p:spPr>
          <a:xfrm>
            <a:off x="3472438" y="871949"/>
            <a:ext cx="5355996" cy="584775"/>
          </a:xfrm>
          <a:prstGeom prst="rect">
            <a:avLst/>
          </a:prstGeom>
          <a:solidFill>
            <a:srgbClr val="FFD10D"/>
          </a:solidFill>
        </p:spPr>
        <p:txBody>
          <a:bodyPr wrap="square" rtlCol="0" anchor="ctr">
            <a:spAutoFit/>
          </a:bodyPr>
          <a:lstStyle/>
          <a:p>
            <a:pPr algn="ctr"/>
            <a:r>
              <a:rPr lang="en-GB" sz="3200" b="1" dirty="0">
                <a:solidFill>
                  <a:srgbClr val="002060"/>
                </a:solidFill>
              </a:rPr>
              <a:t>die </a:t>
            </a:r>
            <a:r>
              <a:rPr lang="en-GB" sz="3200" b="1" dirty="0" err="1">
                <a:solidFill>
                  <a:srgbClr val="002060"/>
                </a:solidFill>
              </a:rPr>
              <a:t>Fahrräder</a:t>
            </a:r>
            <a:endParaRPr lang="en-GB" sz="3200" b="1" dirty="0">
              <a:solidFill>
                <a:srgbClr val="002060"/>
              </a:solidFill>
            </a:endParaRPr>
          </a:p>
        </p:txBody>
      </p:sp>
      <p:sp>
        <p:nvSpPr>
          <p:cNvPr id="25" name="TextBox 24">
            <a:extLst>
              <a:ext uri="{FF2B5EF4-FFF2-40B4-BE49-F238E27FC236}">
                <a16:creationId xmlns:a16="http://schemas.microsoft.com/office/drawing/2014/main" id="{D08CE1AE-1ED6-A83A-3514-7299D778C2BC}"/>
              </a:ext>
            </a:extLst>
          </p:cNvPr>
          <p:cNvSpPr txBox="1"/>
          <p:nvPr/>
        </p:nvSpPr>
        <p:spPr>
          <a:xfrm>
            <a:off x="3489176" y="812846"/>
            <a:ext cx="5355996" cy="584775"/>
          </a:xfrm>
          <a:prstGeom prst="rect">
            <a:avLst/>
          </a:prstGeom>
          <a:solidFill>
            <a:srgbClr val="FFD10D"/>
          </a:solidFill>
        </p:spPr>
        <p:txBody>
          <a:bodyPr wrap="square" rtlCol="0" anchor="ctr">
            <a:spAutoFit/>
          </a:bodyPr>
          <a:lstStyle/>
          <a:p>
            <a:pPr algn="ctr"/>
            <a:r>
              <a:rPr lang="en-US" sz="3200" b="1" dirty="0">
                <a:solidFill>
                  <a:srgbClr val="002060"/>
                </a:solidFill>
              </a:rPr>
              <a:t>das </a:t>
            </a:r>
            <a:r>
              <a:rPr lang="en-US" sz="3200" b="1" dirty="0" err="1">
                <a:solidFill>
                  <a:srgbClr val="002060"/>
                </a:solidFill>
              </a:rPr>
              <a:t>Mädchen</a:t>
            </a:r>
            <a:endParaRPr lang="en-GB" sz="3200" b="1" dirty="0">
              <a:solidFill>
                <a:srgbClr val="002060"/>
              </a:solidFill>
            </a:endParaRPr>
          </a:p>
        </p:txBody>
      </p:sp>
      <p:sp>
        <p:nvSpPr>
          <p:cNvPr id="27" name="TextBox 26">
            <a:extLst>
              <a:ext uri="{FF2B5EF4-FFF2-40B4-BE49-F238E27FC236}">
                <a16:creationId xmlns:a16="http://schemas.microsoft.com/office/drawing/2014/main" id="{4F8D62C9-022B-B31B-545E-0F6A3FDF903D}"/>
              </a:ext>
            </a:extLst>
          </p:cNvPr>
          <p:cNvSpPr txBox="1"/>
          <p:nvPr/>
        </p:nvSpPr>
        <p:spPr>
          <a:xfrm>
            <a:off x="3491814" y="852402"/>
            <a:ext cx="5355996" cy="584775"/>
          </a:xfrm>
          <a:prstGeom prst="rect">
            <a:avLst/>
          </a:prstGeom>
          <a:solidFill>
            <a:srgbClr val="FFD10D"/>
          </a:solidFill>
        </p:spPr>
        <p:txBody>
          <a:bodyPr wrap="square" rtlCol="0" anchor="ctr">
            <a:spAutoFit/>
          </a:bodyPr>
          <a:lstStyle/>
          <a:p>
            <a:pPr algn="ctr"/>
            <a:r>
              <a:rPr lang="en-GB" sz="3200" b="1" dirty="0" err="1">
                <a:solidFill>
                  <a:srgbClr val="002060"/>
                </a:solidFill>
              </a:rPr>
              <a:t>erklären</a:t>
            </a:r>
            <a:endParaRPr lang="en-GB" sz="3200" b="1" dirty="0">
              <a:solidFill>
                <a:srgbClr val="002060"/>
              </a:solidFill>
            </a:endParaRPr>
          </a:p>
        </p:txBody>
      </p:sp>
    </p:spTree>
    <p:extLst>
      <p:ext uri="{BB962C8B-B14F-4D97-AF65-F5344CB8AC3E}">
        <p14:creationId xmlns:p14="http://schemas.microsoft.com/office/powerpoint/2010/main" val="8281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out)">
                                      <p:cBhvr>
                                        <p:cTn id="7" dur="20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T1_W12_6.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out)">
                                      <p:cBhvr>
                                        <p:cTn id="17" dur="20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4" name="T1_W12_6.3.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out)">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out)">
                                      <p:cBhvr>
                                        <p:cTn id="27" dur="20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5" name="T1_W12_6.4.wav"/>
                                        </p:tgtEl>
                                      </p:cMediaNode>
                                    </p:audio>
                                  </p:sub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out)">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circle(out)">
                                      <p:cBhvr>
                                        <p:cTn id="37" dur="20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6" name="T1_W12_6.5.wav"/>
                                        </p:tgtEl>
                                      </p:cMediaNode>
                                    </p:audio>
                                  </p:sub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out)">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ircle(out)">
                                      <p:cBhvr>
                                        <p:cTn id="47" dur="2000"/>
                                        <p:tgtEl>
                                          <p:spTgt spid="37"/>
                                        </p:tgtEl>
                                      </p:cBhvr>
                                    </p:animEffect>
                                  </p:childTnLst>
                                  <p:subTnLst>
                                    <p:audio>
                                      <p:cMediaNode>
                                        <p:cTn display="0" masterRel="sameClick">
                                          <p:stCondLst>
                                            <p:cond evt="begin" delay="0">
                                              <p:tn val="45"/>
                                            </p:cond>
                                          </p:stCondLst>
                                          <p:endCondLst>
                                            <p:cond evt="onStopAudio" delay="0">
                                              <p:tgtEl>
                                                <p:sldTgt/>
                                              </p:tgtEl>
                                            </p:cond>
                                          </p:endCondLst>
                                        </p:cTn>
                                        <p:tgtEl>
                                          <p:sndTgt r:embed="rId7" name="T1_W12_6.6.wav"/>
                                        </p:tgtEl>
                                      </p:cMediaNode>
                                    </p:audio>
                                  </p:sub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circle(out)">
                                      <p:cBhvr>
                                        <p:cTn id="52" dur="2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circle(out)">
                                      <p:cBhvr>
                                        <p:cTn id="57" dur="2000"/>
                                        <p:tgtEl>
                                          <p:spTgt spid="42"/>
                                        </p:tgtEl>
                                      </p:cBhvr>
                                    </p:animEffect>
                                  </p:childTnLst>
                                  <p:subTnLst>
                                    <p:audio>
                                      <p:cMediaNode>
                                        <p:cTn display="0" masterRel="sameClick">
                                          <p:stCondLst>
                                            <p:cond evt="begin" delay="0">
                                              <p:tn val="55"/>
                                            </p:cond>
                                          </p:stCondLst>
                                          <p:endCondLst>
                                            <p:cond evt="onStopAudio" delay="0">
                                              <p:tgtEl>
                                                <p:sldTgt/>
                                              </p:tgtEl>
                                            </p:cond>
                                          </p:endCondLst>
                                        </p:cTn>
                                        <p:tgtEl>
                                          <p:sndTgt r:embed="rId8" name="T1_W12_6.7.wav"/>
                                        </p:tgtEl>
                                      </p:cMediaNode>
                                    </p:audio>
                                  </p:sub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circle(out)">
                                      <p:cBhvr>
                                        <p:cTn id="62" dur="20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circle(out)">
                                      <p:cBhvr>
                                        <p:cTn id="67" dur="20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9" name="T1_W12_6.8.wav"/>
                                        </p:tgtEl>
                                      </p:cMediaNode>
                                    </p:audio>
                                  </p:sub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circle(out)">
                                      <p:cBhvr>
                                        <p:cTn id="72" dur="20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circle(out)">
                                      <p:cBhvr>
                                        <p:cTn id="77" dur="2000"/>
                                        <p:tgtEl>
                                          <p:spTgt spid="25"/>
                                        </p:tgtEl>
                                      </p:cBhvr>
                                    </p:animEffect>
                                  </p:childTnLst>
                                  <p:subTnLst>
                                    <p:audio>
                                      <p:cMediaNode>
                                        <p:cTn display="0" masterRel="sameClick">
                                          <p:stCondLst>
                                            <p:cond evt="begin" delay="0">
                                              <p:tn val="75"/>
                                            </p:cond>
                                          </p:stCondLst>
                                          <p:endCondLst>
                                            <p:cond evt="onStopAudio" delay="0">
                                              <p:tgtEl>
                                                <p:sldTgt/>
                                              </p:tgtEl>
                                            </p:cond>
                                          </p:endCondLst>
                                        </p:cTn>
                                        <p:tgtEl>
                                          <p:sndTgt r:embed="rId10" name="T1_W12_6.9.wav"/>
                                        </p:tgtEl>
                                      </p:cMediaNode>
                                    </p:audio>
                                  </p:subTnLst>
                                </p:cTn>
                              </p:par>
                            </p:childTnLst>
                          </p:cTn>
                        </p:par>
                      </p:childTnLst>
                    </p:cTn>
                  </p:par>
                  <p:par>
                    <p:cTn id="78" fill="hold">
                      <p:stCondLst>
                        <p:cond delay="indefinite"/>
                      </p:stCondLst>
                      <p:childTnLst>
                        <p:par>
                          <p:cTn id="79" fill="hold">
                            <p:stCondLst>
                              <p:cond delay="0"/>
                            </p:stCondLst>
                            <p:childTnLst>
                              <p:par>
                                <p:cTn id="80" presetID="6" presetClass="entr" presetSubtype="32"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ircle(out)">
                                      <p:cBhvr>
                                        <p:cTn id="82" dur="2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32"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circle(out)">
                                      <p:cBhvr>
                                        <p:cTn id="87" dur="2000"/>
                                        <p:tgtEl>
                                          <p:spTgt spid="27"/>
                                        </p:tgtEl>
                                      </p:cBhvr>
                                    </p:animEffect>
                                  </p:childTnLst>
                                  <p:subTnLst>
                                    <p:audio>
                                      <p:cMediaNode>
                                        <p:cTn display="0" masterRel="sameClick">
                                          <p:stCondLst>
                                            <p:cond evt="begin" delay="0">
                                              <p:tn val="85"/>
                                            </p:cond>
                                          </p:stCondLst>
                                          <p:endCondLst>
                                            <p:cond evt="onStopAudio" delay="0">
                                              <p:tgtEl>
                                                <p:sldTgt/>
                                              </p:tgtEl>
                                            </p:cond>
                                          </p:endCondLst>
                                        </p:cTn>
                                        <p:tgtEl>
                                          <p:sndTgt r:embed="rId11" name="T1_W12_6.10.wav"/>
                                        </p:tgtEl>
                                      </p:cMediaNode>
                                    </p:audio>
                                  </p:subTnLst>
                                </p:cTn>
                              </p:par>
                            </p:childTnLst>
                          </p:cTn>
                        </p:par>
                      </p:childTnLst>
                    </p:cTn>
                  </p:par>
                  <p:par>
                    <p:cTn id="88" fill="hold">
                      <p:stCondLst>
                        <p:cond delay="indefinite"/>
                      </p:stCondLst>
                      <p:childTnLst>
                        <p:par>
                          <p:cTn id="89" fill="hold">
                            <p:stCondLst>
                              <p:cond delay="0"/>
                            </p:stCondLst>
                            <p:childTnLst>
                              <p:par>
                                <p:cTn id="90" presetID="6" presetClass="entr" presetSubtype="32"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circle(out)">
                                      <p:cBhvr>
                                        <p:cTn id="9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26" grpId="0" animBg="1"/>
      <p:bldP spid="28" grpId="0" animBg="1"/>
      <p:bldP spid="30" grpId="0" animBg="1"/>
      <p:bldP spid="31" grpId="0" animBg="1"/>
      <p:bldP spid="32" grpId="0" animBg="1"/>
      <p:bldP spid="33" grpId="0" animBg="1"/>
      <p:bldP spid="34" grpId="0" animBg="1"/>
      <p:bldP spid="35" grpId="0" animBg="1"/>
      <p:bldP spid="36" grpId="0" animBg="1"/>
      <p:bldP spid="37" grpId="0" animBg="1"/>
      <p:bldP spid="41" grpId="0" animBg="1"/>
      <p:bldP spid="42" grpId="0" animBg="1"/>
      <p:bldP spid="43" grpId="0" animBg="1"/>
      <p:bldP spid="29" grpId="0" animBg="1"/>
      <p:bldP spid="25"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hlinkClick r:id="" action="ppaction://noaction">
              <a:snd r:embed="rId3" name="T1_W12_7.1.wav"/>
            </a:hlinkClick>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24" name="Google Shape;108;p3">
            <a:hlinkClick r:id="" action="ppaction://noaction">
              <a:snd r:embed="rId3" name="T1_W12_7.1.wav"/>
            </a:hlinkClick>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Deutsch?</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38" name="Table 38">
            <a:extLst>
              <a:ext uri="{FF2B5EF4-FFF2-40B4-BE49-F238E27FC236}">
                <a16:creationId xmlns:a16="http://schemas.microsoft.com/office/drawing/2014/main" id="{F10931FF-5262-4250-9309-6312F34C5E77}"/>
              </a:ext>
            </a:extLst>
          </p:cNvPr>
          <p:cNvGraphicFramePr>
            <a:graphicFrameLocks noGrp="1"/>
          </p:cNvGraphicFramePr>
          <p:nvPr>
            <p:extLst>
              <p:ext uri="{D42A27DB-BD31-4B8C-83A1-F6EECF244321}">
                <p14:modId xmlns:p14="http://schemas.microsoft.com/office/powerpoint/2010/main" val="2958339115"/>
              </p:ext>
            </p:extLst>
          </p:nvPr>
        </p:nvGraphicFramePr>
        <p:xfrm>
          <a:off x="1003122" y="1645876"/>
          <a:ext cx="10231572" cy="4972266"/>
        </p:xfrm>
        <a:graphic>
          <a:graphicData uri="http://schemas.openxmlformats.org/drawingml/2006/table">
            <a:tbl>
              <a:tblPr firstRow="1" bandRow="1">
                <a:tableStyleId>{5940675A-B579-460E-94D1-54222C63F5DA}</a:tableStyleId>
              </a:tblPr>
              <a:tblGrid>
                <a:gridCol w="3410524">
                  <a:extLst>
                    <a:ext uri="{9D8B030D-6E8A-4147-A177-3AD203B41FA5}">
                      <a16:colId xmlns:a16="http://schemas.microsoft.com/office/drawing/2014/main" val="675467513"/>
                    </a:ext>
                  </a:extLst>
                </a:gridCol>
                <a:gridCol w="3410524">
                  <a:extLst>
                    <a:ext uri="{9D8B030D-6E8A-4147-A177-3AD203B41FA5}">
                      <a16:colId xmlns:a16="http://schemas.microsoft.com/office/drawing/2014/main" val="2476820774"/>
                    </a:ext>
                  </a:extLst>
                </a:gridCol>
                <a:gridCol w="3410524">
                  <a:extLst>
                    <a:ext uri="{9D8B030D-6E8A-4147-A177-3AD203B41FA5}">
                      <a16:colId xmlns:a16="http://schemas.microsoft.com/office/drawing/2014/main" val="403662420"/>
                    </a:ext>
                  </a:extLst>
                </a:gridCol>
              </a:tblGrid>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727441391"/>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50897450"/>
                  </a:ext>
                </a:extLst>
              </a:tr>
              <a:tr h="1657422">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23264357"/>
                  </a:ext>
                </a:extLst>
              </a:tr>
            </a:tbl>
          </a:graphicData>
        </a:graphic>
      </p:graphicFrame>
      <p:sp>
        <p:nvSpPr>
          <p:cNvPr id="39" name="TextBox 38">
            <a:extLst>
              <a:ext uri="{FF2B5EF4-FFF2-40B4-BE49-F238E27FC236}">
                <a16:creationId xmlns:a16="http://schemas.microsoft.com/office/drawing/2014/main" id="{5DCF8E43-6922-407D-9AF1-7C9C84C6A847}"/>
              </a:ext>
            </a:extLst>
          </p:cNvPr>
          <p:cNvSpPr txBox="1"/>
          <p:nvPr/>
        </p:nvSpPr>
        <p:spPr>
          <a:xfrm>
            <a:off x="3091839" y="910771"/>
            <a:ext cx="5355996" cy="584775"/>
          </a:xfrm>
          <a:prstGeom prst="rect">
            <a:avLst/>
          </a:prstGeom>
          <a:solidFill>
            <a:srgbClr val="FFD10D"/>
          </a:solidFill>
        </p:spPr>
        <p:txBody>
          <a:bodyPr wrap="square" rtlCol="0" anchor="ctr">
            <a:spAutoFit/>
          </a:bodyPr>
          <a:lstStyle/>
          <a:p>
            <a:pPr algn="ctr"/>
            <a:r>
              <a:rPr lang="en-GB" sz="3200" b="1" dirty="0"/>
              <a:t>(the) country, countryside</a:t>
            </a:r>
          </a:p>
        </p:txBody>
      </p:sp>
      <p:sp>
        <p:nvSpPr>
          <p:cNvPr id="40" name="TextBox 39">
            <a:extLst>
              <a:ext uri="{FF2B5EF4-FFF2-40B4-BE49-F238E27FC236}">
                <a16:creationId xmlns:a16="http://schemas.microsoft.com/office/drawing/2014/main" id="{861B0BC2-7499-4788-BE77-75457F87C47B}"/>
              </a:ext>
            </a:extLst>
          </p:cNvPr>
          <p:cNvSpPr txBox="1"/>
          <p:nvPr/>
        </p:nvSpPr>
        <p:spPr>
          <a:xfrm>
            <a:off x="974801" y="1685990"/>
            <a:ext cx="3272323" cy="584775"/>
          </a:xfrm>
          <a:prstGeom prst="rect">
            <a:avLst/>
          </a:prstGeom>
          <a:noFill/>
        </p:spPr>
        <p:txBody>
          <a:bodyPr wrap="square" rtlCol="0">
            <a:spAutoFit/>
          </a:bodyPr>
          <a:lstStyle/>
          <a:p>
            <a:pPr algn="ctr"/>
            <a:r>
              <a:rPr lang="en-GB" sz="3200" b="1" dirty="0">
                <a:solidFill>
                  <a:srgbClr val="002060"/>
                </a:solidFill>
              </a:rPr>
              <a:t>das Geld</a:t>
            </a:r>
          </a:p>
        </p:txBody>
      </p:sp>
      <p:sp>
        <p:nvSpPr>
          <p:cNvPr id="47" name="TextBox 46">
            <a:extLst>
              <a:ext uri="{FF2B5EF4-FFF2-40B4-BE49-F238E27FC236}">
                <a16:creationId xmlns:a16="http://schemas.microsoft.com/office/drawing/2014/main" id="{E5A88A0C-4EC5-4221-905C-B61B17DF9CA2}"/>
              </a:ext>
            </a:extLst>
          </p:cNvPr>
          <p:cNvSpPr txBox="1"/>
          <p:nvPr/>
        </p:nvSpPr>
        <p:spPr>
          <a:xfrm>
            <a:off x="4430076" y="1673782"/>
            <a:ext cx="3272323" cy="584775"/>
          </a:xfrm>
          <a:prstGeom prst="rect">
            <a:avLst/>
          </a:prstGeom>
          <a:noFill/>
        </p:spPr>
        <p:txBody>
          <a:bodyPr wrap="square" rtlCol="0">
            <a:spAutoFit/>
          </a:bodyPr>
          <a:lstStyle/>
          <a:p>
            <a:pPr algn="ctr"/>
            <a:r>
              <a:rPr lang="en-GB" sz="3200" b="1" dirty="0">
                <a:solidFill>
                  <a:srgbClr val="002060"/>
                </a:solidFill>
              </a:rPr>
              <a:t>das Essen</a:t>
            </a:r>
          </a:p>
        </p:txBody>
      </p:sp>
      <p:sp>
        <p:nvSpPr>
          <p:cNvPr id="48" name="TextBox 47">
            <a:extLst>
              <a:ext uri="{FF2B5EF4-FFF2-40B4-BE49-F238E27FC236}">
                <a16:creationId xmlns:a16="http://schemas.microsoft.com/office/drawing/2014/main" id="{3F38863B-0E21-4D37-9002-6C0F6D8A03BC}"/>
              </a:ext>
            </a:extLst>
          </p:cNvPr>
          <p:cNvSpPr txBox="1"/>
          <p:nvPr/>
        </p:nvSpPr>
        <p:spPr>
          <a:xfrm>
            <a:off x="7896326" y="1480030"/>
            <a:ext cx="3272323" cy="1077218"/>
          </a:xfrm>
          <a:prstGeom prst="rect">
            <a:avLst/>
          </a:prstGeom>
          <a:noFill/>
        </p:spPr>
        <p:txBody>
          <a:bodyPr wrap="square" rtlCol="0">
            <a:spAutoFit/>
          </a:bodyPr>
          <a:lstStyle/>
          <a:p>
            <a:pPr algn="ctr"/>
            <a:r>
              <a:rPr lang="en-GB" sz="3200" b="1" dirty="0">
                <a:solidFill>
                  <a:srgbClr val="002060"/>
                </a:solidFill>
              </a:rPr>
              <a:t>das </a:t>
            </a:r>
            <a:r>
              <a:rPr lang="en-GB" sz="3200" b="1" dirty="0" err="1">
                <a:solidFill>
                  <a:srgbClr val="002060"/>
                </a:solidFill>
              </a:rPr>
              <a:t>Schwimmbad</a:t>
            </a:r>
            <a:endParaRPr lang="en-GB" sz="3200" b="1" dirty="0">
              <a:solidFill>
                <a:srgbClr val="002060"/>
              </a:solidFill>
            </a:endParaRPr>
          </a:p>
        </p:txBody>
      </p:sp>
      <p:sp>
        <p:nvSpPr>
          <p:cNvPr id="49" name="TextBox 48">
            <a:extLst>
              <a:ext uri="{FF2B5EF4-FFF2-40B4-BE49-F238E27FC236}">
                <a16:creationId xmlns:a16="http://schemas.microsoft.com/office/drawing/2014/main" id="{789D61C8-D63D-4464-A25C-5E937132CA1E}"/>
              </a:ext>
            </a:extLst>
          </p:cNvPr>
          <p:cNvSpPr txBox="1"/>
          <p:nvPr/>
        </p:nvSpPr>
        <p:spPr>
          <a:xfrm>
            <a:off x="1003122" y="3364894"/>
            <a:ext cx="3272323" cy="584775"/>
          </a:xfrm>
          <a:prstGeom prst="rect">
            <a:avLst/>
          </a:prstGeom>
          <a:noFill/>
        </p:spPr>
        <p:txBody>
          <a:bodyPr wrap="square" rtlCol="0">
            <a:spAutoFit/>
          </a:bodyPr>
          <a:lstStyle/>
          <a:p>
            <a:pPr algn="ctr"/>
            <a:r>
              <a:rPr lang="en-GB" sz="3200" b="1" dirty="0">
                <a:solidFill>
                  <a:srgbClr val="002060"/>
                </a:solidFill>
              </a:rPr>
              <a:t>das Land</a:t>
            </a:r>
          </a:p>
        </p:txBody>
      </p:sp>
      <p:sp>
        <p:nvSpPr>
          <p:cNvPr id="50" name="TextBox 49">
            <a:extLst>
              <a:ext uri="{FF2B5EF4-FFF2-40B4-BE49-F238E27FC236}">
                <a16:creationId xmlns:a16="http://schemas.microsoft.com/office/drawing/2014/main" id="{93709A0A-BE90-42BD-A4FF-42B1703A4E88}"/>
              </a:ext>
            </a:extLst>
          </p:cNvPr>
          <p:cNvSpPr txBox="1"/>
          <p:nvPr/>
        </p:nvSpPr>
        <p:spPr>
          <a:xfrm>
            <a:off x="4417068" y="3338494"/>
            <a:ext cx="3272323" cy="584775"/>
          </a:xfrm>
          <a:prstGeom prst="rect">
            <a:avLst/>
          </a:prstGeom>
          <a:noFill/>
        </p:spPr>
        <p:txBody>
          <a:bodyPr wrap="square" rtlCol="0">
            <a:spAutoFit/>
          </a:bodyPr>
          <a:lstStyle/>
          <a:p>
            <a:pPr algn="ctr"/>
            <a:r>
              <a:rPr lang="en-GB" sz="3200" b="1" dirty="0">
                <a:solidFill>
                  <a:srgbClr val="002060"/>
                </a:solidFill>
              </a:rPr>
              <a:t>der </a:t>
            </a:r>
            <a:r>
              <a:rPr lang="en-GB" sz="3200" b="1" dirty="0" err="1">
                <a:solidFill>
                  <a:srgbClr val="002060"/>
                </a:solidFill>
              </a:rPr>
              <a:t>Käse</a:t>
            </a:r>
            <a:endParaRPr lang="en-GB" sz="3200" b="1" dirty="0">
              <a:solidFill>
                <a:srgbClr val="002060"/>
              </a:solidFill>
            </a:endParaRPr>
          </a:p>
        </p:txBody>
      </p:sp>
      <p:sp>
        <p:nvSpPr>
          <p:cNvPr id="51" name="TextBox 50">
            <a:extLst>
              <a:ext uri="{FF2B5EF4-FFF2-40B4-BE49-F238E27FC236}">
                <a16:creationId xmlns:a16="http://schemas.microsoft.com/office/drawing/2014/main" id="{AC2E6601-221D-4A06-B49E-5A13A89967D7}"/>
              </a:ext>
            </a:extLst>
          </p:cNvPr>
          <p:cNvSpPr txBox="1"/>
          <p:nvPr/>
        </p:nvSpPr>
        <p:spPr>
          <a:xfrm>
            <a:off x="7831014" y="3320616"/>
            <a:ext cx="3272323" cy="584775"/>
          </a:xfrm>
          <a:prstGeom prst="rect">
            <a:avLst/>
          </a:prstGeom>
          <a:noFill/>
        </p:spPr>
        <p:txBody>
          <a:bodyPr wrap="square" rtlCol="0">
            <a:spAutoFit/>
          </a:bodyPr>
          <a:lstStyle/>
          <a:p>
            <a:pPr algn="ctr"/>
            <a:r>
              <a:rPr lang="en-US" sz="3200" b="1" dirty="0">
                <a:solidFill>
                  <a:srgbClr val="002060"/>
                </a:solidFill>
              </a:rPr>
              <a:t>die Sachen</a:t>
            </a:r>
            <a:endParaRPr lang="en-GB" sz="3200" b="1" dirty="0">
              <a:solidFill>
                <a:srgbClr val="002060"/>
              </a:solidFill>
            </a:endParaRPr>
          </a:p>
        </p:txBody>
      </p:sp>
      <p:sp>
        <p:nvSpPr>
          <p:cNvPr id="52" name="TextBox 51">
            <a:extLst>
              <a:ext uri="{FF2B5EF4-FFF2-40B4-BE49-F238E27FC236}">
                <a16:creationId xmlns:a16="http://schemas.microsoft.com/office/drawing/2014/main" id="{3B100F61-6D1B-4E44-AD06-00D26E74F8B1}"/>
              </a:ext>
            </a:extLst>
          </p:cNvPr>
          <p:cNvSpPr txBox="1"/>
          <p:nvPr/>
        </p:nvSpPr>
        <p:spPr>
          <a:xfrm>
            <a:off x="1003122" y="4991518"/>
            <a:ext cx="3272323" cy="584775"/>
          </a:xfrm>
          <a:prstGeom prst="rect">
            <a:avLst/>
          </a:prstGeom>
          <a:noFill/>
        </p:spPr>
        <p:txBody>
          <a:bodyPr wrap="square" rtlCol="0">
            <a:spAutoFit/>
          </a:bodyPr>
          <a:lstStyle/>
          <a:p>
            <a:pPr algn="ctr"/>
            <a:r>
              <a:rPr lang="en-GB" sz="3200" b="1" dirty="0">
                <a:solidFill>
                  <a:srgbClr val="002060"/>
                </a:solidFill>
              </a:rPr>
              <a:t>das Eis</a:t>
            </a:r>
          </a:p>
        </p:txBody>
      </p:sp>
      <p:sp>
        <p:nvSpPr>
          <p:cNvPr id="53" name="TextBox 52">
            <a:extLst>
              <a:ext uri="{FF2B5EF4-FFF2-40B4-BE49-F238E27FC236}">
                <a16:creationId xmlns:a16="http://schemas.microsoft.com/office/drawing/2014/main" id="{D0549D2E-91E2-4DD9-983A-3BF5ABD740D0}"/>
              </a:ext>
            </a:extLst>
          </p:cNvPr>
          <p:cNvSpPr txBox="1"/>
          <p:nvPr/>
        </p:nvSpPr>
        <p:spPr>
          <a:xfrm>
            <a:off x="4391301" y="4962475"/>
            <a:ext cx="3272323" cy="584775"/>
          </a:xfrm>
          <a:prstGeom prst="rect">
            <a:avLst/>
          </a:prstGeom>
          <a:noFill/>
        </p:spPr>
        <p:txBody>
          <a:bodyPr wrap="square" rtlCol="0">
            <a:spAutoFit/>
          </a:bodyPr>
          <a:lstStyle/>
          <a:p>
            <a:pPr algn="ctr"/>
            <a:r>
              <a:rPr lang="en-GB" sz="3200" b="1" dirty="0">
                <a:solidFill>
                  <a:srgbClr val="002060"/>
                </a:solidFill>
              </a:rPr>
              <a:t>der See</a:t>
            </a:r>
          </a:p>
        </p:txBody>
      </p:sp>
      <p:sp>
        <p:nvSpPr>
          <p:cNvPr id="54" name="TextBox 53">
            <a:extLst>
              <a:ext uri="{FF2B5EF4-FFF2-40B4-BE49-F238E27FC236}">
                <a16:creationId xmlns:a16="http://schemas.microsoft.com/office/drawing/2014/main" id="{10C1A0A0-D8D2-487F-A994-32856EE809CE}"/>
              </a:ext>
            </a:extLst>
          </p:cNvPr>
          <p:cNvSpPr txBox="1"/>
          <p:nvPr/>
        </p:nvSpPr>
        <p:spPr>
          <a:xfrm>
            <a:off x="7689391" y="4953836"/>
            <a:ext cx="3272323" cy="584775"/>
          </a:xfrm>
          <a:prstGeom prst="rect">
            <a:avLst/>
          </a:prstGeom>
          <a:noFill/>
        </p:spPr>
        <p:txBody>
          <a:bodyPr wrap="square" rtlCol="0">
            <a:spAutoFit/>
          </a:bodyPr>
          <a:lstStyle/>
          <a:p>
            <a:pPr algn="ctr"/>
            <a:r>
              <a:rPr lang="en-US" sz="3200" b="1" dirty="0" err="1">
                <a:solidFill>
                  <a:srgbClr val="002060"/>
                </a:solidFill>
              </a:rPr>
              <a:t>Österreich</a:t>
            </a:r>
            <a:endParaRPr lang="en-GB" sz="3200" b="1" dirty="0">
              <a:solidFill>
                <a:srgbClr val="002060"/>
              </a:solidFill>
            </a:endParaRPr>
          </a:p>
        </p:txBody>
      </p:sp>
      <p:sp>
        <p:nvSpPr>
          <p:cNvPr id="33" name="TextBox 32">
            <a:extLst>
              <a:ext uri="{FF2B5EF4-FFF2-40B4-BE49-F238E27FC236}">
                <a16:creationId xmlns:a16="http://schemas.microsoft.com/office/drawing/2014/main" id="{51BBEA29-4470-F784-5EFB-2FC2F72C6971}"/>
              </a:ext>
            </a:extLst>
          </p:cNvPr>
          <p:cNvSpPr txBox="1"/>
          <p:nvPr/>
        </p:nvSpPr>
        <p:spPr>
          <a:xfrm>
            <a:off x="3106183" y="919508"/>
            <a:ext cx="5355996" cy="584775"/>
          </a:xfrm>
          <a:prstGeom prst="rect">
            <a:avLst/>
          </a:prstGeom>
          <a:solidFill>
            <a:srgbClr val="FFD10D"/>
          </a:solidFill>
        </p:spPr>
        <p:txBody>
          <a:bodyPr wrap="square" rtlCol="0" anchor="ctr">
            <a:spAutoFit/>
          </a:bodyPr>
          <a:lstStyle/>
          <a:p>
            <a:pPr algn="ctr"/>
            <a:r>
              <a:rPr lang="en-GB" sz="3200" b="1" dirty="0"/>
              <a:t>(the) swimming pool</a:t>
            </a:r>
          </a:p>
        </p:txBody>
      </p:sp>
      <p:sp>
        <p:nvSpPr>
          <p:cNvPr id="34" name="TextBox 33">
            <a:extLst>
              <a:ext uri="{FF2B5EF4-FFF2-40B4-BE49-F238E27FC236}">
                <a16:creationId xmlns:a16="http://schemas.microsoft.com/office/drawing/2014/main" id="{E1D386BE-1CDA-C7E1-D0FF-221D692F2C57}"/>
              </a:ext>
            </a:extLst>
          </p:cNvPr>
          <p:cNvSpPr txBox="1"/>
          <p:nvPr/>
        </p:nvSpPr>
        <p:spPr>
          <a:xfrm>
            <a:off x="3102846" y="909787"/>
            <a:ext cx="5355996" cy="584775"/>
          </a:xfrm>
          <a:prstGeom prst="rect">
            <a:avLst/>
          </a:prstGeom>
          <a:solidFill>
            <a:srgbClr val="FFD10D"/>
          </a:solidFill>
        </p:spPr>
        <p:txBody>
          <a:bodyPr wrap="square" rtlCol="0" anchor="ctr">
            <a:spAutoFit/>
          </a:bodyPr>
          <a:lstStyle/>
          <a:p>
            <a:pPr algn="ctr"/>
            <a:r>
              <a:rPr lang="en-GB" sz="3200" b="1" dirty="0"/>
              <a:t>(the) money</a:t>
            </a:r>
          </a:p>
        </p:txBody>
      </p:sp>
      <p:sp>
        <p:nvSpPr>
          <p:cNvPr id="35" name="TextBox 34">
            <a:extLst>
              <a:ext uri="{FF2B5EF4-FFF2-40B4-BE49-F238E27FC236}">
                <a16:creationId xmlns:a16="http://schemas.microsoft.com/office/drawing/2014/main" id="{F4608809-0CFE-689A-2A63-F97AABAFA84A}"/>
              </a:ext>
            </a:extLst>
          </p:cNvPr>
          <p:cNvSpPr txBox="1"/>
          <p:nvPr/>
        </p:nvSpPr>
        <p:spPr>
          <a:xfrm>
            <a:off x="3084170" y="882402"/>
            <a:ext cx="5355996" cy="584775"/>
          </a:xfrm>
          <a:prstGeom prst="rect">
            <a:avLst/>
          </a:prstGeom>
          <a:solidFill>
            <a:srgbClr val="FFD10D"/>
          </a:solidFill>
        </p:spPr>
        <p:txBody>
          <a:bodyPr wrap="square" rtlCol="0" anchor="ctr">
            <a:spAutoFit/>
          </a:bodyPr>
          <a:lstStyle/>
          <a:p>
            <a:pPr algn="ctr"/>
            <a:r>
              <a:rPr lang="en-GB" sz="3200" b="1" dirty="0"/>
              <a:t>(the) things</a:t>
            </a:r>
          </a:p>
        </p:txBody>
      </p:sp>
      <p:sp>
        <p:nvSpPr>
          <p:cNvPr id="36" name="TextBox 35">
            <a:extLst>
              <a:ext uri="{FF2B5EF4-FFF2-40B4-BE49-F238E27FC236}">
                <a16:creationId xmlns:a16="http://schemas.microsoft.com/office/drawing/2014/main" id="{F623C7A7-AAA2-4B5F-A592-47D20BB3869D}"/>
              </a:ext>
            </a:extLst>
          </p:cNvPr>
          <p:cNvSpPr txBox="1"/>
          <p:nvPr/>
        </p:nvSpPr>
        <p:spPr>
          <a:xfrm>
            <a:off x="3106183" y="922088"/>
            <a:ext cx="5355996" cy="584775"/>
          </a:xfrm>
          <a:prstGeom prst="rect">
            <a:avLst/>
          </a:prstGeom>
          <a:solidFill>
            <a:srgbClr val="FFD10D"/>
          </a:solidFill>
        </p:spPr>
        <p:txBody>
          <a:bodyPr wrap="square" rtlCol="0" anchor="ctr">
            <a:spAutoFit/>
          </a:bodyPr>
          <a:lstStyle/>
          <a:p>
            <a:pPr algn="ctr"/>
            <a:r>
              <a:rPr lang="en-GB" sz="3200" b="1" dirty="0"/>
              <a:t>(the) lake</a:t>
            </a:r>
          </a:p>
        </p:txBody>
      </p:sp>
      <p:sp>
        <p:nvSpPr>
          <p:cNvPr id="37" name="TextBox 36">
            <a:extLst>
              <a:ext uri="{FF2B5EF4-FFF2-40B4-BE49-F238E27FC236}">
                <a16:creationId xmlns:a16="http://schemas.microsoft.com/office/drawing/2014/main" id="{4F547B82-B9D3-E768-F71E-EEDC4E801CE9}"/>
              </a:ext>
            </a:extLst>
          </p:cNvPr>
          <p:cNvSpPr txBox="1"/>
          <p:nvPr/>
        </p:nvSpPr>
        <p:spPr>
          <a:xfrm>
            <a:off x="3099650" y="909787"/>
            <a:ext cx="5355996" cy="584775"/>
          </a:xfrm>
          <a:prstGeom prst="rect">
            <a:avLst/>
          </a:prstGeom>
          <a:solidFill>
            <a:srgbClr val="FFD10D"/>
          </a:solidFill>
        </p:spPr>
        <p:txBody>
          <a:bodyPr wrap="square" rtlCol="0" anchor="ctr">
            <a:spAutoFit/>
          </a:bodyPr>
          <a:lstStyle/>
          <a:p>
            <a:pPr algn="ctr"/>
            <a:r>
              <a:rPr lang="en-GB" sz="3200" b="1" dirty="0"/>
              <a:t>Austria</a:t>
            </a:r>
          </a:p>
        </p:txBody>
      </p:sp>
      <p:sp>
        <p:nvSpPr>
          <p:cNvPr id="41" name="TextBox 40">
            <a:extLst>
              <a:ext uri="{FF2B5EF4-FFF2-40B4-BE49-F238E27FC236}">
                <a16:creationId xmlns:a16="http://schemas.microsoft.com/office/drawing/2014/main" id="{F3716B8F-6BE5-4489-2FE4-31F365439CF9}"/>
              </a:ext>
            </a:extLst>
          </p:cNvPr>
          <p:cNvSpPr txBox="1"/>
          <p:nvPr/>
        </p:nvSpPr>
        <p:spPr>
          <a:xfrm>
            <a:off x="3108420" y="920040"/>
            <a:ext cx="5355996" cy="584775"/>
          </a:xfrm>
          <a:prstGeom prst="rect">
            <a:avLst/>
          </a:prstGeom>
          <a:solidFill>
            <a:srgbClr val="FFD10D"/>
          </a:solidFill>
        </p:spPr>
        <p:txBody>
          <a:bodyPr wrap="square" rtlCol="0" anchor="ctr">
            <a:spAutoFit/>
          </a:bodyPr>
          <a:lstStyle/>
          <a:p>
            <a:pPr algn="ctr"/>
            <a:r>
              <a:rPr lang="en-GB" sz="3200" b="1" dirty="0"/>
              <a:t>(the) cheese</a:t>
            </a:r>
          </a:p>
        </p:txBody>
      </p:sp>
      <p:sp>
        <p:nvSpPr>
          <p:cNvPr id="42" name="TextBox 41">
            <a:extLst>
              <a:ext uri="{FF2B5EF4-FFF2-40B4-BE49-F238E27FC236}">
                <a16:creationId xmlns:a16="http://schemas.microsoft.com/office/drawing/2014/main" id="{7191D575-BA17-5D63-F7D8-651FB8674F80}"/>
              </a:ext>
            </a:extLst>
          </p:cNvPr>
          <p:cNvSpPr txBox="1"/>
          <p:nvPr/>
        </p:nvSpPr>
        <p:spPr>
          <a:xfrm>
            <a:off x="3108420" y="897486"/>
            <a:ext cx="5355996" cy="584775"/>
          </a:xfrm>
          <a:prstGeom prst="rect">
            <a:avLst/>
          </a:prstGeom>
          <a:solidFill>
            <a:srgbClr val="FFD10D"/>
          </a:solidFill>
        </p:spPr>
        <p:txBody>
          <a:bodyPr wrap="square" rtlCol="0" anchor="ctr">
            <a:spAutoFit/>
          </a:bodyPr>
          <a:lstStyle/>
          <a:p>
            <a:pPr algn="ctr"/>
            <a:r>
              <a:rPr lang="en-GB" sz="3200" b="1" dirty="0"/>
              <a:t>(the) ice cream</a:t>
            </a:r>
          </a:p>
        </p:txBody>
      </p:sp>
      <p:sp>
        <p:nvSpPr>
          <p:cNvPr id="43" name="TextBox 42">
            <a:extLst>
              <a:ext uri="{FF2B5EF4-FFF2-40B4-BE49-F238E27FC236}">
                <a16:creationId xmlns:a16="http://schemas.microsoft.com/office/drawing/2014/main" id="{747A2A63-9C57-E6DC-B1BA-9AA5C5CEB98E}"/>
              </a:ext>
            </a:extLst>
          </p:cNvPr>
          <p:cNvSpPr txBox="1"/>
          <p:nvPr/>
        </p:nvSpPr>
        <p:spPr>
          <a:xfrm>
            <a:off x="3097413" y="895970"/>
            <a:ext cx="5355996" cy="584775"/>
          </a:xfrm>
          <a:prstGeom prst="rect">
            <a:avLst/>
          </a:prstGeom>
          <a:solidFill>
            <a:srgbClr val="FFD10D"/>
          </a:solidFill>
        </p:spPr>
        <p:txBody>
          <a:bodyPr wrap="square" rtlCol="0" anchor="ctr">
            <a:spAutoFit/>
          </a:bodyPr>
          <a:lstStyle/>
          <a:p>
            <a:pPr algn="ctr"/>
            <a:r>
              <a:rPr lang="en-GB" sz="3200" b="1" dirty="0"/>
              <a:t>(the) food, meal</a:t>
            </a:r>
          </a:p>
        </p:txBody>
      </p:sp>
      <p:pic>
        <p:nvPicPr>
          <p:cNvPr id="20" name="Picture 19" descr="A picture containing text, silhouette, vector graphics&#10;&#10;Description automatically generated">
            <a:hlinkClick r:id="" action="ppaction://noaction">
              <a:snd r:embed="rId6" name="T1_W8F_11.7.wav"/>
            </a:hlinkClick>
            <a:extLst>
              <a:ext uri="{FF2B5EF4-FFF2-40B4-BE49-F238E27FC236}">
                <a16:creationId xmlns:a16="http://schemas.microsoft.com/office/drawing/2014/main" id="{209CA480-11A8-FEF2-4819-59069033F330}"/>
              </a:ext>
            </a:extLst>
          </p:cNvPr>
          <p:cNvPicPr>
            <a:picLocks noChangeAspect="1"/>
          </p:cNvPicPr>
          <p:nvPr/>
        </p:nvPicPr>
        <p:blipFill>
          <a:blip r:embed="rId7"/>
          <a:stretch>
            <a:fillRect/>
          </a:stretch>
        </p:blipFill>
        <p:spPr>
          <a:xfrm>
            <a:off x="2387608" y="3871989"/>
            <a:ext cx="626473" cy="980566"/>
          </a:xfrm>
          <a:prstGeom prst="rect">
            <a:avLst/>
          </a:prstGeom>
        </p:spPr>
      </p:pic>
      <p:pic>
        <p:nvPicPr>
          <p:cNvPr id="7" name="Picture 6" descr="A pink ice cream in a waffle cone&#10;&#10;Description automatically generated">
            <a:hlinkClick r:id="" action="ppaction://noaction">
              <a:snd r:embed="rId8" name="T1_W12_7.9.wav"/>
            </a:hlinkClick>
            <a:extLst>
              <a:ext uri="{FF2B5EF4-FFF2-40B4-BE49-F238E27FC236}">
                <a16:creationId xmlns:a16="http://schemas.microsoft.com/office/drawing/2014/main" id="{E709519D-BB1A-CAB7-3016-EEBD9654D1F0}"/>
              </a:ext>
            </a:extLst>
          </p:cNvPr>
          <p:cNvPicPr>
            <a:picLocks noChangeAspect="1"/>
          </p:cNvPicPr>
          <p:nvPr/>
        </p:nvPicPr>
        <p:blipFill>
          <a:blip r:embed="rId9"/>
          <a:stretch>
            <a:fillRect/>
          </a:stretch>
        </p:blipFill>
        <p:spPr>
          <a:xfrm>
            <a:off x="2567108" y="5555724"/>
            <a:ext cx="495605" cy="991210"/>
          </a:xfrm>
          <a:prstGeom prst="rect">
            <a:avLst/>
          </a:prstGeom>
        </p:spPr>
      </p:pic>
      <p:pic>
        <p:nvPicPr>
          <p:cNvPr id="9" name="Picture 8" descr="A grass growing out of a blue circle&#10;&#10;Description automatically generated with medium confidence">
            <a:hlinkClick r:id="" action="ppaction://noaction">
              <a:snd r:embed="rId10" name="T1_W12_7.6.wav"/>
            </a:hlinkClick>
            <a:extLst>
              <a:ext uri="{FF2B5EF4-FFF2-40B4-BE49-F238E27FC236}">
                <a16:creationId xmlns:a16="http://schemas.microsoft.com/office/drawing/2014/main" id="{B70B3DA2-C867-BD45-F2A2-D02F27FA5C2F}"/>
              </a:ext>
            </a:extLst>
          </p:cNvPr>
          <p:cNvPicPr>
            <a:picLocks noChangeAspect="1"/>
          </p:cNvPicPr>
          <p:nvPr/>
        </p:nvPicPr>
        <p:blipFill>
          <a:blip r:embed="rId11"/>
          <a:stretch>
            <a:fillRect/>
          </a:stretch>
        </p:blipFill>
        <p:spPr>
          <a:xfrm>
            <a:off x="5204508" y="5538611"/>
            <a:ext cx="1828800" cy="914400"/>
          </a:xfrm>
          <a:prstGeom prst="rect">
            <a:avLst/>
          </a:prstGeom>
        </p:spPr>
      </p:pic>
      <p:pic>
        <p:nvPicPr>
          <p:cNvPr id="15" name="Picture 14" descr="A red white and black flag&#10;&#10;Description automatically generated">
            <a:hlinkClick r:id="" action="ppaction://noaction">
              <a:snd r:embed="rId12" name="T1_W12_7.7.wav"/>
            </a:hlinkClick>
            <a:extLst>
              <a:ext uri="{FF2B5EF4-FFF2-40B4-BE49-F238E27FC236}">
                <a16:creationId xmlns:a16="http://schemas.microsoft.com/office/drawing/2014/main" id="{7D0D25F4-FC59-7CD8-A8D1-7FD7CBE27509}"/>
              </a:ext>
            </a:extLst>
          </p:cNvPr>
          <p:cNvPicPr>
            <a:picLocks noChangeAspect="1"/>
          </p:cNvPicPr>
          <p:nvPr/>
        </p:nvPicPr>
        <p:blipFill>
          <a:blip r:embed="rId13"/>
          <a:stretch>
            <a:fillRect/>
          </a:stretch>
        </p:blipFill>
        <p:spPr>
          <a:xfrm>
            <a:off x="8524587" y="5496594"/>
            <a:ext cx="1828800" cy="942975"/>
          </a:xfrm>
          <a:prstGeom prst="rect">
            <a:avLst/>
          </a:prstGeom>
        </p:spPr>
      </p:pic>
      <p:pic>
        <p:nvPicPr>
          <p:cNvPr id="19" name="Picture 18" descr="A yellow cheese with a slice cut out&#10;&#10;Description automatically generated">
            <a:hlinkClick r:id="" action="ppaction://noaction">
              <a:snd r:embed="rId14" name="T1_W12_7.8.wav"/>
            </a:hlinkClick>
            <a:extLst>
              <a:ext uri="{FF2B5EF4-FFF2-40B4-BE49-F238E27FC236}">
                <a16:creationId xmlns:a16="http://schemas.microsoft.com/office/drawing/2014/main" id="{9AEDF873-9D30-3A2D-04E0-F73E221E28D9}"/>
              </a:ext>
            </a:extLst>
          </p:cNvPr>
          <p:cNvPicPr>
            <a:picLocks noChangeAspect="1"/>
          </p:cNvPicPr>
          <p:nvPr/>
        </p:nvPicPr>
        <p:blipFill>
          <a:blip r:embed="rId15"/>
          <a:stretch>
            <a:fillRect/>
          </a:stretch>
        </p:blipFill>
        <p:spPr>
          <a:xfrm>
            <a:off x="5662246" y="3982307"/>
            <a:ext cx="1323975" cy="864721"/>
          </a:xfrm>
          <a:prstGeom prst="rect">
            <a:avLst/>
          </a:prstGeom>
        </p:spPr>
      </p:pic>
      <p:pic>
        <p:nvPicPr>
          <p:cNvPr id="26" name="Picture 25" descr="A group of objects on a black background&#10;&#10;Description automatically generated">
            <a:hlinkClick r:id="" action="ppaction://noaction">
              <a:snd r:embed="rId16" name="T1_W12_7.5.wav"/>
            </a:hlinkClick>
            <a:extLst>
              <a:ext uri="{FF2B5EF4-FFF2-40B4-BE49-F238E27FC236}">
                <a16:creationId xmlns:a16="http://schemas.microsoft.com/office/drawing/2014/main" id="{8A25640F-6164-23C3-CAD8-EB3C46B58638}"/>
              </a:ext>
            </a:extLst>
          </p:cNvPr>
          <p:cNvPicPr>
            <a:picLocks noChangeAspect="1"/>
          </p:cNvPicPr>
          <p:nvPr/>
        </p:nvPicPr>
        <p:blipFill>
          <a:blip r:embed="rId17"/>
          <a:stretch>
            <a:fillRect/>
          </a:stretch>
        </p:blipFill>
        <p:spPr>
          <a:xfrm rot="21325992" flipH="1">
            <a:off x="9329907" y="3924199"/>
            <a:ext cx="608959" cy="903208"/>
          </a:xfrm>
          <a:prstGeom prst="rect">
            <a:avLst/>
          </a:prstGeom>
        </p:spPr>
      </p:pic>
      <p:pic>
        <p:nvPicPr>
          <p:cNvPr id="46" name="Picture 45" descr="A plate of food with a piece of meat and lemon slices&#10;&#10;Description automatically generated">
            <a:hlinkClick r:id="" action="ppaction://noaction">
              <a:snd r:embed="rId18" name="T1_W8F_11.8.wav"/>
            </a:hlinkClick>
            <a:extLst>
              <a:ext uri="{FF2B5EF4-FFF2-40B4-BE49-F238E27FC236}">
                <a16:creationId xmlns:a16="http://schemas.microsoft.com/office/drawing/2014/main" id="{6824819A-3614-EFC9-5168-BA0477ABA066}"/>
              </a:ext>
            </a:extLst>
          </p:cNvPr>
          <p:cNvPicPr>
            <a:picLocks noChangeAspect="1"/>
          </p:cNvPicPr>
          <p:nvPr/>
        </p:nvPicPr>
        <p:blipFill>
          <a:blip r:embed="rId19"/>
          <a:stretch>
            <a:fillRect/>
          </a:stretch>
        </p:blipFill>
        <p:spPr>
          <a:xfrm>
            <a:off x="5531739" y="2317595"/>
            <a:ext cx="1341236" cy="670618"/>
          </a:xfrm>
          <a:prstGeom prst="rect">
            <a:avLst/>
          </a:prstGeom>
        </p:spPr>
      </p:pic>
      <p:pic>
        <p:nvPicPr>
          <p:cNvPr id="56" name="Picture 55" descr="A cartoon of a swimming pool&#10;&#10;Description automatically generated">
            <a:hlinkClick r:id="" action="ppaction://noaction">
              <a:snd r:embed="rId20" name="T1_W12_7.3.wav"/>
            </a:hlinkClick>
            <a:extLst>
              <a:ext uri="{FF2B5EF4-FFF2-40B4-BE49-F238E27FC236}">
                <a16:creationId xmlns:a16="http://schemas.microsoft.com/office/drawing/2014/main" id="{DDDABE21-0B90-89C2-BF3E-EB1F7A6ACF69}"/>
              </a:ext>
            </a:extLst>
          </p:cNvPr>
          <p:cNvPicPr>
            <a:picLocks noChangeAspect="1"/>
          </p:cNvPicPr>
          <p:nvPr/>
        </p:nvPicPr>
        <p:blipFill>
          <a:blip r:embed="rId21"/>
          <a:stretch>
            <a:fillRect/>
          </a:stretch>
        </p:blipFill>
        <p:spPr>
          <a:xfrm>
            <a:off x="9201366" y="2523257"/>
            <a:ext cx="1152021" cy="678612"/>
          </a:xfrm>
          <a:prstGeom prst="rect">
            <a:avLst/>
          </a:prstGeom>
        </p:spPr>
      </p:pic>
      <p:pic>
        <p:nvPicPr>
          <p:cNvPr id="13" name="Immagine 12">
            <a:hlinkClick r:id="" action="ppaction://noaction">
              <a:snd r:embed="rId22" name="T1_W12_7.4.wav"/>
            </a:hlinkClick>
            <a:extLst>
              <a:ext uri="{FF2B5EF4-FFF2-40B4-BE49-F238E27FC236}">
                <a16:creationId xmlns:a16="http://schemas.microsoft.com/office/drawing/2014/main" id="{8B8DAF68-39CF-2464-4370-4DF0FD080256}"/>
              </a:ext>
            </a:extLst>
          </p:cNvPr>
          <p:cNvPicPr>
            <a:picLocks noChangeAspect="1"/>
          </p:cNvPicPr>
          <p:nvPr/>
        </p:nvPicPr>
        <p:blipFill>
          <a:blip r:embed="rId23"/>
          <a:stretch>
            <a:fillRect/>
          </a:stretch>
        </p:blipFill>
        <p:spPr>
          <a:xfrm>
            <a:off x="2232691" y="2435896"/>
            <a:ext cx="1164437" cy="688908"/>
          </a:xfrm>
          <a:prstGeom prst="rect">
            <a:avLst/>
          </a:prstGeom>
        </p:spPr>
      </p:pic>
    </p:spTree>
    <p:extLst>
      <p:ext uri="{BB962C8B-B14F-4D97-AF65-F5344CB8AC3E}">
        <p14:creationId xmlns:p14="http://schemas.microsoft.com/office/powerpoint/2010/main" val="225390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7" grpId="0"/>
      <p:bldP spid="48" grpId="0"/>
      <p:bldP spid="49" grpId="0"/>
      <p:bldP spid="50" grpId="0"/>
      <p:bldP spid="51" grpId="0"/>
      <p:bldP spid="52" grpId="0"/>
      <p:bldP spid="53" grpId="0"/>
      <p:bldP spid="54" grpId="0"/>
      <p:bldP spid="33" grpId="0" animBg="1"/>
      <p:bldP spid="34" grpId="0" animBg="1"/>
      <p:bldP spid="35" grpId="0" animBg="1"/>
      <p:bldP spid="36" grpId="0" animBg="1"/>
      <p:bldP spid="37"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607598746"/>
              </p:ext>
            </p:extLst>
          </p:nvPr>
        </p:nvGraphicFramePr>
        <p:xfrm>
          <a:off x="1061636" y="483140"/>
          <a:ext cx="9762309" cy="6261808"/>
        </p:xfrm>
        <a:graphic>
          <a:graphicData uri="http://schemas.openxmlformats.org/drawingml/2006/table">
            <a:tbl>
              <a:tblPr/>
              <a:tblGrid>
                <a:gridCol w="718265">
                  <a:extLst>
                    <a:ext uri="{9D8B030D-6E8A-4147-A177-3AD203B41FA5}">
                      <a16:colId xmlns:a16="http://schemas.microsoft.com/office/drawing/2014/main" val="20000"/>
                    </a:ext>
                  </a:extLst>
                </a:gridCol>
                <a:gridCol w="1389636">
                  <a:extLst>
                    <a:ext uri="{9D8B030D-6E8A-4147-A177-3AD203B41FA5}">
                      <a16:colId xmlns:a16="http://schemas.microsoft.com/office/drawing/2014/main" val="20001"/>
                    </a:ext>
                  </a:extLst>
                </a:gridCol>
                <a:gridCol w="1383039">
                  <a:extLst>
                    <a:ext uri="{9D8B030D-6E8A-4147-A177-3AD203B41FA5}">
                      <a16:colId xmlns:a16="http://schemas.microsoft.com/office/drawing/2014/main" val="20002"/>
                    </a:ext>
                  </a:extLst>
                </a:gridCol>
                <a:gridCol w="1561881">
                  <a:extLst>
                    <a:ext uri="{9D8B030D-6E8A-4147-A177-3AD203B41FA5}">
                      <a16:colId xmlns:a16="http://schemas.microsoft.com/office/drawing/2014/main" val="20003"/>
                    </a:ext>
                  </a:extLst>
                </a:gridCol>
                <a:gridCol w="1275734">
                  <a:extLst>
                    <a:ext uri="{9D8B030D-6E8A-4147-A177-3AD203B41FA5}">
                      <a16:colId xmlns:a16="http://schemas.microsoft.com/office/drawing/2014/main" val="1902729145"/>
                    </a:ext>
                  </a:extLst>
                </a:gridCol>
                <a:gridCol w="3433754">
                  <a:extLst>
                    <a:ext uri="{9D8B030D-6E8A-4147-A177-3AD203B41FA5}">
                      <a16:colId xmlns:a16="http://schemas.microsoft.com/office/drawing/2014/main" val="231289642"/>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A: mag</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B: </a:t>
                      </a:r>
                      <a:r>
                        <a:rPr lang="en-US" sz="2400" b="0" strike="noStrike" spc="-1" dirty="0" err="1">
                          <a:solidFill>
                            <a:srgbClr val="2E94AF"/>
                          </a:solidFill>
                          <a:latin typeface="Century gothic"/>
                        </a:rPr>
                        <a:t>magst</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400" b="0" strike="noStrike" spc="-1" dirty="0">
                          <a:solidFill>
                            <a:srgbClr val="2E94AF"/>
                          </a:solidFill>
                          <a:latin typeface="Century gothic"/>
                        </a:rPr>
                        <a:t>C: 1 </a:t>
                      </a:r>
                      <a:r>
                        <a:rPr lang="en-US" sz="2400" b="0" strike="noStrike" spc="-1" dirty="0" err="1">
                          <a:solidFill>
                            <a:srgbClr val="2E94AF"/>
                          </a:solidFill>
                          <a:latin typeface="Century gothic"/>
                        </a:rPr>
                        <a:t>oder</a:t>
                      </a:r>
                      <a:r>
                        <a:rPr lang="en-US" sz="2400" b="0" strike="noStrike" spc="-1" dirty="0">
                          <a:solidFill>
                            <a:srgbClr val="2E94AF"/>
                          </a:solidFill>
                          <a:latin typeface="Century gothic"/>
                        </a:rPr>
                        <a:t> 2?</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du</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a:t>
                      </a:r>
                      <a:r>
                        <a:rPr kumimoji="0" lang="en-GB" sz="2000" b="0" i="0" u="none" strike="noStrike" kern="1200" cap="none" spc="0" normalizeH="0" baseline="0" noProof="0" dirty="0">
                          <a:ln>
                            <a:noFill/>
                          </a:ln>
                          <a:solidFill>
                            <a:srgbClr val="2E94AF"/>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1" normalizeH="0" baseline="0" noProof="0" dirty="0">
                          <a:ln>
                            <a:noFill/>
                          </a:ln>
                          <a:solidFill>
                            <a:srgbClr val="2E94AF"/>
                          </a:solidFill>
                          <a:effectLst/>
                          <a:uLnTx/>
                          <a:uFillTx/>
                          <a:latin typeface="Century gothic"/>
                          <a:ea typeface="DengXian" panose="02010600030101010101" pitchFamily="2" charset="-122"/>
                          <a:cs typeface="Times New Roman" panose="02020603050405020304" pitchFamily="18" charset="0"/>
                        </a:rPr>
                        <a:t>Fotos</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Käse</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(m)</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er</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das Spiel (</a:t>
                      </a:r>
                      <a:r>
                        <a:rPr lang="en-US" sz="2000" b="0" strike="noStrike" spc="-1" dirty="0" err="1">
                          <a:solidFill>
                            <a:srgbClr val="2E94AF"/>
                          </a:solidFill>
                          <a:latin typeface="Century gothic"/>
                        </a:rPr>
                        <a:t>nt</a:t>
                      </a:r>
                      <a:r>
                        <a:rPr lang="en-US" sz="2000" b="0" strike="noStrike" spc="-1" dirty="0">
                          <a:solidFill>
                            <a:srgbClr val="2E94AF"/>
                          </a:solidFill>
                          <a:latin typeface="Century gothic"/>
                        </a:rPr>
                        <a:t>)</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Dorf</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en-US" sz="2000" b="0" i="0" u="none" strike="noStrike" kern="1200" cap="none" spc="-1" normalizeH="0" baseline="0" noProof="0" dirty="0">
                          <a:ln>
                            <a:noFill/>
                          </a:ln>
                          <a:solidFill>
                            <a:srgbClr val="2E94AF"/>
                          </a:solidFill>
                          <a:effectLst/>
                          <a:uLnTx/>
                          <a:uFillTx/>
                          <a:latin typeface="Century gothic"/>
                          <a:ea typeface="DengXian" panose="02010600030101010101" pitchFamily="2" charset="-122"/>
                          <a:cs typeface="Times New Roman" panose="02020603050405020304" pitchFamily="18" charset="0"/>
                        </a:rPr>
                        <a:t>B</a:t>
                      </a:r>
                      <a:r>
                        <a:rPr lang="en-US" sz="2000" b="0" strike="noStrike" spc="-1" dirty="0">
                          <a:solidFill>
                            <a:srgbClr val="2E94AF"/>
                          </a:solidFill>
                          <a:latin typeface="Century gothic"/>
                        </a:rPr>
                        <a:t>lumen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Song (m)</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err="1">
                          <a:solidFill>
                            <a:srgbClr val="2E94AF"/>
                          </a:solidFill>
                          <a:latin typeface="Century gothic"/>
                        </a:rPr>
                        <a:t>sie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den Ort (m)</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Aktivität (f)</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en-US" sz="2000" b="0" i="0" u="none" strike="noStrike" kern="1200" cap="none" spc="-1" normalizeH="0" baseline="0" noProof="0" dirty="0" err="1">
                          <a:ln>
                            <a:noFill/>
                          </a:ln>
                          <a:solidFill>
                            <a:srgbClr val="2E94AF"/>
                          </a:solidFill>
                          <a:effectLst/>
                          <a:uLnTx/>
                          <a:uFillTx/>
                          <a:latin typeface="Century gothic"/>
                          <a:ea typeface="DengXian" panose="02010600030101010101" pitchFamily="2" charset="-122"/>
                          <a:cs typeface="Times New Roman" panose="02020603050405020304" pitchFamily="18" charset="0"/>
                        </a:rPr>
                        <a:t>Farben</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1" normalizeH="0" baseline="0" noProof="0" dirty="0">
                          <a:ln>
                            <a:noFill/>
                          </a:ln>
                          <a:solidFill>
                            <a:srgbClr val="2E94AF"/>
                          </a:solidFill>
                          <a:effectLst/>
                          <a:uLnTx/>
                          <a:uFillTx/>
                          <a:latin typeface="Century gothic"/>
                          <a:ea typeface="DengXian" panose="02010600030101010101" pitchFamily="2" charset="-122"/>
                          <a:cs typeface="Times New Roman" panose="02020603050405020304" pitchFamily="18" charset="0"/>
                        </a:rPr>
                        <a:t>Buch (nt)</a:t>
                      </a:r>
                      <a:endParaRPr kumimoji="0" lang="en-GB" sz="2000" b="0" i="0" u="none" strike="noStrike" kern="1200" cap="none" spc="-1" normalizeH="0" baseline="0" dirty="0">
                        <a:ln>
                          <a:noFill/>
                        </a:ln>
                        <a:solidFill>
                          <a:srgbClr val="2E94AF"/>
                        </a:solidFill>
                        <a:effectLst/>
                        <a:uLnTx/>
                        <a:uFillTx/>
                        <a:latin typeface="Century gothic"/>
                        <a:ea typeface="DengXian" panose="02010600030101010101" pitchFamily="2" charset="-122"/>
                        <a:cs typeface="Times New Roman" panose="02020603050405020304" pitchFamily="18" charset="0"/>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dirty="0">
                          <a:solidFill>
                            <a:srgbClr val="2E94AF"/>
                          </a:solidFill>
                          <a:latin typeface="Century gothic"/>
                          <a:ea typeface="Century Gothic"/>
                        </a:rPr>
                        <a:t>6</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du</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Fahrrad</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(nt)</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den </a:t>
                      </a:r>
                      <a:r>
                        <a:rPr lang="en-US" sz="2000" b="0" strike="noStrike" spc="-1" dirty="0" err="1">
                          <a:solidFill>
                            <a:srgbClr val="2E94AF"/>
                          </a:solidFill>
                          <a:latin typeface="Century gothic"/>
                        </a:rPr>
                        <a:t>Fußballspieler</a:t>
                      </a:r>
                      <a:r>
                        <a:rPr lang="en-US" sz="2000" b="0" strike="noStrike" spc="-1" dirty="0">
                          <a:solidFill>
                            <a:srgbClr val="2E94AF"/>
                          </a:solidFill>
                          <a:latin typeface="Century gothic"/>
                        </a:rPr>
                        <a:t> (m)</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r h="637486">
                <a:tc>
                  <a:txBody>
                    <a:bodyPr/>
                    <a:lstStyle/>
                    <a:p>
                      <a:pPr algn="ctr">
                        <a:lnSpc>
                          <a:spcPct val="100000"/>
                        </a:lnSpc>
                      </a:pPr>
                      <a:r>
                        <a:rPr lang="en-US" sz="2800" b="1" strike="noStrike" spc="-1" dirty="0">
                          <a:solidFill>
                            <a:srgbClr val="2E94AF"/>
                          </a:solidFill>
                          <a:latin typeface="Century gothic"/>
                        </a:rPr>
                        <a:t>7</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es</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keinen</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a:solidFill>
                            <a:srgbClr val="2E94AF"/>
                          </a:solidFill>
                          <a:latin typeface="Century gothic"/>
                        </a:rPr>
                        <a:t>Park (m)</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Sätze</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(pl)</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422750512"/>
                  </a:ext>
                </a:extLst>
              </a:tr>
              <a:tr h="637486">
                <a:tc>
                  <a:txBody>
                    <a:bodyPr/>
                    <a:lstStyle/>
                    <a:p>
                      <a:pPr algn="ctr">
                        <a:lnSpc>
                          <a:spcPct val="100000"/>
                        </a:lnSpc>
                      </a:pPr>
                      <a:r>
                        <a:rPr lang="en-US" sz="2800" b="1" strike="noStrike" spc="-1" dirty="0">
                          <a:solidFill>
                            <a:srgbClr val="2E94AF"/>
                          </a:solidFill>
                          <a:latin typeface="Century gothic"/>
                        </a:rPr>
                        <a:t>8</a:t>
                      </a:r>
                      <a:endParaRPr lang="en-GB" sz="2800" b="1"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2E94AF"/>
                          </a:solidFill>
                          <a:latin typeface="Century gothic"/>
                        </a:rPr>
                        <a:t>ich</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2E94AF"/>
                          </a:solidFill>
                          <a:latin typeface="Century gothic"/>
                        </a:rPr>
                        <a:t>keine</a:t>
                      </a:r>
                      <a:endParaRPr lang="en-GB" sz="24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lang="en-US" sz="2000" b="0" strike="noStrike" spc="-1" dirty="0" err="1">
                          <a:solidFill>
                            <a:srgbClr val="2E94AF"/>
                          </a:solidFill>
                          <a:latin typeface="Century gothic"/>
                        </a:rPr>
                        <a:t>Spiele</a:t>
                      </a:r>
                      <a:r>
                        <a:rPr lang="en-US" sz="2000" b="0" strike="noStrike" spc="-1" dirty="0">
                          <a:solidFill>
                            <a:srgbClr val="2E94AF"/>
                          </a:solidFill>
                          <a:latin typeface="Century gothic"/>
                        </a:rPr>
                        <a:t> (pl)</a:t>
                      </a:r>
                      <a:br>
                        <a:rPr lang="en-US" sz="2000" b="0" strike="noStrike" spc="-1" dirty="0">
                          <a:solidFill>
                            <a:srgbClr val="2E94AF"/>
                          </a:solidFill>
                          <a:latin typeface="Century gothic"/>
                        </a:rPr>
                      </a:br>
                      <a:r>
                        <a:rPr kumimoji="0" lang="fr-FR" sz="2000" b="0" i="0" u="none" strike="noStrike" kern="1200" cap="none" spc="0" normalizeH="0" baseline="0" noProof="0" dirty="0">
                          <a:ln>
                            <a:noFill/>
                          </a:ln>
                          <a:solidFill>
                            <a:srgbClr val="2E94AF"/>
                          </a:solidFill>
                          <a:effectLst/>
                          <a:uLnTx/>
                          <a:uFillTx/>
                          <a:latin typeface="MS Gothic" panose="020B0609070205080204" pitchFamily="49" charset="-128"/>
                          <a:ea typeface="DengXian" panose="02010600030101010101" pitchFamily="2" charset="-122"/>
                          <a:cs typeface="Times New Roman" panose="02020603050405020304" pitchFamily="18" charset="0"/>
                        </a:rPr>
                        <a:t>☐ </a:t>
                      </a:r>
                      <a:r>
                        <a:rPr kumimoji="0" lang="fr-FR" sz="2000" b="0" i="0" u="none" strike="noStrike" kern="1200" cap="none" spc="0" normalizeH="0" baseline="0" noProof="0" dirty="0" err="1">
                          <a:ln>
                            <a:noFill/>
                          </a:ln>
                          <a:solidFill>
                            <a:srgbClr val="2E94AF"/>
                          </a:solidFill>
                          <a:effectLst/>
                          <a:uLnTx/>
                          <a:uFillTx/>
                          <a:latin typeface="+mn-lt"/>
                          <a:ea typeface="DengXian" panose="02010600030101010101" pitchFamily="2" charset="-122"/>
                          <a:cs typeface="Times New Roman" panose="02020603050405020304" pitchFamily="18" charset="0"/>
                        </a:rPr>
                        <a:t>Haus</a:t>
                      </a:r>
                      <a:r>
                        <a:rPr kumimoji="0" lang="fr-FR" sz="2000" b="0" i="0" u="none" strike="noStrike" kern="1200" cap="none" spc="0" normalizeH="0" baseline="0" noProof="0" dirty="0">
                          <a:ln>
                            <a:noFill/>
                          </a:ln>
                          <a:solidFill>
                            <a:srgbClr val="2E94AF"/>
                          </a:solidFill>
                          <a:effectLst/>
                          <a:uLnTx/>
                          <a:uFillTx/>
                          <a:latin typeface="+mn-lt"/>
                          <a:ea typeface="DengXian" panose="02010600030101010101" pitchFamily="2" charset="-122"/>
                          <a:cs typeface="Times New Roman" panose="02020603050405020304" pitchFamily="18" charset="0"/>
                        </a:rPr>
                        <a:t> (nt)</a:t>
                      </a:r>
                      <a:endParaRPr lang="en-GB" sz="2000" b="0" strike="noStrike" spc="-1" dirty="0">
                        <a:solidFill>
                          <a:srgbClr val="2E94AF"/>
                        </a:solidFill>
                        <a:latin typeface="+mn-lt"/>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4259357712"/>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4" name="T1_W12_8.1.wav"/>
            </a:hlinkClick>
            <a:extLst>
              <a:ext uri="{FF2B5EF4-FFF2-40B4-BE49-F238E27FC236}">
                <a16:creationId xmlns:a16="http://schemas.microsoft.com/office/drawing/2014/main" id="{FA8CB7F0-F8CF-4B81-B158-8063FEDA7D6B}"/>
              </a:ext>
            </a:extLst>
          </p:cNvPr>
          <p:cNvSpPr/>
          <p:nvPr/>
        </p:nvSpPr>
        <p:spPr>
          <a:xfrm>
            <a:off x="1121925" y="12137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5" name="T1_W12_8.2.wav"/>
            </a:hlinkClick>
            <a:extLst>
              <a:ext uri="{FF2B5EF4-FFF2-40B4-BE49-F238E27FC236}">
                <a16:creationId xmlns:a16="http://schemas.microsoft.com/office/drawing/2014/main" id="{E094FD90-0D83-47F8-89A4-772DF44F575F}"/>
              </a:ext>
            </a:extLst>
          </p:cNvPr>
          <p:cNvSpPr/>
          <p:nvPr/>
        </p:nvSpPr>
        <p:spPr>
          <a:xfrm>
            <a:off x="1121926" y="191286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6" name="T1_W12_8.3.wav"/>
            </a:hlinkClick>
            <a:extLst>
              <a:ext uri="{FF2B5EF4-FFF2-40B4-BE49-F238E27FC236}">
                <a16:creationId xmlns:a16="http://schemas.microsoft.com/office/drawing/2014/main" id="{CFD2B835-F5BF-47D4-B4C7-88AAE0F15E80}"/>
              </a:ext>
            </a:extLst>
          </p:cNvPr>
          <p:cNvSpPr/>
          <p:nvPr/>
        </p:nvSpPr>
        <p:spPr>
          <a:xfrm>
            <a:off x="1121927" y="263113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endParaRPr lang="en-GB" sz="2800" b="1" dirty="0"/>
          </a:p>
        </p:txBody>
      </p:sp>
      <p:sp>
        <p:nvSpPr>
          <p:cNvPr id="17" name="Rectangle 16">
            <a:hlinkClick r:id="" action="ppaction://noaction">
              <a:snd r:embed="rId7" name="T1_W12_8.4.wav"/>
            </a:hlinkClick>
            <a:extLst>
              <a:ext uri="{FF2B5EF4-FFF2-40B4-BE49-F238E27FC236}">
                <a16:creationId xmlns:a16="http://schemas.microsoft.com/office/drawing/2014/main" id="{257623FD-7C94-435C-A16D-BE56DC83EBF2}"/>
              </a:ext>
            </a:extLst>
          </p:cNvPr>
          <p:cNvSpPr/>
          <p:nvPr/>
        </p:nvSpPr>
        <p:spPr>
          <a:xfrm>
            <a:off x="1121927" y="332257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endParaRPr lang="en-GB" sz="2800" b="1" dirty="0"/>
          </a:p>
        </p:txBody>
      </p:sp>
      <p:sp>
        <p:nvSpPr>
          <p:cNvPr id="20" name="Rectangle 19">
            <a:hlinkClick r:id="" action="ppaction://noaction">
              <a:snd r:embed="rId8" name="T1_W12_8.5.wav"/>
            </a:hlinkClick>
            <a:extLst>
              <a:ext uri="{FF2B5EF4-FFF2-40B4-BE49-F238E27FC236}">
                <a16:creationId xmlns:a16="http://schemas.microsoft.com/office/drawing/2014/main" id="{741D7855-51C4-49F5-B43C-C9C8805C6DE6}"/>
              </a:ext>
            </a:extLst>
          </p:cNvPr>
          <p:cNvSpPr/>
          <p:nvPr/>
        </p:nvSpPr>
        <p:spPr>
          <a:xfrm>
            <a:off x="1121927" y="4008659"/>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9" name="T1_W12_8.6.wav"/>
            </a:hlinkClick>
            <a:extLst>
              <a:ext uri="{FF2B5EF4-FFF2-40B4-BE49-F238E27FC236}">
                <a16:creationId xmlns:a16="http://schemas.microsoft.com/office/drawing/2014/main" id="{61E23715-4B11-4DD2-A77F-9E251DE49F2A}"/>
              </a:ext>
            </a:extLst>
          </p:cNvPr>
          <p:cNvSpPr/>
          <p:nvPr/>
        </p:nvSpPr>
        <p:spPr>
          <a:xfrm>
            <a:off x="1121927" y="474644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Rectangle 12">
            <a:hlinkClick r:id="" action="ppaction://noaction">
              <a:snd r:embed="rId10" name="T1_W12_8.7.wav"/>
            </a:hlinkClick>
            <a:extLst>
              <a:ext uri="{FF2B5EF4-FFF2-40B4-BE49-F238E27FC236}">
                <a16:creationId xmlns:a16="http://schemas.microsoft.com/office/drawing/2014/main" id="{D567BF98-0054-A016-272E-D0D4A864CC9D}"/>
              </a:ext>
            </a:extLst>
          </p:cNvPr>
          <p:cNvSpPr/>
          <p:nvPr/>
        </p:nvSpPr>
        <p:spPr>
          <a:xfrm>
            <a:off x="1121927" y="542840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7</a:t>
            </a:r>
            <a:endParaRPr lang="en-GB" sz="2800" b="1" dirty="0"/>
          </a:p>
        </p:txBody>
      </p:sp>
      <p:sp>
        <p:nvSpPr>
          <p:cNvPr id="14" name="Rectangle 13">
            <a:hlinkClick r:id="" action="ppaction://noaction">
              <a:snd r:embed="rId11" name="T1_W12_8.8.wav"/>
            </a:hlinkClick>
            <a:extLst>
              <a:ext uri="{FF2B5EF4-FFF2-40B4-BE49-F238E27FC236}">
                <a16:creationId xmlns:a16="http://schemas.microsoft.com/office/drawing/2014/main" id="{37523659-C029-059C-8458-C5F85BB6A32F}"/>
              </a:ext>
            </a:extLst>
          </p:cNvPr>
          <p:cNvSpPr/>
          <p:nvPr/>
        </p:nvSpPr>
        <p:spPr>
          <a:xfrm>
            <a:off x="1121927" y="610503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8</a:t>
            </a:r>
            <a:endParaRPr lang="en-GB" sz="2800" b="1" dirty="0"/>
          </a:p>
        </p:txBody>
      </p:sp>
      <p:pic>
        <p:nvPicPr>
          <p:cNvPr id="19" name="Picture 18" descr="Icon&#10;&#10;Description automatically generated">
            <a:extLst>
              <a:ext uri="{FF2B5EF4-FFF2-40B4-BE49-F238E27FC236}">
                <a16:creationId xmlns:a16="http://schemas.microsoft.com/office/drawing/2014/main" id="{31A9EAB8-D424-A301-059B-5F8F152EFD88}"/>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835912" y="1236112"/>
            <a:ext cx="517321" cy="517320"/>
          </a:xfrm>
          <a:prstGeom prst="rect">
            <a:avLst/>
          </a:prstGeom>
        </p:spPr>
      </p:pic>
      <p:pic>
        <p:nvPicPr>
          <p:cNvPr id="23" name="Picture 22" descr="Icon&#10;&#10;Description automatically generated">
            <a:extLst>
              <a:ext uri="{FF2B5EF4-FFF2-40B4-BE49-F238E27FC236}">
                <a16:creationId xmlns:a16="http://schemas.microsoft.com/office/drawing/2014/main" id="{7B52D22D-21DE-6261-A57F-66F8B84CC38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54771" y="1872794"/>
            <a:ext cx="517321" cy="517320"/>
          </a:xfrm>
          <a:prstGeom prst="rect">
            <a:avLst/>
          </a:prstGeom>
        </p:spPr>
      </p:pic>
      <p:pic>
        <p:nvPicPr>
          <p:cNvPr id="24" name="Picture 23" descr="Icon&#10;&#10;Description automatically generated">
            <a:extLst>
              <a:ext uri="{FF2B5EF4-FFF2-40B4-BE49-F238E27FC236}">
                <a16:creationId xmlns:a16="http://schemas.microsoft.com/office/drawing/2014/main" id="{9A447D8B-0903-0895-7E7C-FC11477DC48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6" y="2601439"/>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0B34AABE-69F8-6F93-9DF5-D5B76895614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7" y="333571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48EB5F16-3992-E3A3-461C-6951A4112C06}"/>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7" y="4111046"/>
            <a:ext cx="517321" cy="517320"/>
          </a:xfrm>
          <a:prstGeom prst="rect">
            <a:avLst/>
          </a:prstGeom>
        </p:spPr>
      </p:pic>
      <p:pic>
        <p:nvPicPr>
          <p:cNvPr id="29" name="Picture 28" descr="Icon&#10;&#10;Description automatically generated">
            <a:extLst>
              <a:ext uri="{FF2B5EF4-FFF2-40B4-BE49-F238E27FC236}">
                <a16:creationId xmlns:a16="http://schemas.microsoft.com/office/drawing/2014/main" id="{9B0A62C9-FB06-CC35-0429-0D53FD795165}"/>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159944" y="4628366"/>
            <a:ext cx="517321" cy="517320"/>
          </a:xfrm>
          <a:prstGeom prst="rect">
            <a:avLst/>
          </a:prstGeom>
        </p:spPr>
      </p:pic>
      <p:pic>
        <p:nvPicPr>
          <p:cNvPr id="30" name="Picture 2" descr="Free illustrations of Alien">
            <a:extLst>
              <a:ext uri="{FF2B5EF4-FFF2-40B4-BE49-F238E27FC236}">
                <a16:creationId xmlns:a16="http://schemas.microsoft.com/office/drawing/2014/main" id="{ACA4210B-F1E9-BA70-70C3-E4DFE5BFED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456" y="35445"/>
            <a:ext cx="1018168" cy="1035425"/>
          </a:xfrm>
          <a:prstGeom prst="rect">
            <a:avLst/>
          </a:prstGeom>
          <a:noFill/>
          <a:extLst>
            <a:ext uri="{909E8E84-426E-40DD-AFC4-6F175D3DCCD1}">
              <a14:hiddenFill xmlns:a14="http://schemas.microsoft.com/office/drawing/2010/main">
                <a:solidFill>
                  <a:srgbClr val="FFFFFF"/>
                </a:solidFill>
              </a14:hiddenFill>
            </a:ext>
          </a:extLst>
        </p:spPr>
      </p:pic>
      <p:sp>
        <p:nvSpPr>
          <p:cNvPr id="31" name="CustomShape 6">
            <a:extLst>
              <a:ext uri="{FF2B5EF4-FFF2-40B4-BE49-F238E27FC236}">
                <a16:creationId xmlns:a16="http://schemas.microsoft.com/office/drawing/2014/main" id="{9638C589-AACC-C709-2EA1-9713B1FBEA59}"/>
              </a:ext>
            </a:extLst>
          </p:cNvPr>
          <p:cNvSpPr/>
          <p:nvPr/>
        </p:nvSpPr>
        <p:spPr>
          <a:xfrm>
            <a:off x="995460" y="48496"/>
            <a:ext cx="10004148" cy="2795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Robbie has forgotten some </a:t>
            </a:r>
            <a:r>
              <a:rPr lang="en-GB" sz="2400" b="1" spc="-1" dirty="0">
                <a:solidFill>
                  <a:srgbClr val="002060"/>
                </a:solidFill>
                <a:latin typeface="Century gothic"/>
                <a:ea typeface="Century Gothic"/>
              </a:rPr>
              <a:t>of</a:t>
            </a:r>
            <a:r>
              <a:rPr kumimoji="0" lang="en-GB" sz="2400" b="1" i="0" u="none" strike="noStrike" kern="1200" cap="none" spc="-1" normalizeH="0" baseline="0" noProof="0" dirty="0">
                <a:ln>
                  <a:noFill/>
                </a:ln>
                <a:solidFill>
                  <a:srgbClr val="002060"/>
                </a:solidFill>
                <a:effectLst/>
                <a:uLnTx/>
                <a:uFillTx/>
                <a:latin typeface="Century gothic"/>
                <a:ea typeface="Century Gothic"/>
              </a:rPr>
              <a:t> his German. </a:t>
            </a:r>
            <a:r>
              <a:rPr lang="en-GB" sz="2400" b="1" spc="-1" dirty="0">
                <a:solidFill>
                  <a:srgbClr val="002060"/>
                </a:solidFill>
                <a:latin typeface="Century gothic"/>
              </a:rPr>
              <a:t>Can you help him? </a:t>
            </a:r>
            <a:endParaRPr kumimoji="0" lang="en-GB" sz="2400" b="1" i="0" u="none" strike="noStrike" kern="1200" cap="none" spc="-1" normalizeH="0" baseline="0" noProof="0" dirty="0">
              <a:ln>
                <a:noFill/>
              </a:ln>
              <a:solidFill>
                <a:prstClr val="black"/>
              </a:solidFill>
              <a:effectLst/>
              <a:uLnTx/>
              <a:uFillTx/>
              <a:latin typeface="Century gothic"/>
            </a:endParaRPr>
          </a:p>
        </p:txBody>
      </p:sp>
      <p:sp>
        <p:nvSpPr>
          <p:cNvPr id="32" name="Speech Bubble: Rectangle with Corners Rounded 31">
            <a:extLst>
              <a:ext uri="{FF2B5EF4-FFF2-40B4-BE49-F238E27FC236}">
                <a16:creationId xmlns:a16="http://schemas.microsoft.com/office/drawing/2014/main" id="{427E6FE4-2842-C9A9-AC2A-02AB25B5A6D1}"/>
              </a:ext>
            </a:extLst>
          </p:cNvPr>
          <p:cNvSpPr/>
          <p:nvPr/>
        </p:nvSpPr>
        <p:spPr>
          <a:xfrm>
            <a:off x="995460" y="621768"/>
            <a:ext cx="1120008" cy="405316"/>
          </a:xfrm>
          <a:prstGeom prst="wedgeRoundRectCallout">
            <a:avLst>
              <a:gd name="adj1" fmla="val -65545"/>
              <a:gd name="adj2" fmla="val -4138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Danke!</a:t>
            </a:r>
            <a:endParaRPr lang="en-GB" sz="2000" dirty="0"/>
          </a:p>
        </p:txBody>
      </p:sp>
      <p:pic>
        <p:nvPicPr>
          <p:cNvPr id="2" name="Picture 1" descr="Icon&#10;&#10;Description automatically generated">
            <a:extLst>
              <a:ext uri="{FF2B5EF4-FFF2-40B4-BE49-F238E27FC236}">
                <a16:creationId xmlns:a16="http://schemas.microsoft.com/office/drawing/2014/main" id="{39D69922-4CA3-FA96-E801-236487FDF802}"/>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6" y="5340174"/>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1EC28678-A0EF-D8B9-83E0-9333E9FB7048}"/>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3481886" y="6159867"/>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6CD46A9A-2C95-43DA-BCBF-8F21223FEB00}"/>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529191" y="1476701"/>
            <a:ext cx="263912" cy="263911"/>
          </a:xfrm>
          <a:prstGeom prst="rect">
            <a:avLst/>
          </a:prstGeom>
        </p:spPr>
      </p:pic>
      <p:pic>
        <p:nvPicPr>
          <p:cNvPr id="34" name="Picture 33" descr="Icon&#10;&#10;Description automatically generated">
            <a:extLst>
              <a:ext uri="{FF2B5EF4-FFF2-40B4-BE49-F238E27FC236}">
                <a16:creationId xmlns:a16="http://schemas.microsoft.com/office/drawing/2014/main" id="{895494DE-C98B-4042-8EA1-714C8E0C32A4}"/>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529191" y="2181541"/>
            <a:ext cx="263912" cy="263911"/>
          </a:xfrm>
          <a:prstGeom prst="rect">
            <a:avLst/>
          </a:prstGeom>
        </p:spPr>
      </p:pic>
      <p:pic>
        <p:nvPicPr>
          <p:cNvPr id="35" name="Picture 34" descr="Icon&#10;&#10;Description automatically generated">
            <a:extLst>
              <a:ext uri="{FF2B5EF4-FFF2-40B4-BE49-F238E27FC236}">
                <a16:creationId xmlns:a16="http://schemas.microsoft.com/office/drawing/2014/main" id="{B3BDBEE1-D3BB-4146-9988-7502B14EFCA3}"/>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526546" y="2602217"/>
            <a:ext cx="263912" cy="263911"/>
          </a:xfrm>
          <a:prstGeom prst="rect">
            <a:avLst/>
          </a:prstGeom>
        </p:spPr>
      </p:pic>
      <p:pic>
        <p:nvPicPr>
          <p:cNvPr id="36" name="Picture 35" descr="Icon&#10;&#10;Description automatically generated">
            <a:extLst>
              <a:ext uri="{FF2B5EF4-FFF2-40B4-BE49-F238E27FC236}">
                <a16:creationId xmlns:a16="http://schemas.microsoft.com/office/drawing/2014/main" id="{246B3648-5FDB-46BB-A41D-B1C7406D7FF3}"/>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526546" y="3281120"/>
            <a:ext cx="263912" cy="263911"/>
          </a:xfrm>
          <a:prstGeom prst="rect">
            <a:avLst/>
          </a:prstGeom>
        </p:spPr>
      </p:pic>
      <p:pic>
        <p:nvPicPr>
          <p:cNvPr id="37" name="Picture 36" descr="Icon&#10;&#10;Description automatically generated">
            <a:extLst>
              <a:ext uri="{FF2B5EF4-FFF2-40B4-BE49-F238E27FC236}">
                <a16:creationId xmlns:a16="http://schemas.microsoft.com/office/drawing/2014/main" id="{8E548D27-B096-4283-BE4A-FC015E337EBE}"/>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526546" y="4300618"/>
            <a:ext cx="263912" cy="263911"/>
          </a:xfrm>
          <a:prstGeom prst="rect">
            <a:avLst/>
          </a:prstGeom>
        </p:spPr>
      </p:pic>
      <p:pic>
        <p:nvPicPr>
          <p:cNvPr id="38" name="Picture 37" descr="Icon&#10;&#10;Description automatically generated">
            <a:extLst>
              <a:ext uri="{FF2B5EF4-FFF2-40B4-BE49-F238E27FC236}">
                <a16:creationId xmlns:a16="http://schemas.microsoft.com/office/drawing/2014/main" id="{3FBBB150-C516-4F36-925F-DC7225A61238}"/>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526546" y="4984560"/>
            <a:ext cx="263912" cy="263911"/>
          </a:xfrm>
          <a:prstGeom prst="rect">
            <a:avLst/>
          </a:prstGeom>
        </p:spPr>
      </p:pic>
      <p:pic>
        <p:nvPicPr>
          <p:cNvPr id="39" name="Picture 38" descr="Icon&#10;&#10;Description automatically generated">
            <a:extLst>
              <a:ext uri="{FF2B5EF4-FFF2-40B4-BE49-F238E27FC236}">
                <a16:creationId xmlns:a16="http://schemas.microsoft.com/office/drawing/2014/main" id="{BD6B9496-AE77-4D1F-BC3E-8ABB93F8C403}"/>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532530" y="5377063"/>
            <a:ext cx="263912" cy="263911"/>
          </a:xfrm>
          <a:prstGeom prst="rect">
            <a:avLst/>
          </a:prstGeom>
        </p:spPr>
      </p:pic>
      <p:pic>
        <p:nvPicPr>
          <p:cNvPr id="40" name="Picture 39" descr="Icon&#10;&#10;Description automatically generated">
            <a:extLst>
              <a:ext uri="{FF2B5EF4-FFF2-40B4-BE49-F238E27FC236}">
                <a16:creationId xmlns:a16="http://schemas.microsoft.com/office/drawing/2014/main" id="{46F9D218-6435-4D7F-8867-41F1BCC71EF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7526546" y="6105037"/>
            <a:ext cx="263912" cy="263911"/>
          </a:xfrm>
          <a:prstGeom prst="rect">
            <a:avLst/>
          </a:prstGeom>
        </p:spPr>
      </p:pic>
      <p:grpSp>
        <p:nvGrpSpPr>
          <p:cNvPr id="7" name="Group 6">
            <a:extLst>
              <a:ext uri="{FF2B5EF4-FFF2-40B4-BE49-F238E27FC236}">
                <a16:creationId xmlns:a16="http://schemas.microsoft.com/office/drawing/2014/main" id="{221AFEA5-62FC-44D9-84F8-A70DC1DA1BCC}"/>
              </a:ext>
            </a:extLst>
          </p:cNvPr>
          <p:cNvGrpSpPr/>
          <p:nvPr/>
        </p:nvGrpSpPr>
        <p:grpSpPr>
          <a:xfrm>
            <a:off x="457834" y="509689"/>
            <a:ext cx="5898697" cy="2791446"/>
            <a:chOff x="-6282074" y="1457935"/>
            <a:chExt cx="5898697" cy="2791446"/>
          </a:xfrm>
        </p:grpSpPr>
        <p:sp>
          <p:nvSpPr>
            <p:cNvPr id="43" name="Speech Bubble: Rectangle with Corners Rounded 42">
              <a:extLst>
                <a:ext uri="{FF2B5EF4-FFF2-40B4-BE49-F238E27FC236}">
                  <a16:creationId xmlns:a16="http://schemas.microsoft.com/office/drawing/2014/main" id="{CF3A070D-F10F-43D1-AB28-883C922C8483}"/>
                </a:ext>
              </a:extLst>
            </p:cNvPr>
            <p:cNvSpPr/>
            <p:nvPr/>
          </p:nvSpPr>
          <p:spPr>
            <a:xfrm>
              <a:off x="-6282074" y="1457935"/>
              <a:ext cx="5824601" cy="2784815"/>
            </a:xfrm>
            <a:prstGeom prst="wedgeRoundRectCallout">
              <a:avLst>
                <a:gd name="adj1" fmla="val 69665"/>
                <a:gd name="adj2" fmla="val -9870"/>
                <a:gd name="adj3" fmla="val 16667"/>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582D77AB-157A-4C9E-A8CB-D657C1E06426}"/>
                </a:ext>
              </a:extLst>
            </p:cNvPr>
            <p:cNvSpPr txBox="1"/>
            <p:nvPr/>
          </p:nvSpPr>
          <p:spPr>
            <a:xfrm>
              <a:off x="-6207978" y="1941057"/>
              <a:ext cx="5824601" cy="2308324"/>
            </a:xfrm>
            <a:prstGeom prst="rect">
              <a:avLst/>
            </a:prstGeom>
            <a:noFill/>
          </p:spPr>
          <p:txBody>
            <a:bodyPr wrap="square" rtlCol="0">
              <a:spAutoFit/>
            </a:bodyPr>
            <a:lstStyle/>
            <a:p>
              <a:r>
                <a:rPr lang="en-GB" sz="2400" b="1" dirty="0" err="1">
                  <a:solidFill>
                    <a:schemeClr val="bg1"/>
                  </a:solidFill>
                </a:rPr>
                <a:t>kein</a:t>
              </a:r>
              <a:r>
                <a:rPr lang="en-GB" sz="2400" dirty="0">
                  <a:solidFill>
                    <a:schemeClr val="bg1"/>
                  </a:solidFill>
                </a:rPr>
                <a:t> means </a:t>
              </a:r>
              <a:r>
                <a:rPr lang="en-GB" sz="2400" i="1" dirty="0">
                  <a:solidFill>
                    <a:schemeClr val="bg1"/>
                  </a:solidFill>
                </a:rPr>
                <a:t>no/not a</a:t>
              </a:r>
              <a:r>
                <a:rPr lang="en-GB" sz="2400" dirty="0">
                  <a:solidFill>
                    <a:schemeClr val="bg1"/>
                  </a:solidFill>
                </a:rPr>
                <a:t>, but in English it sometimes sounds better to say ‘any’ with a negative verb:</a:t>
              </a:r>
              <a:br>
                <a:rPr lang="en-GB" sz="2400" dirty="0">
                  <a:solidFill>
                    <a:schemeClr val="bg1"/>
                  </a:solidFill>
                </a:rPr>
              </a:br>
              <a:r>
                <a:rPr lang="en-GB" sz="2400" dirty="0">
                  <a:solidFill>
                    <a:schemeClr val="bg1"/>
                  </a:solidFill>
                </a:rPr>
                <a:t>Ich mag </a:t>
              </a:r>
              <a:r>
                <a:rPr lang="en-GB" sz="2400" dirty="0" err="1">
                  <a:solidFill>
                    <a:schemeClr val="bg1"/>
                  </a:solidFill>
                </a:rPr>
                <a:t>keinen</a:t>
              </a:r>
              <a:r>
                <a:rPr lang="en-GB" sz="2400" dirty="0">
                  <a:solidFill>
                    <a:schemeClr val="bg1"/>
                  </a:solidFill>
                </a:rPr>
                <a:t> </a:t>
              </a:r>
              <a:r>
                <a:rPr lang="en-GB" sz="2400" dirty="0" err="1">
                  <a:solidFill>
                    <a:schemeClr val="bg1"/>
                  </a:solidFill>
                </a:rPr>
                <a:t>Käse</a:t>
              </a:r>
              <a:r>
                <a:rPr lang="en-GB" sz="2400" dirty="0">
                  <a:solidFill>
                    <a:schemeClr val="bg1"/>
                  </a:solidFill>
                </a:rPr>
                <a:t>.</a:t>
              </a:r>
              <a:br>
                <a:rPr lang="en-GB" sz="2400" dirty="0">
                  <a:solidFill>
                    <a:schemeClr val="bg1"/>
                  </a:solidFill>
                </a:rPr>
              </a:br>
              <a:r>
                <a:rPr lang="en-GB" sz="2400" dirty="0">
                  <a:solidFill>
                    <a:schemeClr val="bg1"/>
                  </a:solidFill>
                </a:rPr>
                <a:t>I like no cheese </a:t>
              </a:r>
              <a:r>
                <a:rPr lang="en-GB" sz="2400" dirty="0">
                  <a:solidFill>
                    <a:schemeClr val="bg1"/>
                  </a:solidFill>
                  <a:sym typeface="Wingdings" panose="05000000000000000000" pitchFamily="2" charset="2"/>
                </a:rPr>
                <a:t> I </a:t>
              </a:r>
              <a:r>
                <a:rPr lang="en-GB" sz="2400" b="1" u="sng" dirty="0">
                  <a:solidFill>
                    <a:schemeClr val="bg1"/>
                  </a:solidFill>
                  <a:sym typeface="Wingdings" panose="05000000000000000000" pitchFamily="2" charset="2"/>
                </a:rPr>
                <a:t>don’t like any</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cheese.</a:t>
              </a:r>
              <a:endParaRPr lang="en-GB" sz="2400" dirty="0">
                <a:solidFill>
                  <a:schemeClr val="bg1"/>
                </a:solidFill>
              </a:endParaRPr>
            </a:p>
          </p:txBody>
        </p:sp>
        <p:sp>
          <p:nvSpPr>
            <p:cNvPr id="42" name="TextBox 41">
              <a:extLst>
                <a:ext uri="{FF2B5EF4-FFF2-40B4-BE49-F238E27FC236}">
                  <a16:creationId xmlns:a16="http://schemas.microsoft.com/office/drawing/2014/main" id="{E4AE2826-C691-4221-B2DC-DAFE44F31DD6}"/>
                </a:ext>
              </a:extLst>
            </p:cNvPr>
            <p:cNvSpPr txBox="1"/>
            <p:nvPr/>
          </p:nvSpPr>
          <p:spPr>
            <a:xfrm>
              <a:off x="-6064810" y="1514866"/>
              <a:ext cx="5313473" cy="461665"/>
            </a:xfrm>
            <a:prstGeom prst="rect">
              <a:avLst/>
            </a:prstGeom>
            <a:noFill/>
          </p:spPr>
          <p:txBody>
            <a:bodyPr wrap="square" rtlCol="0">
              <a:spAutoFit/>
            </a:bodyPr>
            <a:lstStyle/>
            <a:p>
              <a:pPr algn="ctr"/>
              <a:r>
                <a:rPr lang="en-GB" sz="2400" dirty="0">
                  <a:solidFill>
                    <a:schemeClr val="bg1"/>
                  </a:solidFill>
                </a:rPr>
                <a:t>Remember!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522458529"/>
              </p:ext>
            </p:extLst>
          </p:nvPr>
        </p:nvGraphicFramePr>
        <p:xfrm>
          <a:off x="1727126" y="1802690"/>
          <a:ext cx="5745076" cy="4328280"/>
        </p:xfrm>
        <a:graphic>
          <a:graphicData uri="http://schemas.openxmlformats.org/drawingml/2006/table">
            <a:tbl>
              <a:tblPr/>
              <a:tblGrid>
                <a:gridCol w="2770808">
                  <a:extLst>
                    <a:ext uri="{9D8B030D-6E8A-4147-A177-3AD203B41FA5}">
                      <a16:colId xmlns:a16="http://schemas.microsoft.com/office/drawing/2014/main" val="20000"/>
                    </a:ext>
                  </a:extLst>
                </a:gridCol>
                <a:gridCol w="2974268">
                  <a:extLst>
                    <a:ext uri="{9D8B030D-6E8A-4147-A177-3AD203B41FA5}">
                      <a16:colId xmlns:a16="http://schemas.microsoft.com/office/drawing/2014/main" val="20001"/>
                    </a:ext>
                  </a:extLst>
                </a:gridCol>
              </a:tblGrid>
              <a:tr h="961200">
                <a:tc>
                  <a:txBody>
                    <a:bodyPr/>
                    <a:lstStyle/>
                    <a:p>
                      <a:pPr algn="l">
                        <a:lnSpc>
                          <a:spcPct val="100000"/>
                        </a:lnSpc>
                      </a:pPr>
                      <a:r>
                        <a:rPr lang="en-GB" sz="2000" b="1" strike="noStrike" spc="-1" dirty="0">
                          <a:solidFill>
                            <a:srgbClr val="002060"/>
                          </a:solidFill>
                          <a:latin typeface="Century gothic"/>
                          <a:ea typeface="Century Gothic"/>
                        </a:rPr>
                        <a:t>Leonie</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000" b="1" strike="noStrike" spc="-1" dirty="0" err="1">
                          <a:solidFill>
                            <a:srgbClr val="002060"/>
                          </a:solidFill>
                          <a:latin typeface="Century gothic"/>
                        </a:rPr>
                        <a:t>Lias</a:t>
                      </a:r>
                      <a:r>
                        <a:rPr lang="en-US" sz="2000" b="1" strike="noStrike" spc="-1" dirty="0">
                          <a:solidFill>
                            <a:srgbClr val="002060"/>
                          </a:solidFill>
                          <a:latin typeface="Century gothic"/>
                        </a:rPr>
                        <a:t> und Ronja</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12_9.3.wav"/>
            </a:hlinkClick>
            <a:extLst>
              <a:ext uri="{FF2B5EF4-FFF2-40B4-BE49-F238E27FC236}">
                <a16:creationId xmlns:a16="http://schemas.microsoft.com/office/drawing/2014/main" id="{4247252A-FC32-4F16-8616-A5FE2859FCB7}"/>
              </a:ext>
            </a:extLst>
          </p:cNvPr>
          <p:cNvSpPr/>
          <p:nvPr/>
        </p:nvSpPr>
        <p:spPr>
          <a:xfrm>
            <a:off x="1049537" y="28138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r>
              <a:rPr lang="en-GB" sz="2000" b="1" spc="-1" dirty="0">
                <a:solidFill>
                  <a:schemeClr val="bg1"/>
                </a:solidFill>
                <a:latin typeface="Century Gothic" panose="020B0502020202020204" pitchFamily="34" charset="0"/>
              </a:rPr>
              <a:t>.</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12_9.4.wav"/>
            </a:hlinkClick>
            <a:extLst>
              <a:ext uri="{FF2B5EF4-FFF2-40B4-BE49-F238E27FC236}">
                <a16:creationId xmlns:a16="http://schemas.microsoft.com/office/drawing/2014/main" id="{3AD5864B-E328-4811-82EC-A3D77BDC6BF2}"/>
              </a:ext>
            </a:extLst>
          </p:cNvPr>
          <p:cNvSpPr/>
          <p:nvPr/>
        </p:nvSpPr>
        <p:spPr>
          <a:xfrm>
            <a:off x="1049537" y="32967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12_9.5.wav"/>
            </a:hlinkClick>
            <a:extLst>
              <a:ext uri="{FF2B5EF4-FFF2-40B4-BE49-F238E27FC236}">
                <a16:creationId xmlns:a16="http://schemas.microsoft.com/office/drawing/2014/main" id="{F2DAD2AC-ADD2-4480-845B-008BBA9A5F70}"/>
              </a:ext>
            </a:extLst>
          </p:cNvPr>
          <p:cNvSpPr/>
          <p:nvPr/>
        </p:nvSpPr>
        <p:spPr>
          <a:xfrm>
            <a:off x="1049537" y="37796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12_9.6.wav"/>
            </a:hlinkClick>
            <a:extLst>
              <a:ext uri="{FF2B5EF4-FFF2-40B4-BE49-F238E27FC236}">
                <a16:creationId xmlns:a16="http://schemas.microsoft.com/office/drawing/2014/main" id="{E47FAB46-1A11-4EF4-B700-EF919D0338F8}"/>
              </a:ext>
            </a:extLst>
          </p:cNvPr>
          <p:cNvSpPr/>
          <p:nvPr/>
        </p:nvSpPr>
        <p:spPr>
          <a:xfrm>
            <a:off x="1049537" y="426263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12_9.7.wav"/>
            </a:hlinkClick>
            <a:extLst>
              <a:ext uri="{FF2B5EF4-FFF2-40B4-BE49-F238E27FC236}">
                <a16:creationId xmlns:a16="http://schemas.microsoft.com/office/drawing/2014/main" id="{1ECA2C39-8E1B-46F9-B4CE-5D69DA706F12}"/>
              </a:ext>
            </a:extLst>
          </p:cNvPr>
          <p:cNvSpPr/>
          <p:nvPr/>
        </p:nvSpPr>
        <p:spPr>
          <a:xfrm>
            <a:off x="1049537" y="47455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12_9.8.wav"/>
            </a:hlinkClick>
            <a:extLst>
              <a:ext uri="{FF2B5EF4-FFF2-40B4-BE49-F238E27FC236}">
                <a16:creationId xmlns:a16="http://schemas.microsoft.com/office/drawing/2014/main" id="{B06E6BFD-FB69-40F9-9653-301D379E5A17}"/>
              </a:ext>
            </a:extLst>
          </p:cNvPr>
          <p:cNvSpPr/>
          <p:nvPr/>
        </p:nvSpPr>
        <p:spPr>
          <a:xfrm>
            <a:off x="1053857" y="522851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12_9.9.wav"/>
            </a:hlinkClick>
            <a:extLst>
              <a:ext uri="{FF2B5EF4-FFF2-40B4-BE49-F238E27FC236}">
                <a16:creationId xmlns:a16="http://schemas.microsoft.com/office/drawing/2014/main" id="{34261C61-C209-49EF-A2E1-6B62F7BA1FCB}"/>
              </a:ext>
            </a:extLst>
          </p:cNvPr>
          <p:cNvSpPr/>
          <p:nvPr/>
        </p:nvSpPr>
        <p:spPr>
          <a:xfrm>
            <a:off x="1049537" y="57114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12_9.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Sie (Singular)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oder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sie</a:t>
            </a:r>
            <a:r>
              <a:rPr kumimoji="0" lang="en-US" sz="2800" b="1" i="0" u="none" strike="noStrike" kern="1200" cap="none" spc="-1" normalizeH="0" baseline="0" noProof="0">
                <a:ln>
                  <a:noFill/>
                </a:ln>
                <a:solidFill>
                  <a:srgbClr val="002060"/>
                </a:solidFill>
                <a:effectLst/>
                <a:uLnTx/>
                <a:uFillTx/>
                <a:latin typeface="Century Gothic" panose="020B0502020202020204" pitchFamily="34" charset="0"/>
              </a:rPr>
              <a:t> (Plural</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7">
            <a:hlinkClick r:id="" action="ppaction://noaction">
              <a:snd r:embed="rId11" name="T1_W12_9.2.wav"/>
            </a:hlinkClick>
            <a:extLst>
              <a:ext uri="{FF2B5EF4-FFF2-40B4-BE49-F238E27FC236}">
                <a16:creationId xmlns:a16="http://schemas.microsoft.com/office/drawing/2014/main" id="{CDE017ED-8249-468A-9710-339DEB7176CF}"/>
              </a:ext>
            </a:extLst>
          </p:cNvPr>
          <p:cNvSpPr/>
          <p:nvPr/>
        </p:nvSpPr>
        <p:spPr>
          <a:xfrm>
            <a:off x="267587" y="569355"/>
            <a:ext cx="98317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I</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t>
            </a:r>
            <a:r>
              <a:rPr lang="en-GB" sz="2800" spc="-1" dirty="0">
                <a:solidFill>
                  <a:srgbClr val="002060"/>
                </a:solidFill>
                <a:latin typeface="Century Gothic" panose="020B0502020202020204" pitchFamily="34" charset="0"/>
                <a:ea typeface="Century Gothic"/>
              </a:rPr>
              <a:t>L</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eonie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sind</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das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Lias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und Ronja?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7390" y="268443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535576" y="3201751"/>
            <a:ext cx="517321" cy="517320"/>
          </a:xfrm>
          <a:prstGeom prst="rect">
            <a:avLst/>
          </a:prstGeom>
        </p:spPr>
      </p:pic>
      <p:pic>
        <p:nvPicPr>
          <p:cNvPr id="10" name="Picture 9" descr="Icon&#10;&#10;Description automatically generated">
            <a:extLst>
              <a:ext uri="{FF2B5EF4-FFF2-40B4-BE49-F238E27FC236}">
                <a16:creationId xmlns:a16="http://schemas.microsoft.com/office/drawing/2014/main" id="{76208162-3DAB-C450-A682-A56CF758CCF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619135" y="3644115"/>
            <a:ext cx="517321" cy="517320"/>
          </a:xfrm>
          <a:prstGeom prst="rect">
            <a:avLst/>
          </a:prstGeom>
        </p:spPr>
      </p:pic>
      <p:pic>
        <p:nvPicPr>
          <p:cNvPr id="11" name="Picture 10" descr="Icon&#10;&#10;Description automatically generated">
            <a:extLst>
              <a:ext uri="{FF2B5EF4-FFF2-40B4-BE49-F238E27FC236}">
                <a16:creationId xmlns:a16="http://schemas.microsoft.com/office/drawing/2014/main" id="{AD913B74-BF73-9952-B356-1FB723C5B4B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7390" y="4117013"/>
            <a:ext cx="517321" cy="517320"/>
          </a:xfrm>
          <a:prstGeom prst="rect">
            <a:avLst/>
          </a:prstGeom>
        </p:spPr>
      </p:pic>
      <p:pic>
        <p:nvPicPr>
          <p:cNvPr id="12" name="Picture 11" descr="Icon&#10;&#10;Description automatically generated">
            <a:extLst>
              <a:ext uri="{FF2B5EF4-FFF2-40B4-BE49-F238E27FC236}">
                <a16:creationId xmlns:a16="http://schemas.microsoft.com/office/drawing/2014/main" id="{74CA3554-5776-C813-66B2-3A330B555D9A}"/>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5662220" y="4588166"/>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903B5C0E-7097-D3AE-95AE-36743143E00E}"/>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75589" y="5130271"/>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E4AFF5E3-5C7D-21FE-CD82-69542BE4C8E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945714" y="5566411"/>
            <a:ext cx="517321" cy="517320"/>
          </a:xfrm>
          <a:prstGeom prst="rect">
            <a:avLst/>
          </a:prstGeom>
        </p:spPr>
      </p:pic>
      <p:pic>
        <p:nvPicPr>
          <p:cNvPr id="6" name="Picture 5">
            <a:extLst>
              <a:ext uri="{FF2B5EF4-FFF2-40B4-BE49-F238E27FC236}">
                <a16:creationId xmlns:a16="http://schemas.microsoft.com/office/drawing/2014/main" id="{70DD82F4-D20F-C1E2-C300-75194E812B27}"/>
              </a:ext>
            </a:extLst>
          </p:cNvPr>
          <p:cNvPicPr>
            <a:picLocks noChangeAspect="1"/>
          </p:cNvPicPr>
          <p:nvPr/>
        </p:nvPicPr>
        <p:blipFill>
          <a:blip r:embed="rId14"/>
          <a:stretch>
            <a:fillRect/>
          </a:stretch>
        </p:blipFill>
        <p:spPr>
          <a:xfrm flipH="1">
            <a:off x="2927633" y="1238168"/>
            <a:ext cx="769698" cy="1331369"/>
          </a:xfrm>
          <a:prstGeom prst="rect">
            <a:avLst/>
          </a:prstGeom>
        </p:spPr>
      </p:pic>
      <p:pic>
        <p:nvPicPr>
          <p:cNvPr id="20" name="Picture 19">
            <a:extLst>
              <a:ext uri="{FF2B5EF4-FFF2-40B4-BE49-F238E27FC236}">
                <a16:creationId xmlns:a16="http://schemas.microsoft.com/office/drawing/2014/main" id="{4837749F-3481-6159-54E5-8540C940D575}"/>
              </a:ext>
            </a:extLst>
          </p:cNvPr>
          <p:cNvPicPr>
            <a:picLocks noChangeAspect="1"/>
          </p:cNvPicPr>
          <p:nvPr/>
        </p:nvPicPr>
        <p:blipFill>
          <a:blip r:embed="rId15"/>
          <a:stretch>
            <a:fillRect/>
          </a:stretch>
        </p:blipFill>
        <p:spPr>
          <a:xfrm>
            <a:off x="6705366" y="1063618"/>
            <a:ext cx="852326" cy="1547720"/>
          </a:xfrm>
          <a:prstGeom prst="rect">
            <a:avLst/>
          </a:prstGeom>
        </p:spPr>
      </p:pic>
      <p:pic>
        <p:nvPicPr>
          <p:cNvPr id="23" name="Picture 22">
            <a:extLst>
              <a:ext uri="{FF2B5EF4-FFF2-40B4-BE49-F238E27FC236}">
                <a16:creationId xmlns:a16="http://schemas.microsoft.com/office/drawing/2014/main" id="{7DBD06DC-41BF-1338-2F84-33CE9C2E1CAB}"/>
              </a:ext>
            </a:extLst>
          </p:cNvPr>
          <p:cNvPicPr>
            <a:picLocks noChangeAspect="1"/>
          </p:cNvPicPr>
          <p:nvPr/>
        </p:nvPicPr>
        <p:blipFill>
          <a:blip r:embed="rId16"/>
          <a:stretch>
            <a:fillRect/>
          </a:stretch>
        </p:blipFill>
        <p:spPr>
          <a:xfrm>
            <a:off x="9264367" y="1988254"/>
            <a:ext cx="2089815" cy="1547720"/>
          </a:xfrm>
          <a:prstGeom prst="rect">
            <a:avLst/>
          </a:prstGeom>
        </p:spPr>
      </p:pic>
      <p:pic>
        <p:nvPicPr>
          <p:cNvPr id="24" name="Picture 23">
            <a:extLst>
              <a:ext uri="{FF2B5EF4-FFF2-40B4-BE49-F238E27FC236}">
                <a16:creationId xmlns:a16="http://schemas.microsoft.com/office/drawing/2014/main" id="{4067EE81-56AE-4C4D-F2FA-0CB1720E7373}"/>
              </a:ext>
            </a:extLst>
          </p:cNvPr>
          <p:cNvPicPr>
            <a:picLocks noChangeAspect="1"/>
          </p:cNvPicPr>
          <p:nvPr/>
        </p:nvPicPr>
        <p:blipFill>
          <a:blip r:embed="rId17"/>
          <a:stretch>
            <a:fillRect/>
          </a:stretch>
        </p:blipFill>
        <p:spPr>
          <a:xfrm>
            <a:off x="8335883" y="3148498"/>
            <a:ext cx="928484" cy="623825"/>
          </a:xfrm>
          <a:prstGeom prst="rect">
            <a:avLst/>
          </a:prstGeom>
        </p:spPr>
      </p:pic>
    </p:spTree>
    <p:extLst>
      <p:ext uri="{BB962C8B-B14F-4D97-AF65-F5344CB8AC3E}">
        <p14:creationId xmlns:p14="http://schemas.microsoft.com/office/powerpoint/2010/main" val="237989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252110" y="1495547"/>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Ronja and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hlinkClick r:id="" action="ppaction://noaction">
              <a:snd r:embed="rId4" name="T1_W12_10.1.wav"/>
            </a:hlinkClick>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881083695"/>
              </p:ext>
            </p:extLst>
          </p:nvPr>
        </p:nvGraphicFramePr>
        <p:xfrm>
          <a:off x="823520" y="2434794"/>
          <a:ext cx="9475856" cy="4114800"/>
        </p:xfrm>
        <a:graphic>
          <a:graphicData uri="http://schemas.openxmlformats.org/drawingml/2006/table">
            <a:tbl>
              <a:tblPr>
                <a:tableStyleId>{5C22544A-7EE6-4342-B048-85BDC9FD1C3A}</a:tableStyleId>
              </a:tblPr>
              <a:tblGrid>
                <a:gridCol w="2368964">
                  <a:extLst>
                    <a:ext uri="{9D8B030D-6E8A-4147-A177-3AD203B41FA5}">
                      <a16:colId xmlns:a16="http://schemas.microsoft.com/office/drawing/2014/main" val="3139675206"/>
                    </a:ext>
                  </a:extLst>
                </a:gridCol>
                <a:gridCol w="2368964">
                  <a:extLst>
                    <a:ext uri="{9D8B030D-6E8A-4147-A177-3AD203B41FA5}">
                      <a16:colId xmlns:a16="http://schemas.microsoft.com/office/drawing/2014/main" val="3347076989"/>
                    </a:ext>
                  </a:extLst>
                </a:gridCol>
                <a:gridCol w="2368964">
                  <a:extLst>
                    <a:ext uri="{9D8B030D-6E8A-4147-A177-3AD203B41FA5}">
                      <a16:colId xmlns:a16="http://schemas.microsoft.com/office/drawing/2014/main" val="1548582997"/>
                    </a:ext>
                  </a:extLst>
                </a:gridCol>
                <a:gridCol w="236896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endParaRPr lang="en-GB" sz="2400" dirty="0">
                        <a:solidFill>
                          <a:srgbClr val="002060"/>
                        </a:solidFill>
                      </a:endParaRPr>
                    </a:p>
                  </a:txBody>
                  <a:tcPr/>
                </a:tc>
                <a:tc>
                  <a:txBody>
                    <a:bodyPr/>
                    <a:lstStyle/>
                    <a:p>
                      <a:endParaRPr lang="en-GB" sz="2400">
                        <a:solidFill>
                          <a:srgbClr val="002060"/>
                        </a:solidFill>
                      </a:endParaRPr>
                    </a:p>
                  </a:txBody>
                  <a:tcPr/>
                </a:tc>
                <a:tc>
                  <a:txBody>
                    <a:bodyPr/>
                    <a:lstStyle/>
                    <a:p>
                      <a:r>
                        <a:rPr lang="en-US" sz="2400" dirty="0">
                          <a:solidFill>
                            <a:srgbClr val="002060"/>
                          </a:solidFill>
                        </a:rPr>
                        <a:t>Essen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gebe</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Konzert</a:t>
                      </a:r>
                      <a:r>
                        <a:rPr lang="en-US" sz="2400" dirty="0">
                          <a:solidFill>
                            <a:srgbClr val="002060"/>
                          </a:solidFill>
                        </a:rPr>
                        <a:t>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gibt</a:t>
                      </a:r>
                      <a:endParaRPr lang="en-GB" sz="2400" dirty="0">
                        <a:solidFill>
                          <a:srgbClr val="002060"/>
                        </a:solidFill>
                      </a:endParaRPr>
                    </a:p>
                  </a:txBody>
                  <a:tcPr/>
                </a:tc>
                <a:tc>
                  <a:txBody>
                    <a:bodyPr/>
                    <a:lstStyle/>
                    <a:p>
                      <a:r>
                        <a:rPr lang="en-US" sz="2400" dirty="0" err="1">
                          <a:solidFill>
                            <a:srgbClr val="002060"/>
                          </a:solidFill>
                        </a:rPr>
                        <a:t>einen</a:t>
                      </a:r>
                      <a:endParaRPr lang="en-GB" sz="2400" dirty="0">
                        <a:solidFill>
                          <a:srgbClr val="002060"/>
                        </a:solidFill>
                      </a:endParaRPr>
                    </a:p>
                  </a:txBody>
                  <a:tcPr/>
                </a:tc>
                <a:tc>
                  <a:txBody>
                    <a:bodyPr/>
                    <a:lstStyle/>
                    <a:p>
                      <a:r>
                        <a:rPr lang="en-US" sz="2400" dirty="0" err="1">
                          <a:solidFill>
                            <a:srgbClr val="002060"/>
                          </a:solidFill>
                        </a:rPr>
                        <a:t>Fahrrad</a:t>
                      </a:r>
                      <a:r>
                        <a:rPr lang="en-US" sz="2400" dirty="0">
                          <a:solidFill>
                            <a:srgbClr val="002060"/>
                          </a:solidFill>
                        </a:rPr>
                        <a:t>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gebt</a:t>
                      </a:r>
                      <a:endParaRPr lang="en-GB" sz="2400" dirty="0">
                        <a:solidFill>
                          <a:srgbClr val="002060"/>
                        </a:solidFill>
                      </a:endParaRPr>
                    </a:p>
                  </a:txBody>
                  <a:tcPr/>
                </a:tc>
                <a:tc>
                  <a:txBody>
                    <a:bodyPr/>
                    <a:lstStyle/>
                    <a:p>
                      <a:r>
                        <a:rPr lang="en-US" sz="2400" dirty="0">
                          <a:solidFill>
                            <a:srgbClr val="002060"/>
                          </a:solidFill>
                        </a:rPr>
                        <a:t>eine</a:t>
                      </a:r>
                      <a:endParaRPr lang="en-GB" sz="2400" dirty="0">
                        <a:solidFill>
                          <a:srgbClr val="002060"/>
                        </a:solidFill>
                      </a:endParaRPr>
                    </a:p>
                  </a:txBody>
                  <a:tcPr/>
                </a:tc>
                <a:tc>
                  <a:txBody>
                    <a:bodyPr/>
                    <a:lstStyle/>
                    <a:p>
                      <a:r>
                        <a:rPr lang="en-US" sz="2400" dirty="0" err="1">
                          <a:solidFill>
                            <a:srgbClr val="002060"/>
                          </a:solidFill>
                        </a:rPr>
                        <a:t>Feier</a:t>
                      </a:r>
                      <a:r>
                        <a:rPr lang="en-US" sz="2400" dirty="0">
                          <a:solidFill>
                            <a:srgbClr val="002060"/>
                          </a:solidFill>
                        </a:rPr>
                        <a:t> (f)</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a:t>
                      </a:r>
                      <a:endParaRPr lang="en-GB" sz="2400" dirty="0">
                        <a:solidFill>
                          <a:srgbClr val="002060"/>
                        </a:solidFill>
                      </a:endParaRPr>
                    </a:p>
                  </a:txBody>
                  <a:tcPr/>
                </a:tc>
                <a:tc>
                  <a:txBody>
                    <a:bodyPr/>
                    <a:lstStyle/>
                    <a:p>
                      <a:r>
                        <a:rPr lang="en-US" sz="2400" dirty="0" err="1">
                          <a:solidFill>
                            <a:srgbClr val="002060"/>
                          </a:solidFill>
                        </a:rPr>
                        <a:t>ein</a:t>
                      </a:r>
                      <a:endParaRPr lang="en-GB" sz="2400" dirty="0">
                        <a:solidFill>
                          <a:srgbClr val="002060"/>
                        </a:solidFill>
                      </a:endParaRPr>
                    </a:p>
                  </a:txBody>
                  <a:tcPr/>
                </a:tc>
                <a:tc>
                  <a:txBody>
                    <a:bodyPr/>
                    <a:lstStyle/>
                    <a:p>
                      <a:r>
                        <a:rPr lang="en-US" sz="2400" dirty="0">
                          <a:solidFill>
                            <a:srgbClr val="002060"/>
                          </a:solidFill>
                        </a:rPr>
                        <a:t>Sachen (pl)</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ihr</a:t>
                      </a:r>
                      <a:endParaRPr lang="en-GB" sz="2400" dirty="0">
                        <a:solidFill>
                          <a:srgbClr val="002060"/>
                        </a:solidFill>
                      </a:endParaRPr>
                    </a:p>
                  </a:txBody>
                  <a:tcPr/>
                </a:tc>
                <a:tc>
                  <a:txBody>
                    <a:bodyPr/>
                    <a:lstStyle/>
                    <a:p>
                      <a:r>
                        <a:rPr lang="en-US" sz="2400" dirty="0">
                          <a:solidFill>
                            <a:srgbClr val="002060"/>
                          </a:solidFill>
                        </a:rPr>
                        <a:t>hat</a:t>
                      </a:r>
                      <a:endParaRPr lang="en-GB" sz="2400" dirty="0">
                        <a:solidFill>
                          <a:srgbClr val="002060"/>
                        </a:solidFill>
                      </a:endParaRPr>
                    </a:p>
                  </a:txBody>
                  <a:tcPr/>
                </a:tc>
                <a:tc>
                  <a:txBody>
                    <a:bodyPr/>
                    <a:lstStyle/>
                    <a:p>
                      <a:r>
                        <a:rPr lang="en-GB" sz="2400" dirty="0" err="1">
                          <a:solidFill>
                            <a:srgbClr val="002060"/>
                          </a:solidFill>
                        </a:rPr>
                        <a:t>keine</a:t>
                      </a:r>
                      <a:endParaRPr lang="en-GB" sz="2400" dirty="0">
                        <a:solidFill>
                          <a:srgbClr val="002060"/>
                        </a:solidFill>
                      </a:endParaRPr>
                    </a:p>
                  </a:txBody>
                  <a:tcPr/>
                </a:tc>
                <a:tc>
                  <a:txBody>
                    <a:bodyPr/>
                    <a:lstStyle/>
                    <a:p>
                      <a:r>
                        <a:rPr lang="en-US" sz="2400" dirty="0">
                          <a:solidFill>
                            <a:srgbClr val="002060"/>
                          </a:solidFill>
                        </a:rPr>
                        <a:t>Blumen (pl)</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habt</a:t>
                      </a:r>
                      <a:endParaRPr lang="en-GB" sz="2400" dirty="0">
                        <a:solidFill>
                          <a:srgbClr val="002060"/>
                        </a:solidFill>
                      </a:endParaRPr>
                    </a:p>
                  </a:txBody>
                  <a:tcPr/>
                </a:tc>
                <a:tc>
                  <a:txBody>
                    <a:bodyPr/>
                    <a:lstStyle/>
                    <a:p>
                      <a:endParaRPr lang="en-GB" sz="2400" dirty="0">
                        <a:solidFill>
                          <a:srgbClr val="002060"/>
                        </a:solidFill>
                      </a:endParaRPr>
                    </a:p>
                  </a:txBody>
                  <a:tcPr/>
                </a:tc>
                <a:tc>
                  <a:txBody>
                    <a:bodyPr/>
                    <a:lstStyle/>
                    <a:p>
                      <a:r>
                        <a:rPr lang="en-US" sz="2400" dirty="0" err="1">
                          <a:solidFill>
                            <a:srgbClr val="002060"/>
                          </a:solidFill>
                        </a:rPr>
                        <a:t>Katze</a:t>
                      </a:r>
                      <a:r>
                        <a:rPr lang="en-US" sz="2400" dirty="0">
                          <a:solidFill>
                            <a:srgbClr val="002060"/>
                          </a:solidFill>
                        </a:rPr>
                        <a:t> (f)</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US" sz="2400" dirty="0">
                          <a:solidFill>
                            <a:srgbClr val="002060"/>
                          </a:solidFill>
                        </a:rPr>
                        <a:t>Spiel (</a:t>
                      </a:r>
                      <a:r>
                        <a:rPr lang="en-US" sz="2400" dirty="0" err="1">
                          <a:solidFill>
                            <a:srgbClr val="002060"/>
                          </a:solidFill>
                        </a:rPr>
                        <a:t>nt</a:t>
                      </a:r>
                      <a:r>
                        <a:rPr lang="en-US" sz="2400" dirty="0">
                          <a:solidFill>
                            <a:srgbClr val="002060"/>
                          </a:solidFill>
                        </a:rPr>
                        <a:t>)</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endParaRPr lang="en-GB" sz="2400">
                        <a:solidFill>
                          <a:srgbClr val="002060"/>
                        </a:solidFill>
                      </a:endParaRPr>
                    </a:p>
                  </a:txBody>
                  <a:tcPr/>
                </a:tc>
                <a:tc>
                  <a:txBody>
                    <a:bodyPr/>
                    <a:lstStyle/>
                    <a:p>
                      <a:r>
                        <a:rPr lang="en-GB" sz="2400" dirty="0" err="1">
                          <a:solidFill>
                            <a:srgbClr val="002060"/>
                          </a:solidFill>
                        </a:rPr>
                        <a:t>Bücher</a:t>
                      </a:r>
                      <a:r>
                        <a:rPr lang="en-GB" sz="2400" dirty="0">
                          <a:solidFill>
                            <a:srgbClr val="002060"/>
                          </a:solidFill>
                        </a:rPr>
                        <a:t> (pl)</a:t>
                      </a:r>
                    </a:p>
                  </a:txBody>
                  <a:tcPr/>
                </a:tc>
                <a:extLst>
                  <a:ext uri="{0D108BD9-81ED-4DB2-BD59-A6C34878D82A}">
                    <a16:rowId xmlns:a16="http://schemas.microsoft.com/office/drawing/2014/main" val="2614908340"/>
                  </a:ext>
                </a:extLst>
              </a:tr>
            </a:tbl>
          </a:graphicData>
        </a:graphic>
      </p:graphicFrame>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5451" y="145220"/>
            <a:ext cx="1049110" cy="106689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DD34F45-033B-4FB8-8540-6E7EFD505874}"/>
              </a:ext>
            </a:extLst>
          </p:cNvPr>
          <p:cNvGrpSpPr/>
          <p:nvPr/>
        </p:nvGrpSpPr>
        <p:grpSpPr>
          <a:xfrm>
            <a:off x="263110" y="2505894"/>
            <a:ext cx="6339360" cy="2784815"/>
            <a:chOff x="-3768688" y="3789627"/>
            <a:chExt cx="6339360" cy="2784815"/>
          </a:xfrm>
        </p:grpSpPr>
        <p:sp>
          <p:nvSpPr>
            <p:cNvPr id="2" name="Speech Bubble: Rectangle with Corners Rounded 1">
              <a:extLst>
                <a:ext uri="{FF2B5EF4-FFF2-40B4-BE49-F238E27FC236}">
                  <a16:creationId xmlns:a16="http://schemas.microsoft.com/office/drawing/2014/main" id="{9750BE42-EBBA-4530-9C3D-6F486E460BD4}"/>
                </a:ext>
              </a:extLst>
            </p:cNvPr>
            <p:cNvSpPr/>
            <p:nvPr/>
          </p:nvSpPr>
          <p:spPr>
            <a:xfrm>
              <a:off x="-3768688" y="3789627"/>
              <a:ext cx="6339360" cy="2784815"/>
            </a:xfrm>
            <a:prstGeom prst="wedgeRoundRectCallout">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0D96CC8-37EF-48CE-AB78-8FAB50703352}"/>
                </a:ext>
              </a:extLst>
            </p:cNvPr>
            <p:cNvSpPr txBox="1"/>
            <p:nvPr/>
          </p:nvSpPr>
          <p:spPr>
            <a:xfrm>
              <a:off x="-3539804" y="4241270"/>
              <a:ext cx="5989705" cy="2308324"/>
            </a:xfrm>
            <a:prstGeom prst="rect">
              <a:avLst/>
            </a:prstGeom>
            <a:noFill/>
          </p:spPr>
          <p:txBody>
            <a:bodyPr wrap="square" rtlCol="0">
              <a:spAutoFit/>
            </a:bodyPr>
            <a:lstStyle/>
            <a:p>
              <a:r>
                <a:rPr lang="en-GB" sz="2400" dirty="0">
                  <a:solidFill>
                    <a:schemeClr val="bg1"/>
                  </a:solidFill>
                </a:rPr>
                <a:t>Positive plural statements need no article: </a:t>
              </a: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Er </a:t>
              </a:r>
              <a:r>
                <a:rPr lang="en-GB" sz="2400" b="1" dirty="0" err="1">
                  <a:solidFill>
                    <a:schemeClr val="bg1"/>
                  </a:solidFill>
                  <a:sym typeface="Wingdings" panose="05000000000000000000" pitchFamily="2" charset="2"/>
                </a:rPr>
                <a:t>gibt</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Bilder</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(He gives pictures).  Negative plural statements with nouns use </a:t>
              </a:r>
              <a:r>
                <a:rPr lang="en-GB" sz="2400" dirty="0" err="1">
                  <a:solidFill>
                    <a:schemeClr val="bg1"/>
                  </a:solidFill>
                  <a:sym typeface="Wingdings" panose="05000000000000000000" pitchFamily="2" charset="2"/>
                </a:rPr>
                <a:t>keine</a:t>
              </a:r>
              <a:r>
                <a:rPr lang="en-GB" sz="2400" dirty="0">
                  <a:solidFill>
                    <a:schemeClr val="bg1"/>
                  </a:solidFill>
                  <a:sym typeface="Wingdings" panose="05000000000000000000" pitchFamily="2" charset="2"/>
                </a:rPr>
                <a:t>: </a:t>
              </a:r>
              <a:br>
                <a:rPr lang="en-GB" sz="2400" dirty="0">
                  <a:solidFill>
                    <a:schemeClr val="bg1"/>
                  </a:solidFill>
                  <a:sym typeface="Wingdings" panose="05000000000000000000" pitchFamily="2" charset="2"/>
                </a:rPr>
              </a:br>
              <a:r>
                <a:rPr lang="en-GB" sz="2400" dirty="0">
                  <a:solidFill>
                    <a:schemeClr val="bg1"/>
                  </a:solidFill>
                  <a:sym typeface="Wingdings" panose="05000000000000000000" pitchFamily="2" charset="2"/>
                </a:rPr>
                <a:t> </a:t>
              </a:r>
              <a:r>
                <a:rPr lang="en-GB" sz="2400" b="1" dirty="0">
                  <a:solidFill>
                    <a:schemeClr val="bg1"/>
                  </a:solidFill>
                  <a:sym typeface="Wingdings" panose="05000000000000000000" pitchFamily="2" charset="2"/>
                </a:rPr>
                <a:t>Ich </a:t>
              </a:r>
              <a:r>
                <a:rPr lang="en-GB" sz="2400" b="1" dirty="0" err="1">
                  <a:solidFill>
                    <a:schemeClr val="bg1"/>
                  </a:solidFill>
                  <a:sym typeface="Wingdings" panose="05000000000000000000" pitchFamily="2" charset="2"/>
                </a:rPr>
                <a:t>habe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keine</a:t>
              </a:r>
              <a:r>
                <a:rPr lang="en-GB" sz="2400" b="1" dirty="0">
                  <a:solidFill>
                    <a:schemeClr val="bg1"/>
                  </a:solidFill>
                  <a:sym typeface="Wingdings" panose="05000000000000000000" pitchFamily="2" charset="2"/>
                </a:rPr>
                <a:t> </a:t>
              </a:r>
              <a:r>
                <a:rPr lang="en-GB" sz="2400" b="1" dirty="0" err="1">
                  <a:solidFill>
                    <a:schemeClr val="bg1"/>
                  </a:solidFill>
                  <a:sym typeface="Wingdings" panose="05000000000000000000" pitchFamily="2" charset="2"/>
                </a:rPr>
                <a:t>Flaschen</a:t>
              </a:r>
              <a:r>
                <a:rPr lang="en-GB" sz="2400" b="1" dirty="0">
                  <a:solidFill>
                    <a:schemeClr val="bg1"/>
                  </a:solidFill>
                  <a:sym typeface="Wingdings" panose="05000000000000000000" pitchFamily="2" charset="2"/>
                </a:rPr>
                <a:t>. </a:t>
              </a:r>
              <a:r>
                <a:rPr lang="en-GB" sz="2400" dirty="0">
                  <a:solidFill>
                    <a:schemeClr val="bg1"/>
                  </a:solidFill>
                  <a:sym typeface="Wingdings" panose="05000000000000000000" pitchFamily="2" charset="2"/>
                </a:rPr>
                <a:t>(I have no bottles / I don’t have any bottles.)</a:t>
              </a:r>
              <a:endParaRPr lang="en-GB" sz="2400" dirty="0">
                <a:solidFill>
                  <a:schemeClr val="bg1"/>
                </a:solidFill>
              </a:endParaRPr>
            </a:p>
          </p:txBody>
        </p:sp>
        <p:sp>
          <p:nvSpPr>
            <p:cNvPr id="20" name="TextBox 19">
              <a:extLst>
                <a:ext uri="{FF2B5EF4-FFF2-40B4-BE49-F238E27FC236}">
                  <a16:creationId xmlns:a16="http://schemas.microsoft.com/office/drawing/2014/main" id="{336D15C6-0B4B-4B62-8101-3C72D6AEF2AA}"/>
                </a:ext>
              </a:extLst>
            </p:cNvPr>
            <p:cNvSpPr txBox="1"/>
            <p:nvPr/>
          </p:nvSpPr>
          <p:spPr>
            <a:xfrm>
              <a:off x="-3315952" y="3796966"/>
              <a:ext cx="5313473" cy="461665"/>
            </a:xfrm>
            <a:prstGeom prst="rect">
              <a:avLst/>
            </a:prstGeom>
            <a:noFill/>
          </p:spPr>
          <p:txBody>
            <a:bodyPr wrap="square" rtlCol="0">
              <a:spAutoFit/>
            </a:bodyPr>
            <a:lstStyle/>
            <a:p>
              <a:pPr algn="ctr"/>
              <a:r>
                <a:rPr lang="en-GB" sz="2400" dirty="0">
                  <a:solidFill>
                    <a:schemeClr val="bg1"/>
                  </a:solidFill>
                </a:rPr>
                <a:t>Remember! </a:t>
              </a:r>
            </a:p>
          </p:txBody>
        </p:sp>
      </p:grpSp>
      <p:pic>
        <p:nvPicPr>
          <p:cNvPr id="10" name="Picture 9">
            <a:extLst>
              <a:ext uri="{FF2B5EF4-FFF2-40B4-BE49-F238E27FC236}">
                <a16:creationId xmlns:a16="http://schemas.microsoft.com/office/drawing/2014/main" id="{D1853098-A923-A094-7712-4841E7E32F53}"/>
              </a:ext>
            </a:extLst>
          </p:cNvPr>
          <p:cNvPicPr>
            <a:picLocks noChangeAspect="1"/>
          </p:cNvPicPr>
          <p:nvPr/>
        </p:nvPicPr>
        <p:blipFill>
          <a:blip r:embed="rId8"/>
          <a:stretch>
            <a:fillRect/>
          </a:stretch>
        </p:blipFill>
        <p:spPr>
          <a:xfrm flipH="1">
            <a:off x="7023556" y="50226"/>
            <a:ext cx="611347" cy="1344466"/>
          </a:xfrm>
          <a:prstGeom prst="rect">
            <a:avLst/>
          </a:prstGeom>
        </p:spPr>
      </p:pic>
    </p:spTree>
    <p:extLst>
      <p:ext uri="{BB962C8B-B14F-4D97-AF65-F5344CB8AC3E}">
        <p14:creationId xmlns:p14="http://schemas.microsoft.com/office/powerpoint/2010/main" val="187000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grpId="0" nodeType="clickEffect">
                                  <p:stCondLst>
                                    <p:cond delay="0"/>
                                  </p:stCondLst>
                                  <p:childTnLst>
                                    <p:anim calcmode="lin" valueType="num">
                                      <p:cBhvr additive="base">
                                        <p:cTn id="15" dur="59000"/>
                                        <p:tgtEl>
                                          <p:spTgt spid="28"/>
                                        </p:tgtEl>
                                        <p:attrNameLst>
                                          <p:attrName>ppt_y</p:attrName>
                                        </p:attrNameLst>
                                      </p:cBhvr>
                                      <p:tavLst>
                                        <p:tav tm="0">
                                          <p:val>
                                            <p:strVal val="#ppt_y"/>
                                          </p:val>
                                        </p:tav>
                                        <p:tav tm="100000">
                                          <p:val>
                                            <p:strVal val="#ppt_y+#ppt_h*1.125000"/>
                                          </p:val>
                                        </p:tav>
                                      </p:tavLst>
                                    </p:anim>
                                    <p:animEffect transition="out" filter="wipe(down)">
                                      <p:cBhvr>
                                        <p:cTn id="16" dur="59000"/>
                                        <p:tgtEl>
                                          <p:spTgt spid="28"/>
                                        </p:tgtEl>
                                      </p:cBhvr>
                                    </p:animEffect>
                                    <p:set>
                                      <p:cBhvr>
                                        <p:cTn id="17"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2882</Words>
  <Application>Microsoft Office PowerPoint</Application>
  <PresentationFormat>Widescreen</PresentationFormat>
  <Paragraphs>451</Paragraphs>
  <Slides>12</Slides>
  <Notes>12</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12</vt:i4>
      </vt:variant>
    </vt:vector>
  </HeadingPairs>
  <TitlesOfParts>
    <vt:vector size="21" baseType="lpstr">
      <vt:lpstr>MS Gothic</vt:lpstr>
      <vt:lpstr>Arial</vt:lpstr>
      <vt:lpstr>Calibri</vt:lpstr>
      <vt:lpstr>Century Gothic</vt:lpstr>
      <vt:lpstr>Century Gothic</vt:lpstr>
      <vt:lpstr>Modern Love</vt:lpstr>
      <vt:lpstr>Symbol</vt:lpstr>
      <vt:lpstr>Wingdings</vt:lpstr>
      <vt:lpstr>1_Office Theme</vt:lpstr>
      <vt:lpstr>What I can do</vt:lpstr>
      <vt:lpstr>hören</vt:lpstr>
      <vt:lpstr>hören</vt:lpstr>
      <vt:lpstr>Vokabeln</vt:lpstr>
      <vt:lpstr>Vokabeln</vt:lpstr>
      <vt:lpstr>Vokabeln</vt:lpstr>
      <vt:lpstr>lesen</vt:lpstr>
      <vt:lpstr>hören</vt:lpstr>
      <vt:lpstr>sprechen</vt:lpstr>
      <vt:lpstr>sprechen</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61</cp:revision>
  <dcterms:created xsi:type="dcterms:W3CDTF">2021-07-02T19:27:01Z</dcterms:created>
  <dcterms:modified xsi:type="dcterms:W3CDTF">2024-01-17T17:56:23Z</dcterms:modified>
</cp:coreProperties>
</file>