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2"/>
  </p:notesMasterIdLst>
  <p:sldIdLst>
    <p:sldId id="999" r:id="rId3"/>
    <p:sldId id="932" r:id="rId4"/>
    <p:sldId id="998" r:id="rId5"/>
    <p:sldId id="1000" r:id="rId6"/>
    <p:sldId id="934" r:id="rId7"/>
    <p:sldId id="993" r:id="rId8"/>
    <p:sldId id="310" r:id="rId9"/>
    <p:sldId id="995" r:id="rId10"/>
    <p:sldId id="997" r:id="rId11"/>
    <p:sldId id="982" r:id="rId12"/>
    <p:sldId id="983" r:id="rId13"/>
    <p:sldId id="363" r:id="rId14"/>
    <p:sldId id="986" r:id="rId15"/>
    <p:sldId id="1002" r:id="rId16"/>
    <p:sldId id="979" r:id="rId17"/>
    <p:sldId id="984" r:id="rId18"/>
    <p:sldId id="985" r:id="rId19"/>
    <p:sldId id="987" r:id="rId20"/>
    <p:sldId id="98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0070C0"/>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51156" autoAdjust="0"/>
  </p:normalViewPr>
  <p:slideViewPr>
    <p:cSldViewPr snapToGrid="0">
      <p:cViewPr>
        <p:scale>
          <a:sx n="127" d="100"/>
          <a:sy n="127" d="100"/>
        </p:scale>
        <p:origin x="144" y="-2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08/04/2024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a:solidFill>
                  <a:srgbClr val="000000"/>
                </a:solidFill>
                <a:latin typeface="Calibri"/>
                <a:ea typeface="Calibri"/>
              </a:rPr>
              <a:t>Artwork by Steve Clarke. Pronoun pictures from NCELP (www.ncelp.org). All additional pictures selected from </a:t>
            </a:r>
            <a:r>
              <a:rPr lang="en-GB" sz="1200" b="0" strike="noStrike" spc="-1" err="1">
                <a:solidFill>
                  <a:srgbClr val="000000"/>
                </a:solidFill>
                <a:latin typeface="Calibri"/>
                <a:ea typeface="Calibri"/>
              </a:rPr>
              <a:t>Pixabay</a:t>
            </a:r>
            <a:r>
              <a:rPr lang="en-GB" sz="1200" b="0" strike="noStrike" spc="-1">
                <a:solidFill>
                  <a:srgbClr val="000000"/>
                </a:solidFill>
                <a:latin typeface="Calibri"/>
                <a:ea typeface="Calibri"/>
              </a:rPr>
              <a:t> and are available under a Creative Commons license, no</a:t>
            </a:r>
          </a:p>
          <a:p>
            <a:pPr marL="216000" indent="-216000">
              <a:lnSpc>
                <a:spcPct val="100000"/>
              </a:lnSpc>
            </a:pPr>
            <a:r>
              <a:rPr lang="en-GB" sz="1200" b="0" strike="noStrike" spc="-1">
                <a:solidFill>
                  <a:srgbClr val="000000"/>
                </a:solidFill>
                <a:latin typeface="Calibri"/>
                <a:ea typeface="Calibri"/>
              </a:rPr>
              <a:t>attribution required.</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2060"/>
                </a:solidFill>
                <a:latin typeface="Century Gothic"/>
                <a:ea typeface="Century Gothic"/>
              </a:rPr>
              <a:t>Phonics:  </a:t>
            </a:r>
          </a:p>
          <a:p>
            <a:pPr marL="216000" indent="-216000">
              <a:lnSpc>
                <a:spcPct val="100000"/>
              </a:lnSpc>
            </a:pPr>
            <a:r>
              <a:rPr lang="en-GB" sz="1200" b="1" i="0" strike="noStrike" spc="-1">
                <a:solidFill>
                  <a:srgbClr val="002060"/>
                </a:solidFill>
                <a:latin typeface="Century Gothic"/>
                <a:ea typeface="Century Gothic"/>
              </a:rPr>
              <a:t>[er-] </a:t>
            </a:r>
            <a:r>
              <a:rPr lang="en-GB" sz="1200" b="0" i="0" strike="noStrike" spc="-1">
                <a:solidFill>
                  <a:srgbClr val="002060"/>
                </a:solidFill>
                <a:latin typeface="Century Gothic"/>
                <a:ea typeface="Century Gothic"/>
              </a:rPr>
              <a:t>er [20] </a:t>
            </a:r>
            <a:r>
              <a:rPr lang="en-GB" sz="1200" b="0" i="0" strike="noStrike" spc="-1" err="1">
                <a:solidFill>
                  <a:srgbClr val="002060"/>
                </a:solidFill>
                <a:latin typeface="Century Gothic"/>
                <a:ea typeface="Century Gothic"/>
              </a:rPr>
              <a:t>fertig</a:t>
            </a:r>
            <a:r>
              <a:rPr lang="en-GB" sz="1200" b="0" i="0" strike="noStrike" spc="-1">
                <a:solidFill>
                  <a:srgbClr val="002060"/>
                </a:solidFill>
                <a:latin typeface="Century Gothic"/>
                <a:ea typeface="Century Gothic"/>
              </a:rPr>
              <a:t> [n/a] </a:t>
            </a:r>
            <a:r>
              <a:rPr lang="en-GB" sz="1200" b="0" i="0" strike="noStrike" spc="-1" err="1">
                <a:solidFill>
                  <a:srgbClr val="002060"/>
                </a:solidFill>
                <a:latin typeface="Century Gothic"/>
                <a:ea typeface="Century Gothic"/>
              </a:rPr>
              <a:t>Konzert</a:t>
            </a:r>
            <a:r>
              <a:rPr lang="en-GB" sz="1200" b="0" i="0" strike="noStrike" spc="-1">
                <a:solidFill>
                  <a:srgbClr val="002060"/>
                </a:solidFill>
                <a:latin typeface="Century Gothic"/>
                <a:ea typeface="Century Gothic"/>
              </a:rPr>
              <a:t> [2350] </a:t>
            </a:r>
            <a:r>
              <a:rPr lang="en-GB" sz="1200" b="0" i="0" strike="noStrike" spc="-1" err="1">
                <a:solidFill>
                  <a:srgbClr val="002060"/>
                </a:solidFill>
                <a:latin typeface="Century Gothic"/>
                <a:ea typeface="Century Gothic"/>
              </a:rPr>
              <a:t>schwer</a:t>
            </a:r>
            <a:r>
              <a:rPr lang="en-GB" sz="1200" b="0" i="0" strike="noStrike" spc="-1">
                <a:solidFill>
                  <a:srgbClr val="002060"/>
                </a:solidFill>
                <a:latin typeface="Century Gothic"/>
                <a:ea typeface="Century Gothic"/>
              </a:rPr>
              <a:t> [256] </a:t>
            </a:r>
            <a:r>
              <a:rPr lang="en-GB" sz="1200" b="0" i="0" strike="noStrike" spc="-1" err="1">
                <a:solidFill>
                  <a:srgbClr val="002060"/>
                </a:solidFill>
                <a:latin typeface="Century Gothic"/>
                <a:ea typeface="Century Gothic"/>
              </a:rPr>
              <a:t>wer</a:t>
            </a:r>
            <a:r>
              <a:rPr lang="en-GB" sz="1200" b="0" i="0" strike="noStrike" spc="-1">
                <a:solidFill>
                  <a:srgbClr val="002060"/>
                </a:solidFill>
                <a:latin typeface="Century Gothic"/>
                <a:ea typeface="Century Gothic"/>
              </a:rPr>
              <a:t>? [173]</a:t>
            </a:r>
          </a:p>
          <a:p>
            <a:pPr marL="216000" indent="-216000">
              <a:lnSpc>
                <a:spcPct val="100000"/>
              </a:lnSpc>
            </a:pPr>
            <a:r>
              <a:rPr lang="en-GB" sz="1200" b="1" i="0" strike="noStrike" spc="-1">
                <a:solidFill>
                  <a:srgbClr val="002060"/>
                </a:solidFill>
                <a:latin typeface="Century Gothic"/>
                <a:ea typeface="Century Gothic"/>
              </a:rPr>
              <a:t>[-er] </a:t>
            </a:r>
            <a:r>
              <a:rPr lang="en-GB" sz="1200" b="0" i="0" strike="noStrike" spc="-1" err="1">
                <a:solidFill>
                  <a:srgbClr val="002060"/>
                </a:solidFill>
                <a:latin typeface="Century Gothic"/>
                <a:ea typeface="Century Gothic"/>
              </a:rPr>
              <a:t>wieder</a:t>
            </a:r>
            <a:r>
              <a:rPr lang="en-GB" sz="1200" b="0" i="0" strike="noStrike" spc="-1">
                <a:solidFill>
                  <a:srgbClr val="002060"/>
                </a:solidFill>
                <a:latin typeface="Century Gothic"/>
                <a:ea typeface="Century Gothic"/>
              </a:rPr>
              <a:t> [74] </a:t>
            </a:r>
            <a:r>
              <a:rPr lang="en-GB" sz="1200" b="0" i="0" strike="noStrike" spc="-1" err="1">
                <a:solidFill>
                  <a:srgbClr val="002060"/>
                </a:solidFill>
                <a:latin typeface="Century Gothic"/>
                <a:ea typeface="Century Gothic"/>
              </a:rPr>
              <a:t>aber</a:t>
            </a:r>
            <a:r>
              <a:rPr lang="en-GB" sz="1200" b="0" i="0" strike="noStrike" spc="-1">
                <a:solidFill>
                  <a:srgbClr val="002060"/>
                </a:solidFill>
                <a:latin typeface="Century Gothic"/>
                <a:ea typeface="Century Gothic"/>
              </a:rPr>
              <a:t> [31] </a:t>
            </a:r>
            <a:r>
              <a:rPr lang="en-GB" sz="1200" b="0" i="0" strike="noStrike" spc="-1" err="1">
                <a:solidFill>
                  <a:srgbClr val="002060"/>
                </a:solidFill>
                <a:latin typeface="Century Gothic"/>
                <a:ea typeface="Century Gothic"/>
              </a:rPr>
              <a:t>oder</a:t>
            </a:r>
            <a:r>
              <a:rPr lang="en-GB" sz="1200" b="0" i="0" strike="noStrike" spc="-1">
                <a:solidFill>
                  <a:srgbClr val="002060"/>
                </a:solidFill>
                <a:latin typeface="Century Gothic"/>
                <a:ea typeface="Century Gothic"/>
              </a:rPr>
              <a:t> [35] </a:t>
            </a:r>
            <a:r>
              <a:rPr lang="en-GB" sz="1200" b="0" i="0" strike="noStrike" spc="-1" err="1">
                <a:solidFill>
                  <a:srgbClr val="002060"/>
                </a:solidFill>
                <a:latin typeface="Century Gothic"/>
                <a:ea typeface="Century Gothic"/>
              </a:rPr>
              <a:t>Oktober</a:t>
            </a:r>
            <a:r>
              <a:rPr lang="en-GB" sz="1200" b="0" i="0" strike="noStrike" spc="-1">
                <a:solidFill>
                  <a:srgbClr val="002060"/>
                </a:solidFill>
                <a:latin typeface="Century Gothic"/>
                <a:ea typeface="Century Gothic"/>
              </a:rPr>
              <a:t> [1223] wunderbar [1603]</a:t>
            </a:r>
          </a:p>
          <a:p>
            <a:pPr marL="216000" indent="-216000">
              <a:lnSpc>
                <a:spcPct val="100000"/>
              </a:lnSpc>
            </a:pPr>
            <a:endParaRPr lang="en-GB" sz="1200" b="1" i="0" strike="noStrike" spc="-1">
              <a:solidFill>
                <a:srgbClr val="002060"/>
              </a:solidFill>
              <a:latin typeface="Century Gothic"/>
              <a:ea typeface="Century Gothic"/>
            </a:endParaRPr>
          </a:p>
          <a:p>
            <a:pPr marL="215900" indent="-215900">
              <a:lnSpc>
                <a:spcPct val="100000"/>
              </a:lnSpc>
            </a:pPr>
            <a:r>
              <a:rPr lang="it-IT" sz="1200" b="1" strike="noStrike" spc="-1">
                <a:solidFill>
                  <a:srgbClr val="002060"/>
                </a:solidFill>
                <a:latin typeface="Century Gothic"/>
                <a:ea typeface="Century Gothic"/>
              </a:rPr>
              <a:t>Vocabulary</a:t>
            </a:r>
            <a:r>
              <a:rPr lang="it-IT" sz="1200" b="0" strike="noStrike" spc="-1">
                <a:solidFill>
                  <a:srgbClr val="002060"/>
                </a:solidFill>
                <a:latin typeface="Century Gothic"/>
                <a:ea typeface="Century Gothic"/>
              </a:rPr>
              <a:t>: </a:t>
            </a:r>
            <a:r>
              <a:rPr lang="de-DE" sz="1200" b="0" i="0" strike="noStrike" spc="-1">
                <a:solidFill>
                  <a:srgbClr val="002060"/>
                </a:solidFill>
                <a:latin typeface="Century Gothic"/>
                <a:ea typeface="Century Gothic"/>
              </a:rPr>
              <a:t>essen [323] gehen [66] sehen [79] singen [1063] tanzen [1497] tragen [271] </a:t>
            </a:r>
            <a:r>
              <a:rPr lang="de-DE" sz="1200" b="1" i="0" strike="noStrike" spc="-1">
                <a:solidFill>
                  <a:srgbClr val="002060"/>
                </a:solidFill>
                <a:latin typeface="Century Gothic"/>
                <a:ea typeface="Century Gothic"/>
              </a:rPr>
              <a:t>man</a:t>
            </a:r>
            <a:r>
              <a:rPr lang="de-DE" sz="1200" b="0" i="0" strike="noStrike" spc="-1">
                <a:solidFill>
                  <a:srgbClr val="002060"/>
                </a:solidFill>
                <a:latin typeface="Century Gothic"/>
                <a:ea typeface="Century Gothic"/>
              </a:rPr>
              <a:t> [32] (Party)Kleidung [2820] </a:t>
            </a:r>
            <a:r>
              <a:rPr lang="de-DE" sz="1200" b="1" i="0" strike="noStrike" spc="-1">
                <a:solidFill>
                  <a:srgbClr val="002060"/>
                </a:solidFill>
                <a:latin typeface="Century Gothic"/>
                <a:ea typeface="Century Gothic"/>
              </a:rPr>
              <a:t>dann</a:t>
            </a:r>
            <a:r>
              <a:rPr lang="de-DE" sz="1200" b="0" i="0" strike="noStrike" spc="-1">
                <a:solidFill>
                  <a:srgbClr val="002060"/>
                </a:solidFill>
                <a:latin typeface="Century Gothic"/>
                <a:ea typeface="Century Gothic"/>
              </a:rPr>
              <a:t> [41]</a:t>
            </a:r>
          </a:p>
          <a:p>
            <a:pPr marL="215900" indent="-215900"/>
            <a:r>
              <a:rPr lang="de-DE" b="1" spc="-1">
                <a:solidFill>
                  <a:srgbClr val="002060"/>
                </a:solidFill>
              </a:rPr>
              <a:t>Revisit 1: </a:t>
            </a:r>
            <a:r>
              <a:rPr lang="de-DE" spc="-1">
                <a:solidFill>
                  <a:srgbClr val="002060"/>
                </a:solidFill>
              </a:rPr>
              <a:t>language from Term 2</a:t>
            </a:r>
            <a:endParaRPr lang="en-US" spc="-1">
              <a:solidFill>
                <a:srgbClr val="002060"/>
              </a:solidFill>
            </a:endParaRPr>
          </a:p>
          <a:p>
            <a:pPr marL="215900" indent="-215900"/>
            <a:r>
              <a:rPr lang="de-DE" b="1" spc="-1">
                <a:solidFill>
                  <a:srgbClr val="002060"/>
                </a:solidFill>
              </a:rPr>
              <a:t>Revisit 2: </a:t>
            </a:r>
            <a:r>
              <a:rPr lang="de-DE" spc="-1">
                <a:solidFill>
                  <a:srgbClr val="002060"/>
                </a:solidFill>
              </a:rPr>
              <a:t>finden [103] Sie [7] Kunst [554] Müll [4506] Projekt [720]  </a:t>
            </a:r>
            <a:endParaRPr lang="de-DE"/>
          </a:p>
          <a:p>
            <a:pPr marL="216000" indent="-216000">
              <a:lnSpc>
                <a:spcPct val="100000"/>
              </a:lnSpc>
            </a:pPr>
            <a:r>
              <a:rPr lang="en-GB" sz="1100">
                <a:solidFill>
                  <a:sysClr val="windowText" lastClr="000000"/>
                </a:solidFill>
                <a:effectLst/>
                <a:latin typeface="+mn-lt"/>
                <a:ea typeface="+mn-ea"/>
                <a:cs typeface="+mn-cs"/>
              </a:rPr>
              <a:t>Jones, R.L &amp; </a:t>
            </a:r>
            <a:r>
              <a:rPr lang="en-GB" sz="1100" err="1">
                <a:solidFill>
                  <a:sysClr val="windowText" lastClr="000000"/>
                </a:solidFill>
                <a:effectLst/>
                <a:latin typeface="+mn-lt"/>
                <a:ea typeface="+mn-ea"/>
                <a:cs typeface="+mn-cs"/>
              </a:rPr>
              <a:t>Tschirner</a:t>
            </a:r>
            <a:r>
              <a:rPr lang="en-GB" sz="1100">
                <a:solidFill>
                  <a:sysClr val="windowText" lastClr="000000"/>
                </a:solidFill>
                <a:effectLst/>
                <a:latin typeface="+mn-lt"/>
                <a:ea typeface="+mn-ea"/>
                <a:cs typeface="+mn-cs"/>
              </a:rPr>
              <a:t>, E. (2019). A frequency dictionary of German: Core vocabulary for learners. London: Routledge.</a:t>
            </a:r>
            <a:endParaRPr lang="en-GB" sz="1100" baseline="0">
              <a:solidFill>
                <a:sysClr val="windowText" lastClr="000000"/>
              </a:solidFill>
            </a:endParaRPr>
          </a:p>
          <a:p>
            <a:pPr marL="216000" indent="-216000">
              <a:lnSpc>
                <a:spcPct val="100000"/>
              </a:lnSpc>
            </a:pPr>
            <a:endParaRPr lang="en-GB" sz="1100" b="0" strike="noStrike" spc="-1">
              <a:latin typeface="Arial"/>
            </a:endParaRPr>
          </a:p>
          <a:p>
            <a:pPr marL="216000" indent="-216000">
              <a:lnSpc>
                <a:spcPct val="100000"/>
              </a:lnSpc>
            </a:pPr>
            <a:r>
              <a:rPr lang="en-GB" sz="1100" b="0" strike="noStrike" spc="-1">
                <a:solidFill>
                  <a:srgbClr val="000000"/>
                </a:solidFill>
                <a:latin typeface="Calibri"/>
                <a:ea typeface="Calibri"/>
              </a:rPr>
              <a:t>The frequency rankings for words that occur in this PowerPoint which have been</a:t>
            </a:r>
            <a:r>
              <a:rPr lang="en-GB" sz="1100" b="0" i="1" strike="noStrike" spc="-1">
                <a:solidFill>
                  <a:srgbClr val="000000"/>
                </a:solidFill>
                <a:latin typeface="Calibri"/>
                <a:ea typeface="Calibri"/>
              </a:rPr>
              <a:t> previously</a:t>
            </a:r>
            <a:r>
              <a:rPr lang="en-GB" sz="1100" b="0" strike="noStrike" spc="-1">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a:solidFill>
                  <a:srgbClr val="000000"/>
                </a:solidFill>
                <a:latin typeface="Calibri"/>
                <a:ea typeface="Calibri"/>
              </a:rPr>
              <a:t>introduced and formally re-visited those words. </a:t>
            </a:r>
            <a:endParaRPr lang="en-GB" sz="1100" b="0" strike="noStrike" spc="-1">
              <a:latin typeface="Arial"/>
            </a:endParaRPr>
          </a:p>
          <a:p>
            <a:pPr marL="216000" indent="-216000">
              <a:lnSpc>
                <a:spcPct val="100000"/>
              </a:lnSpc>
            </a:pPr>
            <a:r>
              <a:rPr lang="en-GB" sz="1200" b="0" strike="noStrike" spc="-1">
                <a:solidFill>
                  <a:srgbClr val="000000"/>
                </a:solidFill>
                <a:latin typeface="Calibri"/>
                <a:ea typeface="Calibri"/>
              </a:rPr>
              <a:t>For any </a:t>
            </a:r>
            <a:r>
              <a:rPr lang="en-GB" sz="1200" b="0" i="1" strike="noStrike" spc="-1">
                <a:solidFill>
                  <a:srgbClr val="000000"/>
                </a:solidFill>
                <a:latin typeface="Calibri"/>
                <a:ea typeface="Calibri"/>
              </a:rPr>
              <a:t>other </a:t>
            </a:r>
            <a:r>
              <a:rPr lang="en-GB" sz="1200" b="0" strike="noStrike" spc="-1">
                <a:solidFill>
                  <a:srgbClr val="000000"/>
                </a:solidFill>
                <a:latin typeface="Calibri"/>
                <a:ea typeface="Calibri"/>
              </a:rPr>
              <a:t>words that occur incidentally in this PowerPoint, frequency rankings will be provided in the notes field wherever possible.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a:solidFill>
                  <a:srgbClr val="000000"/>
                </a:solidFill>
                <a:effectLst/>
                <a:highlight>
                  <a:srgbClr val="FFFF00"/>
                </a:highlight>
                <a:latin typeface="Calibri" panose="020F0502020204030204" pitchFamily="34" charset="0"/>
                <a:ea typeface="Calibri" panose="020F0502020204030204" pitchFamily="34" charset="0"/>
              </a:rPr>
              <a:t> </a:t>
            </a: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a:solidFill>
                  <a:srgbClr val="000000"/>
                </a:solidFill>
                <a:effectLst/>
                <a:highlight>
                  <a:srgbClr val="FFFF00"/>
                </a:highlight>
                <a:latin typeface="Calibri" panose="020F0502020204030204" pitchFamily="34" charset="0"/>
                <a:ea typeface="Calibri" panose="020F0502020204030204" pitchFamily="34" charset="0"/>
              </a:rPr>
              <a:t> </a:t>
            </a:r>
            <a:r>
              <a:rPr lang="en-GB" sz="1800" b="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a:effectLst/>
              </a:rPr>
              <a:t> </a:t>
            </a:r>
            <a:endParaRPr lang="en-GB" sz="1200" b="0" strike="noStrike" spc="-1">
              <a:latin typeface="Arial"/>
            </a:endParaRPr>
          </a:p>
          <a:p>
            <a:pPr marL="216000" indent="-216000">
              <a:lnSpc>
                <a:spcPct val="100000"/>
              </a:lnSpc>
            </a:pPr>
            <a:endParaRPr lang="en-GB" sz="1200" b="0" strike="noStrike" spc="-1">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a:solidFill>
                  <a:srgbClr val="000000"/>
                </a:solidFill>
                <a:latin typeface="Calibri"/>
                <a:ea typeface="Calibri"/>
              </a:rPr>
              <a:t>ANSWERS ROUND 1</a:t>
            </a:r>
            <a:endParaRPr lang="en-GB" sz="1200" b="0" strike="noStrike" spc="-1">
              <a:latin typeface="Arial"/>
            </a:endParaRPr>
          </a:p>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3975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a:solidFill>
                  <a:srgbClr val="000000"/>
                </a:solidFill>
                <a:latin typeface="Calibri"/>
                <a:ea typeface="Calibri"/>
              </a:rPr>
              <a:t>ANSWERS ROUND 2</a:t>
            </a:r>
            <a:endParaRPr lang="en-GB" sz="1200" b="0" strike="noStrike" spc="-1">
              <a:latin typeface="Arial"/>
            </a:endParaRPr>
          </a:p>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6177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5 minutes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1"/>
            </a:br>
            <a:r>
              <a:rPr lang="en-GB" b="0"/>
              <a:t>1. Give pupils a blank grid.  They fill in the </a:t>
            </a:r>
            <a:r>
              <a:rPr lang="en-GB" b="1"/>
              <a:t>English </a:t>
            </a:r>
            <a:r>
              <a:rPr lang="en-GB" b="0"/>
              <a:t>meanings of any of the words they know, trying to reach 15 points in total.</a:t>
            </a:r>
            <a:br>
              <a:rPr lang="en-GB" b="0"/>
            </a:br>
            <a:endParaRPr lang="en-GB" sz="1200" b="1"/>
          </a:p>
          <a:p>
            <a:pPr marL="0" marR="0" lvl="0" indent="0" algn="l" rtl="0">
              <a:lnSpc>
                <a:spcPct val="100000"/>
              </a:lnSpc>
              <a:spcBef>
                <a:spcPts val="0"/>
              </a:spcBef>
              <a:spcAft>
                <a:spcPts val="0"/>
              </a:spcAft>
              <a:buClr>
                <a:schemeClr val="dk1"/>
              </a:buClr>
              <a:buSzPts val="1200"/>
              <a:buFont typeface="Calibri"/>
              <a:buNone/>
            </a:pPr>
            <a:r>
              <a:rPr lang="en-GB" sz="1200" b="1"/>
              <a:t>Note:</a:t>
            </a:r>
            <a:br>
              <a:rPr lang="en-GB"/>
            </a:br>
            <a:r>
              <a:rPr lang="en-GB"/>
              <a:t>The most recently learnt and practised words are </a:t>
            </a:r>
            <a:r>
              <a:rPr lang="en-GB">
                <a:solidFill>
                  <a:srgbClr val="FF0066"/>
                </a:solidFill>
              </a:rPr>
              <a:t>pink</a:t>
            </a:r>
            <a:r>
              <a:rPr lang="en-GB"/>
              <a:t>, words from the previous week are green and those from week 1 are blue, thus more points are awarded for them, to recognise that memories fade and more effort (heavy lifting!) is needed to retrieve them.</a:t>
            </a:r>
          </a:p>
          <a:p>
            <a:endParaRPr lang="en-GB"/>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5 minutes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1"/>
            </a:br>
            <a:r>
              <a:rPr lang="en-GB" b="0"/>
              <a:t>1. Give pupils a blank grid.  They fill in the </a:t>
            </a:r>
            <a:r>
              <a:rPr lang="en-GB" b="1"/>
              <a:t>German </a:t>
            </a:r>
            <a:r>
              <a:rPr lang="en-GB" b="0"/>
              <a:t>meanings of any of the words they know, trying to reach 15 points in total.</a:t>
            </a:r>
            <a:br>
              <a:rPr lang="en-GB" b="0"/>
            </a:br>
            <a:endParaRPr lang="en-GB" sz="1200" b="1"/>
          </a:p>
          <a:p>
            <a:pPr marL="0" marR="0" lvl="0" indent="0" algn="l" rtl="0">
              <a:lnSpc>
                <a:spcPct val="100000"/>
              </a:lnSpc>
              <a:spcBef>
                <a:spcPts val="0"/>
              </a:spcBef>
              <a:spcAft>
                <a:spcPts val="0"/>
              </a:spcAft>
              <a:buClr>
                <a:schemeClr val="dk1"/>
              </a:buClr>
              <a:buSzPts val="1200"/>
              <a:buFont typeface="Calibri"/>
              <a:buNone/>
            </a:pPr>
            <a:r>
              <a:rPr lang="en-GB" sz="1200" b="1"/>
              <a:t>Note:</a:t>
            </a:r>
            <a:br>
              <a:rPr lang="en-GB"/>
            </a:br>
            <a:r>
              <a:rPr lang="en-GB"/>
              <a:t>The most recently learnt and practised words are </a:t>
            </a:r>
            <a:r>
              <a:rPr lang="en-GB">
                <a:solidFill>
                  <a:srgbClr val="FF0066"/>
                </a:solidFill>
              </a:rPr>
              <a:t>pink</a:t>
            </a:r>
            <a:r>
              <a:rPr lang="en-GB"/>
              <a:t>, words from the previous week are green and those from week 1 are blue, thus more points are awarded for them, to recognise that memories fade and more effort (heavy lifting!) is needed to retrieve them.</a:t>
            </a:r>
          </a:p>
          <a:p>
            <a:endParaRPr lang="en-GB"/>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3960218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a:t>Handout at end of presentation</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Timing: </a:t>
            </a:r>
            <a:r>
              <a:rPr lang="en-GB" b="0"/>
              <a:t>5 minutes </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applying knowledge of [er] in stressed and unstressed syllables. </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1"/>
            </a:br>
            <a:r>
              <a:rPr lang="en-GB" b="0"/>
              <a:t>1. Each pupil will need a copy of the handout at the end of the presentation to annotate. </a:t>
            </a:r>
          </a:p>
          <a:p>
            <a:pPr marL="0" marR="0" lvl="0" indent="0" algn="l" rtl="0">
              <a:lnSpc>
                <a:spcPct val="100000"/>
              </a:lnSpc>
              <a:spcBef>
                <a:spcPts val="0"/>
              </a:spcBef>
              <a:spcAft>
                <a:spcPts val="0"/>
              </a:spcAft>
              <a:buClr>
                <a:schemeClr val="dk1"/>
              </a:buClr>
              <a:buSzPts val="1200"/>
              <a:buFont typeface="Calibri"/>
              <a:buNone/>
            </a:pPr>
            <a:r>
              <a:rPr lang="en-GB" b="0"/>
              <a:t>2. Click to bring up the first sentence. As a class, identify and underline the stressed [er] syllables and circle the unstressed [er] syllables in the sentence. Listen to the sentence to check, then click bring up the answers. </a:t>
            </a:r>
          </a:p>
          <a:p>
            <a:pPr marL="0" marR="0" lvl="0" indent="0" algn="l" rtl="0">
              <a:lnSpc>
                <a:spcPct val="100000"/>
              </a:lnSpc>
              <a:spcBef>
                <a:spcPts val="0"/>
              </a:spcBef>
              <a:spcAft>
                <a:spcPts val="0"/>
              </a:spcAft>
              <a:buClr>
                <a:schemeClr val="dk1"/>
              </a:buClr>
              <a:buSzPts val="1200"/>
              <a:buFont typeface="Calibri"/>
              <a:buNone/>
            </a:pPr>
            <a:r>
              <a:rPr lang="en-GB" b="0"/>
              <a:t>3. Elicit the translation, then click to reveal the English written form. </a:t>
            </a:r>
          </a:p>
          <a:p>
            <a:pPr marL="0" marR="0" lvl="0" indent="0" algn="l" rtl="0">
              <a:lnSpc>
                <a:spcPct val="100000"/>
              </a:lnSpc>
              <a:spcBef>
                <a:spcPts val="0"/>
              </a:spcBef>
              <a:spcAft>
                <a:spcPts val="0"/>
              </a:spcAft>
              <a:buClr>
                <a:schemeClr val="dk1"/>
              </a:buClr>
              <a:buSzPts val="1200"/>
              <a:buFont typeface="Calibri"/>
              <a:buNone/>
            </a:pPr>
            <a:r>
              <a:rPr lang="en-GB" b="0"/>
              <a:t>3. Click to bring up items 2-5. Ask pupils to read the sentences aloud in pairs and 1) underline the stressed [er] syllable and 2) circle the unstressed [er] in each sentence. You could encourage them to clap the syllables in the [er] words if you did this in the main lesson. </a:t>
            </a:r>
          </a:p>
          <a:p>
            <a:pPr marL="0" marR="0" lvl="0" indent="0" algn="l" rtl="0">
              <a:lnSpc>
                <a:spcPct val="100000"/>
              </a:lnSpc>
              <a:spcBef>
                <a:spcPts val="0"/>
              </a:spcBef>
              <a:spcAft>
                <a:spcPts val="0"/>
              </a:spcAft>
              <a:buClr>
                <a:schemeClr val="dk1"/>
              </a:buClr>
              <a:buSzPts val="1200"/>
              <a:buFont typeface="Calibri"/>
              <a:buNone/>
            </a:pPr>
            <a:r>
              <a:rPr lang="en-GB" b="0"/>
              <a:t>3. Listen to sentences 2-5 to allow pupils to check their answers. It is ok for them to change their mind now they have listened!</a:t>
            </a:r>
          </a:p>
          <a:p>
            <a:pPr marL="0" marR="0" lvl="0" indent="0" algn="l" rtl="0">
              <a:lnSpc>
                <a:spcPct val="100000"/>
              </a:lnSpc>
              <a:spcBef>
                <a:spcPts val="0"/>
              </a:spcBef>
              <a:spcAft>
                <a:spcPts val="0"/>
              </a:spcAft>
              <a:buClr>
                <a:schemeClr val="dk1"/>
              </a:buClr>
              <a:buSzPts val="1200"/>
              <a:buFont typeface="Calibri"/>
              <a:buNone/>
            </a:pPr>
            <a:r>
              <a:rPr lang="en-GB" b="0"/>
              <a:t>4. Click to bring up answers and translations.</a:t>
            </a:r>
          </a:p>
          <a:p>
            <a:pPr marL="0" marR="0" lvl="0" indent="0" algn="l" rtl="0">
              <a:lnSpc>
                <a:spcPct val="100000"/>
              </a:lnSpc>
              <a:spcBef>
                <a:spcPts val="0"/>
              </a:spcBef>
              <a:spcAft>
                <a:spcPts val="0"/>
              </a:spcAft>
              <a:buClr>
                <a:schemeClr val="dk1"/>
              </a:buClr>
              <a:buSzPts val="1200"/>
              <a:buFont typeface="Calibri"/>
              <a:buNone/>
            </a:pPr>
            <a:r>
              <a:rPr lang="en-GB" b="0"/>
              <a:t>5. Encourage pupils to read aloud again now that they have the answers, clapping if appropriate. </a:t>
            </a:r>
            <a:endParaRPr lang="en-GB" sz="1200" b="1"/>
          </a:p>
          <a:p>
            <a:endParaRPr lang="en-GB"/>
          </a:p>
          <a:p>
            <a:r>
              <a:rPr lang="en-GB" b="1"/>
              <a:t>Word frequency:</a:t>
            </a:r>
          </a:p>
          <a:p>
            <a:r>
              <a:rPr lang="en-GB" b="0" err="1"/>
              <a:t>Erbse</a:t>
            </a:r>
            <a:r>
              <a:rPr lang="en-GB" b="0"/>
              <a:t> </a:t>
            </a:r>
            <a:r>
              <a:rPr lang="en-GB" b="0" err="1"/>
              <a:t>Erdbeere</a:t>
            </a:r>
            <a:r>
              <a:rPr lang="en-GB" b="0"/>
              <a:t> </a:t>
            </a:r>
            <a:r>
              <a:rPr lang="en-GB" b="0" err="1"/>
              <a:t>ernten</a:t>
            </a:r>
            <a:r>
              <a:rPr lang="en-GB" b="0"/>
              <a: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9728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a:solidFill>
                  <a:srgbClr val="000000"/>
                </a:solidFill>
                <a:latin typeface="Calibri"/>
                <a:ea typeface="Calibri"/>
              </a:rPr>
              <a:t>HANDOUT PERSON A</a:t>
            </a:r>
            <a:endParaRPr lang="en-GB" sz="1200" b="0" strike="noStrike" spc="-1">
              <a:latin typeface="Arial"/>
            </a:endParaRPr>
          </a:p>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97167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a:solidFill>
                  <a:srgbClr val="000000"/>
                </a:solidFill>
                <a:latin typeface="Calibri"/>
                <a:ea typeface="Calibri"/>
              </a:rPr>
              <a:t>HANDOUT PERSON B</a:t>
            </a:r>
            <a:endParaRPr lang="en-GB" sz="1200" b="0" strike="noStrike" spc="-1">
              <a:latin typeface="Arial"/>
            </a:endParaRPr>
          </a:p>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78505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HANDOUT</a:t>
            </a:r>
            <a:endParaRPr lang="en-GB" b="0"/>
          </a:p>
          <a:p>
            <a:pPr marL="0" marR="0" lvl="0" indent="0" algn="l" rtl="0">
              <a:lnSpc>
                <a:spcPct val="100000"/>
              </a:lnSpc>
              <a:spcBef>
                <a:spcPts val="0"/>
              </a:spcBef>
              <a:spcAft>
                <a:spcPts val="0"/>
              </a:spcAft>
              <a:buClr>
                <a:schemeClr val="dk1"/>
              </a:buClr>
              <a:buSzPts val="1200"/>
              <a:buFont typeface="Calibri"/>
              <a:buNone/>
            </a:pPr>
            <a:endParaRPr lang="en-GB" sz="1200" b="1"/>
          </a:p>
        </p:txBody>
      </p:sp>
      <p:sp>
        <p:nvSpPr>
          <p:cNvPr id="4" name="Slide Number Placeholder 3"/>
          <p:cNvSpPr>
            <a:spLocks noGrp="1"/>
          </p:cNvSpPr>
          <p:nvPr>
            <p:ph type="sldNum" sz="quarter" idx="5"/>
          </p:nvPr>
        </p:nvSpPr>
        <p:spPr/>
        <p:txBody>
          <a:bodyPr/>
          <a:lstStyle/>
          <a:p>
            <a:fld id="{532D0CC9-DEA3-4A63-A921-D94C06607CC8}" type="slidenum">
              <a:rPr lang="en-GB" smtClean="0"/>
              <a:t>18</a:t>
            </a:fld>
            <a:endParaRPr lang="en-GB"/>
          </a:p>
        </p:txBody>
      </p:sp>
    </p:spTree>
    <p:extLst>
      <p:ext uri="{BB962C8B-B14F-4D97-AF65-F5344CB8AC3E}">
        <p14:creationId xmlns:p14="http://schemas.microsoft.com/office/powerpoint/2010/main" val="2208163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HANDOUT</a:t>
            </a:r>
            <a:endParaRPr lang="en-GB"/>
          </a:p>
        </p:txBody>
      </p:sp>
      <p:sp>
        <p:nvSpPr>
          <p:cNvPr id="4" name="Slide Number Placeholder 3"/>
          <p:cNvSpPr>
            <a:spLocks noGrp="1"/>
          </p:cNvSpPr>
          <p:nvPr>
            <p:ph type="sldNum" sz="quarter" idx="5"/>
          </p:nvPr>
        </p:nvSpPr>
        <p:spPr/>
        <p:txBody>
          <a:bodyPr/>
          <a:lstStyle/>
          <a:p>
            <a:fld id="{532D0CC9-DEA3-4A63-A921-D94C06607CC8}" type="slidenum">
              <a:rPr lang="en-GB" smtClean="0"/>
              <a:t>19</a:t>
            </a:fld>
            <a:endParaRPr lang="en-GB"/>
          </a:p>
        </p:txBody>
      </p:sp>
    </p:spTree>
    <p:extLst>
      <p:ext uri="{BB962C8B-B14F-4D97-AF65-F5344CB8AC3E}">
        <p14:creationId xmlns:p14="http://schemas.microsoft.com/office/powerpoint/2010/main" val="3808464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er </a:t>
            </a:r>
            <a:r>
              <a:rPr lang="en-GB" baseline="0" dirty="0"/>
              <a:t>[15] </a:t>
            </a:r>
            <a:r>
              <a:rPr lang="en-GB" b="1" baseline="0" dirty="0" err="1"/>
              <a:t>fertig</a:t>
            </a:r>
            <a:r>
              <a:rPr lang="en-GB" baseline="0" dirty="0"/>
              <a:t> [n/a] </a:t>
            </a:r>
            <a:r>
              <a:rPr lang="en-GB" b="1" baseline="0" dirty="0" err="1"/>
              <a:t>Konzert</a:t>
            </a:r>
            <a:r>
              <a:rPr lang="en-GB" baseline="0" dirty="0"/>
              <a:t> [2350]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four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971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 at end of presentation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[er] in stressed and unstressed syllables.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Each pupil will need a copy of the handout at the end of the presentation to annotate. </a:t>
            </a:r>
          </a:p>
          <a:p>
            <a:pPr marL="0" marR="0" lvl="0" indent="0" algn="l" rtl="0">
              <a:lnSpc>
                <a:spcPct val="100000"/>
              </a:lnSpc>
              <a:spcBef>
                <a:spcPts val="0"/>
              </a:spcBef>
              <a:spcAft>
                <a:spcPts val="0"/>
              </a:spcAft>
              <a:buClr>
                <a:schemeClr val="dk1"/>
              </a:buClr>
              <a:buSzPts val="1200"/>
              <a:buFont typeface="Calibri"/>
              <a:buNone/>
            </a:pPr>
            <a:r>
              <a:rPr lang="en-GB" b="0" dirty="0"/>
              <a:t>2. Click to bring up the first sentence. As a class, identify and underline the stressed [er] syllables and circle the unstressed [er] syllables in the sentence. Listen to the sentence to check, then click bring up the answers. </a:t>
            </a:r>
          </a:p>
          <a:p>
            <a:pPr marL="0" marR="0" lvl="0" indent="0" algn="l" rtl="0">
              <a:lnSpc>
                <a:spcPct val="100000"/>
              </a:lnSpc>
              <a:spcBef>
                <a:spcPts val="0"/>
              </a:spcBef>
              <a:spcAft>
                <a:spcPts val="0"/>
              </a:spcAft>
              <a:buClr>
                <a:schemeClr val="dk1"/>
              </a:buClr>
              <a:buSzPts val="1200"/>
              <a:buFont typeface="Calibri"/>
              <a:buNone/>
            </a:pPr>
            <a:r>
              <a:rPr lang="en-GB" b="0" dirty="0"/>
              <a:t>3. Elicit the translation, then click to reveal the English written form. </a:t>
            </a:r>
          </a:p>
          <a:p>
            <a:pPr marL="0" marR="0" lvl="0" indent="0" algn="l" rtl="0">
              <a:lnSpc>
                <a:spcPct val="100000"/>
              </a:lnSpc>
              <a:spcBef>
                <a:spcPts val="0"/>
              </a:spcBef>
              <a:spcAft>
                <a:spcPts val="0"/>
              </a:spcAft>
              <a:buClr>
                <a:schemeClr val="dk1"/>
              </a:buClr>
              <a:buSzPts val="1200"/>
              <a:buFont typeface="Calibri"/>
              <a:buNone/>
            </a:pPr>
            <a:r>
              <a:rPr lang="en-GB" b="0" dirty="0"/>
              <a:t>3. Click to bring up items 2-5. Ask pupils to read the sentences aloud in pairs and 1) underline the stressed [er] syllable and 2) circle the unstressed [er] in each sentence. You could encourage them to clap the syllables in the [er] words if you did this in the main lesson. </a:t>
            </a:r>
          </a:p>
          <a:p>
            <a:pPr marL="0" marR="0" lvl="0" indent="0" algn="l" rtl="0">
              <a:lnSpc>
                <a:spcPct val="100000"/>
              </a:lnSpc>
              <a:spcBef>
                <a:spcPts val="0"/>
              </a:spcBef>
              <a:spcAft>
                <a:spcPts val="0"/>
              </a:spcAft>
              <a:buClr>
                <a:schemeClr val="dk1"/>
              </a:buClr>
              <a:buSzPts val="1200"/>
              <a:buFont typeface="Calibri"/>
              <a:buNone/>
            </a:pPr>
            <a:r>
              <a:rPr lang="en-GB" b="0" dirty="0"/>
              <a:t>3. Listen to sentences 2-5 to allow pupils to check their answers. It is ok for them to change their mind now they have listened!</a:t>
            </a:r>
          </a:p>
          <a:p>
            <a:pPr marL="0" marR="0" lvl="0" indent="0" algn="l" rtl="0">
              <a:lnSpc>
                <a:spcPct val="100000"/>
              </a:lnSpc>
              <a:spcBef>
                <a:spcPts val="0"/>
              </a:spcBef>
              <a:spcAft>
                <a:spcPts val="0"/>
              </a:spcAft>
              <a:buClr>
                <a:schemeClr val="dk1"/>
              </a:buClr>
              <a:buSzPts val="1200"/>
              <a:buFont typeface="Calibri"/>
              <a:buNone/>
            </a:pPr>
            <a:r>
              <a:rPr lang="en-GB" b="0" dirty="0"/>
              <a:t>4. Click to bring up answers and translations.</a:t>
            </a:r>
          </a:p>
          <a:p>
            <a:pPr marL="0" marR="0" lvl="0" indent="0" algn="l" rtl="0">
              <a:lnSpc>
                <a:spcPct val="100000"/>
              </a:lnSpc>
              <a:spcBef>
                <a:spcPts val="0"/>
              </a:spcBef>
              <a:spcAft>
                <a:spcPts val="0"/>
              </a:spcAft>
              <a:buClr>
                <a:schemeClr val="dk1"/>
              </a:buClr>
              <a:buSzPts val="1200"/>
              <a:buFont typeface="Calibri"/>
              <a:buNone/>
            </a:pPr>
            <a:r>
              <a:rPr lang="en-GB" b="0" dirty="0"/>
              <a:t>5. Encourage pupils to read aloud again now that they have the answers, clapping if appropriate. </a:t>
            </a:r>
            <a:endParaRPr lang="en-GB" sz="1200" b="1" dirty="0"/>
          </a:p>
          <a:p>
            <a:endParaRPr lang="en-GB" dirty="0"/>
          </a:p>
          <a:p>
            <a:r>
              <a:rPr lang="en-GB" b="1" dirty="0"/>
              <a:t>Word frequency:</a:t>
            </a:r>
          </a:p>
          <a:p>
            <a:r>
              <a:rPr lang="en-GB" b="0" dirty="0" err="1"/>
              <a:t>Abenteuer</a:t>
            </a:r>
            <a:r>
              <a:rPr lang="en-GB" b="0" dirty="0"/>
              <a:t> [3634] </a:t>
            </a:r>
            <a:r>
              <a:rPr lang="en-GB" b="0" dirty="0" err="1"/>
              <a:t>Algerien</a:t>
            </a:r>
            <a:r>
              <a:rPr lang="en-GB" b="0" dirty="0"/>
              <a:t> [&gt;5000] </a:t>
            </a:r>
            <a:r>
              <a:rPr lang="en-GB" b="0" dirty="0" err="1"/>
              <a:t>Erdkunde</a:t>
            </a:r>
            <a:r>
              <a:rPr lang="en-GB" b="0" dirty="0"/>
              <a:t> [&gt;5000] </a:t>
            </a:r>
            <a:r>
              <a:rPr lang="en-GB" b="0" dirty="0" err="1"/>
              <a:t>Erfahrung</a:t>
            </a:r>
            <a:r>
              <a:rPr lang="en-GB" b="0" dirty="0"/>
              <a:t> [619] </a:t>
            </a:r>
            <a:r>
              <a:rPr lang="en-GB" b="0" dirty="0" err="1"/>
              <a:t>erzählen</a:t>
            </a:r>
            <a:r>
              <a:rPr lang="en-GB" b="0" dirty="0"/>
              <a:t> [263] </a:t>
            </a:r>
            <a:r>
              <a:rPr lang="en-GB" b="0" dirty="0" err="1"/>
              <a:t>gern</a:t>
            </a:r>
            <a:r>
              <a:rPr lang="en-GB" b="0" dirty="0"/>
              <a:t> [278] </a:t>
            </a:r>
            <a:r>
              <a:rPr lang="en-GB" b="0" dirty="0" err="1"/>
              <a:t>über</a:t>
            </a:r>
            <a:r>
              <a:rPr lang="en-GB" b="0" dirty="0"/>
              <a:t> [47]</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40422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remind pupils of the difference between </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 and man, and the vowel change in the stem for strong verbs.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The last text section reminds pupils that they know a question with ‘man’ already.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10900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a:latin typeface="Arial"/>
              </a:rPr>
              <a:t>[2/2]</a:t>
            </a:r>
          </a:p>
          <a:p>
            <a:pPr marL="216000" indent="-216000">
              <a:lnSpc>
                <a:spcPct val="100000"/>
              </a:lnSpc>
            </a:pPr>
            <a:endParaRPr lang="en-GB" sz="1200" b="0" strike="noStrike" spc="-1">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13475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5900" indent="-215900">
              <a:lnSpc>
                <a:spcPct val="100000"/>
              </a:lnSpc>
            </a:pPr>
            <a:r>
              <a:rPr lang="en-GB" sz="1200" b="1" strike="noStrike" spc="-1" dirty="0">
                <a:solidFill>
                  <a:srgbClr val="000000"/>
                </a:solidFill>
                <a:latin typeface="+mn-lt"/>
                <a:ea typeface="Calibri"/>
              </a:rPr>
              <a:t>Timing: 4 minutes</a:t>
            </a:r>
            <a:endParaRPr lang="en-US" dirty="0"/>
          </a:p>
          <a:p>
            <a:pPr marL="216000" indent="-216000">
              <a:lnSpc>
                <a:spcPct val="100000"/>
              </a:lnSpc>
            </a:pPr>
            <a:endParaRPr lang="en-GB" sz="1200" b="1" strike="noStrike" spc="-1">
              <a:solidFill>
                <a:srgbClr val="000000"/>
              </a:solidFill>
              <a:latin typeface="+mn-lt"/>
              <a:ea typeface="Calibri"/>
            </a:endParaRPr>
          </a:p>
          <a:p>
            <a:pPr marL="215900" indent="-2159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‘man’ and ‘</a:t>
            </a:r>
            <a:r>
              <a:rPr lang="en-GB" sz="1200" b="0" strike="noStrike" spc="-1" dirty="0" err="1">
                <a:solidFill>
                  <a:srgbClr val="000000"/>
                </a:solidFill>
                <a:latin typeface="+mn-lt"/>
                <a:ea typeface="Calibri"/>
              </a:rPr>
              <a:t>sie</a:t>
            </a:r>
            <a:r>
              <a:rPr lang="en-GB" sz="1200" b="0" strike="noStrike" spc="-1" dirty="0">
                <a:solidFill>
                  <a:srgbClr val="000000"/>
                </a:solidFill>
                <a:latin typeface="+mn-lt"/>
                <a:ea typeface="Calibri"/>
              </a:rPr>
              <a:t> (they)’ verb forms and vocabulary from this week.</a:t>
            </a:r>
            <a:endParaRPr lang="en-GB" sz="1200" b="0" strike="noStrike" spc="-1" dirty="0">
              <a:solidFill>
                <a:srgbClr val="000000"/>
              </a:solidFill>
              <a:latin typeface="+mn-lt"/>
              <a:ea typeface="Calibri"/>
              <a:cs typeface="Calibri"/>
            </a:endParaRPr>
          </a:p>
          <a:p>
            <a:pPr marL="216000" indent="-216000">
              <a:lnSpc>
                <a:spcPct val="100000"/>
              </a:lnSpc>
            </a:pPr>
            <a:endParaRPr lang="en-GB" sz="1200" b="0" strike="noStrike" spc="-1">
              <a:latin typeface="+mn-lt"/>
            </a:endParaRPr>
          </a:p>
          <a:p>
            <a:pPr marL="215900" indent="-215900">
              <a:lnSpc>
                <a:spcPct val="100000"/>
              </a:lnSpc>
            </a:pPr>
            <a:r>
              <a:rPr lang="en-GB" sz="1200" b="1" strike="noStrike" spc="-1" dirty="0">
                <a:solidFill>
                  <a:srgbClr val="000000"/>
                </a:solidFill>
                <a:latin typeface="+mn-lt"/>
                <a:ea typeface="Calibri"/>
              </a:rPr>
              <a:t>Procedure:</a:t>
            </a:r>
            <a:endParaRPr lang="en-GB" sz="1200" b="0" strike="noStrike" spc="-1" dirty="0">
              <a:latin typeface="+mn-lt"/>
              <a:cs typeface="Calibri" panose="020F0502020204030204"/>
            </a:endParaRPr>
          </a:p>
          <a:p>
            <a:pPr marL="228600" indent="-227330">
              <a:lnSpc>
                <a:spcPct val="100000"/>
              </a:lnSpc>
              <a:buClr>
                <a:srgbClr val="000000"/>
              </a:buClr>
              <a:buFont typeface="Calibri"/>
              <a:buAutoNum type="arabicPeriod"/>
            </a:pPr>
            <a:r>
              <a:rPr lang="en-GB" sz="1200" b="0" strike="noStrike" spc="-1" dirty="0">
                <a:solidFill>
                  <a:srgbClr val="000000"/>
                </a:solidFill>
                <a:latin typeface="+mn-lt"/>
                <a:ea typeface="Calibri"/>
              </a:rPr>
              <a:t>Tell pupils that they will hear the sentence without the pronoun ‘man’ or ‘</a:t>
            </a:r>
            <a:r>
              <a:rPr lang="en-GB" sz="1200" b="0" strike="noStrike" spc="-1" dirty="0" err="1">
                <a:solidFill>
                  <a:srgbClr val="000000"/>
                </a:solidFill>
                <a:latin typeface="+mn-lt"/>
                <a:ea typeface="Calibri"/>
              </a:rPr>
              <a:t>sie</a:t>
            </a:r>
            <a:r>
              <a:rPr lang="en-GB" sz="1200" b="0" strike="noStrike" spc="-1" dirty="0">
                <a:solidFill>
                  <a:srgbClr val="000000"/>
                </a:solidFill>
                <a:latin typeface="+mn-lt"/>
                <a:ea typeface="Calibri"/>
              </a:rPr>
              <a:t>’</a:t>
            </a:r>
            <a:endParaRPr lang="en-GB" sz="1200" b="0" strike="noStrike" spc="-1" dirty="0">
              <a:solidFill>
                <a:srgbClr val="000000"/>
              </a:solidFill>
              <a:latin typeface="+mn-lt"/>
              <a:ea typeface="Calibri"/>
              <a:cs typeface="Calibri"/>
            </a:endParaRPr>
          </a:p>
          <a:p>
            <a:pPr marL="228600" indent="-227330">
              <a:lnSpc>
                <a:spcPct val="100000"/>
              </a:lnSpc>
              <a:buClr>
                <a:srgbClr val="000000"/>
              </a:buClr>
              <a:buFont typeface="Calibri"/>
              <a:buAutoNum type="arabicPeriod"/>
            </a:pPr>
            <a:r>
              <a:rPr lang="en-GB" sz="1200" b="0" strike="noStrike" spc="-1" dirty="0">
                <a:solidFill>
                  <a:srgbClr val="000000"/>
                </a:solidFill>
                <a:latin typeface="+mn-lt"/>
                <a:ea typeface="Calibri"/>
              </a:rPr>
              <a:t>Click to listen. </a:t>
            </a:r>
            <a:r>
              <a:rPr lang="en-GB" sz="1200" b="0" strike="noStrike" spc="-1" dirty="0">
                <a:solidFill>
                  <a:srgbClr val="000000"/>
                </a:solidFill>
                <a:latin typeface="+mn-lt"/>
              </a:rPr>
              <a:t>Pupils write ‘they’ or ‘you in general’.</a:t>
            </a:r>
            <a:endParaRPr lang="en-GB" sz="1200" b="0" strike="noStrike" spc="-1" dirty="0">
              <a:solidFill>
                <a:srgbClr val="000000"/>
              </a:solidFill>
              <a:latin typeface="+mn-lt"/>
              <a:cs typeface="Calibri"/>
            </a:endParaRPr>
          </a:p>
          <a:p>
            <a:pPr marL="228600" indent="-227330">
              <a:buClr>
                <a:srgbClr val="000000"/>
              </a:buClr>
              <a:buFont typeface="Calibri"/>
              <a:buAutoNum type="arabicPeriod"/>
            </a:pPr>
            <a:r>
              <a:rPr lang="en-GB" sz="1200" b="0" strike="noStrike" spc="-1" dirty="0">
                <a:solidFill>
                  <a:srgbClr val="000000"/>
                </a:solidFill>
                <a:latin typeface="+mn-lt"/>
              </a:rPr>
              <a:t>Listen again and focus on the remainder of the sentence.</a:t>
            </a:r>
            <a:r>
              <a:rPr lang="en-GB" spc="-1" dirty="0">
                <a:solidFill>
                  <a:srgbClr val="000000"/>
                </a:solidFill>
              </a:rPr>
              <a:t> </a:t>
            </a:r>
            <a:r>
              <a:rPr lang="en-GB" sz="1200" b="0" strike="noStrike" spc="-1" dirty="0">
                <a:solidFill>
                  <a:srgbClr val="000000"/>
                </a:solidFill>
                <a:latin typeface="+mn-lt"/>
              </a:rPr>
              <a:t> What is happening?</a:t>
            </a:r>
            <a:r>
              <a:rPr lang="en-GB" spc="-1" dirty="0">
                <a:solidFill>
                  <a:srgbClr val="000000"/>
                </a:solidFill>
              </a:rPr>
              <a:t> </a:t>
            </a:r>
            <a:r>
              <a:rPr lang="en-GB" sz="1200" b="0" strike="noStrike" spc="-1" dirty="0">
                <a:solidFill>
                  <a:srgbClr val="000000"/>
                </a:solidFill>
                <a:latin typeface="+mn-lt"/>
              </a:rPr>
              <a:t> Pupils write in English.</a:t>
            </a:r>
            <a:endParaRPr lang="en-GB" sz="1200" b="0" strike="noStrike" spc="-1" dirty="0">
              <a:solidFill>
                <a:srgbClr val="000000"/>
              </a:solidFill>
              <a:latin typeface="+mn-lt"/>
              <a:cs typeface="Calibri"/>
            </a:endParaRPr>
          </a:p>
          <a:p>
            <a:pPr marL="720" indent="0">
              <a:lnSpc>
                <a:spcPct val="100000"/>
              </a:lnSpc>
              <a:buClr>
                <a:srgbClr val="000000"/>
              </a:buClr>
              <a:buFont typeface="Calibri"/>
              <a:buNone/>
            </a:pPr>
            <a:endParaRPr lang="en-GB" sz="1200" b="1" strike="noStrike" spc="-1">
              <a:solidFill>
                <a:srgbClr val="000000"/>
              </a:solidFill>
              <a:latin typeface="+mn-lt"/>
            </a:endParaRPr>
          </a:p>
          <a:p>
            <a:pPr marL="635" indent="0">
              <a:lnSpc>
                <a:spcPct val="100000"/>
              </a:lnSpc>
              <a:buClr>
                <a:srgbClr val="000000"/>
              </a:buClr>
              <a:buFont typeface="Calibri"/>
              <a:buNone/>
            </a:pPr>
            <a:r>
              <a:rPr lang="en-GB" sz="1200" b="1" strike="noStrike" spc="-1" dirty="0">
                <a:solidFill>
                  <a:srgbClr val="000000"/>
                </a:solidFill>
                <a:latin typeface="+mn-lt"/>
              </a:rPr>
              <a:t>Transcript:</a:t>
            </a:r>
            <a:endParaRPr lang="en-GB" sz="1200" b="1" strike="noStrike" spc="-1" dirty="0">
              <a:solidFill>
                <a:srgbClr val="000000"/>
              </a:solidFill>
              <a:latin typeface="+mn-lt"/>
              <a:cs typeface="Calibri"/>
            </a:endParaRPr>
          </a:p>
          <a:p>
            <a:pPr marL="229235" indent="-228600">
              <a:lnSpc>
                <a:spcPct val="100000"/>
              </a:lnSpc>
              <a:buClr>
                <a:srgbClr val="000000"/>
              </a:buClr>
              <a:buFont typeface="Calibri"/>
              <a:buAutoNum type="arabicPeriod"/>
            </a:pPr>
            <a:r>
              <a:rPr lang="en-GB" sz="1200" b="0" strike="noStrike" spc="-1" dirty="0">
                <a:solidFill>
                  <a:srgbClr val="000000"/>
                </a:solidFill>
                <a:latin typeface="+mn-lt"/>
              </a:rPr>
              <a:t>[Man] </a:t>
            </a:r>
            <a:r>
              <a:rPr lang="en-GB" sz="1200" b="0" strike="noStrike" spc="-1" dirty="0" err="1">
                <a:solidFill>
                  <a:srgbClr val="000000"/>
                </a:solidFill>
                <a:latin typeface="+mn-lt"/>
              </a:rPr>
              <a:t>feiert</a:t>
            </a:r>
            <a:r>
              <a:rPr lang="en-GB" sz="1200" b="0" strike="noStrike" spc="-1" dirty="0">
                <a:solidFill>
                  <a:srgbClr val="000000"/>
                </a:solidFill>
                <a:latin typeface="+mn-lt"/>
              </a:rPr>
              <a:t> auf der </a:t>
            </a:r>
            <a:r>
              <a:rPr lang="en-GB" sz="1200" b="0" strike="noStrike" spc="-1" dirty="0" err="1">
                <a:solidFill>
                  <a:srgbClr val="000000"/>
                </a:solidFill>
                <a:latin typeface="+mn-lt"/>
              </a:rPr>
              <a:t>Straße</a:t>
            </a:r>
            <a:r>
              <a:rPr lang="en-GB" sz="1200" b="0" strike="noStrike" spc="-1" dirty="0">
                <a:solidFill>
                  <a:srgbClr val="000000"/>
                </a:solidFill>
                <a:latin typeface="+mn-lt"/>
              </a:rPr>
              <a:t>.</a:t>
            </a:r>
            <a:endParaRPr lang="en-GB" sz="1200" b="0" strike="noStrike" spc="-1" dirty="0">
              <a:solidFill>
                <a:srgbClr val="000000"/>
              </a:solidFill>
              <a:latin typeface="+mn-lt"/>
              <a:cs typeface="Calibri"/>
            </a:endParaRPr>
          </a:p>
          <a:p>
            <a:pPr marL="229235" indent="-228600">
              <a:lnSpc>
                <a:spcPct val="100000"/>
              </a:lnSpc>
              <a:buClr>
                <a:srgbClr val="000000"/>
              </a:buClr>
              <a:buFont typeface="Calibri"/>
              <a:buAutoNum type="arabicPeriod"/>
            </a:pPr>
            <a:r>
              <a:rPr lang="en-GB" sz="1200" b="0" strike="noStrike" spc="-1" dirty="0">
                <a:solidFill>
                  <a:srgbClr val="000000"/>
                </a:solidFill>
                <a:latin typeface="+mn-lt"/>
              </a:rPr>
              <a:t>[Sie] </a:t>
            </a:r>
            <a:r>
              <a:rPr lang="en-GB" sz="1200" b="0" strike="noStrike" spc="-1" dirty="0" err="1">
                <a:solidFill>
                  <a:srgbClr val="000000"/>
                </a:solidFill>
                <a:latin typeface="+mn-lt"/>
              </a:rPr>
              <a:t>essen</a:t>
            </a:r>
            <a:r>
              <a:rPr lang="en-GB" sz="1200" b="0" strike="noStrike" spc="-1" dirty="0">
                <a:solidFill>
                  <a:srgbClr val="000000"/>
                </a:solidFill>
                <a:latin typeface="+mn-lt"/>
              </a:rPr>
              <a:t> und </a:t>
            </a:r>
            <a:r>
              <a:rPr lang="en-GB" sz="1200" b="0" strike="noStrike" spc="-1" dirty="0" err="1">
                <a:solidFill>
                  <a:srgbClr val="000000"/>
                </a:solidFill>
                <a:latin typeface="+mn-lt"/>
              </a:rPr>
              <a:t>singen</a:t>
            </a:r>
            <a:r>
              <a:rPr lang="en-GB" sz="1200" b="0" strike="noStrike" spc="-1" dirty="0">
                <a:solidFill>
                  <a:srgbClr val="000000"/>
                </a:solidFill>
                <a:latin typeface="+mn-lt"/>
              </a:rPr>
              <a:t> in Restaurants.</a:t>
            </a:r>
            <a:endParaRPr lang="en-GB" sz="1200" b="0" strike="noStrike" spc="-1" dirty="0">
              <a:solidFill>
                <a:srgbClr val="000000"/>
              </a:solidFill>
              <a:latin typeface="+mn-lt"/>
              <a:cs typeface="Calibri"/>
            </a:endParaRPr>
          </a:p>
          <a:p>
            <a:pPr marL="229235" indent="-228600">
              <a:lnSpc>
                <a:spcPct val="100000"/>
              </a:lnSpc>
              <a:buClr>
                <a:srgbClr val="000000"/>
              </a:buClr>
              <a:buFont typeface="Calibri"/>
              <a:buAutoNum type="arabicPeriod"/>
            </a:pPr>
            <a:r>
              <a:rPr lang="en-GB" sz="1200" b="0" strike="noStrike" spc="-1" dirty="0">
                <a:solidFill>
                  <a:srgbClr val="000000"/>
                </a:solidFill>
                <a:latin typeface="+mn-lt"/>
              </a:rPr>
              <a:t>[Sie] </a:t>
            </a:r>
            <a:r>
              <a:rPr lang="en-GB" sz="1200" b="0" strike="noStrike" spc="-1" dirty="0" err="1">
                <a:solidFill>
                  <a:srgbClr val="000000"/>
                </a:solidFill>
                <a:latin typeface="+mn-lt"/>
              </a:rPr>
              <a:t>geben</a:t>
            </a:r>
            <a:r>
              <a:rPr lang="en-GB" sz="1200" b="0" strike="noStrike" spc="-1" dirty="0">
                <a:solidFill>
                  <a:srgbClr val="000000"/>
                </a:solidFill>
                <a:latin typeface="+mn-lt"/>
              </a:rPr>
              <a:t> </a:t>
            </a:r>
            <a:r>
              <a:rPr lang="en-GB" sz="1200" b="0" strike="noStrike" spc="-1" dirty="0" err="1">
                <a:solidFill>
                  <a:srgbClr val="000000"/>
                </a:solidFill>
                <a:latin typeface="+mn-lt"/>
              </a:rPr>
              <a:t>Konzerte</a:t>
            </a:r>
            <a:r>
              <a:rPr lang="en-GB" sz="1200" b="0" strike="noStrike" spc="-1" dirty="0">
                <a:solidFill>
                  <a:srgbClr val="000000"/>
                </a:solidFill>
                <a:latin typeface="+mn-lt"/>
              </a:rPr>
              <a:t>.</a:t>
            </a:r>
            <a:endPar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229235" indent="-228600">
              <a:lnSpc>
                <a:spcPct val="100000"/>
              </a:lnSpc>
              <a:buClr>
                <a:srgbClr val="000000"/>
              </a:buClr>
              <a:buFont typeface="Calibri"/>
              <a:buAutoNum type="arabicPeriod"/>
            </a:pPr>
            <a:r>
              <a:rPr lang="de-DE" sz="1200" b="0" dirty="0">
                <a:solidFill>
                  <a:srgbClr val="002060"/>
                </a:solidFill>
                <a:effectLst/>
                <a:latin typeface="Century Gothic"/>
                <a:ea typeface="Calibri" panose="020F0502020204030204" pitchFamily="34" charset="0"/>
                <a:cs typeface="Nirmala UI" panose="020B0502040204020203" pitchFamily="34" charset="0"/>
              </a:rPr>
              <a:t>[Man] trägt Partykleidung und Kostüme.</a:t>
            </a:r>
          </a:p>
          <a:p>
            <a:pPr marL="229235" indent="-228600">
              <a:lnSpc>
                <a:spcPct val="100000"/>
              </a:lnSpc>
              <a:buClr>
                <a:srgbClr val="000000"/>
              </a:buClr>
              <a:buFont typeface="Calibri"/>
              <a:buAutoNum type="arabicPeriod"/>
            </a:pPr>
            <a:r>
              <a:rPr lang="de-DE" sz="1200" b="0" dirty="0">
                <a:solidFill>
                  <a:srgbClr val="002060"/>
                </a:solidFill>
                <a:effectLst/>
                <a:latin typeface="Century Gothic"/>
                <a:ea typeface="Calibri" panose="020F0502020204030204" pitchFamily="34" charset="0"/>
                <a:cs typeface="Nirmala UI" panose="020B0502040204020203" pitchFamily="34" charset="0"/>
              </a:rPr>
              <a:t>[Sie] kaufen oder machen Masken.</a:t>
            </a:r>
          </a:p>
          <a:p>
            <a:pPr marL="229235" indent="-228600">
              <a:buClr>
                <a:srgbClr val="000000"/>
              </a:buClr>
              <a:buFont typeface="Calibri"/>
              <a:buAutoNum type="arabicPeriod"/>
            </a:pPr>
            <a:r>
              <a:rPr lang="de-DE" sz="1200" b="0">
                <a:solidFill>
                  <a:srgbClr val="002060"/>
                </a:solidFill>
                <a:effectLst/>
                <a:latin typeface="Century Gothic"/>
                <a:ea typeface="Calibri" panose="020F0502020204030204" pitchFamily="34" charset="0"/>
                <a:cs typeface="Nirmala UI" panose="020B0502040204020203" pitchFamily="34" charset="0"/>
              </a:rPr>
              <a:t>[Man] </a:t>
            </a:r>
            <a:r>
              <a:rPr lang="de-DE">
                <a:solidFill>
                  <a:srgbClr val="002060"/>
                </a:solidFill>
                <a:latin typeface="Century Gothic"/>
                <a:ea typeface="Calibri" panose="020F0502020204030204" pitchFamily="34" charset="0"/>
                <a:cs typeface="Nirmala UI" panose="020B0502040204020203" pitchFamily="34" charset="0"/>
              </a:rPr>
              <a:t>singt </a:t>
            </a:r>
            <a:r>
              <a:rPr lang="de-DE" sz="1200" b="0">
                <a:solidFill>
                  <a:srgbClr val="002060"/>
                </a:solidFill>
                <a:effectLst/>
                <a:latin typeface="Century Gothic"/>
                <a:ea typeface="Calibri" panose="020F0502020204030204" pitchFamily="34" charset="0"/>
                <a:cs typeface="Nirmala UI" panose="020B0502040204020203" pitchFamily="34" charset="0"/>
              </a:rPr>
              <a:t>auf der Straße.</a:t>
            </a:r>
            <a:r>
              <a:rPr lang="de-DE">
                <a:solidFill>
                  <a:srgbClr val="002060"/>
                </a:solidFill>
                <a:latin typeface="Century Gothic"/>
                <a:ea typeface="Calibri" panose="020F0502020204030204" pitchFamily="34" charset="0"/>
                <a:cs typeface="Nirmala UI" panose="020B0502040204020203" pitchFamily="34" charset="0"/>
              </a:rPr>
              <a:t> </a:t>
            </a:r>
            <a:endParaRPr lang="de-DE" sz="12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229235" indent="-228600">
              <a:buClr>
                <a:srgbClr val="000000"/>
              </a:buClr>
              <a:buFont typeface="Calibri"/>
              <a:buAutoNum type="arabicPeriod"/>
            </a:pPr>
            <a:r>
              <a:rPr lang="de-DE" sz="1200" b="0" dirty="0">
                <a:solidFill>
                  <a:srgbClr val="002060"/>
                </a:solidFill>
                <a:effectLst/>
                <a:latin typeface="Century Gothic"/>
                <a:ea typeface="Calibri" panose="020F0502020204030204" pitchFamily="34" charset="0"/>
                <a:cs typeface="Nirmala UI" panose="020B0502040204020203" pitchFamily="34" charset="0"/>
              </a:rPr>
              <a:t>[Man] sieht viele Leute.</a:t>
            </a:r>
            <a:r>
              <a:rPr lang="de-DE" dirty="0">
                <a:solidFill>
                  <a:srgbClr val="002060"/>
                </a:solidFill>
                <a:latin typeface="Century Gothic"/>
                <a:ea typeface="Calibri" panose="020F0502020204030204" pitchFamily="34" charset="0"/>
                <a:cs typeface="Nirmala UI" panose="020B0502040204020203" pitchFamily="34" charset="0"/>
              </a:rPr>
              <a:t> </a:t>
            </a:r>
            <a:endPar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229235" indent="-228600">
              <a:lnSpc>
                <a:spcPct val="100000"/>
              </a:lnSpc>
              <a:buClr>
                <a:srgbClr val="000000"/>
              </a:buClr>
              <a:buFont typeface="Calibri"/>
              <a:buAutoNum type="arabicPeriod"/>
            </a:pPr>
            <a:r>
              <a:rPr lang="de-DE" sz="1200" b="0" dirty="0">
                <a:solidFill>
                  <a:srgbClr val="002060"/>
                </a:solidFill>
                <a:effectLst/>
                <a:latin typeface="Century Gothic"/>
                <a:ea typeface="Calibri" panose="020F0502020204030204" pitchFamily="34" charset="0"/>
                <a:cs typeface="Nirmala UI" panose="020B0502040204020203" pitchFamily="34" charset="0"/>
              </a:rPr>
              <a:t>[Sie] tanzen zur Musik.</a:t>
            </a:r>
            <a:endParaRPr lang="en-GB" sz="1200" b="0" dirty="0">
              <a:effectLst/>
              <a:latin typeface="Century Gothic"/>
              <a:ea typeface="Calibri" panose="020F0502020204030204" pitchFamily="34" charset="0"/>
              <a:cs typeface="Calibri" panose="020F0502020204030204" pitchFamily="34" charset="0"/>
            </a:endParaRPr>
          </a:p>
          <a:p>
            <a:pPr marL="635" indent="0">
              <a:lnSpc>
                <a:spcPct val="100000"/>
              </a:lnSpc>
              <a:buClr>
                <a:srgbClr val="000000"/>
              </a:buClr>
              <a:buFont typeface="Calibri"/>
              <a:buNone/>
            </a:pPr>
            <a:br>
              <a:rPr lang="en-GB" sz="1200" b="0" strike="noStrike" spc="-1" dirty="0">
                <a:cs typeface="+mn-lt"/>
              </a:rPr>
            </a:br>
            <a:endParaRPr lang="en-GB" sz="1200" b="0" strike="noStrike" spc="-1">
              <a:latin typeface="+mn-lt"/>
              <a:cs typeface="Calibri" panose="020F0502020204030204"/>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335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solidFill>
                  <a:schemeClr val="accent5">
                    <a:lumMod val="50000"/>
                  </a:schemeClr>
                </a:solidFill>
              </a:rPr>
              <a:t>Timing:</a:t>
            </a:r>
            <a:r>
              <a:rPr lang="en-GB" sz="1200" b="1" baseline="0">
                <a:solidFill>
                  <a:schemeClr val="accent5">
                    <a:lumMod val="50000"/>
                  </a:schemeClr>
                </a:solidFill>
              </a:rPr>
              <a:t> 5-10 minutes</a:t>
            </a:r>
          </a:p>
          <a:p>
            <a:br>
              <a:rPr lang="en-GB" b="1"/>
            </a:br>
            <a:r>
              <a:rPr lang="en-GB" b="1"/>
              <a:t>Aim: </a:t>
            </a:r>
            <a:r>
              <a:rPr lang="en-US" b="0"/>
              <a:t>to experience the famous Basel Fasnacht and link it to the vocabulary learnt this lesson.</a:t>
            </a:r>
          </a:p>
          <a:p>
            <a:endParaRPr lang="en-GB" b="1"/>
          </a:p>
          <a:p>
            <a:r>
              <a:rPr lang="en-GB" b="1"/>
              <a:t>Procedure:</a:t>
            </a:r>
            <a:br>
              <a:rPr lang="en-GB"/>
            </a:br>
            <a:r>
              <a:rPr lang="en-GB"/>
              <a:t>1. Explain to students that one of the most famous Fasnacht celebrations is in Basel.</a:t>
            </a:r>
          </a:p>
          <a:p>
            <a:r>
              <a:rPr lang="en-GB"/>
              <a:t>2. Ask them to watch the video (also at https://</a:t>
            </a:r>
            <a:r>
              <a:rPr lang="en-GB" err="1"/>
              <a:t>youtu.be</a:t>
            </a:r>
            <a:r>
              <a:rPr lang="en-GB"/>
              <a:t>/w5qh-C3QBkA?feature=shared) and see how people celebrate Fasnacht in Basel.</a:t>
            </a:r>
          </a:p>
          <a:p>
            <a:r>
              <a:rPr lang="en-GB"/>
              <a:t>3. Then ask them to say what they saw using the vocabulary they learnt in the lesson – some suggestions are included on the slide. The verbs in red are strong verbs.</a:t>
            </a:r>
          </a:p>
          <a:p>
            <a:r>
              <a:rPr lang="en-GB"/>
              <a:t>4. Finally, ask students to write 5 sentences about how people in Basel celebrate Fasnacht using ‘man’ and ‘</a:t>
            </a:r>
            <a:r>
              <a:rPr lang="en-GB" err="1"/>
              <a:t>sie</a:t>
            </a:r>
            <a:r>
              <a:rPr lang="en-GB"/>
              <a:t>’ and some of the key words on the screen, including ‘</a:t>
            </a:r>
            <a:r>
              <a:rPr lang="en-GB" err="1"/>
              <a:t>dann</a:t>
            </a:r>
            <a:r>
              <a:rPr lang="en-GB"/>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1077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solidFill>
                  <a:schemeClr val="accent5">
                    <a:lumMod val="50000"/>
                  </a:schemeClr>
                </a:solidFill>
              </a:rPr>
              <a:t>Timing:</a:t>
            </a:r>
            <a:r>
              <a:rPr lang="en-GB" sz="1200" b="1" baseline="0">
                <a:solidFill>
                  <a:schemeClr val="accent5">
                    <a:lumMod val="50000"/>
                  </a:schemeClr>
                </a:solidFill>
              </a:rPr>
              <a:t> 5-10 minutes</a:t>
            </a:r>
          </a:p>
          <a:p>
            <a:br>
              <a:rPr lang="en-GB" b="1"/>
            </a:br>
            <a:r>
              <a:rPr lang="en-GB" b="1"/>
              <a:t>Aim: </a:t>
            </a:r>
            <a:r>
              <a:rPr lang="en-US" b="0"/>
              <a:t>to </a:t>
            </a:r>
            <a:r>
              <a:rPr lang="en-US" b="0" err="1"/>
              <a:t>practise</a:t>
            </a:r>
            <a:r>
              <a:rPr lang="en-US" b="0"/>
              <a:t> receptive and productive knowledge of ‘</a:t>
            </a:r>
            <a:r>
              <a:rPr lang="en-US" b="0" baseline="0"/>
              <a:t>man’ and ‘</a:t>
            </a:r>
            <a:r>
              <a:rPr lang="en-US" b="0" baseline="0" err="1"/>
              <a:t>sie</a:t>
            </a:r>
            <a:r>
              <a:rPr lang="en-US" b="0" baseline="0"/>
              <a:t>’ verb forms in present tense.</a:t>
            </a:r>
            <a:endParaRPr lang="en-US" b="0"/>
          </a:p>
          <a:p>
            <a:br>
              <a:rPr lang="en-GB"/>
            </a:br>
            <a:r>
              <a:rPr lang="en-GB" b="1"/>
              <a:t>Procedure:</a:t>
            </a:r>
            <a:br>
              <a:rPr lang="en-GB"/>
            </a:br>
            <a:r>
              <a:rPr lang="en-GB"/>
              <a:t>1. Use this slide to model the task.</a:t>
            </a:r>
          </a:p>
          <a:p>
            <a:r>
              <a:rPr lang="en-GB"/>
              <a:t>2. Pupil A produces the sentence in German.</a:t>
            </a:r>
          </a:p>
          <a:p>
            <a:r>
              <a:rPr lang="en-GB"/>
              <a:t>3. Pupil B identifies the correct picture – A or B and then writes the English down.</a:t>
            </a:r>
          </a:p>
          <a:p>
            <a:r>
              <a:rPr lang="en-GB"/>
              <a:t>4. Complete items 1-5.</a:t>
            </a:r>
          </a:p>
          <a:p>
            <a:r>
              <a:rPr lang="en-GB"/>
              <a:t>5. Then pupils swap roles and repeat the task.</a:t>
            </a:r>
            <a:br>
              <a:rPr lang="en-GB"/>
            </a:br>
            <a:r>
              <a:rPr lang="en-GB"/>
              <a:t>6. See next slides for answers, and handouts at the end of the presentation.</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ysClr val="windowText" lastClr="000000"/>
                </a:solidFill>
                <a:effectLst/>
                <a:latin typeface="+mn-lt"/>
                <a:ea typeface="+mn-ea"/>
                <a:cs typeface="+mn-cs"/>
              </a:rPr>
              <a:t>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err="1">
                <a:solidFill>
                  <a:sysClr val="windowText" lastClr="000000"/>
                </a:solidFill>
                <a:effectLst/>
                <a:latin typeface="+mn-lt"/>
                <a:ea typeface="+mn-ea"/>
                <a:cs typeface="+mn-cs"/>
              </a:rPr>
              <a:t>identifizieren</a:t>
            </a:r>
            <a:r>
              <a:rPr lang="en-GB" sz="1200">
                <a:solidFill>
                  <a:sysClr val="windowText" lastClr="000000"/>
                </a:solidFill>
                <a:effectLst/>
                <a:latin typeface="+mn-lt"/>
                <a:ea typeface="+mn-ea"/>
                <a:cs typeface="+mn-cs"/>
              </a:rPr>
              <a:t> [2420]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ysClr val="windowText" lastClr="000000"/>
                </a:solidFill>
                <a:effectLst/>
                <a:latin typeface="+mn-lt"/>
                <a:ea typeface="+mn-ea"/>
                <a:cs typeface="+mn-cs"/>
              </a:rPr>
              <a:t>Jones, R.L &amp; </a:t>
            </a:r>
            <a:r>
              <a:rPr lang="en-GB" sz="1200" err="1">
                <a:solidFill>
                  <a:sysClr val="windowText" lastClr="000000"/>
                </a:solidFill>
                <a:effectLst/>
                <a:latin typeface="+mn-lt"/>
                <a:ea typeface="+mn-ea"/>
                <a:cs typeface="+mn-cs"/>
              </a:rPr>
              <a:t>Tschirner</a:t>
            </a:r>
            <a:r>
              <a:rPr lang="en-GB" sz="1200">
                <a:solidFill>
                  <a:sysClr val="windowText" lastClr="000000"/>
                </a:solidFill>
                <a:effectLst/>
                <a:latin typeface="+mn-lt"/>
                <a:ea typeface="+mn-ea"/>
                <a:cs typeface="+mn-cs"/>
              </a:rPr>
              <a:t>, E. (2019). A frequency dictionary of German: Core vocabulary for learners. London: Routledge.</a:t>
            </a:r>
            <a:endParaRPr lang="en-GB" sz="1200" b="1"/>
          </a:p>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35703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image" Target="../media/image33.png"/><Relationship Id="rId7" Type="http://schemas.openxmlformats.org/officeDocument/2006/relationships/image" Target="../media/image53.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34.sv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image" Target="../media/image50.png"/><Relationship Id="rId7" Type="http://schemas.openxmlformats.org/officeDocument/2006/relationships/image" Target="../media/image52.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54.gif"/></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gi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3.gif"/><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gi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3.gif"/><Relationship Id="rId5" Type="http://schemas.openxmlformats.org/officeDocument/2006/relationships/image" Target="../media/image34.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7.wav"/><Relationship Id="rId1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audio" Target="../media/audio6.wav"/><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png"/><Relationship Id="rId1" Type="http://schemas.openxmlformats.org/officeDocument/2006/relationships/slideLayout" Target="../slideLayouts/slideLayout16.xml"/><Relationship Id="rId6" Type="http://schemas.openxmlformats.org/officeDocument/2006/relationships/image" Target="../media/image18.svg"/><Relationship Id="rId11" Type="http://schemas.openxmlformats.org/officeDocument/2006/relationships/audio" Target="../media/audio5.wav"/><Relationship Id="rId5" Type="http://schemas.openxmlformats.org/officeDocument/2006/relationships/image" Target="../media/image17.png"/><Relationship Id="rId15" Type="http://schemas.openxmlformats.org/officeDocument/2006/relationships/image" Target="../media/image22.png"/><Relationship Id="rId10" Type="http://schemas.openxmlformats.org/officeDocument/2006/relationships/audio" Target="../media/audio4.wav"/><Relationship Id="rId4" Type="http://schemas.openxmlformats.org/officeDocument/2006/relationships/audio" Target="../media/audio2.wav"/><Relationship Id="rId9" Type="http://schemas.openxmlformats.org/officeDocument/2006/relationships/image" Target="../media/image20.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7.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38.png"/><Relationship Id="rId18" Type="http://schemas.openxmlformats.org/officeDocument/2006/relationships/audio" Target="../media/audio20.wav"/><Relationship Id="rId3" Type="http://schemas.openxmlformats.org/officeDocument/2006/relationships/audio" Target="../media/audio8.wav"/><Relationship Id="rId21" Type="http://schemas.openxmlformats.org/officeDocument/2006/relationships/audio" Target="../media/audio23.wav"/><Relationship Id="rId7" Type="http://schemas.openxmlformats.org/officeDocument/2006/relationships/audio" Target="../media/audio12.wav"/><Relationship Id="rId12" Type="http://schemas.openxmlformats.org/officeDocument/2006/relationships/image" Target="../media/image18.svg"/><Relationship Id="rId17" Type="http://schemas.openxmlformats.org/officeDocument/2006/relationships/audio" Target="../media/audio19.wav"/><Relationship Id="rId2" Type="http://schemas.openxmlformats.org/officeDocument/2006/relationships/notesSlide" Target="../notesSlides/notesSlide7.xml"/><Relationship Id="rId16" Type="http://schemas.openxmlformats.org/officeDocument/2006/relationships/audio" Target="../media/audio18.wav"/><Relationship Id="rId20" Type="http://schemas.openxmlformats.org/officeDocument/2006/relationships/audio" Target="../media/audio22.wav"/><Relationship Id="rId1" Type="http://schemas.openxmlformats.org/officeDocument/2006/relationships/slideLayout" Target="../slideLayouts/slideLayout16.xml"/><Relationship Id="rId6" Type="http://schemas.openxmlformats.org/officeDocument/2006/relationships/audio" Target="../media/audio11.wav"/><Relationship Id="rId11" Type="http://schemas.openxmlformats.org/officeDocument/2006/relationships/image" Target="../media/image17.png"/><Relationship Id="rId5" Type="http://schemas.openxmlformats.org/officeDocument/2006/relationships/audio" Target="../media/audio10.wav"/><Relationship Id="rId15" Type="http://schemas.openxmlformats.org/officeDocument/2006/relationships/audio" Target="../media/audio17.wav"/><Relationship Id="rId23" Type="http://schemas.openxmlformats.org/officeDocument/2006/relationships/image" Target="../media/image39.png"/><Relationship Id="rId10" Type="http://schemas.openxmlformats.org/officeDocument/2006/relationships/audio" Target="../media/audio15.wav"/><Relationship Id="rId19" Type="http://schemas.openxmlformats.org/officeDocument/2006/relationships/audio" Target="../media/audio21.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audio" Target="../media/audio16.wav"/><Relationship Id="rId22" Type="http://schemas.openxmlformats.org/officeDocument/2006/relationships/audio" Target="../media/audio24.wav"/></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37.png"/><Relationship Id="rId3" Type="http://schemas.openxmlformats.org/officeDocument/2006/relationships/notesSlide" Target="../notesSlides/notesSlide8.xml"/><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49.svg"/><Relationship Id="rId2" Type="http://schemas.openxmlformats.org/officeDocument/2006/relationships/slideLayout" Target="../slideLayouts/slideLayout6.xml"/><Relationship Id="rId16" Type="http://schemas.openxmlformats.org/officeDocument/2006/relationships/image" Target="../media/image48.png"/><Relationship Id="rId1" Type="http://schemas.openxmlformats.org/officeDocument/2006/relationships/video" Target="https://www.youtube.com/embed/w5qh-C3QBkA?feature=oembed" TargetMode="External"/><Relationship Id="rId6" Type="http://schemas.openxmlformats.org/officeDocument/2006/relationships/image" Target="../media/image18.svg"/><Relationship Id="rId11" Type="http://schemas.openxmlformats.org/officeDocument/2006/relationships/image" Target="../media/image45.png"/><Relationship Id="rId5" Type="http://schemas.openxmlformats.org/officeDocument/2006/relationships/image" Target="../media/image17.png"/><Relationship Id="rId1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0.png"/><Relationship Id="rId7" Type="http://schemas.openxmlformats.org/officeDocument/2006/relationships/image" Target="../media/image34.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54.gif"/><Relationship Id="rId5" Type="http://schemas.openxmlformats.org/officeDocument/2006/relationships/image" Target="../media/image18.svg"/><Relationship Id="rId10" Type="http://schemas.openxmlformats.org/officeDocument/2006/relationships/image" Target="../media/image53.gif"/><Relationship Id="rId4" Type="http://schemas.openxmlformats.org/officeDocument/2006/relationships/image" Target="../media/image17.png"/><Relationship Id="rId9"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err="1">
                <a:solidFill>
                  <a:srgbClr val="00B050"/>
                </a:solidFill>
                <a:latin typeface="Modern Love" panose="04090805081005020601" pitchFamily="82" charset="0"/>
                <a:cs typeface="Arial"/>
                <a:sym typeface="Arial"/>
              </a:rPr>
              <a:t>grün</a:t>
            </a:r>
            <a:endParaRPr lang="en-GB" sz="1400" kern="0">
              <a:solidFill>
                <a:srgbClr val="00B050"/>
              </a:solidFill>
              <a:latin typeface="Modern Love" panose="04090805081005020601" pitchFamily="82" charset="0"/>
              <a:cs typeface="Arial"/>
              <a:sym typeface="Aria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3 Week 3</a:t>
            </a:r>
          </a:p>
        </p:txBody>
      </p:sp>
      <p:sp>
        <p:nvSpPr>
          <p:cNvPr id="3" name="TextBox 2">
            <a:hlinkClick r:id="" action="ppaction://noaction">
              <a:snd r:embed="rId4" name="T3_W3_1.1.wav"/>
            </a:hlinkClick>
            <a:extLst>
              <a:ext uri="{FF2B5EF4-FFF2-40B4-BE49-F238E27FC236}">
                <a16:creationId xmlns:a16="http://schemas.microsoft.com/office/drawing/2014/main" id="{906BE88F-F08F-0A22-9010-0BEA9D3723D9}"/>
              </a:ext>
            </a:extLst>
          </p:cNvPr>
          <p:cNvSpPr txBox="1"/>
          <p:nvPr/>
        </p:nvSpPr>
        <p:spPr>
          <a:xfrm>
            <a:off x="587220" y="4428943"/>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Fasnacht</a:t>
            </a:r>
          </a:p>
        </p:txBody>
      </p:sp>
      <p:sp>
        <p:nvSpPr>
          <p:cNvPr id="7" name="Title 1">
            <a:extLst>
              <a:ext uri="{FF2B5EF4-FFF2-40B4-BE49-F238E27FC236}">
                <a16:creationId xmlns:a16="http://schemas.microsoft.com/office/drawing/2014/main" id="{55761DE9-A789-5EE9-0514-C1A8A407565A}"/>
              </a:ext>
            </a:extLst>
          </p:cNvPr>
          <p:cNvSpPr txBox="1">
            <a:spLocks/>
          </p:cNvSpPr>
          <p:nvPr/>
        </p:nvSpPr>
        <p:spPr>
          <a:xfrm>
            <a:off x="0" y="425607"/>
            <a:ext cx="435024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4000" b="1" spc="-1">
                <a:solidFill>
                  <a:schemeClr val="bg1"/>
                </a:solidFill>
                <a:latin typeface="Century Gothic" panose="020B0502020202020204" pitchFamily="34" charset="0"/>
                <a:ea typeface="Century Gothic"/>
              </a:rPr>
              <a:t>Experiences at home and away</a:t>
            </a:r>
            <a:endParaRPr lang="en-GB" sz="4000"/>
          </a:p>
        </p:txBody>
      </p:sp>
      <p:pic>
        <p:nvPicPr>
          <p:cNvPr id="4" name="Picture 3" descr="A colorful party items on a confetti ground&#10;&#10;Description automatically generated">
            <a:extLst>
              <a:ext uri="{FF2B5EF4-FFF2-40B4-BE49-F238E27FC236}">
                <a16:creationId xmlns:a16="http://schemas.microsoft.com/office/drawing/2014/main" id="{97B16259-3561-AB9E-D0FB-A3F273B75D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68" y="1710526"/>
            <a:ext cx="3937104" cy="2623710"/>
          </a:xfrm>
          <a:prstGeom prst="rect">
            <a:avLst/>
          </a:prstGeom>
        </p:spPr>
      </p:pic>
      <p:sp>
        <p:nvSpPr>
          <p:cNvPr id="2" name="Google Shape;101;p2">
            <a:extLst>
              <a:ext uri="{FF2B5EF4-FFF2-40B4-BE49-F238E27FC236}">
                <a16:creationId xmlns:a16="http://schemas.microsoft.com/office/drawing/2014/main" id="{12A949AD-B369-DEC3-8401-C8871769FB83}"/>
              </a:ext>
            </a:extLst>
          </p:cNvPr>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a:solidFill>
                  <a:srgbClr val="002060"/>
                </a:solidFill>
                <a:latin typeface="Century Gothic" panose="020B0502020202020204" pitchFamily="34" charset="0"/>
                <a:cs typeface="Arial"/>
                <a:sym typeface="Arial"/>
              </a:rPr>
              <a:t>Round 1</a:t>
            </a:r>
            <a:endParaRPr lang="en-GB" sz="3200"/>
          </a:p>
        </p:txBody>
      </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rPr>
              <a:t>A</a:t>
            </a:r>
          </a:p>
        </p:txBody>
      </p:sp>
      <p:sp>
        <p:nvSpPr>
          <p:cNvPr id="44" name="TextBox 43">
            <a:extLst>
              <a:ext uri="{FF2B5EF4-FFF2-40B4-BE49-F238E27FC236}">
                <a16:creationId xmlns:a16="http://schemas.microsoft.com/office/drawing/2014/main" id="{3D24C2A6-B518-9229-7341-BEAB3E68E903}"/>
              </a:ext>
            </a:extLst>
          </p:cNvPr>
          <p:cNvSpPr txBox="1"/>
          <p:nvPr/>
        </p:nvSpPr>
        <p:spPr>
          <a:xfrm>
            <a:off x="10105198" y="608520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Ink Free" panose="03080402000500000000" pitchFamily="66" charset="0"/>
              </a:rPr>
              <a:t>B</a:t>
            </a:r>
            <a:endPar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endParaRPr>
          </a:p>
        </p:txBody>
      </p:sp>
      <p:sp>
        <p:nvSpPr>
          <p:cNvPr id="5" name="TextBox 4">
            <a:extLst>
              <a:ext uri="{FF2B5EF4-FFF2-40B4-BE49-F238E27FC236}">
                <a16:creationId xmlns:a16="http://schemas.microsoft.com/office/drawing/2014/main" id="{C47F4DE0-88C4-8906-99FD-2F0482C9B346}"/>
              </a:ext>
            </a:extLst>
          </p:cNvPr>
          <p:cNvSpPr txBox="1"/>
          <p:nvPr/>
        </p:nvSpPr>
        <p:spPr>
          <a:xfrm>
            <a:off x="225839" y="963246"/>
            <a:ext cx="6254495" cy="5493812"/>
          </a:xfrm>
          <a:prstGeom prst="rect">
            <a:avLst/>
          </a:prstGeom>
          <a:noFill/>
          <a:ln w="28575">
            <a:solidFill>
              <a:srgbClr val="4472C4">
                <a:lumMod val="50000"/>
              </a:srgbClr>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700" kern="0">
                <a:solidFill>
                  <a:srgbClr val="4472C4">
                    <a:lumMod val="50000"/>
                  </a:srgbClr>
                </a:solidFill>
                <a:latin typeface="Century Gothic" panose="020B0502020202020204" pitchFamily="34" charset="0"/>
              </a:rPr>
              <a:t>1) People get tired.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2) They </a:t>
            </a:r>
            <a:r>
              <a:rPr lang="en-GB" sz="2700" kern="0">
                <a:solidFill>
                  <a:srgbClr val="4472C4">
                    <a:lumMod val="50000"/>
                  </a:srgbClr>
                </a:solidFill>
                <a:latin typeface="Century Gothic" panose="020B0502020202020204" pitchFamily="34" charset="0"/>
              </a:rPr>
              <a:t>play instruments</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3) They listen to music.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4) </a:t>
            </a:r>
            <a:r>
              <a:rPr lang="en-GB" sz="2700" kern="0">
                <a:solidFill>
                  <a:srgbClr val="4472C4">
                    <a:lumMod val="50000"/>
                  </a:srgbClr>
                </a:solidFill>
                <a:latin typeface="Century Gothic" panose="020B0502020202020204" pitchFamily="34" charset="0"/>
              </a:rPr>
              <a:t>People buy party clothes.</a:t>
            </a: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5) They</a:t>
            </a:r>
            <a:r>
              <a:rPr kumimoji="0" lang="en-GB" sz="2700" b="0" i="0" u="none" strike="noStrike" kern="0" cap="none" spc="0" normalizeH="0" noProof="0">
                <a:ln>
                  <a:noFill/>
                </a:ln>
                <a:solidFill>
                  <a:srgbClr val="4472C4">
                    <a:lumMod val="50000"/>
                  </a:srgbClr>
                </a:solidFill>
                <a:effectLst/>
                <a:uLnTx/>
                <a:uFillTx/>
                <a:latin typeface="Century Gothic" panose="020B0502020202020204" pitchFamily="34" charset="0"/>
                <a:ea typeface="+mn-ea"/>
                <a:cs typeface="+mn-cs"/>
              </a:rPr>
              <a:t> eat in restaurants or on the street.</a:t>
            </a: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A0EB0CEB-478C-6633-9C05-49ABD312F83F}"/>
              </a:ext>
            </a:extLst>
          </p:cNvPr>
          <p:cNvSpPr txBox="1"/>
          <p:nvPr/>
        </p:nvSpPr>
        <p:spPr>
          <a:xfrm>
            <a:off x="213676" y="2136499"/>
            <a:ext cx="530352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rgbClr val="FF0066"/>
                </a:solidFill>
                <a:effectLst/>
                <a:uLnTx/>
                <a:uFillTx/>
                <a:latin typeface="Ink Free"/>
              </a:rPr>
              <a:t>Man </a:t>
            </a:r>
            <a:r>
              <a:rPr kumimoji="0" lang="en-GB" sz="2800" b="0" i="1" u="none" strike="noStrike" kern="1200" cap="none" spc="0" normalizeH="0" baseline="0" noProof="0" err="1">
                <a:ln>
                  <a:noFill/>
                </a:ln>
                <a:solidFill>
                  <a:srgbClr val="FF0066"/>
                </a:solidFill>
                <a:effectLst/>
                <a:uLnTx/>
                <a:uFillTx/>
                <a:latin typeface="Ink Free"/>
              </a:rPr>
              <a:t>wird</a:t>
            </a:r>
            <a:r>
              <a:rPr kumimoji="0" lang="en-GB" sz="2800" b="0" i="1" u="none" strike="noStrike" kern="1200" cap="none" spc="0" normalizeH="0" baseline="0" noProof="0">
                <a:ln>
                  <a:noFill/>
                </a:ln>
                <a:solidFill>
                  <a:srgbClr val="FF0066"/>
                </a:solidFill>
                <a:effectLst/>
                <a:uLnTx/>
                <a:uFillTx/>
                <a:latin typeface="Ink Free"/>
              </a:rPr>
              <a:t> </a:t>
            </a:r>
            <a:r>
              <a:rPr lang="en-GB" sz="2800" i="1" err="1">
                <a:solidFill>
                  <a:srgbClr val="FF0066"/>
                </a:solidFill>
                <a:latin typeface="Ink Free"/>
              </a:rPr>
              <a:t>müde</a:t>
            </a:r>
            <a:r>
              <a:rPr lang="en-GB" sz="2800" i="1">
                <a:solidFill>
                  <a:srgbClr val="FF0066"/>
                </a:solidFill>
                <a:latin typeface="Ink Free"/>
              </a:rPr>
              <a:t>.</a:t>
            </a:r>
            <a:endParaRPr kumimoji="0" lang="en-GB" sz="2800" b="0" i="1" u="none" strike="noStrike" kern="1200" cap="none" spc="0" normalizeH="0" baseline="0" noProof="0">
              <a:ln>
                <a:noFill/>
              </a:ln>
              <a:solidFill>
                <a:srgbClr val="FF0066"/>
              </a:solidFill>
              <a:effectLst/>
              <a:uLnTx/>
              <a:uFillTx/>
              <a:latin typeface="Ink Free"/>
            </a:endParaRPr>
          </a:p>
        </p:txBody>
      </p:sp>
      <p:sp>
        <p:nvSpPr>
          <p:cNvPr id="11" name="TextBox 10">
            <a:extLst>
              <a:ext uri="{FF2B5EF4-FFF2-40B4-BE49-F238E27FC236}">
                <a16:creationId xmlns:a16="http://schemas.microsoft.com/office/drawing/2014/main" id="{11575A86-8F92-B093-DF1D-FAFCF2B2FD25}"/>
              </a:ext>
            </a:extLst>
          </p:cNvPr>
          <p:cNvSpPr txBox="1"/>
          <p:nvPr/>
        </p:nvSpPr>
        <p:spPr>
          <a:xfrm>
            <a:off x="213676" y="3797602"/>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hören</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Musik</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a:t>
            </a:r>
          </a:p>
        </p:txBody>
      </p:sp>
      <p:sp>
        <p:nvSpPr>
          <p:cNvPr id="13" name="TextBox 12">
            <a:extLst>
              <a:ext uri="{FF2B5EF4-FFF2-40B4-BE49-F238E27FC236}">
                <a16:creationId xmlns:a16="http://schemas.microsoft.com/office/drawing/2014/main" id="{18956C50-381D-EABE-7FB9-9F825953C4E0}"/>
              </a:ext>
            </a:extLst>
          </p:cNvPr>
          <p:cNvSpPr txBox="1"/>
          <p:nvPr/>
        </p:nvSpPr>
        <p:spPr>
          <a:xfrm>
            <a:off x="213676" y="461204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a:solidFill>
                  <a:srgbClr val="FF0066"/>
                </a:solidFill>
                <a:latin typeface="Ink Free" panose="03080402000500000000" pitchFamily="66" charset="0"/>
              </a:rPr>
              <a:t>M</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an </a:t>
            </a:r>
            <a:r>
              <a:rPr kumimoji="0" lang="en-GB" sz="28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kauft</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Partykleidung</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a:t>
            </a:r>
          </a:p>
        </p:txBody>
      </p:sp>
      <p:sp>
        <p:nvSpPr>
          <p:cNvPr id="14" name="TextBox 13">
            <a:extLst>
              <a:ext uri="{FF2B5EF4-FFF2-40B4-BE49-F238E27FC236}">
                <a16:creationId xmlns:a16="http://schemas.microsoft.com/office/drawing/2014/main" id="{450010EC-45D7-85D0-D992-87F34CEAB434}"/>
              </a:ext>
            </a:extLst>
          </p:cNvPr>
          <p:cNvSpPr txBox="1"/>
          <p:nvPr/>
        </p:nvSpPr>
        <p:spPr>
          <a:xfrm>
            <a:off x="213676" y="5861264"/>
            <a:ext cx="71135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Sie </a:t>
            </a:r>
            <a:r>
              <a:rPr kumimoji="0" lang="en-GB" sz="24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essen</a:t>
            </a:r>
            <a:r>
              <a:rPr kumimoji="0" lang="en-GB" sz="24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 in Restaurants </a:t>
            </a:r>
            <a:r>
              <a:rPr kumimoji="0" lang="en-GB" sz="24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oder</a:t>
            </a:r>
            <a:r>
              <a:rPr kumimoji="0" lang="en-GB" sz="24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 auf der </a:t>
            </a:r>
            <a:r>
              <a:rPr kumimoji="0" lang="en-GB" sz="24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Straße</a:t>
            </a:r>
            <a:r>
              <a:rPr kumimoji="0" lang="en-GB" sz="24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a:t>
            </a:r>
          </a:p>
        </p:txBody>
      </p:sp>
      <p:sp>
        <p:nvSpPr>
          <p:cNvPr id="15" name="TextBox 14">
            <a:extLst>
              <a:ext uri="{FF2B5EF4-FFF2-40B4-BE49-F238E27FC236}">
                <a16:creationId xmlns:a16="http://schemas.microsoft.com/office/drawing/2014/main" id="{F0F9E6D3-CEE2-4A2C-B531-583D9C0F2311}"/>
              </a:ext>
            </a:extLst>
          </p:cNvPr>
          <p:cNvSpPr txBox="1"/>
          <p:nvPr/>
        </p:nvSpPr>
        <p:spPr>
          <a:xfrm>
            <a:off x="213676" y="2967803"/>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spielen</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 </a:t>
            </a:r>
            <a:r>
              <a:rPr kumimoji="0" lang="en-GB" sz="28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Instrumente</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a:t>
            </a:r>
          </a:p>
        </p:txBody>
      </p:sp>
      <p:sp>
        <p:nvSpPr>
          <p:cNvPr id="29" name="TextBox 28">
            <a:extLst>
              <a:ext uri="{FF2B5EF4-FFF2-40B4-BE49-F238E27FC236}">
                <a16:creationId xmlns:a16="http://schemas.microsoft.com/office/drawing/2014/main" id="{966E93D5-BBE0-C54B-44BF-428AC254FFD7}"/>
              </a:ext>
            </a:extLst>
          </p:cNvPr>
          <p:cNvSpPr txBox="1"/>
          <p:nvPr/>
        </p:nvSpPr>
        <p:spPr>
          <a:xfrm>
            <a:off x="6557346" y="963246"/>
            <a:ext cx="5166422" cy="5493812"/>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kern="0">
                <a:solidFill>
                  <a:srgbClr val="4472C4">
                    <a:lumMod val="50000"/>
                  </a:srgbClr>
                </a:solidFill>
                <a:latin typeface="Century Gothic" panose="020B0502020202020204" pitchFamily="34" charset="0"/>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p:txBody>
      </p:sp>
      <p:sp>
        <p:nvSpPr>
          <p:cNvPr id="30" name="TextBox 29">
            <a:extLst>
              <a:ext uri="{FF2B5EF4-FFF2-40B4-BE49-F238E27FC236}">
                <a16:creationId xmlns:a16="http://schemas.microsoft.com/office/drawing/2014/main" id="{8CF4289D-08D0-EA8A-EA87-39CF656F3BE7}"/>
              </a:ext>
            </a:extLst>
          </p:cNvPr>
          <p:cNvSpPr txBox="1"/>
          <p:nvPr/>
        </p:nvSpPr>
        <p:spPr>
          <a:xfrm>
            <a:off x="6571591" y="1351038"/>
            <a:ext cx="1937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        [B]</a:t>
            </a:r>
          </a:p>
        </p:txBody>
      </p:sp>
      <p:sp>
        <p:nvSpPr>
          <p:cNvPr id="34" name="Rectangle: Rounded Corners 33">
            <a:extLst>
              <a:ext uri="{FF2B5EF4-FFF2-40B4-BE49-F238E27FC236}">
                <a16:creationId xmlns:a16="http://schemas.microsoft.com/office/drawing/2014/main" id="{4C748F59-D32B-0DFC-AD0B-AA2228D69F91}"/>
              </a:ext>
            </a:extLst>
          </p:cNvPr>
          <p:cNvSpPr/>
          <p:nvPr/>
        </p:nvSpPr>
        <p:spPr>
          <a:xfrm>
            <a:off x="7676275" y="1979130"/>
            <a:ext cx="860400" cy="70560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8" name="TextBox 37">
            <a:extLst>
              <a:ext uri="{FF2B5EF4-FFF2-40B4-BE49-F238E27FC236}">
                <a16:creationId xmlns:a16="http://schemas.microsoft.com/office/drawing/2014/main" id="{3A6A4134-E889-E6BC-D794-DF8FD16E871D}"/>
              </a:ext>
            </a:extLst>
          </p:cNvPr>
          <p:cNvSpPr txBox="1"/>
          <p:nvPr/>
        </p:nvSpPr>
        <p:spPr>
          <a:xfrm>
            <a:off x="8687005" y="2136499"/>
            <a:ext cx="2757014"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a:solidFill>
                  <a:srgbClr val="FF0066"/>
                </a:solidFill>
                <a:latin typeface="Ink Free"/>
              </a:rPr>
              <a:t>People get tired.</a:t>
            </a:r>
            <a:endParaRPr kumimoji="0" lang="en-GB" sz="2000" b="0" i="1" u="none" strike="noStrike" kern="1200" cap="none" spc="0" normalizeH="0" baseline="0" noProof="0">
              <a:ln>
                <a:noFill/>
              </a:ln>
              <a:solidFill>
                <a:srgbClr val="FF0066"/>
              </a:solidFill>
              <a:effectLst/>
              <a:uLnTx/>
              <a:uFillTx/>
              <a:latin typeface="Ink Free"/>
            </a:endParaRPr>
          </a:p>
        </p:txBody>
      </p:sp>
      <p:sp>
        <p:nvSpPr>
          <p:cNvPr id="39" name="Rectangle: Rounded Corners 38">
            <a:extLst>
              <a:ext uri="{FF2B5EF4-FFF2-40B4-BE49-F238E27FC236}">
                <a16:creationId xmlns:a16="http://schemas.microsoft.com/office/drawing/2014/main" id="{21CBF1BD-F739-530C-D892-067E698E13C6}"/>
              </a:ext>
            </a:extLst>
          </p:cNvPr>
          <p:cNvSpPr/>
          <p:nvPr/>
        </p:nvSpPr>
        <p:spPr>
          <a:xfrm>
            <a:off x="6601196" y="2804442"/>
            <a:ext cx="854557" cy="705551"/>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45" name="TextBox 44">
            <a:extLst>
              <a:ext uri="{FF2B5EF4-FFF2-40B4-BE49-F238E27FC236}">
                <a16:creationId xmlns:a16="http://schemas.microsoft.com/office/drawing/2014/main" id="{6097ED47-121E-1356-0196-455744593F38}"/>
              </a:ext>
            </a:extLst>
          </p:cNvPr>
          <p:cNvSpPr txBox="1"/>
          <p:nvPr/>
        </p:nvSpPr>
        <p:spPr>
          <a:xfrm>
            <a:off x="8687005" y="2967803"/>
            <a:ext cx="28767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They</a:t>
            </a:r>
            <a:r>
              <a:rPr kumimoji="0" lang="en-GB" sz="2000" b="0" i="1" u="none" strike="noStrike" kern="1200" cap="none" spc="0" normalizeH="0" noProof="0">
                <a:ln>
                  <a:noFill/>
                </a:ln>
                <a:solidFill>
                  <a:srgbClr val="FF0066"/>
                </a:solidFill>
                <a:effectLst/>
                <a:uLnTx/>
                <a:uFillTx/>
                <a:latin typeface="Ink Free" panose="03080402000500000000" pitchFamily="66" charset="0"/>
                <a:ea typeface="+mn-ea"/>
                <a:cs typeface="+mn-cs"/>
              </a:rPr>
              <a:t> play instruments</a:t>
            </a:r>
            <a:r>
              <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a:t>
            </a:r>
          </a:p>
        </p:txBody>
      </p:sp>
      <p:sp>
        <p:nvSpPr>
          <p:cNvPr id="49" name="Rectangle: Rounded Corners 48">
            <a:extLst>
              <a:ext uri="{FF2B5EF4-FFF2-40B4-BE49-F238E27FC236}">
                <a16:creationId xmlns:a16="http://schemas.microsoft.com/office/drawing/2014/main" id="{0E6FDB1D-FAB6-2844-67C0-EC661B9098EE}"/>
              </a:ext>
            </a:extLst>
          </p:cNvPr>
          <p:cNvSpPr/>
          <p:nvPr/>
        </p:nvSpPr>
        <p:spPr>
          <a:xfrm>
            <a:off x="6606483" y="3636047"/>
            <a:ext cx="861145" cy="70560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3FFA4A52-49F4-61AB-ABCB-F9443B5624AC}"/>
              </a:ext>
            </a:extLst>
          </p:cNvPr>
          <p:cNvSpPr txBox="1"/>
          <p:nvPr/>
        </p:nvSpPr>
        <p:spPr>
          <a:xfrm>
            <a:off x="8687005" y="3797602"/>
            <a:ext cx="25189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They listen to music.</a:t>
            </a:r>
          </a:p>
        </p:txBody>
      </p:sp>
      <p:sp>
        <p:nvSpPr>
          <p:cNvPr id="51" name="Rectangle: Rounded Corners 50">
            <a:extLst>
              <a:ext uri="{FF2B5EF4-FFF2-40B4-BE49-F238E27FC236}">
                <a16:creationId xmlns:a16="http://schemas.microsoft.com/office/drawing/2014/main" id="{DA3FC7B1-70D4-9E58-4C25-5DE9D16024E5}"/>
              </a:ext>
            </a:extLst>
          </p:cNvPr>
          <p:cNvSpPr/>
          <p:nvPr/>
        </p:nvSpPr>
        <p:spPr>
          <a:xfrm>
            <a:off x="6598661" y="4446953"/>
            <a:ext cx="860400" cy="70560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5" name="TextBox 54">
            <a:extLst>
              <a:ext uri="{FF2B5EF4-FFF2-40B4-BE49-F238E27FC236}">
                <a16:creationId xmlns:a16="http://schemas.microsoft.com/office/drawing/2014/main" id="{3DF1C131-04EE-0ACB-ACD2-3EE5A0158422}"/>
              </a:ext>
            </a:extLst>
          </p:cNvPr>
          <p:cNvSpPr txBox="1"/>
          <p:nvPr/>
        </p:nvSpPr>
        <p:spPr>
          <a:xfrm>
            <a:off x="8687005" y="4612046"/>
            <a:ext cx="30555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People buy party clothes.</a:t>
            </a:r>
          </a:p>
        </p:txBody>
      </p:sp>
      <p:sp>
        <p:nvSpPr>
          <p:cNvPr id="59" name="Rectangle: Rounded Corners 58">
            <a:extLst>
              <a:ext uri="{FF2B5EF4-FFF2-40B4-BE49-F238E27FC236}">
                <a16:creationId xmlns:a16="http://schemas.microsoft.com/office/drawing/2014/main" id="{7D6AE164-9CD9-E311-A525-29C949CA8256}"/>
              </a:ext>
            </a:extLst>
          </p:cNvPr>
          <p:cNvSpPr/>
          <p:nvPr/>
        </p:nvSpPr>
        <p:spPr>
          <a:xfrm>
            <a:off x="7668999" y="5265906"/>
            <a:ext cx="860400" cy="70560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0" name="TextBox 59">
            <a:extLst>
              <a:ext uri="{FF2B5EF4-FFF2-40B4-BE49-F238E27FC236}">
                <a16:creationId xmlns:a16="http://schemas.microsoft.com/office/drawing/2014/main" id="{D71D5BE0-AA43-4285-4AB3-1E0F9816D057}"/>
              </a:ext>
            </a:extLst>
          </p:cNvPr>
          <p:cNvSpPr txBox="1"/>
          <p:nvPr/>
        </p:nvSpPr>
        <p:spPr>
          <a:xfrm>
            <a:off x="8687005" y="5249089"/>
            <a:ext cx="30343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They e</a:t>
            </a:r>
            <a:r>
              <a:rPr kumimoji="0" lang="en-GB" sz="2000" b="0" i="1" u="none" strike="noStrike" kern="1200" cap="none" spc="0" normalizeH="0" noProof="0">
                <a:ln>
                  <a:noFill/>
                </a:ln>
                <a:solidFill>
                  <a:srgbClr val="FF0066"/>
                </a:solidFill>
                <a:effectLst/>
                <a:uLnTx/>
                <a:uFillTx/>
                <a:latin typeface="Ink Free" panose="03080402000500000000" pitchFamily="66" charset="0"/>
                <a:ea typeface="+mn-ea"/>
                <a:cs typeface="+mn-cs"/>
              </a:rPr>
              <a:t>at in restaurants or on the street.</a:t>
            </a:r>
            <a:endPar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endParaRPr>
          </a:p>
        </p:txBody>
      </p:sp>
      <p:pic>
        <p:nvPicPr>
          <p:cNvPr id="61" name="Graphic 60" descr="User with solid fill">
            <a:extLst>
              <a:ext uri="{FF2B5EF4-FFF2-40B4-BE49-F238E27FC236}">
                <a16:creationId xmlns:a16="http://schemas.microsoft.com/office/drawing/2014/main" id="{53559C27-49AC-A929-E647-0DB12448C4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76766" y="2003008"/>
            <a:ext cx="661138" cy="661138"/>
          </a:xfrm>
          <a:prstGeom prst="rect">
            <a:avLst/>
          </a:prstGeom>
        </p:spPr>
      </p:pic>
      <p:pic>
        <p:nvPicPr>
          <p:cNvPr id="62" name="Graphic 61" descr="User with solid fill">
            <a:extLst>
              <a:ext uri="{FF2B5EF4-FFF2-40B4-BE49-F238E27FC236}">
                <a16:creationId xmlns:a16="http://schemas.microsoft.com/office/drawing/2014/main" id="{0212E747-CED0-6AF3-BA50-383E62C731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76766" y="2812516"/>
            <a:ext cx="661138" cy="661138"/>
          </a:xfrm>
          <a:prstGeom prst="rect">
            <a:avLst/>
          </a:prstGeom>
        </p:spPr>
      </p:pic>
      <p:pic>
        <p:nvPicPr>
          <p:cNvPr id="63" name="Graphic 62" descr="User with solid fill">
            <a:extLst>
              <a:ext uri="{FF2B5EF4-FFF2-40B4-BE49-F238E27FC236}">
                <a16:creationId xmlns:a16="http://schemas.microsoft.com/office/drawing/2014/main" id="{D32CC84F-68B7-F2A5-6151-CEDCF4AEDD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76766" y="3639896"/>
            <a:ext cx="661138" cy="661138"/>
          </a:xfrm>
          <a:prstGeom prst="rect">
            <a:avLst/>
          </a:prstGeom>
        </p:spPr>
      </p:pic>
      <p:pic>
        <p:nvPicPr>
          <p:cNvPr id="64" name="Graphic 63" descr="User with solid fill">
            <a:extLst>
              <a:ext uri="{FF2B5EF4-FFF2-40B4-BE49-F238E27FC236}">
                <a16:creationId xmlns:a16="http://schemas.microsoft.com/office/drawing/2014/main" id="{74AC8398-C104-C90D-B0F6-75F5AC293A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3736" y="4482389"/>
            <a:ext cx="661138" cy="661138"/>
          </a:xfrm>
          <a:prstGeom prst="rect">
            <a:avLst/>
          </a:prstGeom>
        </p:spPr>
      </p:pic>
      <p:pic>
        <p:nvPicPr>
          <p:cNvPr id="65" name="Graphic 64" descr="User with solid fill">
            <a:extLst>
              <a:ext uri="{FF2B5EF4-FFF2-40B4-BE49-F238E27FC236}">
                <a16:creationId xmlns:a16="http://schemas.microsoft.com/office/drawing/2014/main" id="{33E560B4-83A1-EBA8-83C3-B66F1C9B8F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3736" y="5258711"/>
            <a:ext cx="661138" cy="661138"/>
          </a:xfrm>
          <a:prstGeom prst="rect">
            <a:avLst/>
          </a:prstGeom>
        </p:spPr>
      </p:pic>
      <p:pic>
        <p:nvPicPr>
          <p:cNvPr id="73" name="Graphic 72" descr="User">
            <a:extLst>
              <a:ext uri="{FF2B5EF4-FFF2-40B4-BE49-F238E27FC236}">
                <a16:creationId xmlns:a16="http://schemas.microsoft.com/office/drawing/2014/main" id="{31FCD52F-295E-8EC2-8315-51198B2AA3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43409" y="78775"/>
            <a:ext cx="1356293" cy="1356293"/>
          </a:xfrm>
          <a:prstGeom prst="rect">
            <a:avLst/>
          </a:prstGeom>
        </p:spPr>
      </p:pic>
      <p:sp>
        <p:nvSpPr>
          <p:cNvPr id="74" name="TextBox 73">
            <a:extLst>
              <a:ext uri="{FF2B5EF4-FFF2-40B4-BE49-F238E27FC236}">
                <a16:creationId xmlns:a16="http://schemas.microsoft.com/office/drawing/2014/main" id="{BFB6746A-99F1-7AF6-C7D4-621E97DFAB1E}"/>
              </a:ext>
            </a:extLst>
          </p:cNvPr>
          <p:cNvSpPr txBox="1"/>
          <p:nvPr/>
        </p:nvSpPr>
        <p:spPr>
          <a:xfrm>
            <a:off x="2853697" y="667710"/>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rPr>
              <a:t>A</a:t>
            </a:r>
          </a:p>
        </p:txBody>
      </p:sp>
      <p:pic>
        <p:nvPicPr>
          <p:cNvPr id="75" name="Graphic 74" descr="User">
            <a:extLst>
              <a:ext uri="{FF2B5EF4-FFF2-40B4-BE49-F238E27FC236}">
                <a16:creationId xmlns:a16="http://schemas.microsoft.com/office/drawing/2014/main" id="{80A95354-9412-72D5-75AC-9CC3FFB321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17905" y="78775"/>
            <a:ext cx="1356293" cy="1356293"/>
          </a:xfrm>
          <a:prstGeom prst="rect">
            <a:avLst/>
          </a:prstGeom>
        </p:spPr>
      </p:pic>
      <p:sp>
        <p:nvSpPr>
          <p:cNvPr id="76" name="TextBox 75">
            <a:extLst>
              <a:ext uri="{FF2B5EF4-FFF2-40B4-BE49-F238E27FC236}">
                <a16:creationId xmlns:a16="http://schemas.microsoft.com/office/drawing/2014/main" id="{08825A87-A08C-10CB-D2A0-0924656839A3}"/>
              </a:ext>
            </a:extLst>
          </p:cNvPr>
          <p:cNvSpPr txBox="1"/>
          <p:nvPr/>
        </p:nvSpPr>
        <p:spPr>
          <a:xfrm>
            <a:off x="9029205" y="667710"/>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Ink Free" panose="03080402000500000000" pitchFamily="66" charset="0"/>
              </a:rPr>
              <a:t>B</a:t>
            </a:r>
            <a:endPar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endParaRPr>
          </a:p>
        </p:txBody>
      </p:sp>
      <p:grpSp>
        <p:nvGrpSpPr>
          <p:cNvPr id="7" name="Group 6">
            <a:extLst>
              <a:ext uri="{FF2B5EF4-FFF2-40B4-BE49-F238E27FC236}">
                <a16:creationId xmlns:a16="http://schemas.microsoft.com/office/drawing/2014/main" id="{3612870D-D114-94AB-B659-981B52E909CD}"/>
              </a:ext>
            </a:extLst>
          </p:cNvPr>
          <p:cNvGrpSpPr/>
          <p:nvPr/>
        </p:nvGrpSpPr>
        <p:grpSpPr>
          <a:xfrm>
            <a:off x="6617083" y="1980802"/>
            <a:ext cx="854444" cy="705551"/>
            <a:chOff x="5943188" y="227098"/>
            <a:chExt cx="854444" cy="705551"/>
          </a:xfrm>
        </p:grpSpPr>
        <p:pic>
          <p:nvPicPr>
            <p:cNvPr id="8" name="Picture 7" descr="A cartoon of a child&#10;&#10;Description automatically generated">
              <a:extLst>
                <a:ext uri="{FF2B5EF4-FFF2-40B4-BE49-F238E27FC236}">
                  <a16:creationId xmlns:a16="http://schemas.microsoft.com/office/drawing/2014/main" id="{04210425-1CAE-D5B7-C932-FA9895BE9703}"/>
                </a:ext>
              </a:extLst>
            </p:cNvPr>
            <p:cNvPicPr>
              <a:picLocks noChangeAspect="1"/>
            </p:cNvPicPr>
            <p:nvPr/>
          </p:nvPicPr>
          <p:blipFill rotWithShape="1">
            <a:blip r:embed="rId7">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9" name="Picture 8" descr="A cartoon of a person smiling&#10;&#10;Description automatically generated">
              <a:extLst>
                <a:ext uri="{FF2B5EF4-FFF2-40B4-BE49-F238E27FC236}">
                  <a16:creationId xmlns:a16="http://schemas.microsoft.com/office/drawing/2014/main" id="{B4133E88-C59B-9E7A-14A3-0CCCD92776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91317"/>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113756"/>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a:ln>
                    <a:noFill/>
                  </a:ln>
                  <a:solidFill>
                    <a:srgbClr val="E7E6E6">
                      <a:lumMod val="10000"/>
                    </a:srgbClr>
                  </a:solidFill>
                  <a:effectLst/>
                  <a:uLnTx/>
                  <a:uFillTx/>
                  <a:latin typeface="Century Gothic"/>
                </a:rPr>
                <a:t>…</a:t>
              </a:r>
            </a:p>
          </p:txBody>
        </p:sp>
      </p:grpSp>
      <p:grpSp>
        <p:nvGrpSpPr>
          <p:cNvPr id="2" name="Group 1">
            <a:extLst>
              <a:ext uri="{FF2B5EF4-FFF2-40B4-BE49-F238E27FC236}">
                <a16:creationId xmlns:a16="http://schemas.microsoft.com/office/drawing/2014/main" id="{BA0BAAC3-9FDC-6D81-E8F9-F911A5DAE349}"/>
              </a:ext>
            </a:extLst>
          </p:cNvPr>
          <p:cNvGrpSpPr/>
          <p:nvPr/>
        </p:nvGrpSpPr>
        <p:grpSpPr>
          <a:xfrm>
            <a:off x="6617083" y="2790310"/>
            <a:ext cx="854444" cy="705551"/>
            <a:chOff x="5943188" y="227098"/>
            <a:chExt cx="854444" cy="705551"/>
          </a:xfrm>
        </p:grpSpPr>
        <p:pic>
          <p:nvPicPr>
            <p:cNvPr id="4" name="Picture 3" descr="A cartoon of a child&#10;&#10;Description automatically generated">
              <a:extLst>
                <a:ext uri="{FF2B5EF4-FFF2-40B4-BE49-F238E27FC236}">
                  <a16:creationId xmlns:a16="http://schemas.microsoft.com/office/drawing/2014/main" id="{A14B4D67-3DBE-125C-F4BD-23D43F038013}"/>
                </a:ext>
              </a:extLst>
            </p:cNvPr>
            <p:cNvPicPr>
              <a:picLocks noChangeAspect="1"/>
            </p:cNvPicPr>
            <p:nvPr/>
          </p:nvPicPr>
          <p:blipFill rotWithShape="1">
            <a:blip r:embed="rId7">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992A9090-71AF-CC62-081D-CA6EFE3CB3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12" name="Group 11">
            <a:extLst>
              <a:ext uri="{FF2B5EF4-FFF2-40B4-BE49-F238E27FC236}">
                <a16:creationId xmlns:a16="http://schemas.microsoft.com/office/drawing/2014/main" id="{7C0425FD-4659-E60C-40ED-8A375A2D579A}"/>
              </a:ext>
            </a:extLst>
          </p:cNvPr>
          <p:cNvGrpSpPr/>
          <p:nvPr/>
        </p:nvGrpSpPr>
        <p:grpSpPr>
          <a:xfrm>
            <a:off x="6617705" y="3617690"/>
            <a:ext cx="853200" cy="705551"/>
            <a:chOff x="5943188" y="227098"/>
            <a:chExt cx="854444" cy="705551"/>
          </a:xfrm>
        </p:grpSpPr>
        <p:pic>
          <p:nvPicPr>
            <p:cNvPr id="16" name="Picture 15" descr="A cartoon of a child&#10;&#10;Description automatically generated">
              <a:extLst>
                <a:ext uri="{FF2B5EF4-FFF2-40B4-BE49-F238E27FC236}">
                  <a16:creationId xmlns:a16="http://schemas.microsoft.com/office/drawing/2014/main" id="{E5ABCBF3-682C-69AE-C9C6-911967B856DF}"/>
                </a:ext>
              </a:extLst>
            </p:cNvPr>
            <p:cNvPicPr>
              <a:picLocks noChangeAspect="1"/>
            </p:cNvPicPr>
            <p:nvPr/>
          </p:nvPicPr>
          <p:blipFill rotWithShape="1">
            <a:blip r:embed="rId7">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17" name="Picture 16" descr="A cartoon of a person smiling&#10;&#10;Description automatically generated">
              <a:extLst>
                <a:ext uri="{FF2B5EF4-FFF2-40B4-BE49-F238E27FC236}">
                  <a16:creationId xmlns:a16="http://schemas.microsoft.com/office/drawing/2014/main" id="{498CA1FA-9085-FA7D-B791-B66AE55257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18" name="Group 17">
            <a:extLst>
              <a:ext uri="{FF2B5EF4-FFF2-40B4-BE49-F238E27FC236}">
                <a16:creationId xmlns:a16="http://schemas.microsoft.com/office/drawing/2014/main" id="{1CF66344-E70F-4B80-F080-FFDE5518C06A}"/>
              </a:ext>
            </a:extLst>
          </p:cNvPr>
          <p:cNvGrpSpPr/>
          <p:nvPr/>
        </p:nvGrpSpPr>
        <p:grpSpPr>
          <a:xfrm>
            <a:off x="7680113" y="4460183"/>
            <a:ext cx="854444" cy="705551"/>
            <a:chOff x="5943188" y="227098"/>
            <a:chExt cx="854444" cy="705551"/>
          </a:xfrm>
        </p:grpSpPr>
        <p:pic>
          <p:nvPicPr>
            <p:cNvPr id="19" name="Picture 18" descr="A cartoon of a child&#10;&#10;Description automatically generated">
              <a:extLst>
                <a:ext uri="{FF2B5EF4-FFF2-40B4-BE49-F238E27FC236}">
                  <a16:creationId xmlns:a16="http://schemas.microsoft.com/office/drawing/2014/main" id="{FF73F898-112F-D11E-AD4A-89FAE95077AF}"/>
                </a:ext>
              </a:extLst>
            </p:cNvPr>
            <p:cNvPicPr>
              <a:picLocks noChangeAspect="1"/>
            </p:cNvPicPr>
            <p:nvPr/>
          </p:nvPicPr>
          <p:blipFill rotWithShape="1">
            <a:blip r:embed="rId7">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20" name="Picture 19" descr="A cartoon of a person smiling&#10;&#10;Description automatically generated">
              <a:extLst>
                <a:ext uri="{FF2B5EF4-FFF2-40B4-BE49-F238E27FC236}">
                  <a16:creationId xmlns:a16="http://schemas.microsoft.com/office/drawing/2014/main" id="{BD98E887-A534-C5A7-F8F4-D688CEF0BD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21" name="Group 20">
            <a:extLst>
              <a:ext uri="{FF2B5EF4-FFF2-40B4-BE49-F238E27FC236}">
                <a16:creationId xmlns:a16="http://schemas.microsoft.com/office/drawing/2014/main" id="{B6926D2D-0342-B06C-2F19-BFECC12C4B7D}"/>
              </a:ext>
            </a:extLst>
          </p:cNvPr>
          <p:cNvGrpSpPr/>
          <p:nvPr/>
        </p:nvGrpSpPr>
        <p:grpSpPr>
          <a:xfrm>
            <a:off x="7680113" y="5236505"/>
            <a:ext cx="860400" cy="705551"/>
            <a:chOff x="5943188" y="227098"/>
            <a:chExt cx="854444" cy="705551"/>
          </a:xfrm>
        </p:grpSpPr>
        <p:pic>
          <p:nvPicPr>
            <p:cNvPr id="31" name="Picture 30" descr="A cartoon of a child&#10;&#10;Description automatically generated">
              <a:extLst>
                <a:ext uri="{FF2B5EF4-FFF2-40B4-BE49-F238E27FC236}">
                  <a16:creationId xmlns:a16="http://schemas.microsoft.com/office/drawing/2014/main" id="{6827EA01-70A3-28E7-4235-F46E7A80320C}"/>
                </a:ext>
              </a:extLst>
            </p:cNvPr>
            <p:cNvPicPr>
              <a:picLocks noChangeAspect="1"/>
            </p:cNvPicPr>
            <p:nvPr/>
          </p:nvPicPr>
          <p:blipFill rotWithShape="1">
            <a:blip r:embed="rId7">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32" name="Picture 31" descr="A cartoon of a person smiling&#10;&#10;Description automatically generated">
              <a:extLst>
                <a:ext uri="{FF2B5EF4-FFF2-40B4-BE49-F238E27FC236}">
                  <a16:creationId xmlns:a16="http://schemas.microsoft.com/office/drawing/2014/main" id="{EA4688AA-872C-A1E9-D0DE-81333A05FA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spTree>
    <p:extLst>
      <p:ext uri="{BB962C8B-B14F-4D97-AF65-F5344CB8AC3E}">
        <p14:creationId xmlns:p14="http://schemas.microsoft.com/office/powerpoint/2010/main" val="7012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175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175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175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175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wipe(left)">
                                      <p:cBhvr>
                                        <p:cTn id="44" dur="175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175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wipe(left)">
                                      <p:cBhvr>
                                        <p:cTn id="58" dur="1750"/>
                                        <p:tgtEl>
                                          <p:spTgt spid="5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175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wipe(left)">
                                      <p:cBhvr>
                                        <p:cTn id="72" dur="17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4" grpId="0"/>
      <p:bldP spid="15" grpId="0"/>
      <p:bldP spid="34" grpId="0" animBg="1"/>
      <p:bldP spid="38" grpId="0"/>
      <p:bldP spid="39" grpId="0" animBg="1"/>
      <p:bldP spid="45" grpId="0"/>
      <p:bldP spid="49" grpId="0" animBg="1"/>
      <p:bldP spid="50" grpId="0"/>
      <p:bldP spid="51" grpId="0" animBg="1"/>
      <p:bldP spid="55" grpId="0"/>
      <p:bldP spid="59" grpId="0" animBg="1"/>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966E93D5-BBE0-C54B-44BF-428AC254FFD7}"/>
              </a:ext>
            </a:extLst>
          </p:cNvPr>
          <p:cNvSpPr txBox="1"/>
          <p:nvPr/>
        </p:nvSpPr>
        <p:spPr>
          <a:xfrm>
            <a:off x="6508518" y="974853"/>
            <a:ext cx="5261753" cy="507831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a:solidFill>
                  <a:srgbClr val="002060"/>
                </a:solidFill>
                <a:latin typeface="Century Gothic" panose="020B0502020202020204" pitchFamily="34" charset="0"/>
                <a:cs typeface="Arial"/>
                <a:sym typeface="Arial"/>
              </a:rPr>
              <a:t>Round 2</a:t>
            </a:r>
            <a:endParaRPr lang="en-GB" sz="3200"/>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a:ln>
                    <a:noFill/>
                  </a:ln>
                  <a:solidFill>
                    <a:srgbClr val="E7E6E6">
                      <a:lumMod val="10000"/>
                    </a:srgbClr>
                  </a:solidFill>
                  <a:effectLst/>
                  <a:uLnTx/>
                  <a:uFillTx/>
                  <a:latin typeface="Century Gothic"/>
                </a:rPr>
                <a:t>…</a:t>
              </a:r>
            </a:p>
          </p:txBody>
        </p:sp>
      </p:gr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rPr>
              <a:t>A</a:t>
            </a:r>
          </a:p>
        </p:txBody>
      </p:sp>
      <p:sp>
        <p:nvSpPr>
          <p:cNvPr id="5" name="TextBox 4">
            <a:extLst>
              <a:ext uri="{FF2B5EF4-FFF2-40B4-BE49-F238E27FC236}">
                <a16:creationId xmlns:a16="http://schemas.microsoft.com/office/drawing/2014/main" id="{C47F4DE0-88C4-8906-99FD-2F0482C9B346}"/>
              </a:ext>
            </a:extLst>
          </p:cNvPr>
          <p:cNvSpPr txBox="1"/>
          <p:nvPr/>
        </p:nvSpPr>
        <p:spPr>
          <a:xfrm>
            <a:off x="225839" y="963246"/>
            <a:ext cx="6254495" cy="507831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1) They dance </a:t>
            </a:r>
            <a:r>
              <a:rPr lang="en-GB" sz="2700" kern="0">
                <a:solidFill>
                  <a:srgbClr val="4472C4">
                    <a:lumMod val="50000"/>
                  </a:srgbClr>
                </a:solidFill>
                <a:latin typeface="Century Gothic" panose="020B0502020202020204" pitchFamily="34" charset="0"/>
              </a:rPr>
              <a:t>at the party</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2) They sing </a:t>
            </a:r>
            <a:r>
              <a:rPr lang="en-GB" sz="2700" kern="0">
                <a:solidFill>
                  <a:srgbClr val="4472C4">
                    <a:lumMod val="50000"/>
                  </a:srgbClr>
                </a:solidFill>
                <a:latin typeface="Century Gothic" panose="020B0502020202020204" pitchFamily="34" charset="0"/>
              </a:rPr>
              <a:t>on the street</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3) </a:t>
            </a:r>
            <a:r>
              <a:rPr lang="en-GB" sz="2700" kern="0">
                <a:solidFill>
                  <a:srgbClr val="4472C4">
                    <a:lumMod val="50000"/>
                  </a:srgbClr>
                </a:solidFill>
                <a:latin typeface="Century Gothic" panose="020B0502020202020204" pitchFamily="34" charset="0"/>
              </a:rPr>
              <a:t>People</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 eat “</a:t>
            </a:r>
            <a:r>
              <a:rPr kumimoji="0" lang="en-GB" sz="2700" b="0" i="0" u="none" strike="noStrike" kern="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Fasnachtschüechli</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4) </a:t>
            </a:r>
            <a:r>
              <a:rPr lang="en-GB" sz="2700" kern="0">
                <a:solidFill>
                  <a:srgbClr val="4472C4">
                    <a:lumMod val="50000"/>
                  </a:srgbClr>
                </a:solidFill>
                <a:latin typeface="Century Gothic" panose="020B0502020202020204" pitchFamily="34" charset="0"/>
              </a:rPr>
              <a:t>People walk through the town.</a:t>
            </a: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5) People wear party clothes.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A0EB0CEB-478C-6633-9C05-49ABD312F83F}"/>
              </a:ext>
            </a:extLst>
          </p:cNvPr>
          <p:cNvSpPr txBox="1"/>
          <p:nvPr/>
        </p:nvSpPr>
        <p:spPr>
          <a:xfrm>
            <a:off x="224428" y="2161510"/>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tanzen</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 auf der Party.</a:t>
            </a:r>
          </a:p>
        </p:txBody>
      </p:sp>
      <p:sp>
        <p:nvSpPr>
          <p:cNvPr id="11" name="TextBox 10">
            <a:extLst>
              <a:ext uri="{FF2B5EF4-FFF2-40B4-BE49-F238E27FC236}">
                <a16:creationId xmlns:a16="http://schemas.microsoft.com/office/drawing/2014/main" id="{11575A86-8F92-B093-DF1D-FAFCF2B2FD25}"/>
              </a:ext>
            </a:extLst>
          </p:cNvPr>
          <p:cNvSpPr txBox="1"/>
          <p:nvPr/>
        </p:nvSpPr>
        <p:spPr>
          <a:xfrm>
            <a:off x="224428" y="3803563"/>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a:solidFill>
                  <a:srgbClr val="FF0066"/>
                </a:solidFill>
                <a:latin typeface="Ink Free" panose="03080402000500000000" pitchFamily="66" charset="0"/>
              </a:rPr>
              <a:t>Man </a:t>
            </a:r>
            <a:r>
              <a:rPr lang="en-US" sz="2800" i="1" err="1">
                <a:solidFill>
                  <a:srgbClr val="FF0066"/>
                </a:solidFill>
                <a:latin typeface="Ink Free" panose="03080402000500000000" pitchFamily="66" charset="0"/>
              </a:rPr>
              <a:t>isst</a:t>
            </a:r>
            <a:r>
              <a:rPr lang="en-US" sz="2800" i="1">
                <a:solidFill>
                  <a:srgbClr val="FF0066"/>
                </a:solidFill>
                <a:latin typeface="Ink Free" panose="03080402000500000000" pitchFamily="66" charset="0"/>
              </a:rPr>
              <a:t> </a:t>
            </a:r>
            <a:r>
              <a:rPr lang="en-US" sz="2800" i="1" err="1">
                <a:solidFill>
                  <a:srgbClr val="FF0066"/>
                </a:solidFill>
                <a:latin typeface="Ink Free" panose="03080402000500000000" pitchFamily="66" charset="0"/>
              </a:rPr>
              <a:t>Fasnachtschüechli</a:t>
            </a:r>
            <a:r>
              <a:rPr lang="en-US" sz="2800" i="1">
                <a:solidFill>
                  <a:srgbClr val="FF0066"/>
                </a:solidFill>
                <a:latin typeface="Ink Free" panose="03080402000500000000" pitchFamily="66" charset="0"/>
              </a:rPr>
              <a:t>. </a:t>
            </a:r>
            <a:endPar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endParaRPr>
          </a:p>
        </p:txBody>
      </p:sp>
      <p:sp>
        <p:nvSpPr>
          <p:cNvPr id="13" name="TextBox 12">
            <a:extLst>
              <a:ext uri="{FF2B5EF4-FFF2-40B4-BE49-F238E27FC236}">
                <a16:creationId xmlns:a16="http://schemas.microsoft.com/office/drawing/2014/main" id="{18956C50-381D-EABE-7FB9-9F825953C4E0}"/>
              </a:ext>
            </a:extLst>
          </p:cNvPr>
          <p:cNvSpPr txBox="1"/>
          <p:nvPr/>
        </p:nvSpPr>
        <p:spPr>
          <a:xfrm>
            <a:off x="224428" y="4630461"/>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a:solidFill>
                  <a:srgbClr val="FF0066"/>
                </a:solidFill>
                <a:latin typeface="Ink Free" panose="03080402000500000000" pitchFamily="66" charset="0"/>
              </a:rPr>
              <a:t>Man </a:t>
            </a:r>
            <a:r>
              <a:rPr lang="en-GB" sz="2800" i="1" err="1">
                <a:solidFill>
                  <a:srgbClr val="FF0066"/>
                </a:solidFill>
                <a:latin typeface="Ink Free" panose="03080402000500000000" pitchFamily="66" charset="0"/>
              </a:rPr>
              <a:t>geht</a:t>
            </a:r>
            <a:r>
              <a:rPr lang="en-GB" sz="2800" i="1">
                <a:solidFill>
                  <a:srgbClr val="FF0066"/>
                </a:solidFill>
                <a:latin typeface="Ink Free" panose="03080402000500000000" pitchFamily="66" charset="0"/>
              </a:rPr>
              <a:t> </a:t>
            </a:r>
            <a:r>
              <a:rPr lang="en-GB" sz="2800" i="1" err="1">
                <a:solidFill>
                  <a:srgbClr val="FF0066"/>
                </a:solidFill>
                <a:latin typeface="Ink Free" panose="03080402000500000000" pitchFamily="66" charset="0"/>
              </a:rPr>
              <a:t>durch</a:t>
            </a:r>
            <a:r>
              <a:rPr lang="en-GB" sz="2800" i="1">
                <a:solidFill>
                  <a:srgbClr val="FF0066"/>
                </a:solidFill>
                <a:latin typeface="Ink Free" panose="03080402000500000000" pitchFamily="66" charset="0"/>
              </a:rPr>
              <a:t> die Stadt.</a:t>
            </a:r>
            <a:endPar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endParaRPr>
          </a:p>
        </p:txBody>
      </p:sp>
      <p:sp>
        <p:nvSpPr>
          <p:cNvPr id="14" name="TextBox 13">
            <a:extLst>
              <a:ext uri="{FF2B5EF4-FFF2-40B4-BE49-F238E27FC236}">
                <a16:creationId xmlns:a16="http://schemas.microsoft.com/office/drawing/2014/main" id="{450010EC-45D7-85D0-D992-87F34CEAB434}"/>
              </a:ext>
            </a:extLst>
          </p:cNvPr>
          <p:cNvSpPr txBox="1"/>
          <p:nvPr/>
        </p:nvSpPr>
        <p:spPr>
          <a:xfrm>
            <a:off x="224428" y="5470360"/>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a:solidFill>
                  <a:srgbClr val="FF0066"/>
                </a:solidFill>
                <a:latin typeface="Ink Free" panose="03080402000500000000" pitchFamily="66" charset="0"/>
              </a:rPr>
              <a:t>Man </a:t>
            </a:r>
            <a:r>
              <a:rPr lang="en-US" sz="2800" i="1" err="1">
                <a:solidFill>
                  <a:srgbClr val="FF0066"/>
                </a:solidFill>
                <a:latin typeface="Ink Free" panose="03080402000500000000" pitchFamily="66" charset="0"/>
              </a:rPr>
              <a:t>trägt</a:t>
            </a:r>
            <a:r>
              <a:rPr lang="en-US" sz="2800" i="1">
                <a:solidFill>
                  <a:srgbClr val="FF0066"/>
                </a:solidFill>
                <a:latin typeface="Ink Free" panose="03080402000500000000" pitchFamily="66" charset="0"/>
              </a:rPr>
              <a:t> </a:t>
            </a:r>
            <a:r>
              <a:rPr lang="en-US" sz="2800" i="1" err="1">
                <a:solidFill>
                  <a:srgbClr val="FF0066"/>
                </a:solidFill>
                <a:latin typeface="Ink Free" panose="03080402000500000000" pitchFamily="66" charset="0"/>
              </a:rPr>
              <a:t>Partykleidung</a:t>
            </a:r>
            <a:r>
              <a:rPr lang="en-US" sz="2800" i="1">
                <a:solidFill>
                  <a:srgbClr val="FF0066"/>
                </a:solidFill>
                <a:latin typeface="Ink Free" panose="03080402000500000000" pitchFamily="66" charset="0"/>
              </a:rPr>
              <a:t>.</a:t>
            </a:r>
            <a:endPar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endParaRPr>
          </a:p>
        </p:txBody>
      </p:sp>
      <p:sp>
        <p:nvSpPr>
          <p:cNvPr id="15" name="TextBox 14">
            <a:extLst>
              <a:ext uri="{FF2B5EF4-FFF2-40B4-BE49-F238E27FC236}">
                <a16:creationId xmlns:a16="http://schemas.microsoft.com/office/drawing/2014/main" id="{F0F9E6D3-CEE2-4A2C-B531-583D9C0F2311}"/>
              </a:ext>
            </a:extLst>
          </p:cNvPr>
          <p:cNvSpPr txBox="1"/>
          <p:nvPr/>
        </p:nvSpPr>
        <p:spPr>
          <a:xfrm>
            <a:off x="224428" y="2986774"/>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Sie </a:t>
            </a:r>
            <a:r>
              <a:rPr kumimoji="0" lang="en-GB" sz="28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singen</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 auf der </a:t>
            </a:r>
            <a:r>
              <a:rPr kumimoji="0" lang="en-GB" sz="2800" b="0" i="1" u="none" strike="noStrike" kern="1200" cap="none" spc="0" normalizeH="0" baseline="0" noProof="0" err="1">
                <a:ln>
                  <a:noFill/>
                </a:ln>
                <a:solidFill>
                  <a:srgbClr val="FF0066"/>
                </a:solidFill>
                <a:effectLst/>
                <a:uLnTx/>
                <a:uFillTx/>
                <a:latin typeface="Ink Free" panose="03080402000500000000" pitchFamily="66" charset="0"/>
                <a:ea typeface="+mn-ea"/>
                <a:cs typeface="+mn-cs"/>
              </a:rPr>
              <a:t>Straße</a:t>
            </a:r>
            <a:r>
              <a:rPr kumimoji="0" lang="en-GB" sz="28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a:t>
            </a:r>
          </a:p>
        </p:txBody>
      </p:sp>
      <p:sp>
        <p:nvSpPr>
          <p:cNvPr id="30" name="TextBox 29">
            <a:extLst>
              <a:ext uri="{FF2B5EF4-FFF2-40B4-BE49-F238E27FC236}">
                <a16:creationId xmlns:a16="http://schemas.microsoft.com/office/drawing/2014/main" id="{8CF4289D-08D0-EA8A-EA87-39CF656F3BE7}"/>
              </a:ext>
            </a:extLst>
          </p:cNvPr>
          <p:cNvSpPr txBox="1"/>
          <p:nvPr/>
        </p:nvSpPr>
        <p:spPr>
          <a:xfrm>
            <a:off x="6571591" y="1351038"/>
            <a:ext cx="1937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        [B]</a:t>
            </a:r>
          </a:p>
        </p:txBody>
      </p:sp>
      <p:sp>
        <p:nvSpPr>
          <p:cNvPr id="34" name="Rectangle: Rounded Corners 33">
            <a:extLst>
              <a:ext uri="{FF2B5EF4-FFF2-40B4-BE49-F238E27FC236}">
                <a16:creationId xmlns:a16="http://schemas.microsoft.com/office/drawing/2014/main" id="{4C748F59-D32B-0DFC-AD0B-AA2228D69F91}"/>
              </a:ext>
            </a:extLst>
          </p:cNvPr>
          <p:cNvSpPr/>
          <p:nvPr/>
        </p:nvSpPr>
        <p:spPr>
          <a:xfrm>
            <a:off x="6563035" y="1979130"/>
            <a:ext cx="860400" cy="70560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8" name="TextBox 37">
            <a:extLst>
              <a:ext uri="{FF2B5EF4-FFF2-40B4-BE49-F238E27FC236}">
                <a16:creationId xmlns:a16="http://schemas.microsoft.com/office/drawing/2014/main" id="{3A6A4134-E889-E6BC-D794-DF8FD16E871D}"/>
              </a:ext>
            </a:extLst>
          </p:cNvPr>
          <p:cNvSpPr txBox="1"/>
          <p:nvPr/>
        </p:nvSpPr>
        <p:spPr>
          <a:xfrm>
            <a:off x="8783274" y="2118366"/>
            <a:ext cx="30701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a:solidFill>
                  <a:srgbClr val="FF0066"/>
                </a:solidFill>
                <a:latin typeface="Ink Free" panose="03080402000500000000" pitchFamily="66" charset="0"/>
              </a:rPr>
              <a:t>They dance at the party.</a:t>
            </a:r>
            <a:endPar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endParaRPr>
          </a:p>
        </p:txBody>
      </p:sp>
      <p:sp>
        <p:nvSpPr>
          <p:cNvPr id="39" name="Rectangle: Rounded Corners 38">
            <a:extLst>
              <a:ext uri="{FF2B5EF4-FFF2-40B4-BE49-F238E27FC236}">
                <a16:creationId xmlns:a16="http://schemas.microsoft.com/office/drawing/2014/main" id="{21CBF1BD-F739-530C-D892-067E698E13C6}"/>
              </a:ext>
            </a:extLst>
          </p:cNvPr>
          <p:cNvSpPr/>
          <p:nvPr/>
        </p:nvSpPr>
        <p:spPr>
          <a:xfrm>
            <a:off x="6563035" y="2804394"/>
            <a:ext cx="860400" cy="70560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45" name="TextBox 44">
            <a:extLst>
              <a:ext uri="{FF2B5EF4-FFF2-40B4-BE49-F238E27FC236}">
                <a16:creationId xmlns:a16="http://schemas.microsoft.com/office/drawing/2014/main" id="{6097ED47-121E-1356-0196-455744593F38}"/>
              </a:ext>
            </a:extLst>
          </p:cNvPr>
          <p:cNvSpPr txBox="1"/>
          <p:nvPr/>
        </p:nvSpPr>
        <p:spPr>
          <a:xfrm>
            <a:off x="8783274" y="2943630"/>
            <a:ext cx="28767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They</a:t>
            </a:r>
            <a:r>
              <a:rPr kumimoji="0" lang="en-GB" sz="2000" b="0" i="1" u="none" strike="noStrike" kern="1200" cap="none" spc="0" normalizeH="0" noProof="0">
                <a:ln>
                  <a:noFill/>
                </a:ln>
                <a:solidFill>
                  <a:srgbClr val="FF0066"/>
                </a:solidFill>
                <a:effectLst/>
                <a:uLnTx/>
                <a:uFillTx/>
                <a:latin typeface="Ink Free" panose="03080402000500000000" pitchFamily="66" charset="0"/>
                <a:ea typeface="+mn-ea"/>
                <a:cs typeface="+mn-cs"/>
              </a:rPr>
              <a:t> sing on the street.</a:t>
            </a:r>
            <a:endPar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endParaRPr>
          </a:p>
        </p:txBody>
      </p:sp>
      <p:sp>
        <p:nvSpPr>
          <p:cNvPr id="49" name="Rectangle: Rounded Corners 48">
            <a:extLst>
              <a:ext uri="{FF2B5EF4-FFF2-40B4-BE49-F238E27FC236}">
                <a16:creationId xmlns:a16="http://schemas.microsoft.com/office/drawing/2014/main" id="{0E6FDB1D-FAB6-2844-67C0-EC661B9098EE}"/>
              </a:ext>
            </a:extLst>
          </p:cNvPr>
          <p:cNvSpPr/>
          <p:nvPr/>
        </p:nvSpPr>
        <p:spPr>
          <a:xfrm>
            <a:off x="7746175" y="3568000"/>
            <a:ext cx="860400" cy="70560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3FFA4A52-49F4-61AB-ABCB-F9443B5624AC}"/>
              </a:ext>
            </a:extLst>
          </p:cNvPr>
          <p:cNvSpPr txBox="1"/>
          <p:nvPr/>
        </p:nvSpPr>
        <p:spPr>
          <a:xfrm>
            <a:off x="8783274" y="3571395"/>
            <a:ext cx="29656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People eat</a:t>
            </a:r>
            <a:r>
              <a:rPr kumimoji="0" lang="en-GB" sz="2000" b="0" i="1" u="none" strike="noStrike" kern="1200" cap="none" spc="0" normalizeH="0" noProof="0" dirty="0">
                <a:ln>
                  <a:noFill/>
                </a:ln>
                <a:solidFill>
                  <a:srgbClr val="FF0066"/>
                </a:solidFill>
                <a:effectLst/>
                <a:uLnTx/>
                <a:uFillTx/>
                <a:latin typeface="Ink Free" panose="03080402000500000000" pitchFamily="66" charset="0"/>
                <a:ea typeface="+mn-ea"/>
                <a:cs typeface="+mn-cs"/>
              </a:rPr>
              <a:t> “</a:t>
            </a:r>
            <a:r>
              <a:rPr kumimoji="0" lang="en-GB" sz="2000" b="0" i="1" u="none" strike="noStrike" kern="1200" cap="none" spc="0" normalizeH="0" baseline="0" noProof="0" dirty="0" err="1">
                <a:ln>
                  <a:noFill/>
                </a:ln>
                <a:solidFill>
                  <a:srgbClr val="FF0066"/>
                </a:solidFill>
                <a:effectLst/>
                <a:uLnTx/>
                <a:uFillTx/>
                <a:latin typeface="Ink Free" panose="03080402000500000000" pitchFamily="66" charset="0"/>
                <a:ea typeface="+mn-ea"/>
                <a:cs typeface="+mn-cs"/>
              </a:rPr>
              <a:t>Fasnachtschüechli</a:t>
            </a: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a:t>
            </a:r>
          </a:p>
        </p:txBody>
      </p:sp>
      <p:sp>
        <p:nvSpPr>
          <p:cNvPr id="51" name="Rectangle: Rounded Corners 50">
            <a:extLst>
              <a:ext uri="{FF2B5EF4-FFF2-40B4-BE49-F238E27FC236}">
                <a16:creationId xmlns:a16="http://schemas.microsoft.com/office/drawing/2014/main" id="{DA3FC7B1-70D4-9E58-4C25-5DE9D16024E5}"/>
              </a:ext>
            </a:extLst>
          </p:cNvPr>
          <p:cNvSpPr/>
          <p:nvPr/>
        </p:nvSpPr>
        <p:spPr>
          <a:xfrm>
            <a:off x="6563035" y="4435261"/>
            <a:ext cx="860400" cy="70560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5" name="TextBox 54">
            <a:extLst>
              <a:ext uri="{FF2B5EF4-FFF2-40B4-BE49-F238E27FC236}">
                <a16:creationId xmlns:a16="http://schemas.microsoft.com/office/drawing/2014/main" id="{3DF1C131-04EE-0ACB-ACD2-3EE5A0158422}"/>
              </a:ext>
            </a:extLst>
          </p:cNvPr>
          <p:cNvSpPr txBox="1"/>
          <p:nvPr/>
        </p:nvSpPr>
        <p:spPr>
          <a:xfrm>
            <a:off x="8783274" y="4445793"/>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rPr>
              <a:t>People </a:t>
            </a:r>
            <a:r>
              <a:rPr lang="en-GB" sz="2000" i="1">
                <a:solidFill>
                  <a:srgbClr val="FF0066"/>
                </a:solidFill>
                <a:latin typeface="Ink Free" panose="03080402000500000000" pitchFamily="66" charset="0"/>
              </a:rPr>
              <a:t>walk through the town.</a:t>
            </a:r>
            <a:endParaRPr kumimoji="0" lang="en-GB" sz="2000" b="0" i="1" u="none" strike="noStrike" kern="1200" cap="none" spc="0" normalizeH="0" baseline="0" noProof="0">
              <a:ln>
                <a:noFill/>
              </a:ln>
              <a:solidFill>
                <a:srgbClr val="FF0066"/>
              </a:solidFill>
              <a:effectLst/>
              <a:uLnTx/>
              <a:uFillTx/>
              <a:latin typeface="Ink Free" panose="03080402000500000000" pitchFamily="66" charset="0"/>
              <a:ea typeface="+mn-ea"/>
              <a:cs typeface="+mn-cs"/>
            </a:endParaRPr>
          </a:p>
        </p:txBody>
      </p:sp>
      <p:sp>
        <p:nvSpPr>
          <p:cNvPr id="59" name="Rectangle: Rounded Corners 58">
            <a:extLst>
              <a:ext uri="{FF2B5EF4-FFF2-40B4-BE49-F238E27FC236}">
                <a16:creationId xmlns:a16="http://schemas.microsoft.com/office/drawing/2014/main" id="{7D6AE164-9CD9-E311-A525-29C949CA8256}"/>
              </a:ext>
            </a:extLst>
          </p:cNvPr>
          <p:cNvSpPr/>
          <p:nvPr/>
        </p:nvSpPr>
        <p:spPr>
          <a:xfrm>
            <a:off x="6563035" y="5282276"/>
            <a:ext cx="860400" cy="705600"/>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0" name="TextBox 59">
            <a:extLst>
              <a:ext uri="{FF2B5EF4-FFF2-40B4-BE49-F238E27FC236}">
                <a16:creationId xmlns:a16="http://schemas.microsoft.com/office/drawing/2014/main" id="{D71D5BE0-AA43-4285-4AB3-1E0F9816D057}"/>
              </a:ext>
            </a:extLst>
          </p:cNvPr>
          <p:cNvSpPr txBox="1"/>
          <p:nvPr/>
        </p:nvSpPr>
        <p:spPr>
          <a:xfrm>
            <a:off x="8783274" y="5427216"/>
            <a:ext cx="30343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rPr>
              <a:t>People </a:t>
            </a:r>
            <a:r>
              <a:rPr lang="en-GB" sz="2000" i="1" dirty="0">
                <a:solidFill>
                  <a:srgbClr val="FF0066"/>
                </a:solidFill>
                <a:latin typeface="Ink Free" panose="03080402000500000000" pitchFamily="66" charset="0"/>
              </a:rPr>
              <a:t>wear party clothes.</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a typeface="+mn-ea"/>
              <a:cs typeface="+mn-cs"/>
            </a:endParaRPr>
          </a:p>
        </p:txBody>
      </p:sp>
      <p:pic>
        <p:nvPicPr>
          <p:cNvPr id="61" name="Graphic 60" descr="User with solid fill">
            <a:extLst>
              <a:ext uri="{FF2B5EF4-FFF2-40B4-BE49-F238E27FC236}">
                <a16:creationId xmlns:a16="http://schemas.microsoft.com/office/drawing/2014/main" id="{53559C27-49AC-A929-E647-0DB12448C4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8346" y="1977001"/>
            <a:ext cx="661138" cy="661138"/>
          </a:xfrm>
          <a:prstGeom prst="rect">
            <a:avLst/>
          </a:prstGeom>
        </p:spPr>
      </p:pic>
      <p:pic>
        <p:nvPicPr>
          <p:cNvPr id="62" name="Graphic 61" descr="User with solid fill">
            <a:extLst>
              <a:ext uri="{FF2B5EF4-FFF2-40B4-BE49-F238E27FC236}">
                <a16:creationId xmlns:a16="http://schemas.microsoft.com/office/drawing/2014/main" id="{0212E747-CED0-6AF3-BA50-383E62C731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8346" y="2802978"/>
            <a:ext cx="661138" cy="661138"/>
          </a:xfrm>
          <a:prstGeom prst="rect">
            <a:avLst/>
          </a:prstGeom>
        </p:spPr>
      </p:pic>
      <p:pic>
        <p:nvPicPr>
          <p:cNvPr id="63" name="Graphic 62" descr="User with solid fill">
            <a:extLst>
              <a:ext uri="{FF2B5EF4-FFF2-40B4-BE49-F238E27FC236}">
                <a16:creationId xmlns:a16="http://schemas.microsoft.com/office/drawing/2014/main" id="{D32CC84F-68B7-F2A5-6151-CEDCF4AEDD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8346" y="3591980"/>
            <a:ext cx="661138" cy="661138"/>
          </a:xfrm>
          <a:prstGeom prst="rect">
            <a:avLst/>
          </a:prstGeom>
        </p:spPr>
      </p:pic>
      <p:pic>
        <p:nvPicPr>
          <p:cNvPr id="64" name="Graphic 63" descr="User with solid fill">
            <a:extLst>
              <a:ext uri="{FF2B5EF4-FFF2-40B4-BE49-F238E27FC236}">
                <a16:creationId xmlns:a16="http://schemas.microsoft.com/office/drawing/2014/main" id="{74AC8398-C104-C90D-B0F6-75F5AC293A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69006" y="4479500"/>
            <a:ext cx="661138" cy="661138"/>
          </a:xfrm>
          <a:prstGeom prst="rect">
            <a:avLst/>
          </a:prstGeom>
        </p:spPr>
      </p:pic>
      <p:pic>
        <p:nvPicPr>
          <p:cNvPr id="65" name="Graphic 64" descr="User with solid fill">
            <a:extLst>
              <a:ext uri="{FF2B5EF4-FFF2-40B4-BE49-F238E27FC236}">
                <a16:creationId xmlns:a16="http://schemas.microsoft.com/office/drawing/2014/main" id="{33E560B4-83A1-EBA8-83C3-B66F1C9B8F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69006" y="5322683"/>
            <a:ext cx="661138" cy="661138"/>
          </a:xfrm>
          <a:prstGeom prst="rect">
            <a:avLst/>
          </a:prstGeom>
        </p:spPr>
      </p:pic>
      <p:pic>
        <p:nvPicPr>
          <p:cNvPr id="19" name="Graphic 18" descr="User">
            <a:extLst>
              <a:ext uri="{FF2B5EF4-FFF2-40B4-BE49-F238E27FC236}">
                <a16:creationId xmlns:a16="http://schemas.microsoft.com/office/drawing/2014/main" id="{A634BC02-5E61-DC8F-B577-72B131914B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43409" y="78775"/>
            <a:ext cx="1356293" cy="1356293"/>
          </a:xfrm>
          <a:prstGeom prst="rect">
            <a:avLst/>
          </a:prstGeom>
        </p:spPr>
      </p:pic>
      <p:sp>
        <p:nvSpPr>
          <p:cNvPr id="20" name="TextBox 19">
            <a:extLst>
              <a:ext uri="{FF2B5EF4-FFF2-40B4-BE49-F238E27FC236}">
                <a16:creationId xmlns:a16="http://schemas.microsoft.com/office/drawing/2014/main" id="{D865EC7F-0A8E-E9AD-012B-563ECA9B67CA}"/>
              </a:ext>
            </a:extLst>
          </p:cNvPr>
          <p:cNvSpPr txBox="1"/>
          <p:nvPr/>
        </p:nvSpPr>
        <p:spPr>
          <a:xfrm>
            <a:off x="2853697" y="667710"/>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rPr>
              <a:t>A</a:t>
            </a:r>
          </a:p>
        </p:txBody>
      </p:sp>
      <p:pic>
        <p:nvPicPr>
          <p:cNvPr id="21" name="Graphic 20" descr="User">
            <a:extLst>
              <a:ext uri="{FF2B5EF4-FFF2-40B4-BE49-F238E27FC236}">
                <a16:creationId xmlns:a16="http://schemas.microsoft.com/office/drawing/2014/main" id="{02C25A2D-EA46-6EF2-E2B9-3FE5FE9A6B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17905" y="78775"/>
            <a:ext cx="1356293" cy="1356293"/>
          </a:xfrm>
          <a:prstGeom prst="rect">
            <a:avLst/>
          </a:prstGeom>
        </p:spPr>
      </p:pic>
      <p:sp>
        <p:nvSpPr>
          <p:cNvPr id="31" name="TextBox 30">
            <a:extLst>
              <a:ext uri="{FF2B5EF4-FFF2-40B4-BE49-F238E27FC236}">
                <a16:creationId xmlns:a16="http://schemas.microsoft.com/office/drawing/2014/main" id="{3967A1FF-706A-17E2-B522-BF5BCE07FF22}"/>
              </a:ext>
            </a:extLst>
          </p:cNvPr>
          <p:cNvSpPr txBox="1"/>
          <p:nvPr/>
        </p:nvSpPr>
        <p:spPr>
          <a:xfrm>
            <a:off x="9029205" y="667710"/>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Ink Free" panose="03080402000500000000" pitchFamily="66" charset="0"/>
              </a:rPr>
              <a:t>B</a:t>
            </a:r>
            <a:endPar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endParaRPr>
          </a:p>
        </p:txBody>
      </p:sp>
      <p:grpSp>
        <p:nvGrpSpPr>
          <p:cNvPr id="35" name="Group 34">
            <a:extLst>
              <a:ext uri="{FF2B5EF4-FFF2-40B4-BE49-F238E27FC236}">
                <a16:creationId xmlns:a16="http://schemas.microsoft.com/office/drawing/2014/main" id="{BCC6FD25-B35D-3987-4A9C-A0E30A24625C}"/>
              </a:ext>
            </a:extLst>
          </p:cNvPr>
          <p:cNvGrpSpPr/>
          <p:nvPr/>
        </p:nvGrpSpPr>
        <p:grpSpPr>
          <a:xfrm>
            <a:off x="6584228" y="1954795"/>
            <a:ext cx="854444" cy="705551"/>
            <a:chOff x="5943188" y="227098"/>
            <a:chExt cx="854444" cy="705551"/>
          </a:xfrm>
        </p:grpSpPr>
        <p:pic>
          <p:nvPicPr>
            <p:cNvPr id="33" name="Picture 32" descr="A cartoon of a child&#10;&#10;Description automatically generated">
              <a:extLst>
                <a:ext uri="{FF2B5EF4-FFF2-40B4-BE49-F238E27FC236}">
                  <a16:creationId xmlns:a16="http://schemas.microsoft.com/office/drawing/2014/main" id="{CCCBD395-F847-0BE7-36FF-77327CEE7ECA}"/>
                </a:ext>
              </a:extLst>
            </p:cNvPr>
            <p:cNvPicPr>
              <a:picLocks noChangeAspect="1"/>
            </p:cNvPicPr>
            <p:nvPr/>
          </p:nvPicPr>
          <p:blipFill rotWithShape="1">
            <a:blip r:embed="rId8">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32" name="Picture 31" descr="A cartoon of a person smiling&#10;&#10;Description automatically generated">
              <a:extLst>
                <a:ext uri="{FF2B5EF4-FFF2-40B4-BE49-F238E27FC236}">
                  <a16:creationId xmlns:a16="http://schemas.microsoft.com/office/drawing/2014/main" id="{51225AC1-0B76-07E7-8B48-2091EF4A37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47" name="Group 46">
            <a:extLst>
              <a:ext uri="{FF2B5EF4-FFF2-40B4-BE49-F238E27FC236}">
                <a16:creationId xmlns:a16="http://schemas.microsoft.com/office/drawing/2014/main" id="{AE8E6168-2052-CEC8-20DC-A6B88B101EC8}"/>
              </a:ext>
            </a:extLst>
          </p:cNvPr>
          <p:cNvGrpSpPr/>
          <p:nvPr/>
        </p:nvGrpSpPr>
        <p:grpSpPr>
          <a:xfrm>
            <a:off x="6584228" y="2780772"/>
            <a:ext cx="854444" cy="705551"/>
            <a:chOff x="5943188" y="227098"/>
            <a:chExt cx="854444" cy="705551"/>
          </a:xfrm>
        </p:grpSpPr>
        <p:pic>
          <p:nvPicPr>
            <p:cNvPr id="48" name="Picture 47" descr="A cartoon of a child&#10;&#10;Description automatically generated">
              <a:extLst>
                <a:ext uri="{FF2B5EF4-FFF2-40B4-BE49-F238E27FC236}">
                  <a16:creationId xmlns:a16="http://schemas.microsoft.com/office/drawing/2014/main" id="{CBAA05F1-7C38-A94A-64ED-1795A0201F5C}"/>
                </a:ext>
              </a:extLst>
            </p:cNvPr>
            <p:cNvPicPr>
              <a:picLocks noChangeAspect="1"/>
            </p:cNvPicPr>
            <p:nvPr/>
          </p:nvPicPr>
          <p:blipFill rotWithShape="1">
            <a:blip r:embed="rId8">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52" name="Picture 51" descr="A cartoon of a person smiling&#10;&#10;Description automatically generated">
              <a:extLst>
                <a:ext uri="{FF2B5EF4-FFF2-40B4-BE49-F238E27FC236}">
                  <a16:creationId xmlns:a16="http://schemas.microsoft.com/office/drawing/2014/main" id="{D367FE69-97D6-AAA0-ECCE-0282930458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2" name="Group 1">
            <a:extLst>
              <a:ext uri="{FF2B5EF4-FFF2-40B4-BE49-F238E27FC236}">
                <a16:creationId xmlns:a16="http://schemas.microsoft.com/office/drawing/2014/main" id="{66138F04-392E-D52C-263F-E2391F3A23CF}"/>
              </a:ext>
            </a:extLst>
          </p:cNvPr>
          <p:cNvGrpSpPr/>
          <p:nvPr/>
        </p:nvGrpSpPr>
        <p:grpSpPr>
          <a:xfrm>
            <a:off x="6619853" y="3569774"/>
            <a:ext cx="854444" cy="705551"/>
            <a:chOff x="5943188" y="227098"/>
            <a:chExt cx="854444" cy="705551"/>
          </a:xfrm>
        </p:grpSpPr>
        <p:pic>
          <p:nvPicPr>
            <p:cNvPr id="4" name="Picture 3" descr="A cartoon of a child&#10;&#10;Description automatically generated">
              <a:extLst>
                <a:ext uri="{FF2B5EF4-FFF2-40B4-BE49-F238E27FC236}">
                  <a16:creationId xmlns:a16="http://schemas.microsoft.com/office/drawing/2014/main" id="{85287DA3-EB1D-BD78-7B8C-0C811F542A1B}"/>
                </a:ext>
              </a:extLst>
            </p:cNvPr>
            <p:cNvPicPr>
              <a:picLocks noChangeAspect="1"/>
            </p:cNvPicPr>
            <p:nvPr/>
          </p:nvPicPr>
          <p:blipFill rotWithShape="1">
            <a:blip r:embed="rId8">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7" name="Picture 6" descr="A cartoon of a person smiling&#10;&#10;Description automatically generated">
              <a:extLst>
                <a:ext uri="{FF2B5EF4-FFF2-40B4-BE49-F238E27FC236}">
                  <a16:creationId xmlns:a16="http://schemas.microsoft.com/office/drawing/2014/main" id="{44119923-1ADC-4A64-EF1F-2D1695B2F7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8" name="Group 7">
            <a:extLst>
              <a:ext uri="{FF2B5EF4-FFF2-40B4-BE49-F238E27FC236}">
                <a16:creationId xmlns:a16="http://schemas.microsoft.com/office/drawing/2014/main" id="{831A3E8E-40B8-6B78-EE24-6E6BE27DA226}"/>
              </a:ext>
            </a:extLst>
          </p:cNvPr>
          <p:cNvGrpSpPr/>
          <p:nvPr/>
        </p:nvGrpSpPr>
        <p:grpSpPr>
          <a:xfrm>
            <a:off x="7751693" y="4457294"/>
            <a:ext cx="854444" cy="705551"/>
            <a:chOff x="5943188" y="227098"/>
            <a:chExt cx="854444" cy="705551"/>
          </a:xfrm>
        </p:grpSpPr>
        <p:pic>
          <p:nvPicPr>
            <p:cNvPr id="9" name="Picture 8" descr="A cartoon of a child&#10;&#10;Description automatically generated">
              <a:extLst>
                <a:ext uri="{FF2B5EF4-FFF2-40B4-BE49-F238E27FC236}">
                  <a16:creationId xmlns:a16="http://schemas.microsoft.com/office/drawing/2014/main" id="{33E795AF-E1D9-80E1-27A0-59BC98EBFC2C}"/>
                </a:ext>
              </a:extLst>
            </p:cNvPr>
            <p:cNvPicPr>
              <a:picLocks noChangeAspect="1"/>
            </p:cNvPicPr>
            <p:nvPr/>
          </p:nvPicPr>
          <p:blipFill rotWithShape="1">
            <a:blip r:embed="rId8">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BF5D3043-12F5-C1FE-244B-481A5CFE84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12" name="Group 11">
            <a:extLst>
              <a:ext uri="{FF2B5EF4-FFF2-40B4-BE49-F238E27FC236}">
                <a16:creationId xmlns:a16="http://schemas.microsoft.com/office/drawing/2014/main" id="{EBA246A2-7449-44DF-C769-C1E9E315D96F}"/>
              </a:ext>
            </a:extLst>
          </p:cNvPr>
          <p:cNvGrpSpPr/>
          <p:nvPr/>
        </p:nvGrpSpPr>
        <p:grpSpPr>
          <a:xfrm>
            <a:off x="7751693" y="5300477"/>
            <a:ext cx="854444" cy="705551"/>
            <a:chOff x="5943188" y="227098"/>
            <a:chExt cx="854444" cy="705551"/>
          </a:xfrm>
        </p:grpSpPr>
        <p:pic>
          <p:nvPicPr>
            <p:cNvPr id="16" name="Picture 15" descr="A cartoon of a child&#10;&#10;Description automatically generated">
              <a:extLst>
                <a:ext uri="{FF2B5EF4-FFF2-40B4-BE49-F238E27FC236}">
                  <a16:creationId xmlns:a16="http://schemas.microsoft.com/office/drawing/2014/main" id="{B70D8DF2-86DE-D826-309F-02B7F5DFAD13}"/>
                </a:ext>
              </a:extLst>
            </p:cNvPr>
            <p:cNvPicPr>
              <a:picLocks noChangeAspect="1"/>
            </p:cNvPicPr>
            <p:nvPr/>
          </p:nvPicPr>
          <p:blipFill rotWithShape="1">
            <a:blip r:embed="rId8">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17" name="Picture 16" descr="A cartoon of a person smiling&#10;&#10;Description automatically generated">
              <a:extLst>
                <a:ext uri="{FF2B5EF4-FFF2-40B4-BE49-F238E27FC236}">
                  <a16:creationId xmlns:a16="http://schemas.microsoft.com/office/drawing/2014/main" id="{4DBE7294-3E96-4CD6-3642-8345A96CE5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spTree>
    <p:extLst>
      <p:ext uri="{BB962C8B-B14F-4D97-AF65-F5344CB8AC3E}">
        <p14:creationId xmlns:p14="http://schemas.microsoft.com/office/powerpoint/2010/main" val="104151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175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175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175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175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wipe(left)">
                                      <p:cBhvr>
                                        <p:cTn id="44" dur="175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175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wipe(left)">
                                      <p:cBhvr>
                                        <p:cTn id="58" dur="1750"/>
                                        <p:tgtEl>
                                          <p:spTgt spid="5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175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wipe(left)">
                                      <p:cBhvr>
                                        <p:cTn id="72" dur="17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4" grpId="0"/>
      <p:bldP spid="15" grpId="0"/>
      <p:bldP spid="34" grpId="0" animBg="1"/>
      <p:bldP spid="38" grpId="0"/>
      <p:bldP spid="39" grpId="0" animBg="1"/>
      <p:bldP spid="45" grpId="0"/>
      <p:bldP spid="49" grpId="0" animBg="1"/>
      <p:bldP spid="50" grpId="0"/>
      <p:bldP spid="51" grpId="0" animBg="1"/>
      <p:bldP spid="55" grpId="0"/>
      <p:bldP spid="59" grpId="0" animBg="1"/>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4">
            <a:extLst>
              <a:ext uri="{FF2B5EF4-FFF2-40B4-BE49-F238E27FC236}">
                <a16:creationId xmlns:a16="http://schemas.microsoft.com/office/drawing/2014/main" id="{801D728B-15DA-6A30-F2B4-F232985D56A6}"/>
              </a:ext>
            </a:extLst>
          </p:cNvPr>
          <p:cNvGraphicFramePr>
            <a:graphicFrameLocks noGrp="1"/>
          </p:cNvGraphicFramePr>
          <p:nvPr>
            <p:extLst>
              <p:ext uri="{D42A27DB-BD31-4B8C-83A1-F6EECF244321}">
                <p14:modId xmlns:p14="http://schemas.microsoft.com/office/powerpoint/2010/main" val="853936263"/>
              </p:ext>
            </p:extLst>
          </p:nvPr>
        </p:nvGraphicFramePr>
        <p:xfrm>
          <a:off x="167661" y="584200"/>
          <a:ext cx="11847798" cy="6195599"/>
        </p:xfrm>
        <a:graphic>
          <a:graphicData uri="http://schemas.openxmlformats.org/drawingml/2006/table">
            <a:tbl>
              <a:tblPr firstRow="1" bandRow="1"/>
              <a:tblGrid>
                <a:gridCol w="1498652">
                  <a:extLst>
                    <a:ext uri="{9D8B030D-6E8A-4147-A177-3AD203B41FA5}">
                      <a16:colId xmlns:a16="http://schemas.microsoft.com/office/drawing/2014/main" val="1203737284"/>
                    </a:ext>
                  </a:extLst>
                </a:gridCol>
                <a:gridCol w="3296748">
                  <a:extLst>
                    <a:ext uri="{9D8B030D-6E8A-4147-A177-3AD203B41FA5}">
                      <a16:colId xmlns:a16="http://schemas.microsoft.com/office/drawing/2014/main" val="1810222861"/>
                    </a:ext>
                  </a:extLst>
                </a:gridCol>
                <a:gridCol w="3470817">
                  <a:extLst>
                    <a:ext uri="{9D8B030D-6E8A-4147-A177-3AD203B41FA5}">
                      <a16:colId xmlns:a16="http://schemas.microsoft.com/office/drawing/2014/main" val="274413866"/>
                    </a:ext>
                  </a:extLst>
                </a:gridCol>
                <a:gridCol w="3581581">
                  <a:extLst>
                    <a:ext uri="{9D8B030D-6E8A-4147-A177-3AD203B41FA5}">
                      <a16:colId xmlns:a16="http://schemas.microsoft.com/office/drawing/2014/main" val="2706468897"/>
                    </a:ext>
                  </a:extLst>
                </a:gridCol>
              </a:tblGrid>
              <a:tr h="88235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B0F0"/>
                          </a:solidFill>
                          <a:latin typeface="Century Gothic" panose="020B0502020202020204" pitchFamily="34" charset="0"/>
                        </a:rPr>
                        <a:t>finden</a:t>
                      </a:r>
                      <a:endParaRPr lang="en-GB" sz="2400" b="1">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das </a:t>
                      </a:r>
                      <a:r>
                        <a:rPr lang="en-GB" sz="2400" b="1" err="1">
                          <a:solidFill>
                            <a:srgbClr val="00B0F0"/>
                          </a:solidFill>
                          <a:latin typeface="Century Gothic" panose="020B0502020202020204" pitchFamily="34" charset="0"/>
                        </a:rPr>
                        <a:t>Projekt</a:t>
                      </a:r>
                      <a:endParaRPr lang="en-GB" sz="2400" b="1">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Sie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465">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der </a:t>
                      </a:r>
                      <a:r>
                        <a:rPr lang="en-GB" sz="2400" b="1" err="1">
                          <a:solidFill>
                            <a:srgbClr val="00B0F0"/>
                          </a:solidFill>
                          <a:latin typeface="Century Gothic" panose="020B0502020202020204" pitchFamily="34" charset="0"/>
                        </a:rPr>
                        <a:t>Müll</a:t>
                      </a:r>
                      <a:endParaRPr lang="en-GB" sz="2400" b="1">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die Kunst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Sie </a:t>
                      </a:r>
                      <a:r>
                        <a:rPr lang="en-GB" sz="2400" b="1" err="1">
                          <a:solidFill>
                            <a:srgbClr val="00B0F0"/>
                          </a:solidFill>
                          <a:latin typeface="Century Gothic" panose="020B0502020202020204" pitchFamily="34" charset="0"/>
                        </a:rPr>
                        <a:t>werden</a:t>
                      </a:r>
                      <a:endParaRPr lang="en-GB" sz="2400" b="1">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46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92D050"/>
                          </a:solidFill>
                          <a:latin typeface="Century Gothic" panose="020B0502020202020204" pitchFamily="34" charset="0"/>
                        </a:rPr>
                        <a:t>montags</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92D050"/>
                          </a:solidFill>
                          <a:latin typeface="Century Gothic" panose="020B0502020202020204" pitchFamily="34" charset="0"/>
                        </a:rPr>
                        <a:t>spät</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92D050"/>
                          </a:solidFill>
                          <a:latin typeface="Century Gothic" panose="020B0502020202020204" pitchFamily="34" charset="0"/>
                        </a:rPr>
                        <a:t>der </a:t>
                      </a:r>
                      <a:r>
                        <a:rPr lang="en-US" sz="2400" b="1" err="1">
                          <a:solidFill>
                            <a:srgbClr val="92D050"/>
                          </a:solidFill>
                          <a:latin typeface="Century Gothic" panose="020B0502020202020204" pitchFamily="34" charset="0"/>
                        </a:rPr>
                        <a:t>Markt</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465">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92D050"/>
                          </a:solidFill>
                          <a:latin typeface="Century Gothic" panose="020B0502020202020204" pitchFamily="34" charset="0"/>
                        </a:rPr>
                        <a:t>nach</a:t>
                      </a:r>
                      <a:r>
                        <a:rPr lang="en-GB" sz="2400" b="1">
                          <a:solidFill>
                            <a:srgbClr val="92D050"/>
                          </a:solidFill>
                          <a:latin typeface="Century Gothic" panose="020B0502020202020204" pitchFamily="34" charset="0"/>
                        </a:rPr>
                        <a:t> </a:t>
                      </a:r>
                      <a:r>
                        <a:rPr lang="en-GB" sz="2400" b="1" err="1">
                          <a:solidFill>
                            <a:srgbClr val="92D050"/>
                          </a:solidFill>
                          <a:latin typeface="Century Gothic" panose="020B0502020202020204" pitchFamily="34" charset="0"/>
                        </a:rPr>
                        <a:t>Hause</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92D050"/>
                          </a:solidFill>
                          <a:latin typeface="Century Gothic" panose="020B0502020202020204" pitchFamily="34" charset="0"/>
                        </a:rPr>
                        <a:t>zu</a:t>
                      </a:r>
                      <a:r>
                        <a:rPr lang="en-US" sz="2400" b="1">
                          <a:solidFill>
                            <a:srgbClr val="92D050"/>
                          </a:solidFill>
                          <a:latin typeface="Century Gothic" panose="020B0502020202020204" pitchFamily="34" charset="0"/>
                        </a:rPr>
                        <a:t> </a:t>
                      </a:r>
                      <a:r>
                        <a:rPr lang="en-US" sz="2400" b="1" err="1">
                          <a:solidFill>
                            <a:srgbClr val="92D050"/>
                          </a:solidFill>
                          <a:latin typeface="Century Gothic" panose="020B0502020202020204" pitchFamily="34" charset="0"/>
                        </a:rPr>
                        <a:t>Hause</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92D050"/>
                          </a:solidFill>
                          <a:latin typeface="Century Gothic" panose="020B0502020202020204" pitchFamily="34" charset="0"/>
                        </a:rPr>
                        <a:t>lernen</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465">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3399"/>
                          </a:solidFill>
                          <a:latin typeface="Century Gothic" panose="020B0502020202020204" pitchFamily="34" charset="0"/>
                        </a:rPr>
                        <a:t>essen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3399"/>
                          </a:solidFill>
                          <a:latin typeface="Century Gothic" panose="020B0502020202020204" pitchFamily="34" charset="0"/>
                        </a:rPr>
                        <a:t>dann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3399"/>
                          </a:solidFill>
                          <a:latin typeface="Century Gothic" panose="020B0502020202020204" pitchFamily="34" charset="0"/>
                        </a:rPr>
                        <a:t>gehen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005919">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FF3399"/>
                          </a:solidFill>
                          <a:latin typeface="Century Gothic" panose="020B0502020202020204" pitchFamily="34" charset="0"/>
                        </a:rPr>
                        <a:t>sehen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FF3399"/>
                          </a:solidFill>
                          <a:latin typeface="Century Gothic" panose="020B0502020202020204" pitchFamily="34" charset="0"/>
                        </a:rPr>
                        <a:t>(die) (Party)</a:t>
                      </a:r>
                      <a:r>
                        <a:rPr lang="en-US" sz="2400" b="1" err="1">
                          <a:solidFill>
                            <a:srgbClr val="FF3399"/>
                          </a:solidFill>
                          <a:latin typeface="Century Gothic" panose="020B0502020202020204" pitchFamily="34" charset="0"/>
                        </a:rPr>
                        <a:t>Kleidung</a:t>
                      </a:r>
                      <a:endParaRPr lang="en-US" sz="2400" b="1">
                        <a:solidFill>
                          <a:srgbClr val="FF3399"/>
                        </a:solidFill>
                        <a:latin typeface="Century Gothic" panose="020B0502020202020204" pitchFamily="34" charset="0"/>
                      </a:endParaRPr>
                    </a:p>
                    <a:p>
                      <a:endParaRPr lang="en-GB" sz="20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3399"/>
                          </a:solidFill>
                          <a:latin typeface="Century Gothic" panose="020B0502020202020204" pitchFamily="34" charset="0"/>
                        </a:rPr>
                        <a:t>singen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465">
                <a:tc vMerge="1">
                  <a:txBody>
                    <a:bodyPr/>
                    <a:lstStyle/>
                    <a:p>
                      <a:endParaRPr lang="en-GB" sz="2800" b="1">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FF3399"/>
                          </a:solidFill>
                          <a:latin typeface="Century Gothic" panose="020B0502020202020204" pitchFamily="34" charset="0"/>
                        </a:rPr>
                        <a:t>man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FF3399"/>
                          </a:solidFill>
                          <a:latin typeface="Century Gothic" panose="020B0502020202020204" pitchFamily="34" charset="0"/>
                        </a:rPr>
                        <a:t>tanzen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3399"/>
                          </a:solidFill>
                          <a:latin typeface="Century Gothic" panose="020B0502020202020204" pitchFamily="34" charset="0"/>
                        </a:rPr>
                        <a:t>tragen</a:t>
                      </a:r>
                      <a:endParaRPr lang="en-GB" sz="2400" b="1">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a:solidFill>
                  <a:srgbClr val="002060"/>
                </a:solidFill>
                <a:latin typeface="Century Gothic" panose="020B0502020202020204" pitchFamily="34" charset="0"/>
                <a:ea typeface="Century Gothic"/>
                <a:cs typeface="Century Gothic"/>
                <a:sym typeface="Century Gothic"/>
              </a:rPr>
              <a:t>Follow up 5: </a:t>
            </a:r>
            <a:endParaRPr lang="en-GB" sz="280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3E7D2B5C-9ACA-B869-81B5-568F4AEB5254}"/>
              </a:ext>
            </a:extLst>
          </p:cNvPr>
          <p:cNvPicPr>
            <a:picLocks noChangeAspect="1"/>
          </p:cNvPicPr>
          <p:nvPr/>
        </p:nvPicPr>
        <p:blipFill>
          <a:blip r:embed="rId3"/>
          <a:stretch>
            <a:fillRect/>
          </a:stretch>
        </p:blipFill>
        <p:spPr>
          <a:xfrm>
            <a:off x="307191" y="2638028"/>
            <a:ext cx="1186070" cy="1080360"/>
          </a:xfrm>
          <a:prstGeom prst="rect">
            <a:avLst/>
          </a:prstGeom>
        </p:spPr>
      </p:pic>
      <p:pic>
        <p:nvPicPr>
          <p:cNvPr id="4" name="Picture 3" descr="Icon&#10;&#10;Description automatically generated">
            <a:extLst>
              <a:ext uri="{FF2B5EF4-FFF2-40B4-BE49-F238E27FC236}">
                <a16:creationId xmlns:a16="http://schemas.microsoft.com/office/drawing/2014/main" id="{B1DCA82B-5305-FA9B-E773-1F6AFFF5B5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613" y="923295"/>
            <a:ext cx="1186070" cy="1186070"/>
          </a:xfrm>
          <a:prstGeom prst="rect">
            <a:avLst/>
          </a:prstGeom>
        </p:spPr>
      </p:pic>
      <p:pic>
        <p:nvPicPr>
          <p:cNvPr id="5" name="Picture 4">
            <a:extLst>
              <a:ext uri="{FF2B5EF4-FFF2-40B4-BE49-F238E27FC236}">
                <a16:creationId xmlns:a16="http://schemas.microsoft.com/office/drawing/2014/main" id="{4A51BE22-8EA3-2655-1B6E-383375D73B67}"/>
              </a:ext>
            </a:extLst>
          </p:cNvPr>
          <p:cNvPicPr>
            <a:picLocks noChangeAspect="1"/>
          </p:cNvPicPr>
          <p:nvPr/>
        </p:nvPicPr>
        <p:blipFill>
          <a:blip r:embed="rId5"/>
          <a:stretch>
            <a:fillRect/>
          </a:stretch>
        </p:blipFill>
        <p:spPr>
          <a:xfrm>
            <a:off x="288606" y="4681964"/>
            <a:ext cx="1162417" cy="1101237"/>
          </a:xfrm>
          <a:prstGeom prst="rect">
            <a:avLst/>
          </a:prstGeom>
        </p:spPr>
      </p:pic>
      <p:sp>
        <p:nvSpPr>
          <p:cNvPr id="6" name="TextBox 5">
            <a:extLst>
              <a:ext uri="{FF2B5EF4-FFF2-40B4-BE49-F238E27FC236}">
                <a16:creationId xmlns:a16="http://schemas.microsoft.com/office/drawing/2014/main" id="{41463198-35C0-2562-7D14-6C23C01230F2}"/>
              </a:ext>
            </a:extLst>
          </p:cNvPr>
          <p:cNvSpPr txBox="1"/>
          <p:nvPr/>
        </p:nvSpPr>
        <p:spPr>
          <a:xfrm>
            <a:off x="945512" y="576425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x1</a:t>
            </a:r>
          </a:p>
        </p:txBody>
      </p:sp>
      <p:sp>
        <p:nvSpPr>
          <p:cNvPr id="7" name="TextBox 6">
            <a:extLst>
              <a:ext uri="{FF2B5EF4-FFF2-40B4-BE49-F238E27FC236}">
                <a16:creationId xmlns:a16="http://schemas.microsoft.com/office/drawing/2014/main" id="{1D35A43A-5E09-8AB7-9C1A-5C22A0818CF6}"/>
              </a:ext>
            </a:extLst>
          </p:cNvPr>
          <p:cNvSpPr txBox="1"/>
          <p:nvPr/>
        </p:nvSpPr>
        <p:spPr>
          <a:xfrm>
            <a:off x="1094923" y="347638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x2</a:t>
            </a:r>
          </a:p>
        </p:txBody>
      </p:sp>
      <p:sp>
        <p:nvSpPr>
          <p:cNvPr id="8" name="TextBox 7">
            <a:extLst>
              <a:ext uri="{FF2B5EF4-FFF2-40B4-BE49-F238E27FC236}">
                <a16:creationId xmlns:a16="http://schemas.microsoft.com/office/drawing/2014/main" id="{9811A541-8271-98D9-DF79-388945F142F2}"/>
              </a:ext>
            </a:extLst>
          </p:cNvPr>
          <p:cNvSpPr txBox="1"/>
          <p:nvPr/>
        </p:nvSpPr>
        <p:spPr>
          <a:xfrm>
            <a:off x="1124083" y="175273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x3</a:t>
            </a:r>
          </a:p>
        </p:txBody>
      </p:sp>
      <p:sp>
        <p:nvSpPr>
          <p:cNvPr id="9" name="TextBox 8">
            <a:extLst>
              <a:ext uri="{FF2B5EF4-FFF2-40B4-BE49-F238E27FC236}">
                <a16:creationId xmlns:a16="http://schemas.microsoft.com/office/drawing/2014/main" id="{8C14CEE0-6668-C5FE-0746-F8C9602D8B97}"/>
              </a:ext>
            </a:extLst>
          </p:cNvPr>
          <p:cNvSpPr txBox="1"/>
          <p:nvPr/>
        </p:nvSpPr>
        <p:spPr>
          <a:xfrm>
            <a:off x="1678278" y="6332879"/>
            <a:ext cx="31982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kern="0">
                <a:solidFill>
                  <a:srgbClr val="002060"/>
                </a:solidFill>
                <a:latin typeface="Century Gothic" panose="020B0502020202020204" pitchFamily="34" charset="0"/>
                <a:cs typeface="Arial"/>
                <a:sym typeface="Arial"/>
              </a:rPr>
              <a:t>you (general), people</a:t>
            </a:r>
            <a:endParaRPr kumimoji="0" lang="en-GB" sz="22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endParaRPr>
          </a:p>
        </p:txBody>
      </p:sp>
      <p:sp>
        <p:nvSpPr>
          <p:cNvPr id="10" name="TextBox 9">
            <a:extLst>
              <a:ext uri="{FF2B5EF4-FFF2-40B4-BE49-F238E27FC236}">
                <a16:creationId xmlns:a16="http://schemas.microsoft.com/office/drawing/2014/main" id="{3E8B2741-EE68-C3C0-2692-6C3F498FD57E}"/>
              </a:ext>
            </a:extLst>
          </p:cNvPr>
          <p:cNvSpPr txBox="1"/>
          <p:nvPr/>
        </p:nvSpPr>
        <p:spPr>
          <a:xfrm>
            <a:off x="4969148" y="6309129"/>
            <a:ext cx="31982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to dance, dancing</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1" name="TextBox 10">
            <a:extLst>
              <a:ext uri="{FF2B5EF4-FFF2-40B4-BE49-F238E27FC236}">
                <a16:creationId xmlns:a16="http://schemas.microsoft.com/office/drawing/2014/main" id="{12939D56-B098-0515-F8DC-216B5F182801}"/>
              </a:ext>
            </a:extLst>
          </p:cNvPr>
          <p:cNvSpPr txBox="1"/>
          <p:nvPr/>
        </p:nvSpPr>
        <p:spPr>
          <a:xfrm>
            <a:off x="8451787" y="6309129"/>
            <a:ext cx="36045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to wear, wearing</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2" name="TextBox 11">
            <a:extLst>
              <a:ext uri="{FF2B5EF4-FFF2-40B4-BE49-F238E27FC236}">
                <a16:creationId xmlns:a16="http://schemas.microsoft.com/office/drawing/2014/main" id="{9CD26091-6F71-9C35-3AE6-70995109D27B}"/>
              </a:ext>
            </a:extLst>
          </p:cNvPr>
          <p:cNvSpPr txBox="1"/>
          <p:nvPr/>
        </p:nvSpPr>
        <p:spPr>
          <a:xfrm>
            <a:off x="1678278" y="5446553"/>
            <a:ext cx="36500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to see, seeing	</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3" name="TextBox 12">
            <a:extLst>
              <a:ext uri="{FF2B5EF4-FFF2-40B4-BE49-F238E27FC236}">
                <a16:creationId xmlns:a16="http://schemas.microsoft.com/office/drawing/2014/main" id="{E4376641-256D-0765-65E8-90E65C0FA32B}"/>
              </a:ext>
            </a:extLst>
          </p:cNvPr>
          <p:cNvSpPr txBox="1"/>
          <p:nvPr/>
        </p:nvSpPr>
        <p:spPr>
          <a:xfrm>
            <a:off x="4969148" y="5448733"/>
            <a:ext cx="32743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(the) (party) clothes</a:t>
            </a:r>
          </a:p>
        </p:txBody>
      </p:sp>
      <p:sp>
        <p:nvSpPr>
          <p:cNvPr id="14" name="TextBox 13">
            <a:extLst>
              <a:ext uri="{FF2B5EF4-FFF2-40B4-BE49-F238E27FC236}">
                <a16:creationId xmlns:a16="http://schemas.microsoft.com/office/drawing/2014/main" id="{FEAE7285-6F1B-2EF6-43EC-AD91C2F2DC21}"/>
              </a:ext>
            </a:extLst>
          </p:cNvPr>
          <p:cNvSpPr txBox="1"/>
          <p:nvPr/>
        </p:nvSpPr>
        <p:spPr>
          <a:xfrm>
            <a:off x="8451787" y="5446553"/>
            <a:ext cx="2848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to sing, singing</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5" name="TextBox 14">
            <a:extLst>
              <a:ext uri="{FF2B5EF4-FFF2-40B4-BE49-F238E27FC236}">
                <a16:creationId xmlns:a16="http://schemas.microsoft.com/office/drawing/2014/main" id="{035E929F-1F70-3246-81E5-61868DD71EA8}"/>
              </a:ext>
            </a:extLst>
          </p:cNvPr>
          <p:cNvSpPr txBox="1"/>
          <p:nvPr/>
        </p:nvSpPr>
        <p:spPr>
          <a:xfrm>
            <a:off x="1678278" y="4443318"/>
            <a:ext cx="29359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to eat, eating</a:t>
            </a:r>
          </a:p>
        </p:txBody>
      </p:sp>
      <p:sp>
        <p:nvSpPr>
          <p:cNvPr id="16" name="TextBox 15">
            <a:extLst>
              <a:ext uri="{FF2B5EF4-FFF2-40B4-BE49-F238E27FC236}">
                <a16:creationId xmlns:a16="http://schemas.microsoft.com/office/drawing/2014/main" id="{31DBD5E7-62FB-24CB-DBBD-0821E55048CD}"/>
              </a:ext>
            </a:extLst>
          </p:cNvPr>
          <p:cNvSpPr txBox="1"/>
          <p:nvPr/>
        </p:nvSpPr>
        <p:spPr>
          <a:xfrm>
            <a:off x="4969148" y="4443318"/>
            <a:ext cx="3306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then</a:t>
            </a:r>
          </a:p>
        </p:txBody>
      </p:sp>
      <p:sp>
        <p:nvSpPr>
          <p:cNvPr id="17" name="TextBox 16">
            <a:extLst>
              <a:ext uri="{FF2B5EF4-FFF2-40B4-BE49-F238E27FC236}">
                <a16:creationId xmlns:a16="http://schemas.microsoft.com/office/drawing/2014/main" id="{EEFF4C7B-8CFD-6DF3-0FD8-59A1BA51F3F7}"/>
              </a:ext>
            </a:extLst>
          </p:cNvPr>
          <p:cNvSpPr txBox="1"/>
          <p:nvPr/>
        </p:nvSpPr>
        <p:spPr>
          <a:xfrm>
            <a:off x="8451787" y="4443318"/>
            <a:ext cx="33169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to go, going</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8" name="TextBox 17">
            <a:extLst>
              <a:ext uri="{FF2B5EF4-FFF2-40B4-BE49-F238E27FC236}">
                <a16:creationId xmlns:a16="http://schemas.microsoft.com/office/drawing/2014/main" id="{71F9968D-1EFD-E8E4-82CC-839E141849B4}"/>
              </a:ext>
            </a:extLst>
          </p:cNvPr>
          <p:cNvSpPr txBox="1"/>
          <p:nvPr/>
        </p:nvSpPr>
        <p:spPr>
          <a:xfrm>
            <a:off x="1678278" y="35793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(to) home</a:t>
            </a:r>
          </a:p>
        </p:txBody>
      </p:sp>
      <p:sp>
        <p:nvSpPr>
          <p:cNvPr id="19" name="TextBox 18">
            <a:extLst>
              <a:ext uri="{FF2B5EF4-FFF2-40B4-BE49-F238E27FC236}">
                <a16:creationId xmlns:a16="http://schemas.microsoft.com/office/drawing/2014/main" id="{E182A389-E264-08BA-670F-F090562C8693}"/>
              </a:ext>
            </a:extLst>
          </p:cNvPr>
          <p:cNvSpPr txBox="1"/>
          <p:nvPr/>
        </p:nvSpPr>
        <p:spPr>
          <a:xfrm>
            <a:off x="4969148" y="3579386"/>
            <a:ext cx="344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at home</a:t>
            </a:r>
          </a:p>
        </p:txBody>
      </p:sp>
      <p:sp>
        <p:nvSpPr>
          <p:cNvPr id="22" name="TextBox 21">
            <a:extLst>
              <a:ext uri="{FF2B5EF4-FFF2-40B4-BE49-F238E27FC236}">
                <a16:creationId xmlns:a16="http://schemas.microsoft.com/office/drawing/2014/main" id="{A7FC6EC4-DC5D-C72C-74C1-24A95233D893}"/>
              </a:ext>
            </a:extLst>
          </p:cNvPr>
          <p:cNvSpPr txBox="1"/>
          <p:nvPr/>
        </p:nvSpPr>
        <p:spPr>
          <a:xfrm>
            <a:off x="8451787" y="3579386"/>
            <a:ext cx="3021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to learn, learning</a:t>
            </a:r>
          </a:p>
        </p:txBody>
      </p:sp>
      <p:sp>
        <p:nvSpPr>
          <p:cNvPr id="23" name="TextBox 22">
            <a:extLst>
              <a:ext uri="{FF2B5EF4-FFF2-40B4-BE49-F238E27FC236}">
                <a16:creationId xmlns:a16="http://schemas.microsoft.com/office/drawing/2014/main" id="{29500668-3C3F-6F5E-E4F2-6ED27616A071}"/>
              </a:ext>
            </a:extLst>
          </p:cNvPr>
          <p:cNvSpPr txBox="1"/>
          <p:nvPr/>
        </p:nvSpPr>
        <p:spPr>
          <a:xfrm>
            <a:off x="1678278" y="2713009"/>
            <a:ext cx="3290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a:solidFill>
                  <a:srgbClr val="002060"/>
                </a:solidFill>
                <a:latin typeface="Century Gothic" panose="020B0502020202020204" pitchFamily="34" charset="0"/>
                <a:cs typeface="Arial"/>
                <a:sym typeface="Arial"/>
              </a:rPr>
              <a:t>on Mondays</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4" name="TextBox 23">
            <a:extLst>
              <a:ext uri="{FF2B5EF4-FFF2-40B4-BE49-F238E27FC236}">
                <a16:creationId xmlns:a16="http://schemas.microsoft.com/office/drawing/2014/main" id="{4F69C691-968B-9C95-AC1F-8A12560FFBC7}"/>
              </a:ext>
            </a:extLst>
          </p:cNvPr>
          <p:cNvSpPr txBox="1"/>
          <p:nvPr/>
        </p:nvSpPr>
        <p:spPr>
          <a:xfrm>
            <a:off x="4969148" y="27140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late</a:t>
            </a:r>
          </a:p>
        </p:txBody>
      </p:sp>
      <p:sp>
        <p:nvSpPr>
          <p:cNvPr id="25" name="TextBox 24">
            <a:extLst>
              <a:ext uri="{FF2B5EF4-FFF2-40B4-BE49-F238E27FC236}">
                <a16:creationId xmlns:a16="http://schemas.microsoft.com/office/drawing/2014/main" id="{88C846A6-8917-AD67-A86F-EE52A0D7C694}"/>
              </a:ext>
            </a:extLst>
          </p:cNvPr>
          <p:cNvSpPr txBox="1"/>
          <p:nvPr/>
        </p:nvSpPr>
        <p:spPr>
          <a:xfrm>
            <a:off x="8451787" y="271404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(the) market</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A33A0C4B-8B2B-D763-30E5-5E758C832EFB}"/>
              </a:ext>
            </a:extLst>
          </p:cNvPr>
          <p:cNvSpPr txBox="1"/>
          <p:nvPr/>
        </p:nvSpPr>
        <p:spPr>
          <a:xfrm>
            <a:off x="1678278" y="1854133"/>
            <a:ext cx="2770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(the) rubbish</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7" name="TextBox 26">
            <a:extLst>
              <a:ext uri="{FF2B5EF4-FFF2-40B4-BE49-F238E27FC236}">
                <a16:creationId xmlns:a16="http://schemas.microsoft.com/office/drawing/2014/main" id="{5C10402C-1AB9-ED2F-8C7E-2D26BC4BDCD1}"/>
              </a:ext>
            </a:extLst>
          </p:cNvPr>
          <p:cNvSpPr txBox="1"/>
          <p:nvPr/>
        </p:nvSpPr>
        <p:spPr>
          <a:xfrm>
            <a:off x="4969148" y="1854133"/>
            <a:ext cx="3387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(the) art</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9" name="TextBox 28">
            <a:extLst>
              <a:ext uri="{FF2B5EF4-FFF2-40B4-BE49-F238E27FC236}">
                <a16:creationId xmlns:a16="http://schemas.microsoft.com/office/drawing/2014/main" id="{BC9C3AFA-BC88-D816-E3BC-8B99898D4603}"/>
              </a:ext>
            </a:extLst>
          </p:cNvPr>
          <p:cNvSpPr txBox="1"/>
          <p:nvPr/>
        </p:nvSpPr>
        <p:spPr>
          <a:xfrm>
            <a:off x="8451787" y="1854133"/>
            <a:ext cx="35799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kern="0">
                <a:solidFill>
                  <a:srgbClr val="002060"/>
                </a:solidFill>
                <a:latin typeface="Century Gothic" panose="020B0502020202020204" pitchFamily="34" charset="0"/>
                <a:cs typeface="Arial"/>
                <a:sym typeface="Arial"/>
              </a:rPr>
              <a:t>you (formal) become/get</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6A607BB8-67B4-67DF-984C-64747856791F}"/>
              </a:ext>
            </a:extLst>
          </p:cNvPr>
          <p:cNvSpPr txBox="1"/>
          <p:nvPr/>
        </p:nvSpPr>
        <p:spPr>
          <a:xfrm>
            <a:off x="1678278" y="1002723"/>
            <a:ext cx="3336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to</a:t>
            </a:r>
            <a:r>
              <a:rPr kumimoji="0" lang="en-GB" sz="2400" b="0" i="0" u="none" strike="noStrike" kern="0" cap="none" spc="0" normalizeH="0" noProof="0">
                <a:ln>
                  <a:noFill/>
                </a:ln>
                <a:solidFill>
                  <a:srgbClr val="002060"/>
                </a:solidFill>
                <a:effectLst/>
                <a:uLnTx/>
                <a:uFillTx/>
                <a:latin typeface="Century Gothic" panose="020B0502020202020204" pitchFamily="34" charset="0"/>
                <a:ea typeface="+mn-ea"/>
                <a:cs typeface="Arial"/>
                <a:sym typeface="Arial"/>
              </a:rPr>
              <a:t> find, finding</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31" name="TextBox 30">
            <a:extLst>
              <a:ext uri="{FF2B5EF4-FFF2-40B4-BE49-F238E27FC236}">
                <a16:creationId xmlns:a16="http://schemas.microsoft.com/office/drawing/2014/main" id="{723590FB-2FC6-7C4B-9B74-362FB43A9DD3}"/>
              </a:ext>
            </a:extLst>
          </p:cNvPr>
          <p:cNvSpPr txBox="1"/>
          <p:nvPr/>
        </p:nvSpPr>
        <p:spPr>
          <a:xfrm>
            <a:off x="5236945" y="101184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32" name="TextBox 31">
            <a:extLst>
              <a:ext uri="{FF2B5EF4-FFF2-40B4-BE49-F238E27FC236}">
                <a16:creationId xmlns:a16="http://schemas.microsoft.com/office/drawing/2014/main" id="{BECBBB0B-8B32-4AF7-7C45-FD2F182FAE37}"/>
              </a:ext>
            </a:extLst>
          </p:cNvPr>
          <p:cNvSpPr txBox="1"/>
          <p:nvPr/>
        </p:nvSpPr>
        <p:spPr>
          <a:xfrm>
            <a:off x="4969148" y="1002723"/>
            <a:ext cx="31982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(the) project</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83E54EE8-9593-A04C-B698-5AA38160ED4B}"/>
              </a:ext>
            </a:extLst>
          </p:cNvPr>
          <p:cNvSpPr txBox="1"/>
          <p:nvPr/>
        </p:nvSpPr>
        <p:spPr>
          <a:xfrm>
            <a:off x="8451787" y="100272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you (formal)</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nodePh="1">
                                  <p:stCondLst>
                                    <p:cond delay="0"/>
                                  </p:stCondLst>
                                  <p:endCondLst>
                                    <p:cond evt="begin" delay="0">
                                      <p:tn val="81"/>
                                    </p:cond>
                                  </p:end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2" grpId="0"/>
      <p:bldP spid="23" grpId="0"/>
      <p:bldP spid="24" grpId="0"/>
      <p:bldP spid="25" grpId="0"/>
      <p:bldP spid="26" grpId="0"/>
      <p:bldP spid="27" grpId="0"/>
      <p:bldP spid="29" grpId="0"/>
      <p:bldP spid="30" grpId="0"/>
      <p:bldP spid="31"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a:solidFill>
                  <a:srgbClr val="002060"/>
                </a:solidFill>
                <a:latin typeface="Century Gothic" panose="020B0502020202020204" pitchFamily="34" charset="0"/>
                <a:ea typeface="Century Gothic"/>
                <a:cs typeface="Century Gothic"/>
                <a:sym typeface="Century Gothic"/>
              </a:rPr>
              <a:t>Follow up 5: </a:t>
            </a:r>
            <a:endParaRPr lang="en-GB" sz="280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87DFC42F-BAC0-BEDC-FC56-76DA71E91EEE}"/>
              </a:ext>
            </a:extLst>
          </p:cNvPr>
          <p:cNvGraphicFramePr>
            <a:graphicFrameLocks noGrp="1"/>
          </p:cNvGraphicFramePr>
          <p:nvPr>
            <p:extLst>
              <p:ext uri="{D42A27DB-BD31-4B8C-83A1-F6EECF244321}">
                <p14:modId xmlns:p14="http://schemas.microsoft.com/office/powerpoint/2010/main" val="2913884404"/>
              </p:ext>
            </p:extLst>
          </p:nvPr>
        </p:nvGraphicFramePr>
        <p:xfrm>
          <a:off x="174542" y="546100"/>
          <a:ext cx="11847798" cy="6205896"/>
        </p:xfrm>
        <a:graphic>
          <a:graphicData uri="http://schemas.openxmlformats.org/drawingml/2006/table">
            <a:tbl>
              <a:tblPr firstRow="1" bandRow="1"/>
              <a:tblGrid>
                <a:gridCol w="1498652">
                  <a:extLst>
                    <a:ext uri="{9D8B030D-6E8A-4147-A177-3AD203B41FA5}">
                      <a16:colId xmlns:a16="http://schemas.microsoft.com/office/drawing/2014/main" val="1203737284"/>
                    </a:ext>
                  </a:extLst>
                </a:gridCol>
                <a:gridCol w="3296748">
                  <a:extLst>
                    <a:ext uri="{9D8B030D-6E8A-4147-A177-3AD203B41FA5}">
                      <a16:colId xmlns:a16="http://schemas.microsoft.com/office/drawing/2014/main" val="1810222861"/>
                    </a:ext>
                  </a:extLst>
                </a:gridCol>
                <a:gridCol w="3470817">
                  <a:extLst>
                    <a:ext uri="{9D8B030D-6E8A-4147-A177-3AD203B41FA5}">
                      <a16:colId xmlns:a16="http://schemas.microsoft.com/office/drawing/2014/main" val="274413866"/>
                    </a:ext>
                  </a:extLst>
                </a:gridCol>
                <a:gridCol w="3581581">
                  <a:extLst>
                    <a:ext uri="{9D8B030D-6E8A-4147-A177-3AD203B41FA5}">
                      <a16:colId xmlns:a16="http://schemas.microsoft.com/office/drawing/2014/main" val="2706468897"/>
                    </a:ext>
                  </a:extLst>
                </a:gridCol>
              </a:tblGrid>
              <a:tr h="829094">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(the) project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to find, finding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(the) rubbish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you (formal)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a:solidFill>
                            <a:srgbClr val="00B0F0"/>
                          </a:solidFill>
                          <a:latin typeface="Century Gothic" panose="020B0502020202020204" pitchFamily="34" charset="0"/>
                        </a:rPr>
                        <a:t>you (formal) become/get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B0F0"/>
                          </a:solidFill>
                          <a:latin typeface="Century Gothic" panose="020B0502020202020204" pitchFamily="34" charset="0"/>
                        </a:rPr>
                        <a:t>(the) art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late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(the) market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to learn, learning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at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on Mondays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(to)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1069812">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(the) (Party) clothes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to wear, wearing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then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to sing, singing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to eat, 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you (general), people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to go, going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to see, seeing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3399"/>
                          </a:solidFill>
                          <a:latin typeface="Century Gothic" panose="020B0502020202020204" pitchFamily="34" charset="0"/>
                        </a:rPr>
                        <a:t>to dance, dancing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4" name="Picture 3">
            <a:extLst>
              <a:ext uri="{FF2B5EF4-FFF2-40B4-BE49-F238E27FC236}">
                <a16:creationId xmlns:a16="http://schemas.microsoft.com/office/drawing/2014/main" id="{CFC22F22-77C3-5945-0C17-9E96B5B591CE}"/>
              </a:ext>
            </a:extLst>
          </p:cNvPr>
          <p:cNvPicPr>
            <a:picLocks noChangeAspect="1"/>
          </p:cNvPicPr>
          <p:nvPr/>
        </p:nvPicPr>
        <p:blipFill>
          <a:blip r:embed="rId3"/>
          <a:stretch>
            <a:fillRect/>
          </a:stretch>
        </p:blipFill>
        <p:spPr>
          <a:xfrm>
            <a:off x="332591" y="2638028"/>
            <a:ext cx="1186070" cy="1080360"/>
          </a:xfrm>
          <a:prstGeom prst="rect">
            <a:avLst/>
          </a:prstGeom>
        </p:spPr>
      </p:pic>
      <p:pic>
        <p:nvPicPr>
          <p:cNvPr id="5" name="Picture 4" descr="Icon&#10;&#10;Description automatically generated">
            <a:extLst>
              <a:ext uri="{FF2B5EF4-FFF2-40B4-BE49-F238E27FC236}">
                <a16:creationId xmlns:a16="http://schemas.microsoft.com/office/drawing/2014/main" id="{CCBBB10A-CDA9-4E08-5250-925636137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013" y="923295"/>
            <a:ext cx="1186070" cy="1186070"/>
          </a:xfrm>
          <a:prstGeom prst="rect">
            <a:avLst/>
          </a:prstGeom>
        </p:spPr>
      </p:pic>
      <p:pic>
        <p:nvPicPr>
          <p:cNvPr id="6" name="Picture 5">
            <a:extLst>
              <a:ext uri="{FF2B5EF4-FFF2-40B4-BE49-F238E27FC236}">
                <a16:creationId xmlns:a16="http://schemas.microsoft.com/office/drawing/2014/main" id="{24896A04-1BA1-A615-BAAB-DE62102B6B22}"/>
              </a:ext>
            </a:extLst>
          </p:cNvPr>
          <p:cNvPicPr>
            <a:picLocks noChangeAspect="1"/>
          </p:cNvPicPr>
          <p:nvPr/>
        </p:nvPicPr>
        <p:blipFill>
          <a:blip r:embed="rId5"/>
          <a:stretch>
            <a:fillRect/>
          </a:stretch>
        </p:blipFill>
        <p:spPr>
          <a:xfrm>
            <a:off x="250506" y="4681964"/>
            <a:ext cx="1162417" cy="1101237"/>
          </a:xfrm>
          <a:prstGeom prst="rect">
            <a:avLst/>
          </a:prstGeom>
        </p:spPr>
      </p:pic>
      <p:sp>
        <p:nvSpPr>
          <p:cNvPr id="7" name="TextBox 6">
            <a:extLst>
              <a:ext uri="{FF2B5EF4-FFF2-40B4-BE49-F238E27FC236}">
                <a16:creationId xmlns:a16="http://schemas.microsoft.com/office/drawing/2014/main" id="{A9500EE9-E2E6-CC87-A3F3-1DC7B117646E}"/>
              </a:ext>
            </a:extLst>
          </p:cNvPr>
          <p:cNvSpPr txBox="1"/>
          <p:nvPr/>
        </p:nvSpPr>
        <p:spPr>
          <a:xfrm>
            <a:off x="907412" y="576425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x1</a:t>
            </a:r>
          </a:p>
        </p:txBody>
      </p:sp>
      <p:sp>
        <p:nvSpPr>
          <p:cNvPr id="8" name="TextBox 7">
            <a:extLst>
              <a:ext uri="{FF2B5EF4-FFF2-40B4-BE49-F238E27FC236}">
                <a16:creationId xmlns:a16="http://schemas.microsoft.com/office/drawing/2014/main" id="{FDC7B774-4CBC-C01E-B32F-AD65C7C25AF0}"/>
              </a:ext>
            </a:extLst>
          </p:cNvPr>
          <p:cNvSpPr txBox="1"/>
          <p:nvPr/>
        </p:nvSpPr>
        <p:spPr>
          <a:xfrm>
            <a:off x="1056823" y="347638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x2</a:t>
            </a:r>
          </a:p>
        </p:txBody>
      </p:sp>
      <p:sp>
        <p:nvSpPr>
          <p:cNvPr id="9" name="TextBox 8">
            <a:extLst>
              <a:ext uri="{FF2B5EF4-FFF2-40B4-BE49-F238E27FC236}">
                <a16:creationId xmlns:a16="http://schemas.microsoft.com/office/drawing/2014/main" id="{0423F3EC-F7C9-4039-F629-62EBDB5EFB81}"/>
              </a:ext>
            </a:extLst>
          </p:cNvPr>
          <p:cNvSpPr txBox="1"/>
          <p:nvPr/>
        </p:nvSpPr>
        <p:spPr>
          <a:xfrm>
            <a:off x="1149483" y="180353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x3</a:t>
            </a:r>
          </a:p>
        </p:txBody>
      </p:sp>
      <p:sp>
        <p:nvSpPr>
          <p:cNvPr id="10" name="TextBox 9">
            <a:extLst>
              <a:ext uri="{FF2B5EF4-FFF2-40B4-BE49-F238E27FC236}">
                <a16:creationId xmlns:a16="http://schemas.microsoft.com/office/drawing/2014/main" id="{BC7C0789-ED56-D752-C70C-1C292B464126}"/>
              </a:ext>
            </a:extLst>
          </p:cNvPr>
          <p:cNvSpPr txBox="1"/>
          <p:nvPr/>
        </p:nvSpPr>
        <p:spPr>
          <a:xfrm>
            <a:off x="1680989" y="627911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gehen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1" name="TextBox 10">
            <a:extLst>
              <a:ext uri="{FF2B5EF4-FFF2-40B4-BE49-F238E27FC236}">
                <a16:creationId xmlns:a16="http://schemas.microsoft.com/office/drawing/2014/main" id="{7AE5F39F-70BE-D7CE-0CFB-063157B55427}"/>
              </a:ext>
            </a:extLst>
          </p:cNvPr>
          <p:cNvSpPr txBox="1"/>
          <p:nvPr/>
        </p:nvSpPr>
        <p:spPr>
          <a:xfrm>
            <a:off x="4972106" y="6279115"/>
            <a:ext cx="27870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sehen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2" name="TextBox 11">
            <a:extLst>
              <a:ext uri="{FF2B5EF4-FFF2-40B4-BE49-F238E27FC236}">
                <a16:creationId xmlns:a16="http://schemas.microsoft.com/office/drawing/2014/main" id="{3D930524-1D04-2B28-A889-F7F8D503B679}"/>
              </a:ext>
            </a:extLst>
          </p:cNvPr>
          <p:cNvSpPr txBox="1"/>
          <p:nvPr/>
        </p:nvSpPr>
        <p:spPr>
          <a:xfrm>
            <a:off x="8458422" y="627911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err="1">
                <a:solidFill>
                  <a:srgbClr val="002060"/>
                </a:solidFill>
                <a:latin typeface="Century Gothic" panose="020B0502020202020204" pitchFamily="34" charset="0"/>
                <a:cs typeface="Arial"/>
                <a:sym typeface="Arial"/>
              </a:rPr>
              <a:t>tanzen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3" name="TextBox 12">
            <a:extLst>
              <a:ext uri="{FF2B5EF4-FFF2-40B4-BE49-F238E27FC236}">
                <a16:creationId xmlns:a16="http://schemas.microsoft.com/office/drawing/2014/main" id="{39AA4F8E-B860-9390-99EA-47F8A94CB6B0}"/>
              </a:ext>
            </a:extLst>
          </p:cNvPr>
          <p:cNvSpPr txBox="1"/>
          <p:nvPr/>
        </p:nvSpPr>
        <p:spPr>
          <a:xfrm>
            <a:off x="1680989" y="5421031"/>
            <a:ext cx="3282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err="1">
                <a:solidFill>
                  <a:srgbClr val="002060"/>
                </a:solidFill>
                <a:latin typeface="Century Gothic" panose="020B0502020202020204" pitchFamily="34" charset="0"/>
                <a:cs typeface="Arial"/>
                <a:sym typeface="Arial"/>
              </a:rPr>
              <a:t>singen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4" name="TextBox 13">
            <a:extLst>
              <a:ext uri="{FF2B5EF4-FFF2-40B4-BE49-F238E27FC236}">
                <a16:creationId xmlns:a16="http://schemas.microsoft.com/office/drawing/2014/main" id="{7A37C401-A9E1-F6C8-8DAF-2453739E96D2}"/>
              </a:ext>
            </a:extLst>
          </p:cNvPr>
          <p:cNvSpPr txBox="1"/>
          <p:nvPr/>
        </p:nvSpPr>
        <p:spPr>
          <a:xfrm>
            <a:off x="4972106" y="5421031"/>
            <a:ext cx="3003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essen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5" name="TextBox 14">
            <a:extLst>
              <a:ext uri="{FF2B5EF4-FFF2-40B4-BE49-F238E27FC236}">
                <a16:creationId xmlns:a16="http://schemas.microsoft.com/office/drawing/2014/main" id="{AD946A36-3DE1-8B83-0331-51D95239DA61}"/>
              </a:ext>
            </a:extLst>
          </p:cNvPr>
          <p:cNvSpPr txBox="1"/>
          <p:nvPr/>
        </p:nvSpPr>
        <p:spPr>
          <a:xfrm>
            <a:off x="8458422" y="542103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man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6" name="TextBox 15">
            <a:extLst>
              <a:ext uri="{FF2B5EF4-FFF2-40B4-BE49-F238E27FC236}">
                <a16:creationId xmlns:a16="http://schemas.microsoft.com/office/drawing/2014/main" id="{FE252BC1-4721-F49B-94F9-12FD3DC67679}"/>
              </a:ext>
            </a:extLst>
          </p:cNvPr>
          <p:cNvSpPr txBox="1"/>
          <p:nvPr/>
        </p:nvSpPr>
        <p:spPr>
          <a:xfrm>
            <a:off x="1680989" y="4429267"/>
            <a:ext cx="32272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a:solidFill>
                  <a:srgbClr val="002060"/>
                </a:solidFill>
                <a:latin typeface="Century Gothic" panose="020B0502020202020204" pitchFamily="34" charset="0"/>
                <a:cs typeface="Arial"/>
                <a:sym typeface="Arial"/>
              </a:rPr>
              <a:t>(die) (Party)</a:t>
            </a:r>
            <a:r>
              <a:rPr lang="en-GB" sz="2400" kern="0" noProof="0" err="1">
                <a:solidFill>
                  <a:srgbClr val="002060"/>
                </a:solidFill>
                <a:latin typeface="Century Gothic" panose="020B0502020202020204" pitchFamily="34" charset="0"/>
                <a:cs typeface="Arial"/>
                <a:sym typeface="Arial"/>
              </a:rPr>
              <a:t>Kleidung</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7" name="TextBox 16">
            <a:extLst>
              <a:ext uri="{FF2B5EF4-FFF2-40B4-BE49-F238E27FC236}">
                <a16:creationId xmlns:a16="http://schemas.microsoft.com/office/drawing/2014/main" id="{56E6060F-694C-8E6E-D80D-AE3B6F295877}"/>
              </a:ext>
            </a:extLst>
          </p:cNvPr>
          <p:cNvSpPr txBox="1"/>
          <p:nvPr/>
        </p:nvSpPr>
        <p:spPr>
          <a:xfrm>
            <a:off x="4972106" y="4429267"/>
            <a:ext cx="3472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tragen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8" name="TextBox 17">
            <a:extLst>
              <a:ext uri="{FF2B5EF4-FFF2-40B4-BE49-F238E27FC236}">
                <a16:creationId xmlns:a16="http://schemas.microsoft.com/office/drawing/2014/main" id="{40D4D244-76E5-7185-10A2-27260DC22CA9}"/>
              </a:ext>
            </a:extLst>
          </p:cNvPr>
          <p:cNvSpPr txBox="1"/>
          <p:nvPr/>
        </p:nvSpPr>
        <p:spPr>
          <a:xfrm>
            <a:off x="8458422" y="4429267"/>
            <a:ext cx="33169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err="1">
                <a:solidFill>
                  <a:srgbClr val="002060"/>
                </a:solidFill>
                <a:latin typeface="Century Gothic" panose="020B0502020202020204" pitchFamily="34" charset="0"/>
                <a:cs typeface="Arial"/>
                <a:sym typeface="Arial"/>
              </a:rPr>
              <a:t>dann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9" name="TextBox 18">
            <a:extLst>
              <a:ext uri="{FF2B5EF4-FFF2-40B4-BE49-F238E27FC236}">
                <a16:creationId xmlns:a16="http://schemas.microsoft.com/office/drawing/2014/main" id="{2726CA9A-24AE-D7CE-F2A5-BCC93FB585F3}"/>
              </a:ext>
            </a:extLst>
          </p:cNvPr>
          <p:cNvSpPr txBox="1"/>
          <p:nvPr/>
        </p:nvSpPr>
        <p:spPr>
          <a:xfrm>
            <a:off x="1680989" y="3485316"/>
            <a:ext cx="2165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zu</a:t>
            </a: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Hause</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2" name="TextBox 21">
            <a:extLst>
              <a:ext uri="{FF2B5EF4-FFF2-40B4-BE49-F238E27FC236}">
                <a16:creationId xmlns:a16="http://schemas.microsoft.com/office/drawing/2014/main" id="{63C5B973-6959-5EE9-AA66-6AE13485C4D6}"/>
              </a:ext>
            </a:extLst>
          </p:cNvPr>
          <p:cNvSpPr txBox="1"/>
          <p:nvPr/>
        </p:nvSpPr>
        <p:spPr>
          <a:xfrm>
            <a:off x="4972106" y="348531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montags</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3" name="TextBox 22">
            <a:extLst>
              <a:ext uri="{FF2B5EF4-FFF2-40B4-BE49-F238E27FC236}">
                <a16:creationId xmlns:a16="http://schemas.microsoft.com/office/drawing/2014/main" id="{67B89F90-4011-2929-0946-1882230BBC3E}"/>
              </a:ext>
            </a:extLst>
          </p:cNvPr>
          <p:cNvSpPr txBox="1"/>
          <p:nvPr/>
        </p:nvSpPr>
        <p:spPr>
          <a:xfrm>
            <a:off x="8428586" y="3485316"/>
            <a:ext cx="2165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err="1">
                <a:solidFill>
                  <a:srgbClr val="002060"/>
                </a:solidFill>
                <a:latin typeface="Century Gothic" panose="020B0502020202020204" pitchFamily="34" charset="0"/>
                <a:cs typeface="Arial"/>
                <a:sym typeface="Arial"/>
              </a:rPr>
              <a:t>nach</a:t>
            </a:r>
            <a:r>
              <a:rPr lang="en-GB" sz="2400" kern="0">
                <a:solidFill>
                  <a:srgbClr val="002060"/>
                </a:solidFill>
                <a:latin typeface="Century Gothic" panose="020B0502020202020204" pitchFamily="34" charset="0"/>
                <a:cs typeface="Arial"/>
                <a:sym typeface="Arial"/>
              </a:rPr>
              <a:t> </a:t>
            </a:r>
            <a:r>
              <a:rPr lang="en-GB" sz="2400" kern="0" err="1">
                <a:solidFill>
                  <a:srgbClr val="002060"/>
                </a:solidFill>
                <a:latin typeface="Century Gothic" panose="020B0502020202020204" pitchFamily="34" charset="0"/>
                <a:cs typeface="Arial"/>
                <a:sym typeface="Arial"/>
              </a:rPr>
              <a:t>Hause</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4" name="TextBox 23">
            <a:extLst>
              <a:ext uri="{FF2B5EF4-FFF2-40B4-BE49-F238E27FC236}">
                <a16:creationId xmlns:a16="http://schemas.microsoft.com/office/drawing/2014/main" id="{F9DE8201-3D11-0487-3F26-BBC37253A3A1}"/>
              </a:ext>
            </a:extLst>
          </p:cNvPr>
          <p:cNvSpPr txBox="1"/>
          <p:nvPr/>
        </p:nvSpPr>
        <p:spPr>
          <a:xfrm>
            <a:off x="1680989" y="26271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spät</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5" name="TextBox 24">
            <a:extLst>
              <a:ext uri="{FF2B5EF4-FFF2-40B4-BE49-F238E27FC236}">
                <a16:creationId xmlns:a16="http://schemas.microsoft.com/office/drawing/2014/main" id="{54A3C416-6CA4-01F4-07CF-F0E4A7D3D43B}"/>
              </a:ext>
            </a:extLst>
          </p:cNvPr>
          <p:cNvSpPr txBox="1"/>
          <p:nvPr/>
        </p:nvSpPr>
        <p:spPr>
          <a:xfrm>
            <a:off x="4972106" y="26271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Markt</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ECD68632-1F10-0661-2B38-66BB069DCDAE}"/>
              </a:ext>
            </a:extLst>
          </p:cNvPr>
          <p:cNvSpPr txBox="1"/>
          <p:nvPr/>
        </p:nvSpPr>
        <p:spPr>
          <a:xfrm>
            <a:off x="8458422" y="262711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err="1">
                <a:solidFill>
                  <a:srgbClr val="002060"/>
                </a:solidFill>
                <a:latin typeface="Century Gothic" panose="020B0502020202020204" pitchFamily="34" charset="0"/>
                <a:cs typeface="Arial"/>
                <a:sym typeface="Arial"/>
              </a:rPr>
              <a:t>lernen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7" name="TextBox 26">
            <a:extLst>
              <a:ext uri="{FF2B5EF4-FFF2-40B4-BE49-F238E27FC236}">
                <a16:creationId xmlns:a16="http://schemas.microsoft.com/office/drawing/2014/main" id="{8101D3F1-28EF-D05C-973C-E050919EF5E1}"/>
              </a:ext>
            </a:extLst>
          </p:cNvPr>
          <p:cNvSpPr txBox="1"/>
          <p:nvPr/>
        </p:nvSpPr>
        <p:spPr>
          <a:xfrm>
            <a:off x="1680989" y="1761447"/>
            <a:ext cx="32272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Sie</a:t>
            </a:r>
          </a:p>
        </p:txBody>
      </p:sp>
      <p:sp>
        <p:nvSpPr>
          <p:cNvPr id="29" name="TextBox 28">
            <a:extLst>
              <a:ext uri="{FF2B5EF4-FFF2-40B4-BE49-F238E27FC236}">
                <a16:creationId xmlns:a16="http://schemas.microsoft.com/office/drawing/2014/main" id="{BD1DFEF8-07F3-CEEE-F078-0D2F032C5DA3}"/>
              </a:ext>
            </a:extLst>
          </p:cNvPr>
          <p:cNvSpPr txBox="1"/>
          <p:nvPr/>
        </p:nvSpPr>
        <p:spPr>
          <a:xfrm>
            <a:off x="4972106" y="176144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Sie </a:t>
            </a:r>
            <a:r>
              <a:rPr lang="en-US" sz="2400" kern="0" err="1">
                <a:solidFill>
                  <a:srgbClr val="002060"/>
                </a:solidFill>
                <a:latin typeface="Century Gothic" panose="020B0502020202020204" pitchFamily="34" charset="0"/>
                <a:cs typeface="Arial"/>
                <a:sym typeface="Arial"/>
              </a:rPr>
              <a:t>werden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30" name="TextBox 29">
            <a:extLst>
              <a:ext uri="{FF2B5EF4-FFF2-40B4-BE49-F238E27FC236}">
                <a16:creationId xmlns:a16="http://schemas.microsoft.com/office/drawing/2014/main" id="{FE4E2A36-EB0F-D39F-F595-D18A429C7120}"/>
              </a:ext>
            </a:extLst>
          </p:cNvPr>
          <p:cNvSpPr txBox="1"/>
          <p:nvPr/>
        </p:nvSpPr>
        <p:spPr>
          <a:xfrm>
            <a:off x="8458422" y="1761447"/>
            <a:ext cx="35799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die Kunst</a:t>
            </a:r>
          </a:p>
        </p:txBody>
      </p:sp>
      <p:sp>
        <p:nvSpPr>
          <p:cNvPr id="31" name="TextBox 30">
            <a:extLst>
              <a:ext uri="{FF2B5EF4-FFF2-40B4-BE49-F238E27FC236}">
                <a16:creationId xmlns:a16="http://schemas.microsoft.com/office/drawing/2014/main" id="{EDCDA04B-909A-2739-2999-5275E35E0637}"/>
              </a:ext>
            </a:extLst>
          </p:cNvPr>
          <p:cNvSpPr txBox="1"/>
          <p:nvPr/>
        </p:nvSpPr>
        <p:spPr>
          <a:xfrm>
            <a:off x="1680989" y="898295"/>
            <a:ext cx="3336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das </a:t>
            </a:r>
            <a:r>
              <a:rPr kumimoji="0" lang="en-GB" sz="24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Projekt</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32" name="TextBox 31">
            <a:extLst>
              <a:ext uri="{FF2B5EF4-FFF2-40B4-BE49-F238E27FC236}">
                <a16:creationId xmlns:a16="http://schemas.microsoft.com/office/drawing/2014/main" id="{0BAC1C97-9B67-73F6-EB0C-BE0081E26500}"/>
              </a:ext>
            </a:extLst>
          </p:cNvPr>
          <p:cNvSpPr txBox="1"/>
          <p:nvPr/>
        </p:nvSpPr>
        <p:spPr>
          <a:xfrm>
            <a:off x="5198845" y="101184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A06FD501-F269-EC09-9F51-932AE27F4A3B}"/>
              </a:ext>
            </a:extLst>
          </p:cNvPr>
          <p:cNvSpPr txBox="1"/>
          <p:nvPr/>
        </p:nvSpPr>
        <p:spPr>
          <a:xfrm>
            <a:off x="4972106" y="898295"/>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err="1">
                <a:solidFill>
                  <a:srgbClr val="002060"/>
                </a:solidFill>
                <a:latin typeface="Century Gothic" panose="020B0502020202020204" pitchFamily="34" charset="0"/>
                <a:cs typeface="Arial"/>
                <a:sym typeface="Arial"/>
              </a:rPr>
              <a:t>finden</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34" name="TextBox 33">
            <a:extLst>
              <a:ext uri="{FF2B5EF4-FFF2-40B4-BE49-F238E27FC236}">
                <a16:creationId xmlns:a16="http://schemas.microsoft.com/office/drawing/2014/main" id="{640B4C22-3E19-BEF1-ED06-95FF01751B8E}"/>
              </a:ext>
            </a:extLst>
          </p:cNvPr>
          <p:cNvSpPr txBox="1"/>
          <p:nvPr/>
        </p:nvSpPr>
        <p:spPr>
          <a:xfrm>
            <a:off x="8458422" y="898295"/>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2060"/>
                </a:solidFill>
                <a:latin typeface="Century Gothic" panose="020B0502020202020204" pitchFamily="34" charset="0"/>
                <a:cs typeface="Arial"/>
                <a:sym typeface="Arial"/>
              </a:rPr>
              <a:t>der </a:t>
            </a:r>
            <a:r>
              <a:rPr lang="en-US" sz="2400" kern="0" err="1">
                <a:solidFill>
                  <a:srgbClr val="002060"/>
                </a:solidFill>
                <a:latin typeface="Century Gothic" panose="020B0502020202020204" pitchFamily="34" charset="0"/>
                <a:cs typeface="Arial"/>
                <a:sym typeface="Arial"/>
              </a:rPr>
              <a:t>Müll</a:t>
            </a: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989418"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73695"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p>
        </p:txBody>
      </p:sp>
    </p:spTree>
    <p:extLst>
      <p:ext uri="{BB962C8B-B14F-4D97-AF65-F5344CB8AC3E}">
        <p14:creationId xmlns:p14="http://schemas.microsoft.com/office/powerpoint/2010/main" val="27345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nodePh="1">
                                  <p:stCondLst>
                                    <p:cond delay="0"/>
                                  </p:stCondLst>
                                  <p:endCondLst>
                                    <p:cond evt="begin" delay="0">
                                      <p:tn val="81"/>
                                    </p:cond>
                                  </p:end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2" grpId="0"/>
      <p:bldP spid="23" grpId="0"/>
      <p:bldP spid="24" grpId="0"/>
      <p:bldP spid="25" grpId="0"/>
      <p:bldP spid="26" grpId="0"/>
      <p:bldP spid="27" grpId="0"/>
      <p:bldP spid="29" grpId="0"/>
      <p:bldP spid="30" grpId="0"/>
      <p:bldP spid="31" grpId="0"/>
      <p:bldP spid="32" grpId="0"/>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a:bodyPr>
          <a:lstStyle/>
          <a:p>
            <a:r>
              <a:rPr lang="es-AR" sz="3200" b="1">
                <a:solidFill>
                  <a:srgbClr val="002060"/>
                </a:solidFill>
                <a:latin typeface="Century Gothic" panose="020B0502020202020204" pitchFamily="34" charset="0"/>
                <a:cs typeface="Arial"/>
                <a:sym typeface="Arial"/>
              </a:rPr>
              <a:t>Follow up 1</a:t>
            </a:r>
            <a:endParaRPr lang="en-GB" sz="3200"/>
          </a:p>
        </p:txBody>
      </p:sp>
      <p:sp>
        <p:nvSpPr>
          <p:cNvPr id="44" name="Google Shape;167;p2">
            <a:extLst>
              <a:ext uri="{FF2B5EF4-FFF2-40B4-BE49-F238E27FC236}">
                <a16:creationId xmlns:a16="http://schemas.microsoft.com/office/drawing/2014/main" id="{0233EFFF-A5FF-4D49-9BD3-03155278B297}"/>
              </a:ext>
            </a:extLst>
          </p:cNvPr>
          <p:cNvSpPr/>
          <p:nvPr/>
        </p:nvSpPr>
        <p:spPr>
          <a:xfrm>
            <a:off x="71179" y="14364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7536A1E1-983F-908B-CA4E-B2F6F3B35233}"/>
              </a:ext>
            </a:extLst>
          </p:cNvPr>
          <p:cNvSpPr/>
          <p:nvPr/>
        </p:nvSpPr>
        <p:spPr>
          <a:xfrm>
            <a:off x="808311" y="1006192"/>
            <a:ext cx="8079456" cy="523220"/>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1. Der Winter in Bern </a:t>
            </a: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kälter</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als</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in Barcelona.</a:t>
            </a:r>
            <a:endParaRPr kumimoji="0" lang="en-GB" sz="28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2D8DB8B1-023E-AF96-2852-6A494007E451}"/>
              </a:ext>
            </a:extLst>
          </p:cNvPr>
          <p:cNvSpPr/>
          <p:nvPr/>
        </p:nvSpPr>
        <p:spPr>
          <a:xfrm>
            <a:off x="808311" y="1901155"/>
            <a:ext cx="7258209" cy="95410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rPr>
              <a:t>2. </a:t>
            </a:r>
            <a:r>
              <a:rPr lang="en-GB" sz="2800" spc="-1" noProof="0">
                <a:solidFill>
                  <a:srgbClr val="002060"/>
                </a:solidFill>
                <a:latin typeface="Century Gothic" panose="020B0502020202020204" pitchFamily="34" charset="0"/>
              </a:rPr>
              <a:t>Er </a:t>
            </a:r>
            <a:r>
              <a:rPr lang="en-GB" sz="2800" spc="-1" noProof="0" err="1">
                <a:solidFill>
                  <a:srgbClr val="002060"/>
                </a:solidFill>
                <a:latin typeface="Century Gothic" panose="020B0502020202020204" pitchFamily="34" charset="0"/>
              </a:rPr>
              <a:t>arbeitet</a:t>
            </a:r>
            <a:r>
              <a:rPr lang="en-GB" sz="2800" spc="-1" noProof="0">
                <a:solidFill>
                  <a:srgbClr val="002060"/>
                </a:solidFill>
                <a:latin typeface="Century Gothic" panose="020B0502020202020204" pitchFamily="34" charset="0"/>
              </a:rPr>
              <a:t> </a:t>
            </a:r>
            <a:r>
              <a:rPr lang="en-GB" sz="2800" spc="-1" noProof="0" err="1">
                <a:solidFill>
                  <a:srgbClr val="002060"/>
                </a:solidFill>
                <a:latin typeface="Century Gothic" panose="020B0502020202020204" pitchFamily="34" charset="0"/>
              </a:rPr>
              <a:t>als</a:t>
            </a:r>
            <a:r>
              <a:rPr lang="en-GB" sz="2800" spc="-1" noProof="0">
                <a:solidFill>
                  <a:srgbClr val="002060"/>
                </a:solidFill>
                <a:latin typeface="Century Gothic" panose="020B0502020202020204" pitchFamily="34" charset="0"/>
              </a:rPr>
              <a:t> Lehrer an </a:t>
            </a:r>
            <a:r>
              <a:rPr lang="en-GB" sz="2800" spc="-1" noProof="0" err="1">
                <a:solidFill>
                  <a:srgbClr val="002060"/>
                </a:solidFill>
                <a:latin typeface="Century Gothic" panose="020B0502020202020204" pitchFamily="34" charset="0"/>
              </a:rPr>
              <a:t>einer</a:t>
            </a:r>
            <a:r>
              <a:rPr lang="en-GB" sz="2800" spc="-1" noProof="0">
                <a:solidFill>
                  <a:srgbClr val="002060"/>
                </a:solidFill>
                <a:latin typeface="Century Gothic" panose="020B0502020202020204" pitchFamily="34" charset="0"/>
              </a:rPr>
              <a:t> Schule in Berlin</a:t>
            </a:r>
            <a:r>
              <a:rPr kumimoji="0" lang="en-GB" sz="2800" b="0" i="0" u="none" strike="noStrike" kern="1200" cap="none" spc="-1" normalizeH="0" noProof="0">
                <a:ln>
                  <a:noFill/>
                </a:ln>
                <a:solidFill>
                  <a:srgbClr val="002060"/>
                </a:solidFill>
                <a:effectLst/>
                <a:uLnTx/>
                <a:uFillTx/>
                <a:latin typeface="Century Gothic" panose="020B0502020202020204" pitchFamily="34" charset="0"/>
              </a:rPr>
              <a:t>. </a:t>
            </a:r>
            <a:endParaRPr kumimoji="0" lang="en-GB" sz="2800" b="1" i="0" u="none" strike="noStrike" kern="1200" cap="none" spc="-1" normalizeH="0" baseline="0" noProof="0">
              <a:ln>
                <a:noFill/>
              </a:ln>
              <a:solidFill>
                <a:srgbClr val="E7E6E6">
                  <a:lumMod val="75000"/>
                </a:srgbClr>
              </a:solidFill>
              <a:effectLst/>
              <a:uLnTx/>
              <a:uFillTx/>
              <a:latin typeface="Century Gothic" panose="020B0502020202020204" pitchFamily="34" charset="0"/>
            </a:endParaRPr>
          </a:p>
        </p:txBody>
      </p:sp>
      <p:sp>
        <p:nvSpPr>
          <p:cNvPr id="6" name="Rectangle 5">
            <a:extLst>
              <a:ext uri="{FF2B5EF4-FFF2-40B4-BE49-F238E27FC236}">
                <a16:creationId xmlns:a16="http://schemas.microsoft.com/office/drawing/2014/main" id="{87F190DC-B77C-E640-A18A-F751A5721A7A}"/>
              </a:ext>
            </a:extLst>
          </p:cNvPr>
          <p:cNvSpPr/>
          <p:nvPr/>
        </p:nvSpPr>
        <p:spPr>
          <a:xfrm>
            <a:off x="808311" y="2807147"/>
            <a:ext cx="11013019" cy="95410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rPr>
              <a:t>3. Mein </a:t>
            </a: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rPr>
              <a:t>Bruder</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rPr>
              <a:t>,</a:t>
            </a:r>
            <a:r>
              <a:rPr lang="en-GB" sz="2800" spc="-1">
                <a:solidFill>
                  <a:srgbClr val="002060"/>
                </a:solidFill>
                <a:latin typeface="Century Gothic" panose="020B0502020202020204" pitchFamily="34" charset="0"/>
              </a:rPr>
              <a:t> </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rPr>
              <a:t>Alexander, </a:t>
            </a: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rPr>
              <a:t>liest</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rPr>
              <a:t> gerne </a:t>
            </a: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rPr>
              <a:t>Abenteuer</a:t>
            </a:r>
            <a:r>
              <a:rPr lang="en-GB" sz="2800" spc="-1" err="1">
                <a:solidFill>
                  <a:srgbClr val="002060"/>
                </a:solidFill>
                <a:latin typeface="Century Gothic" panose="020B0502020202020204" pitchFamily="34" charset="0"/>
              </a:rPr>
              <a:t>bü</a:t>
            </a: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rPr>
              <a:t>cher</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rPr>
              <a:t> und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rPr>
              <a:t>Bücher</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rPr>
              <a:t> </a:t>
            </a: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rPr>
              <a:t>über</a:t>
            </a:r>
            <a:r>
              <a:rPr kumimoji="0" lang="en-GB" sz="2800" b="0" i="0" u="none" strike="noStrike" kern="1200" cap="none" spc="-1" normalizeH="0" noProof="0">
                <a:ln>
                  <a:noFill/>
                </a:ln>
                <a:solidFill>
                  <a:srgbClr val="002060"/>
                </a:solidFill>
                <a:effectLst/>
                <a:uLnTx/>
                <a:uFillTx/>
                <a:latin typeface="Century Gothic" panose="020B0502020202020204" pitchFamily="34" charset="0"/>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rPr>
              <a:t>Erdkunde</a:t>
            </a:r>
            <a:r>
              <a:rPr kumimoji="0" lang="en-GB" sz="2800" b="0" i="0" u="none" strike="noStrike" kern="1200" cap="none" spc="-1" normalizeH="0" noProof="0">
                <a:ln>
                  <a:noFill/>
                </a:ln>
                <a:solidFill>
                  <a:srgbClr val="002060"/>
                </a:solidFill>
                <a:effectLst/>
                <a:uLnTx/>
                <a:uFillTx/>
                <a:latin typeface="Century Gothic" panose="020B0502020202020204" pitchFamily="34" charset="0"/>
              </a:rPr>
              <a:t>.</a:t>
            </a:r>
            <a:endParaRPr kumimoji="0" lang="en-GB" sz="2800" b="1" i="0" u="none" strike="noStrike" kern="1200" cap="none" spc="-1" normalizeH="0" baseline="0" noProof="0">
              <a:ln>
                <a:noFill/>
              </a:ln>
              <a:solidFill>
                <a:srgbClr val="E7E6E6">
                  <a:lumMod val="75000"/>
                </a:srgbClr>
              </a:solidFill>
              <a:effectLst/>
              <a:uLnTx/>
              <a:uFillTx/>
              <a:latin typeface="Century Gothic" panose="020B0502020202020204" pitchFamily="34" charset="0"/>
            </a:endParaRPr>
          </a:p>
        </p:txBody>
      </p:sp>
      <p:sp>
        <p:nvSpPr>
          <p:cNvPr id="7" name="Rectangle 6">
            <a:extLst>
              <a:ext uri="{FF2B5EF4-FFF2-40B4-BE49-F238E27FC236}">
                <a16:creationId xmlns:a16="http://schemas.microsoft.com/office/drawing/2014/main" id="{F7DAD158-A08D-3439-1D15-E13FF579DC24}"/>
              </a:ext>
            </a:extLst>
          </p:cNvPr>
          <p:cNvSpPr/>
          <p:nvPr/>
        </p:nvSpPr>
        <p:spPr>
          <a:xfrm>
            <a:off x="808311" y="4054030"/>
            <a:ext cx="11643648" cy="95410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4. Erhard will</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Rockmusiker</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werden</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aber</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er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spielt</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Instrument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und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singt</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gern</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8D45E3C2-6FFF-9993-AB2D-D1E91E5FB0AF}"/>
              </a:ext>
            </a:extLst>
          </p:cNvPr>
          <p:cNvSpPr/>
          <p:nvPr/>
        </p:nvSpPr>
        <p:spPr>
          <a:xfrm>
            <a:off x="808311" y="5611757"/>
            <a:ext cx="11658256" cy="523220"/>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5. Frau Weber </a:t>
            </a:r>
            <a:r>
              <a:rPr kumimoji="0" lang="en-GB" sz="28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erzählt</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uns</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über</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ihre</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ersten</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Erfahrungen</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in </a:t>
            </a:r>
            <a:r>
              <a:rPr kumimoji="0" lang="en-GB" sz="28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Algerien</a:t>
            </a:r>
            <a:r>
              <a:rPr kumimoji="0" lang="en-GB" sz="28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endParaRPr kumimoji="0" lang="en-GB" sz="28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60624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712354" y="91705"/>
            <a:ext cx="4285189" cy="508891"/>
          </a:xfrm>
        </p:spPr>
        <p:txBody>
          <a:bodyPr>
            <a:normAutofit fontScale="90000"/>
          </a:bodyPr>
          <a:lstStyle/>
          <a:p>
            <a:r>
              <a:rPr lang="es-AR" sz="3200" b="1" err="1">
                <a:solidFill>
                  <a:srgbClr val="002060"/>
                </a:solidFill>
                <a:latin typeface="Century Gothic" panose="020B0502020202020204" pitchFamily="34" charset="0"/>
                <a:cs typeface="Arial"/>
                <a:sym typeface="Arial"/>
              </a:rPr>
              <a:t>Follow</a:t>
            </a:r>
            <a:r>
              <a:rPr lang="es-AR" sz="3200" b="1">
                <a:solidFill>
                  <a:srgbClr val="002060"/>
                </a:solidFill>
                <a:latin typeface="Century Gothic" panose="020B0502020202020204" pitchFamily="34" charset="0"/>
                <a:cs typeface="Arial"/>
                <a:sym typeface="Arial"/>
              </a:rPr>
              <a:t> up 4 </a:t>
            </a:r>
            <a:r>
              <a:rPr lang="es-AR" sz="3200" b="1" err="1">
                <a:solidFill>
                  <a:srgbClr val="002060"/>
                </a:solidFill>
                <a:latin typeface="Century Gothic" panose="020B0502020202020204" pitchFamily="34" charset="0"/>
                <a:cs typeface="Arial"/>
                <a:sym typeface="Arial"/>
              </a:rPr>
              <a:t>Person</a:t>
            </a:r>
            <a:r>
              <a:rPr lang="es-AR" sz="3200" b="1">
                <a:solidFill>
                  <a:srgbClr val="002060"/>
                </a:solidFill>
                <a:latin typeface="Century Gothic" panose="020B0502020202020204" pitchFamily="34" charset="0"/>
                <a:cs typeface="Arial"/>
                <a:sym typeface="Arial"/>
              </a:rPr>
              <a:t> A</a:t>
            </a:r>
            <a:endParaRPr lang="en-GB" sz="3200"/>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a:ln>
                    <a:noFill/>
                  </a:ln>
                  <a:solidFill>
                    <a:srgbClr val="E7E6E6">
                      <a:lumMod val="10000"/>
                    </a:srgbClr>
                  </a:solidFill>
                  <a:effectLst/>
                  <a:uLnTx/>
                  <a:uFillTx/>
                  <a:latin typeface="Century Gothic"/>
                </a:rPr>
                <a:t>…</a:t>
              </a:r>
            </a:p>
          </p:txBody>
        </p:sp>
      </p:gr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rPr>
              <a:t>A</a:t>
            </a:r>
          </a:p>
        </p:txBody>
      </p:sp>
      <p:sp>
        <p:nvSpPr>
          <p:cNvPr id="44" name="TextBox 43">
            <a:extLst>
              <a:ext uri="{FF2B5EF4-FFF2-40B4-BE49-F238E27FC236}">
                <a16:creationId xmlns:a16="http://schemas.microsoft.com/office/drawing/2014/main" id="{3D24C2A6-B518-9229-7341-BEAB3E68E903}"/>
              </a:ext>
            </a:extLst>
          </p:cNvPr>
          <p:cNvSpPr txBox="1"/>
          <p:nvPr/>
        </p:nvSpPr>
        <p:spPr>
          <a:xfrm>
            <a:off x="10105198" y="608520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Ink Free" panose="03080402000500000000" pitchFamily="66" charset="0"/>
              </a:rPr>
              <a:t>B</a:t>
            </a:r>
            <a:endPar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endParaRPr>
          </a:p>
        </p:txBody>
      </p:sp>
      <p:sp>
        <p:nvSpPr>
          <p:cNvPr id="19" name="Title 1">
            <a:extLst>
              <a:ext uri="{FF2B5EF4-FFF2-40B4-BE49-F238E27FC236}">
                <a16:creationId xmlns:a16="http://schemas.microsoft.com/office/drawing/2014/main" id="{4160BA5E-0949-6B9C-3007-6E0C2FFC1FFD}"/>
              </a:ext>
            </a:extLst>
          </p:cNvPr>
          <p:cNvSpPr txBox="1">
            <a:spLocks/>
          </p:cNvSpPr>
          <p:nvPr/>
        </p:nvSpPr>
        <p:spPr>
          <a:xfrm>
            <a:off x="2773229" y="477755"/>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Round 1</a:t>
            </a:r>
            <a:endParaRPr kumimoji="0" lang="en-GB"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20" name="Title 1">
            <a:extLst>
              <a:ext uri="{FF2B5EF4-FFF2-40B4-BE49-F238E27FC236}">
                <a16:creationId xmlns:a16="http://schemas.microsoft.com/office/drawing/2014/main" id="{9260741D-95F4-F7EC-FDC5-F4D0F187DB11}"/>
              </a:ext>
            </a:extLst>
          </p:cNvPr>
          <p:cNvSpPr txBox="1">
            <a:spLocks/>
          </p:cNvSpPr>
          <p:nvPr/>
        </p:nvSpPr>
        <p:spPr>
          <a:xfrm>
            <a:off x="7770732" y="352642"/>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Round 2</a:t>
            </a:r>
            <a:endParaRPr kumimoji="0" lang="en-GB"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1" name="TextBox 10">
            <a:extLst>
              <a:ext uri="{FF2B5EF4-FFF2-40B4-BE49-F238E27FC236}">
                <a16:creationId xmlns:a16="http://schemas.microsoft.com/office/drawing/2014/main" id="{F4830002-9716-1847-5C58-909B0611EF35}"/>
              </a:ext>
            </a:extLst>
          </p:cNvPr>
          <p:cNvSpPr txBox="1"/>
          <p:nvPr/>
        </p:nvSpPr>
        <p:spPr>
          <a:xfrm>
            <a:off x="225839" y="963246"/>
            <a:ext cx="6254495" cy="5493812"/>
          </a:xfrm>
          <a:prstGeom prst="rect">
            <a:avLst/>
          </a:prstGeom>
          <a:noFill/>
          <a:ln w="28575">
            <a:solidFill>
              <a:srgbClr val="4472C4">
                <a:lumMod val="50000"/>
              </a:srgbClr>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700" kern="0">
                <a:solidFill>
                  <a:srgbClr val="4472C4">
                    <a:lumMod val="50000"/>
                  </a:srgbClr>
                </a:solidFill>
                <a:latin typeface="Century Gothic" panose="020B0502020202020204" pitchFamily="34" charset="0"/>
              </a:rPr>
              <a:t>1) People get tired.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2) They </a:t>
            </a:r>
            <a:r>
              <a:rPr lang="en-GB" sz="2700" kern="0">
                <a:solidFill>
                  <a:srgbClr val="4472C4">
                    <a:lumMod val="50000"/>
                  </a:srgbClr>
                </a:solidFill>
                <a:latin typeface="Century Gothic" panose="020B0502020202020204" pitchFamily="34" charset="0"/>
              </a:rPr>
              <a:t>play instruments</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3) They listen to music.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4) </a:t>
            </a:r>
            <a:r>
              <a:rPr lang="en-GB" sz="2700" kern="0">
                <a:solidFill>
                  <a:srgbClr val="4472C4">
                    <a:lumMod val="50000"/>
                  </a:srgbClr>
                </a:solidFill>
                <a:latin typeface="Century Gothic" panose="020B0502020202020204" pitchFamily="34" charset="0"/>
              </a:rPr>
              <a:t>People buy party clothes.</a:t>
            </a: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5) They</a:t>
            </a:r>
            <a:r>
              <a:rPr kumimoji="0" lang="en-GB" sz="2700" b="0" i="0" u="none" strike="noStrike" kern="0" cap="none" spc="0" normalizeH="0" noProof="0">
                <a:ln>
                  <a:noFill/>
                </a:ln>
                <a:solidFill>
                  <a:srgbClr val="4472C4">
                    <a:lumMod val="50000"/>
                  </a:srgbClr>
                </a:solidFill>
                <a:effectLst/>
                <a:uLnTx/>
                <a:uFillTx/>
                <a:latin typeface="Century Gothic" panose="020B0502020202020204" pitchFamily="34" charset="0"/>
                <a:ea typeface="+mn-ea"/>
                <a:cs typeface="+mn-cs"/>
              </a:rPr>
              <a:t> eat in restaurants or on the street.</a:t>
            </a: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p:txBody>
      </p:sp>
      <p:sp>
        <p:nvSpPr>
          <p:cNvPr id="13" name="TextBox 12">
            <a:extLst>
              <a:ext uri="{FF2B5EF4-FFF2-40B4-BE49-F238E27FC236}">
                <a16:creationId xmlns:a16="http://schemas.microsoft.com/office/drawing/2014/main" id="{04819874-9D3A-4B20-B00B-29481F2F4C90}"/>
              </a:ext>
            </a:extLst>
          </p:cNvPr>
          <p:cNvSpPr txBox="1"/>
          <p:nvPr/>
        </p:nvSpPr>
        <p:spPr>
          <a:xfrm>
            <a:off x="6557346" y="963246"/>
            <a:ext cx="5166422" cy="5493812"/>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kern="0">
                <a:solidFill>
                  <a:srgbClr val="4472C4">
                    <a:lumMod val="50000"/>
                  </a:srgbClr>
                </a:solidFill>
                <a:latin typeface="Century Gothic" panose="020B0502020202020204" pitchFamily="34" charset="0"/>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p:txBody>
      </p:sp>
      <p:sp>
        <p:nvSpPr>
          <p:cNvPr id="14" name="TextBox 13">
            <a:extLst>
              <a:ext uri="{FF2B5EF4-FFF2-40B4-BE49-F238E27FC236}">
                <a16:creationId xmlns:a16="http://schemas.microsoft.com/office/drawing/2014/main" id="{A8ED57B8-2CF0-916E-76EC-F99D3CDEED22}"/>
              </a:ext>
            </a:extLst>
          </p:cNvPr>
          <p:cNvSpPr txBox="1"/>
          <p:nvPr/>
        </p:nvSpPr>
        <p:spPr>
          <a:xfrm>
            <a:off x="6571591" y="1351038"/>
            <a:ext cx="1937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        [B]</a:t>
            </a:r>
          </a:p>
        </p:txBody>
      </p:sp>
      <p:pic>
        <p:nvPicPr>
          <p:cNvPr id="15" name="Graphic 14" descr="User with solid fill">
            <a:extLst>
              <a:ext uri="{FF2B5EF4-FFF2-40B4-BE49-F238E27FC236}">
                <a16:creationId xmlns:a16="http://schemas.microsoft.com/office/drawing/2014/main" id="{98D2A813-AB3D-F705-7844-5C54BBAB7E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6766" y="2003008"/>
            <a:ext cx="661138" cy="661138"/>
          </a:xfrm>
          <a:prstGeom prst="rect">
            <a:avLst/>
          </a:prstGeom>
        </p:spPr>
      </p:pic>
      <p:pic>
        <p:nvPicPr>
          <p:cNvPr id="21" name="Graphic 20" descr="User with solid fill">
            <a:extLst>
              <a:ext uri="{FF2B5EF4-FFF2-40B4-BE49-F238E27FC236}">
                <a16:creationId xmlns:a16="http://schemas.microsoft.com/office/drawing/2014/main" id="{BD59A868-8026-C63C-6786-B909C652C2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6766" y="2812516"/>
            <a:ext cx="661138" cy="661138"/>
          </a:xfrm>
          <a:prstGeom prst="rect">
            <a:avLst/>
          </a:prstGeom>
        </p:spPr>
      </p:pic>
      <p:pic>
        <p:nvPicPr>
          <p:cNvPr id="31" name="Graphic 30" descr="User with solid fill">
            <a:extLst>
              <a:ext uri="{FF2B5EF4-FFF2-40B4-BE49-F238E27FC236}">
                <a16:creationId xmlns:a16="http://schemas.microsoft.com/office/drawing/2014/main" id="{BBF5A2C9-6F94-6375-CA80-C62B5198B8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6766" y="3639896"/>
            <a:ext cx="661138" cy="661138"/>
          </a:xfrm>
          <a:prstGeom prst="rect">
            <a:avLst/>
          </a:prstGeom>
        </p:spPr>
      </p:pic>
      <p:pic>
        <p:nvPicPr>
          <p:cNvPr id="32" name="Graphic 31" descr="User with solid fill">
            <a:extLst>
              <a:ext uri="{FF2B5EF4-FFF2-40B4-BE49-F238E27FC236}">
                <a16:creationId xmlns:a16="http://schemas.microsoft.com/office/drawing/2014/main" id="{5C5E01AC-9320-4A48-0B4D-6A73D89FFD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3736" y="4482389"/>
            <a:ext cx="661138" cy="661138"/>
          </a:xfrm>
          <a:prstGeom prst="rect">
            <a:avLst/>
          </a:prstGeom>
        </p:spPr>
      </p:pic>
      <p:pic>
        <p:nvPicPr>
          <p:cNvPr id="33" name="Graphic 32" descr="User with solid fill">
            <a:extLst>
              <a:ext uri="{FF2B5EF4-FFF2-40B4-BE49-F238E27FC236}">
                <a16:creationId xmlns:a16="http://schemas.microsoft.com/office/drawing/2014/main" id="{FFEF968A-9801-FFD7-9449-4394942B20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3736" y="5258711"/>
            <a:ext cx="661138" cy="661138"/>
          </a:xfrm>
          <a:prstGeom prst="rect">
            <a:avLst/>
          </a:prstGeom>
        </p:spPr>
      </p:pic>
      <p:grpSp>
        <p:nvGrpSpPr>
          <p:cNvPr id="34" name="Group 33">
            <a:extLst>
              <a:ext uri="{FF2B5EF4-FFF2-40B4-BE49-F238E27FC236}">
                <a16:creationId xmlns:a16="http://schemas.microsoft.com/office/drawing/2014/main" id="{9CDEFE07-22A0-715E-81E1-4DB7581BF9F7}"/>
              </a:ext>
            </a:extLst>
          </p:cNvPr>
          <p:cNvGrpSpPr/>
          <p:nvPr/>
        </p:nvGrpSpPr>
        <p:grpSpPr>
          <a:xfrm>
            <a:off x="6617083" y="1980802"/>
            <a:ext cx="854444" cy="705551"/>
            <a:chOff x="5943188" y="227098"/>
            <a:chExt cx="854444" cy="705551"/>
          </a:xfrm>
        </p:grpSpPr>
        <p:pic>
          <p:nvPicPr>
            <p:cNvPr id="35" name="Picture 34" descr="A cartoon of a child&#10;&#10;Description automatically generated">
              <a:extLst>
                <a:ext uri="{FF2B5EF4-FFF2-40B4-BE49-F238E27FC236}">
                  <a16:creationId xmlns:a16="http://schemas.microsoft.com/office/drawing/2014/main" id="{943F30EF-3504-945F-2CC9-1824E9559B22}"/>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36" name="Picture 35" descr="A cartoon of a person smiling&#10;&#10;Description automatically generated">
              <a:extLst>
                <a:ext uri="{FF2B5EF4-FFF2-40B4-BE49-F238E27FC236}">
                  <a16:creationId xmlns:a16="http://schemas.microsoft.com/office/drawing/2014/main" id="{BC6CFFAB-AC55-6604-D0BB-6B628CE750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37" name="Group 36">
            <a:extLst>
              <a:ext uri="{FF2B5EF4-FFF2-40B4-BE49-F238E27FC236}">
                <a16:creationId xmlns:a16="http://schemas.microsoft.com/office/drawing/2014/main" id="{D1CFD8E1-0156-8BEF-125B-8D2AD4269118}"/>
              </a:ext>
            </a:extLst>
          </p:cNvPr>
          <p:cNvGrpSpPr/>
          <p:nvPr/>
        </p:nvGrpSpPr>
        <p:grpSpPr>
          <a:xfrm>
            <a:off x="6617083" y="2790310"/>
            <a:ext cx="854444" cy="705551"/>
            <a:chOff x="5943188" y="227098"/>
            <a:chExt cx="854444" cy="705551"/>
          </a:xfrm>
        </p:grpSpPr>
        <p:pic>
          <p:nvPicPr>
            <p:cNvPr id="38" name="Picture 37" descr="A cartoon of a child&#10;&#10;Description automatically generated">
              <a:extLst>
                <a:ext uri="{FF2B5EF4-FFF2-40B4-BE49-F238E27FC236}">
                  <a16:creationId xmlns:a16="http://schemas.microsoft.com/office/drawing/2014/main" id="{EE23F33B-C6F8-9EC7-B301-09C5F01DB47E}"/>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39" name="Picture 38" descr="A cartoon of a person smiling&#10;&#10;Description automatically generated">
              <a:extLst>
                <a:ext uri="{FF2B5EF4-FFF2-40B4-BE49-F238E27FC236}">
                  <a16:creationId xmlns:a16="http://schemas.microsoft.com/office/drawing/2014/main" id="{063DB030-D6A8-44CB-8873-832316BD9C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40" name="Group 39">
            <a:extLst>
              <a:ext uri="{FF2B5EF4-FFF2-40B4-BE49-F238E27FC236}">
                <a16:creationId xmlns:a16="http://schemas.microsoft.com/office/drawing/2014/main" id="{8A6CE2E2-8242-DE59-760A-B6C8A5AD2EB3}"/>
              </a:ext>
            </a:extLst>
          </p:cNvPr>
          <p:cNvGrpSpPr/>
          <p:nvPr/>
        </p:nvGrpSpPr>
        <p:grpSpPr>
          <a:xfrm>
            <a:off x="6617705" y="3617690"/>
            <a:ext cx="853200" cy="705551"/>
            <a:chOff x="5943188" y="227098"/>
            <a:chExt cx="854444" cy="705551"/>
          </a:xfrm>
        </p:grpSpPr>
        <p:pic>
          <p:nvPicPr>
            <p:cNvPr id="41" name="Picture 40" descr="A cartoon of a child&#10;&#10;Description automatically generated">
              <a:extLst>
                <a:ext uri="{FF2B5EF4-FFF2-40B4-BE49-F238E27FC236}">
                  <a16:creationId xmlns:a16="http://schemas.microsoft.com/office/drawing/2014/main" id="{B79640D0-8C17-31EC-F7B8-1BA38E77371E}"/>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42" name="Picture 41" descr="A cartoon of a person smiling&#10;&#10;Description automatically generated">
              <a:extLst>
                <a:ext uri="{FF2B5EF4-FFF2-40B4-BE49-F238E27FC236}">
                  <a16:creationId xmlns:a16="http://schemas.microsoft.com/office/drawing/2014/main" id="{57528421-FC8D-5000-796B-7A53C57347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45" name="Group 44">
            <a:extLst>
              <a:ext uri="{FF2B5EF4-FFF2-40B4-BE49-F238E27FC236}">
                <a16:creationId xmlns:a16="http://schemas.microsoft.com/office/drawing/2014/main" id="{5B26890A-E779-EF45-58D3-C1901C71019C}"/>
              </a:ext>
            </a:extLst>
          </p:cNvPr>
          <p:cNvGrpSpPr/>
          <p:nvPr/>
        </p:nvGrpSpPr>
        <p:grpSpPr>
          <a:xfrm>
            <a:off x="7680113" y="4460183"/>
            <a:ext cx="854444" cy="705551"/>
            <a:chOff x="5943188" y="227098"/>
            <a:chExt cx="854444" cy="705551"/>
          </a:xfrm>
        </p:grpSpPr>
        <p:pic>
          <p:nvPicPr>
            <p:cNvPr id="46" name="Picture 45" descr="A cartoon of a child&#10;&#10;Description automatically generated">
              <a:extLst>
                <a:ext uri="{FF2B5EF4-FFF2-40B4-BE49-F238E27FC236}">
                  <a16:creationId xmlns:a16="http://schemas.microsoft.com/office/drawing/2014/main" id="{205C5840-3F23-A606-D5F1-83C5DAFDE56C}"/>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47" name="Picture 46" descr="A cartoon of a person smiling&#10;&#10;Description automatically generated">
              <a:extLst>
                <a:ext uri="{FF2B5EF4-FFF2-40B4-BE49-F238E27FC236}">
                  <a16:creationId xmlns:a16="http://schemas.microsoft.com/office/drawing/2014/main" id="{E55ECD64-A540-42A0-8524-F1DF5C2309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48" name="Group 47">
            <a:extLst>
              <a:ext uri="{FF2B5EF4-FFF2-40B4-BE49-F238E27FC236}">
                <a16:creationId xmlns:a16="http://schemas.microsoft.com/office/drawing/2014/main" id="{7D9E949D-F9B1-A625-F715-E1E8DB8E619C}"/>
              </a:ext>
            </a:extLst>
          </p:cNvPr>
          <p:cNvGrpSpPr/>
          <p:nvPr/>
        </p:nvGrpSpPr>
        <p:grpSpPr>
          <a:xfrm>
            <a:off x="7680113" y="5236505"/>
            <a:ext cx="860400" cy="705551"/>
            <a:chOff x="5943188" y="227098"/>
            <a:chExt cx="854444" cy="705551"/>
          </a:xfrm>
        </p:grpSpPr>
        <p:pic>
          <p:nvPicPr>
            <p:cNvPr id="49" name="Picture 48" descr="A cartoon of a child&#10;&#10;Description automatically generated">
              <a:extLst>
                <a:ext uri="{FF2B5EF4-FFF2-40B4-BE49-F238E27FC236}">
                  <a16:creationId xmlns:a16="http://schemas.microsoft.com/office/drawing/2014/main" id="{CBE413A8-BD5B-BA05-7E26-63ADBF2BBFAA}"/>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50" name="Picture 49" descr="A cartoon of a person smiling&#10;&#10;Description automatically generated">
              <a:extLst>
                <a:ext uri="{FF2B5EF4-FFF2-40B4-BE49-F238E27FC236}">
                  <a16:creationId xmlns:a16="http://schemas.microsoft.com/office/drawing/2014/main" id="{1D1EFDFB-EE39-B09B-90E2-FF36590AF9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sp>
        <p:nvSpPr>
          <p:cNvPr id="51" name="Rectangle 50">
            <a:extLst>
              <a:ext uri="{FF2B5EF4-FFF2-40B4-BE49-F238E27FC236}">
                <a16:creationId xmlns:a16="http://schemas.microsoft.com/office/drawing/2014/main" id="{F8293269-AEA7-1A1C-79AD-06DFA9F6558F}"/>
              </a:ext>
            </a:extLst>
          </p:cNvPr>
          <p:cNvSpPr/>
          <p:nvPr/>
        </p:nvSpPr>
        <p:spPr>
          <a:xfrm>
            <a:off x="8612609" y="2169137"/>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C6D3D052-5202-BFB1-2934-D66716DBEDDD}"/>
              </a:ext>
            </a:extLst>
          </p:cNvPr>
          <p:cNvSpPr/>
          <p:nvPr/>
        </p:nvSpPr>
        <p:spPr>
          <a:xfrm>
            <a:off x="8612609" y="2970632"/>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53" name="Rectangle 52">
            <a:extLst>
              <a:ext uri="{FF2B5EF4-FFF2-40B4-BE49-F238E27FC236}">
                <a16:creationId xmlns:a16="http://schemas.microsoft.com/office/drawing/2014/main" id="{E6E72ABF-B2F0-489A-1422-F49CE4A79B83}"/>
              </a:ext>
            </a:extLst>
          </p:cNvPr>
          <p:cNvSpPr/>
          <p:nvPr/>
        </p:nvSpPr>
        <p:spPr>
          <a:xfrm>
            <a:off x="8612609" y="3772127"/>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54" name="Rectangle 53">
            <a:extLst>
              <a:ext uri="{FF2B5EF4-FFF2-40B4-BE49-F238E27FC236}">
                <a16:creationId xmlns:a16="http://schemas.microsoft.com/office/drawing/2014/main" id="{CCF9071A-71F5-A853-E678-A02D31206A00}"/>
              </a:ext>
            </a:extLst>
          </p:cNvPr>
          <p:cNvSpPr/>
          <p:nvPr/>
        </p:nvSpPr>
        <p:spPr>
          <a:xfrm>
            <a:off x="8612609" y="4573622"/>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56" name="Rectangle 55">
            <a:extLst>
              <a:ext uri="{FF2B5EF4-FFF2-40B4-BE49-F238E27FC236}">
                <a16:creationId xmlns:a16="http://schemas.microsoft.com/office/drawing/2014/main" id="{6CD574AA-DDEF-F161-1996-CD25BCB8436D}"/>
              </a:ext>
            </a:extLst>
          </p:cNvPr>
          <p:cNvSpPr/>
          <p:nvPr/>
        </p:nvSpPr>
        <p:spPr>
          <a:xfrm>
            <a:off x="8612609" y="5375117"/>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51631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50596"/>
            <a:ext cx="4072601" cy="508891"/>
          </a:xfrm>
        </p:spPr>
        <p:txBody>
          <a:bodyPr>
            <a:normAutofit fontScale="90000"/>
          </a:bodyPr>
          <a:lstStyle/>
          <a:p>
            <a:r>
              <a:rPr lang="es-AR" sz="3200" b="1" err="1">
                <a:solidFill>
                  <a:srgbClr val="002060"/>
                </a:solidFill>
                <a:latin typeface="Century Gothic" panose="020B0502020202020204" pitchFamily="34" charset="0"/>
                <a:cs typeface="Arial"/>
                <a:sym typeface="Arial"/>
              </a:rPr>
              <a:t>Follow</a:t>
            </a:r>
            <a:r>
              <a:rPr lang="es-AR" sz="3200" b="1">
                <a:solidFill>
                  <a:srgbClr val="002060"/>
                </a:solidFill>
                <a:latin typeface="Century Gothic" panose="020B0502020202020204" pitchFamily="34" charset="0"/>
                <a:cs typeface="Arial"/>
                <a:sym typeface="Arial"/>
              </a:rPr>
              <a:t> up 4 </a:t>
            </a:r>
            <a:r>
              <a:rPr lang="es-AR" sz="3200" b="1" err="1">
                <a:solidFill>
                  <a:srgbClr val="002060"/>
                </a:solidFill>
                <a:latin typeface="Century Gothic" panose="020B0502020202020204" pitchFamily="34" charset="0"/>
                <a:cs typeface="Arial"/>
                <a:sym typeface="Arial"/>
              </a:rPr>
              <a:t>Person</a:t>
            </a:r>
            <a:r>
              <a:rPr lang="es-AR" sz="3200" b="1">
                <a:solidFill>
                  <a:srgbClr val="002060"/>
                </a:solidFill>
                <a:latin typeface="Century Gothic" panose="020B0502020202020204" pitchFamily="34" charset="0"/>
                <a:cs typeface="Arial"/>
                <a:sym typeface="Arial"/>
              </a:rPr>
              <a:t> B</a:t>
            </a:r>
            <a:endParaRPr lang="en-GB" sz="3200"/>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a:ln>
                    <a:noFill/>
                  </a:ln>
                  <a:solidFill>
                    <a:srgbClr val="E7E6E6">
                      <a:lumMod val="10000"/>
                    </a:srgbClr>
                  </a:solidFill>
                  <a:effectLst/>
                  <a:uLnTx/>
                  <a:uFillTx/>
                  <a:latin typeface="Century Gothic"/>
                </a:rPr>
                <a:t>…</a:t>
              </a:r>
            </a:p>
          </p:txBody>
        </p:sp>
      </p:gr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sng"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rPr>
              <a:t>A</a:t>
            </a:r>
          </a:p>
        </p:txBody>
      </p:sp>
      <p:sp>
        <p:nvSpPr>
          <p:cNvPr id="44" name="TextBox 43">
            <a:extLst>
              <a:ext uri="{FF2B5EF4-FFF2-40B4-BE49-F238E27FC236}">
                <a16:creationId xmlns:a16="http://schemas.microsoft.com/office/drawing/2014/main" id="{3D24C2A6-B518-9229-7341-BEAB3E68E903}"/>
              </a:ext>
            </a:extLst>
          </p:cNvPr>
          <p:cNvSpPr txBox="1"/>
          <p:nvPr/>
        </p:nvSpPr>
        <p:spPr>
          <a:xfrm>
            <a:off x="10105198" y="608520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Ink Free" panose="03080402000500000000" pitchFamily="66" charset="0"/>
              </a:rPr>
              <a:t>B</a:t>
            </a:r>
            <a:endPar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endParaRPr>
          </a:p>
        </p:txBody>
      </p:sp>
      <p:sp>
        <p:nvSpPr>
          <p:cNvPr id="2" name="Title 1">
            <a:extLst>
              <a:ext uri="{FF2B5EF4-FFF2-40B4-BE49-F238E27FC236}">
                <a16:creationId xmlns:a16="http://schemas.microsoft.com/office/drawing/2014/main" id="{A79186CA-E9A6-1E86-CDC9-EC9A19672FEA}"/>
              </a:ext>
            </a:extLst>
          </p:cNvPr>
          <p:cNvSpPr txBox="1">
            <a:spLocks/>
          </p:cNvSpPr>
          <p:nvPr/>
        </p:nvSpPr>
        <p:spPr>
          <a:xfrm>
            <a:off x="2125211" y="456886"/>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Round 1</a:t>
            </a:r>
            <a:endParaRPr kumimoji="0" lang="en-GB"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BC2AA787-D2B1-DDD5-4C23-0503533BE5D8}"/>
              </a:ext>
            </a:extLst>
          </p:cNvPr>
          <p:cNvSpPr txBox="1">
            <a:spLocks/>
          </p:cNvSpPr>
          <p:nvPr/>
        </p:nvSpPr>
        <p:spPr>
          <a:xfrm>
            <a:off x="7201365" y="359087"/>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Round 2</a:t>
            </a:r>
            <a:endParaRPr kumimoji="0" lang="en-GB"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p>
        </p:txBody>
      </p:sp>
      <p:sp>
        <p:nvSpPr>
          <p:cNvPr id="41" name="TextBox 40">
            <a:extLst>
              <a:ext uri="{FF2B5EF4-FFF2-40B4-BE49-F238E27FC236}">
                <a16:creationId xmlns:a16="http://schemas.microsoft.com/office/drawing/2014/main" id="{668F7999-7557-1371-E921-727FCA83F9D4}"/>
              </a:ext>
            </a:extLst>
          </p:cNvPr>
          <p:cNvSpPr txBox="1"/>
          <p:nvPr/>
        </p:nvSpPr>
        <p:spPr>
          <a:xfrm>
            <a:off x="5551690" y="1036519"/>
            <a:ext cx="6254495" cy="507831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1) They dance </a:t>
            </a:r>
            <a:r>
              <a:rPr lang="en-GB" sz="2700" kern="0">
                <a:solidFill>
                  <a:srgbClr val="4472C4">
                    <a:lumMod val="50000"/>
                  </a:srgbClr>
                </a:solidFill>
                <a:latin typeface="Century Gothic" panose="020B0502020202020204" pitchFamily="34" charset="0"/>
              </a:rPr>
              <a:t>at the party</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2) They sing </a:t>
            </a:r>
            <a:r>
              <a:rPr lang="en-GB" sz="2700" kern="0">
                <a:solidFill>
                  <a:srgbClr val="4472C4">
                    <a:lumMod val="50000"/>
                  </a:srgbClr>
                </a:solidFill>
                <a:latin typeface="Century Gothic" panose="020B0502020202020204" pitchFamily="34" charset="0"/>
              </a:rPr>
              <a:t>on the street</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3) </a:t>
            </a:r>
            <a:r>
              <a:rPr lang="en-GB" sz="2700" kern="0">
                <a:solidFill>
                  <a:srgbClr val="4472C4">
                    <a:lumMod val="50000"/>
                  </a:srgbClr>
                </a:solidFill>
                <a:latin typeface="Century Gothic" panose="020B0502020202020204" pitchFamily="34" charset="0"/>
              </a:rPr>
              <a:t>People</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 eat “</a:t>
            </a:r>
            <a:r>
              <a:rPr kumimoji="0" lang="en-GB" sz="2700" b="0" i="0" u="none" strike="noStrike" kern="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Fasnachtschüechli</a:t>
            </a: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4) </a:t>
            </a:r>
            <a:r>
              <a:rPr lang="en-GB" sz="2700" kern="0">
                <a:solidFill>
                  <a:srgbClr val="4472C4">
                    <a:lumMod val="50000"/>
                  </a:srgbClr>
                </a:solidFill>
                <a:latin typeface="Century Gothic" panose="020B0502020202020204" pitchFamily="34" charset="0"/>
              </a:rPr>
              <a:t>People walk through the town.</a:t>
            </a: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5) People wear party clothes.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p>
        </p:txBody>
      </p:sp>
      <p:sp>
        <p:nvSpPr>
          <p:cNvPr id="42" name="TextBox 41">
            <a:extLst>
              <a:ext uri="{FF2B5EF4-FFF2-40B4-BE49-F238E27FC236}">
                <a16:creationId xmlns:a16="http://schemas.microsoft.com/office/drawing/2014/main" id="{2D720765-80A0-5256-4A37-713B09E2267A}"/>
              </a:ext>
            </a:extLst>
          </p:cNvPr>
          <p:cNvSpPr txBox="1"/>
          <p:nvPr/>
        </p:nvSpPr>
        <p:spPr>
          <a:xfrm>
            <a:off x="197218" y="1032794"/>
            <a:ext cx="5261753" cy="507831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700" kern="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31F8B851-45AF-C1F1-2530-2CD5A38BAFE9}"/>
              </a:ext>
            </a:extLst>
          </p:cNvPr>
          <p:cNvSpPr txBox="1"/>
          <p:nvPr/>
        </p:nvSpPr>
        <p:spPr>
          <a:xfrm>
            <a:off x="260291" y="1408979"/>
            <a:ext cx="1937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        [B]</a:t>
            </a:r>
          </a:p>
        </p:txBody>
      </p:sp>
      <p:pic>
        <p:nvPicPr>
          <p:cNvPr id="49" name="Graphic 48" descr="User with solid fill">
            <a:extLst>
              <a:ext uri="{FF2B5EF4-FFF2-40B4-BE49-F238E27FC236}">
                <a16:creationId xmlns:a16="http://schemas.microsoft.com/office/drawing/2014/main" id="{2E62AE27-5D3C-1987-1AE8-F2CF7D9965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7046" y="2034942"/>
            <a:ext cx="661138" cy="661138"/>
          </a:xfrm>
          <a:prstGeom prst="rect">
            <a:avLst/>
          </a:prstGeom>
        </p:spPr>
      </p:pic>
      <p:pic>
        <p:nvPicPr>
          <p:cNvPr id="50" name="Graphic 49" descr="User with solid fill">
            <a:extLst>
              <a:ext uri="{FF2B5EF4-FFF2-40B4-BE49-F238E27FC236}">
                <a16:creationId xmlns:a16="http://schemas.microsoft.com/office/drawing/2014/main" id="{699D2C5E-D323-4E65-EDAA-D9591A7FC5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7046" y="2860919"/>
            <a:ext cx="661138" cy="661138"/>
          </a:xfrm>
          <a:prstGeom prst="rect">
            <a:avLst/>
          </a:prstGeom>
        </p:spPr>
      </p:pic>
      <p:pic>
        <p:nvPicPr>
          <p:cNvPr id="51" name="Graphic 50" descr="User with solid fill">
            <a:extLst>
              <a:ext uri="{FF2B5EF4-FFF2-40B4-BE49-F238E27FC236}">
                <a16:creationId xmlns:a16="http://schemas.microsoft.com/office/drawing/2014/main" id="{F3BEB2B5-0835-136B-62A4-FB8EE68768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7046" y="3649921"/>
            <a:ext cx="661138" cy="661138"/>
          </a:xfrm>
          <a:prstGeom prst="rect">
            <a:avLst/>
          </a:prstGeom>
        </p:spPr>
      </p:pic>
      <p:pic>
        <p:nvPicPr>
          <p:cNvPr id="55" name="Graphic 54" descr="User with solid fill">
            <a:extLst>
              <a:ext uri="{FF2B5EF4-FFF2-40B4-BE49-F238E27FC236}">
                <a16:creationId xmlns:a16="http://schemas.microsoft.com/office/drawing/2014/main" id="{C0FC2CA9-D361-AD06-88A4-9C59EA4C32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7706" y="4537441"/>
            <a:ext cx="661138" cy="661138"/>
          </a:xfrm>
          <a:prstGeom prst="rect">
            <a:avLst/>
          </a:prstGeom>
        </p:spPr>
      </p:pic>
      <p:pic>
        <p:nvPicPr>
          <p:cNvPr id="59" name="Graphic 58" descr="User with solid fill">
            <a:extLst>
              <a:ext uri="{FF2B5EF4-FFF2-40B4-BE49-F238E27FC236}">
                <a16:creationId xmlns:a16="http://schemas.microsoft.com/office/drawing/2014/main" id="{A0C3A407-0947-4853-EE45-F5C6A704DD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7706" y="5380624"/>
            <a:ext cx="661138" cy="661138"/>
          </a:xfrm>
          <a:prstGeom prst="rect">
            <a:avLst/>
          </a:prstGeom>
        </p:spPr>
      </p:pic>
      <p:grpSp>
        <p:nvGrpSpPr>
          <p:cNvPr id="60" name="Group 59">
            <a:extLst>
              <a:ext uri="{FF2B5EF4-FFF2-40B4-BE49-F238E27FC236}">
                <a16:creationId xmlns:a16="http://schemas.microsoft.com/office/drawing/2014/main" id="{B4577105-4099-416E-7890-1BD041098628}"/>
              </a:ext>
            </a:extLst>
          </p:cNvPr>
          <p:cNvGrpSpPr/>
          <p:nvPr/>
        </p:nvGrpSpPr>
        <p:grpSpPr>
          <a:xfrm>
            <a:off x="272928" y="2012736"/>
            <a:ext cx="854444" cy="705551"/>
            <a:chOff x="5943188" y="227098"/>
            <a:chExt cx="854444" cy="705551"/>
          </a:xfrm>
        </p:grpSpPr>
        <p:pic>
          <p:nvPicPr>
            <p:cNvPr id="61" name="Picture 60" descr="A cartoon of a child&#10;&#10;Description automatically generated">
              <a:extLst>
                <a:ext uri="{FF2B5EF4-FFF2-40B4-BE49-F238E27FC236}">
                  <a16:creationId xmlns:a16="http://schemas.microsoft.com/office/drawing/2014/main" id="{B69DEC00-6384-6D79-4857-6B2FA018525F}"/>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62" name="Picture 61" descr="A cartoon of a person smiling&#10;&#10;Description automatically generated">
              <a:extLst>
                <a:ext uri="{FF2B5EF4-FFF2-40B4-BE49-F238E27FC236}">
                  <a16:creationId xmlns:a16="http://schemas.microsoft.com/office/drawing/2014/main" id="{D76A8874-4C05-F7FB-C48C-8D4AF38260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63" name="Group 62">
            <a:extLst>
              <a:ext uri="{FF2B5EF4-FFF2-40B4-BE49-F238E27FC236}">
                <a16:creationId xmlns:a16="http://schemas.microsoft.com/office/drawing/2014/main" id="{97929C9B-DC33-02AA-8E45-9036048CB8C6}"/>
              </a:ext>
            </a:extLst>
          </p:cNvPr>
          <p:cNvGrpSpPr/>
          <p:nvPr/>
        </p:nvGrpSpPr>
        <p:grpSpPr>
          <a:xfrm>
            <a:off x="272928" y="2838713"/>
            <a:ext cx="854444" cy="705551"/>
            <a:chOff x="5943188" y="227098"/>
            <a:chExt cx="854444" cy="705551"/>
          </a:xfrm>
        </p:grpSpPr>
        <p:pic>
          <p:nvPicPr>
            <p:cNvPr id="64" name="Picture 63" descr="A cartoon of a child&#10;&#10;Description automatically generated">
              <a:extLst>
                <a:ext uri="{FF2B5EF4-FFF2-40B4-BE49-F238E27FC236}">
                  <a16:creationId xmlns:a16="http://schemas.microsoft.com/office/drawing/2014/main" id="{29EA26B3-F3FD-8F0A-9AB7-0CC0C0D6B6FC}"/>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65" name="Picture 64" descr="A cartoon of a person smiling&#10;&#10;Description automatically generated">
              <a:extLst>
                <a:ext uri="{FF2B5EF4-FFF2-40B4-BE49-F238E27FC236}">
                  <a16:creationId xmlns:a16="http://schemas.microsoft.com/office/drawing/2014/main" id="{12CA7C69-44FF-48E2-5527-2A40CC859B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66" name="Group 65">
            <a:extLst>
              <a:ext uri="{FF2B5EF4-FFF2-40B4-BE49-F238E27FC236}">
                <a16:creationId xmlns:a16="http://schemas.microsoft.com/office/drawing/2014/main" id="{D5A7F94C-1B0B-C77A-AFA8-DBA6F7559631}"/>
              </a:ext>
            </a:extLst>
          </p:cNvPr>
          <p:cNvGrpSpPr/>
          <p:nvPr/>
        </p:nvGrpSpPr>
        <p:grpSpPr>
          <a:xfrm>
            <a:off x="308553" y="3627715"/>
            <a:ext cx="854444" cy="705551"/>
            <a:chOff x="5943188" y="227098"/>
            <a:chExt cx="854444" cy="705551"/>
          </a:xfrm>
        </p:grpSpPr>
        <p:pic>
          <p:nvPicPr>
            <p:cNvPr id="67" name="Picture 66" descr="A cartoon of a child&#10;&#10;Description automatically generated">
              <a:extLst>
                <a:ext uri="{FF2B5EF4-FFF2-40B4-BE49-F238E27FC236}">
                  <a16:creationId xmlns:a16="http://schemas.microsoft.com/office/drawing/2014/main" id="{F6FD12A1-9BEF-448B-3E42-858249896162}"/>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68" name="Picture 67" descr="A cartoon of a person smiling&#10;&#10;Description automatically generated">
              <a:extLst>
                <a:ext uri="{FF2B5EF4-FFF2-40B4-BE49-F238E27FC236}">
                  <a16:creationId xmlns:a16="http://schemas.microsoft.com/office/drawing/2014/main" id="{5D374D64-4029-676E-7725-5A5A5F591C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69" name="Group 68">
            <a:extLst>
              <a:ext uri="{FF2B5EF4-FFF2-40B4-BE49-F238E27FC236}">
                <a16:creationId xmlns:a16="http://schemas.microsoft.com/office/drawing/2014/main" id="{6DFD4E09-142D-90A4-E232-DE4ABC2C3F23}"/>
              </a:ext>
            </a:extLst>
          </p:cNvPr>
          <p:cNvGrpSpPr/>
          <p:nvPr/>
        </p:nvGrpSpPr>
        <p:grpSpPr>
          <a:xfrm>
            <a:off x="1440393" y="4515235"/>
            <a:ext cx="854444" cy="705551"/>
            <a:chOff x="5943188" y="227098"/>
            <a:chExt cx="854444" cy="705551"/>
          </a:xfrm>
        </p:grpSpPr>
        <p:pic>
          <p:nvPicPr>
            <p:cNvPr id="70" name="Picture 69" descr="A cartoon of a child&#10;&#10;Description automatically generated">
              <a:extLst>
                <a:ext uri="{FF2B5EF4-FFF2-40B4-BE49-F238E27FC236}">
                  <a16:creationId xmlns:a16="http://schemas.microsoft.com/office/drawing/2014/main" id="{57FFA2D4-F092-175B-2A22-CA781FF77F91}"/>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71" name="Picture 70" descr="A cartoon of a person smiling&#10;&#10;Description automatically generated">
              <a:extLst>
                <a:ext uri="{FF2B5EF4-FFF2-40B4-BE49-F238E27FC236}">
                  <a16:creationId xmlns:a16="http://schemas.microsoft.com/office/drawing/2014/main" id="{9032B085-06BC-9A2F-A5FB-ECEF6CEE9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grpSp>
        <p:nvGrpSpPr>
          <p:cNvPr id="72" name="Group 71">
            <a:extLst>
              <a:ext uri="{FF2B5EF4-FFF2-40B4-BE49-F238E27FC236}">
                <a16:creationId xmlns:a16="http://schemas.microsoft.com/office/drawing/2014/main" id="{D80BC343-8D77-6C4E-8EC3-16046F72B206}"/>
              </a:ext>
            </a:extLst>
          </p:cNvPr>
          <p:cNvGrpSpPr/>
          <p:nvPr/>
        </p:nvGrpSpPr>
        <p:grpSpPr>
          <a:xfrm>
            <a:off x="1440393" y="5358418"/>
            <a:ext cx="854444" cy="705551"/>
            <a:chOff x="5943188" y="227098"/>
            <a:chExt cx="854444" cy="705551"/>
          </a:xfrm>
        </p:grpSpPr>
        <p:pic>
          <p:nvPicPr>
            <p:cNvPr id="84" name="Picture 83" descr="A cartoon of a child&#10;&#10;Description automatically generated">
              <a:extLst>
                <a:ext uri="{FF2B5EF4-FFF2-40B4-BE49-F238E27FC236}">
                  <a16:creationId xmlns:a16="http://schemas.microsoft.com/office/drawing/2014/main" id="{A3B73F4D-C906-39C9-A3CE-D9E3F68B895A}"/>
                </a:ext>
              </a:extLst>
            </p:cNvPr>
            <p:cNvPicPr>
              <a:picLocks noChangeAspect="1"/>
            </p:cNvPicPr>
            <p:nvPr/>
          </p:nvPicPr>
          <p:blipFill rotWithShape="1">
            <a:blip r:embed="rId6">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85" name="Picture 84" descr="A cartoon of a person smiling&#10;&#10;Description automatically generated">
              <a:extLst>
                <a:ext uri="{FF2B5EF4-FFF2-40B4-BE49-F238E27FC236}">
                  <a16:creationId xmlns:a16="http://schemas.microsoft.com/office/drawing/2014/main" id="{37A5B6A1-AAE9-2A8C-AD9C-3C0FE0CE8C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sp>
        <p:nvSpPr>
          <p:cNvPr id="86" name="Rectangle 85">
            <a:extLst>
              <a:ext uri="{FF2B5EF4-FFF2-40B4-BE49-F238E27FC236}">
                <a16:creationId xmlns:a16="http://schemas.microsoft.com/office/drawing/2014/main" id="{21B323C5-860A-6F22-FB2D-1A4B8022DC0B}"/>
              </a:ext>
            </a:extLst>
          </p:cNvPr>
          <p:cNvSpPr/>
          <p:nvPr/>
        </p:nvSpPr>
        <p:spPr>
          <a:xfrm>
            <a:off x="2357088" y="2169891"/>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87" name="Rectangle 86">
            <a:extLst>
              <a:ext uri="{FF2B5EF4-FFF2-40B4-BE49-F238E27FC236}">
                <a16:creationId xmlns:a16="http://schemas.microsoft.com/office/drawing/2014/main" id="{3098FD8F-EA0B-1DF7-EBDF-CF05131B2732}"/>
              </a:ext>
            </a:extLst>
          </p:cNvPr>
          <p:cNvSpPr/>
          <p:nvPr/>
        </p:nvSpPr>
        <p:spPr>
          <a:xfrm>
            <a:off x="2357088" y="2971386"/>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88" name="Rectangle 87">
            <a:extLst>
              <a:ext uri="{FF2B5EF4-FFF2-40B4-BE49-F238E27FC236}">
                <a16:creationId xmlns:a16="http://schemas.microsoft.com/office/drawing/2014/main" id="{4F5591B8-FFB6-9A8E-C7A3-53E47F799AAD}"/>
              </a:ext>
            </a:extLst>
          </p:cNvPr>
          <p:cNvSpPr/>
          <p:nvPr/>
        </p:nvSpPr>
        <p:spPr>
          <a:xfrm>
            <a:off x="2357088" y="3772881"/>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89" name="Rectangle 88">
            <a:extLst>
              <a:ext uri="{FF2B5EF4-FFF2-40B4-BE49-F238E27FC236}">
                <a16:creationId xmlns:a16="http://schemas.microsoft.com/office/drawing/2014/main" id="{9D563990-AA06-A742-8F49-B41F272F7A69}"/>
              </a:ext>
            </a:extLst>
          </p:cNvPr>
          <p:cNvSpPr/>
          <p:nvPr/>
        </p:nvSpPr>
        <p:spPr>
          <a:xfrm>
            <a:off x="2357088" y="4574376"/>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90" name="Rectangle 89">
            <a:extLst>
              <a:ext uri="{FF2B5EF4-FFF2-40B4-BE49-F238E27FC236}">
                <a16:creationId xmlns:a16="http://schemas.microsoft.com/office/drawing/2014/main" id="{27A49040-CF7B-E8C1-A7DC-0E5D580B9EE7}"/>
              </a:ext>
            </a:extLst>
          </p:cNvPr>
          <p:cNvSpPr/>
          <p:nvPr/>
        </p:nvSpPr>
        <p:spPr>
          <a:xfrm>
            <a:off x="2357088" y="5375871"/>
            <a:ext cx="30554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______________</a:t>
            </a:r>
            <a:endParaRPr kumimoji="0" lang="en-GB" sz="32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3273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4">
            <a:extLst>
              <a:ext uri="{FF2B5EF4-FFF2-40B4-BE49-F238E27FC236}">
                <a16:creationId xmlns:a16="http://schemas.microsoft.com/office/drawing/2014/main" id="{20F2C159-7A62-D10E-70D2-7FC987B033A9}"/>
              </a:ext>
            </a:extLst>
          </p:cNvPr>
          <p:cNvGraphicFramePr>
            <a:graphicFrameLocks noGrp="1"/>
          </p:cNvGraphicFramePr>
          <p:nvPr>
            <p:extLst>
              <p:ext uri="{D42A27DB-BD31-4B8C-83A1-F6EECF244321}">
                <p14:modId xmlns:p14="http://schemas.microsoft.com/office/powerpoint/2010/main" val="2589218432"/>
              </p:ext>
            </p:extLst>
          </p:nvPr>
        </p:nvGraphicFramePr>
        <p:xfrm>
          <a:off x="167661" y="584200"/>
          <a:ext cx="11847798" cy="6195599"/>
        </p:xfrm>
        <a:graphic>
          <a:graphicData uri="http://schemas.openxmlformats.org/drawingml/2006/table">
            <a:tbl>
              <a:tblPr firstRow="1" bandRow="1"/>
              <a:tblGrid>
                <a:gridCol w="1498652">
                  <a:extLst>
                    <a:ext uri="{9D8B030D-6E8A-4147-A177-3AD203B41FA5}">
                      <a16:colId xmlns:a16="http://schemas.microsoft.com/office/drawing/2014/main" val="1203737284"/>
                    </a:ext>
                  </a:extLst>
                </a:gridCol>
                <a:gridCol w="3296748">
                  <a:extLst>
                    <a:ext uri="{9D8B030D-6E8A-4147-A177-3AD203B41FA5}">
                      <a16:colId xmlns:a16="http://schemas.microsoft.com/office/drawing/2014/main" val="1810222861"/>
                    </a:ext>
                  </a:extLst>
                </a:gridCol>
                <a:gridCol w="3470817">
                  <a:extLst>
                    <a:ext uri="{9D8B030D-6E8A-4147-A177-3AD203B41FA5}">
                      <a16:colId xmlns:a16="http://schemas.microsoft.com/office/drawing/2014/main" val="274413866"/>
                    </a:ext>
                  </a:extLst>
                </a:gridCol>
                <a:gridCol w="3581581">
                  <a:extLst>
                    <a:ext uri="{9D8B030D-6E8A-4147-A177-3AD203B41FA5}">
                      <a16:colId xmlns:a16="http://schemas.microsoft.com/office/drawing/2014/main" val="2706468897"/>
                    </a:ext>
                  </a:extLst>
                </a:gridCol>
              </a:tblGrid>
              <a:tr h="88235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finden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das </a:t>
                      </a:r>
                      <a:r>
                        <a:rPr lang="en-GB" sz="2400" b="1" err="1">
                          <a:solidFill>
                            <a:srgbClr val="002060"/>
                          </a:solidFill>
                          <a:latin typeface="Century Gothic" panose="020B0502020202020204" pitchFamily="34" charset="0"/>
                        </a:rPr>
                        <a:t>Projekt</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Sie</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465">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der </a:t>
                      </a:r>
                      <a:r>
                        <a:rPr lang="en-GB" sz="2400" b="1" err="1">
                          <a:solidFill>
                            <a:srgbClr val="002060"/>
                          </a:solidFill>
                          <a:latin typeface="Century Gothic" panose="020B0502020202020204" pitchFamily="34" charset="0"/>
                        </a:rPr>
                        <a:t>Müll</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die Kunst</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Sie </a:t>
                      </a:r>
                      <a:r>
                        <a:rPr lang="en-GB" sz="2400" b="1" err="1">
                          <a:solidFill>
                            <a:srgbClr val="002060"/>
                          </a:solidFill>
                          <a:latin typeface="Century Gothic" panose="020B0502020202020204" pitchFamily="34" charset="0"/>
                        </a:rPr>
                        <a:t>werden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46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002060"/>
                          </a:solidFill>
                          <a:latin typeface="Century Gothic" panose="020B0502020202020204" pitchFamily="34" charset="0"/>
                        </a:rPr>
                        <a:t>montags</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spät</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der </a:t>
                      </a:r>
                      <a:r>
                        <a:rPr lang="en-US" sz="2400" b="1" err="1">
                          <a:solidFill>
                            <a:srgbClr val="002060"/>
                          </a:solidFill>
                          <a:latin typeface="Century Gothic" panose="020B0502020202020204" pitchFamily="34" charset="0"/>
                        </a:rPr>
                        <a:t>Markt</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465">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nach</a:t>
                      </a:r>
                      <a:r>
                        <a:rPr lang="en-GB" sz="2400" b="1">
                          <a:solidFill>
                            <a:srgbClr val="002060"/>
                          </a:solidFill>
                          <a:latin typeface="Century Gothic" panose="020B0502020202020204" pitchFamily="34" charset="0"/>
                        </a:rPr>
                        <a:t> </a:t>
                      </a:r>
                      <a:r>
                        <a:rPr lang="en-GB" sz="2400" b="1" err="1">
                          <a:solidFill>
                            <a:srgbClr val="002060"/>
                          </a:solidFill>
                          <a:latin typeface="Century Gothic" panose="020B0502020202020204" pitchFamily="34" charset="0"/>
                        </a:rPr>
                        <a:t>Hause</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002060"/>
                          </a:solidFill>
                          <a:latin typeface="Century Gothic" panose="020B0502020202020204" pitchFamily="34" charset="0"/>
                        </a:rPr>
                        <a:t>zu</a:t>
                      </a:r>
                      <a:r>
                        <a:rPr lang="en-US" sz="2400" b="1">
                          <a:solidFill>
                            <a:srgbClr val="002060"/>
                          </a:solidFill>
                          <a:latin typeface="Century Gothic" panose="020B0502020202020204" pitchFamily="34" charset="0"/>
                        </a:rPr>
                        <a:t> </a:t>
                      </a:r>
                      <a:r>
                        <a:rPr lang="en-US" sz="2400" b="1" err="1">
                          <a:solidFill>
                            <a:srgbClr val="002060"/>
                          </a:solidFill>
                          <a:latin typeface="Century Gothic" panose="020B0502020202020204" pitchFamily="34" charset="0"/>
                        </a:rPr>
                        <a:t>Hause</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002060"/>
                          </a:solidFill>
                          <a:latin typeface="Century Gothic" panose="020B0502020202020204" pitchFamily="34" charset="0"/>
                        </a:rPr>
                        <a:t>lernen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465">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essen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dann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gehen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005919">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002060"/>
                          </a:solidFill>
                          <a:latin typeface="Century Gothic" panose="020B0502020202020204" pitchFamily="34" charset="0"/>
                        </a:rPr>
                        <a:t>sehen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(die) (Party)</a:t>
                      </a:r>
                      <a:r>
                        <a:rPr lang="en-US" sz="2400" b="1" err="1">
                          <a:solidFill>
                            <a:srgbClr val="002060"/>
                          </a:solidFill>
                          <a:latin typeface="Century Gothic" panose="020B0502020202020204" pitchFamily="34" charset="0"/>
                        </a:rPr>
                        <a:t>Kleidung</a:t>
                      </a:r>
                      <a:endParaRPr lang="en-US" sz="2400" b="1">
                        <a:solidFill>
                          <a:srgbClr val="002060"/>
                        </a:solidFill>
                        <a:latin typeface="Century Gothic" panose="020B0502020202020204" pitchFamily="34" charset="0"/>
                      </a:endParaRPr>
                    </a:p>
                    <a:p>
                      <a:endParaRPr lang="en-GB" sz="20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singen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465">
                <a:tc vMerge="1">
                  <a:txBody>
                    <a:bodyPr/>
                    <a:lstStyle/>
                    <a:p>
                      <a:endParaRPr lang="en-GB" sz="2800" b="1">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a:solidFill>
                            <a:srgbClr val="002060"/>
                          </a:solidFill>
                          <a:latin typeface="Century Gothic" panose="020B0502020202020204" pitchFamily="34" charset="0"/>
                        </a:rPr>
                        <a:t>man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err="1">
                          <a:solidFill>
                            <a:srgbClr val="002060"/>
                          </a:solidFill>
                          <a:latin typeface="Century Gothic" panose="020B0502020202020204" pitchFamily="34" charset="0"/>
                        </a:rPr>
                        <a:t>tanzen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tragen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a:solidFill>
                  <a:srgbClr val="002060"/>
                </a:solidFill>
                <a:latin typeface="Century Gothic" panose="020B0502020202020204" pitchFamily="34" charset="0"/>
                <a:ea typeface="Century Gothic"/>
                <a:cs typeface="Century Gothic"/>
                <a:sym typeface="Century Gothic"/>
              </a:rPr>
              <a:t>Follow up 5: </a:t>
            </a:r>
            <a:endParaRPr lang="en-GB" sz="280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6136D578-BFC8-2379-3013-13CBF95D7927}"/>
              </a:ext>
            </a:extLst>
          </p:cNvPr>
          <p:cNvPicPr>
            <a:picLocks noChangeAspect="1"/>
          </p:cNvPicPr>
          <p:nvPr/>
        </p:nvPicPr>
        <p:blipFill>
          <a:blip r:embed="rId3"/>
          <a:stretch>
            <a:fillRect/>
          </a:stretch>
        </p:blipFill>
        <p:spPr>
          <a:xfrm>
            <a:off x="307191" y="2638028"/>
            <a:ext cx="1186070" cy="1080360"/>
          </a:xfrm>
          <a:prstGeom prst="rect">
            <a:avLst/>
          </a:prstGeom>
        </p:spPr>
      </p:pic>
      <p:pic>
        <p:nvPicPr>
          <p:cNvPr id="5" name="Picture 4" descr="Icon&#10;&#10;Description automatically generated">
            <a:extLst>
              <a:ext uri="{FF2B5EF4-FFF2-40B4-BE49-F238E27FC236}">
                <a16:creationId xmlns:a16="http://schemas.microsoft.com/office/drawing/2014/main" id="{55CD3310-0DE3-749A-D1D8-E35CB71F8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613" y="923295"/>
            <a:ext cx="1186070" cy="1186070"/>
          </a:xfrm>
          <a:prstGeom prst="rect">
            <a:avLst/>
          </a:prstGeom>
        </p:spPr>
      </p:pic>
      <p:pic>
        <p:nvPicPr>
          <p:cNvPr id="6" name="Picture 5">
            <a:extLst>
              <a:ext uri="{FF2B5EF4-FFF2-40B4-BE49-F238E27FC236}">
                <a16:creationId xmlns:a16="http://schemas.microsoft.com/office/drawing/2014/main" id="{2A401AA7-7164-70FB-8694-5FD4592172B7}"/>
              </a:ext>
            </a:extLst>
          </p:cNvPr>
          <p:cNvPicPr>
            <a:picLocks noChangeAspect="1"/>
          </p:cNvPicPr>
          <p:nvPr/>
        </p:nvPicPr>
        <p:blipFill>
          <a:blip r:embed="rId5"/>
          <a:stretch>
            <a:fillRect/>
          </a:stretch>
        </p:blipFill>
        <p:spPr>
          <a:xfrm>
            <a:off x="288606" y="4681964"/>
            <a:ext cx="1162417" cy="1101237"/>
          </a:xfrm>
          <a:prstGeom prst="rect">
            <a:avLst/>
          </a:prstGeom>
        </p:spPr>
      </p:pic>
      <p:sp>
        <p:nvSpPr>
          <p:cNvPr id="7" name="TextBox 6">
            <a:extLst>
              <a:ext uri="{FF2B5EF4-FFF2-40B4-BE49-F238E27FC236}">
                <a16:creationId xmlns:a16="http://schemas.microsoft.com/office/drawing/2014/main" id="{39155413-C769-4768-314B-4A7FD90D147F}"/>
              </a:ext>
            </a:extLst>
          </p:cNvPr>
          <p:cNvSpPr txBox="1"/>
          <p:nvPr/>
        </p:nvSpPr>
        <p:spPr>
          <a:xfrm>
            <a:off x="945512" y="576425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x1</a:t>
            </a:r>
          </a:p>
        </p:txBody>
      </p:sp>
      <p:sp>
        <p:nvSpPr>
          <p:cNvPr id="8" name="TextBox 7">
            <a:extLst>
              <a:ext uri="{FF2B5EF4-FFF2-40B4-BE49-F238E27FC236}">
                <a16:creationId xmlns:a16="http://schemas.microsoft.com/office/drawing/2014/main" id="{ABF59EFC-84EC-8564-1998-F890B065F6B7}"/>
              </a:ext>
            </a:extLst>
          </p:cNvPr>
          <p:cNvSpPr txBox="1"/>
          <p:nvPr/>
        </p:nvSpPr>
        <p:spPr>
          <a:xfrm>
            <a:off x="1094923" y="347638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x2</a:t>
            </a:r>
          </a:p>
        </p:txBody>
      </p:sp>
      <p:sp>
        <p:nvSpPr>
          <p:cNvPr id="9" name="TextBox 8">
            <a:extLst>
              <a:ext uri="{FF2B5EF4-FFF2-40B4-BE49-F238E27FC236}">
                <a16:creationId xmlns:a16="http://schemas.microsoft.com/office/drawing/2014/main" id="{5EE2E8CF-F9FB-ECC3-1271-65B81B3B3678}"/>
              </a:ext>
            </a:extLst>
          </p:cNvPr>
          <p:cNvSpPr txBox="1"/>
          <p:nvPr/>
        </p:nvSpPr>
        <p:spPr>
          <a:xfrm>
            <a:off x="1124083" y="175273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x3</a:t>
            </a:r>
          </a:p>
        </p:txBody>
      </p:sp>
      <p:sp>
        <p:nvSpPr>
          <p:cNvPr id="10" name="TextBox 9">
            <a:extLst>
              <a:ext uri="{FF2B5EF4-FFF2-40B4-BE49-F238E27FC236}">
                <a16:creationId xmlns:a16="http://schemas.microsoft.com/office/drawing/2014/main" id="{DC81FFA5-102F-817F-2507-7B48DEDDE909}"/>
              </a:ext>
            </a:extLst>
          </p:cNvPr>
          <p:cNvSpPr txBox="1"/>
          <p:nvPr/>
        </p:nvSpPr>
        <p:spPr>
          <a:xfrm>
            <a:off x="5236945" y="101184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24822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4">
            <a:extLst>
              <a:ext uri="{FF2B5EF4-FFF2-40B4-BE49-F238E27FC236}">
                <a16:creationId xmlns:a16="http://schemas.microsoft.com/office/drawing/2014/main" id="{E48BB4BC-0B62-D538-5A08-340F9D7D6EEF}"/>
              </a:ext>
            </a:extLst>
          </p:cNvPr>
          <p:cNvGraphicFramePr>
            <a:graphicFrameLocks noGrp="1"/>
          </p:cNvGraphicFramePr>
          <p:nvPr>
            <p:extLst>
              <p:ext uri="{D42A27DB-BD31-4B8C-83A1-F6EECF244321}">
                <p14:modId xmlns:p14="http://schemas.microsoft.com/office/powerpoint/2010/main" val="1249278251"/>
              </p:ext>
            </p:extLst>
          </p:nvPr>
        </p:nvGraphicFramePr>
        <p:xfrm>
          <a:off x="174542" y="546100"/>
          <a:ext cx="11847798" cy="6205896"/>
        </p:xfrm>
        <a:graphic>
          <a:graphicData uri="http://schemas.openxmlformats.org/drawingml/2006/table">
            <a:tbl>
              <a:tblPr firstRow="1" bandRow="1"/>
              <a:tblGrid>
                <a:gridCol w="1498652">
                  <a:extLst>
                    <a:ext uri="{9D8B030D-6E8A-4147-A177-3AD203B41FA5}">
                      <a16:colId xmlns:a16="http://schemas.microsoft.com/office/drawing/2014/main" val="1203737284"/>
                    </a:ext>
                  </a:extLst>
                </a:gridCol>
                <a:gridCol w="3296748">
                  <a:extLst>
                    <a:ext uri="{9D8B030D-6E8A-4147-A177-3AD203B41FA5}">
                      <a16:colId xmlns:a16="http://schemas.microsoft.com/office/drawing/2014/main" val="1810222861"/>
                    </a:ext>
                  </a:extLst>
                </a:gridCol>
                <a:gridCol w="3470817">
                  <a:extLst>
                    <a:ext uri="{9D8B030D-6E8A-4147-A177-3AD203B41FA5}">
                      <a16:colId xmlns:a16="http://schemas.microsoft.com/office/drawing/2014/main" val="274413866"/>
                    </a:ext>
                  </a:extLst>
                </a:gridCol>
                <a:gridCol w="3581581">
                  <a:extLst>
                    <a:ext uri="{9D8B030D-6E8A-4147-A177-3AD203B41FA5}">
                      <a16:colId xmlns:a16="http://schemas.microsoft.com/office/drawing/2014/main" val="2706468897"/>
                    </a:ext>
                  </a:extLst>
                </a:gridCol>
              </a:tblGrid>
              <a:tr h="829094">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 project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find, finding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 rubbish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you (formal)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a:solidFill>
                            <a:srgbClr val="002060"/>
                          </a:solidFill>
                          <a:latin typeface="Century Gothic" panose="020B0502020202020204" pitchFamily="34" charset="0"/>
                        </a:rPr>
                        <a:t>you (formal) become/get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 art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late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 market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learn, learning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at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on Mondays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home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1069812">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 (Party) clothes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wear, wearing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sing, singing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eat, 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you (general), people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go, going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see, seeing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dance, dancing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a:solidFill>
                  <a:srgbClr val="002060"/>
                </a:solidFill>
                <a:latin typeface="Century Gothic" panose="020B0502020202020204" pitchFamily="34" charset="0"/>
                <a:ea typeface="Century Gothic"/>
                <a:cs typeface="Century Gothic"/>
                <a:sym typeface="Century Gothic"/>
              </a:rPr>
              <a:t>Follow up 5: </a:t>
            </a:r>
            <a:endParaRPr lang="en-GB" sz="280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p>
        </p:txBody>
      </p:sp>
      <p:pic>
        <p:nvPicPr>
          <p:cNvPr id="4" name="Picture 3">
            <a:extLst>
              <a:ext uri="{FF2B5EF4-FFF2-40B4-BE49-F238E27FC236}">
                <a16:creationId xmlns:a16="http://schemas.microsoft.com/office/drawing/2014/main" id="{5D4DEA23-3A9E-5A45-4EBD-4A68DC1C3E3D}"/>
              </a:ext>
            </a:extLst>
          </p:cNvPr>
          <p:cNvPicPr>
            <a:picLocks noChangeAspect="1"/>
          </p:cNvPicPr>
          <p:nvPr/>
        </p:nvPicPr>
        <p:blipFill>
          <a:blip r:embed="rId3"/>
          <a:stretch>
            <a:fillRect/>
          </a:stretch>
        </p:blipFill>
        <p:spPr>
          <a:xfrm>
            <a:off x="332591" y="2638028"/>
            <a:ext cx="1186070" cy="1080360"/>
          </a:xfrm>
          <a:prstGeom prst="rect">
            <a:avLst/>
          </a:prstGeom>
        </p:spPr>
      </p:pic>
      <p:pic>
        <p:nvPicPr>
          <p:cNvPr id="5" name="Picture 4" descr="Icon&#10;&#10;Description automatically generated">
            <a:extLst>
              <a:ext uri="{FF2B5EF4-FFF2-40B4-BE49-F238E27FC236}">
                <a16:creationId xmlns:a16="http://schemas.microsoft.com/office/drawing/2014/main" id="{537CAB8C-F7AA-4284-6CDE-10B579F45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013" y="923295"/>
            <a:ext cx="1186070" cy="1186070"/>
          </a:xfrm>
          <a:prstGeom prst="rect">
            <a:avLst/>
          </a:prstGeom>
        </p:spPr>
      </p:pic>
      <p:pic>
        <p:nvPicPr>
          <p:cNvPr id="6" name="Picture 5">
            <a:extLst>
              <a:ext uri="{FF2B5EF4-FFF2-40B4-BE49-F238E27FC236}">
                <a16:creationId xmlns:a16="http://schemas.microsoft.com/office/drawing/2014/main" id="{0736349A-4482-E5CB-1978-88A4CD567C0B}"/>
              </a:ext>
            </a:extLst>
          </p:cNvPr>
          <p:cNvPicPr>
            <a:picLocks noChangeAspect="1"/>
          </p:cNvPicPr>
          <p:nvPr/>
        </p:nvPicPr>
        <p:blipFill>
          <a:blip r:embed="rId5"/>
          <a:stretch>
            <a:fillRect/>
          </a:stretch>
        </p:blipFill>
        <p:spPr>
          <a:xfrm>
            <a:off x="250506" y="4681964"/>
            <a:ext cx="1162417" cy="1101237"/>
          </a:xfrm>
          <a:prstGeom prst="rect">
            <a:avLst/>
          </a:prstGeom>
        </p:spPr>
      </p:pic>
      <p:sp>
        <p:nvSpPr>
          <p:cNvPr id="7" name="TextBox 6">
            <a:extLst>
              <a:ext uri="{FF2B5EF4-FFF2-40B4-BE49-F238E27FC236}">
                <a16:creationId xmlns:a16="http://schemas.microsoft.com/office/drawing/2014/main" id="{E31951AA-DADC-6B57-6E35-205E3A8879F0}"/>
              </a:ext>
            </a:extLst>
          </p:cNvPr>
          <p:cNvSpPr txBox="1"/>
          <p:nvPr/>
        </p:nvSpPr>
        <p:spPr>
          <a:xfrm>
            <a:off x="907412" y="576425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x1</a:t>
            </a:r>
          </a:p>
        </p:txBody>
      </p:sp>
      <p:sp>
        <p:nvSpPr>
          <p:cNvPr id="8" name="TextBox 7">
            <a:extLst>
              <a:ext uri="{FF2B5EF4-FFF2-40B4-BE49-F238E27FC236}">
                <a16:creationId xmlns:a16="http://schemas.microsoft.com/office/drawing/2014/main" id="{06C5F8E8-A3B0-E25D-4845-DA9001B3170C}"/>
              </a:ext>
            </a:extLst>
          </p:cNvPr>
          <p:cNvSpPr txBox="1"/>
          <p:nvPr/>
        </p:nvSpPr>
        <p:spPr>
          <a:xfrm>
            <a:off x="1056823" y="347638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x2</a:t>
            </a:r>
          </a:p>
        </p:txBody>
      </p:sp>
      <p:sp>
        <p:nvSpPr>
          <p:cNvPr id="9" name="TextBox 8">
            <a:extLst>
              <a:ext uri="{FF2B5EF4-FFF2-40B4-BE49-F238E27FC236}">
                <a16:creationId xmlns:a16="http://schemas.microsoft.com/office/drawing/2014/main" id="{D24CB6C1-A5EF-AEF7-18D6-C89BFE8812F4}"/>
              </a:ext>
            </a:extLst>
          </p:cNvPr>
          <p:cNvSpPr txBox="1"/>
          <p:nvPr/>
        </p:nvSpPr>
        <p:spPr>
          <a:xfrm>
            <a:off x="1149483" y="180353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x3</a:t>
            </a:r>
          </a:p>
        </p:txBody>
      </p:sp>
      <p:sp>
        <p:nvSpPr>
          <p:cNvPr id="10" name="TextBox 9">
            <a:extLst>
              <a:ext uri="{FF2B5EF4-FFF2-40B4-BE49-F238E27FC236}">
                <a16:creationId xmlns:a16="http://schemas.microsoft.com/office/drawing/2014/main" id="{708D2863-0456-A040-F24C-FEEFD27E5B1B}"/>
              </a:ext>
            </a:extLst>
          </p:cNvPr>
          <p:cNvSpPr txBox="1"/>
          <p:nvPr/>
        </p:nvSpPr>
        <p:spPr>
          <a:xfrm>
            <a:off x="5198845" y="101184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187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641212" y="4212306"/>
            <a:ext cx="466906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a:extLst>
              <a:ext uri="{FF2B5EF4-FFF2-40B4-BE49-F238E27FC236}">
                <a16:creationId xmlns:a16="http://schemas.microsoft.com/office/drawing/2014/main" id="{FD6CA2B7-9766-4160-B68E-083E70A54FDF}"/>
              </a:ext>
            </a:extLst>
          </p:cNvPr>
          <p:cNvGrpSpPr/>
          <p:nvPr/>
        </p:nvGrpSpPr>
        <p:grpSpPr>
          <a:xfrm>
            <a:off x="9170271" y="4093992"/>
            <a:ext cx="1329473" cy="1799626"/>
            <a:chOff x="9908018" y="1853748"/>
            <a:chExt cx="2022866" cy="2541864"/>
          </a:xfrm>
        </p:grpSpPr>
        <p:pic>
          <p:nvPicPr>
            <p:cNvPr id="9" name="Picture 8">
              <a:extLst>
                <a:ext uri="{FF2B5EF4-FFF2-40B4-BE49-F238E27FC236}">
                  <a16:creationId xmlns:a16="http://schemas.microsoft.com/office/drawing/2014/main" id="{654539FA-368D-4DD2-A647-80FB38DAF8E5}"/>
                </a:ext>
              </a:extLst>
            </p:cNvPr>
            <p:cNvPicPr>
              <a:picLocks noChangeAspect="1"/>
            </p:cNvPicPr>
            <p:nvPr/>
          </p:nvPicPr>
          <p:blipFill>
            <a:blip r:embed="rId4"/>
            <a:stretch>
              <a:fillRect/>
            </a:stretch>
          </p:blipFill>
          <p:spPr>
            <a:xfrm>
              <a:off x="9968551" y="1853748"/>
              <a:ext cx="1316850" cy="1627773"/>
            </a:xfrm>
            <a:prstGeom prst="rect">
              <a:avLst/>
            </a:prstGeom>
          </p:spPr>
        </p:pic>
        <p:pic>
          <p:nvPicPr>
            <p:cNvPr id="10" name="Picture 2" descr="http://www.clker.com/cliparts/w/d/u/B/w/V/stamp1-md.png">
              <a:extLst>
                <a:ext uri="{FF2B5EF4-FFF2-40B4-BE49-F238E27FC236}">
                  <a16:creationId xmlns:a16="http://schemas.microsoft.com/office/drawing/2014/main" id="{EBACD9F0-0F45-4C70-8D12-D7AE8ACF71E4}"/>
                </a:ext>
              </a:extLst>
            </p:cNvPr>
            <p:cNvPicPr>
              <a:picLocks noChangeAspect="1" noChangeArrowheads="1"/>
            </p:cNvPicPr>
            <p:nvPr/>
          </p:nvPicPr>
          <p:blipFill>
            <a:blip r:embed="rId5">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9908018" y="2787523"/>
              <a:ext cx="1774853" cy="160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A936418-984E-4030-9B06-DB66598A30CD}"/>
                </a:ext>
              </a:extLst>
            </p:cNvPr>
            <p:cNvPicPr>
              <a:picLocks noChangeAspect="1"/>
            </p:cNvPicPr>
            <p:nvPr/>
          </p:nvPicPr>
          <p:blipFill>
            <a:blip r:embed="rId6"/>
            <a:stretch>
              <a:fillRect/>
            </a:stretch>
          </p:blipFill>
          <p:spPr>
            <a:xfrm>
              <a:off x="9927283" y="3028745"/>
              <a:ext cx="2003601" cy="1205746"/>
            </a:xfrm>
            <a:prstGeom prst="rect">
              <a:avLst/>
            </a:prstGeom>
          </p:spPr>
        </p:pic>
      </p:grpSp>
      <p:sp>
        <p:nvSpPr>
          <p:cNvPr id="12" name="CustomShape 2">
            <a:extLst>
              <a:ext uri="{FF2B5EF4-FFF2-40B4-BE49-F238E27FC236}">
                <a16:creationId xmlns:a16="http://schemas.microsoft.com/office/drawing/2014/main" id="{27F3D2FE-5402-41C9-8A40-70F4A9706FFD}"/>
              </a:ext>
            </a:extLst>
          </p:cNvPr>
          <p:cNvSpPr/>
          <p:nvPr/>
        </p:nvSpPr>
        <p:spPr>
          <a:xfrm>
            <a:off x="7736170" y="5579276"/>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5B3594CE-2071-460F-8296-FFF6806A713B}"/>
              </a:ext>
            </a:extLst>
          </p:cNvPr>
          <p:cNvPicPr>
            <a:picLocks noChangeAspect="1"/>
          </p:cNvPicPr>
          <p:nvPr/>
        </p:nvPicPr>
        <p:blipFill>
          <a:blip r:embed="rId7"/>
          <a:stretch>
            <a:fillRect/>
          </a:stretch>
        </p:blipFill>
        <p:spPr>
          <a:xfrm>
            <a:off x="3774158" y="1907361"/>
            <a:ext cx="4436527" cy="3043277"/>
          </a:xfrm>
          <a:prstGeom prst="rect">
            <a:avLst/>
          </a:prstGeom>
        </p:spPr>
      </p:pic>
      <p:pic>
        <p:nvPicPr>
          <p:cNvPr id="4" name="Picture 3">
            <a:extLst>
              <a:ext uri="{FF2B5EF4-FFF2-40B4-BE49-F238E27FC236}">
                <a16:creationId xmlns:a16="http://schemas.microsoft.com/office/drawing/2014/main" id="{679FE4DE-5D98-4FCC-BCFC-6BDF0136B3E4}"/>
              </a:ext>
            </a:extLst>
          </p:cNvPr>
          <p:cNvPicPr>
            <a:picLocks noChangeAspect="1"/>
          </p:cNvPicPr>
          <p:nvPr/>
        </p:nvPicPr>
        <p:blipFill>
          <a:blip r:embed="rId8"/>
          <a:stretch>
            <a:fillRect/>
          </a:stretch>
        </p:blipFill>
        <p:spPr>
          <a:xfrm>
            <a:off x="143773" y="4367772"/>
            <a:ext cx="3572250" cy="1166729"/>
          </a:xfrm>
          <a:prstGeom prst="rect">
            <a:avLst/>
          </a:prstGeom>
        </p:spPr>
      </p:pic>
      <p:sp>
        <p:nvSpPr>
          <p:cNvPr id="15" name="CustomShape 2">
            <a:extLst>
              <a:ext uri="{FF2B5EF4-FFF2-40B4-BE49-F238E27FC236}">
                <a16:creationId xmlns:a16="http://schemas.microsoft.com/office/drawing/2014/main" id="{AB1FE555-1216-4A30-BACF-4F598A5728E3}"/>
              </a:ext>
            </a:extLst>
          </p:cNvPr>
          <p:cNvSpPr/>
          <p:nvPr/>
        </p:nvSpPr>
        <p:spPr>
          <a:xfrm>
            <a:off x="-285669" y="55095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Konz</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5CDD948E-DF41-454B-82AB-09F8E96C13D9}"/>
              </a:ext>
            </a:extLst>
          </p:cNvPr>
          <p:cNvSpPr/>
          <p:nvPr/>
        </p:nvSpPr>
        <p:spPr>
          <a:xfrm>
            <a:off x="7736170" y="2751164"/>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BE481530-C28A-4589-89BC-749310B175F2}"/>
              </a:ext>
            </a:extLst>
          </p:cNvPr>
          <p:cNvSpPr/>
          <p:nvPr/>
        </p:nvSpPr>
        <p:spPr>
          <a:xfrm>
            <a:off x="-422722" y="267839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schw</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04B23A1-72B6-4989-90DF-7F6D0FBDD8A9}"/>
              </a:ext>
            </a:extLst>
          </p:cNvPr>
          <p:cNvPicPr>
            <a:picLocks noChangeAspect="1"/>
          </p:cNvPicPr>
          <p:nvPr/>
        </p:nvPicPr>
        <p:blipFill>
          <a:blip r:embed="rId9"/>
          <a:stretch>
            <a:fillRect/>
          </a:stretch>
        </p:blipFill>
        <p:spPr>
          <a:xfrm>
            <a:off x="705707" y="1332925"/>
            <a:ext cx="1785938" cy="1619250"/>
          </a:xfrm>
          <a:prstGeom prst="rect">
            <a:avLst/>
          </a:prstGeom>
        </p:spPr>
      </p:pic>
      <p:sp>
        <p:nvSpPr>
          <p:cNvPr id="16" name="TextBox 15">
            <a:extLst>
              <a:ext uri="{FF2B5EF4-FFF2-40B4-BE49-F238E27FC236}">
                <a16:creationId xmlns:a16="http://schemas.microsoft.com/office/drawing/2014/main" id="{51EA8E9F-DA5B-42E9-B284-A98365EA6F29}"/>
              </a:ext>
            </a:extLst>
          </p:cNvPr>
          <p:cNvSpPr txBox="1"/>
          <p:nvPr/>
        </p:nvSpPr>
        <p:spPr>
          <a:xfrm>
            <a:off x="601356" y="3678703"/>
            <a:ext cx="21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[heavy, difficult]</a:t>
            </a:r>
          </a:p>
        </p:txBody>
      </p:sp>
      <p:sp>
        <p:nvSpPr>
          <p:cNvPr id="21" name="Speech Bubble: Rectangle with Corners Rounded 20">
            <a:extLst>
              <a:ext uri="{FF2B5EF4-FFF2-40B4-BE49-F238E27FC236}">
                <a16:creationId xmlns:a16="http://schemas.microsoft.com/office/drawing/2014/main" id="{8576B3D1-06FC-4FED-AA50-BCF4CB5BD3B4}"/>
              </a:ext>
            </a:extLst>
          </p:cNvPr>
          <p:cNvSpPr/>
          <p:nvPr/>
        </p:nvSpPr>
        <p:spPr>
          <a:xfrm>
            <a:off x="3452442" y="189956"/>
            <a:ext cx="4714956" cy="185980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the [er] is part of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 </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This means it is emphasised or stronger than the other part of the word. </a:t>
            </a:r>
          </a:p>
        </p:txBody>
      </p:sp>
      <p:sp>
        <p:nvSpPr>
          <p:cNvPr id="22" name="TextBox 21">
            <a:extLst>
              <a:ext uri="{FF2B5EF4-FFF2-40B4-BE49-F238E27FC236}">
                <a16:creationId xmlns:a16="http://schemas.microsoft.com/office/drawing/2014/main" id="{A50C4DDD-D8EF-4175-B2CD-F4E2853EA74F}"/>
              </a:ext>
            </a:extLst>
          </p:cNvPr>
          <p:cNvSpPr txBox="1"/>
          <p:nvPr/>
        </p:nvSpPr>
        <p:spPr>
          <a:xfrm>
            <a:off x="8736272" y="3727523"/>
            <a:ext cx="21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[ready, finished]</a:t>
            </a:r>
          </a:p>
        </p:txBody>
      </p:sp>
    </p:spTree>
    <p:extLst>
      <p:ext uri="{BB962C8B-B14F-4D97-AF65-F5344CB8AC3E}">
        <p14:creationId xmlns:p14="http://schemas.microsoft.com/office/powerpoint/2010/main" val="361404135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371747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2" name="CustomShape 2">
            <a:extLst>
              <a:ext uri="{FF2B5EF4-FFF2-40B4-BE49-F238E27FC236}">
                <a16:creationId xmlns:a16="http://schemas.microsoft.com/office/drawing/2014/main" id="{27F3D2FE-5402-41C9-8A40-70F4A9706FFD}"/>
              </a:ext>
            </a:extLst>
          </p:cNvPr>
          <p:cNvSpPr/>
          <p:nvPr/>
        </p:nvSpPr>
        <p:spPr>
          <a:xfrm>
            <a:off x="7855508" y="2176887"/>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ab</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ut">
            <a:extLst>
              <a:ext uri="{FF2B5EF4-FFF2-40B4-BE49-F238E27FC236}">
                <a16:creationId xmlns:a16="http://schemas.microsoft.com/office/drawing/2014/main" id="{F5E8637D-227C-42A8-855A-6CB306F582C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7960" y="818714"/>
            <a:ext cx="1651973" cy="1651973"/>
          </a:xfrm>
          <a:prstGeom prst="rect">
            <a:avLst/>
          </a:prstGeom>
        </p:spPr>
      </p:pic>
      <p:grpSp>
        <p:nvGrpSpPr>
          <p:cNvPr id="11" name="Group 10">
            <a:extLst>
              <a:ext uri="{FF2B5EF4-FFF2-40B4-BE49-F238E27FC236}">
                <a16:creationId xmlns:a16="http://schemas.microsoft.com/office/drawing/2014/main" id="{AFA14DA7-851C-4838-A9C0-83865FCEDDEA}"/>
              </a:ext>
            </a:extLst>
          </p:cNvPr>
          <p:cNvGrpSpPr/>
          <p:nvPr/>
        </p:nvGrpSpPr>
        <p:grpSpPr>
          <a:xfrm>
            <a:off x="8618402" y="3935688"/>
            <a:ext cx="2457107" cy="1615214"/>
            <a:chOff x="8821749" y="4098239"/>
            <a:chExt cx="2457107" cy="1615214"/>
          </a:xfrm>
        </p:grpSpPr>
        <p:cxnSp>
          <p:nvCxnSpPr>
            <p:cNvPr id="13" name="Straight Arrow Connector 12" descr="arrow pointing to green shoes">
              <a:extLst>
                <a:ext uri="{FF2B5EF4-FFF2-40B4-BE49-F238E27FC236}">
                  <a16:creationId xmlns:a16="http://schemas.microsoft.com/office/drawing/2014/main" id="{888FF098-CDB9-4225-BB60-B36DAD1C603C}"/>
                </a:ext>
              </a:extLst>
            </p:cNvPr>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pointing to blue shoes">
              <a:extLst>
                <a:ext uri="{FF2B5EF4-FFF2-40B4-BE49-F238E27FC236}">
                  <a16:creationId xmlns:a16="http://schemas.microsoft.com/office/drawing/2014/main" id="{365A1538-47AD-4731-BDAC-74715E684048}"/>
                </a:ext>
              </a:extLst>
            </p:cNvPr>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blue shoes">
              <a:extLst>
                <a:ext uri="{FF2B5EF4-FFF2-40B4-BE49-F238E27FC236}">
                  <a16:creationId xmlns:a16="http://schemas.microsoft.com/office/drawing/2014/main" id="{81F5766B-2046-4CBF-BCAE-318269051A66}"/>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17" name="Picture 16" descr="green shoes">
              <a:extLst>
                <a:ext uri="{FF2B5EF4-FFF2-40B4-BE49-F238E27FC236}">
                  <a16:creationId xmlns:a16="http://schemas.microsoft.com/office/drawing/2014/main" id="{885ECDA5-D824-4347-8DDB-C041DD1B8A4A}"/>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18" name="TextBox 17" descr="question mark">
              <a:extLst>
                <a:ext uri="{FF2B5EF4-FFF2-40B4-BE49-F238E27FC236}">
                  <a16:creationId xmlns:a16="http://schemas.microsoft.com/office/drawing/2014/main" id="{7A22B28A-067F-4018-88DF-D55CA2B0A4CA}"/>
                </a:ext>
              </a:extLst>
            </p:cNvPr>
            <p:cNvSpPr txBox="1"/>
            <p:nvPr/>
          </p:nvSpPr>
          <p:spPr>
            <a:xfrm>
              <a:off x="9858015" y="4098239"/>
              <a:ext cx="5398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pic>
        <p:nvPicPr>
          <p:cNvPr id="19" name="Picture 18">
            <a:extLst>
              <a:ext uri="{FF2B5EF4-FFF2-40B4-BE49-F238E27FC236}">
                <a16:creationId xmlns:a16="http://schemas.microsoft.com/office/drawing/2014/main" id="{B096C8AA-358C-4C59-9B07-726D27D0E7AB}"/>
              </a:ext>
            </a:extLst>
          </p:cNvPr>
          <p:cNvPicPr>
            <a:picLocks noChangeAspect="1"/>
          </p:cNvPicPr>
          <p:nvPr/>
        </p:nvPicPr>
        <p:blipFill>
          <a:blip r:embed="rId7"/>
          <a:stretch>
            <a:fillRect/>
          </a:stretch>
        </p:blipFill>
        <p:spPr>
          <a:xfrm>
            <a:off x="1585906" y="965396"/>
            <a:ext cx="1651973" cy="1629135"/>
          </a:xfrm>
          <a:prstGeom prst="rect">
            <a:avLst/>
          </a:prstGeom>
        </p:spPr>
      </p:pic>
      <p:pic>
        <p:nvPicPr>
          <p:cNvPr id="20" name="Picture 19" descr="arrows going in a circle">
            <a:extLst>
              <a:ext uri="{FF2B5EF4-FFF2-40B4-BE49-F238E27FC236}">
                <a16:creationId xmlns:a16="http://schemas.microsoft.com/office/drawing/2014/main" id="{2B8A7A40-8FB0-4105-ACBA-0D449CCC366B}"/>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2066" y="1594142"/>
            <a:ext cx="2556842" cy="2556842"/>
          </a:xfrm>
          <a:prstGeom prst="rect">
            <a:avLst/>
          </a:prstGeom>
        </p:spPr>
      </p:pic>
      <p:sp>
        <p:nvSpPr>
          <p:cNvPr id="21" name="TextBox 20">
            <a:extLst>
              <a:ext uri="{FF2B5EF4-FFF2-40B4-BE49-F238E27FC236}">
                <a16:creationId xmlns:a16="http://schemas.microsoft.com/office/drawing/2014/main" id="{6055B101-B2D8-47A1-9C47-39F80173DF86}"/>
              </a:ext>
            </a:extLst>
          </p:cNvPr>
          <p:cNvSpPr txBox="1"/>
          <p:nvPr/>
        </p:nvSpPr>
        <p:spPr>
          <a:xfrm>
            <a:off x="3634443" y="4912573"/>
            <a:ext cx="4618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[again]</a:t>
            </a:r>
          </a:p>
        </p:txBody>
      </p:sp>
      <p:sp>
        <p:nvSpPr>
          <p:cNvPr id="22" name="CustomShape 2">
            <a:extLst>
              <a:ext uri="{FF2B5EF4-FFF2-40B4-BE49-F238E27FC236}">
                <a16:creationId xmlns:a16="http://schemas.microsoft.com/office/drawing/2014/main" id="{4D8027C4-C6E8-469D-974D-D49F704895A5}"/>
              </a:ext>
            </a:extLst>
          </p:cNvPr>
          <p:cNvSpPr/>
          <p:nvPr/>
        </p:nvSpPr>
        <p:spPr>
          <a:xfrm>
            <a:off x="31687" y="2382430"/>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Oktob</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94808B2C-2D29-4A7D-AEE0-38E366979BD3}"/>
              </a:ext>
            </a:extLst>
          </p:cNvPr>
          <p:cNvSpPr/>
          <p:nvPr/>
        </p:nvSpPr>
        <p:spPr>
          <a:xfrm>
            <a:off x="7825767" y="5346531"/>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od</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CustomShape 2">
            <a:extLst>
              <a:ext uri="{FF2B5EF4-FFF2-40B4-BE49-F238E27FC236}">
                <a16:creationId xmlns:a16="http://schemas.microsoft.com/office/drawing/2014/main" id="{D1D9BB86-946F-4EDA-8F81-3BED630EFA1C}"/>
              </a:ext>
            </a:extLst>
          </p:cNvPr>
          <p:cNvSpPr/>
          <p:nvPr/>
        </p:nvSpPr>
        <p:spPr>
          <a:xfrm>
            <a:off x="-605196" y="5510029"/>
            <a:ext cx="5531070"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wund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bar</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F97246CD-83D2-4A60-B2FC-B4620851FE1B}"/>
              </a:ext>
            </a:extLst>
          </p:cNvPr>
          <p:cNvSpPr txBox="1"/>
          <p:nvPr/>
        </p:nvSpPr>
        <p:spPr>
          <a:xfrm>
            <a:off x="8045174" y="3220882"/>
            <a:ext cx="3635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[but]</a:t>
            </a:r>
          </a:p>
        </p:txBody>
      </p:sp>
      <p:sp>
        <p:nvSpPr>
          <p:cNvPr id="26" name="TextBox 25">
            <a:extLst>
              <a:ext uri="{FF2B5EF4-FFF2-40B4-BE49-F238E27FC236}">
                <a16:creationId xmlns:a16="http://schemas.microsoft.com/office/drawing/2014/main" id="{4339A336-0E36-435A-85F1-CA2E1D4E8E08}"/>
              </a:ext>
            </a:extLst>
          </p:cNvPr>
          <p:cNvSpPr txBox="1"/>
          <p:nvPr/>
        </p:nvSpPr>
        <p:spPr>
          <a:xfrm>
            <a:off x="7792893" y="6298435"/>
            <a:ext cx="40006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[or]</a:t>
            </a:r>
          </a:p>
        </p:txBody>
      </p:sp>
      <p:pic>
        <p:nvPicPr>
          <p:cNvPr id="9" name="Picture 8" descr="Like Bee">
            <a:extLst>
              <a:ext uri="{FF2B5EF4-FFF2-40B4-BE49-F238E27FC236}">
                <a16:creationId xmlns:a16="http://schemas.microsoft.com/office/drawing/2014/main" id="{46D9A940-3A1F-4709-B1AB-9B57911346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0056" y="4060263"/>
            <a:ext cx="1629135" cy="1629135"/>
          </a:xfrm>
          <a:prstGeom prst="rect">
            <a:avLst/>
          </a:prstGeom>
        </p:spPr>
      </p:pic>
      <p:sp>
        <p:nvSpPr>
          <p:cNvPr id="27" name="Speech Bubble: Oval 26">
            <a:extLst>
              <a:ext uri="{FF2B5EF4-FFF2-40B4-BE49-F238E27FC236}">
                <a16:creationId xmlns:a16="http://schemas.microsoft.com/office/drawing/2014/main" id="{A394094D-D2A4-4438-90E8-3C7FF9B2C858}"/>
              </a:ext>
            </a:extLst>
          </p:cNvPr>
          <p:cNvSpPr/>
          <p:nvPr/>
        </p:nvSpPr>
        <p:spPr>
          <a:xfrm>
            <a:off x="1920830" y="4984585"/>
            <a:ext cx="2085778" cy="639049"/>
          </a:xfrm>
          <a:prstGeom prst="wedgeEllipseCallout">
            <a:avLst>
              <a:gd name="adj1" fmla="val -66539"/>
              <a:gd name="adj2" fmla="val -67962"/>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a:ea typeface="+mn-ea"/>
                <a:cs typeface="+mn-cs"/>
              </a:rPr>
              <a:t>Wonderful!</a:t>
            </a:r>
          </a:p>
        </p:txBody>
      </p:sp>
      <p:sp>
        <p:nvSpPr>
          <p:cNvPr id="30" name="Speech Bubble: Rectangle with Corners Rounded 29">
            <a:extLst>
              <a:ext uri="{FF2B5EF4-FFF2-40B4-BE49-F238E27FC236}">
                <a16:creationId xmlns:a16="http://schemas.microsoft.com/office/drawing/2014/main" id="{6A336DA1-BAA3-4B49-B722-97FCE1A899F8}"/>
              </a:ext>
            </a:extLst>
          </p:cNvPr>
          <p:cNvSpPr/>
          <p:nvPr/>
        </p:nvSpPr>
        <p:spPr>
          <a:xfrm>
            <a:off x="3770172" y="99744"/>
            <a:ext cx="4714956" cy="151262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a different part of the word is the stressed syllable, not the [er] sound. </a:t>
            </a:r>
          </a:p>
        </p:txBody>
      </p:sp>
    </p:spTree>
    <p:extLst>
      <p:ext uri="{BB962C8B-B14F-4D97-AF65-F5344CB8AC3E}">
        <p14:creationId xmlns:p14="http://schemas.microsoft.com/office/powerpoint/2010/main" val="422160814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4" grpId="0"/>
      <p:bldP spid="25" grpId="0"/>
      <p:bldP spid="26" grpId="0"/>
      <p:bldP spid="27"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a:bodyPr>
          <a:lstStyle/>
          <a:p>
            <a:r>
              <a:rPr lang="es-AR" sz="3200" b="1">
                <a:solidFill>
                  <a:srgbClr val="002060"/>
                </a:solidFill>
                <a:latin typeface="Century Gothic" panose="020B0502020202020204" pitchFamily="34" charset="0"/>
                <a:cs typeface="Arial"/>
                <a:sym typeface="Arial"/>
              </a:rPr>
              <a:t>Follow up 1</a:t>
            </a:r>
            <a:endParaRPr lang="en-GB" sz="3200"/>
          </a:p>
        </p:txBody>
      </p:sp>
      <p:sp>
        <p:nvSpPr>
          <p:cNvPr id="57" name="CustomShape 3">
            <a:extLst>
              <a:ext uri="{FF2B5EF4-FFF2-40B4-BE49-F238E27FC236}">
                <a16:creationId xmlns:a16="http://schemas.microsoft.com/office/drawing/2014/main" id="{09131A14-3E76-498A-9F9D-3DE465B168BE}"/>
              </a:ext>
            </a:extLst>
          </p:cNvPr>
          <p:cNvSpPr/>
          <p:nvPr/>
        </p:nvSpPr>
        <p:spPr>
          <a:xfrm>
            <a:off x="8970401" y="1135676"/>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9027975" y="1190413"/>
            <a:ext cx="1872075" cy="31800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err="1">
                <a:ln>
                  <a:noFill/>
                </a:ln>
                <a:solidFill>
                  <a:prstClr val="white"/>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a:ln>
                <a:noFill/>
              </a:ln>
              <a:solidFill>
                <a:prstClr val="white"/>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844" y="80328"/>
            <a:ext cx="1579001" cy="963251"/>
          </a:xfrm>
          <a:prstGeom prst="rect">
            <a:avLst/>
          </a:prstGeom>
        </p:spPr>
      </p:pic>
      <p:sp>
        <p:nvSpPr>
          <p:cNvPr id="18" name="Speech Bubble: Rectangle with Corners Rounded 17">
            <a:hlinkClick r:id="" action="ppaction://noaction">
              <a:snd r:embed="rId4" name="T3_W3F_4.1.wav"/>
            </a:hlinkClick>
            <a:extLst>
              <a:ext uri="{FF2B5EF4-FFF2-40B4-BE49-F238E27FC236}">
                <a16:creationId xmlns:a16="http://schemas.microsoft.com/office/drawing/2014/main" id="{39A0EC1D-351E-4C65-96EA-8418D53765B0}"/>
              </a:ext>
            </a:extLst>
          </p:cNvPr>
          <p:cNvSpPr/>
          <p:nvPr/>
        </p:nvSpPr>
        <p:spPr>
          <a:xfrm>
            <a:off x="3782187" y="86626"/>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Graphic 18" descr="Teacher">
            <a:extLst>
              <a:ext uri="{FF2B5EF4-FFF2-40B4-BE49-F238E27FC236}">
                <a16:creationId xmlns:a16="http://schemas.microsoft.com/office/drawing/2014/main" id="{8D5912BE-7AE4-460D-980A-A948C74A17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2912" y="-136252"/>
            <a:ext cx="914400" cy="914400"/>
          </a:xfrm>
          <a:prstGeom prst="rect">
            <a:avLst/>
          </a:prstGeom>
        </p:spPr>
      </p:pic>
      <p:sp>
        <p:nvSpPr>
          <p:cNvPr id="20" name="Google Shape;108;p3">
            <a:hlinkClick r:id="" action="ppaction://noaction">
              <a:snd r:embed="rId4" name="T3_W3F_4.1.wav"/>
            </a:hlinkClick>
            <a:extLst>
              <a:ext uri="{FF2B5EF4-FFF2-40B4-BE49-F238E27FC236}">
                <a16:creationId xmlns:a16="http://schemas.microsoft.com/office/drawing/2014/main" id="{E7BB20C7-6AAB-45C4-88F5-8329DA3D66B4}"/>
              </a:ext>
            </a:extLst>
          </p:cNvPr>
          <p:cNvSpPr txBox="1"/>
          <p:nvPr/>
        </p:nvSpPr>
        <p:spPr>
          <a:xfrm>
            <a:off x="3779756" y="143642"/>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prstClr val="white"/>
                </a:solidFill>
                <a:effectLst/>
                <a:uLnTx/>
                <a:uFillTx/>
                <a:latin typeface="Century Gothic" panose="020B0502020202020204" pitchFamily="34" charset="0"/>
                <a:ea typeface="Calibri"/>
                <a:cs typeface="Calibri"/>
                <a:sym typeface="Calibri"/>
              </a:rPr>
              <a:t>Sag die </a:t>
            </a:r>
            <a:r>
              <a:rPr kumimoji="0" lang="en-GB" sz="2400" b="1" i="0" u="none" strike="noStrike" kern="1200" cap="none" spc="-1" normalizeH="0" baseline="0" noProof="0" err="1">
                <a:ln>
                  <a:noFill/>
                </a:ln>
                <a:solidFill>
                  <a:prstClr val="white"/>
                </a:solidFill>
                <a:effectLst/>
                <a:uLnTx/>
                <a:uFillTx/>
                <a:latin typeface="Century Gothic" panose="020B0502020202020204" pitchFamily="34" charset="0"/>
                <a:ea typeface="Calibri"/>
                <a:cs typeface="Calibri"/>
                <a:sym typeface="Calibri"/>
              </a:rPr>
              <a:t>Sätze</a:t>
            </a:r>
            <a:r>
              <a:rPr kumimoji="0" lang="en-GB" sz="2400" b="1" i="0" u="none" strike="noStrike" kern="1200" cap="none" spc="-1" normalizeH="0" baseline="0" noProof="0">
                <a:ln>
                  <a:noFill/>
                </a:ln>
                <a:solidFill>
                  <a:prstClr val="white"/>
                </a:solidFill>
                <a:effectLst/>
                <a:uLnTx/>
                <a:uFillTx/>
                <a:latin typeface="Century Gothic" panose="020B0502020202020204" pitchFamily="34" charset="0"/>
                <a:ea typeface="Calibri"/>
                <a:cs typeface="Calibri"/>
                <a:sym typeface="Calibri"/>
              </a:rPr>
              <a:t> und </a:t>
            </a:r>
            <a:r>
              <a:rPr kumimoji="0" lang="en-GB" sz="2400" b="1" i="0" u="none" strike="noStrike" kern="1200" cap="none" spc="-1" normalizeH="0" baseline="0" noProof="0" err="1">
                <a:ln>
                  <a:noFill/>
                </a:ln>
                <a:solidFill>
                  <a:prstClr val="white"/>
                </a:solidFill>
                <a:effectLst/>
                <a:uLnTx/>
                <a:uFillTx/>
                <a:latin typeface="Century Gothic" panose="020B0502020202020204" pitchFamily="34" charset="0"/>
                <a:ea typeface="Calibri"/>
                <a:cs typeface="Calibri"/>
                <a:sym typeface="Calibri"/>
              </a:rPr>
              <a:t>hör</a:t>
            </a:r>
            <a:r>
              <a:rPr kumimoji="0" lang="en-GB" sz="2400" b="1" i="0" u="none" strike="noStrike" kern="1200" cap="none" spc="-1" normalizeH="0" baseline="0" noProof="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err="1">
                <a:ln>
                  <a:noFill/>
                </a:ln>
                <a:solidFill>
                  <a:prstClr val="white"/>
                </a:solidFill>
                <a:effectLst/>
                <a:uLnTx/>
                <a:uFillTx/>
                <a:latin typeface="Century Gothic" panose="020B0502020202020204" pitchFamily="34" charset="0"/>
                <a:ea typeface="Calibri"/>
                <a:cs typeface="Calibri"/>
                <a:sym typeface="Calibri"/>
              </a:rPr>
              <a:t>zu</a:t>
            </a:r>
            <a:r>
              <a:rPr kumimoji="0" lang="en-GB" sz="2400" b="1" i="0" u="none" strike="noStrike" kern="1200" cap="none" spc="-1" normalizeH="0" baseline="0" noProof="0">
                <a:ln>
                  <a:noFill/>
                </a:ln>
                <a:solidFill>
                  <a:prstClr val="white"/>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a:ln>
                <a:noFill/>
              </a:ln>
              <a:solidFill>
                <a:prstClr val="white"/>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DB5AFED3-942C-4B0B-8AF6-B8E983466DC6}"/>
              </a:ext>
            </a:extLst>
          </p:cNvPr>
          <p:cNvPicPr>
            <a:picLocks noChangeAspect="1"/>
          </p:cNvPicPr>
          <p:nvPr/>
        </p:nvPicPr>
        <p:blipFill>
          <a:blip r:embed="rId7"/>
          <a:stretch>
            <a:fillRect/>
          </a:stretch>
        </p:blipFill>
        <p:spPr>
          <a:xfrm>
            <a:off x="10869899" y="-4660"/>
            <a:ext cx="1170828" cy="1601279"/>
          </a:xfrm>
          <a:prstGeom prst="rect">
            <a:avLst/>
          </a:prstGeom>
        </p:spPr>
      </p:pic>
      <p:pic>
        <p:nvPicPr>
          <p:cNvPr id="62" name="Picture 61" descr="A picture containing text, clipart&#10;&#10;Description automatically generated">
            <a:hlinkClick r:id="" action="ppaction://noaction">
              <a:snd r:embed="rId8" name="T3_W3F_4.2.wav"/>
            </a:hlinkClick>
            <a:extLst>
              <a:ext uri="{FF2B5EF4-FFF2-40B4-BE49-F238E27FC236}">
                <a16:creationId xmlns:a16="http://schemas.microsoft.com/office/drawing/2014/main" id="{70693828-EBC5-45FF-96C2-5C55C2A392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039" y="887442"/>
            <a:ext cx="609653" cy="627942"/>
          </a:xfrm>
          <a:prstGeom prst="rect">
            <a:avLst/>
          </a:prstGeom>
        </p:spPr>
      </p:pic>
      <p:pic>
        <p:nvPicPr>
          <p:cNvPr id="63" name="Picture 62" descr="A picture containing text, clipart&#10;&#10;Description automatically generated">
            <a:hlinkClick r:id="" action="ppaction://noaction">
              <a:snd r:embed="rId10" name="T3_W3F_4.3.wav"/>
            </a:hlinkClick>
            <a:extLst>
              <a:ext uri="{FF2B5EF4-FFF2-40B4-BE49-F238E27FC236}">
                <a16:creationId xmlns:a16="http://schemas.microsoft.com/office/drawing/2014/main" id="{813C1461-243A-42E7-AC51-04CE9893A6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039" y="1782405"/>
            <a:ext cx="609653" cy="627942"/>
          </a:xfrm>
          <a:prstGeom prst="rect">
            <a:avLst/>
          </a:prstGeom>
        </p:spPr>
      </p:pic>
      <p:pic>
        <p:nvPicPr>
          <p:cNvPr id="64" name="Picture 63" descr="A picture containing text, clipart&#10;&#10;Description automatically generated">
            <a:hlinkClick r:id="" action="ppaction://noaction">
              <a:snd r:embed="rId11" name="T3_W3F_4.4.wav"/>
            </a:hlinkClick>
            <a:extLst>
              <a:ext uri="{FF2B5EF4-FFF2-40B4-BE49-F238E27FC236}">
                <a16:creationId xmlns:a16="http://schemas.microsoft.com/office/drawing/2014/main" id="{8DECF713-D239-46BF-AFEC-7001BA054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039" y="2688397"/>
            <a:ext cx="609653" cy="627942"/>
          </a:xfrm>
          <a:prstGeom prst="rect">
            <a:avLst/>
          </a:prstGeom>
        </p:spPr>
      </p:pic>
      <p:pic>
        <p:nvPicPr>
          <p:cNvPr id="65" name="Picture 64" descr="A picture containing text, clipart&#10;&#10;Description automatically generated">
            <a:hlinkClick r:id="" action="ppaction://noaction">
              <a:snd r:embed="rId12" name="T3_W3F_4.5.wav"/>
            </a:hlinkClick>
            <a:extLst>
              <a:ext uri="{FF2B5EF4-FFF2-40B4-BE49-F238E27FC236}">
                <a16:creationId xmlns:a16="http://schemas.microsoft.com/office/drawing/2014/main" id="{092F1CD5-E4C4-46D4-AA3E-AB360C02F2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039" y="3935280"/>
            <a:ext cx="609653" cy="627942"/>
          </a:xfrm>
          <a:prstGeom prst="rect">
            <a:avLst/>
          </a:prstGeom>
        </p:spPr>
      </p:pic>
      <p:pic>
        <p:nvPicPr>
          <p:cNvPr id="66" name="Picture 65" descr="A picture containing text, clipart&#10;&#10;Description automatically generated">
            <a:hlinkClick r:id="" action="ppaction://noaction">
              <a:snd r:embed="rId13" name="T3_W3F_4.6.wav"/>
            </a:hlinkClick>
            <a:extLst>
              <a:ext uri="{FF2B5EF4-FFF2-40B4-BE49-F238E27FC236}">
                <a16:creationId xmlns:a16="http://schemas.microsoft.com/office/drawing/2014/main" id="{227680AE-2FB9-4AF0-AC74-B1BEDC7C3E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039" y="5493007"/>
            <a:ext cx="609653" cy="627942"/>
          </a:xfrm>
          <a:prstGeom prst="rect">
            <a:avLst/>
          </a:prstGeom>
        </p:spPr>
      </p:pic>
      <p:sp>
        <p:nvSpPr>
          <p:cNvPr id="44" name="Google Shape;167;p2">
            <a:extLst>
              <a:ext uri="{FF2B5EF4-FFF2-40B4-BE49-F238E27FC236}">
                <a16:creationId xmlns:a16="http://schemas.microsoft.com/office/drawing/2014/main" id="{0233EFFF-A5FF-4D49-9BD3-03155278B297}"/>
              </a:ext>
            </a:extLst>
          </p:cNvPr>
          <p:cNvSpPr/>
          <p:nvPr/>
        </p:nvSpPr>
        <p:spPr>
          <a:xfrm>
            <a:off x="71179" y="14364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Rectangle 4">
            <a:extLst>
              <a:ext uri="{FF2B5EF4-FFF2-40B4-BE49-F238E27FC236}">
                <a16:creationId xmlns:a16="http://schemas.microsoft.com/office/drawing/2014/main" id="{D5C3BC0C-23CF-4FAA-9BBF-650FEE537972}"/>
              </a:ext>
            </a:extLst>
          </p:cNvPr>
          <p:cNvSpPr/>
          <p:nvPr/>
        </p:nvSpPr>
        <p:spPr>
          <a:xfrm>
            <a:off x="808311" y="887442"/>
            <a:ext cx="6938118" cy="461665"/>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1. Der Winter in Bern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kälter</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als</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in Barcelona.</a:t>
            </a:r>
            <a:endParaRPr kumimoji="0" lang="en-GB" sz="24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cxnSp>
        <p:nvCxnSpPr>
          <p:cNvPr id="8" name="Straight Connector 7">
            <a:extLst>
              <a:ext uri="{FF2B5EF4-FFF2-40B4-BE49-F238E27FC236}">
                <a16:creationId xmlns:a16="http://schemas.microsoft.com/office/drawing/2014/main" id="{EF2AC332-2225-489B-B1E7-B4DD95EC64F9}"/>
              </a:ext>
            </a:extLst>
          </p:cNvPr>
          <p:cNvCxnSpPr>
            <a:cxnSpLocks/>
          </p:cNvCxnSpPr>
          <p:nvPr/>
        </p:nvCxnSpPr>
        <p:spPr>
          <a:xfrm>
            <a:off x="1470616" y="1297434"/>
            <a:ext cx="26216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FBF45C3-699B-4940-9BBE-AE0007106539}"/>
              </a:ext>
            </a:extLst>
          </p:cNvPr>
          <p:cNvSpPr/>
          <p:nvPr/>
        </p:nvSpPr>
        <p:spPr>
          <a:xfrm>
            <a:off x="4804197" y="880172"/>
            <a:ext cx="291600"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1" name="Oval 60">
            <a:extLst>
              <a:ext uri="{FF2B5EF4-FFF2-40B4-BE49-F238E27FC236}">
                <a16:creationId xmlns:a16="http://schemas.microsoft.com/office/drawing/2014/main" id="{D2027812-EB20-4D0B-A168-673889038F40}"/>
              </a:ext>
            </a:extLst>
          </p:cNvPr>
          <p:cNvSpPr/>
          <p:nvPr/>
        </p:nvSpPr>
        <p:spPr>
          <a:xfrm>
            <a:off x="2471731" y="915521"/>
            <a:ext cx="291600"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4" name="Straight Connector 3">
            <a:extLst>
              <a:ext uri="{FF2B5EF4-FFF2-40B4-BE49-F238E27FC236}">
                <a16:creationId xmlns:a16="http://schemas.microsoft.com/office/drawing/2014/main" id="{1693E39B-47F9-1A88-3889-C1AD8092F5C7}"/>
              </a:ext>
            </a:extLst>
          </p:cNvPr>
          <p:cNvCxnSpPr>
            <a:cxnSpLocks/>
          </p:cNvCxnSpPr>
          <p:nvPr/>
        </p:nvCxnSpPr>
        <p:spPr>
          <a:xfrm>
            <a:off x="3369209" y="1296373"/>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3013504-6EAB-F5CB-DFD3-0C4C7F056058}"/>
              </a:ext>
            </a:extLst>
          </p:cNvPr>
          <p:cNvSpPr/>
          <p:nvPr/>
        </p:nvSpPr>
        <p:spPr>
          <a:xfrm>
            <a:off x="808311" y="1328478"/>
            <a:ext cx="8983693"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1" normalizeH="0" baseline="0" noProof="0">
                <a:ln>
                  <a:noFill/>
                </a:ln>
                <a:solidFill>
                  <a:srgbClr val="C00000"/>
                </a:solidFill>
                <a:effectLst/>
                <a:uLnTx/>
                <a:uFillTx/>
                <a:latin typeface="Century Gothic" panose="020B0502020202020204" pitchFamily="34" charset="0"/>
              </a:rPr>
              <a:t>1. </a:t>
            </a:r>
            <a:r>
              <a:rPr lang="en-GB" sz="2000" i="1" spc="-1">
                <a:solidFill>
                  <a:srgbClr val="C00000"/>
                </a:solidFill>
                <a:latin typeface="Century Gothic" panose="020B0502020202020204" pitchFamily="34" charset="0"/>
              </a:rPr>
              <a:t>The winter in Bern is colder than in Barcelona.</a:t>
            </a:r>
            <a:endParaRPr kumimoji="0" lang="en-GB" sz="2000" b="1" i="1" u="none" strike="noStrike" kern="1200" cap="none" spc="-1" normalizeH="0" baseline="0" noProof="0">
              <a:ln>
                <a:noFill/>
              </a:ln>
              <a:solidFill>
                <a:srgbClr val="C00000"/>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DFED04EB-3898-4880-8DC0-BCB710610EFC}"/>
              </a:ext>
            </a:extLst>
          </p:cNvPr>
          <p:cNvSpPr/>
          <p:nvPr/>
        </p:nvSpPr>
        <p:spPr>
          <a:xfrm>
            <a:off x="808311" y="1782405"/>
            <a:ext cx="7258209"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2. </a:t>
            </a:r>
            <a:r>
              <a:rPr lang="en-GB" sz="2400" spc="-1" noProof="0">
                <a:solidFill>
                  <a:srgbClr val="002060"/>
                </a:solidFill>
                <a:latin typeface="Century Gothic" panose="020B0502020202020204" pitchFamily="34" charset="0"/>
              </a:rPr>
              <a:t>Er </a:t>
            </a:r>
            <a:r>
              <a:rPr lang="en-GB" sz="2400" spc="-1" noProof="0" err="1">
                <a:solidFill>
                  <a:srgbClr val="002060"/>
                </a:solidFill>
                <a:latin typeface="Century Gothic" panose="020B0502020202020204" pitchFamily="34" charset="0"/>
              </a:rPr>
              <a:t>arbeitet</a:t>
            </a:r>
            <a:r>
              <a:rPr lang="en-GB" sz="2400" spc="-1" noProof="0">
                <a:solidFill>
                  <a:srgbClr val="002060"/>
                </a:solidFill>
                <a:latin typeface="Century Gothic" panose="020B0502020202020204" pitchFamily="34" charset="0"/>
              </a:rPr>
              <a:t> </a:t>
            </a:r>
            <a:r>
              <a:rPr lang="en-GB" sz="2400" spc="-1" noProof="0" err="1">
                <a:solidFill>
                  <a:srgbClr val="002060"/>
                </a:solidFill>
                <a:latin typeface="Century Gothic" panose="020B0502020202020204" pitchFamily="34" charset="0"/>
              </a:rPr>
              <a:t>als</a:t>
            </a:r>
            <a:r>
              <a:rPr lang="en-GB" sz="2400" spc="-1" noProof="0">
                <a:solidFill>
                  <a:srgbClr val="002060"/>
                </a:solidFill>
                <a:latin typeface="Century Gothic" panose="020B0502020202020204" pitchFamily="34" charset="0"/>
              </a:rPr>
              <a:t> Lehrer an </a:t>
            </a:r>
            <a:r>
              <a:rPr lang="en-GB" sz="2400" spc="-1" noProof="0" err="1">
                <a:solidFill>
                  <a:srgbClr val="002060"/>
                </a:solidFill>
                <a:latin typeface="Century Gothic" panose="020B0502020202020204" pitchFamily="34" charset="0"/>
              </a:rPr>
              <a:t>einer</a:t>
            </a:r>
            <a:r>
              <a:rPr lang="en-GB" sz="2400" spc="-1" noProof="0">
                <a:solidFill>
                  <a:srgbClr val="002060"/>
                </a:solidFill>
                <a:latin typeface="Century Gothic" panose="020B0502020202020204" pitchFamily="34" charset="0"/>
              </a:rPr>
              <a:t> Schule in Berlin</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34" name="Oval 33">
            <a:extLst>
              <a:ext uri="{FF2B5EF4-FFF2-40B4-BE49-F238E27FC236}">
                <a16:creationId xmlns:a16="http://schemas.microsoft.com/office/drawing/2014/main" id="{B4879C3C-1022-480E-94D8-BF4CDA4E044A}"/>
              </a:ext>
            </a:extLst>
          </p:cNvPr>
          <p:cNvSpPr/>
          <p:nvPr/>
        </p:nvSpPr>
        <p:spPr>
          <a:xfrm>
            <a:off x="3927328" y="1821513"/>
            <a:ext cx="292092"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10" name="Straight Connector 9">
            <a:extLst>
              <a:ext uri="{FF2B5EF4-FFF2-40B4-BE49-F238E27FC236}">
                <a16:creationId xmlns:a16="http://schemas.microsoft.com/office/drawing/2014/main" id="{D7C3DE30-1D7D-B4D8-37D8-D0C585DF4C78}"/>
              </a:ext>
            </a:extLst>
          </p:cNvPr>
          <p:cNvCxnSpPr>
            <a:cxnSpLocks/>
          </p:cNvCxnSpPr>
          <p:nvPr/>
        </p:nvCxnSpPr>
        <p:spPr>
          <a:xfrm>
            <a:off x="1236950" y="2189657"/>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F6EB5C-E0F4-F666-9A4F-3F481EC98451}"/>
              </a:ext>
            </a:extLst>
          </p:cNvPr>
          <p:cNvCxnSpPr>
            <a:cxnSpLocks/>
          </p:cNvCxnSpPr>
          <p:nvPr/>
        </p:nvCxnSpPr>
        <p:spPr>
          <a:xfrm>
            <a:off x="7171549" y="2189659"/>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5E458D2D-6396-8A62-86C4-772C6DF31542}"/>
              </a:ext>
            </a:extLst>
          </p:cNvPr>
          <p:cNvSpPr/>
          <p:nvPr/>
        </p:nvSpPr>
        <p:spPr>
          <a:xfrm>
            <a:off x="5207930" y="1819638"/>
            <a:ext cx="292092"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B31DFC6B-0B67-4E66-2017-C58E4933DF9B}"/>
              </a:ext>
            </a:extLst>
          </p:cNvPr>
          <p:cNvSpPr/>
          <p:nvPr/>
        </p:nvSpPr>
        <p:spPr>
          <a:xfrm>
            <a:off x="808311" y="2234470"/>
            <a:ext cx="11504839"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i="1" spc="-1">
                <a:solidFill>
                  <a:srgbClr val="C00000"/>
                </a:solidFill>
                <a:latin typeface="Century Gothic" panose="020B0502020202020204" pitchFamily="34" charset="0"/>
              </a:rPr>
              <a:t>2</a:t>
            </a:r>
            <a:r>
              <a:rPr kumimoji="0" lang="en-GB" sz="2000" b="0" i="1" u="none" strike="noStrike" kern="1200" cap="none" spc="-1" normalizeH="0" baseline="0" noProof="0">
                <a:ln>
                  <a:noFill/>
                </a:ln>
                <a:solidFill>
                  <a:srgbClr val="C00000"/>
                </a:solidFill>
                <a:effectLst/>
                <a:uLnTx/>
                <a:uFillTx/>
                <a:latin typeface="Century Gothic" panose="020B0502020202020204" pitchFamily="34" charset="0"/>
              </a:rPr>
              <a:t>. </a:t>
            </a:r>
            <a:r>
              <a:rPr lang="en-GB" sz="2000" i="1" spc="-1">
                <a:solidFill>
                  <a:srgbClr val="C00000"/>
                </a:solidFill>
                <a:latin typeface="Century Gothic" panose="020B0502020202020204" pitchFamily="34" charset="0"/>
              </a:rPr>
              <a:t>He works as a teacher in a school in Berlin.</a:t>
            </a:r>
            <a:endParaRPr kumimoji="0" lang="en-GB" sz="2000" b="1" i="1" u="none" strike="noStrike" kern="1200" cap="none" spc="-1" normalizeH="0" baseline="0" noProof="0">
              <a:ln>
                <a:noFill/>
              </a:ln>
              <a:solidFill>
                <a:srgbClr val="C00000"/>
              </a:solidFill>
              <a:effectLst/>
              <a:uLnTx/>
              <a:uFillTx/>
              <a:latin typeface="Century Gothic" panose="020B0502020202020204" pitchFamily="34" charset="0"/>
            </a:endParaRPr>
          </a:p>
        </p:txBody>
      </p:sp>
      <p:sp>
        <p:nvSpPr>
          <p:cNvPr id="24" name="Rectangle 23">
            <a:extLst>
              <a:ext uri="{FF2B5EF4-FFF2-40B4-BE49-F238E27FC236}">
                <a16:creationId xmlns:a16="http://schemas.microsoft.com/office/drawing/2014/main" id="{7A544628-024E-4954-8CEB-B43804A8E9C4}"/>
              </a:ext>
            </a:extLst>
          </p:cNvPr>
          <p:cNvSpPr/>
          <p:nvPr/>
        </p:nvSpPr>
        <p:spPr>
          <a:xfrm>
            <a:off x="808311" y="2688397"/>
            <a:ext cx="11013019" cy="83099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3. Mein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Bruder</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a:t>
            </a:r>
            <a:r>
              <a:rPr lang="en-GB" sz="2400" spc="-1">
                <a:solidFill>
                  <a:srgbClr val="002060"/>
                </a:solidFill>
                <a:latin typeface="Century Gothic" panose="020B0502020202020204" pitchFamily="34" charset="0"/>
              </a:rPr>
              <a:t> </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Alexander,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liest</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gerne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Abenteuer</a:t>
            </a:r>
            <a:r>
              <a:rPr lang="en-GB" sz="2400" spc="-1" err="1">
                <a:solidFill>
                  <a:srgbClr val="002060"/>
                </a:solidFill>
                <a:latin typeface="Century Gothic" panose="020B0502020202020204" pitchFamily="34" charset="0"/>
              </a:rPr>
              <a:t>bü</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cher</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und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Bücher</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über</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Erdkunde</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a:t>
            </a:r>
            <a:endParaRPr kumimoji="0" lang="en-GB" sz="24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cxnSp>
        <p:nvCxnSpPr>
          <p:cNvPr id="35" name="Straight Connector 34">
            <a:extLst>
              <a:ext uri="{FF2B5EF4-FFF2-40B4-BE49-F238E27FC236}">
                <a16:creationId xmlns:a16="http://schemas.microsoft.com/office/drawing/2014/main" id="{E9EC959F-332A-49CF-B134-DDF41CC6782E}"/>
              </a:ext>
            </a:extLst>
          </p:cNvPr>
          <p:cNvCxnSpPr>
            <a:cxnSpLocks/>
          </p:cNvCxnSpPr>
          <p:nvPr/>
        </p:nvCxnSpPr>
        <p:spPr>
          <a:xfrm flipV="1">
            <a:off x="2775090" y="3464264"/>
            <a:ext cx="266400" cy="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FF62DFEF-D4B8-4B08-A3DE-1D2E57179EF6}"/>
              </a:ext>
            </a:extLst>
          </p:cNvPr>
          <p:cNvSpPr/>
          <p:nvPr/>
        </p:nvSpPr>
        <p:spPr>
          <a:xfrm>
            <a:off x="8814968" y="2700346"/>
            <a:ext cx="291600"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7" name="Straight Connector 6">
            <a:extLst>
              <a:ext uri="{FF2B5EF4-FFF2-40B4-BE49-F238E27FC236}">
                <a16:creationId xmlns:a16="http://schemas.microsoft.com/office/drawing/2014/main" id="{9E3DF69C-6B21-1158-B6E7-BBDE74DB010D}"/>
              </a:ext>
            </a:extLst>
          </p:cNvPr>
          <p:cNvCxnSpPr>
            <a:cxnSpLocks/>
          </p:cNvCxnSpPr>
          <p:nvPr/>
        </p:nvCxnSpPr>
        <p:spPr>
          <a:xfrm>
            <a:off x="5700778" y="3093045"/>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DA013CE-A214-A10F-D5F7-011C5BCD948E}"/>
              </a:ext>
            </a:extLst>
          </p:cNvPr>
          <p:cNvSpPr/>
          <p:nvPr/>
        </p:nvSpPr>
        <p:spPr>
          <a:xfrm>
            <a:off x="2709457" y="2678664"/>
            <a:ext cx="292092"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Oval 30">
            <a:extLst>
              <a:ext uri="{FF2B5EF4-FFF2-40B4-BE49-F238E27FC236}">
                <a16:creationId xmlns:a16="http://schemas.microsoft.com/office/drawing/2014/main" id="{203DDCB7-EF5E-7224-92A6-A402E5CB31FD}"/>
              </a:ext>
            </a:extLst>
          </p:cNvPr>
          <p:cNvSpPr/>
          <p:nvPr/>
        </p:nvSpPr>
        <p:spPr>
          <a:xfrm>
            <a:off x="4416181" y="2735042"/>
            <a:ext cx="292092"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Oval 31">
            <a:extLst>
              <a:ext uri="{FF2B5EF4-FFF2-40B4-BE49-F238E27FC236}">
                <a16:creationId xmlns:a16="http://schemas.microsoft.com/office/drawing/2014/main" id="{70173077-5FF7-97EB-FAF8-84E9EC75FC10}"/>
              </a:ext>
            </a:extLst>
          </p:cNvPr>
          <p:cNvSpPr/>
          <p:nvPr/>
        </p:nvSpPr>
        <p:spPr>
          <a:xfrm>
            <a:off x="7737669" y="2727261"/>
            <a:ext cx="292092"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Oval 40">
            <a:extLst>
              <a:ext uri="{FF2B5EF4-FFF2-40B4-BE49-F238E27FC236}">
                <a16:creationId xmlns:a16="http://schemas.microsoft.com/office/drawing/2014/main" id="{E4E07682-0F4B-1212-F4A4-C78D62E264C0}"/>
              </a:ext>
            </a:extLst>
          </p:cNvPr>
          <p:cNvSpPr/>
          <p:nvPr/>
        </p:nvSpPr>
        <p:spPr>
          <a:xfrm>
            <a:off x="1651004" y="3060085"/>
            <a:ext cx="291600"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2" name="Oval 41">
            <a:extLst>
              <a:ext uri="{FF2B5EF4-FFF2-40B4-BE49-F238E27FC236}">
                <a16:creationId xmlns:a16="http://schemas.microsoft.com/office/drawing/2014/main" id="{5CBE4CC2-F071-B5F1-2E9B-A37306FED3D7}"/>
              </a:ext>
            </a:extLst>
          </p:cNvPr>
          <p:cNvSpPr/>
          <p:nvPr/>
        </p:nvSpPr>
        <p:spPr>
          <a:xfrm>
            <a:off x="2426321" y="3066073"/>
            <a:ext cx="291600"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7" name="Rectangle 46">
            <a:extLst>
              <a:ext uri="{FF2B5EF4-FFF2-40B4-BE49-F238E27FC236}">
                <a16:creationId xmlns:a16="http://schemas.microsoft.com/office/drawing/2014/main" id="{A6641CB5-6EDA-21F4-7885-A6B839677292}"/>
              </a:ext>
            </a:extLst>
          </p:cNvPr>
          <p:cNvSpPr/>
          <p:nvPr/>
        </p:nvSpPr>
        <p:spPr>
          <a:xfrm>
            <a:off x="808311" y="3464351"/>
            <a:ext cx="11106051"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i="1" spc="-1" noProof="0">
                <a:solidFill>
                  <a:srgbClr val="C00000"/>
                </a:solidFill>
                <a:latin typeface="Century Gothic" panose="020B0502020202020204" pitchFamily="34" charset="0"/>
              </a:rPr>
              <a:t>3. My brother Alexander likes reading adventure books and books about geography.</a:t>
            </a:r>
            <a:endParaRPr kumimoji="0" lang="en-GB" sz="2000" b="1" i="1" u="none" strike="noStrike" kern="1200" cap="none" spc="-1" normalizeH="0" baseline="0" noProof="0">
              <a:ln>
                <a:noFill/>
              </a:ln>
              <a:solidFill>
                <a:srgbClr val="C00000"/>
              </a:solidFill>
              <a:effectLst/>
              <a:uLnTx/>
              <a:uFillTx/>
              <a:latin typeface="Century Gothic" panose="020B0502020202020204" pitchFamily="34" charset="0"/>
            </a:endParaRPr>
          </a:p>
        </p:txBody>
      </p:sp>
      <p:sp>
        <p:nvSpPr>
          <p:cNvPr id="69" name="Rectangle 68">
            <a:extLst>
              <a:ext uri="{FF2B5EF4-FFF2-40B4-BE49-F238E27FC236}">
                <a16:creationId xmlns:a16="http://schemas.microsoft.com/office/drawing/2014/main" id="{887079D6-FD24-F5DC-4628-9DC0D5F2C982}"/>
              </a:ext>
            </a:extLst>
          </p:cNvPr>
          <p:cNvSpPr/>
          <p:nvPr/>
        </p:nvSpPr>
        <p:spPr>
          <a:xfrm>
            <a:off x="808311" y="4711234"/>
            <a:ext cx="11448178" cy="70788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i="1" spc="-1">
                <a:solidFill>
                  <a:srgbClr val="C00000"/>
                </a:solidFill>
                <a:latin typeface="Century Gothic" panose="020B0502020202020204" pitchFamily="34" charset="0"/>
              </a:rPr>
              <a:t>4. Erhard wants to become a rock musician but he doesn’t play an instrument and doesn’t like singing.</a:t>
            </a:r>
            <a:endParaRPr kumimoji="0" lang="en-GB" sz="2000" b="1" i="1" u="none" strike="noStrike" kern="1200" cap="none" spc="-1" normalizeH="0" baseline="0" noProof="0">
              <a:ln>
                <a:noFill/>
              </a:ln>
              <a:solidFill>
                <a:srgbClr val="C00000"/>
              </a:solidFill>
              <a:effectLst/>
              <a:uLnTx/>
              <a:uFillTx/>
              <a:latin typeface="Century Gothic" panose="020B0502020202020204" pitchFamily="34" charset="0"/>
            </a:endParaRPr>
          </a:p>
        </p:txBody>
      </p:sp>
      <p:sp>
        <p:nvSpPr>
          <p:cNvPr id="75" name="Rectangle 74">
            <a:extLst>
              <a:ext uri="{FF2B5EF4-FFF2-40B4-BE49-F238E27FC236}">
                <a16:creationId xmlns:a16="http://schemas.microsoft.com/office/drawing/2014/main" id="{FDAA925A-C83E-CCD6-A1D7-C7564E5A09B7}"/>
              </a:ext>
            </a:extLst>
          </p:cNvPr>
          <p:cNvSpPr/>
          <p:nvPr/>
        </p:nvSpPr>
        <p:spPr>
          <a:xfrm>
            <a:off x="808311" y="5916320"/>
            <a:ext cx="10498272"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i="1" spc="-1" noProof="0">
                <a:solidFill>
                  <a:srgbClr val="C00000"/>
                </a:solidFill>
                <a:latin typeface="Century Gothic" panose="020B0502020202020204" pitchFamily="34" charset="0"/>
              </a:rPr>
              <a:t>5. </a:t>
            </a:r>
            <a:r>
              <a:rPr lang="en-GB" sz="2000" i="1" spc="-1">
                <a:solidFill>
                  <a:srgbClr val="C00000"/>
                </a:solidFill>
                <a:latin typeface="Century Gothic" panose="020B0502020202020204" pitchFamily="34" charset="0"/>
              </a:rPr>
              <a:t>Mrs Weber tells us about her first experiences in Algeria.</a:t>
            </a:r>
            <a:endParaRPr kumimoji="0" lang="en-GB" sz="2000" b="1" i="1" u="none" strike="noStrike" kern="1200" cap="none" spc="-1" normalizeH="0" baseline="0" noProof="0">
              <a:ln>
                <a:noFill/>
              </a:ln>
              <a:solidFill>
                <a:srgbClr val="C00000"/>
              </a:solidFill>
              <a:effectLst/>
              <a:uLnTx/>
              <a:uFillTx/>
              <a:latin typeface="Century Gothic" panose="020B0502020202020204" pitchFamily="34" charset="0"/>
            </a:endParaRPr>
          </a:p>
        </p:txBody>
      </p:sp>
      <p:sp>
        <p:nvSpPr>
          <p:cNvPr id="25" name="Rectangle 24">
            <a:extLst>
              <a:ext uri="{FF2B5EF4-FFF2-40B4-BE49-F238E27FC236}">
                <a16:creationId xmlns:a16="http://schemas.microsoft.com/office/drawing/2014/main" id="{1454D502-E51A-48B1-82E0-8FB8387BCAF3}"/>
              </a:ext>
            </a:extLst>
          </p:cNvPr>
          <p:cNvSpPr/>
          <p:nvPr/>
        </p:nvSpPr>
        <p:spPr>
          <a:xfrm>
            <a:off x="808311" y="3935280"/>
            <a:ext cx="11643648" cy="83099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4. Erhard will</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Rockmusiker</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werden</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aber</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er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spielt</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kein</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Instrument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und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singt</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gern</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a:t>
            </a:r>
            <a:endParaRPr kumimoji="0" lang="en-GB" sz="24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49" name="Oval 48">
            <a:extLst>
              <a:ext uri="{FF2B5EF4-FFF2-40B4-BE49-F238E27FC236}">
                <a16:creationId xmlns:a16="http://schemas.microsoft.com/office/drawing/2014/main" id="{663DA3CA-25FE-4D9A-BF17-6FCF4CF73CF6}"/>
              </a:ext>
            </a:extLst>
          </p:cNvPr>
          <p:cNvSpPr/>
          <p:nvPr/>
        </p:nvSpPr>
        <p:spPr>
          <a:xfrm>
            <a:off x="4301135" y="3918278"/>
            <a:ext cx="291600"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53" name="Straight Connector 52">
            <a:extLst>
              <a:ext uri="{FF2B5EF4-FFF2-40B4-BE49-F238E27FC236}">
                <a16:creationId xmlns:a16="http://schemas.microsoft.com/office/drawing/2014/main" id="{D14E232E-0E4A-4B93-96CF-58D3FAFA1F73}"/>
              </a:ext>
            </a:extLst>
          </p:cNvPr>
          <p:cNvCxnSpPr>
            <a:cxnSpLocks/>
          </p:cNvCxnSpPr>
          <p:nvPr/>
        </p:nvCxnSpPr>
        <p:spPr>
          <a:xfrm>
            <a:off x="1231104" y="4343151"/>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1AFF6DAD-A343-AF3B-EF30-C9187F2C17FE}"/>
              </a:ext>
            </a:extLst>
          </p:cNvPr>
          <p:cNvSpPr/>
          <p:nvPr/>
        </p:nvSpPr>
        <p:spPr>
          <a:xfrm>
            <a:off x="6413917" y="3923561"/>
            <a:ext cx="291600"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27" name="Straight Connector 26">
            <a:extLst>
              <a:ext uri="{FF2B5EF4-FFF2-40B4-BE49-F238E27FC236}">
                <a16:creationId xmlns:a16="http://schemas.microsoft.com/office/drawing/2014/main" id="{34677FBC-294E-FA6F-0733-BFD51FBEEB28}"/>
              </a:ext>
            </a:extLst>
          </p:cNvPr>
          <p:cNvCxnSpPr>
            <a:cxnSpLocks/>
          </p:cNvCxnSpPr>
          <p:nvPr/>
        </p:nvCxnSpPr>
        <p:spPr>
          <a:xfrm>
            <a:off x="4976200" y="4344927"/>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6F55F4-D1DC-3E79-6468-7A2D644A6FDF}"/>
              </a:ext>
            </a:extLst>
          </p:cNvPr>
          <p:cNvCxnSpPr>
            <a:cxnSpLocks/>
          </p:cNvCxnSpPr>
          <p:nvPr/>
        </p:nvCxnSpPr>
        <p:spPr>
          <a:xfrm>
            <a:off x="6828447" y="4343742"/>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B687953-85FC-A051-7A3D-4DA6EC1B1698}"/>
              </a:ext>
            </a:extLst>
          </p:cNvPr>
          <p:cNvCxnSpPr>
            <a:cxnSpLocks/>
          </p:cNvCxnSpPr>
          <p:nvPr/>
        </p:nvCxnSpPr>
        <p:spPr>
          <a:xfrm>
            <a:off x="3339626" y="4711241"/>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6D035CA-9582-4172-8360-2D67361A7594}"/>
              </a:ext>
            </a:extLst>
          </p:cNvPr>
          <p:cNvSpPr/>
          <p:nvPr/>
        </p:nvSpPr>
        <p:spPr>
          <a:xfrm>
            <a:off x="808311" y="5493007"/>
            <a:ext cx="10010369" cy="461665"/>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5. Frau Weber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erzählt</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uns</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über</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ihre</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ersten</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Erfahrungen</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in </a:t>
            </a:r>
            <a:r>
              <a:rPr kumimoji="0" lang="en-GB" sz="2400" b="0" i="0" u="none" strike="noStrike" kern="1200" cap="none" spc="-1" normalizeH="0" noProof="0" err="1">
                <a:ln>
                  <a:noFill/>
                </a:ln>
                <a:solidFill>
                  <a:srgbClr val="002060"/>
                </a:solidFill>
                <a:effectLst/>
                <a:uLnTx/>
                <a:uFillTx/>
                <a:latin typeface="Century Gothic" panose="020B0502020202020204" pitchFamily="34" charset="0"/>
                <a:ea typeface="+mn-ea"/>
                <a:cs typeface="+mn-cs"/>
              </a:rPr>
              <a:t>Algerien</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a:ln>
                <a:noFill/>
              </a:ln>
              <a:solidFill>
                <a:srgbClr val="E7E6E6">
                  <a:lumMod val="75000"/>
                </a:srgbClr>
              </a:solidFill>
              <a:effectLst/>
              <a:uLnTx/>
              <a:uFillTx/>
              <a:latin typeface="Century Gothic" panose="020B0502020202020204" pitchFamily="34" charset="0"/>
              <a:ea typeface="+mn-ea"/>
              <a:cs typeface="+mn-cs"/>
            </a:endParaRPr>
          </a:p>
        </p:txBody>
      </p:sp>
      <p:sp>
        <p:nvSpPr>
          <p:cNvPr id="54" name="Oval 53">
            <a:extLst>
              <a:ext uri="{FF2B5EF4-FFF2-40B4-BE49-F238E27FC236}">
                <a16:creationId xmlns:a16="http://schemas.microsoft.com/office/drawing/2014/main" id="{E268A9BB-9892-4E12-BE27-39E23346C1BE}"/>
              </a:ext>
            </a:extLst>
          </p:cNvPr>
          <p:cNvSpPr/>
          <p:nvPr/>
        </p:nvSpPr>
        <p:spPr>
          <a:xfrm>
            <a:off x="5061887" y="5503361"/>
            <a:ext cx="291600"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8" name="Oval 47">
            <a:extLst>
              <a:ext uri="{FF2B5EF4-FFF2-40B4-BE49-F238E27FC236}">
                <a16:creationId xmlns:a16="http://schemas.microsoft.com/office/drawing/2014/main" id="{72B82BD3-DFF3-21EF-73DA-40E16A39381E}"/>
              </a:ext>
            </a:extLst>
          </p:cNvPr>
          <p:cNvSpPr/>
          <p:nvPr/>
        </p:nvSpPr>
        <p:spPr>
          <a:xfrm>
            <a:off x="2627507" y="5472937"/>
            <a:ext cx="291600" cy="46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40" name="Straight Connector 39">
            <a:extLst>
              <a:ext uri="{FF2B5EF4-FFF2-40B4-BE49-F238E27FC236}">
                <a16:creationId xmlns:a16="http://schemas.microsoft.com/office/drawing/2014/main" id="{C887610B-27FF-D0A5-3CC9-28E5CBFD459E}"/>
              </a:ext>
            </a:extLst>
          </p:cNvPr>
          <p:cNvCxnSpPr>
            <a:cxnSpLocks/>
          </p:cNvCxnSpPr>
          <p:nvPr/>
        </p:nvCxnSpPr>
        <p:spPr>
          <a:xfrm>
            <a:off x="3041490" y="5906794"/>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4F0B62C-BC99-C524-5C22-FA76121BB6F7}"/>
              </a:ext>
            </a:extLst>
          </p:cNvPr>
          <p:cNvCxnSpPr>
            <a:cxnSpLocks/>
          </p:cNvCxnSpPr>
          <p:nvPr/>
        </p:nvCxnSpPr>
        <p:spPr>
          <a:xfrm>
            <a:off x="6078063" y="5908722"/>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515CCE5-9382-0C3B-8352-D40D6FDFE3D4}"/>
              </a:ext>
            </a:extLst>
          </p:cNvPr>
          <p:cNvCxnSpPr>
            <a:cxnSpLocks/>
          </p:cNvCxnSpPr>
          <p:nvPr/>
        </p:nvCxnSpPr>
        <p:spPr>
          <a:xfrm>
            <a:off x="7031232" y="5905864"/>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678E8C-EA25-6C0C-DC73-84150199FECC}"/>
              </a:ext>
            </a:extLst>
          </p:cNvPr>
          <p:cNvCxnSpPr>
            <a:cxnSpLocks/>
          </p:cNvCxnSpPr>
          <p:nvPr/>
        </p:nvCxnSpPr>
        <p:spPr>
          <a:xfrm>
            <a:off x="9734045" y="5905619"/>
            <a:ext cx="2664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0" name="Picture 69" descr="A blue and white thermometer&#10;&#10;Description automatically generated">
            <a:extLst>
              <a:ext uri="{FF2B5EF4-FFF2-40B4-BE49-F238E27FC236}">
                <a16:creationId xmlns:a16="http://schemas.microsoft.com/office/drawing/2014/main" id="{F2326816-0B78-74A3-9162-71FB1EF190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05764" y="718729"/>
            <a:ext cx="536287" cy="1072574"/>
          </a:xfrm>
          <a:prstGeom prst="rect">
            <a:avLst/>
          </a:prstGeom>
        </p:spPr>
      </p:pic>
      <p:pic>
        <p:nvPicPr>
          <p:cNvPr id="82" name="Picture 81" descr="A cartoon of a person pointing at a white board&#10;&#10;Description automatically generated">
            <a:extLst>
              <a:ext uri="{FF2B5EF4-FFF2-40B4-BE49-F238E27FC236}">
                <a16:creationId xmlns:a16="http://schemas.microsoft.com/office/drawing/2014/main" id="{F8797747-30DD-A489-E2A5-331BE1A90F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51434" y="1444088"/>
            <a:ext cx="1385063" cy="1385063"/>
          </a:xfrm>
          <a:prstGeom prst="rect">
            <a:avLst/>
          </a:prstGeom>
        </p:spPr>
      </p:pic>
      <p:pic>
        <p:nvPicPr>
          <p:cNvPr id="84" name="Picture 83" descr="A group of colorful books&#10;&#10;Description automatically generated">
            <a:extLst>
              <a:ext uri="{FF2B5EF4-FFF2-40B4-BE49-F238E27FC236}">
                <a16:creationId xmlns:a16="http://schemas.microsoft.com/office/drawing/2014/main" id="{7D7FA356-9660-512A-DEE6-6E3487CA1B3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84568" y="2590099"/>
            <a:ext cx="1695962" cy="847981"/>
          </a:xfrm>
          <a:prstGeom prst="rect">
            <a:avLst/>
          </a:prstGeom>
        </p:spPr>
      </p:pic>
      <p:pic>
        <p:nvPicPr>
          <p:cNvPr id="86" name="Picture 85" descr="A black background with white lines&#10;&#10;Description automatically generated">
            <a:extLst>
              <a:ext uri="{FF2B5EF4-FFF2-40B4-BE49-F238E27FC236}">
                <a16:creationId xmlns:a16="http://schemas.microsoft.com/office/drawing/2014/main" id="{49054E01-2B24-37FB-AE85-2D759CE6154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88860" y="3844350"/>
            <a:ext cx="1625502" cy="941013"/>
          </a:xfrm>
          <a:prstGeom prst="rect">
            <a:avLst/>
          </a:prstGeom>
        </p:spPr>
      </p:pic>
      <p:pic>
        <p:nvPicPr>
          <p:cNvPr id="88" name="Picture 87" descr="A flag with a crescent moon and a star&#10;&#10;Description automatically generated">
            <a:extLst>
              <a:ext uri="{FF2B5EF4-FFF2-40B4-BE49-F238E27FC236}">
                <a16:creationId xmlns:a16="http://schemas.microsoft.com/office/drawing/2014/main" id="{A090CDB6-A962-B8A0-2686-4894028D568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07045" y="5472937"/>
            <a:ext cx="1384612" cy="859974"/>
          </a:xfrm>
          <a:prstGeom prst="rect">
            <a:avLst/>
          </a:prstGeom>
        </p:spPr>
      </p:pic>
    </p:spTree>
    <p:extLst>
      <p:ext uri="{BB962C8B-B14F-4D97-AF65-F5344CB8AC3E}">
        <p14:creationId xmlns:p14="http://schemas.microsoft.com/office/powerpoint/2010/main" val="39331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8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5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9"/>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6"/>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88"/>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66"/>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8"/>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40"/>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54"/>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43"/>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45"/>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46"/>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61" grpId="0" animBg="1"/>
      <p:bldP spid="17" grpId="0"/>
      <p:bldP spid="23" grpId="0"/>
      <p:bldP spid="34" grpId="0" animBg="1"/>
      <p:bldP spid="28" grpId="0" animBg="1"/>
      <p:bldP spid="38" grpId="0"/>
      <p:bldP spid="24" grpId="0"/>
      <p:bldP spid="36" grpId="0" animBg="1"/>
      <p:bldP spid="29" grpId="0" animBg="1"/>
      <p:bldP spid="31" grpId="0" animBg="1"/>
      <p:bldP spid="32" grpId="0" animBg="1"/>
      <p:bldP spid="41" grpId="0" animBg="1"/>
      <p:bldP spid="42" grpId="0" animBg="1"/>
      <p:bldP spid="47" grpId="0"/>
      <p:bldP spid="69" grpId="0"/>
      <p:bldP spid="75" grpId="0"/>
      <p:bldP spid="25" grpId="0"/>
      <p:bldP spid="49" grpId="0" animBg="1"/>
      <p:bldP spid="68" grpId="0" animBg="1"/>
      <p:bldP spid="26" grpId="0"/>
      <p:bldP spid="54" grpId="0" animBg="1"/>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58932" y="133138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noProof="0">
                <a:solidFill>
                  <a:srgbClr val="002060"/>
                </a:solidFill>
                <a:latin typeface="Century Gothic" panose="020B0502020202020204" pitchFamily="34" charset="0"/>
              </a:rPr>
              <a:t>To say they + verb in German: use they + verb ending –</a:t>
            </a:r>
            <a:r>
              <a:rPr lang="en-GB" sz="2400" spc="-1" noProof="0" err="1">
                <a:solidFill>
                  <a:srgbClr val="002060"/>
                </a:solidFill>
                <a:latin typeface="Century Gothic" panose="020B0502020202020204" pitchFamily="34" charset="0"/>
              </a:rPr>
              <a:t>en</a:t>
            </a:r>
            <a:r>
              <a:rPr lang="en-GB" sz="2400" spc="-1" noProof="0">
                <a:solidFill>
                  <a:srgbClr val="002060"/>
                </a:solidFill>
                <a:latin typeface="Century Gothic" panose="020B0502020202020204" pitchFamily="34" charset="0"/>
              </a:rPr>
              <a:t>. </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1" name="CustomShape 4"/>
          <p:cNvSpPr/>
          <p:nvPr/>
        </p:nvSpPr>
        <p:spPr>
          <a:xfrm>
            <a:off x="310221" y="1921926"/>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noProof="0" dirty="0">
                <a:solidFill>
                  <a:srgbClr val="92D050"/>
                </a:solidFill>
                <a:latin typeface="Century Gothic" panose="020B0502020202020204" pitchFamily="34" charset="0"/>
              </a:rPr>
              <a:t>Sie </a:t>
            </a:r>
            <a:r>
              <a:rPr lang="en-GB" sz="2400" b="1" spc="-1" noProof="0" dirty="0" err="1">
                <a:solidFill>
                  <a:srgbClr val="92D050"/>
                </a:solidFill>
                <a:latin typeface="Century Gothic" panose="020B0502020202020204" pitchFamily="34" charset="0"/>
              </a:rPr>
              <a:t>geh</a:t>
            </a:r>
            <a:r>
              <a:rPr lang="en-GB" sz="2400" b="1" spc="-1" noProof="0" dirty="0" err="1">
                <a:solidFill>
                  <a:srgbClr val="C00000"/>
                </a:solidFill>
                <a:latin typeface="Century Gothic" panose="020B0502020202020204" pitchFamily="34" charset="0"/>
              </a:rPr>
              <a:t>en</a:t>
            </a:r>
            <a:r>
              <a:rPr lang="en-GB" sz="2400" b="1" spc="-1" noProof="0" dirty="0">
                <a:solidFill>
                  <a:srgbClr val="C00000"/>
                </a:solidFill>
                <a:latin typeface="Century Gothic" panose="020B0502020202020204" pitchFamily="34" charset="0"/>
              </a:rPr>
              <a:t> </a:t>
            </a:r>
            <a:r>
              <a:rPr lang="en-GB" sz="2400" b="1" spc="-1" noProof="0" dirty="0">
                <a:solidFill>
                  <a:srgbClr val="92D050"/>
                </a:solidFill>
                <a:latin typeface="Century Gothic" panose="020B0502020202020204" pitchFamily="34" charset="0"/>
              </a:rPr>
              <a:t>auf die Party.  </a:t>
            </a:r>
            <a:endParaRPr kumimoji="0" lang="en-GB" sz="2400" b="0" i="0" u="none" strike="noStrike" kern="1200" cap="none" spc="-1" normalizeH="0" baseline="0" noProof="0" dirty="0">
              <a:ln>
                <a:noFill/>
              </a:ln>
              <a:solidFill>
                <a:srgbClr val="92D050"/>
              </a:solidFill>
              <a:effectLst/>
              <a:uLnTx/>
              <a:uFillTx/>
              <a:latin typeface="Century Gothic" panose="020B0502020202020204" pitchFamily="34" charset="0"/>
            </a:endParaRPr>
          </a:p>
        </p:txBody>
      </p:sp>
      <p:sp>
        <p:nvSpPr>
          <p:cNvPr id="95" name="CustomShape 8"/>
          <p:cNvSpPr/>
          <p:nvPr/>
        </p:nvSpPr>
        <p:spPr>
          <a:xfrm>
            <a:off x="230025" y="3768305"/>
            <a:ext cx="500511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a:solidFill>
                  <a:srgbClr val="92D050"/>
                </a:solidFill>
                <a:latin typeface="Century Gothic" panose="020B0502020202020204" pitchFamily="34" charset="0"/>
                <a:ea typeface="Century Gothic"/>
              </a:rPr>
              <a:t>Man </a:t>
            </a:r>
            <a:r>
              <a:rPr lang="en-GB" sz="2400" b="1" spc="-1" err="1">
                <a:solidFill>
                  <a:srgbClr val="92D050"/>
                </a:solidFill>
                <a:latin typeface="Century Gothic" panose="020B0502020202020204" pitchFamily="34" charset="0"/>
                <a:ea typeface="Century Gothic"/>
              </a:rPr>
              <a:t>geh</a:t>
            </a:r>
            <a:r>
              <a:rPr lang="en-GB" sz="2400" b="1" spc="-1" err="1">
                <a:solidFill>
                  <a:srgbClr val="C00000"/>
                </a:solidFill>
                <a:latin typeface="Century Gothic" panose="020B0502020202020204" pitchFamily="34" charset="0"/>
                <a:ea typeface="Century Gothic"/>
              </a:rPr>
              <a:t>t</a:t>
            </a:r>
            <a:r>
              <a:rPr lang="en-GB" sz="2400" b="1" spc="-1">
                <a:solidFill>
                  <a:srgbClr val="92D050"/>
                </a:solidFill>
                <a:latin typeface="Century Gothic" panose="020B0502020202020204" pitchFamily="34" charset="0"/>
                <a:ea typeface="Century Gothic"/>
              </a:rPr>
              <a:t> auf die Party.</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6" name="CustomShape 9"/>
          <p:cNvSpPr/>
          <p:nvPr/>
        </p:nvSpPr>
        <p:spPr>
          <a:xfrm>
            <a:off x="4283958" y="1910633"/>
            <a:ext cx="605712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a:solidFill>
                  <a:srgbClr val="1F3864"/>
                </a:solidFill>
                <a:latin typeface="Century Gothic" panose="020B0502020202020204" pitchFamily="34" charset="0"/>
              </a:rPr>
              <a:t>They are going to the party.</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4"/>
          <a:stretch/>
        </p:blipFill>
        <p:spPr>
          <a:xfrm>
            <a:off x="3906836" y="1897528"/>
            <a:ext cx="377122" cy="454865"/>
          </a:xfrm>
          <a:prstGeom prst="rect">
            <a:avLst/>
          </a:prstGeom>
          <a:ln>
            <a:noFill/>
          </a:ln>
        </p:spPr>
      </p:pic>
      <p:pic>
        <p:nvPicPr>
          <p:cNvPr id="103" name="Google Shape;184;p8"/>
          <p:cNvPicPr/>
          <p:nvPr/>
        </p:nvPicPr>
        <p:blipFill>
          <a:blip r:embed="rId4"/>
          <a:stretch/>
        </p:blipFill>
        <p:spPr>
          <a:xfrm>
            <a:off x="3784995" y="3818321"/>
            <a:ext cx="413626" cy="463576"/>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49736"/>
            <a:ext cx="10816974" cy="1144800"/>
          </a:xfrm>
        </p:spPr>
        <p:txBody>
          <a:bodyPr/>
          <a:lstStyle/>
          <a:p>
            <a:r>
              <a:rPr lang="en-GB" sz="2400" b="1" spc="-1">
                <a:latin typeface="Century Gothic" panose="020B0502020202020204" pitchFamily="34" charset="0"/>
                <a:ea typeface="Century Gothic"/>
              </a:rPr>
              <a:t>You already know the difference between ‘</a:t>
            </a:r>
            <a:r>
              <a:rPr lang="en-GB" sz="2400" b="1" spc="-1" err="1">
                <a:latin typeface="Century Gothic" panose="020B0502020202020204" pitchFamily="34" charset="0"/>
                <a:ea typeface="Century Gothic"/>
              </a:rPr>
              <a:t>sie</a:t>
            </a:r>
            <a:r>
              <a:rPr lang="en-GB" sz="2400" b="1" spc="-1">
                <a:latin typeface="Century Gothic" panose="020B0502020202020204" pitchFamily="34" charset="0"/>
                <a:ea typeface="Century Gothic"/>
              </a:rPr>
              <a:t>’ (they) and ‘man’ (people/you in general):</a:t>
            </a:r>
            <a:endParaRPr lang="en-GB" sz="2400"/>
          </a:p>
        </p:txBody>
      </p:sp>
      <p:sp>
        <p:nvSpPr>
          <p:cNvPr id="3" name="Rectangle 2">
            <a:extLst>
              <a:ext uri="{FF2B5EF4-FFF2-40B4-BE49-F238E27FC236}">
                <a16:creationId xmlns:a16="http://schemas.microsoft.com/office/drawing/2014/main" id="{BE346190-5134-4FB4-AF87-17C6A137E164}"/>
              </a:ext>
            </a:extLst>
          </p:cNvPr>
          <p:cNvSpPr/>
          <p:nvPr/>
        </p:nvSpPr>
        <p:spPr>
          <a:xfrm>
            <a:off x="258932" y="3204741"/>
            <a:ext cx="11407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a:solidFill>
                  <a:srgbClr val="002060"/>
                </a:solidFill>
                <a:latin typeface="Century Gothic" panose="020B0502020202020204" pitchFamily="34" charset="0"/>
              </a:rPr>
              <a:t>Use ‘man’ + verb ending –t to mean people/you in general:</a:t>
            </a:r>
            <a:endParaRPr kumimoji="0" lang="en-GB" sz="2400" i="0" u="none" strike="noStrike" kern="1200" cap="none" spc="0" normalizeH="0" baseline="0" noProof="0">
              <a:ln>
                <a:noFill/>
              </a:ln>
              <a:solidFill>
                <a:prstClr val="black"/>
              </a:solidFill>
              <a:effectLst/>
              <a:uLnTx/>
              <a:uFillTx/>
              <a:latin typeface="Arial"/>
            </a:endParaRPr>
          </a:p>
        </p:txBody>
      </p:sp>
      <p:sp>
        <p:nvSpPr>
          <p:cNvPr id="28" name="CustomShape 9">
            <a:extLst>
              <a:ext uri="{FF2B5EF4-FFF2-40B4-BE49-F238E27FC236}">
                <a16:creationId xmlns:a16="http://schemas.microsoft.com/office/drawing/2014/main" id="{763ACFA1-32F7-4E1D-9329-4EE714407871}"/>
              </a:ext>
            </a:extLst>
          </p:cNvPr>
          <p:cNvSpPr/>
          <p:nvPr/>
        </p:nvSpPr>
        <p:spPr>
          <a:xfrm>
            <a:off x="4177055" y="3791089"/>
            <a:ext cx="829741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a:solidFill>
                  <a:srgbClr val="1F3864"/>
                </a:solidFill>
                <a:latin typeface="Century Gothic" panose="020B0502020202020204" pitchFamily="34" charset="0"/>
              </a:rPr>
              <a:t>People/ you in general are going to the party.</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54A6D90C-64BD-A76E-0A5A-409B1279B8F2}"/>
              </a:ext>
            </a:extLst>
          </p:cNvPr>
          <p:cNvSpPr/>
          <p:nvPr/>
        </p:nvSpPr>
        <p:spPr>
          <a:xfrm>
            <a:off x="230025" y="4960970"/>
            <a:ext cx="11407680" cy="1569660"/>
          </a:xfrm>
          <a:prstGeom prst="rect">
            <a:avLst/>
          </a:prstGeom>
        </p:spPr>
        <p:txBody>
          <a:bodyPr wrap="square">
            <a:spAutoFit/>
          </a:bodyPr>
          <a:lstStyle/>
          <a:p>
            <a:pPr lvl="0">
              <a:defRPr/>
            </a:pPr>
            <a:r>
              <a:rPr lang="en-US" sz="2400" spc="-1" noProof="0">
                <a:solidFill>
                  <a:srgbClr val="002060"/>
                </a:solidFill>
                <a:latin typeface="Century Gothic" panose="020B0502020202020204" pitchFamily="34" charset="0"/>
              </a:rPr>
              <a:t>Remember </a:t>
            </a:r>
            <a:r>
              <a:rPr lang="en-GB" sz="2400" spc="-1">
                <a:solidFill>
                  <a:srgbClr val="002060"/>
                </a:solidFill>
                <a:latin typeface="Century Gothic" panose="020B0502020202020204" pitchFamily="34" charset="0"/>
              </a:rPr>
              <a:t>this question:  </a:t>
            </a:r>
          </a:p>
          <a:p>
            <a:pPr lvl="0">
              <a:defRPr/>
            </a:pPr>
            <a:r>
              <a:rPr lang="en-GB" sz="2400" b="1" spc="-1">
                <a:solidFill>
                  <a:srgbClr val="92D050"/>
                </a:solidFill>
                <a:latin typeface="Century Gothic" panose="020B0502020202020204" pitchFamily="34" charset="0"/>
              </a:rPr>
              <a:t>Wie </a:t>
            </a:r>
            <a:r>
              <a:rPr lang="en-GB" sz="2400" b="1" spc="-1" err="1">
                <a:solidFill>
                  <a:srgbClr val="92D050"/>
                </a:solidFill>
                <a:latin typeface="Century Gothic" panose="020B0502020202020204" pitchFamily="34" charset="0"/>
              </a:rPr>
              <a:t>sagt</a:t>
            </a:r>
            <a:r>
              <a:rPr lang="en-GB" sz="2400" b="1" spc="-1">
                <a:solidFill>
                  <a:srgbClr val="92D050"/>
                </a:solidFill>
                <a:latin typeface="Century Gothic" panose="020B0502020202020204" pitchFamily="34" charset="0"/>
              </a:rPr>
              <a:t> man das auf Deutsch / </a:t>
            </a:r>
            <a:r>
              <a:rPr lang="en-GB" sz="2400" b="1" spc="-1" err="1">
                <a:solidFill>
                  <a:srgbClr val="92D050"/>
                </a:solidFill>
                <a:latin typeface="Century Gothic" panose="020B0502020202020204" pitchFamily="34" charset="0"/>
              </a:rPr>
              <a:t>Englisch</a:t>
            </a:r>
            <a:r>
              <a:rPr lang="en-GB" sz="2400" b="1" spc="-1">
                <a:solidFill>
                  <a:srgbClr val="92D050"/>
                </a:solidFill>
                <a:latin typeface="Century Gothic" panose="020B0502020202020204" pitchFamily="34" charset="0"/>
              </a:rPr>
              <a:t>?  </a:t>
            </a:r>
            <a:r>
              <a:rPr lang="en-GB" sz="2400" spc="-1">
                <a:solidFill>
                  <a:srgbClr val="002060"/>
                </a:solidFill>
                <a:latin typeface="Century Gothic" panose="020B0502020202020204" pitchFamily="34" charset="0"/>
              </a:rPr>
              <a:t>(How do you say that in German/English?) This is not a question just to you.  It means ‘how do people/you in general say that in German / English?</a:t>
            </a:r>
          </a:p>
        </p:txBody>
      </p:sp>
      <p:pic>
        <p:nvPicPr>
          <p:cNvPr id="6" name="Picture 5" descr="A cartoon dinosaur wearing a party hat&#10;&#10;Description automatically generated">
            <a:extLst>
              <a:ext uri="{FF2B5EF4-FFF2-40B4-BE49-F238E27FC236}">
                <a16:creationId xmlns:a16="http://schemas.microsoft.com/office/drawing/2014/main" id="{960227E2-D748-2CA9-8B0D-DAC5FC653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3688" y="1802492"/>
            <a:ext cx="641568" cy="714714"/>
          </a:xfrm>
          <a:prstGeom prst="rect">
            <a:avLst/>
          </a:prstGeom>
        </p:spPr>
      </p:pic>
      <p:pic>
        <p:nvPicPr>
          <p:cNvPr id="7" name="Picture 6" descr="A cartoon dinosaur wearing a party hat&#10;&#10;Description automatically generated">
            <a:extLst>
              <a:ext uri="{FF2B5EF4-FFF2-40B4-BE49-F238E27FC236}">
                <a16:creationId xmlns:a16="http://schemas.microsoft.com/office/drawing/2014/main" id="{98520626-ACA5-E570-060E-84A079690C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1931" y="3649247"/>
            <a:ext cx="641568" cy="714714"/>
          </a:xfrm>
          <a:prstGeom prst="rect">
            <a:avLst/>
          </a:prstGeom>
        </p:spPr>
      </p:pic>
    </p:spTree>
    <p:extLst>
      <p:ext uri="{BB962C8B-B14F-4D97-AF65-F5344CB8AC3E}">
        <p14:creationId xmlns:p14="http://schemas.microsoft.com/office/powerpoint/2010/main" val="55083855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003B5A45-EF52-4342-B95C-F285212E645C}"/>
              </a:ext>
            </a:extLst>
          </p:cNvPr>
          <p:cNvSpPr>
            <a:spLocks noGrp="1"/>
          </p:cNvSpPr>
          <p:nvPr>
            <p:ph type="title"/>
          </p:nvPr>
        </p:nvSpPr>
        <p:spPr>
          <a:xfrm>
            <a:off x="11168162" y="294101"/>
            <a:ext cx="672650" cy="252873"/>
          </a:xfrm>
        </p:spPr>
        <p:txBody>
          <a:bodyPr/>
          <a:lstStyle/>
          <a:p>
            <a:r>
              <a:rPr lang="en-GB" sz="800">
                <a:solidFill>
                  <a:schemeClr val="bg1"/>
                </a:solidFill>
              </a:rPr>
              <a:t>grammar</a:t>
            </a:r>
          </a:p>
        </p:txBody>
      </p:sp>
      <p:pic>
        <p:nvPicPr>
          <p:cNvPr id="89" name="Google Shape;170;p8"/>
          <p:cNvPicPr/>
          <p:nvPr/>
        </p:nvPicPr>
        <p:blipFill>
          <a:blip r:embed="rId3"/>
          <a:stretch/>
        </p:blipFill>
        <p:spPr>
          <a:xfrm>
            <a:off x="10909270" y="86527"/>
            <a:ext cx="1190434" cy="1088269"/>
          </a:xfrm>
          <a:prstGeom prst="rect">
            <a:avLst/>
          </a:prstGeom>
          <a:ln>
            <a:noFill/>
          </a:ln>
        </p:spPr>
      </p:pic>
      <p:sp>
        <p:nvSpPr>
          <p:cNvPr id="6" name="Rectangle 5">
            <a:extLst>
              <a:ext uri="{FF2B5EF4-FFF2-40B4-BE49-F238E27FC236}">
                <a16:creationId xmlns:a16="http://schemas.microsoft.com/office/drawing/2014/main" id="{A5FAAE4A-2D5E-C702-5B9E-A0AEB48F64FE}"/>
              </a:ext>
            </a:extLst>
          </p:cNvPr>
          <p:cNvSpPr/>
          <p:nvPr/>
        </p:nvSpPr>
        <p:spPr>
          <a:xfrm>
            <a:off x="132760" y="225687"/>
            <a:ext cx="10375902" cy="830997"/>
          </a:xfrm>
          <a:prstGeom prst="rect">
            <a:avLst/>
          </a:prstGeom>
        </p:spPr>
        <p:txBody>
          <a:bodyPr wrap="square">
            <a:spAutoFit/>
          </a:bodyPr>
          <a:lstStyle/>
          <a:p>
            <a:pPr lvl="0">
              <a:defRPr/>
            </a:pPr>
            <a:r>
              <a:rPr lang="en-US" sz="2400" spc="-1" noProof="0">
                <a:solidFill>
                  <a:srgbClr val="002060"/>
                </a:solidFill>
                <a:latin typeface="Century Gothic" panose="020B0502020202020204" pitchFamily="34" charset="0"/>
              </a:rPr>
              <a:t>Remember also: </a:t>
            </a:r>
            <a:r>
              <a:rPr lang="en-US" sz="2400" b="1" spc="-1" noProof="0">
                <a:solidFill>
                  <a:srgbClr val="002060"/>
                </a:solidFill>
                <a:latin typeface="Century Gothic" panose="020B0502020202020204" pitchFamily="34" charset="0"/>
              </a:rPr>
              <a:t>strong verbs </a:t>
            </a:r>
            <a:r>
              <a:rPr lang="en-US" sz="2400" spc="-1" noProof="0">
                <a:solidFill>
                  <a:srgbClr val="002060"/>
                </a:solidFill>
                <a:latin typeface="Century Gothic" panose="020B0502020202020204" pitchFamily="34" charset="0"/>
              </a:rPr>
              <a:t>(e.g</a:t>
            </a:r>
            <a:r>
              <a:rPr lang="en-US" sz="2400" spc="-1">
                <a:solidFill>
                  <a:srgbClr val="002060"/>
                </a:solidFill>
                <a:latin typeface="Century Gothic" panose="020B0502020202020204" pitchFamily="34" charset="0"/>
              </a:rPr>
              <a:t>.</a:t>
            </a:r>
            <a:r>
              <a:rPr lang="en-GB" sz="2400" spc="-1">
                <a:solidFill>
                  <a:srgbClr val="002060"/>
                </a:solidFill>
                <a:latin typeface="Century Gothic" panose="020B0502020202020204" pitchFamily="34" charset="0"/>
              </a:rPr>
              <a:t> </a:t>
            </a:r>
            <a:r>
              <a:rPr lang="en-GB" sz="2400" spc="-1" err="1">
                <a:solidFill>
                  <a:srgbClr val="002060"/>
                </a:solidFill>
                <a:latin typeface="Century Gothic" panose="020B0502020202020204" pitchFamily="34" charset="0"/>
              </a:rPr>
              <a:t>tragen</a:t>
            </a:r>
            <a:r>
              <a:rPr lang="en-GB" sz="2400" spc="-1">
                <a:solidFill>
                  <a:srgbClr val="002060"/>
                </a:solidFill>
                <a:latin typeface="Century Gothic" panose="020B0502020202020204" pitchFamily="34" charset="0"/>
              </a:rPr>
              <a:t>, </a:t>
            </a:r>
            <a:r>
              <a:rPr lang="en-GB" sz="2400" spc="-1" err="1">
                <a:solidFill>
                  <a:srgbClr val="002060"/>
                </a:solidFill>
                <a:latin typeface="Century Gothic" panose="020B0502020202020204" pitchFamily="34" charset="0"/>
              </a:rPr>
              <a:t>essen</a:t>
            </a:r>
            <a:r>
              <a:rPr lang="en-GB" sz="2400" spc="-1">
                <a:solidFill>
                  <a:srgbClr val="002060"/>
                </a:solidFill>
                <a:latin typeface="Century Gothic" panose="020B0502020202020204" pitchFamily="34" charset="0"/>
              </a:rPr>
              <a:t>, </a:t>
            </a:r>
            <a:r>
              <a:rPr lang="en-GB" sz="2400" spc="-1" err="1">
                <a:solidFill>
                  <a:srgbClr val="002060"/>
                </a:solidFill>
                <a:latin typeface="Century Gothic" panose="020B0502020202020204" pitchFamily="34" charset="0"/>
              </a:rPr>
              <a:t>sehen</a:t>
            </a:r>
            <a:r>
              <a:rPr lang="en-GB" sz="2400" spc="-1">
                <a:solidFill>
                  <a:srgbClr val="002060"/>
                </a:solidFill>
                <a:latin typeface="Century Gothic" panose="020B0502020202020204" pitchFamily="34" charset="0"/>
              </a:rPr>
              <a:t>, </a:t>
            </a:r>
            <a:r>
              <a:rPr lang="en-GB" sz="2400" spc="-1" err="1">
                <a:solidFill>
                  <a:srgbClr val="002060"/>
                </a:solidFill>
                <a:latin typeface="Century Gothic" panose="020B0502020202020204" pitchFamily="34" charset="0"/>
              </a:rPr>
              <a:t>werden</a:t>
            </a:r>
            <a:r>
              <a:rPr lang="en-GB" sz="2400" spc="-1">
                <a:solidFill>
                  <a:srgbClr val="002060"/>
                </a:solidFill>
                <a:latin typeface="Century Gothic" panose="020B0502020202020204" pitchFamily="34" charset="0"/>
              </a:rPr>
              <a:t>) change the vowel in the stem for 2nd and 3rd persons singular:</a:t>
            </a:r>
            <a:r>
              <a:rPr lang="en-US" sz="2400" spc="-1">
                <a:solidFill>
                  <a:srgbClr val="002060"/>
                </a:solidFill>
                <a:latin typeface="Century Gothic" panose="020B0502020202020204" pitchFamily="34" charset="0"/>
              </a:rPr>
              <a:t> </a:t>
            </a:r>
            <a:endParaRPr lang="en-GB" sz="2400" spc="-1">
              <a:solidFill>
                <a:srgbClr val="002060"/>
              </a:solidFill>
              <a:latin typeface="Century Gothic" panose="020B0502020202020204" pitchFamily="34" charset="0"/>
            </a:endParaRPr>
          </a:p>
        </p:txBody>
      </p:sp>
      <p:sp>
        <p:nvSpPr>
          <p:cNvPr id="7" name="CustomShape 4">
            <a:extLst>
              <a:ext uri="{FF2B5EF4-FFF2-40B4-BE49-F238E27FC236}">
                <a16:creationId xmlns:a16="http://schemas.microsoft.com/office/drawing/2014/main" id="{39797D2E-8810-090B-8405-078DF11BC9F7}"/>
              </a:ext>
            </a:extLst>
          </p:cNvPr>
          <p:cNvSpPr/>
          <p:nvPr/>
        </p:nvSpPr>
        <p:spPr>
          <a:xfrm>
            <a:off x="181257" y="1450254"/>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a:solidFill>
                  <a:srgbClr val="92D050"/>
                </a:solidFill>
                <a:latin typeface="Century Gothic" panose="020B0502020202020204" pitchFamily="34" charset="0"/>
              </a:rPr>
              <a:t>Ich </a:t>
            </a:r>
            <a:r>
              <a:rPr lang="en-GB" sz="2400" b="1" spc="-1" err="1">
                <a:solidFill>
                  <a:srgbClr val="92D050"/>
                </a:solidFill>
                <a:latin typeface="Century Gothic" panose="020B0502020202020204" pitchFamily="34" charset="0"/>
              </a:rPr>
              <a:t>tr</a:t>
            </a:r>
            <a:r>
              <a:rPr lang="en-GB" sz="2400" b="1" spc="-1" err="1">
                <a:solidFill>
                  <a:srgbClr val="C00000"/>
                </a:solidFill>
                <a:latin typeface="Century Gothic" panose="020B0502020202020204" pitchFamily="34" charset="0"/>
              </a:rPr>
              <a:t>a</a:t>
            </a:r>
            <a:r>
              <a:rPr lang="en-GB" sz="2400" b="1" spc="-1" err="1">
                <a:solidFill>
                  <a:srgbClr val="92D050"/>
                </a:solidFill>
                <a:latin typeface="Century Gothic" panose="020B0502020202020204" pitchFamily="34" charset="0"/>
              </a:rPr>
              <a:t>ge</a:t>
            </a:r>
            <a:r>
              <a:rPr lang="en-GB" sz="2400" b="1" spc="-1" noProof="0">
                <a:solidFill>
                  <a:srgbClr val="C00000"/>
                </a:solidFill>
                <a:latin typeface="Century Gothic" panose="020B0502020202020204" pitchFamily="34" charset="0"/>
              </a:rPr>
              <a:t> </a:t>
            </a:r>
            <a:r>
              <a:rPr lang="en-GB" sz="2400" b="1" spc="-1" noProof="0" err="1">
                <a:solidFill>
                  <a:srgbClr val="92D050"/>
                </a:solidFill>
                <a:latin typeface="Century Gothic" panose="020B0502020202020204" pitchFamily="34" charset="0"/>
              </a:rPr>
              <a:t>eine</a:t>
            </a:r>
            <a:r>
              <a:rPr lang="en-GB" sz="2400" b="1" spc="-1" noProof="0">
                <a:solidFill>
                  <a:srgbClr val="92D050"/>
                </a:solidFill>
                <a:latin typeface="Century Gothic" panose="020B0502020202020204" pitchFamily="34" charset="0"/>
              </a:rPr>
              <a:t> </a:t>
            </a:r>
            <a:r>
              <a:rPr lang="en-GB" sz="2400" b="1" spc="-1" noProof="0" err="1">
                <a:solidFill>
                  <a:srgbClr val="92D050"/>
                </a:solidFill>
                <a:latin typeface="Century Gothic" panose="020B0502020202020204" pitchFamily="34" charset="0"/>
              </a:rPr>
              <a:t>Maske</a:t>
            </a:r>
            <a:r>
              <a:rPr lang="en-GB" sz="2400" b="1" spc="-1" noProof="0">
                <a:solidFill>
                  <a:srgbClr val="92D050"/>
                </a:solidFill>
                <a:latin typeface="Century Gothic" panose="020B0502020202020204" pitchFamily="34" charset="0"/>
              </a:rPr>
              <a:t>.</a:t>
            </a:r>
            <a:endParaRPr kumimoji="0" lang="en-GB" sz="2400" b="0" i="0" u="none" strike="noStrike" kern="1200" cap="none" spc="-1" normalizeH="0" baseline="0" noProof="0">
              <a:ln>
                <a:noFill/>
              </a:ln>
              <a:solidFill>
                <a:srgbClr val="92D050"/>
              </a:solidFill>
              <a:effectLst/>
              <a:uLnTx/>
              <a:uFillTx/>
              <a:latin typeface="Century Gothic" panose="020B0502020202020204" pitchFamily="34" charset="0"/>
            </a:endParaRPr>
          </a:p>
        </p:txBody>
      </p:sp>
      <p:sp>
        <p:nvSpPr>
          <p:cNvPr id="8" name="CustomShape 9">
            <a:extLst>
              <a:ext uri="{FF2B5EF4-FFF2-40B4-BE49-F238E27FC236}">
                <a16:creationId xmlns:a16="http://schemas.microsoft.com/office/drawing/2014/main" id="{43522B65-C7F4-0638-D87C-4CF8D5A286EB}"/>
              </a:ext>
            </a:extLst>
          </p:cNvPr>
          <p:cNvSpPr/>
          <p:nvPr/>
        </p:nvSpPr>
        <p:spPr>
          <a:xfrm>
            <a:off x="4033127" y="1523876"/>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a:solidFill>
                  <a:srgbClr val="1F3864"/>
                </a:solidFill>
                <a:latin typeface="Century Gothic" panose="020B0502020202020204" pitchFamily="34" charset="0"/>
              </a:rPr>
              <a:t>I wear / am wearing a mask. </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9" name="Google Shape;184;p8">
            <a:extLst>
              <a:ext uri="{FF2B5EF4-FFF2-40B4-BE49-F238E27FC236}">
                <a16:creationId xmlns:a16="http://schemas.microsoft.com/office/drawing/2014/main" id="{C0750B15-7667-DEDF-87D0-3F5C615599F9}"/>
              </a:ext>
            </a:extLst>
          </p:cNvPr>
          <p:cNvPicPr/>
          <p:nvPr/>
        </p:nvPicPr>
        <p:blipFill>
          <a:blip r:embed="rId4"/>
          <a:stretch/>
        </p:blipFill>
        <p:spPr>
          <a:xfrm>
            <a:off x="3474155" y="1477486"/>
            <a:ext cx="413626" cy="463576"/>
          </a:xfrm>
          <a:prstGeom prst="rect">
            <a:avLst/>
          </a:prstGeom>
          <a:ln>
            <a:noFill/>
          </a:ln>
        </p:spPr>
      </p:pic>
      <p:sp>
        <p:nvSpPr>
          <p:cNvPr id="10" name="CustomShape 4">
            <a:extLst>
              <a:ext uri="{FF2B5EF4-FFF2-40B4-BE49-F238E27FC236}">
                <a16:creationId xmlns:a16="http://schemas.microsoft.com/office/drawing/2014/main" id="{D6220D74-AC90-D5CD-83A2-E27F5BABDE4D}"/>
              </a:ext>
            </a:extLst>
          </p:cNvPr>
          <p:cNvSpPr/>
          <p:nvPr/>
        </p:nvSpPr>
        <p:spPr>
          <a:xfrm>
            <a:off x="181257" y="2770892"/>
            <a:ext cx="35063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a:solidFill>
                  <a:srgbClr val="92D050"/>
                </a:solidFill>
                <a:latin typeface="Century Gothic" panose="020B0502020202020204" pitchFamily="34" charset="0"/>
              </a:rPr>
              <a:t>Du </a:t>
            </a:r>
            <a:r>
              <a:rPr lang="en-GB" sz="2400" b="1" spc="-1" err="1">
                <a:solidFill>
                  <a:srgbClr val="92D050"/>
                </a:solidFill>
                <a:latin typeface="Century Gothic" panose="020B0502020202020204" pitchFamily="34" charset="0"/>
              </a:rPr>
              <a:t>tr</a:t>
            </a:r>
            <a:r>
              <a:rPr lang="en-GB" sz="2400" b="1" spc="-1" err="1">
                <a:solidFill>
                  <a:srgbClr val="C00000"/>
                </a:solidFill>
                <a:latin typeface="Century Gothic" panose="020B0502020202020204" pitchFamily="34" charset="0"/>
              </a:rPr>
              <a:t>ä</a:t>
            </a:r>
            <a:r>
              <a:rPr lang="en-GB" sz="2400" b="1" spc="-1" err="1">
                <a:solidFill>
                  <a:srgbClr val="92D050"/>
                </a:solidFill>
                <a:latin typeface="Century Gothic" panose="020B0502020202020204" pitchFamily="34" charset="0"/>
              </a:rPr>
              <a:t>gst</a:t>
            </a:r>
            <a:r>
              <a:rPr lang="en-GB" sz="2400" b="1" spc="-1" noProof="0">
                <a:solidFill>
                  <a:srgbClr val="C00000"/>
                </a:solidFill>
                <a:latin typeface="Century Gothic" panose="020B0502020202020204" pitchFamily="34" charset="0"/>
              </a:rPr>
              <a:t> </a:t>
            </a:r>
            <a:r>
              <a:rPr lang="en-GB" sz="2400" b="1" spc="-1" noProof="0" err="1">
                <a:solidFill>
                  <a:srgbClr val="92D050"/>
                </a:solidFill>
                <a:latin typeface="Century Gothic" panose="020B0502020202020204" pitchFamily="34" charset="0"/>
              </a:rPr>
              <a:t>eine</a:t>
            </a:r>
            <a:r>
              <a:rPr lang="en-GB" sz="2400" b="1" spc="-1" noProof="0">
                <a:solidFill>
                  <a:srgbClr val="92D050"/>
                </a:solidFill>
                <a:latin typeface="Century Gothic" panose="020B0502020202020204" pitchFamily="34" charset="0"/>
              </a:rPr>
              <a:t> </a:t>
            </a:r>
            <a:r>
              <a:rPr lang="en-GB" sz="2400" b="1" spc="-1" noProof="0" err="1">
                <a:solidFill>
                  <a:srgbClr val="92D050"/>
                </a:solidFill>
                <a:latin typeface="Century Gothic" panose="020B0502020202020204" pitchFamily="34" charset="0"/>
              </a:rPr>
              <a:t>Maske</a:t>
            </a:r>
            <a:r>
              <a:rPr lang="en-GB" sz="2400" b="1" spc="-1" noProof="0">
                <a:solidFill>
                  <a:srgbClr val="92D050"/>
                </a:solidFill>
                <a:latin typeface="Century Gothic" panose="020B0502020202020204" pitchFamily="34" charset="0"/>
              </a:rPr>
              <a:t>.</a:t>
            </a:r>
            <a:endParaRPr kumimoji="0" lang="en-GB" sz="2400" b="0" i="0" u="none" strike="noStrike" kern="1200" cap="none" spc="-1" normalizeH="0" baseline="0" noProof="0">
              <a:ln>
                <a:noFill/>
              </a:ln>
              <a:solidFill>
                <a:srgbClr val="92D050"/>
              </a:solidFill>
              <a:effectLst/>
              <a:uLnTx/>
              <a:uFillTx/>
              <a:latin typeface="Century Gothic" panose="020B0502020202020204" pitchFamily="34" charset="0"/>
            </a:endParaRPr>
          </a:p>
        </p:txBody>
      </p:sp>
      <p:pic>
        <p:nvPicPr>
          <p:cNvPr id="11" name="Google Shape;184;p8">
            <a:extLst>
              <a:ext uri="{FF2B5EF4-FFF2-40B4-BE49-F238E27FC236}">
                <a16:creationId xmlns:a16="http://schemas.microsoft.com/office/drawing/2014/main" id="{8C2803F7-4604-A0A0-3189-D76C5750B31E}"/>
              </a:ext>
            </a:extLst>
          </p:cNvPr>
          <p:cNvPicPr/>
          <p:nvPr/>
        </p:nvPicPr>
        <p:blipFill>
          <a:blip r:embed="rId4"/>
          <a:stretch/>
        </p:blipFill>
        <p:spPr>
          <a:xfrm>
            <a:off x="3426753" y="2780792"/>
            <a:ext cx="413626" cy="463576"/>
          </a:xfrm>
          <a:prstGeom prst="rect">
            <a:avLst/>
          </a:prstGeom>
          <a:ln>
            <a:noFill/>
          </a:ln>
        </p:spPr>
      </p:pic>
      <p:sp>
        <p:nvSpPr>
          <p:cNvPr id="12" name="CustomShape 9">
            <a:extLst>
              <a:ext uri="{FF2B5EF4-FFF2-40B4-BE49-F238E27FC236}">
                <a16:creationId xmlns:a16="http://schemas.microsoft.com/office/drawing/2014/main" id="{04EAEE69-CF79-7C92-F4FD-60E080CFC1AC}"/>
              </a:ext>
            </a:extLst>
          </p:cNvPr>
          <p:cNvSpPr/>
          <p:nvPr/>
        </p:nvSpPr>
        <p:spPr>
          <a:xfrm>
            <a:off x="3884553" y="2749962"/>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a:solidFill>
                  <a:srgbClr val="1F3864"/>
                </a:solidFill>
                <a:latin typeface="Century Gothic" panose="020B0502020202020204" pitchFamily="34" charset="0"/>
              </a:rPr>
              <a:t>You wear / are wearing a mask. </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3" name="CustomShape 4">
            <a:extLst>
              <a:ext uri="{FF2B5EF4-FFF2-40B4-BE49-F238E27FC236}">
                <a16:creationId xmlns:a16="http://schemas.microsoft.com/office/drawing/2014/main" id="{10C287AA-F2E7-591C-070F-EB7C94EC96C3}"/>
              </a:ext>
            </a:extLst>
          </p:cNvPr>
          <p:cNvSpPr/>
          <p:nvPr/>
        </p:nvSpPr>
        <p:spPr>
          <a:xfrm>
            <a:off x="181257" y="4080171"/>
            <a:ext cx="4110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a:solidFill>
                  <a:srgbClr val="92D050"/>
                </a:solidFill>
                <a:latin typeface="Century Gothic" panose="020B0502020202020204" pitchFamily="34" charset="0"/>
              </a:rPr>
              <a:t>Er/</a:t>
            </a:r>
            <a:r>
              <a:rPr lang="en-GB" sz="2400" b="1" spc="-1" err="1">
                <a:solidFill>
                  <a:srgbClr val="92D050"/>
                </a:solidFill>
                <a:latin typeface="Century Gothic" panose="020B0502020202020204" pitchFamily="34" charset="0"/>
              </a:rPr>
              <a:t>sie</a:t>
            </a:r>
            <a:r>
              <a:rPr lang="en-GB" sz="2400" b="1" spc="-1">
                <a:solidFill>
                  <a:srgbClr val="92D050"/>
                </a:solidFill>
                <a:latin typeface="Century Gothic" panose="020B0502020202020204" pitchFamily="34" charset="0"/>
              </a:rPr>
              <a:t> </a:t>
            </a:r>
            <a:r>
              <a:rPr lang="en-GB" sz="2400" b="1" spc="-1" err="1">
                <a:solidFill>
                  <a:srgbClr val="92D050"/>
                </a:solidFill>
                <a:latin typeface="Century Gothic" panose="020B0502020202020204" pitchFamily="34" charset="0"/>
              </a:rPr>
              <a:t>tr</a:t>
            </a:r>
            <a:r>
              <a:rPr lang="en-GB" sz="2400" b="1" spc="-1" err="1">
                <a:solidFill>
                  <a:srgbClr val="C00000"/>
                </a:solidFill>
                <a:latin typeface="Century Gothic" panose="020B0502020202020204" pitchFamily="34" charset="0"/>
              </a:rPr>
              <a:t>ä</a:t>
            </a:r>
            <a:r>
              <a:rPr lang="en-GB" sz="2400" b="1" spc="-1" err="1">
                <a:solidFill>
                  <a:srgbClr val="92D050"/>
                </a:solidFill>
                <a:latin typeface="Century Gothic" panose="020B0502020202020204" pitchFamily="34" charset="0"/>
              </a:rPr>
              <a:t>gt</a:t>
            </a:r>
            <a:r>
              <a:rPr lang="en-GB" sz="2400" b="1" spc="-1" noProof="0">
                <a:solidFill>
                  <a:srgbClr val="C00000"/>
                </a:solidFill>
                <a:latin typeface="Century Gothic" panose="020B0502020202020204" pitchFamily="34" charset="0"/>
              </a:rPr>
              <a:t> </a:t>
            </a:r>
            <a:r>
              <a:rPr lang="en-GB" sz="2400" b="1" spc="-1" noProof="0" err="1">
                <a:solidFill>
                  <a:srgbClr val="92D050"/>
                </a:solidFill>
                <a:latin typeface="Century Gothic" panose="020B0502020202020204" pitchFamily="34" charset="0"/>
              </a:rPr>
              <a:t>eine</a:t>
            </a:r>
            <a:r>
              <a:rPr lang="en-GB" sz="2400" b="1" spc="-1" noProof="0">
                <a:solidFill>
                  <a:srgbClr val="92D050"/>
                </a:solidFill>
                <a:latin typeface="Century Gothic" panose="020B0502020202020204" pitchFamily="34" charset="0"/>
              </a:rPr>
              <a:t> </a:t>
            </a:r>
            <a:r>
              <a:rPr lang="en-GB" sz="2400" b="1" spc="-1" noProof="0" err="1">
                <a:solidFill>
                  <a:srgbClr val="92D050"/>
                </a:solidFill>
                <a:latin typeface="Century Gothic" panose="020B0502020202020204" pitchFamily="34" charset="0"/>
              </a:rPr>
              <a:t>Maske</a:t>
            </a:r>
            <a:r>
              <a:rPr lang="en-GB" sz="2400" b="1" spc="-1" noProof="0">
                <a:solidFill>
                  <a:srgbClr val="92D050"/>
                </a:solidFill>
                <a:latin typeface="Century Gothic" panose="020B0502020202020204" pitchFamily="34" charset="0"/>
              </a:rPr>
              <a:t>.</a:t>
            </a:r>
            <a:endParaRPr kumimoji="0" lang="en-GB" sz="2400" b="0" i="0" u="none" strike="noStrike" kern="1200" cap="none" spc="-1" normalizeH="0" baseline="0" noProof="0">
              <a:ln>
                <a:noFill/>
              </a:ln>
              <a:solidFill>
                <a:srgbClr val="92D050"/>
              </a:solidFill>
              <a:effectLst/>
              <a:uLnTx/>
              <a:uFillTx/>
              <a:latin typeface="Century Gothic" panose="020B0502020202020204" pitchFamily="34" charset="0"/>
            </a:endParaRPr>
          </a:p>
        </p:txBody>
      </p:sp>
      <p:pic>
        <p:nvPicPr>
          <p:cNvPr id="14" name="Google Shape;184;p8">
            <a:extLst>
              <a:ext uri="{FF2B5EF4-FFF2-40B4-BE49-F238E27FC236}">
                <a16:creationId xmlns:a16="http://schemas.microsoft.com/office/drawing/2014/main" id="{B3826851-B61C-AC0A-AB5A-12D809D036AC}"/>
              </a:ext>
            </a:extLst>
          </p:cNvPr>
          <p:cNvPicPr/>
          <p:nvPr/>
        </p:nvPicPr>
        <p:blipFill>
          <a:blip r:embed="rId4"/>
          <a:stretch/>
        </p:blipFill>
        <p:spPr>
          <a:xfrm>
            <a:off x="3677740" y="4124735"/>
            <a:ext cx="413626" cy="463576"/>
          </a:xfrm>
          <a:prstGeom prst="rect">
            <a:avLst/>
          </a:prstGeom>
          <a:ln>
            <a:noFill/>
          </a:ln>
        </p:spPr>
      </p:pic>
      <p:sp>
        <p:nvSpPr>
          <p:cNvPr id="15" name="CustomShape 9">
            <a:extLst>
              <a:ext uri="{FF2B5EF4-FFF2-40B4-BE49-F238E27FC236}">
                <a16:creationId xmlns:a16="http://schemas.microsoft.com/office/drawing/2014/main" id="{9C7489FB-03C1-AA23-0029-CE26C42575E3}"/>
              </a:ext>
            </a:extLst>
          </p:cNvPr>
          <p:cNvSpPr/>
          <p:nvPr/>
        </p:nvSpPr>
        <p:spPr>
          <a:xfrm>
            <a:off x="4223984" y="4153574"/>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a:solidFill>
                  <a:srgbClr val="1F3864"/>
                </a:solidFill>
                <a:latin typeface="Century Gothic" panose="020B0502020202020204" pitchFamily="34" charset="0"/>
              </a:rPr>
              <a:t>He/she wears / is wearing a mask. </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16" name="Picture 15">
            <a:extLst>
              <a:ext uri="{FF2B5EF4-FFF2-40B4-BE49-F238E27FC236}">
                <a16:creationId xmlns:a16="http://schemas.microsoft.com/office/drawing/2014/main" id="{14FB0A5E-0242-CEEC-6101-154CED3C1E6A}"/>
              </a:ext>
            </a:extLst>
          </p:cNvPr>
          <p:cNvPicPr>
            <a:picLocks noChangeAspect="1"/>
          </p:cNvPicPr>
          <p:nvPr/>
        </p:nvPicPr>
        <p:blipFill>
          <a:blip r:embed="rId5"/>
          <a:stretch>
            <a:fillRect/>
          </a:stretch>
        </p:blipFill>
        <p:spPr>
          <a:xfrm>
            <a:off x="8478923" y="1467719"/>
            <a:ext cx="762037" cy="537316"/>
          </a:xfrm>
          <a:prstGeom prst="rect">
            <a:avLst/>
          </a:prstGeom>
        </p:spPr>
      </p:pic>
      <p:pic>
        <p:nvPicPr>
          <p:cNvPr id="17" name="Picture 16">
            <a:extLst>
              <a:ext uri="{FF2B5EF4-FFF2-40B4-BE49-F238E27FC236}">
                <a16:creationId xmlns:a16="http://schemas.microsoft.com/office/drawing/2014/main" id="{C9003AF3-623B-89E1-A542-B858E45D8869}"/>
              </a:ext>
            </a:extLst>
          </p:cNvPr>
          <p:cNvPicPr>
            <a:picLocks noChangeAspect="1"/>
          </p:cNvPicPr>
          <p:nvPr/>
        </p:nvPicPr>
        <p:blipFill>
          <a:blip r:embed="rId6"/>
          <a:stretch>
            <a:fillRect/>
          </a:stretch>
        </p:blipFill>
        <p:spPr>
          <a:xfrm>
            <a:off x="8847799" y="2754637"/>
            <a:ext cx="656342" cy="461315"/>
          </a:xfrm>
          <a:prstGeom prst="rect">
            <a:avLst/>
          </a:prstGeom>
        </p:spPr>
      </p:pic>
      <p:pic>
        <p:nvPicPr>
          <p:cNvPr id="18" name="Picture 17">
            <a:extLst>
              <a:ext uri="{FF2B5EF4-FFF2-40B4-BE49-F238E27FC236}">
                <a16:creationId xmlns:a16="http://schemas.microsoft.com/office/drawing/2014/main" id="{71284CA4-38AA-BE47-C855-1D71040CA9A7}"/>
              </a:ext>
            </a:extLst>
          </p:cNvPr>
          <p:cNvPicPr>
            <a:picLocks noChangeAspect="1"/>
          </p:cNvPicPr>
          <p:nvPr/>
        </p:nvPicPr>
        <p:blipFill>
          <a:blip r:embed="rId7"/>
          <a:stretch>
            <a:fillRect/>
          </a:stretch>
        </p:blipFill>
        <p:spPr>
          <a:xfrm>
            <a:off x="9850269" y="4147953"/>
            <a:ext cx="627594" cy="465231"/>
          </a:xfrm>
          <a:prstGeom prst="rect">
            <a:avLst/>
          </a:prstGeom>
        </p:spPr>
      </p:pic>
      <p:pic>
        <p:nvPicPr>
          <p:cNvPr id="19" name="Picture 18">
            <a:extLst>
              <a:ext uri="{FF2B5EF4-FFF2-40B4-BE49-F238E27FC236}">
                <a16:creationId xmlns:a16="http://schemas.microsoft.com/office/drawing/2014/main" id="{72BF35A1-5B56-DE33-49C7-83EACFCB851B}"/>
              </a:ext>
            </a:extLst>
          </p:cNvPr>
          <p:cNvPicPr>
            <a:picLocks noChangeAspect="1"/>
          </p:cNvPicPr>
          <p:nvPr/>
        </p:nvPicPr>
        <p:blipFill>
          <a:blip r:embed="rId8"/>
          <a:stretch>
            <a:fillRect/>
          </a:stretch>
        </p:blipFill>
        <p:spPr>
          <a:xfrm>
            <a:off x="10616100" y="4157681"/>
            <a:ext cx="627595" cy="468486"/>
          </a:xfrm>
          <a:prstGeom prst="rect">
            <a:avLst/>
          </a:prstGeom>
        </p:spPr>
      </p:pic>
      <p:sp>
        <p:nvSpPr>
          <p:cNvPr id="34" name="CustomShape 4">
            <a:extLst>
              <a:ext uri="{FF2B5EF4-FFF2-40B4-BE49-F238E27FC236}">
                <a16:creationId xmlns:a16="http://schemas.microsoft.com/office/drawing/2014/main" id="{2A1AE7E6-082C-48B5-A75C-2AC8FFE0CD44}"/>
              </a:ext>
            </a:extLst>
          </p:cNvPr>
          <p:cNvSpPr/>
          <p:nvPr/>
        </p:nvSpPr>
        <p:spPr>
          <a:xfrm>
            <a:off x="260062" y="5400590"/>
            <a:ext cx="4110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a:solidFill>
                  <a:srgbClr val="92D050"/>
                </a:solidFill>
                <a:latin typeface="Century Gothic" panose="020B0502020202020204" pitchFamily="34" charset="0"/>
              </a:rPr>
              <a:t>Man </a:t>
            </a:r>
            <a:r>
              <a:rPr lang="en-GB" sz="2400" b="1" spc="-1" err="1">
                <a:solidFill>
                  <a:srgbClr val="92D050"/>
                </a:solidFill>
                <a:latin typeface="Century Gothic" panose="020B0502020202020204" pitchFamily="34" charset="0"/>
              </a:rPr>
              <a:t>tr</a:t>
            </a:r>
            <a:r>
              <a:rPr lang="en-GB" sz="2400" b="1" spc="-1" err="1">
                <a:solidFill>
                  <a:srgbClr val="C00000"/>
                </a:solidFill>
                <a:latin typeface="Century Gothic" panose="020B0502020202020204" pitchFamily="34" charset="0"/>
              </a:rPr>
              <a:t>ä</a:t>
            </a:r>
            <a:r>
              <a:rPr lang="en-GB" sz="2400" b="1" spc="-1" err="1">
                <a:solidFill>
                  <a:srgbClr val="92D050"/>
                </a:solidFill>
                <a:latin typeface="Century Gothic" panose="020B0502020202020204" pitchFamily="34" charset="0"/>
              </a:rPr>
              <a:t>gt</a:t>
            </a:r>
            <a:r>
              <a:rPr lang="en-GB" sz="2400" b="1" spc="-1" noProof="0">
                <a:solidFill>
                  <a:srgbClr val="C00000"/>
                </a:solidFill>
                <a:latin typeface="Century Gothic" panose="020B0502020202020204" pitchFamily="34" charset="0"/>
              </a:rPr>
              <a:t> </a:t>
            </a:r>
            <a:r>
              <a:rPr lang="en-GB" sz="2400" b="1" spc="-1" noProof="0" err="1">
                <a:solidFill>
                  <a:srgbClr val="92D050"/>
                </a:solidFill>
                <a:latin typeface="Century Gothic" panose="020B0502020202020204" pitchFamily="34" charset="0"/>
              </a:rPr>
              <a:t>eine</a:t>
            </a:r>
            <a:r>
              <a:rPr lang="en-GB" sz="2400" b="1" spc="-1" noProof="0">
                <a:solidFill>
                  <a:srgbClr val="92D050"/>
                </a:solidFill>
                <a:latin typeface="Century Gothic" panose="020B0502020202020204" pitchFamily="34" charset="0"/>
              </a:rPr>
              <a:t> </a:t>
            </a:r>
            <a:r>
              <a:rPr lang="en-GB" sz="2400" b="1" spc="-1" noProof="0" err="1">
                <a:solidFill>
                  <a:srgbClr val="92D050"/>
                </a:solidFill>
                <a:latin typeface="Century Gothic" panose="020B0502020202020204" pitchFamily="34" charset="0"/>
              </a:rPr>
              <a:t>Maske</a:t>
            </a:r>
            <a:r>
              <a:rPr lang="en-GB" sz="2400" b="1" spc="-1" noProof="0">
                <a:solidFill>
                  <a:srgbClr val="92D050"/>
                </a:solidFill>
                <a:latin typeface="Century Gothic" panose="020B0502020202020204" pitchFamily="34" charset="0"/>
              </a:rPr>
              <a:t>.</a:t>
            </a:r>
            <a:endParaRPr kumimoji="0" lang="en-GB" sz="2400" b="0" i="0" u="none" strike="noStrike" kern="1200" cap="none" spc="-1" normalizeH="0" baseline="0" noProof="0">
              <a:ln>
                <a:noFill/>
              </a:ln>
              <a:solidFill>
                <a:srgbClr val="92D050"/>
              </a:solidFill>
              <a:effectLst/>
              <a:uLnTx/>
              <a:uFillTx/>
              <a:latin typeface="Century Gothic" panose="020B0502020202020204" pitchFamily="34" charset="0"/>
            </a:endParaRPr>
          </a:p>
        </p:txBody>
      </p:sp>
      <p:pic>
        <p:nvPicPr>
          <p:cNvPr id="35" name="Google Shape;184;p8">
            <a:extLst>
              <a:ext uri="{FF2B5EF4-FFF2-40B4-BE49-F238E27FC236}">
                <a16:creationId xmlns:a16="http://schemas.microsoft.com/office/drawing/2014/main" id="{D15D7D14-41A9-4F32-B285-CEF3301B0DF7}"/>
              </a:ext>
            </a:extLst>
          </p:cNvPr>
          <p:cNvPicPr/>
          <p:nvPr/>
        </p:nvPicPr>
        <p:blipFill>
          <a:blip r:embed="rId4"/>
          <a:stretch/>
        </p:blipFill>
        <p:spPr>
          <a:xfrm>
            <a:off x="3756545" y="5445154"/>
            <a:ext cx="413626" cy="463576"/>
          </a:xfrm>
          <a:prstGeom prst="rect">
            <a:avLst/>
          </a:prstGeom>
          <a:ln>
            <a:noFill/>
          </a:ln>
        </p:spPr>
      </p:pic>
      <p:sp>
        <p:nvSpPr>
          <p:cNvPr id="36" name="CustomShape 9">
            <a:extLst>
              <a:ext uri="{FF2B5EF4-FFF2-40B4-BE49-F238E27FC236}">
                <a16:creationId xmlns:a16="http://schemas.microsoft.com/office/drawing/2014/main" id="{8B938B31-CB17-4449-8E81-E266BE8BF7E2}"/>
              </a:ext>
            </a:extLst>
          </p:cNvPr>
          <p:cNvSpPr/>
          <p:nvPr/>
        </p:nvSpPr>
        <p:spPr>
          <a:xfrm>
            <a:off x="4302789" y="5473993"/>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a:solidFill>
                  <a:srgbClr val="1F3864"/>
                </a:solidFill>
                <a:latin typeface="Century Gothic" panose="020B0502020202020204" pitchFamily="34" charset="0"/>
              </a:rPr>
              <a:t>People/you in general are wearing a mask. </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grpSp>
        <p:nvGrpSpPr>
          <p:cNvPr id="40" name="Group 39">
            <a:extLst>
              <a:ext uri="{FF2B5EF4-FFF2-40B4-BE49-F238E27FC236}">
                <a16:creationId xmlns:a16="http://schemas.microsoft.com/office/drawing/2014/main" id="{D3A2F947-BFD6-4984-8704-653519C0F951}"/>
              </a:ext>
            </a:extLst>
          </p:cNvPr>
          <p:cNvGrpSpPr/>
          <p:nvPr/>
        </p:nvGrpSpPr>
        <p:grpSpPr>
          <a:xfrm>
            <a:off x="11020326" y="5428546"/>
            <a:ext cx="911612" cy="518040"/>
            <a:chOff x="3968389" y="4769771"/>
            <a:chExt cx="1609100" cy="914400"/>
          </a:xfrm>
        </p:grpSpPr>
        <p:pic>
          <p:nvPicPr>
            <p:cNvPr id="41" name="Graphic 40" descr="User with solid fill">
              <a:extLst>
                <a:ext uri="{FF2B5EF4-FFF2-40B4-BE49-F238E27FC236}">
                  <a16:creationId xmlns:a16="http://schemas.microsoft.com/office/drawing/2014/main" id="{DF61732E-8C63-437C-945A-C8FEFA04A81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46588" y="4923183"/>
              <a:ext cx="630901" cy="630901"/>
            </a:xfrm>
            <a:prstGeom prst="rect">
              <a:avLst/>
            </a:prstGeom>
          </p:spPr>
        </p:pic>
        <p:pic>
          <p:nvPicPr>
            <p:cNvPr id="42" name="Graphic 41" descr="Users with solid fill">
              <a:extLst>
                <a:ext uri="{FF2B5EF4-FFF2-40B4-BE49-F238E27FC236}">
                  <a16:creationId xmlns:a16="http://schemas.microsoft.com/office/drawing/2014/main" id="{2614CF3A-C1A9-4C42-BC36-511C3A949E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68389" y="4769771"/>
              <a:ext cx="914400" cy="914400"/>
            </a:xfrm>
            <a:prstGeom prst="rect">
              <a:avLst/>
            </a:prstGeom>
          </p:spPr>
        </p:pic>
        <p:cxnSp>
          <p:nvCxnSpPr>
            <p:cNvPr id="43" name="Straight Connector 42">
              <a:extLst>
                <a:ext uri="{FF2B5EF4-FFF2-40B4-BE49-F238E27FC236}">
                  <a16:creationId xmlns:a16="http://schemas.microsoft.com/office/drawing/2014/main" id="{6D3F5B36-48FB-4A20-9D55-8AA21194F2B2}"/>
                </a:ext>
              </a:extLst>
            </p:cNvPr>
            <p:cNvCxnSpPr/>
            <p:nvPr/>
          </p:nvCxnSpPr>
          <p:spPr>
            <a:xfrm>
              <a:off x="4946588" y="4923183"/>
              <a:ext cx="0" cy="63090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2" name="Picture 1" descr="A mask with a happy face&#10;&#10;Description automatically generated">
            <a:extLst>
              <a:ext uri="{FF2B5EF4-FFF2-40B4-BE49-F238E27FC236}">
                <a16:creationId xmlns:a16="http://schemas.microsoft.com/office/drawing/2014/main" id="{C01022EC-4C71-467C-F206-13448AE88C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07977" y="1414361"/>
            <a:ext cx="792327" cy="606625"/>
          </a:xfrm>
          <a:prstGeom prst="rect">
            <a:avLst/>
          </a:prstGeom>
        </p:spPr>
      </p:pic>
      <p:pic>
        <p:nvPicPr>
          <p:cNvPr id="3" name="Picture 2" descr="A mask with a happy face&#10;&#10;Description automatically generated">
            <a:extLst>
              <a:ext uri="{FF2B5EF4-FFF2-40B4-BE49-F238E27FC236}">
                <a16:creationId xmlns:a16="http://schemas.microsoft.com/office/drawing/2014/main" id="{DBB3AFA8-651D-6AC2-26A3-B9E8179C41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04140" y="2635349"/>
            <a:ext cx="792327" cy="606625"/>
          </a:xfrm>
          <a:prstGeom prst="rect">
            <a:avLst/>
          </a:prstGeom>
        </p:spPr>
      </p:pic>
      <p:pic>
        <p:nvPicPr>
          <p:cNvPr id="4" name="Picture 3" descr="A mask with a happy face&#10;&#10;Description automatically generated">
            <a:extLst>
              <a:ext uri="{FF2B5EF4-FFF2-40B4-BE49-F238E27FC236}">
                <a16:creationId xmlns:a16="http://schemas.microsoft.com/office/drawing/2014/main" id="{F00BE38A-5DC1-943C-0935-FC8A8A4D874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97690" y="4024934"/>
            <a:ext cx="792327" cy="606625"/>
          </a:xfrm>
          <a:prstGeom prst="rect">
            <a:avLst/>
          </a:prstGeom>
        </p:spPr>
      </p:pic>
      <p:pic>
        <p:nvPicPr>
          <p:cNvPr id="5" name="Picture 4" descr="A mask with a happy face&#10;&#10;Description automatically generated">
            <a:extLst>
              <a:ext uri="{FF2B5EF4-FFF2-40B4-BE49-F238E27FC236}">
                <a16:creationId xmlns:a16="http://schemas.microsoft.com/office/drawing/2014/main" id="{4C276FE2-9FD3-5FA5-4DA1-3EE99A5F3B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2038" y="5872887"/>
            <a:ext cx="792327" cy="606625"/>
          </a:xfrm>
          <a:prstGeom prst="rect">
            <a:avLst/>
          </a:prstGeom>
        </p:spPr>
      </p:pic>
    </p:spTree>
    <p:extLst>
      <p:ext uri="{BB962C8B-B14F-4D97-AF65-F5344CB8AC3E}">
        <p14:creationId xmlns:p14="http://schemas.microsoft.com/office/powerpoint/2010/main" val="396425907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raphic 65" descr="Teacher">
            <a:extLst>
              <a:ext uri="{FF2B5EF4-FFF2-40B4-BE49-F238E27FC236}">
                <a16:creationId xmlns:a16="http://schemas.microsoft.com/office/drawing/2014/main" id="{59C47C51-F451-45DD-A78D-203C190C43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91497" y="998"/>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a:solidFill>
                  <a:srgbClr val="002060"/>
                </a:solidFill>
                <a:latin typeface="Century Gothic" panose="020B0502020202020204" pitchFamily="34" charset="0"/>
                <a:cs typeface="Arial"/>
                <a:sym typeface="Arial"/>
              </a:rPr>
              <a:t>Follow up 2</a:t>
            </a:r>
            <a:endParaRPr lang="en-GB" sz="3200"/>
          </a:p>
        </p:txBody>
      </p:sp>
      <p:graphicFrame>
        <p:nvGraphicFramePr>
          <p:cNvPr id="27" name="Table 4">
            <a:extLst>
              <a:ext uri="{FF2B5EF4-FFF2-40B4-BE49-F238E27FC236}">
                <a16:creationId xmlns:a16="http://schemas.microsoft.com/office/drawing/2014/main" id="{0EC16544-7F6F-4EA6-898A-471D4D2DF20F}"/>
              </a:ext>
            </a:extLst>
          </p:cNvPr>
          <p:cNvGraphicFramePr/>
          <p:nvPr/>
        </p:nvGraphicFramePr>
        <p:xfrm>
          <a:off x="275625" y="877836"/>
          <a:ext cx="10920459" cy="5709992"/>
        </p:xfrm>
        <a:graphic>
          <a:graphicData uri="http://schemas.openxmlformats.org/drawingml/2006/table">
            <a:tbl>
              <a:tblPr/>
              <a:tblGrid>
                <a:gridCol w="591665">
                  <a:extLst>
                    <a:ext uri="{9D8B030D-6E8A-4147-A177-3AD203B41FA5}">
                      <a16:colId xmlns:a16="http://schemas.microsoft.com/office/drawing/2014/main" val="20000"/>
                    </a:ext>
                  </a:extLst>
                </a:gridCol>
                <a:gridCol w="1733035">
                  <a:extLst>
                    <a:ext uri="{9D8B030D-6E8A-4147-A177-3AD203B41FA5}">
                      <a16:colId xmlns:a16="http://schemas.microsoft.com/office/drawing/2014/main" val="811028270"/>
                    </a:ext>
                  </a:extLst>
                </a:gridCol>
                <a:gridCol w="2171700">
                  <a:extLst>
                    <a:ext uri="{9D8B030D-6E8A-4147-A177-3AD203B41FA5}">
                      <a16:colId xmlns:a16="http://schemas.microsoft.com/office/drawing/2014/main" val="20001"/>
                    </a:ext>
                  </a:extLst>
                </a:gridCol>
                <a:gridCol w="6424059">
                  <a:extLst>
                    <a:ext uri="{9D8B030D-6E8A-4147-A177-3AD203B41FA5}">
                      <a16:colId xmlns:a16="http://schemas.microsoft.com/office/drawing/2014/main" val="2585032733"/>
                    </a:ext>
                  </a:extLst>
                </a:gridCol>
              </a:tblGrid>
              <a:tr h="610879">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2400" b="1" i="0" u="none" strike="noStrike" cap="none" spc="-1">
                          <a:solidFill>
                            <a:srgbClr val="002060"/>
                          </a:solidFill>
                          <a:latin typeface="Century Gothic" panose="020B0502020202020204" pitchFamily="34" charset="0"/>
                          <a:ea typeface="+mn-ea"/>
                          <a:cs typeface="+mn-cs"/>
                          <a:sym typeface="Arial"/>
                        </a:rPr>
                        <a:t>they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2400" b="1" strike="noStrike" spc="-1">
                          <a:solidFill>
                            <a:srgbClr val="002060"/>
                          </a:solidFill>
                          <a:latin typeface="Century Gothic" panose="020B0502020202020204" pitchFamily="34" charset="0"/>
                        </a:rPr>
                        <a:t>people (you, in general)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2400" b="1" strike="noStrike" spc="-1" err="1">
                          <a:solidFill>
                            <a:srgbClr val="002060"/>
                          </a:solidFill>
                          <a:latin typeface="Century Gothic" panose="020B0502020202020204" pitchFamily="34" charset="0"/>
                        </a:rPr>
                        <a:t>Englisch</a:t>
                      </a:r>
                      <a:r>
                        <a:rPr lang="en-GB" sz="2400" b="1" strike="noStrike" spc="-1">
                          <a:solidFill>
                            <a:srgbClr val="00206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0771333"/>
                  </a:ext>
                </a:extLst>
              </a:tr>
              <a:tr h="610879">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10879">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0879">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10879">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10879">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610879">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10879">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610879">
                <a:tc>
                  <a:txBody>
                    <a:bodyPr/>
                    <a:lstStyle/>
                    <a:p>
                      <a:pPr algn="ctr">
                        <a:lnSpc>
                          <a:spcPct val="100000"/>
                        </a:lnSpc>
                      </a:pPr>
                      <a:endParaRPr lang="en-GB" sz="28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8622024"/>
                  </a:ext>
                </a:extLst>
              </a:tr>
            </a:tbl>
          </a:graphicData>
        </a:graphic>
      </p:graphicFrame>
      <p:sp>
        <p:nvSpPr>
          <p:cNvPr id="42" name="Title 1">
            <a:extLst>
              <a:ext uri="{FF2B5EF4-FFF2-40B4-BE49-F238E27FC236}">
                <a16:creationId xmlns:a16="http://schemas.microsoft.com/office/drawing/2014/main" id="{C3E3BB0E-39C9-490F-BF18-385C707DD154}"/>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p>
        </p:txBody>
      </p:sp>
      <p:pic>
        <p:nvPicPr>
          <p:cNvPr id="53" name="Picture 52" descr="A picture containing text, clipart&#10;&#10;Description automatically generated">
            <a:extLst>
              <a:ext uri="{FF2B5EF4-FFF2-40B4-BE49-F238E27FC236}">
                <a16:creationId xmlns:a16="http://schemas.microsoft.com/office/drawing/2014/main" id="{3639FC4F-2621-466C-8622-077794BD89AA}"/>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4" name="CustomShape 23">
            <a:hlinkClick r:id="" action="ppaction://noaction">
              <a:snd r:embed="rId14" name="T3_W3F_6.2.wav"/>
            </a:hlinkClick>
            <a:extLst>
              <a:ext uri="{FF2B5EF4-FFF2-40B4-BE49-F238E27FC236}">
                <a16:creationId xmlns:a16="http://schemas.microsoft.com/office/drawing/2014/main" id="{DE32818A-74E9-4CFA-B058-1C8BE6C58454}"/>
              </a:ext>
            </a:extLst>
          </p:cNvPr>
          <p:cNvSpPr/>
          <p:nvPr/>
        </p:nvSpPr>
        <p:spPr>
          <a:xfrm>
            <a:off x="344586" y="184450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5" name="CustomShape 24">
            <a:hlinkClick r:id="" action="ppaction://noaction">
              <a:snd r:embed="rId15" name="T3_W3F_6.3.wav"/>
            </a:hlinkClick>
            <a:extLst>
              <a:ext uri="{FF2B5EF4-FFF2-40B4-BE49-F238E27FC236}">
                <a16:creationId xmlns:a16="http://schemas.microsoft.com/office/drawing/2014/main" id="{D5C62343-D8DA-4538-8BC0-3B2566B833F1}"/>
              </a:ext>
            </a:extLst>
          </p:cNvPr>
          <p:cNvSpPr/>
          <p:nvPr/>
        </p:nvSpPr>
        <p:spPr>
          <a:xfrm>
            <a:off x="344586" y="245132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6" name="CustomShape 25">
            <a:hlinkClick r:id="" action="ppaction://noaction">
              <a:snd r:embed="rId16" name="T3_W3F_6.4.wav"/>
            </a:hlinkClick>
            <a:extLst>
              <a:ext uri="{FF2B5EF4-FFF2-40B4-BE49-F238E27FC236}">
                <a16:creationId xmlns:a16="http://schemas.microsoft.com/office/drawing/2014/main" id="{3894644F-3EB8-4FFF-99A6-ED4D6B5B63D8}"/>
              </a:ext>
            </a:extLst>
          </p:cNvPr>
          <p:cNvSpPr/>
          <p:nvPr/>
        </p:nvSpPr>
        <p:spPr>
          <a:xfrm>
            <a:off x="344586" y="30231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7" name="CustomShape 26">
            <a:hlinkClick r:id="" action="ppaction://noaction">
              <a:snd r:embed="rId17" name="T3_W3F_6.5.wav"/>
            </a:hlinkClick>
            <a:extLst>
              <a:ext uri="{FF2B5EF4-FFF2-40B4-BE49-F238E27FC236}">
                <a16:creationId xmlns:a16="http://schemas.microsoft.com/office/drawing/2014/main" id="{6FC18DBE-4402-4F4D-A67F-57D5F37526FF}"/>
              </a:ext>
            </a:extLst>
          </p:cNvPr>
          <p:cNvSpPr/>
          <p:nvPr/>
        </p:nvSpPr>
        <p:spPr>
          <a:xfrm>
            <a:off x="344586" y="36507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8" name="CustomShape 27">
            <a:hlinkClick r:id="" action="ppaction://noaction">
              <a:snd r:embed="rId18" name="T3_W3F_6.6.wav"/>
            </a:hlinkClick>
            <a:extLst>
              <a:ext uri="{FF2B5EF4-FFF2-40B4-BE49-F238E27FC236}">
                <a16:creationId xmlns:a16="http://schemas.microsoft.com/office/drawing/2014/main" id="{BB501AB7-3A81-4A9F-884A-3D59C43A5883}"/>
              </a:ext>
            </a:extLst>
          </p:cNvPr>
          <p:cNvSpPr/>
          <p:nvPr/>
        </p:nvSpPr>
        <p:spPr>
          <a:xfrm>
            <a:off x="344586" y="422200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9" name="CustomShape 28">
            <a:hlinkClick r:id="" action="ppaction://noaction">
              <a:snd r:embed="rId19" name="T3_W3F_6.7.wav"/>
            </a:hlinkClick>
            <a:extLst>
              <a:ext uri="{FF2B5EF4-FFF2-40B4-BE49-F238E27FC236}">
                <a16:creationId xmlns:a16="http://schemas.microsoft.com/office/drawing/2014/main" id="{EA0E0052-4B22-4A97-BC49-8B82208FE1C8}"/>
              </a:ext>
            </a:extLst>
          </p:cNvPr>
          <p:cNvSpPr/>
          <p:nvPr/>
        </p:nvSpPr>
        <p:spPr>
          <a:xfrm>
            <a:off x="364123" y="48702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61" name="CustomShape 27">
            <a:hlinkClick r:id="" action="ppaction://noaction">
              <a:snd r:embed="rId20" name="T3_W3F_6.8.wav"/>
            </a:hlinkClick>
            <a:extLst>
              <a:ext uri="{FF2B5EF4-FFF2-40B4-BE49-F238E27FC236}">
                <a16:creationId xmlns:a16="http://schemas.microsoft.com/office/drawing/2014/main" id="{FF8B0BF7-971D-4B89-821F-87E3FACCB500}"/>
              </a:ext>
            </a:extLst>
          </p:cNvPr>
          <p:cNvSpPr/>
          <p:nvPr/>
        </p:nvSpPr>
        <p:spPr>
          <a:xfrm>
            <a:off x="344586" y="543827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7</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62" name="CustomShape 28">
            <a:hlinkClick r:id="" action="ppaction://noaction">
              <a:snd r:embed="rId21" name="T3_W3F_6.9.wav"/>
            </a:hlinkClick>
            <a:extLst>
              <a:ext uri="{FF2B5EF4-FFF2-40B4-BE49-F238E27FC236}">
                <a16:creationId xmlns:a16="http://schemas.microsoft.com/office/drawing/2014/main" id="{97D8E464-812A-4E6B-9B9E-DC78DC15655C}"/>
              </a:ext>
            </a:extLst>
          </p:cNvPr>
          <p:cNvSpPr/>
          <p:nvPr/>
        </p:nvSpPr>
        <p:spPr>
          <a:xfrm>
            <a:off x="344586" y="604244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8</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63" name="Google Shape;167;p2">
            <a:extLst>
              <a:ext uri="{FF2B5EF4-FFF2-40B4-BE49-F238E27FC236}">
                <a16:creationId xmlns:a16="http://schemas.microsoft.com/office/drawing/2014/main" id="{66554774-8EB5-400F-A8DD-37F886EA6AE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Speech Bubble: Rectangle with Corners Rounded 63">
            <a:hlinkClick r:id="" action="ppaction://noaction">
              <a:snd r:embed="rId22" name="T3_W3F_6.1.wav"/>
            </a:hlinkClick>
            <a:extLst>
              <a:ext uri="{FF2B5EF4-FFF2-40B4-BE49-F238E27FC236}">
                <a16:creationId xmlns:a16="http://schemas.microsoft.com/office/drawing/2014/main" id="{12327968-9073-4F66-950E-C984228FE2AD}"/>
              </a:ext>
            </a:extLst>
          </p:cNvPr>
          <p:cNvSpPr/>
          <p:nvPr/>
        </p:nvSpPr>
        <p:spPr>
          <a:xfrm>
            <a:off x="3805897" y="233463"/>
            <a:ext cx="3678519"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CustomShape 7">
            <a:hlinkClick r:id="" action="ppaction://noaction">
              <a:snd r:embed="rId22" name="T3_W3F_6.1.wav"/>
            </a:hlinkClick>
            <a:extLst>
              <a:ext uri="{FF2B5EF4-FFF2-40B4-BE49-F238E27FC236}">
                <a16:creationId xmlns:a16="http://schemas.microsoft.com/office/drawing/2014/main" id="{479D8987-7467-4CB2-8317-2FBAEAB5017E}"/>
              </a:ext>
            </a:extLst>
          </p:cNvPr>
          <p:cNvSpPr/>
          <p:nvPr/>
        </p:nvSpPr>
        <p:spPr>
          <a:xfrm>
            <a:off x="3817014" y="262100"/>
            <a:ext cx="3980668" cy="4925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Wer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macht</a:t>
            </a:r>
            <a:r>
              <a:rPr kumimoji="0" lang="en-GB" sz="2400" b="1" i="0" u="none" strike="noStrike" kern="1200" cap="none" spc="-1" normalizeH="0" baseline="0" noProof="0" dirty="0">
                <a:ln>
                  <a:noFill/>
                </a:ln>
                <a:solidFill>
                  <a:srgbClr val="002060"/>
                </a:solidFill>
                <a:effectLst/>
                <a:uLnTx/>
                <a:uFillTx/>
                <a:latin typeface="Century Gothic"/>
                <a:ea typeface="Century Gothic"/>
              </a:rPr>
              <a:t> was?</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68" name="Picture 67" descr="Shape, arrow&#10;&#10;Description automatically generated">
            <a:extLst>
              <a:ext uri="{FF2B5EF4-FFF2-40B4-BE49-F238E27FC236}">
                <a16:creationId xmlns:a16="http://schemas.microsoft.com/office/drawing/2014/main" id="{BB8946A4-DF81-4B7A-BF59-547C7C11CAE5}"/>
              </a:ext>
            </a:extLst>
          </p:cNvPr>
          <p:cNvPicPr>
            <a:picLocks noChangeAspect="1"/>
          </p:cNvPicPr>
          <p:nvPr/>
        </p:nvPicPr>
        <p:blipFill>
          <a:blip r:embed="rId23"/>
          <a:stretch>
            <a:fillRect/>
          </a:stretch>
        </p:blipFill>
        <p:spPr>
          <a:xfrm>
            <a:off x="3404661" y="1792236"/>
            <a:ext cx="464040" cy="429962"/>
          </a:xfrm>
          <a:prstGeom prst="rect">
            <a:avLst/>
          </a:prstGeom>
        </p:spPr>
      </p:pic>
      <p:sp>
        <p:nvSpPr>
          <p:cNvPr id="2" name="TextBox 1">
            <a:extLst>
              <a:ext uri="{FF2B5EF4-FFF2-40B4-BE49-F238E27FC236}">
                <a16:creationId xmlns:a16="http://schemas.microsoft.com/office/drawing/2014/main" id="{072164AE-C74C-F047-2BA8-E4BD6B5D268A}"/>
              </a:ext>
            </a:extLst>
          </p:cNvPr>
          <p:cNvSpPr txBox="1"/>
          <p:nvPr/>
        </p:nvSpPr>
        <p:spPr>
          <a:xfrm>
            <a:off x="4856205" y="1795534"/>
            <a:ext cx="6507422" cy="400110"/>
          </a:xfrm>
          <a:prstGeom prst="rect">
            <a:avLst/>
          </a:prstGeom>
          <a:noFill/>
        </p:spPr>
        <p:txBody>
          <a:bodyPr wrap="square" rtlCol="0">
            <a:spAutoFit/>
          </a:bodyPr>
          <a:lstStyle/>
          <a:p>
            <a:r>
              <a:rPr lang="en-US" sz="2000">
                <a:solidFill>
                  <a:srgbClr val="002060"/>
                </a:solidFill>
                <a:latin typeface="Century Gothic" panose="020B0502020202020204" pitchFamily="34" charset="0"/>
              </a:rPr>
              <a:t>People celebrate in the street.</a:t>
            </a:r>
            <a:endParaRPr lang="en-GB" sz="2000">
              <a:solidFill>
                <a:srgbClr val="002060"/>
              </a:solidFill>
              <a:latin typeface="Century Gothic" panose="020B0502020202020204" pitchFamily="34" charset="0"/>
            </a:endParaRPr>
          </a:p>
        </p:txBody>
      </p:sp>
      <p:sp>
        <p:nvSpPr>
          <p:cNvPr id="3" name="TextBox 2">
            <a:extLst>
              <a:ext uri="{FF2B5EF4-FFF2-40B4-BE49-F238E27FC236}">
                <a16:creationId xmlns:a16="http://schemas.microsoft.com/office/drawing/2014/main" id="{F967E873-35A2-7C48-0D94-209B25BD859C}"/>
              </a:ext>
            </a:extLst>
          </p:cNvPr>
          <p:cNvSpPr txBox="1"/>
          <p:nvPr/>
        </p:nvSpPr>
        <p:spPr>
          <a:xfrm>
            <a:off x="4856205" y="2405449"/>
            <a:ext cx="5602245" cy="400110"/>
          </a:xfrm>
          <a:prstGeom prst="rect">
            <a:avLst/>
          </a:prstGeom>
          <a:noFill/>
        </p:spPr>
        <p:txBody>
          <a:bodyPr wrap="square" rtlCol="0">
            <a:spAutoFit/>
          </a:bodyPr>
          <a:lstStyle/>
          <a:p>
            <a:r>
              <a:rPr lang="en-US" sz="2000">
                <a:solidFill>
                  <a:srgbClr val="002060"/>
                </a:solidFill>
                <a:latin typeface="Century Gothic" panose="020B0502020202020204" pitchFamily="34" charset="0"/>
              </a:rPr>
              <a:t>They eat and sing in restaurants. </a:t>
            </a:r>
            <a:endParaRPr lang="en-GB" sz="2000">
              <a:solidFill>
                <a:srgbClr val="002060"/>
              </a:solidFill>
              <a:latin typeface="Century Gothic" panose="020B0502020202020204" pitchFamily="34" charset="0"/>
            </a:endParaRPr>
          </a:p>
        </p:txBody>
      </p:sp>
      <p:pic>
        <p:nvPicPr>
          <p:cNvPr id="4" name="Picture 3" descr="Shape, arrow&#10;&#10;Description automatically generated">
            <a:extLst>
              <a:ext uri="{FF2B5EF4-FFF2-40B4-BE49-F238E27FC236}">
                <a16:creationId xmlns:a16="http://schemas.microsoft.com/office/drawing/2014/main" id="{07EF5F03-2971-EDE1-E8D0-4B4A461E050C}"/>
              </a:ext>
            </a:extLst>
          </p:cNvPr>
          <p:cNvPicPr>
            <a:picLocks noChangeAspect="1"/>
          </p:cNvPicPr>
          <p:nvPr/>
        </p:nvPicPr>
        <p:blipFill>
          <a:blip r:embed="rId23"/>
          <a:stretch>
            <a:fillRect/>
          </a:stretch>
        </p:blipFill>
        <p:spPr>
          <a:xfrm>
            <a:off x="1680926" y="2344660"/>
            <a:ext cx="464040" cy="429962"/>
          </a:xfrm>
          <a:prstGeom prst="rect">
            <a:avLst/>
          </a:prstGeom>
        </p:spPr>
      </p:pic>
      <p:pic>
        <p:nvPicPr>
          <p:cNvPr id="6" name="Picture 5" descr="Shape, arrow&#10;&#10;Description automatically generated">
            <a:extLst>
              <a:ext uri="{FF2B5EF4-FFF2-40B4-BE49-F238E27FC236}">
                <a16:creationId xmlns:a16="http://schemas.microsoft.com/office/drawing/2014/main" id="{CEC28A46-AF3C-6D58-9FAC-D23FA8173DB8}"/>
              </a:ext>
            </a:extLst>
          </p:cNvPr>
          <p:cNvPicPr>
            <a:picLocks noChangeAspect="1"/>
          </p:cNvPicPr>
          <p:nvPr/>
        </p:nvPicPr>
        <p:blipFill>
          <a:blip r:embed="rId23"/>
          <a:stretch>
            <a:fillRect/>
          </a:stretch>
        </p:blipFill>
        <p:spPr>
          <a:xfrm>
            <a:off x="1680926" y="2985088"/>
            <a:ext cx="464040" cy="429962"/>
          </a:xfrm>
          <a:prstGeom prst="rect">
            <a:avLst/>
          </a:prstGeom>
        </p:spPr>
      </p:pic>
      <p:sp>
        <p:nvSpPr>
          <p:cNvPr id="7" name="TextBox 6">
            <a:extLst>
              <a:ext uri="{FF2B5EF4-FFF2-40B4-BE49-F238E27FC236}">
                <a16:creationId xmlns:a16="http://schemas.microsoft.com/office/drawing/2014/main" id="{387285B1-E1AF-4D53-4916-C864703294CE}"/>
              </a:ext>
            </a:extLst>
          </p:cNvPr>
          <p:cNvSpPr txBox="1"/>
          <p:nvPr/>
        </p:nvSpPr>
        <p:spPr>
          <a:xfrm>
            <a:off x="4856205" y="3015364"/>
            <a:ext cx="5602245" cy="400110"/>
          </a:xfrm>
          <a:prstGeom prst="rect">
            <a:avLst/>
          </a:prstGeom>
          <a:noFill/>
        </p:spPr>
        <p:txBody>
          <a:bodyPr wrap="square" rtlCol="0">
            <a:spAutoFit/>
          </a:bodyPr>
          <a:lstStyle/>
          <a:p>
            <a:r>
              <a:rPr lang="en-US" sz="2000">
                <a:solidFill>
                  <a:srgbClr val="002060"/>
                </a:solidFill>
                <a:latin typeface="Century Gothic" panose="020B0502020202020204" pitchFamily="34" charset="0"/>
              </a:rPr>
              <a:t>They put on / give concerts.</a:t>
            </a:r>
            <a:endParaRPr lang="en-GB" sz="2000">
              <a:solidFill>
                <a:srgbClr val="002060"/>
              </a:solidFill>
              <a:latin typeface="Century Gothic" panose="020B0502020202020204" pitchFamily="34" charset="0"/>
            </a:endParaRPr>
          </a:p>
        </p:txBody>
      </p:sp>
      <p:pic>
        <p:nvPicPr>
          <p:cNvPr id="8" name="Picture 7" descr="Shape, arrow&#10;&#10;Description automatically generated">
            <a:extLst>
              <a:ext uri="{FF2B5EF4-FFF2-40B4-BE49-F238E27FC236}">
                <a16:creationId xmlns:a16="http://schemas.microsoft.com/office/drawing/2014/main" id="{CEC98442-659E-3633-B0BF-CE5C5CB6534A}"/>
              </a:ext>
            </a:extLst>
          </p:cNvPr>
          <p:cNvPicPr>
            <a:picLocks noChangeAspect="1"/>
          </p:cNvPicPr>
          <p:nvPr/>
        </p:nvPicPr>
        <p:blipFill>
          <a:blip r:embed="rId23"/>
          <a:stretch>
            <a:fillRect/>
          </a:stretch>
        </p:blipFill>
        <p:spPr>
          <a:xfrm>
            <a:off x="3315554" y="3546867"/>
            <a:ext cx="464040" cy="429962"/>
          </a:xfrm>
          <a:prstGeom prst="rect">
            <a:avLst/>
          </a:prstGeom>
        </p:spPr>
      </p:pic>
      <p:pic>
        <p:nvPicPr>
          <p:cNvPr id="9" name="Picture 8" descr="Shape, arrow&#10;&#10;Description automatically generated">
            <a:extLst>
              <a:ext uri="{FF2B5EF4-FFF2-40B4-BE49-F238E27FC236}">
                <a16:creationId xmlns:a16="http://schemas.microsoft.com/office/drawing/2014/main" id="{3E894333-68FB-EADD-5CF1-8BD52F7B10DE}"/>
              </a:ext>
            </a:extLst>
          </p:cNvPr>
          <p:cNvPicPr>
            <a:picLocks noChangeAspect="1"/>
          </p:cNvPicPr>
          <p:nvPr/>
        </p:nvPicPr>
        <p:blipFill>
          <a:blip r:embed="rId23"/>
          <a:stretch>
            <a:fillRect/>
          </a:stretch>
        </p:blipFill>
        <p:spPr>
          <a:xfrm>
            <a:off x="1654623" y="4205201"/>
            <a:ext cx="464040" cy="429962"/>
          </a:xfrm>
          <a:prstGeom prst="rect">
            <a:avLst/>
          </a:prstGeom>
        </p:spPr>
      </p:pic>
      <p:pic>
        <p:nvPicPr>
          <p:cNvPr id="10" name="Picture 9" descr="Shape, arrow&#10;&#10;Description automatically generated">
            <a:extLst>
              <a:ext uri="{FF2B5EF4-FFF2-40B4-BE49-F238E27FC236}">
                <a16:creationId xmlns:a16="http://schemas.microsoft.com/office/drawing/2014/main" id="{EC7F9DC0-C55D-0FDB-3C28-0C00529A11DF}"/>
              </a:ext>
            </a:extLst>
          </p:cNvPr>
          <p:cNvPicPr>
            <a:picLocks noChangeAspect="1"/>
          </p:cNvPicPr>
          <p:nvPr/>
        </p:nvPicPr>
        <p:blipFill>
          <a:blip r:embed="rId23"/>
          <a:stretch>
            <a:fillRect/>
          </a:stretch>
        </p:blipFill>
        <p:spPr>
          <a:xfrm>
            <a:off x="3289251" y="4805590"/>
            <a:ext cx="464040" cy="429962"/>
          </a:xfrm>
          <a:prstGeom prst="rect">
            <a:avLst/>
          </a:prstGeom>
        </p:spPr>
      </p:pic>
      <p:pic>
        <p:nvPicPr>
          <p:cNvPr id="11" name="Picture 10" descr="Shape, arrow&#10;&#10;Description automatically generated">
            <a:extLst>
              <a:ext uri="{FF2B5EF4-FFF2-40B4-BE49-F238E27FC236}">
                <a16:creationId xmlns:a16="http://schemas.microsoft.com/office/drawing/2014/main" id="{7264C0CA-68C8-0FC7-E358-912CBA6E2EDF}"/>
              </a:ext>
            </a:extLst>
          </p:cNvPr>
          <p:cNvPicPr>
            <a:picLocks noChangeAspect="1"/>
          </p:cNvPicPr>
          <p:nvPr/>
        </p:nvPicPr>
        <p:blipFill>
          <a:blip r:embed="rId23"/>
          <a:stretch>
            <a:fillRect/>
          </a:stretch>
        </p:blipFill>
        <p:spPr>
          <a:xfrm>
            <a:off x="3260612" y="5463990"/>
            <a:ext cx="464040" cy="429962"/>
          </a:xfrm>
          <a:prstGeom prst="rect">
            <a:avLst/>
          </a:prstGeom>
        </p:spPr>
      </p:pic>
      <p:pic>
        <p:nvPicPr>
          <p:cNvPr id="12" name="Picture 11" descr="Shape, arrow&#10;&#10;Description automatically generated">
            <a:extLst>
              <a:ext uri="{FF2B5EF4-FFF2-40B4-BE49-F238E27FC236}">
                <a16:creationId xmlns:a16="http://schemas.microsoft.com/office/drawing/2014/main" id="{6F3DB43B-1CB2-3DD3-FFF7-3289D0612467}"/>
              </a:ext>
            </a:extLst>
          </p:cNvPr>
          <p:cNvPicPr>
            <a:picLocks noChangeAspect="1"/>
          </p:cNvPicPr>
          <p:nvPr/>
        </p:nvPicPr>
        <p:blipFill>
          <a:blip r:embed="rId23"/>
          <a:stretch>
            <a:fillRect/>
          </a:stretch>
        </p:blipFill>
        <p:spPr>
          <a:xfrm>
            <a:off x="1654623" y="6022707"/>
            <a:ext cx="464040" cy="429962"/>
          </a:xfrm>
          <a:prstGeom prst="rect">
            <a:avLst/>
          </a:prstGeom>
        </p:spPr>
      </p:pic>
      <p:sp>
        <p:nvSpPr>
          <p:cNvPr id="13" name="TextBox 12">
            <a:extLst>
              <a:ext uri="{FF2B5EF4-FFF2-40B4-BE49-F238E27FC236}">
                <a16:creationId xmlns:a16="http://schemas.microsoft.com/office/drawing/2014/main" id="{D21A6CB7-498D-3FFE-3BFF-39A4685856FE}"/>
              </a:ext>
            </a:extLst>
          </p:cNvPr>
          <p:cNvSpPr txBox="1"/>
          <p:nvPr/>
        </p:nvSpPr>
        <p:spPr>
          <a:xfrm>
            <a:off x="4856205" y="3625279"/>
            <a:ext cx="5602245" cy="400110"/>
          </a:xfrm>
          <a:prstGeom prst="rect">
            <a:avLst/>
          </a:prstGeom>
          <a:noFill/>
        </p:spPr>
        <p:txBody>
          <a:bodyPr wrap="square" rtlCol="0">
            <a:spAutoFit/>
          </a:bodyPr>
          <a:lstStyle/>
          <a:p>
            <a:r>
              <a:rPr lang="en-US" sz="2000">
                <a:solidFill>
                  <a:srgbClr val="002060"/>
                </a:solidFill>
                <a:latin typeface="Century Gothic" panose="020B0502020202020204" pitchFamily="34" charset="0"/>
              </a:rPr>
              <a:t>People wear party clothes and costumes.  </a:t>
            </a:r>
            <a:endParaRPr lang="en-GB" sz="200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330B3073-2190-1DD6-EA6E-FCDA24AB8656}"/>
              </a:ext>
            </a:extLst>
          </p:cNvPr>
          <p:cNvSpPr txBox="1"/>
          <p:nvPr/>
        </p:nvSpPr>
        <p:spPr>
          <a:xfrm>
            <a:off x="4856205" y="4235194"/>
            <a:ext cx="6507422" cy="400110"/>
          </a:xfrm>
          <a:prstGeom prst="rect">
            <a:avLst/>
          </a:prstGeom>
          <a:noFill/>
        </p:spPr>
        <p:txBody>
          <a:bodyPr wrap="square" rtlCol="0">
            <a:spAutoFit/>
          </a:bodyPr>
          <a:lstStyle/>
          <a:p>
            <a:r>
              <a:rPr lang="en-US" sz="2000">
                <a:solidFill>
                  <a:srgbClr val="002060"/>
                </a:solidFill>
                <a:latin typeface="Century Gothic" panose="020B0502020202020204" pitchFamily="34" charset="0"/>
              </a:rPr>
              <a:t>They buy or make masks.</a:t>
            </a:r>
            <a:endParaRPr lang="en-GB" sz="200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D5011153-A774-B378-6273-22318C490420}"/>
              </a:ext>
            </a:extLst>
          </p:cNvPr>
          <p:cNvSpPr txBox="1"/>
          <p:nvPr/>
        </p:nvSpPr>
        <p:spPr>
          <a:xfrm>
            <a:off x="4856205" y="4845109"/>
            <a:ext cx="6882139" cy="400110"/>
          </a:xfrm>
          <a:prstGeom prst="rect">
            <a:avLst/>
          </a:prstGeom>
          <a:noFill/>
        </p:spPr>
        <p:txBody>
          <a:bodyPr wrap="square" lIns="91440" tIns="45720" rIns="91440" bIns="45720" rtlCol="0" anchor="t">
            <a:spAutoFit/>
          </a:bodyPr>
          <a:lstStyle/>
          <a:p>
            <a:r>
              <a:rPr lang="en-US" sz="2000" dirty="0">
                <a:solidFill>
                  <a:srgbClr val="002060"/>
                </a:solidFill>
                <a:latin typeface="Century Gothic"/>
              </a:rPr>
              <a:t>People sing in the street. </a:t>
            </a:r>
            <a:endParaRPr lang="en-GB" sz="20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8B8A27B2-7839-B346-1E0D-7731E6A3A04F}"/>
              </a:ext>
            </a:extLst>
          </p:cNvPr>
          <p:cNvSpPr txBox="1"/>
          <p:nvPr/>
        </p:nvSpPr>
        <p:spPr>
          <a:xfrm>
            <a:off x="4856205" y="5455024"/>
            <a:ext cx="5602245" cy="400110"/>
          </a:xfrm>
          <a:prstGeom prst="rect">
            <a:avLst/>
          </a:prstGeom>
          <a:noFill/>
        </p:spPr>
        <p:txBody>
          <a:bodyPr wrap="square" rtlCol="0">
            <a:spAutoFit/>
          </a:bodyPr>
          <a:lstStyle/>
          <a:p>
            <a:r>
              <a:rPr lang="en-US" sz="2000">
                <a:solidFill>
                  <a:srgbClr val="002060"/>
                </a:solidFill>
                <a:latin typeface="Century Gothic" panose="020B0502020202020204" pitchFamily="34" charset="0"/>
              </a:rPr>
              <a:t>People see lots of people. </a:t>
            </a:r>
            <a:endParaRPr lang="en-GB" sz="200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836FFBAB-FB56-FAB2-A8BC-9627B00EC92E}"/>
              </a:ext>
            </a:extLst>
          </p:cNvPr>
          <p:cNvSpPr txBox="1"/>
          <p:nvPr/>
        </p:nvSpPr>
        <p:spPr>
          <a:xfrm>
            <a:off x="4856205" y="6064936"/>
            <a:ext cx="5602245" cy="400110"/>
          </a:xfrm>
          <a:prstGeom prst="rect">
            <a:avLst/>
          </a:prstGeom>
          <a:noFill/>
        </p:spPr>
        <p:txBody>
          <a:bodyPr wrap="square" rtlCol="0">
            <a:spAutoFit/>
          </a:bodyPr>
          <a:lstStyle/>
          <a:p>
            <a:r>
              <a:rPr lang="en-US" sz="2000">
                <a:solidFill>
                  <a:srgbClr val="002060"/>
                </a:solidFill>
                <a:latin typeface="Century Gothic" panose="020B0502020202020204" pitchFamily="34" charset="0"/>
              </a:rPr>
              <a:t>They dance to (the) music.</a:t>
            </a:r>
            <a:endParaRPr lang="en-GB" sz="200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496078B5-73CF-FFAC-6F13-93E65ED86346}"/>
              </a:ext>
            </a:extLst>
          </p:cNvPr>
          <p:cNvSpPr txBox="1"/>
          <p:nvPr/>
        </p:nvSpPr>
        <p:spPr>
          <a:xfrm>
            <a:off x="10885762" y="6134525"/>
            <a:ext cx="955729"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prstClr val="black"/>
                </a:solidFill>
                <a:effectLst/>
                <a:uLnTx/>
                <a:uFillTx/>
                <a:latin typeface="Century Gothic" panose="020B0502020202020204" pitchFamily="34" charset="0"/>
              </a:rPr>
              <a:t>zu</a:t>
            </a: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rPr>
              <a:t> - to</a:t>
            </a:r>
          </a:p>
        </p:txBody>
      </p:sp>
    </p:spTree>
    <p:extLst>
      <p:ext uri="{BB962C8B-B14F-4D97-AF65-F5344CB8AC3E}">
        <p14:creationId xmlns:p14="http://schemas.microsoft.com/office/powerpoint/2010/main" val="276239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F_6.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3F_6.1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3F_6.1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3F_6.1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3F_6.1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3F_6.1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3F_6.1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3F_6.17.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3"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389742-75DF-EEC3-1737-1C493DAAC1A7}"/>
              </a:ext>
            </a:extLst>
          </p:cNvPr>
          <p:cNvPicPr>
            <a:picLocks noChangeAspect="1"/>
          </p:cNvPicPr>
          <p:nvPr/>
        </p:nvPicPr>
        <p:blipFill>
          <a:blip r:embed="rId4"/>
          <a:stretch>
            <a:fillRect/>
          </a:stretch>
        </p:blipFill>
        <p:spPr>
          <a:xfrm>
            <a:off x="0" y="6114917"/>
            <a:ext cx="12192000" cy="730389"/>
          </a:xfrm>
          <a:prstGeom prst="rect">
            <a:avLst/>
          </a:prstGeom>
        </p:spPr>
      </p:pic>
      <p:pic>
        <p:nvPicPr>
          <p:cNvPr id="14" name="Graphic 13" descr="Teacher">
            <a:extLst>
              <a:ext uri="{FF2B5EF4-FFF2-40B4-BE49-F238E27FC236}">
                <a16:creationId xmlns:a16="http://schemas.microsoft.com/office/drawing/2014/main" id="{70D096E7-8068-794A-6A75-1147BA33D8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173" y="569369"/>
            <a:ext cx="914400" cy="914400"/>
          </a:xfrm>
          <a:prstGeom prst="rect">
            <a:avLst/>
          </a:prstGeom>
        </p:spPr>
      </p:pic>
      <p:sp>
        <p:nvSpPr>
          <p:cNvPr id="15" name="Speech Bubble: Rectangle with Corners Rounded 22">
            <a:extLst>
              <a:ext uri="{FF2B5EF4-FFF2-40B4-BE49-F238E27FC236}">
                <a16:creationId xmlns:a16="http://schemas.microsoft.com/office/drawing/2014/main" id="{9988F83A-EEB1-70FE-D4C8-CEEB799C2ED3}"/>
              </a:ext>
            </a:extLst>
          </p:cNvPr>
          <p:cNvSpPr/>
          <p:nvPr/>
        </p:nvSpPr>
        <p:spPr>
          <a:xfrm>
            <a:off x="943239" y="784063"/>
            <a:ext cx="7563493"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Google Shape;108;p3">
            <a:extLst>
              <a:ext uri="{FF2B5EF4-FFF2-40B4-BE49-F238E27FC236}">
                <a16:creationId xmlns:a16="http://schemas.microsoft.com/office/drawing/2014/main" id="{13E5A271-7A84-B619-C99A-E165C8D726E6}"/>
              </a:ext>
            </a:extLst>
          </p:cNvPr>
          <p:cNvSpPr txBox="1"/>
          <p:nvPr/>
        </p:nvSpPr>
        <p:spPr>
          <a:xfrm>
            <a:off x="975684" y="795757"/>
            <a:ext cx="7531048" cy="461624"/>
          </a:xfrm>
          <a:prstGeom prst="rect">
            <a:avLst/>
          </a:prstGeom>
          <a:noFill/>
          <a:ln>
            <a:noFill/>
          </a:ln>
        </p:spPr>
        <p:txBody>
          <a:bodyPr spcFirstLastPara="1" wrap="square" lIns="91425" tIns="45700" rIns="91425" bIns="45700" anchor="t" anchorCtr="0">
            <a:spAutoFit/>
          </a:bodyPr>
          <a:lstStyle/>
          <a:p>
            <a:pPr>
              <a:defRPr/>
            </a:pPr>
            <a:r>
              <a:rPr lang="en-GB" sz="2400" spc="-1" dirty="0">
                <a:solidFill>
                  <a:srgbClr val="002060"/>
                </a:solidFill>
                <a:latin typeface="Century Gothic" panose="020B0502020202020204" pitchFamily="34" charset="0"/>
                <a:ea typeface="Calibri"/>
                <a:cs typeface="Calibri"/>
                <a:sym typeface="Calibri"/>
              </a:rPr>
              <a:t>Wie </a:t>
            </a:r>
            <a:r>
              <a:rPr lang="en-GB" sz="2400" spc="-1" dirty="0" err="1">
                <a:solidFill>
                  <a:srgbClr val="002060"/>
                </a:solidFill>
                <a:latin typeface="Century Gothic" panose="020B0502020202020204" pitchFamily="34" charset="0"/>
                <a:ea typeface="Calibri"/>
                <a:cs typeface="Calibri"/>
                <a:sym typeface="Calibri"/>
              </a:rPr>
              <a:t>feiert</a:t>
            </a:r>
            <a:r>
              <a:rPr lang="en-GB" sz="2400" spc="-1" dirty="0">
                <a:solidFill>
                  <a:srgbClr val="002060"/>
                </a:solidFill>
                <a:latin typeface="Century Gothic" panose="020B0502020202020204" pitchFamily="34" charset="0"/>
                <a:ea typeface="Calibri"/>
                <a:cs typeface="Calibri"/>
                <a:sym typeface="Calibri"/>
              </a:rPr>
              <a:t> man Fasnacht in Basel? </a:t>
            </a:r>
            <a:r>
              <a:rPr lang="en-GB" sz="2400" spc="-1" dirty="0" err="1">
                <a:solidFill>
                  <a:srgbClr val="002060"/>
                </a:solidFill>
                <a:latin typeface="Century Gothic" panose="020B0502020202020204" pitchFamily="34" charset="0"/>
                <a:ea typeface="Calibri"/>
                <a:cs typeface="Calibri"/>
                <a:sym typeface="Calibri"/>
              </a:rPr>
              <a:t>Schreib</a:t>
            </a:r>
            <a:r>
              <a:rPr lang="en-GB" sz="2400" spc="-1" dirty="0">
                <a:solidFill>
                  <a:srgbClr val="002060"/>
                </a:solidFill>
                <a:latin typeface="Century Gothic" panose="020B0502020202020204" pitchFamily="34" charset="0"/>
                <a:ea typeface="Calibri"/>
                <a:cs typeface="Calibri"/>
                <a:sym typeface="Calibri"/>
              </a:rPr>
              <a:t> 5 </a:t>
            </a:r>
            <a:r>
              <a:rPr lang="en-GB" sz="2400" spc="-1" dirty="0" err="1">
                <a:solidFill>
                  <a:srgbClr val="002060"/>
                </a:solidFill>
                <a:latin typeface="Century Gothic" panose="020B0502020202020204" pitchFamily="34" charset="0"/>
                <a:ea typeface="Calibri"/>
                <a:cs typeface="Calibri"/>
                <a:sym typeface="Calibri"/>
              </a:rPr>
              <a:t>Sätze</a:t>
            </a:r>
            <a:r>
              <a:rPr lang="en-GB" sz="2400" spc="-1" dirty="0">
                <a:solidFill>
                  <a:srgbClr val="002060"/>
                </a:solidFill>
                <a:latin typeface="Century Gothic" panose="020B0502020202020204" pitchFamily="34" charset="0"/>
                <a:ea typeface="Calibri"/>
                <a:cs typeface="Calibri"/>
                <a:sym typeface="Calibri"/>
              </a:rPr>
              <a:t>.</a:t>
            </a:r>
            <a:endParaRPr kumimoji="0" sz="240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30" name="Picture 29" descr="Logo&#10;&#10;Description automatically generated">
            <a:extLst>
              <a:ext uri="{FF2B5EF4-FFF2-40B4-BE49-F238E27FC236}">
                <a16:creationId xmlns:a16="http://schemas.microsoft.com/office/drawing/2014/main" id="{9A83A1FD-0897-160A-6931-13E0C28B63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pic>
        <p:nvPicPr>
          <p:cNvPr id="31" name="Online Media 30" descr="Basler Fasnacht [Schweiz]">
            <a:hlinkClick r:id="" action="ppaction://media"/>
            <a:extLst>
              <a:ext uri="{FF2B5EF4-FFF2-40B4-BE49-F238E27FC236}">
                <a16:creationId xmlns:a16="http://schemas.microsoft.com/office/drawing/2014/main" id="{8B1DCAD4-A38C-30AF-64FC-A5E51E06803D}"/>
              </a:ext>
            </a:extLst>
          </p:cNvPr>
          <p:cNvPicPr>
            <a:picLocks noRot="1" noChangeAspect="1"/>
          </p:cNvPicPr>
          <p:nvPr>
            <a:videoFile r:link="rId1"/>
          </p:nvPr>
        </p:nvPicPr>
        <p:blipFill>
          <a:blip r:embed="rId8"/>
          <a:stretch>
            <a:fillRect/>
          </a:stretch>
        </p:blipFill>
        <p:spPr>
          <a:xfrm>
            <a:off x="2123560" y="1397004"/>
            <a:ext cx="7944879" cy="4488857"/>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956806E7-8ECF-9D7D-E6D8-CB250A76E9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26907" y="2615630"/>
            <a:ext cx="977335" cy="937485"/>
          </a:xfrm>
          <a:prstGeom prst="rect">
            <a:avLst/>
          </a:prstGeom>
        </p:spPr>
      </p:pic>
      <p:pic>
        <p:nvPicPr>
          <p:cNvPr id="34" name="Picture 33">
            <a:extLst>
              <a:ext uri="{FF2B5EF4-FFF2-40B4-BE49-F238E27FC236}">
                <a16:creationId xmlns:a16="http://schemas.microsoft.com/office/drawing/2014/main" id="{DCD5F450-13D4-86AA-A309-480C3ACD2C4B}"/>
              </a:ext>
            </a:extLst>
          </p:cNvPr>
          <p:cNvPicPr>
            <a:picLocks noChangeAspect="1"/>
          </p:cNvPicPr>
          <p:nvPr/>
        </p:nvPicPr>
        <p:blipFill>
          <a:blip r:embed="rId10"/>
          <a:stretch>
            <a:fillRect/>
          </a:stretch>
        </p:blipFill>
        <p:spPr>
          <a:xfrm>
            <a:off x="180330" y="3327622"/>
            <a:ext cx="889537" cy="878059"/>
          </a:xfrm>
          <a:prstGeom prst="rect">
            <a:avLst/>
          </a:prstGeom>
        </p:spPr>
      </p:pic>
      <p:pic>
        <p:nvPicPr>
          <p:cNvPr id="36" name="Picture 35" descr="Icon&#10;&#10;Description automatically generated">
            <a:extLst>
              <a:ext uri="{FF2B5EF4-FFF2-40B4-BE49-F238E27FC236}">
                <a16:creationId xmlns:a16="http://schemas.microsoft.com/office/drawing/2014/main" id="{F3ED7B55-D8BC-8955-4A66-381BB9BA52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0330" y="1496034"/>
            <a:ext cx="885977" cy="879944"/>
          </a:xfrm>
          <a:prstGeom prst="rect">
            <a:avLst/>
          </a:prstGeom>
        </p:spPr>
      </p:pic>
      <p:pic>
        <p:nvPicPr>
          <p:cNvPr id="37" name="Picture 36" descr="A cartoon of cars on a road&#10;&#10;Description automatically generated">
            <a:extLst>
              <a:ext uri="{FF2B5EF4-FFF2-40B4-BE49-F238E27FC236}">
                <a16:creationId xmlns:a16="http://schemas.microsoft.com/office/drawing/2014/main" id="{3DD8B36D-4267-D1F0-9BB3-D3EE5D2B2AB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3825" y="2375978"/>
            <a:ext cx="885976" cy="885976"/>
          </a:xfrm>
          <a:prstGeom prst="rect">
            <a:avLst/>
          </a:prstGeom>
        </p:spPr>
      </p:pic>
      <p:pic>
        <p:nvPicPr>
          <p:cNvPr id="38" name="Picture 37" descr="A mask with a happy face&#10;&#10;Description automatically generated">
            <a:extLst>
              <a:ext uri="{FF2B5EF4-FFF2-40B4-BE49-F238E27FC236}">
                <a16:creationId xmlns:a16="http://schemas.microsoft.com/office/drawing/2014/main" id="{EB6E7999-EEF4-53F1-09C6-D8E34AD19DD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219" y="5044684"/>
            <a:ext cx="1248268" cy="955705"/>
          </a:xfrm>
          <a:prstGeom prst="rect">
            <a:avLst/>
          </a:prstGeom>
        </p:spPr>
      </p:pic>
      <p:pic>
        <p:nvPicPr>
          <p:cNvPr id="39" name="Picture 38" descr="A blue and white thermometer&#10;&#10;Description automatically generated">
            <a:extLst>
              <a:ext uri="{FF2B5EF4-FFF2-40B4-BE49-F238E27FC236}">
                <a16:creationId xmlns:a16="http://schemas.microsoft.com/office/drawing/2014/main" id="{E0230C4B-3F34-00A0-A5F8-E850EFA8EFD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707909" y="2811071"/>
            <a:ext cx="481870" cy="963739"/>
          </a:xfrm>
          <a:prstGeom prst="rect">
            <a:avLst/>
          </a:prstGeom>
        </p:spPr>
      </p:pic>
      <p:pic>
        <p:nvPicPr>
          <p:cNvPr id="45" name="Picture 2" descr="A blue round object with black eyes&#10;&#10;Description automatically generated">
            <a:extLst>
              <a:ext uri="{FF2B5EF4-FFF2-40B4-BE49-F238E27FC236}">
                <a16:creationId xmlns:a16="http://schemas.microsoft.com/office/drawing/2014/main" id="{B42FAD75-5E2B-A71C-2C45-CBAFDEC3FC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55734" y="4387921"/>
            <a:ext cx="977900" cy="901700"/>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0BD38E86-EB28-6722-2A47-B85C54FBA1F8}"/>
              </a:ext>
            </a:extLst>
          </p:cNvPr>
          <p:cNvSpPr/>
          <p:nvPr/>
        </p:nvSpPr>
        <p:spPr>
          <a:xfrm rot="1361119">
            <a:off x="10079739" y="3617717"/>
            <a:ext cx="2209259" cy="707886"/>
          </a:xfrm>
          <a:prstGeom prst="rect">
            <a:avLst/>
          </a:prstGeom>
          <a:noFill/>
        </p:spPr>
        <p:txBody>
          <a:bodyPr wrap="none" lIns="91440" tIns="45720" rIns="91440" bIns="45720">
            <a:spAutoFit/>
          </a:bodyPr>
          <a:lstStyle/>
          <a:p>
            <a:pPr algn="ctr"/>
            <a:r>
              <a:rPr lang="en-GB" sz="4000" b="0" cap="none" spc="0" err="1">
                <a:ln w="0"/>
                <a:solidFill>
                  <a:schemeClr val="accent1"/>
                </a:solidFill>
                <a:effectLst>
                  <a:outerShdw blurRad="38100" dist="25400" dir="5400000" algn="ctr" rotWithShape="0">
                    <a:srgbClr val="6E747A">
                      <a:alpha val="43000"/>
                    </a:srgbClr>
                  </a:outerShdw>
                </a:effectLst>
              </a:rPr>
              <a:t>Kostüme</a:t>
            </a:r>
            <a:endParaRPr lang="en-GB" sz="4000" b="0" cap="none" spc="0">
              <a:ln w="0"/>
              <a:solidFill>
                <a:schemeClr val="accent1"/>
              </a:solidFill>
              <a:effectLst>
                <a:outerShdw blurRad="38100" dist="25400" dir="5400000" algn="ctr" rotWithShape="0">
                  <a:srgbClr val="6E747A">
                    <a:alpha val="43000"/>
                  </a:srgbClr>
                </a:outerShdw>
              </a:effectLst>
            </a:endParaRPr>
          </a:p>
        </p:txBody>
      </p:sp>
      <p:sp>
        <p:nvSpPr>
          <p:cNvPr id="48" name="Rectangle 47">
            <a:extLst>
              <a:ext uri="{FF2B5EF4-FFF2-40B4-BE49-F238E27FC236}">
                <a16:creationId xmlns:a16="http://schemas.microsoft.com/office/drawing/2014/main" id="{5585FE3A-09EB-9CEF-2821-BD8F23960EEB}"/>
              </a:ext>
            </a:extLst>
          </p:cNvPr>
          <p:cNvSpPr/>
          <p:nvPr/>
        </p:nvSpPr>
        <p:spPr>
          <a:xfrm rot="20697010">
            <a:off x="671384" y="5451882"/>
            <a:ext cx="1444626" cy="523220"/>
          </a:xfrm>
          <a:prstGeom prst="rect">
            <a:avLst/>
          </a:prstGeom>
          <a:noFill/>
        </p:spPr>
        <p:txBody>
          <a:bodyPr wrap="none" lIns="91440" tIns="45720" rIns="91440" bIns="45720">
            <a:spAutoFit/>
          </a:bodyPr>
          <a:lstStyle/>
          <a:p>
            <a:pPr algn="ctr"/>
            <a:r>
              <a:rPr lang="en-GB" sz="2800" b="0" cap="none" spc="0" err="1">
                <a:ln w="0"/>
                <a:solidFill>
                  <a:schemeClr val="accent1"/>
                </a:solidFill>
                <a:effectLst>
                  <a:outerShdw blurRad="38100" dist="25400" dir="5400000" algn="ctr" rotWithShape="0">
                    <a:srgbClr val="6E747A">
                      <a:alpha val="43000"/>
                    </a:srgbClr>
                  </a:outerShdw>
                </a:effectLst>
              </a:rPr>
              <a:t>Masken</a:t>
            </a:r>
            <a:endParaRPr lang="en-GB" sz="4000" b="0" cap="none" spc="0">
              <a:ln w="0"/>
              <a:solidFill>
                <a:schemeClr val="accent1"/>
              </a:solidFill>
              <a:effectLst>
                <a:outerShdw blurRad="38100" dist="25400" dir="5400000" algn="ctr" rotWithShape="0">
                  <a:srgbClr val="6E747A">
                    <a:alpha val="43000"/>
                  </a:srgbClr>
                </a:outerShdw>
              </a:effectLst>
            </a:endParaRPr>
          </a:p>
        </p:txBody>
      </p:sp>
      <p:sp>
        <p:nvSpPr>
          <p:cNvPr id="49" name="Rectangle 48">
            <a:extLst>
              <a:ext uri="{FF2B5EF4-FFF2-40B4-BE49-F238E27FC236}">
                <a16:creationId xmlns:a16="http://schemas.microsoft.com/office/drawing/2014/main" id="{259125EE-CB71-848F-A0D8-138C3539F5F4}"/>
              </a:ext>
            </a:extLst>
          </p:cNvPr>
          <p:cNvSpPr/>
          <p:nvPr/>
        </p:nvSpPr>
        <p:spPr>
          <a:xfrm rot="904591">
            <a:off x="120171" y="4286882"/>
            <a:ext cx="1923925" cy="707886"/>
          </a:xfrm>
          <a:prstGeom prst="rect">
            <a:avLst/>
          </a:prstGeom>
          <a:noFill/>
        </p:spPr>
        <p:txBody>
          <a:bodyPr wrap="none" lIns="91440" tIns="45720" rIns="91440" bIns="45720">
            <a:spAutoFit/>
          </a:bodyPr>
          <a:lstStyle/>
          <a:p>
            <a:pPr algn="ctr"/>
            <a:r>
              <a:rPr lang="en-GB" sz="4000" b="0" cap="none" spc="0" err="1">
                <a:ln w="0"/>
                <a:solidFill>
                  <a:schemeClr val="accent1"/>
                </a:solidFill>
                <a:effectLst>
                  <a:outerShdw blurRad="38100" dist="25400" dir="5400000" algn="ctr" rotWithShape="0">
                    <a:srgbClr val="6E747A">
                      <a:alpha val="43000"/>
                    </a:srgbClr>
                  </a:outerShdw>
                </a:effectLst>
              </a:rPr>
              <a:t>Konfetti</a:t>
            </a:r>
            <a:endParaRPr lang="en-GB" sz="4000" b="0" cap="none" spc="0">
              <a:ln w="0"/>
              <a:solidFill>
                <a:schemeClr val="accent1"/>
              </a:solidFill>
              <a:effectLst>
                <a:outerShdw blurRad="38100" dist="25400" dir="5400000" algn="ctr" rotWithShape="0">
                  <a:srgbClr val="6E747A">
                    <a:alpha val="43000"/>
                  </a:srgbClr>
                </a:outerShdw>
              </a:effectLst>
            </a:endParaRPr>
          </a:p>
        </p:txBody>
      </p:sp>
      <p:sp>
        <p:nvSpPr>
          <p:cNvPr id="50" name="Rectangle 49">
            <a:extLst>
              <a:ext uri="{FF2B5EF4-FFF2-40B4-BE49-F238E27FC236}">
                <a16:creationId xmlns:a16="http://schemas.microsoft.com/office/drawing/2014/main" id="{E6BDC98C-9B02-57A9-CCB3-75995D038922}"/>
              </a:ext>
            </a:extLst>
          </p:cNvPr>
          <p:cNvSpPr/>
          <p:nvPr/>
        </p:nvSpPr>
        <p:spPr>
          <a:xfrm rot="20490407">
            <a:off x="10198697" y="5287803"/>
            <a:ext cx="1725152" cy="707886"/>
          </a:xfrm>
          <a:prstGeom prst="rect">
            <a:avLst/>
          </a:prstGeom>
          <a:noFill/>
        </p:spPr>
        <p:txBody>
          <a:bodyPr wrap="none" lIns="91440" tIns="45720" rIns="91440" bIns="45720">
            <a:spAutoFit/>
          </a:bodyPr>
          <a:lstStyle/>
          <a:p>
            <a:pPr algn="ctr"/>
            <a:r>
              <a:rPr lang="en-GB" sz="4000" b="0" cap="none" spc="0" err="1">
                <a:ln w="0"/>
                <a:solidFill>
                  <a:schemeClr val="accent1"/>
                </a:solidFill>
                <a:effectLst>
                  <a:outerShdw blurRad="38100" dist="25400" dir="5400000" algn="ctr" rotWithShape="0">
                    <a:srgbClr val="6E747A">
                      <a:alpha val="43000"/>
                    </a:srgbClr>
                  </a:outerShdw>
                </a:effectLst>
              </a:rPr>
              <a:t>Lichter</a:t>
            </a:r>
            <a:endParaRPr lang="en-GB" sz="4000" b="0" cap="none" spc="0">
              <a:ln w="0"/>
              <a:solidFill>
                <a:schemeClr val="accent1"/>
              </a:solidFill>
              <a:effectLst>
                <a:outerShdw blurRad="38100" dist="25400" dir="5400000" algn="ctr" rotWithShape="0">
                  <a:srgbClr val="6E747A">
                    <a:alpha val="43000"/>
                  </a:srgbClr>
                </a:outerShdw>
              </a:effectLst>
            </a:endParaRPr>
          </a:p>
        </p:txBody>
      </p:sp>
      <p:sp>
        <p:nvSpPr>
          <p:cNvPr id="57" name="Title 2">
            <a:extLst>
              <a:ext uri="{FF2B5EF4-FFF2-40B4-BE49-F238E27FC236}">
                <a16:creationId xmlns:a16="http://schemas.microsoft.com/office/drawing/2014/main" id="{079E1E79-F36D-9D37-98F8-0250F45BD734}"/>
              </a:ext>
            </a:extLst>
          </p:cNvPr>
          <p:cNvSpPr>
            <a:spLocks noGrp="1"/>
          </p:cNvSpPr>
          <p:nvPr>
            <p:ph type="title"/>
          </p:nvPr>
        </p:nvSpPr>
        <p:spPr>
          <a:xfrm>
            <a:off x="628229" y="112755"/>
            <a:ext cx="5664083" cy="508891"/>
          </a:xfrm>
        </p:spPr>
        <p:txBody>
          <a:bodyPr>
            <a:normAutofit fontScale="90000"/>
          </a:bodyPr>
          <a:lstStyle/>
          <a:p>
            <a:r>
              <a:rPr lang="es-AR" sz="3200" b="1" err="1">
                <a:solidFill>
                  <a:srgbClr val="002060"/>
                </a:solidFill>
                <a:latin typeface="Century Gothic" panose="020B0502020202020204" pitchFamily="34" charset="0"/>
                <a:cs typeface="Arial"/>
                <a:sym typeface="Arial"/>
              </a:rPr>
              <a:t>Follow</a:t>
            </a:r>
            <a:r>
              <a:rPr lang="es-AR" sz="3200" b="1">
                <a:solidFill>
                  <a:srgbClr val="002060"/>
                </a:solidFill>
                <a:latin typeface="Century Gothic" panose="020B0502020202020204" pitchFamily="34" charset="0"/>
                <a:cs typeface="Arial"/>
                <a:sym typeface="Arial"/>
              </a:rPr>
              <a:t> up 3: </a:t>
            </a:r>
            <a:r>
              <a:rPr lang="es-AR" sz="3200" b="1" err="1">
                <a:solidFill>
                  <a:srgbClr val="002060"/>
                </a:solidFill>
                <a:latin typeface="Century Gothic" panose="020B0502020202020204" pitchFamily="34" charset="0"/>
                <a:cs typeface="Arial"/>
                <a:sym typeface="Arial"/>
              </a:rPr>
              <a:t>Fasnacht</a:t>
            </a:r>
            <a:r>
              <a:rPr lang="es-AR" sz="3200" b="1">
                <a:solidFill>
                  <a:srgbClr val="002060"/>
                </a:solidFill>
                <a:latin typeface="Century Gothic" panose="020B0502020202020204" pitchFamily="34" charset="0"/>
                <a:cs typeface="Arial"/>
                <a:sym typeface="Arial"/>
              </a:rPr>
              <a:t> in </a:t>
            </a:r>
            <a:r>
              <a:rPr lang="es-AR" sz="3200" b="1" err="1">
                <a:solidFill>
                  <a:srgbClr val="002060"/>
                </a:solidFill>
                <a:latin typeface="Century Gothic" panose="020B0502020202020204" pitchFamily="34" charset="0"/>
                <a:cs typeface="Arial"/>
                <a:sym typeface="Arial"/>
              </a:rPr>
              <a:t>Basel</a:t>
            </a:r>
            <a:endParaRPr lang="en-GB" sz="3200"/>
          </a:p>
        </p:txBody>
      </p:sp>
      <p:sp>
        <p:nvSpPr>
          <p:cNvPr id="58" name="Google Shape;167;p2">
            <a:extLst>
              <a:ext uri="{FF2B5EF4-FFF2-40B4-BE49-F238E27FC236}">
                <a16:creationId xmlns:a16="http://schemas.microsoft.com/office/drawing/2014/main" id="{3F451711-61A0-18C8-D013-470348873F62}"/>
              </a:ext>
            </a:extLst>
          </p:cNvPr>
          <p:cNvSpPr/>
          <p:nvPr/>
        </p:nvSpPr>
        <p:spPr>
          <a:xfrm>
            <a:off x="73871" y="12005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2" name="Graphic 61" descr="Blackboard">
            <a:extLst>
              <a:ext uri="{FF2B5EF4-FFF2-40B4-BE49-F238E27FC236}">
                <a16:creationId xmlns:a16="http://schemas.microsoft.com/office/drawing/2014/main" id="{CAF177F0-41C7-A2F7-65BD-BA571A6AC20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87978" y="1042981"/>
            <a:ext cx="1256675" cy="1256675"/>
          </a:xfrm>
          <a:prstGeom prst="rect">
            <a:avLst/>
          </a:prstGeom>
        </p:spPr>
      </p:pic>
      <p:sp>
        <p:nvSpPr>
          <p:cNvPr id="63" name="Title 2">
            <a:extLst>
              <a:ext uri="{FF2B5EF4-FFF2-40B4-BE49-F238E27FC236}">
                <a16:creationId xmlns:a16="http://schemas.microsoft.com/office/drawing/2014/main" id="{3ED997F3-0264-4DC5-5B52-1974AD5DA3AE}"/>
              </a:ext>
            </a:extLst>
          </p:cNvPr>
          <p:cNvSpPr txBox="1">
            <a:spLocks/>
          </p:cNvSpPr>
          <p:nvPr/>
        </p:nvSpPr>
        <p:spPr>
          <a:xfrm>
            <a:off x="10472219" y="2171716"/>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err="1">
                <a:solidFill>
                  <a:schemeClr val="bg1"/>
                </a:solidFill>
                <a:latin typeface="Century Gothic" panose="020B0502020202020204" pitchFamily="34" charset="0"/>
              </a:rPr>
              <a:t>schreiben</a:t>
            </a:r>
            <a:endParaRPr lang="en-GB" sz="2000" b="1" kern="0">
              <a:solidFill>
                <a:schemeClr val="bg1"/>
              </a:solidFill>
              <a:latin typeface="Century Gothic" panose="020B0502020202020204" pitchFamily="34" charset="0"/>
            </a:endParaRPr>
          </a:p>
        </p:txBody>
      </p:sp>
      <p:sp>
        <p:nvSpPr>
          <p:cNvPr id="64" name="TextBox 63">
            <a:extLst>
              <a:ext uri="{FF2B5EF4-FFF2-40B4-BE49-F238E27FC236}">
                <a16:creationId xmlns:a16="http://schemas.microsoft.com/office/drawing/2014/main" id="{99F93D38-9850-466B-7D4D-58483CFAD5D0}"/>
              </a:ext>
            </a:extLst>
          </p:cNvPr>
          <p:cNvSpPr txBox="1"/>
          <p:nvPr/>
        </p:nvSpPr>
        <p:spPr>
          <a:xfrm>
            <a:off x="695124" y="6251015"/>
            <a:ext cx="10521191" cy="461665"/>
          </a:xfrm>
          <a:prstGeom prst="rect">
            <a:avLst/>
          </a:prstGeom>
          <a:solidFill>
            <a:schemeClr val="bg1"/>
          </a:solidFill>
        </p:spPr>
        <p:txBody>
          <a:bodyPr wrap="square" rtlCol="0">
            <a:spAutoFit/>
          </a:bodyPr>
          <a:lstStyle/>
          <a:p>
            <a:pPr algn="ctr"/>
            <a:r>
              <a:rPr lang="en-GB" sz="2400" err="1">
                <a:solidFill>
                  <a:srgbClr val="002060"/>
                </a:solidFill>
                <a:latin typeface="Century Gothic" panose="020B0502020202020204" pitchFamily="34" charset="0"/>
              </a:rPr>
              <a:t>singen</a:t>
            </a:r>
            <a:r>
              <a:rPr lang="en-GB" sz="2400">
                <a:solidFill>
                  <a:srgbClr val="002060"/>
                </a:solidFill>
                <a:latin typeface="Century Gothic" panose="020B0502020202020204" pitchFamily="34" charset="0"/>
              </a:rPr>
              <a:t> | </a:t>
            </a:r>
            <a:r>
              <a:rPr lang="en-GB" sz="2400" err="1">
                <a:solidFill>
                  <a:srgbClr val="002060"/>
                </a:solidFill>
                <a:latin typeface="Century Gothic" panose="020B0502020202020204" pitchFamily="34" charset="0"/>
              </a:rPr>
              <a:t>gehen</a:t>
            </a:r>
            <a:r>
              <a:rPr lang="en-GB" sz="2400">
                <a:solidFill>
                  <a:srgbClr val="002060"/>
                </a:solidFill>
                <a:latin typeface="Century Gothic" panose="020B0502020202020204" pitchFamily="34" charset="0"/>
              </a:rPr>
              <a:t> | tanzen | </a:t>
            </a:r>
            <a:r>
              <a:rPr lang="en-GB" sz="2400" err="1">
                <a:solidFill>
                  <a:srgbClr val="002060"/>
                </a:solidFill>
                <a:latin typeface="Century Gothic" panose="020B0502020202020204" pitchFamily="34" charset="0"/>
              </a:rPr>
              <a:t>sagen</a:t>
            </a:r>
            <a:r>
              <a:rPr lang="en-GB" sz="2400">
                <a:solidFill>
                  <a:srgbClr val="002060"/>
                </a:solidFill>
                <a:latin typeface="Century Gothic" panose="020B0502020202020204" pitchFamily="34" charset="0"/>
              </a:rPr>
              <a:t> | </a:t>
            </a:r>
            <a:r>
              <a:rPr lang="en-GB" sz="2400" err="1">
                <a:solidFill>
                  <a:srgbClr val="FF0000"/>
                </a:solidFill>
                <a:latin typeface="Century Gothic" panose="020B0502020202020204" pitchFamily="34" charset="0"/>
              </a:rPr>
              <a:t>essen</a:t>
            </a:r>
            <a:r>
              <a:rPr lang="en-GB" sz="2400">
                <a:solidFill>
                  <a:srgbClr val="FF0000"/>
                </a:solidFill>
                <a:latin typeface="Century Gothic" panose="020B0502020202020204" pitchFamily="34" charset="0"/>
              </a:rPr>
              <a:t> </a:t>
            </a:r>
            <a:r>
              <a:rPr lang="en-GB" sz="2400">
                <a:solidFill>
                  <a:srgbClr val="002060"/>
                </a:solidFill>
                <a:latin typeface="Century Gothic" panose="020B0502020202020204" pitchFamily="34" charset="0"/>
              </a:rPr>
              <a:t>| </a:t>
            </a:r>
            <a:r>
              <a:rPr lang="en-GB" sz="2400" err="1">
                <a:solidFill>
                  <a:srgbClr val="FF0000"/>
                </a:solidFill>
                <a:latin typeface="Century Gothic" panose="020B0502020202020204" pitchFamily="34" charset="0"/>
              </a:rPr>
              <a:t>tragen</a:t>
            </a:r>
            <a:r>
              <a:rPr lang="en-GB" sz="2400">
                <a:solidFill>
                  <a:srgbClr val="002060"/>
                </a:solidFill>
                <a:latin typeface="Century Gothic" panose="020B0502020202020204" pitchFamily="34" charset="0"/>
              </a:rPr>
              <a:t> | </a:t>
            </a:r>
            <a:r>
              <a:rPr lang="en-GB" sz="2400" err="1">
                <a:solidFill>
                  <a:srgbClr val="FF0000"/>
                </a:solidFill>
                <a:latin typeface="Century Gothic" panose="020B0502020202020204" pitchFamily="34" charset="0"/>
              </a:rPr>
              <a:t>sehen</a:t>
            </a:r>
            <a:r>
              <a:rPr lang="en-GB" sz="2400">
                <a:solidFill>
                  <a:srgbClr val="002060"/>
                </a:solidFill>
                <a:latin typeface="Century Gothic" panose="020B0502020202020204" pitchFamily="34" charset="0"/>
              </a:rPr>
              <a:t> | </a:t>
            </a:r>
            <a:r>
              <a:rPr lang="en-GB" sz="2400" err="1">
                <a:solidFill>
                  <a:srgbClr val="FF0000"/>
                </a:solidFill>
                <a:latin typeface="Century Gothic" panose="020B0502020202020204" pitchFamily="34" charset="0"/>
              </a:rPr>
              <a:t>werden</a:t>
            </a:r>
            <a:r>
              <a:rPr lang="en-GB" sz="2400">
                <a:solidFill>
                  <a:srgbClr val="FF0000"/>
                </a:solidFill>
                <a:latin typeface="Century Gothic" panose="020B0502020202020204" pitchFamily="34" charset="0"/>
              </a:rPr>
              <a:t> </a:t>
            </a:r>
          </a:p>
        </p:txBody>
      </p:sp>
      <p:sp>
        <p:nvSpPr>
          <p:cNvPr id="65" name="Rectangle 64">
            <a:extLst>
              <a:ext uri="{FF2B5EF4-FFF2-40B4-BE49-F238E27FC236}">
                <a16:creationId xmlns:a16="http://schemas.microsoft.com/office/drawing/2014/main" id="{DAF56F3A-5033-43E4-B8D3-CDCE22A48340}"/>
              </a:ext>
            </a:extLst>
          </p:cNvPr>
          <p:cNvSpPr/>
          <p:nvPr/>
        </p:nvSpPr>
        <p:spPr>
          <a:xfrm rot="904591">
            <a:off x="9120692" y="552138"/>
            <a:ext cx="1754006" cy="707886"/>
          </a:xfrm>
          <a:prstGeom prst="rect">
            <a:avLst/>
          </a:prstGeom>
          <a:noFill/>
        </p:spPr>
        <p:txBody>
          <a:bodyPr wrap="none" lIns="91440" tIns="45720" rIns="91440" bIns="45720">
            <a:spAutoFit/>
          </a:bodyPr>
          <a:lstStyle/>
          <a:p>
            <a:pPr algn="ctr"/>
            <a:r>
              <a:rPr lang="en-GB" sz="4000" b="0" cap="none" spc="0" err="1">
                <a:ln w="0"/>
                <a:solidFill>
                  <a:srgbClr val="0070C0"/>
                </a:solidFill>
                <a:effectLst>
                  <a:outerShdw blurRad="38100" dist="25400" dir="5400000" algn="ctr" rotWithShape="0">
                    <a:srgbClr val="6E747A">
                      <a:alpha val="43000"/>
                    </a:srgbClr>
                  </a:outerShdw>
                </a:effectLst>
              </a:rPr>
              <a:t>dann</a:t>
            </a:r>
            <a:r>
              <a:rPr lang="en-GB" sz="4000" b="0" cap="none" spc="0">
                <a:ln w="0"/>
                <a:solidFill>
                  <a:srgbClr val="0070C0"/>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167209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err="1">
                <a:solidFill>
                  <a:srgbClr val="002060"/>
                </a:solidFill>
                <a:latin typeface="Century Gothic" panose="020B0502020202020204" pitchFamily="34" charset="0"/>
                <a:cs typeface="Arial"/>
                <a:sym typeface="Arial"/>
              </a:rPr>
              <a:t>Follow</a:t>
            </a:r>
            <a:r>
              <a:rPr lang="es-AR" sz="3200" b="1">
                <a:solidFill>
                  <a:srgbClr val="002060"/>
                </a:solidFill>
                <a:latin typeface="Century Gothic" panose="020B0502020202020204" pitchFamily="34" charset="0"/>
                <a:cs typeface="Arial"/>
                <a:sym typeface="Arial"/>
              </a:rPr>
              <a:t> up 4</a:t>
            </a:r>
            <a:endParaRPr lang="en-GB" sz="3200"/>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err="1">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a:ln>
                    <a:noFill/>
                  </a:ln>
                  <a:solidFill>
                    <a:srgbClr val="E7E6E6">
                      <a:lumMod val="10000"/>
                    </a:srgbClr>
                  </a:solidFill>
                  <a:effectLst/>
                  <a:uLnTx/>
                  <a:uFillTx/>
                  <a:latin typeface="Century Gothic"/>
                </a:rPr>
                <a:t>…</a:t>
              </a:r>
            </a:p>
          </p:txBody>
        </p:sp>
      </p:grpSp>
      <p:sp>
        <p:nvSpPr>
          <p:cNvPr id="19" name="Speech Bubble: Rectangle with Corners Rounded 18">
            <a:extLst>
              <a:ext uri="{FF2B5EF4-FFF2-40B4-BE49-F238E27FC236}">
                <a16:creationId xmlns:a16="http://schemas.microsoft.com/office/drawing/2014/main" id="{1D5673A2-8CCF-4347-AE44-0B95B64FC340}"/>
              </a:ext>
            </a:extLst>
          </p:cNvPr>
          <p:cNvSpPr/>
          <p:nvPr/>
        </p:nvSpPr>
        <p:spPr>
          <a:xfrm>
            <a:off x="3614413" y="146407"/>
            <a:ext cx="6212178"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CustomShape 7">
            <a:extLst>
              <a:ext uri="{FF2B5EF4-FFF2-40B4-BE49-F238E27FC236}">
                <a16:creationId xmlns:a16="http://schemas.microsoft.com/office/drawing/2014/main" id="{5C12384F-1D46-4056-AB2F-3709AE5BB247}"/>
              </a:ext>
            </a:extLst>
          </p:cNvPr>
          <p:cNvSpPr/>
          <p:nvPr/>
        </p:nvSpPr>
        <p:spPr>
          <a:xfrm>
            <a:off x="3637939" y="154579"/>
            <a:ext cx="674117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err="1">
                <a:ln>
                  <a:noFill/>
                </a:ln>
                <a:solidFill>
                  <a:srgbClr val="002060"/>
                </a:solidFill>
                <a:effectLst/>
                <a:uLnTx/>
                <a:uFillTx/>
                <a:latin typeface="Century Gothic"/>
                <a:ea typeface="Century Gothic"/>
              </a:rPr>
              <a:t>Sprich</a:t>
            </a:r>
            <a:r>
              <a:rPr kumimoji="0" lang="en-GB" sz="2400" b="1" i="0" u="none" strike="noStrike" kern="1200" cap="none" spc="-1" normalizeH="0" baseline="0" noProof="0">
                <a:ln>
                  <a:noFill/>
                </a:ln>
                <a:solidFill>
                  <a:srgbClr val="002060"/>
                </a:solidFill>
                <a:effectLst/>
                <a:uLnTx/>
                <a:uFillTx/>
                <a:latin typeface="Century Gothic"/>
                <a:ea typeface="Century Gothic"/>
              </a:rPr>
              <a:t> </a:t>
            </a:r>
            <a:r>
              <a:rPr kumimoji="0" lang="en-GB" sz="2400" b="1" i="0" u="none" strike="noStrike" kern="1200" cap="none" spc="-1" normalizeH="0" baseline="0" noProof="0" err="1">
                <a:ln>
                  <a:noFill/>
                </a:ln>
                <a:solidFill>
                  <a:srgbClr val="002060"/>
                </a:solidFill>
                <a:effectLst/>
                <a:uLnTx/>
                <a:uFillTx/>
                <a:latin typeface="Century Gothic"/>
                <a:ea typeface="Century Gothic"/>
              </a:rPr>
              <a:t>mit</a:t>
            </a:r>
            <a:r>
              <a:rPr kumimoji="0" lang="en-GB" sz="2400" b="1" i="0" u="none" strike="noStrike" kern="1200" cap="none" spc="-1" normalizeH="0" baseline="0" noProof="0">
                <a:ln>
                  <a:noFill/>
                </a:ln>
                <a:solidFill>
                  <a:srgbClr val="002060"/>
                </a:solidFill>
                <a:effectLst/>
                <a:uLnTx/>
                <a:uFillTx/>
                <a:latin typeface="Century Gothic"/>
                <a:ea typeface="Century Gothic"/>
              </a:rPr>
              <a:t> </a:t>
            </a:r>
            <a:r>
              <a:rPr kumimoji="0" lang="en-GB" sz="2400" b="1" i="0" u="none" strike="noStrike" kern="1200" cap="none" spc="-1" normalizeH="0" baseline="0" noProof="0" err="1">
                <a:ln>
                  <a:noFill/>
                </a:ln>
                <a:solidFill>
                  <a:srgbClr val="002060"/>
                </a:solidFill>
                <a:effectLst/>
                <a:uLnTx/>
                <a:uFillTx/>
                <a:latin typeface="Century Gothic"/>
                <a:ea typeface="Century Gothic"/>
              </a:rPr>
              <a:t>einem</a:t>
            </a:r>
            <a:r>
              <a:rPr kumimoji="0" lang="en-GB" sz="2400" b="1" i="0" u="none" strike="noStrike" kern="1200" cap="none" spc="-1" normalizeH="0" noProof="0">
                <a:ln>
                  <a:noFill/>
                </a:ln>
                <a:solidFill>
                  <a:srgbClr val="002060"/>
                </a:solidFill>
                <a:effectLst/>
                <a:uLnTx/>
                <a:uFillTx/>
                <a:latin typeface="Century Gothic"/>
                <a:ea typeface="Century Gothic"/>
              </a:rPr>
              <a:t> Partner/</a:t>
            </a:r>
            <a:r>
              <a:rPr kumimoji="0" lang="en-GB" sz="2400" b="1" i="0" u="none" strike="noStrike" kern="1200" cap="none" spc="-1" normalizeH="0" noProof="0" err="1">
                <a:ln>
                  <a:noFill/>
                </a:ln>
                <a:solidFill>
                  <a:srgbClr val="002060"/>
                </a:solidFill>
                <a:effectLst/>
                <a:uLnTx/>
                <a:uFillTx/>
                <a:latin typeface="Century Gothic"/>
                <a:ea typeface="Century Gothic"/>
              </a:rPr>
              <a:t>eine</a:t>
            </a:r>
            <a:r>
              <a:rPr kumimoji="0" lang="en-GB" sz="2400" b="1" i="0" u="none" strike="noStrike" kern="1200" cap="none" spc="-1" normalizeH="0" noProof="0">
                <a:ln>
                  <a:noFill/>
                </a:ln>
                <a:solidFill>
                  <a:srgbClr val="002060"/>
                </a:solidFill>
                <a:effectLst/>
                <a:uLnTx/>
                <a:uFillTx/>
                <a:latin typeface="Century Gothic"/>
                <a:ea typeface="Century Gothic"/>
              </a:rPr>
              <a:t> </a:t>
            </a:r>
            <a:r>
              <a:rPr kumimoji="0" lang="en-GB" sz="2400" b="1" i="0" u="none" strike="noStrike" kern="1200" cap="none" spc="-1" normalizeH="0" noProof="0" err="1">
                <a:ln>
                  <a:noFill/>
                </a:ln>
                <a:solidFill>
                  <a:srgbClr val="002060"/>
                </a:solidFill>
                <a:effectLst/>
                <a:uLnTx/>
                <a:uFillTx/>
                <a:latin typeface="Century Gothic"/>
                <a:ea typeface="Century Gothic"/>
              </a:rPr>
              <a:t>Partnerin</a:t>
            </a:r>
            <a:r>
              <a:rPr kumimoji="0" lang="en-GB" sz="2400" b="1" i="0" u="none" strike="noStrike" kern="1200" cap="none" spc="-1" normalizeH="0" noProof="0">
                <a:ln>
                  <a:noFill/>
                </a:ln>
                <a:solidFill>
                  <a:srgbClr val="002060"/>
                </a:solidFill>
                <a:effectLst/>
                <a:uLnTx/>
                <a:uFillTx/>
                <a:latin typeface="Century Gothic"/>
                <a:ea typeface="Century Gothic"/>
              </a:rPr>
              <a:t>…</a:t>
            </a:r>
            <a:endParaRPr kumimoji="0" lang="en-GB" sz="2400" b="1" i="0" u="none" strike="noStrike" kern="1200" cap="none" spc="-1" normalizeH="0" baseline="0" noProof="0">
              <a:ln>
                <a:noFill/>
              </a:ln>
              <a:solidFill>
                <a:prstClr val="black"/>
              </a:solidFill>
              <a:effectLst/>
              <a:uLnTx/>
              <a:uFillTx/>
              <a:latin typeface="Arial"/>
            </a:endParaRPr>
          </a:p>
        </p:txBody>
      </p:sp>
      <p:pic>
        <p:nvPicPr>
          <p:cNvPr id="21" name="Graphic 20" descr="Teacher">
            <a:extLst>
              <a:ext uri="{FF2B5EF4-FFF2-40B4-BE49-F238E27FC236}">
                <a16:creationId xmlns:a16="http://schemas.microsoft.com/office/drawing/2014/main" id="{01BAF62B-3420-486C-AB83-9B7337BB4D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3539" y="-68362"/>
            <a:ext cx="914400" cy="914400"/>
          </a:xfrm>
          <a:prstGeom prst="rect">
            <a:avLst/>
          </a:prstGeom>
        </p:spPr>
      </p:pic>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raphic 3" descr="User with solid fill">
            <a:extLst>
              <a:ext uri="{FF2B5EF4-FFF2-40B4-BE49-F238E27FC236}">
                <a16:creationId xmlns:a16="http://schemas.microsoft.com/office/drawing/2014/main" id="{AF43ABAE-EA79-4DAE-BFCA-996E7F97A4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51641" y="3742607"/>
            <a:ext cx="914400" cy="914400"/>
          </a:xfrm>
          <a:prstGeom prst="rect">
            <a:avLst/>
          </a:prstGeom>
        </p:spPr>
      </p:pic>
      <p:sp>
        <p:nvSpPr>
          <p:cNvPr id="7" name="TextBox 6">
            <a:extLst>
              <a:ext uri="{FF2B5EF4-FFF2-40B4-BE49-F238E27FC236}">
                <a16:creationId xmlns:a16="http://schemas.microsoft.com/office/drawing/2014/main" id="{A0A43E30-7568-11EA-E516-921B8BC2FE4F}"/>
              </a:ext>
            </a:extLst>
          </p:cNvPr>
          <p:cNvSpPr txBox="1"/>
          <p:nvPr/>
        </p:nvSpPr>
        <p:spPr>
          <a:xfrm>
            <a:off x="302293" y="2441680"/>
            <a:ext cx="6359764" cy="1569660"/>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32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rPr>
              <a:t>They sing songs in the street.</a:t>
            </a:r>
          </a:p>
        </p:txBody>
      </p:sp>
      <p:sp>
        <p:nvSpPr>
          <p:cNvPr id="8" name="Speech Bubble: Rectangle with Corners Rounded 7">
            <a:extLst>
              <a:ext uri="{FF2B5EF4-FFF2-40B4-BE49-F238E27FC236}">
                <a16:creationId xmlns:a16="http://schemas.microsoft.com/office/drawing/2014/main" id="{E7727B26-266F-A044-6069-5D4A081700EF}"/>
              </a:ext>
            </a:extLst>
          </p:cNvPr>
          <p:cNvSpPr/>
          <p:nvPr/>
        </p:nvSpPr>
        <p:spPr>
          <a:xfrm>
            <a:off x="1800874" y="4340457"/>
            <a:ext cx="4008912" cy="1006827"/>
          </a:xfrm>
          <a:prstGeom prst="wedgeRoundRectCallout">
            <a:avLst>
              <a:gd name="adj1" fmla="val -41049"/>
              <a:gd name="adj2" fmla="val 124122"/>
              <a:gd name="adj3" fmla="val 16667"/>
            </a:avLst>
          </a:prstGeom>
          <a:solidFill>
            <a:srgbClr val="002060"/>
          </a:solidFill>
          <a:ln w="25400" cap="flat" cmpd="sng" algn="ctr">
            <a:solidFill>
              <a:srgbClr val="FFD31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Sie </a:t>
            </a:r>
            <a:r>
              <a:rPr kumimoji="0" lang="en-GB" sz="28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rPr>
              <a:t>singen</a:t>
            </a:r>
            <a:r>
              <a:rPr kumimoji="0" lang="en-GB" sz="28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 Lieder auf der </a:t>
            </a:r>
            <a:r>
              <a:rPr kumimoji="0" lang="en-GB" sz="28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rPr>
              <a:t>Straße</a:t>
            </a:r>
            <a:r>
              <a:rPr kumimoji="0" lang="en-GB" sz="28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a:t>
            </a:r>
          </a:p>
        </p:txBody>
      </p:sp>
      <p:sp>
        <p:nvSpPr>
          <p:cNvPr id="9" name="TextBox 8">
            <a:extLst>
              <a:ext uri="{FF2B5EF4-FFF2-40B4-BE49-F238E27FC236}">
                <a16:creationId xmlns:a16="http://schemas.microsoft.com/office/drawing/2014/main" id="{5D224814-405A-3902-5D93-D0203A27CABD}"/>
              </a:ext>
            </a:extLst>
          </p:cNvPr>
          <p:cNvSpPr txBox="1"/>
          <p:nvPr/>
        </p:nvSpPr>
        <p:spPr>
          <a:xfrm>
            <a:off x="0" y="1019574"/>
            <a:ext cx="96466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Person A </a:t>
            </a:r>
            <a:r>
              <a:rPr lang="en-GB" sz="2800" err="1">
                <a:solidFill>
                  <a:srgbClr val="002060"/>
                </a:solidFill>
                <a:latin typeface="Century Gothic" panose="020B0502020202020204" pitchFamily="34" charset="0"/>
              </a:rPr>
              <a:t>spricht</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p>
        </p:txBody>
      </p:sp>
      <p:sp>
        <p:nvSpPr>
          <p:cNvPr id="10" name="TextBox 9">
            <a:extLst>
              <a:ext uri="{FF2B5EF4-FFF2-40B4-BE49-F238E27FC236}">
                <a16:creationId xmlns:a16="http://schemas.microsoft.com/office/drawing/2014/main" id="{658C5E34-8A15-FE90-56F1-7459D4B54994}"/>
              </a:ext>
            </a:extLst>
          </p:cNvPr>
          <p:cNvSpPr txBox="1"/>
          <p:nvPr/>
        </p:nvSpPr>
        <p:spPr>
          <a:xfrm>
            <a:off x="3096178" y="1019574"/>
            <a:ext cx="66014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Person B </a:t>
            </a:r>
            <a:r>
              <a:rPr kumimoji="0" lang="en-GB" sz="28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identifiziert</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das </a:t>
            </a:r>
            <a:r>
              <a:rPr kumimoji="0" lang="en-GB" sz="28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richtige</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Bild.</a:t>
            </a:r>
          </a:p>
        </p:txBody>
      </p:sp>
      <p:sp>
        <p:nvSpPr>
          <p:cNvPr id="12" name="Rectangle: Rounded Corners 11">
            <a:extLst>
              <a:ext uri="{FF2B5EF4-FFF2-40B4-BE49-F238E27FC236}">
                <a16:creationId xmlns:a16="http://schemas.microsoft.com/office/drawing/2014/main" id="{8EA486D7-738E-A2DA-80F0-65CDD2B38B43}"/>
              </a:ext>
            </a:extLst>
          </p:cNvPr>
          <p:cNvSpPr/>
          <p:nvPr/>
        </p:nvSpPr>
        <p:spPr>
          <a:xfrm>
            <a:off x="9214891" y="3786715"/>
            <a:ext cx="1459805" cy="842615"/>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9D5F320B-8A6A-6088-6BBC-F82385DAB465}"/>
              </a:ext>
            </a:extLst>
          </p:cNvPr>
          <p:cNvSpPr txBox="1"/>
          <p:nvPr/>
        </p:nvSpPr>
        <p:spPr>
          <a:xfrm>
            <a:off x="6456959" y="3263495"/>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             [B]          </a:t>
            </a:r>
          </a:p>
        </p:txBody>
      </p:sp>
      <p:sp>
        <p:nvSpPr>
          <p:cNvPr id="17" name="TextBox 16">
            <a:extLst>
              <a:ext uri="{FF2B5EF4-FFF2-40B4-BE49-F238E27FC236}">
                <a16:creationId xmlns:a16="http://schemas.microsoft.com/office/drawing/2014/main" id="{619E99C3-EB1E-900E-96F3-E03499E9EB03}"/>
              </a:ext>
            </a:extLst>
          </p:cNvPr>
          <p:cNvSpPr txBox="1"/>
          <p:nvPr/>
        </p:nvSpPr>
        <p:spPr>
          <a:xfrm>
            <a:off x="6988768" y="4933763"/>
            <a:ext cx="4929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Segoe Print" panose="02000600000000000000" pitchFamily="2" charset="0"/>
                <a:ea typeface="+mn-ea"/>
                <a:cs typeface="+mn-cs"/>
              </a:rPr>
              <a:t>They sing songs in the street.</a:t>
            </a:r>
          </a:p>
        </p:txBody>
      </p:sp>
      <p:pic>
        <p:nvPicPr>
          <p:cNvPr id="41" name="Graphic 40" descr="User">
            <a:extLst>
              <a:ext uri="{FF2B5EF4-FFF2-40B4-BE49-F238E27FC236}">
                <a16:creationId xmlns:a16="http://schemas.microsoft.com/office/drawing/2014/main" id="{50107D41-DDBC-24F7-1B79-8EC02D6B0C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5135" y="5661801"/>
            <a:ext cx="1356293" cy="1356293"/>
          </a:xfrm>
          <a:prstGeom prst="rect">
            <a:avLst/>
          </a:prstGeom>
        </p:spPr>
      </p:pic>
      <p:pic>
        <p:nvPicPr>
          <p:cNvPr id="42" name="Graphic 41" descr="User">
            <a:extLst>
              <a:ext uri="{FF2B5EF4-FFF2-40B4-BE49-F238E27FC236}">
                <a16:creationId xmlns:a16="http://schemas.microsoft.com/office/drawing/2014/main" id="{F38B275D-1D8A-5677-7F09-BDDF7859D1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36744" y="5661801"/>
            <a:ext cx="1356293" cy="1356293"/>
          </a:xfrm>
          <a:prstGeom prst="rect">
            <a:avLst/>
          </a:prstGeom>
        </p:spPr>
      </p:pic>
      <p:sp>
        <p:nvSpPr>
          <p:cNvPr id="43" name="TextBox 42">
            <a:extLst>
              <a:ext uri="{FF2B5EF4-FFF2-40B4-BE49-F238E27FC236}">
                <a16:creationId xmlns:a16="http://schemas.microsoft.com/office/drawing/2014/main" id="{C0EBDC1B-DD0C-14B3-2D96-26A176FED2FB}"/>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rPr>
              <a:t>A</a:t>
            </a:r>
          </a:p>
        </p:txBody>
      </p:sp>
      <p:sp>
        <p:nvSpPr>
          <p:cNvPr id="44" name="TextBox 43">
            <a:extLst>
              <a:ext uri="{FF2B5EF4-FFF2-40B4-BE49-F238E27FC236}">
                <a16:creationId xmlns:a16="http://schemas.microsoft.com/office/drawing/2014/main" id="{3D24C2A6-B518-9229-7341-BEAB3E68E903}"/>
              </a:ext>
            </a:extLst>
          </p:cNvPr>
          <p:cNvSpPr txBox="1"/>
          <p:nvPr/>
        </p:nvSpPr>
        <p:spPr>
          <a:xfrm>
            <a:off x="8995270" y="6276633"/>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Ink Free" panose="03080402000500000000" pitchFamily="66" charset="0"/>
              </a:rPr>
              <a:t>B</a:t>
            </a:r>
            <a:endParaRPr kumimoji="0" lang="en-GB" sz="4000" b="1" i="0" u="none" strike="noStrike" kern="1200" cap="none" spc="0" normalizeH="0" baseline="0" noProof="0">
              <a:ln>
                <a:noFill/>
              </a:ln>
              <a:solidFill>
                <a:prstClr val="white"/>
              </a:solidFill>
              <a:effectLst/>
              <a:uLnTx/>
              <a:uFillTx/>
              <a:latin typeface="Ink Free" panose="03080402000500000000" pitchFamily="66" charset="0"/>
              <a:ea typeface="+mn-ea"/>
              <a:cs typeface="+mn-cs"/>
            </a:endParaRPr>
          </a:p>
        </p:txBody>
      </p:sp>
      <p:sp>
        <p:nvSpPr>
          <p:cNvPr id="2" name="TextBox 1">
            <a:extLst>
              <a:ext uri="{FF2B5EF4-FFF2-40B4-BE49-F238E27FC236}">
                <a16:creationId xmlns:a16="http://schemas.microsoft.com/office/drawing/2014/main" id="{DFC986A2-ED94-9FC8-9318-9C15E6A37841}"/>
              </a:ext>
            </a:extLst>
          </p:cNvPr>
          <p:cNvSpPr txBox="1"/>
          <p:nvPr/>
        </p:nvSpPr>
        <p:spPr>
          <a:xfrm>
            <a:off x="4181716" y="6372754"/>
            <a:ext cx="3256140"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prstClr val="black"/>
                </a:solidFill>
                <a:effectLst/>
                <a:uLnTx/>
                <a:uFillTx/>
                <a:latin typeface="Century Gothic" panose="020B0502020202020204" pitchFamily="34" charset="0"/>
              </a:rPr>
              <a:t>identifizieren</a:t>
            </a: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rPr>
              <a:t> - to identify</a:t>
            </a:r>
          </a:p>
        </p:txBody>
      </p:sp>
      <p:grpSp>
        <p:nvGrpSpPr>
          <p:cNvPr id="5" name="Group 4">
            <a:extLst>
              <a:ext uri="{FF2B5EF4-FFF2-40B4-BE49-F238E27FC236}">
                <a16:creationId xmlns:a16="http://schemas.microsoft.com/office/drawing/2014/main" id="{8FCF94F3-2F72-7F01-C05F-A2C04D11D55D}"/>
              </a:ext>
            </a:extLst>
          </p:cNvPr>
          <p:cNvGrpSpPr/>
          <p:nvPr/>
        </p:nvGrpSpPr>
        <p:grpSpPr>
          <a:xfrm>
            <a:off x="9499182" y="3786715"/>
            <a:ext cx="937438" cy="774083"/>
            <a:chOff x="5943188" y="227098"/>
            <a:chExt cx="854444" cy="705551"/>
          </a:xfrm>
        </p:grpSpPr>
        <p:pic>
          <p:nvPicPr>
            <p:cNvPr id="6" name="Picture 5" descr="A cartoon of a child&#10;&#10;Description automatically generated">
              <a:extLst>
                <a:ext uri="{FF2B5EF4-FFF2-40B4-BE49-F238E27FC236}">
                  <a16:creationId xmlns:a16="http://schemas.microsoft.com/office/drawing/2014/main" id="{29A9D129-231C-1E8F-9452-2AF0E35DEB5F}"/>
                </a:ext>
              </a:extLst>
            </p:cNvPr>
            <p:cNvPicPr>
              <a:picLocks noChangeAspect="1"/>
            </p:cNvPicPr>
            <p:nvPr/>
          </p:nvPicPr>
          <p:blipFill rotWithShape="1">
            <a:blip r:embed="rId10">
              <a:extLst>
                <a:ext uri="{28A0092B-C50C-407E-A947-70E740481C1C}">
                  <a14:useLocalDpi xmlns:a14="http://schemas.microsoft.com/office/drawing/2010/main" val="0"/>
                </a:ext>
              </a:extLst>
            </a:blip>
            <a:srcRect l="6123" b="28054"/>
            <a:stretch/>
          </p:blipFill>
          <p:spPr>
            <a:xfrm>
              <a:off x="6290524" y="227098"/>
              <a:ext cx="507108" cy="705551"/>
            </a:xfrm>
            <a:prstGeom prst="rect">
              <a:avLst/>
            </a:prstGeom>
          </p:spPr>
        </p:pic>
        <p:pic>
          <p:nvPicPr>
            <p:cNvPr id="11" name="Picture 10" descr="A cartoon of a person smiling&#10;&#10;Description automatically generated">
              <a:extLst>
                <a:ext uri="{FF2B5EF4-FFF2-40B4-BE49-F238E27FC236}">
                  <a16:creationId xmlns:a16="http://schemas.microsoft.com/office/drawing/2014/main" id="{184766BF-B103-9077-F115-73DC8617EB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43188" y="270804"/>
              <a:ext cx="542646" cy="661822"/>
            </a:xfrm>
            <a:prstGeom prst="rect">
              <a:avLst/>
            </a:prstGeom>
          </p:spPr>
        </p:pic>
      </p:grpSp>
    </p:spTree>
    <p:extLst>
      <p:ext uri="{BB962C8B-B14F-4D97-AF65-F5344CB8AC3E}">
        <p14:creationId xmlns:p14="http://schemas.microsoft.com/office/powerpoint/2010/main" val="144116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7"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3440</Words>
  <Application>Microsoft Macintosh PowerPoint</Application>
  <PresentationFormat>Widescreen</PresentationFormat>
  <Paragraphs>584</Paragraphs>
  <Slides>19</Slides>
  <Notes>19</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Arial</vt:lpstr>
      <vt:lpstr>Calibri</vt:lpstr>
      <vt:lpstr>Calibri Light</vt:lpstr>
      <vt:lpstr>Century Gothic</vt:lpstr>
      <vt:lpstr>Ink Free</vt:lpstr>
      <vt:lpstr>Modern Love</vt:lpstr>
      <vt:lpstr>Segoe Print</vt:lpstr>
      <vt:lpstr>Symbol</vt:lpstr>
      <vt:lpstr>Wingdings</vt:lpstr>
      <vt:lpstr>1_Office Theme</vt:lpstr>
      <vt:lpstr>2_Office Theme</vt:lpstr>
      <vt:lpstr>PowerPoint Presentation</vt:lpstr>
      <vt:lpstr>aussprechen</vt:lpstr>
      <vt:lpstr>aussprechen</vt:lpstr>
      <vt:lpstr>Follow up 1</vt:lpstr>
      <vt:lpstr>You already know the difference between ‘sie’ (they) and ‘man’ (people/you in general):</vt:lpstr>
      <vt:lpstr>grammar</vt:lpstr>
      <vt:lpstr>Follow up 2</vt:lpstr>
      <vt:lpstr>Follow up 3: Fasnacht in Basel</vt:lpstr>
      <vt:lpstr>Follow up 4</vt:lpstr>
      <vt:lpstr>Round 1</vt:lpstr>
      <vt:lpstr>Round 2</vt:lpstr>
      <vt:lpstr>Follow up 5: </vt:lpstr>
      <vt:lpstr>Follow up 5: </vt:lpstr>
      <vt:lpstr>Tschüss!</vt:lpstr>
      <vt:lpstr>Follow up 1</vt:lpstr>
      <vt:lpstr>Follow up 4 Person A</vt:lpstr>
      <vt:lpstr>Follow up 4 Person B</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8</cp:revision>
  <dcterms:created xsi:type="dcterms:W3CDTF">2021-06-12T06:20:35Z</dcterms:created>
  <dcterms:modified xsi:type="dcterms:W3CDTF">2024-04-08T14:03:33Z</dcterms:modified>
</cp:coreProperties>
</file>