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7"/>
  </p:notesMasterIdLst>
  <p:sldIdLst>
    <p:sldId id="998" r:id="rId3"/>
    <p:sldId id="942" r:id="rId4"/>
    <p:sldId id="932" r:id="rId5"/>
    <p:sldId id="943" r:id="rId6"/>
    <p:sldId id="944" r:id="rId7"/>
    <p:sldId id="996" r:id="rId8"/>
    <p:sldId id="941" r:id="rId9"/>
    <p:sldId id="933" r:id="rId10"/>
    <p:sldId id="997" r:id="rId11"/>
    <p:sldId id="934" r:id="rId12"/>
    <p:sldId id="300" r:id="rId13"/>
    <p:sldId id="281" r:id="rId14"/>
    <p:sldId id="935" r:id="rId15"/>
    <p:sldId id="99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9C1FA"/>
    <a:srgbClr val="0070C0"/>
    <a:srgbClr val="FFFFCC"/>
    <a:srgbClr val="FFD10D"/>
    <a:srgbClr val="2E94AF"/>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E492D2-04D5-40C1-BB7E-CC005EB1E8EE}" v="2" dt="2024-02-13T10:38:57.4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47487" autoAdjust="0"/>
  </p:normalViewPr>
  <p:slideViewPr>
    <p:cSldViewPr snapToGrid="0">
      <p:cViewPr varScale="1">
        <p:scale>
          <a:sx n="48" d="100"/>
          <a:sy n="48" d="100"/>
        </p:scale>
        <p:origin x="1908" y="2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DFE492D2-04D5-40C1-BB7E-CC005EB1E8EE}"/>
    <pc:docChg chg="modSld">
      <pc:chgData name="Charlotte Moss" userId="17b589c9-cb67-41ed-a894-f82ca12b573d" providerId="ADAL" clId="{DFE492D2-04D5-40C1-BB7E-CC005EB1E8EE}" dt="2024-02-13T10:18:40.579" v="0"/>
      <pc:docMkLst>
        <pc:docMk/>
      </pc:docMkLst>
      <pc:sldChg chg="modNotesTx">
        <pc:chgData name="Charlotte Moss" userId="17b589c9-cb67-41ed-a894-f82ca12b573d" providerId="ADAL" clId="{DFE492D2-04D5-40C1-BB7E-CC005EB1E8EE}" dt="2024-02-13T10:18:40.579" v="0"/>
        <pc:sldMkLst>
          <pc:docMk/>
          <pc:sldMk cId="3032109345" sldId="9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13/02/2024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geograph.org.uk/photo/5173186" TargetMode="External"/><Relationship Id="rId3" Type="http://schemas.openxmlformats.org/officeDocument/2006/relationships/hyperlink" Target="https://www.flickr.com/photos/bund_ruhr_karneval/" TargetMode="External"/><Relationship Id="rId7" Type="http://schemas.openxmlformats.org/officeDocument/2006/relationships/hyperlink" Target="https://creativecommons.org/licenses/by-sa/3.0/deed.en"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commons.wikimedia.org/wiki/User:-jkb-" TargetMode="External"/><Relationship Id="rId5" Type="http://schemas.openxmlformats.org/officeDocument/2006/relationships/hyperlink" Target="https://commons.wikimedia.org/wiki/File:Basler_Fasnacht_2017,_Kinderumzug.jpg" TargetMode="External"/><Relationship Id="rId10" Type="http://schemas.openxmlformats.org/officeDocument/2006/relationships/hyperlink" Target="https://creativecommons.org/licenses/by-sa/2.0/" TargetMode="External"/><Relationship Id="rId4" Type="http://schemas.openxmlformats.org/officeDocument/2006/relationships/hyperlink" Target="https://creativecommons.org/licenses/by-nc-nd/2.0/" TargetMode="External"/><Relationship Id="rId9" Type="http://schemas.openxmlformats.org/officeDocument/2006/relationships/hyperlink" Target="https://www.geograph.org.uk/profile/114318"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akane86/16491355391"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akane86/"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a:solidFill>
                  <a:srgbClr val="000000"/>
                </a:solidFill>
                <a:latin typeface="Calibri"/>
                <a:ea typeface="Calibri"/>
              </a:rPr>
              <a:t>Artwork by Steve Clarke. Pronoun pictures from NCELP (www.ncelp.org). All additional pictures selected from </a:t>
            </a:r>
            <a:r>
              <a:rPr lang="en-GB" sz="1200" b="0" strike="noStrike" spc="-1" err="1">
                <a:solidFill>
                  <a:srgbClr val="000000"/>
                </a:solidFill>
                <a:latin typeface="Calibri"/>
                <a:ea typeface="Calibri"/>
              </a:rPr>
              <a:t>Pixabay</a:t>
            </a:r>
            <a:r>
              <a:rPr lang="en-GB" sz="1200" b="0" strike="noStrike" spc="-1">
                <a:solidFill>
                  <a:srgbClr val="000000"/>
                </a:solidFill>
                <a:latin typeface="Calibri"/>
                <a:ea typeface="Calibri"/>
              </a:rPr>
              <a:t> and are available under a Creative Commons license, no</a:t>
            </a:r>
          </a:p>
          <a:p>
            <a:pPr marL="216000" indent="-216000">
              <a:lnSpc>
                <a:spcPct val="100000"/>
              </a:lnSpc>
            </a:pPr>
            <a:r>
              <a:rPr lang="en-GB" sz="1200" b="0" strike="noStrike" spc="-1">
                <a:solidFill>
                  <a:srgbClr val="000000"/>
                </a:solidFill>
                <a:latin typeface="Calibri"/>
                <a:ea typeface="Calibri"/>
              </a:rPr>
              <a:t>attribution required.</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2060"/>
                </a:solidFill>
                <a:latin typeface="Century Gothic"/>
                <a:ea typeface="Century Gothic"/>
              </a:rPr>
              <a:t>Phonics:  </a:t>
            </a:r>
          </a:p>
          <a:p>
            <a:pPr marL="216000" indent="-216000">
              <a:lnSpc>
                <a:spcPct val="100000"/>
              </a:lnSpc>
            </a:pPr>
            <a:r>
              <a:rPr lang="en-GB" sz="1200" b="1" i="0" strike="noStrike" spc="-1">
                <a:solidFill>
                  <a:srgbClr val="002060"/>
                </a:solidFill>
                <a:latin typeface="Century Gothic"/>
                <a:ea typeface="Century Gothic"/>
              </a:rPr>
              <a:t>[er-] </a:t>
            </a:r>
            <a:r>
              <a:rPr lang="en-GB" sz="1200" b="0" i="0" strike="noStrike" spc="-1">
                <a:solidFill>
                  <a:srgbClr val="002060"/>
                </a:solidFill>
                <a:latin typeface="Century Gothic"/>
                <a:ea typeface="Century Gothic"/>
              </a:rPr>
              <a:t>er [20] </a:t>
            </a:r>
            <a:r>
              <a:rPr lang="en-GB" sz="1200" b="0" i="0" strike="noStrike" spc="-1" err="1">
                <a:solidFill>
                  <a:srgbClr val="002060"/>
                </a:solidFill>
                <a:latin typeface="Century Gothic"/>
                <a:ea typeface="Century Gothic"/>
              </a:rPr>
              <a:t>fertig</a:t>
            </a:r>
            <a:r>
              <a:rPr lang="en-GB" sz="1200" b="0" i="0" strike="noStrike" spc="-1">
                <a:solidFill>
                  <a:srgbClr val="002060"/>
                </a:solidFill>
                <a:latin typeface="Century Gothic"/>
                <a:ea typeface="Century Gothic"/>
              </a:rPr>
              <a:t> [n/a] </a:t>
            </a:r>
            <a:r>
              <a:rPr lang="en-GB" sz="1200" b="0" i="0" strike="noStrike" spc="-1" err="1">
                <a:solidFill>
                  <a:srgbClr val="002060"/>
                </a:solidFill>
                <a:latin typeface="Century Gothic"/>
                <a:ea typeface="Century Gothic"/>
              </a:rPr>
              <a:t>Konzert</a:t>
            </a:r>
            <a:r>
              <a:rPr lang="en-GB" sz="1200" b="0" i="0" strike="noStrike" spc="-1">
                <a:solidFill>
                  <a:srgbClr val="002060"/>
                </a:solidFill>
                <a:latin typeface="Century Gothic"/>
                <a:ea typeface="Century Gothic"/>
              </a:rPr>
              <a:t> [2350] </a:t>
            </a:r>
            <a:r>
              <a:rPr lang="en-GB" sz="1200" b="0" i="0" strike="noStrike" spc="-1" err="1">
                <a:solidFill>
                  <a:srgbClr val="002060"/>
                </a:solidFill>
                <a:latin typeface="Century Gothic"/>
                <a:ea typeface="Century Gothic"/>
              </a:rPr>
              <a:t>schwer</a:t>
            </a:r>
            <a:r>
              <a:rPr lang="en-GB" sz="1200" b="0" i="0" strike="noStrike" spc="-1">
                <a:solidFill>
                  <a:srgbClr val="002060"/>
                </a:solidFill>
                <a:latin typeface="Century Gothic"/>
                <a:ea typeface="Century Gothic"/>
              </a:rPr>
              <a:t> [256] </a:t>
            </a:r>
            <a:r>
              <a:rPr lang="en-GB" sz="1200" b="0" i="0" strike="noStrike" spc="-1" err="1">
                <a:solidFill>
                  <a:srgbClr val="002060"/>
                </a:solidFill>
                <a:latin typeface="Century Gothic"/>
                <a:ea typeface="Century Gothic"/>
              </a:rPr>
              <a:t>wer</a:t>
            </a:r>
            <a:r>
              <a:rPr lang="en-GB" sz="1200" b="0" i="0" strike="noStrike" spc="-1">
                <a:solidFill>
                  <a:srgbClr val="002060"/>
                </a:solidFill>
                <a:latin typeface="Century Gothic"/>
                <a:ea typeface="Century Gothic"/>
              </a:rPr>
              <a:t>? [173]</a:t>
            </a:r>
          </a:p>
          <a:p>
            <a:pPr marL="216000" indent="-216000">
              <a:lnSpc>
                <a:spcPct val="100000"/>
              </a:lnSpc>
            </a:pPr>
            <a:r>
              <a:rPr lang="en-GB" sz="1200" b="1" i="0" strike="noStrike" spc="-1">
                <a:solidFill>
                  <a:srgbClr val="002060"/>
                </a:solidFill>
                <a:latin typeface="Century Gothic"/>
                <a:ea typeface="Century Gothic"/>
              </a:rPr>
              <a:t>[-er] </a:t>
            </a:r>
            <a:r>
              <a:rPr lang="en-GB" sz="1200" b="0" i="0" strike="noStrike" spc="-1" err="1">
                <a:solidFill>
                  <a:srgbClr val="002060"/>
                </a:solidFill>
                <a:latin typeface="Century Gothic"/>
                <a:ea typeface="Century Gothic"/>
              </a:rPr>
              <a:t>wieder</a:t>
            </a:r>
            <a:r>
              <a:rPr lang="en-GB" sz="1200" b="0" i="0" strike="noStrike" spc="-1">
                <a:solidFill>
                  <a:srgbClr val="002060"/>
                </a:solidFill>
                <a:latin typeface="Century Gothic"/>
                <a:ea typeface="Century Gothic"/>
              </a:rPr>
              <a:t> [74] </a:t>
            </a:r>
            <a:r>
              <a:rPr lang="en-GB" sz="1200" b="0" i="0" strike="noStrike" spc="-1" err="1">
                <a:solidFill>
                  <a:srgbClr val="002060"/>
                </a:solidFill>
                <a:latin typeface="Century Gothic"/>
                <a:ea typeface="Century Gothic"/>
              </a:rPr>
              <a:t>aber</a:t>
            </a:r>
            <a:r>
              <a:rPr lang="en-GB" sz="1200" b="0" i="0" strike="noStrike" spc="-1">
                <a:solidFill>
                  <a:srgbClr val="002060"/>
                </a:solidFill>
                <a:latin typeface="Century Gothic"/>
                <a:ea typeface="Century Gothic"/>
              </a:rPr>
              <a:t> [31] </a:t>
            </a:r>
            <a:r>
              <a:rPr lang="en-GB" sz="1200" b="0" i="0" strike="noStrike" spc="-1" err="1">
                <a:solidFill>
                  <a:srgbClr val="002060"/>
                </a:solidFill>
                <a:latin typeface="Century Gothic"/>
                <a:ea typeface="Century Gothic"/>
              </a:rPr>
              <a:t>oder</a:t>
            </a:r>
            <a:r>
              <a:rPr lang="en-GB" sz="1200" b="0" i="0" strike="noStrike" spc="-1">
                <a:solidFill>
                  <a:srgbClr val="002060"/>
                </a:solidFill>
                <a:latin typeface="Century Gothic"/>
                <a:ea typeface="Century Gothic"/>
              </a:rPr>
              <a:t> [35] </a:t>
            </a:r>
            <a:r>
              <a:rPr lang="en-GB" sz="1200" b="0" i="0" strike="noStrike" spc="-1" err="1">
                <a:solidFill>
                  <a:srgbClr val="002060"/>
                </a:solidFill>
                <a:latin typeface="Century Gothic"/>
                <a:ea typeface="Century Gothic"/>
              </a:rPr>
              <a:t>Oktober</a:t>
            </a:r>
            <a:r>
              <a:rPr lang="en-GB" sz="1200" b="0" i="0" strike="noStrike" spc="-1">
                <a:solidFill>
                  <a:srgbClr val="002060"/>
                </a:solidFill>
                <a:latin typeface="Century Gothic"/>
                <a:ea typeface="Century Gothic"/>
              </a:rPr>
              <a:t> [1223] wunderbar [1603]</a:t>
            </a:r>
          </a:p>
          <a:p>
            <a:pPr marL="216000" indent="-216000">
              <a:lnSpc>
                <a:spcPct val="100000"/>
              </a:lnSpc>
            </a:pPr>
            <a:endParaRPr lang="en-GB" sz="1200" b="1" i="0" strike="noStrike" spc="-1">
              <a:solidFill>
                <a:srgbClr val="002060"/>
              </a:solidFill>
              <a:latin typeface="Century Gothic"/>
              <a:ea typeface="Century Gothic"/>
            </a:endParaRPr>
          </a:p>
          <a:p>
            <a:pPr marL="215900" indent="-215900">
              <a:lnSpc>
                <a:spcPct val="100000"/>
              </a:lnSpc>
            </a:pPr>
            <a:r>
              <a:rPr lang="it-IT" sz="1200" b="1" strike="noStrike" spc="-1">
                <a:solidFill>
                  <a:srgbClr val="002060"/>
                </a:solidFill>
                <a:latin typeface="Century Gothic"/>
                <a:ea typeface="Century Gothic"/>
              </a:rPr>
              <a:t>Vocabulary</a:t>
            </a:r>
            <a:r>
              <a:rPr lang="it-IT" sz="1200" b="0" strike="noStrike" spc="-1">
                <a:solidFill>
                  <a:srgbClr val="002060"/>
                </a:solidFill>
                <a:latin typeface="Century Gothic"/>
                <a:ea typeface="Century Gothic"/>
              </a:rPr>
              <a:t>: </a:t>
            </a:r>
            <a:r>
              <a:rPr lang="de-DE" sz="1200" b="0" i="0" strike="noStrike" spc="-1">
                <a:solidFill>
                  <a:srgbClr val="002060"/>
                </a:solidFill>
                <a:latin typeface="Century Gothic"/>
                <a:ea typeface="Century Gothic"/>
              </a:rPr>
              <a:t>essen [323] gehen [66] sehen [79] singen [1063] tanzen [1497] tragen [271] </a:t>
            </a:r>
            <a:r>
              <a:rPr lang="de-DE" sz="1200" b="1" i="0" strike="noStrike" spc="-1">
                <a:solidFill>
                  <a:srgbClr val="002060"/>
                </a:solidFill>
                <a:latin typeface="Century Gothic"/>
                <a:ea typeface="Century Gothic"/>
              </a:rPr>
              <a:t>man</a:t>
            </a:r>
            <a:r>
              <a:rPr lang="de-DE" sz="1200" b="0" i="0" strike="noStrike" spc="-1">
                <a:solidFill>
                  <a:srgbClr val="002060"/>
                </a:solidFill>
                <a:latin typeface="Century Gothic"/>
                <a:ea typeface="Century Gothic"/>
              </a:rPr>
              <a:t> [32] (Party)Kleidung [2820] </a:t>
            </a:r>
            <a:r>
              <a:rPr lang="de-DE" sz="1200" b="1" i="0" strike="noStrike" spc="-1">
                <a:solidFill>
                  <a:srgbClr val="002060"/>
                </a:solidFill>
                <a:latin typeface="Century Gothic"/>
                <a:ea typeface="Century Gothic"/>
              </a:rPr>
              <a:t>dann</a:t>
            </a:r>
            <a:r>
              <a:rPr lang="de-DE" sz="1200" b="0" i="0" strike="noStrike" spc="-1">
                <a:solidFill>
                  <a:srgbClr val="002060"/>
                </a:solidFill>
                <a:latin typeface="Century Gothic"/>
                <a:ea typeface="Century Gothic"/>
              </a:rPr>
              <a:t> [41]</a:t>
            </a:r>
          </a:p>
          <a:p>
            <a:pPr marL="215900" indent="-215900"/>
            <a:r>
              <a:rPr lang="de-DE" b="1" spc="-1">
                <a:solidFill>
                  <a:srgbClr val="002060"/>
                </a:solidFill>
              </a:rPr>
              <a:t>Revisit 1: </a:t>
            </a:r>
            <a:r>
              <a:rPr lang="de-DE" spc="-1">
                <a:solidFill>
                  <a:srgbClr val="002060"/>
                </a:solidFill>
              </a:rPr>
              <a:t>language from Term 2</a:t>
            </a:r>
            <a:endParaRPr lang="en-US" spc="-1">
              <a:solidFill>
                <a:srgbClr val="002060"/>
              </a:solidFill>
            </a:endParaRPr>
          </a:p>
          <a:p>
            <a:pPr marL="215900" indent="-215900"/>
            <a:r>
              <a:rPr lang="de-DE" b="1" spc="-1">
                <a:solidFill>
                  <a:srgbClr val="002060"/>
                </a:solidFill>
              </a:rPr>
              <a:t>Revisit 2: </a:t>
            </a:r>
            <a:r>
              <a:rPr lang="de-DE" spc="-1">
                <a:solidFill>
                  <a:srgbClr val="002060"/>
                </a:solidFill>
              </a:rPr>
              <a:t>finden [103] Sie [7] Kunst [554] Müll [4506] Projekt [720]  </a:t>
            </a:r>
            <a:endParaRPr lang="de-DE"/>
          </a:p>
          <a:p>
            <a:pPr marL="216000" indent="-216000">
              <a:lnSpc>
                <a:spcPct val="100000"/>
              </a:lnSpc>
            </a:pPr>
            <a:r>
              <a:rPr lang="en-GB" sz="1100">
                <a:solidFill>
                  <a:sysClr val="windowText" lastClr="000000"/>
                </a:solidFill>
                <a:effectLst/>
                <a:latin typeface="+mn-lt"/>
                <a:ea typeface="+mn-ea"/>
                <a:cs typeface="+mn-cs"/>
              </a:rPr>
              <a:t>Jones, R.L &amp; </a:t>
            </a:r>
            <a:r>
              <a:rPr lang="en-GB" sz="1100" err="1">
                <a:solidFill>
                  <a:sysClr val="windowText" lastClr="000000"/>
                </a:solidFill>
                <a:effectLst/>
                <a:latin typeface="+mn-lt"/>
                <a:ea typeface="+mn-ea"/>
                <a:cs typeface="+mn-cs"/>
              </a:rPr>
              <a:t>Tschirner</a:t>
            </a:r>
            <a:r>
              <a:rPr lang="en-GB" sz="1100">
                <a:solidFill>
                  <a:sysClr val="windowText" lastClr="000000"/>
                </a:solidFill>
                <a:effectLst/>
                <a:latin typeface="+mn-lt"/>
                <a:ea typeface="+mn-ea"/>
                <a:cs typeface="+mn-cs"/>
              </a:rPr>
              <a:t>, E. (2019). A frequency dictionary of German: Core vocabulary for learners. London: Routledge.</a:t>
            </a:r>
            <a:endParaRPr lang="en-GB" sz="1100" baseline="0">
              <a:solidFill>
                <a:sysClr val="windowText" lastClr="000000"/>
              </a:solidFill>
            </a:endParaRPr>
          </a:p>
          <a:p>
            <a:pPr marL="216000" indent="-216000">
              <a:lnSpc>
                <a:spcPct val="100000"/>
              </a:lnSpc>
            </a:pPr>
            <a:endParaRPr lang="en-GB" sz="1100" b="0" strike="noStrike" spc="-1">
              <a:latin typeface="Arial"/>
            </a:endParaRPr>
          </a:p>
          <a:p>
            <a:pPr marL="216000" indent="-216000">
              <a:lnSpc>
                <a:spcPct val="100000"/>
              </a:lnSpc>
            </a:pPr>
            <a:r>
              <a:rPr lang="en-GB" sz="1100" b="0" strike="noStrike" spc="-1">
                <a:solidFill>
                  <a:srgbClr val="000000"/>
                </a:solidFill>
                <a:latin typeface="Calibri"/>
                <a:ea typeface="Calibri"/>
              </a:rPr>
              <a:t>The frequency rankings for words that occur in this PowerPoint which have been</a:t>
            </a:r>
            <a:r>
              <a:rPr lang="en-GB" sz="1100" b="0" i="1" strike="noStrike" spc="-1">
                <a:solidFill>
                  <a:srgbClr val="000000"/>
                </a:solidFill>
                <a:latin typeface="Calibri"/>
                <a:ea typeface="Calibri"/>
              </a:rPr>
              <a:t> previously</a:t>
            </a:r>
            <a:r>
              <a:rPr lang="en-GB" sz="1100" b="0" strike="noStrike" spc="-1">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a:solidFill>
                  <a:srgbClr val="000000"/>
                </a:solidFill>
                <a:latin typeface="Calibri"/>
                <a:ea typeface="Calibri"/>
              </a:rPr>
              <a:t>introduced and formally re-visited those words. </a:t>
            </a:r>
            <a:endParaRPr lang="en-GB" sz="1100" b="0" strike="noStrike" spc="-1">
              <a:latin typeface="Arial"/>
            </a:endParaRPr>
          </a:p>
          <a:p>
            <a:pPr marL="216000" indent="-216000">
              <a:lnSpc>
                <a:spcPct val="100000"/>
              </a:lnSpc>
            </a:pPr>
            <a:r>
              <a:rPr lang="en-GB" sz="1200" b="0" strike="noStrike" spc="-1">
                <a:solidFill>
                  <a:srgbClr val="000000"/>
                </a:solidFill>
                <a:latin typeface="Calibri"/>
                <a:ea typeface="Calibri"/>
              </a:rPr>
              <a:t>For any </a:t>
            </a:r>
            <a:r>
              <a:rPr lang="en-GB" sz="1200" b="0" i="1" strike="noStrike" spc="-1">
                <a:solidFill>
                  <a:srgbClr val="000000"/>
                </a:solidFill>
                <a:latin typeface="Calibri"/>
                <a:ea typeface="Calibri"/>
              </a:rPr>
              <a:t>other </a:t>
            </a:r>
            <a:r>
              <a:rPr lang="en-GB" sz="1200" b="0" strike="noStrike" spc="-1">
                <a:solidFill>
                  <a:srgbClr val="000000"/>
                </a:solidFill>
                <a:latin typeface="Calibri"/>
                <a:ea typeface="Calibri"/>
              </a:rPr>
              <a:t>words that occur incidentally in this PowerPoint, frequency rankings will be provided in the notes field wherever possible.</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800" b="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a:solidFill>
                  <a:srgbClr val="000000"/>
                </a:solidFill>
                <a:effectLst/>
                <a:highlight>
                  <a:srgbClr val="FFFF00"/>
                </a:highlight>
                <a:latin typeface="Calibri" panose="020F0502020204030204" pitchFamily="34" charset="0"/>
                <a:ea typeface="Calibri" panose="020F0502020204030204" pitchFamily="34" charset="0"/>
              </a:rPr>
              <a:t> </a:t>
            </a:r>
            <a:r>
              <a:rPr lang="en-GB" sz="1800" b="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a:solidFill>
                  <a:srgbClr val="000000"/>
                </a:solidFill>
                <a:effectLst/>
                <a:highlight>
                  <a:srgbClr val="FFFF00"/>
                </a:highlight>
                <a:latin typeface="Calibri" panose="020F0502020204030204" pitchFamily="34" charset="0"/>
                <a:ea typeface="Calibri" panose="020F0502020204030204" pitchFamily="34" charset="0"/>
              </a:rPr>
              <a:t> </a:t>
            </a:r>
            <a:r>
              <a:rPr lang="en-GB" sz="1800" b="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a:effectLst/>
              </a:rPr>
              <a:t> </a:t>
            </a:r>
            <a:endParaRPr lang="en-GB" sz="1200" b="0" strike="noStrike" spc="-1">
              <a:latin typeface="Arial"/>
            </a:endParaRPr>
          </a:p>
          <a:p>
            <a:pPr marL="216000" indent="-216000">
              <a:lnSpc>
                <a:spcPct val="100000"/>
              </a:lnSpc>
            </a:pPr>
            <a:endParaRPr lang="en-GB" sz="1200" b="0" strike="noStrike" spc="-1">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a:solidFill>
                  <a:srgbClr val="000000"/>
                </a:solidFill>
                <a:latin typeface="Calibri"/>
                <a:ea typeface="Calibri"/>
              </a:rPr>
              <a:t>Timing: 2 minutes </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Calibri"/>
                <a:ea typeface="Calibri"/>
              </a:rPr>
              <a:t>Procedure:</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a:solidFill>
                  <a:srgbClr val="000000"/>
                </a:solidFill>
                <a:latin typeface="Calibri"/>
                <a:ea typeface="Calibri"/>
              </a:rPr>
              <a:t>Elicit English translation for the German</a:t>
            </a:r>
            <a:r>
              <a:rPr lang="en-GB" sz="1200" b="0" strike="noStrike" spc="-1" baseline="0">
                <a:solidFill>
                  <a:srgbClr val="000000"/>
                </a:solidFill>
                <a:latin typeface="Calibri"/>
                <a:ea typeface="Calibri"/>
              </a:rPr>
              <a:t> </a:t>
            </a:r>
            <a:r>
              <a:rPr lang="en-GB" sz="1200" b="0" strike="noStrike" spc="-1">
                <a:solidFill>
                  <a:srgbClr val="000000"/>
                </a:solidFill>
                <a:latin typeface="Calibri"/>
                <a:ea typeface="Calibri"/>
              </a:rPr>
              <a:t>examples provided.  </a:t>
            </a:r>
            <a:endParaRPr lang="en-GB" sz="1200" b="0" strike="noStrike" spc="-1">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710900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a:solidFill>
                  <a:srgbClr val="000000"/>
                </a:solidFill>
                <a:latin typeface="Calibri"/>
                <a:ea typeface="Calibri"/>
              </a:rPr>
              <a:t>Timing: 5 minutes</a:t>
            </a:r>
          </a:p>
          <a:p>
            <a:pPr marL="216000" indent="-215280">
              <a:lnSpc>
                <a:spcPct val="100000"/>
              </a:lnSpc>
            </a:pPr>
            <a:endParaRPr lang="en-GB" sz="1200" b="1" strike="noStrike" spc="-1">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present some cultural information on this week’s theme, Fasnacht, and what this looks like in the town where </a:t>
            </a:r>
            <a:r>
              <a:rPr lang="en-GB" sz="1200" b="0" strike="noStrike" spc="-1" err="1">
                <a:solidFill>
                  <a:srgbClr val="000000"/>
                </a:solidFill>
                <a:latin typeface="Calibri"/>
                <a:ea typeface="Calibri"/>
              </a:rPr>
              <a:t>Lias</a:t>
            </a:r>
            <a:r>
              <a:rPr lang="en-GB" sz="1200" b="0" strike="noStrike" spc="-1">
                <a:solidFill>
                  <a:srgbClr val="000000"/>
                </a:solidFill>
                <a:latin typeface="Calibri"/>
                <a:ea typeface="Calibri"/>
              </a:rPr>
              <a:t> and Ronja are from – Biel. The descriptions are based on the timetable of the 2023 carnival from the official website </a:t>
            </a:r>
            <a:r>
              <a:rPr lang="en-GB" sz="1200" b="0" strike="noStrike" spc="-1">
                <a:latin typeface="Arial"/>
              </a:rPr>
              <a:t>https://</a:t>
            </a:r>
            <a:r>
              <a:rPr lang="en-GB" sz="1200" b="0" strike="noStrike" spc="-1" err="1">
                <a:latin typeface="Arial"/>
              </a:rPr>
              <a:t>faschingszunft.ch</a:t>
            </a:r>
            <a:r>
              <a:rPr lang="en-GB" sz="1200" b="0" strike="noStrike" spc="-1">
                <a:latin typeface="Arial"/>
              </a:rPr>
              <a:t>/ </a:t>
            </a:r>
          </a:p>
          <a:p>
            <a:pPr marL="216000" indent="-215280">
              <a:lnSpc>
                <a:spcPct val="100000"/>
              </a:lnSpc>
            </a:pPr>
            <a:endParaRPr lang="en-GB" sz="1200" b="0"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Procedure:</a:t>
            </a:r>
          </a:p>
          <a:p>
            <a:pPr marL="229320" indent="-228600">
              <a:lnSpc>
                <a:spcPct val="100000"/>
              </a:lnSpc>
              <a:buAutoNum type="arabicPeriod"/>
            </a:pPr>
            <a:r>
              <a:rPr lang="en-GB" sz="1200" b="0" strike="noStrike" spc="-1">
                <a:solidFill>
                  <a:srgbClr val="000000"/>
                </a:solidFill>
                <a:latin typeface="Calibri"/>
                <a:ea typeface="Calibri"/>
              </a:rPr>
              <a:t>Read through the text, or play the recordings. Make sure the meaning is clear. Translations are included below.</a:t>
            </a:r>
          </a:p>
          <a:p>
            <a:pPr marL="229320" indent="-228600">
              <a:lnSpc>
                <a:spcPct val="100000"/>
              </a:lnSpc>
              <a:buAutoNum type="arabicPeriod"/>
            </a:pPr>
            <a:r>
              <a:rPr lang="en-GB" sz="1200" b="0" strike="noStrike" spc="-1">
                <a:solidFill>
                  <a:srgbClr val="000000"/>
                </a:solidFill>
                <a:latin typeface="Calibri"/>
                <a:ea typeface="Calibri"/>
              </a:rPr>
              <a:t>Ask pupils to match the first box with the right picture.</a:t>
            </a:r>
          </a:p>
          <a:p>
            <a:pPr marL="229320" indent="-228600">
              <a:lnSpc>
                <a:spcPct val="100000"/>
              </a:lnSpc>
              <a:buAutoNum type="arabicPeriod"/>
            </a:pPr>
            <a:r>
              <a:rPr lang="en-GB" sz="1200" b="0" strike="noStrike" spc="-1">
                <a:solidFill>
                  <a:srgbClr val="000000"/>
                </a:solidFill>
                <a:latin typeface="Calibri"/>
                <a:ea typeface="Calibri"/>
              </a:rPr>
              <a:t>Click to bring up the question of why they think the mayor gives the key to the town to the carnival prince. Pupils can answer in English. The reason is that for the carnival time, the prince is in charge, not the mayor! The prince is usually a citizen from the town and is chosen each year to lead the carnival proceedings. He gives the key back at the end of the carnival.</a:t>
            </a:r>
          </a:p>
          <a:p>
            <a:pPr marL="229320" indent="-228600">
              <a:lnSpc>
                <a:spcPct val="100000"/>
              </a:lnSpc>
              <a:buAutoNum type="arabicPeriod"/>
            </a:pPr>
            <a:r>
              <a:rPr lang="en-GB" sz="1200" b="0" strike="noStrike" spc="-1">
                <a:solidFill>
                  <a:srgbClr val="000000"/>
                </a:solidFill>
                <a:latin typeface="Calibri"/>
                <a:ea typeface="Calibri"/>
              </a:rPr>
              <a:t>Continue matching the other boxes and pictures, clicking to reveal the answers.</a:t>
            </a:r>
          </a:p>
          <a:p>
            <a:pPr marL="216000" indent="-215280">
              <a:lnSpc>
                <a:spcPct val="100000"/>
              </a:lnSpc>
            </a:pPr>
            <a:endParaRPr lang="en-GB" sz="1200" b="0" strike="noStrike" spc="-1">
              <a:solidFill>
                <a:srgbClr val="000000"/>
              </a:solidFill>
              <a:latin typeface="Calibri"/>
              <a:ea typeface="Calibri"/>
            </a:endParaRPr>
          </a:p>
          <a:p>
            <a:pPr>
              <a:lnSpc>
                <a:spcPct val="100000"/>
              </a:lnSpc>
            </a:pPr>
            <a:r>
              <a:rPr lang="en-GB" sz="1200" b="1" strike="noStrike" spc="-1">
                <a:solidFill>
                  <a:srgbClr val="000000"/>
                </a:solidFill>
                <a:latin typeface="Calibri"/>
              </a:rPr>
              <a:t>Translation</a:t>
            </a:r>
          </a:p>
          <a:p>
            <a:pPr>
              <a:lnSpc>
                <a:spcPct val="100000"/>
              </a:lnSpc>
            </a:pPr>
            <a:r>
              <a:rPr lang="en-GB" sz="1200" b="0" strike="noStrike" spc="-1">
                <a:solidFill>
                  <a:srgbClr val="000000"/>
                </a:solidFill>
                <a:latin typeface="Calibri"/>
              </a:rPr>
              <a:t>1. On Thursday the mayor gives the key to the town to ”Prince Carnaval” (the carnival prince). The word ‘</a:t>
            </a:r>
            <a:r>
              <a:rPr lang="en-GB" sz="1200" b="0" strike="noStrike" spc="-1" err="1">
                <a:solidFill>
                  <a:srgbClr val="000000"/>
                </a:solidFill>
                <a:latin typeface="Calibri"/>
              </a:rPr>
              <a:t>carnaval</a:t>
            </a:r>
            <a:r>
              <a:rPr lang="en-GB" sz="1200" b="0" strike="noStrike" spc="-1">
                <a:solidFill>
                  <a:srgbClr val="000000"/>
                </a:solidFill>
                <a:latin typeface="Calibri"/>
              </a:rPr>
              <a:t>’ is French as Biel/Bienne is a bilingual town.</a:t>
            </a:r>
          </a:p>
          <a:p>
            <a:pPr>
              <a:lnSpc>
                <a:spcPct val="100000"/>
              </a:lnSpc>
            </a:pPr>
            <a:r>
              <a:rPr lang="en-GB" sz="1200" b="0" strike="noStrike" spc="-1">
                <a:solidFill>
                  <a:srgbClr val="000000"/>
                </a:solidFill>
                <a:latin typeface="Calibri"/>
              </a:rPr>
              <a:t>2. On Friday at 8:30pm people walk through the streets . People wear costumes with lights. (You can mention that this is a night parade).</a:t>
            </a:r>
          </a:p>
          <a:p>
            <a:pPr>
              <a:lnSpc>
                <a:spcPct val="100000"/>
              </a:lnSpc>
            </a:pPr>
            <a:r>
              <a:rPr lang="en-GB" sz="1200" b="0" strike="noStrike" spc="-1">
                <a:solidFill>
                  <a:srgbClr val="000000"/>
                </a:solidFill>
                <a:latin typeface="Calibri"/>
              </a:rPr>
              <a:t>3. On Saturday there is a “Children’s Monster Concert”. Then there is a children’s disco with a confetti fight.</a:t>
            </a:r>
          </a:p>
          <a:p>
            <a:pPr>
              <a:lnSpc>
                <a:spcPct val="100000"/>
              </a:lnSpc>
            </a:pPr>
            <a:r>
              <a:rPr lang="en-GB" sz="1200" b="0" strike="noStrike" spc="-1">
                <a:solidFill>
                  <a:srgbClr val="000000"/>
                </a:solidFill>
                <a:latin typeface="Calibri"/>
              </a:rPr>
              <a:t>4. On Sunday people in costumes walk through the streets (You can mention this is a parade). Then there is a big party!</a:t>
            </a:r>
            <a:endParaRPr lang="en-GB" sz="1200" b="0" strike="noStrike" spc="-1">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a:effectLst/>
              <a:latin typeface="Calibri" panose="020F0502020204030204" pitchFamily="34" charset="0"/>
              <a:ea typeface="Malgun Gothic" panose="020B0503020000020004" pitchFamily="34" charset="-127"/>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Calibri" panose="020F0502020204030204" pitchFamily="34" charset="0"/>
                <a:ea typeface="Malgun Gothic" panose="020B0503020000020004" pitchFamily="34" charset="-127"/>
                <a:cs typeface="Times New Roman" panose="02020603050405020304" pitchFamily="18" charset="0"/>
              </a:rPr>
              <a:t>“</a:t>
            </a:r>
            <a:r>
              <a:rPr lang="en-GB" sz="1800" u="sng" kern="10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3"/>
              </a:rPr>
              <a:t>2015/2016 Werne</a:t>
            </a:r>
            <a:r>
              <a:rPr lang="en-GB" sz="1800" kern="100">
                <a:effectLst/>
                <a:latin typeface="Calibri" panose="020F0502020204030204" pitchFamily="34" charset="0"/>
                <a:ea typeface="Malgun Gothic" panose="020B0503020000020004" pitchFamily="34" charset="-127"/>
                <a:cs typeface="Times New Roman" panose="02020603050405020304" pitchFamily="18" charset="0"/>
              </a:rPr>
              <a:t>” by </a:t>
            </a:r>
            <a:r>
              <a:rPr lang="en-GB" sz="1800" u="sng" kern="10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3"/>
              </a:rPr>
              <a:t>Bund Ruhr – Karneval e.V.</a:t>
            </a:r>
            <a:r>
              <a:rPr lang="en-GB" sz="1800" kern="100">
                <a:effectLst/>
                <a:latin typeface="Calibri" panose="020F0502020204030204" pitchFamily="34" charset="0"/>
                <a:ea typeface="Malgun Gothic" panose="020B0503020000020004" pitchFamily="34" charset="-127"/>
                <a:cs typeface="Times New Roman" panose="02020603050405020304" pitchFamily="18" charset="0"/>
              </a:rPr>
              <a:t> is licensed under </a:t>
            </a:r>
            <a:r>
              <a:rPr lang="en-GB" sz="1800" u="sng" kern="10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4"/>
              </a:rPr>
              <a:t>CC BY-NC-ND 2.0</a:t>
            </a:r>
            <a:r>
              <a:rPr lang="en-GB" sz="1800" kern="100">
                <a:effectLst/>
                <a:latin typeface="Calibri" panose="020F0502020204030204" pitchFamily="34" charset="0"/>
                <a:ea typeface="Malgun Gothic" panose="020B0503020000020004" pitchFamily="34" charset="-127"/>
                <a:cs typeface="Times New Roman" panose="02020603050405020304" pitchFamily="18" charset="0"/>
              </a:rPr>
              <a:t> </a:t>
            </a:r>
          </a:p>
          <a:p>
            <a:r>
              <a:rPr lang="en-GB" sz="1800" kern="100">
                <a:effectLst/>
                <a:latin typeface="Calibri" panose="020F0502020204030204" pitchFamily="34" charset="0"/>
                <a:ea typeface="Malgun Gothic" panose="020B0503020000020004" pitchFamily="34" charset="-127"/>
                <a:cs typeface="Times New Roman" panose="02020603050405020304" pitchFamily="18" charset="0"/>
              </a:rPr>
              <a:t>“</a:t>
            </a:r>
            <a:r>
              <a:rPr lang="en-GB" sz="1800" u="sng" kern="10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5"/>
              </a:rPr>
              <a:t>Basler Fasnacht 2017, Kinderumzug</a:t>
            </a:r>
            <a:r>
              <a:rPr lang="en-GB" sz="1800" kern="100">
                <a:effectLst/>
                <a:latin typeface="Calibri" panose="020F0502020204030204" pitchFamily="34" charset="0"/>
                <a:ea typeface="Malgun Gothic" panose="020B0503020000020004" pitchFamily="34" charset="-127"/>
                <a:cs typeface="Times New Roman" panose="02020603050405020304" pitchFamily="18" charset="0"/>
              </a:rPr>
              <a:t>” by </a:t>
            </a:r>
            <a:r>
              <a:rPr lang="en-GB" sz="1800" u="sng" kern="10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6"/>
              </a:rPr>
              <a:t>-jkb-</a:t>
            </a:r>
            <a:r>
              <a:rPr lang="en-GB" sz="1800" kern="100">
                <a:effectLst/>
                <a:latin typeface="Calibri" panose="020F0502020204030204" pitchFamily="34" charset="0"/>
                <a:ea typeface="Malgun Gothic" panose="020B0503020000020004" pitchFamily="34" charset="-127"/>
                <a:cs typeface="Times New Roman" panose="02020603050405020304" pitchFamily="18" charset="0"/>
              </a:rPr>
              <a:t> is licensed under </a:t>
            </a:r>
            <a:r>
              <a:rPr lang="en-GB" sz="1800" u="sng" kern="10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7"/>
              </a:rPr>
              <a:t>CC BY-SA 3.0</a:t>
            </a:r>
            <a:endParaRPr lang="en-GB" sz="1800" kern="100">
              <a:effectLst/>
              <a:latin typeface="Calibri" panose="020F0502020204030204" pitchFamily="34" charset="0"/>
              <a:ea typeface="Malgun Gothic" panose="020B0503020000020004" pitchFamily="34" charset="-127"/>
              <a:cs typeface="Times New Roman" panose="02020603050405020304" pitchFamily="18" charset="0"/>
            </a:endParaRPr>
          </a:p>
          <a:p>
            <a:r>
              <a:rPr lang="en-GB" sz="1800" kern="100">
                <a:effectLst/>
                <a:latin typeface="Calibri" panose="020F0502020204030204" pitchFamily="34" charset="0"/>
                <a:ea typeface="Malgun Gothic" panose="020B0503020000020004" pitchFamily="34" charset="-127"/>
                <a:cs typeface="Times New Roman" panose="02020603050405020304" pitchFamily="18" charset="0"/>
              </a:rPr>
              <a:t>“</a:t>
            </a:r>
            <a:r>
              <a:rPr lang="en-GB" sz="1800" u="sng" kern="10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8"/>
              </a:rPr>
              <a:t>Paisley 2016 Halloween parade</a:t>
            </a:r>
            <a:r>
              <a:rPr lang="en-GB" sz="1800" kern="100">
                <a:effectLst/>
                <a:latin typeface="Calibri" panose="020F0502020204030204" pitchFamily="34" charset="0"/>
                <a:ea typeface="Malgun Gothic" panose="020B0503020000020004" pitchFamily="34" charset="-127"/>
                <a:cs typeface="Times New Roman" panose="02020603050405020304" pitchFamily="18" charset="0"/>
              </a:rPr>
              <a:t>” by </a:t>
            </a:r>
            <a:r>
              <a:rPr lang="en-GB" sz="1800" u="sng" kern="10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9"/>
              </a:rPr>
              <a:t>david cameron photographer</a:t>
            </a:r>
            <a:r>
              <a:rPr lang="en-GB" sz="1800" kern="100">
                <a:effectLst/>
                <a:latin typeface="Calibri" panose="020F0502020204030204" pitchFamily="34" charset="0"/>
                <a:ea typeface="Malgun Gothic" panose="020B0503020000020004" pitchFamily="34" charset="-127"/>
                <a:cs typeface="Times New Roman" panose="02020603050405020304" pitchFamily="18" charset="0"/>
              </a:rPr>
              <a:t> is licensed under </a:t>
            </a:r>
            <a:r>
              <a:rPr lang="en-GB" sz="1800" u="sng" kern="10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10"/>
              </a:rPr>
              <a:t>CC BY-SA 2.0</a:t>
            </a:r>
            <a:endParaRPr lang="en-GB" sz="1800" kern="100">
              <a:effectLst/>
              <a:latin typeface="Calibri" panose="020F0502020204030204" pitchFamily="34" charset="0"/>
              <a:ea typeface="Malgun Gothic" panose="020B0503020000020004" pitchFamily="34" charset="-127"/>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a:effectLst/>
              <a:latin typeface="Calibri" panose="020F0502020204030204" pitchFamily="34" charset="0"/>
              <a:ea typeface="Malgun Gothic" panose="020B0503020000020004" pitchFamily="34" charset="-127"/>
              <a:cs typeface="Times New Roman" panose="02020603050405020304" pitchFamily="18" charset="0"/>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Timing: 5 minutes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Aim: </a:t>
            </a:r>
            <a:r>
              <a:rPr lang="en-US" b="0"/>
              <a:t>to </a:t>
            </a:r>
            <a:r>
              <a:rPr lang="en-US" b="0" err="1"/>
              <a:t>practise</a:t>
            </a:r>
            <a:r>
              <a:rPr lang="en-US" b="0"/>
              <a:t> written comprehension of ‘man’ and ‘</a:t>
            </a:r>
            <a:r>
              <a:rPr lang="en-US" b="0" err="1"/>
              <a:t>sie</a:t>
            </a:r>
            <a:r>
              <a:rPr lang="en-US" b="0"/>
              <a:t>’ and </a:t>
            </a:r>
            <a:r>
              <a:rPr lang="en-US" b="0" baseline="0"/>
              <a:t>vocabulary associated with Fasnacht.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r>
              <a:rPr lang="en-US" b="1"/>
              <a:t>Procedure:</a:t>
            </a:r>
          </a:p>
          <a:p>
            <a:r>
              <a:rPr lang="en-US" b="0"/>
              <a:t>1. Students write 1-8 and </a:t>
            </a:r>
            <a:r>
              <a:rPr lang="en-US" b="1" err="1"/>
              <a:t>sie</a:t>
            </a:r>
            <a:r>
              <a:rPr lang="en-US" b="1"/>
              <a:t> (they)</a:t>
            </a:r>
            <a:r>
              <a:rPr lang="en-US" b="0"/>
              <a:t> or</a:t>
            </a:r>
            <a:r>
              <a:rPr lang="en-US" b="1"/>
              <a:t> man (people, you in general) </a:t>
            </a:r>
            <a:r>
              <a:rPr lang="en-US" b="0"/>
              <a:t>according to whether the verb is</a:t>
            </a:r>
            <a:r>
              <a:rPr lang="en-US" b="0" baseline="0"/>
              <a:t> singular or plural.</a:t>
            </a:r>
            <a:endParaRPr lang="en-US" b="0"/>
          </a:p>
          <a:p>
            <a:r>
              <a:rPr lang="en-US" b="0"/>
              <a:t>2. Answers</a:t>
            </a:r>
            <a:r>
              <a:rPr lang="en-US" b="0" baseline="0"/>
              <a:t> are revealed on a mouse click.</a:t>
            </a:r>
          </a:p>
          <a:p>
            <a:r>
              <a:rPr lang="en-US" b="0" baseline="0"/>
              <a:t>3. Move on to the next slide for a comprehension task based on the same text.</a:t>
            </a:r>
            <a:endParaRPr lang="en-US" b="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Timing: 5 minutes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Aim: </a:t>
            </a:r>
            <a:r>
              <a:rPr lang="en-US" b="0"/>
              <a:t>to </a:t>
            </a:r>
            <a:r>
              <a:rPr lang="en-US" b="0" err="1"/>
              <a:t>practise</a:t>
            </a:r>
            <a:r>
              <a:rPr lang="en-US" b="0"/>
              <a:t> written comprehension of ‘man’ and ‘</a:t>
            </a:r>
            <a:r>
              <a:rPr lang="en-US" b="0" err="1"/>
              <a:t>sie</a:t>
            </a:r>
            <a:r>
              <a:rPr lang="en-US" b="0"/>
              <a:t>’ and </a:t>
            </a:r>
            <a:r>
              <a:rPr lang="en-US" b="0" baseline="0"/>
              <a:t>vocabulary associated with Fasnacht.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r>
              <a:rPr lang="en-US" b="1"/>
              <a:t>Procedure:</a:t>
            </a:r>
          </a:p>
          <a:p>
            <a:pPr marL="228600" indent="-228600">
              <a:buAutoNum type="arabicPeriod"/>
            </a:pPr>
            <a:r>
              <a:rPr lang="en-US" b="0"/>
              <a:t>Pupils volunteer English meanings of each sentence.</a:t>
            </a:r>
          </a:p>
          <a:p>
            <a:pPr marL="228600" indent="-228600">
              <a:buAutoNum type="arabicPeriod"/>
            </a:pPr>
            <a:r>
              <a:rPr lang="en-US" b="0"/>
              <a:t>Teacher clicks to reveal written answers.</a:t>
            </a:r>
          </a:p>
          <a:p>
            <a:pPr marL="228600" indent="-228600">
              <a:buAutoNum type="arabicPeriod" startAt="3"/>
            </a:pPr>
            <a:r>
              <a:rPr lang="en-GB"/>
              <a:t>If desired, click the buttons to play full sentence audio.</a:t>
            </a:r>
            <a:endParaRPr lang="en-GB" sz="1200" b="0" strike="noStrike" spc="-1">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82421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[er] </a:t>
            </a:r>
            <a:r>
              <a:rPr lang="en-GB" b="0" dirty="0"/>
              <a:t>sound first, on its own. Pupils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er</a:t>
            </a:r>
            <a:r>
              <a:rPr lang="en-GB" sz="1200" b="0" dirty="0">
                <a:solidFill>
                  <a:schemeClr val="tx1"/>
                </a:solidFill>
                <a:latin typeface="+mn-lt"/>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to an imaginary ‘he’, using your index finger, thumb point upwards (to make the gesture more exaggerated), as per the image.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[er] </a:t>
            </a:r>
            <a:r>
              <a:rPr lang="en-GB" baseline="0" dirty="0"/>
              <a:t>sound, pronouncing </a:t>
            </a:r>
            <a:r>
              <a:rPr lang="en-GB" b="0" baseline="0" dirty="0"/>
              <a:t>”</a:t>
            </a:r>
            <a:r>
              <a:rPr lang="en-GB" b="1" baseline="0" dirty="0"/>
              <a:t>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er</a:t>
            </a:r>
            <a:r>
              <a:rPr lang="en-GB" baseline="0" dirty="0"/>
              <a:t> [15]</a:t>
            </a:r>
            <a:br>
              <a:rPr lang="en-GB" baseline="0" dirty="0"/>
            </a:br>
            <a:r>
              <a:rPr lang="en-GB" i="1" dirty="0"/>
              <a:t>Source:  Jones, R.L. &amp; </a:t>
            </a:r>
            <a:r>
              <a:rPr lang="en-GB" i="1" dirty="0" err="1"/>
              <a:t>Tschirner</a:t>
            </a:r>
            <a:r>
              <a:rPr lang="en-GB" i="1" dirty="0"/>
              <a:t>, E. (2006).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39163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a:t>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er </a:t>
            </a:r>
            <a:r>
              <a:rPr lang="en-GB" baseline="0" dirty="0"/>
              <a:t>[15] </a:t>
            </a:r>
            <a:r>
              <a:rPr lang="en-GB" b="1" baseline="0" dirty="0" err="1"/>
              <a:t>fertig</a:t>
            </a:r>
            <a:r>
              <a:rPr lang="en-GB" baseline="0" dirty="0"/>
              <a:t> [n/a] </a:t>
            </a:r>
            <a:r>
              <a:rPr lang="en-GB" b="1" baseline="0" dirty="0" err="1"/>
              <a:t>Konzert</a:t>
            </a:r>
            <a:r>
              <a:rPr lang="en-GB" baseline="0" dirty="0"/>
              <a:t> [2350]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[er] </a:t>
            </a:r>
            <a:r>
              <a:rPr lang="en-GB" b="0" dirty="0"/>
              <a:t>sound first, on its own. Pupils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wieder</a:t>
            </a:r>
            <a:r>
              <a:rPr lang="en-GB" sz="1200" dirty="0">
                <a:solidFill>
                  <a:schemeClr val="tx1"/>
                </a:solidFill>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roll your hands over in the air, clockwise. Your hands are in front of your body.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[er] </a:t>
            </a:r>
            <a:r>
              <a:rPr lang="en-GB" baseline="0" dirty="0"/>
              <a:t>sound, pronouncing </a:t>
            </a:r>
            <a:r>
              <a:rPr lang="en-GB" b="0" baseline="0" dirty="0"/>
              <a:t>”</a:t>
            </a:r>
            <a:r>
              <a:rPr lang="en-GB" b="1" baseline="0" dirty="0" err="1"/>
              <a:t>wieder</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wieder</a:t>
            </a:r>
            <a:r>
              <a:rPr lang="en-GB" b="1" baseline="0" dirty="0"/>
              <a:t> </a:t>
            </a:r>
            <a:r>
              <a:rPr lang="en-GB" baseline="0" dirty="0"/>
              <a:t>[74]</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7491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err="1"/>
              <a:t>wieder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four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wieder</a:t>
            </a:r>
            <a:r>
              <a:rPr lang="en-GB" b="1" baseline="0" dirty="0"/>
              <a:t> </a:t>
            </a:r>
            <a:r>
              <a:rPr lang="en-GB" baseline="0" dirty="0"/>
              <a:t>[74] </a:t>
            </a:r>
            <a:r>
              <a:rPr lang="en-GB" b="1" baseline="0" dirty="0" err="1"/>
              <a:t>aber</a:t>
            </a:r>
            <a:r>
              <a:rPr lang="en-GB" b="1" baseline="0" dirty="0"/>
              <a:t> </a:t>
            </a:r>
            <a:r>
              <a:rPr lang="en-GB" baseline="0" dirty="0"/>
              <a:t>[31] </a:t>
            </a:r>
            <a:r>
              <a:rPr lang="en-GB" b="1" baseline="0" dirty="0" err="1"/>
              <a:t>oder</a:t>
            </a:r>
            <a:r>
              <a:rPr lang="en-GB" b="1" baseline="0" dirty="0"/>
              <a:t> </a:t>
            </a:r>
            <a:r>
              <a:rPr lang="en-GB" baseline="0" dirty="0"/>
              <a:t>[35] </a:t>
            </a:r>
            <a:r>
              <a:rPr lang="en-GB" b="1" baseline="0" dirty="0" err="1"/>
              <a:t>Oktober</a:t>
            </a:r>
            <a:r>
              <a:rPr lang="en-GB" baseline="0" dirty="0"/>
              <a:t> [1223] </a:t>
            </a:r>
            <a:r>
              <a:rPr lang="en-GB" b="1" baseline="0" dirty="0"/>
              <a:t>wunderbar</a:t>
            </a:r>
            <a:r>
              <a:rPr lang="en-GB" baseline="0" dirty="0"/>
              <a:t> [1603]</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97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[er] </a:t>
            </a:r>
            <a:r>
              <a:rPr lang="en-GB" sz="1200" b="0" strike="noStrike" spc="-1" dirty="0">
                <a:solidFill>
                  <a:srgbClr val="000000"/>
                </a:solidFill>
                <a:latin typeface="+mn-lt"/>
                <a:ea typeface="Calibri"/>
              </a:rPr>
              <a:t>by identifying the stressed and unstressed syllables in known and unknown words. </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Explain that pupils are going to hear words with [er]. On first listening they need to highlight/circle/jot down the syllable of the word they hear that is stressed/emphasised. </a:t>
            </a:r>
          </a:p>
          <a:p>
            <a:r>
              <a:rPr lang="en-GB" dirty="0"/>
              <a:t>2. Play number one and click to show the syllable they should have highlighted. Then discuss as a class whether it is a stressed or unstressed [er].</a:t>
            </a:r>
          </a:p>
          <a:p>
            <a:r>
              <a:rPr lang="en-GB" dirty="0"/>
              <a:t>3. Repeat for items 2-8. </a:t>
            </a:r>
          </a:p>
          <a:p>
            <a:r>
              <a:rPr lang="en-GB" dirty="0"/>
              <a:t>4. Try clapping through the words together as a class, clapping louder for the stressed syllable in each word. </a:t>
            </a:r>
          </a:p>
          <a:p>
            <a:endParaRPr lang="en-GB" dirty="0"/>
          </a:p>
          <a:p>
            <a:r>
              <a:rPr lang="en-GB" b="1" dirty="0"/>
              <a:t>Transcript:</a:t>
            </a:r>
          </a:p>
          <a:p>
            <a:pPr marL="228600" indent="-228600">
              <a:buAutoNum type="arabicPeriod"/>
            </a:pPr>
            <a:r>
              <a:rPr lang="en-GB" dirty="0" err="1"/>
              <a:t>über</a:t>
            </a:r>
            <a:endParaRPr lang="en-GB" dirty="0"/>
          </a:p>
          <a:p>
            <a:pPr marL="228600" indent="-228600">
              <a:buAutoNum type="arabicPeriod"/>
            </a:pPr>
            <a:r>
              <a:rPr lang="en-GB" dirty="0"/>
              <a:t>der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welcher</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Mutter</a:t>
            </a:r>
          </a:p>
          <a:p>
            <a:pPr marL="228600" indent="-228600">
              <a:buAutoNum type="arabicPeriod"/>
            </a:pPr>
            <a:r>
              <a:rPr lang="en-GB" dirty="0" err="1"/>
              <a:t>werden</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Unterricht</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erst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Wasser</a:t>
            </a:r>
          </a:p>
          <a:p>
            <a:pPr marL="0" indent="0">
              <a:buNone/>
            </a:pPr>
            <a:endParaRPr lang="en-GB" dirty="0"/>
          </a:p>
          <a:p>
            <a:pPr marL="0" indent="0">
              <a:buNone/>
            </a:pPr>
            <a:r>
              <a:rPr lang="en-GB" b="1" dirty="0"/>
              <a:t>Word frequency:</a:t>
            </a:r>
          </a:p>
          <a:p>
            <a:pPr marL="0" indent="0">
              <a:buNone/>
            </a:pPr>
            <a:r>
              <a:rPr lang="en-GB" dirty="0"/>
              <a:t>erst [132] </a:t>
            </a:r>
            <a:r>
              <a:rPr lang="en-GB" dirty="0" err="1"/>
              <a:t>über</a:t>
            </a:r>
            <a:r>
              <a:rPr lang="en-GB" dirty="0"/>
              <a:t> [47]</a:t>
            </a:r>
            <a:endParaRPr lang="en-GB" b="0"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689650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previously taught words by associating them with a broader theme.</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Explain the task. Pupils can volunteer answers for any line in any order.</a:t>
            </a:r>
          </a:p>
          <a:p>
            <a:pPr marL="0" marR="0" lvl="0" indent="0" algn="l" rtl="0">
              <a:lnSpc>
                <a:spcPct val="100000"/>
              </a:lnSpc>
              <a:spcBef>
                <a:spcPts val="0"/>
              </a:spcBef>
              <a:spcAft>
                <a:spcPts val="0"/>
              </a:spcAft>
              <a:buClr>
                <a:schemeClr val="dk1"/>
              </a:buClr>
              <a:buSzPts val="1200"/>
              <a:buFont typeface="Calibri"/>
              <a:buNone/>
            </a:pPr>
            <a:r>
              <a:rPr lang="en-GB" b="0" dirty="0"/>
              <a:t>2. To volunteer a connection, pupils say the three German words followed by the English category word they suggest.</a:t>
            </a:r>
          </a:p>
          <a:p>
            <a:pPr marL="0" marR="0" lvl="0" indent="0" algn="l" rtl="0">
              <a:lnSpc>
                <a:spcPct val="100000"/>
              </a:lnSpc>
              <a:spcBef>
                <a:spcPts val="0"/>
              </a:spcBef>
              <a:spcAft>
                <a:spcPts val="0"/>
              </a:spcAft>
              <a:buClr>
                <a:schemeClr val="dk1"/>
              </a:buClr>
              <a:buSzPts val="1200"/>
              <a:buFont typeface="Calibri"/>
              <a:buNone/>
            </a:pPr>
            <a:r>
              <a:rPr lang="en-GB" b="0" dirty="0"/>
              <a:t>3. Teacher clicks on the English category – it will reappear next to the correct row of German words that it links to.</a:t>
            </a:r>
          </a:p>
          <a:p>
            <a:pPr marL="0" marR="0" lvl="0" indent="0" algn="l" rtl="0">
              <a:lnSpc>
                <a:spcPct val="100000"/>
              </a:lnSpc>
              <a:spcBef>
                <a:spcPts val="0"/>
              </a:spcBef>
              <a:spcAft>
                <a:spcPts val="0"/>
              </a:spcAft>
              <a:buClr>
                <a:schemeClr val="dk1"/>
              </a:buClr>
              <a:buSzPts val="1200"/>
              <a:buFont typeface="Calibri"/>
              <a:buNone/>
            </a:pP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Vocabulary</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der Berg (the mountain, hill)</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der Laden (the shop)</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das Dorf (the village)</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links (left)</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err="1">
                <a:latin typeface="Arial"/>
              </a:rPr>
              <a:t>oben</a:t>
            </a:r>
            <a:r>
              <a:rPr lang="en-GB" sz="1200" b="0" strike="noStrike" spc="-1" dirty="0">
                <a:latin typeface="Arial"/>
              </a:rPr>
              <a:t> (up, above)</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err="1">
                <a:latin typeface="Arial"/>
              </a:rPr>
              <a:t>dort</a:t>
            </a:r>
            <a:r>
              <a:rPr lang="en-GB" sz="1200" b="0" strike="noStrike" spc="-1" dirty="0">
                <a:latin typeface="Arial"/>
              </a:rPr>
              <a:t> (there)</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am </a:t>
            </a:r>
            <a:r>
              <a:rPr lang="en-GB" sz="1200" b="0" strike="noStrike" spc="-1" dirty="0" err="1">
                <a:latin typeface="Arial"/>
              </a:rPr>
              <a:t>Dienstag</a:t>
            </a:r>
            <a:r>
              <a:rPr lang="en-GB" sz="1200" b="0" strike="noStrike" spc="-1" dirty="0">
                <a:latin typeface="Arial"/>
              </a:rPr>
              <a:t> (on Tuesday)</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um </a:t>
            </a:r>
            <a:r>
              <a:rPr lang="en-GB" sz="1200" b="0" strike="noStrike" spc="-1" dirty="0" err="1">
                <a:latin typeface="Arial"/>
              </a:rPr>
              <a:t>vier</a:t>
            </a:r>
            <a:r>
              <a:rPr lang="en-GB" sz="1200" b="0" strike="noStrike" spc="-1" dirty="0">
                <a:latin typeface="Arial"/>
              </a:rPr>
              <a:t> </a:t>
            </a:r>
            <a:r>
              <a:rPr lang="en-GB" sz="1200" b="0" strike="noStrike" spc="-1" dirty="0" err="1">
                <a:latin typeface="Arial"/>
              </a:rPr>
              <a:t>Uhr</a:t>
            </a:r>
            <a:r>
              <a:rPr lang="en-GB" sz="1200" b="0" strike="noStrike" spc="-1" dirty="0">
                <a:latin typeface="Arial"/>
              </a:rPr>
              <a:t> (at 4 o’clock)</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err="1">
                <a:latin typeface="Arial"/>
              </a:rPr>
              <a:t>spät</a:t>
            </a:r>
            <a:r>
              <a:rPr lang="en-GB" sz="1200" b="0" strike="noStrike" spc="-1" dirty="0">
                <a:latin typeface="Arial"/>
              </a:rPr>
              <a:t> (late)</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err="1">
                <a:latin typeface="Arial"/>
              </a:rPr>
              <a:t>werden</a:t>
            </a:r>
            <a:r>
              <a:rPr lang="en-GB" sz="1200" b="0" strike="noStrike" spc="-1" dirty="0">
                <a:latin typeface="Arial"/>
              </a:rPr>
              <a:t> (to become, get)</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err="1">
                <a:latin typeface="Arial"/>
              </a:rPr>
              <a:t>liegen</a:t>
            </a:r>
            <a:r>
              <a:rPr lang="en-GB" sz="1200" b="0" strike="noStrike" spc="-1" dirty="0">
                <a:latin typeface="Arial"/>
              </a:rPr>
              <a:t> (to lie, to be located)</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err="1">
                <a:latin typeface="Arial"/>
              </a:rPr>
              <a:t>benutzen</a:t>
            </a:r>
            <a:r>
              <a:rPr lang="en-GB" sz="1200" b="0" strike="noStrike" spc="-1" dirty="0">
                <a:latin typeface="Arial"/>
              </a:rPr>
              <a:t> (to use)</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err="1">
                <a:latin typeface="Arial"/>
              </a:rPr>
              <a:t>welche</a:t>
            </a:r>
            <a:r>
              <a:rPr lang="en-GB" sz="1200" b="0" strike="noStrike" spc="-1" dirty="0">
                <a:latin typeface="Arial"/>
              </a:rPr>
              <a:t> (which)</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err="1">
                <a:latin typeface="Arial"/>
              </a:rPr>
              <a:t>wohin</a:t>
            </a:r>
            <a:r>
              <a:rPr lang="en-GB" sz="1200" b="0" strike="noStrike" spc="-1" dirty="0">
                <a:latin typeface="Arial"/>
              </a:rPr>
              <a:t> (where (to))</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err="1">
                <a:latin typeface="Arial"/>
              </a:rPr>
              <a:t>wer</a:t>
            </a:r>
            <a:r>
              <a:rPr lang="en-GB" sz="1200" b="0" strike="noStrike" spc="-1" dirty="0">
                <a:latin typeface="Arial"/>
              </a:rPr>
              <a:t> (who)</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Rad </a:t>
            </a:r>
            <a:r>
              <a:rPr lang="en-GB" sz="1200" b="0" strike="noStrike" spc="-1" dirty="0" err="1">
                <a:latin typeface="Arial"/>
              </a:rPr>
              <a:t>fahren</a:t>
            </a:r>
            <a:r>
              <a:rPr lang="en-GB" sz="1200" b="0" strike="noStrike" spc="-1" dirty="0">
                <a:latin typeface="Arial"/>
              </a:rPr>
              <a:t> (cycling)</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die Kunst (art)</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der </a:t>
            </a:r>
            <a:r>
              <a:rPr lang="en-GB" sz="1200" b="0" strike="noStrike" spc="-1" dirty="0" err="1">
                <a:latin typeface="Arial"/>
              </a:rPr>
              <a:t>Fußball</a:t>
            </a:r>
            <a:r>
              <a:rPr lang="en-GB" sz="1200" b="0" strike="noStrike" spc="-1" dirty="0">
                <a:latin typeface="Arial"/>
              </a:rPr>
              <a:t> (football)</a:t>
            </a:r>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286639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a:solidFill>
                  <a:srgbClr val="000000"/>
                </a:solidFill>
                <a:latin typeface="Calibri"/>
                <a:ea typeface="Calibri"/>
              </a:rPr>
              <a:t>Timing: 4 minutes</a:t>
            </a:r>
          </a:p>
          <a:p>
            <a:pPr marL="216000" indent="-215280">
              <a:lnSpc>
                <a:spcPct val="100000"/>
              </a:lnSpc>
            </a:pPr>
            <a:endParaRPr lang="en-GB" sz="1200" b="1"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present and practise written comprehension and read aloud of the new vocabulary for this week, and to revise previous vocabulary.</a:t>
            </a:r>
          </a:p>
          <a:p>
            <a:pPr marL="216000" indent="-215280">
              <a:lnSpc>
                <a:spcPct val="100000"/>
              </a:lnSpc>
            </a:pPr>
            <a:endParaRPr lang="en-GB" sz="1200" b="0" strike="noStrike" spc="-1">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a:t>Procedure:</a:t>
            </a:r>
            <a:br>
              <a:rPr lang="en-GB" b="1"/>
            </a:br>
            <a:r>
              <a:rPr lang="en-GB" b="0"/>
              <a:t>1. Click for an English prompt.</a:t>
            </a:r>
          </a:p>
          <a:p>
            <a:pPr marL="0" marR="0" lvl="0" indent="0" algn="l" rtl="0">
              <a:lnSpc>
                <a:spcPct val="100000"/>
              </a:lnSpc>
              <a:spcBef>
                <a:spcPts val="0"/>
              </a:spcBef>
              <a:spcAft>
                <a:spcPts val="0"/>
              </a:spcAft>
              <a:buClr>
                <a:schemeClr val="dk1"/>
              </a:buClr>
              <a:buSzPts val="1200"/>
              <a:buFont typeface="Calibri"/>
              <a:buNone/>
            </a:pPr>
            <a:r>
              <a:rPr lang="en-GB" b="0"/>
              <a:t>2. Elicit the German word from pupils where they can recognise and read it aloud.  Or say the word for pupils to repeat.</a:t>
            </a:r>
          </a:p>
          <a:p>
            <a:pPr marL="0" marR="0" lvl="0" indent="0" algn="l" rtl="0">
              <a:lnSpc>
                <a:spcPct val="100000"/>
              </a:lnSpc>
              <a:spcBef>
                <a:spcPts val="0"/>
              </a:spcBef>
              <a:spcAft>
                <a:spcPts val="0"/>
              </a:spcAft>
              <a:buClr>
                <a:schemeClr val="dk1"/>
              </a:buClr>
              <a:buSzPts val="1200"/>
              <a:buFont typeface="Calibri"/>
              <a:buNone/>
            </a:pPr>
            <a:r>
              <a:rPr lang="en-GB" b="0"/>
              <a:t>3. Continue until all 5 items have been seen and heard.</a:t>
            </a:r>
          </a:p>
          <a:p>
            <a:pPr marL="0" marR="0" lvl="0" indent="0" algn="l" rtl="0">
              <a:lnSpc>
                <a:spcPct val="100000"/>
              </a:lnSpc>
              <a:spcBef>
                <a:spcPts val="0"/>
              </a:spcBef>
              <a:spcAft>
                <a:spcPts val="0"/>
              </a:spcAft>
              <a:buClr>
                <a:schemeClr val="dk1"/>
              </a:buClr>
              <a:buSzPts val="1200"/>
              <a:buFont typeface="Calibri"/>
              <a:buNone/>
            </a:pPr>
            <a:endParaRPr lang="en-GB" b="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836042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200" b="1" strike="noStrike" spc="-1">
                <a:solidFill>
                  <a:srgbClr val="000000"/>
                </a:solidFill>
                <a:latin typeface="Calibri"/>
                <a:ea typeface="Calibri"/>
              </a:rPr>
              <a:t>Timing: 5 minutes</a:t>
            </a:r>
            <a:br>
              <a:rPr lang="en-US"/>
            </a:br>
            <a:endParaRPr lang="en-US" sz="1200" b="0" strike="noStrike" spc="-1">
              <a:latin typeface="Arial"/>
            </a:endParaRPr>
          </a:p>
          <a:p>
            <a:pPr marL="216000" indent="-216000">
              <a:lnSpc>
                <a:spcPct val="100000"/>
              </a:lnSpc>
            </a:pPr>
            <a:r>
              <a:rPr lang="en-US" sz="1200" b="1" strike="noStrike" spc="-1">
                <a:solidFill>
                  <a:srgbClr val="000000"/>
                </a:solidFill>
                <a:latin typeface="Calibri"/>
                <a:ea typeface="Calibri"/>
              </a:rPr>
              <a:t>Aim: </a:t>
            </a:r>
            <a:r>
              <a:rPr lang="en-US" sz="1200" b="0" strike="noStrike" spc="-1">
                <a:solidFill>
                  <a:srgbClr val="000000"/>
                </a:solidFill>
                <a:latin typeface="Calibri"/>
                <a:ea typeface="Calibri"/>
              </a:rPr>
              <a:t>to </a:t>
            </a:r>
            <a:r>
              <a:rPr lang="en-US" sz="1200" b="0" strike="noStrike" spc="-1" err="1">
                <a:solidFill>
                  <a:srgbClr val="000000"/>
                </a:solidFill>
                <a:latin typeface="Calibri"/>
                <a:ea typeface="Calibri"/>
              </a:rPr>
              <a:t>practise</a:t>
            </a:r>
            <a:r>
              <a:rPr lang="en-US" sz="1200" b="0" strike="noStrike" spc="-1">
                <a:solidFill>
                  <a:srgbClr val="000000"/>
                </a:solidFill>
                <a:latin typeface="Calibri"/>
                <a:ea typeface="Calibri"/>
              </a:rPr>
              <a:t> aural comprehension of the new vocabulary for this week and from previously, in short phrases.</a:t>
            </a:r>
            <a:br>
              <a:rPr lang="en-US"/>
            </a:br>
            <a:endParaRPr lang="en-US" sz="1200" b="0" strike="noStrike" spc="-1">
              <a:latin typeface="Arial"/>
            </a:endParaRPr>
          </a:p>
          <a:p>
            <a:pPr marL="216000" indent="-216000">
              <a:lnSpc>
                <a:spcPct val="100000"/>
              </a:lnSpc>
            </a:pPr>
            <a:r>
              <a:rPr lang="en-US" sz="1200" b="1" strike="noStrike" spc="-1">
                <a:solidFill>
                  <a:srgbClr val="000000"/>
                </a:solidFill>
                <a:latin typeface="Calibri"/>
                <a:ea typeface="Calibri"/>
              </a:rPr>
              <a:t>Procedure:</a:t>
            </a:r>
          </a:p>
          <a:p>
            <a:pPr marL="216000" indent="-216000">
              <a:lnSpc>
                <a:spcPct val="100000"/>
              </a:lnSpc>
            </a:pPr>
            <a:r>
              <a:rPr lang="en-US" sz="1200" b="0" strike="noStrike" spc="-1">
                <a:solidFill>
                  <a:srgbClr val="000000"/>
                </a:solidFill>
                <a:latin typeface="Calibri"/>
              </a:rPr>
              <a:t>1. Click to listen.</a:t>
            </a:r>
          </a:p>
          <a:p>
            <a:pPr marL="216000" indent="-216000">
              <a:lnSpc>
                <a:spcPct val="100000"/>
              </a:lnSpc>
            </a:pPr>
            <a:r>
              <a:rPr lang="en-US" sz="1200" b="0" strike="noStrike" spc="-1">
                <a:solidFill>
                  <a:srgbClr val="000000"/>
                </a:solidFill>
                <a:latin typeface="Calibri"/>
              </a:rPr>
              <a:t>2. Pupils write or say the English meaning.</a:t>
            </a:r>
          </a:p>
          <a:p>
            <a:pPr marL="216000" indent="-216000">
              <a:lnSpc>
                <a:spcPct val="100000"/>
              </a:lnSpc>
            </a:pPr>
            <a:r>
              <a:rPr lang="en-US" sz="1200" b="0" strike="noStrike" spc="-1">
                <a:solidFill>
                  <a:srgbClr val="000000"/>
                </a:solidFill>
                <a:latin typeface="Calibri"/>
              </a:rPr>
              <a:t>3. Click to correct.</a:t>
            </a:r>
          </a:p>
          <a:p>
            <a:pPr marL="216000" indent="-216000">
              <a:lnSpc>
                <a:spcPct val="100000"/>
              </a:lnSpc>
            </a:pPr>
            <a:endParaRPr lang="en-US" sz="1200" b="0" strike="noStrike" spc="-1">
              <a:solidFill>
                <a:srgbClr val="000000"/>
              </a:solidFill>
              <a:latin typeface="Calibri"/>
            </a:endParaRPr>
          </a:p>
          <a:p>
            <a:pPr marL="216000" indent="-216000">
              <a:lnSpc>
                <a:spcPct val="100000"/>
              </a:lnSpc>
            </a:pPr>
            <a:r>
              <a:rPr lang="en-US" sz="1200" b="1" strike="noStrike" spc="-1">
                <a:solidFill>
                  <a:srgbClr val="000000"/>
                </a:solidFill>
                <a:latin typeface="Calibri"/>
              </a:rPr>
              <a:t>Transcript:</a:t>
            </a:r>
          </a:p>
          <a:p>
            <a:pPr marL="216000" indent="-216000">
              <a:lnSpc>
                <a:spcPct val="100000"/>
              </a:lnSpc>
            </a:pPr>
            <a:r>
              <a:rPr lang="en-US" sz="1200" b="0" strike="noStrike" spc="-1" err="1">
                <a:solidFill>
                  <a:srgbClr val="000000"/>
                </a:solidFill>
                <a:latin typeface="Calibri"/>
              </a:rPr>
              <a:t>Beispiel</a:t>
            </a:r>
            <a:r>
              <a:rPr lang="en-US" sz="1200" b="0" strike="noStrike" spc="-1">
                <a:solidFill>
                  <a:srgbClr val="000000"/>
                </a:solidFill>
                <a:latin typeface="Calibri"/>
              </a:rPr>
              <a:t>: auf der </a:t>
            </a:r>
            <a:r>
              <a:rPr lang="en-US" sz="1200" b="0" strike="noStrike" spc="-1" err="1">
                <a:solidFill>
                  <a:srgbClr val="000000"/>
                </a:solidFill>
                <a:latin typeface="Calibri"/>
              </a:rPr>
              <a:t>Straße</a:t>
            </a:r>
            <a:r>
              <a:rPr lang="en-US" sz="1200" b="0" strike="noStrike" spc="-1">
                <a:solidFill>
                  <a:srgbClr val="000000"/>
                </a:solidFill>
                <a:latin typeface="Calibri"/>
              </a:rPr>
              <a:t> </a:t>
            </a:r>
            <a:r>
              <a:rPr lang="en-US" sz="1200" b="0" strike="noStrike" spc="-1" err="1">
                <a:solidFill>
                  <a:srgbClr val="000000"/>
                </a:solidFill>
                <a:latin typeface="Calibri"/>
              </a:rPr>
              <a:t>tanzen</a:t>
            </a:r>
            <a:endParaRPr lang="en-US" sz="1200" b="0" strike="noStrike" spc="-1">
              <a:solidFill>
                <a:srgbClr val="000000"/>
              </a:solidFill>
              <a:latin typeface="Calibri"/>
            </a:endParaRPr>
          </a:p>
          <a:p>
            <a:pPr marL="228600" indent="-228600">
              <a:lnSpc>
                <a:spcPct val="100000"/>
              </a:lnSpc>
              <a:buAutoNum type="arabicPeriod"/>
            </a:pPr>
            <a:r>
              <a:rPr lang="en-US" sz="1200" b="0" strike="noStrike" spc="-1" err="1">
                <a:solidFill>
                  <a:srgbClr val="000000"/>
                </a:solidFill>
                <a:latin typeface="Calibri"/>
              </a:rPr>
              <a:t>kalt</a:t>
            </a:r>
            <a:r>
              <a:rPr lang="en-US" sz="1200" b="0" strike="noStrike" spc="-1">
                <a:solidFill>
                  <a:srgbClr val="000000"/>
                </a:solidFill>
                <a:latin typeface="Calibri"/>
              </a:rPr>
              <a:t> </a:t>
            </a:r>
            <a:r>
              <a:rPr lang="en-US" sz="1200" b="0" strike="noStrike" spc="-1" err="1">
                <a:solidFill>
                  <a:srgbClr val="000000"/>
                </a:solidFill>
                <a:latin typeface="Calibri"/>
              </a:rPr>
              <a:t>werden</a:t>
            </a:r>
            <a:endParaRPr lang="en-US" sz="1200" b="0" strike="noStrike" spc="-1">
              <a:solidFill>
                <a:srgbClr val="000000"/>
              </a:solidFill>
              <a:latin typeface="Calibri"/>
            </a:endParaRPr>
          </a:p>
          <a:p>
            <a:pPr marL="228600" indent="-228600">
              <a:lnSpc>
                <a:spcPct val="100000"/>
              </a:lnSpc>
              <a:buAutoNum type="arabicPeriod"/>
            </a:pPr>
            <a:r>
              <a:rPr lang="en-US" sz="1200" b="0" strike="noStrike" spc="-1">
                <a:solidFill>
                  <a:srgbClr val="000000"/>
                </a:solidFill>
                <a:latin typeface="Calibri"/>
              </a:rPr>
              <a:t>in Restaurants Lieder </a:t>
            </a:r>
            <a:r>
              <a:rPr lang="en-US" sz="1200" b="0" strike="noStrike" spc="-1" err="1">
                <a:solidFill>
                  <a:srgbClr val="000000"/>
                </a:solidFill>
                <a:latin typeface="Calibri"/>
              </a:rPr>
              <a:t>singen</a:t>
            </a:r>
            <a:r>
              <a:rPr lang="en-US" sz="1200" b="0" strike="noStrike" spc="-1">
                <a:solidFill>
                  <a:srgbClr val="000000"/>
                </a:solidFill>
                <a:latin typeface="Calibri"/>
              </a:rPr>
              <a:t> </a:t>
            </a:r>
          </a:p>
          <a:p>
            <a:pPr marL="228600" indent="-228600">
              <a:lnSpc>
                <a:spcPct val="100000"/>
              </a:lnSpc>
              <a:buAutoNum type="arabicPeriod"/>
            </a:pPr>
            <a:r>
              <a:rPr lang="en-US" sz="1200" b="0" strike="noStrike" spc="-1">
                <a:solidFill>
                  <a:srgbClr val="000000"/>
                </a:solidFill>
                <a:latin typeface="Calibri"/>
              </a:rPr>
              <a:t>auf </a:t>
            </a:r>
            <a:r>
              <a:rPr lang="en-US" sz="1200" b="0" strike="noStrike" spc="-1" err="1">
                <a:solidFill>
                  <a:srgbClr val="000000"/>
                </a:solidFill>
                <a:latin typeface="Calibri"/>
              </a:rPr>
              <a:t>eine</a:t>
            </a:r>
            <a:r>
              <a:rPr lang="en-US" sz="1200" b="0" strike="noStrike" spc="-1">
                <a:solidFill>
                  <a:srgbClr val="000000"/>
                </a:solidFill>
                <a:latin typeface="Calibri"/>
              </a:rPr>
              <a:t> Party </a:t>
            </a:r>
            <a:r>
              <a:rPr lang="en-US" sz="1200" b="0" strike="noStrike" spc="-1" err="1">
                <a:solidFill>
                  <a:srgbClr val="000000"/>
                </a:solidFill>
                <a:latin typeface="Calibri"/>
              </a:rPr>
              <a:t>gehen</a:t>
            </a:r>
            <a:endParaRPr lang="en-US" sz="1200" b="0" strike="noStrike" spc="-1">
              <a:solidFill>
                <a:srgbClr val="000000"/>
              </a:solidFill>
              <a:latin typeface="Calibri"/>
            </a:endParaRPr>
          </a:p>
          <a:p>
            <a:pPr marL="228600" indent="-228600">
              <a:lnSpc>
                <a:spcPct val="100000"/>
              </a:lnSpc>
              <a:buAutoNum type="arabicPeriod"/>
            </a:pPr>
            <a:r>
              <a:rPr lang="en-US" sz="1200" b="0" strike="noStrike" spc="-1" err="1">
                <a:solidFill>
                  <a:srgbClr val="000000"/>
                </a:solidFill>
                <a:latin typeface="Calibri"/>
              </a:rPr>
              <a:t>viele</a:t>
            </a:r>
            <a:r>
              <a:rPr lang="en-US" sz="1200" b="0" strike="noStrike" spc="-1">
                <a:solidFill>
                  <a:srgbClr val="000000"/>
                </a:solidFill>
                <a:latin typeface="Calibri"/>
              </a:rPr>
              <a:t> </a:t>
            </a:r>
            <a:r>
              <a:rPr lang="en-US" sz="1200" b="0" strike="noStrike" spc="-1" err="1">
                <a:solidFill>
                  <a:srgbClr val="000000"/>
                </a:solidFill>
                <a:latin typeface="Calibri"/>
              </a:rPr>
              <a:t>tolle</a:t>
            </a:r>
            <a:r>
              <a:rPr lang="en-US" sz="1200" b="0" strike="noStrike" spc="-1">
                <a:solidFill>
                  <a:srgbClr val="000000"/>
                </a:solidFill>
                <a:latin typeface="Calibri"/>
              </a:rPr>
              <a:t> </a:t>
            </a:r>
            <a:r>
              <a:rPr lang="en-US" sz="1200" b="0" strike="noStrike" spc="-1" err="1">
                <a:solidFill>
                  <a:srgbClr val="000000"/>
                </a:solidFill>
                <a:latin typeface="Calibri"/>
              </a:rPr>
              <a:t>Masken</a:t>
            </a:r>
            <a:r>
              <a:rPr lang="en-US" sz="1200" b="0" strike="noStrike" spc="-1">
                <a:solidFill>
                  <a:srgbClr val="000000"/>
                </a:solidFill>
                <a:latin typeface="Calibri"/>
              </a:rPr>
              <a:t> </a:t>
            </a:r>
            <a:r>
              <a:rPr lang="en-US" sz="1200" b="0" strike="noStrike" spc="-1" err="1">
                <a:solidFill>
                  <a:srgbClr val="000000"/>
                </a:solidFill>
                <a:latin typeface="Calibri"/>
              </a:rPr>
              <a:t>sehen</a:t>
            </a:r>
            <a:r>
              <a:rPr lang="en-US" sz="1200" b="0" strike="noStrike" spc="-1">
                <a:solidFill>
                  <a:srgbClr val="000000"/>
                </a:solidFill>
                <a:latin typeface="Calibri"/>
              </a:rPr>
              <a:t> </a:t>
            </a:r>
          </a:p>
          <a:p>
            <a:pPr marL="228600" indent="-228600">
              <a:lnSpc>
                <a:spcPct val="100000"/>
              </a:lnSpc>
              <a:buAutoNum type="arabicPeriod"/>
            </a:pPr>
            <a:r>
              <a:rPr lang="en-US" sz="1200" b="0" strike="noStrike" spc="-1" err="1">
                <a:solidFill>
                  <a:srgbClr val="000000"/>
                </a:solidFill>
                <a:latin typeface="Calibri"/>
              </a:rPr>
              <a:t>Fasnachtschüechil</a:t>
            </a:r>
            <a:r>
              <a:rPr lang="en-US" sz="1200" b="0" strike="noStrike" spc="-1">
                <a:solidFill>
                  <a:srgbClr val="000000"/>
                </a:solidFill>
                <a:latin typeface="Calibri"/>
              </a:rPr>
              <a:t> </a:t>
            </a:r>
            <a:r>
              <a:rPr lang="en-US" sz="1200" b="0" strike="noStrike" spc="-1" err="1">
                <a:solidFill>
                  <a:srgbClr val="000000"/>
                </a:solidFill>
                <a:latin typeface="Calibri"/>
              </a:rPr>
              <a:t>essen</a:t>
            </a:r>
            <a:r>
              <a:rPr lang="en-US" sz="1200" b="0" strike="noStrike" spc="-1">
                <a:solidFill>
                  <a:srgbClr val="000000"/>
                </a:solidFill>
                <a:latin typeface="Calibri"/>
              </a:rPr>
              <a:t> </a:t>
            </a:r>
          </a:p>
          <a:p>
            <a:pPr marL="228600" indent="-228600">
              <a:lnSpc>
                <a:spcPct val="100000"/>
              </a:lnSpc>
              <a:buAutoNum type="arabicPeriod"/>
            </a:pPr>
            <a:r>
              <a:rPr lang="en-US" sz="1200" b="0" strike="noStrike" spc="-1" err="1">
                <a:solidFill>
                  <a:srgbClr val="000000"/>
                </a:solidFill>
                <a:latin typeface="Calibri"/>
              </a:rPr>
              <a:t>Partykleidung</a:t>
            </a:r>
            <a:r>
              <a:rPr lang="en-US" sz="1200" b="0" strike="noStrike" spc="-1">
                <a:solidFill>
                  <a:srgbClr val="000000"/>
                </a:solidFill>
                <a:latin typeface="Calibri"/>
              </a:rPr>
              <a:t> </a:t>
            </a:r>
            <a:r>
              <a:rPr lang="en-US" sz="1200" b="0" strike="noStrike" spc="-1" err="1">
                <a:solidFill>
                  <a:srgbClr val="000000"/>
                </a:solidFill>
                <a:latin typeface="Calibri"/>
              </a:rPr>
              <a:t>brauchen</a:t>
            </a:r>
            <a:endParaRPr lang="en-US" sz="1200" b="0" strike="noStrike" spc="-1">
              <a:solidFill>
                <a:srgbClr val="000000"/>
              </a:solidFill>
              <a:latin typeface="Calibri"/>
            </a:endParaRPr>
          </a:p>
          <a:p>
            <a:pPr marL="228600" indent="-228600">
              <a:lnSpc>
                <a:spcPct val="100000"/>
              </a:lnSpc>
              <a:buAutoNum type="arabicPeriod"/>
            </a:pPr>
            <a:endParaRPr lang="en-US" sz="1200" b="0" strike="noStrike" spc="-1">
              <a:solidFill>
                <a:srgbClr val="0000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Calibri" panose="020F0502020204030204" pitchFamily="34" charset="0"/>
                <a:ea typeface="Malgun Gothic" panose="020B0503020000020004" pitchFamily="34" charset="-127"/>
                <a:cs typeface="Times New Roman" panose="02020603050405020304" pitchFamily="18" charset="0"/>
              </a:rPr>
              <a:t>“</a:t>
            </a:r>
            <a:r>
              <a:rPr lang="en-GB" sz="1800" u="sng" kern="10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3"/>
              </a:rPr>
              <a:t>Fasnachtschüechli</a:t>
            </a:r>
            <a:r>
              <a:rPr lang="en-GB" sz="1800" kern="100">
                <a:effectLst/>
                <a:latin typeface="Calibri" panose="020F0502020204030204" pitchFamily="34" charset="0"/>
                <a:ea typeface="Malgun Gothic" panose="020B0503020000020004" pitchFamily="34" charset="-127"/>
                <a:cs typeface="Times New Roman" panose="02020603050405020304" pitchFamily="18" charset="0"/>
              </a:rPr>
              <a:t>” by </a:t>
            </a:r>
            <a:r>
              <a:rPr lang="en-GB" sz="1800" u="sng" kern="10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4"/>
              </a:rPr>
              <a:t>Liliana Fuchs</a:t>
            </a:r>
            <a:r>
              <a:rPr lang="en-GB" sz="1800" kern="100">
                <a:effectLst/>
                <a:latin typeface="Calibri" panose="020F0502020204030204" pitchFamily="34" charset="0"/>
                <a:ea typeface="Malgun Gothic" panose="020B0503020000020004" pitchFamily="34" charset="-127"/>
                <a:cs typeface="Times New Roman" panose="02020603050405020304" pitchFamily="18" charset="0"/>
              </a:rPr>
              <a:t> is licensed under </a:t>
            </a:r>
            <a:r>
              <a:rPr lang="en-GB" sz="1800" u="sng" kern="10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5"/>
              </a:rPr>
              <a:t>CC BY-NC-ND 2.0</a:t>
            </a:r>
            <a:endParaRPr lang="en-GB" sz="1800" kern="100">
              <a:effectLst/>
              <a:latin typeface="Calibri" panose="020F0502020204030204" pitchFamily="34" charset="0"/>
              <a:ea typeface="Malgun Gothic" panose="020B0503020000020004" pitchFamily="34" charset="-127"/>
              <a:cs typeface="Times New Roman" panose="02020603050405020304" pitchFamily="18" charset="0"/>
            </a:endParaRPr>
          </a:p>
          <a:p>
            <a:pPr marL="228600" indent="-228600">
              <a:lnSpc>
                <a:spcPct val="100000"/>
              </a:lnSpc>
              <a:buAutoNum type="arabicPeriod"/>
            </a:pPr>
            <a:endParaRPr lang="en-US" sz="1200" b="0" strike="noStrike" spc="-1">
              <a:solidFill>
                <a:srgbClr val="000000"/>
              </a:solidFill>
              <a:latin typeface="Calibri"/>
            </a:endParaRPr>
          </a:p>
          <a:p>
            <a:pPr marL="216000" indent="-216000">
              <a:lnSpc>
                <a:spcPct val="100000"/>
              </a:lnSpc>
            </a:pPr>
            <a:endParaRPr lang="en-GB" sz="1200" b="0" strike="noStrike" spc="-1">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05420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78365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29734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82586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12472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77807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2840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38560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52994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73233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1315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29062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7004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55529256"/>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2.jpe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6.png"/><Relationship Id="rId7" Type="http://schemas.openxmlformats.org/officeDocument/2006/relationships/image" Target="../media/image26.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48.png"/><Relationship Id="rId10" Type="http://schemas.openxmlformats.org/officeDocument/2006/relationships/image" Target="../media/image38.png"/><Relationship Id="rId4" Type="http://schemas.openxmlformats.org/officeDocument/2006/relationships/image" Target="../media/image47.pn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21.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jpeg"/><Relationship Id="rId5" Type="http://schemas.openxmlformats.org/officeDocument/2006/relationships/image" Target="../media/image51.jpeg"/><Relationship Id="rId10" Type="http://schemas.openxmlformats.org/officeDocument/2006/relationships/image" Target="../media/image54.png"/><Relationship Id="rId4" Type="http://schemas.openxmlformats.org/officeDocument/2006/relationships/image" Target="../media/image50.jpeg"/><Relationship Id="rId9" Type="http://schemas.openxmlformats.org/officeDocument/2006/relationships/image" Target="../media/image53.jpeg"/></Relationships>
</file>

<file path=ppt/slides/_rels/slide12.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gif"/></Relationships>
</file>

<file path=ppt/slides/_rels/slide13.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61.gif"/><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21.svg"/><Relationship Id="rId3" Type="http://schemas.openxmlformats.org/officeDocument/2006/relationships/image" Target="../media/image18.png"/><Relationship Id="rId7" Type="http://schemas.openxmlformats.org/officeDocument/2006/relationships/audio" Target="../media/audio4.wav"/><Relationship Id="rId12" Type="http://schemas.openxmlformats.org/officeDocument/2006/relationships/image" Target="../media/image20.png"/><Relationship Id="rId17" Type="http://schemas.openxmlformats.org/officeDocument/2006/relationships/image" Target="../media/image23.png"/><Relationship Id="rId2" Type="http://schemas.openxmlformats.org/officeDocument/2006/relationships/notesSlide" Target="../notesSlides/notesSlide6.xml"/><Relationship Id="rId16"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image" Target="../media/image19.png"/><Relationship Id="rId15" Type="http://schemas.openxmlformats.org/officeDocument/2006/relationships/audio" Target="../media/audio10.wav"/><Relationship Id="rId10" Type="http://schemas.openxmlformats.org/officeDocument/2006/relationships/audio" Target="../media/audio7.wav"/><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audio" Target="../media/audio9.wav"/></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6.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1.sv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21.svg"/><Relationship Id="rId18" Type="http://schemas.openxmlformats.org/officeDocument/2006/relationships/image" Target="../media/image34.png"/><Relationship Id="rId26" Type="http://schemas.openxmlformats.org/officeDocument/2006/relationships/image" Target="../media/image42.svg"/><Relationship Id="rId3" Type="http://schemas.openxmlformats.org/officeDocument/2006/relationships/audio" Target="../media/audio11.wav"/><Relationship Id="rId21" Type="http://schemas.openxmlformats.org/officeDocument/2006/relationships/image" Target="../media/image37.png"/><Relationship Id="rId7" Type="http://schemas.openxmlformats.org/officeDocument/2006/relationships/audio" Target="../media/audio15.wav"/><Relationship Id="rId12" Type="http://schemas.openxmlformats.org/officeDocument/2006/relationships/image" Target="../media/image20.png"/><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notesSlide" Target="../notesSlides/notesSlide9.xml"/><Relationship Id="rId16" Type="http://schemas.openxmlformats.org/officeDocument/2006/relationships/image" Target="../media/image32.png"/><Relationship Id="rId20" Type="http://schemas.openxmlformats.org/officeDocument/2006/relationships/image" Target="../media/image36.jpeg"/><Relationship Id="rId29"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audio" Target="../media/audio14.wav"/><Relationship Id="rId11" Type="http://schemas.openxmlformats.org/officeDocument/2006/relationships/image" Target="../media/image18.png"/><Relationship Id="rId24" Type="http://schemas.openxmlformats.org/officeDocument/2006/relationships/image" Target="../media/image40.png"/><Relationship Id="rId5" Type="http://schemas.openxmlformats.org/officeDocument/2006/relationships/audio" Target="../media/audio13.wav"/><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audio" Target="../media/audio18.wav"/><Relationship Id="rId19" Type="http://schemas.openxmlformats.org/officeDocument/2006/relationships/image" Target="../media/image35.png"/><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audio" Target="../media/audio19.wav"/><Relationship Id="rId22" Type="http://schemas.openxmlformats.org/officeDocument/2006/relationships/image" Target="../media/image38.png"/><Relationship Id="rId27"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chemeClr val="bg1"/>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err="1">
                <a:ln>
                  <a:noFill/>
                </a:ln>
                <a:solidFill>
                  <a:srgbClr val="00B050"/>
                </a:solidFill>
                <a:effectLst/>
                <a:uLnTx/>
                <a:uFillTx/>
                <a:latin typeface="Modern Love" panose="04090805081005020601" pitchFamily="82" charset="0"/>
                <a:ea typeface="+mn-ea"/>
                <a:cs typeface="Arial"/>
                <a:sym typeface="Arial"/>
              </a:rPr>
              <a:t>grün</a:t>
            </a:r>
            <a:endParaRPr kumimoji="0" lang="en-GB" sz="1400" b="0" i="0" u="none" strike="noStrike" kern="0" cap="none" spc="0" normalizeH="0" baseline="0" noProof="0">
              <a:ln>
                <a:noFill/>
              </a:ln>
              <a:solidFill>
                <a:srgbClr val="00B050"/>
              </a:solidFill>
              <a:effectLst/>
              <a:uLnTx/>
              <a:uFillTx/>
              <a:latin typeface="Modern Love" panose="04090805081005020601" pitchFamily="82" charset="0"/>
              <a:ea typeface="+mn-ea"/>
              <a:cs typeface="Arial"/>
              <a:sym typeface="Aria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Term 3 Week 3</a:t>
            </a:r>
          </a:p>
        </p:txBody>
      </p:sp>
      <p:sp>
        <p:nvSpPr>
          <p:cNvPr id="3" name="TextBox 2">
            <a:hlinkClick r:id="" action="ppaction://noaction">
              <a:snd r:embed="rId4" name="T3_W3_1.1.wav"/>
            </a:hlinkClick>
            <a:extLst>
              <a:ext uri="{FF2B5EF4-FFF2-40B4-BE49-F238E27FC236}">
                <a16:creationId xmlns:a16="http://schemas.microsoft.com/office/drawing/2014/main" id="{906BE88F-F08F-0A22-9010-0BEA9D3723D9}"/>
              </a:ext>
            </a:extLst>
          </p:cNvPr>
          <p:cNvSpPr txBox="1"/>
          <p:nvPr/>
        </p:nvSpPr>
        <p:spPr>
          <a:xfrm>
            <a:off x="587220" y="4428943"/>
            <a:ext cx="3314625" cy="461665"/>
          </a:xfrm>
          <a:prstGeom prst="rect">
            <a:avLst/>
          </a:prstGeom>
          <a:solidFill>
            <a:schemeClr val="bg1"/>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Fasnacht</a:t>
            </a:r>
          </a:p>
        </p:txBody>
      </p:sp>
      <p:sp>
        <p:nvSpPr>
          <p:cNvPr id="7" name="Title 1">
            <a:extLst>
              <a:ext uri="{FF2B5EF4-FFF2-40B4-BE49-F238E27FC236}">
                <a16:creationId xmlns:a16="http://schemas.microsoft.com/office/drawing/2014/main" id="{55761DE9-A789-5EE9-0514-C1A8A407565A}"/>
              </a:ext>
            </a:extLst>
          </p:cNvPr>
          <p:cNvSpPr txBox="1">
            <a:spLocks/>
          </p:cNvSpPr>
          <p:nvPr/>
        </p:nvSpPr>
        <p:spPr>
          <a:xfrm>
            <a:off x="0" y="425607"/>
            <a:ext cx="435024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1" normalizeH="0" baseline="0" noProof="0">
                <a:ln>
                  <a:noFill/>
                </a:ln>
                <a:solidFill>
                  <a:srgbClr val="FFFFFF"/>
                </a:solidFill>
                <a:effectLst/>
                <a:uLnTx/>
                <a:uFillTx/>
                <a:latin typeface="Century Gothic" panose="020B0502020202020204" pitchFamily="34" charset="0"/>
                <a:ea typeface="Century Gothic"/>
                <a:cs typeface="+mj-cs"/>
              </a:rPr>
              <a:t>Experiences at home and away</a:t>
            </a:r>
            <a:endParaRPr kumimoji="0" lang="en-GB" sz="4000" b="0" i="0" u="none" strike="noStrike" kern="1200" cap="none" spc="0" normalizeH="0" baseline="0" noProof="0">
              <a:ln>
                <a:noFill/>
              </a:ln>
              <a:solidFill>
                <a:srgbClr val="002060"/>
              </a:solidFill>
              <a:effectLst/>
              <a:uLnTx/>
              <a:uFillTx/>
              <a:latin typeface="Arial"/>
              <a:ea typeface="+mj-ea"/>
              <a:cs typeface="+mj-cs"/>
            </a:endParaRPr>
          </a:p>
        </p:txBody>
      </p:sp>
      <p:pic>
        <p:nvPicPr>
          <p:cNvPr id="4" name="Picture 3" descr="A colorful party items on a confetti ground&#10;&#10;Description automatically generated">
            <a:extLst>
              <a:ext uri="{FF2B5EF4-FFF2-40B4-BE49-F238E27FC236}">
                <a16:creationId xmlns:a16="http://schemas.microsoft.com/office/drawing/2014/main" id="{97B16259-3561-AB9E-D0FB-A3F273B75D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68" y="1710526"/>
            <a:ext cx="3937104" cy="2623710"/>
          </a:xfrm>
          <a:prstGeom prst="rect">
            <a:avLst/>
          </a:prstGeom>
        </p:spPr>
      </p:pic>
      <p:sp>
        <p:nvSpPr>
          <p:cNvPr id="11" name="CustomShape 3">
            <a:extLst>
              <a:ext uri="{FF2B5EF4-FFF2-40B4-BE49-F238E27FC236}">
                <a16:creationId xmlns:a16="http://schemas.microsoft.com/office/drawing/2014/main" id="{31D2C6DD-4B7B-42C3-A529-FA0A900EC405}"/>
              </a:ext>
            </a:extLst>
          </p:cNvPr>
          <p:cNvSpPr/>
          <p:nvPr/>
        </p:nvSpPr>
        <p:spPr>
          <a:xfrm>
            <a:off x="-15945" y="545761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 </a:t>
            </a:r>
            <a:r>
              <a:rPr kumimoji="0" lang="fr-FR" sz="28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man</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and </a:t>
            </a:r>
            <a:r>
              <a:rPr kumimoji="0" lang="fr-FR" sz="28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sie</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(they)</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SSC [er-] [-er]</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211038" y="110276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noProof="0">
                <a:solidFill>
                  <a:srgbClr val="002060"/>
                </a:solidFill>
                <a:latin typeface="Century Gothic" panose="020B0502020202020204" pitchFamily="34" charset="0"/>
              </a:rPr>
              <a:t>To say they + verb in German: use </a:t>
            </a:r>
            <a:r>
              <a:rPr lang="en-GB" sz="2800" b="1" spc="-1" noProof="0" err="1">
                <a:solidFill>
                  <a:srgbClr val="002060"/>
                </a:solidFill>
                <a:latin typeface="Century Gothic" panose="020B0502020202020204" pitchFamily="34" charset="0"/>
              </a:rPr>
              <a:t>sie</a:t>
            </a:r>
            <a:r>
              <a:rPr lang="en-GB" sz="2800" spc="-1" noProof="0">
                <a:solidFill>
                  <a:srgbClr val="002060"/>
                </a:solidFill>
                <a:latin typeface="Century Gothic" panose="020B0502020202020204" pitchFamily="34" charset="0"/>
              </a:rPr>
              <a:t> + verb ending –</a:t>
            </a:r>
            <a:r>
              <a:rPr lang="en-GB" sz="2800" b="1" spc="-1" noProof="0" err="1">
                <a:solidFill>
                  <a:srgbClr val="002060"/>
                </a:solidFill>
                <a:latin typeface="Century Gothic" panose="020B0502020202020204" pitchFamily="34" charset="0"/>
              </a:rPr>
              <a:t>en</a:t>
            </a:r>
            <a:r>
              <a:rPr lang="en-GB" sz="2800" spc="-1" noProof="0">
                <a:solidFill>
                  <a:srgbClr val="002060"/>
                </a:solidFill>
                <a:latin typeface="Century Gothic" panose="020B0502020202020204" pitchFamily="34" charset="0"/>
              </a:rPr>
              <a:t>. </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1" name="CustomShape 4"/>
          <p:cNvSpPr/>
          <p:nvPr/>
        </p:nvSpPr>
        <p:spPr>
          <a:xfrm>
            <a:off x="211038" y="1912141"/>
            <a:ext cx="45315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noProof="0">
                <a:solidFill>
                  <a:srgbClr val="92D050"/>
                </a:solidFill>
                <a:latin typeface="Century Gothic" panose="020B0502020202020204" pitchFamily="34" charset="0"/>
              </a:rPr>
              <a:t>Sie</a:t>
            </a:r>
            <a:r>
              <a:rPr lang="en-GB" sz="2800" b="1" spc="-1" noProof="0">
                <a:solidFill>
                  <a:srgbClr val="002060"/>
                </a:solidFill>
                <a:latin typeface="Century Gothic" panose="020B0502020202020204" pitchFamily="34" charset="0"/>
              </a:rPr>
              <a:t> </a:t>
            </a:r>
            <a:r>
              <a:rPr lang="en-GB" sz="2800" b="1" spc="-1" noProof="0" err="1">
                <a:solidFill>
                  <a:srgbClr val="002060"/>
                </a:solidFill>
                <a:latin typeface="Century Gothic" panose="020B0502020202020204" pitchFamily="34" charset="0"/>
              </a:rPr>
              <a:t>geh</a:t>
            </a:r>
            <a:r>
              <a:rPr lang="en-GB" sz="2800" b="1" spc="-1" noProof="0" err="1">
                <a:solidFill>
                  <a:srgbClr val="92D050"/>
                </a:solidFill>
                <a:latin typeface="Century Gothic" panose="020B0502020202020204" pitchFamily="34" charset="0"/>
              </a:rPr>
              <a:t>en</a:t>
            </a:r>
            <a:r>
              <a:rPr lang="en-GB" sz="2800" b="1" spc="-1" noProof="0">
                <a:solidFill>
                  <a:srgbClr val="002060"/>
                </a:solidFill>
                <a:latin typeface="Century Gothic" panose="020B0502020202020204" pitchFamily="34" charset="0"/>
              </a:rPr>
              <a:t> auf die Party.  </a:t>
            </a:r>
            <a:endParaRPr kumimoji="0" lang="en-GB" sz="28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95" name="CustomShape 8"/>
          <p:cNvSpPr/>
          <p:nvPr/>
        </p:nvSpPr>
        <p:spPr>
          <a:xfrm>
            <a:off x="211038" y="4048183"/>
            <a:ext cx="500511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a:solidFill>
                  <a:srgbClr val="92D050"/>
                </a:solidFill>
                <a:latin typeface="Century Gothic" panose="020B0502020202020204" pitchFamily="34" charset="0"/>
                <a:ea typeface="Century Gothic"/>
              </a:rPr>
              <a:t>Man</a:t>
            </a:r>
            <a:r>
              <a:rPr lang="en-GB" sz="2800" b="1" spc="-1">
                <a:solidFill>
                  <a:srgbClr val="002060"/>
                </a:solidFill>
                <a:latin typeface="Century Gothic" panose="020B0502020202020204" pitchFamily="34" charset="0"/>
                <a:ea typeface="Century Gothic"/>
              </a:rPr>
              <a:t> </a:t>
            </a:r>
            <a:r>
              <a:rPr lang="en-GB" sz="2800" b="1" spc="-1" err="1">
                <a:solidFill>
                  <a:srgbClr val="002060"/>
                </a:solidFill>
                <a:latin typeface="Century Gothic" panose="020B0502020202020204" pitchFamily="34" charset="0"/>
                <a:ea typeface="Century Gothic"/>
              </a:rPr>
              <a:t>geh</a:t>
            </a:r>
            <a:r>
              <a:rPr lang="en-GB" sz="2800" b="1" spc="-1" err="1">
                <a:solidFill>
                  <a:srgbClr val="92D050"/>
                </a:solidFill>
                <a:latin typeface="Century Gothic" panose="020B0502020202020204" pitchFamily="34" charset="0"/>
                <a:ea typeface="Century Gothic"/>
              </a:rPr>
              <a:t>t</a:t>
            </a:r>
            <a:r>
              <a:rPr lang="en-GB" sz="2800" b="1" spc="-1">
                <a:solidFill>
                  <a:srgbClr val="002060"/>
                </a:solidFill>
                <a:latin typeface="Century Gothic" panose="020B0502020202020204" pitchFamily="34" charset="0"/>
                <a:ea typeface="Century Gothic"/>
              </a:rPr>
              <a:t> auf die Party.</a:t>
            </a:r>
            <a:endParaRPr kumimoji="0" lang="en-GB" sz="28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96" name="CustomShape 9"/>
          <p:cNvSpPr/>
          <p:nvPr/>
        </p:nvSpPr>
        <p:spPr>
          <a:xfrm>
            <a:off x="5262039" y="1912141"/>
            <a:ext cx="605712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a:solidFill>
                  <a:srgbClr val="1F3864"/>
                </a:solidFill>
                <a:latin typeface="Century Gothic" panose="020B0502020202020204" pitchFamily="34" charset="0"/>
              </a:rPr>
              <a:t>They go/ are going to the party.</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4"/>
          <a:stretch/>
        </p:blipFill>
        <p:spPr>
          <a:xfrm>
            <a:off x="4495069" y="1616757"/>
            <a:ext cx="633960" cy="671040"/>
          </a:xfrm>
          <a:prstGeom prst="rect">
            <a:avLst/>
          </a:prstGeom>
          <a:ln>
            <a:noFill/>
          </a:ln>
        </p:spPr>
      </p:pic>
      <p:pic>
        <p:nvPicPr>
          <p:cNvPr id="103" name="Google Shape;184;p8"/>
          <p:cNvPicPr/>
          <p:nvPr/>
        </p:nvPicPr>
        <p:blipFill>
          <a:blip r:embed="rId4"/>
          <a:stretch/>
        </p:blipFill>
        <p:spPr>
          <a:xfrm>
            <a:off x="4495069" y="3755379"/>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10816974" cy="1144800"/>
          </a:xfrm>
        </p:spPr>
        <p:txBody>
          <a:bodyPr/>
          <a:lstStyle/>
          <a:p>
            <a:r>
              <a:rPr lang="en-GB" sz="3600" b="1" spc="-1">
                <a:latin typeface="Century Gothic" panose="020B0502020202020204" pitchFamily="34" charset="0"/>
                <a:ea typeface="Century Gothic"/>
              </a:rPr>
              <a:t>‘Sie’ (they) and ‘man’ (people/you in general)</a:t>
            </a:r>
            <a:endParaRPr lang="en-GB" sz="3600"/>
          </a:p>
        </p:txBody>
      </p:sp>
      <p:sp>
        <p:nvSpPr>
          <p:cNvPr id="3" name="Rectangle 2">
            <a:extLst>
              <a:ext uri="{FF2B5EF4-FFF2-40B4-BE49-F238E27FC236}">
                <a16:creationId xmlns:a16="http://schemas.microsoft.com/office/drawing/2014/main" id="{BE346190-5134-4FB4-AF87-17C6A137E164}"/>
              </a:ext>
            </a:extLst>
          </p:cNvPr>
          <p:cNvSpPr/>
          <p:nvPr/>
        </p:nvSpPr>
        <p:spPr>
          <a:xfrm>
            <a:off x="211038" y="3065986"/>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a:solidFill>
                  <a:srgbClr val="002060"/>
                </a:solidFill>
                <a:latin typeface="Century Gothic" panose="020B0502020202020204" pitchFamily="34" charset="0"/>
              </a:rPr>
              <a:t>Use </a:t>
            </a:r>
            <a:r>
              <a:rPr lang="en-GB" sz="2800" b="1" spc="-1">
                <a:solidFill>
                  <a:srgbClr val="002060"/>
                </a:solidFill>
                <a:latin typeface="Century Gothic" panose="020B0502020202020204" pitchFamily="34" charset="0"/>
              </a:rPr>
              <a:t>man</a:t>
            </a:r>
            <a:r>
              <a:rPr lang="en-GB" sz="2800" spc="-1">
                <a:solidFill>
                  <a:srgbClr val="002060"/>
                </a:solidFill>
                <a:latin typeface="Century Gothic" panose="020B0502020202020204" pitchFamily="34" charset="0"/>
              </a:rPr>
              <a:t> + verb ending –</a:t>
            </a:r>
            <a:r>
              <a:rPr lang="en-GB" sz="2800" b="1" spc="-1">
                <a:solidFill>
                  <a:srgbClr val="002060"/>
                </a:solidFill>
                <a:latin typeface="Century Gothic" panose="020B0502020202020204" pitchFamily="34" charset="0"/>
              </a:rPr>
              <a:t>t</a:t>
            </a:r>
            <a:r>
              <a:rPr lang="en-GB" sz="2800" spc="-1">
                <a:solidFill>
                  <a:srgbClr val="002060"/>
                </a:solidFill>
                <a:latin typeface="Century Gothic" panose="020B0502020202020204" pitchFamily="34" charset="0"/>
              </a:rPr>
              <a:t> to mean people/you in general:</a:t>
            </a:r>
            <a:endParaRPr kumimoji="0" lang="en-GB" sz="1800" i="0" u="none" strike="noStrike" kern="1200" cap="none" spc="0" normalizeH="0" baseline="0" noProof="0">
              <a:ln>
                <a:noFill/>
              </a:ln>
              <a:solidFill>
                <a:prstClr val="black"/>
              </a:solidFill>
              <a:effectLst/>
              <a:uLnTx/>
              <a:uFillTx/>
              <a:latin typeface="Arial"/>
            </a:endParaRPr>
          </a:p>
        </p:txBody>
      </p:sp>
      <p:pic>
        <p:nvPicPr>
          <p:cNvPr id="26" name="Picture 25" descr="Shape&#10;&#10;Description automatically generated">
            <a:extLst>
              <a:ext uri="{FF2B5EF4-FFF2-40B4-BE49-F238E27FC236}">
                <a16:creationId xmlns:a16="http://schemas.microsoft.com/office/drawing/2014/main" id="{B2113863-D14D-4D7F-898C-C16F4DEC2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2761" y="2217492"/>
            <a:ext cx="991189" cy="702658"/>
          </a:xfrm>
          <a:prstGeom prst="rect">
            <a:avLst/>
          </a:prstGeom>
        </p:spPr>
      </p:pic>
      <p:sp>
        <p:nvSpPr>
          <p:cNvPr id="28" name="CustomShape 9">
            <a:extLst>
              <a:ext uri="{FF2B5EF4-FFF2-40B4-BE49-F238E27FC236}">
                <a16:creationId xmlns:a16="http://schemas.microsoft.com/office/drawing/2014/main" id="{763ACFA1-32F7-4E1D-9329-4EE714407871}"/>
              </a:ext>
            </a:extLst>
          </p:cNvPr>
          <p:cNvSpPr/>
          <p:nvPr/>
        </p:nvSpPr>
        <p:spPr>
          <a:xfrm>
            <a:off x="5262039" y="4048183"/>
            <a:ext cx="605712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a:solidFill>
                  <a:srgbClr val="1F3864"/>
                </a:solidFill>
                <a:latin typeface="Century Gothic" panose="020B0502020202020204" pitchFamily="34" charset="0"/>
              </a:rPr>
              <a:t>People/ you in general go/ are going to the party.</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9" name="Speech Bubble: Rectangle with Corners Rounded 28">
            <a:extLst>
              <a:ext uri="{FF2B5EF4-FFF2-40B4-BE49-F238E27FC236}">
                <a16:creationId xmlns:a16="http://schemas.microsoft.com/office/drawing/2014/main" id="{AAD8B1F0-C7C1-49B7-B57B-5EF0FC1688E9}"/>
              </a:ext>
            </a:extLst>
          </p:cNvPr>
          <p:cNvSpPr/>
          <p:nvPr/>
        </p:nvSpPr>
        <p:spPr>
          <a:xfrm>
            <a:off x="475130" y="5366422"/>
            <a:ext cx="2927220" cy="1187239"/>
          </a:xfrm>
          <a:prstGeom prst="wedgeRoundRectCallout">
            <a:avLst>
              <a:gd name="adj1" fmla="val -37896"/>
              <a:gd name="adj2" fmla="val -12018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a:ea typeface="+mn-ea"/>
                <a:cs typeface="+mn-cs"/>
              </a:rPr>
              <a:t>Careful!</a:t>
            </a:r>
            <a:r>
              <a:rPr kumimoji="0" lang="en-GB" sz="2000" b="1" i="0" u="none" strike="noStrike" kern="1200" cap="none" spc="0" normalizeH="0" noProof="0">
                <a:ln>
                  <a:noFill/>
                </a:ln>
                <a:solidFill>
                  <a:prstClr val="white"/>
                </a:solidFill>
                <a:effectLst/>
                <a:uLnTx/>
                <a:uFillTx/>
                <a:latin typeface="Century Gothic"/>
                <a:ea typeface="+mn-ea"/>
                <a:cs typeface="+mn-cs"/>
              </a:rPr>
              <a:t> </a:t>
            </a:r>
            <a:r>
              <a:rPr kumimoji="0" lang="en-GB" sz="2000" b="1" i="0" u="none" strike="noStrike" kern="1200" cap="none" spc="0" normalizeH="0" baseline="0" noProof="0">
                <a:ln>
                  <a:noFill/>
                </a:ln>
                <a:solidFill>
                  <a:prstClr val="white"/>
                </a:solidFill>
                <a:effectLst/>
                <a:uLnTx/>
                <a:uFillTx/>
                <a:latin typeface="Century Gothic"/>
                <a:ea typeface="+mn-ea"/>
                <a:cs typeface="+mn-cs"/>
              </a:rPr>
              <a:t>‘Man’ does NOT mean </a:t>
            </a:r>
            <a:r>
              <a:rPr kumimoji="0" lang="en-GB" sz="2000" b="1" i="1" u="none" strike="noStrike" kern="1200" cap="none" spc="0" normalizeH="0" baseline="0" noProof="0">
                <a:ln>
                  <a:noFill/>
                </a:ln>
                <a:solidFill>
                  <a:prstClr val="white"/>
                </a:solidFill>
                <a:effectLst/>
                <a:uLnTx/>
                <a:uFillTx/>
                <a:latin typeface="Century Gothic"/>
                <a:ea typeface="+mn-ea"/>
                <a:cs typeface="+mn-cs"/>
              </a:rPr>
              <a:t>man</a:t>
            </a:r>
            <a:r>
              <a:rPr kumimoji="0" lang="en-GB" sz="2000" b="1" i="0" u="none" strike="noStrike" kern="1200" cap="none" spc="0" normalizeH="0" baseline="0" noProof="0">
                <a:ln>
                  <a:noFill/>
                </a:ln>
                <a:solidFill>
                  <a:prstClr val="white"/>
                </a:solidFill>
                <a:effectLst/>
                <a:uLnTx/>
                <a:uFillTx/>
                <a:latin typeface="Century Gothic"/>
                <a:ea typeface="+mn-ea"/>
                <a:cs typeface="+mn-cs"/>
              </a:rPr>
              <a:t> in English!</a:t>
            </a:r>
            <a:r>
              <a:rPr kumimoji="0" lang="en-GB" sz="2000" b="1" i="0" u="none" strike="noStrike" kern="1200" cap="none" spc="0" normalizeH="0" noProof="0">
                <a:ln>
                  <a:noFill/>
                </a:ln>
                <a:solidFill>
                  <a:prstClr val="white"/>
                </a:solidFill>
                <a:effectLst/>
                <a:uLnTx/>
                <a:uFillTx/>
                <a:latin typeface="Century Gothic"/>
                <a:ea typeface="+mn-ea"/>
                <a:cs typeface="+mn-cs"/>
              </a:rPr>
              <a:t> </a:t>
            </a:r>
            <a:endParaRPr kumimoji="0" lang="en-GB" sz="2000" b="1" i="0" u="none" strike="noStrike" kern="1200" cap="none" spc="0" normalizeH="0" baseline="0" noProof="0">
              <a:ln>
                <a:noFill/>
              </a:ln>
              <a:solidFill>
                <a:prstClr val="white"/>
              </a:solidFill>
              <a:effectLst/>
              <a:uLnTx/>
              <a:uFillTx/>
              <a:latin typeface="Century Gothic"/>
              <a:ea typeface="+mn-ea"/>
              <a:cs typeface="+mn-cs"/>
            </a:endParaRPr>
          </a:p>
        </p:txBody>
      </p:sp>
      <p:grpSp>
        <p:nvGrpSpPr>
          <p:cNvPr id="12" name="Group 11">
            <a:extLst>
              <a:ext uri="{FF2B5EF4-FFF2-40B4-BE49-F238E27FC236}">
                <a16:creationId xmlns:a16="http://schemas.microsoft.com/office/drawing/2014/main" id="{972D3F03-C1D7-48AE-8FB1-455987A153F3}"/>
              </a:ext>
            </a:extLst>
          </p:cNvPr>
          <p:cNvGrpSpPr/>
          <p:nvPr/>
        </p:nvGrpSpPr>
        <p:grpSpPr>
          <a:xfrm>
            <a:off x="3968389" y="4769771"/>
            <a:ext cx="1609100" cy="914400"/>
            <a:chOff x="3968389" y="4769771"/>
            <a:chExt cx="1609100" cy="914400"/>
          </a:xfrm>
        </p:grpSpPr>
        <p:pic>
          <p:nvPicPr>
            <p:cNvPr id="7" name="Graphic 6" descr="User with solid fill">
              <a:extLst>
                <a:ext uri="{FF2B5EF4-FFF2-40B4-BE49-F238E27FC236}">
                  <a16:creationId xmlns:a16="http://schemas.microsoft.com/office/drawing/2014/main" id="{0B5D93E1-9FC6-4A6F-BA8A-D5CB653532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46588" y="4923183"/>
              <a:ext cx="630901" cy="630901"/>
            </a:xfrm>
            <a:prstGeom prst="rect">
              <a:avLst/>
            </a:prstGeom>
          </p:spPr>
        </p:pic>
        <p:pic>
          <p:nvPicPr>
            <p:cNvPr id="9" name="Graphic 8" descr="Users with solid fill">
              <a:extLst>
                <a:ext uri="{FF2B5EF4-FFF2-40B4-BE49-F238E27FC236}">
                  <a16:creationId xmlns:a16="http://schemas.microsoft.com/office/drawing/2014/main" id="{91BC6D43-6B98-412D-90F1-C827E8ED26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68389" y="4769771"/>
              <a:ext cx="914400" cy="914400"/>
            </a:xfrm>
            <a:prstGeom prst="rect">
              <a:avLst/>
            </a:prstGeom>
          </p:spPr>
        </p:pic>
        <p:cxnSp>
          <p:nvCxnSpPr>
            <p:cNvPr id="11" name="Straight Connector 10">
              <a:extLst>
                <a:ext uri="{FF2B5EF4-FFF2-40B4-BE49-F238E27FC236}">
                  <a16:creationId xmlns:a16="http://schemas.microsoft.com/office/drawing/2014/main" id="{B5897FEF-AA03-46B4-BA67-E7854C3296C9}"/>
                </a:ext>
              </a:extLst>
            </p:cNvPr>
            <p:cNvCxnSpPr/>
            <p:nvPr/>
          </p:nvCxnSpPr>
          <p:spPr>
            <a:xfrm>
              <a:off x="4946588" y="4923183"/>
              <a:ext cx="0" cy="63090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8" name="Picture 7" descr="A cartoon dinosaur wearing a party hat&#10;&#10;Description automatically generated">
            <a:extLst>
              <a:ext uri="{FF2B5EF4-FFF2-40B4-BE49-F238E27FC236}">
                <a16:creationId xmlns:a16="http://schemas.microsoft.com/office/drawing/2014/main" id="{C96F362B-D47D-A574-74F1-DE777CF9B3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34786" y="1725516"/>
            <a:ext cx="905812" cy="1009085"/>
          </a:xfrm>
          <a:prstGeom prst="rect">
            <a:avLst/>
          </a:prstGeom>
        </p:spPr>
      </p:pic>
      <p:pic>
        <p:nvPicPr>
          <p:cNvPr id="10" name="Picture 9" descr="A cartoon dinosaur wearing a party hat&#10;&#10;Description automatically generated">
            <a:extLst>
              <a:ext uri="{FF2B5EF4-FFF2-40B4-BE49-F238E27FC236}">
                <a16:creationId xmlns:a16="http://schemas.microsoft.com/office/drawing/2014/main" id="{8150B91C-E8FA-4717-1C0F-2A8ED1E1D5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34786" y="4038936"/>
            <a:ext cx="905812" cy="1009085"/>
          </a:xfrm>
          <a:prstGeom prst="rect">
            <a:avLst/>
          </a:prstGeom>
        </p:spPr>
      </p:pic>
    </p:spTree>
    <p:extLst>
      <p:ext uri="{BB962C8B-B14F-4D97-AF65-F5344CB8AC3E}">
        <p14:creationId xmlns:p14="http://schemas.microsoft.com/office/powerpoint/2010/main" val="55083855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3" grpId="0"/>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877493E-80AA-0AAC-AE0D-FDCBA19023BF}"/>
              </a:ext>
            </a:extLst>
          </p:cNvPr>
          <p:cNvPicPr>
            <a:picLocks noChangeAspect="1"/>
          </p:cNvPicPr>
          <p:nvPr/>
        </p:nvPicPr>
        <p:blipFill>
          <a:blip r:embed="rId3"/>
          <a:stretch>
            <a:fillRect/>
          </a:stretch>
        </p:blipFill>
        <p:spPr>
          <a:xfrm>
            <a:off x="0" y="6114917"/>
            <a:ext cx="12192000" cy="730389"/>
          </a:xfrm>
          <a:prstGeom prst="rect">
            <a:avLst/>
          </a:prstGeom>
        </p:spPr>
      </p:pic>
      <p:pic>
        <p:nvPicPr>
          <p:cNvPr id="43" name="Picture 42" descr="A group of people in clothing playing drums&#10;&#10;Description automatically generated">
            <a:extLst>
              <a:ext uri="{FF2B5EF4-FFF2-40B4-BE49-F238E27FC236}">
                <a16:creationId xmlns:a16="http://schemas.microsoft.com/office/drawing/2014/main" id="{868DE2F4-73CB-4655-C62C-A0A5C640F1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14997">
            <a:off x="6200313" y="3266588"/>
            <a:ext cx="4003782" cy="2648335"/>
          </a:xfrm>
          <a:prstGeom prst="rect">
            <a:avLst/>
          </a:prstGeom>
        </p:spPr>
      </p:pic>
      <p:sp>
        <p:nvSpPr>
          <p:cNvPr id="112" name="CustomShape 6"/>
          <p:cNvSpPr/>
          <p:nvPr/>
        </p:nvSpPr>
        <p:spPr>
          <a:xfrm>
            <a:off x="54198" y="48538"/>
            <a:ext cx="290872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Fasnacht in Biel</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a:solidFill>
                  <a:schemeClr val="bg1"/>
                </a:solidFill>
                <a:latin typeface="Century Gothic" panose="020B0502020202020204" pitchFamily="34" charset="0"/>
              </a:rPr>
              <a:t>Kultur</a:t>
            </a:r>
          </a:p>
        </p:txBody>
      </p:sp>
      <p:pic>
        <p:nvPicPr>
          <p:cNvPr id="30" name="Picture 29" descr="A group of clowns walking down a street&#10;&#10;Description automatically generated">
            <a:extLst>
              <a:ext uri="{FF2B5EF4-FFF2-40B4-BE49-F238E27FC236}">
                <a16:creationId xmlns:a16="http://schemas.microsoft.com/office/drawing/2014/main" id="{265C9C99-C5A6-419F-E4B3-FE08CF702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24284">
            <a:off x="450496" y="3127729"/>
            <a:ext cx="3598519" cy="2587507"/>
          </a:xfrm>
          <a:prstGeom prst="rect">
            <a:avLst/>
          </a:prstGeom>
        </p:spPr>
      </p:pic>
      <p:pic>
        <p:nvPicPr>
          <p:cNvPr id="32" name="Graphic 31" descr="Teacher">
            <a:extLst>
              <a:ext uri="{FF2B5EF4-FFF2-40B4-BE49-F238E27FC236}">
                <a16:creationId xmlns:a16="http://schemas.microsoft.com/office/drawing/2014/main" id="{A1281F6A-22AA-695D-2D2D-EF449CA35E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29510" y="-85167"/>
            <a:ext cx="914400" cy="914400"/>
          </a:xfrm>
          <a:prstGeom prst="rect">
            <a:avLst/>
          </a:prstGeom>
        </p:spPr>
      </p:pic>
      <p:sp>
        <p:nvSpPr>
          <p:cNvPr id="33" name="Speech Bubble: Rectangle with Corners Rounded 22">
            <a:extLst>
              <a:ext uri="{FF2B5EF4-FFF2-40B4-BE49-F238E27FC236}">
                <a16:creationId xmlns:a16="http://schemas.microsoft.com/office/drawing/2014/main" id="{CFA30229-5584-8161-972D-20618AD779D9}"/>
              </a:ext>
            </a:extLst>
          </p:cNvPr>
          <p:cNvSpPr/>
          <p:nvPr/>
        </p:nvSpPr>
        <p:spPr>
          <a:xfrm>
            <a:off x="3743576" y="129527"/>
            <a:ext cx="6119803"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Google Shape;108;p3">
            <a:extLst>
              <a:ext uri="{FF2B5EF4-FFF2-40B4-BE49-F238E27FC236}">
                <a16:creationId xmlns:a16="http://schemas.microsoft.com/office/drawing/2014/main" id="{86C7B627-4F5D-C5CE-5A31-1D80F211E244}"/>
              </a:ext>
            </a:extLst>
          </p:cNvPr>
          <p:cNvSpPr txBox="1"/>
          <p:nvPr/>
        </p:nvSpPr>
        <p:spPr>
          <a:xfrm>
            <a:off x="3796755" y="122657"/>
            <a:ext cx="5946436" cy="461624"/>
          </a:xfrm>
          <a:prstGeom prst="rect">
            <a:avLst/>
          </a:prstGeom>
          <a:noFill/>
          <a:ln>
            <a:noFill/>
          </a:ln>
        </p:spPr>
        <p:txBody>
          <a:bodyPr spcFirstLastPara="1" wrap="square" lIns="91425" tIns="45700" rIns="91425" bIns="45700" anchor="t" anchorCtr="0">
            <a:spAutoFit/>
          </a:bodyPr>
          <a:lstStyle/>
          <a:p>
            <a:pPr>
              <a:defRPr/>
            </a:pPr>
            <a:r>
              <a:rPr lang="en-GB" sz="2400" spc="-1" dirty="0" err="1">
                <a:solidFill>
                  <a:srgbClr val="002060"/>
                </a:solidFill>
                <a:latin typeface="Century Gothic" panose="020B0502020202020204" pitchFamily="34" charset="0"/>
                <a:ea typeface="Calibri"/>
                <a:cs typeface="Calibri"/>
                <a:sym typeface="Calibri"/>
              </a:rPr>
              <a:t>Kannst</a:t>
            </a:r>
            <a:r>
              <a:rPr lang="en-GB" sz="2400" spc="-1" dirty="0">
                <a:solidFill>
                  <a:srgbClr val="002060"/>
                </a:solidFill>
                <a:latin typeface="Century Gothic" panose="020B0502020202020204" pitchFamily="34" charset="0"/>
                <a:ea typeface="Calibri"/>
                <a:cs typeface="Calibri"/>
                <a:sym typeface="Calibri"/>
              </a:rPr>
              <a:t> du die </a:t>
            </a:r>
            <a:r>
              <a:rPr lang="en-GB" sz="2400" spc="-1" dirty="0" err="1">
                <a:solidFill>
                  <a:srgbClr val="002060"/>
                </a:solidFill>
                <a:latin typeface="Century Gothic" panose="020B0502020202020204" pitchFamily="34" charset="0"/>
                <a:ea typeface="Calibri"/>
                <a:cs typeface="Calibri"/>
                <a:sym typeface="Calibri"/>
              </a:rPr>
              <a:t>richtigen</a:t>
            </a:r>
            <a:r>
              <a:rPr lang="en-GB" sz="2400" spc="-1" dirty="0">
                <a:solidFill>
                  <a:srgbClr val="002060"/>
                </a:solidFill>
                <a:latin typeface="Century Gothic" panose="020B0502020202020204" pitchFamily="34" charset="0"/>
                <a:ea typeface="Calibri"/>
                <a:cs typeface="Calibri"/>
                <a:sym typeface="Calibri"/>
              </a:rPr>
              <a:t> </a:t>
            </a:r>
            <a:r>
              <a:rPr lang="en-GB" sz="2400" spc="-1" dirty="0" err="1">
                <a:solidFill>
                  <a:srgbClr val="002060"/>
                </a:solidFill>
                <a:latin typeface="Century Gothic" panose="020B0502020202020204" pitchFamily="34" charset="0"/>
                <a:ea typeface="Calibri"/>
                <a:cs typeface="Calibri"/>
                <a:sym typeface="Calibri"/>
              </a:rPr>
              <a:t>Bilder</a:t>
            </a:r>
            <a:r>
              <a:rPr lang="en-GB" sz="2400" spc="-1" dirty="0">
                <a:solidFill>
                  <a:srgbClr val="002060"/>
                </a:solidFill>
                <a:latin typeface="Century Gothic" panose="020B0502020202020204" pitchFamily="34" charset="0"/>
                <a:ea typeface="Calibri"/>
                <a:cs typeface="Calibri"/>
                <a:sym typeface="Calibri"/>
              </a:rPr>
              <a:t> </a:t>
            </a:r>
            <a:r>
              <a:rPr lang="en-GB" sz="2400" spc="-1" dirty="0" err="1">
                <a:solidFill>
                  <a:srgbClr val="002060"/>
                </a:solidFill>
                <a:latin typeface="Century Gothic" panose="020B0502020202020204" pitchFamily="34" charset="0"/>
                <a:ea typeface="Calibri"/>
                <a:cs typeface="Calibri"/>
                <a:sym typeface="Calibri"/>
              </a:rPr>
              <a:t>finden</a:t>
            </a:r>
            <a:r>
              <a:rPr lang="en-GB" sz="2400" spc="-1" dirty="0">
                <a:solidFill>
                  <a:srgbClr val="002060"/>
                </a:solidFill>
                <a:latin typeface="Century Gothic" panose="020B0502020202020204" pitchFamily="34" charset="0"/>
                <a:ea typeface="Calibri"/>
                <a:cs typeface="Calibri"/>
                <a:sym typeface="Calibri"/>
              </a:rPr>
              <a:t>?</a:t>
            </a:r>
            <a:endParaRPr kumimoji="0" sz="240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5" name="Rectangle 34">
            <a:extLst>
              <a:ext uri="{FF2B5EF4-FFF2-40B4-BE49-F238E27FC236}">
                <a16:creationId xmlns:a16="http://schemas.microsoft.com/office/drawing/2014/main" id="{F5A411AD-22DF-FB55-026B-61B7B9D41EE5}"/>
              </a:ext>
            </a:extLst>
          </p:cNvPr>
          <p:cNvSpPr/>
          <p:nvPr/>
        </p:nvSpPr>
        <p:spPr>
          <a:xfrm>
            <a:off x="279903" y="955750"/>
            <a:ext cx="2839616" cy="19615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GB" sz="2000" noProof="0"/>
              <a:t>Am </a:t>
            </a:r>
            <a:r>
              <a:rPr lang="en-GB" sz="2000" noProof="0" err="1"/>
              <a:t>Donnerstag</a:t>
            </a:r>
            <a:r>
              <a:rPr lang="en-GB" sz="2000" noProof="0"/>
              <a:t> </a:t>
            </a:r>
            <a:r>
              <a:rPr lang="en-GB" sz="2000" noProof="0" err="1"/>
              <a:t>gibt</a:t>
            </a:r>
            <a:r>
              <a:rPr lang="en-GB" sz="2000" noProof="0"/>
              <a:t> d</a:t>
            </a:r>
            <a:r>
              <a:rPr lang="en-US" sz="2000" noProof="0"/>
              <a:t>er </a:t>
            </a:r>
            <a:r>
              <a:rPr lang="en-US" sz="2000" noProof="0" err="1"/>
              <a:t>Stadtpräsident</a:t>
            </a:r>
            <a:r>
              <a:rPr lang="en-US" sz="2000" noProof="0"/>
              <a:t>* </a:t>
            </a:r>
            <a:r>
              <a:rPr lang="en-US" sz="2000"/>
              <a:t>”Prinz Carnaval” </a:t>
            </a:r>
            <a:r>
              <a:rPr lang="en-US" sz="2000" noProof="0"/>
              <a:t>den </a:t>
            </a:r>
            <a:r>
              <a:rPr lang="en-US" sz="2000" noProof="0" err="1"/>
              <a:t>Stadtschlüssel</a:t>
            </a:r>
            <a:r>
              <a:rPr lang="en-US" sz="2000" noProof="0"/>
              <a:t>*.</a:t>
            </a:r>
            <a:endParaRPr lang="en-GB" sz="2000" noProof="0"/>
          </a:p>
        </p:txBody>
      </p:sp>
      <p:sp>
        <p:nvSpPr>
          <p:cNvPr id="36" name="Rectangle 35">
            <a:extLst>
              <a:ext uri="{FF2B5EF4-FFF2-40B4-BE49-F238E27FC236}">
                <a16:creationId xmlns:a16="http://schemas.microsoft.com/office/drawing/2014/main" id="{2292800E-DABC-0376-D7CD-663B290ADD3C}"/>
              </a:ext>
            </a:extLst>
          </p:cNvPr>
          <p:cNvSpPr/>
          <p:nvPr/>
        </p:nvSpPr>
        <p:spPr>
          <a:xfrm>
            <a:off x="3226240" y="955750"/>
            <a:ext cx="2839617" cy="196151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000" noProof="0"/>
              <a:t>Am Freitag um 20.30 </a:t>
            </a:r>
            <a:r>
              <a:rPr lang="en-US" sz="2000" noProof="0" err="1"/>
              <a:t>Uhr</a:t>
            </a:r>
            <a:r>
              <a:rPr lang="en-US" sz="2000" noProof="0"/>
              <a:t> </a:t>
            </a:r>
            <a:r>
              <a:rPr lang="en-US" sz="2000" noProof="0" err="1"/>
              <a:t>geht</a:t>
            </a:r>
            <a:r>
              <a:rPr lang="en-US" sz="2000" noProof="0"/>
              <a:t> man </a:t>
            </a:r>
            <a:r>
              <a:rPr lang="en-US" sz="2000" noProof="0" err="1"/>
              <a:t>durch</a:t>
            </a:r>
            <a:r>
              <a:rPr lang="en-US" sz="2000" noProof="0"/>
              <a:t> die </a:t>
            </a:r>
            <a:r>
              <a:rPr lang="en-US" sz="2000" noProof="0" err="1"/>
              <a:t>Straßen</a:t>
            </a:r>
            <a:r>
              <a:rPr lang="en-US" sz="2000" noProof="0"/>
              <a:t>. Man </a:t>
            </a:r>
            <a:r>
              <a:rPr lang="en-US" sz="2000" noProof="0" err="1"/>
              <a:t>trägt</a:t>
            </a:r>
            <a:r>
              <a:rPr lang="en-US" sz="2000" noProof="0"/>
              <a:t> </a:t>
            </a:r>
            <a:r>
              <a:rPr lang="en-US" sz="2000" noProof="0" err="1"/>
              <a:t>Kostüme</a:t>
            </a:r>
            <a:r>
              <a:rPr lang="en-US" sz="2000" noProof="0"/>
              <a:t> </a:t>
            </a:r>
            <a:r>
              <a:rPr lang="en-US" sz="2000" noProof="0" err="1"/>
              <a:t>mit</a:t>
            </a:r>
            <a:r>
              <a:rPr lang="en-US" sz="2000" noProof="0"/>
              <a:t> </a:t>
            </a:r>
            <a:r>
              <a:rPr lang="en-US" sz="2000" noProof="0" err="1"/>
              <a:t>Lichtern</a:t>
            </a:r>
            <a:r>
              <a:rPr lang="en-US" sz="2000" noProof="0"/>
              <a:t>*.</a:t>
            </a:r>
            <a:endParaRPr lang="en-GB" sz="2000" noProof="0"/>
          </a:p>
        </p:txBody>
      </p:sp>
      <p:sp>
        <p:nvSpPr>
          <p:cNvPr id="37" name="Rectangle 36">
            <a:extLst>
              <a:ext uri="{FF2B5EF4-FFF2-40B4-BE49-F238E27FC236}">
                <a16:creationId xmlns:a16="http://schemas.microsoft.com/office/drawing/2014/main" id="{1E0C02B5-3D04-9B54-B768-33E8C3151495}"/>
              </a:ext>
            </a:extLst>
          </p:cNvPr>
          <p:cNvSpPr/>
          <p:nvPr/>
        </p:nvSpPr>
        <p:spPr>
          <a:xfrm>
            <a:off x="6172578" y="952563"/>
            <a:ext cx="2844566" cy="1961512"/>
          </a:xfrm>
          <a:prstGeom prst="rect">
            <a:avLst/>
          </a:prstGeom>
          <a:solidFill>
            <a:srgbClr val="FF00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GB" sz="2000" noProof="0"/>
              <a:t>Am </a:t>
            </a:r>
            <a:r>
              <a:rPr lang="en-GB" sz="2000" noProof="0" err="1"/>
              <a:t>Samstag</a:t>
            </a:r>
            <a:r>
              <a:rPr lang="en-US" sz="2000" noProof="0"/>
              <a:t> </a:t>
            </a:r>
            <a:r>
              <a:rPr lang="en-US" sz="2000" noProof="0" err="1"/>
              <a:t>gibt</a:t>
            </a:r>
            <a:r>
              <a:rPr lang="en-US" sz="2000" noProof="0"/>
              <a:t> es </a:t>
            </a:r>
            <a:r>
              <a:rPr lang="en-US" sz="2000" noProof="0" err="1"/>
              <a:t>ein</a:t>
            </a:r>
            <a:r>
              <a:rPr lang="en-US" sz="2000" noProof="0"/>
              <a:t> ‘Kinder-Monster-</a:t>
            </a:r>
            <a:r>
              <a:rPr lang="en-US" sz="2000" noProof="0" err="1"/>
              <a:t>Konzert</a:t>
            </a:r>
            <a:r>
              <a:rPr lang="en-US" sz="2000" noProof="0"/>
              <a:t>’. Dann </a:t>
            </a:r>
            <a:r>
              <a:rPr lang="en-US" sz="2000" noProof="0" err="1"/>
              <a:t>gibt</a:t>
            </a:r>
            <a:r>
              <a:rPr lang="en-US" sz="2000" noProof="0"/>
              <a:t> es </a:t>
            </a:r>
            <a:r>
              <a:rPr lang="en-US" sz="2000" noProof="0" err="1"/>
              <a:t>eine</a:t>
            </a:r>
            <a:r>
              <a:rPr lang="en-US" sz="2000" noProof="0"/>
              <a:t> </a:t>
            </a:r>
            <a:r>
              <a:rPr lang="en-US" sz="2000" noProof="0" err="1"/>
              <a:t>Kinderdisco</a:t>
            </a:r>
            <a:r>
              <a:rPr lang="en-US" sz="2000" noProof="0"/>
              <a:t> </a:t>
            </a:r>
            <a:r>
              <a:rPr lang="en-US" sz="2000" noProof="0" err="1"/>
              <a:t>mit</a:t>
            </a:r>
            <a:r>
              <a:rPr lang="en-US" sz="2000" noProof="0"/>
              <a:t> </a:t>
            </a:r>
            <a:r>
              <a:rPr lang="en-US" sz="2000" noProof="0" err="1"/>
              <a:t>Konfettischlacht</a:t>
            </a:r>
            <a:r>
              <a:rPr lang="en-US" sz="2000" noProof="0"/>
              <a:t>*.</a:t>
            </a:r>
          </a:p>
        </p:txBody>
      </p:sp>
      <p:sp>
        <p:nvSpPr>
          <p:cNvPr id="38" name="Rectangle 37">
            <a:extLst>
              <a:ext uri="{FF2B5EF4-FFF2-40B4-BE49-F238E27FC236}">
                <a16:creationId xmlns:a16="http://schemas.microsoft.com/office/drawing/2014/main" id="{0F317D43-DEC3-BFAC-9ADD-0337A701EA7A}"/>
              </a:ext>
            </a:extLst>
          </p:cNvPr>
          <p:cNvSpPr/>
          <p:nvPr/>
        </p:nvSpPr>
        <p:spPr>
          <a:xfrm>
            <a:off x="9123864" y="947089"/>
            <a:ext cx="2844566" cy="1961512"/>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000" noProof="0"/>
              <a:t>Am Sonntag </a:t>
            </a:r>
            <a:r>
              <a:rPr lang="en-US" sz="2000" noProof="0" err="1"/>
              <a:t>gehen</a:t>
            </a:r>
            <a:r>
              <a:rPr lang="en-US" sz="2000" noProof="0"/>
              <a:t> Leute in </a:t>
            </a:r>
            <a:r>
              <a:rPr lang="en-US" sz="2000" noProof="0" err="1"/>
              <a:t>Kostümen</a:t>
            </a:r>
            <a:r>
              <a:rPr lang="en-US" sz="2000" noProof="0"/>
              <a:t> </a:t>
            </a:r>
            <a:r>
              <a:rPr lang="en-US" sz="2000" noProof="0" err="1"/>
              <a:t>durch</a:t>
            </a:r>
            <a:r>
              <a:rPr lang="en-US" sz="2000" noProof="0"/>
              <a:t> die </a:t>
            </a:r>
            <a:r>
              <a:rPr lang="en-US" sz="2000" noProof="0" err="1"/>
              <a:t>Straßen</a:t>
            </a:r>
            <a:r>
              <a:rPr lang="en-US" sz="2000" noProof="0"/>
              <a:t>. Dann </a:t>
            </a:r>
            <a:r>
              <a:rPr lang="en-US" sz="2000" noProof="0" err="1"/>
              <a:t>gibt</a:t>
            </a:r>
            <a:r>
              <a:rPr lang="en-US" sz="2000" noProof="0"/>
              <a:t> es </a:t>
            </a:r>
            <a:r>
              <a:rPr lang="en-US" sz="2000" noProof="0" err="1"/>
              <a:t>eine</a:t>
            </a:r>
            <a:r>
              <a:rPr lang="en-US" sz="2000" noProof="0"/>
              <a:t> </a:t>
            </a:r>
            <a:r>
              <a:rPr lang="en-US" sz="2000" noProof="0" err="1"/>
              <a:t>große</a:t>
            </a:r>
            <a:r>
              <a:rPr lang="en-US" sz="2000" noProof="0"/>
              <a:t> Party!</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grpSp>
        <p:nvGrpSpPr>
          <p:cNvPr id="41" name="Group 40">
            <a:extLst>
              <a:ext uri="{FF2B5EF4-FFF2-40B4-BE49-F238E27FC236}">
                <a16:creationId xmlns:a16="http://schemas.microsoft.com/office/drawing/2014/main" id="{7C3E040E-21A5-FC74-B8B6-F7E5FE2C0F32}"/>
              </a:ext>
            </a:extLst>
          </p:cNvPr>
          <p:cNvGrpSpPr/>
          <p:nvPr/>
        </p:nvGrpSpPr>
        <p:grpSpPr>
          <a:xfrm rot="174645">
            <a:off x="3975939" y="3109801"/>
            <a:ext cx="2806266" cy="3167725"/>
            <a:chOff x="4739354" y="3102499"/>
            <a:chExt cx="2806266" cy="3167725"/>
          </a:xfrm>
        </p:grpSpPr>
        <p:pic>
          <p:nvPicPr>
            <p:cNvPr id="40" name="Picture 39" descr="A person and person dressed in clothing&#10;&#10;Description automatically generated">
              <a:extLst>
                <a:ext uri="{FF2B5EF4-FFF2-40B4-BE49-F238E27FC236}">
                  <a16:creationId xmlns:a16="http://schemas.microsoft.com/office/drawing/2014/main" id="{07CD4394-4C24-4AAA-8BBF-018AFD3CC6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39354" y="3102499"/>
              <a:ext cx="2101593" cy="2941943"/>
            </a:xfrm>
            <a:prstGeom prst="rect">
              <a:avLst/>
            </a:prstGeom>
          </p:spPr>
        </p:pic>
        <p:pic>
          <p:nvPicPr>
            <p:cNvPr id="27" name="Picture 26" descr="A grey key with a black background&#10;&#10;Description automatically generated">
              <a:extLst>
                <a:ext uri="{FF2B5EF4-FFF2-40B4-BE49-F238E27FC236}">
                  <a16:creationId xmlns:a16="http://schemas.microsoft.com/office/drawing/2014/main" id="{91D69D18-1B4C-FF6D-BCDA-5E9B1AB9E21C}"/>
                </a:ext>
              </a:extLst>
            </p:cNvPr>
            <p:cNvPicPr>
              <a:picLocks noChangeAspect="1"/>
            </p:cNvPicPr>
            <p:nvPr/>
          </p:nvPicPr>
          <p:blipFill>
            <a:blip r:embed="rId10">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156178">
              <a:off x="5654741" y="4340141"/>
              <a:ext cx="1890879" cy="1930083"/>
            </a:xfrm>
            <a:prstGeom prst="rect">
              <a:avLst/>
            </a:prstGeom>
          </p:spPr>
        </p:pic>
      </p:grpSp>
      <p:pic>
        <p:nvPicPr>
          <p:cNvPr id="45" name="Picture 44" descr="A colorful party items on a confetti ground&#10;&#10;Description automatically generated">
            <a:extLst>
              <a:ext uri="{FF2B5EF4-FFF2-40B4-BE49-F238E27FC236}">
                <a16:creationId xmlns:a16="http://schemas.microsoft.com/office/drawing/2014/main" id="{03960AF7-C2F6-4D05-1930-B47B5A8A31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921253">
            <a:off x="8909795" y="3764527"/>
            <a:ext cx="3317441" cy="2210763"/>
          </a:xfrm>
          <a:prstGeom prst="rect">
            <a:avLst/>
          </a:prstGeom>
        </p:spPr>
      </p:pic>
      <p:sp>
        <p:nvSpPr>
          <p:cNvPr id="46" name="TextBox 45">
            <a:extLst>
              <a:ext uri="{FF2B5EF4-FFF2-40B4-BE49-F238E27FC236}">
                <a16:creationId xmlns:a16="http://schemas.microsoft.com/office/drawing/2014/main" id="{519E84C5-B7D4-18AC-A951-32ECD54BEE15}"/>
              </a:ext>
            </a:extLst>
          </p:cNvPr>
          <p:cNvSpPr txBox="1"/>
          <p:nvPr/>
        </p:nvSpPr>
        <p:spPr>
          <a:xfrm>
            <a:off x="6663" y="5521732"/>
            <a:ext cx="4564948" cy="1323439"/>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rPr>
              <a:t>der </a:t>
            </a:r>
            <a:r>
              <a:rPr kumimoji="0" lang="en-GB" sz="2000" b="0" i="0" u="none" strike="noStrike" kern="1200" cap="none" spc="0" normalizeH="0" baseline="0" noProof="0" err="1">
                <a:ln>
                  <a:noFill/>
                </a:ln>
                <a:solidFill>
                  <a:prstClr val="black"/>
                </a:solidFill>
                <a:effectLst/>
                <a:uLnTx/>
                <a:uFillTx/>
                <a:latin typeface="Century Gothic" panose="020B0502020202020204" pitchFamily="34" charset="0"/>
              </a:rPr>
              <a:t>Stadtpräsident</a:t>
            </a: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rPr>
              <a:t> – mayor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rPr>
              <a:t>der </a:t>
            </a:r>
            <a:r>
              <a:rPr kumimoji="0" lang="en-GB" sz="2000" b="0" i="0" u="none" strike="noStrike" kern="1200" cap="none" spc="0" normalizeH="0" baseline="0" noProof="0" err="1">
                <a:ln>
                  <a:noFill/>
                </a:ln>
                <a:solidFill>
                  <a:prstClr val="black"/>
                </a:solidFill>
                <a:effectLst/>
                <a:uLnTx/>
                <a:uFillTx/>
                <a:latin typeface="Century Gothic" panose="020B0502020202020204" pitchFamily="34" charset="0"/>
              </a:rPr>
              <a:t>Schlüssel</a:t>
            </a: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rPr>
              <a:t> – key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prstClr val="black"/>
                </a:solidFill>
                <a:latin typeface="Century Gothic" panose="020B0502020202020204" pitchFamily="34" charset="0"/>
              </a:rPr>
              <a:t>das Licht – light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rPr>
              <a:t>die </a:t>
            </a:r>
            <a:r>
              <a:rPr kumimoji="0" lang="en-GB" sz="2000" b="0" i="0" u="none" strike="noStrike" kern="1200" cap="none" spc="0" normalizeH="0" baseline="0" noProof="0" err="1">
                <a:ln>
                  <a:noFill/>
                </a:ln>
                <a:solidFill>
                  <a:prstClr val="black"/>
                </a:solidFill>
                <a:effectLst/>
                <a:uLnTx/>
                <a:uFillTx/>
                <a:latin typeface="Century Gothic" panose="020B0502020202020204" pitchFamily="34" charset="0"/>
              </a:rPr>
              <a:t>Schlacht</a:t>
            </a: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rPr>
              <a:t> – fight</a:t>
            </a:r>
          </a:p>
        </p:txBody>
      </p:sp>
      <p:sp>
        <p:nvSpPr>
          <p:cNvPr id="28" name="Speech Bubble: Rectangle with Corners Rounded 28">
            <a:extLst>
              <a:ext uri="{FF2B5EF4-FFF2-40B4-BE49-F238E27FC236}">
                <a16:creationId xmlns:a16="http://schemas.microsoft.com/office/drawing/2014/main" id="{FA5F783E-1BB7-84F1-085F-AE30913D14B8}"/>
              </a:ext>
            </a:extLst>
          </p:cNvPr>
          <p:cNvSpPr/>
          <p:nvPr/>
        </p:nvSpPr>
        <p:spPr>
          <a:xfrm>
            <a:off x="54198" y="2725602"/>
            <a:ext cx="2927220" cy="1187239"/>
          </a:xfrm>
          <a:prstGeom prst="wedgeRoundRectCallout">
            <a:avLst>
              <a:gd name="adj1" fmla="val 33896"/>
              <a:gd name="adj2" fmla="val -6478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err="1">
                <a:solidFill>
                  <a:prstClr val="white"/>
                </a:solidFill>
                <a:latin typeface="Century Gothic"/>
              </a:rPr>
              <a:t>Warum</a:t>
            </a:r>
            <a:r>
              <a:rPr lang="en-GB" sz="2000" b="1">
                <a:solidFill>
                  <a:prstClr val="white"/>
                </a:solidFill>
                <a:latin typeface="Century Gothic"/>
              </a:rPr>
              <a:t>? Was </a:t>
            </a:r>
            <a:r>
              <a:rPr lang="en-GB" sz="2000" b="1" err="1">
                <a:solidFill>
                  <a:prstClr val="white"/>
                </a:solidFill>
                <a:latin typeface="Century Gothic"/>
              </a:rPr>
              <a:t>denkst</a:t>
            </a:r>
            <a:r>
              <a:rPr lang="en-GB" sz="2000" b="1">
                <a:solidFill>
                  <a:prstClr val="white"/>
                </a:solidFill>
                <a:latin typeface="Century Gothic"/>
              </a:rPr>
              <a:t> du?</a:t>
            </a:r>
            <a:endParaRPr kumimoji="0" lang="en-GB" sz="2000" b="1" i="0" u="none" strike="noStrike" kern="1200" cap="none" spc="0" normalizeH="0" baseline="0" noProof="0">
              <a:ln>
                <a:noFill/>
              </a:ln>
              <a:solidFill>
                <a:prstClr val="white"/>
              </a:solidFill>
              <a:effectLst/>
              <a:uLnTx/>
              <a:uFillTx/>
              <a:latin typeface="Century Gothic"/>
              <a:ea typeface="+mn-ea"/>
              <a:cs typeface="+mn-cs"/>
            </a:endParaRPr>
          </a:p>
        </p:txBody>
      </p:sp>
      <p:cxnSp>
        <p:nvCxnSpPr>
          <p:cNvPr id="51" name="Straight Arrow Connector 50">
            <a:extLst>
              <a:ext uri="{FF2B5EF4-FFF2-40B4-BE49-F238E27FC236}">
                <a16:creationId xmlns:a16="http://schemas.microsoft.com/office/drawing/2014/main" id="{663965A4-6BD6-66A3-4906-025F02FD8BD1}"/>
              </a:ext>
            </a:extLst>
          </p:cNvPr>
          <p:cNvCxnSpPr/>
          <p:nvPr/>
        </p:nvCxnSpPr>
        <p:spPr>
          <a:xfrm>
            <a:off x="2962927" y="2725602"/>
            <a:ext cx="1683121" cy="5936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2D953A9D-7775-926A-13E2-06ADB749DE92}"/>
              </a:ext>
            </a:extLst>
          </p:cNvPr>
          <p:cNvCxnSpPr>
            <a:cxnSpLocks/>
          </p:cNvCxnSpPr>
          <p:nvPr/>
        </p:nvCxnSpPr>
        <p:spPr>
          <a:xfrm>
            <a:off x="5665683" y="2767504"/>
            <a:ext cx="1602021" cy="105704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5B5AA0A-5868-2C76-7FA4-2EA30D54700D}"/>
              </a:ext>
            </a:extLst>
          </p:cNvPr>
          <p:cNvCxnSpPr>
            <a:cxnSpLocks/>
          </p:cNvCxnSpPr>
          <p:nvPr/>
        </p:nvCxnSpPr>
        <p:spPr>
          <a:xfrm>
            <a:off x="8468107" y="2814240"/>
            <a:ext cx="1057003" cy="891291"/>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7123D09-5E6B-FBE5-49A2-14F297501AB1}"/>
              </a:ext>
            </a:extLst>
          </p:cNvPr>
          <p:cNvCxnSpPr>
            <a:cxnSpLocks/>
          </p:cNvCxnSpPr>
          <p:nvPr/>
        </p:nvCxnSpPr>
        <p:spPr>
          <a:xfrm flipH="1">
            <a:off x="3627485" y="2846859"/>
            <a:ext cx="6957135" cy="82058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Content Placeholder 4">
            <a:extLst>
              <a:ext uri="{FF2B5EF4-FFF2-40B4-BE49-F238E27FC236}">
                <a16:creationId xmlns:a16="http://schemas.microsoft.com/office/drawing/2014/main" id="{29739E72-3023-453E-B2A4-6D04402554F4}"/>
              </a:ext>
            </a:extLst>
          </p:cNvPr>
          <p:cNvGraphicFramePr>
            <a:graphicFrameLocks/>
          </p:cNvGraphicFramePr>
          <p:nvPr>
            <p:extLst>
              <p:ext uri="{D42A27DB-BD31-4B8C-83A1-F6EECF244321}">
                <p14:modId xmlns:p14="http://schemas.microsoft.com/office/powerpoint/2010/main" val="1706095012"/>
              </p:ext>
            </p:extLst>
          </p:nvPr>
        </p:nvGraphicFramePr>
        <p:xfrm>
          <a:off x="209311" y="1514754"/>
          <a:ext cx="11737909" cy="5236129"/>
        </p:xfrm>
        <a:graphic>
          <a:graphicData uri="http://schemas.openxmlformats.org/drawingml/2006/table">
            <a:tbl>
              <a:tblPr firstRow="1" bandRow="1"/>
              <a:tblGrid>
                <a:gridCol w="774441">
                  <a:extLst>
                    <a:ext uri="{9D8B030D-6E8A-4147-A177-3AD203B41FA5}">
                      <a16:colId xmlns:a16="http://schemas.microsoft.com/office/drawing/2014/main" val="2548973513"/>
                    </a:ext>
                  </a:extLst>
                </a:gridCol>
                <a:gridCol w="6882777">
                  <a:extLst>
                    <a:ext uri="{9D8B030D-6E8A-4147-A177-3AD203B41FA5}">
                      <a16:colId xmlns:a16="http://schemas.microsoft.com/office/drawing/2014/main" val="2775102314"/>
                    </a:ext>
                  </a:extLst>
                </a:gridCol>
                <a:gridCol w="1287811">
                  <a:extLst>
                    <a:ext uri="{9D8B030D-6E8A-4147-A177-3AD203B41FA5}">
                      <a16:colId xmlns:a16="http://schemas.microsoft.com/office/drawing/2014/main" val="1859025906"/>
                    </a:ext>
                  </a:extLst>
                </a:gridCol>
                <a:gridCol w="2792880">
                  <a:extLst>
                    <a:ext uri="{9D8B030D-6E8A-4147-A177-3AD203B41FA5}">
                      <a16:colId xmlns:a16="http://schemas.microsoft.com/office/drawing/2014/main" val="3979149899"/>
                    </a:ext>
                  </a:extLst>
                </a:gridCol>
              </a:tblGrid>
              <a:tr h="1299290">
                <a:tc gridSpan="2">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400" b="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000" b="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r>
                        <a:rPr lang="en-GB" sz="3000" b="1" err="1">
                          <a:solidFill>
                            <a:srgbClr val="002060"/>
                          </a:solidFill>
                          <a:latin typeface="Century Gothic" panose="020B0502020202020204" pitchFamily="34" charset="0"/>
                        </a:rPr>
                        <a:t>sie</a:t>
                      </a:r>
                      <a:r>
                        <a:rPr lang="en-GB" sz="3000" b="1" baseline="0">
                          <a:solidFill>
                            <a:srgbClr val="002060"/>
                          </a:solidFill>
                          <a:latin typeface="Century Gothic" panose="020B0502020202020204" pitchFamily="34" charset="0"/>
                        </a:rPr>
                        <a:t> </a:t>
                      </a:r>
                      <a:br>
                        <a:rPr lang="en-GB" sz="3000" b="1" baseline="0">
                          <a:solidFill>
                            <a:srgbClr val="002060"/>
                          </a:solidFill>
                          <a:latin typeface="Century Gothic" panose="020B0502020202020204" pitchFamily="34" charset="0"/>
                        </a:rPr>
                      </a:br>
                      <a:r>
                        <a:rPr lang="en-GB" sz="3000" b="0" baseline="0">
                          <a:solidFill>
                            <a:srgbClr val="002060"/>
                          </a:solidFill>
                          <a:latin typeface="Century Gothic" panose="020B0502020202020204" pitchFamily="34" charset="0"/>
                        </a:rPr>
                        <a:t>(they)</a:t>
                      </a:r>
                      <a:endParaRPr lang="en-GB" sz="3000" b="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r>
                        <a:rPr lang="en-GB" sz="3000" b="1">
                          <a:solidFill>
                            <a:srgbClr val="002060"/>
                          </a:solidFill>
                          <a:latin typeface="Century Gothic" panose="020B0502020202020204" pitchFamily="34" charset="0"/>
                        </a:rPr>
                        <a:t>man</a:t>
                      </a:r>
                      <a:br>
                        <a:rPr lang="en-GB" sz="3000" b="1">
                          <a:solidFill>
                            <a:srgbClr val="002060"/>
                          </a:solidFill>
                          <a:latin typeface="Century Gothic" panose="020B0502020202020204" pitchFamily="34" charset="0"/>
                        </a:rPr>
                      </a:br>
                      <a:r>
                        <a:rPr lang="en-GB" sz="3000" b="0" i="1">
                          <a:solidFill>
                            <a:srgbClr val="002060"/>
                          </a:solidFill>
                          <a:latin typeface="Century Gothic" panose="020B0502020202020204" pitchFamily="34" charset="0"/>
                        </a:rPr>
                        <a:t>(people, you in general)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a:solidFill>
                            <a:srgbClr val="002060"/>
                          </a:solidFill>
                          <a:latin typeface="Century Gothic" panose="020B0502020202020204" pitchFamily="34" charset="0"/>
                        </a:rPr>
                        <a:t>… </a:t>
                      </a:r>
                      <a:r>
                        <a:rPr lang="en-GB" sz="2400" b="0" err="1">
                          <a:solidFill>
                            <a:srgbClr val="002060"/>
                          </a:solidFill>
                          <a:latin typeface="Century Gothic" panose="020B0502020202020204" pitchFamily="34" charset="0"/>
                        </a:rPr>
                        <a:t>geht</a:t>
                      </a:r>
                      <a:r>
                        <a:rPr lang="en-GB" sz="2400" b="0">
                          <a:solidFill>
                            <a:srgbClr val="002060"/>
                          </a:solidFill>
                          <a:latin typeface="Century Gothic" panose="020B0502020202020204" pitchFamily="34" charset="0"/>
                        </a:rPr>
                        <a:t> auf </a:t>
                      </a:r>
                      <a:r>
                        <a:rPr lang="en-GB" sz="2400" b="0" err="1">
                          <a:solidFill>
                            <a:srgbClr val="002060"/>
                          </a:solidFill>
                          <a:latin typeface="Century Gothic" panose="020B0502020202020204" pitchFamily="34" charset="0"/>
                        </a:rPr>
                        <a:t>ein</a:t>
                      </a:r>
                      <a:r>
                        <a:rPr lang="en-GB" sz="2400" b="0">
                          <a:solidFill>
                            <a:srgbClr val="002060"/>
                          </a:solidFill>
                          <a:latin typeface="Century Gothic" panose="020B0502020202020204" pitchFamily="34" charset="0"/>
                        </a:rPr>
                        <a:t> </a:t>
                      </a:r>
                      <a:r>
                        <a:rPr lang="en-GB" sz="2400" b="0" err="1">
                          <a:solidFill>
                            <a:srgbClr val="002060"/>
                          </a:solidFill>
                          <a:latin typeface="Century Gothic" panose="020B0502020202020204" pitchFamily="34" charset="0"/>
                        </a:rPr>
                        <a:t>Konzert</a:t>
                      </a:r>
                      <a:r>
                        <a:rPr lang="en-GB" sz="2400" b="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a:solidFill>
                            <a:srgbClr val="002060"/>
                          </a:solidFill>
                          <a:latin typeface="Century Gothic" panose="020B0502020202020204" pitchFamily="34" charset="0"/>
                        </a:rPr>
                        <a:t>… </a:t>
                      </a:r>
                      <a:r>
                        <a:rPr lang="en-GB" sz="2400" b="0" err="1">
                          <a:solidFill>
                            <a:srgbClr val="002060"/>
                          </a:solidFill>
                          <a:latin typeface="Century Gothic" panose="020B0502020202020204" pitchFamily="34" charset="0"/>
                        </a:rPr>
                        <a:t>singen</a:t>
                      </a:r>
                      <a:r>
                        <a:rPr lang="en-GB" sz="2400" b="0">
                          <a:solidFill>
                            <a:srgbClr val="002060"/>
                          </a:solidFill>
                          <a:latin typeface="Century Gothic" panose="020B0502020202020204" pitchFamily="34" charset="0"/>
                        </a:rPr>
                        <a:t> auf </a:t>
                      </a:r>
                      <a:r>
                        <a:rPr lang="en-GB" sz="2400" b="0" err="1">
                          <a:solidFill>
                            <a:srgbClr val="002060"/>
                          </a:solidFill>
                          <a:latin typeface="Century Gothic" panose="020B0502020202020204" pitchFamily="34" charset="0"/>
                        </a:rPr>
                        <a:t>einer</a:t>
                      </a:r>
                      <a:r>
                        <a:rPr lang="en-GB" sz="2400" b="0">
                          <a:solidFill>
                            <a:srgbClr val="002060"/>
                          </a:solidFill>
                          <a:latin typeface="Century Gothic" panose="020B0502020202020204" pitchFamily="34" charset="0"/>
                        </a:rPr>
                        <a:t> Party.</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a:solidFill>
                            <a:srgbClr val="002060"/>
                          </a:solidFill>
                          <a:latin typeface="Century Gothic" panose="020B0502020202020204" pitchFamily="34" charset="0"/>
                        </a:rPr>
                        <a:t>… </a:t>
                      </a:r>
                      <a:r>
                        <a:rPr lang="en-GB" sz="2400" b="0" err="1">
                          <a:solidFill>
                            <a:srgbClr val="002060"/>
                          </a:solidFill>
                          <a:latin typeface="Century Gothic" panose="020B0502020202020204" pitchFamily="34" charset="0"/>
                        </a:rPr>
                        <a:t>trägt</a:t>
                      </a:r>
                      <a:r>
                        <a:rPr lang="en-GB" sz="2400" b="0">
                          <a:solidFill>
                            <a:srgbClr val="002060"/>
                          </a:solidFill>
                          <a:latin typeface="Century Gothic" panose="020B0502020202020204" pitchFamily="34" charset="0"/>
                        </a:rPr>
                        <a:t> </a:t>
                      </a:r>
                      <a:r>
                        <a:rPr lang="en-GB" sz="2400" b="0" err="1">
                          <a:solidFill>
                            <a:srgbClr val="002060"/>
                          </a:solidFill>
                          <a:latin typeface="Century Gothic" panose="020B0502020202020204" pitchFamily="34" charset="0"/>
                        </a:rPr>
                        <a:t>Partykleidung</a:t>
                      </a:r>
                      <a:r>
                        <a:rPr lang="en-GB" sz="2400" b="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a:solidFill>
                            <a:srgbClr val="002060"/>
                          </a:solidFill>
                          <a:latin typeface="Century Gothic" panose="020B0502020202020204" pitchFamily="34" charset="0"/>
                        </a:rPr>
                        <a:t>… </a:t>
                      </a:r>
                      <a:r>
                        <a:rPr lang="en-GB" sz="2400" b="0" err="1">
                          <a:solidFill>
                            <a:srgbClr val="002060"/>
                          </a:solidFill>
                          <a:latin typeface="Century Gothic" panose="020B0502020202020204" pitchFamily="34" charset="0"/>
                        </a:rPr>
                        <a:t>sieht</a:t>
                      </a:r>
                      <a:r>
                        <a:rPr lang="en-GB" sz="2400" b="0">
                          <a:solidFill>
                            <a:srgbClr val="002060"/>
                          </a:solidFill>
                          <a:latin typeface="Century Gothic" panose="020B0502020202020204" pitchFamily="34" charset="0"/>
                        </a:rPr>
                        <a:t> Freunde in </a:t>
                      </a:r>
                      <a:r>
                        <a:rPr lang="en-GB" sz="2400" b="0" err="1">
                          <a:solidFill>
                            <a:srgbClr val="002060"/>
                          </a:solidFill>
                          <a:latin typeface="Century Gothic" panose="020B0502020202020204" pitchFamily="34" charset="0"/>
                        </a:rPr>
                        <a:t>Kostümen</a:t>
                      </a:r>
                      <a:r>
                        <a:rPr lang="en-GB" altLang="ja-JP" sz="2400" b="0">
                          <a:solidFill>
                            <a:srgbClr val="002060"/>
                          </a:solidFill>
                          <a:latin typeface="Century Gothic" panose="020B0502020202020204" pitchFamily="34" charset="0"/>
                        </a:rPr>
                        <a:t>.</a:t>
                      </a:r>
                      <a:endParaRPr lang="en-GB" sz="2400" b="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a:solidFill>
                            <a:srgbClr val="002060"/>
                          </a:solidFill>
                          <a:latin typeface="Century Gothic" panose="020B0502020202020204" pitchFamily="34" charset="0"/>
                        </a:rPr>
                        <a:t>… </a:t>
                      </a:r>
                      <a:r>
                        <a:rPr lang="en-GB" sz="2400" b="0" err="1">
                          <a:solidFill>
                            <a:srgbClr val="002060"/>
                          </a:solidFill>
                          <a:latin typeface="Century Gothic" panose="020B0502020202020204" pitchFamily="34" charset="0"/>
                        </a:rPr>
                        <a:t>essen</a:t>
                      </a:r>
                      <a:r>
                        <a:rPr lang="en-GB" sz="2400" b="0">
                          <a:solidFill>
                            <a:srgbClr val="002060"/>
                          </a:solidFill>
                          <a:latin typeface="Century Gothic" panose="020B0502020202020204" pitchFamily="34" charset="0"/>
                        </a:rPr>
                        <a:t> auf der </a:t>
                      </a:r>
                      <a:r>
                        <a:rPr lang="en-GB" sz="2400" b="0" err="1">
                          <a:solidFill>
                            <a:srgbClr val="002060"/>
                          </a:solidFill>
                          <a:latin typeface="Century Gothic" panose="020B0502020202020204" pitchFamily="34" charset="0"/>
                        </a:rPr>
                        <a:t>Straße</a:t>
                      </a:r>
                      <a:r>
                        <a:rPr lang="en-GB" sz="2400" b="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333039"/>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rtl="0" eaLnBrk="1" fontAlgn="auto" latinLnBrk="0" hangingPunct="1">
                        <a:lnSpc>
                          <a:spcPct val="100000"/>
                        </a:lnSpc>
                        <a:spcBef>
                          <a:spcPts val="0"/>
                        </a:spcBef>
                        <a:spcAft>
                          <a:spcPts val="0"/>
                        </a:spcAft>
                        <a:buClrTx/>
                        <a:buSzTx/>
                        <a:buFontTx/>
                        <a:buNone/>
                      </a:pPr>
                      <a:r>
                        <a:rPr lang="en-GB" sz="2400" b="0">
                          <a:solidFill>
                            <a:srgbClr val="002060"/>
                          </a:solidFill>
                          <a:latin typeface="Century Gothic"/>
                        </a:rPr>
                        <a:t>… </a:t>
                      </a:r>
                      <a:r>
                        <a:rPr lang="en-GB" sz="2400" b="0" err="1">
                          <a:solidFill>
                            <a:srgbClr val="002060"/>
                          </a:solidFill>
                          <a:latin typeface="Century Gothic"/>
                        </a:rPr>
                        <a:t>machen</a:t>
                      </a:r>
                      <a:r>
                        <a:rPr lang="en-GB" sz="2400" b="0">
                          <a:solidFill>
                            <a:srgbClr val="002060"/>
                          </a:solidFill>
                          <a:latin typeface="Century Gothic"/>
                        </a:rPr>
                        <a:t> </a:t>
                      </a:r>
                      <a:r>
                        <a:rPr lang="en-GB" sz="2400" b="0" err="1">
                          <a:solidFill>
                            <a:srgbClr val="002060"/>
                          </a:solidFill>
                          <a:latin typeface="Century Gothic"/>
                        </a:rPr>
                        <a:t>Masken</a:t>
                      </a:r>
                      <a:r>
                        <a:rPr lang="en-GB" sz="2400" b="0">
                          <a:solidFill>
                            <a:srgbClr val="002060"/>
                          </a:solidFill>
                          <a:latin typeface="Century Gothic"/>
                        </a:rPr>
                        <a:t> </a:t>
                      </a:r>
                      <a:r>
                        <a:rPr lang="en-GB" sz="2400" b="0" err="1">
                          <a:solidFill>
                            <a:srgbClr val="002060"/>
                          </a:solidFill>
                          <a:latin typeface="Century Gothic"/>
                        </a:rPr>
                        <a:t>aus</a:t>
                      </a:r>
                      <a:r>
                        <a:rPr lang="en-GB" sz="2400" b="0">
                          <a:solidFill>
                            <a:srgbClr val="002060"/>
                          </a:solidFill>
                          <a:latin typeface="Century Gothic"/>
                        </a:rPr>
                        <a:t> Müll. </a:t>
                      </a:r>
                      <a:endParaRPr lang="en-GB" sz="2400" b="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042220"/>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a:solidFill>
                            <a:srgbClr val="002060"/>
                          </a:solidFill>
                          <a:latin typeface="Century Gothic"/>
                        </a:rPr>
                        <a:t>… </a:t>
                      </a:r>
                      <a:r>
                        <a:rPr lang="en-GB" sz="2400" b="0" err="1">
                          <a:solidFill>
                            <a:srgbClr val="002060"/>
                          </a:solidFill>
                          <a:latin typeface="Century Gothic"/>
                        </a:rPr>
                        <a:t>tanzt</a:t>
                      </a:r>
                      <a:r>
                        <a:rPr lang="en-GB" sz="2400" b="0">
                          <a:solidFill>
                            <a:srgbClr val="002060"/>
                          </a:solidFill>
                          <a:latin typeface="Century Gothic"/>
                        </a:rPr>
                        <a:t> auf der </a:t>
                      </a:r>
                      <a:r>
                        <a:rPr lang="en-GB" sz="2400" b="0" err="1">
                          <a:solidFill>
                            <a:srgbClr val="002060"/>
                          </a:solidFill>
                          <a:latin typeface="Century Gothic"/>
                        </a:rPr>
                        <a:t>Straße</a:t>
                      </a:r>
                      <a:r>
                        <a:rPr lang="en-GB" sz="2400" b="0">
                          <a:solidFill>
                            <a:srgbClr val="002060"/>
                          </a:solidFill>
                          <a:latin typeface="Century Gothic"/>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16251"/>
                  </a:ext>
                </a:extLst>
              </a:tr>
              <a:tr h="53203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a:solidFill>
                            <a:srgbClr val="002060"/>
                          </a:solidFill>
                          <a:latin typeface="Century Gothic"/>
                        </a:rPr>
                        <a:t>… </a:t>
                      </a:r>
                      <a:r>
                        <a:rPr lang="en-GB" sz="2400" b="0" err="1">
                          <a:solidFill>
                            <a:srgbClr val="002060"/>
                          </a:solidFill>
                          <a:latin typeface="Century Gothic"/>
                        </a:rPr>
                        <a:t>spielen</a:t>
                      </a:r>
                      <a:r>
                        <a:rPr lang="en-GB" sz="2400" b="0">
                          <a:solidFill>
                            <a:srgbClr val="002060"/>
                          </a:solidFill>
                          <a:latin typeface="Century Gothic"/>
                        </a:rPr>
                        <a:t> Instrumente in </a:t>
                      </a:r>
                      <a:r>
                        <a:rPr lang="en-GB" sz="2400" b="0" err="1">
                          <a:solidFill>
                            <a:srgbClr val="002060"/>
                          </a:solidFill>
                          <a:latin typeface="Century Gothic"/>
                        </a:rPr>
                        <a:t>einer</a:t>
                      </a:r>
                      <a:r>
                        <a:rPr lang="en-GB" sz="2400" b="0">
                          <a:solidFill>
                            <a:srgbClr val="002060"/>
                          </a:solidFill>
                          <a:latin typeface="Century Gothic"/>
                        </a:rPr>
                        <a:t> </a:t>
                      </a:r>
                      <a:r>
                        <a:rPr lang="en-GB" sz="2400" b="0" err="1">
                          <a:solidFill>
                            <a:srgbClr val="002060"/>
                          </a:solidFill>
                          <a:latin typeface="Century Gothic"/>
                        </a:rPr>
                        <a:t>Musikgruppe</a:t>
                      </a:r>
                      <a:r>
                        <a:rPr lang="en-GB" sz="2400" b="0">
                          <a:solidFill>
                            <a:srgbClr val="002060"/>
                          </a:solidFill>
                          <a:latin typeface="Century Gothic"/>
                        </a:rPr>
                        <a:t>. </a:t>
                      </a:r>
                      <a:endParaRPr lang="en-GB" sz="2400" b="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941149"/>
                  </a:ext>
                </a:extLst>
              </a:tr>
            </a:tbl>
          </a:graphicData>
        </a:graphic>
      </p:graphicFrame>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59870" y="59493"/>
            <a:ext cx="766122" cy="374973"/>
          </a:xfrm>
          <a:solidFill>
            <a:srgbClr val="2E94AF"/>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9362" y="338129"/>
            <a:ext cx="1127858" cy="829128"/>
          </a:xfrm>
          <a:prstGeom prst="rect">
            <a:avLst/>
          </a:prstGeom>
        </p:spPr>
      </p:pic>
      <p:sp>
        <p:nvSpPr>
          <p:cNvPr id="51" name="CustomShape 8">
            <a:extLst>
              <a:ext uri="{FF2B5EF4-FFF2-40B4-BE49-F238E27FC236}">
                <a16:creationId xmlns:a16="http://schemas.microsoft.com/office/drawing/2014/main" id="{CB3D144D-9DEA-4514-B3AC-08C2615D6183}"/>
              </a:ext>
            </a:extLst>
          </p:cNvPr>
          <p:cNvSpPr/>
          <p:nvPr/>
        </p:nvSpPr>
        <p:spPr>
          <a:xfrm>
            <a:off x="104323" y="1001234"/>
            <a:ext cx="1198099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a:solidFill>
                  <a:srgbClr val="002060"/>
                </a:solidFill>
                <a:latin typeface="Century Gothic" panose="020B0502020202020204" pitchFamily="34" charset="0"/>
              </a:rPr>
              <a:t>Is it Ronja and </a:t>
            </a:r>
            <a:r>
              <a:rPr lang="en-GB" sz="2400" spc="-1" err="1">
                <a:solidFill>
                  <a:srgbClr val="002060"/>
                </a:solidFill>
                <a:latin typeface="Century Gothic" panose="020B0502020202020204" pitchFamily="34" charset="0"/>
              </a:rPr>
              <a:t>Lias</a:t>
            </a:r>
            <a:r>
              <a:rPr lang="en-GB" sz="2400" spc="-1">
                <a:solidFill>
                  <a:srgbClr val="002060"/>
                </a:solidFill>
                <a:latin typeface="Century Gothic" panose="020B0502020202020204" pitchFamily="34" charset="0"/>
              </a:rPr>
              <a:t> (</a:t>
            </a:r>
            <a:r>
              <a:rPr lang="en-GB" sz="2400" spc="-1" err="1">
                <a:solidFill>
                  <a:srgbClr val="002060"/>
                </a:solidFill>
                <a:latin typeface="Century Gothic" panose="020B0502020202020204" pitchFamily="34" charset="0"/>
              </a:rPr>
              <a:t>sie</a:t>
            </a:r>
            <a:r>
              <a:rPr lang="en-GB" sz="2400" spc="-1">
                <a:solidFill>
                  <a:srgbClr val="002060"/>
                </a:solidFill>
                <a:latin typeface="Century Gothic" panose="020B0502020202020204" pitchFamily="34" charset="0"/>
              </a:rPr>
              <a:t>-they), or people in general (man)? </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54" name="Picture 53" descr="Shape, arrow&#10;&#10;Description automatically generated">
            <a:extLst>
              <a:ext uri="{FF2B5EF4-FFF2-40B4-BE49-F238E27FC236}">
                <a16:creationId xmlns:a16="http://schemas.microsoft.com/office/drawing/2014/main" id="{BA9C6F83-8F31-459F-A6FC-2270B866CDA6}"/>
              </a:ext>
            </a:extLst>
          </p:cNvPr>
          <p:cNvPicPr>
            <a:picLocks noChangeAspect="1"/>
          </p:cNvPicPr>
          <p:nvPr/>
        </p:nvPicPr>
        <p:blipFill>
          <a:blip r:embed="rId4"/>
          <a:stretch>
            <a:fillRect/>
          </a:stretch>
        </p:blipFill>
        <p:spPr>
          <a:xfrm>
            <a:off x="10277485" y="2929911"/>
            <a:ext cx="462709" cy="428729"/>
          </a:xfrm>
          <a:prstGeom prst="rect">
            <a:avLst/>
          </a:prstGeom>
        </p:spPr>
      </p:pic>
      <p:pic>
        <p:nvPicPr>
          <p:cNvPr id="55" name="Picture 54" descr="Shape, arrow&#10;&#10;Description automatically generated">
            <a:extLst>
              <a:ext uri="{FF2B5EF4-FFF2-40B4-BE49-F238E27FC236}">
                <a16:creationId xmlns:a16="http://schemas.microsoft.com/office/drawing/2014/main" id="{EDC28BA0-3308-49A2-89DE-5182A2B19F7E}"/>
              </a:ext>
            </a:extLst>
          </p:cNvPr>
          <p:cNvPicPr>
            <a:picLocks noChangeAspect="1"/>
          </p:cNvPicPr>
          <p:nvPr/>
        </p:nvPicPr>
        <p:blipFill>
          <a:blip r:embed="rId4"/>
          <a:stretch>
            <a:fillRect/>
          </a:stretch>
        </p:blipFill>
        <p:spPr>
          <a:xfrm>
            <a:off x="8245531" y="3419201"/>
            <a:ext cx="462709" cy="428729"/>
          </a:xfrm>
          <a:prstGeom prst="rect">
            <a:avLst/>
          </a:prstGeom>
        </p:spPr>
      </p:pic>
      <p:pic>
        <p:nvPicPr>
          <p:cNvPr id="56" name="Picture 55" descr="Shape, arrow&#10;&#10;Description automatically generated">
            <a:extLst>
              <a:ext uri="{FF2B5EF4-FFF2-40B4-BE49-F238E27FC236}">
                <a16:creationId xmlns:a16="http://schemas.microsoft.com/office/drawing/2014/main" id="{EE4D1DE7-38C9-419F-9640-C16EAA0717E0}"/>
              </a:ext>
            </a:extLst>
          </p:cNvPr>
          <p:cNvPicPr>
            <a:picLocks noChangeAspect="1"/>
          </p:cNvPicPr>
          <p:nvPr/>
        </p:nvPicPr>
        <p:blipFill>
          <a:blip r:embed="rId4"/>
          <a:stretch>
            <a:fillRect/>
          </a:stretch>
        </p:blipFill>
        <p:spPr>
          <a:xfrm>
            <a:off x="10277485" y="3872480"/>
            <a:ext cx="462709" cy="428729"/>
          </a:xfrm>
          <a:prstGeom prst="rect">
            <a:avLst/>
          </a:prstGeom>
        </p:spPr>
      </p:pic>
      <p:pic>
        <p:nvPicPr>
          <p:cNvPr id="57" name="Picture 56" descr="Shape, arrow&#10;&#10;Description automatically generated">
            <a:extLst>
              <a:ext uri="{FF2B5EF4-FFF2-40B4-BE49-F238E27FC236}">
                <a16:creationId xmlns:a16="http://schemas.microsoft.com/office/drawing/2014/main" id="{7ACD4DAA-428E-4956-956C-5D377E8CAF81}"/>
              </a:ext>
            </a:extLst>
          </p:cNvPr>
          <p:cNvPicPr>
            <a:picLocks noChangeAspect="1"/>
          </p:cNvPicPr>
          <p:nvPr/>
        </p:nvPicPr>
        <p:blipFill>
          <a:blip r:embed="rId4"/>
          <a:stretch>
            <a:fillRect/>
          </a:stretch>
        </p:blipFill>
        <p:spPr>
          <a:xfrm>
            <a:off x="10316366" y="4358821"/>
            <a:ext cx="462709" cy="428729"/>
          </a:xfrm>
          <a:prstGeom prst="rect">
            <a:avLst/>
          </a:prstGeom>
        </p:spPr>
      </p:pic>
      <p:pic>
        <p:nvPicPr>
          <p:cNvPr id="58" name="Picture 57" descr="Shape, arrow&#10;&#10;Description automatically generated">
            <a:extLst>
              <a:ext uri="{FF2B5EF4-FFF2-40B4-BE49-F238E27FC236}">
                <a16:creationId xmlns:a16="http://schemas.microsoft.com/office/drawing/2014/main" id="{A39AB3F4-D0EC-42CF-8938-4A708765373C}"/>
              </a:ext>
            </a:extLst>
          </p:cNvPr>
          <p:cNvPicPr>
            <a:picLocks noChangeAspect="1"/>
          </p:cNvPicPr>
          <p:nvPr/>
        </p:nvPicPr>
        <p:blipFill>
          <a:blip r:embed="rId4"/>
          <a:stretch>
            <a:fillRect/>
          </a:stretch>
        </p:blipFill>
        <p:spPr>
          <a:xfrm>
            <a:off x="8246392" y="4827790"/>
            <a:ext cx="462709" cy="428729"/>
          </a:xfrm>
          <a:prstGeom prst="rect">
            <a:avLst/>
          </a:prstGeom>
        </p:spPr>
      </p:pic>
      <p:pic>
        <p:nvPicPr>
          <p:cNvPr id="59" name="Picture 58" descr="Shape, arrow&#10;&#10;Description automatically generated">
            <a:extLst>
              <a:ext uri="{FF2B5EF4-FFF2-40B4-BE49-F238E27FC236}">
                <a16:creationId xmlns:a16="http://schemas.microsoft.com/office/drawing/2014/main" id="{618EC8B2-90F9-401F-8B1A-B6F5C2BF1888}"/>
              </a:ext>
            </a:extLst>
          </p:cNvPr>
          <p:cNvPicPr>
            <a:picLocks noChangeAspect="1"/>
          </p:cNvPicPr>
          <p:nvPr/>
        </p:nvPicPr>
        <p:blipFill>
          <a:blip r:embed="rId4"/>
          <a:stretch>
            <a:fillRect/>
          </a:stretch>
        </p:blipFill>
        <p:spPr>
          <a:xfrm>
            <a:off x="8269080" y="5311258"/>
            <a:ext cx="462709" cy="428729"/>
          </a:xfrm>
          <a:prstGeom prst="rect">
            <a:avLst/>
          </a:prstGeom>
        </p:spPr>
      </p:pic>
      <p:pic>
        <p:nvPicPr>
          <p:cNvPr id="60" name="Picture 59" descr="Shape, arrow&#10;&#10;Description automatically generated">
            <a:extLst>
              <a:ext uri="{FF2B5EF4-FFF2-40B4-BE49-F238E27FC236}">
                <a16:creationId xmlns:a16="http://schemas.microsoft.com/office/drawing/2014/main" id="{A253409E-4F8D-4E6D-8C19-A78DE3CC389C}"/>
              </a:ext>
            </a:extLst>
          </p:cNvPr>
          <p:cNvPicPr>
            <a:picLocks noChangeAspect="1"/>
          </p:cNvPicPr>
          <p:nvPr/>
        </p:nvPicPr>
        <p:blipFill>
          <a:blip r:embed="rId4"/>
          <a:stretch>
            <a:fillRect/>
          </a:stretch>
        </p:blipFill>
        <p:spPr>
          <a:xfrm>
            <a:off x="10311063" y="5725548"/>
            <a:ext cx="462709" cy="428729"/>
          </a:xfrm>
          <a:prstGeom prst="rect">
            <a:avLst/>
          </a:prstGeom>
        </p:spPr>
      </p:pic>
      <p:pic>
        <p:nvPicPr>
          <p:cNvPr id="61" name="Picture 60" descr="Shape, arrow&#10;&#10;Description automatically generated">
            <a:extLst>
              <a:ext uri="{FF2B5EF4-FFF2-40B4-BE49-F238E27FC236}">
                <a16:creationId xmlns:a16="http://schemas.microsoft.com/office/drawing/2014/main" id="{7963A715-D7B1-42DA-9450-D4508D627B05}"/>
              </a:ext>
            </a:extLst>
          </p:cNvPr>
          <p:cNvPicPr>
            <a:picLocks noChangeAspect="1"/>
          </p:cNvPicPr>
          <p:nvPr/>
        </p:nvPicPr>
        <p:blipFill>
          <a:blip r:embed="rId4"/>
          <a:stretch>
            <a:fillRect/>
          </a:stretch>
        </p:blipFill>
        <p:spPr>
          <a:xfrm>
            <a:off x="8259452" y="6209999"/>
            <a:ext cx="462709" cy="428729"/>
          </a:xfrm>
          <a:prstGeom prst="rect">
            <a:avLst/>
          </a:prstGeom>
        </p:spPr>
      </p:pic>
      <p:sp>
        <p:nvSpPr>
          <p:cNvPr id="69" name="CustomShape 8">
            <a:extLst>
              <a:ext uri="{FF2B5EF4-FFF2-40B4-BE49-F238E27FC236}">
                <a16:creationId xmlns:a16="http://schemas.microsoft.com/office/drawing/2014/main" id="{6EFBE9E6-8A97-470B-ABE2-7BCBEB03A3DC}"/>
              </a:ext>
            </a:extLst>
          </p:cNvPr>
          <p:cNvSpPr/>
          <p:nvPr/>
        </p:nvSpPr>
        <p:spPr>
          <a:xfrm>
            <a:off x="104323" y="465714"/>
            <a:ext cx="1058971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rPr>
              <a:t>Ronja und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rPr>
              <a:t>Lias</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rPr>
              <a:t> </a:t>
            </a:r>
            <a:r>
              <a:rPr lang="en-GB" sz="2400" spc="-1" err="1">
                <a:solidFill>
                  <a:srgbClr val="002060"/>
                </a:solidFill>
                <a:latin typeface="Century Gothic" panose="020B0502020202020204" pitchFamily="34" charset="0"/>
              </a:rPr>
              <a:t>lieben</a:t>
            </a:r>
            <a:r>
              <a:rPr lang="en-GB" sz="2400" spc="-1">
                <a:solidFill>
                  <a:srgbClr val="002060"/>
                </a:solidFill>
                <a:latin typeface="Century Gothic" panose="020B0502020202020204" pitchFamily="34" charset="0"/>
              </a:rPr>
              <a:t> Fasnacht!  </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71" name="Action Button: Blank 70">
            <a:hlinkClick r:id="" action="ppaction://noaction" highlightClick="1"/>
            <a:extLst>
              <a:ext uri="{FF2B5EF4-FFF2-40B4-BE49-F238E27FC236}">
                <a16:creationId xmlns:a16="http://schemas.microsoft.com/office/drawing/2014/main" id="{38CAF750-EBEE-4F9A-8C86-8736EBA6F172}"/>
              </a:ext>
            </a:extLst>
          </p:cNvPr>
          <p:cNvSpPr/>
          <p:nvPr/>
        </p:nvSpPr>
        <p:spPr>
          <a:xfrm>
            <a:off x="401995" y="3049529"/>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1</a:t>
            </a:r>
          </a:p>
        </p:txBody>
      </p:sp>
      <p:sp>
        <p:nvSpPr>
          <p:cNvPr id="72" name="Action Button: Blank 71">
            <a:hlinkClick r:id="" action="ppaction://noaction" highlightClick="1"/>
            <a:extLst>
              <a:ext uri="{FF2B5EF4-FFF2-40B4-BE49-F238E27FC236}">
                <a16:creationId xmlns:a16="http://schemas.microsoft.com/office/drawing/2014/main" id="{075AB60F-EDC6-45E0-8049-46ABE6A319BD}"/>
              </a:ext>
            </a:extLst>
          </p:cNvPr>
          <p:cNvSpPr/>
          <p:nvPr/>
        </p:nvSpPr>
        <p:spPr>
          <a:xfrm>
            <a:off x="401994" y="3505965"/>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2</a:t>
            </a:r>
          </a:p>
        </p:txBody>
      </p:sp>
      <p:sp>
        <p:nvSpPr>
          <p:cNvPr id="73" name="Action Button: Blank 72">
            <a:hlinkClick r:id="" action="ppaction://noaction" highlightClick="1"/>
            <a:extLst>
              <a:ext uri="{FF2B5EF4-FFF2-40B4-BE49-F238E27FC236}">
                <a16:creationId xmlns:a16="http://schemas.microsoft.com/office/drawing/2014/main" id="{025A7227-FC14-4944-A370-4EA2C96DE6A5}"/>
              </a:ext>
            </a:extLst>
          </p:cNvPr>
          <p:cNvSpPr/>
          <p:nvPr/>
        </p:nvSpPr>
        <p:spPr>
          <a:xfrm>
            <a:off x="401995" y="3954592"/>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3</a:t>
            </a:r>
          </a:p>
        </p:txBody>
      </p:sp>
      <p:sp>
        <p:nvSpPr>
          <p:cNvPr id="74" name="Action Button: Blank 73">
            <a:hlinkClick r:id="" action="ppaction://noaction" highlightClick="1"/>
            <a:extLst>
              <a:ext uri="{FF2B5EF4-FFF2-40B4-BE49-F238E27FC236}">
                <a16:creationId xmlns:a16="http://schemas.microsoft.com/office/drawing/2014/main" id="{208D75ED-5624-46F7-8773-FD0E7031853C}"/>
              </a:ext>
            </a:extLst>
          </p:cNvPr>
          <p:cNvSpPr/>
          <p:nvPr/>
        </p:nvSpPr>
        <p:spPr>
          <a:xfrm>
            <a:off x="401994" y="4411028"/>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4</a:t>
            </a:r>
          </a:p>
        </p:txBody>
      </p:sp>
      <p:sp>
        <p:nvSpPr>
          <p:cNvPr id="75" name="Action Button: Blank 74">
            <a:hlinkClick r:id="" action="ppaction://noaction" highlightClick="1"/>
            <a:extLst>
              <a:ext uri="{FF2B5EF4-FFF2-40B4-BE49-F238E27FC236}">
                <a16:creationId xmlns:a16="http://schemas.microsoft.com/office/drawing/2014/main" id="{45FD721B-0187-41FB-BF87-C7FD972862DD}"/>
              </a:ext>
            </a:extLst>
          </p:cNvPr>
          <p:cNvSpPr/>
          <p:nvPr/>
        </p:nvSpPr>
        <p:spPr>
          <a:xfrm>
            <a:off x="401994" y="4933813"/>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5</a:t>
            </a:r>
          </a:p>
        </p:txBody>
      </p:sp>
      <p:sp>
        <p:nvSpPr>
          <p:cNvPr id="76" name="Action Button: Blank 75">
            <a:hlinkClick r:id="" action="ppaction://noaction" highlightClick="1"/>
            <a:extLst>
              <a:ext uri="{FF2B5EF4-FFF2-40B4-BE49-F238E27FC236}">
                <a16:creationId xmlns:a16="http://schemas.microsoft.com/office/drawing/2014/main" id="{64258326-AB9E-4C0B-A4F6-3E97AE582EB2}"/>
              </a:ext>
            </a:extLst>
          </p:cNvPr>
          <p:cNvSpPr/>
          <p:nvPr/>
        </p:nvSpPr>
        <p:spPr>
          <a:xfrm>
            <a:off x="401993" y="5390249"/>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6</a:t>
            </a:r>
          </a:p>
        </p:txBody>
      </p:sp>
      <p:sp>
        <p:nvSpPr>
          <p:cNvPr id="77" name="Action Button: Blank 76">
            <a:hlinkClick r:id="" action="ppaction://noaction" highlightClick="1"/>
            <a:extLst>
              <a:ext uri="{FF2B5EF4-FFF2-40B4-BE49-F238E27FC236}">
                <a16:creationId xmlns:a16="http://schemas.microsoft.com/office/drawing/2014/main" id="{C734D54E-B6F8-4F83-9142-2DA2D95917AD}"/>
              </a:ext>
            </a:extLst>
          </p:cNvPr>
          <p:cNvSpPr/>
          <p:nvPr/>
        </p:nvSpPr>
        <p:spPr>
          <a:xfrm>
            <a:off x="401994" y="5838876"/>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7</a:t>
            </a:r>
          </a:p>
        </p:txBody>
      </p:sp>
      <p:sp>
        <p:nvSpPr>
          <p:cNvPr id="78" name="Action Button: Blank 77">
            <a:hlinkClick r:id="" action="ppaction://noaction" highlightClick="1"/>
            <a:extLst>
              <a:ext uri="{FF2B5EF4-FFF2-40B4-BE49-F238E27FC236}">
                <a16:creationId xmlns:a16="http://schemas.microsoft.com/office/drawing/2014/main" id="{0437E59F-CE81-4687-B122-78588F25C4B4}"/>
              </a:ext>
            </a:extLst>
          </p:cNvPr>
          <p:cNvSpPr/>
          <p:nvPr/>
        </p:nvSpPr>
        <p:spPr>
          <a:xfrm>
            <a:off x="401993" y="6295312"/>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8</a:t>
            </a:r>
          </a:p>
        </p:txBody>
      </p:sp>
      <p:sp>
        <p:nvSpPr>
          <p:cNvPr id="79" name="CustomShape 6">
            <a:extLst>
              <a:ext uri="{FF2B5EF4-FFF2-40B4-BE49-F238E27FC236}">
                <a16:creationId xmlns:a16="http://schemas.microsoft.com/office/drawing/2014/main" id="{2CC4DD26-62D6-4512-8F14-43FF4BBF1C84}"/>
              </a:ext>
            </a:extLst>
          </p:cNvPr>
          <p:cNvSpPr/>
          <p:nvPr/>
        </p:nvSpPr>
        <p:spPr>
          <a:xfrm>
            <a:off x="-33771" y="-60565"/>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a:solidFill>
                  <a:srgbClr val="002060"/>
                </a:solidFill>
                <a:latin typeface="Century gothic"/>
              </a:rPr>
              <a:t>Fasnacht</a:t>
            </a:r>
            <a:endParaRPr kumimoji="0" lang="en-GB" sz="2800" b="0" i="0" u="none" strike="noStrike" kern="1200" cap="none" spc="-1" normalizeH="0" baseline="0" noProof="0">
              <a:ln>
                <a:noFill/>
              </a:ln>
              <a:solidFill>
                <a:srgbClr val="002060"/>
              </a:solidFill>
              <a:effectLst/>
              <a:uLnTx/>
              <a:uFillTx/>
              <a:latin typeface="Century gothic"/>
            </a:endParaRPr>
          </a:p>
        </p:txBody>
      </p:sp>
      <p:pic>
        <p:nvPicPr>
          <p:cNvPr id="4" name="Picture 3">
            <a:extLst>
              <a:ext uri="{FF2B5EF4-FFF2-40B4-BE49-F238E27FC236}">
                <a16:creationId xmlns:a16="http://schemas.microsoft.com/office/drawing/2014/main" id="{7790BECB-9387-4091-80E2-CA785E9881C1}"/>
              </a:ext>
            </a:extLst>
          </p:cNvPr>
          <p:cNvPicPr>
            <a:picLocks noChangeAspect="1"/>
          </p:cNvPicPr>
          <p:nvPr/>
        </p:nvPicPr>
        <p:blipFill>
          <a:blip r:embed="rId5"/>
          <a:stretch>
            <a:fillRect/>
          </a:stretch>
        </p:blipFill>
        <p:spPr>
          <a:xfrm>
            <a:off x="776176" y="1187819"/>
            <a:ext cx="6508916" cy="1930577"/>
          </a:xfrm>
          <a:prstGeom prst="rect">
            <a:avLst/>
          </a:prstGeom>
        </p:spPr>
      </p:pic>
      <p:sp>
        <p:nvSpPr>
          <p:cNvPr id="82" name="CustomShape 6">
            <a:extLst>
              <a:ext uri="{FF2B5EF4-FFF2-40B4-BE49-F238E27FC236}">
                <a16:creationId xmlns:a16="http://schemas.microsoft.com/office/drawing/2014/main" id="{5A398892-03FD-4C67-9D51-672030F675BE}"/>
              </a:ext>
            </a:extLst>
          </p:cNvPr>
          <p:cNvSpPr/>
          <p:nvPr/>
        </p:nvSpPr>
        <p:spPr>
          <a:xfrm>
            <a:off x="2370426" y="1732192"/>
            <a:ext cx="446302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spc="-1">
                <a:solidFill>
                  <a:srgbClr val="7030A0"/>
                </a:solidFill>
                <a:latin typeface="Century gothic"/>
              </a:rPr>
              <a:t>Fasnacht in Biel</a:t>
            </a:r>
            <a:endParaRPr kumimoji="0" lang="en-GB" sz="3200" b="0" i="0" u="none" strike="noStrike" kern="1200" cap="none" spc="-1" normalizeH="0" baseline="0" noProof="0">
              <a:ln>
                <a:noFill/>
              </a:ln>
              <a:solidFill>
                <a:srgbClr val="7030A0"/>
              </a:solidFill>
              <a:effectLst/>
              <a:uLnTx/>
              <a:uFillTx/>
              <a:latin typeface="Century gothic"/>
            </a:endParaRPr>
          </a:p>
        </p:txBody>
      </p:sp>
      <p:pic>
        <p:nvPicPr>
          <p:cNvPr id="6" name="Picture 5">
            <a:extLst>
              <a:ext uri="{FF2B5EF4-FFF2-40B4-BE49-F238E27FC236}">
                <a16:creationId xmlns:a16="http://schemas.microsoft.com/office/drawing/2014/main" id="{F3B47F3C-33C6-4990-BC1A-6C16CCE5D083}"/>
              </a:ext>
            </a:extLst>
          </p:cNvPr>
          <p:cNvPicPr>
            <a:picLocks noChangeAspect="1"/>
          </p:cNvPicPr>
          <p:nvPr/>
        </p:nvPicPr>
        <p:blipFill>
          <a:blip r:embed="rId6"/>
          <a:stretch>
            <a:fillRect/>
          </a:stretch>
        </p:blipFill>
        <p:spPr>
          <a:xfrm>
            <a:off x="9589146" y="-12645"/>
            <a:ext cx="1694835" cy="1054699"/>
          </a:xfrm>
          <a:prstGeom prst="rect">
            <a:avLst/>
          </a:prstGeom>
        </p:spPr>
      </p:pic>
      <p:pic>
        <p:nvPicPr>
          <p:cNvPr id="7" name="Picture 6">
            <a:extLst>
              <a:ext uri="{FF2B5EF4-FFF2-40B4-BE49-F238E27FC236}">
                <a16:creationId xmlns:a16="http://schemas.microsoft.com/office/drawing/2014/main" id="{C5EBE30F-C0E3-4232-87DC-65FED8D49FF0}"/>
              </a:ext>
            </a:extLst>
          </p:cNvPr>
          <p:cNvPicPr>
            <a:picLocks noChangeAspect="1"/>
          </p:cNvPicPr>
          <p:nvPr/>
        </p:nvPicPr>
        <p:blipFill>
          <a:blip r:embed="rId7"/>
          <a:stretch>
            <a:fillRect/>
          </a:stretch>
        </p:blipFill>
        <p:spPr>
          <a:xfrm>
            <a:off x="10316366" y="1543508"/>
            <a:ext cx="1219200" cy="609600"/>
          </a:xfrm>
          <a:prstGeom prst="rect">
            <a:avLst/>
          </a:prstGeom>
        </p:spPr>
      </p:pic>
      <p:pic>
        <p:nvPicPr>
          <p:cNvPr id="10" name="Picture 9" descr="A cartoon of a child&#10;&#10;Description automatically generated">
            <a:extLst>
              <a:ext uri="{FF2B5EF4-FFF2-40B4-BE49-F238E27FC236}">
                <a16:creationId xmlns:a16="http://schemas.microsoft.com/office/drawing/2014/main" id="{E007CA76-A4AE-A008-014F-BE30ED3808C7}"/>
              </a:ext>
            </a:extLst>
          </p:cNvPr>
          <p:cNvPicPr>
            <a:picLocks noChangeAspect="1"/>
          </p:cNvPicPr>
          <p:nvPr/>
        </p:nvPicPr>
        <p:blipFill rotWithShape="1">
          <a:blip r:embed="rId8">
            <a:extLst>
              <a:ext uri="{28A0092B-C50C-407E-A947-70E740481C1C}">
                <a14:useLocalDpi xmlns:a14="http://schemas.microsoft.com/office/drawing/2010/main" val="0"/>
              </a:ext>
            </a:extLst>
          </a:blip>
          <a:srcRect l="6123" b="28054"/>
          <a:stretch/>
        </p:blipFill>
        <p:spPr>
          <a:xfrm>
            <a:off x="7399201" y="2024482"/>
            <a:ext cx="692588" cy="963615"/>
          </a:xfrm>
          <a:prstGeom prst="rect">
            <a:avLst/>
          </a:prstGeom>
        </p:spPr>
      </p:pic>
      <p:pic>
        <p:nvPicPr>
          <p:cNvPr id="12" name="Picture 11" descr="A cartoon of a person smiling&#10;&#10;Description automatically generated">
            <a:extLst>
              <a:ext uri="{FF2B5EF4-FFF2-40B4-BE49-F238E27FC236}">
                <a16:creationId xmlns:a16="http://schemas.microsoft.com/office/drawing/2014/main" id="{15BB3EA2-74BA-977D-0594-D5B1D7ECB5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8803" y="1232613"/>
            <a:ext cx="741128" cy="9038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Content Placeholder 4">
            <a:extLst>
              <a:ext uri="{FF2B5EF4-FFF2-40B4-BE49-F238E27FC236}">
                <a16:creationId xmlns:a16="http://schemas.microsoft.com/office/drawing/2014/main" id="{29739E72-3023-453E-B2A4-6D04402554F4}"/>
              </a:ext>
            </a:extLst>
          </p:cNvPr>
          <p:cNvGraphicFramePr>
            <a:graphicFrameLocks/>
          </p:cNvGraphicFramePr>
          <p:nvPr>
            <p:extLst>
              <p:ext uri="{D42A27DB-BD31-4B8C-83A1-F6EECF244321}">
                <p14:modId xmlns:p14="http://schemas.microsoft.com/office/powerpoint/2010/main" val="2979782500"/>
              </p:ext>
            </p:extLst>
          </p:nvPr>
        </p:nvGraphicFramePr>
        <p:xfrm>
          <a:off x="149986" y="1504984"/>
          <a:ext cx="11737909" cy="5241386"/>
        </p:xfrm>
        <a:graphic>
          <a:graphicData uri="http://schemas.openxmlformats.org/drawingml/2006/table">
            <a:tbl>
              <a:tblPr firstRow="1" bandRow="1"/>
              <a:tblGrid>
                <a:gridCol w="414790">
                  <a:extLst>
                    <a:ext uri="{9D8B030D-6E8A-4147-A177-3AD203B41FA5}">
                      <a16:colId xmlns:a16="http://schemas.microsoft.com/office/drawing/2014/main" val="2548973513"/>
                    </a:ext>
                  </a:extLst>
                </a:gridCol>
                <a:gridCol w="5607424">
                  <a:extLst>
                    <a:ext uri="{9D8B030D-6E8A-4147-A177-3AD203B41FA5}">
                      <a16:colId xmlns:a16="http://schemas.microsoft.com/office/drawing/2014/main" val="2775102314"/>
                    </a:ext>
                  </a:extLst>
                </a:gridCol>
                <a:gridCol w="5715695">
                  <a:extLst>
                    <a:ext uri="{9D8B030D-6E8A-4147-A177-3AD203B41FA5}">
                      <a16:colId xmlns:a16="http://schemas.microsoft.com/office/drawing/2014/main" val="1859025906"/>
                    </a:ext>
                  </a:extLst>
                </a:gridCol>
              </a:tblGrid>
              <a:tr h="1299290">
                <a:tc gridSpan="2">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400" b="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000" b="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endParaRPr lang="en-GB" sz="30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a:solidFill>
                            <a:srgbClr val="002060"/>
                          </a:solidFill>
                          <a:latin typeface="Century Gothic" panose="020B0502020202020204" pitchFamily="34" charset="0"/>
                        </a:rPr>
                        <a:t>…. </a:t>
                      </a:r>
                      <a:r>
                        <a:rPr lang="en-GB" sz="2000" b="0" err="1">
                          <a:solidFill>
                            <a:srgbClr val="002060"/>
                          </a:solidFill>
                          <a:latin typeface="Century Gothic" panose="020B0502020202020204" pitchFamily="34" charset="0"/>
                        </a:rPr>
                        <a:t>geht</a:t>
                      </a:r>
                      <a:r>
                        <a:rPr lang="en-GB" sz="2000" b="0">
                          <a:solidFill>
                            <a:srgbClr val="002060"/>
                          </a:solidFill>
                          <a:latin typeface="Century Gothic" panose="020B0502020202020204" pitchFamily="34" charset="0"/>
                        </a:rPr>
                        <a:t> auf </a:t>
                      </a:r>
                      <a:r>
                        <a:rPr lang="en-GB" sz="2000" b="0" err="1">
                          <a:solidFill>
                            <a:srgbClr val="002060"/>
                          </a:solidFill>
                          <a:latin typeface="Century Gothic" panose="020B0502020202020204" pitchFamily="34" charset="0"/>
                        </a:rPr>
                        <a:t>ein</a:t>
                      </a:r>
                      <a:r>
                        <a:rPr lang="en-GB" sz="2000" b="0">
                          <a:solidFill>
                            <a:srgbClr val="002060"/>
                          </a:solidFill>
                          <a:latin typeface="Century Gothic" panose="020B0502020202020204" pitchFamily="34" charset="0"/>
                        </a:rPr>
                        <a:t> </a:t>
                      </a:r>
                      <a:r>
                        <a:rPr lang="en-GB" sz="2000" b="0" err="1">
                          <a:solidFill>
                            <a:srgbClr val="002060"/>
                          </a:solidFill>
                          <a:latin typeface="Century Gothic" panose="020B0502020202020204" pitchFamily="34" charset="0"/>
                        </a:rPr>
                        <a:t>Konzert</a:t>
                      </a:r>
                      <a:r>
                        <a:rPr lang="en-GB" sz="2000" b="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002060"/>
                          </a:solidFill>
                          <a:latin typeface="Century Gothic" panose="020B0502020202020204" pitchFamily="34" charset="0"/>
                        </a:rPr>
                        <a:t>…. </a:t>
                      </a:r>
                      <a:r>
                        <a:rPr lang="en-GB" sz="2000" b="0" err="1">
                          <a:solidFill>
                            <a:srgbClr val="002060"/>
                          </a:solidFill>
                          <a:latin typeface="Century Gothic" panose="020B0502020202020204" pitchFamily="34" charset="0"/>
                        </a:rPr>
                        <a:t>singen</a:t>
                      </a:r>
                      <a:r>
                        <a:rPr lang="en-GB" sz="2000" b="0">
                          <a:solidFill>
                            <a:srgbClr val="002060"/>
                          </a:solidFill>
                          <a:latin typeface="Century Gothic" panose="020B0502020202020204" pitchFamily="34" charset="0"/>
                        </a:rPr>
                        <a:t> auf </a:t>
                      </a:r>
                      <a:r>
                        <a:rPr lang="en-GB" sz="2000" b="0" err="1">
                          <a:solidFill>
                            <a:srgbClr val="002060"/>
                          </a:solidFill>
                          <a:latin typeface="Century Gothic" panose="020B0502020202020204" pitchFamily="34" charset="0"/>
                        </a:rPr>
                        <a:t>einer</a:t>
                      </a:r>
                      <a:r>
                        <a:rPr lang="en-GB" sz="2000" b="0">
                          <a:solidFill>
                            <a:srgbClr val="002060"/>
                          </a:solidFill>
                          <a:latin typeface="Century Gothic" panose="020B0502020202020204" pitchFamily="34" charset="0"/>
                        </a:rPr>
                        <a:t> Party.</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002060"/>
                          </a:solidFill>
                          <a:latin typeface="Century Gothic" panose="020B0502020202020204" pitchFamily="34" charset="0"/>
                        </a:rPr>
                        <a:t>…. </a:t>
                      </a:r>
                      <a:r>
                        <a:rPr lang="en-GB" sz="2000" b="0" err="1">
                          <a:solidFill>
                            <a:srgbClr val="002060"/>
                          </a:solidFill>
                          <a:latin typeface="Century Gothic" panose="020B0502020202020204" pitchFamily="34" charset="0"/>
                        </a:rPr>
                        <a:t>trägt</a:t>
                      </a:r>
                      <a:r>
                        <a:rPr lang="en-GB" sz="2000" b="0">
                          <a:solidFill>
                            <a:srgbClr val="002060"/>
                          </a:solidFill>
                          <a:latin typeface="Century Gothic" panose="020B0502020202020204" pitchFamily="34" charset="0"/>
                        </a:rPr>
                        <a:t> </a:t>
                      </a:r>
                      <a:r>
                        <a:rPr lang="en-GB" sz="2000" b="0" err="1">
                          <a:solidFill>
                            <a:srgbClr val="002060"/>
                          </a:solidFill>
                          <a:latin typeface="Century Gothic" panose="020B0502020202020204" pitchFamily="34" charset="0"/>
                        </a:rPr>
                        <a:t>Partykleidung</a:t>
                      </a:r>
                      <a:r>
                        <a:rPr lang="en-GB" sz="2000" b="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a:solidFill>
                            <a:srgbClr val="002060"/>
                          </a:solidFill>
                          <a:latin typeface="Century Gothic" panose="020B0502020202020204" pitchFamily="34" charset="0"/>
                        </a:rPr>
                        <a:t>…. </a:t>
                      </a:r>
                      <a:r>
                        <a:rPr lang="en-GB" sz="2000" b="0" err="1">
                          <a:solidFill>
                            <a:srgbClr val="002060"/>
                          </a:solidFill>
                          <a:latin typeface="Century Gothic" panose="020B0502020202020204" pitchFamily="34" charset="0"/>
                        </a:rPr>
                        <a:t>sieht</a:t>
                      </a:r>
                      <a:r>
                        <a:rPr lang="en-GB" sz="2000" b="0">
                          <a:solidFill>
                            <a:srgbClr val="002060"/>
                          </a:solidFill>
                          <a:latin typeface="Century Gothic" panose="020B0502020202020204" pitchFamily="34" charset="0"/>
                        </a:rPr>
                        <a:t> Freunde in </a:t>
                      </a:r>
                      <a:r>
                        <a:rPr lang="en-GB" sz="2000" b="0" err="1">
                          <a:solidFill>
                            <a:srgbClr val="002060"/>
                          </a:solidFill>
                          <a:latin typeface="Century Gothic" panose="020B0502020202020204" pitchFamily="34" charset="0"/>
                        </a:rPr>
                        <a:t>Kostümen</a:t>
                      </a:r>
                      <a:r>
                        <a:rPr lang="en-GB" altLang="ja-JP" sz="2000" b="0">
                          <a:solidFill>
                            <a:srgbClr val="002060"/>
                          </a:solidFill>
                          <a:latin typeface="Century Gothic" panose="020B0502020202020204" pitchFamily="34" charset="0"/>
                        </a:rPr>
                        <a:t>.</a:t>
                      </a:r>
                      <a:endParaRPr lang="en-GB" sz="2000" b="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a:solidFill>
                            <a:srgbClr val="002060"/>
                          </a:solidFill>
                          <a:latin typeface="Century Gothic" panose="020B0502020202020204" pitchFamily="34" charset="0"/>
                        </a:rPr>
                        <a:t>…. </a:t>
                      </a:r>
                      <a:r>
                        <a:rPr lang="en-GB" sz="2000" b="0" err="1">
                          <a:solidFill>
                            <a:srgbClr val="002060"/>
                          </a:solidFill>
                          <a:latin typeface="Century Gothic" panose="020B0502020202020204" pitchFamily="34" charset="0"/>
                        </a:rPr>
                        <a:t>essen</a:t>
                      </a:r>
                      <a:r>
                        <a:rPr lang="en-GB" sz="2000" b="0">
                          <a:solidFill>
                            <a:srgbClr val="002060"/>
                          </a:solidFill>
                          <a:latin typeface="Century Gothic" panose="020B0502020202020204" pitchFamily="34" charset="0"/>
                        </a:rPr>
                        <a:t> auf der </a:t>
                      </a:r>
                      <a:r>
                        <a:rPr lang="en-GB" sz="2000" b="0" err="1">
                          <a:solidFill>
                            <a:srgbClr val="002060"/>
                          </a:solidFill>
                          <a:latin typeface="Century Gothic" panose="020B0502020202020204" pitchFamily="34" charset="0"/>
                        </a:rPr>
                        <a:t>Straße</a:t>
                      </a:r>
                      <a:r>
                        <a:rPr lang="en-GB" sz="2000" b="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333039"/>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rtl="0" eaLnBrk="1" fontAlgn="auto" latinLnBrk="0" hangingPunct="1">
                        <a:lnSpc>
                          <a:spcPct val="100000"/>
                        </a:lnSpc>
                        <a:spcBef>
                          <a:spcPts val="0"/>
                        </a:spcBef>
                        <a:spcAft>
                          <a:spcPts val="0"/>
                        </a:spcAft>
                        <a:buClrTx/>
                        <a:buSzTx/>
                        <a:buFontTx/>
                        <a:buNone/>
                      </a:pPr>
                      <a:r>
                        <a:rPr lang="en-GB" sz="2000" b="0">
                          <a:solidFill>
                            <a:srgbClr val="002060"/>
                          </a:solidFill>
                          <a:latin typeface="Century Gothic"/>
                        </a:rPr>
                        <a:t>…. </a:t>
                      </a:r>
                      <a:r>
                        <a:rPr lang="en-GB" sz="2000" b="0" err="1">
                          <a:solidFill>
                            <a:srgbClr val="002060"/>
                          </a:solidFill>
                          <a:latin typeface="Century Gothic"/>
                        </a:rPr>
                        <a:t>machen</a:t>
                      </a:r>
                      <a:r>
                        <a:rPr lang="en-GB" sz="2000" b="0">
                          <a:solidFill>
                            <a:srgbClr val="002060"/>
                          </a:solidFill>
                          <a:latin typeface="Century Gothic"/>
                        </a:rPr>
                        <a:t> </a:t>
                      </a:r>
                      <a:r>
                        <a:rPr lang="en-GB" sz="2000" b="0" err="1">
                          <a:solidFill>
                            <a:srgbClr val="002060"/>
                          </a:solidFill>
                          <a:latin typeface="Century Gothic"/>
                        </a:rPr>
                        <a:t>Masken</a:t>
                      </a:r>
                      <a:r>
                        <a:rPr lang="en-GB" sz="2000" b="0">
                          <a:solidFill>
                            <a:srgbClr val="002060"/>
                          </a:solidFill>
                          <a:latin typeface="Century Gothic"/>
                        </a:rPr>
                        <a:t> </a:t>
                      </a:r>
                      <a:r>
                        <a:rPr lang="en-GB" sz="2000" b="0" err="1">
                          <a:solidFill>
                            <a:srgbClr val="002060"/>
                          </a:solidFill>
                          <a:latin typeface="Century Gothic"/>
                        </a:rPr>
                        <a:t>aus</a:t>
                      </a:r>
                      <a:r>
                        <a:rPr lang="en-GB" sz="2000" b="0">
                          <a:solidFill>
                            <a:srgbClr val="002060"/>
                          </a:solidFill>
                          <a:latin typeface="Century Gothic"/>
                        </a:rPr>
                        <a:t> Müll. </a:t>
                      </a:r>
                      <a:endParaRPr lang="en-GB" sz="2000" b="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042220"/>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a:solidFill>
                            <a:srgbClr val="002060"/>
                          </a:solidFill>
                          <a:latin typeface="Century Gothic"/>
                        </a:rPr>
                        <a:t>…. </a:t>
                      </a:r>
                      <a:r>
                        <a:rPr lang="en-GB" sz="2000" b="0" err="1">
                          <a:solidFill>
                            <a:srgbClr val="002060"/>
                          </a:solidFill>
                          <a:latin typeface="Century Gothic"/>
                        </a:rPr>
                        <a:t>tanzt</a:t>
                      </a:r>
                      <a:r>
                        <a:rPr lang="en-GB" sz="2000" b="0">
                          <a:solidFill>
                            <a:srgbClr val="002060"/>
                          </a:solidFill>
                          <a:latin typeface="Century Gothic"/>
                        </a:rPr>
                        <a:t> auf der </a:t>
                      </a:r>
                      <a:r>
                        <a:rPr lang="en-GB" sz="2000" b="0" err="1">
                          <a:solidFill>
                            <a:srgbClr val="002060"/>
                          </a:solidFill>
                          <a:latin typeface="Century Gothic"/>
                        </a:rPr>
                        <a:t>Straße</a:t>
                      </a:r>
                      <a:r>
                        <a:rPr lang="en-GB" sz="2000" b="0">
                          <a:solidFill>
                            <a:srgbClr val="002060"/>
                          </a:solidFill>
                          <a:latin typeface="Century Gothic"/>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16251"/>
                  </a:ext>
                </a:extLst>
              </a:tr>
              <a:tr h="53203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a:solidFill>
                            <a:srgbClr val="002060"/>
                          </a:solidFill>
                          <a:latin typeface="Century Gothic"/>
                        </a:rPr>
                        <a:t>…. </a:t>
                      </a:r>
                      <a:r>
                        <a:rPr lang="en-GB" sz="2000" b="0" err="1">
                          <a:solidFill>
                            <a:srgbClr val="002060"/>
                          </a:solidFill>
                          <a:latin typeface="Century Gothic"/>
                        </a:rPr>
                        <a:t>spielen</a:t>
                      </a:r>
                      <a:r>
                        <a:rPr lang="en-GB" sz="2000" b="0">
                          <a:solidFill>
                            <a:srgbClr val="002060"/>
                          </a:solidFill>
                          <a:latin typeface="Century Gothic"/>
                        </a:rPr>
                        <a:t> Instrumente in </a:t>
                      </a:r>
                      <a:r>
                        <a:rPr lang="en-GB" sz="2000" b="0" err="1">
                          <a:solidFill>
                            <a:srgbClr val="002060"/>
                          </a:solidFill>
                          <a:latin typeface="Century Gothic"/>
                        </a:rPr>
                        <a:t>einer</a:t>
                      </a:r>
                      <a:r>
                        <a:rPr lang="en-GB" sz="2000" b="0">
                          <a:solidFill>
                            <a:srgbClr val="002060"/>
                          </a:solidFill>
                          <a:latin typeface="Century Gothic"/>
                        </a:rPr>
                        <a:t> </a:t>
                      </a:r>
                      <a:r>
                        <a:rPr lang="en-GB" sz="2000" b="0" err="1">
                          <a:solidFill>
                            <a:srgbClr val="002060"/>
                          </a:solidFill>
                          <a:latin typeface="Century Gothic"/>
                        </a:rPr>
                        <a:t>Musikgruppe</a:t>
                      </a:r>
                      <a:r>
                        <a:rPr lang="en-GB" sz="2000" b="0">
                          <a:solidFill>
                            <a:srgbClr val="002060"/>
                          </a:solidFill>
                          <a:latin typeface="Century Gothic"/>
                        </a:rPr>
                        <a:t>. </a:t>
                      </a:r>
                      <a:endParaRPr lang="en-GB" sz="2000" b="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941149"/>
                  </a:ext>
                </a:extLst>
              </a:tr>
            </a:tbl>
          </a:graphicData>
        </a:graphic>
      </p:graphicFrame>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59870" y="59493"/>
            <a:ext cx="766122" cy="374973"/>
          </a:xfrm>
          <a:solidFill>
            <a:srgbClr val="2E94AF"/>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9362" y="338129"/>
            <a:ext cx="1127858" cy="829128"/>
          </a:xfrm>
          <a:prstGeom prst="rect">
            <a:avLst/>
          </a:prstGeom>
        </p:spPr>
      </p:pic>
      <p:sp>
        <p:nvSpPr>
          <p:cNvPr id="51" name="CustomShape 8">
            <a:extLst>
              <a:ext uri="{FF2B5EF4-FFF2-40B4-BE49-F238E27FC236}">
                <a16:creationId xmlns:a16="http://schemas.microsoft.com/office/drawing/2014/main" id="{CB3D144D-9DEA-4514-B3AC-08C2615D6183}"/>
              </a:ext>
            </a:extLst>
          </p:cNvPr>
          <p:cNvSpPr/>
          <p:nvPr/>
        </p:nvSpPr>
        <p:spPr>
          <a:xfrm>
            <a:off x="190817" y="921024"/>
            <a:ext cx="1198099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a:solidFill>
                  <a:srgbClr val="002060"/>
                </a:solidFill>
                <a:latin typeface="Century Gothic" panose="020B0502020202020204" pitchFamily="34" charset="0"/>
              </a:rPr>
              <a:t>Was </a:t>
            </a:r>
            <a:r>
              <a:rPr lang="en-GB" sz="2400" spc="-1" err="1">
                <a:solidFill>
                  <a:srgbClr val="002060"/>
                </a:solidFill>
                <a:latin typeface="Century Gothic" panose="020B0502020202020204" pitchFamily="34" charset="0"/>
              </a:rPr>
              <a:t>ist</a:t>
            </a:r>
            <a:r>
              <a:rPr lang="en-GB" sz="2400" spc="-1">
                <a:solidFill>
                  <a:srgbClr val="002060"/>
                </a:solidFill>
                <a:latin typeface="Century Gothic" panose="020B0502020202020204" pitchFamily="34" charset="0"/>
              </a:rPr>
              <a:t> das auf </a:t>
            </a:r>
            <a:r>
              <a:rPr lang="en-GB" sz="2400" spc="-1" err="1">
                <a:solidFill>
                  <a:srgbClr val="002060"/>
                </a:solidFill>
                <a:latin typeface="Century Gothic" panose="020B0502020202020204" pitchFamily="34" charset="0"/>
              </a:rPr>
              <a:t>Englisch</a:t>
            </a:r>
            <a:r>
              <a:rPr lang="en-GB" sz="2400" spc="-1">
                <a:solidFill>
                  <a:srgbClr val="002060"/>
                </a:solidFill>
                <a:latin typeface="Century Gothic" panose="020B0502020202020204" pitchFamily="34" charset="0"/>
              </a:rPr>
              <a:t>? </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69" name="CustomShape 8">
            <a:extLst>
              <a:ext uri="{FF2B5EF4-FFF2-40B4-BE49-F238E27FC236}">
                <a16:creationId xmlns:a16="http://schemas.microsoft.com/office/drawing/2014/main" id="{6EFBE9E6-8A97-470B-ABE2-7BCBEB03A3DC}"/>
              </a:ext>
            </a:extLst>
          </p:cNvPr>
          <p:cNvSpPr/>
          <p:nvPr/>
        </p:nvSpPr>
        <p:spPr>
          <a:xfrm>
            <a:off x="190817" y="434466"/>
            <a:ext cx="1058971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rPr>
              <a:t>Ronja und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rPr>
              <a:t>Lias</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rPr>
              <a:t> </a:t>
            </a:r>
            <a:r>
              <a:rPr lang="en-GB" sz="2400" spc="-1" err="1">
                <a:solidFill>
                  <a:srgbClr val="002060"/>
                </a:solidFill>
                <a:latin typeface="Century Gothic" panose="020B0502020202020204" pitchFamily="34" charset="0"/>
              </a:rPr>
              <a:t>lieben</a:t>
            </a:r>
            <a:r>
              <a:rPr lang="en-GB" sz="2400" spc="-1">
                <a:solidFill>
                  <a:srgbClr val="002060"/>
                </a:solidFill>
                <a:latin typeface="Century Gothic" panose="020B0502020202020204" pitchFamily="34" charset="0"/>
              </a:rPr>
              <a:t> Fasnacht!  </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71" name="Action Button: Blank 70">
            <a:hlinkClick r:id="" action="ppaction://noaction" highlightClick="1"/>
            <a:extLst>
              <a:ext uri="{FF2B5EF4-FFF2-40B4-BE49-F238E27FC236}">
                <a16:creationId xmlns:a16="http://schemas.microsoft.com/office/drawing/2014/main" id="{38CAF750-EBEE-4F9A-8C86-8736EBA6F172}"/>
              </a:ext>
            </a:extLst>
          </p:cNvPr>
          <p:cNvSpPr/>
          <p:nvPr/>
        </p:nvSpPr>
        <p:spPr>
          <a:xfrm>
            <a:off x="196972" y="2861199"/>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1</a:t>
            </a:r>
          </a:p>
        </p:txBody>
      </p:sp>
      <p:sp>
        <p:nvSpPr>
          <p:cNvPr id="72" name="Action Button: Blank 71">
            <a:hlinkClick r:id="" action="ppaction://noaction" highlightClick="1"/>
            <a:extLst>
              <a:ext uri="{FF2B5EF4-FFF2-40B4-BE49-F238E27FC236}">
                <a16:creationId xmlns:a16="http://schemas.microsoft.com/office/drawing/2014/main" id="{075AB60F-EDC6-45E0-8049-46ABE6A319BD}"/>
              </a:ext>
            </a:extLst>
          </p:cNvPr>
          <p:cNvSpPr/>
          <p:nvPr/>
        </p:nvSpPr>
        <p:spPr>
          <a:xfrm>
            <a:off x="196971" y="3317635"/>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2</a:t>
            </a:r>
          </a:p>
        </p:txBody>
      </p:sp>
      <p:sp>
        <p:nvSpPr>
          <p:cNvPr id="73" name="Action Button: Blank 72">
            <a:hlinkClick r:id="" action="ppaction://noaction" highlightClick="1"/>
            <a:extLst>
              <a:ext uri="{FF2B5EF4-FFF2-40B4-BE49-F238E27FC236}">
                <a16:creationId xmlns:a16="http://schemas.microsoft.com/office/drawing/2014/main" id="{025A7227-FC14-4944-A370-4EA2C96DE6A5}"/>
              </a:ext>
            </a:extLst>
          </p:cNvPr>
          <p:cNvSpPr/>
          <p:nvPr/>
        </p:nvSpPr>
        <p:spPr>
          <a:xfrm>
            <a:off x="196972" y="3766262"/>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3</a:t>
            </a:r>
          </a:p>
        </p:txBody>
      </p:sp>
      <p:sp>
        <p:nvSpPr>
          <p:cNvPr id="74" name="Action Button: Blank 73">
            <a:hlinkClick r:id="" action="ppaction://noaction" highlightClick="1"/>
            <a:extLst>
              <a:ext uri="{FF2B5EF4-FFF2-40B4-BE49-F238E27FC236}">
                <a16:creationId xmlns:a16="http://schemas.microsoft.com/office/drawing/2014/main" id="{208D75ED-5624-46F7-8773-FD0E7031853C}"/>
              </a:ext>
            </a:extLst>
          </p:cNvPr>
          <p:cNvSpPr/>
          <p:nvPr/>
        </p:nvSpPr>
        <p:spPr>
          <a:xfrm>
            <a:off x="196971" y="4222698"/>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4</a:t>
            </a:r>
          </a:p>
        </p:txBody>
      </p:sp>
      <p:sp>
        <p:nvSpPr>
          <p:cNvPr id="75" name="Action Button: Blank 74">
            <a:hlinkClick r:id="" action="ppaction://noaction" highlightClick="1"/>
            <a:extLst>
              <a:ext uri="{FF2B5EF4-FFF2-40B4-BE49-F238E27FC236}">
                <a16:creationId xmlns:a16="http://schemas.microsoft.com/office/drawing/2014/main" id="{45FD721B-0187-41FB-BF87-C7FD972862DD}"/>
              </a:ext>
            </a:extLst>
          </p:cNvPr>
          <p:cNvSpPr/>
          <p:nvPr/>
        </p:nvSpPr>
        <p:spPr>
          <a:xfrm>
            <a:off x="196971" y="4745483"/>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5</a:t>
            </a:r>
          </a:p>
        </p:txBody>
      </p:sp>
      <p:sp>
        <p:nvSpPr>
          <p:cNvPr id="76" name="Action Button: Blank 75">
            <a:hlinkClick r:id="" action="ppaction://noaction" highlightClick="1"/>
            <a:extLst>
              <a:ext uri="{FF2B5EF4-FFF2-40B4-BE49-F238E27FC236}">
                <a16:creationId xmlns:a16="http://schemas.microsoft.com/office/drawing/2014/main" id="{64258326-AB9E-4C0B-A4F6-3E97AE582EB2}"/>
              </a:ext>
            </a:extLst>
          </p:cNvPr>
          <p:cNvSpPr/>
          <p:nvPr/>
        </p:nvSpPr>
        <p:spPr>
          <a:xfrm>
            <a:off x="196970" y="5201919"/>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6</a:t>
            </a:r>
          </a:p>
        </p:txBody>
      </p:sp>
      <p:sp>
        <p:nvSpPr>
          <p:cNvPr id="77" name="Action Button: Blank 76">
            <a:hlinkClick r:id="" action="ppaction://noaction" highlightClick="1"/>
            <a:extLst>
              <a:ext uri="{FF2B5EF4-FFF2-40B4-BE49-F238E27FC236}">
                <a16:creationId xmlns:a16="http://schemas.microsoft.com/office/drawing/2014/main" id="{C734D54E-B6F8-4F83-9142-2DA2D95917AD}"/>
              </a:ext>
            </a:extLst>
          </p:cNvPr>
          <p:cNvSpPr/>
          <p:nvPr/>
        </p:nvSpPr>
        <p:spPr>
          <a:xfrm>
            <a:off x="196971" y="5650546"/>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7</a:t>
            </a:r>
          </a:p>
        </p:txBody>
      </p:sp>
      <p:sp>
        <p:nvSpPr>
          <p:cNvPr id="78" name="Action Button: Blank 77">
            <a:hlinkClick r:id="" action="ppaction://noaction" highlightClick="1"/>
            <a:extLst>
              <a:ext uri="{FF2B5EF4-FFF2-40B4-BE49-F238E27FC236}">
                <a16:creationId xmlns:a16="http://schemas.microsoft.com/office/drawing/2014/main" id="{0437E59F-CE81-4687-B122-78588F25C4B4}"/>
              </a:ext>
            </a:extLst>
          </p:cNvPr>
          <p:cNvSpPr/>
          <p:nvPr/>
        </p:nvSpPr>
        <p:spPr>
          <a:xfrm>
            <a:off x="196970" y="6106982"/>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8</a:t>
            </a:r>
          </a:p>
        </p:txBody>
      </p:sp>
      <p:sp>
        <p:nvSpPr>
          <p:cNvPr id="79" name="CustomShape 6">
            <a:extLst>
              <a:ext uri="{FF2B5EF4-FFF2-40B4-BE49-F238E27FC236}">
                <a16:creationId xmlns:a16="http://schemas.microsoft.com/office/drawing/2014/main" id="{2CC4DD26-62D6-4512-8F14-43FF4BBF1C84}"/>
              </a:ext>
            </a:extLst>
          </p:cNvPr>
          <p:cNvSpPr/>
          <p:nvPr/>
        </p:nvSpPr>
        <p:spPr>
          <a:xfrm>
            <a:off x="-17729" y="3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a:solidFill>
                  <a:srgbClr val="002060"/>
                </a:solidFill>
                <a:latin typeface="Century gothic"/>
              </a:rPr>
              <a:t>Fasnacht</a:t>
            </a:r>
            <a:endParaRPr kumimoji="0" lang="en-GB" sz="2800" b="0" i="0" u="none" strike="noStrike" kern="1200" cap="none" spc="-1" normalizeH="0" baseline="0" noProof="0">
              <a:ln>
                <a:noFill/>
              </a:ln>
              <a:solidFill>
                <a:srgbClr val="002060"/>
              </a:solidFill>
              <a:effectLst/>
              <a:uLnTx/>
              <a:uFillTx/>
              <a:latin typeface="Century gothic"/>
            </a:endParaRPr>
          </a:p>
        </p:txBody>
      </p:sp>
      <p:pic>
        <p:nvPicPr>
          <p:cNvPr id="6" name="Picture 5">
            <a:extLst>
              <a:ext uri="{FF2B5EF4-FFF2-40B4-BE49-F238E27FC236}">
                <a16:creationId xmlns:a16="http://schemas.microsoft.com/office/drawing/2014/main" id="{F3B47F3C-33C6-4990-BC1A-6C16CCE5D083}"/>
              </a:ext>
            </a:extLst>
          </p:cNvPr>
          <p:cNvPicPr>
            <a:picLocks noChangeAspect="1"/>
          </p:cNvPicPr>
          <p:nvPr/>
        </p:nvPicPr>
        <p:blipFill>
          <a:blip r:embed="rId4"/>
          <a:stretch>
            <a:fillRect/>
          </a:stretch>
        </p:blipFill>
        <p:spPr>
          <a:xfrm>
            <a:off x="9589146" y="-12645"/>
            <a:ext cx="1694835" cy="1054699"/>
          </a:xfrm>
          <a:prstGeom prst="rect">
            <a:avLst/>
          </a:prstGeom>
        </p:spPr>
      </p:pic>
      <p:sp>
        <p:nvSpPr>
          <p:cNvPr id="30" name="Rectangle 29">
            <a:extLst>
              <a:ext uri="{FF2B5EF4-FFF2-40B4-BE49-F238E27FC236}">
                <a16:creationId xmlns:a16="http://schemas.microsoft.com/office/drawing/2014/main" id="{57A528B3-84AE-481E-A3AE-91DB01131161}"/>
              </a:ext>
            </a:extLst>
          </p:cNvPr>
          <p:cNvSpPr/>
          <p:nvPr/>
        </p:nvSpPr>
        <p:spPr>
          <a:xfrm>
            <a:off x="6188445" y="2803793"/>
            <a:ext cx="496802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a:solidFill>
                  <a:srgbClr val="002060"/>
                </a:solidFill>
                <a:latin typeface="Century Gothic" panose="020B0502020202020204" pitchFamily="34" charset="0"/>
              </a:rPr>
              <a:t>People</a:t>
            </a:r>
            <a:r>
              <a:rPr lang="en-GB" sz="2000" i="1">
                <a:solidFill>
                  <a:srgbClr val="002060"/>
                </a:solidFill>
                <a:latin typeface="Century Gothic" panose="020B0502020202020204" pitchFamily="34" charset="0"/>
              </a:rPr>
              <a:t>/</a:t>
            </a:r>
            <a:r>
              <a:rPr lang="en-GB" sz="2000" b="1" i="1">
                <a:solidFill>
                  <a:srgbClr val="002060"/>
                </a:solidFill>
                <a:latin typeface="Century Gothic" panose="020B0502020202020204" pitchFamily="34" charset="0"/>
              </a:rPr>
              <a:t>you</a:t>
            </a:r>
            <a:r>
              <a:rPr lang="en-GB" sz="2000" i="1">
                <a:solidFill>
                  <a:srgbClr val="002060"/>
                </a:solidFill>
                <a:latin typeface="Century Gothic" panose="020B0502020202020204" pitchFamily="34" charset="0"/>
              </a:rPr>
              <a:t> (general) go to a concert</a:t>
            </a: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rPr>
              <a:t>.</a:t>
            </a:r>
          </a:p>
        </p:txBody>
      </p:sp>
      <p:sp>
        <p:nvSpPr>
          <p:cNvPr id="31" name="Rectangle 30">
            <a:extLst>
              <a:ext uri="{FF2B5EF4-FFF2-40B4-BE49-F238E27FC236}">
                <a16:creationId xmlns:a16="http://schemas.microsoft.com/office/drawing/2014/main" id="{31321EBE-9412-40F7-B6E3-7BEA2AD1E5E4}"/>
              </a:ext>
            </a:extLst>
          </p:cNvPr>
          <p:cNvSpPr/>
          <p:nvPr/>
        </p:nvSpPr>
        <p:spPr>
          <a:xfrm>
            <a:off x="6188445" y="3276977"/>
            <a:ext cx="282481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panose="020B0502020202020204" pitchFamily="34" charset="0"/>
              </a:rPr>
              <a:t>They</a:t>
            </a: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rPr>
              <a:t> sing at a party. </a:t>
            </a:r>
          </a:p>
        </p:txBody>
      </p:sp>
      <p:sp>
        <p:nvSpPr>
          <p:cNvPr id="32" name="Rectangle 31">
            <a:extLst>
              <a:ext uri="{FF2B5EF4-FFF2-40B4-BE49-F238E27FC236}">
                <a16:creationId xmlns:a16="http://schemas.microsoft.com/office/drawing/2014/main" id="{4EE6A837-472D-44C0-85A0-DC98D370C69D}"/>
              </a:ext>
            </a:extLst>
          </p:cNvPr>
          <p:cNvSpPr/>
          <p:nvPr/>
        </p:nvSpPr>
        <p:spPr>
          <a:xfrm>
            <a:off x="6188445" y="3750161"/>
            <a:ext cx="53222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panose="020B0502020202020204" pitchFamily="34" charset="0"/>
              </a:rPr>
              <a:t>People</a:t>
            </a: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rPr>
              <a:t>/</a:t>
            </a:r>
            <a:r>
              <a:rPr kumimoji="0" lang="en-GB" sz="2000" b="1" i="1" u="none" strike="noStrike" kern="1200" cap="none" spc="0" normalizeH="0" baseline="0" noProof="0">
                <a:ln>
                  <a:noFill/>
                </a:ln>
                <a:solidFill>
                  <a:srgbClr val="002060"/>
                </a:solidFill>
                <a:effectLst/>
                <a:uLnTx/>
                <a:uFillTx/>
                <a:latin typeface="Century Gothic" panose="020B0502020202020204" pitchFamily="34" charset="0"/>
              </a:rPr>
              <a:t>you </a:t>
            </a: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rPr>
              <a:t>(general) wear</a:t>
            </a:r>
            <a:r>
              <a:rPr kumimoji="0" lang="en-GB" sz="2000" b="0" i="1" u="none" strike="noStrike" kern="1200" cap="none" spc="0" normalizeH="0" noProof="0">
                <a:ln>
                  <a:noFill/>
                </a:ln>
                <a:solidFill>
                  <a:srgbClr val="002060"/>
                </a:solidFill>
                <a:effectLst/>
                <a:uLnTx/>
                <a:uFillTx/>
                <a:latin typeface="Century Gothic" panose="020B0502020202020204" pitchFamily="34" charset="0"/>
              </a:rPr>
              <a:t> party clothes.</a:t>
            </a:r>
            <a:endParaRPr kumimoji="0" lang="en-GB" sz="2000" b="0" i="1"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33" name="Rectangle 32">
            <a:extLst>
              <a:ext uri="{FF2B5EF4-FFF2-40B4-BE49-F238E27FC236}">
                <a16:creationId xmlns:a16="http://schemas.microsoft.com/office/drawing/2014/main" id="{E3F1465E-BE14-41D4-9355-B16D97FAE320}"/>
              </a:ext>
            </a:extLst>
          </p:cNvPr>
          <p:cNvSpPr/>
          <p:nvPr/>
        </p:nvSpPr>
        <p:spPr>
          <a:xfrm>
            <a:off x="6188445" y="4223345"/>
            <a:ext cx="461376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a:solidFill>
                  <a:srgbClr val="002060"/>
                </a:solidFill>
                <a:latin typeface="Century Gothic" panose="020B0502020202020204" pitchFamily="34" charset="0"/>
              </a:rPr>
              <a:t>People</a:t>
            </a:r>
            <a:r>
              <a:rPr lang="en-GB" sz="2000" i="1">
                <a:solidFill>
                  <a:srgbClr val="002060"/>
                </a:solidFill>
                <a:latin typeface="Century Gothic" panose="020B0502020202020204" pitchFamily="34" charset="0"/>
              </a:rPr>
              <a:t>/</a:t>
            </a:r>
            <a:r>
              <a:rPr lang="en-GB" sz="2000" b="1" i="1">
                <a:solidFill>
                  <a:srgbClr val="002060"/>
                </a:solidFill>
                <a:latin typeface="Century Gothic" panose="020B0502020202020204" pitchFamily="34" charset="0"/>
              </a:rPr>
              <a:t>you</a:t>
            </a:r>
            <a:r>
              <a:rPr lang="en-GB" sz="2000" i="1">
                <a:solidFill>
                  <a:srgbClr val="002060"/>
                </a:solidFill>
                <a:latin typeface="Century Gothic" panose="020B0502020202020204" pitchFamily="34" charset="0"/>
              </a:rPr>
              <a:t> see friends in costumes</a:t>
            </a: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rPr>
              <a:t>.</a:t>
            </a:r>
          </a:p>
        </p:txBody>
      </p:sp>
      <p:sp>
        <p:nvSpPr>
          <p:cNvPr id="34" name="Rectangle 33">
            <a:extLst>
              <a:ext uri="{FF2B5EF4-FFF2-40B4-BE49-F238E27FC236}">
                <a16:creationId xmlns:a16="http://schemas.microsoft.com/office/drawing/2014/main" id="{DD2956A6-C226-4CA4-8C02-8D151707982F}"/>
              </a:ext>
            </a:extLst>
          </p:cNvPr>
          <p:cNvSpPr/>
          <p:nvPr/>
        </p:nvSpPr>
        <p:spPr>
          <a:xfrm>
            <a:off x="6188445" y="4696529"/>
            <a:ext cx="29578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panose="020B0502020202020204" pitchFamily="34" charset="0"/>
              </a:rPr>
              <a:t>They</a:t>
            </a: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rPr>
              <a:t> eat on the street.</a:t>
            </a:r>
          </a:p>
        </p:txBody>
      </p:sp>
      <p:sp>
        <p:nvSpPr>
          <p:cNvPr id="35" name="Rectangle 34">
            <a:extLst>
              <a:ext uri="{FF2B5EF4-FFF2-40B4-BE49-F238E27FC236}">
                <a16:creationId xmlns:a16="http://schemas.microsoft.com/office/drawing/2014/main" id="{21FBD896-41CE-45B4-A9A4-F9233F19C71F}"/>
              </a:ext>
            </a:extLst>
          </p:cNvPr>
          <p:cNvSpPr/>
          <p:nvPr/>
        </p:nvSpPr>
        <p:spPr>
          <a:xfrm>
            <a:off x="6188445" y="5169713"/>
            <a:ext cx="42530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a:solidFill>
                  <a:srgbClr val="002060"/>
                </a:solidFill>
                <a:latin typeface="Century Gothic" panose="020B0502020202020204" pitchFamily="34" charset="0"/>
              </a:rPr>
              <a:t>They</a:t>
            </a:r>
            <a:r>
              <a:rPr lang="en-GB" sz="2000" i="1">
                <a:solidFill>
                  <a:srgbClr val="002060"/>
                </a:solidFill>
                <a:latin typeface="Century Gothic" panose="020B0502020202020204" pitchFamily="34" charset="0"/>
              </a:rPr>
              <a:t> make masks out of rubbish. </a:t>
            </a:r>
            <a:endParaRPr kumimoji="0" lang="en-GB" sz="2000" b="0" i="1"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36" name="Rectangle 35">
            <a:extLst>
              <a:ext uri="{FF2B5EF4-FFF2-40B4-BE49-F238E27FC236}">
                <a16:creationId xmlns:a16="http://schemas.microsoft.com/office/drawing/2014/main" id="{24ABEBB1-978B-4F64-900C-27AE0AD0A597}"/>
              </a:ext>
            </a:extLst>
          </p:cNvPr>
          <p:cNvSpPr/>
          <p:nvPr/>
        </p:nvSpPr>
        <p:spPr>
          <a:xfrm>
            <a:off x="6188445" y="5642897"/>
            <a:ext cx="4312399" cy="400110"/>
          </a:xfrm>
          <a:prstGeom prst="rect">
            <a:avLst/>
          </a:prstGeom>
        </p:spPr>
        <p:txBody>
          <a:bodyPr wrap="none" lIns="91440" tIns="45720" rIns="91440" bIns="45720" anchor="t">
            <a:spAutoFit/>
          </a:bodyPr>
          <a:lstStyle/>
          <a:p>
            <a:pPr>
              <a:defRPr/>
            </a:pPr>
            <a:r>
              <a:rPr lang="en-GB" sz="2000" b="1" i="1">
                <a:solidFill>
                  <a:srgbClr val="002060"/>
                </a:solidFill>
                <a:latin typeface="Century Gothic"/>
              </a:rPr>
              <a:t>People</a:t>
            </a:r>
            <a:r>
              <a:rPr lang="en-GB" sz="2000" i="1">
                <a:solidFill>
                  <a:srgbClr val="002060"/>
                </a:solidFill>
                <a:latin typeface="Century Gothic"/>
              </a:rPr>
              <a:t>/</a:t>
            </a:r>
            <a:r>
              <a:rPr lang="en-GB" sz="2000" b="1" i="1">
                <a:solidFill>
                  <a:srgbClr val="002060"/>
                </a:solidFill>
                <a:latin typeface="Century Gothic"/>
              </a:rPr>
              <a:t>you</a:t>
            </a:r>
            <a:r>
              <a:rPr lang="en-GB" sz="2000" i="1">
                <a:solidFill>
                  <a:srgbClr val="002060"/>
                </a:solidFill>
                <a:latin typeface="Century Gothic"/>
              </a:rPr>
              <a:t> dance on the street. </a:t>
            </a:r>
            <a:endParaRPr kumimoji="0" lang="en-GB" sz="2000" b="0" i="1"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37" name="Rectangle 36">
            <a:extLst>
              <a:ext uri="{FF2B5EF4-FFF2-40B4-BE49-F238E27FC236}">
                <a16:creationId xmlns:a16="http://schemas.microsoft.com/office/drawing/2014/main" id="{021C9C19-356D-41BB-9FE9-81391280A58E}"/>
              </a:ext>
            </a:extLst>
          </p:cNvPr>
          <p:cNvSpPr/>
          <p:nvPr/>
        </p:nvSpPr>
        <p:spPr>
          <a:xfrm>
            <a:off x="6188445" y="6116078"/>
            <a:ext cx="774039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panose="020B0502020202020204" pitchFamily="34" charset="0"/>
              </a:rPr>
              <a:t>They</a:t>
            </a: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rPr>
              <a:t> play instruments</a:t>
            </a:r>
            <a:r>
              <a:rPr kumimoji="0" lang="en-GB" sz="2000" b="0" i="1" u="none" strike="noStrike" kern="1200" cap="none" spc="0" normalizeH="0" noProof="0">
                <a:ln>
                  <a:noFill/>
                </a:ln>
                <a:solidFill>
                  <a:srgbClr val="002060"/>
                </a:solidFill>
                <a:effectLst/>
                <a:uLnTx/>
                <a:uFillTx/>
                <a:latin typeface="Century Gothic" panose="020B0502020202020204" pitchFamily="34" charset="0"/>
              </a:rPr>
              <a:t> in a music group</a:t>
            </a: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rPr>
              <a:t>.</a:t>
            </a:r>
          </a:p>
        </p:txBody>
      </p:sp>
      <p:pic>
        <p:nvPicPr>
          <p:cNvPr id="2" name="Picture 1">
            <a:extLst>
              <a:ext uri="{FF2B5EF4-FFF2-40B4-BE49-F238E27FC236}">
                <a16:creationId xmlns:a16="http://schemas.microsoft.com/office/drawing/2014/main" id="{7CC416BE-EC1C-464A-BF75-554A3A28FF2A}"/>
              </a:ext>
            </a:extLst>
          </p:cNvPr>
          <p:cNvPicPr>
            <a:picLocks noChangeAspect="1"/>
          </p:cNvPicPr>
          <p:nvPr/>
        </p:nvPicPr>
        <p:blipFill>
          <a:blip r:embed="rId5"/>
          <a:stretch>
            <a:fillRect/>
          </a:stretch>
        </p:blipFill>
        <p:spPr>
          <a:xfrm>
            <a:off x="9491589" y="1555523"/>
            <a:ext cx="2128704" cy="1064352"/>
          </a:xfrm>
          <a:prstGeom prst="rect">
            <a:avLst/>
          </a:prstGeom>
        </p:spPr>
      </p:pic>
      <p:pic>
        <p:nvPicPr>
          <p:cNvPr id="7" name="Picture 6" descr="A cartoon of a person smiling&#10;&#10;Description automatically generated">
            <a:extLst>
              <a:ext uri="{FF2B5EF4-FFF2-40B4-BE49-F238E27FC236}">
                <a16:creationId xmlns:a16="http://schemas.microsoft.com/office/drawing/2014/main" id="{7E800329-98B3-69B3-46EC-28EF9110D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6037" y="1684726"/>
            <a:ext cx="741128" cy="903893"/>
          </a:xfrm>
          <a:prstGeom prst="rect">
            <a:avLst/>
          </a:prstGeom>
        </p:spPr>
      </p:pic>
      <p:pic>
        <p:nvPicPr>
          <p:cNvPr id="9" name="Picture 8">
            <a:extLst>
              <a:ext uri="{FF2B5EF4-FFF2-40B4-BE49-F238E27FC236}">
                <a16:creationId xmlns:a16="http://schemas.microsoft.com/office/drawing/2014/main" id="{B1BAACA6-5AC1-46B7-7D29-C1601948E7E9}"/>
              </a:ext>
            </a:extLst>
          </p:cNvPr>
          <p:cNvPicPr>
            <a:picLocks noChangeAspect="1"/>
          </p:cNvPicPr>
          <p:nvPr/>
        </p:nvPicPr>
        <p:blipFill>
          <a:blip r:embed="rId7"/>
          <a:stretch>
            <a:fillRect/>
          </a:stretch>
        </p:blipFill>
        <p:spPr>
          <a:xfrm>
            <a:off x="190210" y="1155683"/>
            <a:ext cx="6508916" cy="1930577"/>
          </a:xfrm>
          <a:prstGeom prst="rect">
            <a:avLst/>
          </a:prstGeom>
        </p:spPr>
      </p:pic>
      <p:sp>
        <p:nvSpPr>
          <p:cNvPr id="10" name="CustomShape 6">
            <a:extLst>
              <a:ext uri="{FF2B5EF4-FFF2-40B4-BE49-F238E27FC236}">
                <a16:creationId xmlns:a16="http://schemas.microsoft.com/office/drawing/2014/main" id="{EC7C1D39-0C7F-B2B5-D82A-48C37801B1FF}"/>
              </a:ext>
            </a:extLst>
          </p:cNvPr>
          <p:cNvSpPr/>
          <p:nvPr/>
        </p:nvSpPr>
        <p:spPr>
          <a:xfrm>
            <a:off x="1784460" y="1700056"/>
            <a:ext cx="446302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spc="-1">
                <a:solidFill>
                  <a:srgbClr val="7030A0"/>
                </a:solidFill>
                <a:latin typeface="Century gothic"/>
              </a:rPr>
              <a:t>Fasnacht in Biel</a:t>
            </a:r>
            <a:endParaRPr kumimoji="0" lang="en-GB" sz="3200" b="0" i="0" u="none" strike="noStrike" kern="1200" cap="none" spc="-1" normalizeH="0" baseline="0" noProof="0">
              <a:ln>
                <a:noFill/>
              </a:ln>
              <a:solidFill>
                <a:srgbClr val="7030A0"/>
              </a:solidFill>
              <a:effectLst/>
              <a:uLnTx/>
              <a:uFillTx/>
              <a:latin typeface="Century gothic"/>
            </a:endParaRPr>
          </a:p>
        </p:txBody>
      </p:sp>
      <p:pic>
        <p:nvPicPr>
          <p:cNvPr id="11" name="Picture 10" descr="A cartoon of a child&#10;&#10;Description automatically generated">
            <a:extLst>
              <a:ext uri="{FF2B5EF4-FFF2-40B4-BE49-F238E27FC236}">
                <a16:creationId xmlns:a16="http://schemas.microsoft.com/office/drawing/2014/main" id="{69754989-8672-472A-FA52-144F4BA5615E}"/>
              </a:ext>
            </a:extLst>
          </p:cNvPr>
          <p:cNvPicPr>
            <a:picLocks noChangeAspect="1"/>
          </p:cNvPicPr>
          <p:nvPr/>
        </p:nvPicPr>
        <p:blipFill rotWithShape="1">
          <a:blip r:embed="rId8">
            <a:extLst>
              <a:ext uri="{28A0092B-C50C-407E-A947-70E740481C1C}">
                <a14:useLocalDpi xmlns:a14="http://schemas.microsoft.com/office/drawing/2010/main" val="0"/>
              </a:ext>
            </a:extLst>
          </a:blip>
          <a:srcRect l="6123" b="28054"/>
          <a:stretch/>
        </p:blipFill>
        <p:spPr>
          <a:xfrm>
            <a:off x="7637055" y="1610349"/>
            <a:ext cx="692588" cy="963615"/>
          </a:xfrm>
          <a:prstGeom prst="rect">
            <a:avLst/>
          </a:prstGeom>
        </p:spPr>
      </p:pic>
    </p:spTree>
    <p:extLst>
      <p:ext uri="{BB962C8B-B14F-4D97-AF65-F5344CB8AC3E}">
        <p14:creationId xmlns:p14="http://schemas.microsoft.com/office/powerpoint/2010/main" val="297668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9" name="Picture 8" descr="boy pointing to another boy">
            <a:extLst>
              <a:ext uri="{FF2B5EF4-FFF2-40B4-BE49-F238E27FC236}">
                <a16:creationId xmlns:a16="http://schemas.microsoft.com/office/drawing/2014/main" id="{0A42565E-D8C0-4195-817A-9A094708DAE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21372" y="663118"/>
            <a:ext cx="5687568" cy="3904488"/>
          </a:xfrm>
          <a:prstGeom prst="rect">
            <a:avLst/>
          </a:prstGeom>
        </p:spPr>
      </p:pic>
      <p:sp>
        <p:nvSpPr>
          <p:cNvPr id="11" name="Speech Bubble: Rectangle with Corners Rounded 10">
            <a:extLst>
              <a:ext uri="{FF2B5EF4-FFF2-40B4-BE49-F238E27FC236}">
                <a16:creationId xmlns:a16="http://schemas.microsoft.com/office/drawing/2014/main" id="{2FE4FF2A-6D2A-4EB9-BC90-E1E3B67B1DAE}"/>
              </a:ext>
            </a:extLst>
          </p:cNvPr>
          <p:cNvSpPr/>
          <p:nvPr/>
        </p:nvSpPr>
        <p:spPr>
          <a:xfrm>
            <a:off x="26772" y="4019056"/>
            <a:ext cx="4714956" cy="199290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When the [er] is the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it usually sounds like two short syllables: e-uh</a:t>
            </a:r>
          </a:p>
        </p:txBody>
      </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7074216" y="4019056"/>
            <a:ext cx="4956945" cy="2582964"/>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Remember, words are made up of different parts called syllables. A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means the part of the word that is most emphasised when you say it aloud. </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641212" y="4212306"/>
            <a:ext cx="466906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a:extLst>
              <a:ext uri="{FF2B5EF4-FFF2-40B4-BE49-F238E27FC236}">
                <a16:creationId xmlns:a16="http://schemas.microsoft.com/office/drawing/2014/main" id="{FD6CA2B7-9766-4160-B68E-083E70A54FDF}"/>
              </a:ext>
            </a:extLst>
          </p:cNvPr>
          <p:cNvGrpSpPr/>
          <p:nvPr/>
        </p:nvGrpSpPr>
        <p:grpSpPr>
          <a:xfrm>
            <a:off x="9170271" y="4093992"/>
            <a:ext cx="1329473" cy="1799626"/>
            <a:chOff x="9908018" y="1853748"/>
            <a:chExt cx="2022866" cy="2541864"/>
          </a:xfrm>
        </p:grpSpPr>
        <p:pic>
          <p:nvPicPr>
            <p:cNvPr id="9" name="Picture 8">
              <a:extLst>
                <a:ext uri="{FF2B5EF4-FFF2-40B4-BE49-F238E27FC236}">
                  <a16:creationId xmlns:a16="http://schemas.microsoft.com/office/drawing/2014/main" id="{654539FA-368D-4DD2-A647-80FB38DAF8E5}"/>
                </a:ext>
              </a:extLst>
            </p:cNvPr>
            <p:cNvPicPr>
              <a:picLocks noChangeAspect="1"/>
            </p:cNvPicPr>
            <p:nvPr/>
          </p:nvPicPr>
          <p:blipFill>
            <a:blip r:embed="rId4"/>
            <a:stretch>
              <a:fillRect/>
            </a:stretch>
          </p:blipFill>
          <p:spPr>
            <a:xfrm>
              <a:off x="9968551" y="1853748"/>
              <a:ext cx="1316850" cy="1627773"/>
            </a:xfrm>
            <a:prstGeom prst="rect">
              <a:avLst/>
            </a:prstGeom>
          </p:spPr>
        </p:pic>
        <p:pic>
          <p:nvPicPr>
            <p:cNvPr id="10" name="Picture 2" descr="http://www.clker.com/cliparts/w/d/u/B/w/V/stamp1-md.png">
              <a:extLst>
                <a:ext uri="{FF2B5EF4-FFF2-40B4-BE49-F238E27FC236}">
                  <a16:creationId xmlns:a16="http://schemas.microsoft.com/office/drawing/2014/main" id="{EBACD9F0-0F45-4C70-8D12-D7AE8ACF71E4}"/>
                </a:ext>
              </a:extLst>
            </p:cNvPr>
            <p:cNvPicPr>
              <a:picLocks noChangeAspect="1" noChangeArrowheads="1"/>
            </p:cNvPicPr>
            <p:nvPr/>
          </p:nvPicPr>
          <p:blipFill>
            <a:blip r:embed="rId5">
              <a:duotone>
                <a:prstClr val="black"/>
                <a:schemeClr val="accent4">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9908018" y="2787523"/>
              <a:ext cx="1774853" cy="16080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A936418-984E-4030-9B06-DB66598A30CD}"/>
                </a:ext>
              </a:extLst>
            </p:cNvPr>
            <p:cNvPicPr>
              <a:picLocks noChangeAspect="1"/>
            </p:cNvPicPr>
            <p:nvPr/>
          </p:nvPicPr>
          <p:blipFill>
            <a:blip r:embed="rId6"/>
            <a:stretch>
              <a:fillRect/>
            </a:stretch>
          </p:blipFill>
          <p:spPr>
            <a:xfrm>
              <a:off x="9927283" y="3028745"/>
              <a:ext cx="2003601" cy="1205746"/>
            </a:xfrm>
            <a:prstGeom prst="rect">
              <a:avLst/>
            </a:prstGeom>
          </p:spPr>
        </p:pic>
      </p:grpSp>
      <p:sp>
        <p:nvSpPr>
          <p:cNvPr id="12" name="CustomShape 2">
            <a:extLst>
              <a:ext uri="{FF2B5EF4-FFF2-40B4-BE49-F238E27FC236}">
                <a16:creationId xmlns:a16="http://schemas.microsoft.com/office/drawing/2014/main" id="{27F3D2FE-5402-41C9-8A40-70F4A9706FFD}"/>
              </a:ext>
            </a:extLst>
          </p:cNvPr>
          <p:cNvSpPr/>
          <p:nvPr/>
        </p:nvSpPr>
        <p:spPr>
          <a:xfrm>
            <a:off x="7736170" y="5579276"/>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5B3594CE-2071-460F-8296-FFF6806A713B}"/>
              </a:ext>
            </a:extLst>
          </p:cNvPr>
          <p:cNvPicPr>
            <a:picLocks noChangeAspect="1"/>
          </p:cNvPicPr>
          <p:nvPr/>
        </p:nvPicPr>
        <p:blipFill>
          <a:blip r:embed="rId7"/>
          <a:stretch>
            <a:fillRect/>
          </a:stretch>
        </p:blipFill>
        <p:spPr>
          <a:xfrm>
            <a:off x="3774158" y="1907361"/>
            <a:ext cx="4436527" cy="3043277"/>
          </a:xfrm>
          <a:prstGeom prst="rect">
            <a:avLst/>
          </a:prstGeom>
        </p:spPr>
      </p:pic>
      <p:pic>
        <p:nvPicPr>
          <p:cNvPr id="4" name="Picture 3">
            <a:extLst>
              <a:ext uri="{FF2B5EF4-FFF2-40B4-BE49-F238E27FC236}">
                <a16:creationId xmlns:a16="http://schemas.microsoft.com/office/drawing/2014/main" id="{679FE4DE-5D98-4FCC-BCFC-6BDF0136B3E4}"/>
              </a:ext>
            </a:extLst>
          </p:cNvPr>
          <p:cNvPicPr>
            <a:picLocks noChangeAspect="1"/>
          </p:cNvPicPr>
          <p:nvPr/>
        </p:nvPicPr>
        <p:blipFill>
          <a:blip r:embed="rId8"/>
          <a:stretch>
            <a:fillRect/>
          </a:stretch>
        </p:blipFill>
        <p:spPr>
          <a:xfrm>
            <a:off x="143773" y="4367772"/>
            <a:ext cx="3572250" cy="1166729"/>
          </a:xfrm>
          <a:prstGeom prst="rect">
            <a:avLst/>
          </a:prstGeom>
        </p:spPr>
      </p:pic>
      <p:sp>
        <p:nvSpPr>
          <p:cNvPr id="15" name="CustomShape 2">
            <a:extLst>
              <a:ext uri="{FF2B5EF4-FFF2-40B4-BE49-F238E27FC236}">
                <a16:creationId xmlns:a16="http://schemas.microsoft.com/office/drawing/2014/main" id="{AB1FE555-1216-4A30-BACF-4F598A5728E3}"/>
              </a:ext>
            </a:extLst>
          </p:cNvPr>
          <p:cNvSpPr/>
          <p:nvPr/>
        </p:nvSpPr>
        <p:spPr>
          <a:xfrm>
            <a:off x="-285669" y="55095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Konz</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CustomShape 2">
            <a:extLst>
              <a:ext uri="{FF2B5EF4-FFF2-40B4-BE49-F238E27FC236}">
                <a16:creationId xmlns:a16="http://schemas.microsoft.com/office/drawing/2014/main" id="{5CDD948E-DF41-454B-82AB-09F8E96C13D9}"/>
              </a:ext>
            </a:extLst>
          </p:cNvPr>
          <p:cNvSpPr/>
          <p:nvPr/>
        </p:nvSpPr>
        <p:spPr>
          <a:xfrm>
            <a:off x="7736170" y="2751164"/>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tig</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BE481530-C28A-4589-89BC-749310B175F2}"/>
              </a:ext>
            </a:extLst>
          </p:cNvPr>
          <p:cNvSpPr/>
          <p:nvPr/>
        </p:nvSpPr>
        <p:spPr>
          <a:xfrm>
            <a:off x="-422722" y="267839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schw</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204B23A1-72B6-4989-90DF-7F6D0FBDD8A9}"/>
              </a:ext>
            </a:extLst>
          </p:cNvPr>
          <p:cNvPicPr>
            <a:picLocks noChangeAspect="1"/>
          </p:cNvPicPr>
          <p:nvPr/>
        </p:nvPicPr>
        <p:blipFill>
          <a:blip r:embed="rId9"/>
          <a:stretch>
            <a:fillRect/>
          </a:stretch>
        </p:blipFill>
        <p:spPr>
          <a:xfrm>
            <a:off x="705707" y="1332925"/>
            <a:ext cx="1785938" cy="1619250"/>
          </a:xfrm>
          <a:prstGeom prst="rect">
            <a:avLst/>
          </a:prstGeom>
        </p:spPr>
      </p:pic>
      <p:sp>
        <p:nvSpPr>
          <p:cNvPr id="16" name="TextBox 15">
            <a:extLst>
              <a:ext uri="{FF2B5EF4-FFF2-40B4-BE49-F238E27FC236}">
                <a16:creationId xmlns:a16="http://schemas.microsoft.com/office/drawing/2014/main" id="{51EA8E9F-DA5B-42E9-B284-A98365EA6F29}"/>
              </a:ext>
            </a:extLst>
          </p:cNvPr>
          <p:cNvSpPr txBox="1"/>
          <p:nvPr/>
        </p:nvSpPr>
        <p:spPr>
          <a:xfrm>
            <a:off x="601356" y="3678703"/>
            <a:ext cx="21974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[heavy, difficult]</a:t>
            </a:r>
          </a:p>
        </p:txBody>
      </p:sp>
      <p:sp>
        <p:nvSpPr>
          <p:cNvPr id="21" name="Speech Bubble: Rectangle with Corners Rounded 20">
            <a:extLst>
              <a:ext uri="{FF2B5EF4-FFF2-40B4-BE49-F238E27FC236}">
                <a16:creationId xmlns:a16="http://schemas.microsoft.com/office/drawing/2014/main" id="{8576B3D1-06FC-4FED-AA50-BCF4CB5BD3B4}"/>
              </a:ext>
            </a:extLst>
          </p:cNvPr>
          <p:cNvSpPr/>
          <p:nvPr/>
        </p:nvSpPr>
        <p:spPr>
          <a:xfrm>
            <a:off x="3452442" y="189956"/>
            <a:ext cx="4714956" cy="1859801"/>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the [er] is part of the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 </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This means it is emphasised or stronger than the other part of the word. </a:t>
            </a:r>
          </a:p>
        </p:txBody>
      </p:sp>
      <p:sp>
        <p:nvSpPr>
          <p:cNvPr id="22" name="TextBox 21">
            <a:extLst>
              <a:ext uri="{FF2B5EF4-FFF2-40B4-BE49-F238E27FC236}">
                <a16:creationId xmlns:a16="http://schemas.microsoft.com/office/drawing/2014/main" id="{A50C4DDD-D8EF-4175-B2CD-F4E2853EA74F}"/>
              </a:ext>
            </a:extLst>
          </p:cNvPr>
          <p:cNvSpPr txBox="1"/>
          <p:nvPr/>
        </p:nvSpPr>
        <p:spPr>
          <a:xfrm>
            <a:off x="8736272" y="3727523"/>
            <a:ext cx="21974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[ready, finished]</a:t>
            </a:r>
          </a:p>
        </p:txBody>
      </p:sp>
    </p:spTree>
    <p:extLst>
      <p:ext uri="{BB962C8B-B14F-4D97-AF65-F5344CB8AC3E}">
        <p14:creationId xmlns:p14="http://schemas.microsoft.com/office/powerpoint/2010/main" val="345813981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8" grpId="0"/>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arrows going in a circle">
            <a:extLst>
              <a:ext uri="{FF2B5EF4-FFF2-40B4-BE49-F238E27FC236}">
                <a16:creationId xmlns:a16="http://schemas.microsoft.com/office/drawing/2014/main" id="{38DEC133-56FE-4FBD-8078-D5EB78A55F8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4328" y="1048999"/>
            <a:ext cx="3268709" cy="3268709"/>
          </a:xfrm>
          <a:prstGeom prst="rect">
            <a:avLst/>
          </a:prstGeom>
        </p:spPr>
      </p:pic>
      <p:sp>
        <p:nvSpPr>
          <p:cNvPr id="2" name="TextBox 1">
            <a:extLst>
              <a:ext uri="{FF2B5EF4-FFF2-40B4-BE49-F238E27FC236}">
                <a16:creationId xmlns:a16="http://schemas.microsoft.com/office/drawing/2014/main" id="{0E9CEE2D-17BB-4182-B4DF-57B93A45B061}"/>
              </a:ext>
            </a:extLst>
          </p:cNvPr>
          <p:cNvSpPr txBox="1"/>
          <p:nvPr/>
        </p:nvSpPr>
        <p:spPr>
          <a:xfrm>
            <a:off x="1728849" y="5372099"/>
            <a:ext cx="77078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[again]</a:t>
            </a:r>
          </a:p>
        </p:txBody>
      </p:sp>
      <p:sp>
        <p:nvSpPr>
          <p:cNvPr id="12" name="Speech Bubble: Rectangle with Corners Rounded 11">
            <a:extLst>
              <a:ext uri="{FF2B5EF4-FFF2-40B4-BE49-F238E27FC236}">
                <a16:creationId xmlns:a16="http://schemas.microsoft.com/office/drawing/2014/main" id="{B05755D3-6B21-4877-B644-AD22284E0057}"/>
              </a:ext>
            </a:extLst>
          </p:cNvPr>
          <p:cNvSpPr/>
          <p:nvPr/>
        </p:nvSpPr>
        <p:spPr>
          <a:xfrm>
            <a:off x="7758524" y="2126052"/>
            <a:ext cx="4183891" cy="199290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As you know [er] can also sound like ‘uh’. This is when the syllable is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unstressed</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most often at the end of the word.</a:t>
            </a:r>
          </a:p>
        </p:txBody>
      </p:sp>
    </p:spTree>
    <p:extLst>
      <p:ext uri="{BB962C8B-B14F-4D97-AF65-F5344CB8AC3E}">
        <p14:creationId xmlns:p14="http://schemas.microsoft.com/office/powerpoint/2010/main" val="310900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371747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2" name="CustomShape 2">
            <a:extLst>
              <a:ext uri="{FF2B5EF4-FFF2-40B4-BE49-F238E27FC236}">
                <a16:creationId xmlns:a16="http://schemas.microsoft.com/office/drawing/2014/main" id="{27F3D2FE-5402-41C9-8A40-70F4A9706FFD}"/>
              </a:ext>
            </a:extLst>
          </p:cNvPr>
          <p:cNvSpPr/>
          <p:nvPr/>
        </p:nvSpPr>
        <p:spPr>
          <a:xfrm>
            <a:off x="7855508" y="2176887"/>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ab</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ut">
            <a:extLst>
              <a:ext uri="{FF2B5EF4-FFF2-40B4-BE49-F238E27FC236}">
                <a16:creationId xmlns:a16="http://schemas.microsoft.com/office/drawing/2014/main" id="{F5E8637D-227C-42A8-855A-6CB306F582C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37960" y="818714"/>
            <a:ext cx="1651973" cy="1651973"/>
          </a:xfrm>
          <a:prstGeom prst="rect">
            <a:avLst/>
          </a:prstGeom>
        </p:spPr>
      </p:pic>
      <p:grpSp>
        <p:nvGrpSpPr>
          <p:cNvPr id="11" name="Group 10">
            <a:extLst>
              <a:ext uri="{FF2B5EF4-FFF2-40B4-BE49-F238E27FC236}">
                <a16:creationId xmlns:a16="http://schemas.microsoft.com/office/drawing/2014/main" id="{AFA14DA7-851C-4838-A9C0-83865FCEDDEA}"/>
              </a:ext>
            </a:extLst>
          </p:cNvPr>
          <p:cNvGrpSpPr/>
          <p:nvPr/>
        </p:nvGrpSpPr>
        <p:grpSpPr>
          <a:xfrm>
            <a:off x="8618402" y="3935688"/>
            <a:ext cx="2457107" cy="1615214"/>
            <a:chOff x="8821749" y="4098239"/>
            <a:chExt cx="2457107" cy="1615214"/>
          </a:xfrm>
        </p:grpSpPr>
        <p:cxnSp>
          <p:nvCxnSpPr>
            <p:cNvPr id="13" name="Straight Arrow Connector 12" descr="arrow pointing to green shoes">
              <a:extLst>
                <a:ext uri="{FF2B5EF4-FFF2-40B4-BE49-F238E27FC236}">
                  <a16:creationId xmlns:a16="http://schemas.microsoft.com/office/drawing/2014/main" id="{888FF098-CDB9-4225-BB60-B36DAD1C603C}"/>
                </a:ext>
              </a:extLst>
            </p:cNvPr>
            <p:cNvCxnSpPr/>
            <p:nvPr/>
          </p:nvCxnSpPr>
          <p:spPr>
            <a:xfrm>
              <a:off x="10244203" y="4133577"/>
              <a:ext cx="636520" cy="77312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arrow pointing to blue shoes">
              <a:extLst>
                <a:ext uri="{FF2B5EF4-FFF2-40B4-BE49-F238E27FC236}">
                  <a16:creationId xmlns:a16="http://schemas.microsoft.com/office/drawing/2014/main" id="{365A1538-47AD-4731-BDAC-74715E684048}"/>
                </a:ext>
              </a:extLst>
            </p:cNvPr>
            <p:cNvCxnSpPr/>
            <p:nvPr/>
          </p:nvCxnSpPr>
          <p:spPr>
            <a:xfrm flipH="1">
              <a:off x="9372317" y="4151666"/>
              <a:ext cx="538224" cy="85301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blue shoes">
              <a:extLst>
                <a:ext uri="{FF2B5EF4-FFF2-40B4-BE49-F238E27FC236}">
                  <a16:creationId xmlns:a16="http://schemas.microsoft.com/office/drawing/2014/main" id="{81F5766B-2046-4CBF-BCAE-318269051A66}"/>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21749" y="5021572"/>
              <a:ext cx="1101136" cy="691881"/>
            </a:xfrm>
            <a:prstGeom prst="rect">
              <a:avLst/>
            </a:prstGeom>
          </p:spPr>
        </p:pic>
        <p:pic>
          <p:nvPicPr>
            <p:cNvPr id="17" name="Picture 16" descr="green shoes">
              <a:extLst>
                <a:ext uri="{FF2B5EF4-FFF2-40B4-BE49-F238E27FC236}">
                  <a16:creationId xmlns:a16="http://schemas.microsoft.com/office/drawing/2014/main" id="{885ECDA5-D824-4347-8DDB-C041DD1B8A4A}"/>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182064" y="4906700"/>
              <a:ext cx="1096792" cy="636139"/>
            </a:xfrm>
            <a:prstGeom prst="rect">
              <a:avLst/>
            </a:prstGeom>
          </p:spPr>
        </p:pic>
        <p:sp>
          <p:nvSpPr>
            <p:cNvPr id="18" name="TextBox 17" descr="question mark">
              <a:extLst>
                <a:ext uri="{FF2B5EF4-FFF2-40B4-BE49-F238E27FC236}">
                  <a16:creationId xmlns:a16="http://schemas.microsoft.com/office/drawing/2014/main" id="{7A22B28A-067F-4018-88DF-D55CA2B0A4CA}"/>
                </a:ext>
              </a:extLst>
            </p:cNvPr>
            <p:cNvSpPr txBox="1"/>
            <p:nvPr/>
          </p:nvSpPr>
          <p:spPr>
            <a:xfrm>
              <a:off x="9858015" y="4098239"/>
              <a:ext cx="5398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pic>
        <p:nvPicPr>
          <p:cNvPr id="19" name="Picture 18">
            <a:extLst>
              <a:ext uri="{FF2B5EF4-FFF2-40B4-BE49-F238E27FC236}">
                <a16:creationId xmlns:a16="http://schemas.microsoft.com/office/drawing/2014/main" id="{B096C8AA-358C-4C59-9B07-726D27D0E7AB}"/>
              </a:ext>
            </a:extLst>
          </p:cNvPr>
          <p:cNvPicPr>
            <a:picLocks noChangeAspect="1"/>
          </p:cNvPicPr>
          <p:nvPr/>
        </p:nvPicPr>
        <p:blipFill>
          <a:blip r:embed="rId7"/>
          <a:stretch>
            <a:fillRect/>
          </a:stretch>
        </p:blipFill>
        <p:spPr>
          <a:xfrm>
            <a:off x="1585906" y="965396"/>
            <a:ext cx="1651973" cy="1629135"/>
          </a:xfrm>
          <a:prstGeom prst="rect">
            <a:avLst/>
          </a:prstGeom>
        </p:spPr>
      </p:pic>
      <p:pic>
        <p:nvPicPr>
          <p:cNvPr id="20" name="Picture 19" descr="arrows going in a circle">
            <a:extLst>
              <a:ext uri="{FF2B5EF4-FFF2-40B4-BE49-F238E27FC236}">
                <a16:creationId xmlns:a16="http://schemas.microsoft.com/office/drawing/2014/main" id="{2B8A7A40-8FB0-4105-ACBA-0D449CCC366B}"/>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2066" y="1594142"/>
            <a:ext cx="2556842" cy="2556842"/>
          </a:xfrm>
          <a:prstGeom prst="rect">
            <a:avLst/>
          </a:prstGeom>
        </p:spPr>
      </p:pic>
      <p:sp>
        <p:nvSpPr>
          <p:cNvPr id="21" name="TextBox 20">
            <a:extLst>
              <a:ext uri="{FF2B5EF4-FFF2-40B4-BE49-F238E27FC236}">
                <a16:creationId xmlns:a16="http://schemas.microsoft.com/office/drawing/2014/main" id="{6055B101-B2D8-47A1-9C47-39F80173DF86}"/>
              </a:ext>
            </a:extLst>
          </p:cNvPr>
          <p:cNvSpPr txBox="1"/>
          <p:nvPr/>
        </p:nvSpPr>
        <p:spPr>
          <a:xfrm>
            <a:off x="3634443" y="4912573"/>
            <a:ext cx="4618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[again]</a:t>
            </a:r>
          </a:p>
        </p:txBody>
      </p:sp>
      <p:sp>
        <p:nvSpPr>
          <p:cNvPr id="22" name="CustomShape 2">
            <a:extLst>
              <a:ext uri="{FF2B5EF4-FFF2-40B4-BE49-F238E27FC236}">
                <a16:creationId xmlns:a16="http://schemas.microsoft.com/office/drawing/2014/main" id="{4D8027C4-C6E8-469D-974D-D49F704895A5}"/>
              </a:ext>
            </a:extLst>
          </p:cNvPr>
          <p:cNvSpPr/>
          <p:nvPr/>
        </p:nvSpPr>
        <p:spPr>
          <a:xfrm>
            <a:off x="31687" y="2382430"/>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Oktob</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94808B2C-2D29-4A7D-AEE0-38E366979BD3}"/>
              </a:ext>
            </a:extLst>
          </p:cNvPr>
          <p:cNvSpPr/>
          <p:nvPr/>
        </p:nvSpPr>
        <p:spPr>
          <a:xfrm>
            <a:off x="7825767" y="5346531"/>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od</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CustomShape 2">
            <a:extLst>
              <a:ext uri="{FF2B5EF4-FFF2-40B4-BE49-F238E27FC236}">
                <a16:creationId xmlns:a16="http://schemas.microsoft.com/office/drawing/2014/main" id="{D1D9BB86-946F-4EDA-8F81-3BED630EFA1C}"/>
              </a:ext>
            </a:extLst>
          </p:cNvPr>
          <p:cNvSpPr/>
          <p:nvPr/>
        </p:nvSpPr>
        <p:spPr>
          <a:xfrm>
            <a:off x="-605196" y="5510029"/>
            <a:ext cx="5531070"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wund</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bar</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F97246CD-83D2-4A60-B2FC-B4620851FE1B}"/>
              </a:ext>
            </a:extLst>
          </p:cNvPr>
          <p:cNvSpPr txBox="1"/>
          <p:nvPr/>
        </p:nvSpPr>
        <p:spPr>
          <a:xfrm>
            <a:off x="8045174" y="3220882"/>
            <a:ext cx="36352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[but]</a:t>
            </a:r>
          </a:p>
        </p:txBody>
      </p:sp>
      <p:sp>
        <p:nvSpPr>
          <p:cNvPr id="26" name="TextBox 25">
            <a:extLst>
              <a:ext uri="{FF2B5EF4-FFF2-40B4-BE49-F238E27FC236}">
                <a16:creationId xmlns:a16="http://schemas.microsoft.com/office/drawing/2014/main" id="{4339A336-0E36-435A-85F1-CA2E1D4E8E08}"/>
              </a:ext>
            </a:extLst>
          </p:cNvPr>
          <p:cNvSpPr txBox="1"/>
          <p:nvPr/>
        </p:nvSpPr>
        <p:spPr>
          <a:xfrm>
            <a:off x="7792893" y="6298435"/>
            <a:ext cx="40006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[or]</a:t>
            </a:r>
          </a:p>
        </p:txBody>
      </p:sp>
      <p:pic>
        <p:nvPicPr>
          <p:cNvPr id="9" name="Picture 8" descr="Like Bee">
            <a:extLst>
              <a:ext uri="{FF2B5EF4-FFF2-40B4-BE49-F238E27FC236}">
                <a16:creationId xmlns:a16="http://schemas.microsoft.com/office/drawing/2014/main" id="{46D9A940-3A1F-4709-B1AB-9B57911346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0056" y="4060263"/>
            <a:ext cx="1629135" cy="1629135"/>
          </a:xfrm>
          <a:prstGeom prst="rect">
            <a:avLst/>
          </a:prstGeom>
        </p:spPr>
      </p:pic>
      <p:sp>
        <p:nvSpPr>
          <p:cNvPr id="27" name="Speech Bubble: Oval 26">
            <a:extLst>
              <a:ext uri="{FF2B5EF4-FFF2-40B4-BE49-F238E27FC236}">
                <a16:creationId xmlns:a16="http://schemas.microsoft.com/office/drawing/2014/main" id="{A394094D-D2A4-4438-90E8-3C7FF9B2C858}"/>
              </a:ext>
            </a:extLst>
          </p:cNvPr>
          <p:cNvSpPr/>
          <p:nvPr/>
        </p:nvSpPr>
        <p:spPr>
          <a:xfrm>
            <a:off x="1920830" y="4984585"/>
            <a:ext cx="2085778" cy="639049"/>
          </a:xfrm>
          <a:prstGeom prst="wedgeEllipseCallout">
            <a:avLst>
              <a:gd name="adj1" fmla="val -66539"/>
              <a:gd name="adj2" fmla="val -67962"/>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a:ea typeface="+mn-ea"/>
                <a:cs typeface="+mn-cs"/>
              </a:rPr>
              <a:t>Wonderful!</a:t>
            </a:r>
          </a:p>
        </p:txBody>
      </p:sp>
      <p:sp>
        <p:nvSpPr>
          <p:cNvPr id="30" name="Speech Bubble: Rectangle with Corners Rounded 29">
            <a:extLst>
              <a:ext uri="{FF2B5EF4-FFF2-40B4-BE49-F238E27FC236}">
                <a16:creationId xmlns:a16="http://schemas.microsoft.com/office/drawing/2014/main" id="{6A336DA1-BAA3-4B49-B722-97FCE1A899F8}"/>
              </a:ext>
            </a:extLst>
          </p:cNvPr>
          <p:cNvSpPr/>
          <p:nvPr/>
        </p:nvSpPr>
        <p:spPr>
          <a:xfrm>
            <a:off x="3770172" y="99744"/>
            <a:ext cx="4714956" cy="151262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a different part of the word is the stressed syllable, not the [er] sound. </a:t>
            </a:r>
          </a:p>
        </p:txBody>
      </p:sp>
    </p:spTree>
    <p:extLst>
      <p:ext uri="{BB962C8B-B14F-4D97-AF65-F5344CB8AC3E}">
        <p14:creationId xmlns:p14="http://schemas.microsoft.com/office/powerpoint/2010/main" val="128262218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P spid="24" grpId="0"/>
      <p:bldP spid="25" grpId="0"/>
      <p:bldP spid="26" grpId="0"/>
      <p:bldP spid="27"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3B9670E-7A0F-97D0-6328-911ABC0E7E47}"/>
              </a:ext>
            </a:extLst>
          </p:cNvPr>
          <p:cNvSpPr/>
          <p:nvPr/>
        </p:nvSpPr>
        <p:spPr>
          <a:xfrm>
            <a:off x="2880534" y="6055854"/>
            <a:ext cx="609653" cy="392400"/>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5A27C207-36FF-9394-C512-573606A15FEF}"/>
              </a:ext>
            </a:extLst>
          </p:cNvPr>
          <p:cNvSpPr/>
          <p:nvPr/>
        </p:nvSpPr>
        <p:spPr>
          <a:xfrm>
            <a:off x="2855321" y="5491432"/>
            <a:ext cx="539909" cy="392400"/>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9966FEBE-2BAC-0973-0EE6-564FB6D255AB}"/>
              </a:ext>
            </a:extLst>
          </p:cNvPr>
          <p:cNvSpPr/>
          <p:nvPr/>
        </p:nvSpPr>
        <p:spPr>
          <a:xfrm>
            <a:off x="2865286" y="4922598"/>
            <a:ext cx="405695" cy="392400"/>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0D0016CD-941D-F958-3E00-4A33F2DB808B}"/>
              </a:ext>
            </a:extLst>
          </p:cNvPr>
          <p:cNvSpPr/>
          <p:nvPr/>
        </p:nvSpPr>
        <p:spPr>
          <a:xfrm>
            <a:off x="2865286" y="4363004"/>
            <a:ext cx="575898" cy="392400"/>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D4D3B58F-1F0E-75FB-0E34-E2D52B66C7E8}"/>
              </a:ext>
            </a:extLst>
          </p:cNvPr>
          <p:cNvSpPr/>
          <p:nvPr/>
        </p:nvSpPr>
        <p:spPr>
          <a:xfrm>
            <a:off x="2855321" y="3769401"/>
            <a:ext cx="585862" cy="390975"/>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FA5FDD4B-4779-6475-2B51-F5832A24F7AF}"/>
              </a:ext>
            </a:extLst>
          </p:cNvPr>
          <p:cNvSpPr/>
          <p:nvPr/>
        </p:nvSpPr>
        <p:spPr>
          <a:xfrm>
            <a:off x="2831530" y="3189339"/>
            <a:ext cx="563700" cy="396000"/>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024DE099-5627-4D65-01FB-F0FD529BA49C}"/>
              </a:ext>
            </a:extLst>
          </p:cNvPr>
          <p:cNvSpPr/>
          <p:nvPr/>
        </p:nvSpPr>
        <p:spPr>
          <a:xfrm>
            <a:off x="2831529" y="2609048"/>
            <a:ext cx="563701" cy="392400"/>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Rectangle: Rounded Corners 12">
            <a:extLst>
              <a:ext uri="{FF2B5EF4-FFF2-40B4-BE49-F238E27FC236}">
                <a16:creationId xmlns:a16="http://schemas.microsoft.com/office/drawing/2014/main" id="{92DFE626-A1DE-0DB1-D9D5-6FBA785B9716}"/>
              </a:ext>
            </a:extLst>
          </p:cNvPr>
          <p:cNvSpPr/>
          <p:nvPr/>
        </p:nvSpPr>
        <p:spPr>
          <a:xfrm>
            <a:off x="2801094" y="2043678"/>
            <a:ext cx="269778" cy="392400"/>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aphicFrame>
        <p:nvGraphicFramePr>
          <p:cNvPr id="14" name="Table 2">
            <a:extLst>
              <a:ext uri="{FF2B5EF4-FFF2-40B4-BE49-F238E27FC236}">
                <a16:creationId xmlns:a16="http://schemas.microsoft.com/office/drawing/2014/main" id="{A51438E1-8D32-2F33-022C-23D974BD2FF5}"/>
              </a:ext>
            </a:extLst>
          </p:cNvPr>
          <p:cNvGraphicFramePr/>
          <p:nvPr/>
        </p:nvGraphicFramePr>
        <p:xfrm>
          <a:off x="1653465" y="1112775"/>
          <a:ext cx="7060229" cy="5423952"/>
        </p:xfrm>
        <a:graphic>
          <a:graphicData uri="http://schemas.openxmlformats.org/drawingml/2006/table">
            <a:tbl>
              <a:tblPr/>
              <a:tblGrid>
                <a:gridCol w="1124822">
                  <a:extLst>
                    <a:ext uri="{9D8B030D-6E8A-4147-A177-3AD203B41FA5}">
                      <a16:colId xmlns:a16="http://schemas.microsoft.com/office/drawing/2014/main" val="20000"/>
                    </a:ext>
                  </a:extLst>
                </a:gridCol>
                <a:gridCol w="2059739">
                  <a:extLst>
                    <a:ext uri="{9D8B030D-6E8A-4147-A177-3AD203B41FA5}">
                      <a16:colId xmlns:a16="http://schemas.microsoft.com/office/drawing/2014/main" val="20001"/>
                    </a:ext>
                  </a:extLst>
                </a:gridCol>
                <a:gridCol w="2006527">
                  <a:extLst>
                    <a:ext uri="{9D8B030D-6E8A-4147-A177-3AD203B41FA5}">
                      <a16:colId xmlns:a16="http://schemas.microsoft.com/office/drawing/2014/main" val="2877992749"/>
                    </a:ext>
                  </a:extLst>
                </a:gridCol>
                <a:gridCol w="1869141">
                  <a:extLst>
                    <a:ext uri="{9D8B030D-6E8A-4147-A177-3AD203B41FA5}">
                      <a16:colId xmlns:a16="http://schemas.microsoft.com/office/drawing/2014/main" val="1477168548"/>
                    </a:ext>
                  </a:extLst>
                </a:gridCol>
              </a:tblGrid>
              <a:tr h="575124">
                <a:tc>
                  <a:txBody>
                    <a:bodyPr/>
                    <a:lstStyle/>
                    <a:p>
                      <a:pPr algn="ctr"/>
                      <a:endParaRPr lang="en-US" sz="240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a:solidFill>
                            <a:srgbClr val="002060"/>
                          </a:solidFill>
                          <a:latin typeface="Century gothic"/>
                        </a:rPr>
                        <a:t>stressed </a:t>
                      </a:r>
                    </a:p>
                    <a:p>
                      <a:pPr algn="ctr">
                        <a:lnSpc>
                          <a:spcPct val="100000"/>
                        </a:lnSpc>
                      </a:pPr>
                      <a:r>
                        <a:rPr lang="en-GB" sz="2400" b="0" strike="noStrike" spc="-1">
                          <a:solidFill>
                            <a:srgbClr val="002060"/>
                          </a:solidFill>
                          <a:latin typeface="Century gothic"/>
                        </a:rPr>
                        <a: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a:solidFill>
                            <a:srgbClr val="002060"/>
                          </a:solidFill>
                          <a:latin typeface="Century gothic"/>
                        </a:rPr>
                        <a:t>unstressed </a:t>
                      </a:r>
                    </a:p>
                    <a:p>
                      <a:pPr algn="ctr">
                        <a:lnSpc>
                          <a:spcPct val="100000"/>
                        </a:lnSpc>
                      </a:pPr>
                      <a:r>
                        <a:rPr lang="en-GB" sz="2400" b="0" strike="noStrike" spc="-1">
                          <a:solidFill>
                            <a:srgbClr val="002060"/>
                          </a:solidFill>
                          <a:latin typeface="Century gothic"/>
                        </a:rPr>
                        <a: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err="1">
                          <a:solidFill>
                            <a:srgbClr val="002060"/>
                          </a:solidFill>
                          <a:latin typeface="Century gothic"/>
                        </a:rPr>
                        <a:t>über</a:t>
                      </a:r>
                      <a:endParaRPr lang="en-GB" sz="2400" b="0"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a:solidFill>
                            <a:srgbClr val="002060"/>
                          </a:solidFill>
                          <a:latin typeface="Century gothic"/>
                        </a:rPr>
                        <a:t>der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err="1">
                          <a:solidFill>
                            <a:srgbClr val="002060"/>
                          </a:solidFill>
                          <a:latin typeface="Century gothic"/>
                        </a:rPr>
                        <a:t>welcher</a:t>
                      </a:r>
                      <a:endParaRPr lang="en-GB" sz="2400" b="0"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a:solidFill>
                            <a:srgbClr val="002060"/>
                          </a:solidFill>
                          <a:latin typeface="Century gothic"/>
                        </a:rPr>
                        <a:t>Mutter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err="1">
                          <a:solidFill>
                            <a:srgbClr val="002060"/>
                          </a:solidFill>
                          <a:latin typeface="Century gothic"/>
                        </a:rPr>
                        <a:t>werden</a:t>
                      </a:r>
                      <a:endParaRPr lang="en-GB" sz="2400" b="0"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Unterricht</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r>
                        <a:rPr lang="en-US" sz="2800" b="1">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a:solidFill>
                            <a:srgbClr val="002060"/>
                          </a:solidFill>
                          <a:latin typeface="Century gothic"/>
                        </a:rPr>
                        <a:t>erst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277461476"/>
                  </a:ext>
                </a:extLst>
              </a:tr>
              <a:tr h="575124">
                <a:tc>
                  <a:txBody>
                    <a:bodyPr/>
                    <a:lstStyle/>
                    <a:p>
                      <a:pPr algn="l"/>
                      <a:r>
                        <a:rPr lang="en-US" sz="2800" b="1">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a:solidFill>
                            <a:srgbClr val="002060"/>
                          </a:solidFill>
                          <a:latin typeface="Century gothic"/>
                        </a:rPr>
                        <a:t>Wasser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93344354"/>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30" name="TextBox 29">
            <a:extLst>
              <a:ext uri="{FF2B5EF4-FFF2-40B4-BE49-F238E27FC236}">
                <a16:creationId xmlns:a16="http://schemas.microsoft.com/office/drawing/2014/main" id="{C4008130-8015-2C63-52E8-78AC8CCEAD0F}"/>
              </a:ext>
            </a:extLst>
          </p:cNvPr>
          <p:cNvSpPr txBox="1"/>
          <p:nvPr/>
        </p:nvSpPr>
        <p:spPr>
          <a:xfrm>
            <a:off x="0" y="0"/>
            <a:ext cx="818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a:ea typeface="+mn-ea"/>
                <a:cs typeface="+mn-cs"/>
              </a:rPr>
              <a:t>[er]</a:t>
            </a:r>
          </a:p>
        </p:txBody>
      </p:sp>
      <p:pic>
        <p:nvPicPr>
          <p:cNvPr id="31" name="Picture 30" descr="A picture containing text, clipart&#10;&#10;Description automatically generated">
            <a:hlinkClick r:id="" action="ppaction://noaction">
              <a:snd r:embed="rId4" name="T3_W3_6.2.wav"/>
            </a:hlinkClick>
            <a:extLst>
              <a:ext uri="{FF2B5EF4-FFF2-40B4-BE49-F238E27FC236}">
                <a16:creationId xmlns:a16="http://schemas.microsoft.com/office/drawing/2014/main" id="{C6E5FFC8-3561-55E0-A4ED-5D9B12A9D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190" y="1949075"/>
            <a:ext cx="609653" cy="627942"/>
          </a:xfrm>
          <a:prstGeom prst="rect">
            <a:avLst/>
          </a:prstGeom>
        </p:spPr>
      </p:pic>
      <p:sp>
        <p:nvSpPr>
          <p:cNvPr id="32" name="CustomShape 6">
            <a:extLst>
              <a:ext uri="{FF2B5EF4-FFF2-40B4-BE49-F238E27FC236}">
                <a16:creationId xmlns:a16="http://schemas.microsoft.com/office/drawing/2014/main" id="{3F663804-B59A-5032-C6B2-2CCD29D4C43B}"/>
              </a:ext>
            </a:extLst>
          </p:cNvPr>
          <p:cNvSpPr/>
          <p:nvPr/>
        </p:nvSpPr>
        <p:spPr>
          <a:xfrm>
            <a:off x="818289" y="77777"/>
            <a:ext cx="1035621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Listen to and read the 8 words. Can you find the stressed syllable?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Is the [er] stressed or unstressed?</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33" name="Picture 32" descr="A picture containing text, clipart&#10;&#10;Description automatically generated">
            <a:hlinkClick r:id="" action="ppaction://noaction">
              <a:snd r:embed="rId6" name="T3_W3_6.3.wav"/>
            </a:hlinkClick>
            <a:extLst>
              <a:ext uri="{FF2B5EF4-FFF2-40B4-BE49-F238E27FC236}">
                <a16:creationId xmlns:a16="http://schemas.microsoft.com/office/drawing/2014/main" id="{61A4E9D2-F3D7-99A6-55A5-6441E4AF79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190" y="2521797"/>
            <a:ext cx="609653" cy="627942"/>
          </a:xfrm>
          <a:prstGeom prst="rect">
            <a:avLst/>
          </a:prstGeom>
        </p:spPr>
      </p:pic>
      <p:pic>
        <p:nvPicPr>
          <p:cNvPr id="34" name="Picture 33" descr="A picture containing text, clipart&#10;&#10;Description automatically generated">
            <a:hlinkClick r:id="" action="ppaction://noaction">
              <a:snd r:embed="rId7" name="T3_W3_6.4.wav"/>
            </a:hlinkClick>
            <a:extLst>
              <a:ext uri="{FF2B5EF4-FFF2-40B4-BE49-F238E27FC236}">
                <a16:creationId xmlns:a16="http://schemas.microsoft.com/office/drawing/2014/main" id="{DA030070-D88A-1BEB-97A3-A98976191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190" y="3094519"/>
            <a:ext cx="609653" cy="627942"/>
          </a:xfrm>
          <a:prstGeom prst="rect">
            <a:avLst/>
          </a:prstGeom>
        </p:spPr>
      </p:pic>
      <p:pic>
        <p:nvPicPr>
          <p:cNvPr id="35" name="Picture 34" descr="A picture containing text, clipart&#10;&#10;Description automatically generated">
            <a:hlinkClick r:id="" action="ppaction://noaction">
              <a:snd r:embed="rId8" name="T3_W3_6.5.wav"/>
            </a:hlinkClick>
            <a:extLst>
              <a:ext uri="{FF2B5EF4-FFF2-40B4-BE49-F238E27FC236}">
                <a16:creationId xmlns:a16="http://schemas.microsoft.com/office/drawing/2014/main" id="{E9509A1A-28F5-6267-AB61-4A9A8FD0F0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190" y="3667241"/>
            <a:ext cx="609653" cy="627942"/>
          </a:xfrm>
          <a:prstGeom prst="rect">
            <a:avLst/>
          </a:prstGeom>
        </p:spPr>
      </p:pic>
      <p:pic>
        <p:nvPicPr>
          <p:cNvPr id="36" name="Picture 35" descr="A picture containing text, clipart&#10;&#10;Description automatically generated">
            <a:hlinkClick r:id="" action="ppaction://noaction">
              <a:snd r:embed="rId9" name="T3_W3_6.6.wav"/>
            </a:hlinkClick>
            <a:extLst>
              <a:ext uri="{FF2B5EF4-FFF2-40B4-BE49-F238E27FC236}">
                <a16:creationId xmlns:a16="http://schemas.microsoft.com/office/drawing/2014/main" id="{901381EF-F073-1A83-0F8B-39710144A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190" y="4239963"/>
            <a:ext cx="609653" cy="627942"/>
          </a:xfrm>
          <a:prstGeom prst="rect">
            <a:avLst/>
          </a:prstGeom>
        </p:spPr>
      </p:pic>
      <p:pic>
        <p:nvPicPr>
          <p:cNvPr id="37" name="Picture 36" descr="A picture containing text, clipart&#10;&#10;Description automatically generated">
            <a:hlinkClick r:id="" action="ppaction://noaction">
              <a:snd r:embed="rId10" name="T3_W3_6.7.wav"/>
            </a:hlinkClick>
            <a:extLst>
              <a:ext uri="{FF2B5EF4-FFF2-40B4-BE49-F238E27FC236}">
                <a16:creationId xmlns:a16="http://schemas.microsoft.com/office/drawing/2014/main" id="{57FAEF8D-A441-71C5-5A70-78279B987D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190" y="4812685"/>
            <a:ext cx="609653" cy="627942"/>
          </a:xfrm>
          <a:prstGeom prst="rect">
            <a:avLst/>
          </a:prstGeom>
        </p:spPr>
      </p:pic>
      <p:sp>
        <p:nvSpPr>
          <p:cNvPr id="38" name="Speech Bubble: Rectangle with Corners Rounded 37">
            <a:hlinkClick r:id="" action="ppaction://noaction">
              <a:snd r:embed="rId11" name="T3_W3_6.1.wav"/>
            </a:hlinkClick>
            <a:extLst>
              <a:ext uri="{FF2B5EF4-FFF2-40B4-BE49-F238E27FC236}">
                <a16:creationId xmlns:a16="http://schemas.microsoft.com/office/drawing/2014/main" id="{E77E7A59-3BA8-0A2E-5E50-7F07C61C2AFD}"/>
              </a:ext>
            </a:extLst>
          </p:cNvPr>
          <p:cNvSpPr/>
          <p:nvPr/>
        </p:nvSpPr>
        <p:spPr>
          <a:xfrm>
            <a:off x="7155263" y="510427"/>
            <a:ext cx="1411230" cy="518040"/>
          </a:xfrm>
          <a:prstGeom prst="wedgeRoundRectCallout">
            <a:avLst>
              <a:gd name="adj1" fmla="val -70237"/>
              <a:gd name="adj2" fmla="val -101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9" name="Graphic 38" descr="Teacher">
            <a:extLst>
              <a:ext uri="{FF2B5EF4-FFF2-40B4-BE49-F238E27FC236}">
                <a16:creationId xmlns:a16="http://schemas.microsoft.com/office/drawing/2014/main" id="{26CD4779-A793-BFF6-16E0-47ABD045473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96397" y="321273"/>
            <a:ext cx="914400" cy="914400"/>
          </a:xfrm>
          <a:prstGeom prst="rect">
            <a:avLst/>
          </a:prstGeom>
        </p:spPr>
      </p:pic>
      <p:sp>
        <p:nvSpPr>
          <p:cNvPr id="40" name="Google Shape;108;p3">
            <a:hlinkClick r:id="" action="ppaction://noaction">
              <a:snd r:embed="rId11" name="T3_W3_6.1.wav"/>
            </a:hlinkClick>
            <a:extLst>
              <a:ext uri="{FF2B5EF4-FFF2-40B4-BE49-F238E27FC236}">
                <a16:creationId xmlns:a16="http://schemas.microsoft.com/office/drawing/2014/main" id="{EEABE85A-5C6F-CAD5-2FA9-923F116F9279}"/>
              </a:ext>
            </a:extLst>
          </p:cNvPr>
          <p:cNvSpPr txBox="1"/>
          <p:nvPr/>
        </p:nvSpPr>
        <p:spPr>
          <a:xfrm>
            <a:off x="7349098" y="518666"/>
            <a:ext cx="15408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1" name="Picture 40" descr="A picture containing text, clipart&#10;&#10;Description automatically generated">
            <a:hlinkClick r:id="" action="ppaction://noaction">
              <a:snd r:embed="rId14" name="T3_W3_6.8.wav"/>
            </a:hlinkClick>
            <a:extLst>
              <a:ext uri="{FF2B5EF4-FFF2-40B4-BE49-F238E27FC236}">
                <a16:creationId xmlns:a16="http://schemas.microsoft.com/office/drawing/2014/main" id="{E001198C-D28C-AF3D-CA4D-23A6796BB6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190" y="5385407"/>
            <a:ext cx="609653" cy="627942"/>
          </a:xfrm>
          <a:prstGeom prst="rect">
            <a:avLst/>
          </a:prstGeom>
        </p:spPr>
      </p:pic>
      <p:pic>
        <p:nvPicPr>
          <p:cNvPr id="42" name="Picture 41" descr="A picture containing text, clipart&#10;&#10;Description automatically generated">
            <a:hlinkClick r:id="" action="ppaction://noaction">
              <a:snd r:embed="rId15" name="T3_W3_6.9.wav"/>
            </a:hlinkClick>
            <a:extLst>
              <a:ext uri="{FF2B5EF4-FFF2-40B4-BE49-F238E27FC236}">
                <a16:creationId xmlns:a16="http://schemas.microsoft.com/office/drawing/2014/main" id="{03B4838D-7EE9-7E95-AD24-7635FBE9DC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190" y="5958127"/>
            <a:ext cx="609653" cy="627942"/>
          </a:xfrm>
          <a:prstGeom prst="rect">
            <a:avLst/>
          </a:prstGeom>
        </p:spPr>
      </p:pic>
      <p:pic>
        <p:nvPicPr>
          <p:cNvPr id="43" name="Picture 42" descr="Icon&#10;&#10;Description automatically generated">
            <a:extLst>
              <a:ext uri="{FF2B5EF4-FFF2-40B4-BE49-F238E27FC236}">
                <a16:creationId xmlns:a16="http://schemas.microsoft.com/office/drawing/2014/main" id="{C8195EE1-779F-8CAB-753B-8BF93C2DFF98}"/>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603618" y="1949075"/>
            <a:ext cx="517321" cy="517320"/>
          </a:xfrm>
          <a:prstGeom prst="rect">
            <a:avLst/>
          </a:prstGeom>
        </p:spPr>
      </p:pic>
      <p:pic>
        <p:nvPicPr>
          <p:cNvPr id="44" name="Picture 43" descr="Icon&#10;&#10;Description automatically generated">
            <a:extLst>
              <a:ext uri="{FF2B5EF4-FFF2-40B4-BE49-F238E27FC236}">
                <a16:creationId xmlns:a16="http://schemas.microsoft.com/office/drawing/2014/main" id="{A6B78B9D-D4FE-F8F8-C730-B3E801CD8B4E}"/>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5578679" y="2528436"/>
            <a:ext cx="517321" cy="517320"/>
          </a:xfrm>
          <a:prstGeom prst="rect">
            <a:avLst/>
          </a:prstGeom>
        </p:spPr>
      </p:pic>
      <p:pic>
        <p:nvPicPr>
          <p:cNvPr id="45" name="Picture 44" descr="Icon&#10;&#10;Description automatically generated">
            <a:extLst>
              <a:ext uri="{FF2B5EF4-FFF2-40B4-BE49-F238E27FC236}">
                <a16:creationId xmlns:a16="http://schemas.microsoft.com/office/drawing/2014/main" id="{DF2516F2-CE2C-666C-ACFC-53A4FE62210D}"/>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602216" y="3051245"/>
            <a:ext cx="517321" cy="517320"/>
          </a:xfrm>
          <a:prstGeom prst="rect">
            <a:avLst/>
          </a:prstGeom>
        </p:spPr>
      </p:pic>
      <p:pic>
        <p:nvPicPr>
          <p:cNvPr id="46" name="Picture 45" descr="Icon&#10;&#10;Description automatically generated">
            <a:extLst>
              <a:ext uri="{FF2B5EF4-FFF2-40B4-BE49-F238E27FC236}">
                <a16:creationId xmlns:a16="http://schemas.microsoft.com/office/drawing/2014/main" id="{19A5C464-028B-DC8C-8FAC-7169A2B9A8B0}"/>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603616" y="3698405"/>
            <a:ext cx="517321" cy="517320"/>
          </a:xfrm>
          <a:prstGeom prst="rect">
            <a:avLst/>
          </a:prstGeom>
        </p:spPr>
      </p:pic>
      <p:pic>
        <p:nvPicPr>
          <p:cNvPr id="47" name="Picture 46" descr="Icon&#10;&#10;Description automatically generated">
            <a:extLst>
              <a:ext uri="{FF2B5EF4-FFF2-40B4-BE49-F238E27FC236}">
                <a16:creationId xmlns:a16="http://schemas.microsoft.com/office/drawing/2014/main" id="{AEC360AB-7A55-6C1F-6E92-DA2382F1D816}"/>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5554935" y="4293789"/>
            <a:ext cx="517321" cy="517320"/>
          </a:xfrm>
          <a:prstGeom prst="rect">
            <a:avLst/>
          </a:prstGeom>
        </p:spPr>
      </p:pic>
      <p:pic>
        <p:nvPicPr>
          <p:cNvPr id="48" name="Picture 47" descr="Icon&#10;&#10;Description automatically generated">
            <a:extLst>
              <a:ext uri="{FF2B5EF4-FFF2-40B4-BE49-F238E27FC236}">
                <a16:creationId xmlns:a16="http://schemas.microsoft.com/office/drawing/2014/main" id="{A6938FD9-2C52-EB0C-3121-8A30199CC44C}"/>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602217" y="4811791"/>
            <a:ext cx="517321" cy="517320"/>
          </a:xfrm>
          <a:prstGeom prst="rect">
            <a:avLst/>
          </a:prstGeom>
        </p:spPr>
      </p:pic>
      <p:pic>
        <p:nvPicPr>
          <p:cNvPr id="49" name="Picture 48" descr="Icon&#10;&#10;Description automatically generated">
            <a:extLst>
              <a:ext uri="{FF2B5EF4-FFF2-40B4-BE49-F238E27FC236}">
                <a16:creationId xmlns:a16="http://schemas.microsoft.com/office/drawing/2014/main" id="{2802F52B-8449-C4B3-D4F9-4D98D1BC18C6}"/>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5601062" y="5408636"/>
            <a:ext cx="517321" cy="517320"/>
          </a:xfrm>
          <a:prstGeom prst="rect">
            <a:avLst/>
          </a:prstGeom>
        </p:spPr>
      </p:pic>
      <p:pic>
        <p:nvPicPr>
          <p:cNvPr id="50" name="Picture 49" descr="Icon&#10;&#10;Description automatically generated">
            <a:extLst>
              <a:ext uri="{FF2B5EF4-FFF2-40B4-BE49-F238E27FC236}">
                <a16:creationId xmlns:a16="http://schemas.microsoft.com/office/drawing/2014/main" id="{1D566F7B-728F-0FED-9272-E454A159FCF8}"/>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461103" y="5936880"/>
            <a:ext cx="517321" cy="517320"/>
          </a:xfrm>
          <a:prstGeom prst="rect">
            <a:avLst/>
          </a:prstGeom>
        </p:spPr>
      </p:pic>
      <p:pic>
        <p:nvPicPr>
          <p:cNvPr id="52" name="Picture 51">
            <a:extLst>
              <a:ext uri="{FF2B5EF4-FFF2-40B4-BE49-F238E27FC236}">
                <a16:creationId xmlns:a16="http://schemas.microsoft.com/office/drawing/2014/main" id="{EB8EF9CC-6DCF-B045-1FE4-E0DF6A4D958A}"/>
              </a:ext>
            </a:extLst>
          </p:cNvPr>
          <p:cNvPicPr>
            <a:picLocks noChangeAspect="1"/>
          </p:cNvPicPr>
          <p:nvPr/>
        </p:nvPicPr>
        <p:blipFill>
          <a:blip r:embed="rId17"/>
          <a:stretch>
            <a:fillRect/>
          </a:stretch>
        </p:blipFill>
        <p:spPr>
          <a:xfrm>
            <a:off x="9143245" y="2385712"/>
            <a:ext cx="1737757" cy="1817961"/>
          </a:xfrm>
          <a:prstGeom prst="rect">
            <a:avLst/>
          </a:prstGeom>
        </p:spPr>
      </p:pic>
      <p:sp>
        <p:nvSpPr>
          <p:cNvPr id="53" name="Speech Bubble: Rectangle with Corners Rounded 52">
            <a:extLst>
              <a:ext uri="{FF2B5EF4-FFF2-40B4-BE49-F238E27FC236}">
                <a16:creationId xmlns:a16="http://schemas.microsoft.com/office/drawing/2014/main" id="{17B256C9-FFEC-D5D4-92A5-91C23B72E615}"/>
              </a:ext>
            </a:extLst>
          </p:cNvPr>
          <p:cNvSpPr/>
          <p:nvPr/>
        </p:nvSpPr>
        <p:spPr>
          <a:xfrm>
            <a:off x="8803195" y="4050853"/>
            <a:ext cx="3047350" cy="2166591"/>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a:ea typeface="+mn-ea"/>
                <a:cs typeface="+mn-cs"/>
              </a:rPr>
              <a:t>Can you clap the syllables in each word, clapping louder for the stressed syllables?</a:t>
            </a:r>
          </a:p>
        </p:txBody>
      </p:sp>
    </p:spTree>
    <p:extLst>
      <p:ext uri="{BB962C8B-B14F-4D97-AF65-F5344CB8AC3E}">
        <p14:creationId xmlns:p14="http://schemas.microsoft.com/office/powerpoint/2010/main" val="303210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P spid="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46001" y="7959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Vokabeln</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2759585" y="258300"/>
            <a:ext cx="369209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5" name="Google Shape;108;p3">
            <a:extLst>
              <a:ext uri="{FF2B5EF4-FFF2-40B4-BE49-F238E27FC236}">
                <a16:creationId xmlns:a16="http://schemas.microsoft.com/office/drawing/2014/main" id="{B1078B7B-CBAA-412B-9D1C-583321248C91}"/>
              </a:ext>
            </a:extLst>
          </p:cNvPr>
          <p:cNvSpPr txBox="1"/>
          <p:nvPr/>
        </p:nvSpPr>
        <p:spPr>
          <a:xfrm>
            <a:off x="2792028" y="269970"/>
            <a:ext cx="3866354"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Finde</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die Verbindung.*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2CDB0163-EF8E-D2DC-2CD9-200BD87034EB}"/>
              </a:ext>
            </a:extLst>
          </p:cNvPr>
          <p:cNvSpPr txBox="1"/>
          <p:nvPr/>
        </p:nvSpPr>
        <p:spPr>
          <a:xfrm>
            <a:off x="6615831" y="339638"/>
            <a:ext cx="4018717"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die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rPr>
              <a:t>Verbindung</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 connection</a:t>
            </a:r>
          </a:p>
        </p:txBody>
      </p:sp>
      <p:graphicFrame>
        <p:nvGraphicFramePr>
          <p:cNvPr id="6" name="Table 7">
            <a:extLst>
              <a:ext uri="{FF2B5EF4-FFF2-40B4-BE49-F238E27FC236}">
                <a16:creationId xmlns:a16="http://schemas.microsoft.com/office/drawing/2014/main" id="{812DDBBC-A8CE-55CE-952E-D3FE3EECBDC8}"/>
              </a:ext>
            </a:extLst>
          </p:cNvPr>
          <p:cNvGraphicFramePr>
            <a:graphicFrameLocks noGrp="1"/>
          </p:cNvGraphicFramePr>
          <p:nvPr>
            <p:extLst>
              <p:ext uri="{D42A27DB-BD31-4B8C-83A1-F6EECF244321}">
                <p14:modId xmlns:p14="http://schemas.microsoft.com/office/powerpoint/2010/main" val="970827650"/>
              </p:ext>
            </p:extLst>
          </p:nvPr>
        </p:nvGraphicFramePr>
        <p:xfrm>
          <a:off x="54174" y="1249381"/>
          <a:ext cx="7855142" cy="4251726"/>
        </p:xfrm>
        <a:graphic>
          <a:graphicData uri="http://schemas.openxmlformats.org/drawingml/2006/table">
            <a:tbl>
              <a:tblPr firstRow="1" bandRow="1">
                <a:tableStyleId>{5940675A-B579-460E-94D1-54222C63F5DA}</a:tableStyleId>
              </a:tblPr>
              <a:tblGrid>
                <a:gridCol w="728716">
                  <a:extLst>
                    <a:ext uri="{9D8B030D-6E8A-4147-A177-3AD203B41FA5}">
                      <a16:colId xmlns:a16="http://schemas.microsoft.com/office/drawing/2014/main" val="3409365632"/>
                    </a:ext>
                  </a:extLst>
                </a:gridCol>
                <a:gridCol w="2230576">
                  <a:extLst>
                    <a:ext uri="{9D8B030D-6E8A-4147-A177-3AD203B41FA5}">
                      <a16:colId xmlns:a16="http://schemas.microsoft.com/office/drawing/2014/main" val="2989945808"/>
                    </a:ext>
                  </a:extLst>
                </a:gridCol>
                <a:gridCol w="2495550">
                  <a:extLst>
                    <a:ext uri="{9D8B030D-6E8A-4147-A177-3AD203B41FA5}">
                      <a16:colId xmlns:a16="http://schemas.microsoft.com/office/drawing/2014/main" val="953616461"/>
                    </a:ext>
                  </a:extLst>
                </a:gridCol>
                <a:gridCol w="2400300">
                  <a:extLst>
                    <a:ext uri="{9D8B030D-6E8A-4147-A177-3AD203B41FA5}">
                      <a16:colId xmlns:a16="http://schemas.microsoft.com/office/drawing/2014/main" val="3315663170"/>
                    </a:ext>
                  </a:extLst>
                </a:gridCol>
              </a:tblGrid>
              <a:tr h="708621">
                <a:tc>
                  <a:txBody>
                    <a:bodyPr/>
                    <a:lstStyle/>
                    <a:p>
                      <a:pPr algn="ctr"/>
                      <a:r>
                        <a:rPr lang="en-GB" sz="320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01728799"/>
                  </a:ext>
                </a:extLst>
              </a:tr>
              <a:tr h="708621">
                <a:tc>
                  <a:txBody>
                    <a:bodyPr/>
                    <a:lstStyle/>
                    <a:p>
                      <a:pPr algn="ctr"/>
                      <a:r>
                        <a:rPr lang="en-GB" sz="320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77180933"/>
                  </a:ext>
                </a:extLst>
              </a:tr>
              <a:tr h="708621">
                <a:tc>
                  <a:txBody>
                    <a:bodyPr/>
                    <a:lstStyle/>
                    <a:p>
                      <a:pPr algn="ctr"/>
                      <a:r>
                        <a:rPr lang="en-GB" sz="320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77269700"/>
                  </a:ext>
                </a:extLst>
              </a:tr>
              <a:tr h="708621">
                <a:tc>
                  <a:txBody>
                    <a:bodyPr/>
                    <a:lstStyle/>
                    <a:p>
                      <a:pPr algn="ctr"/>
                      <a:r>
                        <a:rPr lang="en-GB" sz="320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0517480"/>
                  </a:ext>
                </a:extLst>
              </a:tr>
              <a:tr h="708621">
                <a:tc>
                  <a:txBody>
                    <a:bodyPr/>
                    <a:lstStyle/>
                    <a:p>
                      <a:pPr algn="ctr"/>
                      <a:r>
                        <a:rPr lang="en-GB" sz="320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211789"/>
                  </a:ext>
                </a:extLst>
              </a:tr>
              <a:tr h="708621">
                <a:tc>
                  <a:txBody>
                    <a:bodyPr/>
                    <a:lstStyle/>
                    <a:p>
                      <a:pPr algn="ctr"/>
                      <a:r>
                        <a:rPr lang="en-GB" sz="320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2500887"/>
                  </a:ext>
                </a:extLst>
              </a:tr>
            </a:tbl>
          </a:graphicData>
        </a:graphic>
      </p:graphicFrame>
      <p:sp>
        <p:nvSpPr>
          <p:cNvPr id="7" name="TextBox 6">
            <a:extLst>
              <a:ext uri="{FF2B5EF4-FFF2-40B4-BE49-F238E27FC236}">
                <a16:creationId xmlns:a16="http://schemas.microsoft.com/office/drawing/2014/main" id="{F4F5F2A4-366A-56B1-8A11-9A7915A1F746}"/>
              </a:ext>
            </a:extLst>
          </p:cNvPr>
          <p:cNvSpPr txBox="1"/>
          <p:nvPr/>
        </p:nvSpPr>
        <p:spPr>
          <a:xfrm>
            <a:off x="790011" y="1371580"/>
            <a:ext cx="22214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der Berg</a:t>
            </a:r>
          </a:p>
        </p:txBody>
      </p:sp>
      <p:sp>
        <p:nvSpPr>
          <p:cNvPr id="8" name="TextBox 7">
            <a:extLst>
              <a:ext uri="{FF2B5EF4-FFF2-40B4-BE49-F238E27FC236}">
                <a16:creationId xmlns:a16="http://schemas.microsoft.com/office/drawing/2014/main" id="{D7292D53-3ECC-86E5-2A6C-4E8D30450147}"/>
              </a:ext>
            </a:extLst>
          </p:cNvPr>
          <p:cNvSpPr txBox="1"/>
          <p:nvPr/>
        </p:nvSpPr>
        <p:spPr>
          <a:xfrm>
            <a:off x="3036902" y="1371580"/>
            <a:ext cx="24478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der Laden</a:t>
            </a:r>
          </a:p>
        </p:txBody>
      </p:sp>
      <p:sp>
        <p:nvSpPr>
          <p:cNvPr id="9" name="TextBox 8">
            <a:extLst>
              <a:ext uri="{FF2B5EF4-FFF2-40B4-BE49-F238E27FC236}">
                <a16:creationId xmlns:a16="http://schemas.microsoft.com/office/drawing/2014/main" id="{E2EDD495-30C3-9FA0-2D7C-7B91699F24AC}"/>
              </a:ext>
            </a:extLst>
          </p:cNvPr>
          <p:cNvSpPr txBox="1"/>
          <p:nvPr/>
        </p:nvSpPr>
        <p:spPr>
          <a:xfrm>
            <a:off x="5510149" y="1371580"/>
            <a:ext cx="23991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das Dorf</a:t>
            </a:r>
          </a:p>
        </p:txBody>
      </p:sp>
      <p:sp>
        <p:nvSpPr>
          <p:cNvPr id="18" name="TextBox 17">
            <a:extLst>
              <a:ext uri="{FF2B5EF4-FFF2-40B4-BE49-F238E27FC236}">
                <a16:creationId xmlns:a16="http://schemas.microsoft.com/office/drawing/2014/main" id="{28CBB4C8-9D85-1C3E-6606-C6E1ECD1BF8D}"/>
              </a:ext>
            </a:extLst>
          </p:cNvPr>
          <p:cNvSpPr txBox="1"/>
          <p:nvPr/>
        </p:nvSpPr>
        <p:spPr>
          <a:xfrm>
            <a:off x="777312" y="2088991"/>
            <a:ext cx="22595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links</a:t>
            </a:r>
          </a:p>
        </p:txBody>
      </p:sp>
      <p:sp>
        <p:nvSpPr>
          <p:cNvPr id="19" name="TextBox 18">
            <a:extLst>
              <a:ext uri="{FF2B5EF4-FFF2-40B4-BE49-F238E27FC236}">
                <a16:creationId xmlns:a16="http://schemas.microsoft.com/office/drawing/2014/main" id="{468E7971-18B1-2897-B5B6-ACE4251DDB1D}"/>
              </a:ext>
            </a:extLst>
          </p:cNvPr>
          <p:cNvSpPr txBox="1"/>
          <p:nvPr/>
        </p:nvSpPr>
        <p:spPr>
          <a:xfrm>
            <a:off x="3011501" y="2088991"/>
            <a:ext cx="2498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002060"/>
                </a:solidFill>
                <a:effectLst/>
                <a:uLnTx/>
                <a:uFillTx/>
                <a:latin typeface="Century Gothic" panose="020B0502020202020204" pitchFamily="34" charset="0"/>
              </a:rPr>
              <a:t>oben</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CD52E472-EF22-1B74-A92B-891B84AADDBA}"/>
              </a:ext>
            </a:extLst>
          </p:cNvPr>
          <p:cNvSpPr txBox="1"/>
          <p:nvPr/>
        </p:nvSpPr>
        <p:spPr>
          <a:xfrm>
            <a:off x="5510148" y="2088991"/>
            <a:ext cx="23791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002060"/>
                </a:solidFill>
                <a:effectLst/>
                <a:uLnTx/>
                <a:uFillTx/>
                <a:latin typeface="Century Gothic" panose="020B0502020202020204" pitchFamily="34" charset="0"/>
              </a:rPr>
              <a:t>dort</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5C55CB98-9427-8D69-02F6-356E32ED63BE}"/>
              </a:ext>
            </a:extLst>
          </p:cNvPr>
          <p:cNvSpPr txBox="1"/>
          <p:nvPr/>
        </p:nvSpPr>
        <p:spPr>
          <a:xfrm>
            <a:off x="790011" y="2789495"/>
            <a:ext cx="22087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a:solidFill>
                  <a:srgbClr val="002060"/>
                </a:solidFill>
                <a:latin typeface="Century Gothic" panose="020B0502020202020204" pitchFamily="34" charset="0"/>
              </a:rPr>
              <a:t>am </a:t>
            </a:r>
            <a:r>
              <a:rPr lang="en-GB" sz="2400" err="1">
                <a:solidFill>
                  <a:srgbClr val="002060"/>
                </a:solidFill>
                <a:latin typeface="Century Gothic" panose="020B0502020202020204" pitchFamily="34" charset="0"/>
              </a:rPr>
              <a:t>Dienstag</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13A1D06B-70D3-2E13-8BFC-8CC557C68916}"/>
              </a:ext>
            </a:extLst>
          </p:cNvPr>
          <p:cNvSpPr txBox="1"/>
          <p:nvPr/>
        </p:nvSpPr>
        <p:spPr>
          <a:xfrm>
            <a:off x="3011501" y="2789495"/>
            <a:ext cx="2498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a:solidFill>
                  <a:srgbClr val="002060"/>
                </a:solidFill>
                <a:latin typeface="Century Gothic" panose="020B0502020202020204" pitchFamily="34" charset="0"/>
              </a:rPr>
              <a:t>um </a:t>
            </a:r>
            <a:r>
              <a:rPr lang="en-GB" sz="2400" err="1">
                <a:solidFill>
                  <a:srgbClr val="002060"/>
                </a:solidFill>
                <a:latin typeface="Century Gothic" panose="020B0502020202020204" pitchFamily="34" charset="0"/>
              </a:rPr>
              <a:t>vier</a:t>
            </a:r>
            <a:r>
              <a:rPr lang="en-GB" sz="2400">
                <a:solidFill>
                  <a:srgbClr val="002060"/>
                </a:solidFill>
                <a:latin typeface="Century Gothic" panose="020B0502020202020204" pitchFamily="34" charset="0"/>
              </a:rPr>
              <a:t> </a:t>
            </a:r>
            <a:r>
              <a:rPr lang="en-GB" sz="2400" err="1">
                <a:solidFill>
                  <a:srgbClr val="002060"/>
                </a:solidFill>
                <a:latin typeface="Century Gothic" panose="020B0502020202020204" pitchFamily="34" charset="0"/>
              </a:rPr>
              <a:t>Uhr</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BFA552C9-A3AB-7537-CE83-CE5AD8B02DD1}"/>
              </a:ext>
            </a:extLst>
          </p:cNvPr>
          <p:cNvSpPr txBox="1"/>
          <p:nvPr/>
        </p:nvSpPr>
        <p:spPr>
          <a:xfrm>
            <a:off x="5510148" y="2789495"/>
            <a:ext cx="2399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002060"/>
                </a:solidFill>
                <a:effectLst/>
                <a:uLnTx/>
                <a:uFillTx/>
                <a:latin typeface="Century Gothic" panose="020B0502020202020204" pitchFamily="34" charset="0"/>
              </a:rPr>
              <a:t>spät</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03B4447B-8510-A675-C721-04E613412B00}"/>
              </a:ext>
            </a:extLst>
          </p:cNvPr>
          <p:cNvSpPr txBox="1"/>
          <p:nvPr/>
        </p:nvSpPr>
        <p:spPr>
          <a:xfrm>
            <a:off x="790011" y="3508561"/>
            <a:ext cx="22124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002060"/>
                </a:solidFill>
                <a:effectLst/>
                <a:uLnTx/>
                <a:uFillTx/>
                <a:latin typeface="Century Gothic" panose="020B0502020202020204" pitchFamily="34" charset="0"/>
              </a:rPr>
              <a:t>werden</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2FA9927F-4216-1EDA-61D0-B5398A7CD910}"/>
              </a:ext>
            </a:extLst>
          </p:cNvPr>
          <p:cNvSpPr txBox="1"/>
          <p:nvPr/>
        </p:nvSpPr>
        <p:spPr>
          <a:xfrm>
            <a:off x="3011500" y="3508561"/>
            <a:ext cx="2498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002060"/>
                </a:solidFill>
                <a:effectLst/>
                <a:uLnTx/>
                <a:uFillTx/>
                <a:latin typeface="Century Gothic" panose="020B0502020202020204" pitchFamily="34" charset="0"/>
              </a:rPr>
              <a:t>liegen</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63ECAA3E-4DEC-067C-EB28-DF5A41DC3CAC}"/>
              </a:ext>
            </a:extLst>
          </p:cNvPr>
          <p:cNvSpPr txBox="1"/>
          <p:nvPr/>
        </p:nvSpPr>
        <p:spPr>
          <a:xfrm>
            <a:off x="5510146" y="3508561"/>
            <a:ext cx="23991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002060"/>
                </a:solidFill>
                <a:effectLst/>
                <a:uLnTx/>
                <a:uFillTx/>
                <a:latin typeface="Century Gothic" panose="020B0502020202020204" pitchFamily="34" charset="0"/>
              </a:rPr>
              <a:t>benutzen</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F1F19FDF-0EB7-0122-9D14-85835298B164}"/>
              </a:ext>
            </a:extLst>
          </p:cNvPr>
          <p:cNvSpPr txBox="1"/>
          <p:nvPr/>
        </p:nvSpPr>
        <p:spPr>
          <a:xfrm>
            <a:off x="777312" y="4199105"/>
            <a:ext cx="22341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002060"/>
                </a:solidFill>
                <a:effectLst/>
                <a:uLnTx/>
                <a:uFillTx/>
                <a:latin typeface="Century Gothic" panose="020B0502020202020204" pitchFamily="34" charset="0"/>
              </a:rPr>
              <a:t>welche</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335ECB96-AF92-C5C3-1B2A-9AD24D217ACF}"/>
              </a:ext>
            </a:extLst>
          </p:cNvPr>
          <p:cNvSpPr txBox="1"/>
          <p:nvPr/>
        </p:nvSpPr>
        <p:spPr>
          <a:xfrm>
            <a:off x="3011499" y="4199105"/>
            <a:ext cx="24986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002060"/>
                </a:solidFill>
                <a:effectLst/>
                <a:uLnTx/>
                <a:uFillTx/>
                <a:latin typeface="Century Gothic" panose="020B0502020202020204" pitchFamily="34" charset="0"/>
              </a:rPr>
              <a:t>wohin</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74487760-9C54-FA12-E2EF-97FD88D0E764}"/>
              </a:ext>
            </a:extLst>
          </p:cNvPr>
          <p:cNvSpPr txBox="1"/>
          <p:nvPr/>
        </p:nvSpPr>
        <p:spPr>
          <a:xfrm>
            <a:off x="5523821" y="4199105"/>
            <a:ext cx="23654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002060"/>
                </a:solidFill>
                <a:effectLst/>
                <a:uLnTx/>
                <a:uFillTx/>
                <a:latin typeface="Century Gothic" panose="020B0502020202020204" pitchFamily="34" charset="0"/>
              </a:rPr>
              <a:t>wer</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676C542D-B5BD-A806-403F-2FA9FB13D6D5}"/>
              </a:ext>
            </a:extLst>
          </p:cNvPr>
          <p:cNvSpPr txBox="1"/>
          <p:nvPr/>
        </p:nvSpPr>
        <p:spPr>
          <a:xfrm>
            <a:off x="777312" y="4915499"/>
            <a:ext cx="22251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Rad </a:t>
            </a:r>
            <a:r>
              <a:rPr kumimoji="0" lang="en-GB" sz="2400" b="0" i="0" u="none" strike="noStrike" kern="1200" cap="none" spc="0" normalizeH="0" baseline="0" noProof="0" err="1">
                <a:ln>
                  <a:noFill/>
                </a:ln>
                <a:solidFill>
                  <a:srgbClr val="002060"/>
                </a:solidFill>
                <a:effectLst/>
                <a:uLnTx/>
                <a:uFillTx/>
                <a:latin typeface="Century Gothic" panose="020B0502020202020204" pitchFamily="34" charset="0"/>
              </a:rPr>
              <a:t>fahren</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DAACA7AB-215A-13DA-A7B8-3108EFCC7B41}"/>
              </a:ext>
            </a:extLst>
          </p:cNvPr>
          <p:cNvSpPr txBox="1"/>
          <p:nvPr/>
        </p:nvSpPr>
        <p:spPr>
          <a:xfrm>
            <a:off x="3011494" y="4915499"/>
            <a:ext cx="24881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die Kunst</a:t>
            </a:r>
          </a:p>
        </p:txBody>
      </p:sp>
      <p:sp>
        <p:nvSpPr>
          <p:cNvPr id="32" name="TextBox 31">
            <a:extLst>
              <a:ext uri="{FF2B5EF4-FFF2-40B4-BE49-F238E27FC236}">
                <a16:creationId xmlns:a16="http://schemas.microsoft.com/office/drawing/2014/main" id="{EA09F6F3-D53E-6992-52B9-C5F14C613CC1}"/>
              </a:ext>
            </a:extLst>
          </p:cNvPr>
          <p:cNvSpPr txBox="1"/>
          <p:nvPr/>
        </p:nvSpPr>
        <p:spPr>
          <a:xfrm>
            <a:off x="5508629" y="4915499"/>
            <a:ext cx="23991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der </a:t>
            </a:r>
            <a:r>
              <a:rPr kumimoji="0" lang="en-GB" sz="2400" b="0" i="0" u="none" strike="noStrike" kern="1200" cap="none" spc="0" normalizeH="0" baseline="0" noProof="0" err="1">
                <a:ln>
                  <a:noFill/>
                </a:ln>
                <a:solidFill>
                  <a:srgbClr val="002060"/>
                </a:solidFill>
                <a:effectLst/>
                <a:uLnTx/>
                <a:uFillTx/>
                <a:latin typeface="Century Gothic" panose="020B0502020202020204" pitchFamily="34" charset="0"/>
              </a:rPr>
              <a:t>Fußball</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33" name="Rectangle: Rounded Corners 32">
            <a:extLst>
              <a:ext uri="{FF2B5EF4-FFF2-40B4-BE49-F238E27FC236}">
                <a16:creationId xmlns:a16="http://schemas.microsoft.com/office/drawing/2014/main" id="{38D054B3-1191-4AF1-4507-2C86A22827BB}"/>
              </a:ext>
            </a:extLst>
          </p:cNvPr>
          <p:cNvSpPr/>
          <p:nvPr/>
        </p:nvSpPr>
        <p:spPr>
          <a:xfrm>
            <a:off x="57057" y="5848859"/>
            <a:ext cx="2068730" cy="891501"/>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Segoe Print" panose="02000600000000000000" pitchFamily="2" charset="0"/>
              </a:rPr>
              <a:t>days and times</a:t>
            </a:r>
            <a:endParaRPr kumimoji="0" lang="en-GB" sz="2800" b="1" i="0" u="none" strike="noStrike" kern="1200" cap="none" spc="0" normalizeH="0" baseline="0" noProof="0">
              <a:ln>
                <a:noFill/>
              </a:ln>
              <a:solidFill>
                <a:srgbClr val="002060"/>
              </a:solidFill>
              <a:effectLst/>
              <a:uLnTx/>
              <a:uFillTx/>
              <a:latin typeface="Segoe Print" panose="02000600000000000000" pitchFamily="2" charset="0"/>
            </a:endParaRPr>
          </a:p>
        </p:txBody>
      </p:sp>
      <p:sp>
        <p:nvSpPr>
          <p:cNvPr id="34" name="Rectangle: Rounded Corners 33">
            <a:extLst>
              <a:ext uri="{FF2B5EF4-FFF2-40B4-BE49-F238E27FC236}">
                <a16:creationId xmlns:a16="http://schemas.microsoft.com/office/drawing/2014/main" id="{41C98A50-8044-DEEA-AFFD-0AEC61C27A25}"/>
              </a:ext>
            </a:extLst>
          </p:cNvPr>
          <p:cNvSpPr/>
          <p:nvPr/>
        </p:nvSpPr>
        <p:spPr>
          <a:xfrm>
            <a:off x="7998927" y="1283746"/>
            <a:ext cx="1557451" cy="62280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Segoe Print" panose="02000600000000000000" pitchFamily="2" charset="0"/>
              </a:rPr>
              <a:t>places</a:t>
            </a:r>
          </a:p>
        </p:txBody>
      </p:sp>
      <p:sp>
        <p:nvSpPr>
          <p:cNvPr id="35" name="Rectangle: Rounded Corners 34">
            <a:extLst>
              <a:ext uri="{FF2B5EF4-FFF2-40B4-BE49-F238E27FC236}">
                <a16:creationId xmlns:a16="http://schemas.microsoft.com/office/drawing/2014/main" id="{D869DBBD-50F3-22D5-C14B-A17B160D475B}"/>
              </a:ext>
            </a:extLst>
          </p:cNvPr>
          <p:cNvSpPr/>
          <p:nvPr/>
        </p:nvSpPr>
        <p:spPr>
          <a:xfrm>
            <a:off x="2224881" y="5848209"/>
            <a:ext cx="1464335" cy="89280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Segoe Print" panose="02000600000000000000" pitchFamily="2" charset="0"/>
              </a:rPr>
              <a:t>places</a:t>
            </a:r>
          </a:p>
        </p:txBody>
      </p:sp>
      <p:sp>
        <p:nvSpPr>
          <p:cNvPr id="36" name="Rectangle: Rounded Corners 35">
            <a:extLst>
              <a:ext uri="{FF2B5EF4-FFF2-40B4-BE49-F238E27FC236}">
                <a16:creationId xmlns:a16="http://schemas.microsoft.com/office/drawing/2014/main" id="{868B950E-C2B7-2902-7594-8547CE061D89}"/>
              </a:ext>
            </a:extLst>
          </p:cNvPr>
          <p:cNvSpPr/>
          <p:nvPr/>
        </p:nvSpPr>
        <p:spPr>
          <a:xfrm>
            <a:off x="7998927" y="2043653"/>
            <a:ext cx="2377081" cy="62280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Segoe Print" panose="02000600000000000000" pitchFamily="2" charset="0"/>
              </a:rPr>
              <a:t>directions</a:t>
            </a:r>
          </a:p>
        </p:txBody>
      </p:sp>
      <p:sp>
        <p:nvSpPr>
          <p:cNvPr id="37" name="Rectangle: Rounded Corners 36">
            <a:extLst>
              <a:ext uri="{FF2B5EF4-FFF2-40B4-BE49-F238E27FC236}">
                <a16:creationId xmlns:a16="http://schemas.microsoft.com/office/drawing/2014/main" id="{921A43AA-2C35-02B8-A9E2-ED8AA4FEA2EF}"/>
              </a:ext>
            </a:extLst>
          </p:cNvPr>
          <p:cNvSpPr/>
          <p:nvPr/>
        </p:nvSpPr>
        <p:spPr>
          <a:xfrm>
            <a:off x="7998927" y="3400160"/>
            <a:ext cx="1348273" cy="62280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Segoe Print" panose="02000600000000000000" pitchFamily="2" charset="0"/>
              </a:rPr>
              <a:t>verbs</a:t>
            </a:r>
          </a:p>
        </p:txBody>
      </p:sp>
      <p:sp>
        <p:nvSpPr>
          <p:cNvPr id="38" name="Rectangle: Rounded Corners 37">
            <a:extLst>
              <a:ext uri="{FF2B5EF4-FFF2-40B4-BE49-F238E27FC236}">
                <a16:creationId xmlns:a16="http://schemas.microsoft.com/office/drawing/2014/main" id="{9459FB92-142F-C9B9-E14A-338F41A80DAC}"/>
              </a:ext>
            </a:extLst>
          </p:cNvPr>
          <p:cNvSpPr/>
          <p:nvPr/>
        </p:nvSpPr>
        <p:spPr>
          <a:xfrm>
            <a:off x="7998927" y="2722963"/>
            <a:ext cx="3509815" cy="622674"/>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srgbClr val="002060"/>
                </a:solidFill>
                <a:latin typeface="Segoe Print" panose="02000600000000000000" pitchFamily="2" charset="0"/>
              </a:rPr>
              <a:t>days and times</a:t>
            </a:r>
            <a:endParaRPr kumimoji="0" lang="en-GB" sz="3200" b="1" i="0" u="none" strike="noStrike" kern="1200" cap="none" spc="0" normalizeH="0" baseline="0" noProof="0">
              <a:ln>
                <a:noFill/>
              </a:ln>
              <a:solidFill>
                <a:srgbClr val="002060"/>
              </a:solidFill>
              <a:effectLst/>
              <a:uLnTx/>
              <a:uFillTx/>
              <a:latin typeface="Segoe Print" panose="02000600000000000000" pitchFamily="2" charset="0"/>
            </a:endParaRPr>
          </a:p>
        </p:txBody>
      </p:sp>
      <p:sp>
        <p:nvSpPr>
          <p:cNvPr id="39" name="Rectangle: Rounded Corners 38">
            <a:extLst>
              <a:ext uri="{FF2B5EF4-FFF2-40B4-BE49-F238E27FC236}">
                <a16:creationId xmlns:a16="http://schemas.microsoft.com/office/drawing/2014/main" id="{F1B372B2-9944-2B5F-7E46-AD73D0F4E576}"/>
              </a:ext>
            </a:extLst>
          </p:cNvPr>
          <p:cNvSpPr/>
          <p:nvPr/>
        </p:nvSpPr>
        <p:spPr>
          <a:xfrm>
            <a:off x="3788310" y="5848209"/>
            <a:ext cx="1636418" cy="89280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Segoe Print" panose="02000600000000000000" pitchFamily="2" charset="0"/>
              </a:rPr>
              <a:t>verbs</a:t>
            </a:r>
          </a:p>
        </p:txBody>
      </p:sp>
      <p:sp>
        <p:nvSpPr>
          <p:cNvPr id="40" name="Rectangle: Rounded Corners 39">
            <a:extLst>
              <a:ext uri="{FF2B5EF4-FFF2-40B4-BE49-F238E27FC236}">
                <a16:creationId xmlns:a16="http://schemas.microsoft.com/office/drawing/2014/main" id="{FE593C92-FC99-3A52-392D-55685429F892}"/>
              </a:ext>
            </a:extLst>
          </p:cNvPr>
          <p:cNvSpPr/>
          <p:nvPr/>
        </p:nvSpPr>
        <p:spPr>
          <a:xfrm>
            <a:off x="7998927" y="4148905"/>
            <a:ext cx="3477440" cy="62280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Segoe Print" panose="02000600000000000000" pitchFamily="2" charset="0"/>
              </a:rPr>
              <a:t>question words</a:t>
            </a:r>
          </a:p>
        </p:txBody>
      </p:sp>
      <p:sp>
        <p:nvSpPr>
          <p:cNvPr id="41" name="Rectangle: Rounded Corners 40">
            <a:extLst>
              <a:ext uri="{FF2B5EF4-FFF2-40B4-BE49-F238E27FC236}">
                <a16:creationId xmlns:a16="http://schemas.microsoft.com/office/drawing/2014/main" id="{C5871E05-E0BD-55A5-F86A-E6870739E044}"/>
              </a:ext>
            </a:extLst>
          </p:cNvPr>
          <p:cNvSpPr/>
          <p:nvPr/>
        </p:nvSpPr>
        <p:spPr>
          <a:xfrm>
            <a:off x="8159652" y="5848209"/>
            <a:ext cx="1813278" cy="89280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Segoe Print" panose="02000600000000000000" pitchFamily="2" charset="0"/>
              </a:rPr>
              <a:t>question words</a:t>
            </a:r>
          </a:p>
        </p:txBody>
      </p:sp>
      <p:sp>
        <p:nvSpPr>
          <p:cNvPr id="42" name="Rectangle: Rounded Corners 41">
            <a:extLst>
              <a:ext uri="{FF2B5EF4-FFF2-40B4-BE49-F238E27FC236}">
                <a16:creationId xmlns:a16="http://schemas.microsoft.com/office/drawing/2014/main" id="{5ACA9E0E-D683-EF3B-2B5D-FC4A645D086E}"/>
              </a:ext>
            </a:extLst>
          </p:cNvPr>
          <p:cNvSpPr/>
          <p:nvPr/>
        </p:nvSpPr>
        <p:spPr>
          <a:xfrm>
            <a:off x="5523822" y="5848209"/>
            <a:ext cx="2536736" cy="89280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Segoe Print" panose="02000600000000000000" pitchFamily="2" charset="0"/>
              </a:rPr>
              <a:t>hobbies</a:t>
            </a:r>
          </a:p>
        </p:txBody>
      </p:sp>
      <p:sp>
        <p:nvSpPr>
          <p:cNvPr id="43" name="Rectangle: Rounded Corners 42">
            <a:extLst>
              <a:ext uri="{FF2B5EF4-FFF2-40B4-BE49-F238E27FC236}">
                <a16:creationId xmlns:a16="http://schemas.microsoft.com/office/drawing/2014/main" id="{3521CA5A-5942-01D3-EB2A-6C9D6C46E22A}"/>
              </a:ext>
            </a:extLst>
          </p:cNvPr>
          <p:cNvSpPr/>
          <p:nvPr/>
        </p:nvSpPr>
        <p:spPr>
          <a:xfrm>
            <a:off x="7998927" y="4850519"/>
            <a:ext cx="1813279" cy="62280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Segoe Print" panose="02000600000000000000" pitchFamily="2" charset="0"/>
              </a:rPr>
              <a:t>hobbies</a:t>
            </a:r>
          </a:p>
        </p:txBody>
      </p:sp>
      <p:sp>
        <p:nvSpPr>
          <p:cNvPr id="44" name="Rectangle: Rounded Corners 43">
            <a:extLst>
              <a:ext uri="{FF2B5EF4-FFF2-40B4-BE49-F238E27FC236}">
                <a16:creationId xmlns:a16="http://schemas.microsoft.com/office/drawing/2014/main" id="{E8FEEBB0-1611-F3A5-7254-19E909E07F6B}"/>
              </a:ext>
            </a:extLst>
          </p:cNvPr>
          <p:cNvSpPr/>
          <p:nvPr/>
        </p:nvSpPr>
        <p:spPr>
          <a:xfrm>
            <a:off x="10072022" y="5848209"/>
            <a:ext cx="2094577" cy="89280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Segoe Print" panose="02000600000000000000" pitchFamily="2" charset="0"/>
              </a:rPr>
              <a:t>directions</a:t>
            </a:r>
          </a:p>
        </p:txBody>
      </p:sp>
      <p:pic>
        <p:nvPicPr>
          <p:cNvPr id="45" name="Graphic 44" descr="Teacher">
            <a:extLst>
              <a:ext uri="{FF2B5EF4-FFF2-40B4-BE49-F238E27FC236}">
                <a16:creationId xmlns:a16="http://schemas.microsoft.com/office/drawing/2014/main" id="{44BACA9A-077A-FF57-36BA-0310AD6DF2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8964" y="82493"/>
            <a:ext cx="914400" cy="914400"/>
          </a:xfrm>
          <a:prstGeom prst="rect">
            <a:avLst/>
          </a:prstGeom>
        </p:spPr>
      </p:pic>
    </p:spTree>
    <p:extLst>
      <p:ext uri="{BB962C8B-B14F-4D97-AF65-F5344CB8AC3E}">
        <p14:creationId xmlns:p14="http://schemas.microsoft.com/office/powerpoint/2010/main" val="1313057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4"/>
                                        </p:tgtEl>
                                      </p:cBhvr>
                                    </p:animEffect>
                                    <p:set>
                                      <p:cBhvr>
                                        <p:cTn id="7" dur="1" fill="hold">
                                          <p:stCondLst>
                                            <p:cond delay="499"/>
                                          </p:stCondLst>
                                        </p:cTn>
                                        <p:tgtEl>
                                          <p:spTgt spid="4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childTnLst>
              </p:cTn>
              <p:nextCondLst>
                <p:cond evt="onClick" delay="0">
                  <p:tgtEl>
                    <p:spTgt spid="44"/>
                  </p:tgtEl>
                </p:cond>
              </p:nextCondLst>
            </p:seq>
            <p:seq concurrent="1" nextAc="seek">
              <p:cTn id="11" restart="whenNotActive" fill="hold" evtFilter="cancelBubble" nodeType="interactiveSeq">
                <p:stCondLst>
                  <p:cond evt="onClick" delay="0">
                    <p:tgtEl>
                      <p:spTgt spid="3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33"/>
                                        </p:tgtEl>
                                      </p:cBhvr>
                                    </p:animEffect>
                                    <p:set>
                                      <p:cBhvr>
                                        <p:cTn id="16" dur="1" fill="hold">
                                          <p:stCondLst>
                                            <p:cond delay="499"/>
                                          </p:stCondLst>
                                        </p:cTn>
                                        <p:tgtEl>
                                          <p:spTgt spid="33"/>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childTnLst>
                    </p:cTn>
                  </p:par>
                </p:childTnLst>
              </p:cTn>
              <p:nextCondLst>
                <p:cond evt="onClick" delay="0">
                  <p:tgtEl>
                    <p:spTgt spid="33"/>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5"/>
                                        </p:tgtEl>
                                      </p:cBhvr>
                                    </p:animEffect>
                                    <p:set>
                                      <p:cBhvr>
                                        <p:cTn id="25" dur="1" fill="hold">
                                          <p:stCondLst>
                                            <p:cond delay="499"/>
                                          </p:stCondLst>
                                        </p:cTn>
                                        <p:tgtEl>
                                          <p:spTgt spid="35"/>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39"/>
                                        </p:tgtEl>
                                      </p:cBhvr>
                                    </p:animEffect>
                                    <p:set>
                                      <p:cBhvr>
                                        <p:cTn id="34" dur="1" fill="hold">
                                          <p:stCondLst>
                                            <p:cond delay="499"/>
                                          </p:stCondLst>
                                        </p:cTn>
                                        <p:tgtEl>
                                          <p:spTgt spid="39"/>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childTnLst>
              </p:cTn>
              <p:nextCondLst>
                <p:cond evt="onClick" delay="0">
                  <p:tgtEl>
                    <p:spTgt spid="39"/>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childTnLst>
                    </p:cTn>
                  </p:par>
                </p:childTnLst>
              </p:cTn>
              <p:nextCondLst>
                <p:cond evt="onClick" delay="0">
                  <p:tgtEl>
                    <p:spTgt spid="42"/>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1"/>
                                        </p:tgtEl>
                                      </p:cBhvr>
                                    </p:animEffect>
                                    <p:set>
                                      <p:cBhvr>
                                        <p:cTn id="52" dur="1" fill="hold">
                                          <p:stCondLst>
                                            <p:cond delay="499"/>
                                          </p:stCondLst>
                                        </p:cTn>
                                        <p:tgtEl>
                                          <p:spTgt spid="41"/>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childTnLst>
                          </p:cTn>
                        </p:par>
                      </p:childTnLst>
                    </p:cTn>
                  </p:par>
                </p:childTnLst>
              </p:cTn>
              <p:nextCondLst>
                <p:cond evt="onClick" delay="0">
                  <p:tgtEl>
                    <p:spTgt spid="41"/>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5FFD6B4D-CB4B-1D03-DE2E-03ED6CA8F3D0}"/>
              </a:ext>
            </a:extLst>
          </p:cNvPr>
          <p:cNvSpPr/>
          <p:nvPr/>
        </p:nvSpPr>
        <p:spPr>
          <a:xfrm>
            <a:off x="7248115" y="3192585"/>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76" name="Rectangle 75">
            <a:extLst>
              <a:ext uri="{FF2B5EF4-FFF2-40B4-BE49-F238E27FC236}">
                <a16:creationId xmlns:a16="http://schemas.microsoft.com/office/drawing/2014/main" id="{9EF66555-F768-0AA6-B11D-486A4CA0B280}"/>
              </a:ext>
            </a:extLst>
          </p:cNvPr>
          <p:cNvSpPr/>
          <p:nvPr/>
        </p:nvSpPr>
        <p:spPr>
          <a:xfrm>
            <a:off x="2020116" y="1509002"/>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77" name="Rectangle 76">
            <a:extLst>
              <a:ext uri="{FF2B5EF4-FFF2-40B4-BE49-F238E27FC236}">
                <a16:creationId xmlns:a16="http://schemas.microsoft.com/office/drawing/2014/main" id="{D5B1771C-DCA7-C49F-3C84-8A1CC030FA59}"/>
              </a:ext>
            </a:extLst>
          </p:cNvPr>
          <p:cNvSpPr/>
          <p:nvPr/>
        </p:nvSpPr>
        <p:spPr>
          <a:xfrm>
            <a:off x="1979824" y="3240729"/>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73" name="Rectangle 72">
            <a:extLst>
              <a:ext uri="{FF2B5EF4-FFF2-40B4-BE49-F238E27FC236}">
                <a16:creationId xmlns:a16="http://schemas.microsoft.com/office/drawing/2014/main" id="{52C80B98-7D57-1D26-B2D5-CF5AE196F94A}"/>
              </a:ext>
            </a:extLst>
          </p:cNvPr>
          <p:cNvSpPr/>
          <p:nvPr/>
        </p:nvSpPr>
        <p:spPr>
          <a:xfrm>
            <a:off x="7204306" y="1483061"/>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75" name="Rectangle 74">
            <a:extLst>
              <a:ext uri="{FF2B5EF4-FFF2-40B4-BE49-F238E27FC236}">
                <a16:creationId xmlns:a16="http://schemas.microsoft.com/office/drawing/2014/main" id="{78C73911-D475-5B77-CAB5-870B2C4D96DF}"/>
              </a:ext>
            </a:extLst>
          </p:cNvPr>
          <p:cNvSpPr/>
          <p:nvPr/>
        </p:nvSpPr>
        <p:spPr>
          <a:xfrm>
            <a:off x="4602846" y="1509002"/>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112" name="CustomShape 6"/>
          <p:cNvSpPr/>
          <p:nvPr/>
        </p:nvSpPr>
        <p:spPr>
          <a:xfrm>
            <a:off x="-46001" y="7959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Vokabeln</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2759584" y="258300"/>
            <a:ext cx="40531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5" name="Google Shape;108;p3">
            <a:extLst>
              <a:ext uri="{FF2B5EF4-FFF2-40B4-BE49-F238E27FC236}">
                <a16:creationId xmlns:a16="http://schemas.microsoft.com/office/drawing/2014/main" id="{B1078B7B-CBAA-412B-9D1C-583321248C91}"/>
              </a:ext>
            </a:extLst>
          </p:cNvPr>
          <p:cNvSpPr txBox="1"/>
          <p:nvPr/>
        </p:nvSpPr>
        <p:spPr>
          <a:xfrm>
            <a:off x="2804128" y="258300"/>
            <a:ext cx="3866354"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a:ln>
                  <a:noFill/>
                </a:ln>
                <a:solidFill>
                  <a:schemeClr val="bg1"/>
                </a:solidFill>
                <a:effectLst/>
                <a:uLnTx/>
                <a:uFillTx/>
                <a:latin typeface="Century Gothic" panose="020B0502020202020204" pitchFamily="34" charset="0"/>
                <a:ea typeface="Century Gothic"/>
              </a:rPr>
              <a:t>Was </a:t>
            </a:r>
            <a:r>
              <a:rPr kumimoji="0" lang="en-GB" sz="2400" b="1" i="0" u="none" strike="noStrike" kern="1200" cap="none" spc="-1" normalizeH="0" baseline="0" noProof="0" err="1">
                <a:ln>
                  <a:noFill/>
                </a:ln>
                <a:solidFill>
                  <a:schemeClr val="bg1"/>
                </a:solidFill>
                <a:effectLst/>
                <a:uLnTx/>
                <a:uFillTx/>
                <a:latin typeface="Century Gothic" panose="020B0502020202020204" pitchFamily="34" charset="0"/>
                <a:ea typeface="Century Gothic"/>
              </a:rPr>
              <a:t>ist</a:t>
            </a:r>
            <a:r>
              <a:rPr kumimoji="0" lang="en-GB" sz="2400" b="1" i="0" u="none" strike="noStrike" kern="1200" cap="none" spc="-1" normalizeH="0" baseline="0" noProof="0">
                <a:ln>
                  <a:noFill/>
                </a:ln>
                <a:solidFill>
                  <a:schemeClr val="bg1"/>
                </a:solidFill>
                <a:effectLst/>
                <a:uLnTx/>
                <a:uFillTx/>
                <a:latin typeface="Century Gothic" panose="020B0502020202020204" pitchFamily="34" charset="0"/>
                <a:ea typeface="Century Gothic"/>
              </a:rPr>
              <a:t> das auf Deutsch? </a:t>
            </a:r>
            <a:endParaRPr kumimoji="0" sz="2400" b="1" i="0" u="none" strike="noStrike" kern="1200" cap="none" spc="0" normalizeH="0" baseline="0" noProof="0">
              <a:ln>
                <a:noFill/>
              </a:ln>
              <a:solidFill>
                <a:schemeClr val="bg1"/>
              </a:solidFill>
              <a:effectLst/>
              <a:uLnTx/>
              <a:uFillTx/>
              <a:latin typeface="Century Gothic" panose="020B0502020202020204" pitchFamily="34" charset="0"/>
              <a:ea typeface="Calibri"/>
              <a:cs typeface="Calibri"/>
              <a:sym typeface="Calibri"/>
            </a:endParaRPr>
          </a:p>
        </p:txBody>
      </p:sp>
      <p:pic>
        <p:nvPicPr>
          <p:cNvPr id="45" name="Graphic 44" descr="Teacher">
            <a:extLst>
              <a:ext uri="{FF2B5EF4-FFF2-40B4-BE49-F238E27FC236}">
                <a16:creationId xmlns:a16="http://schemas.microsoft.com/office/drawing/2014/main" id="{44BACA9A-077A-FF57-36BA-0310AD6DF2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8964" y="82493"/>
            <a:ext cx="914400" cy="914400"/>
          </a:xfrm>
          <a:prstGeom prst="rect">
            <a:avLst/>
          </a:prstGeom>
        </p:spPr>
      </p:pic>
      <p:sp>
        <p:nvSpPr>
          <p:cNvPr id="14" name="Rectangle 13">
            <a:extLst>
              <a:ext uri="{FF2B5EF4-FFF2-40B4-BE49-F238E27FC236}">
                <a16:creationId xmlns:a16="http://schemas.microsoft.com/office/drawing/2014/main" id="{9BDE902D-8442-CAC9-8B96-E4DDF1C185A7}"/>
              </a:ext>
            </a:extLst>
          </p:cNvPr>
          <p:cNvSpPr/>
          <p:nvPr/>
        </p:nvSpPr>
        <p:spPr>
          <a:xfrm>
            <a:off x="1998103" y="149608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16" name="Rectangle 15">
            <a:extLst>
              <a:ext uri="{FF2B5EF4-FFF2-40B4-BE49-F238E27FC236}">
                <a16:creationId xmlns:a16="http://schemas.microsoft.com/office/drawing/2014/main" id="{082CF69B-2C25-0E7D-7D32-A4682191067C}"/>
              </a:ext>
            </a:extLst>
          </p:cNvPr>
          <p:cNvSpPr/>
          <p:nvPr/>
        </p:nvSpPr>
        <p:spPr>
          <a:xfrm>
            <a:off x="4593954" y="149608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17" name="Rectangle 16">
            <a:extLst>
              <a:ext uri="{FF2B5EF4-FFF2-40B4-BE49-F238E27FC236}">
                <a16:creationId xmlns:a16="http://schemas.microsoft.com/office/drawing/2014/main" id="{5DCF4DE1-3869-A389-2ADC-DA78C685FF95}"/>
              </a:ext>
            </a:extLst>
          </p:cNvPr>
          <p:cNvSpPr/>
          <p:nvPr/>
        </p:nvSpPr>
        <p:spPr>
          <a:xfrm>
            <a:off x="7226319" y="149608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6" name="Rectangle 45">
            <a:extLst>
              <a:ext uri="{FF2B5EF4-FFF2-40B4-BE49-F238E27FC236}">
                <a16:creationId xmlns:a16="http://schemas.microsoft.com/office/drawing/2014/main" id="{EB1CA753-BCAA-17BE-4BAA-74E3036BACD1}"/>
              </a:ext>
            </a:extLst>
          </p:cNvPr>
          <p:cNvSpPr/>
          <p:nvPr/>
        </p:nvSpPr>
        <p:spPr>
          <a:xfrm>
            <a:off x="1976601" y="322780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7" name="Rectangle 46">
            <a:extLst>
              <a:ext uri="{FF2B5EF4-FFF2-40B4-BE49-F238E27FC236}">
                <a16:creationId xmlns:a16="http://schemas.microsoft.com/office/drawing/2014/main" id="{8AF132F3-3933-207A-B5F9-95C1AF75CE60}"/>
              </a:ext>
            </a:extLst>
          </p:cNvPr>
          <p:cNvSpPr/>
          <p:nvPr/>
        </p:nvSpPr>
        <p:spPr>
          <a:xfrm>
            <a:off x="7245231" y="322015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8" name="TextBox 47">
            <a:extLst>
              <a:ext uri="{FF2B5EF4-FFF2-40B4-BE49-F238E27FC236}">
                <a16:creationId xmlns:a16="http://schemas.microsoft.com/office/drawing/2014/main" id="{36813303-D226-661C-A153-7E3CBCC8AA20}"/>
              </a:ext>
            </a:extLst>
          </p:cNvPr>
          <p:cNvSpPr txBox="1"/>
          <p:nvPr/>
        </p:nvSpPr>
        <p:spPr>
          <a:xfrm>
            <a:off x="2204460" y="1482396"/>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err="1">
                <a:ln>
                  <a:noFill/>
                </a:ln>
                <a:solidFill>
                  <a:srgbClr val="002060"/>
                </a:solidFill>
                <a:effectLst/>
                <a:uLnTx/>
                <a:uFillTx/>
                <a:latin typeface="Century Gothic" panose="020B0502020202020204" pitchFamily="34" charset="0"/>
                <a:cs typeface="Arial"/>
                <a:sym typeface="Arial"/>
              </a:rPr>
              <a:t>tanzen</a:t>
            </a:r>
            <a:endPar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endParaRPr>
          </a:p>
        </p:txBody>
      </p:sp>
      <p:sp>
        <p:nvSpPr>
          <p:cNvPr id="49" name="TextBox 48">
            <a:extLst>
              <a:ext uri="{FF2B5EF4-FFF2-40B4-BE49-F238E27FC236}">
                <a16:creationId xmlns:a16="http://schemas.microsoft.com/office/drawing/2014/main" id="{AA966DBD-75B3-9214-9D07-6D2FD00181A1}"/>
              </a:ext>
            </a:extLst>
          </p:cNvPr>
          <p:cNvSpPr txBox="1"/>
          <p:nvPr/>
        </p:nvSpPr>
        <p:spPr>
          <a:xfrm>
            <a:off x="4669787" y="1456355"/>
            <a:ext cx="21782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err="1">
                <a:ln>
                  <a:noFill/>
                </a:ln>
                <a:solidFill>
                  <a:srgbClr val="002060"/>
                </a:solidFill>
                <a:effectLst/>
                <a:uLnTx/>
                <a:uFillTx/>
                <a:latin typeface="Century Gothic" panose="020B0502020202020204" pitchFamily="34" charset="0"/>
                <a:cs typeface="Arial"/>
                <a:sym typeface="Arial"/>
              </a:rPr>
              <a:t>tragen</a:t>
            </a:r>
            <a:endPar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11575054-1998-9566-8997-82C2157B4066}"/>
              </a:ext>
            </a:extLst>
          </p:cNvPr>
          <p:cNvSpPr txBox="1"/>
          <p:nvPr/>
        </p:nvSpPr>
        <p:spPr>
          <a:xfrm>
            <a:off x="7402117" y="1476304"/>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man</a:t>
            </a:r>
          </a:p>
        </p:txBody>
      </p:sp>
      <p:sp>
        <p:nvSpPr>
          <p:cNvPr id="51" name="TextBox 50">
            <a:extLst>
              <a:ext uri="{FF2B5EF4-FFF2-40B4-BE49-F238E27FC236}">
                <a16:creationId xmlns:a16="http://schemas.microsoft.com/office/drawing/2014/main" id="{E690AD65-2E10-D2FD-03B5-4CE573894729}"/>
              </a:ext>
            </a:extLst>
          </p:cNvPr>
          <p:cNvSpPr txBox="1"/>
          <p:nvPr/>
        </p:nvSpPr>
        <p:spPr>
          <a:xfrm>
            <a:off x="1998103" y="3192585"/>
            <a:ext cx="2317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a:solidFill>
                  <a:srgbClr val="002060"/>
                </a:solidFill>
                <a:latin typeface="Century Gothic" panose="020B0502020202020204" pitchFamily="34" charset="0"/>
                <a:cs typeface="Arial"/>
                <a:sym typeface="Arial"/>
              </a:rPr>
              <a:t>die </a:t>
            </a:r>
            <a:r>
              <a:rPr lang="en-GB" sz="2400" b="1" kern="0" err="1">
                <a:solidFill>
                  <a:srgbClr val="002060"/>
                </a:solidFill>
                <a:latin typeface="Century Gothic" panose="020B0502020202020204" pitchFamily="34" charset="0"/>
                <a:cs typeface="Arial"/>
                <a:sym typeface="Arial"/>
              </a:rPr>
              <a:t>Kleidung</a:t>
            </a:r>
            <a:endPar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endParaRPr>
          </a:p>
        </p:txBody>
      </p:sp>
      <p:sp>
        <p:nvSpPr>
          <p:cNvPr id="52" name="TextBox 51">
            <a:extLst>
              <a:ext uri="{FF2B5EF4-FFF2-40B4-BE49-F238E27FC236}">
                <a16:creationId xmlns:a16="http://schemas.microsoft.com/office/drawing/2014/main" id="{CFBEF0FB-4D62-C9CC-1EFE-4797315B6F88}"/>
              </a:ext>
            </a:extLst>
          </p:cNvPr>
          <p:cNvSpPr txBox="1"/>
          <p:nvPr/>
        </p:nvSpPr>
        <p:spPr>
          <a:xfrm>
            <a:off x="7351987" y="3170659"/>
            <a:ext cx="2125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err="1">
                <a:ln>
                  <a:noFill/>
                </a:ln>
                <a:solidFill>
                  <a:srgbClr val="002060"/>
                </a:solidFill>
                <a:effectLst/>
                <a:uLnTx/>
                <a:uFillTx/>
                <a:latin typeface="Century Gothic" panose="020B0502020202020204" pitchFamily="34" charset="0"/>
                <a:cs typeface="Arial"/>
                <a:sym typeface="Arial"/>
              </a:rPr>
              <a:t>dann</a:t>
            </a:r>
            <a:endPar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endParaRPr>
          </a:p>
        </p:txBody>
      </p:sp>
      <p:grpSp>
        <p:nvGrpSpPr>
          <p:cNvPr id="53" name="Group 52">
            <a:extLst>
              <a:ext uri="{FF2B5EF4-FFF2-40B4-BE49-F238E27FC236}">
                <a16:creationId xmlns:a16="http://schemas.microsoft.com/office/drawing/2014/main" id="{8BDAC7CA-4F73-C94D-244E-96785E99AEF8}"/>
              </a:ext>
            </a:extLst>
          </p:cNvPr>
          <p:cNvGrpSpPr/>
          <p:nvPr/>
        </p:nvGrpSpPr>
        <p:grpSpPr>
          <a:xfrm>
            <a:off x="4473635" y="5252180"/>
            <a:ext cx="2339102" cy="1438908"/>
            <a:chOff x="4270691" y="4650828"/>
            <a:chExt cx="2339102" cy="1438908"/>
          </a:xfrm>
        </p:grpSpPr>
        <p:sp>
          <p:nvSpPr>
            <p:cNvPr id="54" name="Rectangle 53">
              <a:extLst>
                <a:ext uri="{FF2B5EF4-FFF2-40B4-BE49-F238E27FC236}">
                  <a16:creationId xmlns:a16="http://schemas.microsoft.com/office/drawing/2014/main" id="{F128F3FD-360E-E7F5-0B7A-48503361654A}"/>
                </a:ext>
              </a:extLst>
            </p:cNvPr>
            <p:cNvSpPr/>
            <p:nvPr/>
          </p:nvSpPr>
          <p:spPr>
            <a:xfrm>
              <a:off x="4270691" y="465082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5" name="TextBox 54">
              <a:extLst>
                <a:ext uri="{FF2B5EF4-FFF2-40B4-BE49-F238E27FC236}">
                  <a16:creationId xmlns:a16="http://schemas.microsoft.com/office/drawing/2014/main" id="{5F18175E-01B4-02F0-4E2C-0899250944BF}"/>
                </a:ext>
              </a:extLst>
            </p:cNvPr>
            <p:cNvSpPr txBox="1"/>
            <p:nvPr/>
          </p:nvSpPr>
          <p:spPr>
            <a:xfrm>
              <a:off x="4463285" y="5176634"/>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then</a:t>
              </a:r>
            </a:p>
          </p:txBody>
        </p:sp>
      </p:grpSp>
      <p:grpSp>
        <p:nvGrpSpPr>
          <p:cNvPr id="56" name="Group 55">
            <a:extLst>
              <a:ext uri="{FF2B5EF4-FFF2-40B4-BE49-F238E27FC236}">
                <a16:creationId xmlns:a16="http://schemas.microsoft.com/office/drawing/2014/main" id="{144E1582-C914-652C-1141-0077C4A0BC4A}"/>
              </a:ext>
            </a:extLst>
          </p:cNvPr>
          <p:cNvGrpSpPr/>
          <p:nvPr/>
        </p:nvGrpSpPr>
        <p:grpSpPr>
          <a:xfrm>
            <a:off x="4473635" y="5265101"/>
            <a:ext cx="2339102" cy="1438908"/>
            <a:chOff x="15257341" y="891309"/>
            <a:chExt cx="2339102" cy="1438908"/>
          </a:xfrm>
        </p:grpSpPr>
        <p:sp>
          <p:nvSpPr>
            <p:cNvPr id="57" name="Rectangle 56">
              <a:extLst>
                <a:ext uri="{FF2B5EF4-FFF2-40B4-BE49-F238E27FC236}">
                  <a16:creationId xmlns:a16="http://schemas.microsoft.com/office/drawing/2014/main" id="{F4BAA722-F196-9DC0-0AC5-3CD2DA86BE3A}"/>
                </a:ext>
              </a:extLst>
            </p:cNvPr>
            <p:cNvSpPr/>
            <p:nvPr/>
          </p:nvSpPr>
          <p:spPr>
            <a:xfrm>
              <a:off x="15257341" y="89130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8" name="TextBox 57">
              <a:extLst>
                <a:ext uri="{FF2B5EF4-FFF2-40B4-BE49-F238E27FC236}">
                  <a16:creationId xmlns:a16="http://schemas.microsoft.com/office/drawing/2014/main" id="{FD863A1F-EC4E-1CD8-1E6D-CCDF9B7F4A0E}"/>
                </a:ext>
              </a:extLst>
            </p:cNvPr>
            <p:cNvSpPr txBox="1"/>
            <p:nvPr/>
          </p:nvSpPr>
          <p:spPr>
            <a:xfrm>
              <a:off x="15436625" y="1213627"/>
              <a:ext cx="198053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to dance, dancing</a:t>
              </a:r>
            </a:p>
          </p:txBody>
        </p:sp>
      </p:grpSp>
      <p:grpSp>
        <p:nvGrpSpPr>
          <p:cNvPr id="59" name="Group 58">
            <a:extLst>
              <a:ext uri="{FF2B5EF4-FFF2-40B4-BE49-F238E27FC236}">
                <a16:creationId xmlns:a16="http://schemas.microsoft.com/office/drawing/2014/main" id="{1E128B34-7843-6AD4-9476-D560C42286BD}"/>
              </a:ext>
            </a:extLst>
          </p:cNvPr>
          <p:cNvGrpSpPr/>
          <p:nvPr/>
        </p:nvGrpSpPr>
        <p:grpSpPr>
          <a:xfrm>
            <a:off x="4473634" y="5259351"/>
            <a:ext cx="2339102" cy="1438908"/>
            <a:chOff x="6922028" y="5320178"/>
            <a:chExt cx="2339102" cy="1438908"/>
          </a:xfrm>
        </p:grpSpPr>
        <p:sp>
          <p:nvSpPr>
            <p:cNvPr id="60" name="Rectangle 59">
              <a:extLst>
                <a:ext uri="{FF2B5EF4-FFF2-40B4-BE49-F238E27FC236}">
                  <a16:creationId xmlns:a16="http://schemas.microsoft.com/office/drawing/2014/main" id="{B5AB9969-0406-3B9B-6FF2-ED4B2A1B84E6}"/>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1" name="TextBox 60">
              <a:extLst>
                <a:ext uri="{FF2B5EF4-FFF2-40B4-BE49-F238E27FC236}">
                  <a16:creationId xmlns:a16="http://schemas.microsoft.com/office/drawing/2014/main" id="{A94ABA38-243D-4A6B-60EA-85DD51FF725D}"/>
                </a:ext>
              </a:extLst>
            </p:cNvPr>
            <p:cNvSpPr txBox="1"/>
            <p:nvPr/>
          </p:nvSpPr>
          <p:spPr>
            <a:xfrm>
              <a:off x="7101312" y="5629490"/>
              <a:ext cx="198053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to wear, wearing</a:t>
              </a:r>
            </a:p>
          </p:txBody>
        </p:sp>
      </p:grpSp>
      <p:grpSp>
        <p:nvGrpSpPr>
          <p:cNvPr id="62" name="Group 61">
            <a:extLst>
              <a:ext uri="{FF2B5EF4-FFF2-40B4-BE49-F238E27FC236}">
                <a16:creationId xmlns:a16="http://schemas.microsoft.com/office/drawing/2014/main" id="{033BBBC1-ABC3-D657-8F1D-376F34AD7B92}"/>
              </a:ext>
            </a:extLst>
          </p:cNvPr>
          <p:cNvGrpSpPr/>
          <p:nvPr/>
        </p:nvGrpSpPr>
        <p:grpSpPr>
          <a:xfrm>
            <a:off x="4473634" y="5259351"/>
            <a:ext cx="2339102" cy="1438908"/>
            <a:chOff x="6922028" y="5320178"/>
            <a:chExt cx="2339102" cy="1438908"/>
          </a:xfrm>
        </p:grpSpPr>
        <p:sp>
          <p:nvSpPr>
            <p:cNvPr id="63" name="Rectangle 62">
              <a:extLst>
                <a:ext uri="{FF2B5EF4-FFF2-40B4-BE49-F238E27FC236}">
                  <a16:creationId xmlns:a16="http://schemas.microsoft.com/office/drawing/2014/main" id="{29777B39-A987-9ACB-C198-314DF5556C21}"/>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4" name="TextBox 63">
              <a:extLst>
                <a:ext uri="{FF2B5EF4-FFF2-40B4-BE49-F238E27FC236}">
                  <a16:creationId xmlns:a16="http://schemas.microsoft.com/office/drawing/2014/main" id="{F40BE0AA-5866-1F91-655B-2D4C2A4541D5}"/>
                </a:ext>
              </a:extLst>
            </p:cNvPr>
            <p:cNvSpPr txBox="1"/>
            <p:nvPr/>
          </p:nvSpPr>
          <p:spPr>
            <a:xfrm>
              <a:off x="7013714" y="5641774"/>
              <a:ext cx="2140905"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(the) clothing</a:t>
              </a:r>
            </a:p>
          </p:txBody>
        </p:sp>
      </p:grpSp>
      <p:grpSp>
        <p:nvGrpSpPr>
          <p:cNvPr id="65" name="Group 64">
            <a:extLst>
              <a:ext uri="{FF2B5EF4-FFF2-40B4-BE49-F238E27FC236}">
                <a16:creationId xmlns:a16="http://schemas.microsoft.com/office/drawing/2014/main" id="{7EE48308-4AA0-12F5-1303-BA052DAD52BF}"/>
              </a:ext>
            </a:extLst>
          </p:cNvPr>
          <p:cNvGrpSpPr/>
          <p:nvPr/>
        </p:nvGrpSpPr>
        <p:grpSpPr>
          <a:xfrm>
            <a:off x="4473634" y="5258641"/>
            <a:ext cx="2339102" cy="1438908"/>
            <a:chOff x="10039190" y="5218359"/>
            <a:chExt cx="2339102" cy="1438908"/>
          </a:xfrm>
        </p:grpSpPr>
        <p:sp>
          <p:nvSpPr>
            <p:cNvPr id="66" name="Rectangle 65">
              <a:extLst>
                <a:ext uri="{FF2B5EF4-FFF2-40B4-BE49-F238E27FC236}">
                  <a16:creationId xmlns:a16="http://schemas.microsoft.com/office/drawing/2014/main" id="{39C151FF-3F88-8701-36EA-D44387D4B6E4}"/>
                </a:ext>
              </a:extLst>
            </p:cNvPr>
            <p:cNvSpPr/>
            <p:nvPr/>
          </p:nvSpPr>
          <p:spPr>
            <a:xfrm>
              <a:off x="10039190" y="521835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7" name="TextBox 66">
              <a:extLst>
                <a:ext uri="{FF2B5EF4-FFF2-40B4-BE49-F238E27FC236}">
                  <a16:creationId xmlns:a16="http://schemas.microsoft.com/office/drawing/2014/main" id="{C1025C99-81F1-E85A-2462-CB6DF21B8F47}"/>
                </a:ext>
              </a:extLst>
            </p:cNvPr>
            <p:cNvSpPr txBox="1"/>
            <p:nvPr/>
          </p:nvSpPr>
          <p:spPr>
            <a:xfrm>
              <a:off x="10072138" y="5534520"/>
              <a:ext cx="2258914"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people, you (in general)</a:t>
              </a:r>
            </a:p>
          </p:txBody>
        </p:sp>
      </p:grpSp>
      <p:sp>
        <p:nvSpPr>
          <p:cNvPr id="72" name="Rectangle: Rounded Corners 71">
            <a:extLst>
              <a:ext uri="{FF2B5EF4-FFF2-40B4-BE49-F238E27FC236}">
                <a16:creationId xmlns:a16="http://schemas.microsoft.com/office/drawing/2014/main" id="{C7D3B4DF-4FDA-7DB1-AEBE-49AA7F2C6BED}"/>
              </a:ext>
            </a:extLst>
          </p:cNvPr>
          <p:cNvSpPr/>
          <p:nvPr/>
        </p:nvSpPr>
        <p:spPr>
          <a:xfrm rot="21001264">
            <a:off x="7769934" y="3821369"/>
            <a:ext cx="1320079" cy="49231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Segoe Print" panose="02000600000000000000" pitchFamily="2" charset="0"/>
              </a:rPr>
              <a:t>then</a:t>
            </a:r>
          </a:p>
        </p:txBody>
      </p:sp>
      <p:pic>
        <p:nvPicPr>
          <p:cNvPr id="1026" name="Picture 2" descr="Icon&#10;&#10;Description automatically generated">
            <a:extLst>
              <a:ext uri="{FF2B5EF4-FFF2-40B4-BE49-F238E27FC236}">
                <a16:creationId xmlns:a16="http://schemas.microsoft.com/office/drawing/2014/main" id="{D5C5078B-69B9-8FAB-33F7-54F9E81C09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1275" y="1900305"/>
            <a:ext cx="991256" cy="98622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AB292BCE-3626-5E77-B74E-D74C3CF70E93}"/>
              </a:ext>
            </a:extLst>
          </p:cNvPr>
          <p:cNvGrpSpPr/>
          <p:nvPr/>
        </p:nvGrpSpPr>
        <p:grpSpPr>
          <a:xfrm>
            <a:off x="7572576" y="1883048"/>
            <a:ext cx="1609100" cy="914400"/>
            <a:chOff x="3968389" y="4769771"/>
            <a:chExt cx="1609100" cy="914400"/>
          </a:xfrm>
        </p:grpSpPr>
        <p:pic>
          <p:nvPicPr>
            <p:cNvPr id="6" name="Graphic 5" descr="User with solid fill">
              <a:extLst>
                <a:ext uri="{FF2B5EF4-FFF2-40B4-BE49-F238E27FC236}">
                  <a16:creationId xmlns:a16="http://schemas.microsoft.com/office/drawing/2014/main" id="{2E887ECD-D067-45A5-AC4F-306B79238D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46588" y="4923183"/>
              <a:ext cx="630901" cy="630901"/>
            </a:xfrm>
            <a:prstGeom prst="rect">
              <a:avLst/>
            </a:prstGeom>
          </p:spPr>
        </p:pic>
        <p:pic>
          <p:nvPicPr>
            <p:cNvPr id="7" name="Graphic 6" descr="Users with solid fill">
              <a:extLst>
                <a:ext uri="{FF2B5EF4-FFF2-40B4-BE49-F238E27FC236}">
                  <a16:creationId xmlns:a16="http://schemas.microsoft.com/office/drawing/2014/main" id="{1512303F-D6EE-100D-D3C9-3B0B9F4B781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68389" y="4769771"/>
              <a:ext cx="914400" cy="914400"/>
            </a:xfrm>
            <a:prstGeom prst="rect">
              <a:avLst/>
            </a:prstGeom>
          </p:spPr>
        </p:pic>
        <p:cxnSp>
          <p:nvCxnSpPr>
            <p:cNvPr id="8" name="Straight Connector 7">
              <a:extLst>
                <a:ext uri="{FF2B5EF4-FFF2-40B4-BE49-F238E27FC236}">
                  <a16:creationId xmlns:a16="http://schemas.microsoft.com/office/drawing/2014/main" id="{C6489643-C9FA-2CD6-AA8A-99DE3BE469BA}"/>
                </a:ext>
              </a:extLst>
            </p:cNvPr>
            <p:cNvCxnSpPr/>
            <p:nvPr/>
          </p:nvCxnSpPr>
          <p:spPr>
            <a:xfrm>
              <a:off x="4946588" y="4923183"/>
              <a:ext cx="0" cy="63090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1030" name="Picture 6" descr="Free clothes clothing boots illustration">
            <a:extLst>
              <a:ext uri="{FF2B5EF4-FFF2-40B4-BE49-F238E27FC236}">
                <a16:creationId xmlns:a16="http://schemas.microsoft.com/office/drawing/2014/main" id="{8E4F627D-1B82-2C7D-EC8D-947C2004E3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21409" y="3590445"/>
            <a:ext cx="1649485" cy="99122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94D43B64-A153-7CD6-8C34-F3D15958AB7B}"/>
              </a:ext>
            </a:extLst>
          </p:cNvPr>
          <p:cNvGrpSpPr/>
          <p:nvPr/>
        </p:nvGrpSpPr>
        <p:grpSpPr>
          <a:xfrm>
            <a:off x="5267973" y="1918020"/>
            <a:ext cx="991063" cy="986224"/>
            <a:chOff x="1085596" y="4783943"/>
            <a:chExt cx="1252307" cy="1246193"/>
          </a:xfrm>
        </p:grpSpPr>
        <p:sp>
          <p:nvSpPr>
            <p:cNvPr id="20" name="Oval 19">
              <a:extLst>
                <a:ext uri="{FF2B5EF4-FFF2-40B4-BE49-F238E27FC236}">
                  <a16:creationId xmlns:a16="http://schemas.microsoft.com/office/drawing/2014/main" id="{9668FB66-FFBD-F4AB-B848-93F11BFA7DF7}"/>
                </a:ext>
              </a:extLst>
            </p:cNvPr>
            <p:cNvSpPr/>
            <p:nvPr/>
          </p:nvSpPr>
          <p:spPr>
            <a:xfrm>
              <a:off x="1085596" y="4783943"/>
              <a:ext cx="1252307" cy="124619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Picture 17" descr="A silhouette of a person holding dresses&#10;&#10;Description automatically generated">
              <a:extLst>
                <a:ext uri="{FF2B5EF4-FFF2-40B4-BE49-F238E27FC236}">
                  <a16:creationId xmlns:a16="http://schemas.microsoft.com/office/drawing/2014/main" id="{00630325-FF6B-71D9-764F-573FC0B7F909}"/>
                </a:ext>
              </a:extLst>
            </p:cNvPr>
            <p:cNvPicPr>
              <a:picLocks noChangeAspect="1"/>
            </p:cNvPicPr>
            <p:nvPr/>
          </p:nvPicPr>
          <p:blipFill>
            <a:blip r:embed="rId11">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01507" y="4854648"/>
              <a:ext cx="967263" cy="1060014"/>
            </a:xfrm>
            <a:prstGeom prst="rect">
              <a:avLst/>
            </a:prstGeom>
          </p:spPr>
        </p:pic>
      </p:grpSp>
    </p:spTree>
    <p:extLst>
      <p:ext uri="{BB962C8B-B14F-4D97-AF65-F5344CB8AC3E}">
        <p14:creationId xmlns:p14="http://schemas.microsoft.com/office/powerpoint/2010/main" val="312446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circle(out)">
                                      <p:cBhvr>
                                        <p:cTn id="14" dur="2000"/>
                                        <p:tgtEl>
                                          <p:spTgt spid="7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p:cTn id="19" dur="500" fill="hold"/>
                                        <p:tgtEl>
                                          <p:spTgt spid="56"/>
                                        </p:tgtEl>
                                        <p:attrNameLst>
                                          <p:attrName>ppt_w</p:attrName>
                                        </p:attrNameLst>
                                      </p:cBhvr>
                                      <p:tavLst>
                                        <p:tav tm="0">
                                          <p:val>
                                            <p:fltVal val="0"/>
                                          </p:val>
                                        </p:tav>
                                        <p:tav tm="100000">
                                          <p:val>
                                            <p:strVal val="#ppt_w"/>
                                          </p:val>
                                        </p:tav>
                                      </p:tavLst>
                                    </p:anim>
                                    <p:anim calcmode="lin" valueType="num">
                                      <p:cBhvr>
                                        <p:cTn id="20" dur="500" fill="hold"/>
                                        <p:tgtEl>
                                          <p:spTgt spid="56"/>
                                        </p:tgtEl>
                                        <p:attrNameLst>
                                          <p:attrName>ppt_h</p:attrName>
                                        </p:attrNameLst>
                                      </p:cBhvr>
                                      <p:tavLst>
                                        <p:tav tm="0">
                                          <p:val>
                                            <p:fltVal val="0"/>
                                          </p:val>
                                        </p:tav>
                                        <p:tav tm="100000">
                                          <p:val>
                                            <p:strVal val="#ppt_h"/>
                                          </p:val>
                                        </p:tav>
                                      </p:tavLst>
                                    </p:anim>
                                    <p:animEffect transition="in" filter="fade">
                                      <p:cBhvr>
                                        <p:cTn id="21" dur="5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76"/>
                                        </p:tgtEl>
                                        <p:attrNameLst>
                                          <p:attrName>style.visibility</p:attrName>
                                        </p:attrNameLst>
                                      </p:cBhvr>
                                      <p:to>
                                        <p:strVal val="visible"/>
                                      </p:to>
                                    </p:set>
                                    <p:animEffect transition="in" filter="circle(out)">
                                      <p:cBhvr>
                                        <p:cTn id="26" dur="2000"/>
                                        <p:tgtEl>
                                          <p:spTgt spid="7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p:cTn id="31" dur="500" fill="hold"/>
                                        <p:tgtEl>
                                          <p:spTgt spid="59"/>
                                        </p:tgtEl>
                                        <p:attrNameLst>
                                          <p:attrName>ppt_w</p:attrName>
                                        </p:attrNameLst>
                                      </p:cBhvr>
                                      <p:tavLst>
                                        <p:tav tm="0">
                                          <p:val>
                                            <p:fltVal val="0"/>
                                          </p:val>
                                        </p:tav>
                                        <p:tav tm="100000">
                                          <p:val>
                                            <p:strVal val="#ppt_w"/>
                                          </p:val>
                                        </p:tav>
                                      </p:tavLst>
                                    </p:anim>
                                    <p:anim calcmode="lin" valueType="num">
                                      <p:cBhvr>
                                        <p:cTn id="32" dur="500" fill="hold"/>
                                        <p:tgtEl>
                                          <p:spTgt spid="59"/>
                                        </p:tgtEl>
                                        <p:attrNameLst>
                                          <p:attrName>ppt_h</p:attrName>
                                        </p:attrNameLst>
                                      </p:cBhvr>
                                      <p:tavLst>
                                        <p:tav tm="0">
                                          <p:val>
                                            <p:fltVal val="0"/>
                                          </p:val>
                                        </p:tav>
                                        <p:tav tm="100000">
                                          <p:val>
                                            <p:strVal val="#ppt_h"/>
                                          </p:val>
                                        </p:tav>
                                      </p:tavLst>
                                    </p:anim>
                                    <p:animEffect transition="in" filter="fade">
                                      <p:cBhvr>
                                        <p:cTn id="33" dur="500"/>
                                        <p:tgtEl>
                                          <p:spTgt spid="5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circle(out)">
                                      <p:cBhvr>
                                        <p:cTn id="38" dur="2000"/>
                                        <p:tgtEl>
                                          <p:spTgt spid="7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62"/>
                                        </p:tgtEl>
                                        <p:attrNameLst>
                                          <p:attrName>style.visibility</p:attrName>
                                        </p:attrNameLst>
                                      </p:cBhvr>
                                      <p:to>
                                        <p:strVal val="visible"/>
                                      </p:to>
                                    </p:set>
                                    <p:anim calcmode="lin" valueType="num">
                                      <p:cBhvr>
                                        <p:cTn id="43" dur="500" fill="hold"/>
                                        <p:tgtEl>
                                          <p:spTgt spid="62"/>
                                        </p:tgtEl>
                                        <p:attrNameLst>
                                          <p:attrName>ppt_w</p:attrName>
                                        </p:attrNameLst>
                                      </p:cBhvr>
                                      <p:tavLst>
                                        <p:tav tm="0">
                                          <p:val>
                                            <p:fltVal val="0"/>
                                          </p:val>
                                        </p:tav>
                                        <p:tav tm="100000">
                                          <p:val>
                                            <p:strVal val="#ppt_w"/>
                                          </p:val>
                                        </p:tav>
                                      </p:tavLst>
                                    </p:anim>
                                    <p:anim calcmode="lin" valueType="num">
                                      <p:cBhvr>
                                        <p:cTn id="44" dur="500" fill="hold"/>
                                        <p:tgtEl>
                                          <p:spTgt spid="62"/>
                                        </p:tgtEl>
                                        <p:attrNameLst>
                                          <p:attrName>ppt_h</p:attrName>
                                        </p:attrNameLst>
                                      </p:cBhvr>
                                      <p:tavLst>
                                        <p:tav tm="0">
                                          <p:val>
                                            <p:fltVal val="0"/>
                                          </p:val>
                                        </p:tav>
                                        <p:tav tm="100000">
                                          <p:val>
                                            <p:strVal val="#ppt_h"/>
                                          </p:val>
                                        </p:tav>
                                      </p:tavLst>
                                    </p:anim>
                                    <p:animEffect transition="in" filter="fade">
                                      <p:cBhvr>
                                        <p:cTn id="45" dur="500"/>
                                        <p:tgtEl>
                                          <p:spTgt spid="62"/>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circle(out)">
                                      <p:cBhvr>
                                        <p:cTn id="50" dur="2000"/>
                                        <p:tgtEl>
                                          <p:spTgt spid="7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p:cTn id="55" dur="500" fill="hold"/>
                                        <p:tgtEl>
                                          <p:spTgt spid="65"/>
                                        </p:tgtEl>
                                        <p:attrNameLst>
                                          <p:attrName>ppt_w</p:attrName>
                                        </p:attrNameLst>
                                      </p:cBhvr>
                                      <p:tavLst>
                                        <p:tav tm="0">
                                          <p:val>
                                            <p:fltVal val="0"/>
                                          </p:val>
                                        </p:tav>
                                        <p:tav tm="100000">
                                          <p:val>
                                            <p:strVal val="#ppt_w"/>
                                          </p:val>
                                        </p:tav>
                                      </p:tavLst>
                                    </p:anim>
                                    <p:anim calcmode="lin" valueType="num">
                                      <p:cBhvr>
                                        <p:cTn id="56" dur="500" fill="hold"/>
                                        <p:tgtEl>
                                          <p:spTgt spid="65"/>
                                        </p:tgtEl>
                                        <p:attrNameLst>
                                          <p:attrName>ppt_h</p:attrName>
                                        </p:attrNameLst>
                                      </p:cBhvr>
                                      <p:tavLst>
                                        <p:tav tm="0">
                                          <p:val>
                                            <p:fltVal val="0"/>
                                          </p:val>
                                        </p:tav>
                                        <p:tav tm="100000">
                                          <p:val>
                                            <p:strVal val="#ppt_h"/>
                                          </p:val>
                                        </p:tav>
                                      </p:tavLst>
                                    </p:anim>
                                    <p:animEffect transition="in" filter="fade">
                                      <p:cBhvr>
                                        <p:cTn id="57" dur="5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circle(out)">
                                      <p:cBhvr>
                                        <p:cTn id="62" dur="2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6" grpId="0" animBg="1"/>
      <p:bldP spid="77" grpId="0" animBg="1"/>
      <p:bldP spid="73" grpId="0" animBg="1"/>
      <p:bldP spid="7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88874" y="445298"/>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28202" y="1516501"/>
          <a:ext cx="5172473" cy="4318560"/>
        </p:xfrm>
        <a:graphic>
          <a:graphicData uri="http://schemas.openxmlformats.org/drawingml/2006/table">
            <a:tbl>
              <a:tblPr/>
              <a:tblGrid>
                <a:gridCol w="720408">
                  <a:extLst>
                    <a:ext uri="{9D8B030D-6E8A-4147-A177-3AD203B41FA5}">
                      <a16:colId xmlns:a16="http://schemas.microsoft.com/office/drawing/2014/main" val="20000"/>
                    </a:ext>
                  </a:extLst>
                </a:gridCol>
                <a:gridCol w="4452065">
                  <a:extLst>
                    <a:ext uri="{9D8B030D-6E8A-4147-A177-3AD203B41FA5}">
                      <a16:colId xmlns:a16="http://schemas.microsoft.com/office/drawing/2014/main" val="20001"/>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3200">
                          <a:solidFill>
                            <a:srgbClr val="002060"/>
                          </a:solidFill>
                        </a:rPr>
                        <a:t>auf </a:t>
                      </a:r>
                      <a:r>
                        <a:rPr lang="en-US" sz="3200" err="1">
                          <a:solidFill>
                            <a:srgbClr val="002060"/>
                          </a:solidFill>
                        </a:rPr>
                        <a:t>Englisch</a:t>
                      </a:r>
                      <a:r>
                        <a:rPr lang="en-US" sz="320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3_W3_9.3.wav"/>
            </a:hlinkClick>
            <a:extLst>
              <a:ext uri="{FF2B5EF4-FFF2-40B4-BE49-F238E27FC236}">
                <a16:creationId xmlns:a16="http://schemas.microsoft.com/office/drawing/2014/main" id="{4247252A-FC32-4F16-8616-A5FE2859FCB7}"/>
              </a:ext>
            </a:extLst>
          </p:cNvPr>
          <p:cNvSpPr/>
          <p:nvPr/>
        </p:nvSpPr>
        <p:spPr>
          <a:xfrm>
            <a:off x="344483" y="249606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3_W3_9.4.wav"/>
            </a:hlinkClick>
            <a:extLst>
              <a:ext uri="{FF2B5EF4-FFF2-40B4-BE49-F238E27FC236}">
                <a16:creationId xmlns:a16="http://schemas.microsoft.com/office/drawing/2014/main" id="{3AD5864B-E328-4811-82EC-A3D77BDC6BF2}"/>
              </a:ext>
            </a:extLst>
          </p:cNvPr>
          <p:cNvSpPr/>
          <p:nvPr/>
        </p:nvSpPr>
        <p:spPr>
          <a:xfrm>
            <a:off x="344483" y="299862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3_W3_9.5.wav"/>
            </a:hlinkClick>
            <a:extLst>
              <a:ext uri="{FF2B5EF4-FFF2-40B4-BE49-F238E27FC236}">
                <a16:creationId xmlns:a16="http://schemas.microsoft.com/office/drawing/2014/main" id="{F2DAD2AC-ADD2-4480-845B-008BBA9A5F70}"/>
              </a:ext>
            </a:extLst>
          </p:cNvPr>
          <p:cNvSpPr/>
          <p:nvPr/>
        </p:nvSpPr>
        <p:spPr>
          <a:xfrm>
            <a:off x="344483" y="347778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3_W3_9.6.wav"/>
            </a:hlinkClick>
            <a:extLst>
              <a:ext uri="{FF2B5EF4-FFF2-40B4-BE49-F238E27FC236}">
                <a16:creationId xmlns:a16="http://schemas.microsoft.com/office/drawing/2014/main" id="{E47FAB46-1A11-4EF4-B700-EF919D0338F8}"/>
              </a:ext>
            </a:extLst>
          </p:cNvPr>
          <p:cNvSpPr/>
          <p:nvPr/>
        </p:nvSpPr>
        <p:spPr>
          <a:xfrm>
            <a:off x="344483" y="394434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3_W3_9.7.wav"/>
            </a:hlinkClick>
            <a:extLst>
              <a:ext uri="{FF2B5EF4-FFF2-40B4-BE49-F238E27FC236}">
                <a16:creationId xmlns:a16="http://schemas.microsoft.com/office/drawing/2014/main" id="{1ECA2C39-8E1B-46F9-B4CE-5D69DA706F12}"/>
              </a:ext>
            </a:extLst>
          </p:cNvPr>
          <p:cNvSpPr/>
          <p:nvPr/>
        </p:nvSpPr>
        <p:spPr>
          <a:xfrm>
            <a:off x="344483" y="444978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3_W3_9.9.wav"/>
            </a:hlinkClick>
            <a:extLst>
              <a:ext uri="{FF2B5EF4-FFF2-40B4-BE49-F238E27FC236}">
                <a16:creationId xmlns:a16="http://schemas.microsoft.com/office/drawing/2014/main" id="{B06E6BFD-FB69-40F9-9653-301D379E5A17}"/>
              </a:ext>
            </a:extLst>
          </p:cNvPr>
          <p:cNvSpPr/>
          <p:nvPr/>
        </p:nvSpPr>
        <p:spPr>
          <a:xfrm>
            <a:off x="348803" y="494190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3_W3_9.10.wav"/>
            </a:hlinkClick>
            <a:extLst>
              <a:ext uri="{FF2B5EF4-FFF2-40B4-BE49-F238E27FC236}">
                <a16:creationId xmlns:a16="http://schemas.microsoft.com/office/drawing/2014/main" id="{34261C61-C209-49EF-A2E1-6B62F7BA1FCB}"/>
              </a:ext>
            </a:extLst>
          </p:cNvPr>
          <p:cNvSpPr/>
          <p:nvPr/>
        </p:nvSpPr>
        <p:spPr>
          <a:xfrm>
            <a:off x="344483" y="538506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0" name="T3_W3_9.1.wav"/>
            </a:hlinkClick>
            <a:extLst>
              <a:ext uri="{FF2B5EF4-FFF2-40B4-BE49-F238E27FC236}">
                <a16:creationId xmlns:a16="http://schemas.microsoft.com/office/drawing/2014/main" id="{85BDA598-D8FC-421B-AEDB-34FBDED665F3}"/>
              </a:ext>
            </a:extLst>
          </p:cNvPr>
          <p:cNvSpPr/>
          <p:nvPr/>
        </p:nvSpPr>
        <p:spPr>
          <a:xfrm>
            <a:off x="0" y="-32855"/>
            <a:ext cx="206188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Fasnacht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28861" y="-195462"/>
            <a:ext cx="1097375" cy="1402202"/>
          </a:xfrm>
          <a:prstGeom prst="rect">
            <a:avLst/>
          </a:prstGeom>
        </p:spPr>
      </p:pic>
      <p:pic>
        <p:nvPicPr>
          <p:cNvPr id="20" name="Graphic 19" descr="Teacher">
            <a:extLst>
              <a:ext uri="{FF2B5EF4-FFF2-40B4-BE49-F238E27FC236}">
                <a16:creationId xmlns:a16="http://schemas.microsoft.com/office/drawing/2014/main" id="{B6C2BA2F-AAA2-494D-8B4A-A9E54028AEF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018" y="351209"/>
            <a:ext cx="914400" cy="914400"/>
          </a:xfrm>
          <a:prstGeom prst="rect">
            <a:avLst/>
          </a:prstGeom>
        </p:spPr>
      </p:pic>
      <p:sp>
        <p:nvSpPr>
          <p:cNvPr id="23" name="Speech Bubble: Rectangle with Corners Rounded 22">
            <a:hlinkClick r:id="" action="ppaction://noaction">
              <a:snd r:embed="rId14" name="T3_W3_9.2.wav"/>
            </a:hlinkClick>
            <a:extLst>
              <a:ext uri="{FF2B5EF4-FFF2-40B4-BE49-F238E27FC236}">
                <a16:creationId xmlns:a16="http://schemas.microsoft.com/office/drawing/2014/main" id="{9031242A-6C06-4C99-98C8-65900A9410C5}"/>
              </a:ext>
            </a:extLst>
          </p:cNvPr>
          <p:cNvSpPr/>
          <p:nvPr/>
        </p:nvSpPr>
        <p:spPr>
          <a:xfrm>
            <a:off x="1008085" y="565903"/>
            <a:ext cx="4425625"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 name="Google Shape;108;p3">
            <a:hlinkClick r:id="" action="ppaction://noaction">
              <a:snd r:embed="rId14" name="T3_W3_9.2.wav"/>
            </a:hlinkClick>
            <a:extLst>
              <a:ext uri="{FF2B5EF4-FFF2-40B4-BE49-F238E27FC236}">
                <a16:creationId xmlns:a16="http://schemas.microsoft.com/office/drawing/2014/main" id="{807AA42F-1717-4BA6-ADE4-E7ABD8E8DAC6}"/>
              </a:ext>
            </a:extLst>
          </p:cNvPr>
          <p:cNvSpPr txBox="1"/>
          <p:nvPr/>
        </p:nvSpPr>
        <p:spPr>
          <a:xfrm>
            <a:off x="1040529" y="577597"/>
            <a:ext cx="4425625"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Hör</a:t>
            </a:r>
            <a:r>
              <a:rPr kumimoji="0" lang="en-GB" sz="2400" i="0" u="none" strike="noStrike" kern="1200" cap="none" spc="-1" normalizeH="0" baseline="0" noProof="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zu</a:t>
            </a:r>
            <a:r>
              <a:rPr kumimoji="0" lang="en-GB" sz="2400" i="0" u="none" strike="noStrike" kern="1200" cap="none" spc="-1" normalizeH="0" baseline="0" noProof="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Schreib</a:t>
            </a:r>
            <a:r>
              <a:rPr kumimoji="0" lang="en-GB" sz="2400" i="0" u="none" strike="noStrike" kern="1200" cap="none" spc="-1" normalizeH="0" baseline="0" noProof="0">
                <a:ln>
                  <a:noFill/>
                </a:ln>
                <a:solidFill>
                  <a:srgbClr val="002060"/>
                </a:solidFill>
                <a:effectLst/>
                <a:uLnTx/>
                <a:uFillTx/>
                <a:latin typeface="Century Gothic" panose="020B0502020202020204" pitchFamily="34" charset="0"/>
                <a:ea typeface="Century Gothic"/>
              </a:rPr>
              <a:t> auf </a:t>
            </a:r>
            <a:r>
              <a:rPr kumimoji="0" lang="en-GB" sz="2400"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Englisch</a:t>
            </a:r>
            <a:r>
              <a:rPr kumimoji="0" lang="en-GB" sz="2400" i="0" u="none" strike="noStrike" kern="1200" cap="none" spc="-1" normalizeH="0" baseline="0" noProof="0">
                <a:ln>
                  <a:noFill/>
                </a:ln>
                <a:solidFill>
                  <a:srgbClr val="002060"/>
                </a:solidFill>
                <a:effectLst/>
                <a:uLnTx/>
                <a:uFillTx/>
                <a:latin typeface="Century Gothic" panose="020B0502020202020204" pitchFamily="34" charset="0"/>
                <a:ea typeface="Century Gothic"/>
              </a:rPr>
              <a:t>.</a:t>
            </a:r>
            <a:endParaRPr kumimoji="0" sz="2400" b="1" i="0" u="none" strike="noStrike" kern="1200" cap="none" spc="0" normalizeH="0" baseline="0" noProof="0">
              <a:ln>
                <a:noFill/>
              </a:ln>
              <a:solidFill>
                <a:srgbClr val="002060"/>
              </a:solidFill>
              <a:effectLst/>
              <a:uLnTx/>
              <a:uFillTx/>
              <a:latin typeface="Century Gothic" panose="020B0502020202020204" pitchFamily="34" charset="0"/>
              <a:ea typeface="Calibri"/>
              <a:cs typeface="Calibri"/>
              <a:sym typeface="Calibri"/>
            </a:endParaRPr>
          </a:p>
        </p:txBody>
      </p:sp>
      <p:sp>
        <p:nvSpPr>
          <p:cNvPr id="3" name="TextBox 2">
            <a:extLst>
              <a:ext uri="{FF2B5EF4-FFF2-40B4-BE49-F238E27FC236}">
                <a16:creationId xmlns:a16="http://schemas.microsoft.com/office/drawing/2014/main" id="{E5F16C23-1960-39E4-614A-9787DA03554E}"/>
              </a:ext>
            </a:extLst>
          </p:cNvPr>
          <p:cNvSpPr txBox="1"/>
          <p:nvPr/>
        </p:nvSpPr>
        <p:spPr>
          <a:xfrm>
            <a:off x="980173" y="2510377"/>
            <a:ext cx="35114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dance in the street</a:t>
            </a:r>
          </a:p>
        </p:txBody>
      </p:sp>
      <p:sp>
        <p:nvSpPr>
          <p:cNvPr id="7" name="TextBox 6">
            <a:extLst>
              <a:ext uri="{FF2B5EF4-FFF2-40B4-BE49-F238E27FC236}">
                <a16:creationId xmlns:a16="http://schemas.microsoft.com/office/drawing/2014/main" id="{E031C3E1-4EFC-55D7-7D43-92A996B63E6F}"/>
              </a:ext>
            </a:extLst>
          </p:cNvPr>
          <p:cNvSpPr txBox="1"/>
          <p:nvPr/>
        </p:nvSpPr>
        <p:spPr>
          <a:xfrm>
            <a:off x="980173" y="2978281"/>
            <a:ext cx="3511415" cy="461665"/>
          </a:xfrm>
          <a:prstGeom prst="rect">
            <a:avLst/>
          </a:prstGeom>
          <a:noFill/>
        </p:spPr>
        <p:txBody>
          <a:bodyPr wrap="square" lIns="91440" tIns="45720" rIns="91440" bIns="45720" rtlCol="0" anchor="t">
            <a:spAutoFit/>
          </a:bodyPr>
          <a:lstStyle/>
          <a:p>
            <a:pPr>
              <a:defRPr/>
            </a:pPr>
            <a:r>
              <a:rPr lang="en-GB" sz="2400">
                <a:solidFill>
                  <a:srgbClr val="002060"/>
                </a:solidFill>
                <a:latin typeface="Century Gothic"/>
              </a:rPr>
              <a:t>become/get c</a:t>
            </a:r>
            <a:r>
              <a:rPr kumimoji="0" lang="en-GB" sz="2400" b="0" i="0" u="none" strike="noStrike" kern="1200" cap="none" spc="0" normalizeH="0" baseline="0" noProof="0">
                <a:ln>
                  <a:noFill/>
                </a:ln>
                <a:solidFill>
                  <a:srgbClr val="002060"/>
                </a:solidFill>
                <a:effectLst/>
                <a:uLnTx/>
                <a:uFillTx/>
                <a:latin typeface="Century Gothic"/>
              </a:rPr>
              <a:t>old</a:t>
            </a:r>
          </a:p>
        </p:txBody>
      </p:sp>
      <p:sp>
        <p:nvSpPr>
          <p:cNvPr id="8" name="TextBox 7">
            <a:extLst>
              <a:ext uri="{FF2B5EF4-FFF2-40B4-BE49-F238E27FC236}">
                <a16:creationId xmlns:a16="http://schemas.microsoft.com/office/drawing/2014/main" id="{10C7775C-9CB3-8B7E-B767-6D40EC2106D5}"/>
              </a:ext>
            </a:extLst>
          </p:cNvPr>
          <p:cNvSpPr txBox="1"/>
          <p:nvPr/>
        </p:nvSpPr>
        <p:spPr>
          <a:xfrm>
            <a:off x="980173" y="3458728"/>
            <a:ext cx="44406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sing songs in restaurants</a:t>
            </a:r>
          </a:p>
        </p:txBody>
      </p:sp>
      <p:sp>
        <p:nvSpPr>
          <p:cNvPr id="9" name="TextBox 8">
            <a:extLst>
              <a:ext uri="{FF2B5EF4-FFF2-40B4-BE49-F238E27FC236}">
                <a16:creationId xmlns:a16="http://schemas.microsoft.com/office/drawing/2014/main" id="{5297741B-E179-06DC-48CD-19CC0EDFF112}"/>
              </a:ext>
            </a:extLst>
          </p:cNvPr>
          <p:cNvSpPr txBox="1"/>
          <p:nvPr/>
        </p:nvSpPr>
        <p:spPr>
          <a:xfrm>
            <a:off x="980173" y="3945293"/>
            <a:ext cx="35114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go</a:t>
            </a:r>
            <a:r>
              <a:rPr kumimoji="0" lang="en-GB" sz="2400" b="0" i="0" u="none" strike="noStrike" kern="1200" cap="none" spc="0" normalizeH="0" noProof="0">
                <a:ln>
                  <a:noFill/>
                </a:ln>
                <a:solidFill>
                  <a:srgbClr val="002060"/>
                </a:solidFill>
                <a:effectLst/>
                <a:uLnTx/>
                <a:uFillTx/>
                <a:latin typeface="Century Gothic" panose="020B0502020202020204" pitchFamily="34" charset="0"/>
              </a:rPr>
              <a:t> to a party</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0D7A36D9-FF25-E322-7227-FCB15A0765B6}"/>
              </a:ext>
            </a:extLst>
          </p:cNvPr>
          <p:cNvSpPr txBox="1"/>
          <p:nvPr/>
        </p:nvSpPr>
        <p:spPr>
          <a:xfrm>
            <a:off x="980173" y="4907723"/>
            <a:ext cx="44205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eat “</a:t>
            </a:r>
            <a:r>
              <a:rPr kumimoji="0" lang="en-GB" sz="2400" b="0" i="0" u="none" strike="noStrike" kern="1200" cap="none" spc="0" normalizeH="0" baseline="0" noProof="0" err="1">
                <a:ln>
                  <a:noFill/>
                </a:ln>
                <a:solidFill>
                  <a:srgbClr val="002060"/>
                </a:solidFill>
                <a:effectLst/>
                <a:uLnTx/>
                <a:uFillTx/>
                <a:latin typeface="Century Gothic" panose="020B0502020202020204" pitchFamily="34" charset="0"/>
              </a:rPr>
              <a:t>Fasnachtschüechli</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a:t>
            </a:r>
          </a:p>
        </p:txBody>
      </p:sp>
      <p:sp>
        <p:nvSpPr>
          <p:cNvPr id="12" name="TextBox 11">
            <a:extLst>
              <a:ext uri="{FF2B5EF4-FFF2-40B4-BE49-F238E27FC236}">
                <a16:creationId xmlns:a16="http://schemas.microsoft.com/office/drawing/2014/main" id="{FA94FD5F-7FBB-22E7-0477-42FAAB5D94BD}"/>
              </a:ext>
            </a:extLst>
          </p:cNvPr>
          <p:cNvSpPr txBox="1"/>
          <p:nvPr/>
        </p:nvSpPr>
        <p:spPr>
          <a:xfrm>
            <a:off x="980173" y="5352408"/>
            <a:ext cx="35114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need party clothes</a:t>
            </a:r>
          </a:p>
        </p:txBody>
      </p:sp>
      <p:sp>
        <p:nvSpPr>
          <p:cNvPr id="13" name="Rectangle: Rounded Corners 12">
            <a:extLst>
              <a:ext uri="{FF2B5EF4-FFF2-40B4-BE49-F238E27FC236}">
                <a16:creationId xmlns:a16="http://schemas.microsoft.com/office/drawing/2014/main" id="{A96178A2-1618-F866-6B01-B27C165B8AA2}"/>
              </a:ext>
            </a:extLst>
          </p:cNvPr>
          <p:cNvSpPr/>
          <p:nvPr/>
        </p:nvSpPr>
        <p:spPr>
          <a:xfrm>
            <a:off x="5633819" y="1218729"/>
            <a:ext cx="6351038" cy="5451410"/>
          </a:xfrm>
          <a:prstGeom prst="roundRect">
            <a:avLst/>
          </a:prstGeom>
          <a:solidFill>
            <a:srgbClr val="FFF3E7"/>
          </a:solidFill>
          <a:ln w="57150">
            <a:solidFill>
              <a:srgbClr val="FAAF5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 name="Rectangle: Rounded Corners 13">
            <a:extLst>
              <a:ext uri="{FF2B5EF4-FFF2-40B4-BE49-F238E27FC236}">
                <a16:creationId xmlns:a16="http://schemas.microsoft.com/office/drawing/2014/main" id="{A3C57488-1D9D-7609-2FEF-50569A7D9557}"/>
              </a:ext>
            </a:extLst>
          </p:cNvPr>
          <p:cNvSpPr/>
          <p:nvPr/>
        </p:nvSpPr>
        <p:spPr>
          <a:xfrm>
            <a:off x="9038157" y="1912861"/>
            <a:ext cx="2814075"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Rectangle: Rounded Corners 29">
            <a:extLst>
              <a:ext uri="{FF2B5EF4-FFF2-40B4-BE49-F238E27FC236}">
                <a16:creationId xmlns:a16="http://schemas.microsoft.com/office/drawing/2014/main" id="{F236EB7B-4F15-5A84-1BE5-813F3D2DE010}"/>
              </a:ext>
            </a:extLst>
          </p:cNvPr>
          <p:cNvSpPr/>
          <p:nvPr/>
        </p:nvSpPr>
        <p:spPr>
          <a:xfrm>
            <a:off x="9038157" y="3022122"/>
            <a:ext cx="2814075"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Rectangle: Rounded Corners 30">
            <a:extLst>
              <a:ext uri="{FF2B5EF4-FFF2-40B4-BE49-F238E27FC236}">
                <a16:creationId xmlns:a16="http://schemas.microsoft.com/office/drawing/2014/main" id="{981D87F8-DF86-16AB-BD99-701B55F1C402}"/>
              </a:ext>
            </a:extLst>
          </p:cNvPr>
          <p:cNvSpPr/>
          <p:nvPr/>
        </p:nvSpPr>
        <p:spPr>
          <a:xfrm>
            <a:off x="9053127" y="4217711"/>
            <a:ext cx="2814075"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Rectangle: Rounded Corners 55">
            <a:extLst>
              <a:ext uri="{FF2B5EF4-FFF2-40B4-BE49-F238E27FC236}">
                <a16:creationId xmlns:a16="http://schemas.microsoft.com/office/drawing/2014/main" id="{E5ABC6BC-357B-BDC0-B392-2997E5FB4FCF}"/>
              </a:ext>
            </a:extLst>
          </p:cNvPr>
          <p:cNvSpPr/>
          <p:nvPr/>
        </p:nvSpPr>
        <p:spPr>
          <a:xfrm>
            <a:off x="5803924" y="1926521"/>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Rectangle: Rounded Corners 56">
            <a:extLst>
              <a:ext uri="{FF2B5EF4-FFF2-40B4-BE49-F238E27FC236}">
                <a16:creationId xmlns:a16="http://schemas.microsoft.com/office/drawing/2014/main" id="{D1BC6CAE-912B-B5EE-8DE5-1043337A6B72}"/>
              </a:ext>
            </a:extLst>
          </p:cNvPr>
          <p:cNvSpPr/>
          <p:nvPr/>
        </p:nvSpPr>
        <p:spPr>
          <a:xfrm>
            <a:off x="5798340" y="3017439"/>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Rectangle: Rounded Corners 57">
            <a:extLst>
              <a:ext uri="{FF2B5EF4-FFF2-40B4-BE49-F238E27FC236}">
                <a16:creationId xmlns:a16="http://schemas.microsoft.com/office/drawing/2014/main" id="{E275AACE-0F71-D7A0-228B-5010669CA2DE}"/>
              </a:ext>
            </a:extLst>
          </p:cNvPr>
          <p:cNvSpPr/>
          <p:nvPr/>
        </p:nvSpPr>
        <p:spPr>
          <a:xfrm>
            <a:off x="5780056" y="4217711"/>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Rectangle: Rounded Corners 58">
            <a:extLst>
              <a:ext uri="{FF2B5EF4-FFF2-40B4-BE49-F238E27FC236}">
                <a16:creationId xmlns:a16="http://schemas.microsoft.com/office/drawing/2014/main" id="{28A45C77-A0DB-CAAC-03AF-204CB799058E}"/>
              </a:ext>
            </a:extLst>
          </p:cNvPr>
          <p:cNvSpPr/>
          <p:nvPr/>
        </p:nvSpPr>
        <p:spPr>
          <a:xfrm>
            <a:off x="5831229" y="5317684"/>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60" name="Picture 59" descr="A picture containing diagram&#10;&#10;Description automatically generated">
            <a:extLst>
              <a:ext uri="{FF2B5EF4-FFF2-40B4-BE49-F238E27FC236}">
                <a16:creationId xmlns:a16="http://schemas.microsoft.com/office/drawing/2014/main" id="{AB894B96-9D20-D15D-E778-BA6BBD43869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18678" y="3088176"/>
            <a:ext cx="977335" cy="937485"/>
          </a:xfrm>
          <a:prstGeom prst="rect">
            <a:avLst/>
          </a:prstGeom>
        </p:spPr>
      </p:pic>
      <p:pic>
        <p:nvPicPr>
          <p:cNvPr id="62" name="Picture 61">
            <a:extLst>
              <a:ext uri="{FF2B5EF4-FFF2-40B4-BE49-F238E27FC236}">
                <a16:creationId xmlns:a16="http://schemas.microsoft.com/office/drawing/2014/main" id="{F7E15DDE-2A29-0391-0238-E0BDF8D5A0E2}"/>
              </a:ext>
            </a:extLst>
          </p:cNvPr>
          <p:cNvPicPr>
            <a:picLocks noChangeAspect="1"/>
          </p:cNvPicPr>
          <p:nvPr/>
        </p:nvPicPr>
        <p:blipFill>
          <a:blip r:embed="rId16"/>
          <a:stretch>
            <a:fillRect/>
          </a:stretch>
        </p:blipFill>
        <p:spPr>
          <a:xfrm>
            <a:off x="6261085" y="3087776"/>
            <a:ext cx="889537" cy="878059"/>
          </a:xfrm>
          <a:prstGeom prst="rect">
            <a:avLst/>
          </a:prstGeom>
        </p:spPr>
      </p:pic>
      <p:sp>
        <p:nvSpPr>
          <p:cNvPr id="10" name="TextBox 9">
            <a:extLst>
              <a:ext uri="{FF2B5EF4-FFF2-40B4-BE49-F238E27FC236}">
                <a16:creationId xmlns:a16="http://schemas.microsoft.com/office/drawing/2014/main" id="{6CEF7C87-A55B-14CA-06CE-4ABCD4C01451}"/>
              </a:ext>
            </a:extLst>
          </p:cNvPr>
          <p:cNvSpPr txBox="1"/>
          <p:nvPr/>
        </p:nvSpPr>
        <p:spPr>
          <a:xfrm>
            <a:off x="980173" y="4442051"/>
            <a:ext cx="4657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see lots</a:t>
            </a:r>
            <a:r>
              <a:rPr kumimoji="0" lang="en-GB" sz="2400" b="0" i="0" u="none" strike="noStrike" kern="1200" cap="none" spc="0" normalizeH="0" noProof="0">
                <a:ln>
                  <a:noFill/>
                </a:ln>
                <a:solidFill>
                  <a:srgbClr val="002060"/>
                </a:solidFill>
                <a:effectLst/>
                <a:uLnTx/>
                <a:uFillTx/>
                <a:latin typeface="Century Gothic" panose="020B0502020202020204" pitchFamily="34" charset="0"/>
              </a:rPr>
              <a:t> of great masks</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pic>
        <p:nvPicPr>
          <p:cNvPr id="1029" name="Picture 1028">
            <a:extLst>
              <a:ext uri="{FF2B5EF4-FFF2-40B4-BE49-F238E27FC236}">
                <a16:creationId xmlns:a16="http://schemas.microsoft.com/office/drawing/2014/main" id="{BE178E31-AEA0-3714-5FB8-B422A79C212B}"/>
              </a:ext>
            </a:extLst>
          </p:cNvPr>
          <p:cNvPicPr>
            <a:picLocks noChangeAspect="1"/>
          </p:cNvPicPr>
          <p:nvPr/>
        </p:nvPicPr>
        <p:blipFill>
          <a:blip r:embed="rId17"/>
          <a:stretch>
            <a:fillRect/>
          </a:stretch>
        </p:blipFill>
        <p:spPr>
          <a:xfrm>
            <a:off x="7743687" y="4237895"/>
            <a:ext cx="763045" cy="1008060"/>
          </a:xfrm>
          <a:prstGeom prst="rect">
            <a:avLst/>
          </a:prstGeom>
        </p:spPr>
      </p:pic>
      <p:pic>
        <p:nvPicPr>
          <p:cNvPr id="5" name="Picture 4" descr="Icon&#10;&#10;Description automatically generated">
            <a:extLst>
              <a:ext uri="{FF2B5EF4-FFF2-40B4-BE49-F238E27FC236}">
                <a16:creationId xmlns:a16="http://schemas.microsoft.com/office/drawing/2014/main" id="{E6EB4F78-0B84-4E8E-AB68-C0FAA3E65A5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62865" y="1962149"/>
            <a:ext cx="885977" cy="879944"/>
          </a:xfrm>
          <a:prstGeom prst="rect">
            <a:avLst/>
          </a:prstGeom>
        </p:spPr>
      </p:pic>
      <p:pic>
        <p:nvPicPr>
          <p:cNvPr id="35" name="Picture 34" descr="Logo, icon&#10;&#10;Description automatically generated">
            <a:extLst>
              <a:ext uri="{FF2B5EF4-FFF2-40B4-BE49-F238E27FC236}">
                <a16:creationId xmlns:a16="http://schemas.microsoft.com/office/drawing/2014/main" id="{D4D5118A-1A0A-4305-A8CA-66256766DA2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361141" y="1982589"/>
            <a:ext cx="892409" cy="888380"/>
          </a:xfrm>
          <a:prstGeom prst="rect">
            <a:avLst/>
          </a:prstGeom>
        </p:spPr>
      </p:pic>
      <p:pic>
        <p:nvPicPr>
          <p:cNvPr id="26" name="Picture 25" descr="A plate of pastries and a plate of food&#10;&#10;Description automatically generated">
            <a:extLst>
              <a:ext uri="{FF2B5EF4-FFF2-40B4-BE49-F238E27FC236}">
                <a16:creationId xmlns:a16="http://schemas.microsoft.com/office/drawing/2014/main" id="{A64EFEF6-2F69-0CCF-476E-C3049A84BFF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520623" y="5411015"/>
            <a:ext cx="1209174" cy="806116"/>
          </a:xfrm>
          <a:prstGeom prst="rect">
            <a:avLst/>
          </a:prstGeom>
        </p:spPr>
      </p:pic>
      <p:pic>
        <p:nvPicPr>
          <p:cNvPr id="32" name="Picture 31" descr="A cartoon of cars on a road&#10;&#10;Description automatically generated">
            <a:extLst>
              <a:ext uri="{FF2B5EF4-FFF2-40B4-BE49-F238E27FC236}">
                <a16:creationId xmlns:a16="http://schemas.microsoft.com/office/drawing/2014/main" id="{84C69300-2DC5-909B-899E-05B7C5F1C51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682222" y="1973313"/>
            <a:ext cx="885976" cy="885976"/>
          </a:xfrm>
          <a:prstGeom prst="rect">
            <a:avLst/>
          </a:prstGeom>
        </p:spPr>
      </p:pic>
      <p:pic>
        <p:nvPicPr>
          <p:cNvPr id="34" name="Picture 33" descr="A cartoon dinosaur wearing a party hat&#10;&#10;Description automatically generated">
            <a:extLst>
              <a:ext uri="{FF2B5EF4-FFF2-40B4-BE49-F238E27FC236}">
                <a16:creationId xmlns:a16="http://schemas.microsoft.com/office/drawing/2014/main" id="{FAFDA5F3-1811-1871-D00F-1C6DAA5131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672304" y="3043109"/>
            <a:ext cx="905812" cy="1009085"/>
          </a:xfrm>
          <a:prstGeom prst="rect">
            <a:avLst/>
          </a:prstGeom>
        </p:spPr>
      </p:pic>
      <p:pic>
        <p:nvPicPr>
          <p:cNvPr id="38" name="Picture 37" descr="A mask with a happy face&#10;&#10;Description automatically generated">
            <a:extLst>
              <a:ext uri="{FF2B5EF4-FFF2-40B4-BE49-F238E27FC236}">
                <a16:creationId xmlns:a16="http://schemas.microsoft.com/office/drawing/2014/main" id="{945846D6-8070-E7FA-29DF-981E1A9776A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572870" y="4237895"/>
            <a:ext cx="1248268" cy="955705"/>
          </a:xfrm>
          <a:prstGeom prst="rect">
            <a:avLst/>
          </a:prstGeom>
        </p:spPr>
      </p:pic>
      <p:pic>
        <p:nvPicPr>
          <p:cNvPr id="40" name="Picture 39" descr="A blue and white thermometer&#10;&#10;Description automatically generated">
            <a:extLst>
              <a:ext uri="{FF2B5EF4-FFF2-40B4-BE49-F238E27FC236}">
                <a16:creationId xmlns:a16="http://schemas.microsoft.com/office/drawing/2014/main" id="{D05F9C1B-990E-3C1F-C01F-894B4166033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785381" y="3059331"/>
            <a:ext cx="481870" cy="963739"/>
          </a:xfrm>
          <a:prstGeom prst="rect">
            <a:avLst/>
          </a:prstGeom>
        </p:spPr>
      </p:pic>
      <p:pic>
        <p:nvPicPr>
          <p:cNvPr id="42" name="Graphic 41" descr="Fork and knife with solid fill">
            <a:extLst>
              <a:ext uri="{FF2B5EF4-FFF2-40B4-BE49-F238E27FC236}">
                <a16:creationId xmlns:a16="http://schemas.microsoft.com/office/drawing/2014/main" id="{63C0DA22-8580-F901-2530-31FFB73BFE7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569116" y="1951609"/>
            <a:ext cx="914400" cy="914400"/>
          </a:xfrm>
          <a:prstGeom prst="rect">
            <a:avLst/>
          </a:prstGeom>
        </p:spPr>
      </p:pic>
      <p:pic>
        <p:nvPicPr>
          <p:cNvPr id="1026" name="Picture 2" descr="A blue round object with black eyes&#10;&#10;Description automatically generated">
            <a:extLst>
              <a:ext uri="{FF2B5EF4-FFF2-40B4-BE49-F238E27FC236}">
                <a16:creationId xmlns:a16="http://schemas.microsoft.com/office/drawing/2014/main" id="{D9804DEC-CC68-A118-E2EA-421B4D18E3B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318395" y="4256641"/>
            <a:ext cx="977900" cy="9017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A red circle with a white plate and spoon and fork&#10;&#10;Description automatically generated">
            <a:extLst>
              <a:ext uri="{FF2B5EF4-FFF2-40B4-BE49-F238E27FC236}">
                <a16:creationId xmlns:a16="http://schemas.microsoft.com/office/drawing/2014/main" id="{3F567A45-3874-1A78-8480-D09FD19170B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267240" y="5369388"/>
            <a:ext cx="877226" cy="87722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E18C9C24-BB0D-2045-A891-FC699FA500C9}"/>
              </a:ext>
            </a:extLst>
          </p:cNvPr>
          <p:cNvSpPr txBox="1"/>
          <p:nvPr/>
        </p:nvSpPr>
        <p:spPr>
          <a:xfrm>
            <a:off x="8809338" y="5470303"/>
            <a:ext cx="3038179"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err="1">
                <a:ln>
                  <a:noFill/>
                </a:ln>
                <a:solidFill>
                  <a:prstClr val="black"/>
                </a:solidFill>
                <a:effectLst/>
                <a:uLnTx/>
                <a:uFillTx/>
                <a:latin typeface="Century Gothic" panose="020B0502020202020204" pitchFamily="34" charset="0"/>
              </a:rPr>
              <a:t>Fasnachtschüechli</a:t>
            </a: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rPr>
              <a:t> – carnival fritters</a:t>
            </a:r>
          </a:p>
        </p:txBody>
      </p:sp>
      <p:pic>
        <p:nvPicPr>
          <p:cNvPr id="28" name="Picture 27" descr="A cartoon of a purple monster with a hand flexing his muscles&#10;&#10;Description automatically generated">
            <a:extLst>
              <a:ext uri="{FF2B5EF4-FFF2-40B4-BE49-F238E27FC236}">
                <a16:creationId xmlns:a16="http://schemas.microsoft.com/office/drawing/2014/main" id="{EB2CB1F8-20F8-4965-84D7-1C30A3DBFCC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227097" y="4274401"/>
            <a:ext cx="917369" cy="945910"/>
          </a:xfrm>
          <a:prstGeom prst="rect">
            <a:avLst/>
          </a:prstGeom>
        </p:spPr>
      </p:pic>
    </p:spTree>
    <p:extLst>
      <p:ext uri="{BB962C8B-B14F-4D97-AF65-F5344CB8AC3E}">
        <p14:creationId xmlns:p14="http://schemas.microsoft.com/office/powerpoint/2010/main" val="165422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1" grpId="0"/>
      <p:bldP spid="12" grpId="0"/>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2993</Words>
  <Application>Microsoft Office PowerPoint</Application>
  <PresentationFormat>Widescreen</PresentationFormat>
  <Paragraphs>413</Paragraphs>
  <Slides>14</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Arial</vt:lpstr>
      <vt:lpstr>Calibri</vt:lpstr>
      <vt:lpstr>Century Gothic</vt:lpstr>
      <vt:lpstr>Century Gothic</vt:lpstr>
      <vt:lpstr>Modern Love</vt:lpstr>
      <vt:lpstr>Segoe Print</vt:lpstr>
      <vt:lpstr>Symbol</vt:lpstr>
      <vt:lpstr>Wingdings</vt:lpstr>
      <vt:lpstr>1_Office Theme</vt:lpstr>
      <vt:lpstr>2_Office Theme</vt:lpstr>
      <vt:lpstr>PowerPoint Presentation</vt:lpstr>
      <vt:lpstr>aussprechen</vt:lpstr>
      <vt:lpstr>aussprechen</vt:lpstr>
      <vt:lpstr>aussprechen</vt:lpstr>
      <vt:lpstr>aussprechen</vt:lpstr>
      <vt:lpstr>hören</vt:lpstr>
      <vt:lpstr>Vokabeln</vt:lpstr>
      <vt:lpstr>Vokabeln</vt:lpstr>
      <vt:lpstr>hören</vt:lpstr>
      <vt:lpstr>‘Sie’ (they) and ‘man’ (people/you in general)</vt:lpstr>
      <vt:lpstr>Kultur</vt:lpstr>
      <vt:lpstr>lesen</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9</cp:revision>
  <dcterms:created xsi:type="dcterms:W3CDTF">2021-07-02T19:27:01Z</dcterms:created>
  <dcterms:modified xsi:type="dcterms:W3CDTF">2024-02-13T10:39:08Z</dcterms:modified>
</cp:coreProperties>
</file>