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7"/>
  </p:notesMasterIdLst>
  <p:sldIdLst>
    <p:sldId id="939" r:id="rId3"/>
    <p:sldId id="925" r:id="rId4"/>
    <p:sldId id="926" r:id="rId5"/>
    <p:sldId id="927" r:id="rId6"/>
    <p:sldId id="928" r:id="rId7"/>
    <p:sldId id="940" r:id="rId8"/>
    <p:sldId id="941" r:id="rId9"/>
    <p:sldId id="933" r:id="rId10"/>
    <p:sldId id="937" r:id="rId11"/>
    <p:sldId id="934" r:id="rId12"/>
    <p:sldId id="300" r:id="rId13"/>
    <p:sldId id="281" r:id="rId14"/>
    <p:sldId id="935" r:id="rId15"/>
    <p:sldId id="9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9C1FA"/>
    <a:srgbClr val="0070C0"/>
    <a:srgbClr val="FFFFCC"/>
    <a:srgbClr val="FFD10D"/>
    <a:srgbClr val="2E94AF"/>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9B25F-FF31-40D4-9768-046E34FFE38C}" v="1" dt="2024-02-13T10:16:52.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65187" autoAdjust="0"/>
  </p:normalViewPr>
  <p:slideViewPr>
    <p:cSldViewPr snapToGrid="0">
      <p:cViewPr varScale="1">
        <p:scale>
          <a:sx n="66" d="100"/>
          <a:sy n="66" d="100"/>
        </p:scale>
        <p:origin x="1212"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4B9B25F-FF31-40D4-9768-046E34FFE38C}"/>
    <pc:docChg chg="custSel modSld">
      <pc:chgData name="Charlotte Moss" userId="17b589c9-cb67-41ed-a894-f82ca12b573d" providerId="ADAL" clId="{34B9B25F-FF31-40D4-9768-046E34FFE38C}" dt="2024-02-13T10:18:12.287" v="20" actId="20577"/>
      <pc:docMkLst>
        <pc:docMk/>
      </pc:docMkLst>
      <pc:sldChg chg="modNotesTx">
        <pc:chgData name="Charlotte Moss" userId="17b589c9-cb67-41ed-a894-f82ca12b573d" providerId="ADAL" clId="{34B9B25F-FF31-40D4-9768-046E34FFE38C}" dt="2024-02-13T10:18:12.287" v="20" actId="20577"/>
        <pc:sldMkLst>
          <pc:docMk/>
          <pc:sldMk cId="2571024168" sldId="9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geograph.org.uk/photo/5173186" TargetMode="External"/><Relationship Id="rId3" Type="http://schemas.openxmlformats.org/officeDocument/2006/relationships/hyperlink" Target="https://www.flickr.com/photos/bund_ruhr_karneval/" TargetMode="External"/><Relationship Id="rId7" Type="http://schemas.openxmlformats.org/officeDocument/2006/relationships/hyperlink" Target="https://creativecommons.org/licenses/by-sa/3.0/deed.e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commons.wikimedia.org/wiki/User:-jkb-" TargetMode="External"/><Relationship Id="rId5" Type="http://schemas.openxmlformats.org/officeDocument/2006/relationships/hyperlink" Target="https://commons.wikimedia.org/wiki/File:Basler_Fasnacht_2017,_Kinderumzug.jpg" TargetMode="External"/><Relationship Id="rId10" Type="http://schemas.openxmlformats.org/officeDocument/2006/relationships/hyperlink" Target="https://creativecommons.org/licenses/by-sa/2.0/" TargetMode="External"/><Relationship Id="rId4" Type="http://schemas.openxmlformats.org/officeDocument/2006/relationships/hyperlink" Target="https://creativecommons.org/licenses/by-nc-nd/2.0/" TargetMode="External"/><Relationship Id="rId9" Type="http://schemas.openxmlformats.org/officeDocument/2006/relationships/hyperlink" Target="https://www.geograph.org.uk/profile/11431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akane86/1649135539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akane8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[er-] </a:t>
            </a:r>
            <a:r>
              <a:rPr lang="en-GB" sz="1200" b="0" i="0" strike="noStrike" spc="-1" dirty="0">
                <a:solidFill>
                  <a:srgbClr val="002060"/>
                </a:solidFill>
                <a:latin typeface="Century Gothic"/>
                <a:ea typeface="Century Gothic"/>
              </a:rPr>
              <a:t>er [20] </a:t>
            </a:r>
            <a:r>
              <a:rPr lang="en-GB" sz="1200" b="0" i="0" strike="noStrike" spc="-1" dirty="0" err="1">
                <a:solidFill>
                  <a:srgbClr val="002060"/>
                </a:solidFill>
                <a:latin typeface="Century Gothic"/>
                <a:ea typeface="Century Gothic"/>
              </a:rPr>
              <a:t>fertig</a:t>
            </a:r>
            <a:r>
              <a:rPr lang="en-GB" sz="1200" b="0" i="0" strike="noStrike" spc="-1" dirty="0">
                <a:solidFill>
                  <a:srgbClr val="002060"/>
                </a:solidFill>
                <a:latin typeface="Century Gothic"/>
                <a:ea typeface="Century Gothic"/>
              </a:rPr>
              <a:t> [n/a] </a:t>
            </a:r>
            <a:r>
              <a:rPr lang="en-GB" sz="1200" b="0" i="0" strike="noStrike" spc="-1" dirty="0" err="1">
                <a:solidFill>
                  <a:srgbClr val="002060"/>
                </a:solidFill>
                <a:latin typeface="Century Gothic"/>
                <a:ea typeface="Century Gothic"/>
              </a:rPr>
              <a:t>Konzert</a:t>
            </a:r>
            <a:r>
              <a:rPr lang="en-GB" sz="1200" b="0" i="0" strike="noStrike" spc="-1" dirty="0">
                <a:solidFill>
                  <a:srgbClr val="002060"/>
                </a:solidFill>
                <a:latin typeface="Century Gothic"/>
                <a:ea typeface="Century Gothic"/>
              </a:rPr>
              <a:t> [2350] </a:t>
            </a:r>
            <a:r>
              <a:rPr lang="en-GB" sz="1200" b="0" i="0" strike="noStrike" spc="-1" dirty="0" err="1">
                <a:solidFill>
                  <a:srgbClr val="002060"/>
                </a:solidFill>
                <a:latin typeface="Century Gothic"/>
                <a:ea typeface="Century Gothic"/>
              </a:rPr>
              <a:t>schwer</a:t>
            </a:r>
            <a:r>
              <a:rPr lang="en-GB" sz="1200" b="0" i="0" strike="noStrike" spc="-1" dirty="0">
                <a:solidFill>
                  <a:srgbClr val="002060"/>
                </a:solidFill>
                <a:latin typeface="Century Gothic"/>
                <a:ea typeface="Century Gothic"/>
              </a:rPr>
              <a:t> [256] </a:t>
            </a:r>
            <a:r>
              <a:rPr lang="en-GB" sz="1200" b="0" i="0" strike="noStrike" spc="-1" dirty="0" err="1">
                <a:solidFill>
                  <a:srgbClr val="002060"/>
                </a:solidFill>
                <a:latin typeface="Century Gothic"/>
                <a:ea typeface="Century Gothic"/>
              </a:rPr>
              <a:t>wer</a:t>
            </a:r>
            <a:r>
              <a:rPr lang="en-GB" sz="1200" b="0" i="0" strike="noStrike" spc="-1" dirty="0">
                <a:solidFill>
                  <a:srgbClr val="002060"/>
                </a:solidFill>
                <a:latin typeface="Century Gothic"/>
                <a:ea typeface="Century Gothic"/>
              </a:rPr>
              <a:t>? [173]</a:t>
            </a:r>
          </a:p>
          <a:p>
            <a:pPr marL="216000" indent="-216000">
              <a:lnSpc>
                <a:spcPct val="100000"/>
              </a:lnSpc>
            </a:pPr>
            <a:r>
              <a:rPr lang="en-GB" sz="1200" b="1" i="0" strike="noStrike" spc="-1" dirty="0">
                <a:solidFill>
                  <a:srgbClr val="002060"/>
                </a:solidFill>
                <a:latin typeface="Century Gothic"/>
                <a:ea typeface="Century Gothic"/>
              </a:rPr>
              <a:t>[-er] </a:t>
            </a:r>
            <a:r>
              <a:rPr lang="en-GB" sz="1200" b="0" i="0" strike="noStrike" spc="-1" dirty="0" err="1">
                <a:solidFill>
                  <a:srgbClr val="002060"/>
                </a:solidFill>
                <a:latin typeface="Century Gothic"/>
                <a:ea typeface="Century Gothic"/>
              </a:rPr>
              <a:t>wieder</a:t>
            </a:r>
            <a:r>
              <a:rPr lang="en-GB" sz="1200" b="0" i="0" strike="noStrike" spc="-1" dirty="0">
                <a:solidFill>
                  <a:srgbClr val="002060"/>
                </a:solidFill>
                <a:latin typeface="Century Gothic"/>
                <a:ea typeface="Century Gothic"/>
              </a:rPr>
              <a:t> [74] </a:t>
            </a:r>
            <a:r>
              <a:rPr lang="en-GB" sz="1200" b="0" i="0" strike="noStrike" spc="-1" dirty="0" err="1">
                <a:solidFill>
                  <a:srgbClr val="002060"/>
                </a:solidFill>
                <a:latin typeface="Century Gothic"/>
                <a:ea typeface="Century Gothic"/>
              </a:rPr>
              <a:t>aber</a:t>
            </a:r>
            <a:r>
              <a:rPr lang="en-GB" sz="1200" b="0" i="0" strike="noStrike" spc="-1" dirty="0">
                <a:solidFill>
                  <a:srgbClr val="002060"/>
                </a:solidFill>
                <a:latin typeface="Century Gothic"/>
                <a:ea typeface="Century Gothic"/>
              </a:rPr>
              <a:t> [31] </a:t>
            </a:r>
            <a:r>
              <a:rPr lang="en-GB" sz="1200" b="0" i="0" strike="noStrike" spc="-1" dirty="0" err="1">
                <a:solidFill>
                  <a:srgbClr val="002060"/>
                </a:solidFill>
                <a:latin typeface="Century Gothic"/>
                <a:ea typeface="Century Gothic"/>
              </a:rPr>
              <a:t>oder</a:t>
            </a:r>
            <a:r>
              <a:rPr lang="en-GB" sz="1200" b="0" i="0" strike="noStrike" spc="-1" dirty="0">
                <a:solidFill>
                  <a:srgbClr val="002060"/>
                </a:solidFill>
                <a:latin typeface="Century Gothic"/>
                <a:ea typeface="Century Gothic"/>
              </a:rPr>
              <a:t> [35] </a:t>
            </a:r>
            <a:r>
              <a:rPr lang="en-GB" sz="1200" b="0" i="0" strike="noStrike" spc="-1" dirty="0" err="1">
                <a:solidFill>
                  <a:srgbClr val="002060"/>
                </a:solidFill>
                <a:latin typeface="Century Gothic"/>
                <a:ea typeface="Century Gothic"/>
              </a:rPr>
              <a:t>Oktober</a:t>
            </a:r>
            <a:r>
              <a:rPr lang="en-GB" sz="1200" b="0" i="0" strike="noStrike" spc="-1" dirty="0">
                <a:solidFill>
                  <a:srgbClr val="002060"/>
                </a:solidFill>
                <a:latin typeface="Century Gothic"/>
                <a:ea typeface="Century Gothic"/>
              </a:rPr>
              <a:t> [1223] wunderbar [1603]</a:t>
            </a:r>
          </a:p>
          <a:p>
            <a:pPr marL="216000" indent="-216000">
              <a:lnSpc>
                <a:spcPct val="100000"/>
              </a:lnSpc>
            </a:pPr>
            <a:endParaRPr lang="en-GB" sz="1200" b="1" i="0" strike="noStrike" spc="-1" dirty="0">
              <a:solidFill>
                <a:srgbClr val="002060"/>
              </a:solidFill>
              <a:latin typeface="Century Gothic"/>
              <a:ea typeface="Century Gothic"/>
            </a:endParaRPr>
          </a:p>
          <a:p>
            <a:pPr marL="215900" indent="-2159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essen [323] gehen [66] sehen [79] singen [1063] tanzen [1497] tragen [271] </a:t>
            </a:r>
            <a:r>
              <a:rPr lang="de-DE" sz="1200" b="1" i="0" strike="noStrike" spc="-1" dirty="0">
                <a:solidFill>
                  <a:srgbClr val="002060"/>
                </a:solidFill>
                <a:latin typeface="Century Gothic"/>
                <a:ea typeface="Century Gothic"/>
              </a:rPr>
              <a:t>man</a:t>
            </a:r>
            <a:r>
              <a:rPr lang="de-DE" sz="1200" b="0" i="0" strike="noStrike" spc="-1" dirty="0">
                <a:solidFill>
                  <a:srgbClr val="002060"/>
                </a:solidFill>
                <a:latin typeface="Century Gothic"/>
                <a:ea typeface="Century Gothic"/>
              </a:rPr>
              <a:t> [32] (Party)Kleidung [2820] </a:t>
            </a:r>
            <a:r>
              <a:rPr lang="de-DE" sz="1200" b="1" i="0" strike="noStrike" spc="-1" dirty="0">
                <a:solidFill>
                  <a:srgbClr val="002060"/>
                </a:solidFill>
                <a:latin typeface="Century Gothic"/>
                <a:ea typeface="Century Gothic"/>
              </a:rPr>
              <a:t>dann</a:t>
            </a:r>
            <a:r>
              <a:rPr lang="de-DE" sz="1200" b="0" i="0" strike="noStrike" spc="-1" dirty="0">
                <a:solidFill>
                  <a:srgbClr val="002060"/>
                </a:solidFill>
                <a:latin typeface="Century Gothic"/>
                <a:ea typeface="Century Gothic"/>
              </a:rPr>
              <a:t> [41]</a:t>
            </a:r>
          </a:p>
          <a:p>
            <a:pPr marL="215900" indent="-215900"/>
            <a:r>
              <a:rPr lang="de-DE" b="1" spc="-1" dirty="0">
                <a:solidFill>
                  <a:srgbClr val="002060"/>
                </a:solidFill>
              </a:rPr>
              <a:t>Revisit 1: </a:t>
            </a:r>
            <a:r>
              <a:rPr lang="de-DE" spc="-1" dirty="0">
                <a:solidFill>
                  <a:srgbClr val="002060"/>
                </a:solidFill>
              </a:rPr>
              <a:t>language from Term 2</a:t>
            </a:r>
            <a:endParaRPr lang="en-US" spc="-1" dirty="0">
              <a:solidFill>
                <a:srgbClr val="002060"/>
              </a:solidFill>
            </a:endParaRPr>
          </a:p>
          <a:p>
            <a:pPr marL="215900" indent="-215900"/>
            <a:r>
              <a:rPr lang="de-DE" b="1" spc="-1" dirty="0">
                <a:solidFill>
                  <a:srgbClr val="002060"/>
                </a:solidFill>
              </a:rPr>
              <a:t>Revisit 2: </a:t>
            </a:r>
            <a:r>
              <a:rPr lang="de-DE" spc="-1" dirty="0">
                <a:solidFill>
                  <a:srgbClr val="002060"/>
                </a:solidFill>
              </a:rPr>
              <a:t>finden [103] Sie [7] Kunst [554] Müll [4506] Projekt [720]  </a:t>
            </a:r>
            <a:endParaRPr lang="de-DE" dirty="0"/>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 </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on this week’s theme, Fasnacht, and what this looks like in the town where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Ronja are from – Biel. The descriptions are based on the timetable of the 2023 carnival from the official website </a:t>
            </a:r>
            <a:r>
              <a:rPr lang="en-GB" sz="1200" b="0" strike="noStrike" spc="-1" dirty="0">
                <a:latin typeface="Arial"/>
              </a:rPr>
              <a:t>https://faschingszunft.ch/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Read through the text, or play the recordings. Make sure the meaning is clear. Translations are included below.</a:t>
            </a:r>
          </a:p>
          <a:p>
            <a:pPr marL="229320" indent="-228600">
              <a:lnSpc>
                <a:spcPct val="100000"/>
              </a:lnSpc>
              <a:buAutoNum type="arabicPeriod"/>
            </a:pPr>
            <a:r>
              <a:rPr lang="en-GB" sz="1200" b="0" strike="noStrike" spc="-1" dirty="0">
                <a:solidFill>
                  <a:srgbClr val="000000"/>
                </a:solidFill>
                <a:latin typeface="Calibri"/>
                <a:ea typeface="Calibri"/>
              </a:rPr>
              <a:t>Ask pupils to match the first box with the right picture.</a:t>
            </a:r>
          </a:p>
          <a:p>
            <a:pPr marL="229320" indent="-228600">
              <a:lnSpc>
                <a:spcPct val="100000"/>
              </a:lnSpc>
              <a:buAutoNum type="arabicPeriod"/>
            </a:pPr>
            <a:r>
              <a:rPr lang="en-GB" sz="1200" b="0" strike="noStrike" spc="-1" dirty="0">
                <a:solidFill>
                  <a:srgbClr val="000000"/>
                </a:solidFill>
                <a:latin typeface="Calibri"/>
                <a:ea typeface="Calibri"/>
              </a:rPr>
              <a:t>Click to bring up the question of why they think the mayor gives the key to the town to the carnival prince. Pupils can answer in English. The reason is that for the carnival time, the prince is in charge, not the mayor! The prince is usually a citizen from the town and is chosen each year to lead the carnival proceedings. He gives the key back at the end of the carnival.</a:t>
            </a:r>
          </a:p>
          <a:p>
            <a:pPr marL="229320" indent="-228600">
              <a:lnSpc>
                <a:spcPct val="100000"/>
              </a:lnSpc>
              <a:buAutoNum type="arabicPeriod"/>
            </a:pPr>
            <a:r>
              <a:rPr lang="en-GB" sz="1200" b="0" strike="noStrike" spc="-1" dirty="0">
                <a:solidFill>
                  <a:srgbClr val="000000"/>
                </a:solidFill>
                <a:latin typeface="Calibri"/>
                <a:ea typeface="Calibri"/>
              </a:rPr>
              <a:t>Continue matching the other boxes and pictures, clicking to reveal the answers.</a:t>
            </a:r>
          </a:p>
          <a:p>
            <a:pPr marL="216000" indent="-215280">
              <a:lnSpc>
                <a:spcPct val="100000"/>
              </a:lnSpc>
            </a:pPr>
            <a:endParaRPr lang="en-GB" sz="1200" b="0" strike="noStrike" spc="-1" dirty="0">
              <a:solidFill>
                <a:srgbClr val="000000"/>
              </a:solidFill>
              <a:latin typeface="Calibri"/>
              <a:ea typeface="Calibri"/>
            </a:endParaRPr>
          </a:p>
          <a:p>
            <a:pPr>
              <a:lnSpc>
                <a:spcPct val="100000"/>
              </a:lnSpc>
            </a:pPr>
            <a:r>
              <a:rPr lang="en-GB" sz="1200" b="1" strike="noStrike" spc="-1" dirty="0">
                <a:solidFill>
                  <a:srgbClr val="000000"/>
                </a:solidFill>
                <a:latin typeface="Calibri"/>
              </a:rPr>
              <a:t>Translation</a:t>
            </a:r>
          </a:p>
          <a:p>
            <a:pPr>
              <a:lnSpc>
                <a:spcPct val="100000"/>
              </a:lnSpc>
            </a:pPr>
            <a:r>
              <a:rPr lang="en-GB" sz="1200" b="0" strike="noStrike" spc="-1" dirty="0">
                <a:solidFill>
                  <a:srgbClr val="000000"/>
                </a:solidFill>
                <a:latin typeface="Calibri"/>
              </a:rPr>
              <a:t>1. On Thursday the mayor gives the key to the town to ”Prince Carnaval” (the carnival prince). The word ‘</a:t>
            </a:r>
            <a:r>
              <a:rPr lang="en-GB" sz="1200" b="0" strike="noStrike" spc="-1" dirty="0" err="1">
                <a:solidFill>
                  <a:srgbClr val="000000"/>
                </a:solidFill>
                <a:latin typeface="Calibri"/>
              </a:rPr>
              <a:t>carnaval</a:t>
            </a:r>
            <a:r>
              <a:rPr lang="en-GB" sz="1200" b="0" strike="noStrike" spc="-1" dirty="0">
                <a:solidFill>
                  <a:srgbClr val="000000"/>
                </a:solidFill>
                <a:latin typeface="Calibri"/>
              </a:rPr>
              <a:t>’ is French as Biel/Bienne is a bilingual town.</a:t>
            </a:r>
          </a:p>
          <a:p>
            <a:pPr>
              <a:lnSpc>
                <a:spcPct val="100000"/>
              </a:lnSpc>
            </a:pPr>
            <a:r>
              <a:rPr lang="en-GB" sz="1200" b="0" strike="noStrike" spc="-1" dirty="0">
                <a:solidFill>
                  <a:srgbClr val="000000"/>
                </a:solidFill>
                <a:latin typeface="Calibri"/>
              </a:rPr>
              <a:t>2. On Friday at 8:30pm people walk through the streets . People wear costumes with lights. (You can mention that this is a night parade).</a:t>
            </a:r>
          </a:p>
          <a:p>
            <a:pPr>
              <a:lnSpc>
                <a:spcPct val="100000"/>
              </a:lnSpc>
            </a:pPr>
            <a:r>
              <a:rPr lang="en-GB" sz="1200" b="0" strike="noStrike" spc="-1" dirty="0">
                <a:solidFill>
                  <a:srgbClr val="000000"/>
                </a:solidFill>
                <a:latin typeface="Calibri"/>
              </a:rPr>
              <a:t>3. On Saturday there is a “Children’s Monster Concert”. Then there is a children’s disco with a confetti fight.</a:t>
            </a:r>
          </a:p>
          <a:p>
            <a:pPr>
              <a:lnSpc>
                <a:spcPct val="100000"/>
              </a:lnSpc>
            </a:pPr>
            <a:r>
              <a:rPr lang="en-GB" sz="1200" b="0" strike="noStrike" spc="-1" dirty="0">
                <a:solidFill>
                  <a:srgbClr val="000000"/>
                </a:solidFill>
                <a:latin typeface="Calibri"/>
              </a:rPr>
              <a:t>4. On Sunday people in costumes walk through the streets (You can mention this is a parade). Then there is a big party!</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2015/2016 </a:t>
            </a:r>
            <a:r>
              <a:rPr lang="en-GB" sz="1800" u="sng" kern="100" dirty="0" err="1">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Werne</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Bund Ruhr – Karneval </a:t>
            </a:r>
            <a:r>
              <a:rPr lang="en-GB" sz="1800" u="sng" kern="100" dirty="0" err="1">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e.V.</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CC BY-NC-ND 2.0</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a:t>
            </a:r>
          </a:p>
          <a:p>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Basler Fasnacht 2017, </a:t>
            </a:r>
            <a:r>
              <a:rPr lang="en-GB" sz="1800" u="sng" kern="100" dirty="0" err="1">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Kinderumzug</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6"/>
              </a:rPr>
              <a:t>-</a:t>
            </a:r>
            <a:r>
              <a:rPr lang="en-GB" sz="1800" u="sng" kern="100" dirty="0" err="1">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6"/>
              </a:rPr>
              <a:t>jkb</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6"/>
              </a:rPr>
              <a:t>-</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7"/>
              </a:rPr>
              <a:t>CC BY-SA 3.0</a:t>
            </a: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8"/>
              </a:rPr>
              <a:t>Paisley 2016 Halloween parade</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err="1">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9"/>
              </a:rPr>
              <a:t>david</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9"/>
              </a:rPr>
              <a:t> </a:t>
            </a:r>
            <a:r>
              <a:rPr lang="en-GB" sz="1800" u="sng" kern="100" dirty="0" err="1">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9"/>
              </a:rPr>
              <a:t>cameron</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9"/>
              </a:rPr>
              <a:t> photographer</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10"/>
              </a:rPr>
              <a:t>CC BY-SA 2.0</a:t>
            </a: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Timing: 5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US" b="0"/>
              <a:t>to </a:t>
            </a:r>
            <a:r>
              <a:rPr lang="en-US" b="0" err="1"/>
              <a:t>practise</a:t>
            </a:r>
            <a:r>
              <a:rPr lang="en-US" b="0"/>
              <a:t> written comprehension of ‘man’ and ‘</a:t>
            </a:r>
            <a:r>
              <a:rPr lang="en-US" b="0" err="1"/>
              <a:t>sie</a:t>
            </a:r>
            <a:r>
              <a:rPr lang="en-US" b="0"/>
              <a:t>’ and </a:t>
            </a:r>
            <a:r>
              <a:rPr lang="en-US" b="0" baseline="0"/>
              <a:t>vocabulary associated with Fasnacht.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Procedure:</a:t>
            </a:r>
          </a:p>
          <a:p>
            <a:r>
              <a:rPr lang="en-US" b="0"/>
              <a:t>1. Students write 1-8 and </a:t>
            </a:r>
            <a:r>
              <a:rPr lang="en-US" b="1" err="1"/>
              <a:t>sie</a:t>
            </a:r>
            <a:r>
              <a:rPr lang="en-US" b="1"/>
              <a:t> (they)</a:t>
            </a:r>
            <a:r>
              <a:rPr lang="en-US" b="0"/>
              <a:t> or</a:t>
            </a:r>
            <a:r>
              <a:rPr lang="en-US" b="1"/>
              <a:t> man (people, you in general) </a:t>
            </a:r>
            <a:r>
              <a:rPr lang="en-US" b="0"/>
              <a:t>according to whether the verb is</a:t>
            </a:r>
            <a:r>
              <a:rPr lang="en-US" b="0" baseline="0"/>
              <a:t> singular or plural.</a:t>
            </a:r>
            <a:endParaRPr lang="en-US" b="0"/>
          </a:p>
          <a:p>
            <a:r>
              <a:rPr lang="en-US" b="0"/>
              <a:t>2. Answers</a:t>
            </a:r>
            <a:r>
              <a:rPr lang="en-US" b="0" baseline="0"/>
              <a:t> are revealed on a mouse click.</a:t>
            </a:r>
          </a:p>
          <a:p>
            <a:r>
              <a:rPr lang="en-US" b="0" baseline="0"/>
              <a:t>3. Move on to the next slide for a comprehension task based on the same text.</a:t>
            </a:r>
            <a:endParaRPr lang="en-US" b="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Timing: 5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US" b="0"/>
              <a:t>to </a:t>
            </a:r>
            <a:r>
              <a:rPr lang="en-US" b="0" err="1"/>
              <a:t>practise</a:t>
            </a:r>
            <a:r>
              <a:rPr lang="en-US" b="0"/>
              <a:t> written comprehension of ‘man’ and ‘</a:t>
            </a:r>
            <a:r>
              <a:rPr lang="en-US" b="0" err="1"/>
              <a:t>sie</a:t>
            </a:r>
            <a:r>
              <a:rPr lang="en-US" b="0"/>
              <a:t>’ and </a:t>
            </a:r>
            <a:r>
              <a:rPr lang="en-US" b="0" baseline="0"/>
              <a:t>vocabulary associated with Fasnacht.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Procedure:</a:t>
            </a:r>
          </a:p>
          <a:p>
            <a:pPr marL="228600" indent="-228600">
              <a:buAutoNum type="arabicPeriod"/>
            </a:pPr>
            <a:r>
              <a:rPr lang="en-US" b="0"/>
              <a:t>Pupils volunteer English meanings of each sentence.</a:t>
            </a:r>
          </a:p>
          <a:p>
            <a:pPr marL="228600" indent="-228600">
              <a:buAutoNum type="arabicPeriod"/>
            </a:pPr>
            <a:r>
              <a:rPr lang="en-US" b="0"/>
              <a:t>Teacher clicks to reveal written answers.</a:t>
            </a:r>
          </a:p>
          <a:p>
            <a:pPr marL="228600" indent="-228600">
              <a:buAutoNum type="arabicPeriod" startAt="3"/>
            </a:pPr>
            <a:r>
              <a:rPr lang="en-GB"/>
              <a:t>If desired, click the buttons to play full sentence audio.</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8242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[er] </a:t>
            </a:r>
            <a:r>
              <a:rPr lang="en-GB" sz="1200" b="0" strike="noStrike" spc="-1" dirty="0">
                <a:solidFill>
                  <a:srgbClr val="000000"/>
                </a:solidFill>
                <a:latin typeface="+mn-lt"/>
                <a:ea typeface="Calibri"/>
              </a:rPr>
              <a:t>by identifying the stressed and unstressed syllables in known and unknown words.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that pupils are going to hear words with [er]. On first listening they need to highlight/circle/jot down the syllable of the word they hear that is stressed/emphasised. </a:t>
            </a:r>
          </a:p>
          <a:p>
            <a:r>
              <a:rPr lang="en-GB" dirty="0"/>
              <a:t>2. Play number one and click to show the syllable they should have highlighted. Then discuss as a class whether it is a stressed or unstressed [er].</a:t>
            </a:r>
          </a:p>
          <a:p>
            <a:r>
              <a:rPr lang="en-GB" dirty="0"/>
              <a:t>3. Repeat for items 2-8. </a:t>
            </a:r>
          </a:p>
          <a:p>
            <a:r>
              <a:rPr lang="en-GB" dirty="0"/>
              <a:t>4. Try clapping through the words together as a class, clapping louder for the stressed syllable in each word. </a:t>
            </a:r>
          </a:p>
          <a:p>
            <a:endParaRPr lang="en-GB" dirty="0"/>
          </a:p>
          <a:p>
            <a:r>
              <a:rPr lang="en-GB" b="1" dirty="0"/>
              <a:t>Transcript:</a:t>
            </a:r>
          </a:p>
          <a:p>
            <a:pPr marL="228600" indent="-228600">
              <a:buAutoNum type="arabicPeriod"/>
            </a:pPr>
            <a:r>
              <a:rPr lang="en-GB" dirty="0" err="1"/>
              <a:t>über</a:t>
            </a:r>
            <a:endParaRPr lang="en-GB" dirty="0"/>
          </a:p>
          <a:p>
            <a:pPr marL="228600" indent="-228600">
              <a:buAutoNum type="arabicPeriod"/>
            </a:pPr>
            <a:r>
              <a:rPr lang="en-GB" dirty="0"/>
              <a:t>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welcher</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Mutter</a:t>
            </a:r>
          </a:p>
          <a:p>
            <a:pPr marL="228600" indent="-228600">
              <a:buAutoNum type="arabicPeriod"/>
            </a:pPr>
            <a:r>
              <a:rPr lang="en-GB" dirty="0" err="1"/>
              <a:t>werden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Unterricht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erst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Wasser</a:t>
            </a:r>
          </a:p>
          <a:p>
            <a:pPr marL="0" indent="0">
              <a:buNone/>
            </a:pPr>
            <a:endParaRPr lang="en-GB" dirty="0"/>
          </a:p>
          <a:p>
            <a:pPr marL="0" indent="0">
              <a:buNone/>
            </a:pPr>
            <a:r>
              <a:rPr lang="en-GB" b="1" dirty="0"/>
              <a:t>Word frequency:</a:t>
            </a:r>
          </a:p>
          <a:p>
            <a:pPr marL="0" indent="0">
              <a:buNone/>
            </a:pPr>
            <a:r>
              <a:rPr lang="en-GB" dirty="0"/>
              <a:t>erst [132] </a:t>
            </a:r>
            <a:r>
              <a:rPr lang="en-GB" dirty="0" err="1"/>
              <a:t>über</a:t>
            </a:r>
            <a:r>
              <a:rPr lang="en-GB" dirty="0"/>
              <a:t> [47]</a:t>
            </a:r>
            <a:endParaRPr lang="en-GB"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68965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by associating them with a broader theme.</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German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German words that it links to.</a:t>
            </a: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Vocabulary</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der Berg (the mountain, hill)</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der Laden (the shop)</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das Dorf (the village)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links (left)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oben</a:t>
            </a:r>
            <a:r>
              <a:rPr lang="en-GB" sz="1200" b="0" strike="noStrike" spc="-1" dirty="0">
                <a:latin typeface="Arial"/>
              </a:rPr>
              <a:t> (up, above)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dort</a:t>
            </a:r>
            <a:r>
              <a:rPr lang="en-GB" sz="1200" b="0" strike="noStrike" spc="-1" dirty="0">
                <a:latin typeface="Arial"/>
              </a:rPr>
              <a:t> (there)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am </a:t>
            </a:r>
            <a:r>
              <a:rPr lang="en-GB" sz="1200" b="0" strike="noStrike" spc="-1" dirty="0" err="1">
                <a:latin typeface="Arial"/>
              </a:rPr>
              <a:t>Dienstag</a:t>
            </a:r>
            <a:r>
              <a:rPr lang="en-GB" sz="1200" b="0" strike="noStrike" spc="-1" dirty="0">
                <a:latin typeface="Arial"/>
              </a:rPr>
              <a:t> (on Tuesday)</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um </a:t>
            </a:r>
            <a:r>
              <a:rPr lang="en-GB" sz="1200" b="0" strike="noStrike" spc="-1" dirty="0" err="1">
                <a:latin typeface="Arial"/>
              </a:rPr>
              <a:t>vier</a:t>
            </a:r>
            <a:r>
              <a:rPr lang="en-GB" sz="1200" b="0" strike="noStrike" spc="-1" dirty="0">
                <a:latin typeface="Arial"/>
              </a:rPr>
              <a:t> </a:t>
            </a:r>
            <a:r>
              <a:rPr lang="en-GB" sz="1200" b="0" strike="noStrike" spc="-1" dirty="0" err="1">
                <a:latin typeface="Arial"/>
              </a:rPr>
              <a:t>Uhr</a:t>
            </a:r>
            <a:r>
              <a:rPr lang="en-GB" sz="1200" b="0" strike="noStrike" spc="-1" dirty="0">
                <a:latin typeface="Arial"/>
              </a:rPr>
              <a:t> (at 4 o’clock)</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spät</a:t>
            </a:r>
            <a:r>
              <a:rPr lang="en-GB" sz="1200" b="0" strike="noStrike" spc="-1" dirty="0">
                <a:latin typeface="Arial"/>
              </a:rPr>
              <a:t> (late)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werden</a:t>
            </a:r>
            <a:r>
              <a:rPr lang="en-GB" sz="1200" b="0" strike="noStrike" spc="-1" dirty="0">
                <a:latin typeface="Arial"/>
              </a:rPr>
              <a:t> (to become, get)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liegen</a:t>
            </a:r>
            <a:r>
              <a:rPr lang="en-GB" sz="1200" b="0" strike="noStrike" spc="-1" dirty="0">
                <a:latin typeface="Arial"/>
              </a:rPr>
              <a:t> (to lie, to be located)</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benutzen</a:t>
            </a:r>
            <a:r>
              <a:rPr lang="en-GB" sz="1200" b="0" strike="noStrike" spc="-1" dirty="0">
                <a:latin typeface="Arial"/>
              </a:rPr>
              <a:t> (to use)</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welche</a:t>
            </a:r>
            <a:r>
              <a:rPr lang="en-GB" sz="1200" b="0" strike="noStrike" spc="-1" dirty="0">
                <a:latin typeface="Arial"/>
              </a:rPr>
              <a:t> (which)</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wohin</a:t>
            </a:r>
            <a:r>
              <a:rPr lang="en-GB" sz="1200" b="0" strike="noStrike" spc="-1" dirty="0">
                <a:latin typeface="Arial"/>
              </a:rPr>
              <a:t> (where (to))</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err="1">
                <a:latin typeface="Arial"/>
              </a:rPr>
              <a:t>wer</a:t>
            </a:r>
            <a:r>
              <a:rPr lang="en-GB" sz="1200" b="0" strike="noStrike" spc="-1" dirty="0">
                <a:latin typeface="Arial"/>
              </a:rPr>
              <a:t> (who)</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Rad </a:t>
            </a:r>
            <a:r>
              <a:rPr lang="en-GB" sz="1200" b="0" strike="noStrike" spc="-1" dirty="0" err="1">
                <a:latin typeface="Arial"/>
              </a:rPr>
              <a:t>fahren</a:t>
            </a:r>
            <a:r>
              <a:rPr lang="en-GB" sz="1200" b="0" strike="noStrike" spc="-1" dirty="0">
                <a:latin typeface="Arial"/>
              </a:rPr>
              <a:t> (cycling)</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die Kunst (art)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der </a:t>
            </a:r>
            <a:r>
              <a:rPr lang="en-GB" sz="1200" b="0" strike="noStrike" spc="-1" dirty="0" err="1">
                <a:latin typeface="Arial"/>
              </a:rPr>
              <a:t>Fußball</a:t>
            </a:r>
            <a:r>
              <a:rPr lang="en-GB" sz="1200" b="0" strike="noStrike" spc="-1" dirty="0">
                <a:latin typeface="Arial"/>
              </a:rPr>
              <a:t> (football)</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86639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4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and practise written comprehension and read aloud of the new vocabulary for this week, and to revise previous vocabulary.</a:t>
            </a:r>
          </a:p>
          <a:p>
            <a:pPr marL="216000" indent="-215280">
              <a:lnSpc>
                <a:spcPct val="100000"/>
              </a:lnSpc>
            </a:pPr>
            <a:endParaRPr lang="en-GB" sz="1200" b="0" strike="noStrike" spc="-1">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a:t>2. Elicit the German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a:t>3. Continue until all 5 items have been seen and heard.</a:t>
            </a:r>
          </a:p>
          <a:p>
            <a:pPr marL="0" marR="0" lvl="0" indent="0" algn="l" rtl="0">
              <a:lnSpc>
                <a:spcPct val="100000"/>
              </a:lnSpc>
              <a:spcBef>
                <a:spcPts val="0"/>
              </a:spcBef>
              <a:spcAft>
                <a:spcPts val="0"/>
              </a:spcAft>
              <a:buClr>
                <a:schemeClr val="dk1"/>
              </a:buClr>
              <a:buSzPts val="1200"/>
              <a:buFont typeface="Calibri"/>
              <a:buNone/>
            </a:pPr>
            <a:endParaRPr lang="en-GB" b="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360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Timing: 5 minutes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Aim: </a:t>
            </a:r>
            <a:r>
              <a:rPr lang="en-US" sz="1200" b="0" strike="noStrike" spc="-1" dirty="0">
                <a:solidFill>
                  <a:srgbClr val="000000"/>
                </a:solidFill>
                <a:latin typeface="Calibri"/>
                <a:ea typeface="Calibri"/>
              </a:rPr>
              <a:t>to </a:t>
            </a:r>
            <a:r>
              <a:rPr lang="en-US" sz="1200" b="0" strike="noStrike" spc="-1" dirty="0" err="1">
                <a:solidFill>
                  <a:srgbClr val="000000"/>
                </a:solidFill>
                <a:latin typeface="Calibri"/>
                <a:ea typeface="Calibri"/>
              </a:rPr>
              <a:t>practise</a:t>
            </a:r>
            <a:r>
              <a:rPr lang="en-US" sz="1200" b="0" strike="noStrike" spc="-1" dirty="0">
                <a:solidFill>
                  <a:srgbClr val="000000"/>
                </a:solidFill>
                <a:latin typeface="Calibri"/>
                <a:ea typeface="Calibri"/>
              </a:rPr>
              <a:t> aural comprehension of the new vocabulary for this week and from previously, in short phrases.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Procedure:</a:t>
            </a:r>
          </a:p>
          <a:p>
            <a:pPr marL="216000" indent="-216000">
              <a:lnSpc>
                <a:spcPct val="100000"/>
              </a:lnSpc>
            </a:pPr>
            <a:r>
              <a:rPr lang="en-US" sz="1200" b="0" strike="noStrike" spc="-1" dirty="0">
                <a:solidFill>
                  <a:srgbClr val="000000"/>
                </a:solidFill>
                <a:latin typeface="Calibri"/>
              </a:rPr>
              <a:t>1. Click to listen.</a:t>
            </a:r>
          </a:p>
          <a:p>
            <a:pPr marL="216000" indent="-216000">
              <a:lnSpc>
                <a:spcPct val="100000"/>
              </a:lnSpc>
            </a:pPr>
            <a:r>
              <a:rPr lang="en-US" sz="1200" b="0" strike="noStrike" spc="-1" dirty="0">
                <a:solidFill>
                  <a:srgbClr val="000000"/>
                </a:solidFill>
                <a:latin typeface="Calibri"/>
              </a:rPr>
              <a:t>2. Pupils write or say the English meaning.</a:t>
            </a:r>
          </a:p>
          <a:p>
            <a:pPr marL="216000" indent="-216000">
              <a:lnSpc>
                <a:spcPct val="100000"/>
              </a:lnSpc>
            </a:pPr>
            <a:r>
              <a:rPr lang="en-US" sz="1200" b="0" strike="noStrike" spc="-1" dirty="0">
                <a:solidFill>
                  <a:srgbClr val="000000"/>
                </a:solidFill>
                <a:latin typeface="Calibri"/>
              </a:rPr>
              <a:t>3. Click to correct.</a:t>
            </a:r>
          </a:p>
          <a:p>
            <a:pPr marL="216000" indent="-216000">
              <a:lnSpc>
                <a:spcPct val="100000"/>
              </a:lnSpc>
            </a:pPr>
            <a:endParaRPr lang="en-US" sz="1200" b="0" strike="noStrike" spc="-1" dirty="0">
              <a:solidFill>
                <a:srgbClr val="000000"/>
              </a:solidFill>
              <a:latin typeface="Calibri"/>
            </a:endParaRPr>
          </a:p>
          <a:p>
            <a:pPr marL="216000" indent="-216000">
              <a:lnSpc>
                <a:spcPct val="100000"/>
              </a:lnSpc>
            </a:pPr>
            <a:r>
              <a:rPr lang="en-US" sz="1200" b="1" strike="noStrike" spc="-1" dirty="0">
                <a:solidFill>
                  <a:srgbClr val="000000"/>
                </a:solidFill>
                <a:latin typeface="Calibri"/>
              </a:rPr>
              <a:t>Transcript:</a:t>
            </a:r>
          </a:p>
          <a:p>
            <a:pPr marL="216000" indent="-216000">
              <a:lnSpc>
                <a:spcPct val="100000"/>
              </a:lnSpc>
            </a:pPr>
            <a:r>
              <a:rPr lang="en-US" sz="1200" b="0" strike="noStrike" spc="-1" dirty="0" err="1">
                <a:solidFill>
                  <a:srgbClr val="000000"/>
                </a:solidFill>
                <a:latin typeface="Calibri"/>
              </a:rPr>
              <a:t>Beispiel</a:t>
            </a:r>
            <a:r>
              <a:rPr lang="en-US" sz="1200" b="0" strike="noStrike" spc="-1" dirty="0">
                <a:solidFill>
                  <a:srgbClr val="000000"/>
                </a:solidFill>
                <a:latin typeface="Calibri"/>
              </a:rPr>
              <a:t>: auf der </a:t>
            </a:r>
            <a:r>
              <a:rPr lang="en-US" sz="1200" b="0" strike="noStrike" spc="-1" dirty="0" err="1">
                <a:solidFill>
                  <a:srgbClr val="000000"/>
                </a:solidFill>
                <a:latin typeface="Calibri"/>
              </a:rPr>
              <a:t>Straße</a:t>
            </a:r>
            <a:r>
              <a:rPr lang="en-US" sz="1200" b="0" strike="noStrike" spc="-1" dirty="0">
                <a:solidFill>
                  <a:srgbClr val="000000"/>
                </a:solidFill>
                <a:latin typeface="Calibri"/>
              </a:rPr>
              <a:t> </a:t>
            </a:r>
            <a:r>
              <a:rPr lang="en-US" sz="1200" b="0" strike="noStrike" spc="-1" dirty="0" err="1">
                <a:solidFill>
                  <a:srgbClr val="000000"/>
                </a:solidFill>
                <a:latin typeface="Calibri"/>
              </a:rPr>
              <a:t>tanzen</a:t>
            </a:r>
            <a:endParaRPr lang="en-US" sz="1200" b="0" strike="noStrike" spc="-1" dirty="0">
              <a:solidFill>
                <a:srgbClr val="000000"/>
              </a:solidFill>
              <a:latin typeface="Calibri"/>
            </a:endParaRPr>
          </a:p>
          <a:p>
            <a:pPr marL="228600" indent="-228600">
              <a:lnSpc>
                <a:spcPct val="100000"/>
              </a:lnSpc>
              <a:buAutoNum type="arabicPeriod"/>
            </a:pPr>
            <a:r>
              <a:rPr lang="en-US" sz="1200" b="0" strike="noStrike" spc="-1" dirty="0" err="1">
                <a:solidFill>
                  <a:srgbClr val="000000"/>
                </a:solidFill>
                <a:latin typeface="Calibri"/>
              </a:rPr>
              <a:t>kalt</a:t>
            </a:r>
            <a:r>
              <a:rPr lang="en-US" sz="1200" b="0" strike="noStrike" spc="-1" dirty="0">
                <a:solidFill>
                  <a:srgbClr val="000000"/>
                </a:solidFill>
                <a:latin typeface="Calibri"/>
              </a:rPr>
              <a:t> </a:t>
            </a:r>
            <a:r>
              <a:rPr lang="en-US" sz="1200" b="0" strike="noStrike" spc="-1" dirty="0" err="1">
                <a:solidFill>
                  <a:srgbClr val="000000"/>
                </a:solidFill>
                <a:latin typeface="Calibri"/>
              </a:rPr>
              <a:t>werden</a:t>
            </a:r>
            <a:endParaRPr lang="en-US" sz="1200" b="0" strike="noStrike" spc="-1" dirty="0">
              <a:solidFill>
                <a:srgbClr val="000000"/>
              </a:solidFill>
              <a:latin typeface="Calibri"/>
            </a:endParaRPr>
          </a:p>
          <a:p>
            <a:pPr marL="228600" indent="-228600">
              <a:lnSpc>
                <a:spcPct val="100000"/>
              </a:lnSpc>
              <a:buAutoNum type="arabicPeriod"/>
            </a:pPr>
            <a:r>
              <a:rPr lang="en-US" sz="1200" b="0" strike="noStrike" spc="-1" dirty="0">
                <a:solidFill>
                  <a:srgbClr val="000000"/>
                </a:solidFill>
                <a:latin typeface="Calibri"/>
              </a:rPr>
              <a:t>in Restaurants Lieder </a:t>
            </a:r>
            <a:r>
              <a:rPr lang="en-US" sz="1200" b="0" strike="noStrike" spc="-1" dirty="0" err="1">
                <a:solidFill>
                  <a:srgbClr val="000000"/>
                </a:solidFill>
                <a:latin typeface="Calibri"/>
              </a:rPr>
              <a:t>singen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a:solidFill>
                  <a:srgbClr val="000000"/>
                </a:solidFill>
                <a:latin typeface="Calibri"/>
              </a:rPr>
              <a:t>auf </a:t>
            </a:r>
            <a:r>
              <a:rPr lang="en-US" sz="1200" b="0" strike="noStrike" spc="-1" dirty="0" err="1">
                <a:solidFill>
                  <a:srgbClr val="000000"/>
                </a:solidFill>
                <a:latin typeface="Calibri"/>
              </a:rPr>
              <a:t>eine</a:t>
            </a:r>
            <a:r>
              <a:rPr lang="en-US" sz="1200" b="0" strike="noStrike" spc="-1" dirty="0">
                <a:solidFill>
                  <a:srgbClr val="000000"/>
                </a:solidFill>
                <a:latin typeface="Calibri"/>
              </a:rPr>
              <a:t> Party </a:t>
            </a:r>
            <a:r>
              <a:rPr lang="en-US" sz="1200" b="0" strike="noStrike" spc="-1" dirty="0" err="1">
                <a:solidFill>
                  <a:srgbClr val="000000"/>
                </a:solidFill>
                <a:latin typeface="Calibri"/>
              </a:rPr>
              <a:t>gehen</a:t>
            </a:r>
            <a:endParaRPr lang="en-US" sz="1200" b="0" strike="noStrike" spc="-1" dirty="0">
              <a:solidFill>
                <a:srgbClr val="000000"/>
              </a:solidFill>
              <a:latin typeface="Calibri"/>
            </a:endParaRPr>
          </a:p>
          <a:p>
            <a:pPr marL="228600" indent="-228600">
              <a:lnSpc>
                <a:spcPct val="100000"/>
              </a:lnSpc>
              <a:buAutoNum type="arabicPeriod"/>
            </a:pPr>
            <a:r>
              <a:rPr lang="en-US" sz="1200" b="0" strike="noStrike" spc="-1" dirty="0" err="1">
                <a:solidFill>
                  <a:srgbClr val="000000"/>
                </a:solidFill>
                <a:latin typeface="Calibri"/>
              </a:rPr>
              <a:t>viele</a:t>
            </a:r>
            <a:r>
              <a:rPr lang="en-US" sz="1200" b="0" strike="noStrike" spc="-1" dirty="0">
                <a:solidFill>
                  <a:srgbClr val="000000"/>
                </a:solidFill>
                <a:latin typeface="Calibri"/>
              </a:rPr>
              <a:t> </a:t>
            </a:r>
            <a:r>
              <a:rPr lang="en-US" sz="1200" b="0" strike="noStrike" spc="-1" dirty="0" err="1">
                <a:solidFill>
                  <a:srgbClr val="000000"/>
                </a:solidFill>
                <a:latin typeface="Calibri"/>
              </a:rPr>
              <a:t>tolle</a:t>
            </a:r>
            <a:r>
              <a:rPr lang="en-US" sz="1200" b="0" strike="noStrike" spc="-1" dirty="0">
                <a:solidFill>
                  <a:srgbClr val="000000"/>
                </a:solidFill>
                <a:latin typeface="Calibri"/>
              </a:rPr>
              <a:t> </a:t>
            </a:r>
            <a:r>
              <a:rPr lang="en-US" sz="1200" b="0" strike="noStrike" spc="-1" dirty="0" err="1">
                <a:solidFill>
                  <a:srgbClr val="000000"/>
                </a:solidFill>
                <a:latin typeface="Calibri"/>
              </a:rPr>
              <a:t>Masken</a:t>
            </a:r>
            <a:r>
              <a:rPr lang="en-US" sz="1200" b="0" strike="noStrike" spc="-1" dirty="0">
                <a:solidFill>
                  <a:srgbClr val="000000"/>
                </a:solidFill>
                <a:latin typeface="Calibri"/>
              </a:rPr>
              <a:t> </a:t>
            </a:r>
            <a:r>
              <a:rPr lang="en-US" sz="1200" b="0" strike="noStrike" spc="-1" dirty="0" err="1">
                <a:solidFill>
                  <a:srgbClr val="000000"/>
                </a:solidFill>
                <a:latin typeface="Calibri"/>
              </a:rPr>
              <a:t>sehen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Fasnachtschüechil</a:t>
            </a:r>
            <a:r>
              <a:rPr lang="en-US" sz="1200" b="0" strike="noStrike" spc="-1" dirty="0">
                <a:solidFill>
                  <a:srgbClr val="000000"/>
                </a:solidFill>
                <a:latin typeface="Calibri"/>
              </a:rPr>
              <a:t> </a:t>
            </a:r>
            <a:r>
              <a:rPr lang="en-US" sz="1200" b="0" strike="noStrike" spc="-1" dirty="0" err="1">
                <a:solidFill>
                  <a:srgbClr val="000000"/>
                </a:solidFill>
                <a:latin typeface="Calibri"/>
              </a:rPr>
              <a:t>essen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Partykleidung</a:t>
            </a:r>
            <a:r>
              <a:rPr lang="en-US" sz="1200" b="0" strike="noStrike" spc="-1" dirty="0">
                <a:solidFill>
                  <a:srgbClr val="000000"/>
                </a:solidFill>
                <a:latin typeface="Calibri"/>
              </a:rPr>
              <a:t> </a:t>
            </a:r>
            <a:r>
              <a:rPr lang="en-US" sz="1200" b="0" strike="noStrike" spc="-1" dirty="0" err="1">
                <a:solidFill>
                  <a:srgbClr val="000000"/>
                </a:solidFill>
                <a:latin typeface="Calibri"/>
              </a:rPr>
              <a:t>brauchen</a:t>
            </a:r>
            <a:endParaRPr lang="en-US" sz="1200" b="0" strike="noStrike" spc="-1" dirty="0">
              <a:solidFill>
                <a:srgbClr val="000000"/>
              </a:solidFill>
              <a:latin typeface="Calibri"/>
            </a:endParaRPr>
          </a:p>
          <a:p>
            <a:pPr marL="228600" indent="-228600">
              <a:lnSpc>
                <a:spcPct val="100000"/>
              </a:lnSpc>
              <a:buAutoNum type="arabicPeriod"/>
            </a:pPr>
            <a:endParaRPr lang="en-US"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err="1">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Fasnachtschüechli</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Liliana Fuchs</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CC BY-NC-ND 2.0</a:t>
            </a: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228600" indent="-228600">
              <a:lnSpc>
                <a:spcPct val="100000"/>
              </a:lnSpc>
              <a:buAutoNum type="arabicPeriod"/>
            </a:pPr>
            <a:endParaRPr lang="en-US"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5420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836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29734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82586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1247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7780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840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3856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2994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73233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1315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29062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700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5552925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63.wav"/><Relationship Id="rId7" Type="http://schemas.openxmlformats.org/officeDocument/2006/relationships/image" Target="../media/image49.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29.svg"/><Relationship Id="rId5" Type="http://schemas.openxmlformats.org/officeDocument/2006/relationships/image" Target="../media/image47.png"/><Relationship Id="rId10" Type="http://schemas.openxmlformats.org/officeDocument/2006/relationships/image" Target="../media/image28.png"/><Relationship Id="rId4" Type="http://schemas.openxmlformats.org/officeDocument/2006/relationships/audio" Target="../media/audio64.wav"/><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70.wav"/><Relationship Id="rId18" Type="http://schemas.openxmlformats.org/officeDocument/2006/relationships/image" Target="../media/image2.jpeg"/><Relationship Id="rId3" Type="http://schemas.openxmlformats.org/officeDocument/2006/relationships/audio" Target="../media/audio65.wav"/><Relationship Id="rId7" Type="http://schemas.openxmlformats.org/officeDocument/2006/relationships/image" Target="../media/image52.jpeg"/><Relationship Id="rId12" Type="http://schemas.openxmlformats.org/officeDocument/2006/relationships/audio" Target="../media/audio69.wav"/><Relationship Id="rId17" Type="http://schemas.openxmlformats.org/officeDocument/2006/relationships/image" Target="../media/image55.png"/><Relationship Id="rId2" Type="http://schemas.openxmlformats.org/officeDocument/2006/relationships/notesSlide" Target="../notesSlides/notesSlide11.xml"/><Relationship Id="rId16"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audio" Target="../media/audio66.wav"/><Relationship Id="rId11" Type="http://schemas.openxmlformats.org/officeDocument/2006/relationships/audio" Target="../media/audio68.wav"/><Relationship Id="rId5" Type="http://schemas.openxmlformats.org/officeDocument/2006/relationships/image" Target="../media/image51.jpeg"/><Relationship Id="rId15" Type="http://schemas.openxmlformats.org/officeDocument/2006/relationships/image" Target="../media/image53.png"/><Relationship Id="rId10" Type="http://schemas.openxmlformats.org/officeDocument/2006/relationships/audio" Target="../media/audio67.wav"/><Relationship Id="rId4" Type="http://schemas.openxmlformats.org/officeDocument/2006/relationships/image" Target="../media/image50.png"/><Relationship Id="rId9" Type="http://schemas.openxmlformats.org/officeDocument/2006/relationships/image" Target="../media/image22.svg"/><Relationship Id="rId14" Type="http://schemas.openxmlformats.org/officeDocument/2006/relationships/audio" Target="../media/audio71.wav"/></Relationships>
</file>

<file path=ppt/slides/_rels/slide12.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audio" Target="../media/audio80.wav"/><Relationship Id="rId18" Type="http://schemas.openxmlformats.org/officeDocument/2006/relationships/audio" Target="../media/audio85.wav"/><Relationship Id="rId26" Type="http://schemas.openxmlformats.org/officeDocument/2006/relationships/image" Target="../media/image61.gif"/><Relationship Id="rId3" Type="http://schemas.openxmlformats.org/officeDocument/2006/relationships/audio" Target="../media/audio72.wav"/><Relationship Id="rId21" Type="http://schemas.openxmlformats.org/officeDocument/2006/relationships/audio" Target="../media/audio88.wav"/><Relationship Id="rId7" Type="http://schemas.openxmlformats.org/officeDocument/2006/relationships/audio" Target="../media/audio76.wav"/><Relationship Id="rId12" Type="http://schemas.openxmlformats.org/officeDocument/2006/relationships/image" Target="../media/image57.png"/><Relationship Id="rId17" Type="http://schemas.openxmlformats.org/officeDocument/2006/relationships/audio" Target="../media/audio84.wav"/><Relationship Id="rId25" Type="http://schemas.openxmlformats.org/officeDocument/2006/relationships/image" Target="../media/image60.png"/><Relationship Id="rId2" Type="http://schemas.openxmlformats.org/officeDocument/2006/relationships/notesSlide" Target="../notesSlides/notesSlide12.xml"/><Relationship Id="rId16" Type="http://schemas.openxmlformats.org/officeDocument/2006/relationships/audio" Target="../media/audio83.wav"/><Relationship Id="rId20" Type="http://schemas.openxmlformats.org/officeDocument/2006/relationships/audio" Target="../media/audio87.wav"/><Relationship Id="rId1" Type="http://schemas.openxmlformats.org/officeDocument/2006/relationships/slideLayout" Target="../slideLayouts/slideLayout5.xml"/><Relationship Id="rId6" Type="http://schemas.openxmlformats.org/officeDocument/2006/relationships/audio" Target="../media/audio75.wav"/><Relationship Id="rId11" Type="http://schemas.openxmlformats.org/officeDocument/2006/relationships/image" Target="../media/image56.png"/><Relationship Id="rId24" Type="http://schemas.openxmlformats.org/officeDocument/2006/relationships/image" Target="../media/image59.png"/><Relationship Id="rId5" Type="http://schemas.openxmlformats.org/officeDocument/2006/relationships/audio" Target="../media/audio74.wav"/><Relationship Id="rId15" Type="http://schemas.openxmlformats.org/officeDocument/2006/relationships/audio" Target="../media/audio82.wav"/><Relationship Id="rId23" Type="http://schemas.openxmlformats.org/officeDocument/2006/relationships/image" Target="../media/image58.png"/><Relationship Id="rId10" Type="http://schemas.openxmlformats.org/officeDocument/2006/relationships/audio" Target="../media/audio79.wav"/><Relationship Id="rId19" Type="http://schemas.openxmlformats.org/officeDocument/2006/relationships/audio" Target="../media/audio86.wav"/><Relationship Id="rId4" Type="http://schemas.openxmlformats.org/officeDocument/2006/relationships/audio" Target="../media/audio73.wav"/><Relationship Id="rId9" Type="http://schemas.openxmlformats.org/officeDocument/2006/relationships/audio" Target="../media/audio78.wav"/><Relationship Id="rId14" Type="http://schemas.openxmlformats.org/officeDocument/2006/relationships/audio" Target="../media/audio81.wav"/><Relationship Id="rId22" Type="http://schemas.openxmlformats.org/officeDocument/2006/relationships/audio" Target="../media/audio89.wav"/><Relationship Id="rId27" Type="http://schemas.openxmlformats.org/officeDocument/2006/relationships/image" Target="../media/image62.gif"/></Relationships>
</file>

<file path=ppt/slides/_rels/slide13.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9.wav"/><Relationship Id="rId18" Type="http://schemas.openxmlformats.org/officeDocument/2006/relationships/image" Target="../media/image61.gif"/><Relationship Id="rId3" Type="http://schemas.openxmlformats.org/officeDocument/2006/relationships/image" Target="../media/image58.png"/><Relationship Id="rId7" Type="http://schemas.openxmlformats.org/officeDocument/2006/relationships/audio" Target="../media/audio73.wav"/><Relationship Id="rId12" Type="http://schemas.openxmlformats.org/officeDocument/2006/relationships/audio" Target="../media/audio78.wav"/><Relationship Id="rId17" Type="http://schemas.openxmlformats.org/officeDocument/2006/relationships/image" Target="../media/image62.gif"/><Relationship Id="rId2" Type="http://schemas.openxmlformats.org/officeDocument/2006/relationships/notesSlide" Target="../notesSlides/notesSlide13.xml"/><Relationship Id="rId16"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audio" Target="../media/audio72.wav"/><Relationship Id="rId11" Type="http://schemas.openxmlformats.org/officeDocument/2006/relationships/audio" Target="../media/audio77.wav"/><Relationship Id="rId5" Type="http://schemas.openxmlformats.org/officeDocument/2006/relationships/audio" Target="../media/audio80.wav"/><Relationship Id="rId15" Type="http://schemas.openxmlformats.org/officeDocument/2006/relationships/image" Target="../media/image59.png"/><Relationship Id="rId10" Type="http://schemas.openxmlformats.org/officeDocument/2006/relationships/audio" Target="../media/audio76.wav"/><Relationship Id="rId19" Type="http://schemas.openxmlformats.org/officeDocument/2006/relationships/audio" Target="../media/audio90.wav"/><Relationship Id="rId4" Type="http://schemas.openxmlformats.org/officeDocument/2006/relationships/image" Target="../media/image56.png"/><Relationship Id="rId9" Type="http://schemas.openxmlformats.org/officeDocument/2006/relationships/audio" Target="../media/audio75.wav"/><Relationship Id="rId14" Type="http://schemas.openxmlformats.org/officeDocument/2006/relationships/audio" Target="../media/audio89.wav"/></Relationships>
</file>

<file path=ppt/slides/_rels/slide14.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8.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audio" Target="../media/audio7.wav"/><Relationship Id="rId11" Type="http://schemas.openxmlformats.org/officeDocument/2006/relationships/image" Target="../media/image6.png"/><Relationship Id="rId5" Type="http://schemas.openxmlformats.org/officeDocument/2006/relationships/audio" Target="../media/audio6.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3.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7.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15.wav"/><Relationship Id="rId11" Type="http://schemas.openxmlformats.org/officeDocument/2006/relationships/image" Target="../media/image15.png"/><Relationship Id="rId5" Type="http://schemas.openxmlformats.org/officeDocument/2006/relationships/audio" Target="../media/audio14.wav"/><Relationship Id="rId15" Type="http://schemas.openxmlformats.org/officeDocument/2006/relationships/image" Target="../media/image18.png"/><Relationship Id="rId10" Type="http://schemas.openxmlformats.org/officeDocument/2006/relationships/image" Target="../media/image14.jpg"/><Relationship Id="rId4" Type="http://schemas.openxmlformats.org/officeDocument/2006/relationships/audio" Target="../media/audio13.wav"/><Relationship Id="rId9" Type="http://schemas.openxmlformats.org/officeDocument/2006/relationships/image" Target="../media/image3.png"/><Relationship Id="rId1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audio" Target="../media/audio20.wav"/><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20.png"/><Relationship Id="rId15" Type="http://schemas.openxmlformats.org/officeDocument/2006/relationships/audio" Target="../media/audio26.wav"/><Relationship Id="rId10" Type="http://schemas.openxmlformats.org/officeDocument/2006/relationships/audio" Target="../media/audio23.wav"/><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audio" Target="../media/audio42.wav"/><Relationship Id="rId3" Type="http://schemas.openxmlformats.org/officeDocument/2006/relationships/audio" Target="../media/audio27.wav"/><Relationship Id="rId21" Type="http://schemas.openxmlformats.org/officeDocument/2006/relationships/audio" Target="../media/audio45.wav"/><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7.xml"/><Relationship Id="rId16" Type="http://schemas.openxmlformats.org/officeDocument/2006/relationships/audio" Target="../media/audio40.wav"/><Relationship Id="rId20" Type="http://schemas.openxmlformats.org/officeDocument/2006/relationships/audio" Target="../media/audio44.wav"/><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image" Target="../media/image22.svg"/><Relationship Id="rId5" Type="http://schemas.openxmlformats.org/officeDocument/2006/relationships/audio" Target="../media/audio29.wav"/><Relationship Id="rId15" Type="http://schemas.openxmlformats.org/officeDocument/2006/relationships/audio" Target="../media/audio39.wav"/><Relationship Id="rId23" Type="http://schemas.openxmlformats.org/officeDocument/2006/relationships/image" Target="../media/image21.png"/><Relationship Id="rId10" Type="http://schemas.openxmlformats.org/officeDocument/2006/relationships/audio" Target="../media/audio34.wav"/><Relationship Id="rId19" Type="http://schemas.openxmlformats.org/officeDocument/2006/relationships/audio" Target="../media/audio43.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audio" Target="../media/audio46.wav"/></Relationships>
</file>

<file path=ppt/slides/_rels/slide8.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8.xml"/><Relationship Id="rId16" Type="http://schemas.openxmlformats.org/officeDocument/2006/relationships/image" Target="../media/image29.svg"/><Relationship Id="rId1" Type="http://schemas.openxmlformats.org/officeDocument/2006/relationships/slideLayout" Target="../slideLayouts/slideLayout5.xml"/><Relationship Id="rId6" Type="http://schemas.openxmlformats.org/officeDocument/2006/relationships/audio" Target="../media/audio50.wav"/><Relationship Id="rId11" Type="http://schemas.openxmlformats.org/officeDocument/2006/relationships/image" Target="../media/image22.svg"/><Relationship Id="rId5" Type="http://schemas.openxmlformats.org/officeDocument/2006/relationships/audio" Target="../media/audio49.wav"/><Relationship Id="rId1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22.svg"/><Relationship Id="rId18" Type="http://schemas.openxmlformats.org/officeDocument/2006/relationships/image" Target="../media/image35.png"/><Relationship Id="rId26" Type="http://schemas.openxmlformats.org/officeDocument/2006/relationships/image" Target="../media/image43.svg"/><Relationship Id="rId3" Type="http://schemas.openxmlformats.org/officeDocument/2006/relationships/audio" Target="../media/audio54.wav"/><Relationship Id="rId21" Type="http://schemas.openxmlformats.org/officeDocument/2006/relationships/image" Target="../media/image38.png"/><Relationship Id="rId7" Type="http://schemas.openxmlformats.org/officeDocument/2006/relationships/audio" Target="../media/audio58.wav"/><Relationship Id="rId12" Type="http://schemas.openxmlformats.org/officeDocument/2006/relationships/image" Target="../media/image21.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image" Target="../media/image33.png"/><Relationship Id="rId20" Type="http://schemas.openxmlformats.org/officeDocument/2006/relationships/image" Target="../media/image37.jpeg"/><Relationship Id="rId29"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audio" Target="../media/audio57.wav"/><Relationship Id="rId11" Type="http://schemas.openxmlformats.org/officeDocument/2006/relationships/image" Target="../media/image19.png"/><Relationship Id="rId24" Type="http://schemas.openxmlformats.org/officeDocument/2006/relationships/image" Target="../media/image41.png"/><Relationship Id="rId5" Type="http://schemas.openxmlformats.org/officeDocument/2006/relationships/audio" Target="../media/audio56.wav"/><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audio" Target="../media/audio61.wav"/><Relationship Id="rId19" Type="http://schemas.openxmlformats.org/officeDocument/2006/relationships/image" Target="../media/image36.png"/><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2.wav"/><Relationship Id="rId22" Type="http://schemas.openxmlformats.org/officeDocument/2006/relationships/image" Target="../media/image39.png"/><Relationship Id="rId27"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chemeClr val="bg1"/>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err="1">
                <a:ln>
                  <a:noFill/>
                </a:ln>
                <a:solidFill>
                  <a:srgbClr val="00B050"/>
                </a:solidFill>
                <a:effectLst/>
                <a:uLnTx/>
                <a:uFillTx/>
                <a:latin typeface="Modern Love" panose="04090805081005020601" pitchFamily="82" charset="0"/>
                <a:ea typeface="+mn-ea"/>
                <a:cs typeface="Arial"/>
                <a:sym typeface="Arial"/>
              </a:rPr>
              <a:t>grün</a:t>
            </a:r>
            <a:endParaRPr kumimoji="0" lang="en-GB" sz="1400" b="0" i="0" u="none" strike="noStrike" kern="0" cap="none" spc="0" normalizeH="0" baseline="0" noProof="0">
              <a:ln>
                <a:noFill/>
              </a:ln>
              <a:solidFill>
                <a:srgbClr val="00B050"/>
              </a:solidFill>
              <a:effectLst/>
              <a:uLnTx/>
              <a:uFillTx/>
              <a:latin typeface="Modern Love" panose="04090805081005020601" pitchFamily="82" charset="0"/>
              <a:ea typeface="+mn-ea"/>
              <a:cs typeface="Arial"/>
              <a:sym typeface="Aria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Term 3 Week 3</a:t>
            </a:r>
          </a:p>
        </p:txBody>
      </p:sp>
      <p:sp>
        <p:nvSpPr>
          <p:cNvPr id="3" name="TextBox 2">
            <a:hlinkClick r:id="" action="ppaction://noaction">
              <a:snd r:embed="rId4" name="T3_W3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Fasnacht</a:t>
            </a:r>
          </a:p>
        </p:txBody>
      </p:sp>
      <p:sp>
        <p:nvSpPr>
          <p:cNvPr id="7" name="Title 1">
            <a:extLst>
              <a:ext uri="{FF2B5EF4-FFF2-40B4-BE49-F238E27FC236}">
                <a16:creationId xmlns:a16="http://schemas.microsoft.com/office/drawing/2014/main" id="{55761DE9-A789-5EE9-0514-C1A8A407565A}"/>
              </a:ext>
            </a:extLst>
          </p:cNvPr>
          <p:cNvSpPr txBox="1">
            <a:spLocks/>
          </p:cNvSpPr>
          <p:nvPr/>
        </p:nvSpPr>
        <p:spPr>
          <a:xfrm>
            <a:off x="0" y="425607"/>
            <a:ext cx="4350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j-cs"/>
              </a:rPr>
              <a:t>Experiences at home and away</a:t>
            </a:r>
            <a:endParaRPr kumimoji="0" lang="en-GB" sz="4000" b="0" i="0" u="none" strike="noStrike" kern="1200" cap="none" spc="0" normalizeH="0" baseline="0" noProof="0">
              <a:ln>
                <a:noFill/>
              </a:ln>
              <a:solidFill>
                <a:srgbClr val="002060"/>
              </a:solidFill>
              <a:effectLst/>
              <a:uLnTx/>
              <a:uFillTx/>
              <a:latin typeface="Arial"/>
              <a:ea typeface="+mj-ea"/>
              <a:cs typeface="+mj-cs"/>
            </a:endParaRPr>
          </a:p>
        </p:txBody>
      </p:sp>
      <p:pic>
        <p:nvPicPr>
          <p:cNvPr id="4" name="Picture 3" descr="A colorful party items on a confetti ground&#10;&#10;Description automatically generated">
            <a:extLst>
              <a:ext uri="{FF2B5EF4-FFF2-40B4-BE49-F238E27FC236}">
                <a16:creationId xmlns:a16="http://schemas.microsoft.com/office/drawing/2014/main" id="{97B16259-3561-AB9E-D0FB-A3F273B75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
        <p:nvSpPr>
          <p:cNvPr id="11" name="CustomShape 3">
            <a:extLst>
              <a:ext uri="{FF2B5EF4-FFF2-40B4-BE49-F238E27FC236}">
                <a16:creationId xmlns:a16="http://schemas.microsoft.com/office/drawing/2014/main" id="{31D2C6DD-4B7B-42C3-A529-FA0A900EC405}"/>
              </a:ext>
            </a:extLst>
          </p:cNvPr>
          <p:cNvSpPr/>
          <p:nvPr/>
        </p:nvSpPr>
        <p:spPr>
          <a:xfrm>
            <a:off x="-15945" y="545761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man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and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sie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(they)</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SSC [er-] [-er]</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211038" y="110276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a:solidFill>
                  <a:srgbClr val="002060"/>
                </a:solidFill>
                <a:latin typeface="Century Gothic" panose="020B0502020202020204" pitchFamily="34" charset="0"/>
              </a:rPr>
              <a:t>To say they + verb in German: use </a:t>
            </a:r>
            <a:r>
              <a:rPr lang="en-GB" sz="2800" b="1" spc="-1" noProof="0" err="1">
                <a:solidFill>
                  <a:srgbClr val="002060"/>
                </a:solidFill>
                <a:latin typeface="Century Gothic" panose="020B0502020202020204" pitchFamily="34" charset="0"/>
              </a:rPr>
              <a:t>sie</a:t>
            </a:r>
            <a:r>
              <a:rPr lang="en-GB" sz="2800" spc="-1" noProof="0">
                <a:solidFill>
                  <a:srgbClr val="002060"/>
                </a:solidFill>
                <a:latin typeface="Century Gothic" panose="020B0502020202020204" pitchFamily="34" charset="0"/>
              </a:rPr>
              <a:t> + verb ending –</a:t>
            </a:r>
            <a:r>
              <a:rPr lang="en-GB" sz="2800" b="1" spc="-1" noProof="0" err="1">
                <a:solidFill>
                  <a:srgbClr val="002060"/>
                </a:solidFill>
                <a:latin typeface="Century Gothic" panose="020B0502020202020204" pitchFamily="34" charset="0"/>
              </a:rPr>
              <a:t>en</a:t>
            </a:r>
            <a:r>
              <a:rPr lang="en-GB" sz="2800" spc="-1" noProof="0">
                <a:solidFill>
                  <a:srgbClr val="002060"/>
                </a:solidFill>
                <a:latin typeface="Century Gothic" panose="020B0502020202020204" pitchFamily="34" charset="0"/>
              </a:rPr>
              <a:t>. </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1" name="CustomShape 4"/>
          <p:cNvSpPr/>
          <p:nvPr/>
        </p:nvSpPr>
        <p:spPr>
          <a:xfrm>
            <a:off x="211038" y="1912141"/>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a:solidFill>
                  <a:srgbClr val="92D050"/>
                </a:solidFill>
                <a:latin typeface="Century Gothic" panose="020B0502020202020204" pitchFamily="34" charset="0"/>
              </a:rPr>
              <a:t>Sie</a:t>
            </a:r>
            <a:r>
              <a:rPr lang="en-GB" sz="2800" b="1" spc="-1" noProof="0">
                <a:solidFill>
                  <a:srgbClr val="002060"/>
                </a:solidFill>
                <a:latin typeface="Century Gothic" panose="020B0502020202020204" pitchFamily="34" charset="0"/>
              </a:rPr>
              <a:t> </a:t>
            </a:r>
            <a:r>
              <a:rPr lang="en-GB" sz="2800" b="1" spc="-1" noProof="0" err="1">
                <a:solidFill>
                  <a:srgbClr val="002060"/>
                </a:solidFill>
                <a:latin typeface="Century Gothic" panose="020B0502020202020204" pitchFamily="34" charset="0"/>
              </a:rPr>
              <a:t>geh</a:t>
            </a:r>
            <a:r>
              <a:rPr lang="en-GB" sz="2800" b="1" spc="-1" noProof="0" err="1">
                <a:solidFill>
                  <a:srgbClr val="92D050"/>
                </a:solidFill>
                <a:latin typeface="Century Gothic" panose="020B0502020202020204" pitchFamily="34" charset="0"/>
              </a:rPr>
              <a:t>en</a:t>
            </a:r>
            <a:r>
              <a:rPr lang="en-GB" sz="2800" b="1" spc="-1" noProof="0">
                <a:solidFill>
                  <a:srgbClr val="002060"/>
                </a:solidFill>
                <a:latin typeface="Century Gothic" panose="020B0502020202020204" pitchFamily="34" charset="0"/>
              </a:rPr>
              <a:t> auf die Party.  </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95" name="CustomShape 8"/>
          <p:cNvSpPr/>
          <p:nvPr/>
        </p:nvSpPr>
        <p:spPr>
          <a:xfrm>
            <a:off x="211038" y="4048183"/>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92D050"/>
                </a:solidFill>
                <a:latin typeface="Century Gothic" panose="020B0502020202020204" pitchFamily="34" charset="0"/>
                <a:ea typeface="Century Gothic"/>
              </a:rPr>
              <a:t>Man</a:t>
            </a:r>
            <a:r>
              <a:rPr lang="en-GB" sz="2800" b="1" spc="-1">
                <a:solidFill>
                  <a:srgbClr val="002060"/>
                </a:solidFill>
                <a:latin typeface="Century Gothic" panose="020B0502020202020204" pitchFamily="34" charset="0"/>
                <a:ea typeface="Century Gothic"/>
              </a:rPr>
              <a:t> </a:t>
            </a:r>
            <a:r>
              <a:rPr lang="en-GB" sz="2800" b="1" spc="-1" err="1">
                <a:solidFill>
                  <a:srgbClr val="002060"/>
                </a:solidFill>
                <a:latin typeface="Century Gothic" panose="020B0502020202020204" pitchFamily="34" charset="0"/>
                <a:ea typeface="Century Gothic"/>
              </a:rPr>
              <a:t>geh</a:t>
            </a:r>
            <a:r>
              <a:rPr lang="en-GB" sz="2800" b="1" spc="-1" err="1">
                <a:solidFill>
                  <a:srgbClr val="92D050"/>
                </a:solidFill>
                <a:latin typeface="Century Gothic" panose="020B0502020202020204" pitchFamily="34" charset="0"/>
                <a:ea typeface="Century Gothic"/>
              </a:rPr>
              <a:t>t</a:t>
            </a:r>
            <a:r>
              <a:rPr lang="en-GB" sz="2800" b="1" spc="-1">
                <a:solidFill>
                  <a:srgbClr val="002060"/>
                </a:solidFill>
                <a:latin typeface="Century Gothic" panose="020B0502020202020204" pitchFamily="34" charset="0"/>
                <a:ea typeface="Century Gothic"/>
              </a:rPr>
              <a:t> auf die Party.</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96" name="CustomShape 9"/>
          <p:cNvSpPr/>
          <p:nvPr/>
        </p:nvSpPr>
        <p:spPr>
          <a:xfrm>
            <a:off x="5262039" y="1912141"/>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1F3864"/>
                </a:solidFill>
                <a:latin typeface="Century Gothic" panose="020B0502020202020204" pitchFamily="34" charset="0"/>
              </a:rPr>
              <a:t>They go/ are going to the party.</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6"/>
          <a:stretch/>
        </p:blipFill>
        <p:spPr>
          <a:xfrm>
            <a:off x="4495069" y="1616757"/>
            <a:ext cx="633960" cy="671040"/>
          </a:xfrm>
          <a:prstGeom prst="rect">
            <a:avLst/>
          </a:prstGeom>
          <a:ln>
            <a:noFill/>
          </a:ln>
        </p:spPr>
      </p:pic>
      <p:pic>
        <p:nvPicPr>
          <p:cNvPr id="103" name="Google Shape;184;p8"/>
          <p:cNvPicPr/>
          <p:nvPr/>
        </p:nvPicPr>
        <p:blipFill>
          <a:blip r:embed="rId6"/>
          <a:stretch/>
        </p:blipFill>
        <p:spPr>
          <a:xfrm>
            <a:off x="4495069" y="375537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10816974" cy="1144800"/>
          </a:xfrm>
        </p:spPr>
        <p:txBody>
          <a:bodyPr/>
          <a:lstStyle/>
          <a:p>
            <a:r>
              <a:rPr lang="en-GB" sz="3600" b="1" spc="-1">
                <a:latin typeface="Century Gothic" panose="020B0502020202020204" pitchFamily="34" charset="0"/>
                <a:ea typeface="Century Gothic"/>
              </a:rPr>
              <a:t>‘Sie’ (they) and ‘man’ (people/you in general)</a:t>
            </a:r>
            <a:endParaRPr lang="en-GB" sz="3600"/>
          </a:p>
        </p:txBody>
      </p:sp>
      <p:sp>
        <p:nvSpPr>
          <p:cNvPr id="3" name="Rectangle 2">
            <a:extLst>
              <a:ext uri="{FF2B5EF4-FFF2-40B4-BE49-F238E27FC236}">
                <a16:creationId xmlns:a16="http://schemas.microsoft.com/office/drawing/2014/main" id="{BE346190-5134-4FB4-AF87-17C6A137E164}"/>
              </a:ext>
            </a:extLst>
          </p:cNvPr>
          <p:cNvSpPr/>
          <p:nvPr/>
        </p:nvSpPr>
        <p:spPr>
          <a:xfrm>
            <a:off x="211038" y="306598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Use </a:t>
            </a:r>
            <a:r>
              <a:rPr lang="en-GB" sz="2800" b="1" spc="-1">
                <a:solidFill>
                  <a:srgbClr val="002060"/>
                </a:solidFill>
                <a:latin typeface="Century Gothic" panose="020B0502020202020204" pitchFamily="34" charset="0"/>
              </a:rPr>
              <a:t>man</a:t>
            </a:r>
            <a:r>
              <a:rPr lang="en-GB" sz="2800" spc="-1">
                <a:solidFill>
                  <a:srgbClr val="002060"/>
                </a:solidFill>
                <a:latin typeface="Century Gothic" panose="020B0502020202020204" pitchFamily="34" charset="0"/>
              </a:rPr>
              <a:t> + verb ending –</a:t>
            </a:r>
            <a:r>
              <a:rPr lang="en-GB" sz="2800" b="1" spc="-1">
                <a:solidFill>
                  <a:srgbClr val="002060"/>
                </a:solidFill>
                <a:latin typeface="Century Gothic" panose="020B0502020202020204" pitchFamily="34" charset="0"/>
              </a:rPr>
              <a:t>t</a:t>
            </a:r>
            <a:r>
              <a:rPr lang="en-GB" sz="2800" spc="-1">
                <a:solidFill>
                  <a:srgbClr val="002060"/>
                </a:solidFill>
                <a:latin typeface="Century Gothic" panose="020B0502020202020204" pitchFamily="34" charset="0"/>
              </a:rPr>
              <a:t> to mean people/you in general:</a:t>
            </a:r>
            <a:endParaRPr kumimoji="0" lang="en-GB" sz="1800" i="0" u="none" strike="noStrike" kern="1200" cap="none" spc="0" normalizeH="0" baseline="0" noProof="0">
              <a:ln>
                <a:noFill/>
              </a:ln>
              <a:solidFill>
                <a:prstClr val="black"/>
              </a:solidFill>
              <a:effectLst/>
              <a:uLnTx/>
              <a:uFillTx/>
              <a:latin typeface="Arial"/>
            </a:endParaRPr>
          </a:p>
        </p:txBody>
      </p:sp>
      <p:pic>
        <p:nvPicPr>
          <p:cNvPr id="26" name="Picture 25" descr="Shape&#10;&#10;Description automatically generated">
            <a:extLst>
              <a:ext uri="{FF2B5EF4-FFF2-40B4-BE49-F238E27FC236}">
                <a16:creationId xmlns:a16="http://schemas.microsoft.com/office/drawing/2014/main" id="{B2113863-D14D-4D7F-898C-C16F4DEC2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2761" y="2217492"/>
            <a:ext cx="991189" cy="702658"/>
          </a:xfrm>
          <a:prstGeom prst="rect">
            <a:avLst/>
          </a:prstGeom>
        </p:spPr>
      </p:pic>
      <p:sp>
        <p:nvSpPr>
          <p:cNvPr id="28" name="CustomShape 9">
            <a:extLst>
              <a:ext uri="{FF2B5EF4-FFF2-40B4-BE49-F238E27FC236}">
                <a16:creationId xmlns:a16="http://schemas.microsoft.com/office/drawing/2014/main" id="{763ACFA1-32F7-4E1D-9329-4EE714407871}"/>
              </a:ext>
            </a:extLst>
          </p:cNvPr>
          <p:cNvSpPr/>
          <p:nvPr/>
        </p:nvSpPr>
        <p:spPr>
          <a:xfrm>
            <a:off x="5262039" y="4048183"/>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1F3864"/>
                </a:solidFill>
                <a:latin typeface="Century Gothic" panose="020B0502020202020204" pitchFamily="34" charset="0"/>
              </a:rPr>
              <a:t>People/ you in general go/ are going to the party.</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AAD8B1F0-C7C1-49B7-B57B-5EF0FC1688E9}"/>
              </a:ext>
            </a:extLst>
          </p:cNvPr>
          <p:cNvSpPr/>
          <p:nvPr/>
        </p:nvSpPr>
        <p:spPr>
          <a:xfrm>
            <a:off x="475130" y="5366422"/>
            <a:ext cx="2927220" cy="1187239"/>
          </a:xfrm>
          <a:prstGeom prst="wedgeRoundRectCallout">
            <a:avLst>
              <a:gd name="adj1" fmla="val -37896"/>
              <a:gd name="adj2" fmla="val -120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mn-ea"/>
                <a:cs typeface="+mn-cs"/>
              </a:rPr>
              <a:t>Careful!</a:t>
            </a:r>
            <a:r>
              <a:rPr kumimoji="0" lang="en-GB" sz="2000" b="1" i="0" u="none" strike="noStrike" kern="1200" cap="none" spc="0" normalizeH="0" noProof="0">
                <a:ln>
                  <a:noFill/>
                </a:ln>
                <a:solidFill>
                  <a:prstClr val="white"/>
                </a:solidFill>
                <a:effectLst/>
                <a:uLnTx/>
                <a:uFillTx/>
                <a:latin typeface="Century Gothic"/>
                <a:ea typeface="+mn-ea"/>
                <a:cs typeface="+mn-cs"/>
              </a:rPr>
              <a:t> </a:t>
            </a:r>
            <a:r>
              <a:rPr kumimoji="0" lang="en-GB" sz="2000" b="1" i="0" u="none" strike="noStrike" kern="1200" cap="none" spc="0" normalizeH="0" baseline="0" noProof="0">
                <a:ln>
                  <a:noFill/>
                </a:ln>
                <a:solidFill>
                  <a:prstClr val="white"/>
                </a:solidFill>
                <a:effectLst/>
                <a:uLnTx/>
                <a:uFillTx/>
                <a:latin typeface="Century Gothic"/>
                <a:ea typeface="+mn-ea"/>
                <a:cs typeface="+mn-cs"/>
              </a:rPr>
              <a:t>‘Man’ does NOT mean </a:t>
            </a:r>
            <a:r>
              <a:rPr kumimoji="0" lang="en-GB" sz="2000" b="1" i="1" u="none" strike="noStrike" kern="1200" cap="none" spc="0" normalizeH="0" baseline="0" noProof="0">
                <a:ln>
                  <a:noFill/>
                </a:ln>
                <a:solidFill>
                  <a:prstClr val="white"/>
                </a:solidFill>
                <a:effectLst/>
                <a:uLnTx/>
                <a:uFillTx/>
                <a:latin typeface="Century Gothic"/>
                <a:ea typeface="+mn-ea"/>
                <a:cs typeface="+mn-cs"/>
              </a:rPr>
              <a:t>man</a:t>
            </a:r>
            <a:r>
              <a:rPr kumimoji="0" lang="en-GB" sz="2000" b="1" i="0" u="none" strike="noStrike" kern="1200" cap="none" spc="0" normalizeH="0" baseline="0" noProof="0">
                <a:ln>
                  <a:noFill/>
                </a:ln>
                <a:solidFill>
                  <a:prstClr val="white"/>
                </a:solidFill>
                <a:effectLst/>
                <a:uLnTx/>
                <a:uFillTx/>
                <a:latin typeface="Century Gothic"/>
                <a:ea typeface="+mn-ea"/>
                <a:cs typeface="+mn-cs"/>
              </a:rPr>
              <a:t> in English!</a:t>
            </a:r>
            <a:r>
              <a:rPr kumimoji="0" lang="en-GB" sz="2000" b="1" i="0" u="none" strike="noStrike" kern="1200" cap="none" spc="0" normalizeH="0" noProof="0">
                <a:ln>
                  <a:noFill/>
                </a:ln>
                <a:solidFill>
                  <a:prstClr val="white"/>
                </a:solidFill>
                <a:effectLst/>
                <a:uLnTx/>
                <a:uFillTx/>
                <a:latin typeface="Century Gothic"/>
                <a:ea typeface="+mn-ea"/>
                <a:cs typeface="+mn-cs"/>
              </a:rPr>
              <a:t> </a:t>
            </a:r>
            <a:endParaRPr kumimoji="0" lang="en-GB" sz="2000" b="1" i="0" u="none" strike="noStrike" kern="1200" cap="none" spc="0" normalizeH="0" baseline="0" noProof="0">
              <a:ln>
                <a:noFill/>
              </a:ln>
              <a:solidFill>
                <a:prstClr val="white"/>
              </a:solidFill>
              <a:effectLst/>
              <a:uLnTx/>
              <a:uFillTx/>
              <a:latin typeface="Century Gothic"/>
              <a:ea typeface="+mn-ea"/>
              <a:cs typeface="+mn-cs"/>
            </a:endParaRPr>
          </a:p>
        </p:txBody>
      </p:sp>
      <p:grpSp>
        <p:nvGrpSpPr>
          <p:cNvPr id="12" name="Group 11">
            <a:extLst>
              <a:ext uri="{FF2B5EF4-FFF2-40B4-BE49-F238E27FC236}">
                <a16:creationId xmlns:a16="http://schemas.microsoft.com/office/drawing/2014/main" id="{972D3F03-C1D7-48AE-8FB1-455987A153F3}"/>
              </a:ext>
            </a:extLst>
          </p:cNvPr>
          <p:cNvGrpSpPr/>
          <p:nvPr/>
        </p:nvGrpSpPr>
        <p:grpSpPr>
          <a:xfrm>
            <a:off x="3968389" y="4769771"/>
            <a:ext cx="1609100" cy="914400"/>
            <a:chOff x="3968389" y="4769771"/>
            <a:chExt cx="1609100" cy="914400"/>
          </a:xfrm>
        </p:grpSpPr>
        <p:pic>
          <p:nvPicPr>
            <p:cNvPr id="7" name="Graphic 6" descr="User with solid fill">
              <a:extLst>
                <a:ext uri="{FF2B5EF4-FFF2-40B4-BE49-F238E27FC236}">
                  <a16:creationId xmlns:a16="http://schemas.microsoft.com/office/drawing/2014/main" id="{0B5D93E1-9FC6-4A6F-BA8A-D5CB653532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46588" y="4923183"/>
              <a:ext cx="630901" cy="630901"/>
            </a:xfrm>
            <a:prstGeom prst="rect">
              <a:avLst/>
            </a:prstGeom>
          </p:spPr>
        </p:pic>
        <p:pic>
          <p:nvPicPr>
            <p:cNvPr id="9" name="Graphic 8" descr="Users with solid fill">
              <a:extLst>
                <a:ext uri="{FF2B5EF4-FFF2-40B4-BE49-F238E27FC236}">
                  <a16:creationId xmlns:a16="http://schemas.microsoft.com/office/drawing/2014/main" id="{91BC6D43-6B98-412D-90F1-C827E8ED26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68389" y="4769771"/>
              <a:ext cx="914400" cy="914400"/>
            </a:xfrm>
            <a:prstGeom prst="rect">
              <a:avLst/>
            </a:prstGeom>
          </p:spPr>
        </p:pic>
        <p:cxnSp>
          <p:nvCxnSpPr>
            <p:cNvPr id="11" name="Straight Connector 10">
              <a:extLst>
                <a:ext uri="{FF2B5EF4-FFF2-40B4-BE49-F238E27FC236}">
                  <a16:creationId xmlns:a16="http://schemas.microsoft.com/office/drawing/2014/main" id="{B5897FEF-AA03-46B4-BA67-E7854C3296C9}"/>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8" name="Picture 7" descr="A cartoon dinosaur wearing a party hat&#10;&#10;Description automatically generated">
            <a:extLst>
              <a:ext uri="{FF2B5EF4-FFF2-40B4-BE49-F238E27FC236}">
                <a16:creationId xmlns:a16="http://schemas.microsoft.com/office/drawing/2014/main" id="{C96F362B-D47D-A574-74F1-DE777CF9B3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4786" y="1725516"/>
            <a:ext cx="905812" cy="1009085"/>
          </a:xfrm>
          <a:prstGeom prst="rect">
            <a:avLst/>
          </a:prstGeom>
        </p:spPr>
      </p:pic>
      <p:pic>
        <p:nvPicPr>
          <p:cNvPr id="10" name="Picture 9" descr="A cartoon dinosaur wearing a party hat&#10;&#10;Description automatically generated">
            <a:extLst>
              <a:ext uri="{FF2B5EF4-FFF2-40B4-BE49-F238E27FC236}">
                <a16:creationId xmlns:a16="http://schemas.microsoft.com/office/drawing/2014/main" id="{8150B91C-E8FA-4717-1C0F-2A8ED1E1D5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4786" y="4038936"/>
            <a:ext cx="905812" cy="1009085"/>
          </a:xfrm>
          <a:prstGeom prst="rect">
            <a:avLst/>
          </a:prstGeom>
        </p:spPr>
      </p:pic>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0.1.wav"/>
                                        </p:tgtEl>
                                      </p:cMediaNode>
                                    </p:audio>
                                  </p:sub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3_10.2.wav"/>
                                        </p:tgtEl>
                                      </p:cMediaNode>
                                    </p:audio>
                                  </p:sub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877493E-80AA-0AAC-AE0D-FDCBA19023BF}"/>
              </a:ext>
            </a:extLst>
          </p:cNvPr>
          <p:cNvPicPr>
            <a:picLocks noChangeAspect="1"/>
          </p:cNvPicPr>
          <p:nvPr/>
        </p:nvPicPr>
        <p:blipFill>
          <a:blip r:embed="rId4"/>
          <a:stretch>
            <a:fillRect/>
          </a:stretch>
        </p:blipFill>
        <p:spPr>
          <a:xfrm>
            <a:off x="0" y="6114917"/>
            <a:ext cx="12192000" cy="730389"/>
          </a:xfrm>
          <a:prstGeom prst="rect">
            <a:avLst/>
          </a:prstGeom>
        </p:spPr>
      </p:pic>
      <p:pic>
        <p:nvPicPr>
          <p:cNvPr id="43" name="Picture 42" descr="A group of people in clothing playing drums&#10;&#10;Description automatically generated">
            <a:extLst>
              <a:ext uri="{FF2B5EF4-FFF2-40B4-BE49-F238E27FC236}">
                <a16:creationId xmlns:a16="http://schemas.microsoft.com/office/drawing/2014/main" id="{868DE2F4-73CB-4655-C62C-A0A5C640F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14997">
            <a:off x="6200313" y="3266588"/>
            <a:ext cx="4003782" cy="2648335"/>
          </a:xfrm>
          <a:prstGeom prst="rect">
            <a:avLst/>
          </a:prstGeom>
        </p:spPr>
      </p:pic>
      <p:sp>
        <p:nvSpPr>
          <p:cNvPr id="112" name="CustomShape 6">
            <a:hlinkClick r:id="" action="ppaction://noaction">
              <a:snd r:embed="rId6" name="T3_W3_11.1.wav"/>
            </a:hlinkClick>
          </p:cNvPr>
          <p:cNvSpPr/>
          <p:nvPr/>
        </p:nvSpPr>
        <p:spPr>
          <a:xfrm>
            <a:off x="54198" y="48538"/>
            <a:ext cx="290872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Fasnacht in Biel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a:solidFill>
                  <a:schemeClr val="bg1"/>
                </a:solidFill>
                <a:latin typeface="Century Gothic" panose="020B0502020202020204" pitchFamily="34" charset="0"/>
              </a:rPr>
              <a:t>Kultur</a:t>
            </a:r>
          </a:p>
        </p:txBody>
      </p:sp>
      <p:pic>
        <p:nvPicPr>
          <p:cNvPr id="30" name="Picture 29" descr="A group of clowns walking down a street&#10;&#10;Description automatically generated">
            <a:extLst>
              <a:ext uri="{FF2B5EF4-FFF2-40B4-BE49-F238E27FC236}">
                <a16:creationId xmlns:a16="http://schemas.microsoft.com/office/drawing/2014/main" id="{265C9C99-C5A6-419F-E4B3-FE08CF702D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24284">
            <a:off x="450496" y="3127729"/>
            <a:ext cx="3598519" cy="2587507"/>
          </a:xfrm>
          <a:prstGeom prst="rect">
            <a:avLst/>
          </a:prstGeom>
        </p:spPr>
      </p:pic>
      <p:pic>
        <p:nvPicPr>
          <p:cNvPr id="32" name="Graphic 31" descr="Teacher">
            <a:extLst>
              <a:ext uri="{FF2B5EF4-FFF2-40B4-BE49-F238E27FC236}">
                <a16:creationId xmlns:a16="http://schemas.microsoft.com/office/drawing/2014/main" id="{A1281F6A-22AA-695D-2D2D-EF449CA35E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9510" y="-85167"/>
            <a:ext cx="914400" cy="914400"/>
          </a:xfrm>
          <a:prstGeom prst="rect">
            <a:avLst/>
          </a:prstGeom>
        </p:spPr>
      </p:pic>
      <p:sp>
        <p:nvSpPr>
          <p:cNvPr id="33" name="Speech Bubble: Rectangle with Corners Rounded 22">
            <a:hlinkClick r:id="" action="ppaction://noaction">
              <a:snd r:embed="rId10" name="T3_W3_11.2.wav"/>
            </a:hlinkClick>
            <a:extLst>
              <a:ext uri="{FF2B5EF4-FFF2-40B4-BE49-F238E27FC236}">
                <a16:creationId xmlns:a16="http://schemas.microsoft.com/office/drawing/2014/main" id="{CFA30229-5584-8161-972D-20618AD779D9}"/>
              </a:ext>
            </a:extLst>
          </p:cNvPr>
          <p:cNvSpPr/>
          <p:nvPr/>
        </p:nvSpPr>
        <p:spPr>
          <a:xfrm>
            <a:off x="3743576" y="129527"/>
            <a:ext cx="6119803"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Google Shape;108;p3">
            <a:hlinkClick r:id="" action="ppaction://noaction">
              <a:snd r:embed="rId10" name="T3_W3_11.2.wav"/>
            </a:hlinkClick>
            <a:extLst>
              <a:ext uri="{FF2B5EF4-FFF2-40B4-BE49-F238E27FC236}">
                <a16:creationId xmlns:a16="http://schemas.microsoft.com/office/drawing/2014/main" id="{86C7B627-4F5D-C5CE-5A31-1D80F211E244}"/>
              </a:ext>
            </a:extLst>
          </p:cNvPr>
          <p:cNvSpPr txBox="1"/>
          <p:nvPr/>
        </p:nvSpPr>
        <p:spPr>
          <a:xfrm>
            <a:off x="3796755" y="122657"/>
            <a:ext cx="5946436"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panose="020B0502020202020204" pitchFamily="34" charset="0"/>
                <a:ea typeface="Calibri"/>
                <a:cs typeface="Calibri"/>
                <a:sym typeface="Calibri"/>
              </a:rPr>
              <a:t>Kannst</a:t>
            </a:r>
            <a:r>
              <a:rPr lang="en-GB" sz="2400" spc="-1" dirty="0">
                <a:solidFill>
                  <a:srgbClr val="002060"/>
                </a:solidFill>
                <a:latin typeface="Century Gothic" panose="020B0502020202020204" pitchFamily="34" charset="0"/>
                <a:ea typeface="Calibri"/>
                <a:cs typeface="Calibri"/>
                <a:sym typeface="Calibri"/>
              </a:rPr>
              <a:t> du die </a:t>
            </a:r>
            <a:r>
              <a:rPr lang="en-GB" sz="2400" spc="-1" dirty="0" err="1">
                <a:solidFill>
                  <a:srgbClr val="002060"/>
                </a:solidFill>
                <a:latin typeface="Century Gothic" panose="020B0502020202020204" pitchFamily="34" charset="0"/>
                <a:ea typeface="Calibri"/>
                <a:cs typeface="Calibri"/>
                <a:sym typeface="Calibri"/>
              </a:rPr>
              <a:t>richtigen</a:t>
            </a:r>
            <a:r>
              <a:rPr lang="en-GB" sz="2400" spc="-1" dirty="0">
                <a:solidFill>
                  <a:srgbClr val="002060"/>
                </a:solidFill>
                <a:latin typeface="Century Gothic" panose="020B0502020202020204" pitchFamily="34" charset="0"/>
                <a:ea typeface="Calibri"/>
                <a:cs typeface="Calibri"/>
                <a:sym typeface="Calibri"/>
              </a:rPr>
              <a:t> </a:t>
            </a:r>
            <a:r>
              <a:rPr lang="en-GB" sz="2400" spc="-1" dirty="0" err="1">
                <a:solidFill>
                  <a:srgbClr val="002060"/>
                </a:solidFill>
                <a:latin typeface="Century Gothic" panose="020B0502020202020204" pitchFamily="34" charset="0"/>
                <a:ea typeface="Calibri"/>
                <a:cs typeface="Calibri"/>
                <a:sym typeface="Calibri"/>
              </a:rPr>
              <a:t>Bilder</a:t>
            </a:r>
            <a:r>
              <a:rPr lang="en-GB" sz="2400" spc="-1" dirty="0">
                <a:solidFill>
                  <a:srgbClr val="002060"/>
                </a:solidFill>
                <a:latin typeface="Century Gothic" panose="020B0502020202020204" pitchFamily="34" charset="0"/>
                <a:ea typeface="Calibri"/>
                <a:cs typeface="Calibri"/>
                <a:sym typeface="Calibri"/>
              </a:rPr>
              <a:t> </a:t>
            </a:r>
            <a:r>
              <a:rPr lang="en-GB" sz="2400" spc="-1" dirty="0" err="1">
                <a:solidFill>
                  <a:srgbClr val="002060"/>
                </a:solidFill>
                <a:latin typeface="Century Gothic" panose="020B0502020202020204" pitchFamily="34" charset="0"/>
                <a:ea typeface="Calibri"/>
                <a:cs typeface="Calibri"/>
                <a:sym typeface="Calibri"/>
              </a:rPr>
              <a:t>finden</a:t>
            </a:r>
            <a:r>
              <a:rPr lang="en-GB" sz="2400" spc="-1" dirty="0">
                <a:solidFill>
                  <a:srgbClr val="002060"/>
                </a:solidFill>
                <a:latin typeface="Century Gothic" panose="020B0502020202020204" pitchFamily="34" charset="0"/>
                <a:ea typeface="Calibri"/>
                <a:cs typeface="Calibri"/>
                <a:sym typeface="Calibri"/>
              </a:rPr>
              <a:t>?</a:t>
            </a:r>
            <a:endParaRPr kumimoji="0" sz="24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5" name="Rectangle 34">
            <a:hlinkClick r:id="" action="ppaction://noaction">
              <a:snd r:embed="rId11" name="T3_W3_11.4.wav"/>
            </a:hlinkClick>
            <a:extLst>
              <a:ext uri="{FF2B5EF4-FFF2-40B4-BE49-F238E27FC236}">
                <a16:creationId xmlns:a16="http://schemas.microsoft.com/office/drawing/2014/main" id="{F5A411AD-22DF-FB55-026B-61B7B9D41EE5}"/>
              </a:ext>
            </a:extLst>
          </p:cNvPr>
          <p:cNvSpPr/>
          <p:nvPr/>
        </p:nvSpPr>
        <p:spPr>
          <a:xfrm>
            <a:off x="279903" y="955750"/>
            <a:ext cx="2839616" cy="19615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2000" noProof="0" dirty="0"/>
              <a:t>Am </a:t>
            </a:r>
            <a:r>
              <a:rPr lang="en-GB" sz="2000" noProof="0" dirty="0" err="1"/>
              <a:t>Donnerstag</a:t>
            </a:r>
            <a:r>
              <a:rPr lang="en-GB" sz="2000" noProof="0" dirty="0"/>
              <a:t> </a:t>
            </a:r>
            <a:r>
              <a:rPr lang="en-GB" sz="2000" noProof="0" dirty="0" err="1"/>
              <a:t>gibt</a:t>
            </a:r>
            <a:r>
              <a:rPr lang="en-GB" sz="2000" noProof="0" dirty="0"/>
              <a:t> d</a:t>
            </a:r>
            <a:r>
              <a:rPr lang="en-US" sz="2000" noProof="0" dirty="0"/>
              <a:t>er </a:t>
            </a:r>
            <a:r>
              <a:rPr lang="en-US" sz="2000" noProof="0" dirty="0" err="1"/>
              <a:t>Stadtpräsident</a:t>
            </a:r>
            <a:r>
              <a:rPr lang="en-US" sz="2000" noProof="0" dirty="0"/>
              <a:t>* </a:t>
            </a:r>
            <a:r>
              <a:rPr lang="en-US" sz="2000" dirty="0"/>
              <a:t>”Prinz Carnaval” </a:t>
            </a:r>
            <a:r>
              <a:rPr lang="en-US" sz="2000" noProof="0" dirty="0"/>
              <a:t>den </a:t>
            </a:r>
            <a:r>
              <a:rPr lang="en-US" sz="2000" noProof="0" dirty="0" err="1"/>
              <a:t>Stadtschlüssel</a:t>
            </a:r>
            <a:r>
              <a:rPr lang="en-US" sz="2000" noProof="0" dirty="0"/>
              <a:t>*.</a:t>
            </a:r>
            <a:endParaRPr lang="en-GB" sz="2000" noProof="0" dirty="0"/>
          </a:p>
        </p:txBody>
      </p:sp>
      <p:sp>
        <p:nvSpPr>
          <p:cNvPr id="36" name="Rectangle 35">
            <a:hlinkClick r:id="" action="ppaction://noaction">
              <a:snd r:embed="rId12" name="T3_W3_11.5.wav"/>
            </a:hlinkClick>
            <a:extLst>
              <a:ext uri="{FF2B5EF4-FFF2-40B4-BE49-F238E27FC236}">
                <a16:creationId xmlns:a16="http://schemas.microsoft.com/office/drawing/2014/main" id="{2292800E-DABC-0376-D7CD-663B290ADD3C}"/>
              </a:ext>
            </a:extLst>
          </p:cNvPr>
          <p:cNvSpPr/>
          <p:nvPr/>
        </p:nvSpPr>
        <p:spPr>
          <a:xfrm>
            <a:off x="3226240" y="955750"/>
            <a:ext cx="2839617" cy="196151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000" noProof="0" dirty="0"/>
              <a:t>Am Freitag um 20.30 </a:t>
            </a:r>
            <a:r>
              <a:rPr lang="en-US" sz="2000" noProof="0" dirty="0" err="1"/>
              <a:t>Uhr</a:t>
            </a:r>
            <a:r>
              <a:rPr lang="en-US" sz="2000" noProof="0" dirty="0"/>
              <a:t> </a:t>
            </a:r>
            <a:r>
              <a:rPr lang="en-US" sz="2000" noProof="0" dirty="0" err="1"/>
              <a:t>geht</a:t>
            </a:r>
            <a:r>
              <a:rPr lang="en-US" sz="2000" noProof="0" dirty="0"/>
              <a:t> man </a:t>
            </a:r>
            <a:r>
              <a:rPr lang="en-US" sz="2000" noProof="0" dirty="0" err="1"/>
              <a:t>durch</a:t>
            </a:r>
            <a:r>
              <a:rPr lang="en-US" sz="2000" noProof="0" dirty="0"/>
              <a:t> die </a:t>
            </a:r>
            <a:r>
              <a:rPr lang="en-US" sz="2000" noProof="0" dirty="0" err="1"/>
              <a:t>Straßen</a:t>
            </a:r>
            <a:r>
              <a:rPr lang="en-US" sz="2000" noProof="0" dirty="0"/>
              <a:t>. Man </a:t>
            </a:r>
            <a:r>
              <a:rPr lang="en-US" sz="2000" noProof="0" dirty="0" err="1"/>
              <a:t>trägt</a:t>
            </a:r>
            <a:r>
              <a:rPr lang="en-US" sz="2000" noProof="0" dirty="0"/>
              <a:t> </a:t>
            </a:r>
            <a:r>
              <a:rPr lang="en-US" sz="2000" noProof="0" dirty="0" err="1"/>
              <a:t>Kostüme</a:t>
            </a:r>
            <a:r>
              <a:rPr lang="en-US" sz="2000" noProof="0" dirty="0"/>
              <a:t> </a:t>
            </a:r>
            <a:r>
              <a:rPr lang="en-US" sz="2000" noProof="0" dirty="0" err="1"/>
              <a:t>mit</a:t>
            </a:r>
            <a:r>
              <a:rPr lang="en-US" sz="2000" noProof="0" dirty="0"/>
              <a:t> </a:t>
            </a:r>
            <a:r>
              <a:rPr lang="en-US" sz="2000" noProof="0" dirty="0" err="1"/>
              <a:t>Lichtern</a:t>
            </a:r>
            <a:r>
              <a:rPr lang="en-US" sz="2000" noProof="0" dirty="0"/>
              <a:t>*.</a:t>
            </a:r>
            <a:endParaRPr lang="en-GB" sz="2000" noProof="0" dirty="0"/>
          </a:p>
        </p:txBody>
      </p:sp>
      <p:sp>
        <p:nvSpPr>
          <p:cNvPr id="37" name="Rectangle 36">
            <a:hlinkClick r:id="" action="ppaction://noaction">
              <a:snd r:embed="rId13" name="T3_W3_11.6.wav"/>
            </a:hlinkClick>
            <a:extLst>
              <a:ext uri="{FF2B5EF4-FFF2-40B4-BE49-F238E27FC236}">
                <a16:creationId xmlns:a16="http://schemas.microsoft.com/office/drawing/2014/main" id="{1E0C02B5-3D04-9B54-B768-33E8C3151495}"/>
              </a:ext>
            </a:extLst>
          </p:cNvPr>
          <p:cNvSpPr/>
          <p:nvPr/>
        </p:nvSpPr>
        <p:spPr>
          <a:xfrm>
            <a:off x="6172578" y="952563"/>
            <a:ext cx="2844566" cy="1961512"/>
          </a:xfrm>
          <a:prstGeom prst="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2000" noProof="0" dirty="0"/>
              <a:t>Am </a:t>
            </a:r>
            <a:r>
              <a:rPr lang="en-GB" sz="2000" noProof="0" dirty="0" err="1"/>
              <a:t>Samstag</a:t>
            </a:r>
            <a:r>
              <a:rPr lang="en-US" sz="2000" noProof="0" dirty="0"/>
              <a:t> </a:t>
            </a:r>
            <a:r>
              <a:rPr lang="en-US" sz="2000" noProof="0" dirty="0" err="1"/>
              <a:t>gibt</a:t>
            </a:r>
            <a:r>
              <a:rPr lang="en-US" sz="2000" noProof="0" dirty="0"/>
              <a:t> es </a:t>
            </a:r>
            <a:r>
              <a:rPr lang="en-US" sz="2000" noProof="0" dirty="0" err="1"/>
              <a:t>ein</a:t>
            </a:r>
            <a:r>
              <a:rPr lang="en-US" sz="2000" noProof="0" dirty="0"/>
              <a:t> ‘Kinder-Monster-</a:t>
            </a:r>
            <a:r>
              <a:rPr lang="en-US" sz="2000" noProof="0" dirty="0" err="1"/>
              <a:t>Konzert</a:t>
            </a:r>
            <a:r>
              <a:rPr lang="en-US" sz="2000" noProof="0" dirty="0"/>
              <a:t>’. Dann </a:t>
            </a:r>
            <a:r>
              <a:rPr lang="en-US" sz="2000" noProof="0" dirty="0" err="1"/>
              <a:t>gibt</a:t>
            </a:r>
            <a:r>
              <a:rPr lang="en-US" sz="2000" noProof="0" dirty="0"/>
              <a:t> es </a:t>
            </a:r>
            <a:r>
              <a:rPr lang="en-US" sz="2000" noProof="0" dirty="0" err="1"/>
              <a:t>eine</a:t>
            </a:r>
            <a:r>
              <a:rPr lang="en-US" sz="2000" noProof="0" dirty="0"/>
              <a:t> </a:t>
            </a:r>
            <a:r>
              <a:rPr lang="en-US" sz="2000" noProof="0" dirty="0" err="1"/>
              <a:t>Kinderdisco</a:t>
            </a:r>
            <a:r>
              <a:rPr lang="en-US" sz="2000" noProof="0" dirty="0"/>
              <a:t> </a:t>
            </a:r>
            <a:r>
              <a:rPr lang="en-US" sz="2000" noProof="0" dirty="0" err="1"/>
              <a:t>mit</a:t>
            </a:r>
            <a:r>
              <a:rPr lang="en-US" sz="2000" noProof="0" dirty="0"/>
              <a:t> </a:t>
            </a:r>
            <a:r>
              <a:rPr lang="en-US" sz="2000" noProof="0" dirty="0" err="1"/>
              <a:t>Konfettischlacht</a:t>
            </a:r>
            <a:r>
              <a:rPr lang="en-US" sz="2000" noProof="0" dirty="0"/>
              <a:t>*.</a:t>
            </a:r>
          </a:p>
        </p:txBody>
      </p:sp>
      <p:sp>
        <p:nvSpPr>
          <p:cNvPr id="38" name="Rectangle 37">
            <a:hlinkClick r:id="" action="ppaction://noaction">
              <a:snd r:embed="rId14" name="T3_W3_11.7.wav"/>
            </a:hlinkClick>
            <a:extLst>
              <a:ext uri="{FF2B5EF4-FFF2-40B4-BE49-F238E27FC236}">
                <a16:creationId xmlns:a16="http://schemas.microsoft.com/office/drawing/2014/main" id="{0F317D43-DEC3-BFAC-9ADD-0337A701EA7A}"/>
              </a:ext>
            </a:extLst>
          </p:cNvPr>
          <p:cNvSpPr/>
          <p:nvPr/>
        </p:nvSpPr>
        <p:spPr>
          <a:xfrm>
            <a:off x="9123864" y="947089"/>
            <a:ext cx="2844566" cy="1961512"/>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000" noProof="0" dirty="0"/>
              <a:t>Am Sonntag </a:t>
            </a:r>
            <a:r>
              <a:rPr lang="en-US" sz="2000" noProof="0" dirty="0" err="1"/>
              <a:t>gehen</a:t>
            </a:r>
            <a:r>
              <a:rPr lang="en-US" sz="2000" noProof="0" dirty="0"/>
              <a:t> Leute in </a:t>
            </a:r>
            <a:r>
              <a:rPr lang="en-US" sz="2000" noProof="0" dirty="0" err="1"/>
              <a:t>Kostümen</a:t>
            </a:r>
            <a:r>
              <a:rPr lang="en-US" sz="2000" noProof="0" dirty="0"/>
              <a:t> </a:t>
            </a:r>
            <a:r>
              <a:rPr lang="en-US" sz="2000" noProof="0" dirty="0" err="1"/>
              <a:t>durch</a:t>
            </a:r>
            <a:r>
              <a:rPr lang="en-US" sz="2000" noProof="0" dirty="0"/>
              <a:t> die </a:t>
            </a:r>
            <a:r>
              <a:rPr lang="en-US" sz="2000" noProof="0" dirty="0" err="1"/>
              <a:t>Straßen</a:t>
            </a:r>
            <a:r>
              <a:rPr lang="en-US" sz="2000" noProof="0" dirty="0"/>
              <a:t>. Dann </a:t>
            </a:r>
            <a:r>
              <a:rPr lang="en-US" sz="2000" noProof="0" dirty="0" err="1"/>
              <a:t>gibt</a:t>
            </a:r>
            <a:r>
              <a:rPr lang="en-US" sz="2000" noProof="0" dirty="0"/>
              <a:t> es </a:t>
            </a:r>
            <a:r>
              <a:rPr lang="en-US" sz="2000" noProof="0" dirty="0" err="1"/>
              <a:t>eine</a:t>
            </a:r>
            <a:r>
              <a:rPr lang="en-US" sz="2000" noProof="0" dirty="0"/>
              <a:t> </a:t>
            </a:r>
            <a:r>
              <a:rPr lang="en-US" sz="2000" noProof="0" dirty="0" err="1"/>
              <a:t>große</a:t>
            </a:r>
            <a:r>
              <a:rPr lang="en-US" sz="2000" noProof="0" dirty="0"/>
              <a:t> Party!</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grpSp>
        <p:nvGrpSpPr>
          <p:cNvPr id="41" name="Group 40">
            <a:extLst>
              <a:ext uri="{FF2B5EF4-FFF2-40B4-BE49-F238E27FC236}">
                <a16:creationId xmlns:a16="http://schemas.microsoft.com/office/drawing/2014/main" id="{7C3E040E-21A5-FC74-B8B6-F7E5FE2C0F32}"/>
              </a:ext>
            </a:extLst>
          </p:cNvPr>
          <p:cNvGrpSpPr/>
          <p:nvPr/>
        </p:nvGrpSpPr>
        <p:grpSpPr>
          <a:xfrm rot="174645">
            <a:off x="3975939" y="3109801"/>
            <a:ext cx="2806266" cy="3167725"/>
            <a:chOff x="4739354" y="3102499"/>
            <a:chExt cx="2806266" cy="3167725"/>
          </a:xfrm>
        </p:grpSpPr>
        <p:pic>
          <p:nvPicPr>
            <p:cNvPr id="40" name="Picture 39" descr="A person and person dressed in clothing&#10;&#10;Description automatically generated">
              <a:extLst>
                <a:ext uri="{FF2B5EF4-FFF2-40B4-BE49-F238E27FC236}">
                  <a16:creationId xmlns:a16="http://schemas.microsoft.com/office/drawing/2014/main" id="{07CD4394-4C24-4AAA-8BBF-018AFD3CC6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354" y="3102499"/>
              <a:ext cx="2101593" cy="2941943"/>
            </a:xfrm>
            <a:prstGeom prst="rect">
              <a:avLst/>
            </a:prstGeom>
          </p:spPr>
        </p:pic>
        <p:pic>
          <p:nvPicPr>
            <p:cNvPr id="27" name="Picture 26" descr="A grey key with a black background&#10;&#10;Description automatically generated">
              <a:extLst>
                <a:ext uri="{FF2B5EF4-FFF2-40B4-BE49-F238E27FC236}">
                  <a16:creationId xmlns:a16="http://schemas.microsoft.com/office/drawing/2014/main" id="{91D69D18-1B4C-FF6D-BCDA-5E9B1AB9E21C}"/>
                </a:ext>
              </a:extLst>
            </p:cNvPr>
            <p:cNvPicPr>
              <a:picLocks noChangeAspect="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156178">
              <a:off x="5654741" y="4340141"/>
              <a:ext cx="1890879" cy="1930083"/>
            </a:xfrm>
            <a:prstGeom prst="rect">
              <a:avLst/>
            </a:prstGeom>
          </p:spPr>
        </p:pic>
      </p:grpSp>
      <p:pic>
        <p:nvPicPr>
          <p:cNvPr id="45" name="Picture 44" descr="A colorful party items on a confetti ground&#10;&#10;Description automatically generated">
            <a:extLst>
              <a:ext uri="{FF2B5EF4-FFF2-40B4-BE49-F238E27FC236}">
                <a16:creationId xmlns:a16="http://schemas.microsoft.com/office/drawing/2014/main" id="{03960AF7-C2F6-4D05-1930-B47B5A8A311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21253">
            <a:off x="8909795" y="3764527"/>
            <a:ext cx="3317441" cy="2210763"/>
          </a:xfrm>
          <a:prstGeom prst="rect">
            <a:avLst/>
          </a:prstGeom>
        </p:spPr>
      </p:pic>
      <p:sp>
        <p:nvSpPr>
          <p:cNvPr id="46" name="TextBox 45">
            <a:extLst>
              <a:ext uri="{FF2B5EF4-FFF2-40B4-BE49-F238E27FC236}">
                <a16:creationId xmlns:a16="http://schemas.microsoft.com/office/drawing/2014/main" id="{519E84C5-B7D4-18AC-A951-32ECD54BEE15}"/>
              </a:ext>
            </a:extLst>
          </p:cNvPr>
          <p:cNvSpPr txBox="1"/>
          <p:nvPr/>
        </p:nvSpPr>
        <p:spPr>
          <a:xfrm>
            <a:off x="6663" y="5521732"/>
            <a:ext cx="4564948" cy="1323439"/>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der </a:t>
            </a: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Stadtpräsident</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mayor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der </a:t>
            </a: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Schlüssel</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key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latin typeface="Century Gothic" panose="020B0502020202020204" pitchFamily="34" charset="0"/>
              </a:rPr>
              <a:t>das Licht – 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die </a:t>
            </a: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Schlacht</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fight</a:t>
            </a:r>
          </a:p>
        </p:txBody>
      </p:sp>
      <p:sp>
        <p:nvSpPr>
          <p:cNvPr id="28" name="Speech Bubble: Rectangle with Corners Rounded 28">
            <a:extLst>
              <a:ext uri="{FF2B5EF4-FFF2-40B4-BE49-F238E27FC236}">
                <a16:creationId xmlns:a16="http://schemas.microsoft.com/office/drawing/2014/main" id="{FA5F783E-1BB7-84F1-085F-AE30913D14B8}"/>
              </a:ext>
            </a:extLst>
          </p:cNvPr>
          <p:cNvSpPr/>
          <p:nvPr/>
        </p:nvSpPr>
        <p:spPr>
          <a:xfrm>
            <a:off x="54198" y="2725602"/>
            <a:ext cx="2927220" cy="1187239"/>
          </a:xfrm>
          <a:prstGeom prst="wedgeRoundRectCallout">
            <a:avLst>
              <a:gd name="adj1" fmla="val 33896"/>
              <a:gd name="adj2" fmla="val -6478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a:rPr>
              <a:t>Warum</a:t>
            </a:r>
            <a:r>
              <a:rPr lang="en-GB" sz="2000" b="1" dirty="0">
                <a:solidFill>
                  <a:prstClr val="white"/>
                </a:solidFill>
                <a:latin typeface="Century Gothic"/>
              </a:rPr>
              <a:t>? Was </a:t>
            </a:r>
            <a:r>
              <a:rPr lang="en-GB" sz="2000" b="1" dirty="0" err="1">
                <a:solidFill>
                  <a:prstClr val="white"/>
                </a:solidFill>
                <a:latin typeface="Century Gothic"/>
              </a:rPr>
              <a:t>denkst</a:t>
            </a:r>
            <a:r>
              <a:rPr lang="en-GB" sz="2000" b="1" dirty="0">
                <a:solidFill>
                  <a:prstClr val="white"/>
                </a:solidFill>
                <a:latin typeface="Century Gothic"/>
              </a:rPr>
              <a:t> du?</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51" name="Straight Arrow Connector 50">
            <a:extLst>
              <a:ext uri="{FF2B5EF4-FFF2-40B4-BE49-F238E27FC236}">
                <a16:creationId xmlns:a16="http://schemas.microsoft.com/office/drawing/2014/main" id="{663965A4-6BD6-66A3-4906-025F02FD8BD1}"/>
              </a:ext>
            </a:extLst>
          </p:cNvPr>
          <p:cNvCxnSpPr/>
          <p:nvPr/>
        </p:nvCxnSpPr>
        <p:spPr>
          <a:xfrm>
            <a:off x="2962927" y="2725602"/>
            <a:ext cx="1683121" cy="5936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D953A9D-7775-926A-13E2-06ADB749DE92}"/>
              </a:ext>
            </a:extLst>
          </p:cNvPr>
          <p:cNvCxnSpPr>
            <a:cxnSpLocks/>
          </p:cNvCxnSpPr>
          <p:nvPr/>
        </p:nvCxnSpPr>
        <p:spPr>
          <a:xfrm>
            <a:off x="5665683" y="2767504"/>
            <a:ext cx="1602021" cy="105704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5B5AA0A-5868-2C76-7FA4-2EA30D54700D}"/>
              </a:ext>
            </a:extLst>
          </p:cNvPr>
          <p:cNvCxnSpPr>
            <a:cxnSpLocks/>
          </p:cNvCxnSpPr>
          <p:nvPr/>
        </p:nvCxnSpPr>
        <p:spPr>
          <a:xfrm>
            <a:off x="8468107" y="2814240"/>
            <a:ext cx="1057003" cy="891291"/>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7123D09-5E6B-FBE5-49A2-14F297501AB1}"/>
              </a:ext>
            </a:extLst>
          </p:cNvPr>
          <p:cNvCxnSpPr>
            <a:cxnSpLocks/>
          </p:cNvCxnSpPr>
          <p:nvPr/>
        </p:nvCxnSpPr>
        <p:spPr>
          <a:xfrm flipH="1">
            <a:off x="3627485" y="2846859"/>
            <a:ext cx="6957135" cy="82058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1.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1706095012"/>
              </p:ext>
            </p:extLst>
          </p:nvPr>
        </p:nvGraphicFramePr>
        <p:xfrm>
          <a:off x="209311" y="1514754"/>
          <a:ext cx="11737909" cy="523612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6882777">
                  <a:extLst>
                    <a:ext uri="{9D8B030D-6E8A-4147-A177-3AD203B41FA5}">
                      <a16:colId xmlns:a16="http://schemas.microsoft.com/office/drawing/2014/main" val="2775102314"/>
                    </a:ext>
                  </a:extLst>
                </a:gridCol>
                <a:gridCol w="1287811">
                  <a:extLst>
                    <a:ext uri="{9D8B030D-6E8A-4147-A177-3AD203B41FA5}">
                      <a16:colId xmlns:a16="http://schemas.microsoft.com/office/drawing/2014/main" val="1859025906"/>
                    </a:ext>
                  </a:extLst>
                </a:gridCol>
                <a:gridCol w="2792880">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err="1">
                          <a:solidFill>
                            <a:srgbClr val="002060"/>
                          </a:solidFill>
                          <a:latin typeface="Century Gothic" panose="020B0502020202020204" pitchFamily="34" charset="0"/>
                        </a:rPr>
                        <a:t>sie</a:t>
                      </a:r>
                      <a:r>
                        <a:rPr lang="en-GB" sz="3000" b="1" baseline="0">
                          <a:solidFill>
                            <a:srgbClr val="002060"/>
                          </a:solidFill>
                          <a:latin typeface="Century Gothic" panose="020B0502020202020204" pitchFamily="34" charset="0"/>
                        </a:rPr>
                        <a:t> </a:t>
                      </a:r>
                      <a:br>
                        <a:rPr lang="en-GB" sz="3000" b="1" baseline="0">
                          <a:solidFill>
                            <a:srgbClr val="002060"/>
                          </a:solidFill>
                          <a:latin typeface="Century Gothic" panose="020B0502020202020204" pitchFamily="34" charset="0"/>
                        </a:rPr>
                      </a:br>
                      <a:r>
                        <a:rPr lang="en-GB" sz="3000" b="0" baseline="0">
                          <a:solidFill>
                            <a:srgbClr val="002060"/>
                          </a:solidFill>
                          <a:latin typeface="Century Gothic" panose="020B0502020202020204" pitchFamily="34" charset="0"/>
                        </a:rPr>
                        <a:t>(they)</a:t>
                      </a:r>
                      <a:endParaRPr lang="en-GB" sz="3000" b="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a:solidFill>
                            <a:srgbClr val="002060"/>
                          </a:solidFill>
                          <a:latin typeface="Century Gothic" panose="020B0502020202020204" pitchFamily="34" charset="0"/>
                        </a:rPr>
                        <a:t>man</a:t>
                      </a:r>
                      <a:br>
                        <a:rPr lang="en-GB" sz="3000" b="1">
                          <a:solidFill>
                            <a:srgbClr val="002060"/>
                          </a:solidFill>
                          <a:latin typeface="Century Gothic" panose="020B0502020202020204" pitchFamily="34" charset="0"/>
                        </a:rPr>
                      </a:br>
                      <a:r>
                        <a:rPr lang="en-GB" sz="3000" b="0" i="1">
                          <a:solidFill>
                            <a:srgbClr val="002060"/>
                          </a:solidFill>
                          <a:latin typeface="Century Gothic" panose="020B0502020202020204" pitchFamily="34" charset="0"/>
                        </a:rPr>
                        <a:t>(people, you in general)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geht</a:t>
                      </a:r>
                      <a:r>
                        <a:rPr lang="en-GB" sz="2400" b="0">
                          <a:solidFill>
                            <a:srgbClr val="002060"/>
                          </a:solidFill>
                          <a:latin typeface="Century Gothic" panose="020B0502020202020204" pitchFamily="34" charset="0"/>
                        </a:rPr>
                        <a:t> auf </a:t>
                      </a:r>
                      <a:r>
                        <a:rPr lang="en-GB" sz="2400" b="0" err="1">
                          <a:solidFill>
                            <a:srgbClr val="002060"/>
                          </a:solidFill>
                          <a:latin typeface="Century Gothic" panose="020B0502020202020204" pitchFamily="34" charset="0"/>
                        </a:rPr>
                        <a:t>ein</a:t>
                      </a: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Konzert</a:t>
                      </a:r>
                      <a:r>
                        <a:rPr lang="en-GB" sz="24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singen</a:t>
                      </a:r>
                      <a:r>
                        <a:rPr lang="en-GB" sz="2400" b="0">
                          <a:solidFill>
                            <a:srgbClr val="002060"/>
                          </a:solidFill>
                          <a:latin typeface="Century Gothic" panose="020B0502020202020204" pitchFamily="34" charset="0"/>
                        </a:rPr>
                        <a:t> auf </a:t>
                      </a:r>
                      <a:r>
                        <a:rPr lang="en-GB" sz="2400" b="0" err="1">
                          <a:solidFill>
                            <a:srgbClr val="002060"/>
                          </a:solidFill>
                          <a:latin typeface="Century Gothic" panose="020B0502020202020204" pitchFamily="34" charset="0"/>
                        </a:rPr>
                        <a:t>einer</a:t>
                      </a:r>
                      <a:r>
                        <a:rPr lang="en-GB" sz="2400" b="0">
                          <a:solidFill>
                            <a:srgbClr val="002060"/>
                          </a:solidFill>
                          <a:latin typeface="Century Gothic" panose="020B0502020202020204" pitchFamily="34" charset="0"/>
                        </a:rPr>
                        <a:t> Party.</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trägt</a:t>
                      </a:r>
                      <a:r>
                        <a:rPr lang="en-GB" sz="2400" b="0">
                          <a:solidFill>
                            <a:srgbClr val="002060"/>
                          </a:solidFill>
                          <a:latin typeface="Century Gothic" panose="020B0502020202020204" pitchFamily="34" charset="0"/>
                        </a:rPr>
                        <a:t> </a:t>
                      </a:r>
                      <a:r>
                        <a:rPr lang="en-GB" sz="2400" b="0" err="1">
                          <a:solidFill>
                            <a:srgbClr val="002060"/>
                          </a:solidFill>
                          <a:latin typeface="Century Gothic" panose="020B0502020202020204" pitchFamily="34" charset="0"/>
                        </a:rPr>
                        <a:t>Partykleidung</a:t>
                      </a:r>
                      <a:r>
                        <a:rPr lang="en-GB" sz="24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sieht</a:t>
                      </a:r>
                      <a:r>
                        <a:rPr lang="en-GB" sz="2400" b="0" dirty="0">
                          <a:solidFill>
                            <a:srgbClr val="002060"/>
                          </a:solidFill>
                          <a:latin typeface="Century Gothic" panose="020B0502020202020204" pitchFamily="34" charset="0"/>
                        </a:rPr>
                        <a:t> Freunde in </a:t>
                      </a:r>
                      <a:r>
                        <a:rPr lang="en-GB" sz="2400" b="0" dirty="0" err="1">
                          <a:solidFill>
                            <a:srgbClr val="002060"/>
                          </a:solidFill>
                          <a:latin typeface="Century Gothic" panose="020B0502020202020204" pitchFamily="34" charset="0"/>
                        </a:rPr>
                        <a:t>Kostümen</a:t>
                      </a:r>
                      <a:r>
                        <a:rPr lang="en-GB" altLang="ja-JP" sz="2400" b="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essen</a:t>
                      </a:r>
                      <a:r>
                        <a:rPr lang="en-GB" sz="2400" b="0" dirty="0">
                          <a:solidFill>
                            <a:srgbClr val="002060"/>
                          </a:solidFill>
                          <a:latin typeface="Century Gothic" panose="020B0502020202020204" pitchFamily="34" charset="0"/>
                        </a:rPr>
                        <a:t> auf der </a:t>
                      </a:r>
                      <a:r>
                        <a:rPr lang="en-GB" sz="2400" b="0" dirty="0" err="1">
                          <a:solidFill>
                            <a:srgbClr val="002060"/>
                          </a:solidFill>
                          <a:latin typeface="Century Gothic" panose="020B0502020202020204" pitchFamily="34" charset="0"/>
                        </a:rPr>
                        <a:t>Straße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rtl="0" eaLnBrk="1" fontAlgn="auto" latinLnBrk="0" hangingPunct="1">
                        <a:lnSpc>
                          <a:spcPct val="100000"/>
                        </a:lnSpc>
                        <a:spcBef>
                          <a:spcPts val="0"/>
                        </a:spcBef>
                        <a:spcAft>
                          <a:spcPts val="0"/>
                        </a:spcAft>
                        <a:buClrTx/>
                        <a:buSzTx/>
                        <a:buFontTx/>
                        <a:buNone/>
                      </a:pPr>
                      <a:r>
                        <a:rPr lang="en-GB" sz="2400" b="0" dirty="0">
                          <a:solidFill>
                            <a:srgbClr val="002060"/>
                          </a:solidFill>
                          <a:latin typeface="Century Gothic"/>
                        </a:rPr>
                        <a:t>… </a:t>
                      </a:r>
                      <a:r>
                        <a:rPr lang="en-GB" sz="2400" b="0" dirty="0" err="1">
                          <a:solidFill>
                            <a:srgbClr val="002060"/>
                          </a:solidFill>
                          <a:latin typeface="Century Gothic"/>
                        </a:rPr>
                        <a:t>machen</a:t>
                      </a:r>
                      <a:r>
                        <a:rPr lang="en-GB" sz="2400" b="0" dirty="0">
                          <a:solidFill>
                            <a:srgbClr val="002060"/>
                          </a:solidFill>
                          <a:latin typeface="Century Gothic"/>
                        </a:rPr>
                        <a:t> </a:t>
                      </a:r>
                      <a:r>
                        <a:rPr lang="en-GB" sz="2400" b="0" dirty="0" err="1">
                          <a:solidFill>
                            <a:srgbClr val="002060"/>
                          </a:solidFill>
                          <a:latin typeface="Century Gothic"/>
                        </a:rPr>
                        <a:t>Masken</a:t>
                      </a:r>
                      <a:r>
                        <a:rPr lang="en-GB" sz="2400" b="0" dirty="0">
                          <a:solidFill>
                            <a:srgbClr val="002060"/>
                          </a:solidFill>
                          <a:latin typeface="Century Gothic"/>
                        </a:rPr>
                        <a:t> </a:t>
                      </a:r>
                      <a:r>
                        <a:rPr lang="en-GB" sz="2400" b="0" dirty="0" err="1">
                          <a:solidFill>
                            <a:srgbClr val="002060"/>
                          </a:solidFill>
                          <a:latin typeface="Century Gothic"/>
                        </a:rPr>
                        <a:t>aus</a:t>
                      </a:r>
                      <a:r>
                        <a:rPr lang="en-GB" sz="2400" b="0" dirty="0">
                          <a:solidFill>
                            <a:srgbClr val="002060"/>
                          </a:solidFill>
                          <a:latin typeface="Century Gothic"/>
                        </a:rPr>
                        <a:t> </a:t>
                      </a:r>
                      <a:r>
                        <a:rPr lang="en-GB" sz="2400" b="0" dirty="0" err="1">
                          <a:solidFill>
                            <a:srgbClr val="002060"/>
                          </a:solidFill>
                          <a:latin typeface="Century Gothic"/>
                        </a:rPr>
                        <a:t>Müll</a:t>
                      </a:r>
                      <a:r>
                        <a:rPr lang="en-GB" sz="2400" b="0" dirty="0">
                          <a:solidFill>
                            <a:srgbClr val="002060"/>
                          </a:solidFill>
                          <a:latin typeface="Century Gothic"/>
                        </a:rPr>
                        <a:t>. </a:t>
                      </a:r>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a:rPr>
                        <a:t>… </a:t>
                      </a:r>
                      <a:r>
                        <a:rPr lang="en-GB" sz="2400" b="0" err="1">
                          <a:solidFill>
                            <a:srgbClr val="002060"/>
                          </a:solidFill>
                          <a:latin typeface="Century Gothic"/>
                        </a:rPr>
                        <a:t>tanzt</a:t>
                      </a:r>
                      <a:r>
                        <a:rPr lang="en-GB" sz="2400" b="0">
                          <a:solidFill>
                            <a:srgbClr val="002060"/>
                          </a:solidFill>
                          <a:latin typeface="Century Gothic"/>
                        </a:rPr>
                        <a:t> auf der </a:t>
                      </a:r>
                      <a:r>
                        <a:rPr lang="en-GB" sz="2400" b="0" err="1">
                          <a:solidFill>
                            <a:srgbClr val="002060"/>
                          </a:solidFill>
                          <a:latin typeface="Century Gothic"/>
                        </a:rPr>
                        <a:t>Straße</a:t>
                      </a:r>
                      <a:r>
                        <a:rPr lang="en-GB" sz="2400" b="0">
                          <a:solidFill>
                            <a:srgbClr val="002060"/>
                          </a:solidFill>
                          <a:latin typeface="Century Gothic"/>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a:solidFill>
                            <a:srgbClr val="002060"/>
                          </a:solidFill>
                          <a:latin typeface="Century Gothic"/>
                        </a:rPr>
                        <a:t>… </a:t>
                      </a:r>
                      <a:r>
                        <a:rPr lang="en-GB" sz="2400" b="0" err="1">
                          <a:solidFill>
                            <a:srgbClr val="002060"/>
                          </a:solidFill>
                          <a:latin typeface="Century Gothic"/>
                        </a:rPr>
                        <a:t>spielen</a:t>
                      </a:r>
                      <a:r>
                        <a:rPr lang="en-GB" sz="2400" b="0">
                          <a:solidFill>
                            <a:srgbClr val="002060"/>
                          </a:solidFill>
                          <a:latin typeface="Century Gothic"/>
                        </a:rPr>
                        <a:t> Instrumente in </a:t>
                      </a:r>
                      <a:r>
                        <a:rPr lang="en-GB" sz="2400" b="0" err="1">
                          <a:solidFill>
                            <a:srgbClr val="002060"/>
                          </a:solidFill>
                          <a:latin typeface="Century Gothic"/>
                        </a:rPr>
                        <a:t>einer</a:t>
                      </a:r>
                      <a:r>
                        <a:rPr lang="en-GB" sz="2400" b="0">
                          <a:solidFill>
                            <a:srgbClr val="002060"/>
                          </a:solidFill>
                          <a:latin typeface="Century Gothic"/>
                        </a:rPr>
                        <a:t> </a:t>
                      </a:r>
                      <a:r>
                        <a:rPr lang="en-GB" sz="2400" b="0" err="1">
                          <a:solidFill>
                            <a:srgbClr val="002060"/>
                          </a:solidFill>
                          <a:latin typeface="Century Gothic"/>
                        </a:rPr>
                        <a:t>Musikgruppe</a:t>
                      </a:r>
                      <a:r>
                        <a:rPr lang="en-GB" sz="2400" b="0">
                          <a:solidFill>
                            <a:srgbClr val="002060"/>
                          </a:solidFill>
                          <a:latin typeface="Century Gothic"/>
                        </a:rPr>
                        <a:t>. </a:t>
                      </a:r>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51" name="CustomShape 8">
            <a:extLst>
              <a:ext uri="{FF2B5EF4-FFF2-40B4-BE49-F238E27FC236}">
                <a16:creationId xmlns:a16="http://schemas.microsoft.com/office/drawing/2014/main" id="{CB3D144D-9DEA-4514-B3AC-08C2615D6183}"/>
              </a:ext>
            </a:extLst>
          </p:cNvPr>
          <p:cNvSpPr/>
          <p:nvPr/>
        </p:nvSpPr>
        <p:spPr>
          <a:xfrm>
            <a:off x="104323" y="100123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002060"/>
                </a:solidFill>
                <a:latin typeface="Century Gothic" panose="020B0502020202020204" pitchFamily="34" charset="0"/>
              </a:rPr>
              <a:t>Is it Ronja and </a:t>
            </a:r>
            <a:r>
              <a:rPr lang="en-GB" sz="2400" spc="-1" err="1">
                <a:solidFill>
                  <a:srgbClr val="002060"/>
                </a:solidFill>
                <a:latin typeface="Century Gothic" panose="020B0502020202020204" pitchFamily="34" charset="0"/>
              </a:rPr>
              <a:t>Lias</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sie</a:t>
            </a:r>
            <a:r>
              <a:rPr lang="en-GB" sz="2400" spc="-1">
                <a:solidFill>
                  <a:srgbClr val="002060"/>
                </a:solidFill>
                <a:latin typeface="Century Gothic" panose="020B0502020202020204" pitchFamily="34" charset="0"/>
              </a:rPr>
              <a:t>-they), or people in general (man)?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54" name="Picture 53" descr="Shape, arrow&#10;&#10;Description automatically generated">
            <a:extLst>
              <a:ext uri="{FF2B5EF4-FFF2-40B4-BE49-F238E27FC236}">
                <a16:creationId xmlns:a16="http://schemas.microsoft.com/office/drawing/2014/main" id="{BA9C6F83-8F31-459F-A6FC-2270B866CDA6}"/>
              </a:ext>
            </a:extLst>
          </p:cNvPr>
          <p:cNvPicPr>
            <a:picLocks noChangeAspect="1"/>
          </p:cNvPicPr>
          <p:nvPr/>
        </p:nvPicPr>
        <p:blipFill>
          <a:blip r:embed="rId12"/>
          <a:stretch>
            <a:fillRect/>
          </a:stretch>
        </p:blipFill>
        <p:spPr>
          <a:xfrm>
            <a:off x="10277485" y="2929911"/>
            <a:ext cx="462709" cy="428729"/>
          </a:xfrm>
          <a:prstGeom prst="rect">
            <a:avLst/>
          </a:prstGeom>
        </p:spPr>
      </p:pic>
      <p:pic>
        <p:nvPicPr>
          <p:cNvPr id="55" name="Picture 54" descr="Shape, arrow&#10;&#10;Description automatically generated">
            <a:extLst>
              <a:ext uri="{FF2B5EF4-FFF2-40B4-BE49-F238E27FC236}">
                <a16:creationId xmlns:a16="http://schemas.microsoft.com/office/drawing/2014/main" id="{EDC28BA0-3308-49A2-89DE-5182A2B19F7E}"/>
              </a:ext>
            </a:extLst>
          </p:cNvPr>
          <p:cNvPicPr>
            <a:picLocks noChangeAspect="1"/>
          </p:cNvPicPr>
          <p:nvPr/>
        </p:nvPicPr>
        <p:blipFill>
          <a:blip r:embed="rId12"/>
          <a:stretch>
            <a:fillRect/>
          </a:stretch>
        </p:blipFill>
        <p:spPr>
          <a:xfrm>
            <a:off x="8245531" y="3419201"/>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EE4D1DE7-38C9-419F-9640-C16EAA0717E0}"/>
              </a:ext>
            </a:extLst>
          </p:cNvPr>
          <p:cNvPicPr>
            <a:picLocks noChangeAspect="1"/>
          </p:cNvPicPr>
          <p:nvPr/>
        </p:nvPicPr>
        <p:blipFill>
          <a:blip r:embed="rId12"/>
          <a:stretch>
            <a:fillRect/>
          </a:stretch>
        </p:blipFill>
        <p:spPr>
          <a:xfrm>
            <a:off x="10277485" y="3872480"/>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7ACD4DAA-428E-4956-956C-5D377E8CAF81}"/>
              </a:ext>
            </a:extLst>
          </p:cNvPr>
          <p:cNvPicPr>
            <a:picLocks noChangeAspect="1"/>
          </p:cNvPicPr>
          <p:nvPr/>
        </p:nvPicPr>
        <p:blipFill>
          <a:blip r:embed="rId12"/>
          <a:stretch>
            <a:fillRect/>
          </a:stretch>
        </p:blipFill>
        <p:spPr>
          <a:xfrm>
            <a:off x="10316366" y="4358821"/>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A39AB3F4-D0EC-42CF-8938-4A708765373C}"/>
              </a:ext>
            </a:extLst>
          </p:cNvPr>
          <p:cNvPicPr>
            <a:picLocks noChangeAspect="1"/>
          </p:cNvPicPr>
          <p:nvPr/>
        </p:nvPicPr>
        <p:blipFill>
          <a:blip r:embed="rId12"/>
          <a:stretch>
            <a:fillRect/>
          </a:stretch>
        </p:blipFill>
        <p:spPr>
          <a:xfrm>
            <a:off x="8246392" y="4827790"/>
            <a:ext cx="462709" cy="428729"/>
          </a:xfrm>
          <a:prstGeom prst="rect">
            <a:avLst/>
          </a:prstGeom>
        </p:spPr>
      </p:pic>
      <p:pic>
        <p:nvPicPr>
          <p:cNvPr id="59" name="Picture 58" descr="Shape, arrow&#10;&#10;Description automatically generated">
            <a:extLst>
              <a:ext uri="{FF2B5EF4-FFF2-40B4-BE49-F238E27FC236}">
                <a16:creationId xmlns:a16="http://schemas.microsoft.com/office/drawing/2014/main" id="{618EC8B2-90F9-401F-8B1A-B6F5C2BF1888}"/>
              </a:ext>
            </a:extLst>
          </p:cNvPr>
          <p:cNvPicPr>
            <a:picLocks noChangeAspect="1"/>
          </p:cNvPicPr>
          <p:nvPr/>
        </p:nvPicPr>
        <p:blipFill>
          <a:blip r:embed="rId12"/>
          <a:stretch>
            <a:fillRect/>
          </a:stretch>
        </p:blipFill>
        <p:spPr>
          <a:xfrm>
            <a:off x="8269080" y="5311258"/>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A253409E-4F8D-4E6D-8C19-A78DE3CC389C}"/>
              </a:ext>
            </a:extLst>
          </p:cNvPr>
          <p:cNvPicPr>
            <a:picLocks noChangeAspect="1"/>
          </p:cNvPicPr>
          <p:nvPr/>
        </p:nvPicPr>
        <p:blipFill>
          <a:blip r:embed="rId12"/>
          <a:stretch>
            <a:fillRect/>
          </a:stretch>
        </p:blipFill>
        <p:spPr>
          <a:xfrm>
            <a:off x="10311063" y="5725548"/>
            <a:ext cx="462709" cy="428729"/>
          </a:xfrm>
          <a:prstGeom prst="rect">
            <a:avLst/>
          </a:prstGeom>
        </p:spPr>
      </p:pic>
      <p:pic>
        <p:nvPicPr>
          <p:cNvPr id="61" name="Picture 60" descr="Shape, arrow&#10;&#10;Description automatically generated">
            <a:extLst>
              <a:ext uri="{FF2B5EF4-FFF2-40B4-BE49-F238E27FC236}">
                <a16:creationId xmlns:a16="http://schemas.microsoft.com/office/drawing/2014/main" id="{7963A715-D7B1-42DA-9450-D4508D627B05}"/>
              </a:ext>
            </a:extLst>
          </p:cNvPr>
          <p:cNvPicPr>
            <a:picLocks noChangeAspect="1"/>
          </p:cNvPicPr>
          <p:nvPr/>
        </p:nvPicPr>
        <p:blipFill>
          <a:blip r:embed="rId12"/>
          <a:stretch>
            <a:fillRect/>
          </a:stretch>
        </p:blipFill>
        <p:spPr>
          <a:xfrm>
            <a:off x="8259452" y="6209999"/>
            <a:ext cx="462709" cy="428729"/>
          </a:xfrm>
          <a:prstGeom prst="rect">
            <a:avLst/>
          </a:prstGeom>
        </p:spPr>
      </p:pic>
      <p:sp>
        <p:nvSpPr>
          <p:cNvPr id="69" name="CustomShape 8">
            <a:hlinkClick r:id="" action="ppaction://noaction">
              <a:snd r:embed="rId13" name="T3_W3_12.2.wav"/>
            </a:hlinkClick>
            <a:extLst>
              <a:ext uri="{FF2B5EF4-FFF2-40B4-BE49-F238E27FC236}">
                <a16:creationId xmlns:a16="http://schemas.microsoft.com/office/drawing/2014/main" id="{6EFBE9E6-8A97-470B-ABE2-7BCBEB03A3DC}"/>
              </a:ext>
            </a:extLst>
          </p:cNvPr>
          <p:cNvSpPr/>
          <p:nvPr/>
        </p:nvSpPr>
        <p:spPr>
          <a:xfrm>
            <a:off x="104323" y="465714"/>
            <a:ext cx="105897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Ronja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2400" spc="-1" dirty="0" err="1">
                <a:solidFill>
                  <a:srgbClr val="002060"/>
                </a:solidFill>
                <a:latin typeface="Century Gothic" panose="020B0502020202020204" pitchFamily="34" charset="0"/>
              </a:rPr>
              <a:t>lieben</a:t>
            </a:r>
            <a:r>
              <a:rPr lang="en-GB" sz="2400" spc="-1" dirty="0">
                <a:solidFill>
                  <a:srgbClr val="002060"/>
                </a:solidFill>
                <a:latin typeface="Century Gothic" panose="020B0502020202020204" pitchFamily="34" charset="0"/>
              </a:rPr>
              <a:t> Fasnacht!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snd r:embed="rId14" name="T3_W3_12.3.wav"/>
            </a:hlinkClick>
            <a:extLst>
              <a:ext uri="{FF2B5EF4-FFF2-40B4-BE49-F238E27FC236}">
                <a16:creationId xmlns:a16="http://schemas.microsoft.com/office/drawing/2014/main" id="{38CAF750-EBEE-4F9A-8C86-8736EBA6F172}"/>
              </a:ext>
            </a:extLst>
          </p:cNvPr>
          <p:cNvSpPr/>
          <p:nvPr/>
        </p:nvSpPr>
        <p:spPr>
          <a:xfrm>
            <a:off x="401995" y="304952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snd r:embed="rId15" name="T3_W3_12.4.wav"/>
            </a:hlinkClick>
            <a:extLst>
              <a:ext uri="{FF2B5EF4-FFF2-40B4-BE49-F238E27FC236}">
                <a16:creationId xmlns:a16="http://schemas.microsoft.com/office/drawing/2014/main" id="{075AB60F-EDC6-45E0-8049-46ABE6A319BD}"/>
              </a:ext>
            </a:extLst>
          </p:cNvPr>
          <p:cNvSpPr/>
          <p:nvPr/>
        </p:nvSpPr>
        <p:spPr>
          <a:xfrm>
            <a:off x="401994" y="350596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snd r:embed="rId16" name="T3_W3_12.5.wav"/>
            </a:hlinkClick>
            <a:extLst>
              <a:ext uri="{FF2B5EF4-FFF2-40B4-BE49-F238E27FC236}">
                <a16:creationId xmlns:a16="http://schemas.microsoft.com/office/drawing/2014/main" id="{025A7227-FC14-4944-A370-4EA2C96DE6A5}"/>
              </a:ext>
            </a:extLst>
          </p:cNvPr>
          <p:cNvSpPr/>
          <p:nvPr/>
        </p:nvSpPr>
        <p:spPr>
          <a:xfrm>
            <a:off x="401995" y="395459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snd r:embed="rId17" name="T3_W3_12.6.wav"/>
            </a:hlinkClick>
            <a:extLst>
              <a:ext uri="{FF2B5EF4-FFF2-40B4-BE49-F238E27FC236}">
                <a16:creationId xmlns:a16="http://schemas.microsoft.com/office/drawing/2014/main" id="{208D75ED-5624-46F7-8773-FD0E7031853C}"/>
              </a:ext>
            </a:extLst>
          </p:cNvPr>
          <p:cNvSpPr/>
          <p:nvPr/>
        </p:nvSpPr>
        <p:spPr>
          <a:xfrm>
            <a:off x="401994" y="441102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snd r:embed="rId18" name="T3_W3_12.7.wav"/>
            </a:hlinkClick>
            <a:extLst>
              <a:ext uri="{FF2B5EF4-FFF2-40B4-BE49-F238E27FC236}">
                <a16:creationId xmlns:a16="http://schemas.microsoft.com/office/drawing/2014/main" id="{45FD721B-0187-41FB-BF87-C7FD972862DD}"/>
              </a:ext>
            </a:extLst>
          </p:cNvPr>
          <p:cNvSpPr/>
          <p:nvPr/>
        </p:nvSpPr>
        <p:spPr>
          <a:xfrm>
            <a:off x="401994" y="4933813"/>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snd r:embed="rId19" name="T3_W3_12.8.wav"/>
            </a:hlinkClick>
            <a:extLst>
              <a:ext uri="{FF2B5EF4-FFF2-40B4-BE49-F238E27FC236}">
                <a16:creationId xmlns:a16="http://schemas.microsoft.com/office/drawing/2014/main" id="{64258326-AB9E-4C0B-A4F6-3E97AE582EB2}"/>
              </a:ext>
            </a:extLst>
          </p:cNvPr>
          <p:cNvSpPr/>
          <p:nvPr/>
        </p:nvSpPr>
        <p:spPr>
          <a:xfrm>
            <a:off x="401993" y="539024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snd r:embed="rId20" name="T3_W3_12.9.wav"/>
            </a:hlinkClick>
            <a:extLst>
              <a:ext uri="{FF2B5EF4-FFF2-40B4-BE49-F238E27FC236}">
                <a16:creationId xmlns:a16="http://schemas.microsoft.com/office/drawing/2014/main" id="{C734D54E-B6F8-4F83-9142-2DA2D95917AD}"/>
              </a:ext>
            </a:extLst>
          </p:cNvPr>
          <p:cNvSpPr/>
          <p:nvPr/>
        </p:nvSpPr>
        <p:spPr>
          <a:xfrm>
            <a:off x="401994" y="5838876"/>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snd r:embed="rId21" name="T3_W3_12.10.wav"/>
            </a:hlinkClick>
            <a:extLst>
              <a:ext uri="{FF2B5EF4-FFF2-40B4-BE49-F238E27FC236}">
                <a16:creationId xmlns:a16="http://schemas.microsoft.com/office/drawing/2014/main" id="{0437E59F-CE81-4687-B122-78588F25C4B4}"/>
              </a:ext>
            </a:extLst>
          </p:cNvPr>
          <p:cNvSpPr/>
          <p:nvPr/>
        </p:nvSpPr>
        <p:spPr>
          <a:xfrm>
            <a:off x="401993" y="629531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8</a:t>
            </a:r>
          </a:p>
        </p:txBody>
      </p:sp>
      <p:sp>
        <p:nvSpPr>
          <p:cNvPr id="79" name="CustomShape 6">
            <a:hlinkClick r:id="" action="ppaction://noaction">
              <a:snd r:embed="rId22" name="T3_W3_12.1.wav"/>
            </a:hlinkClick>
            <a:extLst>
              <a:ext uri="{FF2B5EF4-FFF2-40B4-BE49-F238E27FC236}">
                <a16:creationId xmlns:a16="http://schemas.microsoft.com/office/drawing/2014/main" id="{2CC4DD26-62D6-4512-8F14-43FF4BBF1C84}"/>
              </a:ext>
            </a:extLst>
          </p:cNvPr>
          <p:cNvSpPr/>
          <p:nvPr/>
        </p:nvSpPr>
        <p:spPr>
          <a:xfrm>
            <a:off x="-33771" y="-6056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002060"/>
                </a:solidFill>
                <a:latin typeface="Century gothic"/>
              </a:rPr>
              <a:t>Fasnacht</a:t>
            </a:r>
            <a:endParaRPr kumimoji="0" lang="en-GB" sz="2800" b="0" i="0" u="none" strike="noStrike" kern="1200" cap="none" spc="-1" normalizeH="0" baseline="0" noProof="0">
              <a:ln>
                <a:noFill/>
              </a:ln>
              <a:solidFill>
                <a:srgbClr val="002060"/>
              </a:solidFill>
              <a:effectLst/>
              <a:uLnTx/>
              <a:uFillTx/>
              <a:latin typeface="Century gothic"/>
            </a:endParaRPr>
          </a:p>
        </p:txBody>
      </p:sp>
      <p:pic>
        <p:nvPicPr>
          <p:cNvPr id="4" name="Picture 3">
            <a:extLst>
              <a:ext uri="{FF2B5EF4-FFF2-40B4-BE49-F238E27FC236}">
                <a16:creationId xmlns:a16="http://schemas.microsoft.com/office/drawing/2014/main" id="{7790BECB-9387-4091-80E2-CA785E9881C1}"/>
              </a:ext>
            </a:extLst>
          </p:cNvPr>
          <p:cNvPicPr>
            <a:picLocks noChangeAspect="1"/>
          </p:cNvPicPr>
          <p:nvPr/>
        </p:nvPicPr>
        <p:blipFill>
          <a:blip r:embed="rId23"/>
          <a:stretch>
            <a:fillRect/>
          </a:stretch>
        </p:blipFill>
        <p:spPr>
          <a:xfrm>
            <a:off x="776176" y="1187819"/>
            <a:ext cx="6508916" cy="1930577"/>
          </a:xfrm>
          <a:prstGeom prst="rect">
            <a:avLst/>
          </a:prstGeom>
        </p:spPr>
      </p:pic>
      <p:sp>
        <p:nvSpPr>
          <p:cNvPr id="82" name="CustomShape 6">
            <a:extLst>
              <a:ext uri="{FF2B5EF4-FFF2-40B4-BE49-F238E27FC236}">
                <a16:creationId xmlns:a16="http://schemas.microsoft.com/office/drawing/2014/main" id="{5A398892-03FD-4C67-9D51-672030F675BE}"/>
              </a:ext>
            </a:extLst>
          </p:cNvPr>
          <p:cNvSpPr/>
          <p:nvPr/>
        </p:nvSpPr>
        <p:spPr>
          <a:xfrm>
            <a:off x="2370426" y="1732192"/>
            <a:ext cx="446302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a:solidFill>
                  <a:srgbClr val="7030A0"/>
                </a:solidFill>
                <a:latin typeface="Century gothic"/>
              </a:rPr>
              <a:t>Fasnacht in Biel</a:t>
            </a:r>
            <a:endParaRPr kumimoji="0" lang="en-GB" sz="3200" b="0" i="0" u="none" strike="noStrike" kern="1200" cap="none" spc="-1" normalizeH="0" baseline="0" noProof="0">
              <a:ln>
                <a:noFill/>
              </a:ln>
              <a:solidFill>
                <a:srgbClr val="7030A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24"/>
          <a:stretch>
            <a:fillRect/>
          </a:stretch>
        </p:blipFill>
        <p:spPr>
          <a:xfrm>
            <a:off x="9589146" y="-12645"/>
            <a:ext cx="1694835" cy="1054699"/>
          </a:xfrm>
          <a:prstGeom prst="rect">
            <a:avLst/>
          </a:prstGeom>
        </p:spPr>
      </p:pic>
      <p:pic>
        <p:nvPicPr>
          <p:cNvPr id="7" name="Picture 6">
            <a:extLst>
              <a:ext uri="{FF2B5EF4-FFF2-40B4-BE49-F238E27FC236}">
                <a16:creationId xmlns:a16="http://schemas.microsoft.com/office/drawing/2014/main" id="{C5EBE30F-C0E3-4232-87DC-65FED8D49FF0}"/>
              </a:ext>
            </a:extLst>
          </p:cNvPr>
          <p:cNvPicPr>
            <a:picLocks noChangeAspect="1"/>
          </p:cNvPicPr>
          <p:nvPr/>
        </p:nvPicPr>
        <p:blipFill>
          <a:blip r:embed="rId25"/>
          <a:stretch>
            <a:fillRect/>
          </a:stretch>
        </p:blipFill>
        <p:spPr>
          <a:xfrm>
            <a:off x="10316366" y="1543508"/>
            <a:ext cx="1219200" cy="609600"/>
          </a:xfrm>
          <a:prstGeom prst="rect">
            <a:avLst/>
          </a:prstGeom>
        </p:spPr>
      </p:pic>
      <p:pic>
        <p:nvPicPr>
          <p:cNvPr id="10" name="Picture 9" descr="A cartoon of a child&#10;&#10;Description automatically generated">
            <a:extLst>
              <a:ext uri="{FF2B5EF4-FFF2-40B4-BE49-F238E27FC236}">
                <a16:creationId xmlns:a16="http://schemas.microsoft.com/office/drawing/2014/main" id="{E007CA76-A4AE-A008-014F-BE30ED3808C7}"/>
              </a:ext>
            </a:extLst>
          </p:cNvPr>
          <p:cNvPicPr>
            <a:picLocks noChangeAspect="1"/>
          </p:cNvPicPr>
          <p:nvPr/>
        </p:nvPicPr>
        <p:blipFill rotWithShape="1">
          <a:blip r:embed="rId26">
            <a:extLst>
              <a:ext uri="{28A0092B-C50C-407E-A947-70E740481C1C}">
                <a14:useLocalDpi xmlns:a14="http://schemas.microsoft.com/office/drawing/2010/main" val="0"/>
              </a:ext>
            </a:extLst>
          </a:blip>
          <a:srcRect l="6123" b="28054"/>
          <a:stretch/>
        </p:blipFill>
        <p:spPr>
          <a:xfrm>
            <a:off x="7399201" y="2024482"/>
            <a:ext cx="692588" cy="963615"/>
          </a:xfrm>
          <a:prstGeom prst="rect">
            <a:avLst/>
          </a:prstGeom>
        </p:spPr>
      </p:pic>
      <p:pic>
        <p:nvPicPr>
          <p:cNvPr id="12" name="Picture 11" descr="A cartoon of a person smiling&#10;&#10;Description automatically generated">
            <a:extLst>
              <a:ext uri="{FF2B5EF4-FFF2-40B4-BE49-F238E27FC236}">
                <a16:creationId xmlns:a16="http://schemas.microsoft.com/office/drawing/2014/main" id="{15BB3EA2-74BA-977D-0594-D5B1D7ECB52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68803" y="1232613"/>
            <a:ext cx="741128" cy="9038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12.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_12.1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_12.1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_12.1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_12.1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_12.1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_12.1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_12.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BAACA6-5AC1-46B7-7D29-C1601948E7E9}"/>
              </a:ext>
            </a:extLst>
          </p:cNvPr>
          <p:cNvPicPr>
            <a:picLocks noChangeAspect="1"/>
          </p:cNvPicPr>
          <p:nvPr/>
        </p:nvPicPr>
        <p:blipFill>
          <a:blip r:embed="rId3"/>
          <a:stretch>
            <a:fillRect/>
          </a:stretch>
        </p:blipFill>
        <p:spPr>
          <a:xfrm>
            <a:off x="190210" y="1155683"/>
            <a:ext cx="6508916" cy="1930577"/>
          </a:xfrm>
          <a:prstGeom prst="rect">
            <a:avLst/>
          </a:prstGeom>
        </p:spPr>
      </p:pic>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2979782500"/>
              </p:ext>
            </p:extLst>
          </p:nvPr>
        </p:nvGraphicFramePr>
        <p:xfrm>
          <a:off x="149986" y="1504984"/>
          <a:ext cx="11737909" cy="5241386"/>
        </p:xfrm>
        <a:graphic>
          <a:graphicData uri="http://schemas.openxmlformats.org/drawingml/2006/table">
            <a:tbl>
              <a:tblPr firstRow="1" bandRow="1"/>
              <a:tblGrid>
                <a:gridCol w="414790">
                  <a:extLst>
                    <a:ext uri="{9D8B030D-6E8A-4147-A177-3AD203B41FA5}">
                      <a16:colId xmlns:a16="http://schemas.microsoft.com/office/drawing/2014/main" val="2548973513"/>
                    </a:ext>
                  </a:extLst>
                </a:gridCol>
                <a:gridCol w="5607424">
                  <a:extLst>
                    <a:ext uri="{9D8B030D-6E8A-4147-A177-3AD203B41FA5}">
                      <a16:colId xmlns:a16="http://schemas.microsoft.com/office/drawing/2014/main" val="2775102314"/>
                    </a:ext>
                  </a:extLst>
                </a:gridCol>
                <a:gridCol w="5715695">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geht</a:t>
                      </a:r>
                      <a:r>
                        <a:rPr lang="en-GB" sz="2000" b="0" dirty="0">
                          <a:solidFill>
                            <a:srgbClr val="002060"/>
                          </a:solidFill>
                          <a:latin typeface="Century Gothic" panose="020B0502020202020204" pitchFamily="34" charset="0"/>
                        </a:rPr>
                        <a:t> auf </a:t>
                      </a:r>
                      <a:r>
                        <a:rPr lang="en-GB" sz="2000" b="0" dirty="0" err="1">
                          <a:solidFill>
                            <a:srgbClr val="002060"/>
                          </a:solidFill>
                          <a:latin typeface="Century Gothic" panose="020B0502020202020204" pitchFamily="34" charset="0"/>
                        </a:rPr>
                        <a:t>ein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Konzert</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singen</a:t>
                      </a:r>
                      <a:r>
                        <a:rPr lang="en-GB" sz="2000" b="0">
                          <a:solidFill>
                            <a:srgbClr val="002060"/>
                          </a:solidFill>
                          <a:latin typeface="Century Gothic" panose="020B0502020202020204" pitchFamily="34" charset="0"/>
                        </a:rPr>
                        <a:t> auf </a:t>
                      </a:r>
                      <a:r>
                        <a:rPr lang="en-GB" sz="2000" b="0" err="1">
                          <a:solidFill>
                            <a:srgbClr val="002060"/>
                          </a:solidFill>
                          <a:latin typeface="Century Gothic" panose="020B0502020202020204" pitchFamily="34" charset="0"/>
                        </a:rPr>
                        <a:t>einer</a:t>
                      </a:r>
                      <a:r>
                        <a:rPr lang="en-GB" sz="2000" b="0">
                          <a:solidFill>
                            <a:srgbClr val="002060"/>
                          </a:solidFill>
                          <a:latin typeface="Century Gothic" panose="020B0502020202020204" pitchFamily="34" charset="0"/>
                        </a:rPr>
                        <a:t> Party.</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trägt</a:t>
                      </a:r>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Partykleidung</a:t>
                      </a:r>
                      <a:r>
                        <a:rPr lang="en-GB" sz="20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sieht</a:t>
                      </a:r>
                      <a:r>
                        <a:rPr lang="en-GB" sz="2000" b="0">
                          <a:solidFill>
                            <a:srgbClr val="002060"/>
                          </a:solidFill>
                          <a:latin typeface="Century Gothic" panose="020B0502020202020204" pitchFamily="34" charset="0"/>
                        </a:rPr>
                        <a:t> Freunde in </a:t>
                      </a:r>
                      <a:r>
                        <a:rPr lang="en-GB" sz="2000" b="0" err="1">
                          <a:solidFill>
                            <a:srgbClr val="002060"/>
                          </a:solidFill>
                          <a:latin typeface="Century Gothic" panose="020B0502020202020204" pitchFamily="34" charset="0"/>
                        </a:rPr>
                        <a:t>Kostümen</a:t>
                      </a:r>
                      <a:r>
                        <a:rPr lang="en-GB" altLang="ja-JP" sz="2000" b="0">
                          <a:solidFill>
                            <a:srgbClr val="002060"/>
                          </a:solidFill>
                          <a:latin typeface="Century Gothic" panose="020B0502020202020204" pitchFamily="34" charset="0"/>
                        </a:rPr>
                        <a:t>.</a:t>
                      </a:r>
                      <a:endParaRPr lang="en-GB" sz="20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panose="020B0502020202020204" pitchFamily="34" charset="0"/>
                        </a:rPr>
                        <a:t>…. </a:t>
                      </a:r>
                      <a:r>
                        <a:rPr lang="en-GB" sz="2000" b="0" err="1">
                          <a:solidFill>
                            <a:srgbClr val="002060"/>
                          </a:solidFill>
                          <a:latin typeface="Century Gothic" panose="020B0502020202020204" pitchFamily="34" charset="0"/>
                        </a:rPr>
                        <a:t>essen</a:t>
                      </a:r>
                      <a:r>
                        <a:rPr lang="en-GB" sz="2000" b="0">
                          <a:solidFill>
                            <a:srgbClr val="002060"/>
                          </a:solidFill>
                          <a:latin typeface="Century Gothic" panose="020B0502020202020204" pitchFamily="34" charset="0"/>
                        </a:rPr>
                        <a:t> auf der </a:t>
                      </a:r>
                      <a:r>
                        <a:rPr lang="en-GB" sz="2000" b="0" err="1">
                          <a:solidFill>
                            <a:srgbClr val="002060"/>
                          </a:solidFill>
                          <a:latin typeface="Century Gothic" panose="020B0502020202020204" pitchFamily="34" charset="0"/>
                        </a:rPr>
                        <a:t>Straße</a:t>
                      </a:r>
                      <a:r>
                        <a:rPr lang="en-GB" sz="2000" b="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rtl="0" eaLnBrk="1" fontAlgn="auto" latinLnBrk="0" hangingPunct="1">
                        <a:lnSpc>
                          <a:spcPct val="100000"/>
                        </a:lnSpc>
                        <a:spcBef>
                          <a:spcPts val="0"/>
                        </a:spcBef>
                        <a:spcAft>
                          <a:spcPts val="0"/>
                        </a:spcAft>
                        <a:buClrTx/>
                        <a:buSzTx/>
                        <a:buFontTx/>
                        <a:buNone/>
                      </a:pPr>
                      <a:r>
                        <a:rPr lang="en-GB" sz="2000" b="0">
                          <a:solidFill>
                            <a:srgbClr val="002060"/>
                          </a:solidFill>
                          <a:latin typeface="Century Gothic"/>
                        </a:rPr>
                        <a:t>…. </a:t>
                      </a:r>
                      <a:r>
                        <a:rPr lang="en-GB" sz="2000" b="0" err="1">
                          <a:solidFill>
                            <a:srgbClr val="002060"/>
                          </a:solidFill>
                          <a:latin typeface="Century Gothic"/>
                        </a:rPr>
                        <a:t>machen</a:t>
                      </a:r>
                      <a:r>
                        <a:rPr lang="en-GB" sz="2000" b="0">
                          <a:solidFill>
                            <a:srgbClr val="002060"/>
                          </a:solidFill>
                          <a:latin typeface="Century Gothic"/>
                        </a:rPr>
                        <a:t> </a:t>
                      </a:r>
                      <a:r>
                        <a:rPr lang="en-GB" sz="2000" b="0" err="1">
                          <a:solidFill>
                            <a:srgbClr val="002060"/>
                          </a:solidFill>
                          <a:latin typeface="Century Gothic"/>
                        </a:rPr>
                        <a:t>Masken</a:t>
                      </a:r>
                      <a:r>
                        <a:rPr lang="en-GB" sz="2000" b="0">
                          <a:solidFill>
                            <a:srgbClr val="002060"/>
                          </a:solidFill>
                          <a:latin typeface="Century Gothic"/>
                        </a:rPr>
                        <a:t> </a:t>
                      </a:r>
                      <a:r>
                        <a:rPr lang="en-GB" sz="2000" b="0" err="1">
                          <a:solidFill>
                            <a:srgbClr val="002060"/>
                          </a:solidFill>
                          <a:latin typeface="Century Gothic"/>
                        </a:rPr>
                        <a:t>aus</a:t>
                      </a:r>
                      <a:r>
                        <a:rPr lang="en-GB" sz="2000" b="0">
                          <a:solidFill>
                            <a:srgbClr val="002060"/>
                          </a:solidFill>
                          <a:latin typeface="Century Gothic"/>
                        </a:rPr>
                        <a:t> Müll. </a:t>
                      </a:r>
                      <a:endParaRPr lang="en-GB" sz="20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a:rPr>
                        <a:t>…. </a:t>
                      </a:r>
                      <a:r>
                        <a:rPr lang="en-GB" sz="2000" b="0" err="1">
                          <a:solidFill>
                            <a:srgbClr val="002060"/>
                          </a:solidFill>
                          <a:latin typeface="Century Gothic"/>
                        </a:rPr>
                        <a:t>tanzt</a:t>
                      </a:r>
                      <a:r>
                        <a:rPr lang="en-GB" sz="2000" b="0">
                          <a:solidFill>
                            <a:srgbClr val="002060"/>
                          </a:solidFill>
                          <a:latin typeface="Century Gothic"/>
                        </a:rPr>
                        <a:t> auf der </a:t>
                      </a:r>
                      <a:r>
                        <a:rPr lang="en-GB" sz="2000" b="0" err="1">
                          <a:solidFill>
                            <a:srgbClr val="002060"/>
                          </a:solidFill>
                          <a:latin typeface="Century Gothic"/>
                        </a:rPr>
                        <a:t>Straße</a:t>
                      </a:r>
                      <a:r>
                        <a:rPr lang="en-GB" sz="2000" b="0">
                          <a:solidFill>
                            <a:srgbClr val="002060"/>
                          </a:solidFill>
                          <a:latin typeface="Century Gothic"/>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a:solidFill>
                            <a:srgbClr val="002060"/>
                          </a:solidFill>
                          <a:latin typeface="Century Gothic"/>
                        </a:rPr>
                        <a:t>…. </a:t>
                      </a:r>
                      <a:r>
                        <a:rPr lang="en-GB" sz="2000" b="0" err="1">
                          <a:solidFill>
                            <a:srgbClr val="002060"/>
                          </a:solidFill>
                          <a:latin typeface="Century Gothic"/>
                        </a:rPr>
                        <a:t>spielen</a:t>
                      </a:r>
                      <a:r>
                        <a:rPr lang="en-GB" sz="2000" b="0">
                          <a:solidFill>
                            <a:srgbClr val="002060"/>
                          </a:solidFill>
                          <a:latin typeface="Century Gothic"/>
                        </a:rPr>
                        <a:t> Instrumente in </a:t>
                      </a:r>
                      <a:r>
                        <a:rPr lang="en-GB" sz="2000" b="0" err="1">
                          <a:solidFill>
                            <a:srgbClr val="002060"/>
                          </a:solidFill>
                          <a:latin typeface="Century Gothic"/>
                        </a:rPr>
                        <a:t>einer</a:t>
                      </a:r>
                      <a:r>
                        <a:rPr lang="en-GB" sz="2000" b="0">
                          <a:solidFill>
                            <a:srgbClr val="002060"/>
                          </a:solidFill>
                          <a:latin typeface="Century Gothic"/>
                        </a:rPr>
                        <a:t> </a:t>
                      </a:r>
                      <a:r>
                        <a:rPr lang="en-GB" sz="2000" b="0" err="1">
                          <a:solidFill>
                            <a:srgbClr val="002060"/>
                          </a:solidFill>
                          <a:latin typeface="Century Gothic"/>
                        </a:rPr>
                        <a:t>Musikgruppe</a:t>
                      </a:r>
                      <a:r>
                        <a:rPr lang="en-GB" sz="2000" b="0">
                          <a:solidFill>
                            <a:srgbClr val="002060"/>
                          </a:solidFill>
                          <a:latin typeface="Century Gothic"/>
                        </a:rPr>
                        <a:t>. </a:t>
                      </a:r>
                      <a:endParaRPr lang="en-GB" sz="2000" b="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69" name="CustomShape 8">
            <a:hlinkClick r:id="" action="ppaction://noaction">
              <a:snd r:embed="rId5" name="T3_W3_12.2.wav"/>
            </a:hlinkClick>
            <a:extLst>
              <a:ext uri="{FF2B5EF4-FFF2-40B4-BE49-F238E27FC236}">
                <a16:creationId xmlns:a16="http://schemas.microsoft.com/office/drawing/2014/main" id="{6EFBE9E6-8A97-470B-ABE2-7BCBEB03A3DC}"/>
              </a:ext>
            </a:extLst>
          </p:cNvPr>
          <p:cNvSpPr/>
          <p:nvPr/>
        </p:nvSpPr>
        <p:spPr>
          <a:xfrm>
            <a:off x="190817" y="434466"/>
            <a:ext cx="105897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Ronja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2400" spc="-1" dirty="0" err="1">
                <a:solidFill>
                  <a:srgbClr val="002060"/>
                </a:solidFill>
                <a:latin typeface="Century Gothic" panose="020B0502020202020204" pitchFamily="34" charset="0"/>
              </a:rPr>
              <a:t>lieben</a:t>
            </a:r>
            <a:r>
              <a:rPr lang="en-GB" sz="2400" spc="-1" dirty="0">
                <a:solidFill>
                  <a:srgbClr val="002060"/>
                </a:solidFill>
                <a:latin typeface="Century Gothic" panose="020B0502020202020204" pitchFamily="34" charset="0"/>
              </a:rPr>
              <a:t> Fasnacht!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snd r:embed="rId6" name="T3_W3_12.11.wav"/>
            </a:hlinkClick>
            <a:extLst>
              <a:ext uri="{FF2B5EF4-FFF2-40B4-BE49-F238E27FC236}">
                <a16:creationId xmlns:a16="http://schemas.microsoft.com/office/drawing/2014/main" id="{38CAF750-EBEE-4F9A-8C86-8736EBA6F172}"/>
              </a:ext>
            </a:extLst>
          </p:cNvPr>
          <p:cNvSpPr/>
          <p:nvPr/>
        </p:nvSpPr>
        <p:spPr>
          <a:xfrm>
            <a:off x="196972" y="286119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snd r:embed="rId7" name="T3_W3_12.12.wav"/>
            </a:hlinkClick>
            <a:extLst>
              <a:ext uri="{FF2B5EF4-FFF2-40B4-BE49-F238E27FC236}">
                <a16:creationId xmlns:a16="http://schemas.microsoft.com/office/drawing/2014/main" id="{075AB60F-EDC6-45E0-8049-46ABE6A319BD}"/>
              </a:ext>
            </a:extLst>
          </p:cNvPr>
          <p:cNvSpPr/>
          <p:nvPr/>
        </p:nvSpPr>
        <p:spPr>
          <a:xfrm>
            <a:off x="196971" y="331763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snd r:embed="rId8" name="T3_W3_12.13.wav"/>
            </a:hlinkClick>
            <a:extLst>
              <a:ext uri="{FF2B5EF4-FFF2-40B4-BE49-F238E27FC236}">
                <a16:creationId xmlns:a16="http://schemas.microsoft.com/office/drawing/2014/main" id="{025A7227-FC14-4944-A370-4EA2C96DE6A5}"/>
              </a:ext>
            </a:extLst>
          </p:cNvPr>
          <p:cNvSpPr/>
          <p:nvPr/>
        </p:nvSpPr>
        <p:spPr>
          <a:xfrm>
            <a:off x="196972" y="376626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snd r:embed="rId9" name="T3_W3_12.14.wav"/>
            </a:hlinkClick>
            <a:extLst>
              <a:ext uri="{FF2B5EF4-FFF2-40B4-BE49-F238E27FC236}">
                <a16:creationId xmlns:a16="http://schemas.microsoft.com/office/drawing/2014/main" id="{208D75ED-5624-46F7-8773-FD0E7031853C}"/>
              </a:ext>
            </a:extLst>
          </p:cNvPr>
          <p:cNvSpPr/>
          <p:nvPr/>
        </p:nvSpPr>
        <p:spPr>
          <a:xfrm>
            <a:off x="196971" y="422269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snd r:embed="rId10" name="T3_W3_12.15.wav"/>
            </a:hlinkClick>
            <a:extLst>
              <a:ext uri="{FF2B5EF4-FFF2-40B4-BE49-F238E27FC236}">
                <a16:creationId xmlns:a16="http://schemas.microsoft.com/office/drawing/2014/main" id="{45FD721B-0187-41FB-BF87-C7FD972862DD}"/>
              </a:ext>
            </a:extLst>
          </p:cNvPr>
          <p:cNvSpPr/>
          <p:nvPr/>
        </p:nvSpPr>
        <p:spPr>
          <a:xfrm>
            <a:off x="196971" y="4745483"/>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snd r:embed="rId11" name="T3_W3_12.16.wav"/>
            </a:hlinkClick>
            <a:extLst>
              <a:ext uri="{FF2B5EF4-FFF2-40B4-BE49-F238E27FC236}">
                <a16:creationId xmlns:a16="http://schemas.microsoft.com/office/drawing/2014/main" id="{64258326-AB9E-4C0B-A4F6-3E97AE582EB2}"/>
              </a:ext>
            </a:extLst>
          </p:cNvPr>
          <p:cNvSpPr/>
          <p:nvPr/>
        </p:nvSpPr>
        <p:spPr>
          <a:xfrm>
            <a:off x="196970" y="520191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snd r:embed="rId12" name="T3_W3_12.17.wav"/>
            </a:hlinkClick>
            <a:extLst>
              <a:ext uri="{FF2B5EF4-FFF2-40B4-BE49-F238E27FC236}">
                <a16:creationId xmlns:a16="http://schemas.microsoft.com/office/drawing/2014/main" id="{C734D54E-B6F8-4F83-9142-2DA2D95917AD}"/>
              </a:ext>
            </a:extLst>
          </p:cNvPr>
          <p:cNvSpPr/>
          <p:nvPr/>
        </p:nvSpPr>
        <p:spPr>
          <a:xfrm>
            <a:off x="196971" y="5650546"/>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snd r:embed="rId13" name="T3_W3_12.18.wav"/>
            </a:hlinkClick>
            <a:extLst>
              <a:ext uri="{FF2B5EF4-FFF2-40B4-BE49-F238E27FC236}">
                <a16:creationId xmlns:a16="http://schemas.microsoft.com/office/drawing/2014/main" id="{0437E59F-CE81-4687-B122-78588F25C4B4}"/>
              </a:ext>
            </a:extLst>
          </p:cNvPr>
          <p:cNvSpPr/>
          <p:nvPr/>
        </p:nvSpPr>
        <p:spPr>
          <a:xfrm>
            <a:off x="196970" y="610698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rPr>
              <a:t>8</a:t>
            </a:r>
          </a:p>
        </p:txBody>
      </p:sp>
      <p:sp>
        <p:nvSpPr>
          <p:cNvPr id="79" name="CustomShape 6">
            <a:hlinkClick r:id="" action="ppaction://noaction">
              <a:snd r:embed="rId14" name="T3_W3_12.1.wav"/>
            </a:hlinkClick>
            <a:extLst>
              <a:ext uri="{FF2B5EF4-FFF2-40B4-BE49-F238E27FC236}">
                <a16:creationId xmlns:a16="http://schemas.microsoft.com/office/drawing/2014/main" id="{2CC4DD26-62D6-4512-8F14-43FF4BBF1C84}"/>
              </a:ext>
            </a:extLst>
          </p:cNvPr>
          <p:cNvSpPr/>
          <p:nvPr/>
        </p:nvSpPr>
        <p:spPr>
          <a:xfrm>
            <a:off x="-17729" y="3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Fasnacht</a:t>
            </a:r>
            <a:endParaRPr kumimoji="0" lang="en-GB" sz="2800" b="0" i="0" u="none" strike="noStrike" kern="1200" cap="none" spc="-1" normalizeH="0" baseline="0" noProof="0" dirty="0">
              <a:ln>
                <a:noFill/>
              </a:ln>
              <a:solidFill>
                <a:srgbClr val="00206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15"/>
          <a:stretch>
            <a:fillRect/>
          </a:stretch>
        </p:blipFill>
        <p:spPr>
          <a:xfrm>
            <a:off x="9589146" y="-12645"/>
            <a:ext cx="1694835" cy="1054699"/>
          </a:xfrm>
          <a:prstGeom prst="rect">
            <a:avLst/>
          </a:prstGeom>
        </p:spPr>
      </p:pic>
      <p:sp>
        <p:nvSpPr>
          <p:cNvPr id="30" name="Rectangle 29">
            <a:extLst>
              <a:ext uri="{FF2B5EF4-FFF2-40B4-BE49-F238E27FC236}">
                <a16:creationId xmlns:a16="http://schemas.microsoft.com/office/drawing/2014/main" id="{57A528B3-84AE-481E-A3AE-91DB01131161}"/>
              </a:ext>
            </a:extLst>
          </p:cNvPr>
          <p:cNvSpPr/>
          <p:nvPr/>
        </p:nvSpPr>
        <p:spPr>
          <a:xfrm>
            <a:off x="6188445" y="2803793"/>
            <a:ext cx="49680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panose="020B0502020202020204" pitchFamily="34" charset="0"/>
              </a:rPr>
              <a:t>People</a:t>
            </a:r>
            <a:r>
              <a:rPr lang="en-GB" sz="2000" i="1">
                <a:solidFill>
                  <a:srgbClr val="002060"/>
                </a:solidFill>
                <a:latin typeface="Century Gothic" panose="020B0502020202020204" pitchFamily="34" charset="0"/>
              </a:rPr>
              <a:t>/</a:t>
            </a:r>
            <a:r>
              <a:rPr lang="en-GB" sz="2000" b="1" i="1">
                <a:solidFill>
                  <a:srgbClr val="002060"/>
                </a:solidFill>
                <a:latin typeface="Century Gothic" panose="020B0502020202020204" pitchFamily="34" charset="0"/>
              </a:rPr>
              <a:t>you</a:t>
            </a:r>
            <a:r>
              <a:rPr lang="en-GB" sz="2000" i="1">
                <a:solidFill>
                  <a:srgbClr val="002060"/>
                </a:solidFill>
                <a:latin typeface="Century Gothic" panose="020B0502020202020204" pitchFamily="34" charset="0"/>
              </a:rPr>
              <a:t> (general) go to a concert</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31" name="Rectangle 30">
            <a:extLst>
              <a:ext uri="{FF2B5EF4-FFF2-40B4-BE49-F238E27FC236}">
                <a16:creationId xmlns:a16="http://schemas.microsoft.com/office/drawing/2014/main" id="{31321EBE-9412-40F7-B6E3-7BEA2AD1E5E4}"/>
              </a:ext>
            </a:extLst>
          </p:cNvPr>
          <p:cNvSpPr/>
          <p:nvPr/>
        </p:nvSpPr>
        <p:spPr>
          <a:xfrm>
            <a:off x="6188445" y="3276977"/>
            <a:ext cx="28248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 sing at a party. </a:t>
            </a:r>
          </a:p>
        </p:txBody>
      </p:sp>
      <p:sp>
        <p:nvSpPr>
          <p:cNvPr id="32" name="Rectangle 31">
            <a:extLst>
              <a:ext uri="{FF2B5EF4-FFF2-40B4-BE49-F238E27FC236}">
                <a16:creationId xmlns:a16="http://schemas.microsoft.com/office/drawing/2014/main" id="{4EE6A837-472D-44C0-85A0-DC98D370C69D}"/>
              </a:ext>
            </a:extLst>
          </p:cNvPr>
          <p:cNvSpPr/>
          <p:nvPr/>
        </p:nvSpPr>
        <p:spPr>
          <a:xfrm>
            <a:off x="6188445" y="3750161"/>
            <a:ext cx="53222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People</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you </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(general) wear</a:t>
            </a:r>
            <a:r>
              <a:rPr kumimoji="0" lang="en-GB" sz="2000" b="0" i="1" u="none" strike="noStrike" kern="1200" cap="none" spc="0" normalizeH="0" noProof="0">
                <a:ln>
                  <a:noFill/>
                </a:ln>
                <a:solidFill>
                  <a:srgbClr val="002060"/>
                </a:solidFill>
                <a:effectLst/>
                <a:uLnTx/>
                <a:uFillTx/>
                <a:latin typeface="Century Gothic" panose="020B0502020202020204" pitchFamily="34" charset="0"/>
              </a:rPr>
              <a:t> party clothes.</a:t>
            </a:r>
            <a:endParaRPr kumimoji="0" lang="en-GB" sz="2000" b="0" i="1"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3" name="Rectangle 32">
            <a:extLst>
              <a:ext uri="{FF2B5EF4-FFF2-40B4-BE49-F238E27FC236}">
                <a16:creationId xmlns:a16="http://schemas.microsoft.com/office/drawing/2014/main" id="{E3F1465E-BE14-41D4-9355-B16D97FAE320}"/>
              </a:ext>
            </a:extLst>
          </p:cNvPr>
          <p:cNvSpPr/>
          <p:nvPr/>
        </p:nvSpPr>
        <p:spPr>
          <a:xfrm>
            <a:off x="6188445" y="4223345"/>
            <a:ext cx="46137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panose="020B0502020202020204" pitchFamily="34" charset="0"/>
              </a:rPr>
              <a:t>People</a:t>
            </a:r>
            <a:r>
              <a:rPr lang="en-GB" sz="2000" i="1">
                <a:solidFill>
                  <a:srgbClr val="002060"/>
                </a:solidFill>
                <a:latin typeface="Century Gothic" panose="020B0502020202020204" pitchFamily="34" charset="0"/>
              </a:rPr>
              <a:t>/</a:t>
            </a:r>
            <a:r>
              <a:rPr lang="en-GB" sz="2000" b="1" i="1">
                <a:solidFill>
                  <a:srgbClr val="002060"/>
                </a:solidFill>
                <a:latin typeface="Century Gothic" panose="020B0502020202020204" pitchFamily="34" charset="0"/>
              </a:rPr>
              <a:t>you</a:t>
            </a:r>
            <a:r>
              <a:rPr lang="en-GB" sz="2000" i="1">
                <a:solidFill>
                  <a:srgbClr val="002060"/>
                </a:solidFill>
                <a:latin typeface="Century Gothic" panose="020B0502020202020204" pitchFamily="34" charset="0"/>
              </a:rPr>
              <a:t> see friends in costumes</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34" name="Rectangle 33">
            <a:extLst>
              <a:ext uri="{FF2B5EF4-FFF2-40B4-BE49-F238E27FC236}">
                <a16:creationId xmlns:a16="http://schemas.microsoft.com/office/drawing/2014/main" id="{DD2956A6-C226-4CA4-8C02-8D151707982F}"/>
              </a:ext>
            </a:extLst>
          </p:cNvPr>
          <p:cNvSpPr/>
          <p:nvPr/>
        </p:nvSpPr>
        <p:spPr>
          <a:xfrm>
            <a:off x="6188445" y="4696529"/>
            <a:ext cx="2957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 eat on the street.</a:t>
            </a:r>
          </a:p>
        </p:txBody>
      </p:sp>
      <p:sp>
        <p:nvSpPr>
          <p:cNvPr id="35" name="Rectangle 34">
            <a:extLst>
              <a:ext uri="{FF2B5EF4-FFF2-40B4-BE49-F238E27FC236}">
                <a16:creationId xmlns:a16="http://schemas.microsoft.com/office/drawing/2014/main" id="{21FBD896-41CE-45B4-A9A4-F9233F19C71F}"/>
              </a:ext>
            </a:extLst>
          </p:cNvPr>
          <p:cNvSpPr/>
          <p:nvPr/>
        </p:nvSpPr>
        <p:spPr>
          <a:xfrm>
            <a:off x="6188445" y="5169713"/>
            <a:ext cx="42530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a:solidFill>
                  <a:srgbClr val="002060"/>
                </a:solidFill>
                <a:latin typeface="Century Gothic" panose="020B0502020202020204" pitchFamily="34" charset="0"/>
              </a:rPr>
              <a:t>They</a:t>
            </a:r>
            <a:r>
              <a:rPr lang="en-GB" sz="2000" i="1">
                <a:solidFill>
                  <a:srgbClr val="002060"/>
                </a:solidFill>
                <a:latin typeface="Century Gothic" panose="020B0502020202020204" pitchFamily="34" charset="0"/>
              </a:rPr>
              <a:t> make masks out of rubbish. </a:t>
            </a:r>
            <a:endParaRPr kumimoji="0" lang="en-GB" sz="2000" b="0" i="1"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24ABEBB1-978B-4F64-900C-27AE0AD0A597}"/>
              </a:ext>
            </a:extLst>
          </p:cNvPr>
          <p:cNvSpPr/>
          <p:nvPr/>
        </p:nvSpPr>
        <p:spPr>
          <a:xfrm>
            <a:off x="6188445" y="5642897"/>
            <a:ext cx="4312399" cy="400110"/>
          </a:xfrm>
          <a:prstGeom prst="rect">
            <a:avLst/>
          </a:prstGeom>
        </p:spPr>
        <p:txBody>
          <a:bodyPr wrap="none" lIns="91440" tIns="45720" rIns="91440" bIns="45720" anchor="t">
            <a:spAutoFit/>
          </a:bodyPr>
          <a:lstStyle/>
          <a:p>
            <a:pPr>
              <a:defRPr/>
            </a:pPr>
            <a:r>
              <a:rPr lang="en-GB" sz="2000" b="1" i="1">
                <a:solidFill>
                  <a:srgbClr val="002060"/>
                </a:solidFill>
                <a:latin typeface="Century Gothic"/>
              </a:rPr>
              <a:t>People</a:t>
            </a:r>
            <a:r>
              <a:rPr lang="en-GB" sz="2000" i="1">
                <a:solidFill>
                  <a:srgbClr val="002060"/>
                </a:solidFill>
                <a:latin typeface="Century Gothic"/>
              </a:rPr>
              <a:t>/</a:t>
            </a:r>
            <a:r>
              <a:rPr lang="en-GB" sz="2000" b="1" i="1">
                <a:solidFill>
                  <a:srgbClr val="002060"/>
                </a:solidFill>
                <a:latin typeface="Century Gothic"/>
              </a:rPr>
              <a:t>you</a:t>
            </a:r>
            <a:r>
              <a:rPr lang="en-GB" sz="2000" i="1">
                <a:solidFill>
                  <a:srgbClr val="002060"/>
                </a:solidFill>
                <a:latin typeface="Century Gothic"/>
              </a:rPr>
              <a:t> dance on the street. </a:t>
            </a:r>
            <a:endParaRPr kumimoji="0" lang="en-GB" sz="2000" b="0" i="1"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021C9C19-356D-41BB-9FE9-81391280A58E}"/>
              </a:ext>
            </a:extLst>
          </p:cNvPr>
          <p:cNvSpPr/>
          <p:nvPr/>
        </p:nvSpPr>
        <p:spPr>
          <a:xfrm>
            <a:off x="6188445" y="6116078"/>
            <a:ext cx="77403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 play instruments</a:t>
            </a:r>
            <a:r>
              <a:rPr kumimoji="0" lang="en-GB" sz="2000" b="0" i="1" u="none" strike="noStrike" kern="1200" cap="none" spc="0" normalizeH="0" noProof="0">
                <a:ln>
                  <a:noFill/>
                </a:ln>
                <a:solidFill>
                  <a:srgbClr val="002060"/>
                </a:solidFill>
                <a:effectLst/>
                <a:uLnTx/>
                <a:uFillTx/>
                <a:latin typeface="Century Gothic" panose="020B0502020202020204" pitchFamily="34" charset="0"/>
              </a:rPr>
              <a:t> in a music group</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rPr>
              <a:t>.</a:t>
            </a:r>
          </a:p>
        </p:txBody>
      </p:sp>
      <p:pic>
        <p:nvPicPr>
          <p:cNvPr id="2" name="Picture 1">
            <a:extLst>
              <a:ext uri="{FF2B5EF4-FFF2-40B4-BE49-F238E27FC236}">
                <a16:creationId xmlns:a16="http://schemas.microsoft.com/office/drawing/2014/main" id="{7CC416BE-EC1C-464A-BF75-554A3A28FF2A}"/>
              </a:ext>
            </a:extLst>
          </p:cNvPr>
          <p:cNvPicPr>
            <a:picLocks noChangeAspect="1"/>
          </p:cNvPicPr>
          <p:nvPr/>
        </p:nvPicPr>
        <p:blipFill>
          <a:blip r:embed="rId16"/>
          <a:stretch>
            <a:fillRect/>
          </a:stretch>
        </p:blipFill>
        <p:spPr>
          <a:xfrm>
            <a:off x="9491589" y="1555523"/>
            <a:ext cx="2128704" cy="1064352"/>
          </a:xfrm>
          <a:prstGeom prst="rect">
            <a:avLst/>
          </a:prstGeom>
        </p:spPr>
      </p:pic>
      <p:pic>
        <p:nvPicPr>
          <p:cNvPr id="7" name="Picture 6" descr="A cartoon of a person smiling&#10;&#10;Description automatically generated">
            <a:extLst>
              <a:ext uri="{FF2B5EF4-FFF2-40B4-BE49-F238E27FC236}">
                <a16:creationId xmlns:a16="http://schemas.microsoft.com/office/drawing/2014/main" id="{7E800329-98B3-69B3-46EC-28EF9110DDF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66037" y="1684726"/>
            <a:ext cx="741128" cy="903893"/>
          </a:xfrm>
          <a:prstGeom prst="rect">
            <a:avLst/>
          </a:prstGeom>
        </p:spPr>
      </p:pic>
      <p:sp>
        <p:nvSpPr>
          <p:cNvPr id="10" name="CustomShape 6">
            <a:extLst>
              <a:ext uri="{FF2B5EF4-FFF2-40B4-BE49-F238E27FC236}">
                <a16:creationId xmlns:a16="http://schemas.microsoft.com/office/drawing/2014/main" id="{EC7C1D39-0C7F-B2B5-D82A-48C37801B1FF}"/>
              </a:ext>
            </a:extLst>
          </p:cNvPr>
          <p:cNvSpPr/>
          <p:nvPr/>
        </p:nvSpPr>
        <p:spPr>
          <a:xfrm>
            <a:off x="1784460" y="1700056"/>
            <a:ext cx="446302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a:solidFill>
                  <a:srgbClr val="7030A0"/>
                </a:solidFill>
                <a:latin typeface="Century gothic"/>
              </a:rPr>
              <a:t>Fasnacht in Biel</a:t>
            </a:r>
            <a:endParaRPr kumimoji="0" lang="en-GB" sz="3200" b="0" i="0" u="none" strike="noStrike" kern="1200" cap="none" spc="-1" normalizeH="0" baseline="0" noProof="0">
              <a:ln>
                <a:noFill/>
              </a:ln>
              <a:solidFill>
                <a:srgbClr val="7030A0"/>
              </a:solidFill>
              <a:effectLst/>
              <a:uLnTx/>
              <a:uFillTx/>
              <a:latin typeface="Century gothic"/>
            </a:endParaRPr>
          </a:p>
        </p:txBody>
      </p:sp>
      <p:pic>
        <p:nvPicPr>
          <p:cNvPr id="11" name="Picture 10" descr="A cartoon of a child&#10;&#10;Description automatically generated">
            <a:extLst>
              <a:ext uri="{FF2B5EF4-FFF2-40B4-BE49-F238E27FC236}">
                <a16:creationId xmlns:a16="http://schemas.microsoft.com/office/drawing/2014/main" id="{69754989-8672-472A-FA52-144F4BA5615E}"/>
              </a:ext>
            </a:extLst>
          </p:cNvPr>
          <p:cNvPicPr>
            <a:picLocks noChangeAspect="1"/>
          </p:cNvPicPr>
          <p:nvPr/>
        </p:nvPicPr>
        <p:blipFill rotWithShape="1">
          <a:blip r:embed="rId18">
            <a:extLst>
              <a:ext uri="{28A0092B-C50C-407E-A947-70E740481C1C}">
                <a14:useLocalDpi xmlns:a14="http://schemas.microsoft.com/office/drawing/2010/main" val="0"/>
              </a:ext>
            </a:extLst>
          </a:blip>
          <a:srcRect l="6123" b="28054"/>
          <a:stretch/>
        </p:blipFill>
        <p:spPr>
          <a:xfrm>
            <a:off x="7637055" y="1610349"/>
            <a:ext cx="692588" cy="963615"/>
          </a:xfrm>
          <a:prstGeom prst="rect">
            <a:avLst/>
          </a:prstGeom>
        </p:spPr>
      </p:pic>
      <p:sp>
        <p:nvSpPr>
          <p:cNvPr id="51" name="CustomShape 8">
            <a:hlinkClick r:id="" action="ppaction://noaction">
              <a:snd r:embed="rId19" name="T3_W3_13.1.wav"/>
            </a:hlinkClick>
            <a:extLst>
              <a:ext uri="{FF2B5EF4-FFF2-40B4-BE49-F238E27FC236}">
                <a16:creationId xmlns:a16="http://schemas.microsoft.com/office/drawing/2014/main" id="{CB3D144D-9DEA-4514-B3AC-08C2615D6183}"/>
              </a:ext>
            </a:extLst>
          </p:cNvPr>
          <p:cNvSpPr/>
          <p:nvPr/>
        </p:nvSpPr>
        <p:spPr>
          <a:xfrm>
            <a:off x="190817" y="92102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Was </a:t>
            </a:r>
            <a:r>
              <a:rPr lang="en-GB" sz="2400" spc="-1" dirty="0" err="1">
                <a:solidFill>
                  <a:srgbClr val="002060"/>
                </a:solidFill>
                <a:latin typeface="Century Gothic" panose="020B0502020202020204" pitchFamily="34" charset="0"/>
              </a:rPr>
              <a:t>ist</a:t>
            </a:r>
            <a:r>
              <a:rPr lang="en-GB" sz="2400" spc="-1" dirty="0">
                <a:solidFill>
                  <a:srgbClr val="002060"/>
                </a:solidFill>
                <a:latin typeface="Century Gothic" panose="020B0502020202020204" pitchFamily="34" charset="0"/>
              </a:rPr>
              <a:t> das auf </a:t>
            </a:r>
            <a:r>
              <a:rPr lang="en-GB" sz="2400" spc="-1" dirty="0" err="1">
                <a:solidFill>
                  <a:srgbClr val="002060"/>
                </a:solidFill>
                <a:latin typeface="Century Gothic" panose="020B0502020202020204" pitchFamily="34" charset="0"/>
              </a:rPr>
              <a:t>Englisch</a:t>
            </a:r>
            <a:r>
              <a:rPr lang="en-GB" sz="2400" spc="-1"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9766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the [er] is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it usually sounds like two short syllables: e-uh</a:t>
            </a: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Remember, words are made up of different parts called syllables. A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means the part of the word that is most emphasised when you say it aloud.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3.1.wav"/>
            </a:hlinkClick>
            <a:extLst>
              <a:ext uri="{FF2B5EF4-FFF2-40B4-BE49-F238E27FC236}">
                <a16:creationId xmlns:a16="http://schemas.microsoft.com/office/drawing/2014/main" id="{6DC42178-501A-44BF-9149-1C679CF37202}"/>
              </a:ext>
            </a:extLst>
          </p:cNvPr>
          <p:cNvSpPr txBox="1"/>
          <p:nvPr/>
        </p:nvSpPr>
        <p:spPr>
          <a:xfrm>
            <a:off x="-2052" y="-238367"/>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12"/>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13"/>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14"/>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15"/>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grpSp>
        <p:nvGrpSpPr>
          <p:cNvPr id="20" name="Group 19">
            <a:extLst>
              <a:ext uri="{FF2B5EF4-FFF2-40B4-BE49-F238E27FC236}">
                <a16:creationId xmlns:a16="http://schemas.microsoft.com/office/drawing/2014/main" id="{DE63446D-1E5D-4EDE-93F7-9C30D3BE4313}"/>
              </a:ext>
            </a:extLst>
          </p:cNvPr>
          <p:cNvGrpSpPr/>
          <p:nvPr/>
        </p:nvGrpSpPr>
        <p:grpSpPr>
          <a:xfrm>
            <a:off x="8537174" y="1903994"/>
            <a:ext cx="3033286" cy="1042879"/>
            <a:chOff x="8537174" y="1903994"/>
            <a:chExt cx="3033286" cy="1042879"/>
          </a:xfrm>
        </p:grpSpPr>
        <p:pic>
          <p:nvPicPr>
            <p:cNvPr id="6" name="Picture 5">
              <a:extLst>
                <a:ext uri="{FF2B5EF4-FFF2-40B4-BE49-F238E27FC236}">
                  <a16:creationId xmlns:a16="http://schemas.microsoft.com/office/drawing/2014/main" id="{744CA18F-A5A7-42C3-94B9-49044859C9E8}"/>
                </a:ext>
              </a:extLst>
            </p:cNvPr>
            <p:cNvPicPr>
              <a:picLocks noChangeAspect="1"/>
            </p:cNvPicPr>
            <p:nvPr/>
          </p:nvPicPr>
          <p:blipFill>
            <a:blip r:embed="rId16"/>
            <a:stretch>
              <a:fillRect/>
            </a:stretch>
          </p:blipFill>
          <p:spPr>
            <a:xfrm rot="21046157">
              <a:off x="8537174" y="2420211"/>
              <a:ext cx="1483555" cy="526662"/>
            </a:xfrm>
            <a:prstGeom prst="rect">
              <a:avLst/>
            </a:prstGeom>
          </p:spPr>
        </p:pic>
        <p:pic>
          <p:nvPicPr>
            <p:cNvPr id="19" name="Picture 18">
              <a:extLst>
                <a:ext uri="{FF2B5EF4-FFF2-40B4-BE49-F238E27FC236}">
                  <a16:creationId xmlns:a16="http://schemas.microsoft.com/office/drawing/2014/main" id="{B6320FC0-05C6-4A18-AB1E-BD75BF10BB39}"/>
                </a:ext>
              </a:extLst>
            </p:cNvPr>
            <p:cNvPicPr>
              <a:picLocks noChangeAspect="1"/>
            </p:cNvPicPr>
            <p:nvPr/>
          </p:nvPicPr>
          <p:blipFill>
            <a:blip r:embed="rId17"/>
            <a:stretch>
              <a:fillRect/>
            </a:stretch>
          </p:blipFill>
          <p:spPr>
            <a:xfrm rot="1008916">
              <a:off x="9378836" y="1903994"/>
              <a:ext cx="2191624" cy="821859"/>
            </a:xfrm>
            <a:prstGeom prst="rect">
              <a:avLst/>
            </a:prstGeom>
          </p:spPr>
        </p:pic>
      </p:gr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3.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3.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3_3.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4.1.wav"/>
            </a:hlinkClick>
            <a:extLst>
              <a:ext uri="{FF2B5EF4-FFF2-40B4-BE49-F238E27FC236}">
                <a16:creationId xmlns:a16="http://schemas.microsoft.com/office/drawing/2014/main" id="{6DC42178-501A-44BF-9149-1C679CF37202}"/>
              </a:ext>
            </a:extLst>
          </p:cNvPr>
          <p:cNvSpPr txBox="1"/>
          <p:nvPr/>
        </p:nvSpPr>
        <p:spPr>
          <a:xfrm>
            <a:off x="0" y="-201949"/>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As you know [er] can also sound like ‘uh’. This is when the syllable is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unstressed</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most often at the end of the word.</a:t>
            </a:r>
          </a:p>
        </p:txBody>
      </p:sp>
    </p:spTree>
    <p:extLst>
      <p:ext uri="{BB962C8B-B14F-4D97-AF65-F5344CB8AC3E}">
        <p14:creationId xmlns:p14="http://schemas.microsoft.com/office/powerpoint/2010/main" val="8469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5.1.wav"/>
            </a:hlinkClick>
            <a:extLst>
              <a:ext uri="{FF2B5EF4-FFF2-40B4-BE49-F238E27FC236}">
                <a16:creationId xmlns:a16="http://schemas.microsoft.com/office/drawing/2014/main" id="{6DC42178-501A-44BF-9149-1C679CF37202}"/>
              </a:ext>
            </a:extLst>
          </p:cNvPr>
          <p:cNvSpPr txBox="1"/>
          <p:nvPr/>
        </p:nvSpPr>
        <p:spPr>
          <a:xfrm>
            <a:off x="-73087" y="-17640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13"/>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3_5.5.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3_5.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T3_W3_5.6.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T3_W3_5.3.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B9670E-7A0F-97D0-6328-911ABC0E7E47}"/>
              </a:ext>
            </a:extLst>
          </p:cNvPr>
          <p:cNvSpPr/>
          <p:nvPr/>
        </p:nvSpPr>
        <p:spPr>
          <a:xfrm>
            <a:off x="2880534" y="6055854"/>
            <a:ext cx="609653"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5A27C207-36FF-9394-C512-573606A15FEF}"/>
              </a:ext>
            </a:extLst>
          </p:cNvPr>
          <p:cNvSpPr/>
          <p:nvPr/>
        </p:nvSpPr>
        <p:spPr>
          <a:xfrm>
            <a:off x="2855321" y="5491432"/>
            <a:ext cx="539909"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9966FEBE-2BAC-0973-0EE6-564FB6D255AB}"/>
              </a:ext>
            </a:extLst>
          </p:cNvPr>
          <p:cNvSpPr/>
          <p:nvPr/>
        </p:nvSpPr>
        <p:spPr>
          <a:xfrm>
            <a:off x="2865286" y="4922598"/>
            <a:ext cx="405695"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0D0016CD-941D-F958-3E00-4A33F2DB808B}"/>
              </a:ext>
            </a:extLst>
          </p:cNvPr>
          <p:cNvSpPr/>
          <p:nvPr/>
        </p:nvSpPr>
        <p:spPr>
          <a:xfrm>
            <a:off x="2865286" y="4363004"/>
            <a:ext cx="575898"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D4D3B58F-1F0E-75FB-0E34-E2D52B66C7E8}"/>
              </a:ext>
            </a:extLst>
          </p:cNvPr>
          <p:cNvSpPr/>
          <p:nvPr/>
        </p:nvSpPr>
        <p:spPr>
          <a:xfrm>
            <a:off x="2855321" y="3769401"/>
            <a:ext cx="585862" cy="390975"/>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FA5FDD4B-4779-6475-2B51-F5832A24F7AF}"/>
              </a:ext>
            </a:extLst>
          </p:cNvPr>
          <p:cNvSpPr/>
          <p:nvPr/>
        </p:nvSpPr>
        <p:spPr>
          <a:xfrm>
            <a:off x="2831530" y="3189339"/>
            <a:ext cx="563700" cy="3960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024DE099-5627-4D65-01FB-F0FD529BA49C}"/>
              </a:ext>
            </a:extLst>
          </p:cNvPr>
          <p:cNvSpPr/>
          <p:nvPr/>
        </p:nvSpPr>
        <p:spPr>
          <a:xfrm>
            <a:off x="2831529" y="2609048"/>
            <a:ext cx="563701"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92DFE626-A1DE-0DB1-D9D5-6FBA785B9716}"/>
              </a:ext>
            </a:extLst>
          </p:cNvPr>
          <p:cNvSpPr/>
          <p:nvPr/>
        </p:nvSpPr>
        <p:spPr>
          <a:xfrm>
            <a:off x="2801094" y="2043678"/>
            <a:ext cx="269778" cy="392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4" name="Table 2">
            <a:extLst>
              <a:ext uri="{FF2B5EF4-FFF2-40B4-BE49-F238E27FC236}">
                <a16:creationId xmlns:a16="http://schemas.microsoft.com/office/drawing/2014/main" id="{A51438E1-8D32-2F33-022C-23D974BD2FF5}"/>
              </a:ext>
            </a:extLst>
          </p:cNvPr>
          <p:cNvGraphicFramePr/>
          <p:nvPr>
            <p:extLst>
              <p:ext uri="{D42A27DB-BD31-4B8C-83A1-F6EECF244321}">
                <p14:modId xmlns:p14="http://schemas.microsoft.com/office/powerpoint/2010/main" val="3094237966"/>
              </p:ext>
            </p:extLst>
          </p:nvPr>
        </p:nvGraphicFramePr>
        <p:xfrm>
          <a:off x="1653465" y="1112775"/>
          <a:ext cx="7060229" cy="5423952"/>
        </p:xfrm>
        <a:graphic>
          <a:graphicData uri="http://schemas.openxmlformats.org/drawingml/2006/table">
            <a:tbl>
              <a:tblPr/>
              <a:tblGrid>
                <a:gridCol w="1124822">
                  <a:extLst>
                    <a:ext uri="{9D8B030D-6E8A-4147-A177-3AD203B41FA5}">
                      <a16:colId xmlns:a16="http://schemas.microsoft.com/office/drawing/2014/main" val="20000"/>
                    </a:ext>
                  </a:extLst>
                </a:gridCol>
                <a:gridCol w="2059739">
                  <a:extLst>
                    <a:ext uri="{9D8B030D-6E8A-4147-A177-3AD203B41FA5}">
                      <a16:colId xmlns:a16="http://schemas.microsoft.com/office/drawing/2014/main" val="20001"/>
                    </a:ext>
                  </a:extLst>
                </a:gridCol>
                <a:gridCol w="2006527">
                  <a:extLst>
                    <a:ext uri="{9D8B030D-6E8A-4147-A177-3AD203B41FA5}">
                      <a16:colId xmlns:a16="http://schemas.microsoft.com/office/drawing/2014/main" val="2877992749"/>
                    </a:ext>
                  </a:extLst>
                </a:gridCol>
                <a:gridCol w="1869141">
                  <a:extLst>
                    <a:ext uri="{9D8B030D-6E8A-4147-A177-3AD203B41FA5}">
                      <a16:colId xmlns:a16="http://schemas.microsoft.com/office/drawing/2014/main" val="1477168548"/>
                    </a:ext>
                  </a:extLst>
                </a:gridCol>
              </a:tblGrid>
              <a:tr h="575124">
                <a:tc>
                  <a:txBody>
                    <a:bodyPr/>
                    <a:lstStyle/>
                    <a:p>
                      <a:pPr algn="ctr"/>
                      <a:endParaRPr lang="en-US" sz="240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a:solidFill>
                            <a:srgbClr val="002060"/>
                          </a:solidFill>
                          <a:latin typeface="Century gothic"/>
                        </a:rPr>
                        <a:t>stressed </a:t>
                      </a:r>
                    </a:p>
                    <a:p>
                      <a:pPr algn="ctr">
                        <a:lnSpc>
                          <a:spcPct val="100000"/>
                        </a:lnSpc>
                      </a:pPr>
                      <a:r>
                        <a:rPr lang="en-GB" sz="2400" b="0" strike="noStrike" spc="-1">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a:solidFill>
                            <a:srgbClr val="002060"/>
                          </a:solidFill>
                          <a:latin typeface="Century gothic"/>
                        </a:rPr>
                        <a:t>unstressed </a:t>
                      </a:r>
                    </a:p>
                    <a:p>
                      <a:pPr algn="ctr">
                        <a:lnSpc>
                          <a:spcPct val="100000"/>
                        </a:lnSpc>
                      </a:pPr>
                      <a:r>
                        <a:rPr lang="en-GB" sz="2400" b="0" strike="noStrike" spc="-1">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err="1">
                          <a:solidFill>
                            <a:srgbClr val="002060"/>
                          </a:solidFill>
                          <a:latin typeface="Century gothic"/>
                        </a:rPr>
                        <a:t>über</a:t>
                      </a:r>
                      <a:endParaRPr lang="en-GB" sz="24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der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err="1">
                          <a:solidFill>
                            <a:srgbClr val="002060"/>
                          </a:solidFill>
                          <a:latin typeface="Century gothic"/>
                        </a:rPr>
                        <a:t>welcher</a:t>
                      </a:r>
                      <a:endParaRPr lang="en-GB" sz="24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Mutter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err="1">
                          <a:solidFill>
                            <a:srgbClr val="002060"/>
                          </a:solidFill>
                          <a:latin typeface="Century gothic"/>
                        </a:rPr>
                        <a:t>werden</a:t>
                      </a:r>
                      <a:endParaRPr lang="en-GB" sz="24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Unterricht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erst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77461476"/>
                  </a:ext>
                </a:extLst>
              </a:tr>
              <a:tr h="575124">
                <a:tc>
                  <a:txBody>
                    <a:bodyPr/>
                    <a:lstStyle/>
                    <a:p>
                      <a:pPr algn="l"/>
                      <a:r>
                        <a:rPr lang="en-US" sz="2800" b="1">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a:solidFill>
                            <a:srgbClr val="002060"/>
                          </a:solidFill>
                          <a:latin typeface="Century gothic"/>
                        </a:rPr>
                        <a:t>Wasser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93344354"/>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0" name="TextBox 29">
            <a:extLst>
              <a:ext uri="{FF2B5EF4-FFF2-40B4-BE49-F238E27FC236}">
                <a16:creationId xmlns:a16="http://schemas.microsoft.com/office/drawing/2014/main" id="{C4008130-8015-2C63-52E8-78AC8CCEAD0F}"/>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[er]</a:t>
            </a:r>
          </a:p>
        </p:txBody>
      </p:sp>
      <p:pic>
        <p:nvPicPr>
          <p:cNvPr id="31" name="Picture 30" descr="A picture containing text, clipart&#10;&#10;Description automatically generated">
            <a:hlinkClick r:id="" action="ppaction://noaction">
              <a:snd r:embed="rId4" name="T3_W3_6.2.wav"/>
            </a:hlinkClick>
            <a:extLst>
              <a:ext uri="{FF2B5EF4-FFF2-40B4-BE49-F238E27FC236}">
                <a16:creationId xmlns:a16="http://schemas.microsoft.com/office/drawing/2014/main" id="{C6E5FFC8-3561-55E0-A4ED-5D9B12A9D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1949075"/>
            <a:ext cx="609653" cy="627942"/>
          </a:xfrm>
          <a:prstGeom prst="rect">
            <a:avLst/>
          </a:prstGeom>
        </p:spPr>
      </p:pic>
      <p:sp>
        <p:nvSpPr>
          <p:cNvPr id="32" name="CustomShape 6">
            <a:extLst>
              <a:ext uri="{FF2B5EF4-FFF2-40B4-BE49-F238E27FC236}">
                <a16:creationId xmlns:a16="http://schemas.microsoft.com/office/drawing/2014/main" id="{3F663804-B59A-5032-C6B2-2CCD29D4C43B}"/>
              </a:ext>
            </a:extLst>
          </p:cNvPr>
          <p:cNvSpPr/>
          <p:nvPr/>
        </p:nvSpPr>
        <p:spPr>
          <a:xfrm>
            <a:off x="818289" y="77777"/>
            <a:ext cx="103562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Listen to and read the 8 words. Can you find the stressed syllable?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Is the [er] stressed or unstressed?</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33" name="Picture 32" descr="A picture containing text, clipart&#10;&#10;Description automatically generated">
            <a:hlinkClick r:id="" action="ppaction://noaction">
              <a:snd r:embed="rId6" name="T3_W3_6.3.wav"/>
            </a:hlinkClick>
            <a:extLst>
              <a:ext uri="{FF2B5EF4-FFF2-40B4-BE49-F238E27FC236}">
                <a16:creationId xmlns:a16="http://schemas.microsoft.com/office/drawing/2014/main" id="{61A4E9D2-F3D7-99A6-55A5-6441E4AF7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2521797"/>
            <a:ext cx="609653" cy="627942"/>
          </a:xfrm>
          <a:prstGeom prst="rect">
            <a:avLst/>
          </a:prstGeom>
        </p:spPr>
      </p:pic>
      <p:pic>
        <p:nvPicPr>
          <p:cNvPr id="34" name="Picture 33" descr="A picture containing text, clipart&#10;&#10;Description automatically generated">
            <a:hlinkClick r:id="" action="ppaction://noaction">
              <a:snd r:embed="rId7" name="T3_W3_6.4.wav"/>
            </a:hlinkClick>
            <a:extLst>
              <a:ext uri="{FF2B5EF4-FFF2-40B4-BE49-F238E27FC236}">
                <a16:creationId xmlns:a16="http://schemas.microsoft.com/office/drawing/2014/main" id="{DA030070-D88A-1BEB-97A3-A98976191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3094519"/>
            <a:ext cx="609653" cy="627942"/>
          </a:xfrm>
          <a:prstGeom prst="rect">
            <a:avLst/>
          </a:prstGeom>
        </p:spPr>
      </p:pic>
      <p:pic>
        <p:nvPicPr>
          <p:cNvPr id="35" name="Picture 34" descr="A picture containing text, clipart&#10;&#10;Description automatically generated">
            <a:hlinkClick r:id="" action="ppaction://noaction">
              <a:snd r:embed="rId8" name="T3_W3_6.5.wav"/>
            </a:hlinkClick>
            <a:extLst>
              <a:ext uri="{FF2B5EF4-FFF2-40B4-BE49-F238E27FC236}">
                <a16:creationId xmlns:a16="http://schemas.microsoft.com/office/drawing/2014/main" id="{E9509A1A-28F5-6267-AB61-4A9A8FD0F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3667241"/>
            <a:ext cx="609653" cy="627942"/>
          </a:xfrm>
          <a:prstGeom prst="rect">
            <a:avLst/>
          </a:prstGeom>
        </p:spPr>
      </p:pic>
      <p:pic>
        <p:nvPicPr>
          <p:cNvPr id="36" name="Picture 35" descr="A picture containing text, clipart&#10;&#10;Description automatically generated">
            <a:hlinkClick r:id="" action="ppaction://noaction">
              <a:snd r:embed="rId9" name="T3_W3_6.6.wav"/>
            </a:hlinkClick>
            <a:extLst>
              <a:ext uri="{FF2B5EF4-FFF2-40B4-BE49-F238E27FC236}">
                <a16:creationId xmlns:a16="http://schemas.microsoft.com/office/drawing/2014/main" id="{901381EF-F073-1A83-0F8B-39710144A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4239963"/>
            <a:ext cx="609653" cy="627942"/>
          </a:xfrm>
          <a:prstGeom prst="rect">
            <a:avLst/>
          </a:prstGeom>
        </p:spPr>
      </p:pic>
      <p:pic>
        <p:nvPicPr>
          <p:cNvPr id="37" name="Picture 36" descr="A picture containing text, clipart&#10;&#10;Description automatically generated">
            <a:hlinkClick r:id="" action="ppaction://noaction">
              <a:snd r:embed="rId10" name="T3_W3_6.7.wav"/>
            </a:hlinkClick>
            <a:extLst>
              <a:ext uri="{FF2B5EF4-FFF2-40B4-BE49-F238E27FC236}">
                <a16:creationId xmlns:a16="http://schemas.microsoft.com/office/drawing/2014/main" id="{57FAEF8D-A441-71C5-5A70-78279B987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4812685"/>
            <a:ext cx="609653" cy="627942"/>
          </a:xfrm>
          <a:prstGeom prst="rect">
            <a:avLst/>
          </a:prstGeom>
        </p:spPr>
      </p:pic>
      <p:sp>
        <p:nvSpPr>
          <p:cNvPr id="38" name="Speech Bubble: Rectangle with Corners Rounded 37">
            <a:hlinkClick r:id="" action="ppaction://noaction">
              <a:snd r:embed="rId11" name="T3_W3_6.1.wav"/>
            </a:hlinkClick>
            <a:extLst>
              <a:ext uri="{FF2B5EF4-FFF2-40B4-BE49-F238E27FC236}">
                <a16:creationId xmlns:a16="http://schemas.microsoft.com/office/drawing/2014/main" id="{E77E7A59-3BA8-0A2E-5E50-7F07C61C2AFD}"/>
              </a:ext>
            </a:extLst>
          </p:cNvPr>
          <p:cNvSpPr/>
          <p:nvPr/>
        </p:nvSpPr>
        <p:spPr>
          <a:xfrm>
            <a:off x="7155263" y="510427"/>
            <a:ext cx="1411230"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9" name="Graphic 38" descr="Teacher">
            <a:extLst>
              <a:ext uri="{FF2B5EF4-FFF2-40B4-BE49-F238E27FC236}">
                <a16:creationId xmlns:a16="http://schemas.microsoft.com/office/drawing/2014/main" id="{26CD4779-A793-BFF6-16E0-47ABD04547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96397" y="321273"/>
            <a:ext cx="914400" cy="914400"/>
          </a:xfrm>
          <a:prstGeom prst="rect">
            <a:avLst/>
          </a:prstGeom>
        </p:spPr>
      </p:pic>
      <p:sp>
        <p:nvSpPr>
          <p:cNvPr id="40" name="Google Shape;108;p3">
            <a:hlinkClick r:id="" action="ppaction://noaction">
              <a:snd r:embed="rId11" name="T3_W3_6.1.wav"/>
            </a:hlinkClick>
            <a:extLst>
              <a:ext uri="{FF2B5EF4-FFF2-40B4-BE49-F238E27FC236}">
                <a16:creationId xmlns:a16="http://schemas.microsoft.com/office/drawing/2014/main" id="{EEABE85A-5C6F-CAD5-2FA9-923F116F9279}"/>
              </a:ext>
            </a:extLst>
          </p:cNvPr>
          <p:cNvSpPr txBox="1"/>
          <p:nvPr/>
        </p:nvSpPr>
        <p:spPr>
          <a:xfrm>
            <a:off x="7349098" y="518666"/>
            <a:ext cx="15408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A picture containing text, clipart&#10;&#10;Description automatically generated">
            <a:hlinkClick r:id="" action="ppaction://noaction">
              <a:snd r:embed="rId14" name="T3_W3_6.8.wav"/>
            </a:hlinkClick>
            <a:extLst>
              <a:ext uri="{FF2B5EF4-FFF2-40B4-BE49-F238E27FC236}">
                <a16:creationId xmlns:a16="http://schemas.microsoft.com/office/drawing/2014/main" id="{E001198C-D28C-AF3D-CA4D-23A6796BB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5385407"/>
            <a:ext cx="609653" cy="627942"/>
          </a:xfrm>
          <a:prstGeom prst="rect">
            <a:avLst/>
          </a:prstGeom>
        </p:spPr>
      </p:pic>
      <p:pic>
        <p:nvPicPr>
          <p:cNvPr id="42" name="Picture 41" descr="A picture containing text, clipart&#10;&#10;Description automatically generated">
            <a:hlinkClick r:id="" action="ppaction://noaction">
              <a:snd r:embed="rId15" name="T3_W3_6.9.wav"/>
            </a:hlinkClick>
            <a:extLst>
              <a:ext uri="{FF2B5EF4-FFF2-40B4-BE49-F238E27FC236}">
                <a16:creationId xmlns:a16="http://schemas.microsoft.com/office/drawing/2014/main" id="{03B4838D-7EE9-7E95-AD24-7635FBE9D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90" y="5958127"/>
            <a:ext cx="609653" cy="627942"/>
          </a:xfrm>
          <a:prstGeom prst="rect">
            <a:avLst/>
          </a:prstGeom>
        </p:spPr>
      </p:pic>
      <p:pic>
        <p:nvPicPr>
          <p:cNvPr id="43" name="Picture 42" descr="Icon&#10;&#10;Description automatically generated">
            <a:extLst>
              <a:ext uri="{FF2B5EF4-FFF2-40B4-BE49-F238E27FC236}">
                <a16:creationId xmlns:a16="http://schemas.microsoft.com/office/drawing/2014/main" id="{C8195EE1-779F-8CAB-753B-8BF93C2DFF9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8" y="1949075"/>
            <a:ext cx="517321" cy="517320"/>
          </a:xfrm>
          <a:prstGeom prst="rect">
            <a:avLst/>
          </a:prstGeom>
        </p:spPr>
      </p:pic>
      <p:pic>
        <p:nvPicPr>
          <p:cNvPr id="44" name="Picture 43" descr="Icon&#10;&#10;Description automatically generated">
            <a:extLst>
              <a:ext uri="{FF2B5EF4-FFF2-40B4-BE49-F238E27FC236}">
                <a16:creationId xmlns:a16="http://schemas.microsoft.com/office/drawing/2014/main" id="{A6B78B9D-D4FE-F8F8-C730-B3E801CD8B4E}"/>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78679" y="25284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DF2516F2-CE2C-666C-ACFC-53A4FE62210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6" y="3051245"/>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19A5C464-028B-DC8C-8FAC-7169A2B9A8B0}"/>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6" y="3698405"/>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AEC360AB-7A55-6C1F-6E92-DA2382F1D81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54935" y="4293789"/>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6938FD9-2C52-EB0C-3121-8A30199CC44C}"/>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7" y="4811791"/>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2802F52B-8449-C4B3-D4F9-4D98D1BC18C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601062" y="5408636"/>
            <a:ext cx="517321" cy="517320"/>
          </a:xfrm>
          <a:prstGeom prst="rect">
            <a:avLst/>
          </a:prstGeom>
        </p:spPr>
      </p:pic>
      <p:pic>
        <p:nvPicPr>
          <p:cNvPr id="50" name="Picture 49" descr="Icon&#10;&#10;Description automatically generated">
            <a:extLst>
              <a:ext uri="{FF2B5EF4-FFF2-40B4-BE49-F238E27FC236}">
                <a16:creationId xmlns:a16="http://schemas.microsoft.com/office/drawing/2014/main" id="{1D566F7B-728F-0FED-9272-E454A159FCF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461103" y="5936880"/>
            <a:ext cx="517321" cy="517320"/>
          </a:xfrm>
          <a:prstGeom prst="rect">
            <a:avLst/>
          </a:prstGeom>
        </p:spPr>
      </p:pic>
      <p:pic>
        <p:nvPicPr>
          <p:cNvPr id="52" name="Picture 51">
            <a:extLst>
              <a:ext uri="{FF2B5EF4-FFF2-40B4-BE49-F238E27FC236}">
                <a16:creationId xmlns:a16="http://schemas.microsoft.com/office/drawing/2014/main" id="{EB8EF9CC-6DCF-B045-1FE4-E0DF6A4D958A}"/>
              </a:ext>
            </a:extLst>
          </p:cNvPr>
          <p:cNvPicPr>
            <a:picLocks noChangeAspect="1"/>
          </p:cNvPicPr>
          <p:nvPr/>
        </p:nvPicPr>
        <p:blipFill>
          <a:blip r:embed="rId17"/>
          <a:stretch>
            <a:fillRect/>
          </a:stretch>
        </p:blipFill>
        <p:spPr>
          <a:xfrm>
            <a:off x="9143245" y="2385712"/>
            <a:ext cx="1737757" cy="1817961"/>
          </a:xfrm>
          <a:prstGeom prst="rect">
            <a:avLst/>
          </a:prstGeom>
        </p:spPr>
      </p:pic>
      <p:sp>
        <p:nvSpPr>
          <p:cNvPr id="53" name="Speech Bubble: Rectangle with Corners Rounded 52">
            <a:extLst>
              <a:ext uri="{FF2B5EF4-FFF2-40B4-BE49-F238E27FC236}">
                <a16:creationId xmlns:a16="http://schemas.microsoft.com/office/drawing/2014/main" id="{17B256C9-FFEC-D5D4-92A5-91C23B72E615}"/>
              </a:ext>
            </a:extLst>
          </p:cNvPr>
          <p:cNvSpPr/>
          <p:nvPr/>
        </p:nvSpPr>
        <p:spPr>
          <a:xfrm>
            <a:off x="8803195" y="4050853"/>
            <a:ext cx="3047350" cy="216659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a:ea typeface="+mn-ea"/>
                <a:cs typeface="+mn-cs"/>
              </a:rPr>
              <a:t>Can you clap the syllables in each word, clapping louder for the stressed syllables?</a:t>
            </a:r>
          </a:p>
        </p:txBody>
      </p:sp>
    </p:spTree>
    <p:extLst>
      <p:ext uri="{BB962C8B-B14F-4D97-AF65-F5344CB8AC3E}">
        <p14:creationId xmlns:p14="http://schemas.microsoft.com/office/powerpoint/2010/main" val="2571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3_7.1.wav"/>
            </a:hlinkClick>
          </p:cNvPr>
          <p:cNvSpPr/>
          <p:nvPr/>
        </p:nvSpPr>
        <p:spPr>
          <a:xfrm>
            <a:off x="-46001" y="79594"/>
            <a:ext cx="206873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3_7.2.wav"/>
            </a:hlinkClick>
            <a:extLst>
              <a:ext uri="{FF2B5EF4-FFF2-40B4-BE49-F238E27FC236}">
                <a16:creationId xmlns:a16="http://schemas.microsoft.com/office/drawing/2014/main" id="{E31B9BC1-628C-4B9C-8C7B-EFFDD306DA00}"/>
              </a:ext>
            </a:extLst>
          </p:cNvPr>
          <p:cNvSpPr/>
          <p:nvPr/>
        </p:nvSpPr>
        <p:spPr>
          <a:xfrm>
            <a:off x="2759585" y="258300"/>
            <a:ext cx="369209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hlinkClick r:id="" action="ppaction://noaction">
              <a:snd r:embed="rId4" name="T3_W3_7.2.wav"/>
            </a:hlinkClick>
            <a:extLst>
              <a:ext uri="{FF2B5EF4-FFF2-40B4-BE49-F238E27FC236}">
                <a16:creationId xmlns:a16="http://schemas.microsoft.com/office/drawing/2014/main" id="{B1078B7B-CBAA-412B-9D1C-583321248C91}"/>
              </a:ext>
            </a:extLst>
          </p:cNvPr>
          <p:cNvSpPr txBox="1"/>
          <p:nvPr/>
        </p:nvSpPr>
        <p:spPr>
          <a:xfrm>
            <a:off x="2792028" y="26997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Finde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die Verbindung.*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2CDB0163-EF8E-D2DC-2CD9-200BD87034EB}"/>
              </a:ext>
            </a:extLst>
          </p:cNvPr>
          <p:cNvSpPr txBox="1"/>
          <p:nvPr/>
        </p:nvSpPr>
        <p:spPr>
          <a:xfrm>
            <a:off x="6615831" y="339638"/>
            <a:ext cx="4018717"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die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Verbindung</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connection</a:t>
            </a:r>
          </a:p>
        </p:txBody>
      </p:sp>
      <p:graphicFrame>
        <p:nvGraphicFramePr>
          <p:cNvPr id="6" name="Table 7">
            <a:extLst>
              <a:ext uri="{FF2B5EF4-FFF2-40B4-BE49-F238E27FC236}">
                <a16:creationId xmlns:a16="http://schemas.microsoft.com/office/drawing/2014/main" id="{812DDBBC-A8CE-55CE-952E-D3FE3EECBDC8}"/>
              </a:ext>
            </a:extLst>
          </p:cNvPr>
          <p:cNvGraphicFramePr>
            <a:graphicFrameLocks noGrp="1"/>
          </p:cNvGraphicFramePr>
          <p:nvPr>
            <p:extLst>
              <p:ext uri="{D42A27DB-BD31-4B8C-83A1-F6EECF244321}">
                <p14:modId xmlns:p14="http://schemas.microsoft.com/office/powerpoint/2010/main" val="970827650"/>
              </p:ext>
            </p:extLst>
          </p:nvPr>
        </p:nvGraphicFramePr>
        <p:xfrm>
          <a:off x="54174" y="1249381"/>
          <a:ext cx="7855142"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2230576">
                  <a:extLst>
                    <a:ext uri="{9D8B030D-6E8A-4147-A177-3AD203B41FA5}">
                      <a16:colId xmlns:a16="http://schemas.microsoft.com/office/drawing/2014/main" val="2989945808"/>
                    </a:ext>
                  </a:extLst>
                </a:gridCol>
                <a:gridCol w="2495550">
                  <a:extLst>
                    <a:ext uri="{9D8B030D-6E8A-4147-A177-3AD203B41FA5}">
                      <a16:colId xmlns:a16="http://schemas.microsoft.com/office/drawing/2014/main" val="953616461"/>
                    </a:ext>
                  </a:extLst>
                </a:gridCol>
                <a:gridCol w="2400300">
                  <a:extLst>
                    <a:ext uri="{9D8B030D-6E8A-4147-A177-3AD203B41FA5}">
                      <a16:colId xmlns:a16="http://schemas.microsoft.com/office/drawing/2014/main" val="3315663170"/>
                    </a:ext>
                  </a:extLst>
                </a:gridCol>
              </a:tblGrid>
              <a:tr h="708621">
                <a:tc>
                  <a:txBody>
                    <a:bodyPr/>
                    <a:lstStyle/>
                    <a:p>
                      <a:pPr algn="ctr"/>
                      <a:r>
                        <a:rPr lang="en-GB" sz="320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7" name="TextBox 6">
            <a:hlinkClick r:id="" action="ppaction://noaction">
              <a:snd r:embed="rId5" name="T3_W3_7.3.wav"/>
            </a:hlinkClick>
            <a:extLst>
              <a:ext uri="{FF2B5EF4-FFF2-40B4-BE49-F238E27FC236}">
                <a16:creationId xmlns:a16="http://schemas.microsoft.com/office/drawing/2014/main" id="{F4F5F2A4-366A-56B1-8A11-9A7915A1F746}"/>
              </a:ext>
            </a:extLst>
          </p:cNvPr>
          <p:cNvSpPr txBox="1"/>
          <p:nvPr/>
        </p:nvSpPr>
        <p:spPr>
          <a:xfrm>
            <a:off x="790011" y="1371580"/>
            <a:ext cx="22214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der Berg</a:t>
            </a:r>
          </a:p>
        </p:txBody>
      </p:sp>
      <p:sp>
        <p:nvSpPr>
          <p:cNvPr id="8" name="TextBox 7">
            <a:hlinkClick r:id="" action="ppaction://noaction">
              <a:snd r:embed="rId6" name="T3_W3_7.4.wav"/>
            </a:hlinkClick>
            <a:extLst>
              <a:ext uri="{FF2B5EF4-FFF2-40B4-BE49-F238E27FC236}">
                <a16:creationId xmlns:a16="http://schemas.microsoft.com/office/drawing/2014/main" id="{D7292D53-3ECC-86E5-2A6C-4E8D30450147}"/>
              </a:ext>
            </a:extLst>
          </p:cNvPr>
          <p:cNvSpPr txBox="1"/>
          <p:nvPr/>
        </p:nvSpPr>
        <p:spPr>
          <a:xfrm>
            <a:off x="3036902" y="1371580"/>
            <a:ext cx="2447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der Laden</a:t>
            </a:r>
          </a:p>
        </p:txBody>
      </p:sp>
      <p:sp>
        <p:nvSpPr>
          <p:cNvPr id="9" name="TextBox 8">
            <a:hlinkClick r:id="" action="ppaction://noaction">
              <a:snd r:embed="rId7" name="T3_W3_7.5.wav"/>
            </a:hlinkClick>
            <a:extLst>
              <a:ext uri="{FF2B5EF4-FFF2-40B4-BE49-F238E27FC236}">
                <a16:creationId xmlns:a16="http://schemas.microsoft.com/office/drawing/2014/main" id="{E2EDD495-30C3-9FA0-2D7C-7B91699F24AC}"/>
              </a:ext>
            </a:extLst>
          </p:cNvPr>
          <p:cNvSpPr txBox="1"/>
          <p:nvPr/>
        </p:nvSpPr>
        <p:spPr>
          <a:xfrm>
            <a:off x="5510149" y="1371580"/>
            <a:ext cx="23991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das Dorf</a:t>
            </a:r>
          </a:p>
        </p:txBody>
      </p:sp>
      <p:sp>
        <p:nvSpPr>
          <p:cNvPr id="18" name="TextBox 17">
            <a:hlinkClick r:id="" action="ppaction://noaction">
              <a:snd r:embed="rId8" name="T3_W3_7.6.wav"/>
            </a:hlinkClick>
            <a:extLst>
              <a:ext uri="{FF2B5EF4-FFF2-40B4-BE49-F238E27FC236}">
                <a16:creationId xmlns:a16="http://schemas.microsoft.com/office/drawing/2014/main" id="{28CBB4C8-9D85-1C3E-6606-C6E1ECD1BF8D}"/>
              </a:ext>
            </a:extLst>
          </p:cNvPr>
          <p:cNvSpPr txBox="1"/>
          <p:nvPr/>
        </p:nvSpPr>
        <p:spPr>
          <a:xfrm>
            <a:off x="777312" y="2088991"/>
            <a:ext cx="22595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links</a:t>
            </a:r>
          </a:p>
        </p:txBody>
      </p:sp>
      <p:sp>
        <p:nvSpPr>
          <p:cNvPr id="19" name="TextBox 18">
            <a:hlinkClick r:id="" action="ppaction://noaction">
              <a:snd r:embed="rId9" name="T3_W3_7.7.wav"/>
            </a:hlinkClick>
            <a:extLst>
              <a:ext uri="{FF2B5EF4-FFF2-40B4-BE49-F238E27FC236}">
                <a16:creationId xmlns:a16="http://schemas.microsoft.com/office/drawing/2014/main" id="{468E7971-18B1-2897-B5B6-ACE4251DDB1D}"/>
              </a:ext>
            </a:extLst>
          </p:cNvPr>
          <p:cNvSpPr txBox="1"/>
          <p:nvPr/>
        </p:nvSpPr>
        <p:spPr>
          <a:xfrm>
            <a:off x="3011501" y="2088991"/>
            <a:ext cx="249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oben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0" name="TextBox 19">
            <a:hlinkClick r:id="" action="ppaction://noaction">
              <a:snd r:embed="rId10" name="T3_W3_7.8.wav"/>
            </a:hlinkClick>
            <a:extLst>
              <a:ext uri="{FF2B5EF4-FFF2-40B4-BE49-F238E27FC236}">
                <a16:creationId xmlns:a16="http://schemas.microsoft.com/office/drawing/2014/main" id="{CD52E472-EF22-1B74-A92B-891B84AADDBA}"/>
              </a:ext>
            </a:extLst>
          </p:cNvPr>
          <p:cNvSpPr txBox="1"/>
          <p:nvPr/>
        </p:nvSpPr>
        <p:spPr>
          <a:xfrm>
            <a:off x="5510148" y="2088991"/>
            <a:ext cx="23791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dort</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1" name="TextBox 20">
            <a:hlinkClick r:id="" action="ppaction://noaction">
              <a:snd r:embed="rId11" name="T3_W3_7.9.wav"/>
            </a:hlinkClick>
            <a:extLst>
              <a:ext uri="{FF2B5EF4-FFF2-40B4-BE49-F238E27FC236}">
                <a16:creationId xmlns:a16="http://schemas.microsoft.com/office/drawing/2014/main" id="{5C55CB98-9427-8D69-02F6-356E32ED63BE}"/>
              </a:ext>
            </a:extLst>
          </p:cNvPr>
          <p:cNvSpPr txBox="1"/>
          <p:nvPr/>
        </p:nvSpPr>
        <p:spPr>
          <a:xfrm>
            <a:off x="790011" y="2789495"/>
            <a:ext cx="22087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am </a:t>
            </a:r>
            <a:r>
              <a:rPr lang="en-GB" sz="2400" dirty="0" err="1">
                <a:solidFill>
                  <a:srgbClr val="002060"/>
                </a:solidFill>
                <a:latin typeface="Century Gothic" panose="020B0502020202020204" pitchFamily="34" charset="0"/>
              </a:rPr>
              <a:t>Dienstag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hlinkClick r:id="" action="ppaction://noaction">
              <a:snd r:embed="rId12" name="T3_W3_7.10.wav"/>
            </a:hlinkClick>
            <a:extLst>
              <a:ext uri="{FF2B5EF4-FFF2-40B4-BE49-F238E27FC236}">
                <a16:creationId xmlns:a16="http://schemas.microsoft.com/office/drawing/2014/main" id="{13A1D06B-70D3-2E13-8BFC-8CC557C68916}"/>
              </a:ext>
            </a:extLst>
          </p:cNvPr>
          <p:cNvSpPr txBox="1"/>
          <p:nvPr/>
        </p:nvSpPr>
        <p:spPr>
          <a:xfrm>
            <a:off x="3011501" y="2789495"/>
            <a:ext cx="249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solidFill>
                  <a:srgbClr val="002060"/>
                </a:solidFill>
                <a:latin typeface="Century Gothic" panose="020B0502020202020204" pitchFamily="34" charset="0"/>
              </a:rPr>
              <a:t>um </a:t>
            </a:r>
            <a:r>
              <a:rPr lang="en-GB" sz="2400" err="1">
                <a:solidFill>
                  <a:srgbClr val="002060"/>
                </a:solidFill>
                <a:latin typeface="Century Gothic" panose="020B0502020202020204" pitchFamily="34" charset="0"/>
              </a:rPr>
              <a:t>vier</a:t>
            </a:r>
            <a:r>
              <a:rPr lang="en-GB" sz="2400">
                <a:solidFill>
                  <a:srgbClr val="002060"/>
                </a:solidFill>
                <a:latin typeface="Century Gothic" panose="020B0502020202020204" pitchFamily="34" charset="0"/>
              </a:rPr>
              <a:t> </a:t>
            </a:r>
            <a:r>
              <a:rPr lang="en-GB" sz="2400" err="1">
                <a:solidFill>
                  <a:srgbClr val="002060"/>
                </a:solidFill>
                <a:latin typeface="Century Gothic" panose="020B0502020202020204" pitchFamily="34" charset="0"/>
              </a:rPr>
              <a:t>Uhr</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3" name="TextBox 22">
            <a:hlinkClick r:id="" action="ppaction://noaction">
              <a:snd r:embed="rId13" name="T3_W3_7.11.wav"/>
            </a:hlinkClick>
            <a:extLst>
              <a:ext uri="{FF2B5EF4-FFF2-40B4-BE49-F238E27FC236}">
                <a16:creationId xmlns:a16="http://schemas.microsoft.com/office/drawing/2014/main" id="{BFA552C9-A3AB-7537-CE83-CE5AD8B02DD1}"/>
              </a:ext>
            </a:extLst>
          </p:cNvPr>
          <p:cNvSpPr txBox="1"/>
          <p:nvPr/>
        </p:nvSpPr>
        <p:spPr>
          <a:xfrm>
            <a:off x="5510148" y="2789495"/>
            <a:ext cx="2399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spät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hlinkClick r:id="" action="ppaction://noaction">
              <a:snd r:embed="rId14" name="T3_W3_7.12.wav"/>
            </a:hlinkClick>
            <a:extLst>
              <a:ext uri="{FF2B5EF4-FFF2-40B4-BE49-F238E27FC236}">
                <a16:creationId xmlns:a16="http://schemas.microsoft.com/office/drawing/2014/main" id="{03B4447B-8510-A675-C721-04E613412B00}"/>
              </a:ext>
            </a:extLst>
          </p:cNvPr>
          <p:cNvSpPr txBox="1"/>
          <p:nvPr/>
        </p:nvSpPr>
        <p:spPr>
          <a:xfrm>
            <a:off x="790011" y="3508561"/>
            <a:ext cx="2212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hlinkClick r:id="" action="ppaction://noaction">
              <a:snd r:embed="rId15" name="T3_W3_7.13.wav"/>
            </a:hlinkClick>
            <a:extLst>
              <a:ext uri="{FF2B5EF4-FFF2-40B4-BE49-F238E27FC236}">
                <a16:creationId xmlns:a16="http://schemas.microsoft.com/office/drawing/2014/main" id="{2FA9927F-4216-1EDA-61D0-B5398A7CD910}"/>
              </a:ext>
            </a:extLst>
          </p:cNvPr>
          <p:cNvSpPr txBox="1"/>
          <p:nvPr/>
        </p:nvSpPr>
        <p:spPr>
          <a:xfrm>
            <a:off x="3011500" y="3508561"/>
            <a:ext cx="24986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liegen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6" name="TextBox 25">
            <a:hlinkClick r:id="" action="ppaction://noaction">
              <a:snd r:embed="rId16" name="T3_W3_7.14.wav"/>
            </a:hlinkClick>
            <a:extLst>
              <a:ext uri="{FF2B5EF4-FFF2-40B4-BE49-F238E27FC236}">
                <a16:creationId xmlns:a16="http://schemas.microsoft.com/office/drawing/2014/main" id="{63ECAA3E-4DEC-067C-EB28-DF5A41DC3CAC}"/>
              </a:ext>
            </a:extLst>
          </p:cNvPr>
          <p:cNvSpPr txBox="1"/>
          <p:nvPr/>
        </p:nvSpPr>
        <p:spPr>
          <a:xfrm>
            <a:off x="5510146" y="3508561"/>
            <a:ext cx="23991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benutzen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7" name="TextBox 26">
            <a:hlinkClick r:id="" action="ppaction://noaction">
              <a:snd r:embed="rId17" name="T3_W3_7.15.wav"/>
            </a:hlinkClick>
            <a:extLst>
              <a:ext uri="{FF2B5EF4-FFF2-40B4-BE49-F238E27FC236}">
                <a16:creationId xmlns:a16="http://schemas.microsoft.com/office/drawing/2014/main" id="{F1F19FDF-0EB7-0122-9D14-85835298B164}"/>
              </a:ext>
            </a:extLst>
          </p:cNvPr>
          <p:cNvSpPr txBox="1"/>
          <p:nvPr/>
        </p:nvSpPr>
        <p:spPr>
          <a:xfrm>
            <a:off x="777312" y="4199105"/>
            <a:ext cx="22341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welche</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8" name="TextBox 27">
            <a:hlinkClick r:id="" action="ppaction://noaction">
              <a:snd r:embed="rId18" name="T3_W3_7.16.wav"/>
            </a:hlinkClick>
            <a:extLst>
              <a:ext uri="{FF2B5EF4-FFF2-40B4-BE49-F238E27FC236}">
                <a16:creationId xmlns:a16="http://schemas.microsoft.com/office/drawing/2014/main" id="{335ECB96-AF92-C5C3-1B2A-9AD24D217ACF}"/>
              </a:ext>
            </a:extLst>
          </p:cNvPr>
          <p:cNvSpPr txBox="1"/>
          <p:nvPr/>
        </p:nvSpPr>
        <p:spPr>
          <a:xfrm>
            <a:off x="3011499" y="4199105"/>
            <a:ext cx="2498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wohin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9" name="TextBox 28">
            <a:hlinkClick r:id="" action="ppaction://noaction">
              <a:snd r:embed="rId19" name="T3_W3_7.17.wav"/>
            </a:hlinkClick>
            <a:extLst>
              <a:ext uri="{FF2B5EF4-FFF2-40B4-BE49-F238E27FC236}">
                <a16:creationId xmlns:a16="http://schemas.microsoft.com/office/drawing/2014/main" id="{74487760-9C54-FA12-E2EF-97FD88D0E764}"/>
              </a:ext>
            </a:extLst>
          </p:cNvPr>
          <p:cNvSpPr txBox="1"/>
          <p:nvPr/>
        </p:nvSpPr>
        <p:spPr>
          <a:xfrm>
            <a:off x="5523821" y="4199105"/>
            <a:ext cx="23654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wer</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0" name="TextBox 29">
            <a:hlinkClick r:id="" action="ppaction://noaction">
              <a:snd r:embed="rId20" name="T3_W3_7.18.wav"/>
            </a:hlinkClick>
            <a:extLst>
              <a:ext uri="{FF2B5EF4-FFF2-40B4-BE49-F238E27FC236}">
                <a16:creationId xmlns:a16="http://schemas.microsoft.com/office/drawing/2014/main" id="{676C542D-B5BD-A806-403F-2FA9FB13D6D5}"/>
              </a:ext>
            </a:extLst>
          </p:cNvPr>
          <p:cNvSpPr txBox="1"/>
          <p:nvPr/>
        </p:nvSpPr>
        <p:spPr>
          <a:xfrm>
            <a:off x="777312" y="4915499"/>
            <a:ext cx="22251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Rad </a:t>
            </a: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fahren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31" name="TextBox 30">
            <a:hlinkClick r:id="" action="ppaction://noaction">
              <a:snd r:embed="rId21" name="T3_W3_7.19.wav"/>
            </a:hlinkClick>
            <a:extLst>
              <a:ext uri="{FF2B5EF4-FFF2-40B4-BE49-F238E27FC236}">
                <a16:creationId xmlns:a16="http://schemas.microsoft.com/office/drawing/2014/main" id="{DAACA7AB-215A-13DA-A7B8-3108EFCC7B41}"/>
              </a:ext>
            </a:extLst>
          </p:cNvPr>
          <p:cNvSpPr txBox="1"/>
          <p:nvPr/>
        </p:nvSpPr>
        <p:spPr>
          <a:xfrm>
            <a:off x="3011494" y="4915499"/>
            <a:ext cx="24881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die Kunst</a:t>
            </a:r>
          </a:p>
        </p:txBody>
      </p:sp>
      <p:sp>
        <p:nvSpPr>
          <p:cNvPr id="32" name="TextBox 31">
            <a:hlinkClick r:id="" action="ppaction://noaction">
              <a:snd r:embed="rId22" name="T3_W3_7.20.wav"/>
            </a:hlinkClick>
            <a:extLst>
              <a:ext uri="{FF2B5EF4-FFF2-40B4-BE49-F238E27FC236}">
                <a16:creationId xmlns:a16="http://schemas.microsoft.com/office/drawing/2014/main" id="{EA09F6F3-D53E-6992-52B9-C5F14C613CC1}"/>
              </a:ext>
            </a:extLst>
          </p:cNvPr>
          <p:cNvSpPr txBox="1"/>
          <p:nvPr/>
        </p:nvSpPr>
        <p:spPr>
          <a:xfrm>
            <a:off x="5508629" y="4915499"/>
            <a:ext cx="23991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Fußball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38D054B3-1191-4AF1-4507-2C86A22827BB}"/>
              </a:ext>
            </a:extLst>
          </p:cNvPr>
          <p:cNvSpPr/>
          <p:nvPr/>
        </p:nvSpPr>
        <p:spPr>
          <a:xfrm>
            <a:off x="57057" y="5848859"/>
            <a:ext cx="2068730" cy="891501"/>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Segoe Print" panose="02000600000000000000" pitchFamily="2" charset="0"/>
              </a:rPr>
              <a:t>days and times</a:t>
            </a:r>
            <a:endParaRPr kumimoji="0" lang="en-GB" sz="2800" b="1" i="0" u="none" strike="noStrike" kern="1200" cap="none" spc="0" normalizeH="0" baseline="0" noProof="0">
              <a:ln>
                <a:noFill/>
              </a:ln>
              <a:solidFill>
                <a:srgbClr val="002060"/>
              </a:solidFill>
              <a:effectLst/>
              <a:uLnTx/>
              <a:uFillTx/>
              <a:latin typeface="Segoe Print" panose="02000600000000000000" pitchFamily="2" charset="0"/>
            </a:endParaRPr>
          </a:p>
        </p:txBody>
      </p:sp>
      <p:sp>
        <p:nvSpPr>
          <p:cNvPr id="34" name="Rectangle: Rounded Corners 33">
            <a:extLst>
              <a:ext uri="{FF2B5EF4-FFF2-40B4-BE49-F238E27FC236}">
                <a16:creationId xmlns:a16="http://schemas.microsoft.com/office/drawing/2014/main" id="{41C98A50-8044-DEEA-AFFD-0AEC61C27A25}"/>
              </a:ext>
            </a:extLst>
          </p:cNvPr>
          <p:cNvSpPr/>
          <p:nvPr/>
        </p:nvSpPr>
        <p:spPr>
          <a:xfrm>
            <a:off x="7998927" y="1283746"/>
            <a:ext cx="1557451"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places</a:t>
            </a:r>
          </a:p>
        </p:txBody>
      </p:sp>
      <p:sp>
        <p:nvSpPr>
          <p:cNvPr id="35" name="Rectangle: Rounded Corners 34">
            <a:extLst>
              <a:ext uri="{FF2B5EF4-FFF2-40B4-BE49-F238E27FC236}">
                <a16:creationId xmlns:a16="http://schemas.microsoft.com/office/drawing/2014/main" id="{D869DBBD-50F3-22D5-C14B-A17B160D475B}"/>
              </a:ext>
            </a:extLst>
          </p:cNvPr>
          <p:cNvSpPr/>
          <p:nvPr/>
        </p:nvSpPr>
        <p:spPr>
          <a:xfrm>
            <a:off x="2224881" y="5848209"/>
            <a:ext cx="1464335"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places</a:t>
            </a:r>
          </a:p>
        </p:txBody>
      </p:sp>
      <p:sp>
        <p:nvSpPr>
          <p:cNvPr id="36" name="Rectangle: Rounded Corners 35">
            <a:extLst>
              <a:ext uri="{FF2B5EF4-FFF2-40B4-BE49-F238E27FC236}">
                <a16:creationId xmlns:a16="http://schemas.microsoft.com/office/drawing/2014/main" id="{868B950E-C2B7-2902-7594-8547CE061D89}"/>
              </a:ext>
            </a:extLst>
          </p:cNvPr>
          <p:cNvSpPr/>
          <p:nvPr/>
        </p:nvSpPr>
        <p:spPr>
          <a:xfrm>
            <a:off x="7998927" y="2043653"/>
            <a:ext cx="2377081"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directions</a:t>
            </a:r>
          </a:p>
        </p:txBody>
      </p:sp>
      <p:sp>
        <p:nvSpPr>
          <p:cNvPr id="37" name="Rectangle: Rounded Corners 36">
            <a:extLst>
              <a:ext uri="{FF2B5EF4-FFF2-40B4-BE49-F238E27FC236}">
                <a16:creationId xmlns:a16="http://schemas.microsoft.com/office/drawing/2014/main" id="{921A43AA-2C35-02B8-A9E2-ED8AA4FEA2EF}"/>
              </a:ext>
            </a:extLst>
          </p:cNvPr>
          <p:cNvSpPr/>
          <p:nvPr/>
        </p:nvSpPr>
        <p:spPr>
          <a:xfrm>
            <a:off x="7998927" y="3400160"/>
            <a:ext cx="1348273"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verbs</a:t>
            </a:r>
          </a:p>
        </p:txBody>
      </p:sp>
      <p:sp>
        <p:nvSpPr>
          <p:cNvPr id="38" name="Rectangle: Rounded Corners 37">
            <a:extLst>
              <a:ext uri="{FF2B5EF4-FFF2-40B4-BE49-F238E27FC236}">
                <a16:creationId xmlns:a16="http://schemas.microsoft.com/office/drawing/2014/main" id="{9459FB92-142F-C9B9-E14A-338F41A80DAC}"/>
              </a:ext>
            </a:extLst>
          </p:cNvPr>
          <p:cNvSpPr/>
          <p:nvPr/>
        </p:nvSpPr>
        <p:spPr>
          <a:xfrm>
            <a:off x="7998927" y="2722963"/>
            <a:ext cx="3509815"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002060"/>
                </a:solidFill>
                <a:latin typeface="Segoe Print" panose="02000600000000000000" pitchFamily="2" charset="0"/>
              </a:rPr>
              <a:t>days and times</a:t>
            </a:r>
            <a:endParaRPr kumimoji="0" lang="en-GB" sz="3200" b="1" i="0" u="none" strike="noStrike" kern="1200" cap="none" spc="0" normalizeH="0" baseline="0" noProof="0">
              <a:ln>
                <a:noFill/>
              </a:ln>
              <a:solidFill>
                <a:srgbClr val="002060"/>
              </a:solidFill>
              <a:effectLst/>
              <a:uLnTx/>
              <a:uFillTx/>
              <a:latin typeface="Segoe Print" panose="02000600000000000000" pitchFamily="2" charset="0"/>
            </a:endParaRPr>
          </a:p>
        </p:txBody>
      </p:sp>
      <p:sp>
        <p:nvSpPr>
          <p:cNvPr id="39" name="Rectangle: Rounded Corners 38">
            <a:extLst>
              <a:ext uri="{FF2B5EF4-FFF2-40B4-BE49-F238E27FC236}">
                <a16:creationId xmlns:a16="http://schemas.microsoft.com/office/drawing/2014/main" id="{F1B372B2-9944-2B5F-7E46-AD73D0F4E576}"/>
              </a:ext>
            </a:extLst>
          </p:cNvPr>
          <p:cNvSpPr/>
          <p:nvPr/>
        </p:nvSpPr>
        <p:spPr>
          <a:xfrm>
            <a:off x="3788310" y="5848209"/>
            <a:ext cx="1636418"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verbs</a:t>
            </a:r>
          </a:p>
        </p:txBody>
      </p:sp>
      <p:sp>
        <p:nvSpPr>
          <p:cNvPr id="40" name="Rectangle: Rounded Corners 39">
            <a:extLst>
              <a:ext uri="{FF2B5EF4-FFF2-40B4-BE49-F238E27FC236}">
                <a16:creationId xmlns:a16="http://schemas.microsoft.com/office/drawing/2014/main" id="{FE593C92-FC99-3A52-392D-55685429F892}"/>
              </a:ext>
            </a:extLst>
          </p:cNvPr>
          <p:cNvSpPr/>
          <p:nvPr/>
        </p:nvSpPr>
        <p:spPr>
          <a:xfrm>
            <a:off x="7998927" y="4148905"/>
            <a:ext cx="3477440"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question words</a:t>
            </a:r>
          </a:p>
        </p:txBody>
      </p:sp>
      <p:sp>
        <p:nvSpPr>
          <p:cNvPr id="41" name="Rectangle: Rounded Corners 40">
            <a:extLst>
              <a:ext uri="{FF2B5EF4-FFF2-40B4-BE49-F238E27FC236}">
                <a16:creationId xmlns:a16="http://schemas.microsoft.com/office/drawing/2014/main" id="{C5871E05-E0BD-55A5-F86A-E6870739E044}"/>
              </a:ext>
            </a:extLst>
          </p:cNvPr>
          <p:cNvSpPr/>
          <p:nvPr/>
        </p:nvSpPr>
        <p:spPr>
          <a:xfrm>
            <a:off x="8159652" y="5848209"/>
            <a:ext cx="1813278"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question words</a:t>
            </a:r>
          </a:p>
        </p:txBody>
      </p:sp>
      <p:sp>
        <p:nvSpPr>
          <p:cNvPr id="42" name="Rectangle: Rounded Corners 41">
            <a:extLst>
              <a:ext uri="{FF2B5EF4-FFF2-40B4-BE49-F238E27FC236}">
                <a16:creationId xmlns:a16="http://schemas.microsoft.com/office/drawing/2014/main" id="{5ACA9E0E-D683-EF3B-2B5D-FC4A645D086E}"/>
              </a:ext>
            </a:extLst>
          </p:cNvPr>
          <p:cNvSpPr/>
          <p:nvPr/>
        </p:nvSpPr>
        <p:spPr>
          <a:xfrm>
            <a:off x="5523822" y="5848209"/>
            <a:ext cx="2536736"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hobbies</a:t>
            </a:r>
          </a:p>
        </p:txBody>
      </p:sp>
      <p:sp>
        <p:nvSpPr>
          <p:cNvPr id="43" name="Rectangle: Rounded Corners 42">
            <a:extLst>
              <a:ext uri="{FF2B5EF4-FFF2-40B4-BE49-F238E27FC236}">
                <a16:creationId xmlns:a16="http://schemas.microsoft.com/office/drawing/2014/main" id="{3521CA5A-5942-01D3-EB2A-6C9D6C46E22A}"/>
              </a:ext>
            </a:extLst>
          </p:cNvPr>
          <p:cNvSpPr/>
          <p:nvPr/>
        </p:nvSpPr>
        <p:spPr>
          <a:xfrm>
            <a:off x="7998927" y="4850519"/>
            <a:ext cx="1813279" cy="62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Segoe Print" panose="02000600000000000000" pitchFamily="2" charset="0"/>
              </a:rPr>
              <a:t>hobbies</a:t>
            </a:r>
          </a:p>
        </p:txBody>
      </p:sp>
      <p:sp>
        <p:nvSpPr>
          <p:cNvPr id="44" name="Rectangle: Rounded Corners 43">
            <a:extLst>
              <a:ext uri="{FF2B5EF4-FFF2-40B4-BE49-F238E27FC236}">
                <a16:creationId xmlns:a16="http://schemas.microsoft.com/office/drawing/2014/main" id="{E8FEEBB0-1611-F3A5-7254-19E909E07F6B}"/>
              </a:ext>
            </a:extLst>
          </p:cNvPr>
          <p:cNvSpPr/>
          <p:nvPr/>
        </p:nvSpPr>
        <p:spPr>
          <a:xfrm>
            <a:off x="10072022" y="5848209"/>
            <a:ext cx="2094577" cy="89280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Segoe Print" panose="02000600000000000000" pitchFamily="2" charset="0"/>
              </a:rPr>
              <a:t>directions</a:t>
            </a: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828964" y="82493"/>
            <a:ext cx="914400" cy="914400"/>
          </a:xfrm>
          <a:prstGeom prst="rect">
            <a:avLst/>
          </a:prstGeom>
        </p:spPr>
      </p:pic>
    </p:spTree>
    <p:extLst>
      <p:ext uri="{BB962C8B-B14F-4D97-AF65-F5344CB8AC3E}">
        <p14:creationId xmlns:p14="http://schemas.microsoft.com/office/powerpoint/2010/main" val="1313057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nextCondLst>
                <p:cond evt="onClick" delay="0">
                  <p:tgtEl>
                    <p:spTgt spid="44"/>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nextCondLst>
                <p:cond evt="onClick" delay="0">
                  <p:tgtEl>
                    <p:spTgt spid="42"/>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nextCondLst>
                <p:cond evt="onClick" delay="0">
                  <p:tgtEl>
                    <p:spTgt spid="41"/>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FFD6B4D-CB4B-1D03-DE2E-03ED6CA8F3D0}"/>
              </a:ext>
            </a:extLst>
          </p:cNvPr>
          <p:cNvSpPr/>
          <p:nvPr/>
        </p:nvSpPr>
        <p:spPr>
          <a:xfrm>
            <a:off x="7248115" y="3192585"/>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6" name="Rectangle 75">
            <a:extLst>
              <a:ext uri="{FF2B5EF4-FFF2-40B4-BE49-F238E27FC236}">
                <a16:creationId xmlns:a16="http://schemas.microsoft.com/office/drawing/2014/main" id="{9EF66555-F768-0AA6-B11D-486A4CA0B280}"/>
              </a:ext>
            </a:extLst>
          </p:cNvPr>
          <p:cNvSpPr/>
          <p:nvPr/>
        </p:nvSpPr>
        <p:spPr>
          <a:xfrm>
            <a:off x="202011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7" name="Rectangle 76">
            <a:extLst>
              <a:ext uri="{FF2B5EF4-FFF2-40B4-BE49-F238E27FC236}">
                <a16:creationId xmlns:a16="http://schemas.microsoft.com/office/drawing/2014/main" id="{D5B1771C-DCA7-C49F-3C84-8A1CC030FA59}"/>
              </a:ext>
            </a:extLst>
          </p:cNvPr>
          <p:cNvSpPr/>
          <p:nvPr/>
        </p:nvSpPr>
        <p:spPr>
          <a:xfrm>
            <a:off x="1979824" y="324072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3" name="Rectangle 72">
            <a:extLst>
              <a:ext uri="{FF2B5EF4-FFF2-40B4-BE49-F238E27FC236}">
                <a16:creationId xmlns:a16="http://schemas.microsoft.com/office/drawing/2014/main" id="{52C80B98-7D57-1D26-B2D5-CF5AE196F94A}"/>
              </a:ext>
            </a:extLst>
          </p:cNvPr>
          <p:cNvSpPr/>
          <p:nvPr/>
        </p:nvSpPr>
        <p:spPr>
          <a:xfrm>
            <a:off x="7204306" y="148306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78C73911-D475-5B77-CAB5-870B2C4D96DF}"/>
              </a:ext>
            </a:extLst>
          </p:cNvPr>
          <p:cNvSpPr/>
          <p:nvPr/>
        </p:nvSpPr>
        <p:spPr>
          <a:xfrm>
            <a:off x="460284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12" name="CustomShape 6">
            <a:hlinkClick r:id="" action="ppaction://noaction">
              <a:snd r:embed="rId8" name="T3_W3_8.1.wav"/>
            </a:hlinkClick>
          </p:cNvPr>
          <p:cNvSpPr/>
          <p:nvPr/>
        </p:nvSpPr>
        <p:spPr>
          <a:xfrm>
            <a:off x="-46001" y="79594"/>
            <a:ext cx="187496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9" name="T3_W3_8.2.wav"/>
            </a:hlinkClick>
            <a:extLst>
              <a:ext uri="{FF2B5EF4-FFF2-40B4-BE49-F238E27FC236}">
                <a16:creationId xmlns:a16="http://schemas.microsoft.com/office/drawing/2014/main" id="{E31B9BC1-628C-4B9C-8C7B-EFFDD306DA00}"/>
              </a:ext>
            </a:extLst>
          </p:cNvPr>
          <p:cNvSpPr/>
          <p:nvPr/>
        </p:nvSpPr>
        <p:spPr>
          <a:xfrm>
            <a:off x="2759584" y="258300"/>
            <a:ext cx="40531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hlinkClick r:id="" action="ppaction://noaction">
              <a:snd r:embed="rId9" name="T3_W3_8.2.wav"/>
            </a:hlinkClick>
            <a:extLst>
              <a:ext uri="{FF2B5EF4-FFF2-40B4-BE49-F238E27FC236}">
                <a16:creationId xmlns:a16="http://schemas.microsoft.com/office/drawing/2014/main" id="{B1078B7B-CBAA-412B-9D1C-583321248C91}"/>
              </a:ext>
            </a:extLst>
          </p:cNvPr>
          <p:cNvSpPr txBox="1"/>
          <p:nvPr/>
        </p:nvSpPr>
        <p:spPr>
          <a:xfrm>
            <a:off x="2804128" y="25830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8964" y="82493"/>
            <a:ext cx="914400" cy="914400"/>
          </a:xfrm>
          <a:prstGeom prst="rect">
            <a:avLst/>
          </a:prstGeom>
        </p:spPr>
      </p:pic>
      <p:sp>
        <p:nvSpPr>
          <p:cNvPr id="14" name="Rectangle 13">
            <a:extLst>
              <a:ext uri="{FF2B5EF4-FFF2-40B4-BE49-F238E27FC236}">
                <a16:creationId xmlns:a16="http://schemas.microsoft.com/office/drawing/2014/main" id="{9BDE902D-8442-CAC9-8B96-E4DDF1C185A7}"/>
              </a:ext>
            </a:extLst>
          </p:cNvPr>
          <p:cNvSpPr/>
          <p:nvPr/>
        </p:nvSpPr>
        <p:spPr>
          <a:xfrm>
            <a:off x="1998103"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6" name="Rectangle 15">
            <a:extLst>
              <a:ext uri="{FF2B5EF4-FFF2-40B4-BE49-F238E27FC236}">
                <a16:creationId xmlns:a16="http://schemas.microsoft.com/office/drawing/2014/main" id="{082CF69B-2C25-0E7D-7D32-A4682191067C}"/>
              </a:ext>
            </a:extLst>
          </p:cNvPr>
          <p:cNvSpPr/>
          <p:nvPr/>
        </p:nvSpPr>
        <p:spPr>
          <a:xfrm>
            <a:off x="4593954"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7" name="Rectangle 16">
            <a:extLst>
              <a:ext uri="{FF2B5EF4-FFF2-40B4-BE49-F238E27FC236}">
                <a16:creationId xmlns:a16="http://schemas.microsoft.com/office/drawing/2014/main" id="{5DCF4DE1-3869-A389-2ADC-DA78C685FF95}"/>
              </a:ext>
            </a:extLst>
          </p:cNvPr>
          <p:cNvSpPr/>
          <p:nvPr/>
        </p:nvSpPr>
        <p:spPr>
          <a:xfrm>
            <a:off x="7226319"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6" name="Rectangle 45">
            <a:extLst>
              <a:ext uri="{FF2B5EF4-FFF2-40B4-BE49-F238E27FC236}">
                <a16:creationId xmlns:a16="http://schemas.microsoft.com/office/drawing/2014/main" id="{EB1CA753-BCAA-17BE-4BAA-74E3036BACD1}"/>
              </a:ext>
            </a:extLst>
          </p:cNvPr>
          <p:cNvSpPr/>
          <p:nvPr/>
        </p:nvSpPr>
        <p:spPr>
          <a:xfrm>
            <a:off x="1976601" y="322780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Rectangle 46">
            <a:extLst>
              <a:ext uri="{FF2B5EF4-FFF2-40B4-BE49-F238E27FC236}">
                <a16:creationId xmlns:a16="http://schemas.microsoft.com/office/drawing/2014/main" id="{8AF132F3-3933-207A-B5F9-95C1AF75CE60}"/>
              </a:ext>
            </a:extLst>
          </p:cNvPr>
          <p:cNvSpPr/>
          <p:nvPr/>
        </p:nvSpPr>
        <p:spPr>
          <a:xfrm>
            <a:off x="7245231" y="322015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8" name="TextBox 47">
            <a:extLst>
              <a:ext uri="{FF2B5EF4-FFF2-40B4-BE49-F238E27FC236}">
                <a16:creationId xmlns:a16="http://schemas.microsoft.com/office/drawing/2014/main" id="{36813303-D226-661C-A153-7E3CBCC8AA20}"/>
              </a:ext>
            </a:extLst>
          </p:cNvPr>
          <p:cNvSpPr txBox="1"/>
          <p:nvPr/>
        </p:nvSpPr>
        <p:spPr>
          <a:xfrm>
            <a:off x="2204460" y="148239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err="1">
                <a:ln>
                  <a:noFill/>
                </a:ln>
                <a:solidFill>
                  <a:srgbClr val="002060"/>
                </a:solidFill>
                <a:effectLst/>
                <a:uLnTx/>
                <a:uFillTx/>
                <a:latin typeface="Century Gothic" panose="020B0502020202020204" pitchFamily="34" charset="0"/>
                <a:cs typeface="Arial"/>
                <a:sym typeface="Arial"/>
              </a:rPr>
              <a:t>tanzen</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AA966DBD-75B3-9214-9D07-6D2FD00181A1}"/>
              </a:ext>
            </a:extLst>
          </p:cNvPr>
          <p:cNvSpPr txBox="1"/>
          <p:nvPr/>
        </p:nvSpPr>
        <p:spPr>
          <a:xfrm>
            <a:off x="4669787" y="145635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err="1">
                <a:ln>
                  <a:noFill/>
                </a:ln>
                <a:solidFill>
                  <a:srgbClr val="002060"/>
                </a:solidFill>
                <a:effectLst/>
                <a:uLnTx/>
                <a:uFillTx/>
                <a:latin typeface="Century Gothic" panose="020B0502020202020204" pitchFamily="34" charset="0"/>
                <a:cs typeface="Arial"/>
                <a:sym typeface="Arial"/>
              </a:rPr>
              <a:t>tragen</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11575054-1998-9566-8997-82C2157B4066}"/>
              </a:ext>
            </a:extLst>
          </p:cNvPr>
          <p:cNvSpPr txBox="1"/>
          <p:nvPr/>
        </p:nvSpPr>
        <p:spPr>
          <a:xfrm>
            <a:off x="7402117" y="147630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man</a:t>
            </a:r>
          </a:p>
        </p:txBody>
      </p:sp>
      <p:sp>
        <p:nvSpPr>
          <p:cNvPr id="51" name="TextBox 50">
            <a:extLst>
              <a:ext uri="{FF2B5EF4-FFF2-40B4-BE49-F238E27FC236}">
                <a16:creationId xmlns:a16="http://schemas.microsoft.com/office/drawing/2014/main" id="{E690AD65-2E10-D2FD-03B5-4CE573894729}"/>
              </a:ext>
            </a:extLst>
          </p:cNvPr>
          <p:cNvSpPr txBox="1"/>
          <p:nvPr/>
        </p:nvSpPr>
        <p:spPr>
          <a:xfrm>
            <a:off x="1998103" y="3192585"/>
            <a:ext cx="2317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a:solidFill>
                  <a:srgbClr val="002060"/>
                </a:solidFill>
                <a:latin typeface="Century Gothic" panose="020B0502020202020204" pitchFamily="34" charset="0"/>
                <a:cs typeface="Arial"/>
                <a:sym typeface="Arial"/>
              </a:rPr>
              <a:t>die </a:t>
            </a:r>
            <a:r>
              <a:rPr lang="en-GB" sz="2400" b="1" kern="0" err="1">
                <a:solidFill>
                  <a:srgbClr val="002060"/>
                </a:solidFill>
                <a:latin typeface="Century Gothic" panose="020B0502020202020204" pitchFamily="34" charset="0"/>
                <a:cs typeface="Arial"/>
                <a:sym typeface="Arial"/>
              </a:rPr>
              <a:t>Kleidung</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CFBEF0FB-4D62-C9CC-1EFE-4797315B6F88}"/>
              </a:ext>
            </a:extLst>
          </p:cNvPr>
          <p:cNvSpPr txBox="1"/>
          <p:nvPr/>
        </p:nvSpPr>
        <p:spPr>
          <a:xfrm>
            <a:off x="7351987" y="3170659"/>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err="1">
                <a:ln>
                  <a:noFill/>
                </a:ln>
                <a:solidFill>
                  <a:srgbClr val="002060"/>
                </a:solidFill>
                <a:effectLst/>
                <a:uLnTx/>
                <a:uFillTx/>
                <a:latin typeface="Century Gothic" panose="020B0502020202020204" pitchFamily="34" charset="0"/>
                <a:cs typeface="Arial"/>
                <a:sym typeface="Arial"/>
              </a:rPr>
              <a:t>dann</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grpSp>
        <p:nvGrpSpPr>
          <p:cNvPr id="53" name="Group 52">
            <a:extLst>
              <a:ext uri="{FF2B5EF4-FFF2-40B4-BE49-F238E27FC236}">
                <a16:creationId xmlns:a16="http://schemas.microsoft.com/office/drawing/2014/main" id="{8BDAC7CA-4F73-C94D-244E-96785E99AEF8}"/>
              </a:ext>
            </a:extLst>
          </p:cNvPr>
          <p:cNvGrpSpPr/>
          <p:nvPr/>
        </p:nvGrpSpPr>
        <p:grpSpPr>
          <a:xfrm>
            <a:off x="4473635" y="5252180"/>
            <a:ext cx="2339102" cy="1438908"/>
            <a:chOff x="4270691" y="4650828"/>
            <a:chExt cx="2339102" cy="1438908"/>
          </a:xfrm>
        </p:grpSpPr>
        <p:sp>
          <p:nvSpPr>
            <p:cNvPr id="54" name="Rectangle 53">
              <a:extLst>
                <a:ext uri="{FF2B5EF4-FFF2-40B4-BE49-F238E27FC236}">
                  <a16:creationId xmlns:a16="http://schemas.microsoft.com/office/drawing/2014/main" id="{F128F3FD-360E-E7F5-0B7A-48503361654A}"/>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5F18175E-01B4-02F0-4E2C-0899250944BF}"/>
                </a:ext>
              </a:extLst>
            </p:cNvPr>
            <p:cNvSpPr txBox="1"/>
            <p:nvPr/>
          </p:nvSpPr>
          <p:spPr>
            <a:xfrm>
              <a:off x="4463285" y="517663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then</a:t>
              </a:r>
            </a:p>
          </p:txBody>
        </p:sp>
      </p:grpSp>
      <p:grpSp>
        <p:nvGrpSpPr>
          <p:cNvPr id="56" name="Group 55">
            <a:extLst>
              <a:ext uri="{FF2B5EF4-FFF2-40B4-BE49-F238E27FC236}">
                <a16:creationId xmlns:a16="http://schemas.microsoft.com/office/drawing/2014/main" id="{144E1582-C914-652C-1141-0077C4A0BC4A}"/>
              </a:ext>
            </a:extLst>
          </p:cNvPr>
          <p:cNvGrpSpPr/>
          <p:nvPr/>
        </p:nvGrpSpPr>
        <p:grpSpPr>
          <a:xfrm>
            <a:off x="4473635" y="5265101"/>
            <a:ext cx="2339102" cy="1438908"/>
            <a:chOff x="15257341" y="891309"/>
            <a:chExt cx="2339102" cy="1438908"/>
          </a:xfrm>
        </p:grpSpPr>
        <p:sp>
          <p:nvSpPr>
            <p:cNvPr id="57" name="Rectangle 56">
              <a:extLst>
                <a:ext uri="{FF2B5EF4-FFF2-40B4-BE49-F238E27FC236}">
                  <a16:creationId xmlns:a16="http://schemas.microsoft.com/office/drawing/2014/main" id="{F4BAA722-F196-9DC0-0AC5-3CD2DA86BE3A}"/>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8" name="TextBox 57">
              <a:extLst>
                <a:ext uri="{FF2B5EF4-FFF2-40B4-BE49-F238E27FC236}">
                  <a16:creationId xmlns:a16="http://schemas.microsoft.com/office/drawing/2014/main" id="{FD863A1F-EC4E-1CD8-1E6D-CCDF9B7F4A0E}"/>
                </a:ext>
              </a:extLst>
            </p:cNvPr>
            <p:cNvSpPr txBox="1"/>
            <p:nvPr/>
          </p:nvSpPr>
          <p:spPr>
            <a:xfrm>
              <a:off x="15436625" y="1213627"/>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to dance, dancing</a:t>
              </a:r>
            </a:p>
          </p:txBody>
        </p:sp>
      </p:grpSp>
      <p:grpSp>
        <p:nvGrpSpPr>
          <p:cNvPr id="59" name="Group 58">
            <a:extLst>
              <a:ext uri="{FF2B5EF4-FFF2-40B4-BE49-F238E27FC236}">
                <a16:creationId xmlns:a16="http://schemas.microsoft.com/office/drawing/2014/main" id="{1E128B34-7843-6AD4-9476-D560C42286BD}"/>
              </a:ext>
            </a:extLst>
          </p:cNvPr>
          <p:cNvGrpSpPr/>
          <p:nvPr/>
        </p:nvGrpSpPr>
        <p:grpSpPr>
          <a:xfrm>
            <a:off x="4473634" y="5259351"/>
            <a:ext cx="2339102" cy="1438908"/>
            <a:chOff x="6922028" y="5320178"/>
            <a:chExt cx="2339102" cy="1438908"/>
          </a:xfrm>
        </p:grpSpPr>
        <p:sp>
          <p:nvSpPr>
            <p:cNvPr id="60" name="Rectangle 59">
              <a:extLst>
                <a:ext uri="{FF2B5EF4-FFF2-40B4-BE49-F238E27FC236}">
                  <a16:creationId xmlns:a16="http://schemas.microsoft.com/office/drawing/2014/main" id="{B5AB9969-0406-3B9B-6FF2-ED4B2A1B84E6}"/>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1" name="TextBox 60">
              <a:extLst>
                <a:ext uri="{FF2B5EF4-FFF2-40B4-BE49-F238E27FC236}">
                  <a16:creationId xmlns:a16="http://schemas.microsoft.com/office/drawing/2014/main" id="{A94ABA38-243D-4A6B-60EA-85DD51FF725D}"/>
                </a:ext>
              </a:extLst>
            </p:cNvPr>
            <p:cNvSpPr txBox="1"/>
            <p:nvPr/>
          </p:nvSpPr>
          <p:spPr>
            <a:xfrm>
              <a:off x="7101312" y="5629490"/>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to wear, wearing</a:t>
              </a:r>
            </a:p>
          </p:txBody>
        </p:sp>
      </p:grpSp>
      <p:grpSp>
        <p:nvGrpSpPr>
          <p:cNvPr id="62" name="Group 61">
            <a:extLst>
              <a:ext uri="{FF2B5EF4-FFF2-40B4-BE49-F238E27FC236}">
                <a16:creationId xmlns:a16="http://schemas.microsoft.com/office/drawing/2014/main" id="{033BBBC1-ABC3-D657-8F1D-376F34AD7B92}"/>
              </a:ext>
            </a:extLst>
          </p:cNvPr>
          <p:cNvGrpSpPr/>
          <p:nvPr/>
        </p:nvGrpSpPr>
        <p:grpSpPr>
          <a:xfrm>
            <a:off x="4473634" y="5259351"/>
            <a:ext cx="2339102" cy="1438908"/>
            <a:chOff x="6922028" y="5320178"/>
            <a:chExt cx="2339102" cy="1438908"/>
          </a:xfrm>
        </p:grpSpPr>
        <p:sp>
          <p:nvSpPr>
            <p:cNvPr id="63" name="Rectangle 62">
              <a:extLst>
                <a:ext uri="{FF2B5EF4-FFF2-40B4-BE49-F238E27FC236}">
                  <a16:creationId xmlns:a16="http://schemas.microsoft.com/office/drawing/2014/main" id="{29777B39-A987-9ACB-C198-314DF5556C21}"/>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4" name="TextBox 63">
              <a:extLst>
                <a:ext uri="{FF2B5EF4-FFF2-40B4-BE49-F238E27FC236}">
                  <a16:creationId xmlns:a16="http://schemas.microsoft.com/office/drawing/2014/main" id="{F40BE0AA-5866-1F91-655B-2D4C2A4541D5}"/>
                </a:ext>
              </a:extLst>
            </p:cNvPr>
            <p:cNvSpPr txBox="1"/>
            <p:nvPr/>
          </p:nvSpPr>
          <p:spPr>
            <a:xfrm>
              <a:off x="7013714" y="5641774"/>
              <a:ext cx="2140905"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(the) clothing</a:t>
              </a:r>
            </a:p>
          </p:txBody>
        </p:sp>
      </p:grpSp>
      <p:grpSp>
        <p:nvGrpSpPr>
          <p:cNvPr id="65" name="Group 64">
            <a:extLst>
              <a:ext uri="{FF2B5EF4-FFF2-40B4-BE49-F238E27FC236}">
                <a16:creationId xmlns:a16="http://schemas.microsoft.com/office/drawing/2014/main" id="{7EE48308-4AA0-12F5-1303-BA052DAD52BF}"/>
              </a:ext>
            </a:extLst>
          </p:cNvPr>
          <p:cNvGrpSpPr/>
          <p:nvPr/>
        </p:nvGrpSpPr>
        <p:grpSpPr>
          <a:xfrm>
            <a:off x="4473634" y="5258641"/>
            <a:ext cx="2339102" cy="1438908"/>
            <a:chOff x="10039190" y="5218359"/>
            <a:chExt cx="2339102" cy="1438908"/>
          </a:xfrm>
        </p:grpSpPr>
        <p:sp>
          <p:nvSpPr>
            <p:cNvPr id="66" name="Rectangle 65">
              <a:extLst>
                <a:ext uri="{FF2B5EF4-FFF2-40B4-BE49-F238E27FC236}">
                  <a16:creationId xmlns:a16="http://schemas.microsoft.com/office/drawing/2014/main" id="{39C151FF-3F88-8701-36EA-D44387D4B6E4}"/>
                </a:ext>
              </a:extLst>
            </p:cNvPr>
            <p:cNvSpPr/>
            <p:nvPr/>
          </p:nvSpPr>
          <p:spPr>
            <a:xfrm>
              <a:off x="10039190" y="521835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C1025C99-81F1-E85A-2462-CB6DF21B8F47}"/>
                </a:ext>
              </a:extLst>
            </p:cNvPr>
            <p:cNvSpPr txBox="1"/>
            <p:nvPr/>
          </p:nvSpPr>
          <p:spPr>
            <a:xfrm>
              <a:off x="10072138" y="5534520"/>
              <a:ext cx="225891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people, you (in general)</a:t>
              </a:r>
            </a:p>
          </p:txBody>
        </p:sp>
      </p:grpSp>
      <p:sp>
        <p:nvSpPr>
          <p:cNvPr id="72" name="Rectangle: Rounded Corners 71">
            <a:extLst>
              <a:ext uri="{FF2B5EF4-FFF2-40B4-BE49-F238E27FC236}">
                <a16:creationId xmlns:a16="http://schemas.microsoft.com/office/drawing/2014/main" id="{C7D3B4DF-4FDA-7DB1-AEBE-49AA7F2C6BED}"/>
              </a:ext>
            </a:extLst>
          </p:cNvPr>
          <p:cNvSpPr/>
          <p:nvPr/>
        </p:nvSpPr>
        <p:spPr>
          <a:xfrm rot="21001264">
            <a:off x="7769934" y="3821369"/>
            <a:ext cx="1320079" cy="49231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Segoe Print" panose="02000600000000000000" pitchFamily="2" charset="0"/>
              </a:rPr>
              <a:t>then</a:t>
            </a:r>
          </a:p>
        </p:txBody>
      </p:sp>
      <p:pic>
        <p:nvPicPr>
          <p:cNvPr id="1026" name="Picture 2" descr="Icon&#10;&#10;Description automatically generated">
            <a:extLst>
              <a:ext uri="{FF2B5EF4-FFF2-40B4-BE49-F238E27FC236}">
                <a16:creationId xmlns:a16="http://schemas.microsoft.com/office/drawing/2014/main" id="{D5C5078B-69B9-8FAB-33F7-54F9E81C09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1275" y="1900305"/>
            <a:ext cx="991256" cy="9862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B292BCE-3626-5E77-B74E-D74C3CF70E93}"/>
              </a:ext>
            </a:extLst>
          </p:cNvPr>
          <p:cNvGrpSpPr/>
          <p:nvPr/>
        </p:nvGrpSpPr>
        <p:grpSpPr>
          <a:xfrm>
            <a:off x="7572576" y="1883048"/>
            <a:ext cx="1609100" cy="914400"/>
            <a:chOff x="3968389" y="4769771"/>
            <a:chExt cx="1609100" cy="914400"/>
          </a:xfrm>
        </p:grpSpPr>
        <p:pic>
          <p:nvPicPr>
            <p:cNvPr id="6" name="Graphic 5" descr="User with solid fill">
              <a:extLst>
                <a:ext uri="{FF2B5EF4-FFF2-40B4-BE49-F238E27FC236}">
                  <a16:creationId xmlns:a16="http://schemas.microsoft.com/office/drawing/2014/main" id="{2E887ECD-D067-45A5-AC4F-306B79238D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46588" y="4923183"/>
              <a:ext cx="630901" cy="630901"/>
            </a:xfrm>
            <a:prstGeom prst="rect">
              <a:avLst/>
            </a:prstGeom>
          </p:spPr>
        </p:pic>
        <p:pic>
          <p:nvPicPr>
            <p:cNvPr id="7" name="Graphic 6" descr="Users with solid fill">
              <a:extLst>
                <a:ext uri="{FF2B5EF4-FFF2-40B4-BE49-F238E27FC236}">
                  <a16:creationId xmlns:a16="http://schemas.microsoft.com/office/drawing/2014/main" id="{1512303F-D6EE-100D-D3C9-3B0B9F4B781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68389" y="4769771"/>
              <a:ext cx="914400" cy="914400"/>
            </a:xfrm>
            <a:prstGeom prst="rect">
              <a:avLst/>
            </a:prstGeom>
          </p:spPr>
        </p:pic>
        <p:cxnSp>
          <p:nvCxnSpPr>
            <p:cNvPr id="8" name="Straight Connector 7">
              <a:extLst>
                <a:ext uri="{FF2B5EF4-FFF2-40B4-BE49-F238E27FC236}">
                  <a16:creationId xmlns:a16="http://schemas.microsoft.com/office/drawing/2014/main" id="{C6489643-C9FA-2CD6-AA8A-99DE3BE469BA}"/>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30" name="Picture 6" descr="Free clothes clothing boots illustration">
            <a:extLst>
              <a:ext uri="{FF2B5EF4-FFF2-40B4-BE49-F238E27FC236}">
                <a16:creationId xmlns:a16="http://schemas.microsoft.com/office/drawing/2014/main" id="{8E4F627D-1B82-2C7D-EC8D-947C2004E39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21409" y="3590445"/>
            <a:ext cx="1649485" cy="9912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4D43B64-A153-7CD6-8C34-F3D15958AB7B}"/>
              </a:ext>
            </a:extLst>
          </p:cNvPr>
          <p:cNvGrpSpPr/>
          <p:nvPr/>
        </p:nvGrpSpPr>
        <p:grpSpPr>
          <a:xfrm>
            <a:off x="5267973" y="1918020"/>
            <a:ext cx="991063" cy="986224"/>
            <a:chOff x="1085596" y="4783943"/>
            <a:chExt cx="1252307" cy="1246193"/>
          </a:xfrm>
        </p:grpSpPr>
        <p:sp>
          <p:nvSpPr>
            <p:cNvPr id="20" name="Oval 19">
              <a:extLst>
                <a:ext uri="{FF2B5EF4-FFF2-40B4-BE49-F238E27FC236}">
                  <a16:creationId xmlns:a16="http://schemas.microsoft.com/office/drawing/2014/main" id="{9668FB66-FFBD-F4AB-B848-93F11BFA7DF7}"/>
                </a:ext>
              </a:extLst>
            </p:cNvPr>
            <p:cNvSpPr/>
            <p:nvPr/>
          </p:nvSpPr>
          <p:spPr>
            <a:xfrm>
              <a:off x="1085596" y="4783943"/>
              <a:ext cx="1252307" cy="124619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descr="A silhouette of a person holding dresses&#10;&#10;Description automatically generated">
              <a:extLst>
                <a:ext uri="{FF2B5EF4-FFF2-40B4-BE49-F238E27FC236}">
                  <a16:creationId xmlns:a16="http://schemas.microsoft.com/office/drawing/2014/main" id="{00630325-FF6B-71D9-764F-573FC0B7F909}"/>
                </a:ext>
              </a:extLst>
            </p:cNvPr>
            <p:cNvPicPr>
              <a:picLocks noChangeAspect="1"/>
            </p:cNvPicPr>
            <p:nvPr/>
          </p:nvPicPr>
          <p:blipFill>
            <a:blip r:embed="rId1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1507" y="4854648"/>
              <a:ext cx="967263" cy="1060014"/>
            </a:xfrm>
            <a:prstGeom prst="rect">
              <a:avLst/>
            </a:prstGeom>
          </p:spPr>
        </p:pic>
      </p:grpSp>
    </p:spTree>
    <p:extLst>
      <p:ext uri="{BB962C8B-B14F-4D97-AF65-F5344CB8AC3E}">
        <p14:creationId xmlns:p14="http://schemas.microsoft.com/office/powerpoint/2010/main" val="31244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circle(out)">
                                      <p:cBhvr>
                                        <p:cTn id="14" dur="2000"/>
                                        <p:tgtEl>
                                          <p:spTgt spid="74"/>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3_8.7.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circle(out)">
                                      <p:cBhvr>
                                        <p:cTn id="26" dur="2000"/>
                                        <p:tgtEl>
                                          <p:spTgt spid="76"/>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3_8.3.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Effect transition="in" filter="fade">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circle(out)">
                                      <p:cBhvr>
                                        <p:cTn id="38" dur="2000"/>
                                        <p:tgtEl>
                                          <p:spTgt spid="75"/>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3_8.4.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circle(out)">
                                      <p:cBhvr>
                                        <p:cTn id="50" dur="2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3_8.6.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circle(out)">
                                      <p:cBhvr>
                                        <p:cTn id="62" dur="2000"/>
                                        <p:tgtEl>
                                          <p:spTgt spid="73"/>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3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P spid="73"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88874" y="445298"/>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8202" y="1516501"/>
          <a:ext cx="5172473" cy="4318560"/>
        </p:xfrm>
        <a:graphic>
          <a:graphicData uri="http://schemas.openxmlformats.org/drawingml/2006/table">
            <a:tbl>
              <a:tblPr/>
              <a:tblGrid>
                <a:gridCol w="720408">
                  <a:extLst>
                    <a:ext uri="{9D8B030D-6E8A-4147-A177-3AD203B41FA5}">
                      <a16:colId xmlns:a16="http://schemas.microsoft.com/office/drawing/2014/main" val="20000"/>
                    </a:ext>
                  </a:extLst>
                </a:gridCol>
                <a:gridCol w="4452065">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a:solidFill>
                            <a:srgbClr val="002060"/>
                          </a:solidFill>
                        </a:rPr>
                        <a:t>auf </a:t>
                      </a:r>
                      <a:r>
                        <a:rPr lang="en-US" sz="3200" err="1">
                          <a:solidFill>
                            <a:srgbClr val="002060"/>
                          </a:solidFill>
                        </a:rPr>
                        <a:t>Englisch</a:t>
                      </a:r>
                      <a:r>
                        <a:rPr lang="en-US" sz="320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3_9.3.wav"/>
            </a:hlinkClick>
            <a:extLst>
              <a:ext uri="{FF2B5EF4-FFF2-40B4-BE49-F238E27FC236}">
                <a16:creationId xmlns:a16="http://schemas.microsoft.com/office/drawing/2014/main" id="{4247252A-FC32-4F16-8616-A5FE2859FCB7}"/>
              </a:ext>
            </a:extLst>
          </p:cNvPr>
          <p:cNvSpPr/>
          <p:nvPr/>
        </p:nvSpPr>
        <p:spPr>
          <a:xfrm>
            <a:off x="344483" y="2496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3_W3_9.4.wav"/>
            </a:hlinkClick>
            <a:extLst>
              <a:ext uri="{FF2B5EF4-FFF2-40B4-BE49-F238E27FC236}">
                <a16:creationId xmlns:a16="http://schemas.microsoft.com/office/drawing/2014/main" id="{3AD5864B-E328-4811-82EC-A3D77BDC6BF2}"/>
              </a:ext>
            </a:extLst>
          </p:cNvPr>
          <p:cNvSpPr/>
          <p:nvPr/>
        </p:nvSpPr>
        <p:spPr>
          <a:xfrm>
            <a:off x="344483" y="29986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3_W3_9.5.wav"/>
            </a:hlinkClick>
            <a:extLst>
              <a:ext uri="{FF2B5EF4-FFF2-40B4-BE49-F238E27FC236}">
                <a16:creationId xmlns:a16="http://schemas.microsoft.com/office/drawing/2014/main" id="{F2DAD2AC-ADD2-4480-845B-008BBA9A5F70}"/>
              </a:ext>
            </a:extLst>
          </p:cNvPr>
          <p:cNvSpPr/>
          <p:nvPr/>
        </p:nvSpPr>
        <p:spPr>
          <a:xfrm>
            <a:off x="344483" y="3477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3_W3_9.6.wav"/>
            </a:hlinkClick>
            <a:extLst>
              <a:ext uri="{FF2B5EF4-FFF2-40B4-BE49-F238E27FC236}">
                <a16:creationId xmlns:a16="http://schemas.microsoft.com/office/drawing/2014/main" id="{E47FAB46-1A11-4EF4-B700-EF919D0338F8}"/>
              </a:ext>
            </a:extLst>
          </p:cNvPr>
          <p:cNvSpPr/>
          <p:nvPr/>
        </p:nvSpPr>
        <p:spPr>
          <a:xfrm>
            <a:off x="344483" y="39443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3_W3_9.7.wav"/>
            </a:hlinkClick>
            <a:extLst>
              <a:ext uri="{FF2B5EF4-FFF2-40B4-BE49-F238E27FC236}">
                <a16:creationId xmlns:a16="http://schemas.microsoft.com/office/drawing/2014/main" id="{1ECA2C39-8E1B-46F9-B4CE-5D69DA706F12}"/>
              </a:ext>
            </a:extLst>
          </p:cNvPr>
          <p:cNvSpPr/>
          <p:nvPr/>
        </p:nvSpPr>
        <p:spPr>
          <a:xfrm>
            <a:off x="344483" y="4449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3_W3_9.9.wav"/>
            </a:hlinkClick>
            <a:extLst>
              <a:ext uri="{FF2B5EF4-FFF2-40B4-BE49-F238E27FC236}">
                <a16:creationId xmlns:a16="http://schemas.microsoft.com/office/drawing/2014/main" id="{B06E6BFD-FB69-40F9-9653-301D379E5A17}"/>
              </a:ext>
            </a:extLst>
          </p:cNvPr>
          <p:cNvSpPr/>
          <p:nvPr/>
        </p:nvSpPr>
        <p:spPr>
          <a:xfrm>
            <a:off x="348803" y="49419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3_W3_9.10.wav"/>
            </a:hlinkClick>
            <a:extLst>
              <a:ext uri="{FF2B5EF4-FFF2-40B4-BE49-F238E27FC236}">
                <a16:creationId xmlns:a16="http://schemas.microsoft.com/office/drawing/2014/main" id="{34261C61-C209-49EF-A2E1-6B62F7BA1FCB}"/>
              </a:ext>
            </a:extLst>
          </p:cNvPr>
          <p:cNvSpPr/>
          <p:nvPr/>
        </p:nvSpPr>
        <p:spPr>
          <a:xfrm>
            <a:off x="344483" y="5385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3_W3_9.1.wav"/>
            </a:hlinkClick>
            <a:extLst>
              <a:ext uri="{FF2B5EF4-FFF2-40B4-BE49-F238E27FC236}">
                <a16:creationId xmlns:a16="http://schemas.microsoft.com/office/drawing/2014/main" id="{85BDA598-D8FC-421B-AEDB-34FBDED665F3}"/>
              </a:ext>
            </a:extLst>
          </p:cNvPr>
          <p:cNvSpPr/>
          <p:nvPr/>
        </p:nvSpPr>
        <p:spPr>
          <a:xfrm>
            <a:off x="0" y="-32855"/>
            <a:ext cx="206188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Fasnacht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018" y="351209"/>
            <a:ext cx="914400" cy="914400"/>
          </a:xfrm>
          <a:prstGeom prst="rect">
            <a:avLst/>
          </a:prstGeom>
        </p:spPr>
      </p:pic>
      <p:sp>
        <p:nvSpPr>
          <p:cNvPr id="23" name="Speech Bubble: Rectangle with Corners Rounded 22">
            <a:hlinkClick r:id="" action="ppaction://noaction">
              <a:snd r:embed="rId14" name="T3_W3_9.2.wav"/>
            </a:hlinkClick>
            <a:extLst>
              <a:ext uri="{FF2B5EF4-FFF2-40B4-BE49-F238E27FC236}">
                <a16:creationId xmlns:a16="http://schemas.microsoft.com/office/drawing/2014/main" id="{9031242A-6C06-4C99-98C8-65900A9410C5}"/>
              </a:ext>
            </a:extLst>
          </p:cNvPr>
          <p:cNvSpPr/>
          <p:nvPr/>
        </p:nvSpPr>
        <p:spPr>
          <a:xfrm>
            <a:off x="1008085" y="565903"/>
            <a:ext cx="4425625"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4" name="T3_W3_9.2.wav"/>
            </a:hlinkClick>
            <a:extLst>
              <a:ext uri="{FF2B5EF4-FFF2-40B4-BE49-F238E27FC236}">
                <a16:creationId xmlns:a16="http://schemas.microsoft.com/office/drawing/2014/main" id="{807AA42F-1717-4BA6-ADE4-E7ABD8E8DAC6}"/>
              </a:ext>
            </a:extLst>
          </p:cNvPr>
          <p:cNvSpPr txBox="1"/>
          <p:nvPr/>
        </p:nvSpPr>
        <p:spPr>
          <a:xfrm>
            <a:off x="1040529" y="577597"/>
            <a:ext cx="442562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auf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Englisch</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5F16C23-1960-39E4-614A-9787DA03554E}"/>
              </a:ext>
            </a:extLst>
          </p:cNvPr>
          <p:cNvSpPr txBox="1"/>
          <p:nvPr/>
        </p:nvSpPr>
        <p:spPr>
          <a:xfrm>
            <a:off x="980173" y="2510377"/>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dance in the street</a:t>
            </a:r>
          </a:p>
        </p:txBody>
      </p:sp>
      <p:sp>
        <p:nvSpPr>
          <p:cNvPr id="7" name="TextBox 6">
            <a:extLst>
              <a:ext uri="{FF2B5EF4-FFF2-40B4-BE49-F238E27FC236}">
                <a16:creationId xmlns:a16="http://schemas.microsoft.com/office/drawing/2014/main" id="{E031C3E1-4EFC-55D7-7D43-92A996B63E6F}"/>
              </a:ext>
            </a:extLst>
          </p:cNvPr>
          <p:cNvSpPr txBox="1"/>
          <p:nvPr/>
        </p:nvSpPr>
        <p:spPr>
          <a:xfrm>
            <a:off x="980173" y="2978281"/>
            <a:ext cx="3511415" cy="461665"/>
          </a:xfrm>
          <a:prstGeom prst="rect">
            <a:avLst/>
          </a:prstGeom>
          <a:noFill/>
        </p:spPr>
        <p:txBody>
          <a:bodyPr wrap="square" lIns="91440" tIns="45720" rIns="91440" bIns="45720" rtlCol="0" anchor="t">
            <a:spAutoFit/>
          </a:bodyPr>
          <a:lstStyle/>
          <a:p>
            <a:pPr>
              <a:defRPr/>
            </a:pPr>
            <a:r>
              <a:rPr lang="en-GB" sz="2400">
                <a:solidFill>
                  <a:srgbClr val="002060"/>
                </a:solidFill>
                <a:latin typeface="Century Gothic"/>
              </a:rPr>
              <a:t>become/get c</a:t>
            </a:r>
            <a:r>
              <a:rPr kumimoji="0" lang="en-GB" sz="2400" b="0" i="0" u="none" strike="noStrike" kern="1200" cap="none" spc="0" normalizeH="0" baseline="0" noProof="0">
                <a:ln>
                  <a:noFill/>
                </a:ln>
                <a:solidFill>
                  <a:srgbClr val="002060"/>
                </a:solidFill>
                <a:effectLst/>
                <a:uLnTx/>
                <a:uFillTx/>
                <a:latin typeface="Century Gothic"/>
              </a:rPr>
              <a:t>old</a:t>
            </a:r>
          </a:p>
        </p:txBody>
      </p:sp>
      <p:sp>
        <p:nvSpPr>
          <p:cNvPr id="8" name="TextBox 7">
            <a:extLst>
              <a:ext uri="{FF2B5EF4-FFF2-40B4-BE49-F238E27FC236}">
                <a16:creationId xmlns:a16="http://schemas.microsoft.com/office/drawing/2014/main" id="{10C7775C-9CB3-8B7E-B767-6D40EC2106D5}"/>
              </a:ext>
            </a:extLst>
          </p:cNvPr>
          <p:cNvSpPr txBox="1"/>
          <p:nvPr/>
        </p:nvSpPr>
        <p:spPr>
          <a:xfrm>
            <a:off x="980173" y="3458728"/>
            <a:ext cx="4440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sing songs in restaurants</a:t>
            </a:r>
          </a:p>
        </p:txBody>
      </p:sp>
      <p:sp>
        <p:nvSpPr>
          <p:cNvPr id="9" name="TextBox 8">
            <a:extLst>
              <a:ext uri="{FF2B5EF4-FFF2-40B4-BE49-F238E27FC236}">
                <a16:creationId xmlns:a16="http://schemas.microsoft.com/office/drawing/2014/main" id="{5297741B-E179-06DC-48CD-19CC0EDFF112}"/>
              </a:ext>
            </a:extLst>
          </p:cNvPr>
          <p:cNvSpPr txBox="1"/>
          <p:nvPr/>
        </p:nvSpPr>
        <p:spPr>
          <a:xfrm>
            <a:off x="980173" y="3945293"/>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go</a:t>
            </a:r>
            <a:r>
              <a:rPr kumimoji="0" lang="en-GB" sz="2400" b="0" i="0" u="none" strike="noStrike" kern="1200" cap="none" spc="0" normalizeH="0" noProof="0">
                <a:ln>
                  <a:noFill/>
                </a:ln>
                <a:solidFill>
                  <a:srgbClr val="002060"/>
                </a:solidFill>
                <a:effectLst/>
                <a:uLnTx/>
                <a:uFillTx/>
                <a:latin typeface="Century Gothic" panose="020B0502020202020204" pitchFamily="34" charset="0"/>
              </a:rPr>
              <a:t> to a party</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D7A36D9-FF25-E322-7227-FCB15A0765B6}"/>
              </a:ext>
            </a:extLst>
          </p:cNvPr>
          <p:cNvSpPr txBox="1"/>
          <p:nvPr/>
        </p:nvSpPr>
        <p:spPr>
          <a:xfrm>
            <a:off x="980173" y="4907723"/>
            <a:ext cx="4420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eat “</a:t>
            </a:r>
            <a:r>
              <a:rPr kumimoji="0" lang="en-GB" sz="2400" b="0" i="0" u="none" strike="noStrike" kern="1200" cap="none" spc="0" normalizeH="0" baseline="0" noProof="0" err="1">
                <a:ln>
                  <a:noFill/>
                </a:ln>
                <a:solidFill>
                  <a:srgbClr val="002060"/>
                </a:solidFill>
                <a:effectLst/>
                <a:uLnTx/>
                <a:uFillTx/>
                <a:latin typeface="Century Gothic" panose="020B0502020202020204" pitchFamily="34" charset="0"/>
              </a:rPr>
              <a:t>Fasnachtschüechli</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12" name="TextBox 11">
            <a:extLst>
              <a:ext uri="{FF2B5EF4-FFF2-40B4-BE49-F238E27FC236}">
                <a16:creationId xmlns:a16="http://schemas.microsoft.com/office/drawing/2014/main" id="{FA94FD5F-7FBB-22E7-0477-42FAAB5D94BD}"/>
              </a:ext>
            </a:extLst>
          </p:cNvPr>
          <p:cNvSpPr txBox="1"/>
          <p:nvPr/>
        </p:nvSpPr>
        <p:spPr>
          <a:xfrm>
            <a:off x="980173" y="5352408"/>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need party clothes</a:t>
            </a:r>
          </a:p>
        </p:txBody>
      </p:sp>
      <p:sp>
        <p:nvSpPr>
          <p:cNvPr id="13" name="Rectangle: Rounded Corners 12">
            <a:extLst>
              <a:ext uri="{FF2B5EF4-FFF2-40B4-BE49-F238E27FC236}">
                <a16:creationId xmlns:a16="http://schemas.microsoft.com/office/drawing/2014/main" id="{A96178A2-1618-F866-6B01-B27C165B8AA2}"/>
              </a:ext>
            </a:extLst>
          </p:cNvPr>
          <p:cNvSpPr/>
          <p:nvPr/>
        </p:nvSpPr>
        <p:spPr>
          <a:xfrm>
            <a:off x="5633819" y="1218729"/>
            <a:ext cx="6351038" cy="5451410"/>
          </a:xfrm>
          <a:prstGeom prst="roundRect">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Rectangle: Rounded Corners 13">
            <a:extLst>
              <a:ext uri="{FF2B5EF4-FFF2-40B4-BE49-F238E27FC236}">
                <a16:creationId xmlns:a16="http://schemas.microsoft.com/office/drawing/2014/main" id="{A3C57488-1D9D-7609-2FEF-50569A7D9557}"/>
              </a:ext>
            </a:extLst>
          </p:cNvPr>
          <p:cNvSpPr/>
          <p:nvPr/>
        </p:nvSpPr>
        <p:spPr>
          <a:xfrm>
            <a:off x="9038157" y="191286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F236EB7B-4F15-5A84-1BE5-813F3D2DE010}"/>
              </a:ext>
            </a:extLst>
          </p:cNvPr>
          <p:cNvSpPr/>
          <p:nvPr/>
        </p:nvSpPr>
        <p:spPr>
          <a:xfrm>
            <a:off x="9038157" y="3022122"/>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981D87F8-DF86-16AB-BD99-701B55F1C402}"/>
              </a:ext>
            </a:extLst>
          </p:cNvPr>
          <p:cNvSpPr/>
          <p:nvPr/>
        </p:nvSpPr>
        <p:spPr>
          <a:xfrm>
            <a:off x="9053127" y="421771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Rounded Corners 55">
            <a:extLst>
              <a:ext uri="{FF2B5EF4-FFF2-40B4-BE49-F238E27FC236}">
                <a16:creationId xmlns:a16="http://schemas.microsoft.com/office/drawing/2014/main" id="{E5ABC6BC-357B-BDC0-B392-2997E5FB4FCF}"/>
              </a:ext>
            </a:extLst>
          </p:cNvPr>
          <p:cNvSpPr/>
          <p:nvPr/>
        </p:nvSpPr>
        <p:spPr>
          <a:xfrm>
            <a:off x="5803924" y="192652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D1BC6CAE-912B-B5EE-8DE5-1043337A6B72}"/>
              </a:ext>
            </a:extLst>
          </p:cNvPr>
          <p:cNvSpPr/>
          <p:nvPr/>
        </p:nvSpPr>
        <p:spPr>
          <a:xfrm>
            <a:off x="5798340" y="3017439"/>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E275AACE-0F71-D7A0-228B-5010669CA2DE}"/>
              </a:ext>
            </a:extLst>
          </p:cNvPr>
          <p:cNvSpPr/>
          <p:nvPr/>
        </p:nvSpPr>
        <p:spPr>
          <a:xfrm>
            <a:off x="5780056" y="421771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28A45C77-A0DB-CAAC-03AF-204CB799058E}"/>
              </a:ext>
            </a:extLst>
          </p:cNvPr>
          <p:cNvSpPr/>
          <p:nvPr/>
        </p:nvSpPr>
        <p:spPr>
          <a:xfrm>
            <a:off x="5831229" y="5317684"/>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0" name="Picture 59" descr="A picture containing diagram&#10;&#10;Description automatically generated">
            <a:extLst>
              <a:ext uri="{FF2B5EF4-FFF2-40B4-BE49-F238E27FC236}">
                <a16:creationId xmlns:a16="http://schemas.microsoft.com/office/drawing/2014/main" id="{AB894B96-9D20-D15D-E778-BA6BBD4386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18678" y="3088176"/>
            <a:ext cx="977335" cy="937485"/>
          </a:xfrm>
          <a:prstGeom prst="rect">
            <a:avLst/>
          </a:prstGeom>
        </p:spPr>
      </p:pic>
      <p:pic>
        <p:nvPicPr>
          <p:cNvPr id="62" name="Picture 61">
            <a:extLst>
              <a:ext uri="{FF2B5EF4-FFF2-40B4-BE49-F238E27FC236}">
                <a16:creationId xmlns:a16="http://schemas.microsoft.com/office/drawing/2014/main" id="{F7E15DDE-2A29-0391-0238-E0BDF8D5A0E2}"/>
              </a:ext>
            </a:extLst>
          </p:cNvPr>
          <p:cNvPicPr>
            <a:picLocks noChangeAspect="1"/>
          </p:cNvPicPr>
          <p:nvPr/>
        </p:nvPicPr>
        <p:blipFill>
          <a:blip r:embed="rId16"/>
          <a:stretch>
            <a:fillRect/>
          </a:stretch>
        </p:blipFill>
        <p:spPr>
          <a:xfrm>
            <a:off x="6261085" y="3087776"/>
            <a:ext cx="889537" cy="878059"/>
          </a:xfrm>
          <a:prstGeom prst="rect">
            <a:avLst/>
          </a:prstGeom>
        </p:spPr>
      </p:pic>
      <p:sp>
        <p:nvSpPr>
          <p:cNvPr id="10" name="TextBox 9">
            <a:extLst>
              <a:ext uri="{FF2B5EF4-FFF2-40B4-BE49-F238E27FC236}">
                <a16:creationId xmlns:a16="http://schemas.microsoft.com/office/drawing/2014/main" id="{6CEF7C87-A55B-14CA-06CE-4ABCD4C01451}"/>
              </a:ext>
            </a:extLst>
          </p:cNvPr>
          <p:cNvSpPr txBox="1"/>
          <p:nvPr/>
        </p:nvSpPr>
        <p:spPr>
          <a:xfrm>
            <a:off x="980173" y="4442051"/>
            <a:ext cx="4657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see lots</a:t>
            </a:r>
            <a:r>
              <a:rPr kumimoji="0" lang="en-GB" sz="2400" b="0" i="0" u="none" strike="noStrike" kern="1200" cap="none" spc="0" normalizeH="0" noProof="0">
                <a:ln>
                  <a:noFill/>
                </a:ln>
                <a:solidFill>
                  <a:srgbClr val="002060"/>
                </a:solidFill>
                <a:effectLst/>
                <a:uLnTx/>
                <a:uFillTx/>
                <a:latin typeface="Century Gothic" panose="020B0502020202020204" pitchFamily="34" charset="0"/>
              </a:rPr>
              <a:t> of great masks</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pic>
        <p:nvPicPr>
          <p:cNvPr id="1029" name="Picture 1028">
            <a:extLst>
              <a:ext uri="{FF2B5EF4-FFF2-40B4-BE49-F238E27FC236}">
                <a16:creationId xmlns:a16="http://schemas.microsoft.com/office/drawing/2014/main" id="{BE178E31-AEA0-3714-5FB8-B422A79C212B}"/>
              </a:ext>
            </a:extLst>
          </p:cNvPr>
          <p:cNvPicPr>
            <a:picLocks noChangeAspect="1"/>
          </p:cNvPicPr>
          <p:nvPr/>
        </p:nvPicPr>
        <p:blipFill>
          <a:blip r:embed="rId17"/>
          <a:stretch>
            <a:fillRect/>
          </a:stretch>
        </p:blipFill>
        <p:spPr>
          <a:xfrm>
            <a:off x="7743687" y="4237895"/>
            <a:ext cx="763045" cy="1008060"/>
          </a:xfrm>
          <a:prstGeom prst="rect">
            <a:avLst/>
          </a:prstGeom>
        </p:spPr>
      </p:pic>
      <p:pic>
        <p:nvPicPr>
          <p:cNvPr id="5" name="Picture 4" descr="Icon&#10;&#10;Description automatically generated">
            <a:extLst>
              <a:ext uri="{FF2B5EF4-FFF2-40B4-BE49-F238E27FC236}">
                <a16:creationId xmlns:a16="http://schemas.microsoft.com/office/drawing/2014/main" id="{E6EB4F78-0B84-4E8E-AB68-C0FAA3E65A5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2865" y="1962149"/>
            <a:ext cx="885977" cy="879944"/>
          </a:xfrm>
          <a:prstGeom prst="rect">
            <a:avLst/>
          </a:prstGeom>
        </p:spPr>
      </p:pic>
      <p:pic>
        <p:nvPicPr>
          <p:cNvPr id="35" name="Picture 34" descr="Logo, icon&#10;&#10;Description automatically generated">
            <a:extLst>
              <a:ext uri="{FF2B5EF4-FFF2-40B4-BE49-F238E27FC236}">
                <a16:creationId xmlns:a16="http://schemas.microsoft.com/office/drawing/2014/main" id="{D4D5118A-1A0A-4305-A8CA-66256766DA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61141" y="1982589"/>
            <a:ext cx="892409" cy="888380"/>
          </a:xfrm>
          <a:prstGeom prst="rect">
            <a:avLst/>
          </a:prstGeom>
        </p:spPr>
      </p:pic>
      <p:pic>
        <p:nvPicPr>
          <p:cNvPr id="26" name="Picture 25" descr="A plate of pastries and a plate of food&#10;&#10;Description automatically generated">
            <a:extLst>
              <a:ext uri="{FF2B5EF4-FFF2-40B4-BE49-F238E27FC236}">
                <a16:creationId xmlns:a16="http://schemas.microsoft.com/office/drawing/2014/main" id="{A64EFEF6-2F69-0CCF-476E-C3049A84BFF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20623" y="5411015"/>
            <a:ext cx="1209174" cy="806116"/>
          </a:xfrm>
          <a:prstGeom prst="rect">
            <a:avLst/>
          </a:prstGeom>
        </p:spPr>
      </p:pic>
      <p:pic>
        <p:nvPicPr>
          <p:cNvPr id="32" name="Picture 31" descr="A cartoon of cars on a road&#10;&#10;Description automatically generated">
            <a:extLst>
              <a:ext uri="{FF2B5EF4-FFF2-40B4-BE49-F238E27FC236}">
                <a16:creationId xmlns:a16="http://schemas.microsoft.com/office/drawing/2014/main" id="{84C69300-2DC5-909B-899E-05B7C5F1C51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82222" y="1973313"/>
            <a:ext cx="885976" cy="885976"/>
          </a:xfrm>
          <a:prstGeom prst="rect">
            <a:avLst/>
          </a:prstGeom>
        </p:spPr>
      </p:pic>
      <p:pic>
        <p:nvPicPr>
          <p:cNvPr id="34" name="Picture 33" descr="A cartoon dinosaur wearing a party hat&#10;&#10;Description automatically generated">
            <a:extLst>
              <a:ext uri="{FF2B5EF4-FFF2-40B4-BE49-F238E27FC236}">
                <a16:creationId xmlns:a16="http://schemas.microsoft.com/office/drawing/2014/main" id="{FAFDA5F3-1811-1871-D00F-1C6DAA513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72304" y="3043109"/>
            <a:ext cx="905812" cy="1009085"/>
          </a:xfrm>
          <a:prstGeom prst="rect">
            <a:avLst/>
          </a:prstGeom>
        </p:spPr>
      </p:pic>
      <p:pic>
        <p:nvPicPr>
          <p:cNvPr id="38" name="Picture 37" descr="A mask with a happy face&#10;&#10;Description automatically generated">
            <a:extLst>
              <a:ext uri="{FF2B5EF4-FFF2-40B4-BE49-F238E27FC236}">
                <a16:creationId xmlns:a16="http://schemas.microsoft.com/office/drawing/2014/main" id="{945846D6-8070-E7FA-29DF-981E1A9776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572870" y="4237895"/>
            <a:ext cx="1248268" cy="955705"/>
          </a:xfrm>
          <a:prstGeom prst="rect">
            <a:avLst/>
          </a:prstGeom>
        </p:spPr>
      </p:pic>
      <p:pic>
        <p:nvPicPr>
          <p:cNvPr id="40" name="Picture 39" descr="A blue and white thermometer&#10;&#10;Description automatically generated">
            <a:extLst>
              <a:ext uri="{FF2B5EF4-FFF2-40B4-BE49-F238E27FC236}">
                <a16:creationId xmlns:a16="http://schemas.microsoft.com/office/drawing/2014/main" id="{D05F9C1B-990E-3C1F-C01F-894B4166033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85381" y="3059331"/>
            <a:ext cx="481870" cy="963739"/>
          </a:xfrm>
          <a:prstGeom prst="rect">
            <a:avLst/>
          </a:prstGeom>
        </p:spPr>
      </p:pic>
      <p:pic>
        <p:nvPicPr>
          <p:cNvPr id="42" name="Graphic 41" descr="Fork and knife with solid fill">
            <a:extLst>
              <a:ext uri="{FF2B5EF4-FFF2-40B4-BE49-F238E27FC236}">
                <a16:creationId xmlns:a16="http://schemas.microsoft.com/office/drawing/2014/main" id="{63C0DA22-8580-F901-2530-31FFB73BFE7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569116" y="1951609"/>
            <a:ext cx="914400" cy="914400"/>
          </a:xfrm>
          <a:prstGeom prst="rect">
            <a:avLst/>
          </a:prstGeom>
        </p:spPr>
      </p:pic>
      <p:pic>
        <p:nvPicPr>
          <p:cNvPr id="1026" name="Picture 2" descr="A blue round object with black eyes&#10;&#10;Description automatically generated">
            <a:extLst>
              <a:ext uri="{FF2B5EF4-FFF2-40B4-BE49-F238E27FC236}">
                <a16:creationId xmlns:a16="http://schemas.microsoft.com/office/drawing/2014/main" id="{D9804DEC-CC68-A118-E2EA-421B4D18E3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18395" y="4256641"/>
            <a:ext cx="977900" cy="9017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A red circle with a white plate and spoon and fork&#10;&#10;Description automatically generated">
            <a:extLst>
              <a:ext uri="{FF2B5EF4-FFF2-40B4-BE49-F238E27FC236}">
                <a16:creationId xmlns:a16="http://schemas.microsoft.com/office/drawing/2014/main" id="{3F567A45-3874-1A78-8480-D09FD19170B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67240" y="5369388"/>
            <a:ext cx="877226" cy="87722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18C9C24-BB0D-2045-A891-FC699FA500C9}"/>
              </a:ext>
            </a:extLst>
          </p:cNvPr>
          <p:cNvSpPr txBox="1"/>
          <p:nvPr/>
        </p:nvSpPr>
        <p:spPr>
          <a:xfrm>
            <a:off x="8809338" y="5470303"/>
            <a:ext cx="3038179"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Fasnachtschüechli</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carnival fritters</a:t>
            </a:r>
          </a:p>
        </p:txBody>
      </p:sp>
      <p:pic>
        <p:nvPicPr>
          <p:cNvPr id="28" name="Picture 27" descr="A cartoon of a purple monster with a hand flexing his muscles&#10;&#10;Description automatically generated">
            <a:extLst>
              <a:ext uri="{FF2B5EF4-FFF2-40B4-BE49-F238E27FC236}">
                <a16:creationId xmlns:a16="http://schemas.microsoft.com/office/drawing/2014/main" id="{EB2CB1F8-20F8-4965-84D7-1C30A3DBFCC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227097" y="4274401"/>
            <a:ext cx="917369" cy="945910"/>
          </a:xfrm>
          <a:prstGeom prst="rect">
            <a:avLst/>
          </a:prstGeom>
        </p:spPr>
      </p:pic>
    </p:spTree>
    <p:extLst>
      <p:ext uri="{BB962C8B-B14F-4D97-AF65-F5344CB8AC3E}">
        <p14:creationId xmlns:p14="http://schemas.microsoft.com/office/powerpoint/2010/main" val="186593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1" grpId="0"/>
      <p:bldP spid="12" grpId="0"/>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3083</Words>
  <Application>Microsoft Office PowerPoint</Application>
  <PresentationFormat>Widescreen</PresentationFormat>
  <Paragraphs>413</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Century Gothic</vt:lpstr>
      <vt:lpstr>Century Gothic</vt:lpstr>
      <vt:lpstr>Modern Love</vt:lpstr>
      <vt:lpstr>Segoe Print</vt:lpstr>
      <vt:lpstr>Symbol</vt:lpstr>
      <vt:lpstr>Wingdings</vt:lpstr>
      <vt:lpstr>1_Office Theme</vt:lpstr>
      <vt:lpstr>2_Office Theme</vt:lpstr>
      <vt:lpstr>PowerPoint Presentation</vt:lpstr>
      <vt:lpstr>aussprechen</vt:lpstr>
      <vt:lpstr>aussprechen</vt:lpstr>
      <vt:lpstr>aussprechen</vt:lpstr>
      <vt:lpstr>aussprechen</vt:lpstr>
      <vt:lpstr>hören</vt:lpstr>
      <vt:lpstr>Vokabeln</vt:lpstr>
      <vt:lpstr>Vokabeln</vt:lpstr>
      <vt:lpstr>hören</vt:lpstr>
      <vt:lpstr>‘Sie’ (they) and ‘man’ (people/you in general)</vt:lpstr>
      <vt:lpstr>Kultur</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9</cp:revision>
  <dcterms:created xsi:type="dcterms:W3CDTF">2021-07-02T19:27:01Z</dcterms:created>
  <dcterms:modified xsi:type="dcterms:W3CDTF">2024-02-13T10:29:33Z</dcterms:modified>
</cp:coreProperties>
</file>