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1005" r:id="rId3"/>
    <p:sldId id="1006" r:id="rId4"/>
    <p:sldId id="1007" r:id="rId5"/>
    <p:sldId id="279" r:id="rId6"/>
    <p:sldId id="296" r:id="rId7"/>
    <p:sldId id="990" r:id="rId8"/>
    <p:sldId id="991" r:id="rId9"/>
    <p:sldId id="992" r:id="rId10"/>
    <p:sldId id="989" r:id="rId11"/>
    <p:sldId id="999" r:id="rId12"/>
    <p:sldId id="1001" r:id="rId13"/>
    <p:sldId id="363" r:id="rId14"/>
    <p:sldId id="995" r:id="rId15"/>
    <p:sldId id="1004" r:id="rId16"/>
    <p:sldId id="998" r:id="rId17"/>
    <p:sldId id="997" r:id="rId18"/>
    <p:sldId id="996" r:id="rId19"/>
    <p:sldId id="9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3F7FF"/>
    <a:srgbClr val="FFD319"/>
    <a:srgbClr val="ECF7FA"/>
    <a:srgbClr val="2E94AF"/>
    <a:srgbClr val="0070C0"/>
    <a:srgbClr val="F9D8A3"/>
    <a:srgbClr val="5F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D66B5-CE37-4880-BE5F-1B2DC5DEA8FF}" v="1" dt="2024-02-23T10:44:37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75908" autoAdjust="0"/>
  </p:normalViewPr>
  <p:slideViewPr>
    <p:cSldViewPr snapToGrid="0">
      <p:cViewPr varScale="1">
        <p:scale>
          <a:sx n="77" d="100"/>
          <a:sy n="77" d="100"/>
        </p:scale>
        <p:origin x="2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3C3D66B5-CE37-4880-BE5F-1B2DC5DEA8FF}"/>
    <pc:docChg chg="addSld delSld modSld">
      <pc:chgData name="Charlotte Moss" userId="17b589c9-cb67-41ed-a894-f82ca12b573d" providerId="ADAL" clId="{3C3D66B5-CE37-4880-BE5F-1B2DC5DEA8FF}" dt="2024-02-23T10:44:41.167" v="18" actId="47"/>
      <pc:docMkLst>
        <pc:docMk/>
      </pc:docMkLst>
      <pc:sldChg chg="del">
        <pc:chgData name="Charlotte Moss" userId="17b589c9-cb67-41ed-a894-f82ca12b573d" providerId="ADAL" clId="{3C3D66B5-CE37-4880-BE5F-1B2DC5DEA8FF}" dt="2024-02-23T10:44:41.167" v="18" actId="47"/>
        <pc:sldMkLst>
          <pc:docMk/>
          <pc:sldMk cId="0" sldId="299"/>
        </pc:sldMkLst>
      </pc:sldChg>
      <pc:sldChg chg="modSp mod">
        <pc:chgData name="Charlotte Moss" userId="17b589c9-cb67-41ed-a894-f82ca12b573d" providerId="ADAL" clId="{3C3D66B5-CE37-4880-BE5F-1B2DC5DEA8FF}" dt="2024-02-23T10:30:22.299" v="15" actId="1038"/>
        <pc:sldMkLst>
          <pc:docMk/>
          <pc:sldMk cId="319423761" sldId="990"/>
        </pc:sldMkLst>
        <pc:spChg chg="mod">
          <ac:chgData name="Charlotte Moss" userId="17b589c9-cb67-41ed-a894-f82ca12b573d" providerId="ADAL" clId="{3C3D66B5-CE37-4880-BE5F-1B2DC5DEA8FF}" dt="2024-02-23T10:30:14.591" v="12" actId="113"/>
          <ac:spMkLst>
            <pc:docMk/>
            <pc:sldMk cId="319423761" sldId="990"/>
            <ac:spMk id="19" creationId="{06D3ABC3-8435-4193-93BC-85D04EDA18F2}"/>
          </ac:spMkLst>
        </pc:spChg>
        <pc:grpChg chg="mod">
          <ac:chgData name="Charlotte Moss" userId="17b589c9-cb67-41ed-a894-f82ca12b573d" providerId="ADAL" clId="{3C3D66B5-CE37-4880-BE5F-1B2DC5DEA8FF}" dt="2024-02-23T10:30:22.299" v="15" actId="1038"/>
          <ac:grpSpMkLst>
            <pc:docMk/>
            <pc:sldMk cId="319423761" sldId="990"/>
            <ac:grpSpMk id="46" creationId="{DB60B2AA-4E46-4ABA-872A-6FC2699ADBD6}"/>
          </ac:grpSpMkLst>
        </pc:grpChg>
      </pc:sldChg>
      <pc:sldChg chg="modSp del mod">
        <pc:chgData name="Charlotte Moss" userId="17b589c9-cb67-41ed-a894-f82ca12b573d" providerId="ADAL" clId="{3C3D66B5-CE37-4880-BE5F-1B2DC5DEA8FF}" dt="2024-02-23T10:44:39.749" v="17" actId="47"/>
        <pc:sldMkLst>
          <pc:docMk/>
          <pc:sldMk cId="2349520675" sldId="993"/>
        </pc:sldMkLst>
        <pc:spChg chg="mod">
          <ac:chgData name="Charlotte Moss" userId="17b589c9-cb67-41ed-a894-f82ca12b573d" providerId="ADAL" clId="{3C3D66B5-CE37-4880-BE5F-1B2DC5DEA8FF}" dt="2024-02-23T10:25:21.987" v="10" actId="1035"/>
          <ac:spMkLst>
            <pc:docMk/>
            <pc:sldMk cId="2349520675" sldId="993"/>
            <ac:spMk id="35" creationId="{5F33F1E9-8E70-5898-9749-197EAD639364}"/>
          </ac:spMkLst>
        </pc:spChg>
        <pc:graphicFrameChg chg="modGraphic">
          <ac:chgData name="Charlotte Moss" userId="17b589c9-cb67-41ed-a894-f82ca12b573d" providerId="ADAL" clId="{3C3D66B5-CE37-4880-BE5F-1B2DC5DEA8FF}" dt="2024-02-23T10:25:16.850" v="3" actId="20577"/>
          <ac:graphicFrameMkLst>
            <pc:docMk/>
            <pc:sldMk cId="2349520675" sldId="993"/>
            <ac:graphicFrameMk id="4" creationId="{2EC7FDDD-2D50-38BF-D1AB-0DD42791430E}"/>
          </ac:graphicFrameMkLst>
        </pc:graphicFrameChg>
      </pc:sldChg>
      <pc:sldChg chg="add">
        <pc:chgData name="Charlotte Moss" userId="17b589c9-cb67-41ed-a894-f82ca12b573d" providerId="ADAL" clId="{3C3D66B5-CE37-4880-BE5F-1B2DC5DEA8FF}" dt="2024-02-23T10:44:37.810" v="16"/>
        <pc:sldMkLst>
          <pc:docMk/>
          <pc:sldMk cId="0" sldId="1006"/>
        </pc:sldMkLst>
      </pc:sldChg>
      <pc:sldChg chg="add">
        <pc:chgData name="Charlotte Moss" userId="17b589c9-cb67-41ed-a894-f82ca12b573d" providerId="ADAL" clId="{3C3D66B5-CE37-4880-BE5F-1B2DC5DEA8FF}" dt="2024-02-23T10:44:37.810" v="16"/>
        <pc:sldMkLst>
          <pc:docMk/>
          <pc:sldMk cId="3446464250" sldId="10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www.ncelp.org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[-g] 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Tag [111] Berg [934] Zug [675]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[-d] 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und [2] Lied [1733] Freund [273]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[-b]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gelb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[1446]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Lieblings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- [n/a]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siebzehn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[&gt;5000]</a:t>
            </a:r>
          </a:p>
          <a:p>
            <a:pPr marL="216000" indent="-216000">
              <a:lnSpc>
                <a:spcPct val="100000"/>
              </a:lnSpc>
            </a:pPr>
            <a:endParaRPr lang="en-GB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fahren [215] Berg [934] Dorf [959] Europa [294] Haus [147]  Meer [854] Österreich [707] Schweiz [763] See [1317] dort [139]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bald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[503]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nach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[34]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zu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[21] nach Hause [</a:t>
            </a:r>
            <a:r>
              <a:rPr lang="de-DE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n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/a]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1: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werden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werde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wirst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wird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[8]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Frohe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Weihnachten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Gute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Besserung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Herzlichen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Glückwunsch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zum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Geburtstag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viel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Glück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endParaRPr lang="en-GB" sz="1800" b="0" dirty="0"/>
          </a:p>
          <a:p>
            <a:pPr marL="216000" indent="-216000">
              <a:lnSpc>
                <a:spcPct val="100000"/>
              </a:lnSpc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Uhr</a:t>
            </a:r>
            <a:r>
              <a:rPr lang="en-GB" sz="2800" b="0" i="0" u="none" strike="noStrike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3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[348] </a:t>
            </a:r>
            <a:r>
              <a:rPr lang="en-GB" sz="2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spät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[169] um</a:t>
            </a:r>
            <a:r>
              <a:rPr lang="en-GB" sz="2800" b="0" i="0" u="none" strike="noStrike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[44] </a:t>
            </a:r>
            <a:r>
              <a:rPr lang="en-GB" sz="2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zusammen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[533] Revisit numbers 1-12</a:t>
            </a:r>
            <a:r>
              <a:rPr lang="en-GB" sz="1800" dirty="0"/>
              <a:t> </a:t>
            </a:r>
            <a:endParaRPr lang="de-DE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Remember that at the start of the course (first three lessons of Rot/Gelb) pupils learnt language (for</a:t>
            </a:r>
            <a:r>
              <a:rPr lang="en-GB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greetings and register taking) that can still be part of the lesson routines in upper KS2 (</a:t>
            </a:r>
            <a:r>
              <a:rPr lang="en-GB" sz="28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Blau</a:t>
            </a:r>
            <a:r>
              <a:rPr lang="en-GB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GB" sz="28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Grün</a:t>
            </a:r>
            <a:r>
              <a:rPr lang="en-GB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).  They</a:t>
            </a:r>
            <a:r>
              <a:rPr lang="en-GB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are not re-taught, as we anticipate that teachers have built these in from early in lower KS2.</a:t>
            </a:r>
            <a:r>
              <a:rPr lang="en-GB" sz="1800" b="0" dirty="0">
                <a:effectLst/>
              </a:rPr>
              <a:t> 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DO NOT DISPLAY DURING TASK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ANSWERS – ROUND 1</a:t>
            </a:r>
          </a:p>
          <a:p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Accept other plausible answers if students can justify why they chose the other option, e.g. 3. </a:t>
            </a:r>
            <a:r>
              <a:rPr lang="en-US" sz="1200" b="0" dirty="0" err="1">
                <a:solidFill>
                  <a:schemeClr val="accent5">
                    <a:lumMod val="50000"/>
                  </a:schemeClr>
                </a:solidFill>
              </a:rPr>
              <a:t>Wir</a:t>
            </a:r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dirty="0" err="1">
                <a:solidFill>
                  <a:schemeClr val="accent5">
                    <a:lumMod val="50000"/>
                  </a:schemeClr>
                </a:solidFill>
              </a:rPr>
              <a:t>fahren</a:t>
            </a:r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dirty="0" err="1">
                <a:solidFill>
                  <a:schemeClr val="accent5">
                    <a:lumMod val="50000"/>
                  </a:schemeClr>
                </a:solidFill>
              </a:rPr>
              <a:t>zur</a:t>
            </a:r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 Schule because they want to say they drive to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580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DO NOT DISPLAY DURING TASK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ANSWERS – ROUND 2</a:t>
            </a:r>
          </a:p>
          <a:p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Accept other plausible answers if students can justify why they chose the other option, e.g. 1. Ich </a:t>
            </a:r>
            <a:r>
              <a:rPr lang="en-US" sz="1200" b="0" dirty="0" err="1">
                <a:solidFill>
                  <a:schemeClr val="accent5">
                    <a:lumMod val="50000"/>
                  </a:schemeClr>
                </a:solidFill>
              </a:rPr>
              <a:t>fahre</a:t>
            </a:r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dirty="0" err="1">
                <a:solidFill>
                  <a:schemeClr val="accent5">
                    <a:lumMod val="50000"/>
                  </a:schemeClr>
                </a:solidFill>
              </a:rPr>
              <a:t>zur</a:t>
            </a:r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dirty="0" err="1">
                <a:solidFill>
                  <a:schemeClr val="accent5">
                    <a:lumMod val="50000"/>
                  </a:schemeClr>
                </a:solidFill>
              </a:rPr>
              <a:t>Bibliothek</a:t>
            </a:r>
            <a:r>
              <a:rPr lang="en-US" sz="1200" b="0" dirty="0">
                <a:solidFill>
                  <a:schemeClr val="accent5">
                    <a:lumMod val="50000"/>
                  </a:schemeClr>
                </a:solidFill>
              </a:rPr>
              <a:t> because they want to say they drive to the library.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42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7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HANDOUT PERSON 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0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HANDOUT PERSON 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15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1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4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Slide 1/2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for 2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US" b="0" dirty="0"/>
              <a:t>to </a:t>
            </a:r>
            <a:r>
              <a:rPr lang="en-GB" b="0" dirty="0"/>
              <a:t>practise aural comprehension of the SSCs [-g], [-d], and [-b].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Read the explanation and ensure pupils understand the task.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Pupil Bs turn away from the board, having written 1, 2, 3 and made 3 x columns for [-g], -d] and [-b].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Click to reveal the sentences.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Pupil A reads each sentence (Pupil B may say </a:t>
            </a:r>
            <a:r>
              <a:rPr lang="en-US" b="0" baseline="0" dirty="0" err="1"/>
              <a:t>Wiederhole</a:t>
            </a:r>
            <a:r>
              <a:rPr lang="en-US" b="0" baseline="0" dirty="0"/>
              <a:t>! as necessary).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Pupil B ticks his/her columns according to the sounds s/he hears.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Click to correct. Animations appear in the order of the sound that appears first. 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Pupil As turn away.  Repeat steps 3 – 6 on the next slide. 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Transcript: </a:t>
            </a:r>
            <a:br>
              <a:rPr lang="en-GB" dirty="0"/>
            </a:br>
            <a:r>
              <a:rPr lang="en-GB" dirty="0"/>
              <a:t>Pupil 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Bal</a:t>
            </a: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b="1" dirty="0" err="1"/>
              <a:t>d</a:t>
            </a:r>
            <a:r>
              <a:rPr lang="en-GB" dirty="0"/>
              <a:t> </a:t>
            </a:r>
            <a:r>
              <a:rPr lang="en-GB" dirty="0" err="1"/>
              <a:t>mein</a:t>
            </a:r>
            <a:r>
              <a:rPr lang="en-GB" dirty="0"/>
              <a:t> Freun</a:t>
            </a: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zwölf</a:t>
            </a:r>
            <a:r>
              <a:rPr lang="en-GB" dirty="0"/>
              <a:t>. Er </a:t>
            </a:r>
            <a:r>
              <a:rPr lang="en-GB" dirty="0" err="1"/>
              <a:t>bekommt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Fahrra</a:t>
            </a:r>
            <a:r>
              <a:rPr lang="en-GB" b="1" dirty="0" err="1"/>
              <a:t>d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Geburtsta</a:t>
            </a:r>
            <a:r>
              <a:rPr lang="en-GB" b="1" dirty="0" err="1"/>
              <a:t>g</a:t>
            </a:r>
            <a:r>
              <a:rPr lang="en-GB" dirty="0"/>
              <a:t>. (Soon my friend will be twelve. He is getting a bicycle for his birthday)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2.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Sei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ihr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alle auf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dem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Bil</a:t>
            </a:r>
            <a:r>
              <a:rPr lang="en-GB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? Ich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sehe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Jako</a:t>
            </a:r>
            <a:r>
              <a:rPr lang="en-GB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b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nicht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. (Are you all in the picture? I don’t see Jakob.)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3. Dein Hun</a:t>
            </a:r>
            <a:r>
              <a:rPr lang="de-DE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springt ins Schwimmba</a:t>
            </a:r>
            <a:r>
              <a:rPr lang="de-DE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, Bern</a:t>
            </a:r>
            <a:r>
              <a:rPr lang="de-DE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! Er ma</a:t>
            </a:r>
            <a:r>
              <a:rPr lang="de-DE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g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das Wasser! (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Your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dog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is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jumping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into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the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swimming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pool, Bernd! He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likes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the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de-DE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water</a:t>
            </a: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!)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Slide 2/2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Pupil A and B change roles.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Pupil B: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Ich </a:t>
            </a:r>
            <a:r>
              <a:rPr kumimoji="0" lang="en-GB" sz="1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höre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meine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Lie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b</a:t>
            </a:r>
            <a:r>
              <a:rPr kumimoji="0" lang="en-GB" sz="1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lingsmusik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auf </a:t>
            </a:r>
            <a:r>
              <a:rPr kumimoji="0" lang="en-GB" sz="1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dem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Zu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 </a:t>
            </a:r>
            <a:r>
              <a:rPr kumimoji="0" lang="en-GB" sz="1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Ma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</a:t>
            </a:r>
            <a:r>
              <a:rPr kumimoji="0" lang="en-GB" sz="1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st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du dieses Lie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 (I’m listening to my favourite music on the train. Do you like this song?)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Mein Hun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ist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mein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bester Freun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 Er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ist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sehr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lie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b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 (My dog is my best friend. He is very kind/sweet.)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Auf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diesem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Ber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gi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b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es bal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Schnee. (There will be snow on this mountain soon.)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2D8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09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USE BEFORE FOLLOW UP 2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introduce the use of present tense with future meaning.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through the animations to present the new information.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 for the German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examples provided. 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2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distinguish between the two present tense meanings/ forms in English (simple for </a:t>
            </a:r>
            <a:r>
              <a:rPr lang="en-GB" b="0" dirty="0" err="1"/>
              <a:t>manchmal</a:t>
            </a:r>
            <a:r>
              <a:rPr lang="en-GB" b="0" dirty="0"/>
              <a:t>, continuous for </a:t>
            </a:r>
            <a:r>
              <a:rPr lang="en-GB" b="0" dirty="0" err="1"/>
              <a:t>diesmal</a:t>
            </a:r>
            <a:r>
              <a:rPr lang="en-GB" b="0" dirty="0"/>
              <a:t>) , when there is only one in German.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read items 1-8 and decide which present tense meaning (one of two) goes with each item.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the answers, click for green shapes appear to denote the correct choice.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aussehen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[277]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(two slides) Note: these two activities could be spread over two different days or one could be omitted.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distinguish between the different usages of two words for ‘to’: ‘</a:t>
            </a:r>
            <a:r>
              <a:rPr lang="en-GB" b="0" dirty="0" err="1"/>
              <a:t>zu</a:t>
            </a:r>
            <a:r>
              <a:rPr lang="en-GB" b="0" dirty="0"/>
              <a:t>’ and ‘</a:t>
            </a:r>
            <a:r>
              <a:rPr lang="en-GB" b="0" dirty="0" err="1"/>
              <a:t>nach</a:t>
            </a:r>
            <a:r>
              <a:rPr lang="en-GB" b="0" dirty="0"/>
              <a:t>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read item 1. Elicit whether it’s </a:t>
            </a:r>
            <a:r>
              <a:rPr lang="en-GB" b="0" dirty="0" err="1"/>
              <a:t>zu</a:t>
            </a:r>
            <a:r>
              <a:rPr lang="en-GB" b="0" dirty="0"/>
              <a:t> or </a:t>
            </a:r>
            <a:r>
              <a:rPr lang="en-GB" b="0" dirty="0" err="1"/>
              <a:t>nach</a:t>
            </a:r>
            <a:r>
              <a:rPr lang="en-GB" b="0" dirty="0"/>
              <a:t> hidden under the suitcase.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write </a:t>
            </a:r>
            <a:r>
              <a:rPr lang="en-GB" b="0" dirty="0" err="1"/>
              <a:t>zu</a:t>
            </a:r>
            <a:r>
              <a:rPr lang="en-GB" b="0" dirty="0"/>
              <a:t> or </a:t>
            </a:r>
            <a:r>
              <a:rPr lang="en-GB" b="0" dirty="0" err="1"/>
              <a:t>nach</a:t>
            </a:r>
            <a:r>
              <a:rPr lang="en-GB" b="0" dirty="0"/>
              <a:t> hidden under the suitcase.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Elicit the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Continue for items 2-8.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13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work out the meaning of the German sentences with particular focus on the present tense verb forms.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read item 1 again. Click to bring up the first half of the English meaning.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work out how the English sentence continues, and write it in the box on the right.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NB: point out to pay attention to whether it should be simple form (repeated action) or continuous form (one-off action).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reveal the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Continue for items 2-8.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54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USE BEFORE FOLLOW UP 4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remind pupils about the difference between </a:t>
            </a:r>
            <a:r>
              <a:rPr lang="en-GB" sz="1200" b="1" strike="noStrike" spc="-1" dirty="0" err="1">
                <a:latin typeface="Arial"/>
              </a:rPr>
              <a:t>gehen</a:t>
            </a:r>
            <a:r>
              <a:rPr lang="en-GB" sz="1200" b="0" strike="noStrike" spc="-1" dirty="0">
                <a:latin typeface="Arial"/>
              </a:rPr>
              <a:t> and </a:t>
            </a:r>
            <a:r>
              <a:rPr lang="en-GB" sz="1200" b="1" strike="noStrike" spc="-1" dirty="0" err="1">
                <a:latin typeface="Arial"/>
              </a:rPr>
              <a:t>fahren</a:t>
            </a:r>
            <a:r>
              <a:rPr lang="en-GB" sz="1200" b="0" strike="noStrike" spc="-1" dirty="0">
                <a:latin typeface="Arial"/>
              </a:rPr>
              <a:t>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through the animations to present the new information.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 for the German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examples provided. 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4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5-10 minutes</a:t>
            </a:r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</a:t>
            </a:r>
            <a:r>
              <a:rPr lang="en-GB" b="0" dirty="0"/>
              <a:t>productive knowledge of ‘</a:t>
            </a:r>
            <a:r>
              <a:rPr lang="en-GB" b="0" dirty="0" err="1"/>
              <a:t>gehen</a:t>
            </a:r>
            <a:r>
              <a:rPr lang="en-GB" b="0" dirty="0"/>
              <a:t>’ and ‘</a:t>
            </a:r>
            <a:r>
              <a:rPr lang="en-GB" b="0" dirty="0" err="1"/>
              <a:t>fahren</a:t>
            </a:r>
            <a:r>
              <a:rPr lang="en-GB" b="0" dirty="0"/>
              <a:t>’ as well as ‘</a:t>
            </a:r>
            <a:r>
              <a:rPr lang="en-GB" b="0" dirty="0" err="1"/>
              <a:t>zu</a:t>
            </a:r>
            <a:r>
              <a:rPr lang="en-GB" b="0" dirty="0"/>
              <a:t>’ and ‘</a:t>
            </a:r>
            <a:r>
              <a:rPr lang="en-GB" b="0" dirty="0" err="1"/>
              <a:t>nach</a:t>
            </a:r>
            <a:r>
              <a:rPr lang="en-GB" b="0" dirty="0"/>
              <a:t>’. </a:t>
            </a:r>
          </a:p>
          <a:p>
            <a:endParaRPr lang="en-GB" b="0" dirty="0"/>
          </a:p>
          <a:p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Use this slide to model the task.</a:t>
            </a:r>
          </a:p>
          <a:p>
            <a:r>
              <a:rPr lang="en-GB" dirty="0"/>
              <a:t>2. Pupil A produces the verb in German.</a:t>
            </a:r>
          </a:p>
          <a:p>
            <a:r>
              <a:rPr lang="en-GB" dirty="0"/>
              <a:t>3. Pupil B identifies the correct word based on the verb heard.</a:t>
            </a:r>
          </a:p>
          <a:p>
            <a:r>
              <a:rPr lang="en-GB" dirty="0"/>
              <a:t>4. B completes the spoken sentence.</a:t>
            </a:r>
          </a:p>
          <a:p>
            <a:r>
              <a:rPr lang="en-GB" dirty="0"/>
              <a:t>5. A writes the rest of the sentence in English.</a:t>
            </a:r>
          </a:p>
          <a:p>
            <a:r>
              <a:rPr lang="en-GB" dirty="0"/>
              <a:t>6. Complete items 1-5.</a:t>
            </a:r>
          </a:p>
          <a:p>
            <a:r>
              <a:rPr lang="en-GB" dirty="0"/>
              <a:t>7. Then swap to complete roles.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9.wav"/><Relationship Id="rId11" Type="http://schemas.openxmlformats.org/officeDocument/2006/relationships/image" Target="../media/image6.png"/><Relationship Id="rId5" Type="http://schemas.openxmlformats.org/officeDocument/2006/relationships/audio" Target="../media/audio8.wav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4F166B51-3D67-497F-8CE0-E8183B9993DE}"/>
              </a:ext>
            </a:extLst>
          </p:cNvPr>
          <p:cNvSpPr/>
          <p:nvPr/>
        </p:nvSpPr>
        <p:spPr>
          <a:xfrm>
            <a:off x="0" y="0"/>
            <a:ext cx="4350984" cy="68720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163664"/>
            <a:ext cx="4087091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Experiences at home and away</a:t>
            </a: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5</a:t>
            </a:r>
          </a:p>
        </p:txBody>
      </p:sp>
      <p:sp>
        <p:nvSpPr>
          <p:cNvPr id="4" name="TextBox 3">
            <a:hlinkClick r:id="" action="ppaction://noaction">
              <a:snd r:embed="rId4" name="T3_W5_1.1.wav"/>
            </a:hlinkClick>
            <a:extLst>
              <a:ext uri="{FF2B5EF4-FFF2-40B4-BE49-F238E27FC236}">
                <a16:creationId xmlns:a16="http://schemas.microsoft.com/office/drawing/2014/main" id="{FC6C857F-CD3F-C7ED-74CD-7B9651AEE78A}"/>
              </a:ext>
            </a:extLst>
          </p:cNvPr>
          <p:cNvSpPr txBox="1"/>
          <p:nvPr/>
        </p:nvSpPr>
        <p:spPr>
          <a:xfrm>
            <a:off x="37376" y="4427955"/>
            <a:ext cx="428199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Dieses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Wochenende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fahren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nach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Österreich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5" name="Picture 4" descr="A boat on the water with Hallstatt in the background&#10;&#10;Description automatically generated">
            <a:extLst>
              <a:ext uri="{FF2B5EF4-FFF2-40B4-BE49-F238E27FC236}">
                <a16:creationId xmlns:a16="http://schemas.microsoft.com/office/drawing/2014/main" id="{DEB89414-2A1D-0065-F8FD-BD124BD10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8" y="1899475"/>
            <a:ext cx="4070808" cy="232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4A3E1-A8C5-4C70-01BA-150C226B5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076" y="3428711"/>
            <a:ext cx="1931935" cy="9216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607455" y="915398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34" y="23869"/>
            <a:ext cx="1585097" cy="998433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5CAD7E7C-DB78-477E-8989-DDA1A58BAA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E2F83-C563-F9E7-1ECB-66FDDB3CCCF9}"/>
              </a:ext>
            </a:extLst>
          </p:cNvPr>
          <p:cNvSpPr txBox="1"/>
          <p:nvPr/>
        </p:nvSpPr>
        <p:spPr>
          <a:xfrm>
            <a:off x="340142" y="1272252"/>
            <a:ext cx="5883955" cy="511210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I am …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We are …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We are…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We are….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I am …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7EFAF-71A5-C24C-5085-B69DF6A48169}"/>
              </a:ext>
            </a:extLst>
          </p:cNvPr>
          <p:cNvSpPr txBox="1"/>
          <p:nvPr/>
        </p:nvSpPr>
        <p:spPr>
          <a:xfrm>
            <a:off x="305326" y="787797"/>
            <a:ext cx="49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1-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 A </a:t>
            </a:r>
            <a:r>
              <a:rPr lang="en-GB" sz="240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sagt</a:t>
            </a:r>
            <a:r>
              <a:rPr lang="en-GB" sz="240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D9DB0-7B21-0777-E441-8BBCE57065AD}"/>
              </a:ext>
            </a:extLst>
          </p:cNvPr>
          <p:cNvSpPr txBox="1"/>
          <p:nvPr/>
        </p:nvSpPr>
        <p:spPr>
          <a:xfrm>
            <a:off x="362478" y="2149609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to the shop.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CCA31-3B34-DB63-C774-4E1334A4FAAC}"/>
              </a:ext>
            </a:extLst>
          </p:cNvPr>
          <p:cNvSpPr txBox="1"/>
          <p:nvPr/>
        </p:nvSpPr>
        <p:spPr>
          <a:xfrm>
            <a:off x="362478" y="3069830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to the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DD64E-6A66-B191-8CC9-733D6FD91319}"/>
              </a:ext>
            </a:extLst>
          </p:cNvPr>
          <p:cNvSpPr txBox="1"/>
          <p:nvPr/>
        </p:nvSpPr>
        <p:spPr>
          <a:xfrm>
            <a:off x="362478" y="399005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(to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 the) right.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43E3A-AA64-AE95-8341-29EB4CB2F03D}"/>
              </a:ext>
            </a:extLst>
          </p:cNvPr>
          <p:cNvSpPr txBox="1"/>
          <p:nvPr/>
        </p:nvSpPr>
        <p:spPr>
          <a:xfrm>
            <a:off x="362478" y="4897358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(to the) left.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964B8-F4C4-3D61-AD9A-57118AB255A0}"/>
              </a:ext>
            </a:extLst>
          </p:cNvPr>
          <p:cNvSpPr txBox="1"/>
          <p:nvPr/>
        </p:nvSpPr>
        <p:spPr>
          <a:xfrm>
            <a:off x="362478" y="5817579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to Zürich.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49EC0-D3B5-0BAD-FDEB-2A82AF6F0AC8}"/>
              </a:ext>
            </a:extLst>
          </p:cNvPr>
          <p:cNvSpPr txBox="1"/>
          <p:nvPr/>
        </p:nvSpPr>
        <p:spPr>
          <a:xfrm>
            <a:off x="6408121" y="794395"/>
            <a:ext cx="49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1-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 B </a:t>
            </a:r>
            <a:r>
              <a:rPr lang="en-GB" sz="240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sagt</a:t>
            </a:r>
            <a:r>
              <a:rPr lang="en-GB" sz="240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01A5C25-A684-40D6-B1CE-B4084317CC44}"/>
              </a:ext>
            </a:extLst>
          </p:cNvPr>
          <p:cNvSpPr/>
          <p:nvPr/>
        </p:nvSpPr>
        <p:spPr>
          <a:xfrm>
            <a:off x="4169023" y="1801716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992D2E48-FBA5-40A3-993E-53ACC9B83E49}"/>
              </a:ext>
            </a:extLst>
          </p:cNvPr>
          <p:cNvSpPr/>
          <p:nvPr/>
        </p:nvSpPr>
        <p:spPr>
          <a:xfrm>
            <a:off x="6437774" y="1284036"/>
            <a:ext cx="4592422" cy="5112105"/>
          </a:xfrm>
          <a:prstGeom prst="rect">
            <a:avLst/>
          </a:prstGeom>
          <a:solidFill>
            <a:srgbClr val="FFF0D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C6F4DA-D5CE-4E29-AA54-F7C405D53B8F}"/>
              </a:ext>
            </a:extLst>
          </p:cNvPr>
          <p:cNvSpPr txBox="1"/>
          <p:nvPr/>
        </p:nvSpPr>
        <p:spPr>
          <a:xfrm>
            <a:off x="6772275" y="2044341"/>
            <a:ext cx="13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Laden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1E0CE3-9897-4864-962B-0A0EE8425B79}"/>
              </a:ext>
            </a:extLst>
          </p:cNvPr>
          <p:cNvSpPr txBox="1"/>
          <p:nvPr/>
        </p:nvSpPr>
        <p:spPr>
          <a:xfrm>
            <a:off x="8835531" y="2044341"/>
            <a:ext cx="139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Europa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6F3F2-F873-430C-82D6-16050B55A168}"/>
              </a:ext>
            </a:extLst>
          </p:cNvPr>
          <p:cNvCxnSpPr>
            <a:cxnSpLocks/>
            <a:stCxn id="24" idx="0"/>
            <a:endCxn id="24" idx="2"/>
          </p:cNvCxnSpPr>
          <p:nvPr/>
        </p:nvCxnSpPr>
        <p:spPr>
          <a:xfrm>
            <a:off x="8733985" y="1284036"/>
            <a:ext cx="0" cy="5112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F32DB4-2EF9-45F4-BD47-8AA690B83835}"/>
              </a:ext>
            </a:extLst>
          </p:cNvPr>
          <p:cNvSpPr txBox="1"/>
          <p:nvPr/>
        </p:nvSpPr>
        <p:spPr>
          <a:xfrm>
            <a:off x="6772275" y="2995447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0B6783-F8FC-44B2-86DC-6A3E7C7C2416}"/>
              </a:ext>
            </a:extLst>
          </p:cNvPr>
          <p:cNvSpPr txBox="1"/>
          <p:nvPr/>
        </p:nvSpPr>
        <p:spPr>
          <a:xfrm>
            <a:off x="8835531" y="3016217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583B31-E965-434F-AF5E-0DA0BFE2A734}"/>
              </a:ext>
            </a:extLst>
          </p:cNvPr>
          <p:cNvSpPr txBox="1"/>
          <p:nvPr/>
        </p:nvSpPr>
        <p:spPr>
          <a:xfrm>
            <a:off x="6772275" y="3880125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rechts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EC6DF9-03E2-453F-A0BF-DDADB5ECA0AF}"/>
              </a:ext>
            </a:extLst>
          </p:cNvPr>
          <p:cNvSpPr txBox="1"/>
          <p:nvPr/>
        </p:nvSpPr>
        <p:spPr>
          <a:xfrm>
            <a:off x="8835531" y="3890778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Schule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DBB550-0D2D-41ED-8A5F-9F6E0970D850}"/>
              </a:ext>
            </a:extLst>
          </p:cNvPr>
          <p:cNvSpPr txBox="1"/>
          <p:nvPr/>
        </p:nvSpPr>
        <p:spPr>
          <a:xfrm>
            <a:off x="6772275" y="4764803"/>
            <a:ext cx="222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links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0C465C-856C-4E31-9E9D-6E85FAB9E81C}"/>
              </a:ext>
            </a:extLst>
          </p:cNvPr>
          <p:cNvSpPr txBox="1"/>
          <p:nvPr/>
        </p:nvSpPr>
        <p:spPr>
          <a:xfrm>
            <a:off x="8835531" y="4764803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Basel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02306B-2E5F-463A-8F02-DD08574572C1}"/>
              </a:ext>
            </a:extLst>
          </p:cNvPr>
          <p:cNvSpPr txBox="1"/>
          <p:nvPr/>
        </p:nvSpPr>
        <p:spPr>
          <a:xfrm>
            <a:off x="6772275" y="5711769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Zürich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7585A3-D511-48C4-A0BB-850A621373DD}"/>
              </a:ext>
            </a:extLst>
          </p:cNvPr>
          <p:cNvSpPr txBox="1"/>
          <p:nvPr/>
        </p:nvSpPr>
        <p:spPr>
          <a:xfrm>
            <a:off x="8835531" y="5703188"/>
            <a:ext cx="223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Schwimmbad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6768C7F-4A4B-4CF9-A2CA-BE3FB16751EE}"/>
              </a:ext>
            </a:extLst>
          </p:cNvPr>
          <p:cNvSpPr/>
          <p:nvPr/>
        </p:nvSpPr>
        <p:spPr>
          <a:xfrm>
            <a:off x="6447053" y="1764159"/>
            <a:ext cx="2065658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zum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Laden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A3BEC42-2530-4670-9333-BF24338493B3}"/>
              </a:ext>
            </a:extLst>
          </p:cNvPr>
          <p:cNvSpPr/>
          <p:nvPr/>
        </p:nvSpPr>
        <p:spPr>
          <a:xfrm>
            <a:off x="4155031" y="2669315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D101C7E3-1D76-414D-BB85-027622C0ABA7}"/>
              </a:ext>
            </a:extLst>
          </p:cNvPr>
          <p:cNvSpPr/>
          <p:nvPr/>
        </p:nvSpPr>
        <p:spPr>
          <a:xfrm>
            <a:off x="8738148" y="2672829"/>
            <a:ext cx="2065658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zum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Park.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5360679F-602F-4017-BA34-373228F8C23A}"/>
              </a:ext>
            </a:extLst>
          </p:cNvPr>
          <p:cNvSpPr/>
          <p:nvPr/>
        </p:nvSpPr>
        <p:spPr>
          <a:xfrm>
            <a:off x="4182934" y="3474770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C0DFEFB9-269A-444B-9439-B1E684840D45}"/>
              </a:ext>
            </a:extLst>
          </p:cNvPr>
          <p:cNvSpPr/>
          <p:nvPr/>
        </p:nvSpPr>
        <p:spPr>
          <a:xfrm>
            <a:off x="6424646" y="3456088"/>
            <a:ext cx="2298755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rechts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E8589E7D-D824-45B6-ABE6-CA8ADA9F281A}"/>
              </a:ext>
            </a:extLst>
          </p:cNvPr>
          <p:cNvSpPr/>
          <p:nvPr/>
        </p:nvSpPr>
        <p:spPr>
          <a:xfrm>
            <a:off x="4177991" y="4449098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82F418EC-CB5B-4120-AC82-58A7929022EF}"/>
              </a:ext>
            </a:extLst>
          </p:cNvPr>
          <p:cNvSpPr/>
          <p:nvPr/>
        </p:nvSpPr>
        <p:spPr>
          <a:xfrm>
            <a:off x="6457090" y="4449098"/>
            <a:ext cx="2298755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links.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04478D3A-F05F-483D-9DED-675D66C8D01D}"/>
              </a:ext>
            </a:extLst>
          </p:cNvPr>
          <p:cNvSpPr/>
          <p:nvPr/>
        </p:nvSpPr>
        <p:spPr>
          <a:xfrm>
            <a:off x="4177991" y="5327881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DD9A05D-51E1-4EB3-A17F-F8C7FC943957}"/>
              </a:ext>
            </a:extLst>
          </p:cNvPr>
          <p:cNvSpPr/>
          <p:nvPr/>
        </p:nvSpPr>
        <p:spPr>
          <a:xfrm>
            <a:off x="6431068" y="5340225"/>
            <a:ext cx="2298755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Zürich.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2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2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>
            <a:extLst>
              <a:ext uri="{FF2B5EF4-FFF2-40B4-BE49-F238E27FC236}">
                <a16:creationId xmlns:a16="http://schemas.microsoft.com/office/drawing/2014/main" id="{2A1B2FC0-7C8A-47F1-8EC6-92380D138E6A}"/>
              </a:ext>
            </a:extLst>
          </p:cNvPr>
          <p:cNvSpPr/>
          <p:nvPr/>
        </p:nvSpPr>
        <p:spPr>
          <a:xfrm>
            <a:off x="6304487" y="1264954"/>
            <a:ext cx="4691174" cy="5112105"/>
          </a:xfrm>
          <a:prstGeom prst="rect">
            <a:avLst/>
          </a:prstGeom>
          <a:solidFill>
            <a:srgbClr val="FFF0D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F7B5C7-D3AC-4E41-BEBE-8DBAB8A42D8C}"/>
              </a:ext>
            </a:extLst>
          </p:cNvPr>
          <p:cNvSpPr txBox="1"/>
          <p:nvPr/>
        </p:nvSpPr>
        <p:spPr>
          <a:xfrm>
            <a:off x="6652922" y="2237119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Bibliothek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30C338-7E40-40B5-9A0B-A7272B9E73A0}"/>
              </a:ext>
            </a:extLst>
          </p:cNvPr>
          <p:cNvSpPr txBox="1"/>
          <p:nvPr/>
        </p:nvSpPr>
        <p:spPr>
          <a:xfrm>
            <a:off x="8663196" y="2237119"/>
            <a:ext cx="230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St. Moritz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7A4EB6-49CB-44B4-B4D9-9BF01E1BE9EF}"/>
              </a:ext>
            </a:extLst>
          </p:cNvPr>
          <p:cNvCxnSpPr>
            <a:cxnSpLocks/>
          </p:cNvCxnSpPr>
          <p:nvPr/>
        </p:nvCxnSpPr>
        <p:spPr>
          <a:xfrm>
            <a:off x="8534031" y="1465075"/>
            <a:ext cx="0" cy="5112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42CD272-F736-4596-9D14-8A497FD42356}"/>
              </a:ext>
            </a:extLst>
          </p:cNvPr>
          <p:cNvSpPr txBox="1"/>
          <p:nvPr/>
        </p:nvSpPr>
        <p:spPr>
          <a:xfrm>
            <a:off x="6652922" y="3158918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Museum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5DB751-E531-42E9-A00A-970F66B419E4}"/>
              </a:ext>
            </a:extLst>
          </p:cNvPr>
          <p:cNvSpPr txBox="1"/>
          <p:nvPr/>
        </p:nvSpPr>
        <p:spPr>
          <a:xfrm>
            <a:off x="8663196" y="3158918"/>
            <a:ext cx="208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Deutschland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A339C5-7C92-4EB4-80CF-B4F80EAA79F1}"/>
              </a:ext>
            </a:extLst>
          </p:cNvPr>
          <p:cNvSpPr txBox="1"/>
          <p:nvPr/>
        </p:nvSpPr>
        <p:spPr>
          <a:xfrm>
            <a:off x="6652922" y="4037061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Europa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AD57A6-D12D-4D12-9B9D-ACC00216F35D}"/>
              </a:ext>
            </a:extLst>
          </p:cNvPr>
          <p:cNvSpPr txBox="1"/>
          <p:nvPr/>
        </p:nvSpPr>
        <p:spPr>
          <a:xfrm>
            <a:off x="8663196" y="4037061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C220E3-A339-4368-AC8D-E50AFEE2181C}"/>
              </a:ext>
            </a:extLst>
          </p:cNvPr>
          <p:cNvSpPr txBox="1"/>
          <p:nvPr/>
        </p:nvSpPr>
        <p:spPr>
          <a:xfrm>
            <a:off x="6652922" y="5018745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England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4A3919-F7A2-41DF-B21B-D331D1AD351A}"/>
              </a:ext>
            </a:extLst>
          </p:cNvPr>
          <p:cNvSpPr txBox="1"/>
          <p:nvPr/>
        </p:nvSpPr>
        <p:spPr>
          <a:xfrm>
            <a:off x="8663196" y="5018745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Schule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75B81C-3D82-45B4-AEE1-0D85C9BF85FB}"/>
              </a:ext>
            </a:extLst>
          </p:cNvPr>
          <p:cNvSpPr txBox="1"/>
          <p:nvPr/>
        </p:nvSpPr>
        <p:spPr>
          <a:xfrm>
            <a:off x="6652922" y="5905890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Hause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47EFA05-0FEF-46F9-B952-B1C1E6CF2ACC}"/>
              </a:ext>
            </a:extLst>
          </p:cNvPr>
          <p:cNvSpPr txBox="1"/>
          <p:nvPr/>
        </p:nvSpPr>
        <p:spPr>
          <a:xfrm>
            <a:off x="8663196" y="5905890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Wales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607455" y="915398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34" y="23869"/>
            <a:ext cx="1585097" cy="998433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5CAD7E7C-DB78-477E-8989-DDA1A58BAA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E2F83-C563-F9E7-1ECB-66FDDB3CCCF9}"/>
              </a:ext>
            </a:extLst>
          </p:cNvPr>
          <p:cNvSpPr txBox="1"/>
          <p:nvPr/>
        </p:nvSpPr>
        <p:spPr>
          <a:xfrm>
            <a:off x="340142" y="1272252"/>
            <a:ext cx="5883955" cy="511210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I am …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We are …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I am…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We are….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I am …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7EFAF-71A5-C24C-5085-B69DF6A48169}"/>
              </a:ext>
            </a:extLst>
          </p:cNvPr>
          <p:cNvSpPr txBox="1"/>
          <p:nvPr/>
        </p:nvSpPr>
        <p:spPr>
          <a:xfrm>
            <a:off x="305326" y="787797"/>
            <a:ext cx="49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2-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 B </a:t>
            </a:r>
            <a:r>
              <a:rPr lang="en-GB" sz="240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sagt</a:t>
            </a:r>
            <a:r>
              <a:rPr lang="en-GB" sz="240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49EC0-D3B5-0BAD-FDEB-2A82AF6F0AC8}"/>
              </a:ext>
            </a:extLst>
          </p:cNvPr>
          <p:cNvSpPr txBox="1"/>
          <p:nvPr/>
        </p:nvSpPr>
        <p:spPr>
          <a:xfrm>
            <a:off x="6408121" y="794395"/>
            <a:ext cx="49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2-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 A </a:t>
            </a:r>
            <a:r>
              <a:rPr lang="en-GB" sz="240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sagt</a:t>
            </a:r>
            <a:r>
              <a:rPr lang="en-GB" sz="240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01A5C25-A684-40D6-B1CE-B4084317CC44}"/>
              </a:ext>
            </a:extLst>
          </p:cNvPr>
          <p:cNvSpPr/>
          <p:nvPr/>
        </p:nvSpPr>
        <p:spPr>
          <a:xfrm>
            <a:off x="4178267" y="1902250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6768C7F-4A4B-4CF9-A2CA-BE3FB16751EE}"/>
              </a:ext>
            </a:extLst>
          </p:cNvPr>
          <p:cNvSpPr/>
          <p:nvPr/>
        </p:nvSpPr>
        <p:spPr>
          <a:xfrm>
            <a:off x="8534031" y="1845502"/>
            <a:ext cx="2615139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St. Moritz.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A3BEC42-2530-4670-9333-BF24338493B3}"/>
              </a:ext>
            </a:extLst>
          </p:cNvPr>
          <p:cNvSpPr/>
          <p:nvPr/>
        </p:nvSpPr>
        <p:spPr>
          <a:xfrm>
            <a:off x="4156886" y="2818365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D101C7E3-1D76-414D-BB85-027622C0ABA7}"/>
              </a:ext>
            </a:extLst>
          </p:cNvPr>
          <p:cNvSpPr/>
          <p:nvPr/>
        </p:nvSpPr>
        <p:spPr>
          <a:xfrm>
            <a:off x="6352878" y="2819327"/>
            <a:ext cx="2258661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zum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Museum.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5360679F-602F-4017-BA34-373228F8C23A}"/>
              </a:ext>
            </a:extLst>
          </p:cNvPr>
          <p:cNvSpPr/>
          <p:nvPr/>
        </p:nvSpPr>
        <p:spPr>
          <a:xfrm>
            <a:off x="4149047" y="3669466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C0DFEFB9-269A-444B-9439-B1E684840D45}"/>
              </a:ext>
            </a:extLst>
          </p:cNvPr>
          <p:cNvSpPr/>
          <p:nvPr/>
        </p:nvSpPr>
        <p:spPr>
          <a:xfrm>
            <a:off x="6312786" y="3670756"/>
            <a:ext cx="2298755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Europa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E8589E7D-D824-45B6-ABE6-CA8ADA9F281A}"/>
              </a:ext>
            </a:extLst>
          </p:cNvPr>
          <p:cNvSpPr/>
          <p:nvPr/>
        </p:nvSpPr>
        <p:spPr>
          <a:xfrm>
            <a:off x="4165869" y="4630504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82F418EC-CB5B-4120-AC82-58A7929022EF}"/>
              </a:ext>
            </a:extLst>
          </p:cNvPr>
          <p:cNvSpPr/>
          <p:nvPr/>
        </p:nvSpPr>
        <p:spPr>
          <a:xfrm>
            <a:off x="6316659" y="4622181"/>
            <a:ext cx="2427291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England.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04478D3A-F05F-483D-9DED-675D66C8D01D}"/>
              </a:ext>
            </a:extLst>
          </p:cNvPr>
          <p:cNvSpPr/>
          <p:nvPr/>
        </p:nvSpPr>
        <p:spPr>
          <a:xfrm>
            <a:off x="4141133" y="5532225"/>
            <a:ext cx="2065658" cy="402436"/>
          </a:xfrm>
          <a:prstGeom prst="wedgeRoundRectCallout">
            <a:avLst>
              <a:gd name="adj1" fmla="val -58573"/>
              <a:gd name="adj2" fmla="val 49881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DD9A05D-51E1-4EB3-A17F-F8C7FC943957}"/>
              </a:ext>
            </a:extLst>
          </p:cNvPr>
          <p:cNvSpPr/>
          <p:nvPr/>
        </p:nvSpPr>
        <p:spPr>
          <a:xfrm>
            <a:off x="6312786" y="5550660"/>
            <a:ext cx="2298755" cy="384001"/>
          </a:xfrm>
          <a:prstGeom prst="wedgeRoundRectCallout">
            <a:avLst>
              <a:gd name="adj1" fmla="val 67587"/>
              <a:gd name="adj2" fmla="val 39539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Hause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ACC334-6C74-4A06-AB02-651C71D68447}"/>
              </a:ext>
            </a:extLst>
          </p:cNvPr>
          <p:cNvSpPr txBox="1"/>
          <p:nvPr/>
        </p:nvSpPr>
        <p:spPr>
          <a:xfrm>
            <a:off x="397050" y="214609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to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 St Moritz.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ADDC57-6E30-4E03-A2EC-32B663C029E1}"/>
              </a:ext>
            </a:extLst>
          </p:cNvPr>
          <p:cNvSpPr txBox="1"/>
          <p:nvPr/>
        </p:nvSpPr>
        <p:spPr>
          <a:xfrm>
            <a:off x="397050" y="3067577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to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 the museum.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1322EA-9F02-4E87-96B2-242A248E4A47}"/>
              </a:ext>
            </a:extLst>
          </p:cNvPr>
          <p:cNvSpPr txBox="1"/>
          <p:nvPr/>
        </p:nvSpPr>
        <p:spPr>
          <a:xfrm>
            <a:off x="397050" y="3986537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to 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Europe.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C9B285-8AA6-4F23-A75A-1BF2FDE8361B}"/>
              </a:ext>
            </a:extLst>
          </p:cNvPr>
          <p:cNvSpPr txBox="1"/>
          <p:nvPr/>
        </p:nvSpPr>
        <p:spPr>
          <a:xfrm>
            <a:off x="397050" y="4897376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to England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3D8D1C-1816-4614-BE4C-9557189E833B}"/>
              </a:ext>
            </a:extLst>
          </p:cNvPr>
          <p:cNvSpPr txBox="1"/>
          <p:nvPr/>
        </p:nvSpPr>
        <p:spPr>
          <a:xfrm>
            <a:off x="397050" y="580774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going home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58104"/>
              </p:ext>
            </p:extLst>
          </p:nvPr>
        </p:nvGraphicFramePr>
        <p:xfrm>
          <a:off x="511788" y="565512"/>
          <a:ext cx="11435245" cy="6029786"/>
        </p:xfrm>
        <a:graphic>
          <a:graphicData uri="http://schemas.openxmlformats.org/drawingml/2006/table">
            <a:tbl>
              <a:tblPr firstRow="1" bandRow="1"/>
              <a:tblGrid>
                <a:gridCol w="2016974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323873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4011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94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um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fünf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sechs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spät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elf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neun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zusammen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werden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viel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Gl</a:t>
                      </a:r>
                      <a:r>
                        <a:rPr lang="en-GB" sz="2400" b="1" u="none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ück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werde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6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Herzlichen</a:t>
                      </a:r>
                      <a:r>
                        <a:rPr lang="en-GB" sz="16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Glückwunsch</a:t>
                      </a:r>
                      <a:r>
                        <a:rPr lang="en-GB" sz="16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zum</a:t>
                      </a:r>
                      <a:r>
                        <a:rPr lang="en-GB" sz="16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Geburtstag</a:t>
                      </a:r>
                      <a:endParaRPr lang="en-GB" sz="16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wirst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Gute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Besserung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er/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/es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wird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Frohe</a:t>
                      </a:r>
                      <a:r>
                        <a:rPr lang="en-GB" sz="23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3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Weihnachten</a:t>
                      </a:r>
                      <a:endParaRPr lang="en-GB" sz="23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man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wird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152569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bald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Haus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Meer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Schweiz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1" y="3163860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32" y="5283454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525557" y="61243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house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5783319" y="6124328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sea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8821530" y="61243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Switzerland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525557" y="526438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soon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5783319" y="4395795"/>
            <a:ext cx="27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Happy Christmas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8821530" y="4395795"/>
            <a:ext cx="3075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1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/ people become</a:t>
            </a:r>
            <a:endParaRPr lang="en-GB" sz="21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525557" y="3541817"/>
            <a:ext cx="319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Happy Birthday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5783319" y="3541817"/>
            <a:ext cx="338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become / get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8821530" y="3587984"/>
            <a:ext cx="313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Get well soon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525557" y="2683975"/>
            <a:ext cx="338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become / get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5783319" y="2683975"/>
            <a:ext cx="279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Good luck	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8821530" y="2683975"/>
            <a:ext cx="352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 become / get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525557" y="18170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eleven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5783319" y="18170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nine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8821530" y="18170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together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525557" y="947723"/>
            <a:ext cx="323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at five o’clock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5783319" y="9477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8821530" y="947723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late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C4466-3A14-5506-2C89-806A8BD58AC5}"/>
              </a:ext>
            </a:extLst>
          </p:cNvPr>
          <p:cNvSpPr txBox="1"/>
          <p:nvPr/>
        </p:nvSpPr>
        <p:spPr>
          <a:xfrm>
            <a:off x="5783319" y="5325939"/>
            <a:ext cx="307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(e.g. places/events)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C3E6A-27BD-742E-F603-8A46C63F54D9}"/>
              </a:ext>
            </a:extLst>
          </p:cNvPr>
          <p:cNvSpPr txBox="1"/>
          <p:nvPr/>
        </p:nvSpPr>
        <p:spPr>
          <a:xfrm>
            <a:off x="8821530" y="5325939"/>
            <a:ext cx="389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(e.g. countries/cities)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DFE9E-5568-017D-801C-8187FFC21FC3}"/>
              </a:ext>
            </a:extLst>
          </p:cNvPr>
          <p:cNvSpPr txBox="1"/>
          <p:nvPr/>
        </p:nvSpPr>
        <p:spPr>
          <a:xfrm>
            <a:off x="2525557" y="4395795"/>
            <a:ext cx="32519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19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he/she/it becomes / gets</a:t>
            </a: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17232"/>
              </p:ext>
            </p:extLst>
          </p:nvPr>
        </p:nvGraphicFramePr>
        <p:xfrm>
          <a:off x="511788" y="565512"/>
          <a:ext cx="10357756" cy="6029786"/>
        </p:xfrm>
        <a:graphic>
          <a:graphicData uri="http://schemas.openxmlformats.org/drawingml/2006/table">
            <a:tbl>
              <a:tblPr firstRow="1" bandRow="1"/>
              <a:tblGrid>
                <a:gridCol w="1826924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3356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7536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4361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six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at five o’clock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together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nine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eleven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Good luck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 / people become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Happy Christmas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become / get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6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he/she/it becomes / gets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3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 become / get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Happy Birthday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Get well soon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 become / get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152569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7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(e.g. to places/events)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Switzerland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house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(e.g. countries/cities)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sea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1" y="3163860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32" y="5283454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46937" y="613075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5286221" y="6130759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bald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8044117" y="613075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Meer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346937" y="527102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5286221" y="4394807"/>
            <a:ext cx="270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Gute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Besserung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8044117" y="4394807"/>
            <a:ext cx="292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werde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346937" y="3538925"/>
            <a:ext cx="254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werden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5286221" y="3538925"/>
            <a:ext cx="247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er/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/es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wird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8044117" y="3538925"/>
            <a:ext cx="266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du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wirst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346937" y="2677839"/>
            <a:ext cx="28912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3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viel</a:t>
            </a:r>
            <a:r>
              <a:rPr lang="en-GB" sz="23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3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Glück</a:t>
            </a:r>
            <a:endParaRPr lang="en-GB" sz="23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5286221" y="26778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man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wird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8044117" y="2733259"/>
            <a:ext cx="2825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1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Frohe</a:t>
            </a:r>
            <a:r>
              <a:rPr lang="en-US" sz="21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Weihnachten</a:t>
            </a:r>
            <a:endParaRPr lang="en-GB" sz="21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46937" y="182725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neun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5286221" y="182725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spät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8044117" y="182725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elf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46937" y="94936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sechs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5286221" y="94936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um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fünf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8044117" y="949367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zusammen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C4466-3A14-5506-2C89-806A8BD58AC5}"/>
              </a:ext>
            </a:extLst>
          </p:cNvPr>
          <p:cNvSpPr txBox="1"/>
          <p:nvPr/>
        </p:nvSpPr>
        <p:spPr>
          <a:xfrm>
            <a:off x="5286221" y="5271022"/>
            <a:ext cx="227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Schweiz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C3E6A-27BD-742E-F603-8A46C63F54D9}"/>
              </a:ext>
            </a:extLst>
          </p:cNvPr>
          <p:cNvSpPr txBox="1"/>
          <p:nvPr/>
        </p:nvSpPr>
        <p:spPr>
          <a:xfrm>
            <a:off x="8044117" y="527102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Haus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DFE9E-5568-017D-801C-8187FFC21FC3}"/>
              </a:ext>
            </a:extLst>
          </p:cNvPr>
          <p:cNvSpPr txBox="1"/>
          <p:nvPr/>
        </p:nvSpPr>
        <p:spPr>
          <a:xfrm>
            <a:off x="2346937" y="4394807"/>
            <a:ext cx="293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1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Herzlichen</a:t>
            </a:r>
            <a:r>
              <a:rPr lang="en-GB" sz="1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Glückwunsch</a:t>
            </a:r>
            <a:r>
              <a:rPr lang="en-GB" sz="1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zum</a:t>
            </a:r>
            <a:r>
              <a:rPr lang="en-GB" sz="1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Geburtstag</a:t>
            </a:r>
            <a:endParaRPr lang="en-GB" sz="1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5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2_W7_15.1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2_W7_15.1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607455" y="915398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34" y="23869"/>
            <a:ext cx="1585097" cy="998433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5CAD7E7C-DB78-477E-8989-DDA1A58BAA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46F74E-62AD-4CE6-A368-1B32C13DCEDC}"/>
              </a:ext>
            </a:extLst>
          </p:cNvPr>
          <p:cNvSpPr/>
          <p:nvPr/>
        </p:nvSpPr>
        <p:spPr>
          <a:xfrm>
            <a:off x="3829424" y="178114"/>
            <a:ext cx="6686176" cy="45976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1C7819D0-4986-418E-AC87-8EB5B100A251}"/>
              </a:ext>
            </a:extLst>
          </p:cNvPr>
          <p:cNvSpPr/>
          <p:nvPr/>
        </p:nvSpPr>
        <p:spPr>
          <a:xfrm>
            <a:off x="3825318" y="154861"/>
            <a:ext cx="6924217" cy="722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Rede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deinem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Partner/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deiner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Partnerin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5F63FC24-0DD3-4DDC-9D2C-E7B8C548C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1497" y="998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E4595AF-9D1C-F07E-6D3E-013A3D50F70C}"/>
              </a:ext>
            </a:extLst>
          </p:cNvPr>
          <p:cNvSpPr txBox="1"/>
          <p:nvPr/>
        </p:nvSpPr>
        <p:spPr>
          <a:xfrm>
            <a:off x="367437" y="1539225"/>
            <a:ext cx="5883955" cy="511210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 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sagt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I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We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</a:t>
            </a:r>
            <a:r>
              <a:rPr lang="en-GB" sz="20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We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I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F35C2ABC-1873-05DB-D62F-4317458B5A56}"/>
              </a:ext>
            </a:extLst>
          </p:cNvPr>
          <p:cNvSpPr/>
          <p:nvPr/>
        </p:nvSpPr>
        <p:spPr>
          <a:xfrm>
            <a:off x="7408115" y="1540669"/>
            <a:ext cx="4416448" cy="5112105"/>
          </a:xfrm>
          <a:prstGeom prst="rect">
            <a:avLst/>
          </a:prstGeom>
          <a:solidFill>
            <a:srgbClr val="FFF0D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B04132-486D-B890-6131-5E78F1C7CF0E}"/>
              </a:ext>
            </a:extLst>
          </p:cNvPr>
          <p:cNvSpPr txBox="1"/>
          <p:nvPr/>
        </p:nvSpPr>
        <p:spPr>
          <a:xfrm>
            <a:off x="7774855" y="2109346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Bibliothek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138244-50BE-1422-2667-28CC055E9442}"/>
              </a:ext>
            </a:extLst>
          </p:cNvPr>
          <p:cNvSpPr txBox="1"/>
          <p:nvPr/>
        </p:nvSpPr>
        <p:spPr>
          <a:xfrm>
            <a:off x="9789154" y="2115861"/>
            <a:ext cx="207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St. Moritz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F3FA12-9499-2EF1-5E46-271917380080}"/>
              </a:ext>
            </a:extLst>
          </p:cNvPr>
          <p:cNvCxnSpPr>
            <a:cxnSpLocks/>
            <a:stCxn id="34" idx="0"/>
            <a:endCxn id="34" idx="2"/>
          </p:cNvCxnSpPr>
          <p:nvPr/>
        </p:nvCxnSpPr>
        <p:spPr>
          <a:xfrm>
            <a:off x="9616339" y="1540669"/>
            <a:ext cx="0" cy="5112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2E0FB75-A857-CE19-618E-AB8F2B724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45" y="2185802"/>
            <a:ext cx="570223" cy="563506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3566041-5B11-3B23-0256-F8CB52AC7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55" y="3013916"/>
            <a:ext cx="570223" cy="563506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8848510F-44F5-FFDA-41C7-C1BB7807D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56" y="4770684"/>
            <a:ext cx="570223" cy="563506"/>
          </a:xfrm>
          <a:prstGeom prst="rect">
            <a:avLst/>
          </a:prstGeom>
        </p:spPr>
      </p:pic>
      <p:pic>
        <p:nvPicPr>
          <p:cNvPr id="44" name="Picture 43" descr="A picture containing text, circle, vehicle, design&#10;&#10;Description automatically generated">
            <a:extLst>
              <a:ext uri="{FF2B5EF4-FFF2-40B4-BE49-F238E27FC236}">
                <a16:creationId xmlns:a16="http://schemas.microsoft.com/office/drawing/2014/main" id="{4711F1C3-87CA-3D85-8A11-65B858542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56" y="3794217"/>
            <a:ext cx="570223" cy="602123"/>
          </a:xfrm>
          <a:prstGeom prst="rect">
            <a:avLst/>
          </a:prstGeom>
        </p:spPr>
      </p:pic>
      <p:pic>
        <p:nvPicPr>
          <p:cNvPr id="45" name="Picture 44" descr="A picture containing text, circle, vehicle, design&#10;&#10;Description automatically generated">
            <a:extLst>
              <a:ext uri="{FF2B5EF4-FFF2-40B4-BE49-F238E27FC236}">
                <a16:creationId xmlns:a16="http://schemas.microsoft.com/office/drawing/2014/main" id="{1DE5CC6C-B820-D979-612A-7CE2DACB8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45" y="5598798"/>
            <a:ext cx="570223" cy="60212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D41D663-2A02-132C-56C7-B31624CAEC71}"/>
              </a:ext>
            </a:extLst>
          </p:cNvPr>
          <p:cNvSpPr txBox="1"/>
          <p:nvPr/>
        </p:nvSpPr>
        <p:spPr>
          <a:xfrm>
            <a:off x="7774855" y="3013674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Museum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A4DBFA-CC9A-09F3-857F-1308B06FDCD3}"/>
              </a:ext>
            </a:extLst>
          </p:cNvPr>
          <p:cNvSpPr txBox="1"/>
          <p:nvPr/>
        </p:nvSpPr>
        <p:spPr>
          <a:xfrm>
            <a:off x="9789154" y="3026470"/>
            <a:ext cx="208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Deutschland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0E51A0-69F9-2E15-1630-976FA81537F0}"/>
              </a:ext>
            </a:extLst>
          </p:cNvPr>
          <p:cNvSpPr txBox="1"/>
          <p:nvPr/>
        </p:nvSpPr>
        <p:spPr>
          <a:xfrm>
            <a:off x="7774855" y="3952577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Europa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DD3315-2E7B-2D8E-AC3A-3ED676E29639}"/>
              </a:ext>
            </a:extLst>
          </p:cNvPr>
          <p:cNvSpPr txBox="1"/>
          <p:nvPr/>
        </p:nvSpPr>
        <p:spPr>
          <a:xfrm>
            <a:off x="9789154" y="3937080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A838B0-E3CA-C3D1-298E-5772CBBA1FA7}"/>
              </a:ext>
            </a:extLst>
          </p:cNvPr>
          <p:cNvSpPr txBox="1"/>
          <p:nvPr/>
        </p:nvSpPr>
        <p:spPr>
          <a:xfrm>
            <a:off x="7774855" y="4856905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England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EAD3C7-F43C-DAAC-D423-63B3B4803ED1}"/>
              </a:ext>
            </a:extLst>
          </p:cNvPr>
          <p:cNvSpPr txBox="1"/>
          <p:nvPr/>
        </p:nvSpPr>
        <p:spPr>
          <a:xfrm>
            <a:off x="9789154" y="4807141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Schule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F05D29-DE23-BFC0-40F9-2440D7587AD7}"/>
              </a:ext>
            </a:extLst>
          </p:cNvPr>
          <p:cNvSpPr txBox="1"/>
          <p:nvPr/>
        </p:nvSpPr>
        <p:spPr>
          <a:xfrm>
            <a:off x="7774855" y="5716893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Hause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724C8A-2215-A4A5-42C5-648DB3BBF773}"/>
              </a:ext>
            </a:extLst>
          </p:cNvPr>
          <p:cNvSpPr txBox="1"/>
          <p:nvPr/>
        </p:nvSpPr>
        <p:spPr>
          <a:xfrm>
            <a:off x="9789154" y="5730319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Wales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9072C7-00B4-A700-3533-6F153468D1FF}"/>
              </a:ext>
            </a:extLst>
          </p:cNvPr>
          <p:cNvSpPr txBox="1"/>
          <p:nvPr/>
        </p:nvSpPr>
        <p:spPr>
          <a:xfrm>
            <a:off x="270023" y="852969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A4EBF7-84B9-2816-7218-C7E1522AEFBC}"/>
              </a:ext>
            </a:extLst>
          </p:cNvPr>
          <p:cNvSpPr txBox="1"/>
          <p:nvPr/>
        </p:nvSpPr>
        <p:spPr>
          <a:xfrm>
            <a:off x="7294864" y="1005138"/>
            <a:ext cx="336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6811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0747E3E2-389E-8B42-C473-43D003E64E7A}"/>
              </a:ext>
            </a:extLst>
          </p:cNvPr>
          <p:cNvSpPr txBox="1"/>
          <p:nvPr/>
        </p:nvSpPr>
        <p:spPr>
          <a:xfrm>
            <a:off x="6308045" y="1506076"/>
            <a:ext cx="4871517" cy="511210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 B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sagt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 I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 We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 I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 We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 I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607455" y="915398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34" y="23869"/>
            <a:ext cx="1585097" cy="998433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5CAD7E7C-DB78-477E-8989-DDA1A58BAA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46F74E-62AD-4CE6-A368-1B32C13DCEDC}"/>
              </a:ext>
            </a:extLst>
          </p:cNvPr>
          <p:cNvSpPr/>
          <p:nvPr/>
        </p:nvSpPr>
        <p:spPr>
          <a:xfrm>
            <a:off x="3829424" y="178114"/>
            <a:ext cx="6686176" cy="45976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1C7819D0-4986-418E-AC87-8EB5B100A251}"/>
              </a:ext>
            </a:extLst>
          </p:cNvPr>
          <p:cNvSpPr/>
          <p:nvPr/>
        </p:nvSpPr>
        <p:spPr>
          <a:xfrm>
            <a:off x="3825318" y="154861"/>
            <a:ext cx="6924217" cy="722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Rede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deinem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Partner/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deiner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Partnerin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5F63FC24-0DD3-4DDC-9D2C-E7B8C548C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1497" y="998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9072C7-00B4-A700-3533-6F153468D1FF}"/>
              </a:ext>
            </a:extLst>
          </p:cNvPr>
          <p:cNvSpPr txBox="1"/>
          <p:nvPr/>
        </p:nvSpPr>
        <p:spPr>
          <a:xfrm>
            <a:off x="1321583" y="921483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 B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A4EBF7-84B9-2816-7218-C7E1522AEFBC}"/>
              </a:ext>
            </a:extLst>
          </p:cNvPr>
          <p:cNvSpPr txBox="1"/>
          <p:nvPr/>
        </p:nvSpPr>
        <p:spPr>
          <a:xfrm>
            <a:off x="7241990" y="810368"/>
            <a:ext cx="336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 B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Runde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8626CB69-8D3C-743B-CAAA-398267B73B3F}"/>
              </a:ext>
            </a:extLst>
          </p:cNvPr>
          <p:cNvSpPr/>
          <p:nvPr/>
        </p:nvSpPr>
        <p:spPr>
          <a:xfrm>
            <a:off x="927854" y="1506078"/>
            <a:ext cx="4592422" cy="5112105"/>
          </a:xfrm>
          <a:prstGeom prst="rect">
            <a:avLst/>
          </a:prstGeom>
          <a:solidFill>
            <a:srgbClr val="FFF0D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1)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2)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3)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5)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0BEA1D-A093-F272-17F7-C2E69D12C3F5}"/>
              </a:ext>
            </a:extLst>
          </p:cNvPr>
          <p:cNvSpPr txBox="1"/>
          <p:nvPr/>
        </p:nvSpPr>
        <p:spPr>
          <a:xfrm>
            <a:off x="1419448" y="2095288"/>
            <a:ext cx="13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Laden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DF565E-DAA8-CC8D-4846-FFA5A822EB6D}"/>
              </a:ext>
            </a:extLst>
          </p:cNvPr>
          <p:cNvSpPr txBox="1"/>
          <p:nvPr/>
        </p:nvSpPr>
        <p:spPr>
          <a:xfrm>
            <a:off x="3307856" y="2095287"/>
            <a:ext cx="175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Europa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240B131-8049-4707-CFB0-48334AC509C8}"/>
              </a:ext>
            </a:extLst>
          </p:cNvPr>
          <p:cNvCxnSpPr>
            <a:cxnSpLocks/>
            <a:stCxn id="57" idx="0"/>
            <a:endCxn id="57" idx="2"/>
          </p:cNvCxnSpPr>
          <p:nvPr/>
        </p:nvCxnSpPr>
        <p:spPr>
          <a:xfrm>
            <a:off x="3224065" y="1506078"/>
            <a:ext cx="0" cy="5112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picture containing text, circle, vehicle, design&#10;&#10;Description automatically generated">
            <a:extLst>
              <a:ext uri="{FF2B5EF4-FFF2-40B4-BE49-F238E27FC236}">
                <a16:creationId xmlns:a16="http://schemas.microsoft.com/office/drawing/2014/main" id="{3CBB43D5-1ABC-F8F0-A016-AC10E0582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84" y="2095287"/>
            <a:ext cx="570223" cy="602123"/>
          </a:xfrm>
          <a:prstGeom prst="rect">
            <a:avLst/>
          </a:prstGeom>
        </p:spPr>
      </p:pic>
      <p:pic>
        <p:nvPicPr>
          <p:cNvPr id="62" name="Picture 61" descr="A picture containing text, circle, vehicle, design&#10;&#10;Description automatically generated">
            <a:extLst>
              <a:ext uri="{FF2B5EF4-FFF2-40B4-BE49-F238E27FC236}">
                <a16:creationId xmlns:a16="http://schemas.microsoft.com/office/drawing/2014/main" id="{ED5898C4-B30D-9A8B-F1D5-B90510BF9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00" y="3882854"/>
            <a:ext cx="570223" cy="602123"/>
          </a:xfrm>
          <a:prstGeom prst="rect">
            <a:avLst/>
          </a:prstGeom>
        </p:spPr>
      </p:pic>
      <p:pic>
        <p:nvPicPr>
          <p:cNvPr id="63" name="Picture 62" descr="A picture containing text, circle, vehicle, design&#10;&#10;Description automatically generated">
            <a:extLst>
              <a:ext uri="{FF2B5EF4-FFF2-40B4-BE49-F238E27FC236}">
                <a16:creationId xmlns:a16="http://schemas.microsoft.com/office/drawing/2014/main" id="{54AADC78-3FBE-812E-E2FA-61CDF1906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54" y="4844192"/>
            <a:ext cx="570223" cy="602123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C98E6692-CBC4-0B57-C5CA-FB4A3235B0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56" y="2970522"/>
            <a:ext cx="570223" cy="563506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AAB02778-06FB-C026-5AC3-A782FAFD91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7" y="5685743"/>
            <a:ext cx="570223" cy="56350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ADADB5F-44AA-DC09-166A-73AB94F17D3D}"/>
              </a:ext>
            </a:extLst>
          </p:cNvPr>
          <p:cNvSpPr txBox="1"/>
          <p:nvPr/>
        </p:nvSpPr>
        <p:spPr>
          <a:xfrm>
            <a:off x="1419448" y="3000673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Paris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1CD25F-F7C7-9A72-EA50-671D1933D0D9}"/>
              </a:ext>
            </a:extLst>
          </p:cNvPr>
          <p:cNvSpPr txBox="1"/>
          <p:nvPr/>
        </p:nvSpPr>
        <p:spPr>
          <a:xfrm>
            <a:off x="3307856" y="3021443"/>
            <a:ext cx="2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Park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3930AF-AA57-74B1-629B-9D35948EB7A0}"/>
              </a:ext>
            </a:extLst>
          </p:cNvPr>
          <p:cNvSpPr txBox="1"/>
          <p:nvPr/>
        </p:nvSpPr>
        <p:spPr>
          <a:xfrm>
            <a:off x="1419448" y="3873921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rechts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F9FB2AE-ACB2-892D-F68D-576B9F2C1AFE}"/>
              </a:ext>
            </a:extLst>
          </p:cNvPr>
          <p:cNvSpPr txBox="1"/>
          <p:nvPr/>
        </p:nvSpPr>
        <p:spPr>
          <a:xfrm>
            <a:off x="3307856" y="3850284"/>
            <a:ext cx="2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Schule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2901D0-A252-84B1-E81D-E2F625648CA2}"/>
              </a:ext>
            </a:extLst>
          </p:cNvPr>
          <p:cNvSpPr txBox="1"/>
          <p:nvPr/>
        </p:nvSpPr>
        <p:spPr>
          <a:xfrm>
            <a:off x="1419448" y="4747567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links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C39D9E-D13D-D54D-50CC-5CE03CDEB163}"/>
              </a:ext>
            </a:extLst>
          </p:cNvPr>
          <p:cNvSpPr txBox="1"/>
          <p:nvPr/>
        </p:nvSpPr>
        <p:spPr>
          <a:xfrm>
            <a:off x="3307856" y="4747567"/>
            <a:ext cx="2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Restaurant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957F1F-5C8E-2238-965B-73353BC34467}"/>
              </a:ext>
            </a:extLst>
          </p:cNvPr>
          <p:cNvSpPr txBox="1"/>
          <p:nvPr/>
        </p:nvSpPr>
        <p:spPr>
          <a:xfrm>
            <a:off x="1419448" y="5670499"/>
            <a:ext cx="181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Zürich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E90EAB-5457-16C4-946F-190FF6772249}"/>
              </a:ext>
            </a:extLst>
          </p:cNvPr>
          <p:cNvSpPr txBox="1"/>
          <p:nvPr/>
        </p:nvSpPr>
        <p:spPr>
          <a:xfrm>
            <a:off x="3307856" y="5661918"/>
            <a:ext cx="2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Schwimmbad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3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1" y="3163860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32" y="5283454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4A1EE1-6B6F-BC2D-6D9C-5F6FC78CE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95493"/>
              </p:ext>
            </p:extLst>
          </p:nvPr>
        </p:nvGraphicFramePr>
        <p:xfrm>
          <a:off x="511788" y="565512"/>
          <a:ext cx="11435245" cy="6029786"/>
        </p:xfrm>
        <a:graphic>
          <a:graphicData uri="http://schemas.openxmlformats.org/drawingml/2006/table">
            <a:tbl>
              <a:tblPr firstRow="1" bandRow="1"/>
              <a:tblGrid>
                <a:gridCol w="2016974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323873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4011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94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um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fünf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sechs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spät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elf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zusammen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werden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</a:t>
                      </a:r>
                      <a:r>
                        <a:rPr lang="en-GB" sz="2400" b="1" u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ück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werde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Herzlichen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Glückwunsch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zum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Geburtstag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wirst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Besserung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er/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/es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wird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Frohe</a:t>
                      </a:r>
                      <a:r>
                        <a:rPr lang="en-GB" sz="23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3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Weihnachten</a:t>
                      </a:r>
                      <a:endParaRPr lang="en-GB" sz="23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wird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152569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Haus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Meer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Schweiz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1" y="3163860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32" y="5283454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AD0461-43E2-6D96-9A32-AC3D4D81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09238"/>
              </p:ext>
            </p:extLst>
          </p:nvPr>
        </p:nvGraphicFramePr>
        <p:xfrm>
          <a:off x="511788" y="565512"/>
          <a:ext cx="10357756" cy="6029786"/>
        </p:xfrm>
        <a:graphic>
          <a:graphicData uri="http://schemas.openxmlformats.org/drawingml/2006/table">
            <a:tbl>
              <a:tblPr firstRow="1" bandRow="1"/>
              <a:tblGrid>
                <a:gridCol w="1826924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3356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7536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4361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six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 five o’clock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together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eleven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 luck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/ people become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Happy Christmas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become / get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he/she/it becomes / gets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3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become / get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Happy Birthday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Get well soon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become / get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152569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(e.g. to places/events)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Switzerland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house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(e.g. countries/cities)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sea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>
            <a:hlinkClick r:id="" action="ppaction://noaction">
              <a:snd r:embed="rId3" name="T3_W5_7.1.wav"/>
            </a:hlinkClick>
          </p:cNvPr>
          <p:cNvSpPr txBox="1"/>
          <p:nvPr/>
        </p:nvSpPr>
        <p:spPr>
          <a:xfrm>
            <a:off x="3302200" y="0"/>
            <a:ext cx="36825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[-g] [-d] [-b] 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89" y="43400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9FB4895-9CE3-4724-A615-F6B29A8AB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20" y="135916"/>
            <a:ext cx="1579001" cy="963251"/>
          </a:xfrm>
          <a:prstGeom prst="rect">
            <a:avLst/>
          </a:prstGeom>
        </p:spPr>
      </p:pic>
      <p:sp>
        <p:nvSpPr>
          <p:cNvPr id="38" name="CustomShape 3">
            <a:extLst>
              <a:ext uri="{FF2B5EF4-FFF2-40B4-BE49-F238E27FC236}">
                <a16:creationId xmlns:a16="http://schemas.microsoft.com/office/drawing/2014/main" id="{19D5FCAD-0914-4381-BED5-9658EC2C5B54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17908F93-AFA4-441F-A7C3-E0017C9E594F}"/>
              </a:ext>
            </a:extLst>
          </p:cNvPr>
          <p:cNvSpPr txBox="1">
            <a:spLocks/>
          </p:cNvSpPr>
          <p:nvPr/>
        </p:nvSpPr>
        <p:spPr>
          <a:xfrm>
            <a:off x="10391820" y="1144439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C7FDDD-2D50-38BF-D1AB-0DD42791430E}"/>
              </a:ext>
            </a:extLst>
          </p:cNvPr>
          <p:cNvGraphicFramePr>
            <a:graphicFrameLocks noGrp="1"/>
          </p:cNvGraphicFramePr>
          <p:nvPr/>
        </p:nvGraphicFramePr>
        <p:xfrm>
          <a:off x="644541" y="2574806"/>
          <a:ext cx="10563592" cy="3688080"/>
        </p:xfrm>
        <a:graphic>
          <a:graphicData uri="http://schemas.openxmlformats.org/drawingml/2006/table">
            <a:tbl>
              <a:tblPr firstRow="1" bandRow="1"/>
              <a:tblGrid>
                <a:gridCol w="5900179">
                  <a:extLst>
                    <a:ext uri="{9D8B030D-6E8A-4147-A177-3AD203B41FA5}">
                      <a16:colId xmlns:a16="http://schemas.microsoft.com/office/drawing/2014/main" val="1697490510"/>
                    </a:ext>
                  </a:extLst>
                </a:gridCol>
                <a:gridCol w="1806461">
                  <a:extLst>
                    <a:ext uri="{9D8B030D-6E8A-4147-A177-3AD203B41FA5}">
                      <a16:colId xmlns:a16="http://schemas.microsoft.com/office/drawing/2014/main" val="2312480290"/>
                    </a:ext>
                  </a:extLst>
                </a:gridCol>
                <a:gridCol w="1428476">
                  <a:extLst>
                    <a:ext uri="{9D8B030D-6E8A-4147-A177-3AD203B41FA5}">
                      <a16:colId xmlns:a16="http://schemas.microsoft.com/office/drawing/2014/main" val="139873084"/>
                    </a:ext>
                  </a:extLst>
                </a:gridCol>
                <a:gridCol w="1428476">
                  <a:extLst>
                    <a:ext uri="{9D8B030D-6E8A-4147-A177-3AD203B41FA5}">
                      <a16:colId xmlns:a16="http://schemas.microsoft.com/office/drawing/2014/main" val="1318863708"/>
                    </a:ext>
                  </a:extLst>
                </a:gridCol>
              </a:tblGrid>
              <a:tr h="91452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Bal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wir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mein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Freun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zwölf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 Er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bekommt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ein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Fahrra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zum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Geburtsta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</a:t>
                      </a:r>
                      <a:r>
                        <a:rPr kumimoji="0" lang="en-GB" sz="28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kumimoji="0" lang="en-GB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754542"/>
                  </a:ext>
                </a:extLst>
              </a:tr>
              <a:tr h="91452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Sei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ihr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alle auf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dem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Bil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? Ich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sehe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Jako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nicht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kumimoji="0" lang="en-GB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2D82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467240"/>
                  </a:ext>
                </a:extLst>
              </a:tr>
              <a:tr h="75931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Dein Hun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springt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ins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Schwimmba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, Bern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! Er ma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2D8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das Wasser!</a:t>
                      </a:r>
                      <a:endParaRPr kumimoji="0" lang="en-GB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902142"/>
                  </a:ext>
                </a:extLst>
              </a:tr>
            </a:tbl>
          </a:graphicData>
        </a:graphic>
      </p:graphicFrame>
      <p:sp>
        <p:nvSpPr>
          <p:cNvPr id="5" name="CustomShape 23">
            <a:hlinkClick r:id="" action="ppaction://noaction">
              <a:snd r:embed="rId5" name="T3_W5F_2.3.wav"/>
            </a:hlinkClick>
            <a:extLst>
              <a:ext uri="{FF2B5EF4-FFF2-40B4-BE49-F238E27FC236}">
                <a16:creationId xmlns:a16="http://schemas.microsoft.com/office/drawing/2014/main" id="{4766CBC6-769B-44F4-8FA8-BD68352FD621}"/>
              </a:ext>
            </a:extLst>
          </p:cNvPr>
          <p:cNvSpPr/>
          <p:nvPr/>
        </p:nvSpPr>
        <p:spPr>
          <a:xfrm>
            <a:off x="83813" y="263169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CustomShape 23">
            <a:hlinkClick r:id="" action="ppaction://noaction">
              <a:snd r:embed="rId6" name="T3_W5F_2.4.wav"/>
            </a:hlinkClick>
            <a:extLst>
              <a:ext uri="{FF2B5EF4-FFF2-40B4-BE49-F238E27FC236}">
                <a16:creationId xmlns:a16="http://schemas.microsoft.com/office/drawing/2014/main" id="{E383F9F7-F387-B2C0-9AAA-7C039BE05883}"/>
              </a:ext>
            </a:extLst>
          </p:cNvPr>
          <p:cNvSpPr/>
          <p:nvPr/>
        </p:nvSpPr>
        <p:spPr>
          <a:xfrm>
            <a:off x="83813" y="400670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ustomShape 23">
            <a:hlinkClick r:id="" action="ppaction://noaction">
              <a:snd r:embed="rId7" name="T3_W5F_2.5.wav"/>
            </a:hlinkClick>
            <a:extLst>
              <a:ext uri="{FF2B5EF4-FFF2-40B4-BE49-F238E27FC236}">
                <a16:creationId xmlns:a16="http://schemas.microsoft.com/office/drawing/2014/main" id="{28172AF5-BBA1-9012-D17C-0BEBA2182957}"/>
              </a:ext>
            </a:extLst>
          </p:cNvPr>
          <p:cNvSpPr/>
          <p:nvPr/>
        </p:nvSpPr>
        <p:spPr>
          <a:xfrm>
            <a:off x="83813" y="4938795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E3FAA-29FA-346F-19D5-9B1210A867B7}"/>
              </a:ext>
            </a:extLst>
          </p:cNvPr>
          <p:cNvSpPr txBox="1"/>
          <p:nvPr/>
        </p:nvSpPr>
        <p:spPr>
          <a:xfrm>
            <a:off x="6434331" y="2125489"/>
            <a:ext cx="187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[-g]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26825-F3F6-68FE-D561-BE6568791BDB}"/>
              </a:ext>
            </a:extLst>
          </p:cNvPr>
          <p:cNvSpPr txBox="1"/>
          <p:nvPr/>
        </p:nvSpPr>
        <p:spPr>
          <a:xfrm>
            <a:off x="8042058" y="2127221"/>
            <a:ext cx="177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[-d]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CEFE9-374D-80E2-E526-A120C866FC70}"/>
              </a:ext>
            </a:extLst>
          </p:cNvPr>
          <p:cNvSpPr txBox="1"/>
          <p:nvPr/>
        </p:nvSpPr>
        <p:spPr>
          <a:xfrm>
            <a:off x="9608323" y="2104137"/>
            <a:ext cx="177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[-b]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8" name="T3_W5F_2.1.wav"/>
            </a:hlinkClick>
            <a:extLst>
              <a:ext uri="{FF2B5EF4-FFF2-40B4-BE49-F238E27FC236}">
                <a16:creationId xmlns:a16="http://schemas.microsoft.com/office/drawing/2014/main" id="{518A7C1D-EBD8-A73D-1148-EA479EC20191}"/>
              </a:ext>
            </a:extLst>
          </p:cNvPr>
          <p:cNvSpPr txBox="1"/>
          <p:nvPr/>
        </p:nvSpPr>
        <p:spPr>
          <a:xfrm>
            <a:off x="5783000" y="163398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Lies 💬</a:t>
            </a:r>
          </a:p>
        </p:txBody>
      </p:sp>
      <p:sp>
        <p:nvSpPr>
          <p:cNvPr id="14" name="TextBox 13">
            <a:hlinkClick r:id="" action="ppaction://noaction">
              <a:snd r:embed="rId9" name="T3_W5F_2.2.wav"/>
            </a:hlinkClick>
            <a:extLst>
              <a:ext uri="{FF2B5EF4-FFF2-40B4-BE49-F238E27FC236}">
                <a16:creationId xmlns:a16="http://schemas.microsoft.com/office/drawing/2014/main" id="{D614896C-624E-6941-038E-948A21926BAA}"/>
              </a:ext>
            </a:extLst>
          </p:cNvPr>
          <p:cNvSpPr txBox="1"/>
          <p:nvPr/>
        </p:nvSpPr>
        <p:spPr>
          <a:xfrm>
            <a:off x="7730050" y="1683835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zähle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9E399C-8D39-033A-7261-B2AF80F845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1" y="2863673"/>
            <a:ext cx="409801" cy="426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508B2F-8FF5-DB54-CF21-C1EEE7C263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22" y="2849115"/>
            <a:ext cx="409801" cy="426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FC1884-E5B2-600E-8293-8EF5FF1E85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98" y="2867614"/>
            <a:ext cx="409801" cy="426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F54B6E-0D82-B6E4-4D8B-503792A5D4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57" y="4010594"/>
            <a:ext cx="409801" cy="426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5AF5D-B0BE-9396-650D-01586BA5AE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47" y="4021540"/>
            <a:ext cx="409801" cy="426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EFC5E4-54BE-8529-37E3-810729089B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97" y="5172073"/>
            <a:ext cx="409801" cy="426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127DFA-0745-5297-A856-A69E47DC7F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90" y="5162867"/>
            <a:ext cx="409801" cy="4268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7CD631-DB91-1F55-4C80-78BD459E40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90" y="5182346"/>
            <a:ext cx="409801" cy="426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9B1DF7-B564-9C4C-B1FD-87603C7211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19" y="4001970"/>
            <a:ext cx="409801" cy="4268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EDAB38-BF57-5AA1-6095-961154B1BD6F}"/>
              </a:ext>
            </a:extLst>
          </p:cNvPr>
          <p:cNvSpPr txBox="1"/>
          <p:nvPr/>
        </p:nvSpPr>
        <p:spPr>
          <a:xfrm>
            <a:off x="11276922" y="2776227"/>
            <a:ext cx="76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[5]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781E20-B655-6ABA-46BF-85CA46DED78A}"/>
              </a:ext>
            </a:extLst>
          </p:cNvPr>
          <p:cNvSpPr txBox="1"/>
          <p:nvPr/>
        </p:nvSpPr>
        <p:spPr>
          <a:xfrm>
            <a:off x="11275105" y="4065391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[3]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14C693-00EE-F5C7-2D28-815D1FBED37E}"/>
              </a:ext>
            </a:extLst>
          </p:cNvPr>
          <p:cNvSpPr txBox="1"/>
          <p:nvPr/>
        </p:nvSpPr>
        <p:spPr>
          <a:xfrm>
            <a:off x="11291910" y="5609221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[4]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26E004-7601-19DE-C433-525AD851C47A}"/>
              </a:ext>
            </a:extLst>
          </p:cNvPr>
          <p:cNvSpPr/>
          <p:nvPr/>
        </p:nvSpPr>
        <p:spPr>
          <a:xfrm>
            <a:off x="692951" y="2631768"/>
            <a:ext cx="5759907" cy="1284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CE11571-A18E-2D21-BA36-3A4ECD55331B}"/>
              </a:ext>
            </a:extLst>
          </p:cNvPr>
          <p:cNvSpPr/>
          <p:nvPr/>
        </p:nvSpPr>
        <p:spPr>
          <a:xfrm>
            <a:off x="678356" y="3985253"/>
            <a:ext cx="5774502" cy="8582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33F1E9-8E70-5898-9749-197EAD639364}"/>
              </a:ext>
            </a:extLst>
          </p:cNvPr>
          <p:cNvSpPr/>
          <p:nvPr/>
        </p:nvSpPr>
        <p:spPr>
          <a:xfrm>
            <a:off x="657989" y="4926682"/>
            <a:ext cx="5794869" cy="1267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60EB86-1CFB-54A1-CA51-FE8DD2968EB6}"/>
              </a:ext>
            </a:extLst>
          </p:cNvPr>
          <p:cNvGrpSpPr/>
          <p:nvPr/>
        </p:nvGrpSpPr>
        <p:grpSpPr>
          <a:xfrm>
            <a:off x="6905465" y="1158532"/>
            <a:ext cx="914400" cy="914400"/>
            <a:chOff x="8257923" y="513971"/>
            <a:chExt cx="914400" cy="914400"/>
          </a:xfrm>
        </p:grpSpPr>
        <p:pic>
          <p:nvPicPr>
            <p:cNvPr id="42" name="Graphic 41" descr="User with solid fill">
              <a:extLst>
                <a:ext uri="{FF2B5EF4-FFF2-40B4-BE49-F238E27FC236}">
                  <a16:creationId xmlns:a16="http://schemas.microsoft.com/office/drawing/2014/main" id="{B86E01E4-9B1E-775F-00B7-E698A0D24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7923" y="513971"/>
              <a:ext cx="914400" cy="914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F81CA0-E65B-6124-C270-A14992F57116}"/>
                </a:ext>
              </a:extLst>
            </p:cNvPr>
            <p:cNvSpPr txBox="1"/>
            <p:nvPr/>
          </p:nvSpPr>
          <p:spPr>
            <a:xfrm>
              <a:off x="8519363" y="909438"/>
              <a:ext cx="27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AE7075-1C66-11BA-40CB-307AD9032F64}"/>
              </a:ext>
            </a:extLst>
          </p:cNvPr>
          <p:cNvGrpSpPr/>
          <p:nvPr/>
        </p:nvGrpSpPr>
        <p:grpSpPr>
          <a:xfrm>
            <a:off x="4966528" y="1215208"/>
            <a:ext cx="914400" cy="914400"/>
            <a:chOff x="8257923" y="513971"/>
            <a:chExt cx="914400" cy="914400"/>
          </a:xfrm>
        </p:grpSpPr>
        <p:pic>
          <p:nvPicPr>
            <p:cNvPr id="45" name="Graphic 44" descr="User with solid fill">
              <a:extLst>
                <a:ext uri="{FF2B5EF4-FFF2-40B4-BE49-F238E27FC236}">
                  <a16:creationId xmlns:a16="http://schemas.microsoft.com/office/drawing/2014/main" id="{4D4E7C74-E987-3FFA-0354-99AA66AD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7923" y="513971"/>
              <a:ext cx="914400" cy="914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F7BAB99-1D86-3C55-42DB-1478F371B46B}"/>
                </a:ext>
              </a:extLst>
            </p:cNvPr>
            <p:cNvSpPr txBox="1"/>
            <p:nvPr/>
          </p:nvSpPr>
          <p:spPr>
            <a:xfrm>
              <a:off x="8519363" y="909438"/>
              <a:ext cx="27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74B054-70C9-65EB-E9B1-1F02BE32D1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74" y="2855176"/>
            <a:ext cx="409801" cy="426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85A8-82B5-88C1-13C4-BD5B39580E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19" y="3439104"/>
            <a:ext cx="409801" cy="426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0B0667-74AE-7EDE-169F-F85093F9C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76" y="5182346"/>
            <a:ext cx="409801" cy="42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>
            <a:hlinkClick r:id="" action="ppaction://noaction">
              <a:snd r:embed="rId3" name="T3_W5_7.1.wav"/>
            </a:hlinkClick>
          </p:cNvPr>
          <p:cNvSpPr txBox="1"/>
          <p:nvPr/>
        </p:nvSpPr>
        <p:spPr>
          <a:xfrm>
            <a:off x="3302200" y="0"/>
            <a:ext cx="36825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[-g] [-d] [-b] 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89" y="43400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9FB4895-9CE3-4724-A615-F6B29A8AB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20" y="135916"/>
            <a:ext cx="1579001" cy="963251"/>
          </a:xfrm>
          <a:prstGeom prst="rect">
            <a:avLst/>
          </a:prstGeom>
        </p:spPr>
      </p:pic>
      <p:sp>
        <p:nvSpPr>
          <p:cNvPr id="38" name="CustomShape 3">
            <a:extLst>
              <a:ext uri="{FF2B5EF4-FFF2-40B4-BE49-F238E27FC236}">
                <a16:creationId xmlns:a16="http://schemas.microsoft.com/office/drawing/2014/main" id="{19D5FCAD-0914-4381-BED5-9658EC2C5B54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17908F93-AFA4-441F-A7C3-E0017C9E594F}"/>
              </a:ext>
            </a:extLst>
          </p:cNvPr>
          <p:cNvSpPr txBox="1">
            <a:spLocks/>
          </p:cNvSpPr>
          <p:nvPr/>
        </p:nvSpPr>
        <p:spPr>
          <a:xfrm>
            <a:off x="10391820" y="1144439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C7FDDD-2D50-38BF-D1AB-0DD42791430E}"/>
              </a:ext>
            </a:extLst>
          </p:cNvPr>
          <p:cNvGraphicFramePr>
            <a:graphicFrameLocks noGrp="1"/>
          </p:cNvGraphicFramePr>
          <p:nvPr/>
        </p:nvGraphicFramePr>
        <p:xfrm>
          <a:off x="552346" y="2562850"/>
          <a:ext cx="10563592" cy="3261360"/>
        </p:xfrm>
        <a:graphic>
          <a:graphicData uri="http://schemas.openxmlformats.org/drawingml/2006/table">
            <a:tbl>
              <a:tblPr firstRow="1" bandRow="1"/>
              <a:tblGrid>
                <a:gridCol w="5900179">
                  <a:extLst>
                    <a:ext uri="{9D8B030D-6E8A-4147-A177-3AD203B41FA5}">
                      <a16:colId xmlns:a16="http://schemas.microsoft.com/office/drawing/2014/main" val="1697490510"/>
                    </a:ext>
                  </a:extLst>
                </a:gridCol>
                <a:gridCol w="1806461">
                  <a:extLst>
                    <a:ext uri="{9D8B030D-6E8A-4147-A177-3AD203B41FA5}">
                      <a16:colId xmlns:a16="http://schemas.microsoft.com/office/drawing/2014/main" val="2312480290"/>
                    </a:ext>
                  </a:extLst>
                </a:gridCol>
                <a:gridCol w="1428476">
                  <a:extLst>
                    <a:ext uri="{9D8B030D-6E8A-4147-A177-3AD203B41FA5}">
                      <a16:colId xmlns:a16="http://schemas.microsoft.com/office/drawing/2014/main" val="139873084"/>
                    </a:ext>
                  </a:extLst>
                </a:gridCol>
                <a:gridCol w="1428476">
                  <a:extLst>
                    <a:ext uri="{9D8B030D-6E8A-4147-A177-3AD203B41FA5}">
                      <a16:colId xmlns:a16="http://schemas.microsoft.com/office/drawing/2014/main" val="1318863708"/>
                    </a:ext>
                  </a:extLst>
                </a:gridCol>
              </a:tblGrid>
              <a:tr h="91452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Ich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höre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meine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Lie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lingsmusik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auf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dem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Zu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Ma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st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du dieses Lie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754542"/>
                  </a:ext>
                </a:extLst>
              </a:tr>
              <a:tr h="91452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Mein Hun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ist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mein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bester Freun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 Er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ist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sehr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lie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kumimoji="0" lang="en-GB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2D82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467240"/>
                  </a:ext>
                </a:extLst>
              </a:tr>
              <a:tr h="63494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Auf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diesem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Ber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gibt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es bal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Schnee.</a:t>
                      </a:r>
                      <a:endParaRPr kumimoji="0" lang="en-GB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902142"/>
                  </a:ext>
                </a:extLst>
              </a:tr>
            </a:tbl>
          </a:graphicData>
        </a:graphic>
      </p:graphicFrame>
      <p:sp>
        <p:nvSpPr>
          <p:cNvPr id="5" name="CustomShape 23">
            <a:hlinkClick r:id="" action="ppaction://noaction">
              <a:snd r:embed="rId5" name="T3_W5F_3.1.wav"/>
            </a:hlinkClick>
            <a:extLst>
              <a:ext uri="{FF2B5EF4-FFF2-40B4-BE49-F238E27FC236}">
                <a16:creationId xmlns:a16="http://schemas.microsoft.com/office/drawing/2014/main" id="{4766CBC6-769B-44F4-8FA8-BD68352FD621}"/>
              </a:ext>
            </a:extLst>
          </p:cNvPr>
          <p:cNvSpPr/>
          <p:nvPr/>
        </p:nvSpPr>
        <p:spPr>
          <a:xfrm>
            <a:off x="24464" y="2611365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CustomShape 23">
            <a:hlinkClick r:id="" action="ppaction://noaction">
              <a:snd r:embed="rId6" name="T3_W5F_3.2.wav"/>
            </a:hlinkClick>
            <a:extLst>
              <a:ext uri="{FF2B5EF4-FFF2-40B4-BE49-F238E27FC236}">
                <a16:creationId xmlns:a16="http://schemas.microsoft.com/office/drawing/2014/main" id="{E383F9F7-F387-B2C0-9AAA-7C039BE05883}"/>
              </a:ext>
            </a:extLst>
          </p:cNvPr>
          <p:cNvSpPr/>
          <p:nvPr/>
        </p:nvSpPr>
        <p:spPr>
          <a:xfrm>
            <a:off x="24464" y="3974667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ustomShape 23">
            <a:hlinkClick r:id="" action="ppaction://noaction">
              <a:snd r:embed="rId7" name="T3_W5F_3.3.wav"/>
            </a:hlinkClick>
            <a:extLst>
              <a:ext uri="{FF2B5EF4-FFF2-40B4-BE49-F238E27FC236}">
                <a16:creationId xmlns:a16="http://schemas.microsoft.com/office/drawing/2014/main" id="{28172AF5-BBA1-9012-D17C-0BEBA2182957}"/>
              </a:ext>
            </a:extLst>
          </p:cNvPr>
          <p:cNvSpPr/>
          <p:nvPr/>
        </p:nvSpPr>
        <p:spPr>
          <a:xfrm>
            <a:off x="24464" y="492163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E3FAA-29FA-346F-19D5-9B1210A867B7}"/>
              </a:ext>
            </a:extLst>
          </p:cNvPr>
          <p:cNvSpPr txBox="1"/>
          <p:nvPr/>
        </p:nvSpPr>
        <p:spPr>
          <a:xfrm>
            <a:off x="6434331" y="2125489"/>
            <a:ext cx="187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[-g]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26825-F3F6-68FE-D561-BE6568791BDB}"/>
              </a:ext>
            </a:extLst>
          </p:cNvPr>
          <p:cNvSpPr txBox="1"/>
          <p:nvPr/>
        </p:nvSpPr>
        <p:spPr>
          <a:xfrm>
            <a:off x="8042058" y="2127221"/>
            <a:ext cx="177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[-d]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CEFE9-374D-80E2-E526-A120C866FC70}"/>
              </a:ext>
            </a:extLst>
          </p:cNvPr>
          <p:cNvSpPr txBox="1"/>
          <p:nvPr/>
        </p:nvSpPr>
        <p:spPr>
          <a:xfrm>
            <a:off x="9608323" y="2104137"/>
            <a:ext cx="177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[-b]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8" name="T3_W5F_2.1.wav"/>
            </a:hlinkClick>
            <a:extLst>
              <a:ext uri="{FF2B5EF4-FFF2-40B4-BE49-F238E27FC236}">
                <a16:creationId xmlns:a16="http://schemas.microsoft.com/office/drawing/2014/main" id="{518A7C1D-EBD8-A73D-1148-EA479EC20191}"/>
              </a:ext>
            </a:extLst>
          </p:cNvPr>
          <p:cNvSpPr txBox="1"/>
          <p:nvPr/>
        </p:nvSpPr>
        <p:spPr>
          <a:xfrm>
            <a:off x="5783000" y="163398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Lies 💬</a:t>
            </a:r>
          </a:p>
        </p:txBody>
      </p:sp>
      <p:sp>
        <p:nvSpPr>
          <p:cNvPr id="14" name="TextBox 13">
            <a:hlinkClick r:id="" action="ppaction://noaction">
              <a:snd r:embed="rId9" name="T3_W5F_2.2.wav"/>
            </a:hlinkClick>
            <a:extLst>
              <a:ext uri="{FF2B5EF4-FFF2-40B4-BE49-F238E27FC236}">
                <a16:creationId xmlns:a16="http://schemas.microsoft.com/office/drawing/2014/main" id="{D614896C-624E-6941-038E-948A21926BAA}"/>
              </a:ext>
            </a:extLst>
          </p:cNvPr>
          <p:cNvSpPr txBox="1"/>
          <p:nvPr/>
        </p:nvSpPr>
        <p:spPr>
          <a:xfrm>
            <a:off x="7730050" y="1683835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zähle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9E399C-8D39-033A-7261-B2AF80F845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52" y="2789472"/>
            <a:ext cx="409801" cy="426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508B2F-8FF5-DB54-CF21-C1EEE7C263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2" y="2818109"/>
            <a:ext cx="409801" cy="426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FC1884-E5B2-600E-8293-8EF5FF1E85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27" y="2825680"/>
            <a:ext cx="409801" cy="426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F54B6E-0D82-B6E4-4D8B-503792A5D4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99" y="2787830"/>
            <a:ext cx="409801" cy="426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5AF5D-B0BE-9396-650D-01586BA5AE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09" y="4094284"/>
            <a:ext cx="409801" cy="426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EFC5E4-54BE-8529-37E3-810729089B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98" y="4076907"/>
            <a:ext cx="409801" cy="426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127DFA-0745-5297-A856-A69E47DC7F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02" y="5055884"/>
            <a:ext cx="409801" cy="426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9B1DF7-B564-9C4C-B1FD-87603C7211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94" y="4117890"/>
            <a:ext cx="409801" cy="4268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EDAB38-BF57-5AA1-6095-961154B1BD6F}"/>
              </a:ext>
            </a:extLst>
          </p:cNvPr>
          <p:cNvSpPr txBox="1"/>
          <p:nvPr/>
        </p:nvSpPr>
        <p:spPr>
          <a:xfrm>
            <a:off x="11276922" y="2776227"/>
            <a:ext cx="76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[4]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781E20-B655-6ABA-46BF-85CA46DED78A}"/>
              </a:ext>
            </a:extLst>
          </p:cNvPr>
          <p:cNvSpPr txBox="1"/>
          <p:nvPr/>
        </p:nvSpPr>
        <p:spPr>
          <a:xfrm>
            <a:off x="11276922" y="3726207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[3]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14C693-00EE-F5C7-2D28-815D1FBED37E}"/>
              </a:ext>
            </a:extLst>
          </p:cNvPr>
          <p:cNvSpPr txBox="1"/>
          <p:nvPr/>
        </p:nvSpPr>
        <p:spPr>
          <a:xfrm>
            <a:off x="11262280" y="4615955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[2]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26E004-7601-19DE-C433-525AD851C47A}"/>
              </a:ext>
            </a:extLst>
          </p:cNvPr>
          <p:cNvSpPr/>
          <p:nvPr/>
        </p:nvSpPr>
        <p:spPr>
          <a:xfrm>
            <a:off x="601062" y="2584202"/>
            <a:ext cx="5752777" cy="1283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CE11571-A18E-2D21-BA36-3A4ECD55331B}"/>
              </a:ext>
            </a:extLst>
          </p:cNvPr>
          <p:cNvSpPr/>
          <p:nvPr/>
        </p:nvSpPr>
        <p:spPr>
          <a:xfrm>
            <a:off x="625492" y="4008938"/>
            <a:ext cx="5759907" cy="8054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33F1E9-8E70-5898-9749-197EAD639364}"/>
              </a:ext>
            </a:extLst>
          </p:cNvPr>
          <p:cNvSpPr/>
          <p:nvPr/>
        </p:nvSpPr>
        <p:spPr>
          <a:xfrm>
            <a:off x="564958" y="4968425"/>
            <a:ext cx="5664135" cy="829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60EB86-1CFB-54A1-CA51-FE8DD2968EB6}"/>
              </a:ext>
            </a:extLst>
          </p:cNvPr>
          <p:cNvGrpSpPr/>
          <p:nvPr/>
        </p:nvGrpSpPr>
        <p:grpSpPr>
          <a:xfrm>
            <a:off x="4960203" y="1211089"/>
            <a:ext cx="914400" cy="914400"/>
            <a:chOff x="8257923" y="513971"/>
            <a:chExt cx="914400" cy="914400"/>
          </a:xfrm>
        </p:grpSpPr>
        <p:pic>
          <p:nvPicPr>
            <p:cNvPr id="42" name="Graphic 41" descr="User with solid fill">
              <a:extLst>
                <a:ext uri="{FF2B5EF4-FFF2-40B4-BE49-F238E27FC236}">
                  <a16:creationId xmlns:a16="http://schemas.microsoft.com/office/drawing/2014/main" id="{B86E01E4-9B1E-775F-00B7-E698A0D24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7923" y="513971"/>
              <a:ext cx="914400" cy="914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F81CA0-E65B-6124-C270-A14992F57116}"/>
                </a:ext>
              </a:extLst>
            </p:cNvPr>
            <p:cNvSpPr txBox="1"/>
            <p:nvPr/>
          </p:nvSpPr>
          <p:spPr>
            <a:xfrm>
              <a:off x="8519363" y="909438"/>
              <a:ext cx="27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188CFA7-D323-333F-5949-65C0D152E4C4}"/>
              </a:ext>
            </a:extLst>
          </p:cNvPr>
          <p:cNvGrpSpPr/>
          <p:nvPr/>
        </p:nvGrpSpPr>
        <p:grpSpPr>
          <a:xfrm>
            <a:off x="6847591" y="1174152"/>
            <a:ext cx="914400" cy="914400"/>
            <a:chOff x="8257923" y="513971"/>
            <a:chExt cx="914400" cy="914400"/>
          </a:xfrm>
        </p:grpSpPr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79A742DC-A6CC-9CD7-2BFA-4CF17063D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7923" y="513971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DFD2F5-62B5-F7CB-67C9-F05FF91C9319}"/>
                </a:ext>
              </a:extLst>
            </p:cNvPr>
            <p:cNvSpPr txBox="1"/>
            <p:nvPr/>
          </p:nvSpPr>
          <p:spPr>
            <a:xfrm>
              <a:off x="8519363" y="909438"/>
              <a:ext cx="27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2E432A8-F483-3D55-CE90-0396DBFF7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75" y="5055885"/>
            <a:ext cx="409801" cy="4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pic>
        <p:nvPicPr>
          <p:cNvPr id="102" name="Google Shape;183;p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09015" y="2327195"/>
            <a:ext cx="425555" cy="57098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-160931"/>
            <a:ext cx="7166397" cy="1144800"/>
          </a:xfrm>
        </p:spPr>
        <p:txBody>
          <a:bodyPr/>
          <a:lstStyle/>
          <a:p>
            <a:r>
              <a:rPr lang="en-GB" sz="3600" b="1" spc="-1" dirty="0">
                <a:latin typeface="Century Gothic" panose="020B0502020202020204" pitchFamily="34" charset="0"/>
                <a:ea typeface="Century Gothic"/>
              </a:rPr>
              <a:t>Present tense 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r>
              <a:rPr lang="en-GB" sz="3600" b="1" spc="-1" dirty="0"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3600" i="1" spc="-1" dirty="0">
                <a:latin typeface="Century Gothic" panose="020B0502020202020204" pitchFamily="34" charset="0"/>
                <a:ea typeface="Century Gothic"/>
              </a:rPr>
              <a:t>future meaning</a:t>
            </a:r>
            <a:endParaRPr lang="en-GB" sz="36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179763" y="769475"/>
            <a:ext cx="1096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German and English we can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use the present tense with a time phrase to talk about future actions: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CB71E2-B4A6-4B29-A2E7-C653CB798EA3}"/>
              </a:ext>
            </a:extLst>
          </p:cNvPr>
          <p:cNvSpPr/>
          <p:nvPr/>
        </p:nvSpPr>
        <p:spPr>
          <a:xfrm>
            <a:off x="492369" y="1839447"/>
            <a:ext cx="6565656" cy="47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55969-E017-4A7D-AFDC-43C722381F63}"/>
              </a:ext>
            </a:extLst>
          </p:cNvPr>
          <p:cNvSpPr txBox="1"/>
          <p:nvPr/>
        </p:nvSpPr>
        <p:spPr>
          <a:xfrm>
            <a:off x="533736" y="1837215"/>
            <a:ext cx="663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zwei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Wochen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fahren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Österreich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487083-F987-46DB-A23A-318A1B1103E6}"/>
              </a:ext>
            </a:extLst>
          </p:cNvPr>
          <p:cNvSpPr txBox="1"/>
          <p:nvPr/>
        </p:nvSpPr>
        <p:spPr>
          <a:xfrm>
            <a:off x="492368" y="2381857"/>
            <a:ext cx="89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two weeks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we’re going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Austria.</a:t>
            </a:r>
          </a:p>
        </p:txBody>
      </p:sp>
      <p:sp>
        <p:nvSpPr>
          <p:cNvPr id="30" name="Rounded Rectangular Callout 3">
            <a:extLst>
              <a:ext uri="{FF2B5EF4-FFF2-40B4-BE49-F238E27FC236}">
                <a16:creationId xmlns:a16="http://schemas.microsoft.com/office/drawing/2014/main" id="{F2C8CE62-D201-4DE4-A6F8-7F70E200E0DD}"/>
              </a:ext>
            </a:extLst>
          </p:cNvPr>
          <p:cNvSpPr/>
          <p:nvPr/>
        </p:nvSpPr>
        <p:spPr>
          <a:xfrm>
            <a:off x="8404797" y="1513471"/>
            <a:ext cx="3607440" cy="946082"/>
          </a:xfrm>
          <a:prstGeom prst="wedgeRoundRectCallout">
            <a:avLst>
              <a:gd name="adj1" fmla="val -167168"/>
              <a:gd name="adj2" fmla="val -8127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DAA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Use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Word Order 2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because the sentence starts with an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adverbial time phrase.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Rounded Rectangular Callout 3">
            <a:extLst>
              <a:ext uri="{FF2B5EF4-FFF2-40B4-BE49-F238E27FC236}">
                <a16:creationId xmlns:a16="http://schemas.microsoft.com/office/drawing/2014/main" id="{84311663-130C-4721-9255-3ED4A3B1A038}"/>
              </a:ext>
            </a:extLst>
          </p:cNvPr>
          <p:cNvSpPr/>
          <p:nvPr/>
        </p:nvSpPr>
        <p:spPr>
          <a:xfrm>
            <a:off x="8404797" y="2537178"/>
            <a:ext cx="3607440" cy="703760"/>
          </a:xfrm>
          <a:prstGeom prst="wedgeRoundRectCallout">
            <a:avLst>
              <a:gd name="adj1" fmla="val -162098"/>
              <a:gd name="adj2" fmla="val -16999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DAA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 English we use the present continuous (-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ing</a:t>
            </a:r>
            <a:r>
              <a:rPr lang="en-GB" sz="2000" kern="0" dirty="0">
                <a:solidFill>
                  <a:prstClr val="white"/>
                </a:solidFill>
              </a:rPr>
              <a:t>).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F47E86-1A43-42E6-977A-726DA399C72F}"/>
              </a:ext>
            </a:extLst>
          </p:cNvPr>
          <p:cNvSpPr/>
          <p:nvPr/>
        </p:nvSpPr>
        <p:spPr>
          <a:xfrm>
            <a:off x="179763" y="3262346"/>
            <a:ext cx="1096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that in German there is only one present tense;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same for repeated and ongoing actions: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ounded Rectangular Callout 3">
            <a:extLst>
              <a:ext uri="{FF2B5EF4-FFF2-40B4-BE49-F238E27FC236}">
                <a16:creationId xmlns:a16="http://schemas.microsoft.com/office/drawing/2014/main" id="{8F06F2CC-A9A9-4D3D-BFB9-87748309B38B}"/>
              </a:ext>
            </a:extLst>
          </p:cNvPr>
          <p:cNvSpPr/>
          <p:nvPr/>
        </p:nvSpPr>
        <p:spPr>
          <a:xfrm>
            <a:off x="6693373" y="4210991"/>
            <a:ext cx="3515144" cy="1088269"/>
          </a:xfrm>
          <a:prstGeom prst="wedgeRoundRectCallout">
            <a:avLst>
              <a:gd name="adj1" fmla="val -58850"/>
              <a:gd name="adj2" fmla="val -16999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DAA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It’s the time adverb that tells us how to translate into English.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E1D72E-BD14-4EB6-B8AD-812FA274FF48}"/>
              </a:ext>
            </a:extLst>
          </p:cNvPr>
          <p:cNvSpPr/>
          <p:nvPr/>
        </p:nvSpPr>
        <p:spPr>
          <a:xfrm>
            <a:off x="514979" y="4283566"/>
            <a:ext cx="5702941" cy="47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A7D6BE-C4CE-4311-833F-5E6A64C895E0}"/>
              </a:ext>
            </a:extLst>
          </p:cNvPr>
          <p:cNvSpPr txBox="1"/>
          <p:nvPr/>
        </p:nvSpPr>
        <p:spPr>
          <a:xfrm>
            <a:off x="556345" y="4281334"/>
            <a:ext cx="650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Normalerweise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fahren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Wien.</a:t>
            </a:r>
          </a:p>
        </p:txBody>
      </p:sp>
      <p:pic>
        <p:nvPicPr>
          <p:cNvPr id="51" name="Google Shape;183;p8">
            <a:extLst>
              <a:ext uri="{FF2B5EF4-FFF2-40B4-BE49-F238E27FC236}">
                <a16:creationId xmlns:a16="http://schemas.microsoft.com/office/drawing/2014/main" id="{DC3568DC-21C5-49D8-A450-42938A00B23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2296" y="4809657"/>
            <a:ext cx="425555" cy="570988"/>
          </a:xfrm>
          <a:prstGeom prst="rect">
            <a:avLst/>
          </a:prstGeom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5D8E959-245D-43F3-B6D1-F3C93617EC73}"/>
              </a:ext>
            </a:extLst>
          </p:cNvPr>
          <p:cNvSpPr txBox="1"/>
          <p:nvPr/>
        </p:nvSpPr>
        <p:spPr>
          <a:xfrm>
            <a:off x="475649" y="4864319"/>
            <a:ext cx="89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Normally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go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Vienna.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0A07E3-1F6C-4705-AAF0-8DBACD51C311}"/>
              </a:ext>
            </a:extLst>
          </p:cNvPr>
          <p:cNvSpPr/>
          <p:nvPr/>
        </p:nvSpPr>
        <p:spPr>
          <a:xfrm>
            <a:off x="514979" y="5504197"/>
            <a:ext cx="5071433" cy="47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96DF99-71CC-4D46-A9B1-3E04772BDD4F}"/>
              </a:ext>
            </a:extLst>
          </p:cNvPr>
          <p:cNvSpPr txBox="1"/>
          <p:nvPr/>
        </p:nvSpPr>
        <p:spPr>
          <a:xfrm>
            <a:off x="556345" y="5501965"/>
            <a:ext cx="50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Heute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fahren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Innsbruck.</a:t>
            </a:r>
          </a:p>
        </p:txBody>
      </p:sp>
      <p:pic>
        <p:nvPicPr>
          <p:cNvPr id="55" name="Google Shape;183;p8">
            <a:extLst>
              <a:ext uri="{FF2B5EF4-FFF2-40B4-BE49-F238E27FC236}">
                <a16:creationId xmlns:a16="http://schemas.microsoft.com/office/drawing/2014/main" id="{A4504418-D10B-4FB9-9A36-950EFD8C282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2296" y="6030288"/>
            <a:ext cx="425555" cy="570988"/>
          </a:xfrm>
          <a:prstGeom prst="rect">
            <a:avLst/>
          </a:prstGeom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D306AB4-913D-47B2-8540-87539A532789}"/>
              </a:ext>
            </a:extLst>
          </p:cNvPr>
          <p:cNvSpPr txBox="1"/>
          <p:nvPr/>
        </p:nvSpPr>
        <p:spPr>
          <a:xfrm>
            <a:off x="514979" y="6076140"/>
            <a:ext cx="89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Today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are going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Innsbruck.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945DE2-5949-413A-88BC-67DF3F354C9C}"/>
              </a:ext>
            </a:extLst>
          </p:cNvPr>
          <p:cNvSpPr/>
          <p:nvPr/>
        </p:nvSpPr>
        <p:spPr>
          <a:xfrm>
            <a:off x="570414" y="4323538"/>
            <a:ext cx="2287086" cy="404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A047B2A-80B9-462A-A61F-223089F9B593}"/>
              </a:ext>
            </a:extLst>
          </p:cNvPr>
          <p:cNvSpPr/>
          <p:nvPr/>
        </p:nvSpPr>
        <p:spPr>
          <a:xfrm>
            <a:off x="578613" y="5544790"/>
            <a:ext cx="978725" cy="404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7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32" grpId="0"/>
      <p:bldP spid="42" grpId="0"/>
      <p:bldP spid="30" grpId="0" animBg="1"/>
      <p:bldP spid="33" grpId="0" animBg="1"/>
      <p:bldP spid="46" grpId="0"/>
      <p:bldP spid="47" grpId="0" animBg="1"/>
      <p:bldP spid="49" grpId="0" animBg="1"/>
      <p:bldP spid="50" grpId="0"/>
      <p:bldP spid="52" grpId="0"/>
      <p:bldP spid="53" grpId="0" animBg="1"/>
      <p:bldP spid="54" grpId="0"/>
      <p:bldP spid="56" grpId="0"/>
      <p:bldP spid="4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80868" y="693322"/>
            <a:ext cx="1127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Circle the</a:t>
            </a:r>
            <a:r>
              <a:rPr kumimoji="0" lang="es-AR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correct form of the present tense meaning in English.</a:t>
            </a:r>
            <a:endParaRPr kumimoji="0" lang="es-AR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124E8801-8FA9-4B78-B597-B39BE445449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241A1C-3F8F-41FF-B441-BB001F447FDA}"/>
              </a:ext>
            </a:extLst>
          </p:cNvPr>
          <p:cNvSpPr/>
          <p:nvPr/>
        </p:nvSpPr>
        <p:spPr>
          <a:xfrm>
            <a:off x="3943650" y="176002"/>
            <a:ext cx="5825828" cy="517320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50EA2C8-37B5-4D77-9D24-484957A50422}"/>
              </a:ext>
            </a:extLst>
          </p:cNvPr>
          <p:cNvSpPr/>
          <p:nvPr/>
        </p:nvSpPr>
        <p:spPr>
          <a:xfrm>
            <a:off x="3907855" y="210890"/>
            <a:ext cx="5936205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Lies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den Text. Was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machen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die Kinder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?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83598542-9850-4DFF-9F09-37A174B56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5724" y="-1114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B27E48-C4D8-4653-ACD8-1F3BD668313E}"/>
              </a:ext>
            </a:extLst>
          </p:cNvPr>
          <p:cNvSpPr/>
          <p:nvPr/>
        </p:nvSpPr>
        <p:spPr>
          <a:xfrm>
            <a:off x="180868" y="1154987"/>
            <a:ext cx="7345347" cy="5574513"/>
          </a:xfrm>
          <a:prstGeom prst="rect">
            <a:avLst/>
          </a:prstGeom>
          <a:solidFill>
            <a:srgbClr val="ECF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5CB5F-D121-41AF-8386-59CE4F9A1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81520"/>
              </p:ext>
            </p:extLst>
          </p:nvPr>
        </p:nvGraphicFramePr>
        <p:xfrm>
          <a:off x="7751298" y="1180938"/>
          <a:ext cx="4318782" cy="5548560"/>
        </p:xfrm>
        <a:graphic>
          <a:graphicData uri="http://schemas.openxmlformats.org/drawingml/2006/table">
            <a:tbl>
              <a:tblPr firstRow="1" bandRow="1"/>
              <a:tblGrid>
                <a:gridCol w="633828">
                  <a:extLst>
                    <a:ext uri="{9D8B030D-6E8A-4147-A177-3AD203B41FA5}">
                      <a16:colId xmlns:a16="http://schemas.microsoft.com/office/drawing/2014/main" val="4100428921"/>
                    </a:ext>
                  </a:extLst>
                </a:gridCol>
                <a:gridCol w="3684954">
                  <a:extLst>
                    <a:ext uri="{9D8B030D-6E8A-4147-A177-3AD203B41FA5}">
                      <a16:colId xmlns:a16="http://schemas.microsoft.com/office/drawing/2014/main" val="2419060073"/>
                    </a:ext>
                  </a:extLst>
                </a:gridCol>
              </a:tblGrid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goes / is going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063549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 / are going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684600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 / are going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399452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goes / is going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87997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wears / is wearing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6031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drives / is driving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743602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goes / is going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98201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comes / is coming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7471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CustomShape 23">
            <a:extLst>
              <a:ext uri="{FF2B5EF4-FFF2-40B4-BE49-F238E27FC236}">
                <a16:creationId xmlns:a16="http://schemas.microsoft.com/office/drawing/2014/main" id="{C713D71E-E529-42B3-9787-DAED257A66EE}"/>
              </a:ext>
            </a:extLst>
          </p:cNvPr>
          <p:cNvSpPr/>
          <p:nvPr/>
        </p:nvSpPr>
        <p:spPr>
          <a:xfrm>
            <a:off x="7839451" y="1390813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ustomShape 23">
            <a:extLst>
              <a:ext uri="{FF2B5EF4-FFF2-40B4-BE49-F238E27FC236}">
                <a16:creationId xmlns:a16="http://schemas.microsoft.com/office/drawing/2014/main" id="{CD834D84-A8FD-4A9A-8640-89BB222DA3BC}"/>
              </a:ext>
            </a:extLst>
          </p:cNvPr>
          <p:cNvSpPr/>
          <p:nvPr/>
        </p:nvSpPr>
        <p:spPr>
          <a:xfrm>
            <a:off x="285380" y="12067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5A678-F5E0-4BE8-92DB-FFE013C2E92C}"/>
              </a:ext>
            </a:extLst>
          </p:cNvPr>
          <p:cNvSpPr txBox="1"/>
          <p:nvPr/>
        </p:nvSpPr>
        <p:spPr>
          <a:xfrm>
            <a:off x="803634" y="1135261"/>
            <a:ext cx="6841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Samstags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geht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Leon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normalerweise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zum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Schwimmbad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</a:t>
            </a:r>
          </a:p>
        </p:txBody>
      </p:sp>
      <p:sp>
        <p:nvSpPr>
          <p:cNvPr id="18" name="CustomShape 23">
            <a:extLst>
              <a:ext uri="{FF2B5EF4-FFF2-40B4-BE49-F238E27FC236}">
                <a16:creationId xmlns:a16="http://schemas.microsoft.com/office/drawing/2014/main" id="{A3D636DC-B436-4010-8979-0BD93F9FAA38}"/>
              </a:ext>
            </a:extLst>
          </p:cNvPr>
          <p:cNvSpPr/>
          <p:nvPr/>
        </p:nvSpPr>
        <p:spPr>
          <a:xfrm>
            <a:off x="268154" y="19288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3ABC3-8435-4193-93BC-85D04EDA18F2}"/>
              </a:ext>
            </a:extLst>
          </p:cNvPr>
          <p:cNvSpPr txBox="1"/>
          <p:nvPr/>
        </p:nvSpPr>
        <p:spPr>
          <a:xfrm>
            <a:off x="803634" y="1914587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Morgen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xier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zusammen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Ronja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Innsbruck.</a:t>
            </a:r>
          </a:p>
        </p:txBody>
      </p:sp>
      <p:sp>
        <p:nvSpPr>
          <p:cNvPr id="20" name="CustomShape 23">
            <a:extLst>
              <a:ext uri="{FF2B5EF4-FFF2-40B4-BE49-F238E27FC236}">
                <a16:creationId xmlns:a16="http://schemas.microsoft.com/office/drawing/2014/main" id="{AC04B4D6-63A8-425F-9827-A334CB5CDF19}"/>
              </a:ext>
            </a:extLst>
          </p:cNvPr>
          <p:cNvSpPr/>
          <p:nvPr/>
        </p:nvSpPr>
        <p:spPr>
          <a:xfrm>
            <a:off x="285380" y="26509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26E8F0-B514-49E9-AE38-82DD3E516301}"/>
              </a:ext>
            </a:extLst>
          </p:cNvPr>
          <p:cNvSpPr txBox="1"/>
          <p:nvPr/>
        </p:nvSpPr>
        <p:spPr>
          <a:xfrm>
            <a:off x="803634" y="2638713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fahren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acht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Zug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Zürich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2" name="CustomShape 23">
            <a:extLst>
              <a:ext uri="{FF2B5EF4-FFF2-40B4-BE49-F238E27FC236}">
                <a16:creationId xmlns:a16="http://schemas.microsoft.com/office/drawing/2014/main" id="{94F44765-322B-4A77-A9E9-572CDE9122EE}"/>
              </a:ext>
            </a:extLst>
          </p:cNvPr>
          <p:cNvSpPr/>
          <p:nvPr/>
        </p:nvSpPr>
        <p:spPr>
          <a:xfrm>
            <a:off x="285380" y="33730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434F5-2394-4073-940C-6F0BB28ADC8A}"/>
              </a:ext>
            </a:extLst>
          </p:cNvPr>
          <p:cNvSpPr txBox="1"/>
          <p:nvPr/>
        </p:nvSpPr>
        <p:spPr>
          <a:xfrm>
            <a:off x="803634" y="3341595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heute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um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zwölf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Geburtstagsparty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4" name="CustomShape 23">
            <a:extLst>
              <a:ext uri="{FF2B5EF4-FFF2-40B4-BE49-F238E27FC236}">
                <a16:creationId xmlns:a16="http://schemas.microsoft.com/office/drawing/2014/main" id="{F7555B76-C3A6-4A48-B8A7-40994753ACC5}"/>
              </a:ext>
            </a:extLst>
          </p:cNvPr>
          <p:cNvSpPr/>
          <p:nvPr/>
        </p:nvSpPr>
        <p:spPr>
          <a:xfrm>
            <a:off x="285380" y="40951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C610C-229D-4693-ABE6-BAC46FD9951E}"/>
              </a:ext>
            </a:extLst>
          </p:cNvPr>
          <p:cNvSpPr txBox="1"/>
          <p:nvPr/>
        </p:nvSpPr>
        <p:spPr>
          <a:xfrm>
            <a:off x="803634" y="4059315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Er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trägt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Partykleidung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toll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*! 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6" name="CustomShape 23">
            <a:extLst>
              <a:ext uri="{FF2B5EF4-FFF2-40B4-BE49-F238E27FC236}">
                <a16:creationId xmlns:a16="http://schemas.microsoft.com/office/drawing/2014/main" id="{2D20C887-26BA-4D9D-99CE-F154CACE8D23}"/>
              </a:ext>
            </a:extLst>
          </p:cNvPr>
          <p:cNvSpPr/>
          <p:nvPr/>
        </p:nvSpPr>
        <p:spPr>
          <a:xfrm>
            <a:off x="268154" y="48172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D6B16-DA6A-4989-9905-01E737622322}"/>
              </a:ext>
            </a:extLst>
          </p:cNvPr>
          <p:cNvSpPr txBox="1"/>
          <p:nvPr/>
        </p:nvSpPr>
        <p:spPr>
          <a:xfrm>
            <a:off x="803634" y="4722241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Lothar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Epsach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Das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ein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Dorf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die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Party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dort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29" name="CustomShape 23">
            <a:extLst>
              <a:ext uri="{FF2B5EF4-FFF2-40B4-BE49-F238E27FC236}">
                <a16:creationId xmlns:a16="http://schemas.microsoft.com/office/drawing/2014/main" id="{C36748B7-C345-411B-B7C4-6FBF4BA0473F}"/>
              </a:ext>
            </a:extLst>
          </p:cNvPr>
          <p:cNvSpPr/>
          <p:nvPr/>
        </p:nvSpPr>
        <p:spPr>
          <a:xfrm>
            <a:off x="285380" y="55393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708BF-8518-4D39-904D-6D7D47329C06}"/>
              </a:ext>
            </a:extLst>
          </p:cNvPr>
          <p:cNvSpPr txBox="1"/>
          <p:nvPr/>
        </p:nvSpPr>
        <p:spPr>
          <a:xfrm>
            <a:off x="803634" y="5467515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Geburtstagskind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, Sophie,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normalerweise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Bus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Schule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07C7EC-8F2C-4E43-8E16-1698CA7A27C9}"/>
              </a:ext>
            </a:extLst>
          </p:cNvPr>
          <p:cNvSpPr txBox="1"/>
          <p:nvPr/>
        </p:nvSpPr>
        <p:spPr>
          <a:xfrm>
            <a:off x="803634" y="6242733"/>
            <a:ext cx="6881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kommt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oft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spät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CustomShape 23">
            <a:extLst>
              <a:ext uri="{FF2B5EF4-FFF2-40B4-BE49-F238E27FC236}">
                <a16:creationId xmlns:a16="http://schemas.microsoft.com/office/drawing/2014/main" id="{F7F47201-9120-4ECE-8397-775504A9FBFD}"/>
              </a:ext>
            </a:extLst>
          </p:cNvPr>
          <p:cNvSpPr/>
          <p:nvPr/>
        </p:nvSpPr>
        <p:spPr>
          <a:xfrm>
            <a:off x="285380" y="6261404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CustomShape 23">
            <a:extLst>
              <a:ext uri="{FF2B5EF4-FFF2-40B4-BE49-F238E27FC236}">
                <a16:creationId xmlns:a16="http://schemas.microsoft.com/office/drawing/2014/main" id="{3DC782F1-3CBF-41D4-8E83-A7C2A02AA87B}"/>
              </a:ext>
            </a:extLst>
          </p:cNvPr>
          <p:cNvSpPr/>
          <p:nvPr/>
        </p:nvSpPr>
        <p:spPr>
          <a:xfrm>
            <a:off x="7843004" y="2077847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CustomShape 23">
            <a:extLst>
              <a:ext uri="{FF2B5EF4-FFF2-40B4-BE49-F238E27FC236}">
                <a16:creationId xmlns:a16="http://schemas.microsoft.com/office/drawing/2014/main" id="{2DBFD19E-2D34-4D36-9CF3-A63959ABC2AC}"/>
              </a:ext>
            </a:extLst>
          </p:cNvPr>
          <p:cNvSpPr/>
          <p:nvPr/>
        </p:nvSpPr>
        <p:spPr>
          <a:xfrm>
            <a:off x="7835898" y="2741966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CustomShape 23">
            <a:extLst>
              <a:ext uri="{FF2B5EF4-FFF2-40B4-BE49-F238E27FC236}">
                <a16:creationId xmlns:a16="http://schemas.microsoft.com/office/drawing/2014/main" id="{686DAA7E-AC24-48BF-A8FE-A5B016256006}"/>
              </a:ext>
            </a:extLst>
          </p:cNvPr>
          <p:cNvSpPr/>
          <p:nvPr/>
        </p:nvSpPr>
        <p:spPr>
          <a:xfrm>
            <a:off x="7839451" y="3429000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CustomShape 23">
            <a:extLst>
              <a:ext uri="{FF2B5EF4-FFF2-40B4-BE49-F238E27FC236}">
                <a16:creationId xmlns:a16="http://schemas.microsoft.com/office/drawing/2014/main" id="{A31D5ABC-2F2F-4823-BC58-3FA66F22D0B5}"/>
              </a:ext>
            </a:extLst>
          </p:cNvPr>
          <p:cNvSpPr/>
          <p:nvPr/>
        </p:nvSpPr>
        <p:spPr>
          <a:xfrm>
            <a:off x="7850426" y="4156524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CustomShape 23">
            <a:extLst>
              <a:ext uri="{FF2B5EF4-FFF2-40B4-BE49-F238E27FC236}">
                <a16:creationId xmlns:a16="http://schemas.microsoft.com/office/drawing/2014/main" id="{1F6E925C-D37C-425A-BCE4-BA9E9F474ACA}"/>
              </a:ext>
            </a:extLst>
          </p:cNvPr>
          <p:cNvSpPr/>
          <p:nvPr/>
        </p:nvSpPr>
        <p:spPr>
          <a:xfrm>
            <a:off x="7853979" y="4843558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CustomShape 23">
            <a:extLst>
              <a:ext uri="{FF2B5EF4-FFF2-40B4-BE49-F238E27FC236}">
                <a16:creationId xmlns:a16="http://schemas.microsoft.com/office/drawing/2014/main" id="{C1B2657C-9685-469C-9591-0A278A31D65E}"/>
              </a:ext>
            </a:extLst>
          </p:cNvPr>
          <p:cNvSpPr/>
          <p:nvPr/>
        </p:nvSpPr>
        <p:spPr>
          <a:xfrm>
            <a:off x="7846873" y="5507677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CustomShape 23">
            <a:extLst>
              <a:ext uri="{FF2B5EF4-FFF2-40B4-BE49-F238E27FC236}">
                <a16:creationId xmlns:a16="http://schemas.microsoft.com/office/drawing/2014/main" id="{B1B5275A-9811-4B28-A761-7A13B3B16828}"/>
              </a:ext>
            </a:extLst>
          </p:cNvPr>
          <p:cNvSpPr/>
          <p:nvPr/>
        </p:nvSpPr>
        <p:spPr>
          <a:xfrm>
            <a:off x="7850426" y="6194711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CC633-DA0A-4B3D-B54E-3191B6259345}"/>
              </a:ext>
            </a:extLst>
          </p:cNvPr>
          <p:cNvSpPr txBox="1"/>
          <p:nvPr/>
        </p:nvSpPr>
        <p:spPr>
          <a:xfrm>
            <a:off x="4973101" y="6194711"/>
            <a:ext cx="24845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Century Gothic" panose="020B0502020202020204" pitchFamily="34" charset="0"/>
              </a:rPr>
              <a:t>aussehen</a:t>
            </a:r>
            <a:r>
              <a:rPr lang="en-GB" dirty="0">
                <a:latin typeface="Century Gothic" panose="020B0502020202020204" pitchFamily="34" charset="0"/>
              </a:rPr>
              <a:t> – to look (e.g. good)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252AFC-F31C-3D37-8506-4A9F5205295E}"/>
              </a:ext>
            </a:extLst>
          </p:cNvPr>
          <p:cNvSpPr/>
          <p:nvPr/>
        </p:nvSpPr>
        <p:spPr>
          <a:xfrm>
            <a:off x="8904473" y="1246396"/>
            <a:ext cx="1067604" cy="578696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D2B49D-4FB9-A3CC-1252-87BED9C9DB23}"/>
              </a:ext>
            </a:extLst>
          </p:cNvPr>
          <p:cNvSpPr/>
          <p:nvPr/>
        </p:nvSpPr>
        <p:spPr>
          <a:xfrm>
            <a:off x="9706742" y="1927910"/>
            <a:ext cx="1681624" cy="604925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C46B8B-FB09-AA89-454C-E7EB0B07A1BD}"/>
              </a:ext>
            </a:extLst>
          </p:cNvPr>
          <p:cNvSpPr/>
          <p:nvPr/>
        </p:nvSpPr>
        <p:spPr>
          <a:xfrm>
            <a:off x="9769478" y="2637683"/>
            <a:ext cx="1681624" cy="604925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AE9C672-2724-0515-1CE8-2C5D0E7ADFC0}"/>
              </a:ext>
            </a:extLst>
          </p:cNvPr>
          <p:cNvSpPr/>
          <p:nvPr/>
        </p:nvSpPr>
        <p:spPr>
          <a:xfrm>
            <a:off x="9996720" y="3313954"/>
            <a:ext cx="1681624" cy="604925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FB06A48-7932-2193-7A28-12FCBF5789B7}"/>
              </a:ext>
            </a:extLst>
          </p:cNvPr>
          <p:cNvSpPr/>
          <p:nvPr/>
        </p:nvSpPr>
        <p:spPr>
          <a:xfrm>
            <a:off x="9972077" y="4014063"/>
            <a:ext cx="1706267" cy="604925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1B5BB4-D39E-C545-ED2D-EF2FCF5982E4}"/>
              </a:ext>
            </a:extLst>
          </p:cNvPr>
          <p:cNvSpPr/>
          <p:nvPr/>
        </p:nvSpPr>
        <p:spPr>
          <a:xfrm>
            <a:off x="9969007" y="4698685"/>
            <a:ext cx="1908866" cy="604925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B71D1F4-E9E1-A446-E28C-597C46294245}"/>
              </a:ext>
            </a:extLst>
          </p:cNvPr>
          <p:cNvSpPr/>
          <p:nvPr/>
        </p:nvSpPr>
        <p:spPr>
          <a:xfrm>
            <a:off x="9054208" y="5403394"/>
            <a:ext cx="1067604" cy="604925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0A538D0-DA52-FC9D-E3E1-1678E266E48D}"/>
              </a:ext>
            </a:extLst>
          </p:cNvPr>
          <p:cNvSpPr/>
          <p:nvPr/>
        </p:nvSpPr>
        <p:spPr>
          <a:xfrm>
            <a:off x="8772524" y="6093992"/>
            <a:ext cx="1355319" cy="604925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83598542-9850-4DFF-9F09-37A174B56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6937" y="-4230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80868" y="693322"/>
            <a:ext cx="1127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Both </a:t>
            </a:r>
            <a:r>
              <a: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and </a:t>
            </a:r>
            <a:r>
              <a:rPr kumimoji="0" lang="es-A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</a:t>
            </a:r>
            <a:r>
              <a:rPr lang="es-AR" sz="24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/zum/</a:t>
            </a:r>
            <a:r>
              <a:rPr lang="es-AR" sz="24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kumimoji="0" lang="es-AR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mean ‘to’. Which one goes where?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3a</a:t>
            </a:r>
            <a:endParaRPr lang="en-GB" sz="32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00" y="57740"/>
            <a:ext cx="1127858" cy="829128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124E8801-8FA9-4B78-B597-B39BE445449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241A1C-3F8F-41FF-B441-BB001F447FDA}"/>
              </a:ext>
            </a:extLst>
          </p:cNvPr>
          <p:cNvSpPr/>
          <p:nvPr/>
        </p:nvSpPr>
        <p:spPr>
          <a:xfrm>
            <a:off x="4304863" y="134813"/>
            <a:ext cx="6578983" cy="517320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50EA2C8-37B5-4D77-9D24-484957A50422}"/>
              </a:ext>
            </a:extLst>
          </p:cNvPr>
          <p:cNvSpPr/>
          <p:nvPr/>
        </p:nvSpPr>
        <p:spPr>
          <a:xfrm>
            <a:off x="4269068" y="169701"/>
            <a:ext cx="6638303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Lies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den Text und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‘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nach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’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oder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‘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zu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’.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B27E48-C4D8-4653-ACD8-1F3BD668313E}"/>
              </a:ext>
            </a:extLst>
          </p:cNvPr>
          <p:cNvSpPr/>
          <p:nvPr/>
        </p:nvSpPr>
        <p:spPr>
          <a:xfrm>
            <a:off x="180868" y="1154987"/>
            <a:ext cx="7345347" cy="5574513"/>
          </a:xfrm>
          <a:prstGeom prst="rect">
            <a:avLst/>
          </a:prstGeom>
          <a:solidFill>
            <a:srgbClr val="ECF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5CB5F-D121-41AF-8386-59CE4F9A1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37281"/>
              </p:ext>
            </p:extLst>
          </p:nvPr>
        </p:nvGraphicFramePr>
        <p:xfrm>
          <a:off x="7751298" y="1180938"/>
          <a:ext cx="4318782" cy="5548560"/>
        </p:xfrm>
        <a:graphic>
          <a:graphicData uri="http://schemas.openxmlformats.org/drawingml/2006/table">
            <a:tbl>
              <a:tblPr firstRow="1" bandRow="1"/>
              <a:tblGrid>
                <a:gridCol w="633828">
                  <a:extLst>
                    <a:ext uri="{9D8B030D-6E8A-4147-A177-3AD203B41FA5}">
                      <a16:colId xmlns:a16="http://schemas.microsoft.com/office/drawing/2014/main" val="4100428921"/>
                    </a:ext>
                  </a:extLst>
                </a:gridCol>
                <a:gridCol w="3684954">
                  <a:extLst>
                    <a:ext uri="{9D8B030D-6E8A-4147-A177-3AD203B41FA5}">
                      <a16:colId xmlns:a16="http://schemas.microsoft.com/office/drawing/2014/main" val="2419060073"/>
                    </a:ext>
                  </a:extLst>
                </a:gridCol>
              </a:tblGrid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zum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063549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684600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399452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87997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6031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743602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98201"/>
                  </a:ext>
                </a:extLst>
              </a:tr>
              <a:tr h="69357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7471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CustomShape 23">
            <a:extLst>
              <a:ext uri="{FF2B5EF4-FFF2-40B4-BE49-F238E27FC236}">
                <a16:creationId xmlns:a16="http://schemas.microsoft.com/office/drawing/2014/main" id="{C713D71E-E529-42B3-9787-DAED257A66EE}"/>
              </a:ext>
            </a:extLst>
          </p:cNvPr>
          <p:cNvSpPr/>
          <p:nvPr/>
        </p:nvSpPr>
        <p:spPr>
          <a:xfrm>
            <a:off x="7839451" y="1390813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ustomShape 23">
            <a:extLst>
              <a:ext uri="{FF2B5EF4-FFF2-40B4-BE49-F238E27FC236}">
                <a16:creationId xmlns:a16="http://schemas.microsoft.com/office/drawing/2014/main" id="{CD834D84-A8FD-4A9A-8640-89BB222DA3BC}"/>
              </a:ext>
            </a:extLst>
          </p:cNvPr>
          <p:cNvSpPr/>
          <p:nvPr/>
        </p:nvSpPr>
        <p:spPr>
          <a:xfrm>
            <a:off x="285380" y="12067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5A678-F5E0-4BE8-92DB-FFE013C2E92C}"/>
              </a:ext>
            </a:extLst>
          </p:cNvPr>
          <p:cNvSpPr txBox="1"/>
          <p:nvPr/>
        </p:nvSpPr>
        <p:spPr>
          <a:xfrm>
            <a:off x="788975" y="1206701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Samstags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geht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Leon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normalerweise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Schwimmbad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</a:t>
            </a:r>
          </a:p>
        </p:txBody>
      </p:sp>
      <p:sp>
        <p:nvSpPr>
          <p:cNvPr id="18" name="CustomShape 23">
            <a:extLst>
              <a:ext uri="{FF2B5EF4-FFF2-40B4-BE49-F238E27FC236}">
                <a16:creationId xmlns:a16="http://schemas.microsoft.com/office/drawing/2014/main" id="{A3D636DC-B436-4010-8979-0BD93F9FAA38}"/>
              </a:ext>
            </a:extLst>
          </p:cNvPr>
          <p:cNvSpPr/>
          <p:nvPr/>
        </p:nvSpPr>
        <p:spPr>
          <a:xfrm>
            <a:off x="268154" y="1914587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3ABC3-8435-4193-93BC-85D04EDA18F2}"/>
              </a:ext>
            </a:extLst>
          </p:cNvPr>
          <p:cNvSpPr txBox="1"/>
          <p:nvPr/>
        </p:nvSpPr>
        <p:spPr>
          <a:xfrm>
            <a:off x="819480" y="1914587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Morgen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xier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zusammen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Ronja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Innsbruck.</a:t>
            </a:r>
          </a:p>
        </p:txBody>
      </p:sp>
      <p:sp>
        <p:nvSpPr>
          <p:cNvPr id="20" name="CustomShape 23">
            <a:extLst>
              <a:ext uri="{FF2B5EF4-FFF2-40B4-BE49-F238E27FC236}">
                <a16:creationId xmlns:a16="http://schemas.microsoft.com/office/drawing/2014/main" id="{AC04B4D6-63A8-425F-9827-A334CB5CDF19}"/>
              </a:ext>
            </a:extLst>
          </p:cNvPr>
          <p:cNvSpPr/>
          <p:nvPr/>
        </p:nvSpPr>
        <p:spPr>
          <a:xfrm>
            <a:off x="285380" y="2638713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26E8F0-B514-49E9-AE38-82DD3E516301}"/>
              </a:ext>
            </a:extLst>
          </p:cNvPr>
          <p:cNvSpPr txBox="1"/>
          <p:nvPr/>
        </p:nvSpPr>
        <p:spPr>
          <a:xfrm>
            <a:off x="836706" y="2638713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fahren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acht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Zug </a:t>
            </a:r>
            <a:r>
              <a:rPr kumimoji="0" lang="es-A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Zürich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2" name="CustomShape 23">
            <a:extLst>
              <a:ext uri="{FF2B5EF4-FFF2-40B4-BE49-F238E27FC236}">
                <a16:creationId xmlns:a16="http://schemas.microsoft.com/office/drawing/2014/main" id="{94F44765-322B-4A77-A9E9-572CDE9122EE}"/>
              </a:ext>
            </a:extLst>
          </p:cNvPr>
          <p:cNvSpPr/>
          <p:nvPr/>
        </p:nvSpPr>
        <p:spPr>
          <a:xfrm>
            <a:off x="285380" y="3213006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434F5-2394-4073-940C-6F0BB28ADC8A}"/>
              </a:ext>
            </a:extLst>
          </p:cNvPr>
          <p:cNvSpPr txBox="1"/>
          <p:nvPr/>
        </p:nvSpPr>
        <p:spPr>
          <a:xfrm>
            <a:off x="836705" y="3213006"/>
            <a:ext cx="6689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heute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um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zwölf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  </a:t>
            </a:r>
            <a:r>
              <a:rPr lang="es-AR" sz="2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lang="es-AR" sz="20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Geburtstagsparty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4" name="CustomShape 23">
            <a:extLst>
              <a:ext uri="{FF2B5EF4-FFF2-40B4-BE49-F238E27FC236}">
                <a16:creationId xmlns:a16="http://schemas.microsoft.com/office/drawing/2014/main" id="{F7555B76-C3A6-4A48-B8A7-40994753ACC5}"/>
              </a:ext>
            </a:extLst>
          </p:cNvPr>
          <p:cNvSpPr/>
          <p:nvPr/>
        </p:nvSpPr>
        <p:spPr>
          <a:xfrm>
            <a:off x="285380" y="3844998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C610C-229D-4693-ABE6-BAC46FD9951E}"/>
              </a:ext>
            </a:extLst>
          </p:cNvPr>
          <p:cNvSpPr txBox="1"/>
          <p:nvPr/>
        </p:nvSpPr>
        <p:spPr>
          <a:xfrm>
            <a:off x="836706" y="3844998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Er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trägt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Partykleidung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toll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*! 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6" name="CustomShape 23">
            <a:extLst>
              <a:ext uri="{FF2B5EF4-FFF2-40B4-BE49-F238E27FC236}">
                <a16:creationId xmlns:a16="http://schemas.microsoft.com/office/drawing/2014/main" id="{2D20C887-26BA-4D9D-99CE-F154CACE8D23}"/>
              </a:ext>
            </a:extLst>
          </p:cNvPr>
          <p:cNvSpPr/>
          <p:nvPr/>
        </p:nvSpPr>
        <p:spPr>
          <a:xfrm>
            <a:off x="268154" y="4579363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D6B16-DA6A-4989-9905-01E737622322}"/>
              </a:ext>
            </a:extLst>
          </p:cNvPr>
          <p:cNvSpPr txBox="1"/>
          <p:nvPr/>
        </p:nvSpPr>
        <p:spPr>
          <a:xfrm>
            <a:off x="819480" y="4579363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Lothar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Epsach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Das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ein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Dorf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die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Party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dort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29" name="CustomShape 23">
            <a:extLst>
              <a:ext uri="{FF2B5EF4-FFF2-40B4-BE49-F238E27FC236}">
                <a16:creationId xmlns:a16="http://schemas.microsoft.com/office/drawing/2014/main" id="{C36748B7-C345-411B-B7C4-6FBF4BA0473F}"/>
              </a:ext>
            </a:extLst>
          </p:cNvPr>
          <p:cNvSpPr/>
          <p:nvPr/>
        </p:nvSpPr>
        <p:spPr>
          <a:xfrm>
            <a:off x="285380" y="5368076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708BF-8518-4D39-904D-6D7D47329C06}"/>
              </a:ext>
            </a:extLst>
          </p:cNvPr>
          <p:cNvSpPr txBox="1"/>
          <p:nvPr/>
        </p:nvSpPr>
        <p:spPr>
          <a:xfrm>
            <a:off x="732194" y="5381788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Geburtstagskind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, Sophie,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normalerweise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Bus   </a:t>
            </a:r>
            <a:r>
              <a:rPr kumimoji="0" lang="es-A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Schule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07C7EC-8F2C-4E43-8E16-1698CA7A27C9}"/>
              </a:ext>
            </a:extLst>
          </p:cNvPr>
          <p:cNvSpPr txBox="1"/>
          <p:nvPr/>
        </p:nvSpPr>
        <p:spPr>
          <a:xfrm>
            <a:off x="747445" y="6115748"/>
            <a:ext cx="6881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kommt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oft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spät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CustomShape 23">
            <a:extLst>
              <a:ext uri="{FF2B5EF4-FFF2-40B4-BE49-F238E27FC236}">
                <a16:creationId xmlns:a16="http://schemas.microsoft.com/office/drawing/2014/main" id="{F7F47201-9120-4ECE-8397-775504A9FBFD}"/>
              </a:ext>
            </a:extLst>
          </p:cNvPr>
          <p:cNvSpPr/>
          <p:nvPr/>
        </p:nvSpPr>
        <p:spPr>
          <a:xfrm>
            <a:off x="283406" y="6088720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CustomShape 23">
            <a:extLst>
              <a:ext uri="{FF2B5EF4-FFF2-40B4-BE49-F238E27FC236}">
                <a16:creationId xmlns:a16="http://schemas.microsoft.com/office/drawing/2014/main" id="{3DC782F1-3CBF-41D4-8E83-A7C2A02AA87B}"/>
              </a:ext>
            </a:extLst>
          </p:cNvPr>
          <p:cNvSpPr/>
          <p:nvPr/>
        </p:nvSpPr>
        <p:spPr>
          <a:xfrm>
            <a:off x="7843004" y="2077847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CustomShape 23">
            <a:extLst>
              <a:ext uri="{FF2B5EF4-FFF2-40B4-BE49-F238E27FC236}">
                <a16:creationId xmlns:a16="http://schemas.microsoft.com/office/drawing/2014/main" id="{2DBFD19E-2D34-4D36-9CF3-A63959ABC2AC}"/>
              </a:ext>
            </a:extLst>
          </p:cNvPr>
          <p:cNvSpPr/>
          <p:nvPr/>
        </p:nvSpPr>
        <p:spPr>
          <a:xfrm>
            <a:off x="7835898" y="2741966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CustomShape 23">
            <a:extLst>
              <a:ext uri="{FF2B5EF4-FFF2-40B4-BE49-F238E27FC236}">
                <a16:creationId xmlns:a16="http://schemas.microsoft.com/office/drawing/2014/main" id="{686DAA7E-AC24-48BF-A8FE-A5B016256006}"/>
              </a:ext>
            </a:extLst>
          </p:cNvPr>
          <p:cNvSpPr/>
          <p:nvPr/>
        </p:nvSpPr>
        <p:spPr>
          <a:xfrm>
            <a:off x="7839451" y="3429000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CustomShape 23">
            <a:extLst>
              <a:ext uri="{FF2B5EF4-FFF2-40B4-BE49-F238E27FC236}">
                <a16:creationId xmlns:a16="http://schemas.microsoft.com/office/drawing/2014/main" id="{A31D5ABC-2F2F-4823-BC58-3FA66F22D0B5}"/>
              </a:ext>
            </a:extLst>
          </p:cNvPr>
          <p:cNvSpPr/>
          <p:nvPr/>
        </p:nvSpPr>
        <p:spPr>
          <a:xfrm>
            <a:off x="7850426" y="4156524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CustomShape 23">
            <a:extLst>
              <a:ext uri="{FF2B5EF4-FFF2-40B4-BE49-F238E27FC236}">
                <a16:creationId xmlns:a16="http://schemas.microsoft.com/office/drawing/2014/main" id="{1F6E925C-D37C-425A-BCE4-BA9E9F474ACA}"/>
              </a:ext>
            </a:extLst>
          </p:cNvPr>
          <p:cNvSpPr/>
          <p:nvPr/>
        </p:nvSpPr>
        <p:spPr>
          <a:xfrm>
            <a:off x="7853979" y="4843558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CustomShape 23">
            <a:extLst>
              <a:ext uri="{FF2B5EF4-FFF2-40B4-BE49-F238E27FC236}">
                <a16:creationId xmlns:a16="http://schemas.microsoft.com/office/drawing/2014/main" id="{C1B2657C-9685-469C-9591-0A278A31D65E}"/>
              </a:ext>
            </a:extLst>
          </p:cNvPr>
          <p:cNvSpPr/>
          <p:nvPr/>
        </p:nvSpPr>
        <p:spPr>
          <a:xfrm>
            <a:off x="7846873" y="5507677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CustomShape 23">
            <a:extLst>
              <a:ext uri="{FF2B5EF4-FFF2-40B4-BE49-F238E27FC236}">
                <a16:creationId xmlns:a16="http://schemas.microsoft.com/office/drawing/2014/main" id="{B1B5275A-9811-4B28-A761-7A13B3B16828}"/>
              </a:ext>
            </a:extLst>
          </p:cNvPr>
          <p:cNvSpPr/>
          <p:nvPr/>
        </p:nvSpPr>
        <p:spPr>
          <a:xfrm>
            <a:off x="7850426" y="6194711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C8D61F-D0F0-458D-92F3-42408654CBEC}"/>
              </a:ext>
            </a:extLst>
          </p:cNvPr>
          <p:cNvGrpSpPr/>
          <p:nvPr/>
        </p:nvGrpSpPr>
        <p:grpSpPr>
          <a:xfrm>
            <a:off x="5203768" y="1107109"/>
            <a:ext cx="800674" cy="651342"/>
            <a:chOff x="-1848231" y="4517887"/>
            <a:chExt cx="709537" cy="65134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8539AD6-4CF9-4BA6-9154-6B9F7B74881B}"/>
                </a:ext>
              </a:extLst>
            </p:cNvPr>
            <p:cNvSpPr/>
            <p:nvPr/>
          </p:nvSpPr>
          <p:spPr>
            <a:xfrm>
              <a:off x="-1781850" y="4703733"/>
              <a:ext cx="576776" cy="338005"/>
            </a:xfrm>
            <a:prstGeom prst="roundRect">
              <a:avLst/>
            </a:prstGeom>
            <a:solidFill>
              <a:srgbClr val="EC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Graphic 41" descr="Suitcase with solid fill">
              <a:extLst>
                <a:ext uri="{FF2B5EF4-FFF2-40B4-BE49-F238E27FC236}">
                  <a16:creationId xmlns:a16="http://schemas.microsoft.com/office/drawing/2014/main" id="{5E4B5278-1855-401D-843A-A9F0F5BC3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848231" y="4517887"/>
              <a:ext cx="709537" cy="65134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60B2AA-4E46-4ABA-872A-6FC2699ADBD6}"/>
              </a:ext>
            </a:extLst>
          </p:cNvPr>
          <p:cNvGrpSpPr/>
          <p:nvPr/>
        </p:nvGrpSpPr>
        <p:grpSpPr>
          <a:xfrm>
            <a:off x="840526" y="2112650"/>
            <a:ext cx="800674" cy="651342"/>
            <a:chOff x="-1848231" y="4517887"/>
            <a:chExt cx="709537" cy="65134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9A44F46-0516-4F38-98F3-C736820422A0}"/>
                </a:ext>
              </a:extLst>
            </p:cNvPr>
            <p:cNvSpPr/>
            <p:nvPr/>
          </p:nvSpPr>
          <p:spPr>
            <a:xfrm>
              <a:off x="-1781850" y="4703733"/>
              <a:ext cx="576776" cy="338005"/>
            </a:xfrm>
            <a:prstGeom prst="roundRect">
              <a:avLst/>
            </a:prstGeom>
            <a:solidFill>
              <a:srgbClr val="EC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Graphic 47" descr="Suitcase with solid fill">
              <a:extLst>
                <a:ext uri="{FF2B5EF4-FFF2-40B4-BE49-F238E27FC236}">
                  <a16:creationId xmlns:a16="http://schemas.microsoft.com/office/drawing/2014/main" id="{7624F4FB-D78A-4A6A-9CD8-88F1039EC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848231" y="4517887"/>
              <a:ext cx="709537" cy="65134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13B94F-6FF7-4BA9-9F30-B7A70724F3DE}"/>
              </a:ext>
            </a:extLst>
          </p:cNvPr>
          <p:cNvGrpSpPr/>
          <p:nvPr/>
        </p:nvGrpSpPr>
        <p:grpSpPr>
          <a:xfrm>
            <a:off x="5329897" y="2465473"/>
            <a:ext cx="800674" cy="651342"/>
            <a:chOff x="-1848231" y="4517887"/>
            <a:chExt cx="709537" cy="65134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456D9AA-1FBA-4ABA-9B21-3C2E4535A108}"/>
                </a:ext>
              </a:extLst>
            </p:cNvPr>
            <p:cNvSpPr/>
            <p:nvPr/>
          </p:nvSpPr>
          <p:spPr>
            <a:xfrm>
              <a:off x="-1781850" y="4703733"/>
              <a:ext cx="576776" cy="338005"/>
            </a:xfrm>
            <a:prstGeom prst="roundRect">
              <a:avLst/>
            </a:prstGeom>
            <a:solidFill>
              <a:srgbClr val="EC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Graphic 50" descr="Suitcase with solid fill">
              <a:extLst>
                <a:ext uri="{FF2B5EF4-FFF2-40B4-BE49-F238E27FC236}">
                  <a16:creationId xmlns:a16="http://schemas.microsoft.com/office/drawing/2014/main" id="{96229792-F51B-4865-945B-C7C16FA0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848231" y="4517887"/>
              <a:ext cx="709537" cy="651342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0591C5A-C95D-4832-92DC-08621E858334}"/>
              </a:ext>
            </a:extLst>
          </p:cNvPr>
          <p:cNvGrpSpPr/>
          <p:nvPr/>
        </p:nvGrpSpPr>
        <p:grpSpPr>
          <a:xfrm>
            <a:off x="4416682" y="3051950"/>
            <a:ext cx="800674" cy="651342"/>
            <a:chOff x="-1848231" y="4517887"/>
            <a:chExt cx="709537" cy="65134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283DF43-8E40-4C07-A1A3-70E99DA1869A}"/>
                </a:ext>
              </a:extLst>
            </p:cNvPr>
            <p:cNvSpPr/>
            <p:nvPr/>
          </p:nvSpPr>
          <p:spPr>
            <a:xfrm>
              <a:off x="-1781850" y="4703733"/>
              <a:ext cx="576776" cy="338005"/>
            </a:xfrm>
            <a:prstGeom prst="roundRect">
              <a:avLst/>
            </a:prstGeom>
            <a:solidFill>
              <a:srgbClr val="EC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Graphic 53" descr="Suitcase with solid fill">
              <a:extLst>
                <a:ext uri="{FF2B5EF4-FFF2-40B4-BE49-F238E27FC236}">
                  <a16:creationId xmlns:a16="http://schemas.microsoft.com/office/drawing/2014/main" id="{235B938C-3E6D-49C5-ABBF-82B97E08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848231" y="4517887"/>
              <a:ext cx="709537" cy="65134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BAD82F2-485A-4A4D-B209-041E6E2ACCD2}"/>
              </a:ext>
            </a:extLst>
          </p:cNvPr>
          <p:cNvGrpSpPr/>
          <p:nvPr/>
        </p:nvGrpSpPr>
        <p:grpSpPr>
          <a:xfrm>
            <a:off x="2818617" y="4413146"/>
            <a:ext cx="800674" cy="651342"/>
            <a:chOff x="-1848231" y="4517887"/>
            <a:chExt cx="709537" cy="651342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44C86223-B921-4601-BBAA-33DBEF5D5DD0}"/>
                </a:ext>
              </a:extLst>
            </p:cNvPr>
            <p:cNvSpPr/>
            <p:nvPr/>
          </p:nvSpPr>
          <p:spPr>
            <a:xfrm>
              <a:off x="-1781850" y="4703733"/>
              <a:ext cx="576776" cy="338005"/>
            </a:xfrm>
            <a:prstGeom prst="roundRect">
              <a:avLst/>
            </a:prstGeom>
            <a:solidFill>
              <a:srgbClr val="EC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Graphic 59" descr="Suitcase with solid fill">
              <a:extLst>
                <a:ext uri="{FF2B5EF4-FFF2-40B4-BE49-F238E27FC236}">
                  <a16:creationId xmlns:a16="http://schemas.microsoft.com/office/drawing/2014/main" id="{1C47F7E9-F6C9-4702-BAF9-3A2D81101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848231" y="4517887"/>
              <a:ext cx="709537" cy="65134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F03761-961A-49BC-9280-07FA87D4A5DC}"/>
              </a:ext>
            </a:extLst>
          </p:cNvPr>
          <p:cNvGrpSpPr/>
          <p:nvPr/>
        </p:nvGrpSpPr>
        <p:grpSpPr>
          <a:xfrm>
            <a:off x="2297746" y="5598546"/>
            <a:ext cx="800674" cy="651342"/>
            <a:chOff x="-1848231" y="4517887"/>
            <a:chExt cx="709537" cy="651342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B06FC79-E7FA-466E-9099-D8F865E3B091}"/>
                </a:ext>
              </a:extLst>
            </p:cNvPr>
            <p:cNvSpPr/>
            <p:nvPr/>
          </p:nvSpPr>
          <p:spPr>
            <a:xfrm>
              <a:off x="-1781850" y="4703733"/>
              <a:ext cx="576776" cy="338005"/>
            </a:xfrm>
            <a:prstGeom prst="roundRect">
              <a:avLst/>
            </a:prstGeom>
            <a:solidFill>
              <a:srgbClr val="EC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Graphic 62" descr="Suitcase with solid fill">
              <a:extLst>
                <a:ext uri="{FF2B5EF4-FFF2-40B4-BE49-F238E27FC236}">
                  <a16:creationId xmlns:a16="http://schemas.microsoft.com/office/drawing/2014/main" id="{8DBF6636-70B9-4CF2-A457-00A399400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848231" y="4517887"/>
              <a:ext cx="709537" cy="65134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9F01CFB-74CC-4B27-9A7F-B1D0D5506439}"/>
              </a:ext>
            </a:extLst>
          </p:cNvPr>
          <p:cNvGrpSpPr/>
          <p:nvPr/>
        </p:nvGrpSpPr>
        <p:grpSpPr>
          <a:xfrm>
            <a:off x="3094065" y="5990132"/>
            <a:ext cx="800674" cy="651342"/>
            <a:chOff x="-1848231" y="4517887"/>
            <a:chExt cx="709537" cy="651342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C7E013C-E850-4462-9D66-03ABDAD491FF}"/>
                </a:ext>
              </a:extLst>
            </p:cNvPr>
            <p:cNvSpPr/>
            <p:nvPr/>
          </p:nvSpPr>
          <p:spPr>
            <a:xfrm>
              <a:off x="-1781850" y="4703733"/>
              <a:ext cx="576776" cy="338005"/>
            </a:xfrm>
            <a:prstGeom prst="roundRect">
              <a:avLst/>
            </a:prstGeom>
            <a:solidFill>
              <a:srgbClr val="EC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6" name="Graphic 65" descr="Suitcase with solid fill">
              <a:extLst>
                <a:ext uri="{FF2B5EF4-FFF2-40B4-BE49-F238E27FC236}">
                  <a16:creationId xmlns:a16="http://schemas.microsoft.com/office/drawing/2014/main" id="{825709AC-561D-4EE4-B7E8-9269D6E1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848231" y="4517887"/>
              <a:ext cx="709537" cy="65134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4AB7973-920A-0DF1-4DED-F951E052A3AC}"/>
              </a:ext>
            </a:extLst>
          </p:cNvPr>
          <p:cNvSpPr txBox="1"/>
          <p:nvPr/>
        </p:nvSpPr>
        <p:spPr>
          <a:xfrm>
            <a:off x="9603546" y="1274817"/>
            <a:ext cx="1181731" cy="57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92D3E-C840-EE4F-FECF-7215CF926789}"/>
              </a:ext>
            </a:extLst>
          </p:cNvPr>
          <p:cNvSpPr txBox="1"/>
          <p:nvPr/>
        </p:nvSpPr>
        <p:spPr>
          <a:xfrm>
            <a:off x="9725707" y="1944643"/>
            <a:ext cx="1181731" cy="57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424F7-3FEF-D496-25F7-2DFCFE4BC352}"/>
              </a:ext>
            </a:extLst>
          </p:cNvPr>
          <p:cNvSpPr txBox="1"/>
          <p:nvPr/>
        </p:nvSpPr>
        <p:spPr>
          <a:xfrm>
            <a:off x="9710547" y="2597467"/>
            <a:ext cx="1181731" cy="57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AA05A2-5C0A-401D-DB90-531082D74F82}"/>
              </a:ext>
            </a:extLst>
          </p:cNvPr>
          <p:cNvSpPr txBox="1"/>
          <p:nvPr/>
        </p:nvSpPr>
        <p:spPr>
          <a:xfrm>
            <a:off x="9615764" y="3289141"/>
            <a:ext cx="1181731" cy="57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CE9A4A-59DC-7161-217C-DDF90EC48EB0}"/>
              </a:ext>
            </a:extLst>
          </p:cNvPr>
          <p:cNvSpPr txBox="1"/>
          <p:nvPr/>
        </p:nvSpPr>
        <p:spPr>
          <a:xfrm>
            <a:off x="9625396" y="4668572"/>
            <a:ext cx="1181731" cy="57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74CBA2-02A0-362E-E58B-F5A6D2B5CB9A}"/>
              </a:ext>
            </a:extLst>
          </p:cNvPr>
          <p:cNvSpPr txBox="1"/>
          <p:nvPr/>
        </p:nvSpPr>
        <p:spPr>
          <a:xfrm>
            <a:off x="9710547" y="5373220"/>
            <a:ext cx="1181731" cy="57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D8F363D-6CC7-4045-73BE-59A7242F009B}"/>
              </a:ext>
            </a:extLst>
          </p:cNvPr>
          <p:cNvSpPr txBox="1"/>
          <p:nvPr/>
        </p:nvSpPr>
        <p:spPr>
          <a:xfrm>
            <a:off x="9639683" y="6122397"/>
            <a:ext cx="1181731" cy="57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64663F-510D-015F-4B2A-8F22B9D91ED4}"/>
              </a:ext>
            </a:extLst>
          </p:cNvPr>
          <p:cNvSpPr txBox="1"/>
          <p:nvPr/>
        </p:nvSpPr>
        <p:spPr>
          <a:xfrm>
            <a:off x="4973101" y="6194711"/>
            <a:ext cx="24845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Century Gothic" panose="020B0502020202020204" pitchFamily="34" charset="0"/>
              </a:rPr>
              <a:t>aussehen</a:t>
            </a:r>
            <a:r>
              <a:rPr lang="en-GB" dirty="0">
                <a:latin typeface="Century Gothic" panose="020B0502020202020204" pitchFamily="34" charset="0"/>
              </a:rPr>
              <a:t> – to look (e.g. good)</a:t>
            </a:r>
          </a:p>
        </p:txBody>
      </p:sp>
    </p:spTree>
    <p:extLst>
      <p:ext uri="{BB962C8B-B14F-4D97-AF65-F5344CB8AC3E}">
        <p14:creationId xmlns:p14="http://schemas.microsoft.com/office/powerpoint/2010/main" val="31942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41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5CB5F-D121-41AF-8386-59CE4F9A1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82945"/>
              </p:ext>
            </p:extLst>
          </p:nvPr>
        </p:nvGraphicFramePr>
        <p:xfrm>
          <a:off x="7216950" y="1112071"/>
          <a:ext cx="4967556" cy="5600850"/>
        </p:xfrm>
        <a:graphic>
          <a:graphicData uri="http://schemas.openxmlformats.org/drawingml/2006/table">
            <a:tbl>
              <a:tblPr firstRow="1" bandRow="1"/>
              <a:tblGrid>
                <a:gridCol w="4967556">
                  <a:extLst>
                    <a:ext uri="{9D8B030D-6E8A-4147-A177-3AD203B41FA5}">
                      <a16:colId xmlns:a16="http://schemas.microsoft.com/office/drawing/2014/main" val="2419060073"/>
                    </a:ext>
                  </a:extLst>
                </a:gridCol>
              </a:tblGrid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 Saturdays, Leon normally goes to the swimming pool.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063549"/>
                  </a:ext>
                </a:extLst>
              </a:tr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Tomorrow they are going to Innsbruck together with Ronja and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Lias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684600"/>
                  </a:ext>
                </a:extLst>
              </a:tr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are taking the train to Zurich at eight o’clock.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399452"/>
                  </a:ext>
                </a:extLst>
              </a:tr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Lias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is going to the birthday party at 12 o’clock today.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87997"/>
                  </a:ext>
                </a:extLst>
              </a:tr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is wearing party clothes and looks great!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6031"/>
                  </a:ext>
                </a:extLst>
              </a:tr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Lothar is driving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Lias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Epsach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It’s a village and the party is there.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743602"/>
                  </a:ext>
                </a:extLst>
              </a:tr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birthday child, Sophie, usually takes the bus to school.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98201"/>
                  </a:ext>
                </a:extLst>
              </a:tr>
              <a:tr h="6935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often comes home late.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747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3b</a:t>
            </a:r>
            <a:endParaRPr lang="en-GB" sz="32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-61330"/>
            <a:ext cx="1127858" cy="829128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124E8801-8FA9-4B78-B597-B39BE445449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241A1C-3F8F-41FF-B441-BB001F447FDA}"/>
              </a:ext>
            </a:extLst>
          </p:cNvPr>
          <p:cNvSpPr/>
          <p:nvPr/>
        </p:nvSpPr>
        <p:spPr>
          <a:xfrm>
            <a:off x="3943649" y="176002"/>
            <a:ext cx="7014863" cy="517320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50EA2C8-37B5-4D77-9D24-484957A50422}"/>
              </a:ext>
            </a:extLst>
          </p:cNvPr>
          <p:cNvSpPr/>
          <p:nvPr/>
        </p:nvSpPr>
        <p:spPr>
          <a:xfrm>
            <a:off x="3907855" y="210890"/>
            <a:ext cx="7050658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Was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machen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die Kinder?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Englisch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83598542-9850-4DFF-9F09-37A174B56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5724" y="-1114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B27E48-C4D8-4653-ACD8-1F3BD668313E}"/>
              </a:ext>
            </a:extLst>
          </p:cNvPr>
          <p:cNvSpPr/>
          <p:nvPr/>
        </p:nvSpPr>
        <p:spPr>
          <a:xfrm>
            <a:off x="7494" y="1112071"/>
            <a:ext cx="7207866" cy="5691901"/>
          </a:xfrm>
          <a:prstGeom prst="rect">
            <a:avLst/>
          </a:prstGeom>
          <a:solidFill>
            <a:srgbClr val="ECF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725799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CustomShape 23">
            <a:extLst>
              <a:ext uri="{FF2B5EF4-FFF2-40B4-BE49-F238E27FC236}">
                <a16:creationId xmlns:a16="http://schemas.microsoft.com/office/drawing/2014/main" id="{C713D71E-E529-42B3-9787-DAED257A66EE}"/>
              </a:ext>
            </a:extLst>
          </p:cNvPr>
          <p:cNvSpPr/>
          <p:nvPr/>
        </p:nvSpPr>
        <p:spPr>
          <a:xfrm>
            <a:off x="6720047" y="1169496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CustomShape 23">
            <a:extLst>
              <a:ext uri="{FF2B5EF4-FFF2-40B4-BE49-F238E27FC236}">
                <a16:creationId xmlns:a16="http://schemas.microsoft.com/office/drawing/2014/main" id="{3DC782F1-3CBF-41D4-8E83-A7C2A02AA87B}"/>
              </a:ext>
            </a:extLst>
          </p:cNvPr>
          <p:cNvSpPr/>
          <p:nvPr/>
        </p:nvSpPr>
        <p:spPr>
          <a:xfrm>
            <a:off x="6730471" y="1867761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CustomShape 23">
            <a:extLst>
              <a:ext uri="{FF2B5EF4-FFF2-40B4-BE49-F238E27FC236}">
                <a16:creationId xmlns:a16="http://schemas.microsoft.com/office/drawing/2014/main" id="{2DBFD19E-2D34-4D36-9CF3-A63959ABC2AC}"/>
              </a:ext>
            </a:extLst>
          </p:cNvPr>
          <p:cNvSpPr/>
          <p:nvPr/>
        </p:nvSpPr>
        <p:spPr>
          <a:xfrm>
            <a:off x="6723077" y="2679336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CustomShape 23">
            <a:extLst>
              <a:ext uri="{FF2B5EF4-FFF2-40B4-BE49-F238E27FC236}">
                <a16:creationId xmlns:a16="http://schemas.microsoft.com/office/drawing/2014/main" id="{686DAA7E-AC24-48BF-A8FE-A5B016256006}"/>
              </a:ext>
            </a:extLst>
          </p:cNvPr>
          <p:cNvSpPr/>
          <p:nvPr/>
        </p:nvSpPr>
        <p:spPr>
          <a:xfrm>
            <a:off x="6733262" y="3337807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CustomShape 23">
            <a:extLst>
              <a:ext uri="{FF2B5EF4-FFF2-40B4-BE49-F238E27FC236}">
                <a16:creationId xmlns:a16="http://schemas.microsoft.com/office/drawing/2014/main" id="{A31D5ABC-2F2F-4823-BC58-3FA66F22D0B5}"/>
              </a:ext>
            </a:extLst>
          </p:cNvPr>
          <p:cNvSpPr/>
          <p:nvPr/>
        </p:nvSpPr>
        <p:spPr>
          <a:xfrm>
            <a:off x="6730471" y="4097407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CustomShape 23">
            <a:extLst>
              <a:ext uri="{FF2B5EF4-FFF2-40B4-BE49-F238E27FC236}">
                <a16:creationId xmlns:a16="http://schemas.microsoft.com/office/drawing/2014/main" id="{1F6E925C-D37C-425A-BCE4-BA9E9F474ACA}"/>
              </a:ext>
            </a:extLst>
          </p:cNvPr>
          <p:cNvSpPr/>
          <p:nvPr/>
        </p:nvSpPr>
        <p:spPr>
          <a:xfrm>
            <a:off x="6728460" y="4762651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CustomShape 23">
            <a:extLst>
              <a:ext uri="{FF2B5EF4-FFF2-40B4-BE49-F238E27FC236}">
                <a16:creationId xmlns:a16="http://schemas.microsoft.com/office/drawing/2014/main" id="{C1B2657C-9685-469C-9591-0A278A31D65E}"/>
              </a:ext>
            </a:extLst>
          </p:cNvPr>
          <p:cNvSpPr/>
          <p:nvPr/>
        </p:nvSpPr>
        <p:spPr>
          <a:xfrm>
            <a:off x="6728460" y="5514747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CustomShape 23">
            <a:extLst>
              <a:ext uri="{FF2B5EF4-FFF2-40B4-BE49-F238E27FC236}">
                <a16:creationId xmlns:a16="http://schemas.microsoft.com/office/drawing/2014/main" id="{B1B5275A-9811-4B28-A761-7A13B3B16828}"/>
              </a:ext>
            </a:extLst>
          </p:cNvPr>
          <p:cNvSpPr/>
          <p:nvPr/>
        </p:nvSpPr>
        <p:spPr>
          <a:xfrm>
            <a:off x="6728460" y="6245939"/>
            <a:ext cx="464040" cy="396360"/>
          </a:xfrm>
          <a:prstGeom prst="actionButtonBlank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B37C8-C14C-55D1-E342-F0F45A9F199D}"/>
              </a:ext>
            </a:extLst>
          </p:cNvPr>
          <p:cNvSpPr txBox="1"/>
          <p:nvPr/>
        </p:nvSpPr>
        <p:spPr>
          <a:xfrm>
            <a:off x="9700729" y="1163837"/>
            <a:ext cx="2310404" cy="3097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F5DBFD-754F-4B4A-B775-8FAC8A99B7C5}"/>
              </a:ext>
            </a:extLst>
          </p:cNvPr>
          <p:cNvSpPr txBox="1"/>
          <p:nvPr/>
        </p:nvSpPr>
        <p:spPr>
          <a:xfrm>
            <a:off x="7268921" y="1498627"/>
            <a:ext cx="3125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FA1E27-2736-46E8-B41E-3198CD462904}"/>
              </a:ext>
            </a:extLst>
          </p:cNvPr>
          <p:cNvSpPr txBox="1"/>
          <p:nvPr/>
        </p:nvSpPr>
        <p:spPr>
          <a:xfrm>
            <a:off x="9154184" y="1886025"/>
            <a:ext cx="3125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80CF35-9BF1-489D-8C28-B7FF1FC1F506}"/>
              </a:ext>
            </a:extLst>
          </p:cNvPr>
          <p:cNvSpPr txBox="1"/>
          <p:nvPr/>
        </p:nvSpPr>
        <p:spPr>
          <a:xfrm>
            <a:off x="7268920" y="2181523"/>
            <a:ext cx="3976089" cy="29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8FFAD8-7C7A-4631-A43A-BEB3077BA197}"/>
              </a:ext>
            </a:extLst>
          </p:cNvPr>
          <p:cNvSpPr txBox="1"/>
          <p:nvPr/>
        </p:nvSpPr>
        <p:spPr>
          <a:xfrm>
            <a:off x="7937107" y="2600517"/>
            <a:ext cx="37941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FEE386-32D0-4CEC-9405-085C5619E6C8}"/>
              </a:ext>
            </a:extLst>
          </p:cNvPr>
          <p:cNvSpPr txBox="1"/>
          <p:nvPr/>
        </p:nvSpPr>
        <p:spPr>
          <a:xfrm>
            <a:off x="7302474" y="2911745"/>
            <a:ext cx="634633" cy="264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774A2A-0D86-431C-BA0A-B95416B93FDE}"/>
              </a:ext>
            </a:extLst>
          </p:cNvPr>
          <p:cNvSpPr txBox="1"/>
          <p:nvPr/>
        </p:nvSpPr>
        <p:spPr>
          <a:xfrm>
            <a:off x="7792242" y="3276076"/>
            <a:ext cx="4342986" cy="3445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9109342-85DA-4754-9E30-6743E82C0715}"/>
              </a:ext>
            </a:extLst>
          </p:cNvPr>
          <p:cNvSpPr txBox="1"/>
          <p:nvPr/>
        </p:nvSpPr>
        <p:spPr>
          <a:xfrm>
            <a:off x="7668587" y="3964910"/>
            <a:ext cx="2932737" cy="324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68245F-2C38-482A-8EF4-F0425AA20820}"/>
              </a:ext>
            </a:extLst>
          </p:cNvPr>
          <p:cNvSpPr txBox="1"/>
          <p:nvPr/>
        </p:nvSpPr>
        <p:spPr>
          <a:xfrm>
            <a:off x="8150459" y="4670953"/>
            <a:ext cx="18936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D16CD5-E965-46EF-9E2C-D079AE57EA80}"/>
              </a:ext>
            </a:extLst>
          </p:cNvPr>
          <p:cNvSpPr txBox="1"/>
          <p:nvPr/>
        </p:nvSpPr>
        <p:spPr>
          <a:xfrm>
            <a:off x="10520326" y="5391460"/>
            <a:ext cx="29026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7A28EF-15E2-4723-8494-4702254CA73C}"/>
              </a:ext>
            </a:extLst>
          </p:cNvPr>
          <p:cNvSpPr txBox="1"/>
          <p:nvPr/>
        </p:nvSpPr>
        <p:spPr>
          <a:xfrm>
            <a:off x="7302474" y="4960452"/>
            <a:ext cx="3656038" cy="324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B2D7F8-0859-42AA-8F41-26AC847A8DC7}"/>
              </a:ext>
            </a:extLst>
          </p:cNvPr>
          <p:cNvSpPr txBox="1"/>
          <p:nvPr/>
        </p:nvSpPr>
        <p:spPr>
          <a:xfrm>
            <a:off x="7302474" y="5667314"/>
            <a:ext cx="35219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B7BB9B-9CE1-4DFD-AD29-330B6E157DEE}"/>
              </a:ext>
            </a:extLst>
          </p:cNvPr>
          <p:cNvSpPr txBox="1"/>
          <p:nvPr/>
        </p:nvSpPr>
        <p:spPr>
          <a:xfrm>
            <a:off x="7814450" y="6113160"/>
            <a:ext cx="3249692" cy="291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4" name="CustomShape 23">
            <a:extLst>
              <a:ext uri="{FF2B5EF4-FFF2-40B4-BE49-F238E27FC236}">
                <a16:creationId xmlns:a16="http://schemas.microsoft.com/office/drawing/2014/main" id="{784B7639-E311-7819-DB92-C2CC388A94E6}"/>
              </a:ext>
            </a:extLst>
          </p:cNvPr>
          <p:cNvSpPr/>
          <p:nvPr/>
        </p:nvSpPr>
        <p:spPr>
          <a:xfrm>
            <a:off x="56772" y="12067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89DD1-C27E-29AD-48A6-BB77EF35885D}"/>
              </a:ext>
            </a:extLst>
          </p:cNvPr>
          <p:cNvSpPr txBox="1"/>
          <p:nvPr/>
        </p:nvSpPr>
        <p:spPr>
          <a:xfrm>
            <a:off x="460722" y="1135261"/>
            <a:ext cx="6841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Samstags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geht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Leon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normalerweise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zum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Schwimmbad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</a:t>
            </a:r>
          </a:p>
        </p:txBody>
      </p:sp>
      <p:sp>
        <p:nvSpPr>
          <p:cNvPr id="28" name="CustomShape 23">
            <a:extLst>
              <a:ext uri="{FF2B5EF4-FFF2-40B4-BE49-F238E27FC236}">
                <a16:creationId xmlns:a16="http://schemas.microsoft.com/office/drawing/2014/main" id="{22989D2F-1D12-6986-CF87-6602B3463DDD}"/>
              </a:ext>
            </a:extLst>
          </p:cNvPr>
          <p:cNvSpPr/>
          <p:nvPr/>
        </p:nvSpPr>
        <p:spPr>
          <a:xfrm>
            <a:off x="39546" y="19288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82515C-BDC5-4E2A-E5E6-DF4526C605BC}"/>
              </a:ext>
            </a:extLst>
          </p:cNvPr>
          <p:cNvSpPr txBox="1"/>
          <p:nvPr/>
        </p:nvSpPr>
        <p:spPr>
          <a:xfrm>
            <a:off x="460722" y="1914587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Morgen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xier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zusammen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Ronja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Innsbruck.</a:t>
            </a:r>
          </a:p>
        </p:txBody>
      </p:sp>
      <p:sp>
        <p:nvSpPr>
          <p:cNvPr id="41" name="CustomShape 23">
            <a:extLst>
              <a:ext uri="{FF2B5EF4-FFF2-40B4-BE49-F238E27FC236}">
                <a16:creationId xmlns:a16="http://schemas.microsoft.com/office/drawing/2014/main" id="{89BC28A7-6CC9-4117-0729-32011E149344}"/>
              </a:ext>
            </a:extLst>
          </p:cNvPr>
          <p:cNvSpPr/>
          <p:nvPr/>
        </p:nvSpPr>
        <p:spPr>
          <a:xfrm>
            <a:off x="56772" y="26509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C4031F-BF49-4CE1-2C3C-1B7A8CCB9E79}"/>
              </a:ext>
            </a:extLst>
          </p:cNvPr>
          <p:cNvSpPr txBox="1"/>
          <p:nvPr/>
        </p:nvSpPr>
        <p:spPr>
          <a:xfrm>
            <a:off x="460722" y="2638713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fahren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acht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Zug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Zürich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43" name="CustomShape 23">
            <a:extLst>
              <a:ext uri="{FF2B5EF4-FFF2-40B4-BE49-F238E27FC236}">
                <a16:creationId xmlns:a16="http://schemas.microsoft.com/office/drawing/2014/main" id="{2549D89B-BE6E-2CC2-59AA-B29DE6B68BE2}"/>
              </a:ext>
            </a:extLst>
          </p:cNvPr>
          <p:cNvSpPr/>
          <p:nvPr/>
        </p:nvSpPr>
        <p:spPr>
          <a:xfrm>
            <a:off x="56772" y="33730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141FF4-27D3-1127-3CA2-8044A74DAE47}"/>
              </a:ext>
            </a:extLst>
          </p:cNvPr>
          <p:cNvSpPr txBox="1"/>
          <p:nvPr/>
        </p:nvSpPr>
        <p:spPr>
          <a:xfrm>
            <a:off x="460722" y="3341595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heute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um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zwölf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Geburtstagsparty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CustomShape 23">
            <a:extLst>
              <a:ext uri="{FF2B5EF4-FFF2-40B4-BE49-F238E27FC236}">
                <a16:creationId xmlns:a16="http://schemas.microsoft.com/office/drawing/2014/main" id="{B7BF0053-CEF2-3D02-E8C9-FBDA2B78C0ED}"/>
              </a:ext>
            </a:extLst>
          </p:cNvPr>
          <p:cNvSpPr/>
          <p:nvPr/>
        </p:nvSpPr>
        <p:spPr>
          <a:xfrm>
            <a:off x="56772" y="40951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8B5A39-59A8-F2BF-9A75-70189B5BFBD1}"/>
              </a:ext>
            </a:extLst>
          </p:cNvPr>
          <p:cNvSpPr txBox="1"/>
          <p:nvPr/>
        </p:nvSpPr>
        <p:spPr>
          <a:xfrm>
            <a:off x="460722" y="4059315"/>
            <a:ext cx="659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Er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trägt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Partykleidung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toll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*! 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CustomShape 23">
            <a:extLst>
              <a:ext uri="{FF2B5EF4-FFF2-40B4-BE49-F238E27FC236}">
                <a16:creationId xmlns:a16="http://schemas.microsoft.com/office/drawing/2014/main" id="{53D9AE8A-CDDC-5655-71E5-43B717E7C529}"/>
              </a:ext>
            </a:extLst>
          </p:cNvPr>
          <p:cNvSpPr/>
          <p:nvPr/>
        </p:nvSpPr>
        <p:spPr>
          <a:xfrm>
            <a:off x="39546" y="48172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FBF90D-CB7E-3B5C-6F31-8E725E1BA384}"/>
              </a:ext>
            </a:extLst>
          </p:cNvPr>
          <p:cNvSpPr txBox="1"/>
          <p:nvPr/>
        </p:nvSpPr>
        <p:spPr>
          <a:xfrm>
            <a:off x="460722" y="4722241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Lothar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Lias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Epsach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Das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ein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Dorf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die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Party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dort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49" name="CustomShape 23">
            <a:extLst>
              <a:ext uri="{FF2B5EF4-FFF2-40B4-BE49-F238E27FC236}">
                <a16:creationId xmlns:a16="http://schemas.microsoft.com/office/drawing/2014/main" id="{9830CAB0-239B-DCFB-CC9A-25C1CAEDA755}"/>
              </a:ext>
            </a:extLst>
          </p:cNvPr>
          <p:cNvSpPr/>
          <p:nvPr/>
        </p:nvSpPr>
        <p:spPr>
          <a:xfrm>
            <a:off x="56772" y="5539301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8B5BE7-C279-0897-8B17-6ABBD1097800}"/>
              </a:ext>
            </a:extLst>
          </p:cNvPr>
          <p:cNvSpPr txBox="1"/>
          <p:nvPr/>
        </p:nvSpPr>
        <p:spPr>
          <a:xfrm>
            <a:off x="460722" y="5467515"/>
            <a:ext cx="65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Geburtstagskind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, Sophie,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fährt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normalerweise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Bus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Schule</a:t>
            </a:r>
            <a:r>
              <a:rPr kumimoji="0" lang="es-AR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ABEDD8-F163-8600-BFFA-6F13F17A79EE}"/>
              </a:ext>
            </a:extLst>
          </p:cNvPr>
          <p:cNvSpPr txBox="1"/>
          <p:nvPr/>
        </p:nvSpPr>
        <p:spPr>
          <a:xfrm>
            <a:off x="460722" y="6242733"/>
            <a:ext cx="6881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kommt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oft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spät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2" name="CustomShape 23">
            <a:extLst>
              <a:ext uri="{FF2B5EF4-FFF2-40B4-BE49-F238E27FC236}">
                <a16:creationId xmlns:a16="http://schemas.microsoft.com/office/drawing/2014/main" id="{8E56087C-070F-1D81-07BF-6805F4BD700B}"/>
              </a:ext>
            </a:extLst>
          </p:cNvPr>
          <p:cNvSpPr/>
          <p:nvPr/>
        </p:nvSpPr>
        <p:spPr>
          <a:xfrm>
            <a:off x="56772" y="6261404"/>
            <a:ext cx="464040" cy="396360"/>
          </a:xfrm>
          <a:prstGeom prst="ellipse">
            <a:avLst/>
          </a:prstGeom>
          <a:solidFill>
            <a:srgbClr val="2E94AF"/>
          </a:solidFill>
          <a:ln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pic>
        <p:nvPicPr>
          <p:cNvPr id="102" name="Google Shape;183;p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5577" y="1903866"/>
            <a:ext cx="425555" cy="57098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-160931"/>
            <a:ext cx="7166397" cy="1144800"/>
          </a:xfrm>
        </p:spPr>
        <p:txBody>
          <a:bodyPr/>
          <a:lstStyle/>
          <a:p>
            <a:r>
              <a:rPr lang="en-GB" sz="3600" b="1" spc="-1" dirty="0" err="1">
                <a:latin typeface="Century Gothic" panose="020B0502020202020204" pitchFamily="34" charset="0"/>
                <a:ea typeface="Century Gothic"/>
              </a:rPr>
              <a:t>gehen</a:t>
            </a:r>
            <a:r>
              <a:rPr lang="en-GB" sz="3600" b="1" spc="-1" dirty="0">
                <a:latin typeface="Century Gothic" panose="020B0502020202020204" pitchFamily="34" charset="0"/>
                <a:ea typeface="Century Gothic"/>
              </a:rPr>
              <a:t> | </a:t>
            </a:r>
            <a:r>
              <a:rPr lang="en-GB" sz="3600" b="1" spc="-1" dirty="0" err="1">
                <a:latin typeface="Century Gothic" panose="020B0502020202020204" pitchFamily="34" charset="0"/>
                <a:ea typeface="Century Gothic"/>
              </a:rPr>
              <a:t>fahren</a:t>
            </a:r>
            <a:endParaRPr lang="en-GB" sz="36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179763" y="769475"/>
            <a:ext cx="1096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to go </a:t>
            </a:r>
            <a:r>
              <a:rPr kumimoji="0" lang="en-GB" sz="24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 foot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to go </a:t>
            </a:r>
            <a:r>
              <a:rPr kumimoji="0" lang="en-GB" sz="24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by transport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CB71E2-B4A6-4B29-A2E7-C653CB798EA3}"/>
              </a:ext>
            </a:extLst>
          </p:cNvPr>
          <p:cNvSpPr/>
          <p:nvPr/>
        </p:nvSpPr>
        <p:spPr>
          <a:xfrm>
            <a:off x="475649" y="1446554"/>
            <a:ext cx="6663089" cy="47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55969-E017-4A7D-AFDC-43C722381F63}"/>
              </a:ext>
            </a:extLst>
          </p:cNvPr>
          <p:cNvSpPr txBox="1"/>
          <p:nvPr/>
        </p:nvSpPr>
        <p:spPr>
          <a:xfrm>
            <a:off x="556345" y="1431629"/>
            <a:ext cx="648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einer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Woche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fahren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Österreich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487083-F987-46DB-A23A-318A1B1103E6}"/>
              </a:ext>
            </a:extLst>
          </p:cNvPr>
          <p:cNvSpPr txBox="1"/>
          <p:nvPr/>
        </p:nvSpPr>
        <p:spPr>
          <a:xfrm>
            <a:off x="555859" y="2016846"/>
            <a:ext cx="89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a week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we’re going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Austria.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E1D72E-BD14-4EB6-B8AD-812FA274FF48}"/>
              </a:ext>
            </a:extLst>
          </p:cNvPr>
          <p:cNvSpPr/>
          <p:nvPr/>
        </p:nvSpPr>
        <p:spPr>
          <a:xfrm>
            <a:off x="514979" y="4283566"/>
            <a:ext cx="5581022" cy="47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A7D6BE-C4CE-4311-833F-5E6A64C895E0}"/>
              </a:ext>
            </a:extLst>
          </p:cNvPr>
          <p:cNvSpPr txBox="1"/>
          <p:nvPr/>
        </p:nvSpPr>
        <p:spPr>
          <a:xfrm>
            <a:off x="556345" y="4281334"/>
            <a:ext cx="566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Normalerweise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fahren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Schule.</a:t>
            </a:r>
          </a:p>
        </p:txBody>
      </p:sp>
      <p:pic>
        <p:nvPicPr>
          <p:cNvPr id="51" name="Google Shape;183;p8">
            <a:extLst>
              <a:ext uri="{FF2B5EF4-FFF2-40B4-BE49-F238E27FC236}">
                <a16:creationId xmlns:a16="http://schemas.microsoft.com/office/drawing/2014/main" id="{DC3568DC-21C5-49D8-A450-42938A00B23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2296" y="4809657"/>
            <a:ext cx="425555" cy="570988"/>
          </a:xfrm>
          <a:prstGeom prst="rect">
            <a:avLst/>
          </a:prstGeom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5D8E959-245D-43F3-B6D1-F3C93617EC73}"/>
              </a:ext>
            </a:extLst>
          </p:cNvPr>
          <p:cNvSpPr txBox="1"/>
          <p:nvPr/>
        </p:nvSpPr>
        <p:spPr>
          <a:xfrm>
            <a:off x="555859" y="4864319"/>
            <a:ext cx="930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/>
              </a:rPr>
              <a:t>N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ormally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go (by transport)/drive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(the) school.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0A07E3-1F6C-4705-AAF0-8DBACD51C311}"/>
              </a:ext>
            </a:extLst>
          </p:cNvPr>
          <p:cNvSpPr/>
          <p:nvPr/>
        </p:nvSpPr>
        <p:spPr>
          <a:xfrm>
            <a:off x="514979" y="5504197"/>
            <a:ext cx="4714747" cy="47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96DF99-71CC-4D46-A9B1-3E04772BDD4F}"/>
              </a:ext>
            </a:extLst>
          </p:cNvPr>
          <p:cNvSpPr txBox="1"/>
          <p:nvPr/>
        </p:nvSpPr>
        <p:spPr>
          <a:xfrm>
            <a:off x="556345" y="5501965"/>
            <a:ext cx="467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Mittwochs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See.</a:t>
            </a:r>
          </a:p>
        </p:txBody>
      </p:sp>
      <p:pic>
        <p:nvPicPr>
          <p:cNvPr id="55" name="Google Shape;183;p8">
            <a:extLst>
              <a:ext uri="{FF2B5EF4-FFF2-40B4-BE49-F238E27FC236}">
                <a16:creationId xmlns:a16="http://schemas.microsoft.com/office/drawing/2014/main" id="{A4504418-D10B-4FB9-9A36-950EFD8C282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2296" y="6030288"/>
            <a:ext cx="425555" cy="570988"/>
          </a:xfrm>
          <a:prstGeom prst="rect">
            <a:avLst/>
          </a:prstGeom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D306AB4-913D-47B2-8540-87539A532789}"/>
              </a:ext>
            </a:extLst>
          </p:cNvPr>
          <p:cNvSpPr txBox="1"/>
          <p:nvPr/>
        </p:nvSpPr>
        <p:spPr>
          <a:xfrm>
            <a:off x="555859" y="6076140"/>
            <a:ext cx="89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 Wednesdays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go (on foot) /walk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lake.</a:t>
            </a: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742E22B2-A44F-4401-97BC-E797C9D003C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2999" y="3015174"/>
            <a:ext cx="425555" cy="570988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6DB876-866C-408B-8865-FC4712386175}"/>
              </a:ext>
            </a:extLst>
          </p:cNvPr>
          <p:cNvSpPr/>
          <p:nvPr/>
        </p:nvSpPr>
        <p:spPr>
          <a:xfrm>
            <a:off x="458930" y="2582087"/>
            <a:ext cx="6048199" cy="47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FC2BC6-D838-4C4B-9925-E2FE09AF2279}"/>
              </a:ext>
            </a:extLst>
          </p:cNvPr>
          <p:cNvSpPr txBox="1"/>
          <p:nvPr/>
        </p:nvSpPr>
        <p:spPr>
          <a:xfrm>
            <a:off x="556345" y="2593609"/>
            <a:ext cx="595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zwei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Minuten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27EF81-621B-4EB4-88D1-63D101DE154B}"/>
              </a:ext>
            </a:extLst>
          </p:cNvPr>
          <p:cNvSpPr txBox="1"/>
          <p:nvPr/>
        </p:nvSpPr>
        <p:spPr>
          <a:xfrm>
            <a:off x="555859" y="3169241"/>
            <a:ext cx="89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two minutes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we’re going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down(stairs).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13E17-1D0D-35A4-BA6C-3BC50A825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61" y="1352460"/>
            <a:ext cx="1990327" cy="2249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35584-FB30-C80B-738C-D35C1123032F}"/>
              </a:ext>
            </a:extLst>
          </p:cNvPr>
          <p:cNvSpPr txBox="1"/>
          <p:nvPr/>
        </p:nvSpPr>
        <p:spPr>
          <a:xfrm>
            <a:off x="10201024" y="3111255"/>
            <a:ext cx="199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fahren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Free Boy Scout Hiking vector and picture">
            <a:extLst>
              <a:ext uri="{FF2B5EF4-FFF2-40B4-BE49-F238E27FC236}">
                <a16:creationId xmlns:a16="http://schemas.microsoft.com/office/drawing/2014/main" id="{408093D4-7F99-9123-D6E1-EA59F023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327" y="3894355"/>
            <a:ext cx="1045885" cy="14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4ADD1C-C93F-8A59-FDD7-3D773A5C3BC4}"/>
              </a:ext>
            </a:extLst>
          </p:cNvPr>
          <p:cNvSpPr txBox="1"/>
          <p:nvPr/>
        </p:nvSpPr>
        <p:spPr>
          <a:xfrm>
            <a:off x="10386327" y="5406825"/>
            <a:ext cx="199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gehen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27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32" grpId="0"/>
      <p:bldP spid="42" grpId="0"/>
      <p:bldP spid="49" grpId="0" animBg="1"/>
      <p:bldP spid="50" grpId="0"/>
      <p:bldP spid="52" grpId="0"/>
      <p:bldP spid="53" grpId="0" animBg="1"/>
      <p:bldP spid="54" grpId="0"/>
      <p:bldP spid="56" grpId="0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5CAD7E7C-DB78-477E-8989-DDA1A58BAA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46F74E-62AD-4CE6-A368-1B32C13DCEDC}"/>
              </a:ext>
            </a:extLst>
          </p:cNvPr>
          <p:cNvSpPr/>
          <p:nvPr/>
        </p:nvSpPr>
        <p:spPr>
          <a:xfrm>
            <a:off x="3829424" y="178114"/>
            <a:ext cx="6373251" cy="45976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1C7819D0-4986-418E-AC87-8EB5B100A251}"/>
              </a:ext>
            </a:extLst>
          </p:cNvPr>
          <p:cNvSpPr/>
          <p:nvPr/>
        </p:nvSpPr>
        <p:spPr>
          <a:xfrm>
            <a:off x="3793629" y="164830"/>
            <a:ext cx="6924217" cy="722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Rede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deinem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Partner/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deiner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Partnerin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5F63FC24-0DD3-4DDC-9D2C-E7B8C548C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1497" y="99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E86B02-2DB3-4F23-BBAC-56F53EC6CB8A}"/>
              </a:ext>
            </a:extLst>
          </p:cNvPr>
          <p:cNvSpPr txBox="1"/>
          <p:nvPr/>
        </p:nvSpPr>
        <p:spPr>
          <a:xfrm>
            <a:off x="165549" y="764085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spricht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596ED-26CA-43E2-9B9B-0CAACAAE5A03}"/>
              </a:ext>
            </a:extLst>
          </p:cNvPr>
          <p:cNvSpPr txBox="1"/>
          <p:nvPr/>
        </p:nvSpPr>
        <p:spPr>
          <a:xfrm>
            <a:off x="165549" y="1294214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antwortet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39A99-D8F7-4A7B-82F2-3EE250D0E9F7}"/>
              </a:ext>
            </a:extLst>
          </p:cNvPr>
          <p:cNvSpPr txBox="1"/>
          <p:nvPr/>
        </p:nvSpPr>
        <p:spPr>
          <a:xfrm>
            <a:off x="165549" y="1824342"/>
            <a:ext cx="327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FE652-7F75-40DC-87C0-29A49631AAF8}"/>
              </a:ext>
            </a:extLst>
          </p:cNvPr>
          <p:cNvSpPr txBox="1"/>
          <p:nvPr/>
        </p:nvSpPr>
        <p:spPr>
          <a:xfrm>
            <a:off x="267664" y="2649009"/>
            <a:ext cx="5303520" cy="1446550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Sag: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            …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5CB2685-1EAC-4614-8FF5-555AD1ED972D}"/>
              </a:ext>
            </a:extLst>
          </p:cNvPr>
          <p:cNvSpPr/>
          <p:nvPr/>
        </p:nvSpPr>
        <p:spPr>
          <a:xfrm>
            <a:off x="2176860" y="4662890"/>
            <a:ext cx="2686688" cy="663113"/>
          </a:xfrm>
          <a:prstGeom prst="wedgeRoundRectCallout">
            <a:avLst>
              <a:gd name="adj1" fmla="val -49214"/>
              <a:gd name="adj2" fmla="val -125935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1E3F5B-7DF3-41C2-BBA9-4DD3CF5412C0}"/>
              </a:ext>
            </a:extLst>
          </p:cNvPr>
          <p:cNvGrpSpPr/>
          <p:nvPr/>
        </p:nvGrpSpPr>
        <p:grpSpPr>
          <a:xfrm>
            <a:off x="580633" y="4387385"/>
            <a:ext cx="1356293" cy="1356293"/>
            <a:chOff x="820567" y="5178959"/>
            <a:chExt cx="1356293" cy="1356293"/>
          </a:xfrm>
        </p:grpSpPr>
        <p:pic>
          <p:nvPicPr>
            <p:cNvPr id="19" name="Graphic 18" descr="User">
              <a:extLst>
                <a:ext uri="{FF2B5EF4-FFF2-40B4-BE49-F238E27FC236}">
                  <a16:creationId xmlns:a16="http://schemas.microsoft.com/office/drawing/2014/main" id="{5740FC9A-BEA1-4F11-81CA-943A169D4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0567" y="5178959"/>
              <a:ext cx="1356293" cy="135629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011186-8FC2-41B0-B9D6-26E10E0C5AF9}"/>
                </a:ext>
              </a:extLst>
            </p:cNvPr>
            <p:cNvSpPr txBox="1"/>
            <p:nvPr/>
          </p:nvSpPr>
          <p:spPr>
            <a:xfrm>
              <a:off x="1207571" y="5747514"/>
              <a:ext cx="439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k Free" panose="03080402000500000000" pitchFamily="66" charset="0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EF0379-4B77-46E3-B30E-BAA6A72A145D}"/>
              </a:ext>
            </a:extLst>
          </p:cNvPr>
          <p:cNvGrpSpPr/>
          <p:nvPr/>
        </p:nvGrpSpPr>
        <p:grpSpPr>
          <a:xfrm>
            <a:off x="9336993" y="4835587"/>
            <a:ext cx="1356293" cy="1356293"/>
            <a:chOff x="9610451" y="5162697"/>
            <a:chExt cx="1356293" cy="1356293"/>
          </a:xfrm>
        </p:grpSpPr>
        <p:pic>
          <p:nvPicPr>
            <p:cNvPr id="20" name="Graphic 19" descr="User">
              <a:extLst>
                <a:ext uri="{FF2B5EF4-FFF2-40B4-BE49-F238E27FC236}">
                  <a16:creationId xmlns:a16="http://schemas.microsoft.com/office/drawing/2014/main" id="{1990E841-F564-4BC9-B935-5B1C90B13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10451" y="5162697"/>
              <a:ext cx="1356293" cy="135629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1DFE8A-7847-4EE0-9980-D48051302D1B}"/>
                </a:ext>
              </a:extLst>
            </p:cNvPr>
            <p:cNvSpPr txBox="1"/>
            <p:nvPr/>
          </p:nvSpPr>
          <p:spPr>
            <a:xfrm>
              <a:off x="10036893" y="5779966"/>
              <a:ext cx="439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k Free" panose="03080402000500000000" pitchFamily="66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3" name="Rectangle 1">
            <a:extLst>
              <a:ext uri="{FF2B5EF4-FFF2-40B4-BE49-F238E27FC236}">
                <a16:creationId xmlns:a16="http://schemas.microsoft.com/office/drawing/2014/main" id="{FB016D71-0E16-4E60-AD16-CB1E104FA919}"/>
              </a:ext>
            </a:extLst>
          </p:cNvPr>
          <p:cNvSpPr/>
          <p:nvPr/>
        </p:nvSpPr>
        <p:spPr>
          <a:xfrm>
            <a:off x="7389144" y="2373022"/>
            <a:ext cx="3522212" cy="1596578"/>
          </a:xfrm>
          <a:prstGeom prst="rect">
            <a:avLst/>
          </a:prstGeom>
          <a:solidFill>
            <a:srgbClr val="FFF0D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4771F1-B6C1-4015-A692-BEDFC7BF9F7D}"/>
              </a:ext>
            </a:extLst>
          </p:cNvPr>
          <p:cNvSpPr/>
          <p:nvPr/>
        </p:nvSpPr>
        <p:spPr>
          <a:xfrm>
            <a:off x="967637" y="6093915"/>
            <a:ext cx="3018775" cy="455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27C72F-BA09-473F-B165-2062F6D40BCB}"/>
              </a:ext>
            </a:extLst>
          </p:cNvPr>
          <p:cNvSpPr txBox="1"/>
          <p:nvPr/>
        </p:nvSpPr>
        <p:spPr>
          <a:xfrm>
            <a:off x="208206" y="5741125"/>
            <a:ext cx="87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FD4E9-3BA5-4562-B03A-CF88D3DB9822}"/>
              </a:ext>
            </a:extLst>
          </p:cNvPr>
          <p:cNvSpPr/>
          <p:nvPr/>
        </p:nvSpPr>
        <p:spPr>
          <a:xfrm>
            <a:off x="7275720" y="2124645"/>
            <a:ext cx="1983342" cy="205339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39683-236B-4CDC-96E3-0A05AEEA5F14}"/>
              </a:ext>
            </a:extLst>
          </p:cNvPr>
          <p:cNvSpPr txBox="1"/>
          <p:nvPr/>
        </p:nvSpPr>
        <p:spPr>
          <a:xfrm>
            <a:off x="967637" y="5991825"/>
            <a:ext cx="394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to (the) school.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94759C2-D76F-42A9-A5EE-CB1750289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36" y="3331616"/>
            <a:ext cx="724890" cy="716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4715B-4E70-4E16-82D2-0484F377C80F}"/>
              </a:ext>
            </a:extLst>
          </p:cNvPr>
          <p:cNvSpPr txBox="1"/>
          <p:nvPr/>
        </p:nvSpPr>
        <p:spPr>
          <a:xfrm>
            <a:off x="7604782" y="2967613"/>
            <a:ext cx="13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Schule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6CC79A-E59B-47F0-AE9D-9EDE9C505360}"/>
              </a:ext>
            </a:extLst>
          </p:cNvPr>
          <p:cNvSpPr txBox="1"/>
          <p:nvPr/>
        </p:nvSpPr>
        <p:spPr>
          <a:xfrm>
            <a:off x="9337605" y="2960437"/>
            <a:ext cx="157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England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0DB13267-D806-4601-B75F-5C156BE84860}"/>
              </a:ext>
            </a:extLst>
          </p:cNvPr>
          <p:cNvSpPr/>
          <p:nvPr/>
        </p:nvSpPr>
        <p:spPr>
          <a:xfrm>
            <a:off x="6249236" y="4484978"/>
            <a:ext cx="3068715" cy="1049277"/>
          </a:xfrm>
          <a:prstGeom prst="wedgeRoundRectCallout">
            <a:avLst>
              <a:gd name="adj1" fmla="val 61396"/>
              <a:gd name="adj2" fmla="val 34263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zur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Schule.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B334535-B642-47AB-ACDA-0F52D8A35698}"/>
              </a:ext>
            </a:extLst>
          </p:cNvPr>
          <p:cNvSpPr/>
          <p:nvPr/>
        </p:nvSpPr>
        <p:spPr>
          <a:xfrm>
            <a:off x="6129221" y="762666"/>
            <a:ext cx="3964078" cy="1049277"/>
          </a:xfrm>
          <a:prstGeom prst="wedgeRoundRectCallout">
            <a:avLst>
              <a:gd name="adj1" fmla="val -34067"/>
              <a:gd name="adj2" fmla="val 91913"/>
              <a:gd name="adj3" fmla="val 16667"/>
            </a:avLst>
          </a:prstGeom>
          <a:solidFill>
            <a:srgbClr val="F3F7FF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If you hear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gehen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r>
              <a:rPr kumimoji="0" lang="en-GB" sz="2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choose the destination you can walk to.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A77263C-3522-4F25-8151-4646C144669A}"/>
              </a:ext>
            </a:extLst>
          </p:cNvPr>
          <p:cNvSpPr/>
          <p:nvPr/>
        </p:nvSpPr>
        <p:spPr>
          <a:xfrm>
            <a:off x="4450111" y="5744141"/>
            <a:ext cx="3964078" cy="853303"/>
          </a:xfrm>
          <a:prstGeom prst="wedgeRoundRectCallout">
            <a:avLst>
              <a:gd name="adj1" fmla="val 30876"/>
              <a:gd name="adj2" fmla="val -87786"/>
              <a:gd name="adj3" fmla="val 16667"/>
            </a:avLst>
          </a:prstGeom>
          <a:solidFill>
            <a:srgbClr val="F3F7FF"/>
          </a:solidFill>
          <a:ln w="25400" cap="flat" cmpd="sng" algn="ctr">
            <a:solidFill>
              <a:srgbClr val="FFD3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zur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 for feminine places, </a:t>
            </a:r>
            <a:r>
              <a:rPr lang="en-GB" sz="2000" b="1" kern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zum</a:t>
            </a:r>
            <a:r>
              <a:rPr lang="en-GB" sz="2000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for masculine / neuter.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2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/>
      <p:bldP spid="36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3293</Words>
  <Application>Microsoft Office PowerPoint</Application>
  <PresentationFormat>Widescreen</PresentationFormat>
  <Paragraphs>673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Ink Free</vt:lpstr>
      <vt:lpstr>Modern Love</vt:lpstr>
      <vt:lpstr>Symbol</vt:lpstr>
      <vt:lpstr>Wingdings</vt:lpstr>
      <vt:lpstr>1_Office Theme</vt:lpstr>
      <vt:lpstr>2_Office Theme</vt:lpstr>
      <vt:lpstr>Experiences at home and away</vt:lpstr>
      <vt:lpstr>Follow up 1 </vt:lpstr>
      <vt:lpstr>Follow up 1 </vt:lpstr>
      <vt:lpstr>Present tense ➜ future meaning</vt:lpstr>
      <vt:lpstr>Follow up 2</vt:lpstr>
      <vt:lpstr>Follow up 3a</vt:lpstr>
      <vt:lpstr>Follow up 3b</vt:lpstr>
      <vt:lpstr>gehen | fahren</vt:lpstr>
      <vt:lpstr>Follow up 4</vt:lpstr>
      <vt:lpstr>Follow up 4</vt:lpstr>
      <vt:lpstr>Follow up 4</vt:lpstr>
      <vt:lpstr>Follow up 5: </vt:lpstr>
      <vt:lpstr>Follow up 5: </vt:lpstr>
      <vt:lpstr>Tschüss!</vt:lpstr>
      <vt:lpstr>Follow up 4</vt:lpstr>
      <vt:lpstr>Follow up 4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87</cp:revision>
  <dcterms:created xsi:type="dcterms:W3CDTF">2021-06-12T06:20:35Z</dcterms:created>
  <dcterms:modified xsi:type="dcterms:W3CDTF">2024-02-23T10:44:48Z</dcterms:modified>
</cp:coreProperties>
</file>