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D10D"/>
    <a:srgbClr val="FFFAEB"/>
    <a:srgbClr val="C6DCF0"/>
    <a:srgbClr val="FBFDF9"/>
    <a:srgbClr val="F2F8EE"/>
    <a:srgbClr val="D7E7F5"/>
    <a:srgbClr val="F2F7FC"/>
    <a:srgbClr val="FFF7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BFFAD-8700-4F64-BD28-9165F91B9683}" v="25" dt="2024-01-30T13:20:48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9" autoAdjust="0"/>
    <p:restoredTop sz="84636" autoAdjust="0"/>
  </p:normalViewPr>
  <p:slideViewPr>
    <p:cSldViewPr snapToGrid="0">
      <p:cViewPr varScale="1">
        <p:scale>
          <a:sx n="96" d="100"/>
          <a:sy n="96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F6688-87AD-48CE-AA90-E8B3ADC352D3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1070-9458-418F-9EE0-4114E6E87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31070-9458-418F-9EE0-4114E6E87F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0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" indent="0">
              <a:lnSpc>
                <a:spcPct val="100000"/>
              </a:lnSpc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31070-9458-418F-9EE0-4114E6E87F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gif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7.png"/><Relationship Id="rId33" Type="http://schemas.openxmlformats.org/officeDocument/2006/relationships/image" Target="../media/image5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gif"/><Relationship Id="rId20" Type="http://schemas.openxmlformats.org/officeDocument/2006/relationships/image" Target="../media/image19.png"/><Relationship Id="rId29" Type="http://schemas.openxmlformats.org/officeDocument/2006/relationships/image" Target="../media/image5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24" Type="http://schemas.openxmlformats.org/officeDocument/2006/relationships/image" Target="../media/image46.png"/><Relationship Id="rId32" Type="http://schemas.openxmlformats.org/officeDocument/2006/relationships/image" Target="../media/image54.gif"/><Relationship Id="rId5" Type="http://schemas.openxmlformats.org/officeDocument/2006/relationships/image" Target="../media/image29.svg"/><Relationship Id="rId15" Type="http://schemas.openxmlformats.org/officeDocument/2006/relationships/image" Target="../media/image39.gif"/><Relationship Id="rId23" Type="http://schemas.openxmlformats.org/officeDocument/2006/relationships/image" Target="../media/image13.png"/><Relationship Id="rId28" Type="http://schemas.openxmlformats.org/officeDocument/2006/relationships/image" Target="../media/image50.gif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Relationship Id="rId22" Type="http://schemas.openxmlformats.org/officeDocument/2006/relationships/image" Target="../media/image45.svg"/><Relationship Id="rId27" Type="http://schemas.openxmlformats.org/officeDocument/2006/relationships/image" Target="../media/image49.png"/><Relationship Id="rId30" Type="http://schemas.openxmlformats.org/officeDocument/2006/relationships/image" Target="../media/image52.gif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13498"/>
              </p:ext>
            </p:extLst>
          </p:nvPr>
        </p:nvGraphicFramePr>
        <p:xfrm>
          <a:off x="5985433" y="940806"/>
          <a:ext cx="6207855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stressed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unstressed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[-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3285"/>
              </p:ext>
            </p:extLst>
          </p:nvPr>
        </p:nvGraphicFramePr>
        <p:xfrm>
          <a:off x="5988701" y="355788"/>
          <a:ext cx="620785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consonantal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vocalic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56519"/>
              </p:ext>
            </p:extLst>
          </p:nvPr>
        </p:nvGraphicFramePr>
        <p:xfrm>
          <a:off x="5985434" y="2547256"/>
          <a:ext cx="6207854" cy="429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6645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11022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018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</a:t>
                      </a: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 has one present tense, but English has two: 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schreibe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Grund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write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reason.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writing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reason.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Time adverbs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100" b="0" u="sng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time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u="sng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adverb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suggests which English present tense to use: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Ich </a:t>
                      </a:r>
                      <a:r>
                        <a:rPr lang="en-US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arbeite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u="sng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montags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Lias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100" b="0" kern="12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work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with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 Mondays.</a:t>
                      </a:r>
                    </a:p>
                    <a:p>
                      <a:endParaRPr lang="en-GB" sz="1100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arbeitest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sng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heute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mit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are working 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Lias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</a:t>
                      </a: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German the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time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adverb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often comes straight after the verb.</a:t>
                      </a: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+ verb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use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nicht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verb to 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 what we don’t do: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+ verb/noun phrases</a:t>
                      </a:r>
                    </a:p>
                    <a:p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When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negates a whole phrase, it goes to the end of the phrase: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Summer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94529"/>
              </p:ext>
            </p:extLst>
          </p:nvPr>
        </p:nvGraphicFramePr>
        <p:xfrm>
          <a:off x="102036" y="47527"/>
          <a:ext cx="2775231" cy="553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231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Monate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Januar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January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Februar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February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März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April – April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 – May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4356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Juli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July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August – August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September – September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Oktober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October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November – November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Dezember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December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Tage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59033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Montag – 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1505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Dienstag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Tuesday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83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Mittwoch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0606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Donnerstag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Freitag – 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Samstag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 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1591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Sonntag – Sunday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1208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34249"/>
              </p:ext>
            </p:extLst>
          </p:nvPr>
        </p:nvGraphicFramePr>
        <p:xfrm>
          <a:off x="2924941" y="34536"/>
          <a:ext cx="2981734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1734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Grund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– reason (m)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Monat – month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Plan – plan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Tag – day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Gitarre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guitar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Oma –  Grandma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week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Useful words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arbeiten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work, working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besuchen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visit, visiting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bleiben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stay, staying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4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heute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today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morgen – tomorrow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when?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105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with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203041" y="65402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5973285" y="120739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725404" y="63549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ot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933653" y="63014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477410" y="644001"/>
            <a:ext cx="58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958471" y="64303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203041" y="12183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wied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084764" y="419046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69158AB-FCD5-4733-32C8-69EA4E6E1BF8}"/>
              </a:ext>
            </a:extLst>
          </p:cNvPr>
          <p:cNvSpPr txBox="1"/>
          <p:nvPr/>
        </p:nvSpPr>
        <p:spPr>
          <a:xfrm>
            <a:off x="8323118" y="122154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richt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019549" y="5884983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</a:t>
            </a:r>
            <a:r>
              <a:rPr kumimoji="0" lang="en-GB" sz="1100" b="1" i="0" u="sng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don’t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work.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594B88-2F21-0C9D-7DBD-E2BD548A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31" y="487198"/>
            <a:ext cx="403172" cy="36127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Picture 2" descr="Free vector graphics of World">
            <a:extLst>
              <a:ext uri="{FF2B5EF4-FFF2-40B4-BE49-F238E27FC236}">
                <a16:creationId xmlns:a16="http://schemas.microsoft.com/office/drawing/2014/main" id="{BC40DF9B-98D7-5F4A-F210-E389F768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86" y="436417"/>
            <a:ext cx="393179" cy="3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65D9BA-C8A3-1ACF-BEE6-ED7316031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3489" y="553397"/>
            <a:ext cx="354038" cy="333364"/>
          </a:xfrm>
          <a:prstGeom prst="rect">
            <a:avLst/>
          </a:prstGeom>
        </p:spPr>
      </p:pic>
      <p:pic>
        <p:nvPicPr>
          <p:cNvPr id="19" name="Graphic 18" descr="Map with pin with solid fill">
            <a:extLst>
              <a:ext uri="{FF2B5EF4-FFF2-40B4-BE49-F238E27FC236}">
                <a16:creationId xmlns:a16="http://schemas.microsoft.com/office/drawing/2014/main" id="{B0FB3417-9C25-FF5C-C057-9B393DCD2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28982" y="476214"/>
            <a:ext cx="468561" cy="468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557EA-2168-B19B-EC04-C23FADFC9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9003" y="1119160"/>
            <a:ext cx="589479" cy="404359"/>
          </a:xfrm>
          <a:prstGeom prst="rect">
            <a:avLst/>
          </a:prstGeom>
        </p:spPr>
      </p:pic>
      <p:pic>
        <p:nvPicPr>
          <p:cNvPr id="21" name="Picture 20" descr="arrows going in a circle">
            <a:extLst>
              <a:ext uri="{FF2B5EF4-FFF2-40B4-BE49-F238E27FC236}">
                <a16:creationId xmlns:a16="http://schemas.microsoft.com/office/drawing/2014/main" id="{171768E5-72C7-288C-43E2-9733109D5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44" y="1155376"/>
            <a:ext cx="352741" cy="35274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8AF9850-E0F0-12D6-5B51-9E97103AA4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152734" y="989878"/>
            <a:ext cx="520393" cy="520392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321E7C-6217-6D51-1ED5-DDB0BD409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87" y="3457367"/>
            <a:ext cx="742049" cy="52322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DA17C08-FB24-178B-B63C-A553186156CB}"/>
              </a:ext>
            </a:extLst>
          </p:cNvPr>
          <p:cNvSpPr txBox="1"/>
          <p:nvPr/>
        </p:nvSpPr>
        <p:spPr>
          <a:xfrm>
            <a:off x="10179164" y="3267640"/>
            <a:ext cx="1979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Du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benutzt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donnerstags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Fahrrad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C46080-831F-7402-3C55-15DBA79C7129}"/>
              </a:ext>
            </a:extLst>
          </p:cNvPr>
          <p:cNvSpPr txBox="1"/>
          <p:nvPr/>
        </p:nvSpPr>
        <p:spPr>
          <a:xfrm>
            <a:off x="10165475" y="3723672"/>
            <a:ext cx="2026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English, the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adverb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002060"/>
                </a:solidFill>
                <a:latin typeface="Century Gothic"/>
              </a:rPr>
              <a:t>often comes at the end of the sentence.</a:t>
            </a:r>
            <a:endParaRPr lang="en-GB" sz="11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405C7B-49CC-51FB-12C0-D8ED84610BC2}"/>
              </a:ext>
            </a:extLst>
          </p:cNvPr>
          <p:cNvSpPr txBox="1"/>
          <p:nvPr/>
        </p:nvSpPr>
        <p:spPr>
          <a:xfrm>
            <a:off x="10178790" y="4215248"/>
            <a:ext cx="1979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use the bike </a:t>
            </a:r>
            <a:r>
              <a:rPr lang="en-GB" sz="11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on Thursdays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6BF980-25E7-CD3B-9DAB-7AEB047754E1}"/>
              </a:ext>
            </a:extLst>
          </p:cNvPr>
          <p:cNvSpPr txBox="1"/>
          <p:nvPr/>
        </p:nvSpPr>
        <p:spPr>
          <a:xfrm>
            <a:off x="6005662" y="5231630"/>
            <a:ext cx="190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</a:t>
            </a:r>
            <a:r>
              <a:rPr kumimoji="0" lang="en-GB" sz="110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arbeite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1" i="0" u="sng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nicht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3" name="Picture 7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239721-EE8A-4385-C9F3-2993E206EBB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15439" r="24843" b="5083"/>
          <a:stretch/>
        </p:blipFill>
        <p:spPr>
          <a:xfrm>
            <a:off x="6069027" y="5518667"/>
            <a:ext cx="295401" cy="381232"/>
          </a:xfrm>
          <a:prstGeom prst="rect">
            <a:avLst/>
          </a:prstGeom>
        </p:spPr>
      </p:pic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BBE1A846-4314-BC27-D250-35C6ECBFE248}"/>
              </a:ext>
            </a:extLst>
          </p:cNvPr>
          <p:cNvSpPr/>
          <p:nvPr/>
        </p:nvSpPr>
        <p:spPr>
          <a:xfrm>
            <a:off x="6162929" y="6215890"/>
            <a:ext cx="1807071" cy="553944"/>
          </a:xfrm>
          <a:prstGeom prst="wedgeRoundRectCallout">
            <a:avLst>
              <a:gd name="adj1" fmla="val 7802"/>
              <a:gd name="adj2" fmla="val -79189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Note the word order difference between English and German!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6" name="CustomShape 5">
            <a:extLst>
              <a:ext uri="{FF2B5EF4-FFF2-40B4-BE49-F238E27FC236}">
                <a16:creationId xmlns:a16="http://schemas.microsoft.com/office/drawing/2014/main" id="{CD0B3F12-F0B4-1040-BCE2-8C472628925B}"/>
              </a:ext>
            </a:extLst>
          </p:cNvPr>
          <p:cNvSpPr/>
          <p:nvPr/>
        </p:nvSpPr>
        <p:spPr>
          <a:xfrm>
            <a:off x="8048829" y="5353667"/>
            <a:ext cx="2218718" cy="2553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11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</a:t>
            </a:r>
            <a:r>
              <a:rPr kumimoji="0" lang="en-GB" sz="11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den Brief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7" name="Picture 7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F27FE3-1C4D-8F0D-5803-EC6EAFC1C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15439" r="24843" b="5083"/>
          <a:stretch/>
        </p:blipFill>
        <p:spPr>
          <a:xfrm>
            <a:off x="8163826" y="5591533"/>
            <a:ext cx="267875" cy="345707"/>
          </a:xfrm>
          <a:prstGeom prst="rect">
            <a:avLst/>
          </a:prstGeom>
        </p:spPr>
      </p:pic>
      <p:sp>
        <p:nvSpPr>
          <p:cNvPr id="80" name="CustomShape 9">
            <a:extLst>
              <a:ext uri="{FF2B5EF4-FFF2-40B4-BE49-F238E27FC236}">
                <a16:creationId xmlns:a16="http://schemas.microsoft.com/office/drawing/2014/main" id="{BEBA51E1-7DCF-5B0D-3C49-2BFC7B1E662C}"/>
              </a:ext>
            </a:extLst>
          </p:cNvPr>
          <p:cNvSpPr/>
          <p:nvPr/>
        </p:nvSpPr>
        <p:spPr>
          <a:xfrm>
            <a:off x="8051411" y="5882344"/>
            <a:ext cx="2075897" cy="248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write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 letter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Speech Bubble: Rectangle with Corners Rounded 80">
            <a:extLst>
              <a:ext uri="{FF2B5EF4-FFF2-40B4-BE49-F238E27FC236}">
                <a16:creationId xmlns:a16="http://schemas.microsoft.com/office/drawing/2014/main" id="{C62A81BF-236D-9699-FD06-E5BED12FF66C}"/>
              </a:ext>
            </a:extLst>
          </p:cNvPr>
          <p:cNvSpPr/>
          <p:nvPr/>
        </p:nvSpPr>
        <p:spPr>
          <a:xfrm>
            <a:off x="8104695" y="6213999"/>
            <a:ext cx="2031706" cy="553944"/>
          </a:xfrm>
          <a:prstGeom prst="wedgeRoundRectCallout">
            <a:avLst>
              <a:gd name="adj1" fmla="val 23355"/>
              <a:gd name="adj2" fmla="val -74335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Again, note the word order difference between English and German!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E8B9A4-5D57-7492-1B47-783A26ACA433}"/>
              </a:ext>
            </a:extLst>
          </p:cNvPr>
          <p:cNvSpPr txBox="1"/>
          <p:nvPr/>
        </p:nvSpPr>
        <p:spPr>
          <a:xfrm>
            <a:off x="10160064" y="4808822"/>
            <a:ext cx="1807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wann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ask </a:t>
            </a:r>
            <a:r>
              <a:rPr kumimoji="0" lang="en-GB" sz="1100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C33D14-D5B9-5C05-A2E6-4122E67D858E}"/>
              </a:ext>
            </a:extLst>
          </p:cNvPr>
          <p:cNvSpPr txBox="1"/>
          <p:nvPr/>
        </p:nvSpPr>
        <p:spPr>
          <a:xfrm>
            <a:off x="10164423" y="5010997"/>
            <a:ext cx="21279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Wann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besucht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Oma die Schweiz?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5DD871-AC22-FA79-6834-AD745F0BC0F7}"/>
              </a:ext>
            </a:extLst>
          </p:cNvPr>
          <p:cNvSpPr txBox="1"/>
          <p:nvPr/>
        </p:nvSpPr>
        <p:spPr>
          <a:xfrm>
            <a:off x="10160064" y="5355355"/>
            <a:ext cx="2034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When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 Grandma visiting Switzerland?</a:t>
            </a:r>
            <a:endParaRPr lang="en-GB" sz="1100" dirty="0"/>
          </a:p>
        </p:txBody>
      </p:sp>
      <p:pic>
        <p:nvPicPr>
          <p:cNvPr id="94" name="Google Shape;250;p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73B4391-05CB-FEDD-77E6-313F4D2E962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r="50000"/>
          <a:stretch/>
        </p:blipFill>
        <p:spPr>
          <a:xfrm rot="5400000">
            <a:off x="7262197" y="1992992"/>
            <a:ext cx="344724" cy="60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59;p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8C6713C3-A1C6-F918-0C00-39FE07B9291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r="50000"/>
          <a:stretch/>
        </p:blipFill>
        <p:spPr>
          <a:xfrm rot="-5400000" flipH="1">
            <a:off x="8614720" y="2045214"/>
            <a:ext cx="306664" cy="53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9F601906-B6C7-3F27-2EDE-F324A6870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86" y="1028570"/>
            <a:ext cx="786274" cy="487148"/>
          </a:xfrm>
          <a:prstGeom prst="rect">
            <a:avLst/>
          </a:prstGeom>
        </p:spPr>
      </p:pic>
      <p:sp>
        <p:nvSpPr>
          <p:cNvPr id="124" name="Google Shape;258;p6">
            <a:extLst>
              <a:ext uri="{FF2B5EF4-FFF2-40B4-BE49-F238E27FC236}">
                <a16:creationId xmlns:a16="http://schemas.microsoft.com/office/drawing/2014/main" id="{905176AC-2F52-832C-B48C-1EA7E6E918AC}"/>
              </a:ext>
            </a:extLst>
          </p:cNvPr>
          <p:cNvSpPr/>
          <p:nvPr/>
        </p:nvSpPr>
        <p:spPr>
          <a:xfrm>
            <a:off x="10697527" y="1080946"/>
            <a:ext cx="1372514" cy="1352308"/>
          </a:xfrm>
          <a:prstGeom prst="wedgeRoundRectCallout">
            <a:avLst>
              <a:gd name="adj1" fmla="val -67319"/>
              <a:gd name="adj2" fmla="val -5201"/>
              <a:gd name="adj3" fmla="val 16667"/>
            </a:avLst>
          </a:prstGeom>
          <a:solidFill>
            <a:srgbClr val="92D05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1100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Many German-speaking children learn which months have 31 days by using their knuckles!</a:t>
            </a:r>
            <a:endParaRPr sz="1200" b="1" kern="0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5" name="Google Shape;251;p6">
            <a:extLst>
              <a:ext uri="{FF2B5EF4-FFF2-40B4-BE49-F238E27FC236}">
                <a16:creationId xmlns:a16="http://schemas.microsoft.com/office/drawing/2014/main" id="{51C2494B-21F3-6AD4-D0BE-BCFD0E658ABE}"/>
              </a:ext>
            </a:extLst>
          </p:cNvPr>
          <p:cNvCxnSpPr>
            <a:cxnSpLocks/>
          </p:cNvCxnSpPr>
          <p:nvPr/>
        </p:nvCxnSpPr>
        <p:spPr>
          <a:xfrm flipV="1">
            <a:off x="6728143" y="2206862"/>
            <a:ext cx="452106" cy="509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252;p6">
            <a:extLst>
              <a:ext uri="{FF2B5EF4-FFF2-40B4-BE49-F238E27FC236}">
                <a16:creationId xmlns:a16="http://schemas.microsoft.com/office/drawing/2014/main" id="{9427B29B-A61F-0B0A-BC27-C2A0E3257B79}"/>
              </a:ext>
            </a:extLst>
          </p:cNvPr>
          <p:cNvSpPr txBox="1"/>
          <p:nvPr/>
        </p:nvSpPr>
        <p:spPr>
          <a:xfrm>
            <a:off x="5875261" y="2082419"/>
            <a:ext cx="984420" cy="25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Januar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44" name="Google Shape;253;p6">
            <a:extLst>
              <a:ext uri="{FF2B5EF4-FFF2-40B4-BE49-F238E27FC236}">
                <a16:creationId xmlns:a16="http://schemas.microsoft.com/office/drawing/2014/main" id="{B6821A17-F6ED-791C-F031-C7C75FE9B487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6649949" y="2007135"/>
            <a:ext cx="602860" cy="166549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255;p6">
            <a:extLst>
              <a:ext uri="{FF2B5EF4-FFF2-40B4-BE49-F238E27FC236}">
                <a16:creationId xmlns:a16="http://schemas.microsoft.com/office/drawing/2014/main" id="{A157D4D9-6884-1EB8-4B9F-37EC45AEEA0D}"/>
              </a:ext>
            </a:extLst>
          </p:cNvPr>
          <p:cNvCxnSpPr>
            <a:cxnSpLocks/>
          </p:cNvCxnSpPr>
          <p:nvPr/>
        </p:nvCxnSpPr>
        <p:spPr>
          <a:xfrm>
            <a:off x="6813786" y="1899408"/>
            <a:ext cx="475581" cy="250983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9" name="Google Shape;256;p6">
            <a:extLst>
              <a:ext uri="{FF2B5EF4-FFF2-40B4-BE49-F238E27FC236}">
                <a16:creationId xmlns:a16="http://schemas.microsoft.com/office/drawing/2014/main" id="{DA55BA7D-70CD-D6D4-02D0-C4FE6C33D258}"/>
              </a:ext>
            </a:extLst>
          </p:cNvPr>
          <p:cNvSpPr txBox="1"/>
          <p:nvPr/>
        </p:nvSpPr>
        <p:spPr>
          <a:xfrm>
            <a:off x="6081469" y="1648618"/>
            <a:ext cx="83589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März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56" name="Google Shape;261;p6">
            <a:extLst>
              <a:ext uri="{FF2B5EF4-FFF2-40B4-BE49-F238E27FC236}">
                <a16:creationId xmlns:a16="http://schemas.microsoft.com/office/drawing/2014/main" id="{A3A22601-2DB6-291F-CA62-02782F33DE01}"/>
              </a:ext>
            </a:extLst>
          </p:cNvPr>
          <p:cNvCxnSpPr>
            <a:cxnSpLocks/>
          </p:cNvCxnSpPr>
          <p:nvPr/>
        </p:nvCxnSpPr>
        <p:spPr>
          <a:xfrm>
            <a:off x="7117472" y="1845778"/>
            <a:ext cx="217757" cy="301242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7" name="Google Shape;262;p6">
            <a:extLst>
              <a:ext uri="{FF2B5EF4-FFF2-40B4-BE49-F238E27FC236}">
                <a16:creationId xmlns:a16="http://schemas.microsoft.com/office/drawing/2014/main" id="{D907AA52-F5CB-E7FA-AA38-C4BA2B202203}"/>
              </a:ext>
            </a:extLst>
          </p:cNvPr>
          <p:cNvSpPr txBox="1"/>
          <p:nvPr/>
        </p:nvSpPr>
        <p:spPr>
          <a:xfrm>
            <a:off x="7099193" y="1449672"/>
            <a:ext cx="7344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Mai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58" name="Google Shape;263;p6">
            <a:extLst>
              <a:ext uri="{FF2B5EF4-FFF2-40B4-BE49-F238E27FC236}">
                <a16:creationId xmlns:a16="http://schemas.microsoft.com/office/drawing/2014/main" id="{C87B07BD-6CA3-086D-6FEB-C46E4E91E43E}"/>
              </a:ext>
            </a:extLst>
          </p:cNvPr>
          <p:cNvCxnSpPr>
            <a:cxnSpLocks/>
          </p:cNvCxnSpPr>
          <p:nvPr/>
        </p:nvCxnSpPr>
        <p:spPr>
          <a:xfrm>
            <a:off x="7368420" y="1684448"/>
            <a:ext cx="23737" cy="441146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265;p6">
            <a:extLst>
              <a:ext uri="{FF2B5EF4-FFF2-40B4-BE49-F238E27FC236}">
                <a16:creationId xmlns:a16="http://schemas.microsoft.com/office/drawing/2014/main" id="{81095B86-4B48-4E07-06AA-607553CF8AFB}"/>
              </a:ext>
            </a:extLst>
          </p:cNvPr>
          <p:cNvCxnSpPr>
            <a:cxnSpLocks/>
          </p:cNvCxnSpPr>
          <p:nvPr/>
        </p:nvCxnSpPr>
        <p:spPr>
          <a:xfrm flipH="1">
            <a:off x="7430615" y="1873841"/>
            <a:ext cx="125880" cy="26157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266;p6">
            <a:extLst>
              <a:ext uri="{FF2B5EF4-FFF2-40B4-BE49-F238E27FC236}">
                <a16:creationId xmlns:a16="http://schemas.microsoft.com/office/drawing/2014/main" id="{0C419FAD-6775-5162-6BEE-E53512461427}"/>
              </a:ext>
            </a:extLst>
          </p:cNvPr>
          <p:cNvSpPr txBox="1"/>
          <p:nvPr/>
        </p:nvSpPr>
        <p:spPr>
          <a:xfrm>
            <a:off x="7465373" y="1799385"/>
            <a:ext cx="78568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Juli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61" name="Google Shape;267;p6">
            <a:extLst>
              <a:ext uri="{FF2B5EF4-FFF2-40B4-BE49-F238E27FC236}">
                <a16:creationId xmlns:a16="http://schemas.microsoft.com/office/drawing/2014/main" id="{7FE8C6C5-9840-7EEF-1017-A164E6BE0127}"/>
              </a:ext>
            </a:extLst>
          </p:cNvPr>
          <p:cNvCxnSpPr>
            <a:cxnSpLocks/>
          </p:cNvCxnSpPr>
          <p:nvPr/>
        </p:nvCxnSpPr>
        <p:spPr>
          <a:xfrm flipH="1">
            <a:off x="7515990" y="1990592"/>
            <a:ext cx="216385" cy="152983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268;p6">
            <a:extLst>
              <a:ext uri="{FF2B5EF4-FFF2-40B4-BE49-F238E27FC236}">
                <a16:creationId xmlns:a16="http://schemas.microsoft.com/office/drawing/2014/main" id="{B459B65F-5C44-83F0-D817-BAA39B2CD162}"/>
              </a:ext>
            </a:extLst>
          </p:cNvPr>
          <p:cNvSpPr txBox="1"/>
          <p:nvPr/>
        </p:nvSpPr>
        <p:spPr>
          <a:xfrm>
            <a:off x="7677686" y="2019606"/>
            <a:ext cx="105631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August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63" name="Google Shape;269;p6">
            <a:extLst>
              <a:ext uri="{FF2B5EF4-FFF2-40B4-BE49-F238E27FC236}">
                <a16:creationId xmlns:a16="http://schemas.microsoft.com/office/drawing/2014/main" id="{F3441D95-6333-87AB-A120-BF038A44BACC}"/>
              </a:ext>
            </a:extLst>
          </p:cNvPr>
          <p:cNvCxnSpPr>
            <a:cxnSpLocks/>
          </p:cNvCxnSpPr>
          <p:nvPr/>
        </p:nvCxnSpPr>
        <p:spPr>
          <a:xfrm>
            <a:off x="8603337" y="2112334"/>
            <a:ext cx="103271" cy="54832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271;p6">
            <a:extLst>
              <a:ext uri="{FF2B5EF4-FFF2-40B4-BE49-F238E27FC236}">
                <a16:creationId xmlns:a16="http://schemas.microsoft.com/office/drawing/2014/main" id="{EA8F8897-9E75-6ECD-D58D-80948BB34DD1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8755601" y="1989707"/>
            <a:ext cx="12452" cy="167546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272;p6">
            <a:extLst>
              <a:ext uri="{FF2B5EF4-FFF2-40B4-BE49-F238E27FC236}">
                <a16:creationId xmlns:a16="http://schemas.microsoft.com/office/drawing/2014/main" id="{B1A0687F-90EC-E58B-EA8F-3BA1A36C71BE}"/>
              </a:ext>
            </a:extLst>
          </p:cNvPr>
          <p:cNvSpPr txBox="1"/>
          <p:nvPr/>
        </p:nvSpPr>
        <p:spPr>
          <a:xfrm>
            <a:off x="8147741" y="1591228"/>
            <a:ext cx="2001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Oktober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70" name="Google Shape;273;p6">
            <a:extLst>
              <a:ext uri="{FF2B5EF4-FFF2-40B4-BE49-F238E27FC236}">
                <a16:creationId xmlns:a16="http://schemas.microsoft.com/office/drawing/2014/main" id="{7654E7AA-3649-DC0C-D67C-2D7DBC77989E}"/>
              </a:ext>
            </a:extLst>
          </p:cNvPr>
          <p:cNvCxnSpPr>
            <a:cxnSpLocks/>
          </p:cNvCxnSpPr>
          <p:nvPr/>
        </p:nvCxnSpPr>
        <p:spPr>
          <a:xfrm flipH="1">
            <a:off x="8816953" y="1816798"/>
            <a:ext cx="179040" cy="339671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275;p6">
            <a:extLst>
              <a:ext uri="{FF2B5EF4-FFF2-40B4-BE49-F238E27FC236}">
                <a16:creationId xmlns:a16="http://schemas.microsoft.com/office/drawing/2014/main" id="{1B6299DA-8DB9-78F9-FDEE-6B96C3B101B1}"/>
              </a:ext>
            </a:extLst>
          </p:cNvPr>
          <p:cNvCxnSpPr>
            <a:cxnSpLocks/>
          </p:cNvCxnSpPr>
          <p:nvPr/>
        </p:nvCxnSpPr>
        <p:spPr>
          <a:xfrm flipH="1">
            <a:off x="8842844" y="2026827"/>
            <a:ext cx="180000" cy="165379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2" name="Google Shape;276;p6">
            <a:extLst>
              <a:ext uri="{FF2B5EF4-FFF2-40B4-BE49-F238E27FC236}">
                <a16:creationId xmlns:a16="http://schemas.microsoft.com/office/drawing/2014/main" id="{614779CA-3894-548F-F8FE-5254ACBC6B58}"/>
              </a:ext>
            </a:extLst>
          </p:cNvPr>
          <p:cNvSpPr txBox="1"/>
          <p:nvPr/>
        </p:nvSpPr>
        <p:spPr>
          <a:xfrm>
            <a:off x="8936584" y="2017991"/>
            <a:ext cx="125928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Dezember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73" name="Google Shape;277;p6">
            <a:extLst>
              <a:ext uri="{FF2B5EF4-FFF2-40B4-BE49-F238E27FC236}">
                <a16:creationId xmlns:a16="http://schemas.microsoft.com/office/drawing/2014/main" id="{1BD0886A-88CF-4A33-0E46-7B6955308C74}"/>
              </a:ext>
            </a:extLst>
          </p:cNvPr>
          <p:cNvCxnSpPr>
            <a:cxnSpLocks/>
          </p:cNvCxnSpPr>
          <p:nvPr/>
        </p:nvCxnSpPr>
        <p:spPr>
          <a:xfrm flipH="1">
            <a:off x="8904508" y="2156517"/>
            <a:ext cx="160641" cy="29117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254;p6">
            <a:extLst>
              <a:ext uri="{FF2B5EF4-FFF2-40B4-BE49-F238E27FC236}">
                <a16:creationId xmlns:a16="http://schemas.microsoft.com/office/drawing/2014/main" id="{F81A73B8-013E-D134-BEFA-57AE673D8D0D}"/>
              </a:ext>
            </a:extLst>
          </p:cNvPr>
          <p:cNvSpPr txBox="1"/>
          <p:nvPr/>
        </p:nvSpPr>
        <p:spPr>
          <a:xfrm>
            <a:off x="5946965" y="1876350"/>
            <a:ext cx="70298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Februar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260;p6">
            <a:extLst>
              <a:ext uri="{FF2B5EF4-FFF2-40B4-BE49-F238E27FC236}">
                <a16:creationId xmlns:a16="http://schemas.microsoft.com/office/drawing/2014/main" id="{82E91136-AE3B-1BCC-6810-4808DC7706F9}"/>
              </a:ext>
            </a:extLst>
          </p:cNvPr>
          <p:cNvSpPr txBox="1"/>
          <p:nvPr/>
        </p:nvSpPr>
        <p:spPr>
          <a:xfrm>
            <a:off x="6688950" y="1616024"/>
            <a:ext cx="77748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April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264;p6">
            <a:extLst>
              <a:ext uri="{FF2B5EF4-FFF2-40B4-BE49-F238E27FC236}">
                <a16:creationId xmlns:a16="http://schemas.microsoft.com/office/drawing/2014/main" id="{9BBBD623-353F-3E98-5B58-47CC00C24B6B}"/>
              </a:ext>
            </a:extLst>
          </p:cNvPr>
          <p:cNvSpPr txBox="1"/>
          <p:nvPr/>
        </p:nvSpPr>
        <p:spPr>
          <a:xfrm>
            <a:off x="7361066" y="1650655"/>
            <a:ext cx="49272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Juni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270;p6">
            <a:extLst>
              <a:ext uri="{FF2B5EF4-FFF2-40B4-BE49-F238E27FC236}">
                <a16:creationId xmlns:a16="http://schemas.microsoft.com/office/drawing/2014/main" id="{463E9BFA-27FD-D301-0E7D-D2DDF70CAE02}"/>
              </a:ext>
            </a:extLst>
          </p:cNvPr>
          <p:cNvSpPr txBox="1"/>
          <p:nvPr/>
        </p:nvSpPr>
        <p:spPr>
          <a:xfrm>
            <a:off x="8037971" y="1785944"/>
            <a:ext cx="9440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September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274;p6">
            <a:extLst>
              <a:ext uri="{FF2B5EF4-FFF2-40B4-BE49-F238E27FC236}">
                <a16:creationId xmlns:a16="http://schemas.microsoft.com/office/drawing/2014/main" id="{1DAF5A6E-0D7F-B43A-DB6B-E5143DD4C073}"/>
              </a:ext>
            </a:extLst>
          </p:cNvPr>
          <p:cNvSpPr txBox="1"/>
          <p:nvPr/>
        </p:nvSpPr>
        <p:spPr>
          <a:xfrm>
            <a:off x="8876548" y="1832516"/>
            <a:ext cx="9105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November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53B0D5D5-7A88-461E-8347-A5F3BA6AC1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" y="5588323"/>
            <a:ext cx="638895" cy="3958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9B66F-A608-3344-1AA7-10A5BE10E824}"/>
              </a:ext>
            </a:extLst>
          </p:cNvPr>
          <p:cNvGrpSpPr/>
          <p:nvPr/>
        </p:nvGrpSpPr>
        <p:grpSpPr>
          <a:xfrm>
            <a:off x="7124784" y="3488667"/>
            <a:ext cx="388398" cy="435739"/>
            <a:chOff x="8263230" y="4242978"/>
            <a:chExt cx="1804528" cy="1991909"/>
          </a:xfrm>
        </p:grpSpPr>
        <p:pic>
          <p:nvPicPr>
            <p:cNvPr id="13" name="Picture 10" descr="Free interview conversation talking illustration">
              <a:extLst>
                <a:ext uri="{FF2B5EF4-FFF2-40B4-BE49-F238E27FC236}">
                  <a16:creationId xmlns:a16="http://schemas.microsoft.com/office/drawing/2014/main" id="{814F36F0-09C6-9FCA-4AB5-1FA5749489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3" r="61737"/>
            <a:stretch/>
          </p:blipFill>
          <p:spPr bwMode="auto">
            <a:xfrm>
              <a:off x="8263230" y="4242978"/>
              <a:ext cx="1804528" cy="1991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Free cartoon icon light bulb vector">
              <a:extLst>
                <a:ext uri="{FF2B5EF4-FFF2-40B4-BE49-F238E27FC236}">
                  <a16:creationId xmlns:a16="http://schemas.microsoft.com/office/drawing/2014/main" id="{1FBFAD21-DFBB-D93E-772D-7D5ABB188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rgbClr val="F19D1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9334" y="4538405"/>
              <a:ext cx="673564" cy="71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Free question question mark symbol vector">
              <a:extLst>
                <a:ext uri="{FF2B5EF4-FFF2-40B4-BE49-F238E27FC236}">
                  <a16:creationId xmlns:a16="http://schemas.microsoft.com/office/drawing/2014/main" id="{7B14EC0E-FC54-D255-5A41-8BABAE3D6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322" y="4448334"/>
              <a:ext cx="434303" cy="86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0AE8FF5E-0D59-A100-C96B-2994D3029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6347931" y="3498465"/>
            <a:ext cx="604036" cy="4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1782AC-6180-47C6-6ADB-AB082745D7E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43878"/>
          <a:stretch/>
        </p:blipFill>
        <p:spPr>
          <a:xfrm>
            <a:off x="9785921" y="4166913"/>
            <a:ext cx="374143" cy="379908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F5AED9-87FB-0935-864F-9A49259C5D5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589" y="3457367"/>
            <a:ext cx="388399" cy="272989"/>
          </a:xfrm>
          <a:prstGeom prst="rect">
            <a:avLst/>
          </a:prstGeom>
        </p:spPr>
      </p:pic>
      <p:pic>
        <p:nvPicPr>
          <p:cNvPr id="26" name="Picture 25" descr="A blue and black sign with hands in a circle&#10;&#10;Description automatically generated">
            <a:extLst>
              <a:ext uri="{FF2B5EF4-FFF2-40B4-BE49-F238E27FC236}">
                <a16:creationId xmlns:a16="http://schemas.microsoft.com/office/drawing/2014/main" id="{FA065D40-1FA9-E901-C716-B945F71D2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7"/>
          <a:stretch/>
        </p:blipFill>
        <p:spPr bwMode="auto">
          <a:xfrm>
            <a:off x="11383784" y="3481075"/>
            <a:ext cx="344620" cy="2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bicycle bike ride vector">
            <a:extLst>
              <a:ext uri="{FF2B5EF4-FFF2-40B4-BE49-F238E27FC236}">
                <a16:creationId xmlns:a16="http://schemas.microsoft.com/office/drawing/2014/main" id="{BBDD963A-41AB-4275-1FEB-C9DAC9EB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340" y="3467705"/>
            <a:ext cx="388398" cy="2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328F145-3816-BD58-6748-922EB62FC5E2}"/>
              </a:ext>
            </a:extLst>
          </p:cNvPr>
          <p:cNvGrpSpPr/>
          <p:nvPr/>
        </p:nvGrpSpPr>
        <p:grpSpPr>
          <a:xfrm>
            <a:off x="6808374" y="5508379"/>
            <a:ext cx="406187" cy="381232"/>
            <a:chOff x="-2579673" y="2642435"/>
            <a:chExt cx="2446639" cy="24201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11D13D-662A-65E7-3BEB-6DB5D73FF497}"/>
                </a:ext>
              </a:extLst>
            </p:cNvPr>
            <p:cNvSpPr/>
            <p:nvPr/>
          </p:nvSpPr>
          <p:spPr>
            <a:xfrm>
              <a:off x="-2579673" y="2642435"/>
              <a:ext cx="2446639" cy="2420110"/>
            </a:xfrm>
            <a:prstGeom prst="ellipse">
              <a:avLst/>
            </a:prstGeom>
            <a:solidFill>
              <a:srgbClr val="36AFCE">
                <a:lumMod val="20000"/>
                <a:lumOff val="8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31" name="Picture 8" descr="Free home office at home work vector">
              <a:extLst>
                <a:ext uri="{FF2B5EF4-FFF2-40B4-BE49-F238E27FC236}">
                  <a16:creationId xmlns:a16="http://schemas.microsoft.com/office/drawing/2014/main" id="{12F90490-632C-03B3-F28A-3385B0000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9678" r="24103" b="8856"/>
            <a:stretch/>
          </p:blipFill>
          <p:spPr bwMode="auto">
            <a:xfrm>
              <a:off x="-2218154" y="3063832"/>
              <a:ext cx="1723600" cy="15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96981CEC-9AFC-679A-A70E-36D5A8AE82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4" y="5591533"/>
            <a:ext cx="295401" cy="26161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CB944B2-30B0-E129-6941-D89121B8454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25" y="5610747"/>
            <a:ext cx="266729" cy="236218"/>
          </a:xfrm>
          <a:prstGeom prst="rect">
            <a:avLst/>
          </a:prstGeom>
        </p:spPr>
      </p:pic>
      <p:pic>
        <p:nvPicPr>
          <p:cNvPr id="40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4CABDE01-AEE6-C3DF-5F6E-EAF14D62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8512234" y="5574980"/>
            <a:ext cx="435712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Free brief envelope letter vector">
            <a:extLst>
              <a:ext uri="{FF2B5EF4-FFF2-40B4-BE49-F238E27FC236}">
                <a16:creationId xmlns:a16="http://schemas.microsoft.com/office/drawing/2014/main" id="{753508EE-DAC3-65BE-E803-8137CF93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87" y="5598546"/>
            <a:ext cx="298513" cy="2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stomShape 3">
            <a:extLst>
              <a:ext uri="{FF2B5EF4-FFF2-40B4-BE49-F238E27FC236}">
                <a16:creationId xmlns:a16="http://schemas.microsoft.com/office/drawing/2014/main" id="{364FAE1A-445E-3205-5F18-19386CB0B95B}"/>
              </a:ext>
            </a:extLst>
          </p:cNvPr>
          <p:cNvSpPr/>
          <p:nvPr/>
        </p:nvSpPr>
        <p:spPr>
          <a:xfrm>
            <a:off x="10156925" y="5747678"/>
            <a:ext cx="2229388" cy="333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Oma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besucht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Juni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die Schweiz.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153A9E-7ABC-5FA3-A211-DD2D8A327E36}"/>
              </a:ext>
            </a:extLst>
          </p:cNvPr>
          <p:cNvSpPr/>
          <p:nvPr/>
        </p:nvSpPr>
        <p:spPr>
          <a:xfrm>
            <a:off x="10138900" y="6079382"/>
            <a:ext cx="2019047" cy="50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Grandma is visiting Switzerland in June. 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F6B81355-8F16-D92F-D988-4E65FBBA9F17}"/>
              </a:ext>
            </a:extLst>
          </p:cNvPr>
          <p:cNvSpPr/>
          <p:nvPr/>
        </p:nvSpPr>
        <p:spPr>
          <a:xfrm>
            <a:off x="10235213" y="6572741"/>
            <a:ext cx="1866310" cy="203751"/>
          </a:xfrm>
          <a:prstGeom prst="wedgeRoundRectCallout">
            <a:avLst>
              <a:gd name="adj1" fmla="val 23355"/>
              <a:gd name="adj2" fmla="val -74335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1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GB" sz="11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for ‘in’ with months.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1DD01DC3-7E5B-C347-BC59-D3BE5B1A022A}"/>
              </a:ext>
            </a:extLst>
          </p:cNvPr>
          <p:cNvSpPr/>
          <p:nvPr/>
        </p:nvSpPr>
        <p:spPr>
          <a:xfrm>
            <a:off x="3208146" y="4800381"/>
            <a:ext cx="1751768" cy="632360"/>
          </a:xfrm>
          <a:prstGeom prst="wedgeEllipseCallout">
            <a:avLst>
              <a:gd name="adj1" fmla="val -74480"/>
              <a:gd name="adj2" fmla="val 195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spreche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 </a:t>
            </a:r>
            <a:r>
              <a:rPr lang="en-GB" sz="1100" dirty="0">
                <a:solidFill>
                  <a:prstClr val="white"/>
                </a:solidFill>
                <a:latin typeface="Century Gothic"/>
              </a:rPr>
              <a:t>S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chweizerdeutsch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Hause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56440C13-0BDD-DF21-A93E-6987808972B5}"/>
              </a:ext>
            </a:extLst>
          </p:cNvPr>
          <p:cNvSpPr/>
          <p:nvPr/>
        </p:nvSpPr>
        <p:spPr>
          <a:xfrm>
            <a:off x="3531677" y="5467417"/>
            <a:ext cx="1768261" cy="497892"/>
          </a:xfrm>
          <a:prstGeom prst="wedgeEllipseCallout">
            <a:avLst>
              <a:gd name="adj1" fmla="val 56599"/>
              <a:gd name="adj2" fmla="val -587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Aber 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spreche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Hochdeutsch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50F93BD-F041-38FC-F98F-2997D2C8A7D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610"/>
          <a:stretch/>
        </p:blipFill>
        <p:spPr>
          <a:xfrm>
            <a:off x="5505522" y="5107252"/>
            <a:ext cx="498850" cy="65713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248D8B7-E765-B082-109B-73F0B73463EF}"/>
              </a:ext>
            </a:extLst>
          </p:cNvPr>
          <p:cNvSpPr txBox="1"/>
          <p:nvPr/>
        </p:nvSpPr>
        <p:spPr>
          <a:xfrm>
            <a:off x="81939" y="6030150"/>
            <a:ext cx="586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Switzerland, people often speak Swiss German (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Schweizerdeutsch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at home. 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Germany, people normally speak Standard German (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Hochdeutsch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Swiss people understand Standard German, though, because they use it for reading and writing.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7B9BC0-76E0-53D8-9FF8-CC654513F061}"/>
              </a:ext>
            </a:extLst>
          </p:cNvPr>
          <p:cNvSpPr/>
          <p:nvPr/>
        </p:nvSpPr>
        <p:spPr>
          <a:xfrm>
            <a:off x="878425" y="5700263"/>
            <a:ext cx="1609954" cy="2368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sprechen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speak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FF6866C8-F5AA-D23A-F0A0-DF4E1AE260B8}"/>
              </a:ext>
            </a:extLst>
          </p:cNvPr>
          <p:cNvSpPr/>
          <p:nvPr/>
        </p:nvSpPr>
        <p:spPr>
          <a:xfrm>
            <a:off x="2998720" y="4285312"/>
            <a:ext cx="1389572" cy="289268"/>
          </a:xfrm>
          <a:prstGeom prst="wedgeEllipseCallout">
            <a:avLst>
              <a:gd name="adj1" fmla="val -66260"/>
              <a:gd name="adj2" fmla="val 19164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Grüezi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Oma!</a:t>
            </a:r>
          </a:p>
        </p:txBody>
      </p: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83217064-B018-2718-D1A5-BBD9F4326552}"/>
              </a:ext>
            </a:extLst>
          </p:cNvPr>
          <p:cNvSpPr/>
          <p:nvPr/>
        </p:nvSpPr>
        <p:spPr>
          <a:xfrm>
            <a:off x="4512451" y="4398900"/>
            <a:ext cx="1041756" cy="470436"/>
          </a:xfrm>
          <a:prstGeom prst="wedgeEllipseCallout">
            <a:avLst>
              <a:gd name="adj1" fmla="val 55687"/>
              <a:gd name="adj2" fmla="val 10099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Tag,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Lias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B54E16E-A008-6552-5DDD-C39B195FD9B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43878"/>
          <a:stretch/>
        </p:blipFill>
        <p:spPr>
          <a:xfrm>
            <a:off x="2268295" y="4971292"/>
            <a:ext cx="647162" cy="657134"/>
          </a:xfrm>
          <a:prstGeom prst="rect">
            <a:avLst/>
          </a:prstGeom>
        </p:spPr>
      </p:pic>
      <p:pic>
        <p:nvPicPr>
          <p:cNvPr id="3" name="Picture 2" descr="A cartoon of a person&#10;&#10;Description automatically generated">
            <a:extLst>
              <a:ext uri="{FF2B5EF4-FFF2-40B4-BE49-F238E27FC236}">
                <a16:creationId xmlns:a16="http://schemas.microsoft.com/office/drawing/2014/main" id="{94EE1C7C-B149-F228-984A-B879A09401C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28" y="1783080"/>
            <a:ext cx="521396" cy="6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3" grpId="0" animBg="1"/>
      <p:bldP spid="54" grpId="0" animBg="1"/>
      <p:bldP spid="58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09622"/>
              </p:ext>
            </p:extLst>
          </p:nvPr>
        </p:nvGraphicFramePr>
        <p:xfrm>
          <a:off x="5195592" y="4559508"/>
          <a:ext cx="6991079" cy="22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336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266865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41878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91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 information questions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also swap the subject and verb with information questions.</a:t>
                      </a:r>
                      <a:endParaRPr lang="en-GB" sz="11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-,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what you </a:t>
                      </a: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wouldn’t like to do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nicht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the 2nd verb.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sein|ihr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say ‘his’ use 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sein 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eine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To say ‘her’ use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ihr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ihre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Summer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0879"/>
              </p:ext>
            </p:extLst>
          </p:nvPr>
        </p:nvGraphicFramePr>
        <p:xfrm>
          <a:off x="2724198" y="47527"/>
          <a:ext cx="2446937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People and things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Opa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grandad (m)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father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Familie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family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02072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Minute – minute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5545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Mutter – mother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Stunde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hour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year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1023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Describing things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 - his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095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2441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lieb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 kind, dear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5872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müde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tired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661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ruhig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quiet, calm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20872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22235"/>
              </p:ext>
            </p:extLst>
          </p:nvPr>
        </p:nvGraphicFramePr>
        <p:xfrm>
          <a:off x="5203823" y="380369"/>
          <a:ext cx="6996445" cy="660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28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-d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-b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99193"/>
              </p:ext>
            </p:extLst>
          </p:nvPr>
        </p:nvGraphicFramePr>
        <p:xfrm>
          <a:off x="5203823" y="1036729"/>
          <a:ext cx="6988175" cy="598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63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9896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50" name="TextBox 249">
            <a:extLst>
              <a:ext uri="{FF2B5EF4-FFF2-40B4-BE49-F238E27FC236}">
                <a16:creationId xmlns:a16="http://schemas.microsoft.com/office/drawing/2014/main" id="{300E2D4D-A96B-B32E-23C9-E1787008963F}"/>
              </a:ext>
            </a:extLst>
          </p:cNvPr>
          <p:cNvSpPr txBox="1"/>
          <p:nvPr/>
        </p:nvSpPr>
        <p:spPr>
          <a:xfrm>
            <a:off x="7484281" y="5230004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97C7B0D-7152-C237-6F85-2CCB947A0659}"/>
              </a:ext>
            </a:extLst>
          </p:cNvPr>
          <p:cNvSpPr txBox="1"/>
          <p:nvPr/>
        </p:nvSpPr>
        <p:spPr>
          <a:xfrm>
            <a:off x="7496430" y="5785047"/>
            <a:ext cx="2227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But remember that to negate </a:t>
            </a:r>
            <a:r>
              <a:rPr lang="en-GB" sz="1100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you need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instead: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611266" y="77637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7978819" y="76437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gel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b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388278" y="773716"/>
            <a:ext cx="143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tion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7949731" y="1366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Th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eater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63519"/>
              </p:ext>
            </p:extLst>
          </p:nvPr>
        </p:nvGraphicFramePr>
        <p:xfrm>
          <a:off x="26857" y="50736"/>
          <a:ext cx="2660968" cy="324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096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4293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go, going (transport)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6260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– to be called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–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6024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it would like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live, living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95271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198480" y="72797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8AE359-5645-77C8-5817-8621B188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23" y="430549"/>
            <a:ext cx="579678" cy="5796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28454E-0B55-2DE9-4D8B-00C6739F169F}"/>
              </a:ext>
            </a:extLst>
          </p:cNvPr>
          <p:cNvGrpSpPr/>
          <p:nvPr/>
        </p:nvGrpSpPr>
        <p:grpSpPr>
          <a:xfrm>
            <a:off x="7372191" y="429322"/>
            <a:ext cx="503113" cy="532044"/>
            <a:chOff x="1384117" y="4494095"/>
            <a:chExt cx="1411963" cy="1835903"/>
          </a:xfrm>
        </p:grpSpPr>
        <p:pic>
          <p:nvPicPr>
            <p:cNvPr id="17" name="Graphic 16" descr="Add with solid fill">
              <a:extLst>
                <a:ext uri="{FF2B5EF4-FFF2-40B4-BE49-F238E27FC236}">
                  <a16:creationId xmlns:a16="http://schemas.microsoft.com/office/drawing/2014/main" id="{FC879102-4D8E-A847-0F94-C8F05767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7649" y="4494095"/>
              <a:ext cx="1324900" cy="1324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3AD86F-20F6-F28D-59CD-690BE0054ADC}"/>
                </a:ext>
              </a:extLst>
            </p:cNvPr>
            <p:cNvSpPr txBox="1"/>
            <p:nvPr/>
          </p:nvSpPr>
          <p:spPr>
            <a:xfrm>
              <a:off x="1384117" y="5665980"/>
              <a:ext cx="1411963" cy="66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</a:rPr>
                <a:t>and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7D3491F-D27B-EC98-9D16-B4E11DAA5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375" y="494182"/>
            <a:ext cx="523131" cy="49523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5B3A6C6-AE88-162A-ECF6-15DE9F0B6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81" y="404299"/>
            <a:ext cx="429415" cy="432797"/>
          </a:xfrm>
          <a:prstGeom prst="rect">
            <a:avLst/>
          </a:prstGeom>
        </p:spPr>
      </p:pic>
      <p:pic>
        <p:nvPicPr>
          <p:cNvPr id="21" name="Picture 2" descr="Free vector graphics of High speed train">
            <a:extLst>
              <a:ext uri="{FF2B5EF4-FFF2-40B4-BE49-F238E27FC236}">
                <a16:creationId xmlns:a16="http://schemas.microsoft.com/office/drawing/2014/main" id="{BB1F6DF2-7066-272E-131C-09140F8E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01" y="47528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EE2225-21D5-5802-6ADB-06194472B7CC}"/>
              </a:ext>
            </a:extLst>
          </p:cNvPr>
          <p:cNvSpPr txBox="1"/>
          <p:nvPr/>
        </p:nvSpPr>
        <p:spPr>
          <a:xfrm>
            <a:off x="10813977" y="79685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man escaping from jail">
            <a:extLst>
              <a:ext uri="{FF2B5EF4-FFF2-40B4-BE49-F238E27FC236}">
                <a16:creationId xmlns:a16="http://schemas.microsoft.com/office/drawing/2014/main" id="{2D3F8B03-25CC-11E2-B8D8-91584C100D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45" y="1053730"/>
            <a:ext cx="676736" cy="587953"/>
          </a:xfrm>
          <a:prstGeom prst="rect">
            <a:avLst/>
          </a:prstGeom>
        </p:spPr>
      </p:pic>
      <p:pic>
        <p:nvPicPr>
          <p:cNvPr id="24" name="Picture 23" descr="man with hearts">
            <a:extLst>
              <a:ext uri="{FF2B5EF4-FFF2-40B4-BE49-F238E27FC236}">
                <a16:creationId xmlns:a16="http://schemas.microsoft.com/office/drawing/2014/main" id="{D737C3B9-9038-2924-7F91-5F5E2A1EE4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71" y="1074156"/>
            <a:ext cx="570589" cy="5167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0E63AD-DA49-0CF4-E3A7-2EC78F27D884}"/>
              </a:ext>
            </a:extLst>
          </p:cNvPr>
          <p:cNvSpPr txBox="1"/>
          <p:nvPr/>
        </p:nvSpPr>
        <p:spPr>
          <a:xfrm>
            <a:off x="5190375" y="135788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8E8052-A6F3-7F4D-CBB4-9C54236822A4}"/>
              </a:ext>
            </a:extLst>
          </p:cNvPr>
          <p:cNvSpPr txBox="1"/>
          <p:nvPr/>
        </p:nvSpPr>
        <p:spPr>
          <a:xfrm>
            <a:off x="6393186" y="137448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6455EE-7E40-5422-D998-F9A5F247E7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65" y="1046872"/>
            <a:ext cx="671793" cy="53263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F8ED17-EC6E-E63F-8EF8-3CB13C81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88012"/>
              </p:ext>
            </p:extLst>
          </p:nvPr>
        </p:nvGraphicFramePr>
        <p:xfrm>
          <a:off x="5197099" y="2264760"/>
          <a:ext cx="6991079" cy="22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190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263011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41878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9193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you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woud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like to do </a:t>
                      </a:r>
                      <a:r>
                        <a:rPr lang="en-US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what you </a:t>
                      </a:r>
                      <a:r>
                        <a:rPr lang="en-GB" sz="1100" i="1" u="sng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would like to do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use the verb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and a 2</a:t>
                      </a:r>
                      <a:r>
                        <a:rPr lang="en-GB" sz="1100" spc="-1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verb in the infinitive form.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Ich </a:t>
                      </a:r>
                      <a:r>
                        <a:rPr lang="en-US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möchte</a:t>
                      </a:r>
                      <a:r>
                        <a:rPr lang="en-US" sz="11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fahren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100" b="1" kern="12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would like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to go.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2</a:t>
                      </a:r>
                      <a:r>
                        <a:rPr lang="en-GB" sz="1100" spc="-1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verb always goes to the end of the sentence: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ch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möchte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in die Schweiz </a:t>
                      </a:r>
                      <a:r>
                        <a:rPr kumimoji="0" lang="en-GB" sz="1100" b="1" i="0" u="sng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fahren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 </a:t>
                      </a: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would like</a:t>
                      </a: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05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go</a:t>
                      </a: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to Switzerland.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 yes/ no questions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can swap the subject and verb to ask a question. We do the same with </a:t>
                      </a:r>
                      <a:r>
                        <a:rPr lang="en-GB" sz="1100" b="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</a:t>
                      </a:r>
                      <a:r>
                        <a:rPr lang="en-GB" sz="11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-.</a:t>
                      </a:r>
                    </a:p>
                    <a:p>
                      <a:endParaRPr lang="en-GB" sz="11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F7FFD87-CD34-2E77-3955-AF846708CAC4}"/>
              </a:ext>
            </a:extLst>
          </p:cNvPr>
          <p:cNvGrpSpPr/>
          <p:nvPr/>
        </p:nvGrpSpPr>
        <p:grpSpPr>
          <a:xfrm>
            <a:off x="5197443" y="2666599"/>
            <a:ext cx="2329101" cy="1900814"/>
            <a:chOff x="12878181" y="1229093"/>
            <a:chExt cx="1954009" cy="1668475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8C101A84-9F05-78F8-A937-0EC20D7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993" y="1229093"/>
              <a:ext cx="1839528" cy="16684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2EF6E2-F06E-6BCA-2BB3-EAA8FB7F9335}"/>
                </a:ext>
              </a:extLst>
            </p:cNvPr>
            <p:cNvSpPr txBox="1"/>
            <p:nvPr/>
          </p:nvSpPr>
          <p:spPr>
            <a:xfrm>
              <a:off x="13441582" y="1322956"/>
              <a:ext cx="770597" cy="45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ich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B3EBE8-8522-698D-2BAE-1FF02D43B8A4}"/>
                </a:ext>
              </a:extLst>
            </p:cNvPr>
            <p:cNvSpPr txBox="1"/>
            <p:nvPr/>
          </p:nvSpPr>
          <p:spPr>
            <a:xfrm>
              <a:off x="13463845" y="2004899"/>
              <a:ext cx="889399" cy="29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</a:t>
              </a:r>
              <a:r>
                <a:rPr lang="en-GB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-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B1BF74-33FF-21CB-181A-A3961BF8C0EF}"/>
                </a:ext>
              </a:extLst>
            </p:cNvPr>
            <p:cNvSpPr txBox="1"/>
            <p:nvPr/>
          </p:nvSpPr>
          <p:spPr>
            <a:xfrm>
              <a:off x="13940707" y="1632289"/>
              <a:ext cx="891483" cy="45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möchtest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7C1A3B-6649-861E-DC8E-C71046A129B3}"/>
                </a:ext>
              </a:extLst>
            </p:cNvPr>
            <p:cNvSpPr txBox="1"/>
            <p:nvPr/>
          </p:nvSpPr>
          <p:spPr>
            <a:xfrm>
              <a:off x="13770193" y="2269920"/>
              <a:ext cx="770596" cy="45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er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A53F8F-61D2-F681-509B-4188F656EDD7}"/>
                </a:ext>
              </a:extLst>
            </p:cNvPr>
            <p:cNvSpPr txBox="1"/>
            <p:nvPr/>
          </p:nvSpPr>
          <p:spPr>
            <a:xfrm>
              <a:off x="13055336" y="2297852"/>
              <a:ext cx="875559" cy="45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506B35-8E2A-1EFE-5917-2234A99B1740}"/>
                </a:ext>
              </a:extLst>
            </p:cNvPr>
            <p:cNvSpPr txBox="1"/>
            <p:nvPr/>
          </p:nvSpPr>
          <p:spPr>
            <a:xfrm>
              <a:off x="12878181" y="1652632"/>
              <a:ext cx="770596" cy="45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es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möchte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49" name="Table 107">
            <a:extLst>
              <a:ext uri="{FF2B5EF4-FFF2-40B4-BE49-F238E27FC236}">
                <a16:creationId xmlns:a16="http://schemas.microsoft.com/office/drawing/2014/main" id="{3579AD36-0FA7-92A8-BBA0-1E49FAA41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46767"/>
              </p:ext>
            </p:extLst>
          </p:nvPr>
        </p:nvGraphicFramePr>
        <p:xfrm>
          <a:off x="5200684" y="1630191"/>
          <a:ext cx="6996445" cy="628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44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28839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ask someone how old they are in German say ‘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alt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du?’</a:t>
                      </a:r>
                      <a:endParaRPr lang="en-GB" sz="1100" spc="-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how old you are in German say ‘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xxx Jahre alt’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pic>
        <p:nvPicPr>
          <p:cNvPr id="50" name="Google Shape;180;p8">
            <a:extLst>
              <a:ext uri="{FF2B5EF4-FFF2-40B4-BE49-F238E27FC236}">
                <a16:creationId xmlns:a16="http://schemas.microsoft.com/office/drawing/2014/main" id="{F7F37F3C-A5D7-F4F6-2AFD-F1C88D6BF753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8882320" y="3142813"/>
            <a:ext cx="177289" cy="345916"/>
          </a:xfrm>
          <a:prstGeom prst="rect">
            <a:avLst/>
          </a:prstGeom>
          <a:ln>
            <a:noFill/>
          </a:ln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0A07A2E6-0C5A-56CD-6C3A-09A64AF618B7}"/>
              </a:ext>
            </a:extLst>
          </p:cNvPr>
          <p:cNvSpPr/>
          <p:nvPr/>
        </p:nvSpPr>
        <p:spPr>
          <a:xfrm>
            <a:off x="11354038" y="3517709"/>
            <a:ext cx="808500" cy="1002529"/>
          </a:xfrm>
          <a:prstGeom prst="wedgeRoundRectCallout">
            <a:avLst>
              <a:gd name="adj1" fmla="val 9804"/>
              <a:gd name="adj2" fmla="val -34749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Note that the verb </a:t>
            </a:r>
            <a:r>
              <a:rPr lang="en-GB" sz="105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möchtest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swaps with the subject </a:t>
            </a:r>
            <a:r>
              <a:rPr lang="en-GB" sz="1050" i="1" dirty="0">
                <a:solidFill>
                  <a:srgbClr val="002060"/>
                </a:solidFill>
                <a:latin typeface="Century Gothic" panose="020B0502020202020204" pitchFamily="34" charset="0"/>
              </a:rPr>
              <a:t>du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4" name="Picture 5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74BDAE6-C1AA-4D11-299C-2AA7B0CDA3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43" y="3291613"/>
            <a:ext cx="562966" cy="40493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2AE4522-D7F2-B6F0-9BCA-DADBCFE07678}"/>
              </a:ext>
            </a:extLst>
          </p:cNvPr>
          <p:cNvSpPr txBox="1"/>
          <p:nvPr/>
        </p:nvSpPr>
        <p:spPr>
          <a:xfrm>
            <a:off x="9734559" y="2950990"/>
            <a:ext cx="1706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Du </a:t>
            </a:r>
            <a:r>
              <a:rPr lang="en-US" sz="1100" b="1" kern="1200" dirty="0" err="1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möchtest</a:t>
            </a:r>
            <a:r>
              <a:rPr lang="en-US" sz="11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GB" sz="1100" b="1" kern="1200" noProof="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would like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to go.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871350-1C1B-90C5-3F9B-9996B33AE627}"/>
              </a:ext>
            </a:extLst>
          </p:cNvPr>
          <p:cNvSpPr txBox="1"/>
          <p:nvPr/>
        </p:nvSpPr>
        <p:spPr>
          <a:xfrm>
            <a:off x="9741408" y="3673365"/>
            <a:ext cx="2082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</a:t>
            </a:r>
            <a:r>
              <a:rPr lang="en-US" sz="1100" b="1" kern="1200" dirty="0" err="1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öchtest</a:t>
            </a:r>
            <a:r>
              <a:rPr lang="en-US" sz="11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lang="en-US" sz="11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en-GB" sz="1100" b="1" kern="1200" noProof="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Would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like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to go?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D7DD49-CA2B-BCE3-C6D4-25F6D0837618}"/>
              </a:ext>
            </a:extLst>
          </p:cNvPr>
          <p:cNvSpPr/>
          <p:nvPr/>
        </p:nvSpPr>
        <p:spPr>
          <a:xfrm>
            <a:off x="5197098" y="5507715"/>
            <a:ext cx="21906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Wo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möchtest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spielen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3C2B93-CC91-5B3B-DFAE-95C1F6058492}"/>
              </a:ext>
            </a:extLst>
          </p:cNvPr>
          <p:cNvSpPr/>
          <p:nvPr/>
        </p:nvSpPr>
        <p:spPr>
          <a:xfrm>
            <a:off x="5190375" y="6253569"/>
            <a:ext cx="2224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Where would 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like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 play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62" name="Picture 6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C3E8EB-F676-C7D7-E6DC-71D90E5B78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7" y="5741732"/>
            <a:ext cx="656638" cy="46152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2573A567-228F-9532-A7BA-C4BD6B6E6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57" y="5823757"/>
            <a:ext cx="415219" cy="352922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AF40FE7-6F0B-D2DC-4CFE-35C261148341}"/>
              </a:ext>
            </a:extLst>
          </p:cNvPr>
          <p:cNvSpPr/>
          <p:nvPr/>
        </p:nvSpPr>
        <p:spPr>
          <a:xfrm>
            <a:off x="9814777" y="5178569"/>
            <a:ext cx="733402" cy="174722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masculine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9DB0BC3-D5CA-2BD2-D1C4-956844CE471E}"/>
              </a:ext>
            </a:extLst>
          </p:cNvPr>
          <p:cNvSpPr/>
          <p:nvPr/>
        </p:nvSpPr>
        <p:spPr>
          <a:xfrm>
            <a:off x="10655490" y="5187133"/>
            <a:ext cx="678154" cy="152906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feminine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A96880F-42D1-714A-ECB8-49A7E0874DE2}"/>
              </a:ext>
            </a:extLst>
          </p:cNvPr>
          <p:cNvSpPr/>
          <p:nvPr/>
        </p:nvSpPr>
        <p:spPr>
          <a:xfrm>
            <a:off x="11412709" y="5204489"/>
            <a:ext cx="594714" cy="13009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F49BF7-C4BE-EAB8-4243-DF62C9F1A8B3}"/>
              </a:ext>
            </a:extLst>
          </p:cNvPr>
          <p:cNvSpPr txBox="1"/>
          <p:nvPr/>
        </p:nvSpPr>
        <p:spPr>
          <a:xfrm>
            <a:off x="9922292" y="535329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CF3084-3DE6-8C81-3283-3F9FBAF9B78E}"/>
              </a:ext>
            </a:extLst>
          </p:cNvPr>
          <p:cNvSpPr txBox="1"/>
          <p:nvPr/>
        </p:nvSpPr>
        <p:spPr>
          <a:xfrm>
            <a:off x="10704682" y="537385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B35BA-B319-52C7-50C9-C96466586E51}"/>
              </a:ext>
            </a:extLst>
          </p:cNvPr>
          <p:cNvSpPr txBox="1"/>
          <p:nvPr/>
        </p:nvSpPr>
        <p:spPr>
          <a:xfrm>
            <a:off x="11458966" y="537385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7D12F12-1A15-8201-82FC-6C3FD951AFF4}"/>
              </a:ext>
            </a:extLst>
          </p:cNvPr>
          <p:cNvSpPr txBox="1"/>
          <p:nvPr/>
        </p:nvSpPr>
        <p:spPr>
          <a:xfrm>
            <a:off x="9746243" y="5771298"/>
            <a:ext cx="24852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words ‘sein’ (his) and ‘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(her) must agree with the gender of the noun that follows. E.g.: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9087B8-FE84-D299-3EA3-BC8B47562CC8}"/>
              </a:ext>
            </a:extLst>
          </p:cNvPr>
          <p:cNvSpPr txBox="1"/>
          <p:nvPr/>
        </p:nvSpPr>
        <p:spPr>
          <a:xfrm>
            <a:off x="9910954" y="5600592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4096F-5C89-C064-0A47-1FA3CAC572DB}"/>
              </a:ext>
            </a:extLst>
          </p:cNvPr>
          <p:cNvSpPr txBox="1"/>
          <p:nvPr/>
        </p:nvSpPr>
        <p:spPr>
          <a:xfrm>
            <a:off x="11436396" y="5603679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C620E4-3DFD-03D1-6A8E-CFBC341416EE}"/>
              </a:ext>
            </a:extLst>
          </p:cNvPr>
          <p:cNvSpPr txBox="1"/>
          <p:nvPr/>
        </p:nvSpPr>
        <p:spPr>
          <a:xfrm>
            <a:off x="10687771" y="5603679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919380-6BD2-8B15-2FB3-CCF9A02EF130}"/>
              </a:ext>
            </a:extLst>
          </p:cNvPr>
          <p:cNvSpPr txBox="1"/>
          <p:nvPr/>
        </p:nvSpPr>
        <p:spPr>
          <a:xfrm>
            <a:off x="9780450" y="6333414"/>
            <a:ext cx="140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Mutter (f)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4C9C33-C143-AF1F-4C46-E66F135EA41A}"/>
              </a:ext>
            </a:extLst>
          </p:cNvPr>
          <p:cNvSpPr txBox="1"/>
          <p:nvPr/>
        </p:nvSpPr>
        <p:spPr>
          <a:xfrm>
            <a:off x="9771703" y="6557733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her mother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7FAB8E-6A72-646F-F08E-572DA676A9E9}"/>
              </a:ext>
            </a:extLst>
          </p:cNvPr>
          <p:cNvSpPr txBox="1"/>
          <p:nvPr/>
        </p:nvSpPr>
        <p:spPr>
          <a:xfrm>
            <a:off x="7484281" y="5428462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wouldn’t like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 play.</a:t>
            </a:r>
          </a:p>
        </p:txBody>
      </p:sp>
      <p:pic>
        <p:nvPicPr>
          <p:cNvPr id="80" name="Picture 79" descr="Icon&#10;&#10;Description automatically generated with medium confidence">
            <a:extLst>
              <a:ext uri="{FF2B5EF4-FFF2-40B4-BE49-F238E27FC236}">
                <a16:creationId xmlns:a16="http://schemas.microsoft.com/office/drawing/2014/main" id="{134A5080-498A-0DDF-0751-9ACB819A6A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26" y="5641459"/>
            <a:ext cx="152687" cy="192202"/>
          </a:xfrm>
          <a:prstGeom prst="rect">
            <a:avLst/>
          </a:prstGeom>
        </p:spPr>
      </p:pic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1EBD3B3D-34D1-23DE-1DE6-9E9CCC4324D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50" y="5618072"/>
            <a:ext cx="278414" cy="20638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17F2B44-1F66-68B7-2AB6-702839EB137C}"/>
              </a:ext>
            </a:extLst>
          </p:cNvPr>
          <p:cNvSpPr txBox="1"/>
          <p:nvPr/>
        </p:nvSpPr>
        <p:spPr>
          <a:xfrm>
            <a:off x="7489447" y="6160793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Spiel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8D6C13-1995-CAF9-1B19-48532E3F2AA4}"/>
              </a:ext>
            </a:extLst>
          </p:cNvPr>
          <p:cNvSpPr txBox="1"/>
          <p:nvPr/>
        </p:nvSpPr>
        <p:spPr>
          <a:xfrm>
            <a:off x="7487128" y="6341810"/>
            <a:ext cx="2535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He</a:t>
            </a:r>
            <a:r>
              <a:rPr lang="en-US" sz="10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wouldn’t like </a:t>
            </a:r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to play a game.</a:t>
            </a:r>
          </a:p>
        </p:txBody>
      </p:sp>
      <p:pic>
        <p:nvPicPr>
          <p:cNvPr id="86" name="Picture 85" descr="A picture containing text&#10;&#10;Description automatically generated">
            <a:extLst>
              <a:ext uri="{FF2B5EF4-FFF2-40B4-BE49-F238E27FC236}">
                <a16:creationId xmlns:a16="http://schemas.microsoft.com/office/drawing/2014/main" id="{C2606B90-AF6E-97D2-EEF4-FA322809698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3" y="6603999"/>
            <a:ext cx="291800" cy="216309"/>
          </a:xfrm>
          <a:prstGeom prst="rect">
            <a:avLst/>
          </a:prstGeom>
        </p:spPr>
      </p:pic>
      <p:sp>
        <p:nvSpPr>
          <p:cNvPr id="89" name="CustomShape 8">
            <a:extLst>
              <a:ext uri="{FF2B5EF4-FFF2-40B4-BE49-F238E27FC236}">
                <a16:creationId xmlns:a16="http://schemas.microsoft.com/office/drawing/2014/main" id="{C9E03AB9-398B-DAD9-C1ED-C675C9AAC9E7}"/>
              </a:ext>
            </a:extLst>
          </p:cNvPr>
          <p:cNvSpPr/>
          <p:nvPr/>
        </p:nvSpPr>
        <p:spPr>
          <a:xfrm>
            <a:off x="9367577" y="1884629"/>
            <a:ext cx="1648155" cy="2865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 bin 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vier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Jahre alt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1" name="CustomShape 9">
            <a:extLst>
              <a:ext uri="{FF2B5EF4-FFF2-40B4-BE49-F238E27FC236}">
                <a16:creationId xmlns:a16="http://schemas.microsoft.com/office/drawing/2014/main" id="{283E8559-C02C-572E-1B42-A60EE84F886A}"/>
              </a:ext>
            </a:extLst>
          </p:cNvPr>
          <p:cNvSpPr/>
          <p:nvPr/>
        </p:nvSpPr>
        <p:spPr>
          <a:xfrm>
            <a:off x="9372352" y="2054217"/>
            <a:ext cx="1629932" cy="273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 am four years old.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2" name="Google Shape;180;p8">
            <a:extLst>
              <a:ext uri="{FF2B5EF4-FFF2-40B4-BE49-F238E27FC236}">
                <a16:creationId xmlns:a16="http://schemas.microsoft.com/office/drawing/2014/main" id="{0324BA00-CDD8-1F5C-4DFF-971CB4D9CCA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1006206" y="1941713"/>
            <a:ext cx="225667" cy="305368"/>
          </a:xfrm>
          <a:prstGeom prst="rect">
            <a:avLst/>
          </a:prstGeom>
          <a:ln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1A9CC75-9E6A-ACB1-6F79-095C74D0C0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56186" y="1919486"/>
            <a:ext cx="385649" cy="34245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67AE6DD-89B1-78E2-6E08-4DF2256415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53" y="1637658"/>
            <a:ext cx="295325" cy="281828"/>
          </a:xfrm>
          <a:prstGeom prst="rect">
            <a:avLst/>
          </a:prstGeom>
        </p:spPr>
      </p:pic>
      <p:pic>
        <p:nvPicPr>
          <p:cNvPr id="98" name="Picture 9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B78344-6CE6-9607-AD9B-7D7076A8E648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32" y="1606968"/>
            <a:ext cx="482846" cy="339372"/>
          </a:xfrm>
          <a:prstGeom prst="rect">
            <a:avLst/>
          </a:prstGeom>
        </p:spPr>
      </p:pic>
      <p:pic>
        <p:nvPicPr>
          <p:cNvPr id="99" name="Graphic 98" descr="Man with cane with solid fill">
            <a:extLst>
              <a:ext uri="{FF2B5EF4-FFF2-40B4-BE49-F238E27FC236}">
                <a16:creationId xmlns:a16="http://schemas.microsoft.com/office/drawing/2014/main" id="{D0B32620-2EFB-B9DB-4C4F-DFBF88D869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25220" y="1643003"/>
            <a:ext cx="273731" cy="273731"/>
          </a:xfrm>
          <a:prstGeom prst="rect">
            <a:avLst/>
          </a:prstGeom>
        </p:spPr>
      </p:pic>
      <p:pic>
        <p:nvPicPr>
          <p:cNvPr id="101" name="Picture 100" descr="Logo&#10;&#10;Description automatically generated">
            <a:extLst>
              <a:ext uri="{FF2B5EF4-FFF2-40B4-BE49-F238E27FC236}">
                <a16:creationId xmlns:a16="http://schemas.microsoft.com/office/drawing/2014/main" id="{4F1EEACF-10AF-E42B-D0CA-8DB025CFF11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5" y="3033162"/>
            <a:ext cx="638895" cy="395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6609B-56FD-4481-EE79-0C998CEF98F1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9102707" y="3162614"/>
            <a:ext cx="303627" cy="28441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83C7D89-B100-0163-CD3B-2D578C8BFB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34851" y="3150817"/>
            <a:ext cx="297650" cy="3143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380542B-BA77-724C-E576-C4E814A27B6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10392152" y="3343377"/>
            <a:ext cx="341454" cy="3198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1FAFAD-5E24-6957-10C4-A9B0523586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51598" y="3332391"/>
            <a:ext cx="337978" cy="356887"/>
          </a:xfrm>
          <a:prstGeom prst="rect">
            <a:avLst/>
          </a:prstGeom>
        </p:spPr>
      </p:pic>
      <p:pic>
        <p:nvPicPr>
          <p:cNvPr id="45" name="Picture 4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30107A-B1A2-256E-BBB4-74BE964A0B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31" y="4030924"/>
            <a:ext cx="562966" cy="4049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1ED39E5-9F42-2D4A-0C5D-4EBD5D06CC66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9876642" y="4078323"/>
            <a:ext cx="341454" cy="3198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1FA0E06-50D6-77EF-928C-608BD66020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51036" y="4068074"/>
            <a:ext cx="337978" cy="356887"/>
          </a:xfrm>
          <a:prstGeom prst="rect">
            <a:avLst/>
          </a:prstGeom>
        </p:spPr>
      </p:pic>
      <p:pic>
        <p:nvPicPr>
          <p:cNvPr id="94" name="Picture 93" descr="Icon&#10;&#10;Description automatically generated">
            <a:extLst>
              <a:ext uri="{FF2B5EF4-FFF2-40B4-BE49-F238E27FC236}">
                <a16:creationId xmlns:a16="http://schemas.microsoft.com/office/drawing/2014/main" id="{1E16F2EE-9CDA-AB54-40BF-8A1BF6190B2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78" y="5746426"/>
            <a:ext cx="486755" cy="47259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ED449D2-3B21-840C-B7D3-52601E609F3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5750547" y="5790652"/>
            <a:ext cx="454122" cy="42539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BDA00DC-0CD4-0808-0BA0-B1105B3B13D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8022794" y="5625853"/>
            <a:ext cx="237858" cy="222810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E48C492F-1EE6-DD4C-A0D8-DD149C6D94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36" y="5631110"/>
            <a:ext cx="218657" cy="21229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065ED24-BBD2-D3C7-7E0D-BC394B8899B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10154" y="6570454"/>
            <a:ext cx="344220" cy="22769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479B8257-DBB9-A134-94D5-F40A25044B3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" r="4123" b="973"/>
          <a:stretch/>
        </p:blipFill>
        <p:spPr>
          <a:xfrm>
            <a:off x="8003769" y="6592150"/>
            <a:ext cx="237858" cy="222810"/>
          </a:xfrm>
          <a:prstGeom prst="rect">
            <a:avLst/>
          </a:prstGeom>
        </p:spPr>
      </p:pic>
      <p:pic>
        <p:nvPicPr>
          <p:cNvPr id="113" name="Picture 112" descr="Icon&#10;&#10;Description automatically generated with medium confidence">
            <a:extLst>
              <a:ext uri="{FF2B5EF4-FFF2-40B4-BE49-F238E27FC236}">
                <a16:creationId xmlns:a16="http://schemas.microsoft.com/office/drawing/2014/main" id="{A8A1A1FD-24E1-0111-1F86-3187E798E4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31" y="6577243"/>
            <a:ext cx="152687" cy="192202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B46D118D-070B-9B7A-B7A3-40877382440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6" y="6592321"/>
            <a:ext cx="218657" cy="212296"/>
          </a:xfrm>
          <a:prstGeom prst="rect">
            <a:avLst/>
          </a:prstGeom>
        </p:spPr>
      </p:pic>
      <p:pic>
        <p:nvPicPr>
          <p:cNvPr id="129" name="Picture 128" descr="A cartoon of a person with her arms crossed&#10;&#10;Description automatically generated">
            <a:extLst>
              <a:ext uri="{FF2B5EF4-FFF2-40B4-BE49-F238E27FC236}">
                <a16:creationId xmlns:a16="http://schemas.microsoft.com/office/drawing/2014/main" id="{78DA2DC6-89C3-A1A0-9CF5-973BF2B1FF8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94"/>
          <a:stretch/>
        </p:blipFill>
        <p:spPr>
          <a:xfrm>
            <a:off x="10884744" y="6334034"/>
            <a:ext cx="478136" cy="459060"/>
          </a:xfrm>
          <a:prstGeom prst="rect">
            <a:avLst/>
          </a:prstGeom>
        </p:spPr>
      </p:pic>
      <p:pic>
        <p:nvPicPr>
          <p:cNvPr id="132" name="Picture 131" descr="A cartoon of a person&#10;&#10;Description automatically generated">
            <a:extLst>
              <a:ext uri="{FF2B5EF4-FFF2-40B4-BE49-F238E27FC236}">
                <a16:creationId xmlns:a16="http://schemas.microsoft.com/office/drawing/2014/main" id="{B6E6C796-2E06-9F52-77CD-99D9F633D23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" y="4705075"/>
            <a:ext cx="551974" cy="2103069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3EDEBBA-42C2-C954-F60D-34550B1421FA}"/>
              </a:ext>
            </a:extLst>
          </p:cNvPr>
          <p:cNvSpPr txBox="1"/>
          <p:nvPr/>
        </p:nvSpPr>
        <p:spPr>
          <a:xfrm>
            <a:off x="18461" y="3363372"/>
            <a:ext cx="27531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Switzerland, children have 12 weeks’ holiday a year. That’s one week less than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summer holidays start in early July, and children are back to school by mid August!</a:t>
            </a:r>
          </a:p>
        </p:txBody>
      </p:sp>
      <p:sp>
        <p:nvSpPr>
          <p:cNvPr id="135" name="Speech Bubble: Rectangle with Corners Rounded 134">
            <a:extLst>
              <a:ext uri="{FF2B5EF4-FFF2-40B4-BE49-F238E27FC236}">
                <a16:creationId xmlns:a16="http://schemas.microsoft.com/office/drawing/2014/main" id="{74659049-5AF5-0FA5-D30B-6C4CCEB0114E}"/>
              </a:ext>
            </a:extLst>
          </p:cNvPr>
          <p:cNvSpPr/>
          <p:nvPr/>
        </p:nvSpPr>
        <p:spPr>
          <a:xfrm>
            <a:off x="718872" y="4921444"/>
            <a:ext cx="1234113" cy="531377"/>
          </a:xfrm>
          <a:prstGeom prst="wedgeRoundRectCallout">
            <a:avLst>
              <a:gd name="adj1" fmla="val -62446"/>
              <a:gd name="adj2" fmla="val -41374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möchte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Juli Oma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besuchen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BDC50FE-5B05-F4AB-21F3-516F81B11CE5}"/>
              </a:ext>
            </a:extLst>
          </p:cNvPr>
          <p:cNvGrpSpPr/>
          <p:nvPr/>
        </p:nvGrpSpPr>
        <p:grpSpPr>
          <a:xfrm>
            <a:off x="2088858" y="4737654"/>
            <a:ext cx="551974" cy="2103069"/>
            <a:chOff x="10000194" y="1596315"/>
            <a:chExt cx="1279118" cy="4931853"/>
          </a:xfrm>
        </p:grpSpPr>
        <p:pic>
          <p:nvPicPr>
            <p:cNvPr id="137" name="Picture 136" descr="A cartoon of a person&#10;&#10;Description automatically generated">
              <a:extLst>
                <a:ext uri="{FF2B5EF4-FFF2-40B4-BE49-F238E27FC236}">
                  <a16:creationId xmlns:a16="http://schemas.microsoft.com/office/drawing/2014/main" id="{16CE4749-2DAF-18FC-83C3-0D7F04A37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12" y="1689742"/>
              <a:ext cx="1269900" cy="4838426"/>
            </a:xfrm>
            <a:prstGeom prst="rect">
              <a:avLst/>
            </a:prstGeom>
          </p:spPr>
        </p:pic>
        <p:pic>
          <p:nvPicPr>
            <p:cNvPr id="139" name="Picture 138" descr="A cartoon of a child&#10;&#10;Description automatically generated">
              <a:extLst>
                <a:ext uri="{FF2B5EF4-FFF2-40B4-BE49-F238E27FC236}">
                  <a16:creationId xmlns:a16="http://schemas.microsoft.com/office/drawing/2014/main" id="{4C549B08-5191-03BA-C24A-41BA0309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194" y="1596315"/>
              <a:ext cx="1269900" cy="2322183"/>
            </a:xfrm>
            <a:prstGeom prst="rect">
              <a:avLst/>
            </a:prstGeom>
          </p:spPr>
        </p:pic>
      </p:grpSp>
      <p:sp>
        <p:nvSpPr>
          <p:cNvPr id="134" name="Speech Bubble: Rectangle with Corners Rounded 133">
            <a:extLst>
              <a:ext uri="{FF2B5EF4-FFF2-40B4-BE49-F238E27FC236}">
                <a16:creationId xmlns:a16="http://schemas.microsoft.com/office/drawing/2014/main" id="{C6668FD9-53B0-F5F9-A450-6E5492DF4DC0}"/>
              </a:ext>
            </a:extLst>
          </p:cNvPr>
          <p:cNvSpPr/>
          <p:nvPr/>
        </p:nvSpPr>
        <p:spPr>
          <a:xfrm>
            <a:off x="701903" y="5941700"/>
            <a:ext cx="1307905" cy="750762"/>
          </a:xfrm>
          <a:prstGeom prst="wedgeRoundRectCallout">
            <a:avLst>
              <a:gd name="adj1" fmla="val 48334"/>
              <a:gd name="adj2" fmla="val -100517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möchte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August in die Schule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*. </a:t>
            </a:r>
          </a:p>
        </p:txBody>
      </p:sp>
      <p:pic>
        <p:nvPicPr>
          <p:cNvPr id="6" name="Picture 2" descr="Contando, Cuatro, Matemáticas, Números">
            <a:extLst>
              <a:ext uri="{FF2B5EF4-FFF2-40B4-BE49-F238E27FC236}">
                <a16:creationId xmlns:a16="http://schemas.microsoft.com/office/drawing/2014/main" id="{CCF79AA3-AD17-0485-F89E-317703C0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469" y="1939758"/>
            <a:ext cx="202303" cy="2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1581B-DDC8-598C-8596-5E28DAC3D523}"/>
              </a:ext>
            </a:extLst>
          </p:cNvPr>
          <p:cNvSpPr txBox="1"/>
          <p:nvPr/>
        </p:nvSpPr>
        <p:spPr>
          <a:xfrm>
            <a:off x="2636082" y="4067363"/>
            <a:ext cx="25677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Biel, people speak German and French. We can see this in some of our characters’ names.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EE4165-0C0C-9EAE-A4F6-59FAEAF3CDD2}"/>
              </a:ext>
            </a:extLst>
          </p:cNvPr>
          <p:cNvSpPr/>
          <p:nvPr/>
        </p:nvSpPr>
        <p:spPr>
          <a:xfrm>
            <a:off x="3688475" y="4706583"/>
            <a:ext cx="1441982" cy="547803"/>
          </a:xfrm>
          <a:prstGeom prst="wedgeRoundRectCallout">
            <a:avLst>
              <a:gd name="adj1" fmla="val -57459"/>
              <a:gd name="adj2" fmla="val -8010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heiße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Gabriel. Mein Name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ist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/>
              </a:rPr>
              <a:t>französisch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*.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54E144F-BD7D-0214-C7D2-39B4056C000C}"/>
              </a:ext>
            </a:extLst>
          </p:cNvPr>
          <p:cNvSpPr/>
          <p:nvPr/>
        </p:nvSpPr>
        <p:spPr>
          <a:xfrm>
            <a:off x="3691392" y="5339659"/>
            <a:ext cx="1435169" cy="525279"/>
          </a:xfrm>
          <a:prstGeom prst="wedgeRoundRectCallout">
            <a:avLst>
              <a:gd name="adj1" fmla="val -57364"/>
              <a:gd name="adj2" fmla="val -8032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heiße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Ronja. Mein Name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6FDF822A-9633-DC6A-7C36-81E4FDB6DC6F}"/>
              </a:ext>
            </a:extLst>
          </p:cNvPr>
          <p:cNvSpPr/>
          <p:nvPr/>
        </p:nvSpPr>
        <p:spPr>
          <a:xfrm>
            <a:off x="3688475" y="5965612"/>
            <a:ext cx="1425238" cy="525279"/>
          </a:xfrm>
          <a:prstGeom prst="wedgeRoundRectCallout">
            <a:avLst>
              <a:gd name="adj1" fmla="val -56230"/>
              <a:gd name="adj2" fmla="val -9533"/>
              <a:gd name="adj3" fmla="val 16667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heiße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Lias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Mein Name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deutsch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37" name="Picture 36" descr="A cartoon of a person&#10;&#10;Description automatically generated">
            <a:extLst>
              <a:ext uri="{FF2B5EF4-FFF2-40B4-BE49-F238E27FC236}">
                <a16:creationId xmlns:a16="http://schemas.microsoft.com/office/drawing/2014/main" id="{9DA8CABA-9929-E18C-09BC-17297D600AD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4611" b="67873"/>
          <a:stretch/>
        </p:blipFill>
        <p:spPr>
          <a:xfrm>
            <a:off x="3105566" y="5941500"/>
            <a:ext cx="469541" cy="549392"/>
          </a:xfrm>
          <a:prstGeom prst="rect">
            <a:avLst/>
          </a:prstGeom>
        </p:spPr>
      </p:pic>
      <p:pic>
        <p:nvPicPr>
          <p:cNvPr id="39" name="Picture 38" descr="A cartoon of a person with his hands in his pockets&#10;&#10;Description automatically generated">
            <a:extLst>
              <a:ext uri="{FF2B5EF4-FFF2-40B4-BE49-F238E27FC236}">
                <a16:creationId xmlns:a16="http://schemas.microsoft.com/office/drawing/2014/main" id="{FECA5819-890C-C8C4-4564-AC9EEDE20A46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" b="58608"/>
          <a:stretch/>
        </p:blipFill>
        <p:spPr>
          <a:xfrm>
            <a:off x="2945835" y="4546946"/>
            <a:ext cx="637416" cy="707440"/>
          </a:xfrm>
          <a:prstGeom prst="rect">
            <a:avLst/>
          </a:prstGeom>
        </p:spPr>
      </p:pic>
      <p:pic>
        <p:nvPicPr>
          <p:cNvPr id="41" name="Picture 40" descr="A cartoon of a person with her hands in her pockets&#10;&#10;Description automatically generated">
            <a:extLst>
              <a:ext uri="{FF2B5EF4-FFF2-40B4-BE49-F238E27FC236}">
                <a16:creationId xmlns:a16="http://schemas.microsoft.com/office/drawing/2014/main" id="{D386C75A-A2FE-9233-6D05-D5227BE62997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r="5663" b="63723"/>
          <a:stretch/>
        </p:blipFill>
        <p:spPr>
          <a:xfrm>
            <a:off x="3014223" y="5283709"/>
            <a:ext cx="526606" cy="5919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AD4D06C-DEFD-CE80-BF72-614B33059CA7}"/>
              </a:ext>
            </a:extLst>
          </p:cNvPr>
          <p:cNvSpPr/>
          <p:nvPr/>
        </p:nvSpPr>
        <p:spPr>
          <a:xfrm>
            <a:off x="3583251" y="6579771"/>
            <a:ext cx="1572300" cy="22484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*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Französisch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- French</a:t>
            </a:r>
          </a:p>
        </p:txBody>
      </p: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89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1157</Words>
  <Application>Microsoft Office PowerPoint</Application>
  <PresentationFormat>Widescreen</PresentationFormat>
  <Paragraphs>223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gelb Knowledge Organiser  - Summer Term A</vt:lpstr>
      <vt:lpstr>gelb Knowledge Organiser  - Summer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61</cp:revision>
  <cp:lastPrinted>2021-11-19T07:47:27Z</cp:lastPrinted>
  <dcterms:created xsi:type="dcterms:W3CDTF">2021-11-17T16:29:35Z</dcterms:created>
  <dcterms:modified xsi:type="dcterms:W3CDTF">2024-03-19T18:18:41Z</dcterms:modified>
</cp:coreProperties>
</file>