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6AF86A3-886A-A57C-8F69-A6E3F594B734}" name="Rowena Kasprowicz" initials="RK" userId="S::mo917880@reading.ac.uk::d2470786-0e12-46a9-bed8-6c8611d692a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ECC9"/>
    <a:srgbClr val="EBF0F9"/>
    <a:srgbClr val="DAE3F3"/>
    <a:srgbClr val="DCFCF1"/>
    <a:srgbClr val="FFEFEF"/>
    <a:srgbClr val="FBE5D6"/>
    <a:srgbClr val="FFF8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8724C4B-546F-42EC-8970-4E7E4459AAC3}" v="182" dt="2024-01-30T12:39:39.55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5915" autoAdjust="0"/>
  </p:normalViewPr>
  <p:slideViewPr>
    <p:cSldViewPr snapToGrid="0">
      <p:cViewPr varScale="1">
        <p:scale>
          <a:sx n="107" d="100"/>
          <a:sy n="107" d="100"/>
        </p:scale>
        <p:origin x="78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10" Type="http://schemas.microsoft.com/office/2018/10/relationships/authors" Target="authors.xml"/><Relationship Id="rId4" Type="http://schemas.openxmlformats.org/officeDocument/2006/relationships/notesMaster" Target="notesMasters/notesMaster1.xml"/><Relationship Id="rId9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445C68-58F2-4023-A146-B5E7D24E5881}" type="datetimeFigureOut">
              <a:rPr lang="en-GB" smtClean="0"/>
              <a:t>19/03/2024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5BD3F0-5BE7-4AEA-B5E8-8C11554924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4657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5BD3F0-5BE7-4AEA-B5E8-8C1155492459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16983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360691-8567-9722-364E-E41761A5C9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46F2B1-F652-0403-A738-441F1C6975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956765-33FD-F554-7F4F-4B7CB84F7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338D6-02F3-412B-B37F-B9F962390069}" type="datetimeFigureOut">
              <a:rPr lang="en-GB" smtClean="0"/>
              <a:t>19/03/2024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AD01C1-88F7-7DB1-2441-6AF459F87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A47D7A-A2D5-85B8-0058-A5B98BCF7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2508E-A718-47D7-8669-ED0470A70F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0216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4CDA5-C527-25D7-BB1E-661CE8E14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292337-746F-BA29-8C71-F4A98132AF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A99E27-EFFF-1329-81BF-2FF2C67357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338D6-02F3-412B-B37F-B9F962390069}" type="datetimeFigureOut">
              <a:rPr lang="en-GB" smtClean="0"/>
              <a:t>19/03/2024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12B3FF-8020-7F68-689E-B2C40E0F0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4D3086-8AB2-D71E-20C6-3EF627E45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2508E-A718-47D7-8669-ED0470A70F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1087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72F98E3-95D1-F4FD-851B-1C3056F0D4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96654B-891E-1E1A-F0C2-C730B29F22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37E4BE-CF1D-F8F2-0983-8A0F8EADE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338D6-02F3-412B-B37F-B9F962390069}" type="datetimeFigureOut">
              <a:rPr lang="en-GB" smtClean="0"/>
              <a:t>19/03/2024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EE2671-8B2F-8CB9-FA98-26203DD57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03A6B9-4329-CEEF-652E-6C06162AE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2508E-A718-47D7-8669-ED0470A70F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4334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07DE5-D547-0731-4F21-959B7D903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96BF23-AFA6-8248-1408-B10BA3BC6D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370C57-C601-5953-904A-672F985A9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338D6-02F3-412B-B37F-B9F962390069}" type="datetimeFigureOut">
              <a:rPr lang="en-GB" smtClean="0"/>
              <a:t>19/03/2024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BEDF3E-1258-41FD-4508-E3359CA61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CB2980-603C-2B27-C7BB-778DECD6A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2508E-A718-47D7-8669-ED0470A70F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8783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1A1891-569D-64B3-F6AC-371C9B4C4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F8BC6B-4CA6-51EC-B6DC-FB2D48F8CF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D096CC-B738-B1FD-6F80-9109D4EE20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338D6-02F3-412B-B37F-B9F962390069}" type="datetimeFigureOut">
              <a:rPr lang="en-GB" smtClean="0"/>
              <a:t>19/03/2024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351BF3-6F19-59BF-477F-B05C8AE1A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5C20F3-CA6E-DA44-347B-D556ED922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2508E-A718-47D7-8669-ED0470A70F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9269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A9C27F-3FF4-1CEC-A93B-471302A55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E0CBCA-DA50-70D9-E2FD-E5C2CC96CB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6D4A44-C50F-CC67-7678-8BFAAC82F9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B4E4FA-082E-2DF8-4995-FF1AC4355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338D6-02F3-412B-B37F-B9F962390069}" type="datetimeFigureOut">
              <a:rPr lang="en-GB" smtClean="0"/>
              <a:t>19/03/2024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98DACD-60F2-F94B-F84D-623E75ED4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DD0A87-EFCF-F181-D556-13EFC4764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2508E-A718-47D7-8669-ED0470A70F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2867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99A49-C6C0-670F-23AE-D3A5CD62E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8BA714-89FC-28B9-B1F1-2F20EB71CC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2F558B-2540-54BC-03FD-9AAF2678E2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34158F9-A43E-479D-69C5-84909F64D6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C7DB593-B001-7F7B-4CD7-4DD0508A8E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5483857-37D8-764B-195B-8013518B08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338D6-02F3-412B-B37F-B9F962390069}" type="datetimeFigureOut">
              <a:rPr lang="en-GB" smtClean="0"/>
              <a:t>19/03/2024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F10F876-2CF7-2F55-77C2-4EFD153D5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C554C5-0EE5-72B8-ADD3-ED8A92A48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2508E-A718-47D7-8669-ED0470A70F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1629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C8AF1B-0C78-7C39-AC82-6F8785AB4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3C9126F-03C6-89F9-F763-FAE6F4CFD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338D6-02F3-412B-B37F-B9F962390069}" type="datetimeFigureOut">
              <a:rPr lang="en-GB" smtClean="0"/>
              <a:t>19/03/2024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DD478F-9A93-D410-B918-D5B318FDD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C5F47F-415E-EBBD-DEC2-10203420F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2508E-A718-47D7-8669-ED0470A70F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6205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9929858-4187-E549-9CFB-76F3F87F2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338D6-02F3-412B-B37F-B9F962390069}" type="datetimeFigureOut">
              <a:rPr lang="en-GB" smtClean="0"/>
              <a:t>19/03/2024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35C779-5826-F0CC-5FD7-82E39DB2D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1BC56E-26FB-B03C-3205-6511E6163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2508E-A718-47D7-8669-ED0470A70F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6569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E8B2D-E503-0CF9-1415-CDAAF3064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34F15E-32FD-501B-F03D-6B3A563BE0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9A66D8-ACA6-F1BD-1B65-D0C7F48AF4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B57759-E49B-80E2-0FC4-3E475E4DF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338D6-02F3-412B-B37F-B9F962390069}" type="datetimeFigureOut">
              <a:rPr lang="en-GB" smtClean="0"/>
              <a:t>19/03/2024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37B9C1-D77D-350D-CA51-7EA4B1A85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0CBD2F-E493-B440-66B6-6F138BA42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2508E-A718-47D7-8669-ED0470A70F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4198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A0098-EC23-D3D0-E349-5D3765EE9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441E538-A128-D03B-6C05-7F28D1151F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D5ACDF-A08F-DCAF-71C3-82C905E1EB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6E1C93-D833-75D2-5E91-BCB1572BF8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338D6-02F3-412B-B37F-B9F962390069}" type="datetimeFigureOut">
              <a:rPr lang="en-GB" smtClean="0"/>
              <a:t>19/03/2024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40C582-948C-4CBB-359D-352E8C01F0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7B18AC-294B-62D8-8AD2-6B3FCFCA8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2508E-A718-47D7-8669-ED0470A70F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3908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7213E5-6BA1-BFD3-EE61-7648279DD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59D49C-2129-FD75-AAF9-FF2E568549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E93B24-FD02-907C-0ABF-1301E05164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9338D6-02F3-412B-B37F-B9F962390069}" type="datetimeFigureOut">
              <a:rPr lang="en-GB" smtClean="0"/>
              <a:t>19/03/2024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FD13DE-71B9-554E-5A14-292ECBAB5F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C61EB2-0B97-6833-9017-0924022CF6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02508E-A718-47D7-8669-ED0470A70F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9758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21" Type="http://schemas.openxmlformats.org/officeDocument/2006/relationships/image" Target="../media/image19.png"/><Relationship Id="rId7" Type="http://schemas.openxmlformats.org/officeDocument/2006/relationships/image" Target="../media/image5.jpe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gif"/><Relationship Id="rId10" Type="http://schemas.openxmlformats.org/officeDocument/2006/relationships/image" Target="../media/image8.jpeg"/><Relationship Id="rId19" Type="http://schemas.openxmlformats.org/officeDocument/2006/relationships/image" Target="../media/image17.gif"/><Relationship Id="rId4" Type="http://schemas.openxmlformats.org/officeDocument/2006/relationships/image" Target="../media/image2.jpeg"/><Relationship Id="rId9" Type="http://schemas.openxmlformats.org/officeDocument/2006/relationships/image" Target="../media/image7.jpeg"/><Relationship Id="rId14" Type="http://schemas.openxmlformats.org/officeDocument/2006/relationships/image" Target="../media/image12.png"/><Relationship Id="rId22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18" Type="http://schemas.openxmlformats.org/officeDocument/2006/relationships/image" Target="../media/image36.png"/><Relationship Id="rId3" Type="http://schemas.openxmlformats.org/officeDocument/2006/relationships/image" Target="../media/image8.jpeg"/><Relationship Id="rId21" Type="http://schemas.openxmlformats.org/officeDocument/2006/relationships/image" Target="../media/image39.jpe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17" Type="http://schemas.openxmlformats.org/officeDocument/2006/relationships/image" Target="../media/image35.png"/><Relationship Id="rId2" Type="http://schemas.openxmlformats.org/officeDocument/2006/relationships/image" Target="../media/image1.png"/><Relationship Id="rId16" Type="http://schemas.openxmlformats.org/officeDocument/2006/relationships/image" Target="../media/image34.png"/><Relationship Id="rId20" Type="http://schemas.openxmlformats.org/officeDocument/2006/relationships/image" Target="../media/image3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11" Type="http://schemas.openxmlformats.org/officeDocument/2006/relationships/image" Target="../media/image29.png"/><Relationship Id="rId5" Type="http://schemas.openxmlformats.org/officeDocument/2006/relationships/image" Target="../media/image23.jpeg"/><Relationship Id="rId15" Type="http://schemas.openxmlformats.org/officeDocument/2006/relationships/image" Target="../media/image33.png"/><Relationship Id="rId10" Type="http://schemas.openxmlformats.org/officeDocument/2006/relationships/image" Target="../media/image28.png"/><Relationship Id="rId19" Type="http://schemas.openxmlformats.org/officeDocument/2006/relationships/image" Target="../media/image37.png"/><Relationship Id="rId4" Type="http://schemas.openxmlformats.org/officeDocument/2006/relationships/image" Target="../media/image22.jpeg"/><Relationship Id="rId9" Type="http://schemas.openxmlformats.org/officeDocument/2006/relationships/image" Target="../media/image27.jpeg"/><Relationship Id="rId14" Type="http://schemas.openxmlformats.org/officeDocument/2006/relationships/image" Target="../media/image32.jpeg"/><Relationship Id="rId22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4" name="Table 107">
            <a:extLst>
              <a:ext uri="{FF2B5EF4-FFF2-40B4-BE49-F238E27FC236}">
                <a16:creationId xmlns:a16="http://schemas.microsoft.com/office/drawing/2014/main" id="{BC1FDF1E-531C-BC03-2C97-18A082C803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2305517"/>
              </p:ext>
            </p:extLst>
          </p:nvPr>
        </p:nvGraphicFramePr>
        <p:xfrm>
          <a:off x="5555828" y="1763015"/>
          <a:ext cx="6636172" cy="80444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636172">
                  <a:extLst>
                    <a:ext uri="{9D8B030D-6E8A-4147-A177-3AD203B41FA5}">
                      <a16:colId xmlns:a16="http://schemas.microsoft.com/office/drawing/2014/main" val="4143783995"/>
                    </a:ext>
                  </a:extLst>
                </a:gridCol>
              </a:tblGrid>
              <a:tr h="804449"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8919190"/>
                  </a:ext>
                </a:extLst>
              </a:tr>
            </a:tbl>
          </a:graphicData>
        </a:graphic>
      </p:graphicFrame>
      <p:graphicFrame>
        <p:nvGraphicFramePr>
          <p:cNvPr id="64" name="Table 63">
            <a:extLst>
              <a:ext uri="{FF2B5EF4-FFF2-40B4-BE49-F238E27FC236}">
                <a16:creationId xmlns:a16="http://schemas.microsoft.com/office/drawing/2014/main" id="{06FDD1AA-EAEF-39A4-DA51-0456D5BE27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9001960"/>
              </p:ext>
            </p:extLst>
          </p:nvPr>
        </p:nvGraphicFramePr>
        <p:xfrm>
          <a:off x="5558954" y="409548"/>
          <a:ext cx="6633048" cy="13522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8262">
                  <a:extLst>
                    <a:ext uri="{9D8B030D-6E8A-4147-A177-3AD203B41FA5}">
                      <a16:colId xmlns:a16="http://schemas.microsoft.com/office/drawing/2014/main" val="210854961"/>
                    </a:ext>
                  </a:extLst>
                </a:gridCol>
                <a:gridCol w="1658262">
                  <a:extLst>
                    <a:ext uri="{9D8B030D-6E8A-4147-A177-3AD203B41FA5}">
                      <a16:colId xmlns:a16="http://schemas.microsoft.com/office/drawing/2014/main" val="3289349689"/>
                    </a:ext>
                  </a:extLst>
                </a:gridCol>
                <a:gridCol w="1658262">
                  <a:extLst>
                    <a:ext uri="{9D8B030D-6E8A-4147-A177-3AD203B41FA5}">
                      <a16:colId xmlns:a16="http://schemas.microsoft.com/office/drawing/2014/main" val="3116131649"/>
                    </a:ext>
                  </a:extLst>
                </a:gridCol>
                <a:gridCol w="1658262">
                  <a:extLst>
                    <a:ext uri="{9D8B030D-6E8A-4147-A177-3AD203B41FA5}">
                      <a16:colId xmlns:a16="http://schemas.microsoft.com/office/drawing/2014/main" val="1386792111"/>
                    </a:ext>
                  </a:extLst>
                </a:gridCol>
              </a:tblGrid>
              <a:tr h="676129">
                <a:tc>
                  <a:txBody>
                    <a:bodyPr/>
                    <a:lstStyle/>
                    <a:p>
                      <a:r>
                        <a:rPr lang="en-GB" sz="10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long [</a:t>
                      </a:r>
                      <a:r>
                        <a:rPr lang="en-GB" sz="10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ä</a:t>
                      </a:r>
                      <a:r>
                        <a:rPr lang="en-GB" sz="10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]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short [</a:t>
                      </a:r>
                      <a:r>
                        <a:rPr lang="en-GB" sz="10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ä</a:t>
                      </a:r>
                      <a:r>
                        <a:rPr lang="en-GB" sz="10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]</a:t>
                      </a:r>
                    </a:p>
                    <a:p>
                      <a:endParaRPr lang="en-GB" sz="100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long [</a:t>
                      </a:r>
                      <a:r>
                        <a:rPr lang="en-GB" sz="10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ö</a:t>
                      </a:r>
                      <a:r>
                        <a:rPr lang="en-GB" sz="10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]</a:t>
                      </a:r>
                    </a:p>
                    <a:p>
                      <a:endParaRPr lang="en-GB" sz="100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short [</a:t>
                      </a:r>
                      <a:r>
                        <a:rPr lang="en-GB" sz="10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ö</a:t>
                      </a:r>
                      <a:r>
                        <a:rPr lang="en-GB" sz="10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]</a:t>
                      </a:r>
                    </a:p>
                    <a:p>
                      <a:endParaRPr lang="en-GB" sz="100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8923455"/>
                  </a:ext>
                </a:extLst>
              </a:tr>
              <a:tr h="676129">
                <a:tc>
                  <a:txBody>
                    <a:bodyPr/>
                    <a:lstStyle/>
                    <a:p>
                      <a:r>
                        <a:rPr lang="en-GB" sz="10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long [</a:t>
                      </a:r>
                      <a:r>
                        <a:rPr lang="en-GB" sz="10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ü</a:t>
                      </a:r>
                      <a:r>
                        <a:rPr lang="en-GB" sz="10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]</a:t>
                      </a:r>
                    </a:p>
                    <a:p>
                      <a:endParaRPr lang="en-GB" sz="100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short [</a:t>
                      </a:r>
                      <a:r>
                        <a:rPr lang="en-GB" sz="10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ü</a:t>
                      </a:r>
                      <a:r>
                        <a:rPr lang="en-GB" sz="10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]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[</a:t>
                      </a:r>
                      <a:r>
                        <a:rPr lang="en-GB" sz="10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au</a:t>
                      </a:r>
                      <a:r>
                        <a:rPr lang="en-GB" sz="10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]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[</a:t>
                      </a:r>
                      <a:r>
                        <a:rPr lang="en-GB" sz="10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eu</a:t>
                      </a:r>
                      <a:r>
                        <a:rPr lang="en-GB" sz="10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]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1405000"/>
                  </a:ext>
                </a:extLst>
              </a:tr>
            </a:tbl>
          </a:graphicData>
        </a:graphic>
      </p:graphicFrame>
      <p:sp>
        <p:nvSpPr>
          <p:cNvPr id="7" name="Title 3">
            <a:extLst>
              <a:ext uri="{FF2B5EF4-FFF2-40B4-BE49-F238E27FC236}">
                <a16:creationId xmlns:a16="http://schemas.microsoft.com/office/drawing/2014/main" id="{7EB43B13-9311-734B-3238-D3D450239796}"/>
              </a:ext>
            </a:extLst>
          </p:cNvPr>
          <p:cNvSpPr txBox="1">
            <a:spLocks/>
          </p:cNvSpPr>
          <p:nvPr/>
        </p:nvSpPr>
        <p:spPr>
          <a:xfrm>
            <a:off x="1676400" y="47527"/>
            <a:ext cx="10515600" cy="3657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  <a:spcBef>
                <a:spcPts val="0"/>
              </a:spcBef>
              <a:buClr>
                <a:srgbClr val="FF3333"/>
              </a:buClr>
              <a:buSzPts val="9600"/>
            </a:pPr>
            <a:r>
              <a:rPr kumimoji="0" lang="en-GB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odern Love" panose="04090805081005020601" pitchFamily="82" charset="0"/>
                <a:cs typeface="Arial"/>
                <a:sym typeface="Arial"/>
              </a:rPr>
              <a:t>Grün</a:t>
            </a:r>
            <a:r>
              <a:rPr lang="en-GB" sz="1600" dirty="0">
                <a:solidFill>
                  <a:srgbClr val="002060"/>
                </a:solidFill>
                <a:latin typeface="Century Gothic" panose="020B0502020202020204" pitchFamily="34" charset="0"/>
              </a:rPr>
              <a:t> Knowledge Organiser  - Spring Term </a:t>
            </a:r>
            <a:r>
              <a:rPr lang="en-GB" sz="1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A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4FFC98D-4543-F0A0-1C17-02A9B79C013E}"/>
              </a:ext>
            </a:extLst>
          </p:cNvPr>
          <p:cNvSpPr/>
          <p:nvPr/>
        </p:nvSpPr>
        <p:spPr>
          <a:xfrm>
            <a:off x="5424754" y="68798"/>
            <a:ext cx="85311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Phonics</a:t>
            </a:r>
          </a:p>
        </p:txBody>
      </p:sp>
      <p:graphicFrame>
        <p:nvGraphicFramePr>
          <p:cNvPr id="47" name="Table 30">
            <a:extLst>
              <a:ext uri="{FF2B5EF4-FFF2-40B4-BE49-F238E27FC236}">
                <a16:creationId xmlns:a16="http://schemas.microsoft.com/office/drawing/2014/main" id="{E75A3570-730A-399D-3AF3-996530C97D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1344639"/>
              </p:ext>
            </p:extLst>
          </p:nvPr>
        </p:nvGraphicFramePr>
        <p:xfrm>
          <a:off x="102037" y="-9623"/>
          <a:ext cx="2513330" cy="22209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13330">
                  <a:extLst>
                    <a:ext uri="{9D8B030D-6E8A-4147-A177-3AD203B41FA5}">
                      <a16:colId xmlns:a16="http://schemas.microsoft.com/office/drawing/2014/main" val="3220626030"/>
                    </a:ext>
                  </a:extLst>
                </a:gridCol>
              </a:tblGrid>
              <a:tr h="306919">
                <a:tc>
                  <a:txBody>
                    <a:bodyPr/>
                    <a:lstStyle/>
                    <a:p>
                      <a:r>
                        <a:rPr lang="en-GB" sz="1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Useful words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91901767"/>
                  </a:ext>
                </a:extLst>
              </a:tr>
              <a:tr h="260881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Sie – you (formal)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8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8998560"/>
                  </a:ext>
                </a:extLst>
              </a:tr>
              <a:tr h="260881">
                <a:tc>
                  <a:txBody>
                    <a:bodyPr/>
                    <a:lstStyle/>
                    <a:p>
                      <a:r>
                        <a:rPr lang="en-GB" sz="1400" b="1" kern="12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Doing</a:t>
                      </a: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1400" b="1" kern="12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things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7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8560156"/>
                  </a:ext>
                </a:extLst>
              </a:tr>
              <a:tr h="260881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finden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to find, finding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7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9778252"/>
                  </a:ext>
                </a:extLst>
              </a:tr>
              <a:tr h="260881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liegen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to lie, be lying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7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8300398"/>
                  </a:ext>
                </a:extLst>
              </a:tr>
              <a:tr h="26088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Describing things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8627631"/>
                  </a:ext>
                </a:extLst>
              </a:tr>
              <a:tr h="260881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dort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there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039346"/>
                  </a:ext>
                </a:extLst>
              </a:tr>
              <a:tr h="260881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kalt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cold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7109934"/>
                  </a:ext>
                </a:extLst>
              </a:tr>
            </a:tbl>
          </a:graphicData>
        </a:graphic>
      </p:graphicFrame>
      <p:graphicFrame>
        <p:nvGraphicFramePr>
          <p:cNvPr id="48" name="Table 30">
            <a:extLst>
              <a:ext uri="{FF2B5EF4-FFF2-40B4-BE49-F238E27FC236}">
                <a16:creationId xmlns:a16="http://schemas.microsoft.com/office/drawing/2014/main" id="{C587F2D2-7940-D925-C85D-F10B819AFD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0671767"/>
              </p:ext>
            </p:extLst>
          </p:nvPr>
        </p:nvGraphicFramePr>
        <p:xfrm>
          <a:off x="2647370" y="-9623"/>
          <a:ext cx="2825583" cy="23969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25583">
                  <a:extLst>
                    <a:ext uri="{9D8B030D-6E8A-4147-A177-3AD203B41FA5}">
                      <a16:colId xmlns:a16="http://schemas.microsoft.com/office/drawing/2014/main" val="3220626030"/>
                    </a:ext>
                  </a:extLst>
                </a:gridCol>
              </a:tblGrid>
              <a:tr h="300690">
                <a:tc>
                  <a:txBody>
                    <a:bodyPr/>
                    <a:lstStyle/>
                    <a:p>
                      <a:r>
                        <a:rPr lang="en-GB" sz="1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Things and people</a:t>
                      </a:r>
                    </a:p>
                  </a:txBody>
                  <a:tcPr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91901767"/>
                  </a:ext>
                </a:extLst>
              </a:tr>
              <a:tr h="25558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der Berg – hill, mountain (m)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2502140"/>
                  </a:ext>
                </a:extLst>
              </a:tr>
              <a:tr h="255587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der </a:t>
                      </a:r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Müll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rubbish (m)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0700914"/>
                  </a:ext>
                </a:extLst>
              </a:tr>
              <a:tr h="25558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die Kunst – art (f)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5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6386077"/>
                  </a:ext>
                </a:extLst>
              </a:tr>
              <a:tr h="26298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das Europa – Europe (n)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0774455"/>
                  </a:ext>
                </a:extLst>
              </a:tr>
              <a:tr h="26298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das Meer – sea, ocean (n)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7136362"/>
                  </a:ext>
                </a:extLst>
              </a:tr>
              <a:tr h="26298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das </a:t>
                      </a:r>
                      <a:r>
                        <a:rPr lang="en-GB" sz="1100" b="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Projekt</a:t>
                      </a:r>
                      <a:r>
                        <a:rPr lang="en-GB" sz="11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project (n)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2804871"/>
                  </a:ext>
                </a:extLst>
              </a:tr>
              <a:tr h="26298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das Wetter – weather (n)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227638"/>
                  </a:ext>
                </a:extLst>
              </a:tr>
              <a:tr h="26298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die Leute – people (pl)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C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0610911"/>
                  </a:ext>
                </a:extLst>
              </a:tr>
            </a:tbl>
          </a:graphicData>
        </a:graphic>
      </p:graphicFrame>
      <p:graphicFrame>
        <p:nvGraphicFramePr>
          <p:cNvPr id="49" name="Table 34">
            <a:extLst>
              <a:ext uri="{FF2B5EF4-FFF2-40B4-BE49-F238E27FC236}">
                <a16:creationId xmlns:a16="http://schemas.microsoft.com/office/drawing/2014/main" id="{A0D29ADF-A66A-583C-146E-3662FCF449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0214331"/>
              </p:ext>
            </p:extLst>
          </p:nvPr>
        </p:nvGraphicFramePr>
        <p:xfrm>
          <a:off x="5555828" y="2564176"/>
          <a:ext cx="6636173" cy="42911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00126">
                  <a:extLst>
                    <a:ext uri="{9D8B030D-6E8A-4147-A177-3AD203B41FA5}">
                      <a16:colId xmlns:a16="http://schemas.microsoft.com/office/drawing/2014/main" val="2497540022"/>
                    </a:ext>
                  </a:extLst>
                </a:gridCol>
                <a:gridCol w="2196120">
                  <a:extLst>
                    <a:ext uri="{9D8B030D-6E8A-4147-A177-3AD203B41FA5}">
                      <a16:colId xmlns:a16="http://schemas.microsoft.com/office/drawing/2014/main" val="3517060348"/>
                    </a:ext>
                  </a:extLst>
                </a:gridCol>
                <a:gridCol w="2239927">
                  <a:extLst>
                    <a:ext uri="{9D8B030D-6E8A-4147-A177-3AD203B41FA5}">
                      <a16:colId xmlns:a16="http://schemas.microsoft.com/office/drawing/2014/main" val="3480091807"/>
                    </a:ext>
                  </a:extLst>
                </a:gridCol>
              </a:tblGrid>
              <a:tr h="2083504">
                <a:tc>
                  <a:txBody>
                    <a:bodyPr/>
                    <a:lstStyle/>
                    <a:p>
                      <a:r>
                        <a:rPr lang="en-GB" sz="1100" b="1" i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Days of the week</a:t>
                      </a:r>
                    </a:p>
                    <a:p>
                      <a:endParaRPr lang="en-GB" sz="1050" b="0" i="1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  <a:p>
                      <a:r>
                        <a:rPr lang="en-GB" sz="1050" b="0" i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Montag </a:t>
                      </a:r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means ‘Monday’.</a:t>
                      </a:r>
                      <a:endParaRPr lang="en-GB" sz="105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  <a:sym typeface="Wingdings" panose="05000000000000000000" pitchFamily="2" charset="2"/>
                      </a:endParaRPr>
                    </a:p>
                    <a:p>
                      <a:endParaRPr lang="en-GB" sz="1050" b="1" u="sng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  <a:sym typeface="Wingdings" panose="05000000000000000000" pitchFamily="2" charset="2"/>
                      </a:endParaRPr>
                    </a:p>
                    <a:p>
                      <a:endParaRPr lang="en-GB" sz="1050" b="1" u="sng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  <a:sym typeface="Wingdings" panose="05000000000000000000" pitchFamily="2" charset="2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D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Word order, adverbs of place</a:t>
                      </a:r>
                      <a:endParaRPr lang="en-GB" sz="1100" b="1" i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D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Word order, adverbs of time</a:t>
                      </a: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D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8853878"/>
                  </a:ext>
                </a:extLst>
              </a:tr>
              <a:tr h="22076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du (you) | </a:t>
                      </a:r>
                      <a:r>
                        <a:rPr lang="en-GB" sz="11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ihr</a:t>
                      </a: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(you all)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Arial"/>
                        <a:sym typeface="Arial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D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sie</a:t>
                      </a: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(she) | </a:t>
                      </a:r>
                      <a:r>
                        <a:rPr lang="en-GB" sz="11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sie</a:t>
                      </a: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(they)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100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D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Using Sie to mean ‘you’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D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3903279"/>
                  </a:ext>
                </a:extLst>
              </a:tr>
            </a:tbl>
          </a:graphicData>
        </a:graphic>
      </p:graphicFrame>
      <p:grpSp>
        <p:nvGrpSpPr>
          <p:cNvPr id="120" name="Group 119">
            <a:extLst>
              <a:ext uri="{FF2B5EF4-FFF2-40B4-BE49-F238E27FC236}">
                <a16:creationId xmlns:a16="http://schemas.microsoft.com/office/drawing/2014/main" id="{938E0291-4CC0-06B2-1F8E-738EB8D49898}"/>
              </a:ext>
            </a:extLst>
          </p:cNvPr>
          <p:cNvGrpSpPr/>
          <p:nvPr/>
        </p:nvGrpSpPr>
        <p:grpSpPr>
          <a:xfrm>
            <a:off x="6239262" y="32163"/>
            <a:ext cx="932955" cy="310214"/>
            <a:chOff x="3709178" y="-2191245"/>
            <a:chExt cx="1584764" cy="969724"/>
          </a:xfrm>
        </p:grpSpPr>
        <p:pic>
          <p:nvPicPr>
            <p:cNvPr id="121" name="Picture 120" descr="Logo, icon&#10;&#10;Description automatically generated">
              <a:extLst>
                <a:ext uri="{FF2B5EF4-FFF2-40B4-BE49-F238E27FC236}">
                  <a16:creationId xmlns:a16="http://schemas.microsoft.com/office/drawing/2014/main" id="{82439DB6-EB74-5DFA-3DEE-199223F1156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5373" y="-1840135"/>
              <a:ext cx="638569" cy="618614"/>
            </a:xfrm>
            <a:prstGeom prst="rect">
              <a:avLst/>
            </a:prstGeom>
          </p:spPr>
        </p:pic>
        <p:sp>
          <p:nvSpPr>
            <p:cNvPr id="122" name="Speech Bubble: Oval 121">
              <a:extLst>
                <a:ext uri="{FF2B5EF4-FFF2-40B4-BE49-F238E27FC236}">
                  <a16:creationId xmlns:a16="http://schemas.microsoft.com/office/drawing/2014/main" id="{F29D76F6-D7B1-3EFC-2202-80835B655166}"/>
                </a:ext>
              </a:extLst>
            </p:cNvPr>
            <p:cNvSpPr/>
            <p:nvPr/>
          </p:nvSpPr>
          <p:spPr>
            <a:xfrm>
              <a:off x="3709178" y="-2191245"/>
              <a:ext cx="818287" cy="775441"/>
            </a:xfrm>
            <a:prstGeom prst="wedgeEllipseCallout">
              <a:avLst>
                <a:gd name="adj1" fmla="val 80935"/>
                <a:gd name="adj2" fmla="val 35126"/>
              </a:avLst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b="1" dirty="0">
                  <a:solidFill>
                    <a:schemeClr val="bg1"/>
                  </a:solidFill>
                </a:rPr>
                <a:t>…</a:t>
              </a:r>
              <a:endParaRPr lang="en-GB" sz="3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29" name="TextBox 128">
            <a:extLst>
              <a:ext uri="{FF2B5EF4-FFF2-40B4-BE49-F238E27FC236}">
                <a16:creationId xmlns:a16="http://schemas.microsoft.com/office/drawing/2014/main" id="{76E14D4F-3777-DE70-57BB-056C8E85E6B5}"/>
              </a:ext>
            </a:extLst>
          </p:cNvPr>
          <p:cNvSpPr txBox="1"/>
          <p:nvPr/>
        </p:nvSpPr>
        <p:spPr>
          <a:xfrm>
            <a:off x="5527917" y="1783838"/>
            <a:ext cx="2243573" cy="259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Order of words in a sentence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685770A-E164-EC46-1F43-49829C28A52A}"/>
              </a:ext>
            </a:extLst>
          </p:cNvPr>
          <p:cNvSpPr/>
          <p:nvPr/>
        </p:nvSpPr>
        <p:spPr>
          <a:xfrm>
            <a:off x="5506818" y="785847"/>
            <a:ext cx="502061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sp</a:t>
            </a:r>
            <a:r>
              <a:rPr kumimoji="0" lang="en-GB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ä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</a:t>
            </a:r>
          </a:p>
        </p:txBody>
      </p:sp>
      <p:pic>
        <p:nvPicPr>
          <p:cNvPr id="12" name="Picture 11" descr="man looking at his watch and running late">
            <a:extLst>
              <a:ext uri="{FF2B5EF4-FFF2-40B4-BE49-F238E27FC236}">
                <a16:creationId xmlns:a16="http://schemas.microsoft.com/office/drawing/2014/main" id="{555A7FCC-FF08-B487-E788-FC8D7305B4E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8185" y="418699"/>
            <a:ext cx="663748" cy="71344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4D48B1E3-B801-667C-39F3-844287CD5128}"/>
              </a:ext>
            </a:extLst>
          </p:cNvPr>
          <p:cNvSpPr/>
          <p:nvPr/>
        </p:nvSpPr>
        <p:spPr>
          <a:xfrm>
            <a:off x="7161843" y="797401"/>
            <a:ext cx="691215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H</a:t>
            </a:r>
            <a:r>
              <a:rPr kumimoji="0" lang="en-GB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ä</a:t>
            </a:r>
            <a:r>
              <a:rPr kumimoji="0" lang="en-GB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nde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14" name="Picture 13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5D7FAEA1-12B3-9968-B247-472775F997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094" y="441399"/>
            <a:ext cx="586044" cy="57139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2C428C44-48A3-DA01-88C0-F41633FF1C75}"/>
              </a:ext>
            </a:extLst>
          </p:cNvPr>
          <p:cNvSpPr/>
          <p:nvPr/>
        </p:nvSpPr>
        <p:spPr>
          <a:xfrm>
            <a:off x="8856544" y="817683"/>
            <a:ext cx="609462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K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ö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nig</a:t>
            </a:r>
          </a:p>
        </p:txBody>
      </p:sp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6D817337-56BE-8ABB-6102-F4B2311E01E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9205" y="451168"/>
            <a:ext cx="511862" cy="651923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286EBAF7-685B-46FC-7972-0428E9B851B7}"/>
              </a:ext>
            </a:extLst>
          </p:cNvPr>
          <p:cNvSpPr/>
          <p:nvPr/>
        </p:nvSpPr>
        <p:spPr>
          <a:xfrm>
            <a:off x="10483187" y="808116"/>
            <a:ext cx="625491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K</a:t>
            </a:r>
            <a:r>
              <a:rPr kumimoji="0" lang="en-GB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ö</a:t>
            </a:r>
            <a:r>
              <a:rPr kumimoji="0" lang="en-GB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pfe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19" name="Picture 18" descr="back of a man's head">
            <a:extLst>
              <a:ext uri="{FF2B5EF4-FFF2-40B4-BE49-F238E27FC236}">
                <a16:creationId xmlns:a16="http://schemas.microsoft.com/office/drawing/2014/main" id="{02857360-73D0-CCCF-ADB4-34F75812C52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63"/>
          <a:stretch/>
        </p:blipFill>
        <p:spPr>
          <a:xfrm>
            <a:off x="11470639" y="504037"/>
            <a:ext cx="345273" cy="396053"/>
          </a:xfrm>
          <a:prstGeom prst="rect">
            <a:avLst/>
          </a:prstGeom>
        </p:spPr>
      </p:pic>
      <p:pic>
        <p:nvPicPr>
          <p:cNvPr id="20" name="Picture 19" descr="back of a man's head">
            <a:extLst>
              <a:ext uri="{FF2B5EF4-FFF2-40B4-BE49-F238E27FC236}">
                <a16:creationId xmlns:a16="http://schemas.microsoft.com/office/drawing/2014/main" id="{DB0A928A-2E4B-0FD4-8232-E0EC12AE884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63"/>
          <a:stretch/>
        </p:blipFill>
        <p:spPr>
          <a:xfrm>
            <a:off x="11710667" y="504037"/>
            <a:ext cx="345273" cy="396053"/>
          </a:xfrm>
          <a:prstGeom prst="rect">
            <a:avLst/>
          </a:prstGeom>
        </p:spPr>
      </p:pic>
      <p:pic>
        <p:nvPicPr>
          <p:cNvPr id="21" name="Picture 20" descr="back of a man's head">
            <a:extLst>
              <a:ext uri="{FF2B5EF4-FFF2-40B4-BE49-F238E27FC236}">
                <a16:creationId xmlns:a16="http://schemas.microsoft.com/office/drawing/2014/main" id="{DF0E27FA-178A-639A-42D0-F90E07391D1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63"/>
          <a:stretch/>
        </p:blipFill>
        <p:spPr>
          <a:xfrm>
            <a:off x="11229332" y="504036"/>
            <a:ext cx="345273" cy="396053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75347FED-3C7D-5238-3776-E7CB4DBD6669}"/>
              </a:ext>
            </a:extLst>
          </p:cNvPr>
          <p:cNvSpPr/>
          <p:nvPr/>
        </p:nvSpPr>
        <p:spPr>
          <a:xfrm>
            <a:off x="5502748" y="1477850"/>
            <a:ext cx="389850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T</a:t>
            </a:r>
            <a:r>
              <a:rPr lang="en-GB" sz="1200" b="1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ü</a:t>
            </a:r>
            <a:r>
              <a:rPr lang="en-GB" sz="12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r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pic>
        <p:nvPicPr>
          <p:cNvPr id="23" name="Picture 2" descr="Free vector graphics of Door">
            <a:extLst>
              <a:ext uri="{FF2B5EF4-FFF2-40B4-BE49-F238E27FC236}">
                <a16:creationId xmlns:a16="http://schemas.microsoft.com/office/drawing/2014/main" id="{F49F0F12-8D97-E0AE-79E3-D223B1C04D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127" y="1079333"/>
            <a:ext cx="366373" cy="66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5FFF366E-E181-B71C-DBF2-53772A75D682}"/>
              </a:ext>
            </a:extLst>
          </p:cNvPr>
          <p:cNvSpPr/>
          <p:nvPr/>
        </p:nvSpPr>
        <p:spPr>
          <a:xfrm>
            <a:off x="7184007" y="1477850"/>
            <a:ext cx="468397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</a:t>
            </a:r>
            <a:r>
              <a:rPr kumimoji="0" lang="en-GB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ü</a:t>
            </a:r>
            <a:r>
              <a:rPr kumimoji="0" lang="en-GB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nf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25" name="Picture 24" descr="number 5 with a dice">
            <a:extLst>
              <a:ext uri="{FF2B5EF4-FFF2-40B4-BE49-F238E27FC236}">
                <a16:creationId xmlns:a16="http://schemas.microsoft.com/office/drawing/2014/main" id="{3168707C-C283-D999-7B02-36D50F1A7E7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4056" y="1089148"/>
            <a:ext cx="541120" cy="645823"/>
          </a:xfrm>
          <a:prstGeom prst="rect">
            <a:avLst/>
          </a:prstGeom>
        </p:spPr>
      </p:pic>
      <p:sp>
        <p:nvSpPr>
          <p:cNvPr id="26" name="CustomShape 2">
            <a:extLst>
              <a:ext uri="{FF2B5EF4-FFF2-40B4-BE49-F238E27FC236}">
                <a16:creationId xmlns:a16="http://schemas.microsoft.com/office/drawing/2014/main" id="{78E54CF4-5960-9794-65A2-C4A4F83E01BA}"/>
              </a:ext>
            </a:extLst>
          </p:cNvPr>
          <p:cNvSpPr/>
          <p:nvPr/>
        </p:nvSpPr>
        <p:spPr>
          <a:xfrm>
            <a:off x="8703701" y="1487293"/>
            <a:ext cx="770596" cy="31943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H</a:t>
            </a:r>
            <a:r>
              <a:rPr kumimoji="0" lang="en-GB" sz="1200" b="1" i="0" u="none" strike="noStrike" kern="1200" cap="none" spc="-1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au</a:t>
            </a:r>
            <a:r>
              <a:rPr kumimoji="0" lang="en-GB" sz="12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s</a:t>
            </a:r>
            <a:endParaRPr kumimoji="0" lang="en-GB" sz="1200" b="1" i="0" u="none" strike="noStrike" kern="1200" cap="none" spc="-1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cs typeface="+mn-cs"/>
            </a:endParaRPr>
          </a:p>
        </p:txBody>
      </p:sp>
      <p:pic>
        <p:nvPicPr>
          <p:cNvPr id="27" name="Picture 26" descr="house">
            <a:extLst>
              <a:ext uri="{FF2B5EF4-FFF2-40B4-BE49-F238E27FC236}">
                <a16:creationId xmlns:a16="http://schemas.microsoft.com/office/drawing/2014/main" id="{44559EDB-3046-8FC3-0B04-F7BE28082D3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4630" y="1127229"/>
            <a:ext cx="878365" cy="578401"/>
          </a:xfrm>
          <a:prstGeom prst="rect">
            <a:avLst/>
          </a:prstGeom>
        </p:spPr>
      </p:pic>
      <p:sp>
        <p:nvSpPr>
          <p:cNvPr id="28" name="CustomShape 2">
            <a:extLst>
              <a:ext uri="{FF2B5EF4-FFF2-40B4-BE49-F238E27FC236}">
                <a16:creationId xmlns:a16="http://schemas.microsoft.com/office/drawing/2014/main" id="{89E61032-32CE-57F6-DD05-67D93C9DA4C4}"/>
              </a:ext>
            </a:extLst>
          </p:cNvPr>
          <p:cNvSpPr/>
          <p:nvPr/>
        </p:nvSpPr>
        <p:spPr>
          <a:xfrm>
            <a:off x="10443003" y="1501103"/>
            <a:ext cx="1248737" cy="2420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</a:t>
            </a:r>
            <a:r>
              <a:rPr kumimoji="0" lang="en-GB" sz="1200" b="1" i="0" u="none" strike="noStrike" kern="1200" cap="none" spc="-1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eu</a:t>
            </a:r>
            <a:r>
              <a:rPr kumimoji="0" lang="en-GB" sz="12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tschland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71CC083-02CF-82D9-1D1F-0B67B591F980}"/>
              </a:ext>
            </a:extLst>
          </p:cNvPr>
          <p:cNvSpPr txBox="1"/>
          <p:nvPr/>
        </p:nvSpPr>
        <p:spPr>
          <a:xfrm>
            <a:off x="5536493" y="3182618"/>
            <a:ext cx="2314599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Wingdings" panose="05000000000000000000" pitchFamily="2" charset="2"/>
              </a:rPr>
              <a:t>To say ‘</a:t>
            </a:r>
            <a:r>
              <a:rPr kumimoji="0" lang="en-GB" sz="1050" b="0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Wingdings" panose="05000000000000000000" pitchFamily="2" charset="2"/>
              </a:rPr>
              <a:t>on</a:t>
            </a:r>
            <a:r>
              <a:rPr kumimoji="0" lang="en-GB" sz="1050" b="0" i="0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Wingdings" panose="05000000000000000000" pitchFamily="2" charset="2"/>
              </a:rPr>
              <a:t>Monday’ or ‘</a:t>
            </a:r>
            <a:r>
              <a:rPr kumimoji="0" lang="en-GB" sz="1050" b="0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Wingdings" panose="05000000000000000000" pitchFamily="2" charset="2"/>
              </a:rPr>
              <a:t>this</a:t>
            </a: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Wingdings" panose="05000000000000000000" pitchFamily="2" charset="2"/>
              </a:rPr>
              <a:t> Monday’ say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Wingdings" panose="05000000000000000000" pitchFamily="2" charset="2"/>
              </a:rPr>
              <a:t>Am</a:t>
            </a:r>
            <a:r>
              <a: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Wingdings" panose="05000000000000000000" pitchFamily="2" charset="2"/>
              </a:rPr>
              <a:t> Montag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E71B599-4A41-7CE9-F9B9-ED7912C8359F}"/>
              </a:ext>
            </a:extLst>
          </p:cNvPr>
          <p:cNvSpPr txBox="1"/>
          <p:nvPr/>
        </p:nvSpPr>
        <p:spPr>
          <a:xfrm>
            <a:off x="5522558" y="3752030"/>
            <a:ext cx="233389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Wingdings" panose="05000000000000000000" pitchFamily="2" charset="2"/>
              </a:rPr>
              <a:t>To say ‘</a:t>
            </a:r>
            <a:r>
              <a:rPr lang="en-GB" sz="1050" dirty="0">
                <a:solidFill>
                  <a:srgbClr val="002060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on Monday</a:t>
            </a:r>
            <a:r>
              <a:rPr kumimoji="0" lang="en-GB" sz="1050" b="0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Wingdings" panose="05000000000000000000" pitchFamily="2" charset="2"/>
              </a:rPr>
              <a:t>s</a:t>
            </a: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Wingdings" panose="05000000000000000000" pitchFamily="2" charset="2"/>
              </a:rPr>
              <a:t>’ or ‘</a:t>
            </a:r>
            <a:r>
              <a:rPr kumimoji="0" lang="en-GB" sz="1050" b="0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Wingdings" panose="05000000000000000000" pitchFamily="2" charset="2"/>
              </a:rPr>
              <a:t>every</a:t>
            </a: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GB" sz="1050" dirty="0">
                <a:solidFill>
                  <a:srgbClr val="002060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M</a:t>
            </a:r>
            <a:r>
              <a:rPr kumimoji="0" lang="en-GB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Wingdings" panose="05000000000000000000" pitchFamily="2" charset="2"/>
              </a:rPr>
              <a:t>onday</a:t>
            </a: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Wingdings" panose="05000000000000000000" pitchFamily="2" charset="2"/>
              </a:rPr>
              <a:t>’ say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50" b="1" dirty="0" err="1">
                <a:solidFill>
                  <a:srgbClr val="002060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montag</a:t>
            </a:r>
            <a:r>
              <a:rPr kumimoji="0" lang="en-GB" sz="105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Wingdings" panose="05000000000000000000" pitchFamily="2" charset="2"/>
              </a:rPr>
              <a:t>s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49D82118-3E79-8624-B648-B08DB5147CC4}"/>
              </a:ext>
            </a:extLst>
          </p:cNvPr>
          <p:cNvSpPr/>
          <p:nvPr/>
        </p:nvSpPr>
        <p:spPr>
          <a:xfrm>
            <a:off x="9643090" y="1776373"/>
            <a:ext cx="885661" cy="257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Der Berg</a:t>
            </a:r>
            <a:endParaRPr kumimoji="0" lang="en-GB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cs typeface="+mn-cs"/>
            </a:endParaRPr>
          </a:p>
        </p:txBody>
      </p:sp>
      <p:sp>
        <p:nvSpPr>
          <p:cNvPr id="41" name="CustomShape 4">
            <a:extLst>
              <a:ext uri="{FF2B5EF4-FFF2-40B4-BE49-F238E27FC236}">
                <a16:creationId xmlns:a16="http://schemas.microsoft.com/office/drawing/2014/main" id="{9EB01A6A-10A2-B076-1C22-2298E0880B4D}"/>
              </a:ext>
            </a:extLst>
          </p:cNvPr>
          <p:cNvSpPr/>
          <p:nvPr/>
        </p:nvSpPr>
        <p:spPr>
          <a:xfrm>
            <a:off x="9525468" y="2252829"/>
            <a:ext cx="1125839" cy="21899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-1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The mountain</a:t>
            </a:r>
            <a:endParaRPr kumimoji="0" lang="en-GB" sz="105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B9EAF00-E449-08B9-2007-D22B0D745FC3}"/>
              </a:ext>
            </a:extLst>
          </p:cNvPr>
          <p:cNvSpPr/>
          <p:nvPr/>
        </p:nvSpPr>
        <p:spPr>
          <a:xfrm>
            <a:off x="10530645" y="1784591"/>
            <a:ext cx="313914" cy="257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ist</a:t>
            </a:r>
            <a:endParaRPr kumimoji="0" lang="en-GB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cs typeface="+mn-cs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36A951D0-9233-13F6-B247-D2871274BCEF}"/>
              </a:ext>
            </a:extLst>
          </p:cNvPr>
          <p:cNvSpPr/>
          <p:nvPr/>
        </p:nvSpPr>
        <p:spPr>
          <a:xfrm>
            <a:off x="11113925" y="1778295"/>
            <a:ext cx="1093759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dort</a:t>
            </a:r>
            <a:r>
              <a:rPr kumimoji="0" lang="en-GB" sz="105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.</a:t>
            </a:r>
            <a:endParaRPr kumimoji="0" lang="en-GB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cs typeface="+mn-cs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5465640-FC62-69B4-52A2-3903EE4A7641}"/>
              </a:ext>
            </a:extLst>
          </p:cNvPr>
          <p:cNvSpPr txBox="1"/>
          <p:nvPr/>
        </p:nvSpPr>
        <p:spPr>
          <a:xfrm>
            <a:off x="9700282" y="2019424"/>
            <a:ext cx="705547" cy="216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SUBJECT</a:t>
            </a:r>
            <a:endParaRPr kumimoji="0" lang="en-GB" sz="1050" b="1" i="0" u="none" strike="noStrike" kern="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CCC0EA4-6996-4669-AB47-6CE3FD340AC5}"/>
              </a:ext>
            </a:extLst>
          </p:cNvPr>
          <p:cNvSpPr txBox="1"/>
          <p:nvPr/>
        </p:nvSpPr>
        <p:spPr>
          <a:xfrm>
            <a:off x="10443075" y="2019424"/>
            <a:ext cx="522189" cy="21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VERB</a:t>
            </a:r>
            <a:endParaRPr kumimoji="0" lang="en-GB" sz="1050" b="1" i="0" u="none" strike="noStrike" kern="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77A3EF1-6FBF-4E51-914D-28FCB11A751A}"/>
              </a:ext>
            </a:extLst>
          </p:cNvPr>
          <p:cNvSpPr txBox="1"/>
          <p:nvPr/>
        </p:nvSpPr>
        <p:spPr>
          <a:xfrm>
            <a:off x="11002510" y="2019424"/>
            <a:ext cx="1109317" cy="216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PLACE ADVERB </a:t>
            </a:r>
          </a:p>
        </p:txBody>
      </p:sp>
      <p:sp>
        <p:nvSpPr>
          <p:cNvPr id="61" name="CustomShape 4">
            <a:extLst>
              <a:ext uri="{FF2B5EF4-FFF2-40B4-BE49-F238E27FC236}">
                <a16:creationId xmlns:a16="http://schemas.microsoft.com/office/drawing/2014/main" id="{CB81376D-ADAC-CFE3-D4FD-4EDBF6C9321C}"/>
              </a:ext>
            </a:extLst>
          </p:cNvPr>
          <p:cNvSpPr/>
          <p:nvPr/>
        </p:nvSpPr>
        <p:spPr>
          <a:xfrm>
            <a:off x="10348609" y="2254450"/>
            <a:ext cx="720514" cy="24427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-1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is</a:t>
            </a:r>
            <a:endParaRPr kumimoji="0" lang="en-GB" sz="105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3" name="CustomShape 4">
            <a:extLst>
              <a:ext uri="{FF2B5EF4-FFF2-40B4-BE49-F238E27FC236}">
                <a16:creationId xmlns:a16="http://schemas.microsoft.com/office/drawing/2014/main" id="{2CDC190E-83B9-7786-1C59-50F25891D378}"/>
              </a:ext>
            </a:extLst>
          </p:cNvPr>
          <p:cNvSpPr/>
          <p:nvPr/>
        </p:nvSpPr>
        <p:spPr>
          <a:xfrm>
            <a:off x="10962181" y="2249817"/>
            <a:ext cx="1093759" cy="2489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b="1" spc="-1" dirty="0">
                <a:solidFill>
                  <a:srgbClr val="92D050"/>
                </a:solidFill>
                <a:latin typeface="Century Gothic" panose="020B0502020202020204" pitchFamily="34" charset="0"/>
              </a:rPr>
              <a:t>t</a:t>
            </a:r>
            <a:r>
              <a:rPr kumimoji="0" lang="en-US" sz="1050" b="1" i="0" u="none" strike="noStrike" kern="1200" cap="none" spc="-1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here.</a:t>
            </a:r>
            <a:endParaRPr kumimoji="0" lang="en-GB" sz="105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435C31BB-39AE-7CE9-B69D-F9572614C2F5}"/>
              </a:ext>
            </a:extLst>
          </p:cNvPr>
          <p:cNvSpPr txBox="1"/>
          <p:nvPr/>
        </p:nvSpPr>
        <p:spPr>
          <a:xfrm>
            <a:off x="7762255" y="2771249"/>
            <a:ext cx="2227113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We can </a:t>
            </a:r>
            <a:r>
              <a: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start a sentence</a:t>
            </a: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</a:t>
            </a:r>
            <a:r>
              <a: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with an</a:t>
            </a:r>
            <a:r>
              <a:rPr kumimoji="0" lang="en-GB" sz="105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adverb of place</a:t>
            </a: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to emphasise it.</a:t>
            </a:r>
          </a:p>
        </p:txBody>
      </p:sp>
      <p:sp>
        <p:nvSpPr>
          <p:cNvPr id="85" name="CustomShape 3">
            <a:extLst>
              <a:ext uri="{FF2B5EF4-FFF2-40B4-BE49-F238E27FC236}">
                <a16:creationId xmlns:a16="http://schemas.microsoft.com/office/drawing/2014/main" id="{138233DD-DBA9-962F-E236-B9027FD42119}"/>
              </a:ext>
            </a:extLst>
          </p:cNvPr>
          <p:cNvSpPr/>
          <p:nvPr/>
        </p:nvSpPr>
        <p:spPr>
          <a:xfrm>
            <a:off x="5533862" y="2008986"/>
            <a:ext cx="4255343" cy="27068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You know this common order of words in a German sentence. It is called Word</a:t>
            </a:r>
            <a:r>
              <a:rPr kumimoji="0" lang="en-US" sz="1050" b="0" i="0" u="none" strike="noStrike" kern="1200" cap="none" spc="-1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Order 1</a:t>
            </a:r>
            <a:r>
              <a:rPr kumimoji="0" lang="en-US" sz="105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:</a:t>
            </a:r>
            <a:endParaRPr kumimoji="0" lang="en-GB" sz="1050" b="0" i="0" u="none" strike="noStrike" kern="1200" cap="none" spc="-1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360C86FB-1AD2-EBD4-9180-337EFAD883BF}"/>
              </a:ext>
            </a:extLst>
          </p:cNvPr>
          <p:cNvSpPr txBox="1"/>
          <p:nvPr/>
        </p:nvSpPr>
        <p:spPr>
          <a:xfrm>
            <a:off x="7741851" y="3295963"/>
            <a:ext cx="2151315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When we do this, the </a:t>
            </a:r>
            <a:r>
              <a: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adverb </a:t>
            </a: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and </a:t>
            </a:r>
            <a:r>
              <a: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subject</a:t>
            </a: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</a:t>
            </a:r>
            <a:r>
              <a: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swap places</a:t>
            </a: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.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A14C57D3-FEF8-D003-568E-962E9A29F336}"/>
              </a:ext>
            </a:extLst>
          </p:cNvPr>
          <p:cNvSpPr/>
          <p:nvPr/>
        </p:nvSpPr>
        <p:spPr>
          <a:xfrm>
            <a:off x="9041458" y="3667554"/>
            <a:ext cx="885661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der Berg.</a:t>
            </a:r>
            <a:endParaRPr kumimoji="0" lang="en-GB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cs typeface="+mn-cs"/>
            </a:endParaRP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75C8543F-5956-4E78-6950-35739F094B43}"/>
              </a:ext>
            </a:extLst>
          </p:cNvPr>
          <p:cNvSpPr/>
          <p:nvPr/>
        </p:nvSpPr>
        <p:spPr>
          <a:xfrm>
            <a:off x="8646376" y="3674943"/>
            <a:ext cx="313914" cy="257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ist</a:t>
            </a:r>
            <a:endParaRPr kumimoji="0" lang="en-GB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cs typeface="+mn-cs"/>
            </a:endParaRP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BDE45817-1CCC-3577-4914-0248B9394448}"/>
              </a:ext>
            </a:extLst>
          </p:cNvPr>
          <p:cNvSpPr/>
          <p:nvPr/>
        </p:nvSpPr>
        <p:spPr>
          <a:xfrm>
            <a:off x="7746908" y="3680306"/>
            <a:ext cx="1093759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50" b="1" spc="-1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  <a:t>Dort</a:t>
            </a:r>
            <a:endParaRPr kumimoji="0" lang="en-GB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cs typeface="+mn-cs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04EABF89-21FE-1EAB-24EB-A3EFAE33174A}"/>
              </a:ext>
            </a:extLst>
          </p:cNvPr>
          <p:cNvSpPr txBox="1"/>
          <p:nvPr/>
        </p:nvSpPr>
        <p:spPr>
          <a:xfrm>
            <a:off x="9121523" y="3911812"/>
            <a:ext cx="705547" cy="216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SUBJECT</a:t>
            </a:r>
            <a:endParaRPr kumimoji="0" lang="en-GB" sz="1050" b="1" i="0" u="none" strike="noStrike" kern="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3C0922A4-34F1-9BC9-7DBF-803FEDFC8B5F}"/>
              </a:ext>
            </a:extLst>
          </p:cNvPr>
          <p:cNvSpPr txBox="1"/>
          <p:nvPr/>
        </p:nvSpPr>
        <p:spPr>
          <a:xfrm>
            <a:off x="8558806" y="3909776"/>
            <a:ext cx="522189" cy="21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VERB</a:t>
            </a:r>
            <a:endParaRPr kumimoji="0" lang="en-GB" sz="1050" b="1" i="0" u="none" strike="noStrike" kern="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355D4348-741D-BC1A-C64C-E331191DAA05}"/>
              </a:ext>
            </a:extLst>
          </p:cNvPr>
          <p:cNvSpPr txBox="1"/>
          <p:nvPr/>
        </p:nvSpPr>
        <p:spPr>
          <a:xfrm>
            <a:off x="7797785" y="3908266"/>
            <a:ext cx="705548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PLACE ADVERB 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9C409FA3-1EF2-560B-B78C-80B44DD0C489}"/>
              </a:ext>
            </a:extLst>
          </p:cNvPr>
          <p:cNvSpPr txBox="1"/>
          <p:nvPr/>
        </p:nvSpPr>
        <p:spPr>
          <a:xfrm>
            <a:off x="9927119" y="4218248"/>
            <a:ext cx="2319909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Again, the </a:t>
            </a:r>
            <a:r>
              <a: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verb </a:t>
            </a: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position does not change.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903375E1-D696-F191-FC00-1E36535B9B9F}"/>
              </a:ext>
            </a:extLst>
          </p:cNvPr>
          <p:cNvSpPr txBox="1"/>
          <p:nvPr/>
        </p:nvSpPr>
        <p:spPr>
          <a:xfrm>
            <a:off x="9933511" y="2769953"/>
            <a:ext cx="2314347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We can also start a sentence with a </a:t>
            </a:r>
            <a:r>
              <a: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time adverb</a:t>
            </a:r>
            <a:r>
              <a:rPr kumimoji="0" lang="en-GB" sz="105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</a:t>
            </a:r>
            <a:r>
              <a:rPr kumimoji="0" lang="en-GB" sz="105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to emphasise it:</a:t>
            </a:r>
            <a:endParaRPr kumimoji="0" lang="en-GB" sz="105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19F5B850-A327-DB45-C8AA-A5F1871139CB}"/>
              </a:ext>
            </a:extLst>
          </p:cNvPr>
          <p:cNvSpPr/>
          <p:nvPr/>
        </p:nvSpPr>
        <p:spPr>
          <a:xfrm>
            <a:off x="11207896" y="3296816"/>
            <a:ext cx="1142368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Computer.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cs typeface="+mn-cs"/>
            </a:endParaRPr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DD2546F1-8D6A-AF22-9F40-60436DF37AD9}"/>
              </a:ext>
            </a:extLst>
          </p:cNvPr>
          <p:cNvSpPr/>
          <p:nvPr/>
        </p:nvSpPr>
        <p:spPr>
          <a:xfrm>
            <a:off x="10380467" y="3298239"/>
            <a:ext cx="1206423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b="1" spc="-1" dirty="0" err="1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  <a:t>benutzen</a:t>
            </a:r>
            <a:r>
              <a:rPr lang="en-GB" sz="1000" b="1" spc="-1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  <a:t> </a:t>
            </a:r>
            <a:r>
              <a:rPr lang="en-GB" sz="1000" b="1" spc="-1" dirty="0" err="1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  <a:t>sie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</a:endParaRPr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D7D7D355-CC27-1BC5-38B0-5C19E06C2A9A}"/>
              </a:ext>
            </a:extLst>
          </p:cNvPr>
          <p:cNvSpPr/>
          <p:nvPr/>
        </p:nvSpPr>
        <p:spPr>
          <a:xfrm>
            <a:off x="9888858" y="3293697"/>
            <a:ext cx="1093759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b="1" spc="-1" dirty="0" err="1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  <a:t>Montags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</a:endParaRP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43F7560F-F55D-67E2-19D9-8416B026A717}"/>
              </a:ext>
            </a:extLst>
          </p:cNvPr>
          <p:cNvSpPr txBox="1"/>
          <p:nvPr/>
        </p:nvSpPr>
        <p:spPr>
          <a:xfrm>
            <a:off x="11424471" y="3614885"/>
            <a:ext cx="705547" cy="253916"/>
          </a:xfrm>
          <a:prstGeom prst="rect">
            <a:avLst/>
          </a:prstGeom>
          <a:solidFill>
            <a:srgbClr val="DCFCF1"/>
          </a:solidFill>
          <a:ln w="19050"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b="1" kern="0" dirty="0">
                <a:solidFill>
                  <a:srgbClr val="5B9BD5">
                    <a:lumMod val="50000"/>
                  </a:srgbClr>
                </a:solidFill>
                <a:latin typeface="Century Gothic"/>
              </a:rPr>
              <a:t>OBJECT</a:t>
            </a:r>
            <a:endParaRPr kumimoji="0" lang="en-GB" sz="1050" b="1" i="0" u="none" strike="noStrike" kern="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051D4D8A-9A32-A73C-420D-9B4B0E0144CC}"/>
              </a:ext>
            </a:extLst>
          </p:cNvPr>
          <p:cNvSpPr txBox="1"/>
          <p:nvPr/>
        </p:nvSpPr>
        <p:spPr>
          <a:xfrm>
            <a:off x="10693874" y="3553780"/>
            <a:ext cx="705164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VERB + SUBJECT</a:t>
            </a:r>
            <a:endParaRPr kumimoji="0" lang="en-GB" sz="1050" b="1" i="0" u="none" strike="noStrike" kern="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B3612E8C-B3F5-4D3B-83E9-42608F2014E5}"/>
              </a:ext>
            </a:extLst>
          </p:cNvPr>
          <p:cNvSpPr txBox="1"/>
          <p:nvPr/>
        </p:nvSpPr>
        <p:spPr>
          <a:xfrm>
            <a:off x="9958475" y="3548129"/>
            <a:ext cx="705164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TIME ADVERB </a:t>
            </a:r>
          </a:p>
        </p:txBody>
      </p:sp>
      <p:sp>
        <p:nvSpPr>
          <p:cNvPr id="137" name="CustomShape 4">
            <a:extLst>
              <a:ext uri="{FF2B5EF4-FFF2-40B4-BE49-F238E27FC236}">
                <a16:creationId xmlns:a16="http://schemas.microsoft.com/office/drawing/2014/main" id="{271BAD78-C95C-496B-16FB-7277DEF4FE2A}"/>
              </a:ext>
            </a:extLst>
          </p:cNvPr>
          <p:cNvSpPr/>
          <p:nvPr/>
        </p:nvSpPr>
        <p:spPr>
          <a:xfrm>
            <a:off x="9893562" y="3946643"/>
            <a:ext cx="998988" cy="25329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spc="-1" dirty="0">
                <a:solidFill>
                  <a:srgbClr val="92D050"/>
                </a:solidFill>
                <a:latin typeface="Century Gothic" panose="020B0502020202020204" pitchFamily="34" charset="0"/>
              </a:rPr>
              <a:t>On M</a:t>
            </a:r>
            <a:r>
              <a:rPr lang="en-US" sz="1000" b="1" spc="-1" noProof="0" dirty="0" err="1">
                <a:solidFill>
                  <a:srgbClr val="92D050"/>
                </a:solidFill>
                <a:latin typeface="Century Gothic" panose="020B0502020202020204" pitchFamily="34" charset="0"/>
              </a:rPr>
              <a:t>ondays</a:t>
            </a:r>
            <a:endParaRPr kumimoji="0" lang="en-GB" sz="10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38" name="CustomShape 4">
            <a:extLst>
              <a:ext uri="{FF2B5EF4-FFF2-40B4-BE49-F238E27FC236}">
                <a16:creationId xmlns:a16="http://schemas.microsoft.com/office/drawing/2014/main" id="{4AEDC692-15C4-7487-7046-5BAD77E622BA}"/>
              </a:ext>
            </a:extLst>
          </p:cNvPr>
          <p:cNvSpPr/>
          <p:nvPr/>
        </p:nvSpPr>
        <p:spPr>
          <a:xfrm>
            <a:off x="10403795" y="3957508"/>
            <a:ext cx="1338162" cy="24930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spc="-1" noProof="0" dirty="0">
                <a:solidFill>
                  <a:srgbClr val="92D050"/>
                </a:solidFill>
                <a:latin typeface="Century Gothic" panose="020B0502020202020204" pitchFamily="34" charset="0"/>
              </a:rPr>
              <a:t>they use</a:t>
            </a:r>
            <a:endParaRPr kumimoji="0" lang="en-GB" sz="10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39" name="CustomShape 4">
            <a:extLst>
              <a:ext uri="{FF2B5EF4-FFF2-40B4-BE49-F238E27FC236}">
                <a16:creationId xmlns:a16="http://schemas.microsoft.com/office/drawing/2014/main" id="{BF668A90-FBE6-DA92-DD56-3790CE57F7C2}"/>
              </a:ext>
            </a:extLst>
          </p:cNvPr>
          <p:cNvSpPr/>
          <p:nvPr/>
        </p:nvSpPr>
        <p:spPr>
          <a:xfrm>
            <a:off x="11356044" y="3949373"/>
            <a:ext cx="879984" cy="25329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spc="-1" dirty="0">
                <a:solidFill>
                  <a:srgbClr val="92D050"/>
                </a:solidFill>
                <a:latin typeface="Century Gothic" panose="020B0502020202020204" pitchFamily="34" charset="0"/>
              </a:rPr>
              <a:t>computers</a:t>
            </a:r>
            <a:r>
              <a:rPr lang="en-US" sz="1000" b="1" spc="-1" noProof="0" dirty="0">
                <a:solidFill>
                  <a:srgbClr val="92D050"/>
                </a:solidFill>
                <a:latin typeface="Century Gothic" panose="020B0502020202020204" pitchFamily="34" charset="0"/>
              </a:rPr>
              <a:t>.</a:t>
            </a:r>
            <a:endParaRPr kumimoji="0" lang="en-GB" sz="10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60922552-1125-B6DB-6308-07C66F40B9B5}"/>
              </a:ext>
            </a:extLst>
          </p:cNvPr>
          <p:cNvSpPr txBox="1"/>
          <p:nvPr/>
        </p:nvSpPr>
        <p:spPr>
          <a:xfrm>
            <a:off x="7706871" y="4285601"/>
            <a:ext cx="2319909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The </a:t>
            </a:r>
            <a:r>
              <a: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verb </a:t>
            </a: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position does not change.</a:t>
            </a:r>
          </a:p>
        </p:txBody>
      </p:sp>
      <p:sp>
        <p:nvSpPr>
          <p:cNvPr id="141" name="CustomShape 3">
            <a:extLst>
              <a:ext uri="{FF2B5EF4-FFF2-40B4-BE49-F238E27FC236}">
                <a16:creationId xmlns:a16="http://schemas.microsoft.com/office/drawing/2014/main" id="{C5E9176D-9798-FE95-F533-BCFE8EBDDA1F}"/>
              </a:ext>
            </a:extLst>
          </p:cNvPr>
          <p:cNvSpPr/>
          <p:nvPr/>
        </p:nvSpPr>
        <p:spPr>
          <a:xfrm>
            <a:off x="5538969" y="4873242"/>
            <a:ext cx="2215981" cy="42246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To mean ‘</a:t>
            </a:r>
            <a:r>
              <a: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you</a:t>
            </a: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’ to one person, use</a:t>
            </a:r>
            <a:r>
              <a:rPr kumimoji="0" lang="en-GB" sz="105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105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du</a:t>
            </a:r>
            <a:r>
              <a:rPr lang="en-GB" sz="1050" dirty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  <a:endParaRPr kumimoji="0" lang="en-GB" sz="105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42" name="CustomShape 3">
            <a:extLst>
              <a:ext uri="{FF2B5EF4-FFF2-40B4-BE49-F238E27FC236}">
                <a16:creationId xmlns:a16="http://schemas.microsoft.com/office/drawing/2014/main" id="{018235BE-CDF2-3822-D1A5-D545FF7290FE}"/>
              </a:ext>
            </a:extLst>
          </p:cNvPr>
          <p:cNvSpPr/>
          <p:nvPr/>
        </p:nvSpPr>
        <p:spPr>
          <a:xfrm>
            <a:off x="5523438" y="5291558"/>
            <a:ext cx="2215981" cy="47974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To mean ‘</a:t>
            </a:r>
            <a:r>
              <a: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you all</a:t>
            </a: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’ or ‘</a:t>
            </a:r>
            <a:r>
              <a: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you both</a:t>
            </a: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’, use </a:t>
            </a:r>
            <a:r>
              <a:rPr kumimoji="0" lang="en-GB" sz="105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ihr</a:t>
            </a:r>
            <a:r>
              <a: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:</a:t>
            </a:r>
          </a:p>
        </p:txBody>
      </p:sp>
      <p:sp>
        <p:nvSpPr>
          <p:cNvPr id="143" name="CustomShape 4">
            <a:extLst>
              <a:ext uri="{FF2B5EF4-FFF2-40B4-BE49-F238E27FC236}">
                <a16:creationId xmlns:a16="http://schemas.microsoft.com/office/drawing/2014/main" id="{D7E06798-1F1A-8E78-CAFC-316173C6B252}"/>
              </a:ext>
            </a:extLst>
          </p:cNvPr>
          <p:cNvSpPr/>
          <p:nvPr/>
        </p:nvSpPr>
        <p:spPr>
          <a:xfrm>
            <a:off x="5543390" y="5780789"/>
            <a:ext cx="1873472" cy="2931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0" u="none" strike="noStrike" kern="1200" cap="none" spc="-1" normalizeH="0" baseline="0" noProof="0" dirty="0" err="1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Ihr</a:t>
            </a:r>
            <a:r>
              <a:rPr kumimoji="0" lang="en-GB" sz="1050" b="1" i="0" u="none" strike="noStrike" kern="1200" cap="none" spc="-1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 </a:t>
            </a:r>
            <a:r>
              <a:rPr kumimoji="0" lang="en-GB" sz="105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spiel</a:t>
            </a:r>
            <a:r>
              <a:rPr kumimoji="0" lang="en-GB" sz="1050" b="1" i="0" u="none" strike="noStrike" kern="1200" cap="none" spc="-1" normalizeH="0" baseline="0" noProof="0" dirty="0" err="1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t</a:t>
            </a:r>
            <a:r>
              <a:rPr kumimoji="0" lang="en-GB" sz="1050" b="1" i="0" u="none" strike="noStrike" kern="1200" cap="none" spc="-1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 </a:t>
            </a:r>
            <a:r>
              <a:rPr kumimoji="0" lang="en-GB" sz="105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Fußball</a:t>
            </a:r>
            <a:r>
              <a:rPr kumimoji="0" lang="en-GB" sz="105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.</a:t>
            </a:r>
            <a:endParaRPr kumimoji="0" lang="en-GB" sz="1050" b="0" i="0" u="none" strike="noStrike" kern="1200" cap="none" spc="-1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cs typeface="+mn-cs"/>
            </a:endParaRPr>
          </a:p>
        </p:txBody>
      </p:sp>
      <p:pic>
        <p:nvPicPr>
          <p:cNvPr id="144" name="Picture 143" descr="Shape, circle, rectangle&#10;&#10;Description automatically generated">
            <a:extLst>
              <a:ext uri="{FF2B5EF4-FFF2-40B4-BE49-F238E27FC236}">
                <a16:creationId xmlns:a16="http://schemas.microsoft.com/office/drawing/2014/main" id="{6F1EF855-6D4B-B45B-2BC5-08D8B5CFB43F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360" y="6043034"/>
            <a:ext cx="450671" cy="316946"/>
          </a:xfrm>
          <a:prstGeom prst="rect">
            <a:avLst/>
          </a:prstGeom>
        </p:spPr>
      </p:pic>
      <p:sp>
        <p:nvSpPr>
          <p:cNvPr id="147" name="CustomShape 5">
            <a:extLst>
              <a:ext uri="{FF2B5EF4-FFF2-40B4-BE49-F238E27FC236}">
                <a16:creationId xmlns:a16="http://schemas.microsoft.com/office/drawing/2014/main" id="{97F1AF73-E123-7AAC-9789-894075EBDB87}"/>
              </a:ext>
            </a:extLst>
          </p:cNvPr>
          <p:cNvSpPr/>
          <p:nvPr/>
        </p:nvSpPr>
        <p:spPr>
          <a:xfrm>
            <a:off x="5546274" y="6353980"/>
            <a:ext cx="1870588" cy="2516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-1" normalizeH="0" baseline="0" noProof="0" dirty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You (all) play football.</a:t>
            </a:r>
            <a:endParaRPr kumimoji="0" lang="en-GB" sz="105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cs typeface="+mn-cs"/>
            </a:endParaRPr>
          </a:p>
        </p:txBody>
      </p:sp>
      <p:sp>
        <p:nvSpPr>
          <p:cNvPr id="148" name="CustomShape 5">
            <a:extLst>
              <a:ext uri="{FF2B5EF4-FFF2-40B4-BE49-F238E27FC236}">
                <a16:creationId xmlns:a16="http://schemas.microsoft.com/office/drawing/2014/main" id="{80437C37-72D0-6DAC-398F-9157D5EC7256}"/>
              </a:ext>
            </a:extLst>
          </p:cNvPr>
          <p:cNvSpPr/>
          <p:nvPr/>
        </p:nvSpPr>
        <p:spPr>
          <a:xfrm>
            <a:off x="5546273" y="6585150"/>
            <a:ext cx="2251511" cy="30663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-1" normalizeH="0" baseline="0" noProof="0" dirty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You (all) are playing football.</a:t>
            </a:r>
            <a:endParaRPr kumimoji="0" lang="en-GB" sz="105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cs typeface="+mn-cs"/>
            </a:endParaRPr>
          </a:p>
        </p:txBody>
      </p:sp>
      <p:sp>
        <p:nvSpPr>
          <p:cNvPr id="149" name="CustomShape 3">
            <a:extLst>
              <a:ext uri="{FF2B5EF4-FFF2-40B4-BE49-F238E27FC236}">
                <a16:creationId xmlns:a16="http://schemas.microsoft.com/office/drawing/2014/main" id="{DABCB71D-A24A-E99B-9390-CBEB54148ABD}"/>
              </a:ext>
            </a:extLst>
          </p:cNvPr>
          <p:cNvSpPr/>
          <p:nvPr/>
        </p:nvSpPr>
        <p:spPr>
          <a:xfrm>
            <a:off x="7747862" y="4858198"/>
            <a:ext cx="2208269" cy="38825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To mean ‘</a:t>
            </a:r>
            <a:r>
              <a: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she</a:t>
            </a:r>
            <a:r>
              <a:rPr lang="en-GB" sz="1050" dirty="0">
                <a:solidFill>
                  <a:srgbClr val="002060"/>
                </a:solidFill>
                <a:latin typeface="Century Gothic" panose="020B0502020202020204" pitchFamily="34" charset="0"/>
              </a:rPr>
              <a:t>’ </a:t>
            </a: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use</a:t>
            </a:r>
            <a:r>
              <a:rPr kumimoji="0" lang="en-GB" sz="105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 </a:t>
            </a:r>
            <a:r>
              <a:rPr kumimoji="0" lang="en-GB" sz="105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sie</a:t>
            </a:r>
            <a:r>
              <a:rPr kumimoji="0" lang="en-GB" sz="105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 </a:t>
            </a:r>
            <a:r>
              <a:rPr kumimoji="0" lang="en-GB" sz="105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with ‘</a:t>
            </a:r>
            <a:r>
              <a:rPr kumimoji="0" lang="en-GB" sz="105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t</a:t>
            </a:r>
            <a:r>
              <a:rPr kumimoji="0" lang="en-GB" sz="105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’ verb ending</a:t>
            </a:r>
            <a:r>
              <a:rPr kumimoji="0" lang="en-GB" sz="105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:</a:t>
            </a:r>
            <a:endParaRPr kumimoji="0" lang="en-GB" sz="105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50" name="CustomShape 4">
            <a:extLst>
              <a:ext uri="{FF2B5EF4-FFF2-40B4-BE49-F238E27FC236}">
                <a16:creationId xmlns:a16="http://schemas.microsoft.com/office/drawing/2014/main" id="{39E91953-1E84-6F4E-DF68-D2630521D5E7}"/>
              </a:ext>
            </a:extLst>
          </p:cNvPr>
          <p:cNvSpPr/>
          <p:nvPr/>
        </p:nvSpPr>
        <p:spPr>
          <a:xfrm>
            <a:off x="7746908" y="5207128"/>
            <a:ext cx="3061590" cy="31012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0" u="none" strike="noStrike" kern="1200" cap="none" spc="-1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Sie </a:t>
            </a:r>
            <a:r>
              <a:rPr kumimoji="0" lang="en-GB" sz="105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spiel</a:t>
            </a:r>
            <a:r>
              <a:rPr kumimoji="0" lang="en-GB" sz="1050" b="1" i="0" u="none" strike="noStrike" kern="1200" cap="none" spc="-1" normalizeH="0" baseline="0" noProof="0" dirty="0" err="1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t</a:t>
            </a:r>
            <a:r>
              <a:rPr kumimoji="0" lang="en-GB" sz="1050" b="1" i="0" u="none" strike="noStrike" kern="1200" cap="none" spc="-1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 </a:t>
            </a:r>
            <a:r>
              <a:rPr kumimoji="0" lang="en-GB" sz="105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Fußball</a:t>
            </a:r>
            <a:r>
              <a:rPr kumimoji="0" lang="en-GB" sz="105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.</a:t>
            </a:r>
            <a:endParaRPr kumimoji="0" lang="en-GB" sz="1050" b="0" i="0" u="none" strike="noStrike" kern="1200" cap="none" spc="-1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cs typeface="+mn-cs"/>
            </a:endParaRPr>
          </a:p>
        </p:txBody>
      </p:sp>
      <p:sp>
        <p:nvSpPr>
          <p:cNvPr id="151" name="CustomShape 5">
            <a:extLst>
              <a:ext uri="{FF2B5EF4-FFF2-40B4-BE49-F238E27FC236}">
                <a16:creationId xmlns:a16="http://schemas.microsoft.com/office/drawing/2014/main" id="{A2D3FD98-C941-381A-FFD5-7B8A1A2AB8AB}"/>
              </a:ext>
            </a:extLst>
          </p:cNvPr>
          <p:cNvSpPr/>
          <p:nvPr/>
        </p:nvSpPr>
        <p:spPr>
          <a:xfrm>
            <a:off x="7742517" y="5415491"/>
            <a:ext cx="2091400" cy="31012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-1" normalizeH="0" baseline="0" noProof="0" dirty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She </a:t>
            </a:r>
            <a:r>
              <a:rPr kumimoji="0" lang="en-GB" sz="1050" b="0" i="0" u="none" strike="noStrike" kern="1200" cap="none" spc="-1" normalizeH="0" baseline="0" noProof="0" dirty="0" err="1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plays</a:t>
            </a:r>
            <a:r>
              <a:rPr kumimoji="0" lang="en-GB" sz="1050" b="0" i="0" u="none" strike="noStrike" kern="1200" cap="none" spc="-1" normalizeH="0" noProof="0" dirty="0" err="1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|is</a:t>
            </a:r>
            <a:r>
              <a:rPr kumimoji="0" lang="en-GB" sz="1050" b="0" i="0" u="none" strike="noStrike" kern="1200" cap="none" spc="-1" normalizeH="0" noProof="0" dirty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 playing football</a:t>
            </a:r>
            <a:r>
              <a:rPr kumimoji="0" lang="en-GB" sz="1050" b="0" i="0" u="none" strike="noStrike" kern="1200" cap="none" spc="-1" normalizeH="0" baseline="0" noProof="0" dirty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.</a:t>
            </a:r>
            <a:endParaRPr kumimoji="0" lang="en-GB" sz="105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cs typeface="+mn-cs"/>
            </a:endParaRPr>
          </a:p>
        </p:txBody>
      </p:sp>
      <p:pic>
        <p:nvPicPr>
          <p:cNvPr id="154" name="Picture 153" descr="A picture containing text&#10;&#10;Description automatically generated">
            <a:extLst>
              <a:ext uri="{FF2B5EF4-FFF2-40B4-BE49-F238E27FC236}">
                <a16:creationId xmlns:a16="http://schemas.microsoft.com/office/drawing/2014/main" id="{6BDDBF80-257F-739B-9CE1-C024DC1272C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0272" y="5165053"/>
            <a:ext cx="357019" cy="266507"/>
          </a:xfrm>
          <a:prstGeom prst="rect">
            <a:avLst/>
          </a:prstGeom>
        </p:spPr>
      </p:pic>
      <p:sp>
        <p:nvSpPr>
          <p:cNvPr id="155" name="CustomShape 3">
            <a:extLst>
              <a:ext uri="{FF2B5EF4-FFF2-40B4-BE49-F238E27FC236}">
                <a16:creationId xmlns:a16="http://schemas.microsoft.com/office/drawing/2014/main" id="{0A67C734-48B6-C63E-A530-9CCAA63F6D0C}"/>
              </a:ext>
            </a:extLst>
          </p:cNvPr>
          <p:cNvSpPr/>
          <p:nvPr/>
        </p:nvSpPr>
        <p:spPr>
          <a:xfrm>
            <a:off x="7738339" y="5658562"/>
            <a:ext cx="2171783" cy="30646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To mean ‘</a:t>
            </a:r>
            <a:r>
              <a: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they</a:t>
            </a: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’ use </a:t>
            </a:r>
            <a:r>
              <a:rPr kumimoji="0" lang="en-GB" sz="105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sie</a:t>
            </a:r>
            <a:r>
              <a: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105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with ‘</a:t>
            </a:r>
            <a:r>
              <a:rPr kumimoji="0" lang="en-GB" sz="105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en</a:t>
            </a:r>
            <a:r>
              <a:rPr kumimoji="0" lang="en-GB" sz="105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’ verb ending:</a:t>
            </a:r>
            <a:endParaRPr kumimoji="0" lang="en-GB" sz="105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56" name="CustomShape 4">
            <a:extLst>
              <a:ext uri="{FF2B5EF4-FFF2-40B4-BE49-F238E27FC236}">
                <a16:creationId xmlns:a16="http://schemas.microsoft.com/office/drawing/2014/main" id="{30985BC6-DB17-6B1F-E088-4AA1CF023742}"/>
              </a:ext>
            </a:extLst>
          </p:cNvPr>
          <p:cNvSpPr/>
          <p:nvPr/>
        </p:nvSpPr>
        <p:spPr>
          <a:xfrm>
            <a:off x="7745427" y="6028794"/>
            <a:ext cx="2082655" cy="30646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0" u="none" strike="noStrike" kern="1200" cap="none" spc="-1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Sie </a:t>
            </a:r>
            <a:r>
              <a:rPr kumimoji="0" lang="en-GB" sz="105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spiel</a:t>
            </a:r>
            <a:r>
              <a:rPr kumimoji="0" lang="en-GB" sz="1050" b="1" i="0" u="none" strike="noStrike" kern="1200" cap="none" spc="-1" normalizeH="0" baseline="0" noProof="0" dirty="0" err="1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en</a:t>
            </a:r>
            <a:r>
              <a:rPr kumimoji="0" lang="en-GB" sz="1050" b="1" i="0" u="none" strike="noStrike" kern="1200" cap="none" spc="-1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 </a:t>
            </a:r>
            <a:r>
              <a:rPr lang="en-GB" sz="1050" spc="-1" dirty="0" err="1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  <a:t>Fußball</a:t>
            </a:r>
            <a:r>
              <a:rPr kumimoji="0" lang="en-GB" sz="105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.</a:t>
            </a:r>
            <a:endParaRPr kumimoji="0" lang="en-GB" sz="1050" b="0" i="0" u="none" strike="noStrike" kern="1200" cap="none" spc="-1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cs typeface="+mn-cs"/>
            </a:endParaRPr>
          </a:p>
        </p:txBody>
      </p:sp>
      <p:sp>
        <p:nvSpPr>
          <p:cNvPr id="157" name="CustomShape 5">
            <a:extLst>
              <a:ext uri="{FF2B5EF4-FFF2-40B4-BE49-F238E27FC236}">
                <a16:creationId xmlns:a16="http://schemas.microsoft.com/office/drawing/2014/main" id="{1EF69711-559F-5CC7-C795-19010B3E567D}"/>
              </a:ext>
            </a:extLst>
          </p:cNvPr>
          <p:cNvSpPr/>
          <p:nvPr/>
        </p:nvSpPr>
        <p:spPr>
          <a:xfrm>
            <a:off x="7722391" y="6579150"/>
            <a:ext cx="2558243" cy="30646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-1" normalizeH="0" baseline="0" noProof="0" dirty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They </a:t>
            </a:r>
            <a:r>
              <a:rPr kumimoji="0" lang="en-GB" sz="1050" b="0" i="0" u="none" strike="noStrike" kern="1200" cap="none" spc="-1" normalizeH="0" baseline="0" noProof="0" dirty="0" err="1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play|are</a:t>
            </a:r>
            <a:r>
              <a:rPr kumimoji="0" lang="en-GB" sz="1050" b="0" i="0" u="none" strike="noStrike" kern="1200" cap="none" spc="-1" normalizeH="0" baseline="0" noProof="0" dirty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 playing football.</a:t>
            </a:r>
            <a:endParaRPr kumimoji="0" lang="en-GB" sz="105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cs typeface="+mn-cs"/>
            </a:endParaRPr>
          </a:p>
        </p:txBody>
      </p:sp>
      <p:pic>
        <p:nvPicPr>
          <p:cNvPr id="160" name="Picture 159" descr="Shape&#10;&#10;Description automatically generated">
            <a:extLst>
              <a:ext uri="{FF2B5EF4-FFF2-40B4-BE49-F238E27FC236}">
                <a16:creationId xmlns:a16="http://schemas.microsoft.com/office/drawing/2014/main" id="{277E7102-9145-95CE-BA33-78D35F0838DE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255" y="6280580"/>
            <a:ext cx="450671" cy="319834"/>
          </a:xfrm>
          <a:prstGeom prst="rect">
            <a:avLst/>
          </a:prstGeom>
        </p:spPr>
      </p:pic>
      <p:sp>
        <p:nvSpPr>
          <p:cNvPr id="161" name="CustomShape 3">
            <a:extLst>
              <a:ext uri="{FF2B5EF4-FFF2-40B4-BE49-F238E27FC236}">
                <a16:creationId xmlns:a16="http://schemas.microsoft.com/office/drawing/2014/main" id="{6056FDC9-397A-971E-9D7E-04D57FF3A602}"/>
              </a:ext>
            </a:extLst>
          </p:cNvPr>
          <p:cNvSpPr/>
          <p:nvPr/>
        </p:nvSpPr>
        <p:spPr>
          <a:xfrm>
            <a:off x="9929013" y="4844552"/>
            <a:ext cx="2318105" cy="36437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50" spc="-1" dirty="0">
                <a:solidFill>
                  <a:srgbClr val="002060"/>
                </a:solidFill>
                <a:latin typeface="Century Gothic" panose="020B0502020202020204" pitchFamily="34" charset="0"/>
              </a:rPr>
              <a:t>Use </a:t>
            </a:r>
            <a:r>
              <a:rPr lang="en-GB" sz="1050" b="1" spc="-1" dirty="0">
                <a:solidFill>
                  <a:srgbClr val="002060"/>
                </a:solidFill>
                <a:latin typeface="Century Gothic" panose="020B0502020202020204" pitchFamily="34" charset="0"/>
              </a:rPr>
              <a:t>Sie</a:t>
            </a:r>
            <a:r>
              <a:rPr lang="en-GB" sz="1050" spc="-1" dirty="0">
                <a:solidFill>
                  <a:srgbClr val="002060"/>
                </a:solidFill>
                <a:latin typeface="Century Gothic" panose="020B0502020202020204" pitchFamily="34" charset="0"/>
              </a:rPr>
              <a:t> to mean </a:t>
            </a:r>
            <a:r>
              <a:rPr lang="en-GB" sz="1050" i="1" spc="-1" dirty="0">
                <a:solidFill>
                  <a:srgbClr val="002060"/>
                </a:solidFill>
                <a:latin typeface="Century Gothic" panose="020B0502020202020204" pitchFamily="34" charset="0"/>
              </a:rPr>
              <a:t>you</a:t>
            </a:r>
            <a:r>
              <a:rPr lang="en-GB" sz="1050" spc="-1" dirty="0">
                <a:solidFill>
                  <a:srgbClr val="002060"/>
                </a:solidFill>
                <a:latin typeface="Century Gothic" panose="020B0502020202020204" pitchFamily="34" charset="0"/>
              </a:rPr>
              <a:t> to any adult or adults you don’t know well:</a:t>
            </a:r>
            <a:endParaRPr kumimoji="0" lang="en-GB" sz="105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62" name="CustomShape 4">
            <a:extLst>
              <a:ext uri="{FF2B5EF4-FFF2-40B4-BE49-F238E27FC236}">
                <a16:creationId xmlns:a16="http://schemas.microsoft.com/office/drawing/2014/main" id="{970A048E-2840-1760-9540-16E5721FAC82}"/>
              </a:ext>
            </a:extLst>
          </p:cNvPr>
          <p:cNvSpPr/>
          <p:nvPr/>
        </p:nvSpPr>
        <p:spPr>
          <a:xfrm>
            <a:off x="9938450" y="5688790"/>
            <a:ext cx="2728991" cy="36437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50" spc="-1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  <a:t>Finden </a:t>
            </a:r>
            <a:r>
              <a:rPr lang="en-GB" sz="1050" b="1" spc="-1" dirty="0">
                <a:solidFill>
                  <a:srgbClr val="92D050"/>
                </a:solidFill>
                <a:latin typeface="Century Gothic" panose="020B0502020202020204" pitchFamily="34" charset="0"/>
                <a:ea typeface="Century Gothic"/>
              </a:rPr>
              <a:t>Sie </a:t>
            </a:r>
            <a:r>
              <a:rPr lang="en-GB" sz="1050" spc="-1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  <a:t>oft </a:t>
            </a:r>
            <a:r>
              <a:rPr lang="en-GB" sz="1050" spc="-1" dirty="0" err="1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  <a:t>Müll</a:t>
            </a:r>
            <a:r>
              <a:rPr lang="en-GB" sz="1050" spc="-1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  <a:t> in der Schule?</a:t>
            </a:r>
            <a:endParaRPr kumimoji="0" lang="en-GB" sz="105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63" name="CustomShape 4">
            <a:extLst>
              <a:ext uri="{FF2B5EF4-FFF2-40B4-BE49-F238E27FC236}">
                <a16:creationId xmlns:a16="http://schemas.microsoft.com/office/drawing/2014/main" id="{5721D6C0-F22C-8300-B078-7AA524D8A83B}"/>
              </a:ext>
            </a:extLst>
          </p:cNvPr>
          <p:cNvSpPr/>
          <p:nvPr/>
        </p:nvSpPr>
        <p:spPr>
          <a:xfrm>
            <a:off x="9939244" y="5927246"/>
            <a:ext cx="2357290" cy="36437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50" spc="-1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  <a:t>Do </a:t>
            </a:r>
            <a:r>
              <a:rPr lang="en-GB" sz="1050" b="1" spc="-1" dirty="0">
                <a:solidFill>
                  <a:srgbClr val="92D050"/>
                </a:solidFill>
                <a:latin typeface="Century Gothic" panose="020B0502020202020204" pitchFamily="34" charset="0"/>
                <a:ea typeface="Century Gothic"/>
              </a:rPr>
              <a:t>you </a:t>
            </a:r>
            <a:r>
              <a:rPr lang="en-GB" sz="1050" spc="-1" baseline="-25000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  <a:t>[formal] </a:t>
            </a:r>
            <a:r>
              <a:rPr lang="en-GB" sz="1050" spc="-1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  <a:t>often find rubbish in the school?</a:t>
            </a:r>
            <a:endParaRPr kumimoji="0" lang="en-GB" sz="105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09DF6666-3103-854F-1637-9C766EC981B7}"/>
              </a:ext>
            </a:extLst>
          </p:cNvPr>
          <p:cNvGrpSpPr/>
          <p:nvPr/>
        </p:nvGrpSpPr>
        <p:grpSpPr>
          <a:xfrm>
            <a:off x="9891261" y="5161197"/>
            <a:ext cx="823616" cy="571276"/>
            <a:chOff x="133154" y="5284133"/>
            <a:chExt cx="1036742" cy="812207"/>
          </a:xfrm>
        </p:grpSpPr>
        <p:pic>
          <p:nvPicPr>
            <p:cNvPr id="165" name="Picture 164" descr="A picture containing clipart&#10;&#10;Description automatically generated">
              <a:extLst>
                <a:ext uri="{FF2B5EF4-FFF2-40B4-BE49-F238E27FC236}">
                  <a16:creationId xmlns:a16="http://schemas.microsoft.com/office/drawing/2014/main" id="{0C47AF2A-6E50-CE85-EB47-C4C1D900447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07914">
              <a:off x="133154" y="5401713"/>
              <a:ext cx="528090" cy="646216"/>
            </a:xfrm>
            <a:prstGeom prst="rect">
              <a:avLst/>
            </a:prstGeom>
          </p:spPr>
        </p:pic>
        <p:pic>
          <p:nvPicPr>
            <p:cNvPr id="166" name="Picture 165" descr="A person in a suit&#10;&#10;Description automatically generated with low confidence">
              <a:extLst>
                <a:ext uri="{FF2B5EF4-FFF2-40B4-BE49-F238E27FC236}">
                  <a16:creationId xmlns:a16="http://schemas.microsoft.com/office/drawing/2014/main" id="{A216B20F-E63A-9F42-F9B7-E934ED3FB938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7689" y="5284133"/>
              <a:ext cx="812207" cy="812207"/>
            </a:xfrm>
            <a:prstGeom prst="rect">
              <a:avLst/>
            </a:prstGeom>
          </p:spPr>
        </p:pic>
      </p:grpSp>
      <p:sp>
        <p:nvSpPr>
          <p:cNvPr id="169" name="Speech Bubble: Rectangle with Corners Rounded 168">
            <a:extLst>
              <a:ext uri="{FF2B5EF4-FFF2-40B4-BE49-F238E27FC236}">
                <a16:creationId xmlns:a16="http://schemas.microsoft.com/office/drawing/2014/main" id="{45DDF8E4-428F-457E-413A-3CF907DD491E}"/>
              </a:ext>
            </a:extLst>
          </p:cNvPr>
          <p:cNvSpPr/>
          <p:nvPr/>
        </p:nvSpPr>
        <p:spPr>
          <a:xfrm>
            <a:off x="10303301" y="6331888"/>
            <a:ext cx="1545011" cy="457841"/>
          </a:xfrm>
          <a:prstGeom prst="wedgeRoundRectCallout">
            <a:avLst>
              <a:gd name="adj1" fmla="val -58402"/>
              <a:gd name="adj2" fmla="val -34755"/>
              <a:gd name="adj3" fmla="val 16667"/>
            </a:avLst>
          </a:prstGeom>
          <a:solidFill>
            <a:srgbClr val="DAE3F3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dirty="0">
                <a:solidFill>
                  <a:srgbClr val="002060"/>
                </a:solidFill>
                <a:latin typeface="Century Gothic" panose="020B0502020202020204" pitchFamily="34" charset="0"/>
              </a:rPr>
              <a:t>With </a:t>
            </a:r>
            <a:r>
              <a:rPr lang="en-GB" sz="10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Sie</a:t>
            </a:r>
            <a:r>
              <a:rPr lang="en-GB" sz="1050" dirty="0">
                <a:solidFill>
                  <a:srgbClr val="002060"/>
                </a:solidFill>
                <a:latin typeface="Century Gothic" panose="020B0502020202020204" pitchFamily="34" charset="0"/>
              </a:rPr>
              <a:t>,</a:t>
            </a:r>
            <a:r>
              <a:rPr lang="en-GB" sz="10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1050" dirty="0">
                <a:solidFill>
                  <a:srgbClr val="002060"/>
                </a:solidFill>
                <a:latin typeface="Century Gothic" panose="020B0502020202020204" pitchFamily="34" charset="0"/>
              </a:rPr>
              <a:t>the verb form is the same as the infinitive.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1DD5AD9-6E26-F66E-0294-36038D8EBD6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061503" y="5973448"/>
            <a:ext cx="479015" cy="383212"/>
          </a:xfrm>
          <a:prstGeom prst="rect">
            <a:avLst/>
          </a:prstGeom>
        </p:spPr>
      </p:pic>
      <p:pic>
        <p:nvPicPr>
          <p:cNvPr id="134" name="Picture 133">
            <a:extLst>
              <a:ext uri="{FF2B5EF4-FFF2-40B4-BE49-F238E27FC236}">
                <a16:creationId xmlns:a16="http://schemas.microsoft.com/office/drawing/2014/main" id="{751DA93D-6C04-5ACB-BC74-FF302D122BD4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36060" y="2471828"/>
            <a:ext cx="2953274" cy="1885583"/>
          </a:xfrm>
          <a:prstGeom prst="rect">
            <a:avLst/>
          </a:prstGeom>
        </p:spPr>
      </p:pic>
      <p:pic>
        <p:nvPicPr>
          <p:cNvPr id="152" name="Picture 151" descr="Logo&#10;&#10;Description automatically generated">
            <a:extLst>
              <a:ext uri="{FF2B5EF4-FFF2-40B4-BE49-F238E27FC236}">
                <a16:creationId xmlns:a16="http://schemas.microsoft.com/office/drawing/2014/main" id="{492BE559-7E42-6D76-FE99-F9AB6BBD0C54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6702" y="2471828"/>
            <a:ext cx="1243459" cy="770404"/>
          </a:xfrm>
          <a:prstGeom prst="rect">
            <a:avLst/>
          </a:prstGeom>
        </p:spPr>
      </p:pic>
      <p:sp>
        <p:nvSpPr>
          <p:cNvPr id="153" name="TextBox 152">
            <a:extLst>
              <a:ext uri="{FF2B5EF4-FFF2-40B4-BE49-F238E27FC236}">
                <a16:creationId xmlns:a16="http://schemas.microsoft.com/office/drawing/2014/main" id="{3C9A2E70-C1C3-BE41-15F9-D671E35FC6F7}"/>
              </a:ext>
            </a:extLst>
          </p:cNvPr>
          <p:cNvSpPr txBox="1"/>
          <p:nvPr/>
        </p:nvSpPr>
        <p:spPr>
          <a:xfrm>
            <a:off x="3168116" y="3399441"/>
            <a:ext cx="2222406" cy="93871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der </a:t>
            </a:r>
            <a:r>
              <a:rPr kumimoji="0" lang="en-GB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Wintersport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– winter sports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das </a:t>
            </a:r>
            <a:r>
              <a:rPr kumimoji="0" lang="en-GB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Schokoladenmuseum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– chocolate museum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00" dirty="0">
                <a:solidFill>
                  <a:srgbClr val="002060"/>
                </a:solidFill>
                <a:latin typeface="Century Gothic"/>
              </a:rPr>
              <a:t>Genf – Geneva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Italien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- Italy</a:t>
            </a:r>
          </a:p>
        </p:txBody>
      </p:sp>
      <p:sp>
        <p:nvSpPr>
          <p:cNvPr id="167" name="CustomShape 7">
            <a:extLst>
              <a:ext uri="{FF2B5EF4-FFF2-40B4-BE49-F238E27FC236}">
                <a16:creationId xmlns:a16="http://schemas.microsoft.com/office/drawing/2014/main" id="{3852479A-31D2-346C-6976-0FBDBDABB713}"/>
              </a:ext>
            </a:extLst>
          </p:cNvPr>
          <p:cNvSpPr/>
          <p:nvPr/>
        </p:nvSpPr>
        <p:spPr>
          <a:xfrm>
            <a:off x="64412" y="4441882"/>
            <a:ext cx="3103703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      Links </a:t>
            </a:r>
            <a:r>
              <a:rPr kumimoji="0" lang="en-GB" sz="110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ist</a:t>
            </a:r>
            <a:r>
              <a:rPr kumimoji="0" lang="en-GB" sz="11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 Genf. Dort </a:t>
            </a:r>
            <a:r>
              <a:rPr kumimoji="0" lang="en-GB" sz="110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gibt</a:t>
            </a:r>
            <a:r>
              <a:rPr kumimoji="0" lang="en-GB" sz="11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 es </a:t>
            </a:r>
            <a:r>
              <a:rPr kumimoji="0" lang="en-GB" sz="110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einen</a:t>
            </a:r>
            <a:r>
              <a:rPr kumimoji="0" lang="en-GB" sz="11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 </a:t>
            </a:r>
            <a:r>
              <a:rPr kumimoji="0" lang="en-GB" sz="110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großen</a:t>
            </a:r>
            <a:r>
              <a:rPr kumimoji="0" lang="en-GB" sz="11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 See. Er </a:t>
            </a:r>
            <a:r>
              <a:rPr kumimoji="0" lang="en-GB" sz="110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heißt</a:t>
            </a:r>
            <a:r>
              <a:rPr kumimoji="0" lang="en-GB" sz="11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 </a:t>
            </a:r>
            <a:r>
              <a:rPr kumimoji="0" lang="en-GB" sz="110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Genfer</a:t>
            </a:r>
            <a:r>
              <a:rPr kumimoji="0" lang="en-GB" sz="11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 See. </a:t>
            </a:r>
            <a:r>
              <a:rPr kumimoji="0" lang="en-GB" sz="110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Viele</a:t>
            </a:r>
            <a:r>
              <a:rPr kumimoji="0" lang="en-GB" sz="11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 Leute </a:t>
            </a:r>
            <a:r>
              <a:rPr kumimoji="0" lang="en-GB" sz="110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machen</a:t>
            </a:r>
            <a:r>
              <a:rPr kumimoji="0" lang="en-GB" sz="11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 </a:t>
            </a:r>
            <a:r>
              <a:rPr kumimoji="0" lang="en-GB" sz="110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dort</a:t>
            </a:r>
            <a:r>
              <a:rPr kumimoji="0" lang="en-GB" sz="11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 </a:t>
            </a:r>
            <a:r>
              <a:rPr kumimoji="0" lang="en-GB" sz="110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Wassersport</a:t>
            </a:r>
            <a:r>
              <a:rPr kumimoji="0" lang="en-GB" sz="11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. </a:t>
            </a:r>
            <a:endParaRPr kumimoji="0" lang="en-GB" sz="11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cs typeface="+mn-cs"/>
            </a:endParaRP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A6AC8740-0949-7D09-0D12-64D092A79970}"/>
              </a:ext>
            </a:extLst>
          </p:cNvPr>
          <p:cNvSpPr txBox="1"/>
          <p:nvPr/>
        </p:nvSpPr>
        <p:spPr>
          <a:xfrm>
            <a:off x="160552" y="4469957"/>
            <a:ext cx="155380" cy="16927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1</a:t>
            </a:r>
            <a:endParaRPr kumimoji="0" lang="en-GB" sz="11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71" name="CustomShape 7">
            <a:extLst>
              <a:ext uri="{FF2B5EF4-FFF2-40B4-BE49-F238E27FC236}">
                <a16:creationId xmlns:a16="http://schemas.microsoft.com/office/drawing/2014/main" id="{A12D322F-0E4A-C3A3-3D16-A0BC7CE0C3B2}"/>
              </a:ext>
            </a:extLst>
          </p:cNvPr>
          <p:cNvSpPr/>
          <p:nvPr/>
        </p:nvSpPr>
        <p:spPr>
          <a:xfrm>
            <a:off x="102037" y="5082510"/>
            <a:ext cx="2987297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     Unten </a:t>
            </a:r>
            <a:r>
              <a:rPr kumimoji="0" lang="en-GB" sz="110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ist</a:t>
            </a:r>
            <a:r>
              <a:rPr kumimoji="0" lang="en-GB" sz="11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 Locarno. Die Stadt </a:t>
            </a:r>
            <a:r>
              <a:rPr kumimoji="0" lang="en-GB" sz="110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liegt</a:t>
            </a:r>
            <a:r>
              <a:rPr kumimoji="0" lang="en-GB" sz="11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 </a:t>
            </a:r>
            <a:r>
              <a:rPr kumimoji="0" lang="en-GB" sz="110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neben</a:t>
            </a:r>
            <a:r>
              <a:rPr kumimoji="0" lang="en-GB" sz="11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 </a:t>
            </a:r>
            <a:r>
              <a:rPr kumimoji="0" lang="en-GB" sz="110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Italien</a:t>
            </a:r>
            <a:r>
              <a:rPr kumimoji="0" lang="en-GB" sz="11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 und es </a:t>
            </a:r>
            <a:r>
              <a:rPr kumimoji="0" lang="en-GB" sz="110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gibt</a:t>
            </a:r>
            <a:r>
              <a:rPr kumimoji="0" lang="en-GB" sz="11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 </a:t>
            </a:r>
            <a:r>
              <a:rPr kumimoji="0" lang="en-GB" sz="110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dort</a:t>
            </a:r>
            <a:r>
              <a:rPr kumimoji="0" lang="en-GB" sz="11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 Berge und Seen. </a:t>
            </a:r>
            <a:r>
              <a:rPr kumimoji="0" lang="en-GB" sz="110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Im</a:t>
            </a:r>
            <a:r>
              <a:rPr kumimoji="0" lang="en-GB" sz="11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 August </a:t>
            </a:r>
            <a:r>
              <a:rPr kumimoji="0" lang="en-GB" sz="110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gibt</a:t>
            </a:r>
            <a:r>
              <a:rPr kumimoji="0" lang="en-GB" sz="11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 es </a:t>
            </a:r>
            <a:r>
              <a:rPr kumimoji="0" lang="en-GB" sz="110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ei</a:t>
            </a:r>
            <a:r>
              <a:rPr kumimoji="0" lang="en-GB" sz="11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n </a:t>
            </a:r>
            <a:r>
              <a:rPr kumimoji="0" lang="en-GB" sz="110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großes</a:t>
            </a:r>
            <a:r>
              <a:rPr kumimoji="0" lang="en-GB" sz="11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 </a:t>
            </a:r>
            <a:r>
              <a:rPr kumimoji="0" lang="en-GB" sz="110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Filmfest</a:t>
            </a:r>
            <a:r>
              <a:rPr kumimoji="0" lang="en-GB" sz="11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. Dort </a:t>
            </a:r>
            <a:r>
              <a:rPr kumimoji="0" lang="en-GB" sz="110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sehen</a:t>
            </a:r>
            <a:r>
              <a:rPr kumimoji="0" lang="en-GB" sz="11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 </a:t>
            </a:r>
            <a:r>
              <a:rPr kumimoji="0" lang="en-GB" sz="110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viele</a:t>
            </a:r>
            <a:r>
              <a:rPr kumimoji="0" lang="en-GB" sz="11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 Leute </a:t>
            </a:r>
            <a:r>
              <a:rPr kumimoji="0" lang="en-GB" sz="110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Filme</a:t>
            </a:r>
            <a:r>
              <a:rPr kumimoji="0" lang="en-GB" sz="11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.</a:t>
            </a:r>
            <a:endParaRPr kumimoji="0" lang="en-GB" sz="11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cs typeface="+mn-cs"/>
            </a:endParaRP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DD8B1B3D-DDAC-CB59-9E07-6BE0A1761A0A}"/>
              </a:ext>
            </a:extLst>
          </p:cNvPr>
          <p:cNvSpPr txBox="1"/>
          <p:nvPr/>
        </p:nvSpPr>
        <p:spPr>
          <a:xfrm>
            <a:off x="160552" y="5122281"/>
            <a:ext cx="161365" cy="16927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2</a:t>
            </a:r>
            <a:endParaRPr kumimoji="0" lang="en-GB" sz="11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73" name="CustomShape 7">
            <a:extLst>
              <a:ext uri="{FF2B5EF4-FFF2-40B4-BE49-F238E27FC236}">
                <a16:creationId xmlns:a16="http://schemas.microsoft.com/office/drawing/2014/main" id="{F859FBA5-5B4F-E286-8037-A041E7CFC2FE}"/>
              </a:ext>
            </a:extLst>
          </p:cNvPr>
          <p:cNvSpPr/>
          <p:nvPr/>
        </p:nvSpPr>
        <p:spPr>
          <a:xfrm>
            <a:off x="96618" y="5858368"/>
            <a:ext cx="2987297" cy="3693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    </a:t>
            </a:r>
            <a:r>
              <a:rPr kumimoji="0" lang="en-GB" sz="110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Rechts</a:t>
            </a:r>
            <a:r>
              <a:rPr kumimoji="0" lang="en-GB" sz="11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 </a:t>
            </a:r>
            <a:r>
              <a:rPr kumimoji="0" lang="en-GB" sz="110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ist</a:t>
            </a:r>
            <a:r>
              <a:rPr kumimoji="0" lang="en-GB" sz="11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 St. (Sankt) Moritz. Dort </a:t>
            </a:r>
            <a:r>
              <a:rPr kumimoji="0" lang="en-GB" sz="110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brauchst</a:t>
            </a:r>
            <a:r>
              <a:rPr kumimoji="0" lang="en-GB" sz="11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 du </a:t>
            </a:r>
            <a:r>
              <a:rPr kumimoji="0" lang="en-GB" sz="110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viel</a:t>
            </a:r>
            <a:r>
              <a:rPr kumimoji="0" lang="en-GB" sz="11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 Geld! Es </a:t>
            </a:r>
            <a:r>
              <a:rPr kumimoji="0" lang="en-GB" sz="110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gibt</a:t>
            </a:r>
            <a:r>
              <a:rPr kumimoji="0" lang="en-GB" sz="11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 </a:t>
            </a:r>
            <a:r>
              <a:rPr kumimoji="0" lang="en-GB" sz="110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viele</a:t>
            </a:r>
            <a:r>
              <a:rPr kumimoji="0" lang="en-GB" sz="11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 </a:t>
            </a:r>
            <a:r>
              <a:rPr kumimoji="0" lang="en-GB" sz="110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tolle</a:t>
            </a:r>
            <a:r>
              <a:rPr kumimoji="0" lang="en-GB" sz="11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 Hotels und Restaurants. Die Stadt </a:t>
            </a:r>
            <a:r>
              <a:rPr kumimoji="0" lang="en-GB" sz="110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liegt</a:t>
            </a:r>
            <a:r>
              <a:rPr kumimoji="0" lang="en-GB" sz="11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 in den Bergen. Leute </a:t>
            </a:r>
            <a:r>
              <a:rPr kumimoji="0" lang="en-GB" sz="110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machen</a:t>
            </a:r>
            <a:r>
              <a:rPr kumimoji="0" lang="en-GB" sz="11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 </a:t>
            </a:r>
            <a:r>
              <a:rPr kumimoji="0" lang="en-GB" sz="110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dort</a:t>
            </a:r>
            <a:r>
              <a:rPr kumimoji="0" lang="en-GB" sz="11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 </a:t>
            </a:r>
            <a:r>
              <a:rPr kumimoji="0" lang="en-GB" sz="110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Wintersport</a:t>
            </a:r>
            <a:r>
              <a:rPr kumimoji="0" lang="en-GB" sz="11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.</a:t>
            </a:r>
            <a:endParaRPr kumimoji="0" lang="en-GB" sz="11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cs typeface="+mn-cs"/>
            </a:endParaRPr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850B6A96-F8F8-0F46-E3AD-4C7AC3786F86}"/>
              </a:ext>
            </a:extLst>
          </p:cNvPr>
          <p:cNvSpPr txBox="1"/>
          <p:nvPr/>
        </p:nvSpPr>
        <p:spPr>
          <a:xfrm>
            <a:off x="160552" y="5888809"/>
            <a:ext cx="155380" cy="16927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3</a:t>
            </a:r>
            <a:endParaRPr kumimoji="0" lang="en-GB" sz="11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75" name="CustomShape 7">
            <a:extLst>
              <a:ext uri="{FF2B5EF4-FFF2-40B4-BE49-F238E27FC236}">
                <a16:creationId xmlns:a16="http://schemas.microsoft.com/office/drawing/2014/main" id="{D1D7007D-4DCD-4031-8658-670C0A6A3A59}"/>
              </a:ext>
            </a:extLst>
          </p:cNvPr>
          <p:cNvSpPr/>
          <p:nvPr/>
        </p:nvSpPr>
        <p:spPr>
          <a:xfrm>
            <a:off x="3130336" y="4466006"/>
            <a:ext cx="2369635" cy="57783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     Oben </a:t>
            </a:r>
            <a:r>
              <a:rPr kumimoji="0" lang="en-GB" sz="110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ist</a:t>
            </a:r>
            <a:r>
              <a:rPr kumimoji="0" lang="en-GB" sz="11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 Zürich. Die Stadt </a:t>
            </a:r>
            <a:r>
              <a:rPr kumimoji="0" lang="en-GB" sz="110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ist</a:t>
            </a:r>
            <a:r>
              <a:rPr kumimoji="0" lang="en-GB" sz="11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 </a:t>
            </a:r>
            <a:r>
              <a:rPr kumimoji="0" lang="en-GB" sz="110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groß</a:t>
            </a:r>
            <a:r>
              <a:rPr kumimoji="0" lang="en-GB" sz="11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 und es </a:t>
            </a:r>
            <a:r>
              <a:rPr kumimoji="0" lang="en-GB" sz="110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gibt</a:t>
            </a:r>
            <a:r>
              <a:rPr kumimoji="0" lang="en-GB" sz="11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 </a:t>
            </a:r>
            <a:r>
              <a:rPr kumimoji="0" lang="en-GB" sz="110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dort</a:t>
            </a:r>
            <a:r>
              <a:rPr kumimoji="0" lang="en-GB" sz="11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 </a:t>
            </a:r>
            <a:r>
              <a:rPr kumimoji="0" lang="en-GB" sz="110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viele</a:t>
            </a:r>
            <a:r>
              <a:rPr kumimoji="0" lang="en-GB" sz="11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 Leute. Dort </a:t>
            </a:r>
            <a:r>
              <a:rPr kumimoji="0" lang="en-GB" sz="110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gibt</a:t>
            </a:r>
            <a:r>
              <a:rPr kumimoji="0" lang="en-GB" sz="11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 es </a:t>
            </a:r>
            <a:r>
              <a:rPr kumimoji="0" lang="en-GB" sz="110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auch</a:t>
            </a:r>
            <a:r>
              <a:rPr kumimoji="0" lang="en-GB" sz="11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 das Lindt </a:t>
            </a:r>
            <a:r>
              <a:rPr kumimoji="0" lang="en-GB" sz="110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Schokoladenmuseum</a:t>
            </a:r>
            <a:r>
              <a:rPr kumimoji="0" lang="en-GB" sz="11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*!</a:t>
            </a: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D59BFEDE-D478-9095-C4C6-763FCB695D0E}"/>
              </a:ext>
            </a:extLst>
          </p:cNvPr>
          <p:cNvSpPr txBox="1"/>
          <p:nvPr/>
        </p:nvSpPr>
        <p:spPr>
          <a:xfrm>
            <a:off x="3194284" y="4497897"/>
            <a:ext cx="155380" cy="16927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4</a:t>
            </a:r>
            <a:endParaRPr kumimoji="0" lang="en-GB" sz="11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5A517DB7-58DA-860B-CD84-F2E7A2BC507D}"/>
              </a:ext>
            </a:extLst>
          </p:cNvPr>
          <p:cNvSpPr txBox="1"/>
          <p:nvPr/>
        </p:nvSpPr>
        <p:spPr>
          <a:xfrm>
            <a:off x="3168115" y="5330852"/>
            <a:ext cx="155380" cy="16927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5</a:t>
            </a:r>
            <a:endParaRPr kumimoji="0" lang="en-GB" sz="11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78" name="CustomShape 7">
            <a:extLst>
              <a:ext uri="{FF2B5EF4-FFF2-40B4-BE49-F238E27FC236}">
                <a16:creationId xmlns:a16="http://schemas.microsoft.com/office/drawing/2014/main" id="{ADAFFF0A-78F9-E1A8-57DF-355A5B992FA3}"/>
              </a:ext>
            </a:extLst>
          </p:cNvPr>
          <p:cNvSpPr/>
          <p:nvPr/>
        </p:nvSpPr>
        <p:spPr>
          <a:xfrm>
            <a:off x="3117663" y="5311466"/>
            <a:ext cx="2244112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   </a:t>
            </a:r>
            <a:r>
              <a:rPr kumimoji="0" lang="en-GB" sz="1100" b="0" i="0" u="none" strike="noStrike" kern="1200" cap="none" spc="-1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 </a:t>
            </a:r>
            <a:r>
              <a:rPr kumimoji="0" lang="en-GB" sz="110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Hier</a:t>
            </a:r>
            <a:r>
              <a:rPr kumimoji="0" lang="en-GB" sz="11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 </a:t>
            </a:r>
            <a:r>
              <a:rPr kumimoji="0" lang="en-GB" sz="110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sind</a:t>
            </a:r>
            <a:r>
              <a:rPr kumimoji="0" lang="en-GB" sz="11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 </a:t>
            </a:r>
            <a:r>
              <a:rPr kumimoji="0" lang="en-GB" sz="110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wir</a:t>
            </a:r>
            <a:r>
              <a:rPr kumimoji="0" lang="en-GB" sz="11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 in Biel! </a:t>
            </a:r>
            <a:r>
              <a:rPr kumimoji="0" lang="en-GB" sz="110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Diese</a:t>
            </a:r>
            <a:r>
              <a:rPr kumimoji="0" lang="en-GB" sz="11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 Stadt </a:t>
            </a:r>
            <a:r>
              <a:rPr kumimoji="0" lang="en-GB" sz="110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ist</a:t>
            </a:r>
            <a:r>
              <a:rPr kumimoji="0" lang="en-GB" sz="11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 die </a:t>
            </a:r>
            <a:r>
              <a:rPr kumimoji="0" lang="en-GB" sz="110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beste</a:t>
            </a:r>
            <a:r>
              <a:rPr kumimoji="0" lang="en-GB" sz="11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 Stadt in der Schweiz, </a:t>
            </a:r>
            <a:r>
              <a:rPr kumimoji="0" lang="en-GB" sz="110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nicht</a:t>
            </a:r>
            <a:r>
              <a:rPr kumimoji="0" lang="en-GB" sz="11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 </a:t>
            </a:r>
            <a:r>
              <a:rPr kumimoji="0" lang="en-GB" sz="110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wahr</a:t>
            </a:r>
            <a:r>
              <a:rPr kumimoji="0" lang="en-GB" sz="11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?! </a:t>
            </a:r>
            <a:r>
              <a:rPr kumimoji="0" lang="en-GB" sz="110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Nein</a:t>
            </a:r>
            <a:r>
              <a:rPr kumimoji="0" lang="en-GB" sz="11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, in Europa! </a:t>
            </a:r>
            <a:r>
              <a:rPr kumimoji="0" lang="en-GB" sz="110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Hier</a:t>
            </a:r>
            <a:r>
              <a:rPr kumimoji="0" lang="en-GB" sz="11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 </a:t>
            </a:r>
            <a:r>
              <a:rPr kumimoji="0" lang="en-GB" sz="110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ist</a:t>
            </a:r>
            <a:r>
              <a:rPr kumimoji="0" lang="en-GB" sz="11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 es wunderbar!</a:t>
            </a:r>
            <a:endParaRPr kumimoji="0" lang="en-GB" sz="11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cs typeface="+mn-cs"/>
            </a:endParaRPr>
          </a:p>
        </p:txBody>
      </p:sp>
      <p:pic>
        <p:nvPicPr>
          <p:cNvPr id="179" name="Picture 178" descr="A cartoon of a child&#10;&#10;Description automatically generated">
            <a:extLst>
              <a:ext uri="{FF2B5EF4-FFF2-40B4-BE49-F238E27FC236}">
                <a16:creationId xmlns:a16="http://schemas.microsoft.com/office/drawing/2014/main" id="{0B9C46CD-EB6C-B9B1-C595-D749F6B1D8C8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245"/>
          <a:stretch/>
        </p:blipFill>
        <p:spPr>
          <a:xfrm>
            <a:off x="3614704" y="6108650"/>
            <a:ext cx="555397" cy="662852"/>
          </a:xfrm>
          <a:prstGeom prst="rect">
            <a:avLst/>
          </a:prstGeom>
        </p:spPr>
      </p:pic>
      <p:pic>
        <p:nvPicPr>
          <p:cNvPr id="180" name="Picture 179" descr="A cartoon of a person smiling&#10;&#10;Description automatically generated">
            <a:extLst>
              <a:ext uri="{FF2B5EF4-FFF2-40B4-BE49-F238E27FC236}">
                <a16:creationId xmlns:a16="http://schemas.microsoft.com/office/drawing/2014/main" id="{8805CECC-58C4-AFE9-2311-F9DF8586A2EB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495" y="6165054"/>
            <a:ext cx="499236" cy="608679"/>
          </a:xfrm>
          <a:prstGeom prst="rect">
            <a:avLst/>
          </a:prstGeom>
        </p:spPr>
      </p:pic>
      <p:pic>
        <p:nvPicPr>
          <p:cNvPr id="2" name="Picture 2" descr="Free girl playing football vector">
            <a:extLst>
              <a:ext uri="{FF2B5EF4-FFF2-40B4-BE49-F238E27FC236}">
                <a16:creationId xmlns:a16="http://schemas.microsoft.com/office/drawing/2014/main" id="{F05B1FEF-D265-A78A-2677-9097FD729D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1114" y="5146965"/>
            <a:ext cx="284948" cy="297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FE5B182-751A-B94D-18B1-480966126A2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303459" y="6242807"/>
            <a:ext cx="437645" cy="35011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85D72D9-233E-FA97-4561-FF3980B551FD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6618153" y="4047871"/>
            <a:ext cx="1014326" cy="511918"/>
          </a:xfrm>
          <a:prstGeom prst="rect">
            <a:avLst/>
          </a:prstGeom>
        </p:spPr>
      </p:pic>
      <p:pic>
        <p:nvPicPr>
          <p:cNvPr id="5" name="Picture 4" descr="A red and yellow flag&#10;&#10;Description automatically generated">
            <a:extLst>
              <a:ext uri="{FF2B5EF4-FFF2-40B4-BE49-F238E27FC236}">
                <a16:creationId xmlns:a16="http://schemas.microsoft.com/office/drawing/2014/main" id="{C00F93FC-2E36-4663-A5A9-6950706BBAAC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4052" y="1116432"/>
            <a:ext cx="579844" cy="579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11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25" dur="500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>
                      <p:stCondLst>
                        <p:cond delay="indefinite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5" grpId="0"/>
      <p:bldP spid="18" grpId="0"/>
      <p:bldP spid="22" grpId="0"/>
      <p:bldP spid="24" grpId="0"/>
      <p:bldP spid="40" grpId="0"/>
      <p:bldP spid="41" grpId="0"/>
      <p:bldP spid="42" grpId="0"/>
      <p:bldP spid="43" grpId="0"/>
      <p:bldP spid="44" grpId="0" animBg="1"/>
      <p:bldP spid="45" grpId="0" animBg="1"/>
      <p:bldP spid="46" grpId="0" animBg="1"/>
      <p:bldP spid="61" grpId="0"/>
      <p:bldP spid="63" grpId="0"/>
      <p:bldP spid="83" grpId="0"/>
      <p:bldP spid="85" grpId="0"/>
      <p:bldP spid="86" grpId="0"/>
      <p:bldP spid="87" grpId="0"/>
      <p:bldP spid="98" grpId="0"/>
      <p:bldP spid="99" grpId="0"/>
      <p:bldP spid="100" grpId="0" animBg="1"/>
      <p:bldP spid="101" grpId="0" animBg="1"/>
      <p:bldP spid="102" grpId="0" animBg="1"/>
      <p:bldP spid="109" grpId="0"/>
      <p:bldP spid="125" grpId="0"/>
      <p:bldP spid="126" grpId="0"/>
      <p:bldP spid="127" grpId="0"/>
      <p:bldP spid="130" grpId="0"/>
      <p:bldP spid="132" grpId="0" animBg="1"/>
      <p:bldP spid="135" grpId="0" animBg="1"/>
      <p:bldP spid="136" grpId="0" animBg="1"/>
      <p:bldP spid="137" grpId="0"/>
      <p:bldP spid="138" grpId="0"/>
      <p:bldP spid="139" grpId="0"/>
      <p:bldP spid="140" grpId="0"/>
      <p:bldP spid="167" grpId="0"/>
      <p:bldP spid="170" grpId="0" animBg="1"/>
      <p:bldP spid="171" grpId="0"/>
      <p:bldP spid="172" grpId="0" animBg="1"/>
      <p:bldP spid="173" grpId="0"/>
      <p:bldP spid="174" grpId="0" animBg="1"/>
      <p:bldP spid="175" grpId="0"/>
      <p:bldP spid="176" grpId="0" animBg="1"/>
      <p:bldP spid="177" grpId="0" animBg="1"/>
      <p:bldP spid="17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" name="Table 42">
            <a:extLst>
              <a:ext uri="{FF2B5EF4-FFF2-40B4-BE49-F238E27FC236}">
                <a16:creationId xmlns:a16="http://schemas.microsoft.com/office/drawing/2014/main" id="{0174B678-48A4-D2BF-AA3F-87AFB95EAE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8732858"/>
              </p:ext>
            </p:extLst>
          </p:nvPr>
        </p:nvGraphicFramePr>
        <p:xfrm>
          <a:off x="5499735" y="4530376"/>
          <a:ext cx="6691680" cy="23276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0816">
                  <a:extLst>
                    <a:ext uri="{9D8B030D-6E8A-4147-A177-3AD203B41FA5}">
                      <a16:colId xmlns:a16="http://schemas.microsoft.com/office/drawing/2014/main" val="3526659573"/>
                    </a:ext>
                  </a:extLst>
                </a:gridCol>
                <a:gridCol w="2178423">
                  <a:extLst>
                    <a:ext uri="{9D8B030D-6E8A-4147-A177-3AD203B41FA5}">
                      <a16:colId xmlns:a16="http://schemas.microsoft.com/office/drawing/2014/main" val="756215189"/>
                    </a:ext>
                  </a:extLst>
                </a:gridCol>
                <a:gridCol w="2152441">
                  <a:extLst>
                    <a:ext uri="{9D8B030D-6E8A-4147-A177-3AD203B41FA5}">
                      <a16:colId xmlns:a16="http://schemas.microsoft.com/office/drawing/2014/main" val="492848917"/>
                    </a:ext>
                  </a:extLst>
                </a:gridCol>
              </a:tblGrid>
              <a:tr h="23276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The preposition ‘auf’ for movement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/>
                          <a:sym typeface="Arial"/>
                        </a:rPr>
                        <a:t>‘Auf’ works the same way as ‘in’.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/>
                          <a:sym typeface="Arial"/>
                        </a:rPr>
                        <a:t>For movement meaning ‘onto’: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36000" marR="36000" marT="36000" marB="36000"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D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The preposition ‘auf’ for location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For location meaning ‘on’: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36000" marR="36000" marT="36000" marB="36000"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D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The preposition ‘auf’ (at, to)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‘Auf’ can also mean ‘at’ or ‘to’ for </a:t>
                      </a:r>
                      <a:r>
                        <a:rPr lang="en-GB" sz="1000" b="0" u="sng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open spaces </a:t>
                      </a:r>
                      <a:r>
                        <a:rPr lang="en-GB" sz="10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or </a:t>
                      </a:r>
                      <a:r>
                        <a:rPr lang="en-GB" sz="1000" b="0" u="sng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events</a:t>
                      </a:r>
                      <a:r>
                        <a:rPr lang="en-GB" sz="10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36000" marR="36000" marT="36000" marB="36000"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D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6836243"/>
                  </a:ext>
                </a:extLst>
              </a:tr>
            </a:tbl>
          </a:graphicData>
        </a:graphic>
      </p:graphicFrame>
      <p:graphicFrame>
        <p:nvGraphicFramePr>
          <p:cNvPr id="41" name="Table 30">
            <a:extLst>
              <a:ext uri="{FF2B5EF4-FFF2-40B4-BE49-F238E27FC236}">
                <a16:creationId xmlns:a16="http://schemas.microsoft.com/office/drawing/2014/main" id="{20E149A7-E522-39FF-20EC-6B62E8483F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5987026"/>
              </p:ext>
            </p:extLst>
          </p:nvPr>
        </p:nvGraphicFramePr>
        <p:xfrm>
          <a:off x="102037" y="-9623"/>
          <a:ext cx="2597625" cy="188549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97625">
                  <a:extLst>
                    <a:ext uri="{9D8B030D-6E8A-4147-A177-3AD203B41FA5}">
                      <a16:colId xmlns:a16="http://schemas.microsoft.com/office/drawing/2014/main" val="3220626030"/>
                    </a:ext>
                  </a:extLst>
                </a:gridCol>
              </a:tblGrid>
              <a:tr h="306919">
                <a:tc>
                  <a:txBody>
                    <a:bodyPr/>
                    <a:lstStyle/>
                    <a:p>
                      <a:r>
                        <a:rPr lang="en-GB" sz="1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Useful words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91901767"/>
                  </a:ext>
                </a:extLst>
              </a:tr>
              <a:tr h="260881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auf – on, to, at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8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8998560"/>
                  </a:ext>
                </a:extLst>
              </a:tr>
              <a:tr h="274174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/>
                        </a:rPr>
                        <a:t>um </a:t>
                      </a:r>
                      <a:r>
                        <a:rPr lang="en-GB" sz="1100" b="0" i="0" u="none" strike="noStrike" noProof="0" dirty="0">
                          <a:solidFill>
                            <a:srgbClr val="002060"/>
                          </a:solidFill>
                        </a:rPr>
                        <a:t>–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/>
                        </a:rPr>
                        <a:t> at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8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5081504"/>
                  </a:ext>
                </a:extLst>
              </a:tr>
              <a:tr h="260881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/>
                        </a:rPr>
                        <a:t>spät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/>
                        </a:rPr>
                        <a:t> – late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7127836"/>
                  </a:ext>
                </a:extLst>
              </a:tr>
              <a:tr h="260881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wohin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? – where (to)?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0325560"/>
                  </a:ext>
                </a:extLst>
              </a:tr>
              <a:tr h="260881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nach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Hause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(to) home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5424304"/>
                  </a:ext>
                </a:extLst>
              </a:tr>
              <a:tr h="260881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zusammen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together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4282461"/>
                  </a:ext>
                </a:extLst>
              </a:tr>
            </a:tbl>
          </a:graphicData>
        </a:graphic>
      </p:graphicFrame>
      <p:graphicFrame>
        <p:nvGraphicFramePr>
          <p:cNvPr id="42" name="Table 30">
            <a:extLst>
              <a:ext uri="{FF2B5EF4-FFF2-40B4-BE49-F238E27FC236}">
                <a16:creationId xmlns:a16="http://schemas.microsoft.com/office/drawing/2014/main" id="{88813AA8-AA9F-2036-FEB8-4543530B5F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1062356"/>
              </p:ext>
            </p:extLst>
          </p:nvPr>
        </p:nvGraphicFramePr>
        <p:xfrm>
          <a:off x="88435" y="1870636"/>
          <a:ext cx="2607558" cy="1600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07558">
                  <a:extLst>
                    <a:ext uri="{9D8B030D-6E8A-4147-A177-3AD203B41FA5}">
                      <a16:colId xmlns:a16="http://schemas.microsoft.com/office/drawing/2014/main" val="3220626030"/>
                    </a:ext>
                  </a:extLst>
                </a:gridCol>
              </a:tblGrid>
              <a:tr h="300690">
                <a:tc>
                  <a:txBody>
                    <a:bodyPr/>
                    <a:lstStyle/>
                    <a:p>
                      <a:r>
                        <a:rPr lang="en-GB" sz="1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Things and people</a:t>
                      </a:r>
                    </a:p>
                  </a:txBody>
                  <a:tcPr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91901767"/>
                  </a:ext>
                </a:extLst>
              </a:tr>
              <a:tr h="255587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der Laden –  shop (m)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2502140"/>
                  </a:ext>
                </a:extLst>
              </a:tr>
              <a:tr h="25558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der </a:t>
                      </a:r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Markt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 market (m)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8103756"/>
                  </a:ext>
                </a:extLst>
              </a:tr>
              <a:tr h="25558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die </a:t>
                      </a:r>
                      <a:r>
                        <a:rPr lang="en-GB" sz="1100" b="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Straße</a:t>
                      </a:r>
                      <a:r>
                        <a:rPr lang="en-GB" sz="11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 – street (f)</a:t>
                      </a:r>
                      <a:endParaRPr lang="en-GB" sz="110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5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4082554"/>
                  </a:ext>
                </a:extLst>
              </a:tr>
              <a:tr h="25558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die </a:t>
                      </a:r>
                      <a:r>
                        <a:rPr lang="en-GB" sz="1100" b="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Uhr</a:t>
                      </a:r>
                      <a:r>
                        <a:rPr lang="en-GB" sz="11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o’clock (f)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5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1948570"/>
                  </a:ext>
                </a:extLst>
              </a:tr>
              <a:tr h="25558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das Museum – museum (n)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972056"/>
                  </a:ext>
                </a:extLst>
              </a:tr>
            </a:tbl>
          </a:graphicData>
        </a:graphic>
      </p:graphicFrame>
      <p:graphicFrame>
        <p:nvGraphicFramePr>
          <p:cNvPr id="73" name="Table 72">
            <a:extLst>
              <a:ext uri="{FF2B5EF4-FFF2-40B4-BE49-F238E27FC236}">
                <a16:creationId xmlns:a16="http://schemas.microsoft.com/office/drawing/2014/main" id="{28CAC688-4EBB-576B-06D0-43452E1846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4403403"/>
              </p:ext>
            </p:extLst>
          </p:nvPr>
        </p:nvGraphicFramePr>
        <p:xfrm>
          <a:off x="5498989" y="2268572"/>
          <a:ext cx="6701276" cy="225516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0166">
                  <a:extLst>
                    <a:ext uri="{9D8B030D-6E8A-4147-A177-3AD203B41FA5}">
                      <a16:colId xmlns:a16="http://schemas.microsoft.com/office/drawing/2014/main" val="2369530360"/>
                    </a:ext>
                  </a:extLst>
                </a:gridCol>
                <a:gridCol w="2184044">
                  <a:extLst>
                    <a:ext uri="{9D8B030D-6E8A-4147-A177-3AD203B41FA5}">
                      <a16:colId xmlns:a16="http://schemas.microsoft.com/office/drawing/2014/main" val="3526659573"/>
                    </a:ext>
                  </a:extLst>
                </a:gridCol>
                <a:gridCol w="2157066">
                  <a:extLst>
                    <a:ext uri="{9D8B030D-6E8A-4147-A177-3AD203B41FA5}">
                      <a16:colId xmlns:a16="http://schemas.microsoft.com/office/drawing/2014/main" val="492848917"/>
                    </a:ext>
                  </a:extLst>
                </a:gridCol>
              </a:tblGrid>
              <a:tr h="225516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Strong verbs (a </a:t>
                      </a: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  <a:sym typeface="Wingdings" panose="05000000000000000000" pitchFamily="2" charset="2"/>
                        </a:rPr>
                        <a:t> ä)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Some German verbs change the a to ä in the </a:t>
                      </a:r>
                      <a:r>
                        <a:rPr lang="en-GB" sz="105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du</a:t>
                      </a:r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&amp; </a:t>
                      </a:r>
                      <a:r>
                        <a:rPr lang="en-GB" sz="105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er/</a:t>
                      </a:r>
                      <a:r>
                        <a:rPr lang="en-GB" sz="105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sie</a:t>
                      </a:r>
                      <a:r>
                        <a:rPr lang="en-GB" sz="105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/es</a:t>
                      </a:r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form.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Ich </a:t>
                      </a:r>
                      <a:r>
                        <a:rPr lang="en-GB" sz="1050" b="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trag</a:t>
                      </a:r>
                      <a:r>
                        <a:rPr lang="en-GB" sz="1050" b="1" dirty="0" err="1">
                          <a:solidFill>
                            <a:srgbClr val="00B050"/>
                          </a:solidFill>
                          <a:latin typeface="Century Gothic" panose="020B0502020202020204" pitchFamily="34" charset="0"/>
                        </a:rPr>
                        <a:t>e</a:t>
                      </a:r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1050" b="0" i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I wear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Du </a:t>
                      </a:r>
                      <a:r>
                        <a:rPr lang="en-GB" sz="1050" b="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tr</a:t>
                      </a:r>
                      <a:r>
                        <a:rPr lang="en-GB" sz="1050" b="1" kern="1200" dirty="0" err="1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ä</a:t>
                      </a:r>
                      <a:r>
                        <a:rPr lang="en-GB" sz="1050" b="0" kern="12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g</a:t>
                      </a:r>
                      <a:r>
                        <a:rPr lang="en-GB" sz="1050" b="1" dirty="0" err="1">
                          <a:solidFill>
                            <a:srgbClr val="00B050"/>
                          </a:solidFill>
                          <a:latin typeface="Century Gothic" panose="020B0502020202020204" pitchFamily="34" charset="0"/>
                        </a:rPr>
                        <a:t>st</a:t>
                      </a:r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1050" b="0" i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You wear</a:t>
                      </a:r>
                      <a:br>
                        <a:rPr lang="en-GB" sz="1050" b="0" i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Sie </a:t>
                      </a:r>
                      <a:r>
                        <a:rPr lang="en-GB" sz="1050" b="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tr</a:t>
                      </a:r>
                      <a:r>
                        <a:rPr lang="en-GB" sz="1050" b="1" kern="1200" dirty="0" err="1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ä</a:t>
                      </a:r>
                      <a:r>
                        <a:rPr lang="en-GB" sz="1050" b="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g</a:t>
                      </a:r>
                      <a:r>
                        <a:rPr lang="en-GB" sz="1050" b="1" dirty="0" err="1">
                          <a:solidFill>
                            <a:srgbClr val="00B050"/>
                          </a:solidFill>
                          <a:latin typeface="Century Gothic" panose="020B0502020202020204" pitchFamily="34" charset="0"/>
                        </a:rPr>
                        <a:t>t</a:t>
                      </a:r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1050" b="0" i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She sleeps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0" i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This changes the vowel sound! This also happens with strong verbs with ‘au’:</a:t>
                      </a:r>
                      <a:br>
                        <a:rPr lang="en-GB" sz="1050" b="0" i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Du </a:t>
                      </a:r>
                      <a:r>
                        <a:rPr lang="en-GB" sz="1050" b="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l</a:t>
                      </a:r>
                      <a:r>
                        <a:rPr lang="en-GB" sz="1050" b="1" kern="1200" dirty="0" err="1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ä</a:t>
                      </a:r>
                      <a:r>
                        <a:rPr lang="en-GB" sz="1050" b="0" kern="12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u</a:t>
                      </a:r>
                      <a:r>
                        <a:rPr lang="en-GB" sz="1050" b="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f</a:t>
                      </a:r>
                      <a:r>
                        <a:rPr lang="en-GB" sz="1050" b="1" dirty="0" err="1">
                          <a:solidFill>
                            <a:srgbClr val="00B050"/>
                          </a:solidFill>
                          <a:latin typeface="Century Gothic" panose="020B0502020202020204" pitchFamily="34" charset="0"/>
                        </a:rPr>
                        <a:t>st</a:t>
                      </a:r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1050" b="0" i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You run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All plural forms don’t change: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Ihr</a:t>
                      </a:r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1050" b="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l</a:t>
                      </a:r>
                      <a:r>
                        <a:rPr lang="en-GB" sz="105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</a:t>
                      </a:r>
                      <a:r>
                        <a:rPr lang="en-GB" sz="1050" b="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uft</a:t>
                      </a:r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1050" b="0" i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You (all) run</a:t>
                      </a:r>
                    </a:p>
                  </a:txBody>
                  <a:tcPr marL="36000" marR="36000" marT="36000" marB="36000"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D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The preposition ‘in’ for location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0" i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To say ‘in the’, the words for ‘the’ (der, die, das) change: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b="0" i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36000" marR="36000" marT="36000" marB="36000"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D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The preposition ‘in’ for movement</a:t>
                      </a:r>
                      <a:b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Also use ‘in’ to mean moving into. </a:t>
                      </a:r>
                      <a:r>
                        <a:rPr lang="en-US" sz="1050" spc="-1" noProof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In this case, the words for ‘the’ (der, die, das) are: </a:t>
                      </a:r>
                      <a:endParaRPr kumimoji="0" lang="en-GB" sz="1050" b="0" i="0" u="none" strike="noStrike" kern="1200" cap="none" spc="-1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b="0" i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36000" marR="36000" marT="36000" marB="36000"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D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6836243"/>
                  </a:ext>
                </a:extLst>
              </a:tr>
            </a:tbl>
          </a:graphicData>
        </a:graphic>
      </p:graphicFrame>
      <p:sp>
        <p:nvSpPr>
          <p:cNvPr id="74" name="Speech Bubble: Rectangle with Corners Rounded 73">
            <a:extLst>
              <a:ext uri="{FF2B5EF4-FFF2-40B4-BE49-F238E27FC236}">
                <a16:creationId xmlns:a16="http://schemas.microsoft.com/office/drawing/2014/main" id="{353124DD-8CBA-8E8D-4947-2A3B42AE3A04}"/>
              </a:ext>
            </a:extLst>
          </p:cNvPr>
          <p:cNvSpPr/>
          <p:nvPr/>
        </p:nvSpPr>
        <p:spPr>
          <a:xfrm>
            <a:off x="6914035" y="2843354"/>
            <a:ext cx="900096" cy="578342"/>
          </a:xfrm>
          <a:prstGeom prst="wedgeRoundRectCallout">
            <a:avLst>
              <a:gd name="adj1" fmla="val -39997"/>
              <a:gd name="adj2" fmla="val -28628"/>
              <a:gd name="adj3" fmla="val 16667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900" dirty="0">
                <a:solidFill>
                  <a:srgbClr val="002060"/>
                </a:solidFill>
              </a:rPr>
              <a:t>The verb endings are the same for all verbs in the present tense.</a:t>
            </a:r>
            <a:endParaRPr lang="en-GB" sz="900" dirty="0"/>
          </a:p>
        </p:txBody>
      </p:sp>
      <p:sp>
        <p:nvSpPr>
          <p:cNvPr id="75" name="Title 3">
            <a:extLst>
              <a:ext uri="{FF2B5EF4-FFF2-40B4-BE49-F238E27FC236}">
                <a16:creationId xmlns:a16="http://schemas.microsoft.com/office/drawing/2014/main" id="{ED8BE682-D290-7269-E0AA-9FAA357854F2}"/>
              </a:ext>
            </a:extLst>
          </p:cNvPr>
          <p:cNvSpPr txBox="1">
            <a:spLocks/>
          </p:cNvSpPr>
          <p:nvPr/>
        </p:nvSpPr>
        <p:spPr>
          <a:xfrm>
            <a:off x="1676400" y="47527"/>
            <a:ext cx="10515600" cy="3657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  <a:spcBef>
                <a:spcPts val="0"/>
              </a:spcBef>
              <a:buClr>
                <a:srgbClr val="FF3333"/>
              </a:buClr>
              <a:buSzPts val="9600"/>
            </a:pPr>
            <a:r>
              <a:rPr kumimoji="0" lang="en-GB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odern Love" panose="04090805081005020601" pitchFamily="82" charset="0"/>
                <a:cs typeface="Arial"/>
                <a:sym typeface="Arial"/>
              </a:rPr>
              <a:t>Grün</a:t>
            </a:r>
            <a:r>
              <a:rPr lang="en-GB" sz="1600" dirty="0">
                <a:solidFill>
                  <a:srgbClr val="002060"/>
                </a:solidFill>
                <a:latin typeface="Century Gothic" panose="020B0502020202020204" pitchFamily="34" charset="0"/>
              </a:rPr>
              <a:t> Knowledge Organiser  - Spring Term </a:t>
            </a:r>
            <a:r>
              <a:rPr lang="en-GB" sz="1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B</a:t>
            </a:r>
          </a:p>
        </p:txBody>
      </p:sp>
      <p:graphicFrame>
        <p:nvGraphicFramePr>
          <p:cNvPr id="76" name="Table 107">
            <a:extLst>
              <a:ext uri="{FF2B5EF4-FFF2-40B4-BE49-F238E27FC236}">
                <a16:creationId xmlns:a16="http://schemas.microsoft.com/office/drawing/2014/main" id="{11282F9E-0E25-9EC6-70DF-A211A54D23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016788"/>
              </p:ext>
            </p:extLst>
          </p:nvPr>
        </p:nvGraphicFramePr>
        <p:xfrm>
          <a:off x="5514175" y="380369"/>
          <a:ext cx="6686090" cy="70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37218">
                  <a:extLst>
                    <a:ext uri="{9D8B030D-6E8A-4147-A177-3AD203B41FA5}">
                      <a16:colId xmlns:a16="http://schemas.microsoft.com/office/drawing/2014/main" val="4143783995"/>
                    </a:ext>
                  </a:extLst>
                </a:gridCol>
                <a:gridCol w="1337218">
                  <a:extLst>
                    <a:ext uri="{9D8B030D-6E8A-4147-A177-3AD203B41FA5}">
                      <a16:colId xmlns:a16="http://schemas.microsoft.com/office/drawing/2014/main" val="2415228631"/>
                    </a:ext>
                  </a:extLst>
                </a:gridCol>
                <a:gridCol w="1337218">
                  <a:extLst>
                    <a:ext uri="{9D8B030D-6E8A-4147-A177-3AD203B41FA5}">
                      <a16:colId xmlns:a16="http://schemas.microsoft.com/office/drawing/2014/main" val="2605829935"/>
                    </a:ext>
                  </a:extLst>
                </a:gridCol>
                <a:gridCol w="1337218">
                  <a:extLst>
                    <a:ext uri="{9D8B030D-6E8A-4147-A177-3AD203B41FA5}">
                      <a16:colId xmlns:a16="http://schemas.microsoft.com/office/drawing/2014/main" val="1967693679"/>
                    </a:ext>
                  </a:extLst>
                </a:gridCol>
                <a:gridCol w="1337218">
                  <a:extLst>
                    <a:ext uri="{9D8B030D-6E8A-4147-A177-3AD203B41FA5}">
                      <a16:colId xmlns:a16="http://schemas.microsoft.com/office/drawing/2014/main" val="1710788701"/>
                    </a:ext>
                  </a:extLst>
                </a:gridCol>
              </a:tblGrid>
              <a:tr h="702000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[</a:t>
                      </a:r>
                      <a:r>
                        <a:rPr lang="en-GB" sz="11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äu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]</a:t>
                      </a: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[</a:t>
                      </a:r>
                      <a:r>
                        <a:rPr lang="en-US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sch</a:t>
                      </a:r>
                      <a:r>
                        <a:rPr lang="en-US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]</a:t>
                      </a:r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[</a:t>
                      </a:r>
                      <a:r>
                        <a:rPr lang="en-US" sz="11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st</a:t>
                      </a:r>
                      <a:r>
                        <a:rPr lang="en-US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]</a:t>
                      </a:r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[</a:t>
                      </a:r>
                      <a:r>
                        <a:rPr lang="en-US" sz="11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sp</a:t>
                      </a:r>
                      <a:r>
                        <a:rPr lang="en-US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]</a:t>
                      </a:r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[</a:t>
                      </a:r>
                      <a:r>
                        <a:rPr lang="en-US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s-</a:t>
                      </a:r>
                      <a:r>
                        <a:rPr lang="en-US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]</a:t>
                      </a:r>
                      <a:endParaRPr kumimoji="0" lang="en-GB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8919190"/>
                  </a:ext>
                </a:extLst>
              </a:tr>
            </a:tbl>
          </a:graphicData>
        </a:graphic>
      </p:graphicFrame>
      <p:sp>
        <p:nvSpPr>
          <p:cNvPr id="77" name="Rectangle 76">
            <a:extLst>
              <a:ext uri="{FF2B5EF4-FFF2-40B4-BE49-F238E27FC236}">
                <a16:creationId xmlns:a16="http://schemas.microsoft.com/office/drawing/2014/main" id="{E0F2DB6C-276C-7F30-716E-67C961EB445D}"/>
              </a:ext>
            </a:extLst>
          </p:cNvPr>
          <p:cNvSpPr/>
          <p:nvPr/>
        </p:nvSpPr>
        <p:spPr>
          <a:xfrm>
            <a:off x="5474146" y="71241"/>
            <a:ext cx="85311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P</a:t>
            </a:r>
            <a:r>
              <a:rPr lang="en-GB" sz="1400" dirty="0">
                <a:solidFill>
                  <a:srgbClr val="002060"/>
                </a:solidFill>
                <a:latin typeface="Century Gothic" panose="020B0502020202020204" pitchFamily="34" charset="0"/>
              </a:rPr>
              <a:t>honic</a:t>
            </a:r>
            <a:r>
              <a:rPr lang="en-GB" sz="1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s</a:t>
            </a:r>
          </a:p>
        </p:txBody>
      </p:sp>
      <p:graphicFrame>
        <p:nvGraphicFramePr>
          <p:cNvPr id="78" name="Table 107">
            <a:extLst>
              <a:ext uri="{FF2B5EF4-FFF2-40B4-BE49-F238E27FC236}">
                <a16:creationId xmlns:a16="http://schemas.microsoft.com/office/drawing/2014/main" id="{0D558997-9E73-BF1F-784A-0DA1E4E974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2382743"/>
              </p:ext>
            </p:extLst>
          </p:nvPr>
        </p:nvGraphicFramePr>
        <p:xfrm>
          <a:off x="6858000" y="1088356"/>
          <a:ext cx="5343532" cy="70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35883">
                  <a:extLst>
                    <a:ext uri="{9D8B030D-6E8A-4147-A177-3AD203B41FA5}">
                      <a16:colId xmlns:a16="http://schemas.microsoft.com/office/drawing/2014/main" val="4143783995"/>
                    </a:ext>
                  </a:extLst>
                </a:gridCol>
                <a:gridCol w="1335883">
                  <a:extLst>
                    <a:ext uri="{9D8B030D-6E8A-4147-A177-3AD203B41FA5}">
                      <a16:colId xmlns:a16="http://schemas.microsoft.com/office/drawing/2014/main" val="2415228631"/>
                    </a:ext>
                  </a:extLst>
                </a:gridCol>
                <a:gridCol w="1335883">
                  <a:extLst>
                    <a:ext uri="{9D8B030D-6E8A-4147-A177-3AD203B41FA5}">
                      <a16:colId xmlns:a16="http://schemas.microsoft.com/office/drawing/2014/main" val="2605829935"/>
                    </a:ext>
                  </a:extLst>
                </a:gridCol>
                <a:gridCol w="1335883">
                  <a:extLst>
                    <a:ext uri="{9D8B030D-6E8A-4147-A177-3AD203B41FA5}">
                      <a16:colId xmlns:a16="http://schemas.microsoft.com/office/drawing/2014/main" val="1967693679"/>
                    </a:ext>
                  </a:extLst>
                </a:gridCol>
              </a:tblGrid>
              <a:tr h="702000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[</a:t>
                      </a:r>
                      <a:r>
                        <a:rPr lang="en-US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-s</a:t>
                      </a:r>
                      <a:r>
                        <a:rPr lang="en-US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]</a:t>
                      </a:r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[</a:t>
                      </a:r>
                      <a:r>
                        <a:rPr lang="en-US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ß</a:t>
                      </a:r>
                      <a:r>
                        <a:rPr lang="en-US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]</a:t>
                      </a:r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[</a:t>
                      </a:r>
                      <a:r>
                        <a:rPr lang="en-US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ss</a:t>
                      </a:r>
                      <a:r>
                        <a:rPr lang="en-US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]</a:t>
                      </a:r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[</a:t>
                      </a:r>
                      <a:r>
                        <a:rPr lang="en-US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-s-</a:t>
                      </a:r>
                      <a:r>
                        <a:rPr lang="en-US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]</a:t>
                      </a:r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8919190"/>
                  </a:ext>
                </a:extLst>
              </a:tr>
            </a:tbl>
          </a:graphicData>
        </a:graphic>
      </p:graphicFrame>
      <p:grpSp>
        <p:nvGrpSpPr>
          <p:cNvPr id="99" name="Group 98">
            <a:extLst>
              <a:ext uri="{FF2B5EF4-FFF2-40B4-BE49-F238E27FC236}">
                <a16:creationId xmlns:a16="http://schemas.microsoft.com/office/drawing/2014/main" id="{4A146A7D-06BB-478F-E7C5-5673E98C63FA}"/>
              </a:ext>
            </a:extLst>
          </p:cNvPr>
          <p:cNvGrpSpPr/>
          <p:nvPr/>
        </p:nvGrpSpPr>
        <p:grpSpPr>
          <a:xfrm>
            <a:off x="6239262" y="32163"/>
            <a:ext cx="932955" cy="310214"/>
            <a:chOff x="3709178" y="-2191245"/>
            <a:chExt cx="1584764" cy="969724"/>
          </a:xfrm>
        </p:grpSpPr>
        <p:pic>
          <p:nvPicPr>
            <p:cNvPr id="100" name="Picture 99" descr="Logo, icon&#10;&#10;Description automatically generated">
              <a:extLst>
                <a:ext uri="{FF2B5EF4-FFF2-40B4-BE49-F238E27FC236}">
                  <a16:creationId xmlns:a16="http://schemas.microsoft.com/office/drawing/2014/main" id="{CFAF7F66-86A0-96EA-6DE1-21F7FA8B49E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5373" y="-1840135"/>
              <a:ext cx="638569" cy="618614"/>
            </a:xfrm>
            <a:prstGeom prst="rect">
              <a:avLst/>
            </a:prstGeom>
          </p:spPr>
        </p:pic>
        <p:sp>
          <p:nvSpPr>
            <p:cNvPr id="101" name="Speech Bubble: Oval 100">
              <a:extLst>
                <a:ext uri="{FF2B5EF4-FFF2-40B4-BE49-F238E27FC236}">
                  <a16:creationId xmlns:a16="http://schemas.microsoft.com/office/drawing/2014/main" id="{EBC51125-D6CE-4BF5-CC99-D0B244A8FB7D}"/>
                </a:ext>
              </a:extLst>
            </p:cNvPr>
            <p:cNvSpPr/>
            <p:nvPr/>
          </p:nvSpPr>
          <p:spPr>
            <a:xfrm>
              <a:off x="3709178" y="-2191245"/>
              <a:ext cx="818287" cy="775441"/>
            </a:xfrm>
            <a:prstGeom prst="wedgeEllipseCallout">
              <a:avLst>
                <a:gd name="adj1" fmla="val 80935"/>
                <a:gd name="adj2" fmla="val 35126"/>
              </a:avLst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b="1" dirty="0">
                  <a:solidFill>
                    <a:schemeClr val="bg1"/>
                  </a:solidFill>
                </a:rPr>
                <a:t>…</a:t>
              </a:r>
              <a:endParaRPr lang="en-GB" sz="3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CustomShape 2">
            <a:extLst>
              <a:ext uri="{FF2B5EF4-FFF2-40B4-BE49-F238E27FC236}">
                <a16:creationId xmlns:a16="http://schemas.microsoft.com/office/drawing/2014/main" id="{5E630973-50E5-C3A8-7EB4-DBA450F65073}"/>
              </a:ext>
            </a:extLst>
          </p:cNvPr>
          <p:cNvSpPr/>
          <p:nvPr/>
        </p:nvSpPr>
        <p:spPr>
          <a:xfrm>
            <a:off x="5473883" y="855627"/>
            <a:ext cx="796914" cy="30585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H</a:t>
            </a:r>
            <a:r>
              <a:rPr kumimoji="0" lang="en-GB" sz="1200" b="1" i="0" u="none" strike="noStrike" kern="1200" cap="none" spc="-1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äu</a:t>
            </a:r>
            <a:r>
              <a:rPr kumimoji="0" lang="en-GB" sz="12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ser</a:t>
            </a:r>
            <a:endParaRPr kumimoji="0" lang="en-GB" sz="1200" b="1" i="0" u="none" strike="noStrike" kern="1200" cap="none" spc="-1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cs typeface="+mn-cs"/>
            </a:endParaRPr>
          </a:p>
        </p:txBody>
      </p:sp>
      <p:pic>
        <p:nvPicPr>
          <p:cNvPr id="3" name="Picture 2" descr="house">
            <a:extLst>
              <a:ext uri="{FF2B5EF4-FFF2-40B4-BE49-F238E27FC236}">
                <a16:creationId xmlns:a16="http://schemas.microsoft.com/office/drawing/2014/main" id="{1FE7A0BD-4DE0-0BFA-96BD-4F78892E92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0698" y="584096"/>
            <a:ext cx="538419" cy="354547"/>
          </a:xfrm>
          <a:prstGeom prst="rect">
            <a:avLst/>
          </a:prstGeom>
        </p:spPr>
      </p:pic>
      <p:pic>
        <p:nvPicPr>
          <p:cNvPr id="4" name="Picture 3" descr="house">
            <a:extLst>
              <a:ext uri="{FF2B5EF4-FFF2-40B4-BE49-F238E27FC236}">
                <a16:creationId xmlns:a16="http://schemas.microsoft.com/office/drawing/2014/main" id="{B650A58A-0B60-854F-04D1-A3863F6F11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5405" y="568503"/>
            <a:ext cx="585777" cy="385732"/>
          </a:xfrm>
          <a:prstGeom prst="rect">
            <a:avLst/>
          </a:prstGeom>
        </p:spPr>
      </p:pic>
      <p:sp>
        <p:nvSpPr>
          <p:cNvPr id="7" name="CustomShape 2">
            <a:extLst>
              <a:ext uri="{FF2B5EF4-FFF2-40B4-BE49-F238E27FC236}">
                <a16:creationId xmlns:a16="http://schemas.microsoft.com/office/drawing/2014/main" id="{3BCE3C96-94D1-9F92-A11D-AA459E555E7D}"/>
              </a:ext>
            </a:extLst>
          </p:cNvPr>
          <p:cNvSpPr/>
          <p:nvPr/>
        </p:nvSpPr>
        <p:spPr>
          <a:xfrm>
            <a:off x="6801918" y="869336"/>
            <a:ext cx="1003242" cy="25245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-1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sch</a:t>
            </a:r>
            <a:r>
              <a:rPr kumimoji="0" lang="en-GB" sz="12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reiben</a:t>
            </a:r>
            <a:endParaRPr kumimoji="0" lang="en-GB" sz="1200" b="1" i="0" u="none" strike="noStrike" kern="1200" cap="none" spc="-1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cs typeface="+mn-cs"/>
            </a:endParaRPr>
          </a:p>
        </p:txBody>
      </p:sp>
      <p:pic>
        <p:nvPicPr>
          <p:cNvPr id="8" name="Picture 7" descr="boy writing">
            <a:extLst>
              <a:ext uri="{FF2B5EF4-FFF2-40B4-BE49-F238E27FC236}">
                <a16:creationId xmlns:a16="http://schemas.microsoft.com/office/drawing/2014/main" id="{8857E876-F5C1-7072-D804-28E5B5F5A0D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7735" y="381575"/>
            <a:ext cx="573723" cy="60834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6D40F96-1DA4-40B0-1064-40E4E8011ACE}"/>
              </a:ext>
            </a:extLst>
          </p:cNvPr>
          <p:cNvSpPr/>
          <p:nvPr/>
        </p:nvSpPr>
        <p:spPr>
          <a:xfrm>
            <a:off x="8195427" y="868816"/>
            <a:ext cx="53893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st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ark</a:t>
            </a:r>
          </a:p>
        </p:txBody>
      </p:sp>
      <p:pic>
        <p:nvPicPr>
          <p:cNvPr id="10" name="Picture 9" descr="man lifting a dumbell">
            <a:extLst>
              <a:ext uri="{FF2B5EF4-FFF2-40B4-BE49-F238E27FC236}">
                <a16:creationId xmlns:a16="http://schemas.microsoft.com/office/drawing/2014/main" id="{84FCE79C-AB97-8C2D-43FD-4E103A8F8AD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1475" y="372578"/>
            <a:ext cx="550971" cy="654277"/>
          </a:xfrm>
          <a:prstGeom prst="rect">
            <a:avLst/>
          </a:prstGeom>
        </p:spPr>
      </p:pic>
      <p:pic>
        <p:nvPicPr>
          <p:cNvPr id="11" name="Picture 10" descr="baby playing">
            <a:extLst>
              <a:ext uri="{FF2B5EF4-FFF2-40B4-BE49-F238E27FC236}">
                <a16:creationId xmlns:a16="http://schemas.microsoft.com/office/drawing/2014/main" id="{97B0D6BD-3243-0890-F679-9DC236FCCDF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4593" y="393320"/>
            <a:ext cx="761291" cy="654277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F5ABDBE-C9BC-E861-FA1F-C31679D1A2A6}"/>
              </a:ext>
            </a:extLst>
          </p:cNvPr>
          <p:cNvSpPr/>
          <p:nvPr/>
        </p:nvSpPr>
        <p:spPr>
          <a:xfrm>
            <a:off x="9490686" y="862144"/>
            <a:ext cx="7152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sp</a:t>
            </a:r>
            <a:r>
              <a:rPr kumimoji="0" lang="en-GB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ielen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5B19759-1A1F-C552-8CF0-163B5756D9E0}"/>
              </a:ext>
            </a:extLst>
          </p:cNvPr>
          <p:cNvSpPr/>
          <p:nvPr/>
        </p:nvSpPr>
        <p:spPr>
          <a:xfrm>
            <a:off x="10872571" y="856122"/>
            <a:ext cx="67358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GB" sz="1200" b="1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s</a:t>
            </a:r>
            <a:r>
              <a:rPr lang="en-GB" sz="12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ingen</a:t>
            </a:r>
            <a:endParaRPr kumimoji="0" lang="en-GB" sz="1200" b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pic>
        <p:nvPicPr>
          <p:cNvPr id="14" name="Picture 13" descr="A picture containing text&#10;&#10;Description automatically generated">
            <a:extLst>
              <a:ext uri="{FF2B5EF4-FFF2-40B4-BE49-F238E27FC236}">
                <a16:creationId xmlns:a16="http://schemas.microsoft.com/office/drawing/2014/main" id="{61210631-C490-67E5-D004-E432B2DE3F1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92"/>
          <a:stretch/>
        </p:blipFill>
        <p:spPr>
          <a:xfrm>
            <a:off x="10924219" y="458230"/>
            <a:ext cx="1475853" cy="592166"/>
          </a:xfrm>
          <a:prstGeom prst="rect">
            <a:avLst/>
          </a:prstGeom>
        </p:spPr>
      </p:pic>
      <p:sp>
        <p:nvSpPr>
          <p:cNvPr id="15" name="CustomShape 2">
            <a:extLst>
              <a:ext uri="{FF2B5EF4-FFF2-40B4-BE49-F238E27FC236}">
                <a16:creationId xmlns:a16="http://schemas.microsoft.com/office/drawing/2014/main" id="{D999BC36-D431-D10E-791F-3644E60BF336}"/>
              </a:ext>
            </a:extLst>
          </p:cNvPr>
          <p:cNvSpPr/>
          <p:nvPr/>
        </p:nvSpPr>
        <p:spPr>
          <a:xfrm>
            <a:off x="10735882" y="1566526"/>
            <a:ext cx="967027" cy="25614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lang</a:t>
            </a:r>
            <a:r>
              <a:rPr lang="en-GB" sz="12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s</a:t>
            </a:r>
            <a:r>
              <a:rPr lang="en-GB" sz="1200" b="1" spc="-1" dirty="0">
                <a:solidFill>
                  <a:srgbClr val="002060"/>
                </a:solidFill>
                <a:latin typeface="Century Gothic" panose="020B0502020202020204" pitchFamily="34" charset="0"/>
              </a:rPr>
              <a:t>am</a:t>
            </a:r>
            <a:endParaRPr kumimoji="0" lang="en-GB" sz="1200" b="1" i="0" u="none" strike="noStrike" kern="1200" cap="none" spc="-1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33ED1A6-E30B-3412-6F01-51F33EC5C5D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415470" y="1120329"/>
            <a:ext cx="666236" cy="532397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0BED0385-427F-9B25-3162-83134DD7AF80}"/>
              </a:ext>
            </a:extLst>
          </p:cNvPr>
          <p:cNvSpPr/>
          <p:nvPr/>
        </p:nvSpPr>
        <p:spPr>
          <a:xfrm>
            <a:off x="8196815" y="1545673"/>
            <a:ext cx="529311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gro</a:t>
            </a:r>
            <a:r>
              <a:rPr kumimoji="0" lang="en-GB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ß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18" name="Picture 17" descr="tall man next to a big ruler held by a small girl">
            <a:extLst>
              <a:ext uri="{FF2B5EF4-FFF2-40B4-BE49-F238E27FC236}">
                <a16:creationId xmlns:a16="http://schemas.microsoft.com/office/drawing/2014/main" id="{9596C4FB-0613-C67F-52F0-224169029D3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6426" y="1096685"/>
            <a:ext cx="384141" cy="685341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AA972730-BF47-A46D-554A-C84135DAE3FC}"/>
              </a:ext>
            </a:extLst>
          </p:cNvPr>
          <p:cNvSpPr/>
          <p:nvPr/>
        </p:nvSpPr>
        <p:spPr>
          <a:xfrm>
            <a:off x="9516576" y="1545673"/>
            <a:ext cx="6126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</a:t>
            </a:r>
            <a:r>
              <a:rPr kumimoji="0" lang="en-GB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ss</a:t>
            </a:r>
            <a:r>
              <a:rPr kumimoji="0" lang="en-GB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en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14A6B9E-DF71-B67C-520F-05000B36D7C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148668" y="1110278"/>
            <a:ext cx="634868" cy="634868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16BC325F-207E-8E29-5EC2-0E622CBAE22E}"/>
              </a:ext>
            </a:extLst>
          </p:cNvPr>
          <p:cNvSpPr/>
          <p:nvPr/>
        </p:nvSpPr>
        <p:spPr>
          <a:xfrm>
            <a:off x="6845782" y="1545673"/>
            <a:ext cx="718465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tschü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ss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7EF83CD7-1AEA-B7FD-589D-D5C84D3C70A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522019" y="1112621"/>
            <a:ext cx="603401" cy="612407"/>
          </a:xfrm>
          <a:prstGeom prst="rect">
            <a:avLst/>
          </a:prstGeom>
        </p:spPr>
      </p:pic>
      <p:sp>
        <p:nvSpPr>
          <p:cNvPr id="23" name="Speech Bubble: Rectangle with Corners Rounded 22">
            <a:extLst>
              <a:ext uri="{FF2B5EF4-FFF2-40B4-BE49-F238E27FC236}">
                <a16:creationId xmlns:a16="http://schemas.microsoft.com/office/drawing/2014/main" id="{3C73E1F5-73F7-DFB6-79DF-E704F2984A8A}"/>
              </a:ext>
            </a:extLst>
          </p:cNvPr>
          <p:cNvSpPr/>
          <p:nvPr/>
        </p:nvSpPr>
        <p:spPr>
          <a:xfrm>
            <a:off x="5551954" y="1125335"/>
            <a:ext cx="1248394" cy="666458"/>
          </a:xfrm>
          <a:prstGeom prst="wedgeRoundRectCallout">
            <a:avLst>
              <a:gd name="adj1" fmla="val 56820"/>
              <a:gd name="adj2" fmla="val 24432"/>
              <a:gd name="adj3" fmla="val 16667"/>
            </a:avLst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This can be written with ‘s’ or ‘ss’ at the end.</a:t>
            </a:r>
          </a:p>
        </p:txBody>
      </p:sp>
      <p:graphicFrame>
        <p:nvGraphicFramePr>
          <p:cNvPr id="31" name="Table 107">
            <a:extLst>
              <a:ext uri="{FF2B5EF4-FFF2-40B4-BE49-F238E27FC236}">
                <a16:creationId xmlns:a16="http://schemas.microsoft.com/office/drawing/2014/main" id="{89EF1D59-8E28-24D7-70F6-39EBD5F02C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6039871"/>
              </p:ext>
            </p:extLst>
          </p:nvPr>
        </p:nvGraphicFramePr>
        <p:xfrm>
          <a:off x="5498989" y="1798032"/>
          <a:ext cx="6693011" cy="46175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693011">
                  <a:extLst>
                    <a:ext uri="{9D8B030D-6E8A-4147-A177-3AD203B41FA5}">
                      <a16:colId xmlns:a16="http://schemas.microsoft.com/office/drawing/2014/main" val="4143783995"/>
                    </a:ext>
                  </a:extLst>
                </a:gridCol>
              </a:tblGrid>
              <a:tr h="461757"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8919190"/>
                  </a:ext>
                </a:extLst>
              </a:tr>
            </a:tbl>
          </a:graphicData>
        </a:graphic>
      </p:graphicFrame>
      <p:sp>
        <p:nvSpPr>
          <p:cNvPr id="33" name="CustomShape 3">
            <a:extLst>
              <a:ext uri="{FF2B5EF4-FFF2-40B4-BE49-F238E27FC236}">
                <a16:creationId xmlns:a16="http://schemas.microsoft.com/office/drawing/2014/main" id="{DB3B170F-E9F6-9524-7D68-393C4804E074}"/>
              </a:ext>
            </a:extLst>
          </p:cNvPr>
          <p:cNvSpPr/>
          <p:nvPr/>
        </p:nvSpPr>
        <p:spPr>
          <a:xfrm>
            <a:off x="5444153" y="1761653"/>
            <a:ext cx="1989829" cy="24139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Use </a:t>
            </a:r>
            <a:r>
              <a:rPr kumimoji="0" lang="en-GB" sz="105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Uhr</a:t>
            </a:r>
            <a:r>
              <a:rPr kumimoji="0" lang="en-GB" sz="105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to mean </a:t>
            </a:r>
            <a:r>
              <a:rPr kumimoji="0" lang="en-GB" sz="1050" b="0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o’clock</a:t>
            </a:r>
            <a:r>
              <a:rPr kumimoji="0" lang="en-GB" sz="105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:</a:t>
            </a:r>
            <a:endParaRPr kumimoji="0" lang="en-GB" sz="105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4" name="CustomShape 4">
            <a:extLst>
              <a:ext uri="{FF2B5EF4-FFF2-40B4-BE49-F238E27FC236}">
                <a16:creationId xmlns:a16="http://schemas.microsoft.com/office/drawing/2014/main" id="{654A6152-C8FC-590D-4FDE-4769B49F1FDF}"/>
              </a:ext>
            </a:extLst>
          </p:cNvPr>
          <p:cNvSpPr/>
          <p:nvPr/>
        </p:nvSpPr>
        <p:spPr>
          <a:xfrm>
            <a:off x="7096821" y="1761532"/>
            <a:ext cx="1217728" cy="26013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Es </a:t>
            </a:r>
            <a:r>
              <a:rPr kumimoji="0" lang="en-GB" sz="105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ist</a:t>
            </a:r>
            <a:r>
              <a:rPr kumimoji="0" lang="en-GB" sz="105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 </a:t>
            </a:r>
            <a:r>
              <a:rPr kumimoji="0" lang="en-GB" sz="105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zwei</a:t>
            </a:r>
            <a:r>
              <a:rPr kumimoji="0" lang="en-GB" sz="105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 </a:t>
            </a:r>
            <a:r>
              <a:rPr lang="en-GB" sz="1050" b="1" dirty="0" err="1">
                <a:solidFill>
                  <a:srgbClr val="00B050"/>
                </a:solidFill>
                <a:latin typeface="Century Gothic" panose="020B0502020202020204" pitchFamily="34" charset="0"/>
              </a:rPr>
              <a:t>Uhr</a:t>
            </a:r>
            <a:r>
              <a:rPr kumimoji="0" lang="en-GB" sz="1050" b="1" i="0" u="none" strike="noStrike" kern="1200" cap="none" spc="-1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.</a:t>
            </a:r>
            <a:endParaRPr kumimoji="0" lang="en-GB" sz="1050" b="0" i="0" u="none" strike="noStrike" kern="1200" cap="none" spc="-1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cs typeface="+mn-cs"/>
            </a:endParaRPr>
          </a:p>
        </p:txBody>
      </p:sp>
      <p:sp>
        <p:nvSpPr>
          <p:cNvPr id="35" name="CustomShape 5">
            <a:extLst>
              <a:ext uri="{FF2B5EF4-FFF2-40B4-BE49-F238E27FC236}">
                <a16:creationId xmlns:a16="http://schemas.microsoft.com/office/drawing/2014/main" id="{45497B59-B112-D943-086F-54B1B8D226E5}"/>
              </a:ext>
            </a:extLst>
          </p:cNvPr>
          <p:cNvSpPr/>
          <p:nvPr/>
        </p:nvSpPr>
        <p:spPr>
          <a:xfrm>
            <a:off x="8073270" y="1763089"/>
            <a:ext cx="1220301" cy="26013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1" u="none" strike="noStrike" kern="1200" cap="none" spc="-1" normalizeH="0" baseline="0" noProof="0" dirty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It is two </a:t>
            </a:r>
            <a:r>
              <a:rPr kumimoji="0" lang="en-GB" sz="1050" b="1" i="1" u="none" strike="noStrike" kern="1200" cap="none" spc="-1" normalizeH="0" baseline="0" noProof="0" dirty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o’clock</a:t>
            </a:r>
            <a:r>
              <a:rPr kumimoji="0" lang="en-GB" sz="1050" b="0" i="1" u="none" strike="noStrike" kern="1200" cap="none" spc="-1" normalizeH="0" baseline="0" noProof="0" dirty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.</a:t>
            </a:r>
            <a:endParaRPr kumimoji="0" lang="en-GB" sz="1050" b="0" i="1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cs typeface="+mn-cs"/>
            </a:endParaRPr>
          </a:p>
        </p:txBody>
      </p:sp>
      <p:sp>
        <p:nvSpPr>
          <p:cNvPr id="36" name="CustomShape 4">
            <a:extLst>
              <a:ext uri="{FF2B5EF4-FFF2-40B4-BE49-F238E27FC236}">
                <a16:creationId xmlns:a16="http://schemas.microsoft.com/office/drawing/2014/main" id="{6DE1CD95-9733-022D-6EA8-3EBCAD49EEA7}"/>
              </a:ext>
            </a:extLst>
          </p:cNvPr>
          <p:cNvSpPr/>
          <p:nvPr/>
        </p:nvSpPr>
        <p:spPr>
          <a:xfrm>
            <a:off x="6749839" y="1918777"/>
            <a:ext cx="1599243" cy="25307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Ich</a:t>
            </a:r>
            <a:r>
              <a:rPr kumimoji="0" lang="en-GB" sz="1050" b="1" i="0" u="none" strike="noStrike" kern="1200" cap="none" spc="-1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 </a:t>
            </a:r>
            <a:r>
              <a:rPr kumimoji="0" lang="en-GB" sz="105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laufe</a:t>
            </a:r>
            <a:r>
              <a:rPr kumimoji="0" lang="en-GB" sz="105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 </a:t>
            </a:r>
            <a:r>
              <a:rPr lang="en-GB" sz="1050" b="1" dirty="0">
                <a:solidFill>
                  <a:srgbClr val="00B050"/>
                </a:solidFill>
                <a:latin typeface="Century Gothic" panose="020B0502020202020204" pitchFamily="34" charset="0"/>
              </a:rPr>
              <a:t>um</a:t>
            </a:r>
            <a:r>
              <a:rPr kumimoji="0" lang="en-GB" sz="105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 </a:t>
            </a:r>
            <a:r>
              <a:rPr kumimoji="0" lang="en-GB" sz="105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zwei</a:t>
            </a:r>
            <a:r>
              <a:rPr kumimoji="0" lang="en-GB" sz="105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 </a:t>
            </a:r>
            <a:r>
              <a:rPr kumimoji="0" lang="en-GB" sz="105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Uhr</a:t>
            </a:r>
            <a:r>
              <a:rPr kumimoji="0" lang="en-GB" sz="105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.</a:t>
            </a:r>
            <a:endParaRPr kumimoji="0" lang="en-GB" sz="1050" i="0" u="none" strike="noStrike" kern="1200" cap="none" spc="-1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37" name="CustomShape 5">
            <a:extLst>
              <a:ext uri="{FF2B5EF4-FFF2-40B4-BE49-F238E27FC236}">
                <a16:creationId xmlns:a16="http://schemas.microsoft.com/office/drawing/2014/main" id="{493FDD0A-0743-2FF4-45D5-FAA55DFD704C}"/>
              </a:ext>
            </a:extLst>
          </p:cNvPr>
          <p:cNvSpPr/>
          <p:nvPr/>
        </p:nvSpPr>
        <p:spPr>
          <a:xfrm>
            <a:off x="8230291" y="1921034"/>
            <a:ext cx="1602622" cy="25307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1" u="none" strike="noStrike" kern="1200" cap="none" spc="-1" normalizeH="0" baseline="0" noProof="0" dirty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I run </a:t>
            </a:r>
            <a:r>
              <a:rPr kumimoji="0" lang="en-GB" sz="1050" b="1" i="1" u="none" strike="noStrike" kern="1200" cap="none" spc="-1" normalizeH="0" baseline="0" noProof="0" dirty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at</a:t>
            </a:r>
            <a:r>
              <a:rPr kumimoji="0" lang="en-GB" sz="1050" b="0" i="1" u="none" strike="noStrike" kern="1200" cap="none" spc="-1" normalizeH="0" baseline="0" noProof="0" dirty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 two</a:t>
            </a:r>
            <a:r>
              <a:rPr kumimoji="0" lang="en-GB" sz="1050" b="0" i="1" u="none" strike="noStrike" kern="1200" cap="none" spc="-1" normalizeH="0" noProof="0" dirty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 </a:t>
            </a:r>
            <a:r>
              <a:rPr kumimoji="0" lang="en-GB" sz="1050" i="1" u="none" strike="noStrike" kern="1200" cap="none" spc="-1" normalizeH="0" baseline="0" noProof="0" dirty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o’clock</a:t>
            </a:r>
            <a:r>
              <a:rPr kumimoji="0" lang="en-GB" sz="1050" b="0" i="1" u="none" strike="noStrike" kern="1200" cap="none" spc="-1" normalizeH="0" baseline="0" noProof="0" dirty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.</a:t>
            </a:r>
            <a:endParaRPr kumimoji="0" lang="en-GB" sz="1050" b="0" i="1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cs typeface="+mn-cs"/>
            </a:endParaRPr>
          </a:p>
        </p:txBody>
      </p:sp>
      <p:sp>
        <p:nvSpPr>
          <p:cNvPr id="38" name="CustomShape 3">
            <a:extLst>
              <a:ext uri="{FF2B5EF4-FFF2-40B4-BE49-F238E27FC236}">
                <a16:creationId xmlns:a16="http://schemas.microsoft.com/office/drawing/2014/main" id="{4A9BD976-C91B-C619-1439-35CF50D6393C}"/>
              </a:ext>
            </a:extLst>
          </p:cNvPr>
          <p:cNvSpPr/>
          <p:nvPr/>
        </p:nvSpPr>
        <p:spPr>
          <a:xfrm>
            <a:off x="5437794" y="1917580"/>
            <a:ext cx="1989829" cy="24139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Use </a:t>
            </a:r>
            <a:r>
              <a: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um</a:t>
            </a:r>
            <a:r>
              <a:rPr kumimoji="0" lang="en-GB" sz="105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to mean </a:t>
            </a:r>
            <a:r>
              <a:rPr kumimoji="0" lang="en-GB" sz="1050" b="0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at</a:t>
            </a:r>
            <a:r>
              <a:rPr kumimoji="0" lang="en-GB" sz="105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:</a:t>
            </a:r>
            <a:endParaRPr kumimoji="0" lang="en-GB" sz="105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9" name="CustomShape 4">
            <a:extLst>
              <a:ext uri="{FF2B5EF4-FFF2-40B4-BE49-F238E27FC236}">
                <a16:creationId xmlns:a16="http://schemas.microsoft.com/office/drawing/2014/main" id="{255C0423-3805-5FA7-FA32-EEE39497B1FA}"/>
              </a:ext>
            </a:extLst>
          </p:cNvPr>
          <p:cNvSpPr/>
          <p:nvPr/>
        </p:nvSpPr>
        <p:spPr>
          <a:xfrm>
            <a:off x="9722703" y="2054630"/>
            <a:ext cx="2184304" cy="23658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lvl="0">
              <a:defRPr/>
            </a:pPr>
            <a:r>
              <a:rPr kumimoji="0" lang="en-GB" sz="105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Um </a:t>
            </a:r>
            <a:r>
              <a:rPr kumimoji="0" lang="en-GB" sz="105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zwei</a:t>
            </a:r>
            <a:r>
              <a:rPr kumimoji="0" lang="en-GB" sz="105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 </a:t>
            </a:r>
            <a:r>
              <a:rPr kumimoji="0" lang="en-GB" sz="105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Uhr</a:t>
            </a:r>
            <a:r>
              <a:rPr lang="en-GB" sz="1050" spc="-1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  <a:t> </a:t>
            </a:r>
            <a:r>
              <a:rPr lang="en-GB" sz="1050" b="1" spc="-1" dirty="0" err="1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  <a:t>laufe</a:t>
            </a:r>
            <a:r>
              <a:rPr lang="en-GB" sz="1050" b="1" spc="-1" dirty="0">
                <a:solidFill>
                  <a:srgbClr val="92D050"/>
                </a:solidFill>
                <a:latin typeface="Century Gothic" panose="020B0502020202020204" pitchFamily="34" charset="0"/>
                <a:ea typeface="Century Gothic"/>
              </a:rPr>
              <a:t> </a:t>
            </a:r>
            <a:r>
              <a:rPr lang="en-GB" sz="1050" b="1" spc="-1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  <a:t>ich. </a:t>
            </a:r>
            <a:endParaRPr kumimoji="0" lang="en-GB" sz="1050" b="1" i="0" u="none" strike="noStrike" kern="1200" cap="none" spc="-1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40" name="CustomShape 3">
            <a:extLst>
              <a:ext uri="{FF2B5EF4-FFF2-40B4-BE49-F238E27FC236}">
                <a16:creationId xmlns:a16="http://schemas.microsoft.com/office/drawing/2014/main" id="{761B6DCD-D8BF-49D9-FD18-DEFECD9ED68D}"/>
              </a:ext>
            </a:extLst>
          </p:cNvPr>
          <p:cNvSpPr/>
          <p:nvPr/>
        </p:nvSpPr>
        <p:spPr>
          <a:xfrm>
            <a:off x="5444153" y="2056576"/>
            <a:ext cx="4568034" cy="25777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If you start with the time, swap verb and subject for Word Order 2:</a:t>
            </a:r>
            <a:endParaRPr kumimoji="0" lang="en-GB" sz="105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58" name="Google Shape;180;p8">
            <a:extLst>
              <a:ext uri="{FF2B5EF4-FFF2-40B4-BE49-F238E27FC236}">
                <a16:creationId xmlns:a16="http://schemas.microsoft.com/office/drawing/2014/main" id="{278BCDA7-B236-4EDE-E5CC-DACB1D636CDD}"/>
              </a:ext>
            </a:extLst>
          </p:cNvPr>
          <p:cNvPicPr/>
          <p:nvPr/>
        </p:nvPicPr>
        <p:blipFill>
          <a:blip r:embed="rId12"/>
          <a:stretch/>
        </p:blipFill>
        <p:spPr>
          <a:xfrm>
            <a:off x="9686633" y="1795947"/>
            <a:ext cx="180982" cy="323565"/>
          </a:xfrm>
          <a:prstGeom prst="rect">
            <a:avLst/>
          </a:prstGeom>
          <a:ln>
            <a:noFill/>
          </a:ln>
        </p:spPr>
      </p:pic>
      <p:pic>
        <p:nvPicPr>
          <p:cNvPr id="59" name="Picture 58" descr="Free vector graphics of Exercise">
            <a:extLst>
              <a:ext uri="{FF2B5EF4-FFF2-40B4-BE49-F238E27FC236}">
                <a16:creationId xmlns:a16="http://schemas.microsoft.com/office/drawing/2014/main" id="{A36F33CC-C77A-53D4-9568-90E2307AD5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1210" y="1820922"/>
            <a:ext cx="155125" cy="310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59" descr="A close up of a clock&#10;&#10;Description automatically generated">
            <a:extLst>
              <a:ext uri="{FF2B5EF4-FFF2-40B4-BE49-F238E27FC236}">
                <a16:creationId xmlns:a16="http://schemas.microsoft.com/office/drawing/2014/main" id="{A6582676-FA35-724E-7E66-9B48672D5EB1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7411" y="1765751"/>
            <a:ext cx="413462" cy="395706"/>
          </a:xfrm>
          <a:prstGeom prst="rect">
            <a:avLst/>
          </a:prstGeom>
        </p:spPr>
      </p:pic>
      <p:pic>
        <p:nvPicPr>
          <p:cNvPr id="61" name="Picture 60" descr="Shape, circle&#10;&#10;Description automatically generated">
            <a:extLst>
              <a:ext uri="{FF2B5EF4-FFF2-40B4-BE49-F238E27FC236}">
                <a16:creationId xmlns:a16="http://schemas.microsoft.com/office/drawing/2014/main" id="{5E4974CD-07AB-5BED-B2A1-DDD4645B231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7690" y="2827540"/>
            <a:ext cx="329530" cy="321250"/>
          </a:xfrm>
          <a:prstGeom prst="rect">
            <a:avLst/>
          </a:prstGeom>
        </p:spPr>
      </p:pic>
      <p:sp>
        <p:nvSpPr>
          <p:cNvPr id="62" name="TextBox 61">
            <a:extLst>
              <a:ext uri="{FF2B5EF4-FFF2-40B4-BE49-F238E27FC236}">
                <a16:creationId xmlns:a16="http://schemas.microsoft.com/office/drawing/2014/main" id="{1DB60276-AC64-EDBD-1855-23C2F3942985}"/>
              </a:ext>
            </a:extLst>
          </p:cNvPr>
          <p:cNvSpPr txBox="1"/>
          <p:nvPr/>
        </p:nvSpPr>
        <p:spPr>
          <a:xfrm>
            <a:off x="7784078" y="2768642"/>
            <a:ext cx="83228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05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Ich bin…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0DED477C-56E2-787F-6C08-3087921AC40E}"/>
              </a:ext>
            </a:extLst>
          </p:cNvPr>
          <p:cNvSpPr txBox="1"/>
          <p:nvPr/>
        </p:nvSpPr>
        <p:spPr>
          <a:xfrm>
            <a:off x="8771475" y="3698880"/>
            <a:ext cx="164249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05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…in</a:t>
            </a:r>
            <a:r>
              <a:rPr kumimoji="0" lang="en-GB" sz="105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kumimoji="0" lang="en-GB" sz="1050" b="1" i="0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der</a:t>
            </a:r>
            <a:r>
              <a:rPr kumimoji="0" lang="en-GB" sz="105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kumimoji="0" lang="en-GB" sz="105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Stadt</a:t>
            </a:r>
            <a:endParaRPr kumimoji="0" lang="en-GB" sz="105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A2C2CF72-994A-AF5A-F875-3AF5EF5604EB}"/>
              </a:ext>
            </a:extLst>
          </p:cNvPr>
          <p:cNvSpPr txBox="1"/>
          <p:nvPr/>
        </p:nvSpPr>
        <p:spPr>
          <a:xfrm>
            <a:off x="8771475" y="4116281"/>
            <a:ext cx="192298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05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…in </a:t>
            </a:r>
            <a:r>
              <a:rPr kumimoji="0" lang="en-GB" sz="1050" b="1" i="0" u="sng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dem</a:t>
            </a:r>
            <a:r>
              <a:rPr kumimoji="0" lang="en-GB" sz="1050" b="1" i="0" u="none" strike="noStrike" kern="0" cap="none" spc="0" normalizeH="0" baseline="0" noProof="0" dirty="0">
                <a:ln>
                  <a:noFill/>
                </a:ln>
                <a:solidFill>
                  <a:srgbClr val="C2931C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kumimoji="0" lang="en-GB" sz="105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Museum</a:t>
            </a:r>
            <a:endParaRPr kumimoji="0" lang="en-GB" sz="1050" b="1" i="0" u="none" strike="noStrike" kern="0" cap="none" spc="0" normalizeH="0" baseline="0" noProof="0" dirty="0">
              <a:ln>
                <a:noFill/>
              </a:ln>
              <a:solidFill>
                <a:srgbClr val="C2931C"/>
              </a:solidFill>
              <a:effectLst/>
              <a:uLnTx/>
              <a:uFillTx/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D303C5AC-4316-15FC-58F3-754FFCE8C47D}"/>
              </a:ext>
            </a:extLst>
          </p:cNvPr>
          <p:cNvSpPr txBox="1"/>
          <p:nvPr/>
        </p:nvSpPr>
        <p:spPr>
          <a:xfrm>
            <a:off x="8771475" y="3296345"/>
            <a:ext cx="112685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05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…in</a:t>
            </a:r>
            <a:r>
              <a:rPr kumimoji="0" lang="en-GB" sz="105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kumimoji="0" lang="en-GB" sz="1050" b="1" i="0" u="sng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dem</a:t>
            </a:r>
            <a:r>
              <a:rPr kumimoji="0" lang="en-GB" sz="105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kumimoji="0" lang="en-GB" sz="105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Park</a:t>
            </a:r>
            <a:endParaRPr kumimoji="0" lang="en-GB" sz="105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DEDD46FD-519F-1265-1869-CEEC08ACBDD4}"/>
              </a:ext>
            </a:extLst>
          </p:cNvPr>
          <p:cNvSpPr txBox="1"/>
          <p:nvPr/>
        </p:nvSpPr>
        <p:spPr>
          <a:xfrm>
            <a:off x="7831638" y="2916546"/>
            <a:ext cx="814869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i="1" spc="-1" dirty="0">
                <a:solidFill>
                  <a:srgbClr val="002060"/>
                </a:solidFill>
                <a:latin typeface="Century Gothic" panose="020B0502020202020204" pitchFamily="34" charset="0"/>
              </a:rPr>
              <a:t>I </a:t>
            </a:r>
            <a:r>
              <a:rPr lang="en-GB" sz="1050" i="1" spc="-1" dirty="0">
                <a:solidFill>
                  <a:srgbClr val="002060"/>
                </a:solidFill>
                <a:latin typeface="Century Gothic" panose="020B0502020202020204" pitchFamily="34" charset="0"/>
              </a:rPr>
              <a:t>am…</a:t>
            </a:r>
            <a:endParaRPr kumimoji="0" lang="en-GB" sz="1050" i="1" u="none" strike="noStrike" kern="1200" cap="none" spc="-1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58F03AAB-DF87-7790-09AC-637D90C0FFFA}"/>
              </a:ext>
            </a:extLst>
          </p:cNvPr>
          <p:cNvSpPr txBox="1"/>
          <p:nvPr/>
        </p:nvSpPr>
        <p:spPr>
          <a:xfrm>
            <a:off x="8771475" y="3470836"/>
            <a:ext cx="1589002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i="1" spc="-1" noProof="0" dirty="0">
                <a:solidFill>
                  <a:srgbClr val="002060"/>
                </a:solidFill>
                <a:latin typeface="Century Gothic" panose="020B0502020202020204" pitchFamily="34" charset="0"/>
              </a:rPr>
              <a:t>in the park</a:t>
            </a:r>
            <a:endParaRPr kumimoji="0" lang="en-GB" sz="1050" i="1" u="none" strike="noStrike" kern="1200" cap="none" spc="-1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EF759420-F9F1-A610-53AB-F080049CB0E4}"/>
              </a:ext>
            </a:extLst>
          </p:cNvPr>
          <p:cNvSpPr txBox="1"/>
          <p:nvPr/>
        </p:nvSpPr>
        <p:spPr>
          <a:xfrm>
            <a:off x="8771475" y="3896218"/>
            <a:ext cx="1295199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i="1" spc="-1" noProof="0" dirty="0">
                <a:solidFill>
                  <a:srgbClr val="002060"/>
                </a:solidFill>
                <a:latin typeface="Century Gothic" panose="020B0502020202020204" pitchFamily="34" charset="0"/>
              </a:rPr>
              <a:t>in the town</a:t>
            </a:r>
            <a:endParaRPr kumimoji="0" lang="en-GB" sz="1050" i="1" u="none" strike="noStrike" kern="1200" cap="none" spc="-1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20F2CB16-2D2D-8275-988E-9B774C06AF8B}"/>
              </a:ext>
            </a:extLst>
          </p:cNvPr>
          <p:cNvSpPr txBox="1"/>
          <p:nvPr/>
        </p:nvSpPr>
        <p:spPr>
          <a:xfrm>
            <a:off x="8771475" y="4267842"/>
            <a:ext cx="1172749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i="1" spc="-1" noProof="0" dirty="0">
                <a:solidFill>
                  <a:srgbClr val="002060"/>
                </a:solidFill>
                <a:latin typeface="Century Gothic" panose="020B0502020202020204" pitchFamily="34" charset="0"/>
              </a:rPr>
              <a:t>in the museum</a:t>
            </a:r>
            <a:endParaRPr kumimoji="0" lang="en-GB" sz="1050" i="1" u="none" strike="noStrike" kern="1200" cap="none" spc="-1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70" name="Rectangle: Rounded Corners 69">
            <a:extLst>
              <a:ext uri="{FF2B5EF4-FFF2-40B4-BE49-F238E27FC236}">
                <a16:creationId xmlns:a16="http://schemas.microsoft.com/office/drawing/2014/main" id="{5765D362-4DDF-239F-4FD6-8278B1881250}"/>
              </a:ext>
            </a:extLst>
          </p:cNvPr>
          <p:cNvSpPr/>
          <p:nvPr/>
        </p:nvSpPr>
        <p:spPr>
          <a:xfrm>
            <a:off x="7887820" y="3337419"/>
            <a:ext cx="846537" cy="188358"/>
          </a:xfrm>
          <a:prstGeom prst="roundRect">
            <a:avLst/>
          </a:prstGeom>
          <a:solidFill>
            <a:srgbClr val="00B0F0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masculine</a:t>
            </a:r>
          </a:p>
        </p:txBody>
      </p:sp>
      <p:sp>
        <p:nvSpPr>
          <p:cNvPr id="71" name="Rectangle: Rounded Corners 70">
            <a:extLst>
              <a:ext uri="{FF2B5EF4-FFF2-40B4-BE49-F238E27FC236}">
                <a16:creationId xmlns:a16="http://schemas.microsoft.com/office/drawing/2014/main" id="{EB060534-4011-9F0F-9E64-5BD14A6AE955}"/>
              </a:ext>
            </a:extLst>
          </p:cNvPr>
          <p:cNvSpPr/>
          <p:nvPr/>
        </p:nvSpPr>
        <p:spPr>
          <a:xfrm>
            <a:off x="7892210" y="3790541"/>
            <a:ext cx="846537" cy="188358"/>
          </a:xfrm>
          <a:prstGeom prst="roundRect">
            <a:avLst/>
          </a:prstGeom>
          <a:solidFill>
            <a:srgbClr val="FF0000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feminine</a:t>
            </a:r>
          </a:p>
        </p:txBody>
      </p:sp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id="{016BBA64-3FB8-924C-A855-623E6AE9E8C5}"/>
              </a:ext>
            </a:extLst>
          </p:cNvPr>
          <p:cNvSpPr/>
          <p:nvPr/>
        </p:nvSpPr>
        <p:spPr>
          <a:xfrm>
            <a:off x="7909238" y="4164062"/>
            <a:ext cx="846537" cy="188358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neuter</a:t>
            </a:r>
          </a:p>
        </p:txBody>
      </p:sp>
      <p:sp>
        <p:nvSpPr>
          <p:cNvPr id="79" name="Speech Bubble: Rectangle with Corners Rounded 78">
            <a:extLst>
              <a:ext uri="{FF2B5EF4-FFF2-40B4-BE49-F238E27FC236}">
                <a16:creationId xmlns:a16="http://schemas.microsoft.com/office/drawing/2014/main" id="{C960A7CA-3A68-449F-7835-28D5051401FE}"/>
              </a:ext>
            </a:extLst>
          </p:cNvPr>
          <p:cNvSpPr/>
          <p:nvPr/>
        </p:nvSpPr>
        <p:spPr>
          <a:xfrm>
            <a:off x="8977459" y="2839493"/>
            <a:ext cx="1006018" cy="371119"/>
          </a:xfrm>
          <a:prstGeom prst="wedgeRoundRectCallout">
            <a:avLst>
              <a:gd name="adj1" fmla="val 18844"/>
              <a:gd name="adj2" fmla="val 65677"/>
              <a:gd name="adj3" fmla="val 16667"/>
            </a:avLst>
          </a:prstGeom>
          <a:solidFill>
            <a:srgbClr val="DAE3F3"/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50" dirty="0">
                <a:solidFill>
                  <a:srgbClr val="002060"/>
                </a:solidFill>
                <a:latin typeface="Century Gothic" panose="020B0502020202020204" pitchFamily="34" charset="0"/>
              </a:rPr>
              <a:t>We shorten ‘</a:t>
            </a:r>
            <a:r>
              <a:rPr lang="en-US" sz="10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in dem</a:t>
            </a:r>
            <a:r>
              <a:rPr lang="en-US" sz="1050" dirty="0">
                <a:solidFill>
                  <a:srgbClr val="002060"/>
                </a:solidFill>
                <a:latin typeface="Century Gothic" panose="020B0502020202020204" pitchFamily="34" charset="0"/>
              </a:rPr>
              <a:t>‘ to ‘</a:t>
            </a:r>
            <a:r>
              <a:rPr lang="en-US" sz="105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im</a:t>
            </a:r>
            <a:r>
              <a:rPr lang="en-US" sz="10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’.</a:t>
            </a:r>
            <a:endParaRPr lang="en-GB" sz="105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B1970005-1CBB-1755-351D-3759674A5A6D}"/>
              </a:ext>
            </a:extLst>
          </p:cNvPr>
          <p:cNvSpPr txBox="1"/>
          <p:nvPr/>
        </p:nvSpPr>
        <p:spPr>
          <a:xfrm>
            <a:off x="9974002" y="3091212"/>
            <a:ext cx="100007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05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Ich </a:t>
            </a:r>
            <a:r>
              <a:rPr kumimoji="0" lang="en-GB" sz="1050" b="1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gehe</a:t>
            </a:r>
            <a:r>
              <a:rPr kumimoji="0" lang="en-GB" sz="105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…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165580FD-B4C1-DC91-3AC7-3F9B6943D1E7}"/>
              </a:ext>
            </a:extLst>
          </p:cNvPr>
          <p:cNvSpPr txBox="1"/>
          <p:nvPr/>
        </p:nvSpPr>
        <p:spPr>
          <a:xfrm>
            <a:off x="10897714" y="3766614"/>
            <a:ext cx="164249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05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…in</a:t>
            </a:r>
            <a:r>
              <a:rPr kumimoji="0" lang="en-GB" sz="105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kumimoji="0" lang="en-GB" sz="1050" b="1" i="0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die</a:t>
            </a:r>
            <a:r>
              <a:rPr kumimoji="0" lang="en-GB" sz="105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kumimoji="0" lang="en-GB" sz="105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Stadt</a:t>
            </a:r>
            <a:endParaRPr kumimoji="0" lang="en-GB" sz="105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CE2FCBCC-B47E-DF94-F43A-631A500D1B3B}"/>
              </a:ext>
            </a:extLst>
          </p:cNvPr>
          <p:cNvSpPr txBox="1"/>
          <p:nvPr/>
        </p:nvSpPr>
        <p:spPr>
          <a:xfrm>
            <a:off x="10908088" y="4127142"/>
            <a:ext cx="192298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05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…in </a:t>
            </a:r>
            <a:r>
              <a:rPr kumimoji="0" lang="en-GB" sz="1050" b="1" i="0" u="sng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das</a:t>
            </a:r>
            <a:r>
              <a:rPr kumimoji="0" lang="en-GB" sz="1050" b="1" i="0" u="none" strike="noStrike" kern="0" cap="none" spc="0" normalizeH="0" baseline="0" noProof="0" dirty="0">
                <a:ln>
                  <a:noFill/>
                </a:ln>
                <a:solidFill>
                  <a:srgbClr val="C2931C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kumimoji="0" lang="en-GB" sz="105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Museum</a:t>
            </a:r>
            <a:endParaRPr kumimoji="0" lang="en-GB" sz="1050" b="1" i="0" u="none" strike="noStrike" kern="0" cap="none" spc="0" normalizeH="0" baseline="0" noProof="0" dirty="0">
              <a:ln>
                <a:noFill/>
              </a:ln>
              <a:solidFill>
                <a:srgbClr val="C2931C"/>
              </a:solidFill>
              <a:effectLst/>
              <a:uLnTx/>
              <a:uFillTx/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9BC6ADA8-5E18-56BE-75A8-55CC673BDA82}"/>
              </a:ext>
            </a:extLst>
          </p:cNvPr>
          <p:cNvSpPr txBox="1"/>
          <p:nvPr/>
        </p:nvSpPr>
        <p:spPr>
          <a:xfrm>
            <a:off x="10888436" y="3417494"/>
            <a:ext cx="112685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05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…in</a:t>
            </a:r>
            <a:r>
              <a:rPr kumimoji="0" lang="en-GB" sz="105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kumimoji="0" lang="en-GB" sz="1050" b="1" i="0" u="sng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den</a:t>
            </a:r>
            <a:r>
              <a:rPr kumimoji="0" lang="en-GB" sz="105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kumimoji="0" lang="en-GB" sz="105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Park</a:t>
            </a:r>
            <a:endParaRPr kumimoji="0" lang="en-GB" sz="105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42C15835-5724-DB67-2EA3-B3D152961535}"/>
              </a:ext>
            </a:extLst>
          </p:cNvPr>
          <p:cNvSpPr txBox="1"/>
          <p:nvPr/>
        </p:nvSpPr>
        <p:spPr>
          <a:xfrm>
            <a:off x="10021562" y="3239116"/>
            <a:ext cx="814869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i="1" spc="-1" dirty="0">
                <a:solidFill>
                  <a:srgbClr val="002060"/>
                </a:solidFill>
                <a:latin typeface="Century Gothic" panose="020B0502020202020204" pitchFamily="34" charset="0"/>
              </a:rPr>
              <a:t>I </a:t>
            </a:r>
            <a:r>
              <a:rPr lang="en-GB" sz="1050" i="1" spc="-1" dirty="0">
                <a:solidFill>
                  <a:srgbClr val="002060"/>
                </a:solidFill>
                <a:latin typeface="Century Gothic" panose="020B0502020202020204" pitchFamily="34" charset="0"/>
              </a:rPr>
              <a:t>go…</a:t>
            </a:r>
            <a:endParaRPr kumimoji="0" lang="en-GB" sz="1050" i="1" u="none" strike="noStrike" kern="1200" cap="none" spc="-1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EB3611CA-C6DE-C7B9-01C0-C66A9ED7ABDF}"/>
              </a:ext>
            </a:extLst>
          </p:cNvPr>
          <p:cNvSpPr txBox="1"/>
          <p:nvPr/>
        </p:nvSpPr>
        <p:spPr>
          <a:xfrm>
            <a:off x="10852747" y="3577725"/>
            <a:ext cx="1589002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i="1" spc="-1" noProof="0" dirty="0">
                <a:solidFill>
                  <a:srgbClr val="002060"/>
                </a:solidFill>
                <a:latin typeface="Century Gothic" panose="020B0502020202020204" pitchFamily="34" charset="0"/>
              </a:rPr>
              <a:t>into the park</a:t>
            </a:r>
            <a:endParaRPr kumimoji="0" lang="en-GB" sz="1050" i="1" u="none" strike="noStrike" kern="1200" cap="none" spc="-1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BC8EC2EC-76E0-EF2D-9855-AFCA2F36A091}"/>
              </a:ext>
            </a:extLst>
          </p:cNvPr>
          <p:cNvSpPr txBox="1"/>
          <p:nvPr/>
        </p:nvSpPr>
        <p:spPr>
          <a:xfrm>
            <a:off x="10882404" y="3936821"/>
            <a:ext cx="1295199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i="1" spc="-1" noProof="0" dirty="0">
                <a:solidFill>
                  <a:srgbClr val="002060"/>
                </a:solidFill>
                <a:latin typeface="Century Gothic" panose="020B0502020202020204" pitchFamily="34" charset="0"/>
              </a:rPr>
              <a:t>into the town</a:t>
            </a:r>
            <a:endParaRPr kumimoji="0" lang="en-GB" sz="1050" i="1" u="none" strike="noStrike" kern="1200" cap="none" spc="-1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26A547D4-C794-3553-E491-438999AEB9F5}"/>
              </a:ext>
            </a:extLst>
          </p:cNvPr>
          <p:cNvSpPr txBox="1"/>
          <p:nvPr/>
        </p:nvSpPr>
        <p:spPr>
          <a:xfrm>
            <a:off x="10924218" y="4301812"/>
            <a:ext cx="1357773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i="1" spc="-1" noProof="0" dirty="0">
                <a:solidFill>
                  <a:srgbClr val="002060"/>
                </a:solidFill>
                <a:latin typeface="Century Gothic" panose="020B0502020202020204" pitchFamily="34" charset="0"/>
              </a:rPr>
              <a:t>into the museum</a:t>
            </a:r>
            <a:endParaRPr kumimoji="0" lang="en-GB" sz="1050" i="1" u="none" strike="noStrike" kern="1200" cap="none" spc="-1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88" name="Rectangle: Rounded Corners 87">
            <a:extLst>
              <a:ext uri="{FF2B5EF4-FFF2-40B4-BE49-F238E27FC236}">
                <a16:creationId xmlns:a16="http://schemas.microsoft.com/office/drawing/2014/main" id="{1319A316-9481-8BD5-33B8-8C83FA1CA665}"/>
              </a:ext>
            </a:extLst>
          </p:cNvPr>
          <p:cNvSpPr/>
          <p:nvPr/>
        </p:nvSpPr>
        <p:spPr>
          <a:xfrm>
            <a:off x="10052089" y="3508344"/>
            <a:ext cx="846537" cy="188358"/>
          </a:xfrm>
          <a:prstGeom prst="roundRect">
            <a:avLst/>
          </a:prstGeom>
          <a:solidFill>
            <a:srgbClr val="00B0F0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masculine</a:t>
            </a:r>
          </a:p>
        </p:txBody>
      </p:sp>
      <p:sp>
        <p:nvSpPr>
          <p:cNvPr id="89" name="Rectangle: Rounded Corners 88">
            <a:extLst>
              <a:ext uri="{FF2B5EF4-FFF2-40B4-BE49-F238E27FC236}">
                <a16:creationId xmlns:a16="http://schemas.microsoft.com/office/drawing/2014/main" id="{4A97E2EF-1B0D-F8CB-82D5-0D642D9F7777}"/>
              </a:ext>
            </a:extLst>
          </p:cNvPr>
          <p:cNvSpPr/>
          <p:nvPr/>
        </p:nvSpPr>
        <p:spPr>
          <a:xfrm>
            <a:off x="10047029" y="3876651"/>
            <a:ext cx="846537" cy="188358"/>
          </a:xfrm>
          <a:prstGeom prst="roundRect">
            <a:avLst/>
          </a:prstGeom>
          <a:solidFill>
            <a:srgbClr val="FF0000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feminine</a:t>
            </a:r>
          </a:p>
        </p:txBody>
      </p:sp>
      <p:sp>
        <p:nvSpPr>
          <p:cNvPr id="90" name="Rectangle: Rounded Corners 89">
            <a:extLst>
              <a:ext uri="{FF2B5EF4-FFF2-40B4-BE49-F238E27FC236}">
                <a16:creationId xmlns:a16="http://schemas.microsoft.com/office/drawing/2014/main" id="{8A044570-BA55-338F-3558-F406FA06E6CD}"/>
              </a:ext>
            </a:extLst>
          </p:cNvPr>
          <p:cNvSpPr/>
          <p:nvPr/>
        </p:nvSpPr>
        <p:spPr>
          <a:xfrm>
            <a:off x="10064057" y="4216552"/>
            <a:ext cx="846537" cy="188358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neuter</a:t>
            </a:r>
          </a:p>
        </p:txBody>
      </p:sp>
      <p:pic>
        <p:nvPicPr>
          <p:cNvPr id="91" name="Picture 90" descr="Icon&#10;&#10;Description automatically generated">
            <a:extLst>
              <a:ext uri="{FF2B5EF4-FFF2-40B4-BE49-F238E27FC236}">
                <a16:creationId xmlns:a16="http://schemas.microsoft.com/office/drawing/2014/main" id="{CCE80CD0-CB66-4D2A-62D5-21F8750B78D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5537" y="3158229"/>
            <a:ext cx="280600" cy="277295"/>
          </a:xfrm>
          <a:prstGeom prst="rect">
            <a:avLst/>
          </a:prstGeom>
        </p:spPr>
      </p:pic>
      <p:sp>
        <p:nvSpPr>
          <p:cNvPr id="92" name="Speech Bubble: Rectangle with Corners Rounded 91">
            <a:extLst>
              <a:ext uri="{FF2B5EF4-FFF2-40B4-BE49-F238E27FC236}">
                <a16:creationId xmlns:a16="http://schemas.microsoft.com/office/drawing/2014/main" id="{E09AE073-9DAC-94E1-6C40-F65D807BB371}"/>
              </a:ext>
            </a:extLst>
          </p:cNvPr>
          <p:cNvSpPr/>
          <p:nvPr/>
        </p:nvSpPr>
        <p:spPr>
          <a:xfrm>
            <a:off x="11193810" y="3131260"/>
            <a:ext cx="924728" cy="296361"/>
          </a:xfrm>
          <a:prstGeom prst="wedgeRoundRectCallout">
            <a:avLst>
              <a:gd name="adj1" fmla="val 48654"/>
              <a:gd name="adj2" fmla="val 16243"/>
              <a:gd name="adj3" fmla="val 16667"/>
            </a:avLst>
          </a:prstGeom>
          <a:solidFill>
            <a:srgbClr val="DAE3F3"/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>
                <a:solidFill>
                  <a:srgbClr val="002060"/>
                </a:solidFill>
                <a:latin typeface="Century Gothic" panose="020B0502020202020204" pitchFamily="34" charset="0"/>
              </a:rPr>
              <a:t>We shorten ‘</a:t>
            </a:r>
            <a:r>
              <a:rPr lang="en-US" sz="1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in </a:t>
            </a:r>
            <a:r>
              <a:rPr lang="en-US" sz="10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das</a:t>
            </a:r>
            <a:r>
              <a:rPr lang="en-US" sz="1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‘</a:t>
            </a:r>
            <a:r>
              <a:rPr lang="en-US" sz="1000" dirty="0">
                <a:solidFill>
                  <a:srgbClr val="002060"/>
                </a:solidFill>
                <a:latin typeface="Century Gothic" panose="020B0502020202020204" pitchFamily="34" charset="0"/>
              </a:rPr>
              <a:t> to ‘</a:t>
            </a:r>
            <a:r>
              <a:rPr lang="en-US" sz="1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ins’.</a:t>
            </a:r>
            <a:endParaRPr lang="en-GB" sz="10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B25C47F6-932B-0BC4-1946-E2DF98DE6158}"/>
              </a:ext>
            </a:extLst>
          </p:cNvPr>
          <p:cNvSpPr txBox="1"/>
          <p:nvPr/>
        </p:nvSpPr>
        <p:spPr>
          <a:xfrm>
            <a:off x="5407050" y="5219007"/>
            <a:ext cx="118658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05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Max </a:t>
            </a:r>
            <a:r>
              <a:rPr kumimoji="0" lang="en-GB" sz="1050" b="1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springt</a:t>
            </a:r>
            <a:r>
              <a:rPr kumimoji="0" lang="en-GB" sz="105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…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943E920D-845F-2967-84C1-944609EFD047}"/>
              </a:ext>
            </a:extLst>
          </p:cNvPr>
          <p:cNvSpPr txBox="1"/>
          <p:nvPr/>
        </p:nvSpPr>
        <p:spPr>
          <a:xfrm>
            <a:off x="6445158" y="6014371"/>
            <a:ext cx="164249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05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…auf</a:t>
            </a:r>
            <a:r>
              <a:rPr kumimoji="0" lang="en-GB" sz="105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kumimoji="0" lang="en-GB" sz="1050" b="1" i="0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die</a:t>
            </a:r>
            <a:r>
              <a:rPr kumimoji="0" lang="en-GB" sz="105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kumimoji="0" lang="en-GB" sz="1050" b="1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Liste</a:t>
            </a:r>
            <a:endParaRPr kumimoji="0" lang="en-GB" sz="105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53136539-58FF-01BA-604B-670E9CB31CE1}"/>
              </a:ext>
            </a:extLst>
          </p:cNvPr>
          <p:cNvSpPr txBox="1"/>
          <p:nvPr/>
        </p:nvSpPr>
        <p:spPr>
          <a:xfrm>
            <a:off x="6446629" y="6418230"/>
            <a:ext cx="192298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05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…auf </a:t>
            </a:r>
            <a:r>
              <a:rPr kumimoji="0" lang="en-GB" sz="1050" b="1" i="0" u="sng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das</a:t>
            </a:r>
            <a:r>
              <a:rPr kumimoji="0" lang="en-GB" sz="1050" b="1" i="0" u="none" strike="noStrike" kern="0" cap="none" spc="0" normalizeH="0" baseline="0" noProof="0" dirty="0">
                <a:ln>
                  <a:noFill/>
                </a:ln>
                <a:solidFill>
                  <a:srgbClr val="C2931C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kumimoji="0" lang="en-GB" sz="1050" b="1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Fahrrad</a:t>
            </a:r>
            <a:endParaRPr kumimoji="0" lang="en-GB" sz="1050" b="1" i="0" u="none" strike="noStrike" kern="0" cap="none" spc="0" normalizeH="0" baseline="0" noProof="0" dirty="0">
              <a:ln>
                <a:noFill/>
              </a:ln>
              <a:solidFill>
                <a:srgbClr val="C2931C"/>
              </a:solidFill>
              <a:effectLst/>
              <a:uLnTx/>
              <a:uFillTx/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300969FE-6005-63E7-87B8-E966FFD0D00B}"/>
              </a:ext>
            </a:extLst>
          </p:cNvPr>
          <p:cNvSpPr txBox="1"/>
          <p:nvPr/>
        </p:nvSpPr>
        <p:spPr>
          <a:xfrm>
            <a:off x="6397372" y="5590572"/>
            <a:ext cx="158630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05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…auf</a:t>
            </a:r>
            <a:r>
              <a:rPr kumimoji="0" lang="en-GB" sz="105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kumimoji="0" lang="en-GB" sz="1050" b="1" i="0" u="sng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den</a:t>
            </a:r>
            <a:r>
              <a:rPr kumimoji="0" lang="en-GB" sz="105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lang="en-GB" sz="1050" b="1" kern="0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  <a:cs typeface="Arial"/>
                <a:sym typeface="Arial"/>
              </a:rPr>
              <a:t>Computer</a:t>
            </a:r>
            <a:endParaRPr kumimoji="0" lang="en-GB" sz="105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F3CE1265-1AC1-5D88-D237-C4D2D41D76E5}"/>
              </a:ext>
            </a:extLst>
          </p:cNvPr>
          <p:cNvSpPr txBox="1"/>
          <p:nvPr/>
        </p:nvSpPr>
        <p:spPr>
          <a:xfrm>
            <a:off x="5461510" y="5367179"/>
            <a:ext cx="1201846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50" i="1" spc="-1" dirty="0">
                <a:solidFill>
                  <a:srgbClr val="002060"/>
                </a:solidFill>
                <a:latin typeface="Century Gothic" panose="020B0502020202020204" pitchFamily="34" charset="0"/>
              </a:rPr>
              <a:t>Max jumps…</a:t>
            </a:r>
            <a:endParaRPr kumimoji="0" lang="en-GB" sz="1050" i="1" u="none" strike="noStrike" kern="1200" cap="none" spc="-1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7BC1230F-62CE-0A57-0FE4-EA104C69861C}"/>
              </a:ext>
            </a:extLst>
          </p:cNvPr>
          <p:cNvSpPr txBox="1"/>
          <p:nvPr/>
        </p:nvSpPr>
        <p:spPr>
          <a:xfrm>
            <a:off x="6424837" y="5765063"/>
            <a:ext cx="1589002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i="1" spc="-1" dirty="0">
                <a:solidFill>
                  <a:srgbClr val="002060"/>
                </a:solidFill>
                <a:latin typeface="Century Gothic" panose="020B0502020202020204" pitchFamily="34" charset="0"/>
              </a:rPr>
              <a:t>onto the computer</a:t>
            </a:r>
            <a:endParaRPr kumimoji="0" lang="en-GB" sz="1050" i="1" u="none" strike="noStrike" kern="1200" cap="none" spc="-1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45D82D25-41A5-D156-8E2C-88864BFADA2F}"/>
              </a:ext>
            </a:extLst>
          </p:cNvPr>
          <p:cNvSpPr txBox="1"/>
          <p:nvPr/>
        </p:nvSpPr>
        <p:spPr>
          <a:xfrm>
            <a:off x="6470727" y="6183357"/>
            <a:ext cx="1295199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i="1" spc="-1" dirty="0">
                <a:solidFill>
                  <a:srgbClr val="002060"/>
                </a:solidFill>
                <a:latin typeface="Century Gothic" panose="020B0502020202020204" pitchFamily="34" charset="0"/>
              </a:rPr>
              <a:t>o</a:t>
            </a:r>
            <a:r>
              <a:rPr lang="en-US" sz="1050" i="1" spc="-1" noProof="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nto</a:t>
            </a:r>
            <a:r>
              <a:rPr lang="en-US" sz="1050" i="1" spc="-1" noProof="0" dirty="0">
                <a:solidFill>
                  <a:srgbClr val="002060"/>
                </a:solidFill>
                <a:latin typeface="Century Gothic" panose="020B0502020202020204" pitchFamily="34" charset="0"/>
              </a:rPr>
              <a:t> the list</a:t>
            </a:r>
            <a:endParaRPr kumimoji="0" lang="en-GB" sz="1050" i="1" u="none" strike="noStrike" kern="1200" cap="none" spc="-1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DDF21EEA-1041-ED23-0726-56F4ECFDD290}"/>
              </a:ext>
            </a:extLst>
          </p:cNvPr>
          <p:cNvSpPr txBox="1"/>
          <p:nvPr/>
        </p:nvSpPr>
        <p:spPr>
          <a:xfrm>
            <a:off x="6468224" y="6576245"/>
            <a:ext cx="1345907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i="1" spc="-1" dirty="0">
                <a:solidFill>
                  <a:srgbClr val="002060"/>
                </a:solidFill>
                <a:latin typeface="Century Gothic" panose="020B0502020202020204" pitchFamily="34" charset="0"/>
              </a:rPr>
              <a:t>o</a:t>
            </a:r>
            <a:r>
              <a:rPr lang="en-US" sz="1050" i="1" spc="-1" noProof="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nto</a:t>
            </a:r>
            <a:r>
              <a:rPr lang="en-US" sz="1050" i="1" spc="-1" noProof="0" dirty="0">
                <a:solidFill>
                  <a:srgbClr val="002060"/>
                </a:solidFill>
                <a:latin typeface="Century Gothic" panose="020B0502020202020204" pitchFamily="34" charset="0"/>
              </a:rPr>
              <a:t> the bicycle</a:t>
            </a:r>
            <a:endParaRPr kumimoji="0" lang="en-GB" sz="1050" i="1" u="none" strike="noStrike" kern="1200" cap="none" spc="-1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07" name="Rectangle: Rounded Corners 106">
            <a:extLst>
              <a:ext uri="{FF2B5EF4-FFF2-40B4-BE49-F238E27FC236}">
                <a16:creationId xmlns:a16="http://schemas.microsoft.com/office/drawing/2014/main" id="{192E58B3-5E9F-0CC6-9DDB-A49723B37B75}"/>
              </a:ext>
            </a:extLst>
          </p:cNvPr>
          <p:cNvSpPr/>
          <p:nvPr/>
        </p:nvSpPr>
        <p:spPr>
          <a:xfrm>
            <a:off x="5553320" y="5660033"/>
            <a:ext cx="846537" cy="188358"/>
          </a:xfrm>
          <a:prstGeom prst="roundRect">
            <a:avLst/>
          </a:prstGeom>
          <a:solidFill>
            <a:srgbClr val="00B0F0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masculine</a:t>
            </a:r>
          </a:p>
        </p:txBody>
      </p:sp>
      <p:sp>
        <p:nvSpPr>
          <p:cNvPr id="108" name="Rectangle: Rounded Corners 107">
            <a:extLst>
              <a:ext uri="{FF2B5EF4-FFF2-40B4-BE49-F238E27FC236}">
                <a16:creationId xmlns:a16="http://schemas.microsoft.com/office/drawing/2014/main" id="{A6E0B436-10FE-655E-3A58-19FF18C6473B}"/>
              </a:ext>
            </a:extLst>
          </p:cNvPr>
          <p:cNvSpPr/>
          <p:nvPr/>
        </p:nvSpPr>
        <p:spPr>
          <a:xfrm>
            <a:off x="5557710" y="6113155"/>
            <a:ext cx="846537" cy="188358"/>
          </a:xfrm>
          <a:prstGeom prst="roundRect">
            <a:avLst/>
          </a:prstGeom>
          <a:solidFill>
            <a:srgbClr val="FF0000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feminine</a:t>
            </a:r>
          </a:p>
        </p:txBody>
      </p:sp>
      <p:sp>
        <p:nvSpPr>
          <p:cNvPr id="109" name="Rectangle: Rounded Corners 108">
            <a:extLst>
              <a:ext uri="{FF2B5EF4-FFF2-40B4-BE49-F238E27FC236}">
                <a16:creationId xmlns:a16="http://schemas.microsoft.com/office/drawing/2014/main" id="{800C3564-7F8D-E051-88A7-D7E31F5987F9}"/>
              </a:ext>
            </a:extLst>
          </p:cNvPr>
          <p:cNvSpPr/>
          <p:nvPr/>
        </p:nvSpPr>
        <p:spPr>
          <a:xfrm>
            <a:off x="5574738" y="6486676"/>
            <a:ext cx="846537" cy="188358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neuter</a:t>
            </a:r>
          </a:p>
        </p:txBody>
      </p:sp>
      <p:sp>
        <p:nvSpPr>
          <p:cNvPr id="111" name="Speech Bubble: Rectangle with Corners Rounded 110">
            <a:extLst>
              <a:ext uri="{FF2B5EF4-FFF2-40B4-BE49-F238E27FC236}">
                <a16:creationId xmlns:a16="http://schemas.microsoft.com/office/drawing/2014/main" id="{4C665610-4717-3526-D5C7-4C7DA0FFFE84}"/>
              </a:ext>
            </a:extLst>
          </p:cNvPr>
          <p:cNvSpPr/>
          <p:nvPr/>
        </p:nvSpPr>
        <p:spPr>
          <a:xfrm>
            <a:off x="6702810" y="5276176"/>
            <a:ext cx="1088007" cy="284835"/>
          </a:xfrm>
          <a:prstGeom prst="wedgeRoundRectCallout">
            <a:avLst>
              <a:gd name="adj1" fmla="val 39237"/>
              <a:gd name="adj2" fmla="val 30270"/>
              <a:gd name="adj3" fmla="val 16667"/>
            </a:avLst>
          </a:prstGeom>
          <a:solidFill>
            <a:srgbClr val="DAE3F3"/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50" dirty="0">
                <a:solidFill>
                  <a:srgbClr val="002060"/>
                </a:solidFill>
                <a:latin typeface="Century Gothic" panose="020B0502020202020204" pitchFamily="34" charset="0"/>
              </a:rPr>
              <a:t>We shorten ‘</a:t>
            </a:r>
            <a:r>
              <a:rPr lang="en-US" sz="10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auf </a:t>
            </a:r>
            <a:r>
              <a:rPr lang="en-US" sz="105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das</a:t>
            </a:r>
            <a:r>
              <a:rPr lang="en-US" sz="105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‘</a:t>
            </a:r>
            <a:r>
              <a:rPr lang="en-US" sz="1050" dirty="0">
                <a:solidFill>
                  <a:srgbClr val="002060"/>
                </a:solidFill>
                <a:latin typeface="Century Gothic" panose="020B0502020202020204" pitchFamily="34" charset="0"/>
              </a:rPr>
              <a:t> to ‘</a:t>
            </a:r>
            <a:r>
              <a:rPr lang="en-US" sz="105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aufs</a:t>
            </a:r>
            <a:r>
              <a:rPr lang="en-US" sz="10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’.</a:t>
            </a:r>
            <a:endParaRPr lang="en-GB" sz="105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5082AFE0-AF2E-C30F-6667-F678E8298764}"/>
              </a:ext>
            </a:extLst>
          </p:cNvPr>
          <p:cNvSpPr txBox="1"/>
          <p:nvPr/>
        </p:nvSpPr>
        <p:spPr>
          <a:xfrm>
            <a:off x="7706893" y="5068690"/>
            <a:ext cx="118658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05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Max </a:t>
            </a:r>
            <a:r>
              <a:rPr kumimoji="0" lang="en-GB" sz="1050" b="1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sitzt</a:t>
            </a:r>
            <a:r>
              <a:rPr kumimoji="0" lang="en-GB" sz="105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…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7A43A369-5A05-7307-2B77-7C937713A6A4}"/>
              </a:ext>
            </a:extLst>
          </p:cNvPr>
          <p:cNvSpPr txBox="1"/>
          <p:nvPr/>
        </p:nvSpPr>
        <p:spPr>
          <a:xfrm>
            <a:off x="8563102" y="5440255"/>
            <a:ext cx="155778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05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…auf</a:t>
            </a:r>
            <a:r>
              <a:rPr kumimoji="0" lang="en-GB" sz="105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kumimoji="0" lang="en-GB" sz="1050" b="1" i="0" u="sng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dem</a:t>
            </a:r>
            <a:r>
              <a:rPr kumimoji="0" lang="en-GB" sz="105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lang="en-GB" sz="1050" b="1" kern="0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  <a:cs typeface="Arial"/>
                <a:sym typeface="Arial"/>
              </a:rPr>
              <a:t>Computer</a:t>
            </a:r>
            <a:endParaRPr kumimoji="0" lang="en-GB" sz="105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5AA80231-10B4-06F8-FADF-E8CC2115B58F}"/>
              </a:ext>
            </a:extLst>
          </p:cNvPr>
          <p:cNvSpPr txBox="1"/>
          <p:nvPr/>
        </p:nvSpPr>
        <p:spPr>
          <a:xfrm>
            <a:off x="7853499" y="5231038"/>
            <a:ext cx="1201846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50" i="1" spc="-1" dirty="0">
                <a:solidFill>
                  <a:srgbClr val="002060"/>
                </a:solidFill>
                <a:latin typeface="Century Gothic" panose="020B0502020202020204" pitchFamily="34" charset="0"/>
              </a:rPr>
              <a:t>Max is sitting…</a:t>
            </a:r>
            <a:endParaRPr kumimoji="0" lang="en-GB" sz="1050" i="1" u="none" strike="noStrike" kern="1200" cap="none" spc="-1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78C189AB-0A18-B714-B983-09F2DC52DB81}"/>
              </a:ext>
            </a:extLst>
          </p:cNvPr>
          <p:cNvSpPr txBox="1"/>
          <p:nvPr/>
        </p:nvSpPr>
        <p:spPr>
          <a:xfrm>
            <a:off x="8636458" y="6040128"/>
            <a:ext cx="1295199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i="1" spc="-1" dirty="0">
                <a:solidFill>
                  <a:srgbClr val="002060"/>
                </a:solidFill>
                <a:latin typeface="Century Gothic" panose="020B0502020202020204" pitchFamily="34" charset="0"/>
              </a:rPr>
              <a:t>o</a:t>
            </a:r>
            <a:r>
              <a:rPr lang="en-US" sz="1050" i="1" spc="-1" noProof="0" dirty="0">
                <a:solidFill>
                  <a:srgbClr val="002060"/>
                </a:solidFill>
                <a:latin typeface="Century Gothic" panose="020B0502020202020204" pitchFamily="34" charset="0"/>
              </a:rPr>
              <a:t>n the list</a:t>
            </a:r>
            <a:endParaRPr kumimoji="0" lang="en-GB" sz="1050" i="1" u="none" strike="noStrike" kern="1200" cap="none" spc="-1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31C2E53A-A622-753F-29F8-B41E3526BFCE}"/>
              </a:ext>
            </a:extLst>
          </p:cNvPr>
          <p:cNvSpPr txBox="1"/>
          <p:nvPr/>
        </p:nvSpPr>
        <p:spPr>
          <a:xfrm>
            <a:off x="8633955" y="6411752"/>
            <a:ext cx="1172749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i="1" spc="-1" dirty="0">
                <a:solidFill>
                  <a:srgbClr val="002060"/>
                </a:solidFill>
                <a:latin typeface="Century Gothic" panose="020B0502020202020204" pitchFamily="34" charset="0"/>
              </a:rPr>
              <a:t>o</a:t>
            </a:r>
            <a:r>
              <a:rPr lang="en-US" sz="1050" i="1" spc="-1" noProof="0" dirty="0">
                <a:solidFill>
                  <a:srgbClr val="002060"/>
                </a:solidFill>
                <a:latin typeface="Century Gothic" panose="020B0502020202020204" pitchFamily="34" charset="0"/>
              </a:rPr>
              <a:t>n the bicycle</a:t>
            </a:r>
            <a:endParaRPr kumimoji="0" lang="en-GB" sz="1050" i="1" u="none" strike="noStrike" kern="1200" cap="none" spc="-1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18" name="Rectangle: Rounded Corners 117">
            <a:extLst>
              <a:ext uri="{FF2B5EF4-FFF2-40B4-BE49-F238E27FC236}">
                <a16:creationId xmlns:a16="http://schemas.microsoft.com/office/drawing/2014/main" id="{16FF30A1-F44D-8F7A-FE69-9826DBEB537D}"/>
              </a:ext>
            </a:extLst>
          </p:cNvPr>
          <p:cNvSpPr/>
          <p:nvPr/>
        </p:nvSpPr>
        <p:spPr>
          <a:xfrm>
            <a:off x="7884795" y="5509716"/>
            <a:ext cx="731566" cy="184455"/>
          </a:xfrm>
          <a:prstGeom prst="roundRect">
            <a:avLst/>
          </a:prstGeom>
          <a:solidFill>
            <a:srgbClr val="00B0F0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masculine</a:t>
            </a:r>
          </a:p>
        </p:txBody>
      </p:sp>
      <p:sp>
        <p:nvSpPr>
          <p:cNvPr id="119" name="Rectangle: Rounded Corners 118">
            <a:extLst>
              <a:ext uri="{FF2B5EF4-FFF2-40B4-BE49-F238E27FC236}">
                <a16:creationId xmlns:a16="http://schemas.microsoft.com/office/drawing/2014/main" id="{FB36C013-95B7-4280-C0C9-89F8FA8176DB}"/>
              </a:ext>
            </a:extLst>
          </p:cNvPr>
          <p:cNvSpPr/>
          <p:nvPr/>
        </p:nvSpPr>
        <p:spPr>
          <a:xfrm>
            <a:off x="7889186" y="5962838"/>
            <a:ext cx="757322" cy="171066"/>
          </a:xfrm>
          <a:prstGeom prst="roundRect">
            <a:avLst/>
          </a:prstGeom>
          <a:solidFill>
            <a:srgbClr val="FF0000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feminine</a:t>
            </a:r>
          </a:p>
        </p:txBody>
      </p:sp>
      <p:sp>
        <p:nvSpPr>
          <p:cNvPr id="121" name="Rectangle: Rounded Corners 120">
            <a:extLst>
              <a:ext uri="{FF2B5EF4-FFF2-40B4-BE49-F238E27FC236}">
                <a16:creationId xmlns:a16="http://schemas.microsoft.com/office/drawing/2014/main" id="{53E20998-FE25-36A0-2FC2-34DB12291B57}"/>
              </a:ext>
            </a:extLst>
          </p:cNvPr>
          <p:cNvSpPr/>
          <p:nvPr/>
        </p:nvSpPr>
        <p:spPr>
          <a:xfrm>
            <a:off x="7892766" y="6336359"/>
            <a:ext cx="753742" cy="150317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neuter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78502770-9660-6633-DC9D-76F91639B806}"/>
              </a:ext>
            </a:extLst>
          </p:cNvPr>
          <p:cNvSpPr txBox="1"/>
          <p:nvPr/>
        </p:nvSpPr>
        <p:spPr>
          <a:xfrm>
            <a:off x="8608608" y="5867672"/>
            <a:ext cx="164249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05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…auf</a:t>
            </a:r>
            <a:r>
              <a:rPr kumimoji="0" lang="en-GB" sz="105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kumimoji="0" lang="en-GB" sz="1050" b="1" i="0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der</a:t>
            </a:r>
            <a:r>
              <a:rPr kumimoji="0" lang="en-GB" sz="105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kumimoji="0" lang="en-GB" sz="1050" b="1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Liste</a:t>
            </a:r>
            <a:endParaRPr kumimoji="0" lang="en-GB" sz="105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359DA5E7-CA89-5E8C-AC57-3AD95D1566DA}"/>
              </a:ext>
            </a:extLst>
          </p:cNvPr>
          <p:cNvSpPr txBox="1"/>
          <p:nvPr/>
        </p:nvSpPr>
        <p:spPr>
          <a:xfrm>
            <a:off x="8610079" y="6250264"/>
            <a:ext cx="192298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05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…auf </a:t>
            </a:r>
            <a:r>
              <a:rPr kumimoji="0" lang="en-GB" sz="1050" b="1" i="0" u="sng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dem</a:t>
            </a:r>
            <a:r>
              <a:rPr kumimoji="0" lang="en-GB" sz="1050" b="1" i="0" u="none" strike="noStrike" kern="0" cap="none" spc="0" normalizeH="0" baseline="0" noProof="0" dirty="0">
                <a:ln>
                  <a:noFill/>
                </a:ln>
                <a:solidFill>
                  <a:srgbClr val="C2931C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kumimoji="0" lang="en-GB" sz="1050" b="1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Fahrrad</a:t>
            </a:r>
            <a:endParaRPr kumimoji="0" lang="en-GB" sz="1050" b="1" i="0" u="none" strike="noStrike" kern="0" cap="none" spc="0" normalizeH="0" baseline="0" noProof="0" dirty="0">
              <a:ln>
                <a:noFill/>
              </a:ln>
              <a:solidFill>
                <a:srgbClr val="C2931C"/>
              </a:solidFill>
              <a:effectLst/>
              <a:uLnTx/>
              <a:uFillTx/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0D397953-A8AA-63F0-398A-055598C4B51B}"/>
              </a:ext>
            </a:extLst>
          </p:cNvPr>
          <p:cNvSpPr txBox="1"/>
          <p:nvPr/>
        </p:nvSpPr>
        <p:spPr>
          <a:xfrm>
            <a:off x="8635355" y="5639628"/>
            <a:ext cx="1589002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i="1" spc="-1" dirty="0">
                <a:solidFill>
                  <a:srgbClr val="002060"/>
                </a:solidFill>
                <a:latin typeface="Century Gothic" panose="020B0502020202020204" pitchFamily="34" charset="0"/>
              </a:rPr>
              <a:t>on the computer</a:t>
            </a:r>
            <a:endParaRPr kumimoji="0" lang="en-GB" sz="1050" i="1" u="none" strike="noStrike" kern="1200" cap="none" spc="-1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E302F777-42AC-B7CD-BED5-01F2538678F8}"/>
              </a:ext>
            </a:extLst>
          </p:cNvPr>
          <p:cNvSpPr txBox="1"/>
          <p:nvPr/>
        </p:nvSpPr>
        <p:spPr>
          <a:xfrm>
            <a:off x="10021549" y="5042165"/>
            <a:ext cx="172925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defRPr/>
            </a:pPr>
            <a:r>
              <a:rPr lang="en-GB" sz="1050" b="1" kern="0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  <a:cs typeface="Arial"/>
                <a:sym typeface="Arial"/>
              </a:rPr>
              <a:t>Ich </a:t>
            </a:r>
            <a:r>
              <a:rPr lang="en-GB" sz="1050" b="1" kern="0" dirty="0" err="1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  <a:cs typeface="Arial"/>
                <a:sym typeface="Arial"/>
              </a:rPr>
              <a:t>gehe</a:t>
            </a:r>
            <a:r>
              <a:rPr lang="en-GB" sz="1050" b="1" kern="0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  <a:cs typeface="Arial"/>
                <a:sym typeface="Arial"/>
              </a:rPr>
              <a:t> auf</a:t>
            </a:r>
            <a:r>
              <a:rPr lang="en-GB" sz="1050" b="1" kern="0" dirty="0">
                <a:solidFill>
                  <a:srgbClr val="0070C0"/>
                </a:solidFill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lang="en-GB" sz="1050" b="1" u="sng" kern="0" dirty="0">
                <a:solidFill>
                  <a:srgbClr val="0070C0"/>
                </a:solidFill>
                <a:latin typeface="Century Gothic" panose="020B0502020202020204" pitchFamily="34" charset="0"/>
                <a:cs typeface="Arial"/>
                <a:sym typeface="Arial"/>
              </a:rPr>
              <a:t>den</a:t>
            </a:r>
            <a:r>
              <a:rPr lang="en-GB" sz="1050" b="1" kern="0" dirty="0">
                <a:solidFill>
                  <a:srgbClr val="0070C0"/>
                </a:solidFill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lang="en-GB" sz="1050" b="1" kern="0" dirty="0" err="1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  <a:cs typeface="Arial"/>
                <a:sym typeface="Arial"/>
              </a:rPr>
              <a:t>Markt</a:t>
            </a:r>
            <a:endParaRPr lang="en-GB" sz="1050" b="1" kern="0" dirty="0">
              <a:solidFill>
                <a:srgbClr val="0070C0"/>
              </a:solidFill>
              <a:latin typeface="Century Gothic" panose="020B0502020202020204" pitchFamily="34" charset="0"/>
              <a:cs typeface="Arial"/>
              <a:sym typeface="Arial"/>
            </a:endParaRPr>
          </a:p>
        </p:txBody>
      </p:sp>
      <p:pic>
        <p:nvPicPr>
          <p:cNvPr id="138" name="Picture 137" descr="Icon&#10;&#10;Description automatically generated">
            <a:extLst>
              <a:ext uri="{FF2B5EF4-FFF2-40B4-BE49-F238E27FC236}">
                <a16:creationId xmlns:a16="http://schemas.microsoft.com/office/drawing/2014/main" id="{49561D5C-9806-FB05-60D7-586A7711A61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0933" y="5493748"/>
            <a:ext cx="391603" cy="386990"/>
          </a:xfrm>
          <a:prstGeom prst="rect">
            <a:avLst/>
          </a:prstGeom>
        </p:spPr>
      </p:pic>
      <p:pic>
        <p:nvPicPr>
          <p:cNvPr id="139" name="Picture 138">
            <a:extLst>
              <a:ext uri="{FF2B5EF4-FFF2-40B4-BE49-F238E27FC236}">
                <a16:creationId xmlns:a16="http://schemas.microsoft.com/office/drawing/2014/main" id="{63D38F33-A5C5-DBC4-1D40-8205D687867C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823828" y="5496472"/>
            <a:ext cx="408023" cy="391702"/>
          </a:xfrm>
          <a:prstGeom prst="rect">
            <a:avLst/>
          </a:prstGeom>
        </p:spPr>
      </p:pic>
      <p:sp>
        <p:nvSpPr>
          <p:cNvPr id="140" name="CustomShape 4">
            <a:extLst>
              <a:ext uri="{FF2B5EF4-FFF2-40B4-BE49-F238E27FC236}">
                <a16:creationId xmlns:a16="http://schemas.microsoft.com/office/drawing/2014/main" id="{755D7C13-7F0B-96AA-CFCE-E4DC98719B01}"/>
              </a:ext>
            </a:extLst>
          </p:cNvPr>
          <p:cNvSpPr/>
          <p:nvPr/>
        </p:nvSpPr>
        <p:spPr>
          <a:xfrm>
            <a:off x="10036425" y="5247534"/>
            <a:ext cx="1826611" cy="22324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defRPr/>
            </a:pPr>
            <a:r>
              <a:rPr lang="en-US" sz="1050" i="1" spc="-1" dirty="0">
                <a:solidFill>
                  <a:srgbClr val="002060"/>
                </a:solidFill>
                <a:latin typeface="Century Gothic" panose="020B0502020202020204" pitchFamily="34" charset="0"/>
              </a:rPr>
              <a:t>I’m going </a:t>
            </a:r>
            <a:r>
              <a:rPr lang="en-US" sz="1050" i="1" u="sng" spc="-1" dirty="0">
                <a:solidFill>
                  <a:srgbClr val="002060"/>
                </a:solidFill>
                <a:latin typeface="Century Gothic" panose="020B0502020202020204" pitchFamily="34" charset="0"/>
              </a:rPr>
              <a:t>to</a:t>
            </a:r>
            <a:r>
              <a:rPr lang="en-US" sz="1050" i="1" spc="-1" dirty="0">
                <a:solidFill>
                  <a:srgbClr val="002060"/>
                </a:solidFill>
                <a:latin typeface="Century Gothic" panose="020B0502020202020204" pitchFamily="34" charset="0"/>
              </a:rPr>
              <a:t> the market</a:t>
            </a:r>
            <a:endParaRPr lang="en-GB" sz="1050" i="1" spc="-1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5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41" name="CustomShape 4">
            <a:extLst>
              <a:ext uri="{FF2B5EF4-FFF2-40B4-BE49-F238E27FC236}">
                <a16:creationId xmlns:a16="http://schemas.microsoft.com/office/drawing/2014/main" id="{244441BC-0608-C941-2260-4A760B4C9BC5}"/>
              </a:ext>
            </a:extLst>
          </p:cNvPr>
          <p:cNvSpPr/>
          <p:nvPr/>
        </p:nvSpPr>
        <p:spPr>
          <a:xfrm>
            <a:off x="12357220" y="6003319"/>
            <a:ext cx="3363163" cy="51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5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093A6EE1-5C31-4F5B-80AE-C925B64654C2}"/>
              </a:ext>
            </a:extLst>
          </p:cNvPr>
          <p:cNvSpPr txBox="1"/>
          <p:nvPr/>
        </p:nvSpPr>
        <p:spPr>
          <a:xfrm>
            <a:off x="10013988" y="5928535"/>
            <a:ext cx="172925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defRPr/>
            </a:pPr>
            <a:r>
              <a:rPr lang="en-GB" sz="1050" b="1" kern="0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  <a:cs typeface="Arial"/>
                <a:sym typeface="Arial"/>
              </a:rPr>
              <a:t>Ich bin auf</a:t>
            </a:r>
            <a:r>
              <a:rPr lang="en-GB" sz="1050" b="1" kern="0" dirty="0">
                <a:solidFill>
                  <a:srgbClr val="0070C0"/>
                </a:solidFill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lang="en-GB" sz="1050" b="1" u="sng" kern="0" dirty="0" err="1">
                <a:solidFill>
                  <a:srgbClr val="0070C0"/>
                </a:solidFill>
                <a:latin typeface="Century Gothic" panose="020B0502020202020204" pitchFamily="34" charset="0"/>
                <a:cs typeface="Arial"/>
                <a:sym typeface="Arial"/>
              </a:rPr>
              <a:t>dem</a:t>
            </a:r>
            <a:r>
              <a:rPr lang="en-GB" sz="1050" b="1" kern="0" dirty="0">
                <a:solidFill>
                  <a:srgbClr val="0070C0"/>
                </a:solidFill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lang="en-GB" sz="1050" b="1" kern="0" dirty="0" err="1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  <a:cs typeface="Arial"/>
                <a:sym typeface="Arial"/>
              </a:rPr>
              <a:t>Markt</a:t>
            </a:r>
            <a:endParaRPr lang="en-GB" sz="1050" b="1" kern="0" dirty="0">
              <a:solidFill>
                <a:srgbClr val="0070C0"/>
              </a:solidFill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143" name="CustomShape 4">
            <a:extLst>
              <a:ext uri="{FF2B5EF4-FFF2-40B4-BE49-F238E27FC236}">
                <a16:creationId xmlns:a16="http://schemas.microsoft.com/office/drawing/2014/main" id="{6F1BE73D-3954-E0A6-034A-F580A723902E}"/>
              </a:ext>
            </a:extLst>
          </p:cNvPr>
          <p:cNvSpPr/>
          <p:nvPr/>
        </p:nvSpPr>
        <p:spPr>
          <a:xfrm>
            <a:off x="10028864" y="6133904"/>
            <a:ext cx="1826611" cy="22324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defRPr/>
            </a:pPr>
            <a:r>
              <a:rPr lang="en-US" sz="1050" i="1" spc="-1" dirty="0">
                <a:solidFill>
                  <a:srgbClr val="002060"/>
                </a:solidFill>
                <a:latin typeface="Century Gothic" panose="020B0502020202020204" pitchFamily="34" charset="0"/>
              </a:rPr>
              <a:t>I’m </a:t>
            </a:r>
            <a:r>
              <a:rPr lang="en-US" sz="1050" i="1" u="sng" spc="-1" dirty="0">
                <a:solidFill>
                  <a:srgbClr val="002060"/>
                </a:solidFill>
                <a:latin typeface="Century Gothic" panose="020B0502020202020204" pitchFamily="34" charset="0"/>
              </a:rPr>
              <a:t>at</a:t>
            </a:r>
            <a:r>
              <a:rPr lang="en-US" sz="1050" i="1" spc="-1" dirty="0">
                <a:solidFill>
                  <a:srgbClr val="002060"/>
                </a:solidFill>
                <a:latin typeface="Century Gothic" panose="020B0502020202020204" pitchFamily="34" charset="0"/>
              </a:rPr>
              <a:t> the market</a:t>
            </a:r>
            <a:endParaRPr lang="en-GB" sz="1050" i="1" spc="-1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5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pic>
        <p:nvPicPr>
          <p:cNvPr id="144" name="Picture 143" descr="Shape, circle&#10;&#10;Description automatically generated">
            <a:extLst>
              <a:ext uri="{FF2B5EF4-FFF2-40B4-BE49-F238E27FC236}">
                <a16:creationId xmlns:a16="http://schemas.microsoft.com/office/drawing/2014/main" id="{F5CD37CE-DB4D-BFB7-DAB2-9D4F448202D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413" y="6384520"/>
            <a:ext cx="373910" cy="364515"/>
          </a:xfrm>
          <a:prstGeom prst="rect">
            <a:avLst/>
          </a:prstGeom>
        </p:spPr>
      </p:pic>
      <p:pic>
        <p:nvPicPr>
          <p:cNvPr id="145" name="Picture 144">
            <a:extLst>
              <a:ext uri="{FF2B5EF4-FFF2-40B4-BE49-F238E27FC236}">
                <a16:creationId xmlns:a16="http://schemas.microsoft.com/office/drawing/2014/main" id="{EF7D634A-DA62-6886-4CBF-C0ED3D3A337F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836431" y="6370926"/>
            <a:ext cx="408023" cy="391702"/>
          </a:xfrm>
          <a:prstGeom prst="rect">
            <a:avLst/>
          </a:prstGeom>
        </p:spPr>
      </p:pic>
      <p:graphicFrame>
        <p:nvGraphicFramePr>
          <p:cNvPr id="45" name="Table 44">
            <a:extLst>
              <a:ext uri="{FF2B5EF4-FFF2-40B4-BE49-F238E27FC236}">
                <a16:creationId xmlns:a16="http://schemas.microsoft.com/office/drawing/2014/main" id="{B5AE7611-3498-2FA9-5257-C20616ED22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9217477"/>
              </p:ext>
            </p:extLst>
          </p:nvPr>
        </p:nvGraphicFramePr>
        <p:xfrm>
          <a:off x="2747997" y="10999"/>
          <a:ext cx="2635708" cy="203592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35708">
                  <a:extLst>
                    <a:ext uri="{9D8B030D-6E8A-4147-A177-3AD203B41FA5}">
                      <a16:colId xmlns:a16="http://schemas.microsoft.com/office/drawing/2014/main" val="3210567193"/>
                    </a:ext>
                  </a:extLst>
                </a:gridCol>
              </a:tblGrid>
              <a:tr h="260881">
                <a:tc>
                  <a:txBody>
                    <a:bodyPr/>
                    <a:lstStyle/>
                    <a:p>
                      <a:r>
                        <a:rPr lang="en-GB" sz="1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Doing things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3246487"/>
                  </a:ext>
                </a:extLst>
              </a:tr>
              <a:tr h="260881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einkaufen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to shop, shopping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3162642"/>
                  </a:ext>
                </a:extLst>
              </a:tr>
              <a:tr h="260881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gehen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to go, going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1875323"/>
                  </a:ext>
                </a:extLst>
              </a:tr>
              <a:tr h="260881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kommen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to come, coming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2588367"/>
                  </a:ext>
                </a:extLst>
              </a:tr>
              <a:tr h="260881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laufen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to run, running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5654727"/>
                  </a:ext>
                </a:extLst>
              </a:tr>
              <a:tr h="26088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tragen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to wear, wearing, to carry, carrying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7851834"/>
                  </a:ext>
                </a:extLst>
              </a:tr>
              <a:tr h="260881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Rad </a:t>
                      </a:r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fahren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to cycle, cycling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9269828"/>
                  </a:ext>
                </a:extLst>
              </a:tr>
            </a:tbl>
          </a:graphicData>
        </a:graphic>
      </p:graphicFrame>
      <p:pic>
        <p:nvPicPr>
          <p:cNvPr id="5" name="Picture 2" descr="Free vector graphics of Exercise">
            <a:extLst>
              <a:ext uri="{FF2B5EF4-FFF2-40B4-BE49-F238E27FC236}">
                <a16:creationId xmlns:a16="http://schemas.microsoft.com/office/drawing/2014/main" id="{9991C25D-A23B-D120-3113-8E869F7F5D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911" y="4021625"/>
            <a:ext cx="222928" cy="445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>
            <a:extLst>
              <a:ext uri="{FF2B5EF4-FFF2-40B4-BE49-F238E27FC236}">
                <a16:creationId xmlns:a16="http://schemas.microsoft.com/office/drawing/2014/main" id="{4C56E259-3D54-6EFD-79A4-4265D9DC5A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077488" y="4511333"/>
            <a:ext cx="437274" cy="440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424EABD9-E699-165A-F1F4-98A0F9A3C314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18885" y="5056907"/>
            <a:ext cx="291095" cy="409220"/>
          </a:xfrm>
          <a:prstGeom prst="rect">
            <a:avLst/>
          </a:prstGeom>
        </p:spPr>
      </p:pic>
      <p:pic>
        <p:nvPicPr>
          <p:cNvPr id="44" name="Picture 43" descr="A statue in a city square&#10;&#10;Description automatically generated with medium confidence">
            <a:extLst>
              <a:ext uri="{FF2B5EF4-FFF2-40B4-BE49-F238E27FC236}">
                <a16:creationId xmlns:a16="http://schemas.microsoft.com/office/drawing/2014/main" id="{0C5282FA-E09B-BAED-D6DE-FFEB79BEF9B1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03" b="1066"/>
          <a:stretch/>
        </p:blipFill>
        <p:spPr>
          <a:xfrm>
            <a:off x="83199" y="3570637"/>
            <a:ext cx="2587389" cy="3199084"/>
          </a:xfrm>
          <a:prstGeom prst="rect">
            <a:avLst/>
          </a:prstGeom>
        </p:spPr>
      </p:pic>
      <p:sp>
        <p:nvSpPr>
          <p:cNvPr id="47" name="CustomShape 7">
            <a:extLst>
              <a:ext uri="{FF2B5EF4-FFF2-40B4-BE49-F238E27FC236}">
                <a16:creationId xmlns:a16="http://schemas.microsoft.com/office/drawing/2014/main" id="{B0C61069-C465-9543-B379-44455F47E7E0}"/>
              </a:ext>
            </a:extLst>
          </p:cNvPr>
          <p:cNvSpPr/>
          <p:nvPr/>
        </p:nvSpPr>
        <p:spPr>
          <a:xfrm>
            <a:off x="2697609" y="4409721"/>
            <a:ext cx="2766320" cy="15183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Lias und Ronja wohnen in Biel.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100" b="0" i="0" u="none" strike="noStrike" kern="1200" cap="none" spc="-1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Biel ist eine Stadt in der Schweiz. Sie liegt im „Drei-Seen-Land“. Dort gibt es drei Seen, natürlich*!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100" b="0" i="0" u="none" strike="noStrike" kern="1200" cap="none" spc="-1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Die Altstadt ist sehr schön. Neben der Altstadt ist das „NMB Neues Museum“. Dort findest du viel Geschichte*, Kunst und tolle alte Sachen.</a:t>
            </a:r>
          </a:p>
        </p:txBody>
      </p:sp>
      <p:sp>
        <p:nvSpPr>
          <p:cNvPr id="48" name="Speech Bubble: Rectangle with Corners Rounded 47">
            <a:extLst>
              <a:ext uri="{FF2B5EF4-FFF2-40B4-BE49-F238E27FC236}">
                <a16:creationId xmlns:a16="http://schemas.microsoft.com/office/drawing/2014/main" id="{9753006B-E94A-3C1F-FD0C-C6131A4758E6}"/>
              </a:ext>
            </a:extLst>
          </p:cNvPr>
          <p:cNvSpPr/>
          <p:nvPr/>
        </p:nvSpPr>
        <p:spPr>
          <a:xfrm>
            <a:off x="3627874" y="3962982"/>
            <a:ext cx="1795954" cy="402159"/>
          </a:xfrm>
          <a:prstGeom prst="wedgeRoundRectCallout">
            <a:avLst>
              <a:gd name="adj1" fmla="val 14656"/>
              <a:gd name="adj2" fmla="val 67606"/>
              <a:gd name="adj3" fmla="val 16667"/>
            </a:avLst>
          </a:prstGeom>
          <a:solidFill>
            <a:srgbClr val="002060"/>
          </a:solidFill>
          <a:ln w="31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The French name for 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Biel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is 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Bienne</a:t>
            </a:r>
            <a:endParaRPr kumimoji="0" lang="en-GB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49" name="Speech Bubble: Rectangle with Corners Rounded 48">
            <a:extLst>
              <a:ext uri="{FF2B5EF4-FFF2-40B4-BE49-F238E27FC236}">
                <a16:creationId xmlns:a16="http://schemas.microsoft.com/office/drawing/2014/main" id="{7DD57F08-5812-B3E1-30DC-F8C116B889F9}"/>
              </a:ext>
            </a:extLst>
          </p:cNvPr>
          <p:cNvSpPr/>
          <p:nvPr/>
        </p:nvSpPr>
        <p:spPr>
          <a:xfrm>
            <a:off x="2787075" y="6148981"/>
            <a:ext cx="2657078" cy="290513"/>
          </a:xfrm>
          <a:prstGeom prst="wedgeRoundRectCallout">
            <a:avLst>
              <a:gd name="adj1" fmla="val 19610"/>
              <a:gd name="adj2" fmla="val -115755"/>
              <a:gd name="adj3" fmla="val 16667"/>
            </a:avLst>
          </a:prstGeom>
          <a:solidFill>
            <a:srgbClr val="002060"/>
          </a:solidFill>
          <a:ln w="31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Geschichte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means 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story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, and 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history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.</a:t>
            </a:r>
            <a:endParaRPr kumimoji="0" lang="en-GB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EE3B9A5-920A-B24C-EDCA-E20CA170E0FA}"/>
              </a:ext>
            </a:extLst>
          </p:cNvPr>
          <p:cNvSpPr txBox="1"/>
          <p:nvPr/>
        </p:nvSpPr>
        <p:spPr>
          <a:xfrm>
            <a:off x="3144598" y="6504786"/>
            <a:ext cx="2281471" cy="263784"/>
          </a:xfrm>
          <a:prstGeom prst="rect">
            <a:avLst/>
          </a:prstGeom>
          <a:solidFill>
            <a:srgbClr val="8BC145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</a:rPr>
              <a:t>natürlich</a:t>
            </a:r>
            <a:r>
              <a: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</a:rPr>
              <a:t> – of course, naturally</a:t>
            </a:r>
          </a:p>
        </p:txBody>
      </p:sp>
      <p:pic>
        <p:nvPicPr>
          <p:cNvPr id="1026" name="Picture 2" descr="Free Church Lake photo and picture">
            <a:extLst>
              <a:ext uri="{FF2B5EF4-FFF2-40B4-BE49-F238E27FC236}">
                <a16:creationId xmlns:a16="http://schemas.microsoft.com/office/drawing/2014/main" id="{CEB35AA5-ED7C-8578-C9FA-6BD5F2F4AE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7075" y="2191475"/>
            <a:ext cx="2587389" cy="1724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0" name="Picture 149" descr="Logo&#10;&#10;Description automatically generated">
            <a:extLst>
              <a:ext uri="{FF2B5EF4-FFF2-40B4-BE49-F238E27FC236}">
                <a16:creationId xmlns:a16="http://schemas.microsoft.com/office/drawing/2014/main" id="{715F1CDB-C42A-F700-F039-5E6908970457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997" y="2126137"/>
            <a:ext cx="857840" cy="531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28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92 0.02801 L 0.01992 0.02824 C 0.0224 0.02061 0.02474 0.01274 0.02761 0.00579 C 0.03333 -0.0081 0.03112 0.00186 0.03854 -0.0081 C 0.06094 -0.03796 0.02787 -0.00115 0.05261 -0.02754 C 0.05925 -0.04514 0.05182 -0.02754 0.06042 -0.04143 C 0.06432 -0.04768 0.0668 -0.05694 0.07136 -0.06088 C 0.07344 -0.06273 0.07578 -0.06412 0.07761 -0.06643 C 0.08802 -0.07986 0.07552 -0.07152 0.09011 -0.0831 C 0.10013 -0.0912 0.09727 -0.08657 0.10573 -0.09143 C 0.10847 -0.09305 0.11094 -0.09537 0.11354 -0.09699 C 0.11511 -0.09814 0.1168 -0.09884 0.1181 -0.09976 C 0.12383 -0.10416 0.12448 -0.10532 0.12917 -0.11088 C 0.13958 -0.10995 0.15013 -0.11041 0.16042 -0.1081 C 0.16511 -0.10717 0.17057 -0.10277 0.17448 -0.09699 C 0.17617 -0.09467 0.17722 -0.09097 0.17917 -0.08865 C 0.18047 -0.08703 0.18229 -0.0868 0.18373 -0.08588 C 0.19219 -0.06365 0.18112 -0.09051 0.19154 -0.07199 C 0.20208 -0.05347 0.18698 -0.07291 0.19948 -0.0581 C 0.20052 -0.05532 0.20143 -0.05254 0.20261 -0.04976 C 0.20638 -0.04189 0.20742 -0.04143 0.21198 -0.03588 C 0.21563 -0.01666 0.21511 -0.02523 0.21511 -0.01088 L 0.21511 -0.01064 " pathEditMode="relative" rAng="0" ptsTypes="AAAAAAAAAAAAAAAAAAAAAAA">
                                      <p:cBhvr>
                                        <p:cTn id="30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53" y="-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" fill="hold">
                      <p:stCondLst>
                        <p:cond delay="indefinite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3.7037E-6 C 0.00156 -0.00139 0.00339 -0.00208 0.00521 -0.0037 C 0.01628 -0.01319 0.00729 -0.00879 0.01615 -0.0125 C 0.01745 -0.01412 0.01875 -0.01643 0.02031 -0.01759 C 0.02643 -0.02245 0.02409 -0.01527 0.03125 -0.02291 C 0.0362 -0.02801 0.03333 -0.02592 0.04011 -0.02824 C 0.04323 -0.03078 0.0461 -0.03333 0.04974 -0.03518 C 0.05677 -0.03865 0.05716 -0.03773 0.06289 -0.04051 C 0.06537 -0.04166 0.06784 -0.04282 0.07044 -0.04398 C 0.07227 -0.04467 0.07396 -0.0449 0.07578 -0.04583 C 0.07839 -0.04676 0.08086 -0.04838 0.08333 -0.0493 C 0.08659 -0.05023 0.08985 -0.05046 0.0931 -0.05092 C 0.10703 -0.05648 0.08203 -0.04676 0.11719 -0.05625 L 0.12344 -0.0581 C 0.12735 -0.05902 0.13177 -0.06088 0.13555 -0.06157 C 0.14024 -0.06226 0.14492 -0.06273 0.14961 -0.06319 C 0.15104 -0.06389 0.15248 -0.06481 0.15404 -0.06504 C 0.16081 -0.06643 0.16784 -0.06736 0.17474 -0.06851 C 0.17826 -0.06921 0.1819 -0.06944 0.18542 -0.07037 C 0.20378 -0.07407 0.18607 -0.07083 0.21706 -0.07384 C 0.22123 -0.0743 0.22578 -0.075 0.22995 -0.07546 C 0.2336 -0.07615 0.23724 -0.07708 0.24089 -0.07731 C 0.25013 -0.07824 0.25964 -0.07847 0.26914 -0.07893 L 0.35261 -0.07546 L 0.38529 -0.07384 C 0.39232 -0.07338 0.39909 -0.07245 0.40599 -0.07199 C 0.48789 -0.06713 0.40742 -0.07291 0.46563 -0.06851 C 0.48294 -0.06458 0.46159 -0.06921 0.4862 -0.06504 C 0.4888 -0.06458 0.49141 -0.06389 0.49375 -0.06319 C 0.5013 -0.06134 0.49818 -0.06157 0.50169 -0.06157 " pathEditMode="relative" rAng="0" ptsTypes="AAAAAAAAAAAAAAAAAAAAAAAAAAAAAA">
                                      <p:cBhvr>
                                        <p:cTn id="30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78" y="-3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9" fill="hold">
                      <p:stCondLst>
                        <p:cond delay="indefinite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3.7037E-6 C 0.00534 -0.00486 0.01055 -0.01064 0.01654 -0.01412 C 0.06836 -0.04606 0.11042 -0.05926 0.16771 -0.07731 C 0.21198 -0.0912 0.25638 -0.10439 0.30104 -0.11412 C 0.39831 -0.13541 0.42383 -0.13472 0.51068 -0.14027 C 0.56211 -0.13958 0.61784 -0.14259 0.67005 -0.13333 C 0.68164 -0.13125 0.6931 -0.12731 0.70456 -0.12453 C 0.71498 -0.12222 0.72552 -0.12083 0.73581 -0.11759 C 0.74245 -0.11551 0.74896 -0.11134 0.7556 -0.10879 C 0.76289 -0.10601 0.77018 -0.10416 0.77748 -0.10185 C 0.78008 -0.10092 0.79128 -0.09699 0.79401 -0.0949 C 0.79466 -0.09467 0.79401 -0.09351 0.79401 -0.09305 " pathEditMode="relative" rAng="0" ptsTypes="AAAAAAAAAAAA">
                                      <p:cBhvr>
                                        <p:cTn id="31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714" y="-7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>
                      <p:stCondLst>
                        <p:cond delay="indefinite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1" presetClass="exit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1" fill="hold">
                      <p:stCondLst>
                        <p:cond delay="indefinite"/>
                      </p:stCondLst>
                      <p:childTnLst>
                        <p:par>
                          <p:cTn id="322" fill="hold">
                            <p:stCondLst>
                              <p:cond delay="0"/>
                            </p:stCondLst>
                            <p:childTnLst>
                              <p:par>
                                <p:cTn id="3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5" fill="hold">
                      <p:stCondLst>
                        <p:cond delay="indefinite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9" fill="hold">
                      <p:stCondLst>
                        <p:cond delay="indefinite"/>
                      </p:stCondLst>
                      <p:childTnLst>
                        <p:par>
                          <p:cTn id="330" fill="hold">
                            <p:stCondLst>
                              <p:cond delay="0"/>
                            </p:stCondLst>
                            <p:childTnLst>
                              <p:par>
                                <p:cTn id="3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3" fill="hold">
                      <p:stCondLst>
                        <p:cond delay="indefinite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3" grpId="0"/>
      <p:bldP spid="17" grpId="0"/>
      <p:bldP spid="19" grpId="0"/>
      <p:bldP spid="21" grpId="0"/>
      <p:bldP spid="23" grpId="0" animBg="1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 animBg="1"/>
      <p:bldP spid="71" grpId="0" animBg="1"/>
      <p:bldP spid="72" grpId="0" animBg="1"/>
      <p:bldP spid="79" grpId="0" animBg="1"/>
      <p:bldP spid="80" grpId="0"/>
      <p:bldP spid="81" grpId="0"/>
      <p:bldP spid="82" grpId="0"/>
      <p:bldP spid="83" grpId="0"/>
      <p:bldP spid="84" grpId="0"/>
      <p:bldP spid="85" grpId="0"/>
      <p:bldP spid="86" grpId="0"/>
      <p:bldP spid="87" grpId="0"/>
      <p:bldP spid="88" grpId="0" animBg="1"/>
      <p:bldP spid="89" grpId="0" animBg="1"/>
      <p:bldP spid="90" grpId="0" animBg="1"/>
      <p:bldP spid="92" grpId="0" animBg="1"/>
      <p:bldP spid="93" grpId="0"/>
      <p:bldP spid="94" grpId="0"/>
      <p:bldP spid="95" grpId="0"/>
      <p:bldP spid="96" grpId="0"/>
      <p:bldP spid="97" grpId="0"/>
      <p:bldP spid="98" grpId="0"/>
      <p:bldP spid="102" grpId="0"/>
      <p:bldP spid="106" grpId="0"/>
      <p:bldP spid="107" grpId="0" animBg="1"/>
      <p:bldP spid="108" grpId="0" animBg="1"/>
      <p:bldP spid="109" grpId="0" animBg="1"/>
      <p:bldP spid="111" grpId="0" animBg="1"/>
      <p:bldP spid="112" grpId="0"/>
      <p:bldP spid="113" grpId="0"/>
      <p:bldP spid="114" grpId="0"/>
      <p:bldP spid="115" grpId="0"/>
      <p:bldP spid="117" grpId="0"/>
      <p:bldP spid="118" grpId="0" animBg="1"/>
      <p:bldP spid="119" grpId="0" animBg="1"/>
      <p:bldP spid="121" grpId="0" animBg="1"/>
      <p:bldP spid="123" grpId="0"/>
      <p:bldP spid="124" grpId="0"/>
      <p:bldP spid="126" grpId="0"/>
      <p:bldP spid="136" grpId="0"/>
      <p:bldP spid="142" grpId="0"/>
      <p:bldP spid="47" grpId="0"/>
      <p:bldP spid="48" grpId="0" animBg="1"/>
      <p:bldP spid="4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1342</Words>
  <Application>Microsoft Office PowerPoint</Application>
  <PresentationFormat>Widescreen</PresentationFormat>
  <Paragraphs>236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Century Gothic</vt:lpstr>
      <vt:lpstr>Modern Love</vt:lpstr>
      <vt:lpstr>Office Theme</vt:lpstr>
      <vt:lpstr>PowerPoint Presentation</vt:lpstr>
      <vt:lpstr>PowerPoint Presentation</vt:lpstr>
    </vt:vector>
  </TitlesOfParts>
  <Company>University of Reading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Rowena Kasprowicz</dc:creator>
  <cp:lastModifiedBy>Rachel Hawkes</cp:lastModifiedBy>
  <cp:revision>9</cp:revision>
  <dcterms:created xsi:type="dcterms:W3CDTF">2022-12-19T18:06:58Z</dcterms:created>
  <dcterms:modified xsi:type="dcterms:W3CDTF">2024-03-19T18:30:23Z</dcterms:modified>
</cp:coreProperties>
</file>