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</p:sldMasterIdLst>
  <p:notesMasterIdLst>
    <p:notesMasterId r:id="rId21"/>
  </p:notesMasterIdLst>
  <p:sldIdLst>
    <p:sldId id="257" r:id="rId4"/>
    <p:sldId id="369" r:id="rId5"/>
    <p:sldId id="944" r:id="rId6"/>
    <p:sldId id="945" r:id="rId7"/>
    <p:sldId id="972" r:id="rId8"/>
    <p:sldId id="985" r:id="rId9"/>
    <p:sldId id="986" r:id="rId10"/>
    <p:sldId id="987" r:id="rId11"/>
    <p:sldId id="988" r:id="rId12"/>
    <p:sldId id="989" r:id="rId13"/>
    <p:sldId id="990" r:id="rId14"/>
    <p:sldId id="971" r:id="rId15"/>
    <p:sldId id="973" r:id="rId16"/>
    <p:sldId id="941" r:id="rId17"/>
    <p:sldId id="962" r:id="rId18"/>
    <p:sldId id="983" r:id="rId19"/>
    <p:sldId id="984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D319"/>
    <a:srgbClr val="3B3838"/>
    <a:srgbClr val="F9D8A3"/>
    <a:srgbClr val="5FADE4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15" autoAdjust="0"/>
    <p:restoredTop sz="79663" autoAdjust="0"/>
  </p:normalViewPr>
  <p:slideViewPr>
    <p:cSldViewPr snapToGrid="0">
      <p:cViewPr varScale="1">
        <p:scale>
          <a:sx n="53" d="100"/>
          <a:sy n="53" d="100"/>
        </p:scale>
        <p:origin x="1060" y="5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125C53-773C-49EE-98CA-2C16F81F252F}" type="datetimeFigureOut">
              <a:rPr lang="en-GB" smtClean="0"/>
              <a:t>22/02/2024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2D0CC9-DEA3-4A63-A921-D94C06607CC8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27040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5" name="Google Shape;95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16000" indent="-216000">
              <a:lnSpc>
                <a:spcPct val="100000"/>
              </a:lnSpc>
            </a:pPr>
            <a:r>
              <a:rPr lang="en-GB" sz="18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Artwork by Steve Clarke. Pronoun pictures from NCELP (www.ncelp.org). All additional pictures selected from </a:t>
            </a:r>
            <a:r>
              <a:rPr lang="en-GB" sz="18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Pixabay</a:t>
            </a:r>
            <a:r>
              <a:rPr lang="en-GB" sz="18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and are available under a Creative Commons license, no attribution required.</a:t>
            </a:r>
            <a:endParaRPr lang="en-GB" sz="18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8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8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Phonics:  </a:t>
            </a: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[-</a:t>
            </a:r>
            <a:r>
              <a:rPr lang="en-GB" sz="1800" b="1" i="0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tion</a:t>
            </a:r>
            <a:r>
              <a:rPr lang="en-GB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]  Information </a:t>
            </a:r>
            <a:r>
              <a:rPr lang="en-GB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[465] </a:t>
            </a:r>
            <a:r>
              <a:rPr lang="en-GB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Tradition </a:t>
            </a:r>
            <a:r>
              <a:rPr lang="en-GB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[1650] </a:t>
            </a:r>
            <a:r>
              <a:rPr lang="en-GB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Position </a:t>
            </a:r>
            <a:r>
              <a:rPr lang="en-GB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[944] </a:t>
            </a:r>
            <a:r>
              <a:rPr lang="en-GB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international</a:t>
            </a:r>
            <a:r>
              <a:rPr lang="en-GB" sz="1800" b="1" i="0" strike="noStrike" spc="-1" baseline="0" dirty="0">
                <a:solidFill>
                  <a:srgbClr val="002060"/>
                </a:solidFill>
                <a:latin typeface="Century Gothic"/>
                <a:ea typeface="Century Gothic"/>
              </a:rPr>
              <a:t> </a:t>
            </a:r>
            <a:r>
              <a:rPr lang="en-GB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[426] </a:t>
            </a:r>
            <a:r>
              <a:rPr lang="en-GB" sz="1800" b="1" i="0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funktionieren</a:t>
            </a:r>
            <a:r>
              <a:rPr lang="en-GB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</a:t>
            </a:r>
            <a:r>
              <a:rPr lang="en-GB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[677] </a:t>
            </a:r>
          </a:p>
          <a:p>
            <a:pPr marL="216000" indent="-216000">
              <a:lnSpc>
                <a:spcPct val="100000"/>
              </a:lnSpc>
            </a:pPr>
            <a:endParaRPr lang="en-GB" sz="1800" b="1" i="0" strike="noStrike" spc="-1" dirty="0">
              <a:solidFill>
                <a:srgbClr val="002060"/>
              </a:solidFill>
              <a:latin typeface="Century Gothic"/>
              <a:ea typeface="Century Gothic"/>
            </a:endParaRPr>
          </a:p>
          <a:p>
            <a:pPr marL="216000" indent="-216000">
              <a:lnSpc>
                <a:spcPct val="100000"/>
              </a:lnSpc>
            </a:pPr>
            <a:r>
              <a:rPr lang="it-IT" sz="1800" b="1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Vocabulary</a:t>
            </a:r>
            <a:r>
              <a:rPr lang="it-IT" sz="18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: </a:t>
            </a:r>
            <a:r>
              <a:rPr lang="de-DE" sz="28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er/sie/es möchte </a:t>
            </a:r>
            <a:r>
              <a:rPr lang="de-DE" sz="2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[n/a]</a:t>
            </a:r>
            <a:r>
              <a:rPr lang="de-DE" sz="1800" dirty="0"/>
              <a:t> </a:t>
            </a:r>
          </a:p>
          <a:p>
            <a:pPr marL="216000" indent="-216000">
              <a:lnSpc>
                <a:spcPct val="100000"/>
              </a:lnSpc>
            </a:pPr>
            <a:r>
              <a:rPr lang="it-IT" sz="1800" b="0" i="0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Revisit</a:t>
            </a:r>
            <a:r>
              <a:rPr lang="it-IT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1: </a:t>
            </a:r>
            <a:r>
              <a:rPr lang="de-DE" sz="2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besuchen [820] bleiben [113] Gitarre [n/a] Oma [2175] </a:t>
            </a:r>
          </a:p>
          <a:p>
            <a:pPr marL="216000" indent="-216000">
              <a:lnSpc>
                <a:spcPct val="100000"/>
              </a:lnSpc>
            </a:pPr>
            <a:r>
              <a:rPr lang="de-DE" sz="1800" b="0" i="0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Revisit</a:t>
            </a:r>
            <a:r>
              <a:rPr lang="de-DE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2:</a:t>
            </a:r>
            <a:r>
              <a:rPr lang="de-DE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</a:t>
            </a:r>
            <a:r>
              <a:rPr lang="de-DE" sz="2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benutzen [1119] spielen [205] Sport [945]  zu Hause [n/a]</a:t>
            </a:r>
            <a:r>
              <a:rPr lang="de-DE" sz="1800" dirty="0"/>
              <a:t> </a:t>
            </a:r>
          </a:p>
          <a:p>
            <a:pPr marL="216000" indent="-216000">
              <a:lnSpc>
                <a:spcPct val="100000"/>
              </a:lnSpc>
            </a:pPr>
            <a:r>
              <a:rPr lang="en-GB" sz="16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Jones, R.L &amp; </a:t>
            </a:r>
            <a:r>
              <a:rPr lang="en-GB" sz="1600" dirty="0" err="1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Tschirner</a:t>
            </a:r>
            <a:r>
              <a:rPr lang="en-GB" sz="16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, E. (2019). A frequency dictionary of German: Core vocabulary for learners. London: Routledge.</a:t>
            </a:r>
            <a:endParaRPr lang="en-GB" sz="1600" baseline="0" dirty="0">
              <a:solidFill>
                <a:sysClr val="windowText" lastClr="000000"/>
              </a:solidFill>
            </a:endParaRPr>
          </a:p>
          <a:p>
            <a:pPr marL="216000" indent="-216000">
              <a:lnSpc>
                <a:spcPct val="100000"/>
              </a:lnSpc>
            </a:pPr>
            <a:endParaRPr lang="en-GB" sz="16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6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The frequency rankings for words that occur in this PowerPoint which have been</a:t>
            </a:r>
            <a:r>
              <a:rPr lang="en-GB" sz="1600" b="0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 previously</a:t>
            </a:r>
            <a:r>
              <a:rPr lang="en-GB" sz="16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 introduced in these resources are given in the SOW and in the resources that first</a:t>
            </a:r>
          </a:p>
          <a:p>
            <a:pPr marL="216000" indent="-216000">
              <a:lnSpc>
                <a:spcPct val="100000"/>
              </a:lnSpc>
            </a:pPr>
            <a:r>
              <a:rPr lang="en-GB" sz="16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introduced and formally re-visited those words. </a:t>
            </a:r>
            <a:endParaRPr lang="en-GB" sz="16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8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For any </a:t>
            </a:r>
            <a:r>
              <a:rPr lang="en-GB" sz="1800" b="0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other </a:t>
            </a:r>
            <a:r>
              <a:rPr lang="en-GB" sz="18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words that occur incidentally in this PowerPoint, frequency rankings will be provided in the notes field wherever possible.</a:t>
            </a:r>
            <a:endParaRPr lang="en-GB" sz="18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8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8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Note that the first three lessons of the year teach language that can be continuously recycled as lesson routine every lesson in Y3/4.</a:t>
            </a:r>
          </a:p>
          <a:p>
            <a:pPr marL="216000" indent="-216000">
              <a:lnSpc>
                <a:spcPct val="100000"/>
              </a:lnSpc>
            </a:pPr>
            <a:r>
              <a:rPr lang="en-GB" sz="18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The idea would be that the class teacher (whether or not s/he teaches the class German can re-use the language as part of the daily routine with the class.</a:t>
            </a:r>
            <a:endParaRPr lang="en-GB" sz="18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8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8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800" b="0" strike="noStrike" spc="-1" dirty="0">
              <a:latin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lang="en-GB" sz="1800" b="0" strike="noStrike" spc="-1" dirty="0">
              <a:latin typeface="Arial"/>
            </a:endParaRPr>
          </a:p>
        </p:txBody>
      </p:sp>
      <p:sp>
        <p:nvSpPr>
          <p:cNvPr id="96" name="Google Shape;96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1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b="1" dirty="0"/>
              <a:t>[5/6]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Transcript:</a:t>
            </a:r>
            <a:br>
              <a:rPr lang="en-GB" b="1" dirty="0"/>
            </a:br>
            <a:r>
              <a:rPr lang="en-GB" b="0" dirty="0"/>
              <a:t>Wo </a:t>
            </a:r>
            <a:r>
              <a:rPr lang="en-GB" b="0" dirty="0" err="1"/>
              <a:t>möchte</a:t>
            </a:r>
            <a:r>
              <a:rPr lang="en-GB" b="0" dirty="0"/>
              <a:t> Gabriel </a:t>
            </a:r>
            <a:r>
              <a:rPr lang="en-GB" b="0" dirty="0" err="1"/>
              <a:t>bleiben</a:t>
            </a:r>
            <a:r>
              <a:rPr lang="en-GB" b="0" dirty="0"/>
              <a:t>?</a:t>
            </a:r>
            <a:br>
              <a:rPr lang="en-GB" b="0" dirty="0"/>
            </a:br>
            <a:endParaRPr lang="en-GB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10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1459486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b="1" dirty="0"/>
              <a:t>[6/6]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Transcript:</a:t>
            </a:r>
            <a:br>
              <a:rPr lang="en-GB" b="1" dirty="0"/>
            </a:br>
            <a:r>
              <a:rPr lang="en-GB" b="0" dirty="0"/>
              <a:t>Was </a:t>
            </a:r>
            <a:r>
              <a:rPr lang="en-GB" b="0" dirty="0" err="1"/>
              <a:t>möchtest</a:t>
            </a:r>
            <a:r>
              <a:rPr lang="en-GB" b="0" dirty="0"/>
              <a:t> du </a:t>
            </a:r>
            <a:r>
              <a:rPr lang="en-GB" b="0" dirty="0" err="1"/>
              <a:t>benutzen</a:t>
            </a:r>
            <a:r>
              <a:rPr lang="en-GB" b="0" dirty="0"/>
              <a:t>?</a:t>
            </a:r>
            <a:br>
              <a:rPr lang="en-GB" b="0" dirty="0"/>
            </a:br>
            <a:endParaRPr lang="en-GB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11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0432252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 Timing: </a:t>
            </a:r>
            <a:r>
              <a:rPr lang="en-GB" b="0" dirty="0"/>
              <a:t>5 minutes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comprehension</a:t>
            </a:r>
            <a:r>
              <a:rPr lang="en-GB" b="0" baseline="0" dirty="0"/>
              <a:t> of </a:t>
            </a:r>
            <a:r>
              <a:rPr lang="en-GB" b="0" baseline="0" dirty="0" err="1"/>
              <a:t>können</a:t>
            </a:r>
            <a:r>
              <a:rPr lang="en-GB" b="0" baseline="0" dirty="0"/>
              <a:t>, </a:t>
            </a:r>
            <a:r>
              <a:rPr lang="en-GB" b="0" baseline="0" dirty="0" err="1"/>
              <a:t>nicht</a:t>
            </a:r>
            <a:r>
              <a:rPr lang="en-GB" b="0" baseline="0" dirty="0"/>
              <a:t>, and </a:t>
            </a:r>
            <a:r>
              <a:rPr lang="en-GB" b="0" baseline="0" dirty="0" err="1"/>
              <a:t>kein</a:t>
            </a:r>
            <a:r>
              <a:rPr lang="en-GB" b="0" baseline="0" dirty="0"/>
              <a:t> in a written text.</a:t>
            </a:r>
            <a:endParaRPr lang="en-GB"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sz="1200" b="0" dirty="0"/>
              <a:t>Explain the task. Ronja has written to Olivia about her and </a:t>
            </a:r>
            <a:r>
              <a:rPr lang="en-GB" sz="1200" b="0" dirty="0" err="1"/>
              <a:t>Lias</a:t>
            </a:r>
            <a:r>
              <a:rPr lang="en-GB" sz="1200" b="0" dirty="0"/>
              <a:t>’ plans for the school holidays.</a:t>
            </a:r>
            <a:endParaRPr lang="en-GB" sz="1200" b="0" baseline="0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sz="1200" b="0" baseline="0" dirty="0"/>
              <a:t>Pupils read the text and then answer the comprehension questions below.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sz="1200" b="0" baseline="0" dirty="0"/>
              <a:t>Click to reveal answers and underlining under the corresponding part of the German text.</a:t>
            </a:r>
            <a:endParaRPr lang="en-GB" sz="1200"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br>
              <a:rPr lang="en-GB" dirty="0"/>
            </a:b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12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2708956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5 minutes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provide practice (speaking) in asking and answering questions using </a:t>
            </a:r>
            <a:r>
              <a:rPr lang="en-GB" b="0" dirty="0" err="1"/>
              <a:t>möcht</a:t>
            </a:r>
            <a:r>
              <a:rPr lang="en-GB" b="0" dirty="0"/>
              <a:t>-.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Demonstrate the conversations pupils will have using </a:t>
            </a:r>
            <a:r>
              <a:rPr lang="en-GB" b="0" dirty="0" err="1"/>
              <a:t>Lias</a:t>
            </a:r>
            <a:r>
              <a:rPr lang="en-GB" b="0" dirty="0"/>
              <a:t> and Ronja’s speech bubbles. Try to translate them into German as a class,</a:t>
            </a:r>
            <a:r>
              <a:rPr lang="en-GB" b="0" baseline="0" dirty="0"/>
              <a:t> and then click to reveal the German translations.</a:t>
            </a:r>
            <a:endParaRPr lang="en-GB" b="0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i="0" dirty="0"/>
              <a:t>Give pupils time in pairs to both ask and answer all questions, noting down their partner’s answers as they go.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i="0" dirty="0"/>
              <a:t>If time allows, hear some of the conversations as a class.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br>
              <a:rPr lang="en-GB" dirty="0"/>
            </a:br>
            <a:r>
              <a:rPr lang="en-GB" b="1" dirty="0"/>
              <a:t>Additional task suggestions: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1. See next slide for follow up writing task. </a:t>
            </a:r>
            <a:br>
              <a:rPr lang="en-GB" b="0" dirty="0"/>
            </a:br>
            <a:r>
              <a:rPr lang="en-GB" b="0" dirty="0"/>
              <a:t>2.  Alternatively, pupils could report back to the teacher/rest of class using the 3</a:t>
            </a:r>
            <a:r>
              <a:rPr lang="en-GB" b="0" baseline="30000" dirty="0"/>
              <a:t>rd</a:t>
            </a:r>
            <a:r>
              <a:rPr lang="en-GB" b="0" dirty="0"/>
              <a:t> person of </a:t>
            </a:r>
            <a:r>
              <a:rPr lang="en-GB" b="0" dirty="0" err="1"/>
              <a:t>möcht</a:t>
            </a:r>
            <a:r>
              <a:rPr lang="en-GB" b="0" dirty="0"/>
              <a:t>- e.g. </a:t>
            </a:r>
            <a:r>
              <a:rPr lang="en-GB" b="0" i="1" dirty="0"/>
              <a:t>Lucy </a:t>
            </a:r>
            <a:r>
              <a:rPr lang="en-GB" b="0" i="1" dirty="0" err="1"/>
              <a:t>möchte</a:t>
            </a:r>
            <a:r>
              <a:rPr lang="en-GB" b="0" i="1" dirty="0"/>
              <a:t> </a:t>
            </a:r>
            <a:r>
              <a:rPr lang="en-GB" b="0" i="1" dirty="0" err="1"/>
              <a:t>Gitarre</a:t>
            </a:r>
            <a:r>
              <a:rPr lang="en-GB" b="0" i="1" dirty="0"/>
              <a:t> </a:t>
            </a:r>
            <a:r>
              <a:rPr lang="en-GB" b="0" i="1" dirty="0" err="1"/>
              <a:t>spielen</a:t>
            </a:r>
            <a:r>
              <a:rPr lang="en-GB" b="0" i="1" dirty="0"/>
              <a:t> </a:t>
            </a:r>
            <a:r>
              <a:rPr lang="en-GB" b="0" i="1" dirty="0" err="1"/>
              <a:t>aber</a:t>
            </a:r>
            <a:r>
              <a:rPr lang="en-GB" b="0" i="1" dirty="0"/>
              <a:t> </a:t>
            </a:r>
            <a:r>
              <a:rPr lang="en-GB" b="0" i="1" dirty="0" err="1"/>
              <a:t>sie</a:t>
            </a:r>
            <a:r>
              <a:rPr lang="en-GB" b="0" i="1" dirty="0"/>
              <a:t> </a:t>
            </a:r>
            <a:r>
              <a:rPr lang="en-GB" b="0" i="1" dirty="0" err="1"/>
              <a:t>möchte</a:t>
            </a:r>
            <a:r>
              <a:rPr lang="en-GB" b="0" i="1" dirty="0"/>
              <a:t> </a:t>
            </a:r>
            <a:r>
              <a:rPr lang="en-GB" b="0" i="1" dirty="0" err="1"/>
              <a:t>nicht</a:t>
            </a:r>
            <a:r>
              <a:rPr lang="en-GB" b="0" i="1" dirty="0"/>
              <a:t> </a:t>
            </a:r>
            <a:r>
              <a:rPr lang="en-GB" b="0" i="1" dirty="0" err="1"/>
              <a:t>schreiben</a:t>
            </a:r>
            <a:r>
              <a:rPr lang="en-GB" b="0" i="1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13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2788601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3 minutes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provide written practice of </a:t>
            </a:r>
            <a:r>
              <a:rPr lang="en-GB" b="0" dirty="0" err="1"/>
              <a:t>er</a:t>
            </a:r>
            <a:r>
              <a:rPr lang="en-GB" b="0" dirty="0"/>
              <a:t>/</a:t>
            </a:r>
            <a:r>
              <a:rPr lang="en-GB" b="0" dirty="0" err="1"/>
              <a:t>sie</a:t>
            </a:r>
            <a:r>
              <a:rPr lang="en-GB" b="0" dirty="0"/>
              <a:t> </a:t>
            </a:r>
            <a:r>
              <a:rPr lang="en-GB" b="0" dirty="0" err="1"/>
              <a:t>kann</a:t>
            </a:r>
            <a:r>
              <a:rPr lang="en-GB" b="0" dirty="0"/>
              <a:t> in 2-verb structures.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Remind pupils of the conversation between </a:t>
            </a:r>
            <a:r>
              <a:rPr lang="en-GB" b="0" dirty="0" err="1"/>
              <a:t>Lias</a:t>
            </a:r>
            <a:r>
              <a:rPr lang="en-GB" b="0" dirty="0"/>
              <a:t> and Ronja and click to bring up the table showing </a:t>
            </a:r>
            <a:r>
              <a:rPr lang="en-GB" b="0" dirty="0" err="1"/>
              <a:t>Lias</a:t>
            </a:r>
            <a:r>
              <a:rPr lang="en-GB" b="0" dirty="0"/>
              <a:t>’ answers.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i="0" dirty="0"/>
              <a:t>Click again for each example sentence to come up. Draw attention to use of </a:t>
            </a:r>
            <a:r>
              <a:rPr lang="en-GB" b="0" i="1" dirty="0" err="1"/>
              <a:t>keine</a:t>
            </a:r>
            <a:r>
              <a:rPr lang="en-GB" b="0" i="0" dirty="0"/>
              <a:t> in first sentence.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 startAt="3"/>
            </a:pPr>
            <a:r>
              <a:rPr lang="en-GB" sz="1200" b="0" dirty="0"/>
              <a:t>Ask pupils to write a few sentences based on their partner’s answers from</a:t>
            </a:r>
            <a:r>
              <a:rPr lang="en-GB" sz="1200" b="0" baseline="0" dirty="0"/>
              <a:t> the previous speaking exercise</a:t>
            </a:r>
            <a:r>
              <a:rPr lang="en-GB" sz="1200" b="0" dirty="0"/>
              <a:t>.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 startAt="3"/>
            </a:pPr>
            <a:r>
              <a:rPr lang="en-GB" sz="1200" b="0" dirty="0"/>
              <a:t>Hear a few sentences written by pupils and use these as an opportunity to identify errors and correct as a class.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br>
              <a:rPr lang="en-GB" dirty="0"/>
            </a:br>
            <a:endParaRPr lang="en-GB" b="0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14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5988446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21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22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A66831-990D-4F2F-9C07-338AF4E9D4C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2845972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HANDOUT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2D0CC9-DEA3-4A63-A921-D94C06607CC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329688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HANDOUT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2D0CC9-DEA3-4A63-A921-D94C06607CC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20123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5 minutes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applying knowledge of [-</a:t>
            </a:r>
            <a:r>
              <a:rPr lang="en-GB" b="0" dirty="0" err="1"/>
              <a:t>tion</a:t>
            </a:r>
            <a:r>
              <a:rPr lang="en-GB" b="0" dirty="0"/>
              <a:t>] and [z] to known and unknown words.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br>
              <a:rPr lang="en-GB" b="1" dirty="0"/>
            </a:br>
            <a:r>
              <a:rPr lang="en-GB" b="0" dirty="0"/>
              <a:t>1. Start the timer. Pupil A tries to read aloud all of the words pronouncing the [</a:t>
            </a:r>
            <a:r>
              <a:rPr lang="en-GB" b="0" dirty="0" err="1"/>
              <a:t>tion</a:t>
            </a:r>
            <a:r>
              <a:rPr lang="en-GB" b="0" dirty="0"/>
              <a:t>] and [z] correctly, within the 60 seconds allowed. 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2. Pupil B listens. If Pupil A makes a slip, Pupil B can direct them to start again from the beginning.</a:t>
            </a:r>
            <a:br>
              <a:rPr lang="en-GB" b="0" dirty="0"/>
            </a:br>
            <a:r>
              <a:rPr lang="en-GB" b="0" dirty="0"/>
              <a:t>3. They swap roles and repeat the task.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4. Click to reveal a callout explaining that ‘c’ in English is often ‘k’ in German. Can pupils work out what </a:t>
            </a:r>
            <a:r>
              <a:rPr lang="en-GB" b="0" dirty="0" err="1"/>
              <a:t>Konzert</a:t>
            </a:r>
            <a:r>
              <a:rPr lang="en-GB" b="0" dirty="0"/>
              <a:t> and </a:t>
            </a:r>
            <a:r>
              <a:rPr lang="en-GB" b="0" dirty="0" err="1"/>
              <a:t>funktional</a:t>
            </a:r>
            <a:r>
              <a:rPr lang="en-GB" b="0" dirty="0"/>
              <a:t> mean in English?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b="1" dirty="0"/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041703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5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written production of vocabulary from this and revisited weeks.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br>
              <a:rPr lang="en-GB" b="1" dirty="0"/>
            </a:br>
            <a:r>
              <a:rPr lang="en-GB" b="0" dirty="0"/>
              <a:t>1. Give pupils a blank grid.  They fill in the </a:t>
            </a:r>
            <a:r>
              <a:rPr lang="en-GB" b="1" dirty="0"/>
              <a:t>English </a:t>
            </a:r>
            <a:r>
              <a:rPr lang="en-GB" b="0" dirty="0"/>
              <a:t>meanings of any of the words they know, trying to reach 15 points in total.</a:t>
            </a:r>
            <a:br>
              <a:rPr lang="en-GB" b="0" dirty="0"/>
            </a:br>
            <a:endParaRPr lang="en-GB" sz="1200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1" dirty="0"/>
              <a:t>Note:</a:t>
            </a:r>
            <a:br>
              <a:rPr lang="en-GB" dirty="0"/>
            </a:br>
            <a:r>
              <a:rPr lang="en-GB" dirty="0"/>
              <a:t>The most recently learnt and practised words are </a:t>
            </a:r>
            <a:r>
              <a:rPr lang="en-GB" dirty="0">
                <a:solidFill>
                  <a:srgbClr val="FF0066"/>
                </a:solidFill>
              </a:rPr>
              <a:t>pink</a:t>
            </a:r>
            <a:r>
              <a:rPr lang="en-GB" dirty="0"/>
              <a:t>, words from the previous week are green and those from week 1 are blue, thus more points are awarded for them, to recognise that memories fade and more effort (heavy lifting!) is needed to retrieve them.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2D0CC9-DEA3-4A63-A921-D94C06607CC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52129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5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written production of vocabulary from this and revisited weeks.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br>
              <a:rPr lang="en-GB" b="1" dirty="0"/>
            </a:br>
            <a:r>
              <a:rPr lang="en-GB" b="0" dirty="0"/>
              <a:t>1. Give pupils a blank grid.  They fill in the </a:t>
            </a:r>
            <a:r>
              <a:rPr lang="en-GB" b="1" dirty="0"/>
              <a:t>German </a:t>
            </a:r>
            <a:r>
              <a:rPr lang="en-GB" b="0" dirty="0"/>
              <a:t>meanings of any of the words they know, trying to reach 15 points in total.</a:t>
            </a:r>
            <a:br>
              <a:rPr lang="en-GB" b="0" dirty="0"/>
            </a:br>
            <a:endParaRPr lang="en-GB" sz="1200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1" dirty="0"/>
              <a:t>Note:</a:t>
            </a:r>
            <a:br>
              <a:rPr lang="en-GB" dirty="0"/>
            </a:br>
            <a:r>
              <a:rPr lang="en-GB" dirty="0"/>
              <a:t>The most recently learnt and practised words are </a:t>
            </a:r>
            <a:r>
              <a:rPr lang="en-GB" dirty="0">
                <a:solidFill>
                  <a:srgbClr val="FF0066"/>
                </a:solidFill>
              </a:rPr>
              <a:t>pink</a:t>
            </a:r>
            <a:r>
              <a:rPr lang="en-GB" dirty="0"/>
              <a:t>, words from the previous week are green and those from week 1 are blue, thus more points are awarded for them, to recognise that memories fade and more effort (heavy lifting!) is needed to retrieve them.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2D0CC9-DEA3-4A63-A921-D94C06607CC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8226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3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2 minutes </a:t>
            </a: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recap the formation of yes/no questions by swapping the subject and verb and to teach</a:t>
            </a:r>
            <a:r>
              <a:rPr lang="en-GB" sz="1200" b="0" strike="noStrike" spc="-1" baseline="0" dirty="0">
                <a:solidFill>
                  <a:srgbClr val="000000"/>
                </a:solidFill>
                <a:latin typeface="Calibri"/>
                <a:ea typeface="Calibri"/>
              </a:rPr>
              <a:t> the formation of information questions by swapping the subject and verb.</a:t>
            </a: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marR="0" lvl="0" indent="-22788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Calibri"/>
              <a:buAutoNum type="arabicPeriod"/>
              <a:tabLst/>
              <a:defRPr/>
            </a:pPr>
            <a:r>
              <a:rPr kumimoji="0" lang="en-GB" sz="12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t>Click through the animations to recap the formation of yes/no questions and to teach the formation of information questions.</a:t>
            </a:r>
          </a:p>
          <a:p>
            <a:pPr marL="228600" marR="0" lvl="0" indent="-22788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Calibri"/>
              <a:buAutoNum type="arabicPeriod"/>
              <a:tabLst/>
              <a:defRPr/>
            </a:pPr>
            <a:r>
              <a:rPr kumimoji="0" lang="en-GB" sz="12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t>Elicit English translation for the German examples provided line by line. </a:t>
            </a:r>
            <a:endParaRPr kumimoji="0" lang="en-GB" sz="12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04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6BF5E4-B3AA-482D-8DF1-4A8A1D53B555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14796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5 minutes (6 slides)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aural comprehension</a:t>
            </a:r>
            <a:r>
              <a:rPr lang="en-GB" b="0" baseline="0" dirty="0"/>
              <a:t> of questions using </a:t>
            </a:r>
            <a:r>
              <a:rPr lang="en-GB" b="0" baseline="0" dirty="0" err="1"/>
              <a:t>möcht</a:t>
            </a:r>
            <a:r>
              <a:rPr lang="en-GB" b="0" baseline="0" dirty="0"/>
              <a:t>-</a:t>
            </a:r>
            <a:r>
              <a:rPr lang="en-GB" b="0" dirty="0"/>
              <a:t>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baseline="0" dirty="0"/>
              <a:t>Click on the audio button to hear </a:t>
            </a:r>
            <a:r>
              <a:rPr lang="en-GB" b="0" baseline="0" dirty="0" err="1"/>
              <a:t>Lias</a:t>
            </a:r>
            <a:r>
              <a:rPr lang="en-GB" b="0" baseline="0" dirty="0"/>
              <a:t>’ question. Pupils listen carefully and decide whether option A, B or C contains the correct answer.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baseline="0" dirty="0"/>
              <a:t>Click to reveal the answer.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baseline="0" dirty="0"/>
              <a:t>Repeat for slides 2-6.</a:t>
            </a:r>
            <a:endParaRPr lang="en-GB"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Transcript:</a:t>
            </a:r>
            <a:br>
              <a:rPr lang="en-GB" b="1" dirty="0"/>
            </a:br>
            <a:r>
              <a:rPr lang="en-GB" b="0" dirty="0"/>
              <a:t>Wo </a:t>
            </a:r>
            <a:r>
              <a:rPr lang="en-GB" b="0" dirty="0" err="1"/>
              <a:t>möchtest</a:t>
            </a:r>
            <a:r>
              <a:rPr lang="en-GB" b="0" dirty="0"/>
              <a:t> du </a:t>
            </a:r>
            <a:r>
              <a:rPr lang="en-GB" b="0" dirty="0" err="1"/>
              <a:t>spielen</a:t>
            </a:r>
            <a:r>
              <a:rPr lang="en-GB" b="0" dirty="0"/>
              <a:t>?</a:t>
            </a:r>
            <a:br>
              <a:rPr lang="en-GB" b="0" dirty="0"/>
            </a:br>
            <a:endParaRPr lang="en-GB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6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539042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[2/6]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Transcript:</a:t>
            </a:r>
            <a:br>
              <a:rPr lang="en-GB" b="1" dirty="0"/>
            </a:br>
            <a:r>
              <a:rPr lang="en-GB" b="0" dirty="0"/>
              <a:t>Was </a:t>
            </a:r>
            <a:r>
              <a:rPr lang="en-GB" b="0" dirty="0" err="1"/>
              <a:t>möchtest</a:t>
            </a:r>
            <a:r>
              <a:rPr lang="en-GB" b="0" dirty="0"/>
              <a:t> du </a:t>
            </a:r>
            <a:r>
              <a:rPr lang="en-GB" b="0" dirty="0" err="1"/>
              <a:t>machen</a:t>
            </a:r>
            <a:r>
              <a:rPr lang="en-GB" b="0" dirty="0"/>
              <a:t>?</a:t>
            </a:r>
            <a:br>
              <a:rPr lang="en-GB" b="0" dirty="0"/>
            </a:br>
            <a:endParaRPr lang="en-GB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7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661396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b="1" dirty="0"/>
              <a:t>[3/6]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Transcript:</a:t>
            </a:r>
            <a:br>
              <a:rPr lang="en-GB" b="1" dirty="0"/>
            </a:br>
            <a:r>
              <a:rPr lang="en-GB" b="0" dirty="0" err="1"/>
              <a:t>Wann</a:t>
            </a:r>
            <a:r>
              <a:rPr lang="en-GB" b="0" dirty="0"/>
              <a:t> </a:t>
            </a:r>
            <a:r>
              <a:rPr lang="en-GB" b="0" dirty="0" err="1"/>
              <a:t>möchte</a:t>
            </a:r>
            <a:r>
              <a:rPr lang="en-GB" b="0" dirty="0"/>
              <a:t> Mariem </a:t>
            </a:r>
            <a:r>
              <a:rPr lang="en-GB" b="0" dirty="0" err="1"/>
              <a:t>fahren</a:t>
            </a:r>
            <a:r>
              <a:rPr lang="en-GB" b="0" dirty="0"/>
              <a:t>?</a:t>
            </a:r>
            <a:br>
              <a:rPr lang="en-GB" b="0" dirty="0"/>
            </a:br>
            <a:endParaRPr lang="en-GB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8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860262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b="1" dirty="0"/>
              <a:t>[4/6]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Transcript:</a:t>
            </a:r>
            <a:br>
              <a:rPr lang="en-GB" b="1" dirty="0"/>
            </a:br>
            <a:r>
              <a:rPr lang="en-GB" b="0" dirty="0" err="1"/>
              <a:t>Wer</a:t>
            </a:r>
            <a:r>
              <a:rPr lang="en-GB" b="0" dirty="0"/>
              <a:t> </a:t>
            </a:r>
            <a:r>
              <a:rPr lang="en-GB" b="0" dirty="0" err="1"/>
              <a:t>möchte</a:t>
            </a:r>
            <a:r>
              <a:rPr lang="en-GB" b="0" dirty="0"/>
              <a:t> Oma </a:t>
            </a:r>
            <a:r>
              <a:rPr lang="en-GB" b="0" dirty="0" err="1"/>
              <a:t>besuchen</a:t>
            </a:r>
            <a:r>
              <a:rPr lang="en-GB" b="0" dirty="0"/>
              <a:t>?</a:t>
            </a:r>
            <a:br>
              <a:rPr lang="en-GB" b="0" dirty="0"/>
            </a:br>
            <a:endParaRPr lang="en-GB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9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893481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3"/>
          <p:cNvSpPr txBox="1"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2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088587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056825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3"/>
          <p:cNvSpPr txBox="1">
            <a:spLocks noGrp="1"/>
          </p:cNvSpPr>
          <p:nvPr>
            <p:ph type="title"/>
          </p:nvPr>
        </p:nvSpPr>
        <p:spPr>
          <a:xfrm rot="5400000">
            <a:off x="7133432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3"/>
          <p:cNvSpPr txBox="1">
            <a:spLocks noGrp="1"/>
          </p:cNvSpPr>
          <p:nvPr>
            <p:ph type="body" idx="1"/>
          </p:nvPr>
        </p:nvSpPr>
        <p:spPr>
          <a:xfrm rot="5400000">
            <a:off x="1799432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880905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3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242878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1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150030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5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5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512253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1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8150122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7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7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17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17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17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90810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66923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2303778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2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0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2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605211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4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24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4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4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4567063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1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2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4433040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2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1875000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23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23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3292726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687346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6898322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0828477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3923459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6204020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7499931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366750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5"/>
          <p:cNvSpPr txBox="1"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5"/>
          <p:cNvSpPr txBox="1"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25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5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5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9788785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4413455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8045368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3505054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3439937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02311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6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2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26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6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6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808974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7"/>
          <p:cNvSpPr txBox="1"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7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27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27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27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27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7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073314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8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8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8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330876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9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9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87540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0"/>
          <p:cNvSpPr txBox="1">
            <a:spLocks noGrp="1"/>
          </p:cNvSpPr>
          <p:nvPr>
            <p:ph type="body" idx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3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30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0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835977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1"/>
          <p:cNvSpPr>
            <a:spLocks noGrp="1"/>
          </p:cNvSpPr>
          <p:nvPr>
            <p:ph type="pic" idx="2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3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31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1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393672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2364057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1432813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GB" sz="4400" b="0" strike="noStrike" spc="-1" dirty="0">
                <a:latin typeface="Arial"/>
              </a:rPr>
              <a:t>Click to edit the title text format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32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4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0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Seventh Outline Level</a:t>
            </a:r>
          </a:p>
        </p:txBody>
      </p:sp>
    </p:spTree>
    <p:extLst>
      <p:ext uri="{BB962C8B-B14F-4D97-AF65-F5344CB8AC3E}">
        <p14:creationId xmlns:p14="http://schemas.microsoft.com/office/powerpoint/2010/main" val="1263409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002060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002060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002060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02060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.png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audio" Target="../media/audio10.wav"/><Relationship Id="rId7" Type="http://schemas.openxmlformats.org/officeDocument/2006/relationships/audio" Target="../media/audio11.wav"/><Relationship Id="rId12" Type="http://schemas.openxmlformats.org/officeDocument/2006/relationships/image" Target="../media/image25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20.png"/><Relationship Id="rId11" Type="http://schemas.openxmlformats.org/officeDocument/2006/relationships/image" Target="../media/image22.png"/><Relationship Id="rId5" Type="http://schemas.openxmlformats.org/officeDocument/2006/relationships/image" Target="../media/image7.svg"/><Relationship Id="rId10" Type="http://schemas.openxmlformats.org/officeDocument/2006/relationships/audio" Target="../media/audio12.wav"/><Relationship Id="rId4" Type="http://schemas.openxmlformats.org/officeDocument/2006/relationships/image" Target="../media/image6.png"/><Relationship Id="rId9" Type="http://schemas.openxmlformats.org/officeDocument/2006/relationships/image" Target="../media/image2.gi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gif"/><Relationship Id="rId3" Type="http://schemas.openxmlformats.org/officeDocument/2006/relationships/audio" Target="../media/audio13.wav"/><Relationship Id="rId7" Type="http://schemas.openxmlformats.org/officeDocument/2006/relationships/audio" Target="../media/audio2.wav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20.png"/><Relationship Id="rId11" Type="http://schemas.openxmlformats.org/officeDocument/2006/relationships/image" Target="../media/image26.gif"/><Relationship Id="rId5" Type="http://schemas.openxmlformats.org/officeDocument/2006/relationships/image" Target="../media/image7.svg"/><Relationship Id="rId10" Type="http://schemas.openxmlformats.org/officeDocument/2006/relationships/image" Target="../media/image22.png"/><Relationship Id="rId4" Type="http://schemas.openxmlformats.org/officeDocument/2006/relationships/image" Target="../media/image6.png"/><Relationship Id="rId9" Type="http://schemas.openxmlformats.org/officeDocument/2006/relationships/audio" Target="../media/audio14.wav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gif"/><Relationship Id="rId3" Type="http://schemas.openxmlformats.org/officeDocument/2006/relationships/image" Target="../media/image27.png"/><Relationship Id="rId7" Type="http://schemas.openxmlformats.org/officeDocument/2006/relationships/image" Target="../media/image24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png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7" Type="http://schemas.openxmlformats.org/officeDocument/2006/relationships/image" Target="../media/image7.sv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png"/><Relationship Id="rId5" Type="http://schemas.openxmlformats.org/officeDocument/2006/relationships/image" Target="../media/image30.png"/><Relationship Id="rId4" Type="http://schemas.openxmlformats.org/officeDocument/2006/relationships/image" Target="../media/image24.gi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19.png"/><Relationship Id="rId7" Type="http://schemas.openxmlformats.org/officeDocument/2006/relationships/image" Target="../media/image2.gif"/><Relationship Id="rId12" Type="http://schemas.openxmlformats.org/officeDocument/2006/relationships/image" Target="../media/image3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1.png"/><Relationship Id="rId11" Type="http://schemas.openxmlformats.org/officeDocument/2006/relationships/image" Target="../media/image35.png"/><Relationship Id="rId5" Type="http://schemas.openxmlformats.org/officeDocument/2006/relationships/image" Target="../media/image7.svg"/><Relationship Id="rId10" Type="http://schemas.openxmlformats.org/officeDocument/2006/relationships/image" Target="../media/image34.png"/><Relationship Id="rId4" Type="http://schemas.openxmlformats.org/officeDocument/2006/relationships/image" Target="../media/image6.png"/><Relationship Id="rId9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4" Type="http://schemas.openxmlformats.org/officeDocument/2006/relationships/audio" Target="../media/audio15.wa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14.gif"/><Relationship Id="rId11" Type="http://schemas.openxmlformats.org/officeDocument/2006/relationships/image" Target="../media/image19.png"/><Relationship Id="rId5" Type="http://schemas.openxmlformats.org/officeDocument/2006/relationships/image" Target="../media/image13.gif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gif"/><Relationship Id="rId3" Type="http://schemas.openxmlformats.org/officeDocument/2006/relationships/audio" Target="../media/audio1.wav"/><Relationship Id="rId7" Type="http://schemas.openxmlformats.org/officeDocument/2006/relationships/audio" Target="../media/audio2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20.png"/><Relationship Id="rId11" Type="http://schemas.openxmlformats.org/officeDocument/2006/relationships/image" Target="../media/image22.png"/><Relationship Id="rId5" Type="http://schemas.openxmlformats.org/officeDocument/2006/relationships/image" Target="../media/image7.svg"/><Relationship Id="rId10" Type="http://schemas.openxmlformats.org/officeDocument/2006/relationships/audio" Target="../media/audio3.wav"/><Relationship Id="rId4" Type="http://schemas.openxmlformats.org/officeDocument/2006/relationships/image" Target="../media/image6.png"/><Relationship Id="rId9" Type="http://schemas.openxmlformats.org/officeDocument/2006/relationships/image" Target="../media/image21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gif"/><Relationship Id="rId3" Type="http://schemas.openxmlformats.org/officeDocument/2006/relationships/audio" Target="../media/audio4.wav"/><Relationship Id="rId7" Type="http://schemas.openxmlformats.org/officeDocument/2006/relationships/audio" Target="../media/audio2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20.png"/><Relationship Id="rId11" Type="http://schemas.openxmlformats.org/officeDocument/2006/relationships/image" Target="../media/image23.gif"/><Relationship Id="rId5" Type="http://schemas.openxmlformats.org/officeDocument/2006/relationships/image" Target="../media/image7.svg"/><Relationship Id="rId10" Type="http://schemas.openxmlformats.org/officeDocument/2006/relationships/image" Target="../media/image22.png"/><Relationship Id="rId4" Type="http://schemas.openxmlformats.org/officeDocument/2006/relationships/image" Target="../media/image6.png"/><Relationship Id="rId9" Type="http://schemas.openxmlformats.org/officeDocument/2006/relationships/audio" Target="../media/audio5.wav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gif"/><Relationship Id="rId3" Type="http://schemas.openxmlformats.org/officeDocument/2006/relationships/audio" Target="../media/audio6.wav"/><Relationship Id="rId7" Type="http://schemas.openxmlformats.org/officeDocument/2006/relationships/audio" Target="../media/audio2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20.png"/><Relationship Id="rId11" Type="http://schemas.openxmlformats.org/officeDocument/2006/relationships/image" Target="../media/image23.gif"/><Relationship Id="rId5" Type="http://schemas.openxmlformats.org/officeDocument/2006/relationships/image" Target="../media/image7.svg"/><Relationship Id="rId10" Type="http://schemas.openxmlformats.org/officeDocument/2006/relationships/image" Target="../media/image22.png"/><Relationship Id="rId4" Type="http://schemas.openxmlformats.org/officeDocument/2006/relationships/image" Target="../media/image6.png"/><Relationship Id="rId9" Type="http://schemas.openxmlformats.org/officeDocument/2006/relationships/audio" Target="../media/audio7.wav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gif"/><Relationship Id="rId3" Type="http://schemas.openxmlformats.org/officeDocument/2006/relationships/audio" Target="../media/audio8.wav"/><Relationship Id="rId7" Type="http://schemas.openxmlformats.org/officeDocument/2006/relationships/audio" Target="../media/audio2.wav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20.png"/><Relationship Id="rId11" Type="http://schemas.openxmlformats.org/officeDocument/2006/relationships/image" Target="../media/image24.gif"/><Relationship Id="rId5" Type="http://schemas.openxmlformats.org/officeDocument/2006/relationships/image" Target="../media/image7.svg"/><Relationship Id="rId10" Type="http://schemas.openxmlformats.org/officeDocument/2006/relationships/image" Target="../media/image22.png"/><Relationship Id="rId4" Type="http://schemas.openxmlformats.org/officeDocument/2006/relationships/image" Target="../media/image6.png"/><Relationship Id="rId9" Type="http://schemas.openxmlformats.org/officeDocument/2006/relationships/audio" Target="../media/audio9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ustomShape 1">
            <a:extLst>
              <a:ext uri="{FF2B5EF4-FFF2-40B4-BE49-F238E27FC236}">
                <a16:creationId xmlns:a16="http://schemas.microsoft.com/office/drawing/2014/main" id="{D9F09DF2-C99C-4AE5-B878-10333DAF4102}"/>
              </a:ext>
            </a:extLst>
          </p:cNvPr>
          <p:cNvSpPr/>
          <p:nvPr/>
        </p:nvSpPr>
        <p:spPr>
          <a:xfrm>
            <a:off x="0" y="-703"/>
            <a:ext cx="4350240" cy="6857280"/>
          </a:xfrm>
          <a:prstGeom prst="rect">
            <a:avLst/>
          </a:prstGeom>
          <a:solidFill>
            <a:srgbClr val="FADD2E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GB"/>
          </a:p>
        </p:txBody>
      </p:sp>
      <p:sp>
        <p:nvSpPr>
          <p:cNvPr id="101" name="Google Shape;101;p2"/>
          <p:cNvSpPr txBox="1"/>
          <p:nvPr/>
        </p:nvSpPr>
        <p:spPr>
          <a:xfrm>
            <a:off x="0" y="6334820"/>
            <a:ext cx="4350984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Follow ups 1-5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3B383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E28BE7-8949-4E49-A98F-68B6A8E0DD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744" y="233239"/>
            <a:ext cx="4350984" cy="1325563"/>
          </a:xfrm>
        </p:spPr>
        <p:txBody>
          <a:bodyPr>
            <a:noAutofit/>
          </a:bodyPr>
          <a:lstStyle/>
          <a:p>
            <a:pPr algn="ctr"/>
            <a:r>
              <a:rPr lang="en-GB" sz="4000" b="1" spc="-1">
                <a:solidFill>
                  <a:srgbClr val="3B3838"/>
                </a:solidFill>
                <a:latin typeface="Century Gothic" panose="020B0502020202020204" pitchFamily="34" charset="0"/>
                <a:ea typeface="Century Gothic"/>
              </a:rPr>
              <a:t>Talking about activities and events</a:t>
            </a:r>
            <a:endParaRPr lang="en-GB" sz="4000" dirty="0">
              <a:solidFill>
                <a:srgbClr val="3B3838"/>
              </a:solidFill>
            </a:endParaRPr>
          </a:p>
        </p:txBody>
      </p:sp>
      <p:pic>
        <p:nvPicPr>
          <p:cNvPr id="8" name="Picture 7" descr="Map&#10;&#10;Description automatically generated">
            <a:extLst>
              <a:ext uri="{FF2B5EF4-FFF2-40B4-BE49-F238E27FC236}">
                <a16:creationId xmlns:a16="http://schemas.microsoft.com/office/drawing/2014/main" id="{7E2E925F-F542-435B-8CEB-05FEDBBEED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866" y="240668"/>
            <a:ext cx="3811412" cy="488128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9A0E710-98FE-45EC-A32A-7523767395BD}"/>
              </a:ext>
            </a:extLst>
          </p:cNvPr>
          <p:cNvSpPr txBox="1"/>
          <p:nvPr/>
        </p:nvSpPr>
        <p:spPr>
          <a:xfrm>
            <a:off x="8182900" y="6466406"/>
            <a:ext cx="39874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Term 3 Week 6</a:t>
            </a:r>
          </a:p>
        </p:txBody>
      </p:sp>
      <p:sp>
        <p:nvSpPr>
          <p:cNvPr id="3" name="CustomShape 2">
            <a:extLst>
              <a:ext uri="{FF2B5EF4-FFF2-40B4-BE49-F238E27FC236}">
                <a16:creationId xmlns:a16="http://schemas.microsoft.com/office/drawing/2014/main" id="{22C24C22-B136-8C7A-9445-5A0438CB5138}"/>
              </a:ext>
            </a:extLst>
          </p:cNvPr>
          <p:cNvSpPr/>
          <p:nvPr/>
        </p:nvSpPr>
        <p:spPr>
          <a:xfrm>
            <a:off x="5649294" y="4911926"/>
            <a:ext cx="5644800" cy="1554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Tx/>
              <a:buNone/>
              <a:tabLst/>
              <a:defRPr/>
            </a:pPr>
            <a:r>
              <a:rPr kumimoji="0" lang="en-GB" sz="9600" b="1" i="0" u="none" strike="noStrike" kern="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Modern Love" panose="04090805081005020601" pitchFamily="82" charset="0"/>
                <a:cs typeface="Arial"/>
                <a:sym typeface="Arial"/>
              </a:rPr>
              <a:t>gelb</a:t>
            </a: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Modern Love" panose="04090805081005020601" pitchFamily="82" charset="0"/>
              <a:cs typeface="Arial"/>
              <a:sym typeface="Arial"/>
            </a:endParaRPr>
          </a:p>
        </p:txBody>
      </p:sp>
      <p:pic>
        <p:nvPicPr>
          <p:cNvPr id="4" name="Picture 3" descr="A cartoon of a person&#10;&#10;Description automatically generated">
            <a:extLst>
              <a:ext uri="{FF2B5EF4-FFF2-40B4-BE49-F238E27FC236}">
                <a16:creationId xmlns:a16="http://schemas.microsoft.com/office/drawing/2014/main" id="{2C5F5ACF-C930-04ED-82E7-DC6E79BA491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210"/>
          <a:stretch/>
        </p:blipFill>
        <p:spPr>
          <a:xfrm>
            <a:off x="326841" y="3426815"/>
            <a:ext cx="1778267" cy="2018407"/>
          </a:xfrm>
          <a:prstGeom prst="rect">
            <a:avLst/>
          </a:prstGeom>
        </p:spPr>
      </p:pic>
      <p:sp>
        <p:nvSpPr>
          <p:cNvPr id="5" name="Thought Bubble: Cloud 4">
            <a:extLst>
              <a:ext uri="{FF2B5EF4-FFF2-40B4-BE49-F238E27FC236}">
                <a16:creationId xmlns:a16="http://schemas.microsoft.com/office/drawing/2014/main" id="{6C847163-F32C-7E01-F94A-E3ABACB29B92}"/>
              </a:ext>
            </a:extLst>
          </p:cNvPr>
          <p:cNvSpPr/>
          <p:nvPr/>
        </p:nvSpPr>
        <p:spPr>
          <a:xfrm>
            <a:off x="1581376" y="2044487"/>
            <a:ext cx="2642505" cy="1861457"/>
          </a:xfrm>
          <a:prstGeom prst="cloudCallout">
            <a:avLst>
              <a:gd name="adj1" fmla="val -40606"/>
              <a:gd name="adj2" fmla="val 48465"/>
            </a:avLst>
          </a:prstGeom>
          <a:solidFill>
            <a:schemeClr val="bg1"/>
          </a:solidFill>
          <a:ln>
            <a:solidFill>
              <a:srgbClr val="3B383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Picture 2" descr="Free beach summer vacation vector">
            <a:extLst>
              <a:ext uri="{FF2B5EF4-FFF2-40B4-BE49-F238E27FC236}">
                <a16:creationId xmlns:a16="http://schemas.microsoft.com/office/drawing/2014/main" id="{52269F3C-E88F-455A-F4C8-81BE24D4C0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1948" y="2096865"/>
            <a:ext cx="2441359" cy="1726133"/>
          </a:xfrm>
          <a:prstGeom prst="cloudCallout">
            <a:avLst>
              <a:gd name="adj1" fmla="val -43722"/>
              <a:gd name="adj2" fmla="val 52725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 descr="Teacher">
            <a:extLst>
              <a:ext uri="{FF2B5EF4-FFF2-40B4-BE49-F238E27FC236}">
                <a16:creationId xmlns:a16="http://schemas.microsoft.com/office/drawing/2014/main" id="{BE69B15C-8C78-48A0-8F08-A6AE2FC48FC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045675" y="-81017"/>
            <a:ext cx="914400" cy="914400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7E031832-ABD9-475E-93D8-98F704ADE5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725" y="144150"/>
            <a:ext cx="2869907" cy="523220"/>
          </a:xfrm>
        </p:spPr>
        <p:txBody>
          <a:bodyPr>
            <a:noAutofit/>
          </a:bodyPr>
          <a:lstStyle/>
          <a:p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 up 3</a:t>
            </a:r>
            <a:endParaRPr lang="en-GB" sz="3200" dirty="0"/>
          </a:p>
        </p:txBody>
      </p:sp>
      <p:sp>
        <p:nvSpPr>
          <p:cNvPr id="30" name="Google Shape;119;p1">
            <a:extLst>
              <a:ext uri="{FF2B5EF4-FFF2-40B4-BE49-F238E27FC236}">
                <a16:creationId xmlns:a16="http://schemas.microsoft.com/office/drawing/2014/main" id="{32B2FA15-5DA8-4C4C-AE80-A88014C07B0D}"/>
              </a:ext>
            </a:extLst>
          </p:cNvPr>
          <p:cNvSpPr/>
          <p:nvPr/>
        </p:nvSpPr>
        <p:spPr>
          <a:xfrm>
            <a:off x="86227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B87C8E3-AC18-4D34-BA56-AA2D96EC25CE}"/>
              </a:ext>
            </a:extLst>
          </p:cNvPr>
          <p:cNvSpPr txBox="1">
            <a:spLocks/>
          </p:cNvSpPr>
          <p:nvPr/>
        </p:nvSpPr>
        <p:spPr>
          <a:xfrm>
            <a:off x="11245010" y="1239720"/>
            <a:ext cx="946990" cy="42481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hören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pic>
        <p:nvPicPr>
          <p:cNvPr id="9" name="Picture 8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2C155046-F919-4205-A1F6-043CF3CB95B2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6577" y="26713"/>
            <a:ext cx="1002766" cy="1281313"/>
          </a:xfrm>
          <a:prstGeom prst="rect">
            <a:avLst/>
          </a:prstGeom>
        </p:spPr>
      </p:pic>
      <p:sp>
        <p:nvSpPr>
          <p:cNvPr id="10" name="Speech Bubble: Rectangle with Corners Rounded 9">
            <a:hlinkClick r:id="" action="ppaction://noaction">
              <a:snd r:embed="rId7" name="T3_W6F_6.1.wav"/>
            </a:hlinkClick>
            <a:extLst>
              <a:ext uri="{FF2B5EF4-FFF2-40B4-BE49-F238E27FC236}">
                <a16:creationId xmlns:a16="http://schemas.microsoft.com/office/drawing/2014/main" id="{94B4CB56-EF9F-4AEF-B7BF-2923058BCD20}"/>
              </a:ext>
            </a:extLst>
          </p:cNvPr>
          <p:cNvSpPr/>
          <p:nvPr/>
        </p:nvSpPr>
        <p:spPr>
          <a:xfrm>
            <a:off x="4343400" y="128500"/>
            <a:ext cx="6415734" cy="518040"/>
          </a:xfrm>
          <a:prstGeom prst="wedgeRoundRectCallout">
            <a:avLst>
              <a:gd name="adj1" fmla="val -60956"/>
              <a:gd name="adj2" fmla="val -7233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Google Shape;108;p3">
            <a:hlinkClick r:id="" action="ppaction://noaction">
              <a:snd r:embed="rId8" name="T3_W6F_6.1.wav"/>
            </a:hlinkClick>
            <a:extLst>
              <a:ext uri="{FF2B5EF4-FFF2-40B4-BE49-F238E27FC236}">
                <a16:creationId xmlns:a16="http://schemas.microsoft.com/office/drawing/2014/main" id="{39D3A182-FBA6-4321-AA9A-48BA16223793}"/>
              </a:ext>
            </a:extLst>
          </p:cNvPr>
          <p:cNvSpPr txBox="1"/>
          <p:nvPr/>
        </p:nvSpPr>
        <p:spPr>
          <a:xfrm>
            <a:off x="4427518" y="151344"/>
            <a:ext cx="7020495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Hör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zu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.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Ist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die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Antwort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A, B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oder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C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richtig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?</a:t>
            </a:r>
            <a:endParaRPr kumimoji="0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29" name="CustomShape 23">
            <a:extLst>
              <a:ext uri="{FF2B5EF4-FFF2-40B4-BE49-F238E27FC236}">
                <a16:creationId xmlns:a16="http://schemas.microsoft.com/office/drawing/2014/main" id="{A375B198-274D-4AEA-8FF9-4C1A05ADEC30}"/>
              </a:ext>
            </a:extLst>
          </p:cNvPr>
          <p:cNvSpPr/>
          <p:nvPr/>
        </p:nvSpPr>
        <p:spPr>
          <a:xfrm>
            <a:off x="4045703" y="2263461"/>
            <a:ext cx="464040" cy="396360"/>
          </a:xfrm>
          <a:prstGeom prst="actionButtonBlank">
            <a:avLst/>
          </a:prstGeom>
          <a:solidFill>
            <a:srgbClr val="29C1FA"/>
          </a:solidFill>
          <a:ln>
            <a:solidFill>
              <a:srgbClr val="002060"/>
            </a:solidFill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A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1" name="CustomShape 23">
            <a:extLst>
              <a:ext uri="{FF2B5EF4-FFF2-40B4-BE49-F238E27FC236}">
                <a16:creationId xmlns:a16="http://schemas.microsoft.com/office/drawing/2014/main" id="{6F026A5A-9BE0-4851-9FCB-C68FC19AF03E}"/>
              </a:ext>
            </a:extLst>
          </p:cNvPr>
          <p:cNvSpPr/>
          <p:nvPr/>
        </p:nvSpPr>
        <p:spPr>
          <a:xfrm>
            <a:off x="4045703" y="3775826"/>
            <a:ext cx="464040" cy="396360"/>
          </a:xfrm>
          <a:prstGeom prst="actionButtonBlank">
            <a:avLst/>
          </a:prstGeom>
          <a:solidFill>
            <a:srgbClr val="29C1FA"/>
          </a:solidFill>
          <a:ln>
            <a:solidFill>
              <a:srgbClr val="002060"/>
            </a:solidFill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B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2" name="CustomShape 23">
            <a:extLst>
              <a:ext uri="{FF2B5EF4-FFF2-40B4-BE49-F238E27FC236}">
                <a16:creationId xmlns:a16="http://schemas.microsoft.com/office/drawing/2014/main" id="{47868512-B580-4557-AC64-9A1CFB3F3E1B}"/>
              </a:ext>
            </a:extLst>
          </p:cNvPr>
          <p:cNvSpPr/>
          <p:nvPr/>
        </p:nvSpPr>
        <p:spPr>
          <a:xfrm>
            <a:off x="4045703" y="5419243"/>
            <a:ext cx="464040" cy="396360"/>
          </a:xfrm>
          <a:prstGeom prst="actionButtonBlank">
            <a:avLst/>
          </a:prstGeom>
          <a:solidFill>
            <a:srgbClr val="29C1FA"/>
          </a:solidFill>
          <a:ln>
            <a:solidFill>
              <a:srgbClr val="002060"/>
            </a:solidFill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C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7586A1E-6F1B-240A-4E5E-F4B1B7FA9ED7}"/>
              </a:ext>
            </a:extLst>
          </p:cNvPr>
          <p:cNvSpPr txBox="1"/>
          <p:nvPr/>
        </p:nvSpPr>
        <p:spPr>
          <a:xfrm>
            <a:off x="123171" y="800133"/>
            <a:ext cx="106359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>
                <a:solidFill>
                  <a:srgbClr val="002060"/>
                </a:solidFill>
              </a:rPr>
              <a:t>Lias</a:t>
            </a:r>
            <a:r>
              <a:rPr lang="en-GB" sz="2400" dirty="0">
                <a:solidFill>
                  <a:srgbClr val="002060"/>
                </a:solidFill>
              </a:rPr>
              <a:t> is asking his friends what they would like to do over the holidays.</a:t>
            </a:r>
          </a:p>
        </p:txBody>
      </p:sp>
      <p:pic>
        <p:nvPicPr>
          <p:cNvPr id="6" name="Picture 5" descr="A cartoon of a person&#10;&#10;Description automatically generated">
            <a:extLst>
              <a:ext uri="{FF2B5EF4-FFF2-40B4-BE49-F238E27FC236}">
                <a16:creationId xmlns:a16="http://schemas.microsoft.com/office/drawing/2014/main" id="{3F73068C-9BED-2BB0-E991-370481A6751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350" y="2105183"/>
            <a:ext cx="1158762" cy="441498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3802FF37-53EB-71A4-D293-9E1D5FA12AAB}"/>
              </a:ext>
            </a:extLst>
          </p:cNvPr>
          <p:cNvSpPr txBox="1"/>
          <p:nvPr/>
        </p:nvSpPr>
        <p:spPr>
          <a:xfrm>
            <a:off x="4729018" y="2230808"/>
            <a:ext cx="54204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</a:rPr>
              <a:t>Er </a:t>
            </a:r>
            <a:r>
              <a:rPr lang="en-GB" sz="2400" dirty="0" err="1">
                <a:solidFill>
                  <a:srgbClr val="002060"/>
                </a:solidFill>
              </a:rPr>
              <a:t>möchte</a:t>
            </a:r>
            <a:r>
              <a:rPr lang="en-GB" sz="2400" dirty="0">
                <a:solidFill>
                  <a:srgbClr val="002060"/>
                </a:solidFill>
              </a:rPr>
              <a:t> </a:t>
            </a:r>
            <a:r>
              <a:rPr lang="en-GB" sz="2400" dirty="0" err="1">
                <a:solidFill>
                  <a:srgbClr val="002060"/>
                </a:solidFill>
              </a:rPr>
              <a:t>nicht</a:t>
            </a:r>
            <a:r>
              <a:rPr lang="en-GB" sz="2400" dirty="0">
                <a:solidFill>
                  <a:srgbClr val="002060"/>
                </a:solidFill>
              </a:rPr>
              <a:t> </a:t>
            </a:r>
            <a:r>
              <a:rPr lang="en-GB" sz="2400" dirty="0" err="1">
                <a:solidFill>
                  <a:srgbClr val="002060"/>
                </a:solidFill>
              </a:rPr>
              <a:t>bleiben</a:t>
            </a:r>
            <a:r>
              <a:rPr lang="en-GB" sz="2400" dirty="0">
                <a:solidFill>
                  <a:srgbClr val="002060"/>
                </a:solidFill>
              </a:rPr>
              <a:t>.</a:t>
            </a:r>
          </a:p>
        </p:txBody>
      </p:sp>
      <p:pic>
        <p:nvPicPr>
          <p:cNvPr id="42" name="Picture 41">
            <a:hlinkClick r:id="" action="ppaction://noaction">
              <a:snd r:embed="rId10" name="T3_W6F_6.10.wav"/>
            </a:hlinkClick>
            <a:extLst>
              <a:ext uri="{FF2B5EF4-FFF2-40B4-BE49-F238E27FC236}">
                <a16:creationId xmlns:a16="http://schemas.microsoft.com/office/drawing/2014/main" id="{C5CF71E5-E46C-F13C-3395-E748BA9968F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9732" y="2162413"/>
            <a:ext cx="891104" cy="84047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B4ACF03C-C7E9-06CD-00DE-700FB552B456}"/>
              </a:ext>
            </a:extLst>
          </p:cNvPr>
          <p:cNvSpPr txBox="1"/>
          <p:nvPr/>
        </p:nvSpPr>
        <p:spPr>
          <a:xfrm>
            <a:off x="4729018" y="3738882"/>
            <a:ext cx="55084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</a:rPr>
              <a:t>Er </a:t>
            </a:r>
            <a:r>
              <a:rPr lang="en-GB" sz="2400" dirty="0" err="1">
                <a:solidFill>
                  <a:srgbClr val="002060"/>
                </a:solidFill>
              </a:rPr>
              <a:t>möchte</a:t>
            </a:r>
            <a:r>
              <a:rPr lang="en-GB" sz="2400" dirty="0">
                <a:solidFill>
                  <a:srgbClr val="002060"/>
                </a:solidFill>
              </a:rPr>
              <a:t> </a:t>
            </a:r>
            <a:r>
              <a:rPr lang="en-GB" sz="2400" dirty="0" err="1">
                <a:solidFill>
                  <a:srgbClr val="002060"/>
                </a:solidFill>
              </a:rPr>
              <a:t>kein</a:t>
            </a:r>
            <a:r>
              <a:rPr lang="en-GB" sz="2400" dirty="0">
                <a:solidFill>
                  <a:srgbClr val="002060"/>
                </a:solidFill>
              </a:rPr>
              <a:t> Spiel </a:t>
            </a:r>
            <a:r>
              <a:rPr lang="en-GB" sz="2400" dirty="0" err="1">
                <a:solidFill>
                  <a:srgbClr val="002060"/>
                </a:solidFill>
              </a:rPr>
              <a:t>spielen</a:t>
            </a:r>
            <a:r>
              <a:rPr lang="en-GB" sz="2400" dirty="0">
                <a:solidFill>
                  <a:srgbClr val="002060"/>
                </a:solidFill>
              </a:rPr>
              <a:t>.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A5DA3016-BA3A-A077-A760-79CD891300AB}"/>
              </a:ext>
            </a:extLst>
          </p:cNvPr>
          <p:cNvSpPr txBox="1"/>
          <p:nvPr/>
        </p:nvSpPr>
        <p:spPr>
          <a:xfrm>
            <a:off x="4729018" y="5400389"/>
            <a:ext cx="51031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</a:rPr>
              <a:t>Er </a:t>
            </a:r>
            <a:r>
              <a:rPr lang="en-GB" sz="2400" dirty="0" err="1">
                <a:solidFill>
                  <a:srgbClr val="002060"/>
                </a:solidFill>
              </a:rPr>
              <a:t>möchte</a:t>
            </a:r>
            <a:r>
              <a:rPr lang="en-GB" sz="2400" dirty="0">
                <a:solidFill>
                  <a:srgbClr val="002060"/>
                </a:solidFill>
              </a:rPr>
              <a:t> in Biel </a:t>
            </a:r>
            <a:r>
              <a:rPr lang="en-GB" sz="2400" dirty="0" err="1">
                <a:solidFill>
                  <a:srgbClr val="002060"/>
                </a:solidFill>
              </a:rPr>
              <a:t>bleiben</a:t>
            </a:r>
            <a:r>
              <a:rPr lang="en-GB" sz="2400" dirty="0">
                <a:solidFill>
                  <a:srgbClr val="002060"/>
                </a:solidFill>
              </a:rPr>
              <a:t>.</a:t>
            </a: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5BD3CD3B-7F06-FFC6-E010-78BF354122E4}"/>
              </a:ext>
            </a:extLst>
          </p:cNvPr>
          <p:cNvSpPr/>
          <p:nvPr/>
        </p:nvSpPr>
        <p:spPr>
          <a:xfrm>
            <a:off x="3960075" y="5334598"/>
            <a:ext cx="5420412" cy="618494"/>
          </a:xfrm>
          <a:prstGeom prst="roundRect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Picture 1" descr="A cartoon of a person in a blue and white striped shirt&#10;&#10;Description automatically generated">
            <a:extLst>
              <a:ext uri="{FF2B5EF4-FFF2-40B4-BE49-F238E27FC236}">
                <a16:creationId xmlns:a16="http://schemas.microsoft.com/office/drawing/2014/main" id="{F25E5727-E0D1-49FD-A4F0-6B24C32F518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9188" y="2069293"/>
            <a:ext cx="1559481" cy="4456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472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3_W6F_6.1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 descr="Teacher">
            <a:extLst>
              <a:ext uri="{FF2B5EF4-FFF2-40B4-BE49-F238E27FC236}">
                <a16:creationId xmlns:a16="http://schemas.microsoft.com/office/drawing/2014/main" id="{BE69B15C-8C78-48A0-8F08-A6AE2FC48FC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045675" y="-81017"/>
            <a:ext cx="914400" cy="914400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7E031832-ABD9-475E-93D8-98F704ADE5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725" y="144150"/>
            <a:ext cx="2869907" cy="523220"/>
          </a:xfrm>
        </p:spPr>
        <p:txBody>
          <a:bodyPr>
            <a:noAutofit/>
          </a:bodyPr>
          <a:lstStyle/>
          <a:p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 up 3</a:t>
            </a:r>
            <a:endParaRPr lang="en-GB" sz="3200" dirty="0"/>
          </a:p>
        </p:txBody>
      </p:sp>
      <p:sp>
        <p:nvSpPr>
          <p:cNvPr id="30" name="Google Shape;119;p1">
            <a:extLst>
              <a:ext uri="{FF2B5EF4-FFF2-40B4-BE49-F238E27FC236}">
                <a16:creationId xmlns:a16="http://schemas.microsoft.com/office/drawing/2014/main" id="{32B2FA15-5DA8-4C4C-AE80-A88014C07B0D}"/>
              </a:ext>
            </a:extLst>
          </p:cNvPr>
          <p:cNvSpPr/>
          <p:nvPr/>
        </p:nvSpPr>
        <p:spPr>
          <a:xfrm>
            <a:off x="86227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B87C8E3-AC18-4D34-BA56-AA2D96EC25CE}"/>
              </a:ext>
            </a:extLst>
          </p:cNvPr>
          <p:cNvSpPr txBox="1">
            <a:spLocks/>
          </p:cNvSpPr>
          <p:nvPr/>
        </p:nvSpPr>
        <p:spPr>
          <a:xfrm>
            <a:off x="11245010" y="1239720"/>
            <a:ext cx="946990" cy="42481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hören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pic>
        <p:nvPicPr>
          <p:cNvPr id="9" name="Picture 8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2C155046-F919-4205-A1F6-043CF3CB95B2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6577" y="26713"/>
            <a:ext cx="1002766" cy="1281313"/>
          </a:xfrm>
          <a:prstGeom prst="rect">
            <a:avLst/>
          </a:prstGeom>
        </p:spPr>
      </p:pic>
      <p:sp>
        <p:nvSpPr>
          <p:cNvPr id="10" name="Speech Bubble: Rectangle with Corners Rounded 9">
            <a:hlinkClick r:id="" action="ppaction://noaction">
              <a:snd r:embed="rId7" name="T3_W6F_6.1.wav"/>
            </a:hlinkClick>
            <a:extLst>
              <a:ext uri="{FF2B5EF4-FFF2-40B4-BE49-F238E27FC236}">
                <a16:creationId xmlns:a16="http://schemas.microsoft.com/office/drawing/2014/main" id="{94B4CB56-EF9F-4AEF-B7BF-2923058BCD20}"/>
              </a:ext>
            </a:extLst>
          </p:cNvPr>
          <p:cNvSpPr/>
          <p:nvPr/>
        </p:nvSpPr>
        <p:spPr>
          <a:xfrm>
            <a:off x="4343400" y="128500"/>
            <a:ext cx="6415734" cy="518040"/>
          </a:xfrm>
          <a:prstGeom prst="wedgeRoundRectCallout">
            <a:avLst>
              <a:gd name="adj1" fmla="val -60956"/>
              <a:gd name="adj2" fmla="val -7233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Google Shape;108;p3">
            <a:hlinkClick r:id="" action="ppaction://noaction">
              <a:snd r:embed="rId7" name="T3_W6F_6.1.wav"/>
            </a:hlinkClick>
            <a:extLst>
              <a:ext uri="{FF2B5EF4-FFF2-40B4-BE49-F238E27FC236}">
                <a16:creationId xmlns:a16="http://schemas.microsoft.com/office/drawing/2014/main" id="{39D3A182-FBA6-4321-AA9A-48BA16223793}"/>
              </a:ext>
            </a:extLst>
          </p:cNvPr>
          <p:cNvSpPr txBox="1"/>
          <p:nvPr/>
        </p:nvSpPr>
        <p:spPr>
          <a:xfrm>
            <a:off x="4427518" y="151344"/>
            <a:ext cx="7020495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Hör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zu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.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Ist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die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Antwort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A, B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oder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C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richtig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?</a:t>
            </a:r>
            <a:endParaRPr kumimoji="0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29" name="CustomShape 23">
            <a:extLst>
              <a:ext uri="{FF2B5EF4-FFF2-40B4-BE49-F238E27FC236}">
                <a16:creationId xmlns:a16="http://schemas.microsoft.com/office/drawing/2014/main" id="{A375B198-274D-4AEA-8FF9-4C1A05ADEC30}"/>
              </a:ext>
            </a:extLst>
          </p:cNvPr>
          <p:cNvSpPr/>
          <p:nvPr/>
        </p:nvSpPr>
        <p:spPr>
          <a:xfrm>
            <a:off x="4045703" y="2263461"/>
            <a:ext cx="464040" cy="396360"/>
          </a:xfrm>
          <a:prstGeom prst="actionButtonBlank">
            <a:avLst/>
          </a:prstGeom>
          <a:solidFill>
            <a:srgbClr val="29C1FA"/>
          </a:solidFill>
          <a:ln>
            <a:solidFill>
              <a:srgbClr val="002060"/>
            </a:solidFill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A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1" name="CustomShape 23">
            <a:extLst>
              <a:ext uri="{FF2B5EF4-FFF2-40B4-BE49-F238E27FC236}">
                <a16:creationId xmlns:a16="http://schemas.microsoft.com/office/drawing/2014/main" id="{6F026A5A-9BE0-4851-9FCB-C68FC19AF03E}"/>
              </a:ext>
            </a:extLst>
          </p:cNvPr>
          <p:cNvSpPr/>
          <p:nvPr/>
        </p:nvSpPr>
        <p:spPr>
          <a:xfrm>
            <a:off x="4045703" y="3775826"/>
            <a:ext cx="464040" cy="396360"/>
          </a:xfrm>
          <a:prstGeom prst="actionButtonBlank">
            <a:avLst/>
          </a:prstGeom>
          <a:solidFill>
            <a:srgbClr val="29C1FA"/>
          </a:solidFill>
          <a:ln>
            <a:solidFill>
              <a:srgbClr val="002060"/>
            </a:solidFill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B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2" name="CustomShape 23">
            <a:extLst>
              <a:ext uri="{FF2B5EF4-FFF2-40B4-BE49-F238E27FC236}">
                <a16:creationId xmlns:a16="http://schemas.microsoft.com/office/drawing/2014/main" id="{47868512-B580-4557-AC64-9A1CFB3F3E1B}"/>
              </a:ext>
            </a:extLst>
          </p:cNvPr>
          <p:cNvSpPr/>
          <p:nvPr/>
        </p:nvSpPr>
        <p:spPr>
          <a:xfrm>
            <a:off x="4045703" y="5419243"/>
            <a:ext cx="464040" cy="396360"/>
          </a:xfrm>
          <a:prstGeom prst="actionButtonBlank">
            <a:avLst/>
          </a:prstGeom>
          <a:solidFill>
            <a:srgbClr val="29C1FA"/>
          </a:solidFill>
          <a:ln>
            <a:solidFill>
              <a:srgbClr val="002060"/>
            </a:solidFill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C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7586A1E-6F1B-240A-4E5E-F4B1B7FA9ED7}"/>
              </a:ext>
            </a:extLst>
          </p:cNvPr>
          <p:cNvSpPr txBox="1"/>
          <p:nvPr/>
        </p:nvSpPr>
        <p:spPr>
          <a:xfrm>
            <a:off x="123171" y="800133"/>
            <a:ext cx="106359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>
                <a:solidFill>
                  <a:srgbClr val="002060"/>
                </a:solidFill>
              </a:rPr>
              <a:t>Lias</a:t>
            </a:r>
            <a:r>
              <a:rPr lang="en-GB" sz="2400" dirty="0">
                <a:solidFill>
                  <a:srgbClr val="002060"/>
                </a:solidFill>
              </a:rPr>
              <a:t> is asking his friends what they would like to do over the holidays.</a:t>
            </a:r>
          </a:p>
        </p:txBody>
      </p:sp>
      <p:pic>
        <p:nvPicPr>
          <p:cNvPr id="6" name="Picture 5" descr="A cartoon of a person&#10;&#10;Description automatically generated">
            <a:extLst>
              <a:ext uri="{FF2B5EF4-FFF2-40B4-BE49-F238E27FC236}">
                <a16:creationId xmlns:a16="http://schemas.microsoft.com/office/drawing/2014/main" id="{3F73068C-9BED-2BB0-E991-370481A6751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350" y="2105183"/>
            <a:ext cx="1158762" cy="441498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3802FF37-53EB-71A4-D293-9E1D5FA12AAB}"/>
              </a:ext>
            </a:extLst>
          </p:cNvPr>
          <p:cNvSpPr txBox="1"/>
          <p:nvPr/>
        </p:nvSpPr>
        <p:spPr>
          <a:xfrm>
            <a:off x="4729018" y="2230808"/>
            <a:ext cx="54204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</a:rPr>
              <a:t>Ich </a:t>
            </a:r>
            <a:r>
              <a:rPr lang="en-GB" sz="2400" dirty="0" err="1">
                <a:solidFill>
                  <a:srgbClr val="002060"/>
                </a:solidFill>
              </a:rPr>
              <a:t>möchte</a:t>
            </a:r>
            <a:r>
              <a:rPr lang="en-GB" sz="2400" dirty="0">
                <a:solidFill>
                  <a:srgbClr val="002060"/>
                </a:solidFill>
              </a:rPr>
              <a:t> </a:t>
            </a:r>
            <a:r>
              <a:rPr lang="en-GB" sz="2400" dirty="0" err="1">
                <a:solidFill>
                  <a:srgbClr val="002060"/>
                </a:solidFill>
              </a:rPr>
              <a:t>im</a:t>
            </a:r>
            <a:r>
              <a:rPr lang="en-GB" sz="2400" dirty="0">
                <a:solidFill>
                  <a:srgbClr val="002060"/>
                </a:solidFill>
              </a:rPr>
              <a:t> Juli </a:t>
            </a:r>
            <a:r>
              <a:rPr lang="en-GB" sz="2400" dirty="0" err="1">
                <a:solidFill>
                  <a:srgbClr val="002060"/>
                </a:solidFill>
              </a:rPr>
              <a:t>besuchen</a:t>
            </a:r>
            <a:r>
              <a:rPr lang="en-GB" sz="2400" dirty="0">
                <a:solidFill>
                  <a:srgbClr val="002060"/>
                </a:solidFill>
              </a:rPr>
              <a:t>.</a:t>
            </a:r>
          </a:p>
        </p:txBody>
      </p:sp>
      <p:pic>
        <p:nvPicPr>
          <p:cNvPr id="42" name="Picture 41">
            <a:hlinkClick r:id="" action="ppaction://noaction">
              <a:snd r:embed="rId9" name="T3_W6F_6.12.wav"/>
            </a:hlinkClick>
            <a:extLst>
              <a:ext uri="{FF2B5EF4-FFF2-40B4-BE49-F238E27FC236}">
                <a16:creationId xmlns:a16="http://schemas.microsoft.com/office/drawing/2014/main" id="{C5CF71E5-E46C-F13C-3395-E748BA9968F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9732" y="2162413"/>
            <a:ext cx="891104" cy="84047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B4ACF03C-C7E9-06CD-00DE-700FB552B456}"/>
              </a:ext>
            </a:extLst>
          </p:cNvPr>
          <p:cNvSpPr txBox="1"/>
          <p:nvPr/>
        </p:nvSpPr>
        <p:spPr>
          <a:xfrm>
            <a:off x="4729018" y="3738882"/>
            <a:ext cx="55084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</a:rPr>
              <a:t>Ich </a:t>
            </a:r>
            <a:r>
              <a:rPr lang="en-GB" sz="2400" dirty="0" err="1">
                <a:solidFill>
                  <a:srgbClr val="002060"/>
                </a:solidFill>
              </a:rPr>
              <a:t>möchte</a:t>
            </a:r>
            <a:r>
              <a:rPr lang="en-GB" sz="2400" dirty="0">
                <a:solidFill>
                  <a:srgbClr val="002060"/>
                </a:solidFill>
              </a:rPr>
              <a:t> </a:t>
            </a:r>
            <a:r>
              <a:rPr lang="en-GB" sz="2400" dirty="0" err="1">
                <a:solidFill>
                  <a:srgbClr val="002060"/>
                </a:solidFill>
              </a:rPr>
              <a:t>mein</a:t>
            </a:r>
            <a:r>
              <a:rPr lang="en-GB" sz="2400" dirty="0">
                <a:solidFill>
                  <a:srgbClr val="002060"/>
                </a:solidFill>
              </a:rPr>
              <a:t> </a:t>
            </a:r>
            <a:r>
              <a:rPr lang="en-GB" sz="2400" dirty="0" err="1">
                <a:solidFill>
                  <a:srgbClr val="002060"/>
                </a:solidFill>
              </a:rPr>
              <a:t>Fahrrad</a:t>
            </a:r>
            <a:r>
              <a:rPr lang="en-GB" sz="2400" dirty="0">
                <a:solidFill>
                  <a:srgbClr val="002060"/>
                </a:solidFill>
              </a:rPr>
              <a:t> </a:t>
            </a:r>
            <a:r>
              <a:rPr lang="en-GB" sz="2400" dirty="0" err="1">
                <a:solidFill>
                  <a:srgbClr val="002060"/>
                </a:solidFill>
              </a:rPr>
              <a:t>benutzen</a:t>
            </a:r>
            <a:r>
              <a:rPr lang="en-GB" sz="2400" dirty="0">
                <a:solidFill>
                  <a:srgbClr val="002060"/>
                </a:solidFill>
              </a:rPr>
              <a:t>.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A5DA3016-BA3A-A077-A760-79CD891300AB}"/>
              </a:ext>
            </a:extLst>
          </p:cNvPr>
          <p:cNvSpPr txBox="1"/>
          <p:nvPr/>
        </p:nvSpPr>
        <p:spPr>
          <a:xfrm>
            <a:off x="4729018" y="5400389"/>
            <a:ext cx="56585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</a:rPr>
              <a:t>Er </a:t>
            </a:r>
            <a:r>
              <a:rPr lang="en-GB" sz="2400" dirty="0" err="1">
                <a:solidFill>
                  <a:srgbClr val="002060"/>
                </a:solidFill>
              </a:rPr>
              <a:t>möchte</a:t>
            </a:r>
            <a:r>
              <a:rPr lang="en-GB" sz="2400" dirty="0">
                <a:solidFill>
                  <a:srgbClr val="002060"/>
                </a:solidFill>
              </a:rPr>
              <a:t> das </a:t>
            </a:r>
            <a:r>
              <a:rPr lang="en-GB" sz="2400" dirty="0" err="1">
                <a:solidFill>
                  <a:srgbClr val="002060"/>
                </a:solidFill>
              </a:rPr>
              <a:t>Fahrrad</a:t>
            </a:r>
            <a:r>
              <a:rPr lang="en-GB" sz="2400" dirty="0">
                <a:solidFill>
                  <a:srgbClr val="002060"/>
                </a:solidFill>
              </a:rPr>
              <a:t> </a:t>
            </a:r>
            <a:r>
              <a:rPr lang="en-GB" sz="2400" dirty="0" err="1">
                <a:solidFill>
                  <a:srgbClr val="002060"/>
                </a:solidFill>
              </a:rPr>
              <a:t>benutzen</a:t>
            </a:r>
            <a:r>
              <a:rPr lang="en-GB" sz="2400" dirty="0">
                <a:solidFill>
                  <a:srgbClr val="002060"/>
                </a:solidFill>
              </a:rPr>
              <a:t>.</a:t>
            </a: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5BD3CD3B-7F06-FFC6-E010-78BF354122E4}"/>
              </a:ext>
            </a:extLst>
          </p:cNvPr>
          <p:cNvSpPr/>
          <p:nvPr/>
        </p:nvSpPr>
        <p:spPr>
          <a:xfrm>
            <a:off x="3960075" y="3664481"/>
            <a:ext cx="6277434" cy="618494"/>
          </a:xfrm>
          <a:prstGeom prst="roundRect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4" name="Picture 13" descr="A cartoon of a person&#10;&#10;Description automatically generated">
            <a:extLst>
              <a:ext uri="{FF2B5EF4-FFF2-40B4-BE49-F238E27FC236}">
                <a16:creationId xmlns:a16="http://schemas.microsoft.com/office/drawing/2014/main" id="{9DD9C597-9DCA-9FB2-9EE8-3FE67A56ED7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7559" y="1809622"/>
            <a:ext cx="1307547" cy="4711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05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3_W6F_6.1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E031832-ABD9-475E-93D8-98F704ADE5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725" y="144150"/>
            <a:ext cx="2869907" cy="523220"/>
          </a:xfrm>
        </p:spPr>
        <p:txBody>
          <a:bodyPr>
            <a:noAutofit/>
          </a:bodyPr>
          <a:lstStyle/>
          <a:p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 up 4</a:t>
            </a:r>
            <a:endParaRPr lang="en-GB" sz="3200" dirty="0"/>
          </a:p>
        </p:txBody>
      </p:sp>
      <p:sp>
        <p:nvSpPr>
          <p:cNvPr id="30" name="Google Shape;119;p1">
            <a:extLst>
              <a:ext uri="{FF2B5EF4-FFF2-40B4-BE49-F238E27FC236}">
                <a16:creationId xmlns:a16="http://schemas.microsoft.com/office/drawing/2014/main" id="{32B2FA15-5DA8-4C4C-AE80-A88014C07B0D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Title 2">
            <a:extLst>
              <a:ext uri="{FF2B5EF4-FFF2-40B4-BE49-F238E27FC236}">
                <a16:creationId xmlns:a16="http://schemas.microsoft.com/office/drawing/2014/main" id="{BF54BBE6-9901-4675-B711-7113C449F316}"/>
              </a:ext>
            </a:extLst>
          </p:cNvPr>
          <p:cNvSpPr txBox="1">
            <a:spLocks/>
          </p:cNvSpPr>
          <p:nvPr/>
        </p:nvSpPr>
        <p:spPr>
          <a:xfrm>
            <a:off x="11245010" y="899844"/>
            <a:ext cx="766122" cy="374973"/>
          </a:xfrm>
          <a:prstGeom prst="rect">
            <a:avLst/>
          </a:prstGeom>
          <a:solidFill>
            <a:srgbClr val="2E94AF"/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lesen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3DEB290D-C7BE-4CFF-AEFC-F66F3EE31C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4142" y="61136"/>
            <a:ext cx="1127858" cy="829128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02E42610-FE93-4B80-830E-A06E023B531F}"/>
              </a:ext>
            </a:extLst>
          </p:cNvPr>
          <p:cNvSpPr/>
          <p:nvPr/>
        </p:nvSpPr>
        <p:spPr>
          <a:xfrm>
            <a:off x="4217198" y="144150"/>
            <a:ext cx="3160633" cy="533693"/>
          </a:xfrm>
          <a:prstGeom prst="wedgeRoundRectCallout">
            <a:avLst>
              <a:gd name="adj1" fmla="val -54882"/>
              <a:gd name="adj2" fmla="val 14010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9" name="Graphic 8" descr="Teacher">
            <a:extLst>
              <a:ext uri="{FF2B5EF4-FFF2-40B4-BE49-F238E27FC236}">
                <a16:creationId xmlns:a16="http://schemas.microsoft.com/office/drawing/2014/main" id="{95EB4B8D-8497-4B69-9343-098AACDEAD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973162" y="-26897"/>
            <a:ext cx="914400" cy="914400"/>
          </a:xfrm>
          <a:prstGeom prst="rect">
            <a:avLst/>
          </a:prstGeom>
        </p:spPr>
      </p:pic>
      <p:sp>
        <p:nvSpPr>
          <p:cNvPr id="10" name="Google Shape;108;p3">
            <a:extLst>
              <a:ext uri="{FF2B5EF4-FFF2-40B4-BE49-F238E27FC236}">
                <a16:creationId xmlns:a16="http://schemas.microsoft.com/office/drawing/2014/main" id="{CC45BB5B-9825-4C69-A85B-49A9112436A3}"/>
              </a:ext>
            </a:extLst>
          </p:cNvPr>
          <p:cNvSpPr txBox="1"/>
          <p:nvPr/>
        </p:nvSpPr>
        <p:spPr>
          <a:xfrm>
            <a:off x="4282493" y="128500"/>
            <a:ext cx="3095338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Was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sagt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Ronja?</a:t>
            </a:r>
            <a:endParaRPr kumimoji="0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pic>
        <p:nvPicPr>
          <p:cNvPr id="1026" name="Picture 2" descr="Free Iphone Android vector and picture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51" r="24715"/>
          <a:stretch/>
        </p:blipFill>
        <p:spPr bwMode="auto">
          <a:xfrm rot="16200000">
            <a:off x="3440105" y="-3228912"/>
            <a:ext cx="4646936" cy="12303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131314" y="1189997"/>
            <a:ext cx="876683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Hallo Olivia!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ist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Juli! Ich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möchte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Oma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besuchen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 Und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Lias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möchte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auch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Oma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besuchen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Und er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möchte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mit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Gabriel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spielen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 Aber er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möchte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keine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Gitarre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spielen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 Und er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möchte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keinen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Sport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machen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Was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möchtest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du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machen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Olivia?</a:t>
            </a:r>
          </a:p>
        </p:txBody>
      </p:sp>
      <p:sp>
        <p:nvSpPr>
          <p:cNvPr id="16" name="Rectangle: Rounded Corners 48">
            <a:extLst>
              <a:ext uri="{FF2B5EF4-FFF2-40B4-BE49-F238E27FC236}">
                <a16:creationId xmlns:a16="http://schemas.microsoft.com/office/drawing/2014/main" id="{84DA8367-6B5E-4EA2-9BB8-1D203695FBFF}"/>
              </a:ext>
            </a:extLst>
          </p:cNvPr>
          <p:cNvSpPr/>
          <p:nvPr/>
        </p:nvSpPr>
        <p:spPr>
          <a:xfrm>
            <a:off x="238094" y="5060759"/>
            <a:ext cx="11734538" cy="1644842"/>
          </a:xfrm>
          <a:prstGeom prst="roundRect">
            <a:avLst/>
          </a:prstGeom>
          <a:solidFill>
            <a:srgbClr val="FFD457"/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Who would like to visit Oma?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Ronja and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Lias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would like to visit Oma.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What would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Lias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like to do?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He would like to play with Gabriel.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What wouldn’t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Lias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like to do?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He wouldn’t like to p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lay a guitar or do sport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What does Ronja </a:t>
            </a: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ask Olivia?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What she would like to do.</a:t>
            </a:r>
          </a:p>
        </p:txBody>
      </p:sp>
      <p:sp>
        <p:nvSpPr>
          <p:cNvPr id="17" name="Rectangle: Rounded Corners 48">
            <a:extLst>
              <a:ext uri="{FF2B5EF4-FFF2-40B4-BE49-F238E27FC236}">
                <a16:creationId xmlns:a16="http://schemas.microsoft.com/office/drawing/2014/main" id="{84DA8367-6B5E-4EA2-9BB8-1D203695FBFF}"/>
              </a:ext>
            </a:extLst>
          </p:cNvPr>
          <p:cNvSpPr/>
          <p:nvPr/>
        </p:nvSpPr>
        <p:spPr>
          <a:xfrm>
            <a:off x="5147757" y="5196862"/>
            <a:ext cx="5664550" cy="352021"/>
          </a:xfrm>
          <a:prstGeom prst="roundRect">
            <a:avLst>
              <a:gd name="adj" fmla="val 0"/>
            </a:avLst>
          </a:prstGeom>
          <a:solidFill>
            <a:srgbClr val="FFD4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cxnSp>
        <p:nvCxnSpPr>
          <p:cNvPr id="6" name="Straight Connector 5"/>
          <p:cNvCxnSpPr>
            <a:cxnSpLocks/>
          </p:cNvCxnSpPr>
          <p:nvPr/>
        </p:nvCxnSpPr>
        <p:spPr>
          <a:xfrm>
            <a:off x="2589196" y="2340483"/>
            <a:ext cx="6795436" cy="0"/>
          </a:xfrm>
          <a:prstGeom prst="line">
            <a:avLst/>
          </a:prstGeom>
          <a:ln w="28575">
            <a:solidFill>
              <a:srgbClr val="FFD4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: Rounded Corners 48">
            <a:extLst>
              <a:ext uri="{FF2B5EF4-FFF2-40B4-BE49-F238E27FC236}">
                <a16:creationId xmlns:a16="http://schemas.microsoft.com/office/drawing/2014/main" id="{84DA8367-6B5E-4EA2-9BB8-1D203695FBFF}"/>
              </a:ext>
            </a:extLst>
          </p:cNvPr>
          <p:cNvSpPr/>
          <p:nvPr/>
        </p:nvSpPr>
        <p:spPr>
          <a:xfrm>
            <a:off x="4867113" y="5521774"/>
            <a:ext cx="5316415" cy="352021"/>
          </a:xfrm>
          <a:prstGeom prst="roundRect">
            <a:avLst>
              <a:gd name="adj" fmla="val 0"/>
            </a:avLst>
          </a:prstGeom>
          <a:solidFill>
            <a:srgbClr val="FFD4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6" name="Rectangle: Rounded Corners 48">
            <a:extLst>
              <a:ext uri="{FF2B5EF4-FFF2-40B4-BE49-F238E27FC236}">
                <a16:creationId xmlns:a16="http://schemas.microsoft.com/office/drawing/2014/main" id="{84DA8367-6B5E-4EA2-9BB8-1D203695FBFF}"/>
              </a:ext>
            </a:extLst>
          </p:cNvPr>
          <p:cNvSpPr/>
          <p:nvPr/>
        </p:nvSpPr>
        <p:spPr>
          <a:xfrm>
            <a:off x="5325889" y="5924347"/>
            <a:ext cx="6485897" cy="352021"/>
          </a:xfrm>
          <a:prstGeom prst="roundRect">
            <a:avLst>
              <a:gd name="adj" fmla="val 0"/>
            </a:avLst>
          </a:prstGeom>
          <a:solidFill>
            <a:srgbClr val="FFD4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6" name="Rectangle: Rounded Corners 48">
            <a:extLst>
              <a:ext uri="{FF2B5EF4-FFF2-40B4-BE49-F238E27FC236}">
                <a16:creationId xmlns:a16="http://schemas.microsoft.com/office/drawing/2014/main" id="{84DA8367-6B5E-4EA2-9BB8-1D203695FBFF}"/>
              </a:ext>
            </a:extLst>
          </p:cNvPr>
          <p:cNvSpPr/>
          <p:nvPr/>
        </p:nvSpPr>
        <p:spPr>
          <a:xfrm>
            <a:off x="5036280" y="6217552"/>
            <a:ext cx="4085987" cy="334201"/>
          </a:xfrm>
          <a:prstGeom prst="roundRect">
            <a:avLst>
              <a:gd name="adj" fmla="val 0"/>
            </a:avLst>
          </a:prstGeom>
          <a:solidFill>
            <a:srgbClr val="FFD4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11" name="Picture 10" descr="A cartoon of a person with her hands in her pockets&#10;&#10;Description automatically generated">
            <a:extLst>
              <a:ext uri="{FF2B5EF4-FFF2-40B4-BE49-F238E27FC236}">
                <a16:creationId xmlns:a16="http://schemas.microsoft.com/office/drawing/2014/main" id="{34FF2D48-CA24-DA4A-A035-64171A0F362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80" b="66973"/>
          <a:stretch/>
        </p:blipFill>
        <p:spPr>
          <a:xfrm>
            <a:off x="-11477" y="628095"/>
            <a:ext cx="1286816" cy="1231528"/>
          </a:xfrm>
          <a:prstGeom prst="rect">
            <a:avLst/>
          </a:prstGeom>
        </p:spPr>
      </p:pic>
      <p:pic>
        <p:nvPicPr>
          <p:cNvPr id="15" name="Picture 14" descr="A cartoon of a person in a black outfit&#10;&#10;Description automatically generated">
            <a:extLst>
              <a:ext uri="{FF2B5EF4-FFF2-40B4-BE49-F238E27FC236}">
                <a16:creationId xmlns:a16="http://schemas.microsoft.com/office/drawing/2014/main" id="{4FD296B5-7E0C-EDF6-56F5-962C9BB7587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611" t="-8798" r="7611" b="72768"/>
          <a:stretch/>
        </p:blipFill>
        <p:spPr>
          <a:xfrm>
            <a:off x="9097807" y="50268"/>
            <a:ext cx="1714500" cy="1808540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B105168-BA78-8896-A8F6-73BFC2E119AF}"/>
              </a:ext>
            </a:extLst>
          </p:cNvPr>
          <p:cNvCxnSpPr>
            <a:cxnSpLocks/>
          </p:cNvCxnSpPr>
          <p:nvPr/>
        </p:nvCxnSpPr>
        <p:spPr>
          <a:xfrm>
            <a:off x="1256089" y="2714264"/>
            <a:ext cx="3123406" cy="0"/>
          </a:xfrm>
          <a:prstGeom prst="line">
            <a:avLst/>
          </a:prstGeom>
          <a:ln w="28575">
            <a:solidFill>
              <a:srgbClr val="FFD4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52DF02C-BDBC-5FA3-3EF4-2D900C545D2C}"/>
              </a:ext>
            </a:extLst>
          </p:cNvPr>
          <p:cNvCxnSpPr>
            <a:cxnSpLocks/>
          </p:cNvCxnSpPr>
          <p:nvPr/>
        </p:nvCxnSpPr>
        <p:spPr>
          <a:xfrm>
            <a:off x="1896177" y="3429000"/>
            <a:ext cx="4369869" cy="0"/>
          </a:xfrm>
          <a:prstGeom prst="line">
            <a:avLst/>
          </a:prstGeom>
          <a:ln w="28575">
            <a:solidFill>
              <a:srgbClr val="FFD4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F231EF0F-0B82-643B-ACD6-836728A1772C}"/>
              </a:ext>
            </a:extLst>
          </p:cNvPr>
          <p:cNvCxnSpPr>
            <a:cxnSpLocks/>
          </p:cNvCxnSpPr>
          <p:nvPr/>
        </p:nvCxnSpPr>
        <p:spPr>
          <a:xfrm>
            <a:off x="7145518" y="3429000"/>
            <a:ext cx="2573517" cy="0"/>
          </a:xfrm>
          <a:prstGeom prst="line">
            <a:avLst/>
          </a:prstGeom>
          <a:ln w="28575">
            <a:solidFill>
              <a:srgbClr val="FFD4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33B6E5A7-16CC-1039-3DBC-CD9FB7335479}"/>
              </a:ext>
            </a:extLst>
          </p:cNvPr>
          <p:cNvCxnSpPr>
            <a:cxnSpLocks/>
          </p:cNvCxnSpPr>
          <p:nvPr/>
        </p:nvCxnSpPr>
        <p:spPr>
          <a:xfrm>
            <a:off x="1256089" y="3769936"/>
            <a:ext cx="7774789" cy="0"/>
          </a:xfrm>
          <a:prstGeom prst="line">
            <a:avLst/>
          </a:prstGeom>
          <a:ln w="28575">
            <a:solidFill>
              <a:srgbClr val="FFD4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AEF6C882-835E-4F4C-6B6C-110EABDEC511}"/>
              </a:ext>
            </a:extLst>
          </p:cNvPr>
          <p:cNvCxnSpPr>
            <a:cxnSpLocks/>
          </p:cNvCxnSpPr>
          <p:nvPr/>
        </p:nvCxnSpPr>
        <p:spPr>
          <a:xfrm>
            <a:off x="1256089" y="4505425"/>
            <a:ext cx="5009957" cy="0"/>
          </a:xfrm>
          <a:prstGeom prst="line">
            <a:avLst/>
          </a:prstGeom>
          <a:ln w="28575">
            <a:solidFill>
              <a:srgbClr val="FFD4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16069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2" grpId="0" animBg="1"/>
      <p:bldP spid="26" grpId="0" animBg="1"/>
      <p:bldP spid="3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artoon of a person&#10;&#10;Description automatically generated">
            <a:extLst>
              <a:ext uri="{FF2B5EF4-FFF2-40B4-BE49-F238E27FC236}">
                <a16:creationId xmlns:a16="http://schemas.microsoft.com/office/drawing/2014/main" id="{CB63262E-A03B-6428-9C6A-FF5031AC961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792"/>
          <a:stretch/>
        </p:blipFill>
        <p:spPr>
          <a:xfrm>
            <a:off x="7320504" y="2144316"/>
            <a:ext cx="1484085" cy="1425416"/>
          </a:xfrm>
          <a:prstGeom prst="rect">
            <a:avLst/>
          </a:prstGeom>
        </p:spPr>
      </p:pic>
      <p:pic>
        <p:nvPicPr>
          <p:cNvPr id="5" name="Picture 4" descr="A cartoon of a person with her hands in her pockets&#10;&#10;Description automatically generated">
            <a:extLst>
              <a:ext uri="{FF2B5EF4-FFF2-40B4-BE49-F238E27FC236}">
                <a16:creationId xmlns:a16="http://schemas.microsoft.com/office/drawing/2014/main" id="{CCE31576-DECB-3299-0905-AE7D7B9FD9A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80" b="66973"/>
          <a:stretch/>
        </p:blipFill>
        <p:spPr>
          <a:xfrm>
            <a:off x="10518391" y="1989051"/>
            <a:ext cx="1641455" cy="157093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E16D679-A7EC-488D-ADF1-ADA7C7BB37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3962" y="157878"/>
            <a:ext cx="10515600" cy="459765"/>
          </a:xfrm>
        </p:spPr>
        <p:txBody>
          <a:bodyPr>
            <a:normAutofit fontScale="90000"/>
          </a:bodyPr>
          <a:lstStyle/>
          <a:p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 up 5a</a:t>
            </a:r>
            <a:endParaRPr lang="en-GB" sz="3200" dirty="0"/>
          </a:p>
        </p:txBody>
      </p:sp>
      <p:sp>
        <p:nvSpPr>
          <p:cNvPr id="35" name="Google Shape;119;p1">
            <a:extLst>
              <a:ext uri="{FF2B5EF4-FFF2-40B4-BE49-F238E27FC236}">
                <a16:creationId xmlns:a16="http://schemas.microsoft.com/office/drawing/2014/main" id="{FD0A0C4A-B3E8-46F4-BFAE-DAD638CE2CFF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7F195E3-B4A8-4B57-84B5-E286C7573A0E}"/>
              </a:ext>
            </a:extLst>
          </p:cNvPr>
          <p:cNvSpPr/>
          <p:nvPr/>
        </p:nvSpPr>
        <p:spPr>
          <a:xfrm>
            <a:off x="3314702" y="32868"/>
            <a:ext cx="770515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Möchtest</a:t>
            </a:r>
            <a:r>
              <a:rPr kumimoji="0" lang="es-AR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du….?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Title 2">
            <a:extLst>
              <a:ext uri="{FF2B5EF4-FFF2-40B4-BE49-F238E27FC236}">
                <a16:creationId xmlns:a16="http://schemas.microsoft.com/office/drawing/2014/main" id="{EADAB38A-6BFC-437B-A4D2-C13463AD3429}"/>
              </a:ext>
            </a:extLst>
          </p:cNvPr>
          <p:cNvSpPr txBox="1">
            <a:spLocks/>
          </p:cNvSpPr>
          <p:nvPr/>
        </p:nvSpPr>
        <p:spPr>
          <a:xfrm>
            <a:off x="10717846" y="1024626"/>
            <a:ext cx="1442000" cy="459765"/>
          </a:xfrm>
          <a:prstGeom prst="rect">
            <a:avLst/>
          </a:prstGeom>
          <a:solidFill>
            <a:srgbClr val="FFD10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rgbClr val="44546A">
                    <a:lumMod val="1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sprechen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44546A">
                  <a:lumMod val="1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A22B7C4E-AD73-42BA-9719-8F782430CEC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846" y="65350"/>
            <a:ext cx="1585097" cy="1066892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59240F57-A22B-4D0E-8019-AC8D258BB600}"/>
              </a:ext>
            </a:extLst>
          </p:cNvPr>
          <p:cNvSpPr/>
          <p:nvPr/>
        </p:nvSpPr>
        <p:spPr>
          <a:xfrm>
            <a:off x="946221" y="677832"/>
            <a:ext cx="2932096" cy="518040"/>
          </a:xfrm>
          <a:prstGeom prst="wedgeRoundRectCallout">
            <a:avLst>
              <a:gd name="adj1" fmla="val -63450"/>
              <a:gd name="adj2" fmla="val -5027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9" name="Graphic 8" descr="Teacher">
            <a:extLst>
              <a:ext uri="{FF2B5EF4-FFF2-40B4-BE49-F238E27FC236}">
                <a16:creationId xmlns:a16="http://schemas.microsoft.com/office/drawing/2014/main" id="{A33234D2-0669-40D3-968E-DC8E1F621A5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2154" y="463138"/>
            <a:ext cx="914400" cy="914400"/>
          </a:xfrm>
          <a:prstGeom prst="rect">
            <a:avLst/>
          </a:prstGeom>
        </p:spPr>
      </p:pic>
      <p:sp>
        <p:nvSpPr>
          <p:cNvPr id="10" name="Google Shape;108;p3">
            <a:extLst>
              <a:ext uri="{FF2B5EF4-FFF2-40B4-BE49-F238E27FC236}">
                <a16:creationId xmlns:a16="http://schemas.microsoft.com/office/drawing/2014/main" id="{58DE2B2C-7CEA-4E91-8562-FCECCF8D4011}"/>
              </a:ext>
            </a:extLst>
          </p:cNvPr>
          <p:cNvSpPr txBox="1"/>
          <p:nvPr/>
        </p:nvSpPr>
        <p:spPr>
          <a:xfrm>
            <a:off x="1089651" y="678232"/>
            <a:ext cx="2621043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Partnerbarbeit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*!</a:t>
            </a:r>
            <a:endParaRPr kumimoji="0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1503675-978F-4FC5-9EEB-67D96F9F21BC}"/>
              </a:ext>
            </a:extLst>
          </p:cNvPr>
          <p:cNvSpPr txBox="1"/>
          <p:nvPr/>
        </p:nvSpPr>
        <p:spPr>
          <a:xfrm>
            <a:off x="131314" y="1264379"/>
            <a:ext cx="976913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Ask your partner if they would like to do each of the things below.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If yes, write (✔) and their answer.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If no, write (✘).</a:t>
            </a:r>
          </a:p>
        </p:txBody>
      </p:sp>
      <p:graphicFrame>
        <p:nvGraphicFramePr>
          <p:cNvPr id="14" name="Table 6">
            <a:extLst>
              <a:ext uri="{FF2B5EF4-FFF2-40B4-BE49-F238E27FC236}">
                <a16:creationId xmlns:a16="http://schemas.microsoft.com/office/drawing/2014/main" id="{B7F6EC76-13E6-4432-B90A-E1A5F0C4C5F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37457979"/>
              </p:ext>
            </p:extLst>
          </p:nvPr>
        </p:nvGraphicFramePr>
        <p:xfrm>
          <a:off x="319860" y="2825500"/>
          <a:ext cx="6905261" cy="2586339"/>
        </p:xfrm>
        <a:graphic>
          <a:graphicData uri="http://schemas.openxmlformats.org/drawingml/2006/table">
            <a:tbl>
              <a:tblPr firstRow="1" bandRow="1">
                <a:tableStyleId>{ED083AE6-46FA-4A59-8FB0-9F97EB10719F}</a:tableStyleId>
              </a:tblPr>
              <a:tblGrid>
                <a:gridCol w="4636453">
                  <a:extLst>
                    <a:ext uri="{9D8B030D-6E8A-4147-A177-3AD203B41FA5}">
                      <a16:colId xmlns:a16="http://schemas.microsoft.com/office/drawing/2014/main" val="65097138"/>
                    </a:ext>
                  </a:extLst>
                </a:gridCol>
                <a:gridCol w="2268808">
                  <a:extLst>
                    <a:ext uri="{9D8B030D-6E8A-4147-A177-3AD203B41FA5}">
                      <a16:colId xmlns:a16="http://schemas.microsoft.com/office/drawing/2014/main" val="367568812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22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1. </a:t>
                      </a:r>
                      <a:r>
                        <a:rPr lang="en-GB" sz="22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to</a:t>
                      </a:r>
                      <a:r>
                        <a:rPr lang="en-GB" sz="22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2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play</a:t>
                      </a:r>
                      <a:r>
                        <a:rPr lang="en-GB" sz="22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guitar?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2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31397274"/>
                  </a:ext>
                </a:extLst>
              </a:tr>
              <a:tr h="452739">
                <a:tc>
                  <a:txBody>
                    <a:bodyPr/>
                    <a:lstStyle/>
                    <a:p>
                      <a:r>
                        <a:rPr lang="en-GB" sz="2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2. </a:t>
                      </a:r>
                      <a:r>
                        <a:rPr lang="en-GB" sz="22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to</a:t>
                      </a:r>
                      <a:r>
                        <a:rPr lang="en-GB" sz="2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2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use </a:t>
                      </a:r>
                      <a:r>
                        <a:rPr lang="en-GB" sz="22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 computer </a:t>
                      </a:r>
                      <a:r>
                        <a:rPr lang="en-GB" sz="2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2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431652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3. </a:t>
                      </a:r>
                      <a:r>
                        <a:rPr lang="en-GB" sz="22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to write</a:t>
                      </a:r>
                      <a:r>
                        <a:rPr lang="en-GB" sz="2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2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194298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4. </a:t>
                      </a:r>
                      <a:r>
                        <a:rPr lang="en-GB" sz="22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to stay</a:t>
                      </a:r>
                      <a:r>
                        <a:rPr lang="en-GB" sz="2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at home?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2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009648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5. </a:t>
                      </a:r>
                      <a:r>
                        <a:rPr lang="en-GB" sz="22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to do</a:t>
                      </a:r>
                      <a:r>
                        <a:rPr lang="en-GB" sz="2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Sport?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2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252231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6. </a:t>
                      </a:r>
                      <a:r>
                        <a:rPr lang="en-GB" sz="22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to go</a:t>
                      </a:r>
                      <a:r>
                        <a:rPr lang="en-GB" sz="2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to Switzerland?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2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77090649"/>
                  </a:ext>
                </a:extLst>
              </a:tr>
            </a:tbl>
          </a:graphicData>
        </a:graphic>
      </p:graphicFrame>
      <p:sp>
        <p:nvSpPr>
          <p:cNvPr id="16" name="Google Shape;653;p27">
            <a:extLst>
              <a:ext uri="{FF2B5EF4-FFF2-40B4-BE49-F238E27FC236}">
                <a16:creationId xmlns:a16="http://schemas.microsoft.com/office/drawing/2014/main" id="{5557F9E9-0225-4A79-A5F8-8424BCA43086}"/>
              </a:ext>
            </a:extLst>
          </p:cNvPr>
          <p:cNvSpPr/>
          <p:nvPr/>
        </p:nvSpPr>
        <p:spPr>
          <a:xfrm>
            <a:off x="8426143" y="1314804"/>
            <a:ext cx="2212539" cy="1089325"/>
          </a:xfrm>
          <a:prstGeom prst="wedgeRoundRectCallout">
            <a:avLst>
              <a:gd name="adj1" fmla="val -45594"/>
              <a:gd name="adj2" fmla="val 90283"/>
              <a:gd name="adj3" fmla="val 16667"/>
            </a:avLst>
          </a:prstGeom>
          <a:solidFill>
            <a:srgbClr val="00206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Would you like to play guitar?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</a:endParaRPr>
          </a:p>
        </p:txBody>
      </p:sp>
      <p:sp>
        <p:nvSpPr>
          <p:cNvPr id="18" name="Google Shape;653;p27">
            <a:extLst>
              <a:ext uri="{FF2B5EF4-FFF2-40B4-BE49-F238E27FC236}">
                <a16:creationId xmlns:a16="http://schemas.microsoft.com/office/drawing/2014/main" id="{24DDAFD8-CF9D-4AB9-9630-45EF0827C12F}"/>
              </a:ext>
            </a:extLst>
          </p:cNvPr>
          <p:cNvSpPr/>
          <p:nvPr/>
        </p:nvSpPr>
        <p:spPr>
          <a:xfrm>
            <a:off x="8426142" y="1372264"/>
            <a:ext cx="2212539" cy="1059195"/>
          </a:xfrm>
          <a:prstGeom prst="wedgeRoundRectCallout">
            <a:avLst>
              <a:gd name="adj1" fmla="val -45594"/>
              <a:gd name="adj2" fmla="val 90283"/>
              <a:gd name="adj3" fmla="val 16667"/>
            </a:avLst>
          </a:prstGeom>
          <a:solidFill>
            <a:srgbClr val="00206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Möchtest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du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Gitarre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spielen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?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</a:endParaRPr>
          </a:p>
        </p:txBody>
      </p:sp>
      <p:sp>
        <p:nvSpPr>
          <p:cNvPr id="20" name="Google Shape;653;p27">
            <a:extLst>
              <a:ext uri="{FF2B5EF4-FFF2-40B4-BE49-F238E27FC236}">
                <a16:creationId xmlns:a16="http://schemas.microsoft.com/office/drawing/2014/main" id="{0189BBEC-E541-4F08-8156-D85357F4C065}"/>
              </a:ext>
            </a:extLst>
          </p:cNvPr>
          <p:cNvSpPr/>
          <p:nvPr/>
        </p:nvSpPr>
        <p:spPr>
          <a:xfrm>
            <a:off x="8556658" y="3444627"/>
            <a:ext cx="1969692" cy="1228282"/>
          </a:xfrm>
          <a:prstGeom prst="wedgeRoundRectCallout">
            <a:avLst>
              <a:gd name="adj1" fmla="val 78190"/>
              <a:gd name="adj2" fmla="val -53949"/>
              <a:gd name="adj3" fmla="val 16667"/>
            </a:avLst>
          </a:prstGeom>
          <a:solidFill>
            <a:srgbClr val="00206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Yes. I would like to play guitar.</a:t>
            </a:r>
            <a:endParaRPr kumimoji="0" sz="2000" b="0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1" name="Google Shape;653;p27">
            <a:extLst>
              <a:ext uri="{FF2B5EF4-FFF2-40B4-BE49-F238E27FC236}">
                <a16:creationId xmlns:a16="http://schemas.microsoft.com/office/drawing/2014/main" id="{31176184-6689-4E02-8622-4079F6CF1014}"/>
              </a:ext>
            </a:extLst>
          </p:cNvPr>
          <p:cNvSpPr/>
          <p:nvPr/>
        </p:nvSpPr>
        <p:spPr>
          <a:xfrm>
            <a:off x="8905976" y="5219233"/>
            <a:ext cx="2663075" cy="1228282"/>
          </a:xfrm>
          <a:prstGeom prst="wedgeRoundRectCallout">
            <a:avLst>
              <a:gd name="adj1" fmla="val 46701"/>
              <a:gd name="adj2" fmla="val -170639"/>
              <a:gd name="adj3" fmla="val 16667"/>
            </a:avLst>
          </a:prstGeom>
          <a:solidFill>
            <a:srgbClr val="00206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No. I wouldn’t like to play guitar.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2" name="Google Shape;653;p27">
            <a:extLst>
              <a:ext uri="{FF2B5EF4-FFF2-40B4-BE49-F238E27FC236}">
                <a16:creationId xmlns:a16="http://schemas.microsoft.com/office/drawing/2014/main" id="{77A56935-BA61-4A9C-8890-830B9019EDED}"/>
              </a:ext>
            </a:extLst>
          </p:cNvPr>
          <p:cNvSpPr/>
          <p:nvPr/>
        </p:nvSpPr>
        <p:spPr>
          <a:xfrm>
            <a:off x="8905976" y="5219233"/>
            <a:ext cx="2663075" cy="1228282"/>
          </a:xfrm>
          <a:prstGeom prst="wedgeRoundRectCallout">
            <a:avLst>
              <a:gd name="adj1" fmla="val 46015"/>
              <a:gd name="adj2" fmla="val -167664"/>
              <a:gd name="adj3" fmla="val 16667"/>
            </a:avLst>
          </a:prstGeom>
          <a:solidFill>
            <a:srgbClr val="00206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Nein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. Ich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möchte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keine</a:t>
            </a:r>
            <a:r>
              <a:rPr kumimoji="0" lang="en-GB" sz="2000" b="0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Gitarre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spielen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.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9" name="Google Shape;653;p27">
            <a:extLst>
              <a:ext uri="{FF2B5EF4-FFF2-40B4-BE49-F238E27FC236}">
                <a16:creationId xmlns:a16="http://schemas.microsoft.com/office/drawing/2014/main" id="{DE3A277D-7887-4672-9531-2DBF620A690B}"/>
              </a:ext>
            </a:extLst>
          </p:cNvPr>
          <p:cNvSpPr/>
          <p:nvPr/>
        </p:nvSpPr>
        <p:spPr>
          <a:xfrm>
            <a:off x="8566085" y="3413373"/>
            <a:ext cx="1969692" cy="1228282"/>
          </a:xfrm>
          <a:prstGeom prst="wedgeRoundRectCallout">
            <a:avLst>
              <a:gd name="adj1" fmla="val 75499"/>
              <a:gd name="adj2" fmla="val -49633"/>
              <a:gd name="adj3" fmla="val 16667"/>
            </a:avLst>
          </a:prstGeom>
          <a:solidFill>
            <a:srgbClr val="00206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Ja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. Ich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möchte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Gitarre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spielen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.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7" name="Google Shape;653;p27">
            <a:extLst>
              <a:ext uri="{FF2B5EF4-FFF2-40B4-BE49-F238E27FC236}">
                <a16:creationId xmlns:a16="http://schemas.microsoft.com/office/drawing/2014/main" id="{637BF226-647B-4F30-A90B-10C7C5AEA210}"/>
              </a:ext>
            </a:extLst>
          </p:cNvPr>
          <p:cNvSpPr/>
          <p:nvPr/>
        </p:nvSpPr>
        <p:spPr>
          <a:xfrm>
            <a:off x="319860" y="5649521"/>
            <a:ext cx="5307942" cy="992722"/>
          </a:xfrm>
          <a:prstGeom prst="wedgeRoundRectCallout">
            <a:avLst>
              <a:gd name="adj1" fmla="val -27829"/>
              <a:gd name="adj2" fmla="val -77112"/>
              <a:gd name="adj3" fmla="val 16667"/>
            </a:avLst>
          </a:prstGeom>
          <a:solidFill>
            <a:srgbClr val="002060"/>
          </a:solidFill>
          <a:ln w="12700" cap="flat" cmpd="sng">
            <a:solidFill>
              <a:srgbClr val="FFD457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Remember! the 2</a:t>
            </a:r>
            <a:r>
              <a:rPr kumimoji="0" lang="en-GB" sz="2000" b="0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nd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verb in German goes to the end.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Möchtest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is the 1</a:t>
            </a:r>
            <a:r>
              <a:rPr kumimoji="0" lang="en-GB" sz="2000" b="0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st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verb.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7569095" y="128500"/>
            <a:ext cx="2386496" cy="431557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* Partner work</a:t>
            </a:r>
          </a:p>
        </p:txBody>
      </p:sp>
    </p:spTree>
    <p:extLst>
      <p:ext uri="{BB962C8B-B14F-4D97-AF65-F5344CB8AC3E}">
        <p14:creationId xmlns:p14="http://schemas.microsoft.com/office/powerpoint/2010/main" val="1887964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8" grpId="0" animBg="1"/>
      <p:bldP spid="20" grpId="0" animBg="1"/>
      <p:bldP spid="21" grpId="0" animBg="1"/>
      <p:bldP spid="22" grpId="0" animBg="1"/>
      <p:bldP spid="19" grpId="0" animBg="1"/>
      <p:bldP spid="2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8A4D01B6-B5F6-3EEF-BFBB-2AE46C2B2B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4691" y="3928507"/>
            <a:ext cx="1011485" cy="98206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E16D679-A7EC-488D-ADF1-ADA7C7BB37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3962" y="157878"/>
            <a:ext cx="10515600" cy="459765"/>
          </a:xfrm>
        </p:spPr>
        <p:txBody>
          <a:bodyPr>
            <a:normAutofit fontScale="90000"/>
          </a:bodyPr>
          <a:lstStyle/>
          <a:p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 up 5b</a:t>
            </a:r>
            <a:endParaRPr lang="en-GB" sz="3200" dirty="0"/>
          </a:p>
        </p:txBody>
      </p:sp>
      <p:sp>
        <p:nvSpPr>
          <p:cNvPr id="35" name="Google Shape;119;p1">
            <a:extLst>
              <a:ext uri="{FF2B5EF4-FFF2-40B4-BE49-F238E27FC236}">
                <a16:creationId xmlns:a16="http://schemas.microsoft.com/office/drawing/2014/main" id="{FD0A0C4A-B3E8-46F4-BFAE-DAD638CE2CFF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59240F57-A22B-4D0E-8019-AC8D258BB600}"/>
              </a:ext>
            </a:extLst>
          </p:cNvPr>
          <p:cNvSpPr/>
          <p:nvPr/>
        </p:nvSpPr>
        <p:spPr>
          <a:xfrm>
            <a:off x="946221" y="677832"/>
            <a:ext cx="2932096" cy="518040"/>
          </a:xfrm>
          <a:prstGeom prst="wedgeRoundRectCallout">
            <a:avLst>
              <a:gd name="adj1" fmla="val -63450"/>
              <a:gd name="adj2" fmla="val -5027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9" name="Graphic 8" descr="Teacher">
            <a:extLst>
              <a:ext uri="{FF2B5EF4-FFF2-40B4-BE49-F238E27FC236}">
                <a16:creationId xmlns:a16="http://schemas.microsoft.com/office/drawing/2014/main" id="{A33234D2-0669-40D3-968E-DC8E1F621A5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2154" y="463138"/>
            <a:ext cx="914400" cy="914400"/>
          </a:xfrm>
          <a:prstGeom prst="rect">
            <a:avLst/>
          </a:prstGeom>
        </p:spPr>
      </p:pic>
      <p:sp>
        <p:nvSpPr>
          <p:cNvPr id="10" name="Google Shape;108;p3">
            <a:extLst>
              <a:ext uri="{FF2B5EF4-FFF2-40B4-BE49-F238E27FC236}">
                <a16:creationId xmlns:a16="http://schemas.microsoft.com/office/drawing/2014/main" id="{58DE2B2C-7CEA-4E91-8562-FCECCF8D4011}"/>
              </a:ext>
            </a:extLst>
          </p:cNvPr>
          <p:cNvSpPr txBox="1"/>
          <p:nvPr/>
        </p:nvSpPr>
        <p:spPr>
          <a:xfrm>
            <a:off x="1089651" y="678232"/>
            <a:ext cx="2621043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Schreib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Sätze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!</a:t>
            </a:r>
            <a:endParaRPr kumimoji="0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14" name="Table 6">
            <a:extLst>
              <a:ext uri="{FF2B5EF4-FFF2-40B4-BE49-F238E27FC236}">
                <a16:creationId xmlns:a16="http://schemas.microsoft.com/office/drawing/2014/main" id="{B7F6EC76-13E6-4432-B90A-E1A5F0C4C5F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79997545"/>
              </p:ext>
            </p:extLst>
          </p:nvPr>
        </p:nvGraphicFramePr>
        <p:xfrm>
          <a:off x="223562" y="2337449"/>
          <a:ext cx="7001559" cy="1280160"/>
        </p:xfrm>
        <a:graphic>
          <a:graphicData uri="http://schemas.openxmlformats.org/drawingml/2006/table">
            <a:tbl>
              <a:tblPr firstRow="1" bandRow="1">
                <a:tableStyleId>{ED083AE6-46FA-4A59-8FB0-9F97EB10719F}</a:tableStyleId>
              </a:tblPr>
              <a:tblGrid>
                <a:gridCol w="3355979">
                  <a:extLst>
                    <a:ext uri="{9D8B030D-6E8A-4147-A177-3AD203B41FA5}">
                      <a16:colId xmlns:a16="http://schemas.microsoft.com/office/drawing/2014/main" val="65097138"/>
                    </a:ext>
                  </a:extLst>
                </a:gridCol>
                <a:gridCol w="3645580">
                  <a:extLst>
                    <a:ext uri="{9D8B030D-6E8A-4147-A177-3AD203B41FA5}">
                      <a16:colId xmlns:a16="http://schemas.microsoft.com/office/drawing/2014/main" val="3675688127"/>
                    </a:ext>
                  </a:extLst>
                </a:gridCol>
              </a:tblGrid>
              <a:tr h="361022">
                <a:tc>
                  <a:txBody>
                    <a:bodyPr/>
                    <a:lstStyle/>
                    <a:p>
                      <a:r>
                        <a:rPr lang="en-GB" sz="22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1. play guitar?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2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X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313972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2. use a computer?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GB" sz="2200" b="1" i="1" dirty="0">
                          <a:solidFill>
                            <a:srgbClr val="002060"/>
                          </a:solidFill>
                          <a:latin typeface="Bookshelf Symbol 7" panose="05010101010101010101" pitchFamily="2" charset="2"/>
                        </a:rPr>
                        <a:t>p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431652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3. write?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200" b="1" i="1" dirty="0">
                          <a:solidFill>
                            <a:srgbClr val="002060"/>
                          </a:solidFill>
                          <a:latin typeface="Bookshelf Symbol 7" panose="05010101010101010101" pitchFamily="2" charset="2"/>
                        </a:rPr>
                        <a:t>p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19429850"/>
                  </a:ext>
                </a:extLst>
              </a:tr>
            </a:tbl>
          </a:graphicData>
        </a:graphic>
      </p:graphicFrame>
      <p:sp>
        <p:nvSpPr>
          <p:cNvPr id="25" name="TextBox 24">
            <a:extLst>
              <a:ext uri="{FF2B5EF4-FFF2-40B4-BE49-F238E27FC236}">
                <a16:creationId xmlns:a16="http://schemas.microsoft.com/office/drawing/2014/main" id="{B671C5A1-A83D-4001-A882-5BFF252A07BE}"/>
              </a:ext>
            </a:extLst>
          </p:cNvPr>
          <p:cNvSpPr txBox="1"/>
          <p:nvPr/>
        </p:nvSpPr>
        <p:spPr>
          <a:xfrm>
            <a:off x="123171" y="1356194"/>
            <a:ext cx="847900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Write sentences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describe what your partner would and wouldn’t like to do.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115076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6A2DE2D-391E-48F4-9D22-D8ED8D38BF25}"/>
              </a:ext>
            </a:extLst>
          </p:cNvPr>
          <p:cNvSpPr txBox="1"/>
          <p:nvPr/>
        </p:nvSpPr>
        <p:spPr>
          <a:xfrm>
            <a:off x="375962" y="4265201"/>
            <a:ext cx="54686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Lias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möchte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kein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e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Gitarre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spielen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E31EA2D-463F-464B-BEF6-24F020673FBF}"/>
              </a:ext>
            </a:extLst>
          </p:cNvPr>
          <p:cNvSpPr txBox="1"/>
          <p:nvPr/>
        </p:nvSpPr>
        <p:spPr>
          <a:xfrm>
            <a:off x="375960" y="5088739"/>
            <a:ext cx="72650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Lias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möchte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einen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Computer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benutzen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115076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D924105-8DAF-4026-817C-51965FF7FE21}"/>
              </a:ext>
            </a:extLst>
          </p:cNvPr>
          <p:cNvSpPr txBox="1"/>
          <p:nvPr/>
        </p:nvSpPr>
        <p:spPr>
          <a:xfrm>
            <a:off x="375961" y="5945849"/>
            <a:ext cx="72650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Lias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möchte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schreiben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15" name="Title 2">
            <a:extLst>
              <a:ext uri="{FF2B5EF4-FFF2-40B4-BE49-F238E27FC236}">
                <a16:creationId xmlns:a16="http://schemas.microsoft.com/office/drawing/2014/main" id="{A07B77A2-087B-4C31-8349-A1BF802D89D6}"/>
              </a:ext>
            </a:extLst>
          </p:cNvPr>
          <p:cNvSpPr txBox="1">
            <a:spLocks/>
          </p:cNvSpPr>
          <p:nvPr/>
        </p:nvSpPr>
        <p:spPr>
          <a:xfrm>
            <a:off x="10399039" y="1025445"/>
            <a:ext cx="1552414" cy="40852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schreiben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pic>
        <p:nvPicPr>
          <p:cNvPr id="16" name="Graphic 35" descr="Blackboard">
            <a:extLst>
              <a:ext uri="{FF2B5EF4-FFF2-40B4-BE49-F238E27FC236}">
                <a16:creationId xmlns:a16="http://schemas.microsoft.com/office/drawing/2014/main" id="{E3085AD7-7431-428E-BF5B-88094B1F8BF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4321" y="-60803"/>
            <a:ext cx="1256675" cy="1256675"/>
          </a:xfrm>
          <a:prstGeom prst="rect">
            <a:avLst/>
          </a:prstGeom>
        </p:spPr>
      </p:pic>
      <p:pic>
        <p:nvPicPr>
          <p:cNvPr id="3" name="Picture 2" descr="A cartoon of a person&#10;&#10;Description automatically generated">
            <a:extLst>
              <a:ext uri="{FF2B5EF4-FFF2-40B4-BE49-F238E27FC236}">
                <a16:creationId xmlns:a16="http://schemas.microsoft.com/office/drawing/2014/main" id="{F12C8C7E-1411-4735-9D01-6C76F71D5FB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792"/>
          <a:stretch/>
        </p:blipFill>
        <p:spPr>
          <a:xfrm>
            <a:off x="9083316" y="2187191"/>
            <a:ext cx="1484085" cy="1425416"/>
          </a:xfrm>
          <a:prstGeom prst="rect">
            <a:avLst/>
          </a:prstGeom>
        </p:spPr>
      </p:pic>
      <p:pic>
        <p:nvPicPr>
          <p:cNvPr id="5" name="Picture 2" descr="A blue and black sign with hands in a circle&#10;&#10;Description automatically generated">
            <a:extLst>
              <a:ext uri="{FF2B5EF4-FFF2-40B4-BE49-F238E27FC236}">
                <a16:creationId xmlns:a16="http://schemas.microsoft.com/office/drawing/2014/main" id="{A6C9479E-BFF6-42BB-0ECB-6A9C0615A9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227"/>
          <a:stretch/>
        </p:blipFill>
        <p:spPr bwMode="auto">
          <a:xfrm>
            <a:off x="7512750" y="4908340"/>
            <a:ext cx="1254773" cy="1037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A red and white circle with blue text&#10;&#10;Description automatically generated">
            <a:extLst>
              <a:ext uri="{FF2B5EF4-FFF2-40B4-BE49-F238E27FC236}">
                <a16:creationId xmlns:a16="http://schemas.microsoft.com/office/drawing/2014/main" id="{D5C7AEF0-F53F-A7A5-05AE-FCF14DC569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467"/>
          <a:stretch/>
        </p:blipFill>
        <p:spPr bwMode="auto">
          <a:xfrm>
            <a:off x="4008490" y="5616623"/>
            <a:ext cx="1379520" cy="1037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Free guitar music musical instrument vector">
            <a:extLst>
              <a:ext uri="{FF2B5EF4-FFF2-40B4-BE49-F238E27FC236}">
                <a16:creationId xmlns:a16="http://schemas.microsoft.com/office/drawing/2014/main" id="{4EA5F70E-1598-3FEE-9F3B-B1F036368D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0142" y="3776505"/>
            <a:ext cx="906326" cy="1007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31" descr="A picture containing light&#10;&#10;Description automatically generated">
            <a:extLst>
              <a:ext uri="{FF2B5EF4-FFF2-40B4-BE49-F238E27FC236}">
                <a16:creationId xmlns:a16="http://schemas.microsoft.com/office/drawing/2014/main" id="{B9EF7992-AFC8-4093-8D46-D26F3E192C4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1014" y="3911568"/>
            <a:ext cx="517545" cy="590233"/>
          </a:xfrm>
          <a:prstGeom prst="rect">
            <a:avLst/>
          </a:prstGeom>
        </p:spPr>
      </p:pic>
      <p:pic>
        <p:nvPicPr>
          <p:cNvPr id="11" name="Picture 8" descr="Free computer desktop modern vector">
            <a:extLst>
              <a:ext uri="{FF2B5EF4-FFF2-40B4-BE49-F238E27FC236}">
                <a16:creationId xmlns:a16="http://schemas.microsoft.com/office/drawing/2014/main" id="{79D2D43E-2826-918A-25B9-CE948A7E16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5858" y="4987818"/>
            <a:ext cx="1104535" cy="830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4300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stomShape 1">
            <a:extLst>
              <a:ext uri="{FF2B5EF4-FFF2-40B4-BE49-F238E27FC236}">
                <a16:creationId xmlns:a16="http://schemas.microsoft.com/office/drawing/2014/main" id="{7AEA9783-5FAF-4A73-9C1C-3283B12CA41B}"/>
              </a:ext>
            </a:extLst>
          </p:cNvPr>
          <p:cNvSpPr/>
          <p:nvPr/>
        </p:nvSpPr>
        <p:spPr>
          <a:xfrm>
            <a:off x="-24707" y="0"/>
            <a:ext cx="4350240" cy="6857280"/>
          </a:xfrm>
          <a:prstGeom prst="rect">
            <a:avLst/>
          </a:prstGeom>
          <a:solidFill>
            <a:srgbClr val="FADD2E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s-MX"/>
          </a:p>
        </p:txBody>
      </p:sp>
      <p:sp>
        <p:nvSpPr>
          <p:cNvPr id="11" name="CustomShape 2">
            <a:extLst>
              <a:ext uri="{FF2B5EF4-FFF2-40B4-BE49-F238E27FC236}">
                <a16:creationId xmlns:a16="http://schemas.microsoft.com/office/drawing/2014/main" id="{F3560F50-441E-4149-9EAE-DE5F5533F96A}"/>
              </a:ext>
            </a:extLst>
          </p:cNvPr>
          <p:cNvSpPr/>
          <p:nvPr/>
        </p:nvSpPr>
        <p:spPr>
          <a:xfrm>
            <a:off x="5564172" y="4843962"/>
            <a:ext cx="5644800" cy="1554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Tx/>
              <a:buNone/>
              <a:tabLst/>
              <a:defRPr/>
            </a:pPr>
            <a:r>
              <a:rPr kumimoji="0" lang="en-GB" sz="9600" b="1" i="0" u="none" strike="noStrike" kern="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Modern Love" panose="04090805081005020601" pitchFamily="82" charset="0"/>
                <a:cs typeface="Arial"/>
                <a:sym typeface="Arial"/>
              </a:rPr>
              <a:t>gelb</a:t>
            </a: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Modern Love" panose="04090805081005020601" pitchFamily="82" charset="0"/>
              <a:cs typeface="Arial"/>
              <a:sym typeface="Arial"/>
            </a:endParaRPr>
          </a:p>
        </p:txBody>
      </p:sp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D5603E69-6D57-4DBC-9FBE-288A6A1DBE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866" y="240668"/>
            <a:ext cx="3811412" cy="4881282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77F2140E-EB89-8FF0-8D1A-65C5245044AA}"/>
              </a:ext>
            </a:extLst>
          </p:cNvPr>
          <p:cNvSpPr txBox="1">
            <a:spLocks/>
          </p:cNvSpPr>
          <p:nvPr/>
        </p:nvSpPr>
        <p:spPr>
          <a:xfrm rot="20294405">
            <a:off x="238991" y="2856240"/>
            <a:ext cx="4216910" cy="1144800"/>
          </a:xfrm>
          <a:prstGeom prst="rect">
            <a:avLst/>
          </a:prstGeom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6000" b="1" dirty="0" err="1">
                <a:solidFill>
                  <a:srgbClr val="3B3838"/>
                </a:solidFill>
                <a:latin typeface="Century Gothic" panose="020B0502020202020204" pitchFamily="34" charset="0"/>
                <a:hlinkClick r:id="" action="ppaction://noaction">
                  <a:snd r:embed="rId4" name="tschuess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Tschüss</a:t>
            </a:r>
            <a:r>
              <a:rPr lang="en-GB" sz="6000" b="1" dirty="0">
                <a:solidFill>
                  <a:srgbClr val="3B3838"/>
                </a:solidFill>
                <a:latin typeface="Century Gothic" panose="020B0502020202020204" pitchFamily="34" charset="0"/>
                <a:hlinkClick r:id="" action="ppaction://noaction">
                  <a:snd r:embed="rId4" name="tschuess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147120051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8" name="Table 4">
            <a:extLst>
              <a:ext uri="{FF2B5EF4-FFF2-40B4-BE49-F238E27FC236}">
                <a16:creationId xmlns:a16="http://schemas.microsoft.com/office/drawing/2014/main" id="{E6F5C010-FCBF-483C-895E-1E56C0C2FA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11259951"/>
              </p:ext>
            </p:extLst>
          </p:nvPr>
        </p:nvGraphicFramePr>
        <p:xfrm>
          <a:off x="259522" y="819213"/>
          <a:ext cx="10275212" cy="5823032"/>
        </p:xfrm>
        <a:graphic>
          <a:graphicData uri="http://schemas.openxmlformats.org/drawingml/2006/table">
            <a:tbl>
              <a:tblPr firstRow="1" bandRow="1"/>
              <a:tblGrid>
                <a:gridCol w="1812365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700279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2760443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3002125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61398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der Sport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wer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?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zu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Hause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wann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?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wo?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was?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861398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besuchen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die 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Gitarre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spielen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bleiben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die Oma</a:t>
                      </a:r>
                    </a:p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benutzen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861398">
                <a:tc rowSpan="2"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möcht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-</a:t>
                      </a:r>
                    </a:p>
                  </a:txBody>
                  <a:tcPr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es 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möchte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sie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möchte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er 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möchte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ich 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möchte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du 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möchtest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id="{207C148F-45EB-4409-B006-B3FFBC980597}"/>
              </a:ext>
            </a:extLst>
          </p:cNvPr>
          <p:cNvSpPr txBox="1"/>
          <p:nvPr/>
        </p:nvSpPr>
        <p:spPr>
          <a:xfrm>
            <a:off x="3403907" y="84056"/>
            <a:ext cx="32422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Schreib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auf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Englisch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2CC666C-55A4-4003-95BE-AD110CE2F7C9}"/>
              </a:ext>
            </a:extLst>
          </p:cNvPr>
          <p:cNvSpPr txBox="1"/>
          <p:nvPr/>
        </p:nvSpPr>
        <p:spPr>
          <a:xfrm>
            <a:off x="6692624" y="128500"/>
            <a:ext cx="40511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Can you get at least 15 points?</a:t>
            </a:r>
          </a:p>
        </p:txBody>
      </p:sp>
      <p:sp>
        <p:nvSpPr>
          <p:cNvPr id="27" name="Google Shape;119;p1">
            <a:extLst>
              <a:ext uri="{FF2B5EF4-FFF2-40B4-BE49-F238E27FC236}">
                <a16:creationId xmlns:a16="http://schemas.microsoft.com/office/drawing/2014/main" id="{F89165F8-F1D5-4085-81F8-059C6C59505B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1" y="87041"/>
            <a:ext cx="2237996" cy="582075"/>
          </a:xfrm>
        </p:spPr>
        <p:txBody>
          <a:bodyPr>
            <a:norm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Follow up 2: </a:t>
            </a:r>
            <a:endParaRPr lang="en-GB" sz="2800" dirty="0">
              <a:latin typeface="Century Gothic" panose="020B0502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8D0F3FD-6674-482F-AD86-CC59DF404CE2}"/>
              </a:ext>
            </a:extLst>
          </p:cNvPr>
          <p:cNvSpPr txBox="1"/>
          <p:nvPr/>
        </p:nvSpPr>
        <p:spPr>
          <a:xfrm>
            <a:off x="2665825" y="-307644"/>
            <a:ext cx="10820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</a:t>
            </a:r>
            <a:endParaRPr kumimoji="0" lang="en-GB" sz="60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2" name="Title 2">
            <a:extLst>
              <a:ext uri="{FF2B5EF4-FFF2-40B4-BE49-F238E27FC236}">
                <a16:creationId xmlns:a16="http://schemas.microsoft.com/office/drawing/2014/main" id="{B4C63B0B-0C7C-4A09-8597-57CFFDBCB5BE}"/>
              </a:ext>
            </a:extLst>
          </p:cNvPr>
          <p:cNvSpPr txBox="1">
            <a:spLocks/>
          </p:cNvSpPr>
          <p:nvPr/>
        </p:nvSpPr>
        <p:spPr>
          <a:xfrm>
            <a:off x="10634549" y="1229428"/>
            <a:ext cx="1557451" cy="37497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Vokabeln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5C014ABF-BD94-46CE-B172-C0D58B8966CA}"/>
              </a:ext>
            </a:extLst>
          </p:cNvPr>
          <p:cNvGrpSpPr/>
          <p:nvPr/>
        </p:nvGrpSpPr>
        <p:grpSpPr>
          <a:xfrm>
            <a:off x="10850272" y="161306"/>
            <a:ext cx="1240568" cy="1008631"/>
            <a:chOff x="10818487" y="2376307"/>
            <a:chExt cx="1240568" cy="1008631"/>
          </a:xfrm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42DC53ED-BBF8-4131-B281-2BE74F046548}"/>
                </a:ext>
              </a:extLst>
            </p:cNvPr>
            <p:cNvSpPr/>
            <p:nvPr/>
          </p:nvSpPr>
          <p:spPr>
            <a:xfrm>
              <a:off x="10951620" y="2411979"/>
              <a:ext cx="963627" cy="933659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" name="Explosion: 8 Points 44">
              <a:extLst>
                <a:ext uri="{FF2B5EF4-FFF2-40B4-BE49-F238E27FC236}">
                  <a16:creationId xmlns:a16="http://schemas.microsoft.com/office/drawing/2014/main" id="{FB7D93C4-4793-4034-B3F3-86B2575383C1}"/>
                </a:ext>
              </a:extLst>
            </p:cNvPr>
            <p:cNvSpPr/>
            <p:nvPr/>
          </p:nvSpPr>
          <p:spPr>
            <a:xfrm rot="20101036">
              <a:off x="10818487" y="2376307"/>
              <a:ext cx="1240568" cy="1008631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 w="7620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Explosion: 8 Points 45">
              <a:extLst>
                <a:ext uri="{FF2B5EF4-FFF2-40B4-BE49-F238E27FC236}">
                  <a16:creationId xmlns:a16="http://schemas.microsoft.com/office/drawing/2014/main" id="{1E2F442E-189F-4B26-A368-BF36774FC885}"/>
                </a:ext>
              </a:extLst>
            </p:cNvPr>
            <p:cNvSpPr/>
            <p:nvPr/>
          </p:nvSpPr>
          <p:spPr>
            <a:xfrm rot="20101036">
              <a:off x="10840538" y="2405739"/>
              <a:ext cx="1210924" cy="933778"/>
            </a:xfrm>
            <a:prstGeom prst="irregularSeal1">
              <a:avLst/>
            </a:prstGeom>
            <a:solidFill>
              <a:srgbClr val="FFD10D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D0B0FCEF-495F-4BB8-8B0E-B837FAF541D5}"/>
                </a:ext>
              </a:extLst>
            </p:cNvPr>
            <p:cNvSpPr txBox="1"/>
            <p:nvPr/>
          </p:nvSpPr>
          <p:spPr>
            <a:xfrm rot="20326871">
              <a:off x="10872111" y="2644457"/>
              <a:ext cx="11226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>
                      <a:lumMod val="95000"/>
                      <a:lumOff val="5000"/>
                    </a:srgbClr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Wörter</a:t>
              </a:r>
              <a:endPara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49" name="Picture 48">
            <a:extLst>
              <a:ext uri="{FF2B5EF4-FFF2-40B4-BE49-F238E27FC236}">
                <a16:creationId xmlns:a16="http://schemas.microsoft.com/office/drawing/2014/main" id="{E92A3714-71AC-49CE-90A9-7010B0CBF7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674" y="3157937"/>
            <a:ext cx="1186070" cy="1080360"/>
          </a:xfrm>
          <a:prstGeom prst="rect">
            <a:avLst/>
          </a:prstGeom>
        </p:spPr>
      </p:pic>
      <p:pic>
        <p:nvPicPr>
          <p:cNvPr id="50" name="Picture 49" descr="Icon&#10;&#10;Description automatically generated">
            <a:extLst>
              <a:ext uri="{FF2B5EF4-FFF2-40B4-BE49-F238E27FC236}">
                <a16:creationId xmlns:a16="http://schemas.microsoft.com/office/drawing/2014/main" id="{91103F0C-16C7-4E4A-A03A-6D6A0897B0D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327" y="1342687"/>
            <a:ext cx="1186070" cy="118607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FE08E599-F134-4313-95D9-9159622088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5327" y="5363461"/>
            <a:ext cx="1162417" cy="1101237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8F53631D-2754-48C4-8AED-8858C9727C21}"/>
              </a:ext>
            </a:extLst>
          </p:cNvPr>
          <p:cNvSpPr txBox="1"/>
          <p:nvPr/>
        </p:nvSpPr>
        <p:spPr>
          <a:xfrm>
            <a:off x="1548915" y="5768962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x1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A2BFCF36-7406-4CE6-9B31-E13BD8589379}"/>
              </a:ext>
            </a:extLst>
          </p:cNvPr>
          <p:cNvSpPr txBox="1"/>
          <p:nvPr/>
        </p:nvSpPr>
        <p:spPr>
          <a:xfrm>
            <a:off x="1429730" y="3608718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x2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79F904FC-0628-46C7-A0E1-B4BE341D70F7}"/>
              </a:ext>
            </a:extLst>
          </p:cNvPr>
          <p:cNvSpPr txBox="1"/>
          <p:nvPr/>
        </p:nvSpPr>
        <p:spPr>
          <a:xfrm>
            <a:off x="1490238" y="1926965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x3</a:t>
            </a:r>
          </a:p>
        </p:txBody>
      </p:sp>
    </p:spTree>
    <p:extLst>
      <p:ext uri="{BB962C8B-B14F-4D97-AF65-F5344CB8AC3E}">
        <p14:creationId xmlns:p14="http://schemas.microsoft.com/office/powerpoint/2010/main" val="23590023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8" name="Table 4">
            <a:extLst>
              <a:ext uri="{FF2B5EF4-FFF2-40B4-BE49-F238E27FC236}">
                <a16:creationId xmlns:a16="http://schemas.microsoft.com/office/drawing/2014/main" id="{E6F5C010-FCBF-483C-895E-1E56C0C2FA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27551587"/>
              </p:ext>
            </p:extLst>
          </p:nvPr>
        </p:nvGraphicFramePr>
        <p:xfrm>
          <a:off x="233527" y="906468"/>
          <a:ext cx="10275212" cy="5495710"/>
        </p:xfrm>
        <a:graphic>
          <a:graphicData uri="http://schemas.openxmlformats.org/drawingml/2006/table">
            <a:tbl>
              <a:tblPr firstRow="1" bandRow="1"/>
              <a:tblGrid>
                <a:gridCol w="1812365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840740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2466146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3155961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61398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what?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to use, using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where?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when?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who?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to play, playing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861398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guitar</a:t>
                      </a:r>
                    </a:p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at</a:t>
                      </a:r>
                      <a:r>
                        <a:rPr lang="en-GB" sz="2400" b="1" baseline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home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grandma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sport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to visit, visiting</a:t>
                      </a:r>
                    </a:p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to remain, stay, remaining, staying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861398">
                <a:tc rowSpan="2"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she</a:t>
                      </a:r>
                      <a:r>
                        <a:rPr lang="en-GB" sz="2400" b="1" baseline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would like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 would like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he would like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you would like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it</a:t>
                      </a:r>
                      <a:r>
                        <a:rPr lang="en-GB" sz="2400" b="1" baseline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would like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would like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id="{207C148F-45EB-4409-B006-B3FFBC980597}"/>
              </a:ext>
            </a:extLst>
          </p:cNvPr>
          <p:cNvSpPr txBox="1"/>
          <p:nvPr/>
        </p:nvSpPr>
        <p:spPr>
          <a:xfrm>
            <a:off x="3403907" y="84056"/>
            <a:ext cx="32359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Schreib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auf Deutsch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2CC666C-55A4-4003-95BE-AD110CE2F7C9}"/>
              </a:ext>
            </a:extLst>
          </p:cNvPr>
          <p:cNvSpPr txBox="1"/>
          <p:nvPr/>
        </p:nvSpPr>
        <p:spPr>
          <a:xfrm>
            <a:off x="6692624" y="128500"/>
            <a:ext cx="40511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Can you get at least 15 points?</a:t>
            </a:r>
          </a:p>
        </p:txBody>
      </p:sp>
      <p:sp>
        <p:nvSpPr>
          <p:cNvPr id="27" name="Google Shape;119;p1">
            <a:extLst>
              <a:ext uri="{FF2B5EF4-FFF2-40B4-BE49-F238E27FC236}">
                <a16:creationId xmlns:a16="http://schemas.microsoft.com/office/drawing/2014/main" id="{F89165F8-F1D5-4085-81F8-059C6C59505B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1" y="87041"/>
            <a:ext cx="2237996" cy="582075"/>
          </a:xfrm>
        </p:spPr>
        <p:txBody>
          <a:bodyPr>
            <a:norm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Follow up 2: </a:t>
            </a:r>
            <a:endParaRPr lang="en-GB" sz="2800" dirty="0">
              <a:latin typeface="Century Gothic" panose="020B0502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8D0F3FD-6674-482F-AD86-CC59DF404CE2}"/>
              </a:ext>
            </a:extLst>
          </p:cNvPr>
          <p:cNvSpPr txBox="1"/>
          <p:nvPr/>
        </p:nvSpPr>
        <p:spPr>
          <a:xfrm>
            <a:off x="2665825" y="-307644"/>
            <a:ext cx="10820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</a:t>
            </a:r>
            <a:endParaRPr kumimoji="0" lang="en-GB" sz="60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2" name="Title 2">
            <a:extLst>
              <a:ext uri="{FF2B5EF4-FFF2-40B4-BE49-F238E27FC236}">
                <a16:creationId xmlns:a16="http://schemas.microsoft.com/office/drawing/2014/main" id="{B4C63B0B-0C7C-4A09-8597-57CFFDBCB5BE}"/>
              </a:ext>
            </a:extLst>
          </p:cNvPr>
          <p:cNvSpPr txBox="1">
            <a:spLocks/>
          </p:cNvSpPr>
          <p:nvPr/>
        </p:nvSpPr>
        <p:spPr>
          <a:xfrm>
            <a:off x="10634549" y="1229428"/>
            <a:ext cx="1557451" cy="37497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Vokabeln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5C014ABF-BD94-46CE-B172-C0D58B8966CA}"/>
              </a:ext>
            </a:extLst>
          </p:cNvPr>
          <p:cNvGrpSpPr/>
          <p:nvPr/>
        </p:nvGrpSpPr>
        <p:grpSpPr>
          <a:xfrm>
            <a:off x="10850272" y="161306"/>
            <a:ext cx="1240568" cy="1008631"/>
            <a:chOff x="10818487" y="2376307"/>
            <a:chExt cx="1240568" cy="1008631"/>
          </a:xfrm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42DC53ED-BBF8-4131-B281-2BE74F046548}"/>
                </a:ext>
              </a:extLst>
            </p:cNvPr>
            <p:cNvSpPr/>
            <p:nvPr/>
          </p:nvSpPr>
          <p:spPr>
            <a:xfrm>
              <a:off x="10951620" y="2411979"/>
              <a:ext cx="963627" cy="933659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" name="Explosion: 8 Points 44">
              <a:extLst>
                <a:ext uri="{FF2B5EF4-FFF2-40B4-BE49-F238E27FC236}">
                  <a16:creationId xmlns:a16="http://schemas.microsoft.com/office/drawing/2014/main" id="{FB7D93C4-4793-4034-B3F3-86B2575383C1}"/>
                </a:ext>
              </a:extLst>
            </p:cNvPr>
            <p:cNvSpPr/>
            <p:nvPr/>
          </p:nvSpPr>
          <p:spPr>
            <a:xfrm rot="20101036">
              <a:off x="10818487" y="2376307"/>
              <a:ext cx="1240568" cy="1008631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 w="7620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Explosion: 8 Points 45">
              <a:extLst>
                <a:ext uri="{FF2B5EF4-FFF2-40B4-BE49-F238E27FC236}">
                  <a16:creationId xmlns:a16="http://schemas.microsoft.com/office/drawing/2014/main" id="{1E2F442E-189F-4B26-A368-BF36774FC885}"/>
                </a:ext>
              </a:extLst>
            </p:cNvPr>
            <p:cNvSpPr/>
            <p:nvPr/>
          </p:nvSpPr>
          <p:spPr>
            <a:xfrm rot="20101036">
              <a:off x="10840538" y="2405739"/>
              <a:ext cx="1210924" cy="933778"/>
            </a:xfrm>
            <a:prstGeom prst="irregularSeal1">
              <a:avLst/>
            </a:prstGeom>
            <a:solidFill>
              <a:srgbClr val="FFD10D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D0B0FCEF-495F-4BB8-8B0E-B837FAF541D5}"/>
                </a:ext>
              </a:extLst>
            </p:cNvPr>
            <p:cNvSpPr txBox="1"/>
            <p:nvPr/>
          </p:nvSpPr>
          <p:spPr>
            <a:xfrm rot="20326871">
              <a:off x="10872111" y="2644457"/>
              <a:ext cx="11226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>
                      <a:lumMod val="95000"/>
                      <a:lumOff val="5000"/>
                    </a:srgbClr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Wörter</a:t>
              </a:r>
              <a:endPara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49" name="Picture 48">
            <a:extLst>
              <a:ext uri="{FF2B5EF4-FFF2-40B4-BE49-F238E27FC236}">
                <a16:creationId xmlns:a16="http://schemas.microsoft.com/office/drawing/2014/main" id="{E92A3714-71AC-49CE-90A9-7010B0CBF7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674" y="3157937"/>
            <a:ext cx="1186070" cy="1080360"/>
          </a:xfrm>
          <a:prstGeom prst="rect">
            <a:avLst/>
          </a:prstGeom>
        </p:spPr>
      </p:pic>
      <p:pic>
        <p:nvPicPr>
          <p:cNvPr id="50" name="Picture 49" descr="Icon&#10;&#10;Description automatically generated">
            <a:extLst>
              <a:ext uri="{FF2B5EF4-FFF2-40B4-BE49-F238E27FC236}">
                <a16:creationId xmlns:a16="http://schemas.microsoft.com/office/drawing/2014/main" id="{91103F0C-16C7-4E4A-A03A-6D6A0897B0D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327" y="1342687"/>
            <a:ext cx="1186070" cy="118607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FE08E599-F134-4313-95D9-9159622088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5327" y="5218343"/>
            <a:ext cx="1162417" cy="1101237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8F53631D-2754-48C4-8AED-8858C9727C21}"/>
              </a:ext>
            </a:extLst>
          </p:cNvPr>
          <p:cNvSpPr txBox="1"/>
          <p:nvPr/>
        </p:nvSpPr>
        <p:spPr>
          <a:xfrm>
            <a:off x="1548915" y="5768962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x1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A2BFCF36-7406-4CE6-9B31-E13BD8589379}"/>
              </a:ext>
            </a:extLst>
          </p:cNvPr>
          <p:cNvSpPr txBox="1"/>
          <p:nvPr/>
        </p:nvSpPr>
        <p:spPr>
          <a:xfrm>
            <a:off x="1429730" y="3608718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x2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79F904FC-0628-46C7-A0E1-B4BE341D70F7}"/>
              </a:ext>
            </a:extLst>
          </p:cNvPr>
          <p:cNvSpPr txBox="1"/>
          <p:nvPr/>
        </p:nvSpPr>
        <p:spPr>
          <a:xfrm>
            <a:off x="1490238" y="1926965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x3</a:t>
            </a:r>
          </a:p>
        </p:txBody>
      </p:sp>
    </p:spTree>
    <p:extLst>
      <p:ext uri="{BB962C8B-B14F-4D97-AF65-F5344CB8AC3E}">
        <p14:creationId xmlns:p14="http://schemas.microsoft.com/office/powerpoint/2010/main" val="23657911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2"/>
          <p:cNvSpPr txBox="1"/>
          <p:nvPr/>
        </p:nvSpPr>
        <p:spPr>
          <a:xfrm>
            <a:off x="3048977" y="0"/>
            <a:ext cx="457200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[-</a:t>
            </a:r>
            <a:r>
              <a:rPr kumimoji="0" lang="en-GB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tion</a:t>
            </a:r>
            <a:r>
              <a:rPr kumimoji="0" lang="en-GB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]</a:t>
            </a:r>
            <a:endParaRPr kumimoji="0" sz="4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7" name="Google Shape;167;p2"/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7989" y="43400"/>
            <a:ext cx="2810719" cy="675762"/>
          </a:xfrm>
        </p:spPr>
        <p:txBody>
          <a:bodyPr>
            <a:norm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 up 1 </a:t>
            </a:r>
            <a:endParaRPr lang="en-GB" sz="3200" dirty="0"/>
          </a:p>
        </p:txBody>
      </p:sp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69FB4895-9CE3-4724-A615-F6B29A8AB2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0736" y="70831"/>
            <a:ext cx="1579001" cy="963251"/>
          </a:xfrm>
          <a:prstGeom prst="rect">
            <a:avLst/>
          </a:prstGeom>
        </p:spPr>
      </p:pic>
      <p:sp>
        <p:nvSpPr>
          <p:cNvPr id="38" name="CustomShape 3">
            <a:extLst>
              <a:ext uri="{FF2B5EF4-FFF2-40B4-BE49-F238E27FC236}">
                <a16:creationId xmlns:a16="http://schemas.microsoft.com/office/drawing/2014/main" id="{19D5FCAD-0914-4381-BED5-9658EC2C5B54}"/>
              </a:ext>
            </a:extLst>
          </p:cNvPr>
          <p:cNvSpPr/>
          <p:nvPr/>
        </p:nvSpPr>
        <p:spPr>
          <a:xfrm>
            <a:off x="10390146" y="1083080"/>
            <a:ext cx="1800180" cy="3963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9" name="Title 4">
            <a:extLst>
              <a:ext uri="{FF2B5EF4-FFF2-40B4-BE49-F238E27FC236}">
                <a16:creationId xmlns:a16="http://schemas.microsoft.com/office/drawing/2014/main" id="{17908F93-AFA4-441F-A7C3-E0017C9E594F}"/>
              </a:ext>
            </a:extLst>
          </p:cNvPr>
          <p:cNvSpPr txBox="1">
            <a:spLocks/>
          </p:cNvSpPr>
          <p:nvPr/>
        </p:nvSpPr>
        <p:spPr>
          <a:xfrm>
            <a:off x="10391820" y="1034082"/>
            <a:ext cx="1800180" cy="494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aussprechen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32" name="Speech Bubble: Rectangle with Corners Rounded 31">
            <a:extLst>
              <a:ext uri="{FF2B5EF4-FFF2-40B4-BE49-F238E27FC236}">
                <a16:creationId xmlns:a16="http://schemas.microsoft.com/office/drawing/2014/main" id="{569C843A-8F8B-4231-9908-A825735D9B2B}"/>
              </a:ext>
            </a:extLst>
          </p:cNvPr>
          <p:cNvSpPr/>
          <p:nvPr/>
        </p:nvSpPr>
        <p:spPr>
          <a:xfrm>
            <a:off x="380494" y="701980"/>
            <a:ext cx="3224907" cy="1843920"/>
          </a:xfrm>
          <a:prstGeom prst="wedgeRoundRectCallout">
            <a:avLst>
              <a:gd name="adj1" fmla="val 64095"/>
              <a:gd name="adj2" fmla="val 32997"/>
              <a:gd name="adj3" fmla="val 16667"/>
            </a:avLst>
          </a:prstGeom>
          <a:solidFill>
            <a:srgbClr val="002060"/>
          </a:solidFill>
          <a:ln w="31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The [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t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] in [-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tion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] sounds like German [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z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]. It’s like the –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ts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at the end of the English word boo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ts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.</a:t>
            </a:r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84DA8367-6B5E-4EA2-9BB8-1D203695FBFF}"/>
              </a:ext>
            </a:extLst>
          </p:cNvPr>
          <p:cNvSpPr/>
          <p:nvPr/>
        </p:nvSpPr>
        <p:spPr>
          <a:xfrm rot="20984291">
            <a:off x="646245" y="2885061"/>
            <a:ext cx="2385391" cy="461665"/>
          </a:xfrm>
          <a:prstGeom prst="roundRect">
            <a:avLst/>
          </a:prstGeom>
          <a:solidFill>
            <a:srgbClr val="FFD457"/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6764ED96-FF31-44F7-A58D-59C1C82EBA51}"/>
              </a:ext>
            </a:extLst>
          </p:cNvPr>
          <p:cNvSpPr txBox="1"/>
          <p:nvPr/>
        </p:nvSpPr>
        <p:spPr>
          <a:xfrm rot="20984291">
            <a:off x="560619" y="2885060"/>
            <a:ext cx="23909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Posi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tion</a:t>
            </a:r>
          </a:p>
        </p:txBody>
      </p:sp>
      <p:pic>
        <p:nvPicPr>
          <p:cNvPr id="6" name="Picture 5" descr="Icon&#10;&#10;Description automatically generated with low confidence">
            <a:extLst>
              <a:ext uri="{FF2B5EF4-FFF2-40B4-BE49-F238E27FC236}">
                <a16:creationId xmlns:a16="http://schemas.microsoft.com/office/drawing/2014/main" id="{00549017-8EB0-455A-B50B-DD5E21E1AAF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0713" y="1479440"/>
            <a:ext cx="649557" cy="602164"/>
          </a:xfrm>
          <a:prstGeom prst="rect">
            <a:avLst/>
          </a:prstGeom>
        </p:spPr>
      </p:pic>
      <p:sp>
        <p:nvSpPr>
          <p:cNvPr id="34" name="Speech Bubble: Rectangle with Corners Rounded 33">
            <a:extLst>
              <a:ext uri="{FF2B5EF4-FFF2-40B4-BE49-F238E27FC236}">
                <a16:creationId xmlns:a16="http://schemas.microsoft.com/office/drawing/2014/main" id="{C4B66AEB-5336-4751-9DF3-74AC8C94C769}"/>
              </a:ext>
            </a:extLst>
          </p:cNvPr>
          <p:cNvSpPr/>
          <p:nvPr/>
        </p:nvSpPr>
        <p:spPr>
          <a:xfrm>
            <a:off x="5474176" y="74773"/>
            <a:ext cx="2989113" cy="533693"/>
          </a:xfrm>
          <a:prstGeom prst="wedgeRoundRectCallout">
            <a:avLst>
              <a:gd name="adj1" fmla="val -54882"/>
              <a:gd name="adj2" fmla="val 14010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5" name="Graphic 34" descr="Teacher">
            <a:extLst>
              <a:ext uri="{FF2B5EF4-FFF2-40B4-BE49-F238E27FC236}">
                <a16:creationId xmlns:a16="http://schemas.microsoft.com/office/drawing/2014/main" id="{5B70BFAF-A34F-45D4-BDA2-477CFCB26E7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526461" y="-32503"/>
            <a:ext cx="914400" cy="914400"/>
          </a:xfrm>
          <a:prstGeom prst="rect">
            <a:avLst/>
          </a:prstGeom>
        </p:spPr>
      </p:pic>
      <p:sp>
        <p:nvSpPr>
          <p:cNvPr id="53" name="Google Shape;108;p3">
            <a:extLst>
              <a:ext uri="{FF2B5EF4-FFF2-40B4-BE49-F238E27FC236}">
                <a16:creationId xmlns:a16="http://schemas.microsoft.com/office/drawing/2014/main" id="{388F4CCA-8285-4A5D-BE1A-CA7BECF31D25}"/>
              </a:ext>
            </a:extLst>
          </p:cNvPr>
          <p:cNvSpPr txBox="1"/>
          <p:nvPr/>
        </p:nvSpPr>
        <p:spPr>
          <a:xfrm>
            <a:off x="5539470" y="59123"/>
            <a:ext cx="2989113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Sag die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Wörter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.</a:t>
            </a:r>
            <a:endParaRPr kumimoji="0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id="{62166017-5C8F-42C5-90B0-80EF64AB95F8}"/>
              </a:ext>
            </a:extLst>
          </p:cNvPr>
          <p:cNvSpPr/>
          <p:nvPr/>
        </p:nvSpPr>
        <p:spPr>
          <a:xfrm rot="682750">
            <a:off x="4450776" y="2320141"/>
            <a:ext cx="2385391" cy="461665"/>
          </a:xfrm>
          <a:prstGeom prst="roundRect">
            <a:avLst/>
          </a:prstGeom>
          <a:solidFill>
            <a:srgbClr val="FFD457"/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E8D1E239-AA6A-4196-94C1-5350485240E7}"/>
              </a:ext>
            </a:extLst>
          </p:cNvPr>
          <p:cNvSpPr txBox="1"/>
          <p:nvPr/>
        </p:nvSpPr>
        <p:spPr>
          <a:xfrm rot="682750">
            <a:off x="4425966" y="2307036"/>
            <a:ext cx="23909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z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wei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7" name="Google Shape;410;p19">
            <a:extLst>
              <a:ext uri="{FF2B5EF4-FFF2-40B4-BE49-F238E27FC236}">
                <a16:creationId xmlns:a16="http://schemas.microsoft.com/office/drawing/2014/main" id="{EC610754-658A-40C1-9035-33A21DA17B14}"/>
              </a:ext>
            </a:extLst>
          </p:cNvPr>
          <p:cNvSpPr txBox="1"/>
          <p:nvPr/>
        </p:nvSpPr>
        <p:spPr>
          <a:xfrm>
            <a:off x="11632979" y="3420295"/>
            <a:ext cx="143986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</a:t>
            </a:r>
            <a:endParaRPr kumimoji="0" sz="1800" b="1" i="0" u="none" strike="noStrike" kern="0" cap="none" spc="0" normalizeH="0" baseline="0" noProof="0" dirty="0">
              <a:ln>
                <a:noFill/>
              </a:ln>
              <a:solidFill>
                <a:srgbClr val="1E4E79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8" name="Google Shape;387;p19">
            <a:extLst>
              <a:ext uri="{FF2B5EF4-FFF2-40B4-BE49-F238E27FC236}">
                <a16:creationId xmlns:a16="http://schemas.microsoft.com/office/drawing/2014/main" id="{292EF950-2756-4506-BE2D-2DEC0E78C323}"/>
              </a:ext>
            </a:extLst>
          </p:cNvPr>
          <p:cNvSpPr/>
          <p:nvPr/>
        </p:nvSpPr>
        <p:spPr>
          <a:xfrm>
            <a:off x="11002736" y="1881617"/>
            <a:ext cx="502131" cy="4156257"/>
          </a:xfrm>
          <a:prstGeom prst="rect">
            <a:avLst/>
          </a:prstGeom>
          <a:solidFill>
            <a:srgbClr val="FF0000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9" name="Google Shape;388;p19">
            <a:extLst>
              <a:ext uri="{FF2B5EF4-FFF2-40B4-BE49-F238E27FC236}">
                <a16:creationId xmlns:a16="http://schemas.microsoft.com/office/drawing/2014/main" id="{F1EF2713-57A6-4236-B674-6A48C521EBD6}"/>
              </a:ext>
            </a:extLst>
          </p:cNvPr>
          <p:cNvSpPr/>
          <p:nvPr/>
        </p:nvSpPr>
        <p:spPr>
          <a:xfrm>
            <a:off x="11002037" y="1881615"/>
            <a:ext cx="503528" cy="4156259"/>
          </a:xfrm>
          <a:prstGeom prst="rect">
            <a:avLst/>
          </a:prstGeom>
          <a:solidFill>
            <a:srgbClr val="FFD319"/>
          </a:solidFill>
          <a:ln w="9525" cap="flat" cmpd="sng">
            <a:solidFill>
              <a:srgbClr val="02456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ctr" rotWithShape="0">
              <a:srgbClr val="FFFFFF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60" name="Google Shape;389;p19">
            <a:extLst>
              <a:ext uri="{FF2B5EF4-FFF2-40B4-BE49-F238E27FC236}">
                <a16:creationId xmlns:a16="http://schemas.microsoft.com/office/drawing/2014/main" id="{109693BD-BE2C-49F2-BACE-8DCC6AA5A40D}"/>
              </a:ext>
            </a:extLst>
          </p:cNvPr>
          <p:cNvCxnSpPr/>
          <p:nvPr/>
        </p:nvCxnSpPr>
        <p:spPr>
          <a:xfrm>
            <a:off x="11686108" y="1870189"/>
            <a:ext cx="0" cy="4156259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1" name="Google Shape;390;p19">
            <a:extLst>
              <a:ext uri="{FF2B5EF4-FFF2-40B4-BE49-F238E27FC236}">
                <a16:creationId xmlns:a16="http://schemas.microsoft.com/office/drawing/2014/main" id="{02F1CAD4-E8FB-4E48-8430-9E652DAA3B6B}"/>
              </a:ext>
            </a:extLst>
          </p:cNvPr>
          <p:cNvCxnSpPr/>
          <p:nvPr/>
        </p:nvCxnSpPr>
        <p:spPr>
          <a:xfrm>
            <a:off x="11663499" y="1870188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2" name="Google Shape;391;p19">
            <a:extLst>
              <a:ext uri="{FF2B5EF4-FFF2-40B4-BE49-F238E27FC236}">
                <a16:creationId xmlns:a16="http://schemas.microsoft.com/office/drawing/2014/main" id="{1F6125B4-C88F-443E-9738-D9CF9F6C4DE2}"/>
              </a:ext>
            </a:extLst>
          </p:cNvPr>
          <p:cNvCxnSpPr/>
          <p:nvPr/>
        </p:nvCxnSpPr>
        <p:spPr>
          <a:xfrm>
            <a:off x="11686109" y="6026447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3" name="Google Shape;393;p19">
            <a:extLst>
              <a:ext uri="{FF2B5EF4-FFF2-40B4-BE49-F238E27FC236}">
                <a16:creationId xmlns:a16="http://schemas.microsoft.com/office/drawing/2014/main" id="{5328DEE0-2AFA-4888-AD14-A564A1CE7739}"/>
              </a:ext>
            </a:extLst>
          </p:cNvPr>
          <p:cNvSpPr txBox="1"/>
          <p:nvPr/>
        </p:nvSpPr>
        <p:spPr>
          <a:xfrm>
            <a:off x="11803030" y="1666496"/>
            <a:ext cx="95738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60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4" name="Google Shape;394;p19">
            <a:extLst>
              <a:ext uri="{FF2B5EF4-FFF2-40B4-BE49-F238E27FC236}">
                <a16:creationId xmlns:a16="http://schemas.microsoft.com/office/drawing/2014/main" id="{4D7343CE-0B3B-44AD-99A3-3CCB00845994}"/>
              </a:ext>
            </a:extLst>
          </p:cNvPr>
          <p:cNvSpPr txBox="1"/>
          <p:nvPr/>
        </p:nvSpPr>
        <p:spPr>
          <a:xfrm>
            <a:off x="11769073" y="5620178"/>
            <a:ext cx="87261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0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5" name="Google Shape;395;p19">
            <a:extLst>
              <a:ext uri="{FF2B5EF4-FFF2-40B4-BE49-F238E27FC236}">
                <a16:creationId xmlns:a16="http://schemas.microsoft.com/office/drawing/2014/main" id="{C43B5652-6CD9-4ADF-9CA2-E639A0BD259B}"/>
              </a:ext>
            </a:extLst>
          </p:cNvPr>
          <p:cNvSpPr/>
          <p:nvPr/>
        </p:nvSpPr>
        <p:spPr>
          <a:xfrm>
            <a:off x="10859786" y="6256867"/>
            <a:ext cx="1058732" cy="38208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1F4E79"/>
          </a:soli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START</a:t>
            </a: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7" name="Rectangle: Rounded Corners 48">
            <a:extLst>
              <a:ext uri="{FF2B5EF4-FFF2-40B4-BE49-F238E27FC236}">
                <a16:creationId xmlns:a16="http://schemas.microsoft.com/office/drawing/2014/main" id="{84DA8367-6B5E-4EA2-9BB8-1D203695FBFF}"/>
              </a:ext>
            </a:extLst>
          </p:cNvPr>
          <p:cNvSpPr/>
          <p:nvPr/>
        </p:nvSpPr>
        <p:spPr>
          <a:xfrm rot="186789">
            <a:off x="7688027" y="3893694"/>
            <a:ext cx="2385391" cy="461665"/>
          </a:xfrm>
          <a:prstGeom prst="roundRect">
            <a:avLst/>
          </a:prstGeom>
          <a:solidFill>
            <a:srgbClr val="FFD457"/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ra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tion</a:t>
            </a:r>
            <a:r>
              <a:rPr kumimoji="0" lang="en-GB" sz="24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al</a:t>
            </a:r>
            <a:endParaRPr kumimoji="0" lang="en-GB" sz="24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8" name="Rectangle: Rounded Corners 48">
            <a:extLst>
              <a:ext uri="{FF2B5EF4-FFF2-40B4-BE49-F238E27FC236}">
                <a16:creationId xmlns:a16="http://schemas.microsoft.com/office/drawing/2014/main" id="{84DA8367-6B5E-4EA2-9BB8-1D203695FBFF}"/>
              </a:ext>
            </a:extLst>
          </p:cNvPr>
          <p:cNvSpPr/>
          <p:nvPr/>
        </p:nvSpPr>
        <p:spPr>
          <a:xfrm rot="21436052">
            <a:off x="7675632" y="1858526"/>
            <a:ext cx="2385391" cy="461665"/>
          </a:xfrm>
          <a:prstGeom prst="roundRect">
            <a:avLst/>
          </a:prstGeom>
          <a:solidFill>
            <a:srgbClr val="FFD457"/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interna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tion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al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0" name="Rectangle: Rounded Corners 48">
            <a:extLst>
              <a:ext uri="{FF2B5EF4-FFF2-40B4-BE49-F238E27FC236}">
                <a16:creationId xmlns:a16="http://schemas.microsoft.com/office/drawing/2014/main" id="{84DA8367-6B5E-4EA2-9BB8-1D203695FBFF}"/>
              </a:ext>
            </a:extLst>
          </p:cNvPr>
          <p:cNvSpPr/>
          <p:nvPr/>
        </p:nvSpPr>
        <p:spPr>
          <a:xfrm rot="644515">
            <a:off x="1027978" y="4666618"/>
            <a:ext cx="2385391" cy="461665"/>
          </a:xfrm>
          <a:prstGeom prst="roundRect">
            <a:avLst/>
          </a:prstGeom>
          <a:solidFill>
            <a:srgbClr val="FFD457"/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Emo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tion</a:t>
            </a:r>
          </a:p>
        </p:txBody>
      </p:sp>
      <p:sp>
        <p:nvSpPr>
          <p:cNvPr id="31" name="Rectangle: Rounded Corners 48">
            <a:extLst>
              <a:ext uri="{FF2B5EF4-FFF2-40B4-BE49-F238E27FC236}">
                <a16:creationId xmlns:a16="http://schemas.microsoft.com/office/drawing/2014/main" id="{84DA8367-6B5E-4EA2-9BB8-1D203695FBFF}"/>
              </a:ext>
            </a:extLst>
          </p:cNvPr>
          <p:cNvSpPr/>
          <p:nvPr/>
        </p:nvSpPr>
        <p:spPr>
          <a:xfrm rot="266362">
            <a:off x="3700993" y="5915376"/>
            <a:ext cx="2385391" cy="461665"/>
          </a:xfrm>
          <a:prstGeom prst="roundRect">
            <a:avLst/>
          </a:prstGeom>
          <a:solidFill>
            <a:srgbClr val="FFD457"/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Re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z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ep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tion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3" name="Rectangle: Rounded Corners 48">
            <a:extLst>
              <a:ext uri="{FF2B5EF4-FFF2-40B4-BE49-F238E27FC236}">
                <a16:creationId xmlns:a16="http://schemas.microsoft.com/office/drawing/2014/main" id="{84DA8367-6B5E-4EA2-9BB8-1D203695FBFF}"/>
              </a:ext>
            </a:extLst>
          </p:cNvPr>
          <p:cNvSpPr/>
          <p:nvPr/>
        </p:nvSpPr>
        <p:spPr>
          <a:xfrm rot="21362578">
            <a:off x="7031603" y="6026034"/>
            <a:ext cx="2385391" cy="461665"/>
          </a:xfrm>
          <a:prstGeom prst="roundRect">
            <a:avLst/>
          </a:prstGeom>
          <a:solidFill>
            <a:srgbClr val="FFD457"/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funk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tion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al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7" name="Rectangle: Rounded Corners 48">
            <a:extLst>
              <a:ext uri="{FF2B5EF4-FFF2-40B4-BE49-F238E27FC236}">
                <a16:creationId xmlns:a16="http://schemas.microsoft.com/office/drawing/2014/main" id="{84DA8367-6B5E-4EA2-9BB8-1D203695FBFF}"/>
              </a:ext>
            </a:extLst>
          </p:cNvPr>
          <p:cNvSpPr/>
          <p:nvPr/>
        </p:nvSpPr>
        <p:spPr>
          <a:xfrm rot="21370204">
            <a:off x="536689" y="5855085"/>
            <a:ext cx="2385391" cy="461665"/>
          </a:xfrm>
          <a:prstGeom prst="roundRect">
            <a:avLst/>
          </a:prstGeom>
          <a:solidFill>
            <a:srgbClr val="FFD457"/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Schwei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z</a:t>
            </a:r>
          </a:p>
        </p:txBody>
      </p:sp>
      <p:sp>
        <p:nvSpPr>
          <p:cNvPr id="40" name="Rectangle: Rounded Corners 48">
            <a:extLst>
              <a:ext uri="{FF2B5EF4-FFF2-40B4-BE49-F238E27FC236}">
                <a16:creationId xmlns:a16="http://schemas.microsoft.com/office/drawing/2014/main" id="{84DA8367-6B5E-4EA2-9BB8-1D203695FBFF}"/>
              </a:ext>
            </a:extLst>
          </p:cNvPr>
          <p:cNvSpPr/>
          <p:nvPr/>
        </p:nvSpPr>
        <p:spPr>
          <a:xfrm rot="21358533">
            <a:off x="2076467" y="3631414"/>
            <a:ext cx="2385391" cy="461665"/>
          </a:xfrm>
          <a:prstGeom prst="roundRect">
            <a:avLst/>
          </a:prstGeom>
          <a:solidFill>
            <a:srgbClr val="FFD457"/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Z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ug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1" name="Rectangle: Rounded Corners 48">
            <a:extLst>
              <a:ext uri="{FF2B5EF4-FFF2-40B4-BE49-F238E27FC236}">
                <a16:creationId xmlns:a16="http://schemas.microsoft.com/office/drawing/2014/main" id="{84DA8367-6B5E-4EA2-9BB8-1D203695FBFF}"/>
              </a:ext>
            </a:extLst>
          </p:cNvPr>
          <p:cNvSpPr/>
          <p:nvPr/>
        </p:nvSpPr>
        <p:spPr>
          <a:xfrm>
            <a:off x="4281480" y="4238347"/>
            <a:ext cx="2385391" cy="461665"/>
          </a:xfrm>
          <a:prstGeom prst="roundRect">
            <a:avLst/>
          </a:prstGeom>
          <a:solidFill>
            <a:srgbClr val="FFD457"/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z</a:t>
            </a:r>
            <a:r>
              <a:rPr kumimoji="0" lang="en-GB" sz="24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ember</a:t>
            </a:r>
            <a:endParaRPr kumimoji="0" lang="en-GB" sz="24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2" name="Rectangle: Rounded Corners 48">
            <a:extLst>
              <a:ext uri="{FF2B5EF4-FFF2-40B4-BE49-F238E27FC236}">
                <a16:creationId xmlns:a16="http://schemas.microsoft.com/office/drawing/2014/main" id="{84DA8367-6B5E-4EA2-9BB8-1D203695FBFF}"/>
              </a:ext>
            </a:extLst>
          </p:cNvPr>
          <p:cNvSpPr/>
          <p:nvPr/>
        </p:nvSpPr>
        <p:spPr>
          <a:xfrm rot="21261617">
            <a:off x="7266480" y="2871399"/>
            <a:ext cx="2385391" cy="461665"/>
          </a:xfrm>
          <a:prstGeom prst="roundRect">
            <a:avLst/>
          </a:prstGeom>
          <a:solidFill>
            <a:srgbClr val="FFD457"/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Plat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z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3" name="Rectangle: Rounded Corners 48">
            <a:extLst>
              <a:ext uri="{FF2B5EF4-FFF2-40B4-BE49-F238E27FC236}">
                <a16:creationId xmlns:a16="http://schemas.microsoft.com/office/drawing/2014/main" id="{84DA8367-6B5E-4EA2-9BB8-1D203695FBFF}"/>
              </a:ext>
            </a:extLst>
          </p:cNvPr>
          <p:cNvSpPr/>
          <p:nvPr/>
        </p:nvSpPr>
        <p:spPr>
          <a:xfrm rot="20984291">
            <a:off x="5212281" y="5019421"/>
            <a:ext cx="2385391" cy="461665"/>
          </a:xfrm>
          <a:prstGeom prst="roundRect">
            <a:avLst/>
          </a:prstGeom>
          <a:solidFill>
            <a:srgbClr val="FFD457"/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Kon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z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ert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" name="Speech Bubble: Rectangle with Corners Rounded 22">
            <a:extLst>
              <a:ext uri="{FF2B5EF4-FFF2-40B4-BE49-F238E27FC236}">
                <a16:creationId xmlns:a16="http://schemas.microsoft.com/office/drawing/2014/main" id="{E6B7B8F9-33D7-9D59-EB7B-8DAA54ECD1C1}"/>
              </a:ext>
            </a:extLst>
          </p:cNvPr>
          <p:cNvSpPr/>
          <p:nvPr/>
        </p:nvSpPr>
        <p:spPr>
          <a:xfrm>
            <a:off x="7726742" y="4709130"/>
            <a:ext cx="3215089" cy="792367"/>
          </a:xfrm>
          <a:prstGeom prst="wedgeRoundRectCallout">
            <a:avLst>
              <a:gd name="adj1" fmla="val -67445"/>
              <a:gd name="adj2" fmla="val -4848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GB" sz="2400" spc="-1" dirty="0">
                <a:solidFill>
                  <a:schemeClr val="bg1"/>
                </a:solidFill>
                <a:latin typeface="Century Gothic" panose="020B0502020202020204" pitchFamily="34" charset="0"/>
                <a:ea typeface="Century Gothic"/>
              </a:rPr>
              <a:t>‘c’ in English is often ‘k’ in German. </a:t>
            </a:r>
            <a:endParaRPr lang="en-GB" sz="2400" b="1" dirty="0">
              <a:solidFill>
                <a:schemeClr val="bg1"/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5" name="Speech Bubble: Rectangle with Corners Rounded 22">
            <a:extLst>
              <a:ext uri="{FF2B5EF4-FFF2-40B4-BE49-F238E27FC236}">
                <a16:creationId xmlns:a16="http://schemas.microsoft.com/office/drawing/2014/main" id="{C51CF51C-8D77-0AD7-4EB9-3ACE512E3919}"/>
              </a:ext>
            </a:extLst>
          </p:cNvPr>
          <p:cNvSpPr/>
          <p:nvPr/>
        </p:nvSpPr>
        <p:spPr>
          <a:xfrm>
            <a:off x="7726844" y="4709130"/>
            <a:ext cx="3215089" cy="792367"/>
          </a:xfrm>
          <a:prstGeom prst="wedgeRoundRectCallout">
            <a:avLst>
              <a:gd name="adj1" fmla="val -39004"/>
              <a:gd name="adj2" fmla="val 90358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GB" sz="2400" spc="-1" dirty="0">
                <a:solidFill>
                  <a:schemeClr val="bg1"/>
                </a:solidFill>
                <a:latin typeface="Century Gothic" panose="020B0502020202020204" pitchFamily="34" charset="0"/>
                <a:ea typeface="Century Gothic"/>
              </a:rPr>
              <a:t>‘c’ in English is often ‘k’ in German. </a:t>
            </a:r>
            <a:endParaRPr lang="en-GB" sz="2400" b="1" dirty="0">
              <a:solidFill>
                <a:schemeClr val="bg1"/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2" presetClass="exit" presetSubtype="4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9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4" dur="59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58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</p:childTnLst>
        </p:cTn>
      </p:par>
    </p:tnLst>
    <p:bldLst>
      <p:bldP spid="59" grpId="0" animBg="1"/>
      <p:bldP spid="4" grpId="0" animBg="1"/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8" name="Table 4">
            <a:extLst>
              <a:ext uri="{FF2B5EF4-FFF2-40B4-BE49-F238E27FC236}">
                <a16:creationId xmlns:a16="http://schemas.microsoft.com/office/drawing/2014/main" id="{E6F5C010-FCBF-483C-895E-1E56C0C2FA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71269278"/>
              </p:ext>
            </p:extLst>
          </p:nvPr>
        </p:nvGraphicFramePr>
        <p:xfrm>
          <a:off x="259522" y="819213"/>
          <a:ext cx="10275212" cy="5823032"/>
        </p:xfrm>
        <a:graphic>
          <a:graphicData uri="http://schemas.openxmlformats.org/drawingml/2006/table">
            <a:tbl>
              <a:tblPr firstRow="1" bandRow="1"/>
              <a:tblGrid>
                <a:gridCol w="1812365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700279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2760443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3002125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61398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der Sport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wer</a:t>
                      </a:r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?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zu</a:t>
                      </a:r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Hause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wann</a:t>
                      </a:r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?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wo?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was?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861398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besuchen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  <a:p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  <a:p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die </a:t>
                      </a:r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Gitarre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spielen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bleiben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die Oma</a:t>
                      </a:r>
                    </a:p>
                    <a:p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  <a:p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benutzen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861398">
                <a:tc rowSpan="2"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möcht</a:t>
                      </a:r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-</a:t>
                      </a:r>
                    </a:p>
                  </a:txBody>
                  <a:tcPr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es </a:t>
                      </a:r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möchte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sie</a:t>
                      </a:r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möchte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er </a:t>
                      </a:r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möchte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ich </a:t>
                      </a:r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möchte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du </a:t>
                      </a:r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möchtest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id="{207C148F-45EB-4409-B006-B3FFBC980597}"/>
              </a:ext>
            </a:extLst>
          </p:cNvPr>
          <p:cNvSpPr txBox="1"/>
          <p:nvPr/>
        </p:nvSpPr>
        <p:spPr>
          <a:xfrm>
            <a:off x="3403907" y="84056"/>
            <a:ext cx="32422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Schreib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auf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Englisch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2CC666C-55A4-4003-95BE-AD110CE2F7C9}"/>
              </a:ext>
            </a:extLst>
          </p:cNvPr>
          <p:cNvSpPr txBox="1"/>
          <p:nvPr/>
        </p:nvSpPr>
        <p:spPr>
          <a:xfrm>
            <a:off x="6692624" y="128500"/>
            <a:ext cx="40511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Can you get at least 15 points?</a:t>
            </a:r>
          </a:p>
        </p:txBody>
      </p:sp>
      <p:sp>
        <p:nvSpPr>
          <p:cNvPr id="27" name="Google Shape;119;p1">
            <a:extLst>
              <a:ext uri="{FF2B5EF4-FFF2-40B4-BE49-F238E27FC236}">
                <a16:creationId xmlns:a16="http://schemas.microsoft.com/office/drawing/2014/main" id="{F89165F8-F1D5-4085-81F8-059C6C59505B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1" y="87041"/>
            <a:ext cx="2237996" cy="582075"/>
          </a:xfrm>
        </p:spPr>
        <p:txBody>
          <a:bodyPr>
            <a:norm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Follow up 2: </a:t>
            </a:r>
            <a:endParaRPr lang="en-GB" sz="2800" dirty="0">
              <a:latin typeface="Century Gothic" panose="020B0502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8D0F3FD-6674-482F-AD86-CC59DF404CE2}"/>
              </a:ext>
            </a:extLst>
          </p:cNvPr>
          <p:cNvSpPr txBox="1"/>
          <p:nvPr/>
        </p:nvSpPr>
        <p:spPr>
          <a:xfrm>
            <a:off x="2665825" y="-307644"/>
            <a:ext cx="10820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</a:t>
            </a:r>
            <a:endParaRPr kumimoji="0" lang="en-GB" sz="60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2" name="Title 2">
            <a:extLst>
              <a:ext uri="{FF2B5EF4-FFF2-40B4-BE49-F238E27FC236}">
                <a16:creationId xmlns:a16="http://schemas.microsoft.com/office/drawing/2014/main" id="{B4C63B0B-0C7C-4A09-8597-57CFFDBCB5BE}"/>
              </a:ext>
            </a:extLst>
          </p:cNvPr>
          <p:cNvSpPr txBox="1">
            <a:spLocks/>
          </p:cNvSpPr>
          <p:nvPr/>
        </p:nvSpPr>
        <p:spPr>
          <a:xfrm>
            <a:off x="10634549" y="1229428"/>
            <a:ext cx="1557451" cy="37497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Vokabeln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5C014ABF-BD94-46CE-B172-C0D58B8966CA}"/>
              </a:ext>
            </a:extLst>
          </p:cNvPr>
          <p:cNvGrpSpPr/>
          <p:nvPr/>
        </p:nvGrpSpPr>
        <p:grpSpPr>
          <a:xfrm>
            <a:off x="10850272" y="161306"/>
            <a:ext cx="1240568" cy="1008631"/>
            <a:chOff x="10818487" y="2376307"/>
            <a:chExt cx="1240568" cy="1008631"/>
          </a:xfrm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42DC53ED-BBF8-4131-B281-2BE74F046548}"/>
                </a:ext>
              </a:extLst>
            </p:cNvPr>
            <p:cNvSpPr/>
            <p:nvPr/>
          </p:nvSpPr>
          <p:spPr>
            <a:xfrm>
              <a:off x="10951620" y="2411979"/>
              <a:ext cx="963627" cy="933659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" name="Explosion: 8 Points 44">
              <a:extLst>
                <a:ext uri="{FF2B5EF4-FFF2-40B4-BE49-F238E27FC236}">
                  <a16:creationId xmlns:a16="http://schemas.microsoft.com/office/drawing/2014/main" id="{FB7D93C4-4793-4034-B3F3-86B2575383C1}"/>
                </a:ext>
              </a:extLst>
            </p:cNvPr>
            <p:cNvSpPr/>
            <p:nvPr/>
          </p:nvSpPr>
          <p:spPr>
            <a:xfrm rot="20101036">
              <a:off x="10818487" y="2376307"/>
              <a:ext cx="1240568" cy="1008631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 w="7620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Explosion: 8 Points 45">
              <a:extLst>
                <a:ext uri="{FF2B5EF4-FFF2-40B4-BE49-F238E27FC236}">
                  <a16:creationId xmlns:a16="http://schemas.microsoft.com/office/drawing/2014/main" id="{1E2F442E-189F-4B26-A368-BF36774FC885}"/>
                </a:ext>
              </a:extLst>
            </p:cNvPr>
            <p:cNvSpPr/>
            <p:nvPr/>
          </p:nvSpPr>
          <p:spPr>
            <a:xfrm rot="20101036">
              <a:off x="10840538" y="2405739"/>
              <a:ext cx="1210924" cy="933778"/>
            </a:xfrm>
            <a:prstGeom prst="irregularSeal1">
              <a:avLst/>
            </a:prstGeom>
            <a:solidFill>
              <a:srgbClr val="FFD10D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D0B0FCEF-495F-4BB8-8B0E-B837FAF541D5}"/>
                </a:ext>
              </a:extLst>
            </p:cNvPr>
            <p:cNvSpPr txBox="1"/>
            <p:nvPr/>
          </p:nvSpPr>
          <p:spPr>
            <a:xfrm rot="20326871">
              <a:off x="10872111" y="2644457"/>
              <a:ext cx="11226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>
                      <a:lumMod val="95000"/>
                      <a:lumOff val="5000"/>
                    </a:srgbClr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Wörter</a:t>
              </a:r>
              <a:endPara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49" name="Picture 48">
            <a:extLst>
              <a:ext uri="{FF2B5EF4-FFF2-40B4-BE49-F238E27FC236}">
                <a16:creationId xmlns:a16="http://schemas.microsoft.com/office/drawing/2014/main" id="{E92A3714-71AC-49CE-90A9-7010B0CBF7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674" y="3157937"/>
            <a:ext cx="1186070" cy="1080360"/>
          </a:xfrm>
          <a:prstGeom prst="rect">
            <a:avLst/>
          </a:prstGeom>
        </p:spPr>
      </p:pic>
      <p:pic>
        <p:nvPicPr>
          <p:cNvPr id="50" name="Picture 49" descr="Icon&#10;&#10;Description automatically generated">
            <a:extLst>
              <a:ext uri="{FF2B5EF4-FFF2-40B4-BE49-F238E27FC236}">
                <a16:creationId xmlns:a16="http://schemas.microsoft.com/office/drawing/2014/main" id="{91103F0C-16C7-4E4A-A03A-6D6A0897B0D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327" y="1342687"/>
            <a:ext cx="1186070" cy="118607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FE08E599-F134-4313-95D9-9159622088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5327" y="5363461"/>
            <a:ext cx="1162417" cy="1101237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8F53631D-2754-48C4-8AED-8858C9727C21}"/>
              </a:ext>
            </a:extLst>
          </p:cNvPr>
          <p:cNvSpPr txBox="1"/>
          <p:nvPr/>
        </p:nvSpPr>
        <p:spPr>
          <a:xfrm>
            <a:off x="1548915" y="5768962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x1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A2BFCF36-7406-4CE6-9B31-E13BD8589379}"/>
              </a:ext>
            </a:extLst>
          </p:cNvPr>
          <p:cNvSpPr txBox="1"/>
          <p:nvPr/>
        </p:nvSpPr>
        <p:spPr>
          <a:xfrm>
            <a:off x="1429730" y="3608718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x2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79F904FC-0628-46C7-A0E1-B4BE341D70F7}"/>
              </a:ext>
            </a:extLst>
          </p:cNvPr>
          <p:cNvSpPr txBox="1"/>
          <p:nvPr/>
        </p:nvSpPr>
        <p:spPr>
          <a:xfrm>
            <a:off x="1490238" y="1926965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x3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BDF82653-B951-4AAC-B1A2-20FD4CFE7478}"/>
              </a:ext>
            </a:extLst>
          </p:cNvPr>
          <p:cNvSpPr txBox="1"/>
          <p:nvPr/>
        </p:nvSpPr>
        <p:spPr>
          <a:xfrm>
            <a:off x="2039192" y="6253613"/>
            <a:ext cx="21571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he would</a:t>
            </a:r>
            <a:r>
              <a:rPr kumimoji="0" lang="en-GB" sz="24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like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862CFA1C-E682-4099-8294-19B044354D55}"/>
              </a:ext>
            </a:extLst>
          </p:cNvPr>
          <p:cNvSpPr txBox="1"/>
          <p:nvPr/>
        </p:nvSpPr>
        <p:spPr>
          <a:xfrm>
            <a:off x="4776766" y="6253613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I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wou</a:t>
            </a: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ld</a:t>
            </a: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like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DF64A05B-A2E8-4E6A-AE16-0B9A2F39F702}"/>
              </a:ext>
            </a:extLst>
          </p:cNvPr>
          <p:cNvSpPr txBox="1"/>
          <p:nvPr/>
        </p:nvSpPr>
        <p:spPr>
          <a:xfrm>
            <a:off x="7539465" y="6246194"/>
            <a:ext cx="24890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you would like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EF239C35-C144-491F-AEA8-CD145B46436E}"/>
              </a:ext>
            </a:extLst>
          </p:cNvPr>
          <p:cNvSpPr txBox="1"/>
          <p:nvPr/>
        </p:nvSpPr>
        <p:spPr>
          <a:xfrm>
            <a:off x="2042435" y="5375499"/>
            <a:ext cx="28277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w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ould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like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5EAB8AEE-2EFB-4FCD-B290-9EBB073016C9}"/>
              </a:ext>
            </a:extLst>
          </p:cNvPr>
          <p:cNvSpPr txBox="1"/>
          <p:nvPr/>
        </p:nvSpPr>
        <p:spPr>
          <a:xfrm>
            <a:off x="4776766" y="5375499"/>
            <a:ext cx="24146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it would like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D18B8898-B477-43E3-BE8C-9D0576976DA9}"/>
              </a:ext>
            </a:extLst>
          </p:cNvPr>
          <p:cNvSpPr txBox="1"/>
          <p:nvPr/>
        </p:nvSpPr>
        <p:spPr>
          <a:xfrm>
            <a:off x="7539465" y="5389013"/>
            <a:ext cx="24890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she would like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4288424B-C932-4547-A012-B49F40F7D00B}"/>
              </a:ext>
            </a:extLst>
          </p:cNvPr>
          <p:cNvSpPr txBox="1"/>
          <p:nvPr/>
        </p:nvSpPr>
        <p:spPr>
          <a:xfrm>
            <a:off x="7539465" y="4449658"/>
            <a:ext cx="21617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to use, using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24EF90E7-D847-4795-BDB5-8402724F776D}"/>
              </a:ext>
            </a:extLst>
          </p:cNvPr>
          <p:cNvSpPr txBox="1"/>
          <p:nvPr/>
        </p:nvSpPr>
        <p:spPr>
          <a:xfrm>
            <a:off x="1980393" y="4090578"/>
            <a:ext cx="30155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Clr>
                <a:srgbClr val="000000"/>
              </a:buClr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to remain, stay,  remaining, staying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9A77445A-237C-48F8-B46C-8170B7D37559}"/>
              </a:ext>
            </a:extLst>
          </p:cNvPr>
          <p:cNvSpPr txBox="1"/>
          <p:nvPr/>
        </p:nvSpPr>
        <p:spPr>
          <a:xfrm>
            <a:off x="7539465" y="3262650"/>
            <a:ext cx="26851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t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o play, playing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2A9D9F22-C351-4596-BB7D-87AE8D30A74E}"/>
              </a:ext>
            </a:extLst>
          </p:cNvPr>
          <p:cNvSpPr txBox="1"/>
          <p:nvPr/>
        </p:nvSpPr>
        <p:spPr>
          <a:xfrm>
            <a:off x="2066900" y="3257861"/>
            <a:ext cx="28702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to visit, visiting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171C234B-E1D8-4BA7-9BB6-CEE92AB173E3}"/>
              </a:ext>
            </a:extLst>
          </p:cNvPr>
          <p:cNvSpPr txBox="1"/>
          <p:nvPr/>
        </p:nvSpPr>
        <p:spPr>
          <a:xfrm>
            <a:off x="4765034" y="3250474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(the) guitar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5C29C5FA-AFAC-4818-90A1-7B59F3E335C7}"/>
              </a:ext>
            </a:extLst>
          </p:cNvPr>
          <p:cNvSpPr txBox="1"/>
          <p:nvPr/>
        </p:nvSpPr>
        <p:spPr>
          <a:xfrm>
            <a:off x="7539465" y="2082394"/>
            <a:ext cx="24890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what?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3BD33182-986E-45CA-86E6-40DC81B590C8}"/>
              </a:ext>
            </a:extLst>
          </p:cNvPr>
          <p:cNvSpPr txBox="1"/>
          <p:nvPr/>
        </p:nvSpPr>
        <p:spPr>
          <a:xfrm>
            <a:off x="2081228" y="2082661"/>
            <a:ext cx="28777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when?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D4662F6F-BB7A-440E-99DB-3FEB806B34CB}"/>
              </a:ext>
            </a:extLst>
          </p:cNvPr>
          <p:cNvSpPr txBox="1"/>
          <p:nvPr/>
        </p:nvSpPr>
        <p:spPr>
          <a:xfrm>
            <a:off x="4776766" y="2082393"/>
            <a:ext cx="23020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where?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40541C7D-B0CC-4C45-9347-2F6A8921779D}"/>
              </a:ext>
            </a:extLst>
          </p:cNvPr>
          <p:cNvSpPr txBox="1"/>
          <p:nvPr/>
        </p:nvSpPr>
        <p:spPr>
          <a:xfrm>
            <a:off x="2068516" y="1216450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(the) sport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85556096-252E-4BFA-8C9B-3147737202F6}"/>
              </a:ext>
            </a:extLst>
          </p:cNvPr>
          <p:cNvSpPr txBox="1"/>
          <p:nvPr/>
        </p:nvSpPr>
        <p:spPr>
          <a:xfrm>
            <a:off x="4776766" y="1276146"/>
            <a:ext cx="22246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w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ho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?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B56FCEEC-BBC0-447D-8197-5467071F582A}"/>
              </a:ext>
            </a:extLst>
          </p:cNvPr>
          <p:cNvSpPr txBox="1"/>
          <p:nvPr/>
        </p:nvSpPr>
        <p:spPr>
          <a:xfrm>
            <a:off x="7539465" y="1217232"/>
            <a:ext cx="2873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a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t home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05D5F9D9-40C9-476C-B0E9-B9486B89125F}"/>
              </a:ext>
            </a:extLst>
          </p:cNvPr>
          <p:cNvSpPr txBox="1"/>
          <p:nvPr/>
        </p:nvSpPr>
        <p:spPr>
          <a:xfrm>
            <a:off x="4776766" y="4454391"/>
            <a:ext cx="24890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(the) grandma</a:t>
            </a:r>
          </a:p>
        </p:txBody>
      </p:sp>
    </p:spTree>
    <p:extLst>
      <p:ext uri="{BB962C8B-B14F-4D97-AF65-F5344CB8AC3E}">
        <p14:creationId xmlns:p14="http://schemas.microsoft.com/office/powerpoint/2010/main" val="2365932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/>
      <p:bldP spid="56" grpId="0"/>
      <p:bldP spid="57" grpId="0"/>
      <p:bldP spid="58" grpId="0"/>
      <p:bldP spid="59" grpId="0"/>
      <p:bldP spid="60" grpId="0"/>
      <p:bldP spid="63" grpId="0"/>
      <p:bldP spid="64" grpId="0"/>
      <p:bldP spid="66" grpId="0"/>
      <p:bldP spid="67" grpId="0"/>
      <p:bldP spid="68" grpId="0"/>
      <p:bldP spid="69" grpId="0"/>
      <p:bldP spid="70" grpId="0"/>
      <p:bldP spid="71" grpId="0"/>
      <p:bldP spid="73" grpId="0"/>
      <p:bldP spid="74" grpId="0"/>
      <p:bldP spid="75" grpId="0"/>
      <p:bldP spid="3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8" name="Table 4">
            <a:extLst>
              <a:ext uri="{FF2B5EF4-FFF2-40B4-BE49-F238E27FC236}">
                <a16:creationId xmlns:a16="http://schemas.microsoft.com/office/drawing/2014/main" id="{E6F5C010-FCBF-483C-895E-1E56C0C2FA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77320967"/>
              </p:ext>
            </p:extLst>
          </p:nvPr>
        </p:nvGraphicFramePr>
        <p:xfrm>
          <a:off x="233527" y="906468"/>
          <a:ext cx="10275212" cy="5495710"/>
        </p:xfrm>
        <a:graphic>
          <a:graphicData uri="http://schemas.openxmlformats.org/drawingml/2006/table">
            <a:tbl>
              <a:tblPr firstRow="1" bandRow="1"/>
              <a:tblGrid>
                <a:gridCol w="1812365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840740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2466146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3155961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61398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what?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to use, using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where?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when?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who?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to play, playing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861398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(the) guitar</a:t>
                      </a:r>
                    </a:p>
                    <a:p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at</a:t>
                      </a:r>
                      <a:r>
                        <a:rPr lang="en-GB" sz="2400" b="1" baseline="0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 home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(the) grandma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(the) sport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to visit, visiting</a:t>
                      </a:r>
                    </a:p>
                    <a:p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  <a:p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to remain, stay, remaining, staying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861398">
                <a:tc rowSpan="2"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she</a:t>
                      </a:r>
                      <a:r>
                        <a:rPr lang="en-GB" sz="2400" b="1" baseline="0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 would like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I would like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he would like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you would like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it</a:t>
                      </a:r>
                      <a:r>
                        <a:rPr lang="en-GB" sz="2400" b="1" baseline="0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 would like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would like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id="{207C148F-45EB-4409-B006-B3FFBC980597}"/>
              </a:ext>
            </a:extLst>
          </p:cNvPr>
          <p:cNvSpPr txBox="1"/>
          <p:nvPr/>
        </p:nvSpPr>
        <p:spPr>
          <a:xfrm>
            <a:off x="3403907" y="84056"/>
            <a:ext cx="32359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Schreib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auf Deutsch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2CC666C-55A4-4003-95BE-AD110CE2F7C9}"/>
              </a:ext>
            </a:extLst>
          </p:cNvPr>
          <p:cNvSpPr txBox="1"/>
          <p:nvPr/>
        </p:nvSpPr>
        <p:spPr>
          <a:xfrm>
            <a:off x="6692624" y="128500"/>
            <a:ext cx="40511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Can you get at least 15 points?</a:t>
            </a:r>
          </a:p>
        </p:txBody>
      </p:sp>
      <p:sp>
        <p:nvSpPr>
          <p:cNvPr id="27" name="Google Shape;119;p1">
            <a:extLst>
              <a:ext uri="{FF2B5EF4-FFF2-40B4-BE49-F238E27FC236}">
                <a16:creationId xmlns:a16="http://schemas.microsoft.com/office/drawing/2014/main" id="{F89165F8-F1D5-4085-81F8-059C6C59505B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1" y="87041"/>
            <a:ext cx="2237996" cy="582075"/>
          </a:xfrm>
        </p:spPr>
        <p:txBody>
          <a:bodyPr>
            <a:norm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Follow up 2: </a:t>
            </a:r>
            <a:endParaRPr lang="en-GB" sz="2800" dirty="0">
              <a:latin typeface="Century Gothic" panose="020B0502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8D0F3FD-6674-482F-AD86-CC59DF404CE2}"/>
              </a:ext>
            </a:extLst>
          </p:cNvPr>
          <p:cNvSpPr txBox="1"/>
          <p:nvPr/>
        </p:nvSpPr>
        <p:spPr>
          <a:xfrm>
            <a:off x="2665825" y="-307644"/>
            <a:ext cx="10820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</a:t>
            </a:r>
            <a:endParaRPr kumimoji="0" lang="en-GB" sz="60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2" name="Title 2">
            <a:extLst>
              <a:ext uri="{FF2B5EF4-FFF2-40B4-BE49-F238E27FC236}">
                <a16:creationId xmlns:a16="http://schemas.microsoft.com/office/drawing/2014/main" id="{B4C63B0B-0C7C-4A09-8597-57CFFDBCB5BE}"/>
              </a:ext>
            </a:extLst>
          </p:cNvPr>
          <p:cNvSpPr txBox="1">
            <a:spLocks/>
          </p:cNvSpPr>
          <p:nvPr/>
        </p:nvSpPr>
        <p:spPr>
          <a:xfrm>
            <a:off x="10634549" y="1229428"/>
            <a:ext cx="1557451" cy="37497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Vokabeln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5C014ABF-BD94-46CE-B172-C0D58B8966CA}"/>
              </a:ext>
            </a:extLst>
          </p:cNvPr>
          <p:cNvGrpSpPr/>
          <p:nvPr/>
        </p:nvGrpSpPr>
        <p:grpSpPr>
          <a:xfrm>
            <a:off x="10850272" y="161306"/>
            <a:ext cx="1240568" cy="1008631"/>
            <a:chOff x="10818487" y="2376307"/>
            <a:chExt cx="1240568" cy="1008631"/>
          </a:xfrm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42DC53ED-BBF8-4131-B281-2BE74F046548}"/>
                </a:ext>
              </a:extLst>
            </p:cNvPr>
            <p:cNvSpPr/>
            <p:nvPr/>
          </p:nvSpPr>
          <p:spPr>
            <a:xfrm>
              <a:off x="10951620" y="2411979"/>
              <a:ext cx="963627" cy="933659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" name="Explosion: 8 Points 44">
              <a:extLst>
                <a:ext uri="{FF2B5EF4-FFF2-40B4-BE49-F238E27FC236}">
                  <a16:creationId xmlns:a16="http://schemas.microsoft.com/office/drawing/2014/main" id="{FB7D93C4-4793-4034-B3F3-86B2575383C1}"/>
                </a:ext>
              </a:extLst>
            </p:cNvPr>
            <p:cNvSpPr/>
            <p:nvPr/>
          </p:nvSpPr>
          <p:spPr>
            <a:xfrm rot="20101036">
              <a:off x="10818487" y="2376307"/>
              <a:ext cx="1240568" cy="1008631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 w="7620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Explosion: 8 Points 45">
              <a:extLst>
                <a:ext uri="{FF2B5EF4-FFF2-40B4-BE49-F238E27FC236}">
                  <a16:creationId xmlns:a16="http://schemas.microsoft.com/office/drawing/2014/main" id="{1E2F442E-189F-4B26-A368-BF36774FC885}"/>
                </a:ext>
              </a:extLst>
            </p:cNvPr>
            <p:cNvSpPr/>
            <p:nvPr/>
          </p:nvSpPr>
          <p:spPr>
            <a:xfrm rot="20101036">
              <a:off x="10840538" y="2405739"/>
              <a:ext cx="1210924" cy="933778"/>
            </a:xfrm>
            <a:prstGeom prst="irregularSeal1">
              <a:avLst/>
            </a:prstGeom>
            <a:solidFill>
              <a:srgbClr val="FFD10D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D0B0FCEF-495F-4BB8-8B0E-B837FAF541D5}"/>
                </a:ext>
              </a:extLst>
            </p:cNvPr>
            <p:cNvSpPr txBox="1"/>
            <p:nvPr/>
          </p:nvSpPr>
          <p:spPr>
            <a:xfrm rot="20326871">
              <a:off x="10872111" y="2644457"/>
              <a:ext cx="11226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>
                      <a:lumMod val="95000"/>
                      <a:lumOff val="5000"/>
                    </a:srgbClr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Wörter</a:t>
              </a:r>
              <a:endPara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49" name="Picture 48">
            <a:extLst>
              <a:ext uri="{FF2B5EF4-FFF2-40B4-BE49-F238E27FC236}">
                <a16:creationId xmlns:a16="http://schemas.microsoft.com/office/drawing/2014/main" id="{E92A3714-71AC-49CE-90A9-7010B0CBF7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674" y="3157937"/>
            <a:ext cx="1186070" cy="1080360"/>
          </a:xfrm>
          <a:prstGeom prst="rect">
            <a:avLst/>
          </a:prstGeom>
        </p:spPr>
      </p:pic>
      <p:pic>
        <p:nvPicPr>
          <p:cNvPr id="50" name="Picture 49" descr="Icon&#10;&#10;Description automatically generated">
            <a:extLst>
              <a:ext uri="{FF2B5EF4-FFF2-40B4-BE49-F238E27FC236}">
                <a16:creationId xmlns:a16="http://schemas.microsoft.com/office/drawing/2014/main" id="{91103F0C-16C7-4E4A-A03A-6D6A0897B0D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327" y="1342687"/>
            <a:ext cx="1186070" cy="118607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FE08E599-F134-4313-95D9-9159622088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5327" y="5218343"/>
            <a:ext cx="1162417" cy="1101237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8F53631D-2754-48C4-8AED-8858C9727C21}"/>
              </a:ext>
            </a:extLst>
          </p:cNvPr>
          <p:cNvSpPr txBox="1"/>
          <p:nvPr/>
        </p:nvSpPr>
        <p:spPr>
          <a:xfrm>
            <a:off x="1548915" y="5768962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x1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A2BFCF36-7406-4CE6-9B31-E13BD8589379}"/>
              </a:ext>
            </a:extLst>
          </p:cNvPr>
          <p:cNvSpPr txBox="1"/>
          <p:nvPr/>
        </p:nvSpPr>
        <p:spPr>
          <a:xfrm>
            <a:off x="1429730" y="3608718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x2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79F904FC-0628-46C7-A0E1-B4BE341D70F7}"/>
              </a:ext>
            </a:extLst>
          </p:cNvPr>
          <p:cNvSpPr txBox="1"/>
          <p:nvPr/>
        </p:nvSpPr>
        <p:spPr>
          <a:xfrm>
            <a:off x="1490238" y="1926965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x3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BDF82653-B951-4AAC-B1A2-20FD4CFE7478}"/>
              </a:ext>
            </a:extLst>
          </p:cNvPr>
          <p:cNvSpPr txBox="1"/>
          <p:nvPr/>
        </p:nvSpPr>
        <p:spPr>
          <a:xfrm>
            <a:off x="2059279" y="5920077"/>
            <a:ext cx="28293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du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möchtest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862CFA1C-E682-4099-8294-19B044354D55}"/>
              </a:ext>
            </a:extLst>
          </p:cNvPr>
          <p:cNvSpPr txBox="1"/>
          <p:nvPr/>
        </p:nvSpPr>
        <p:spPr>
          <a:xfrm>
            <a:off x="4873135" y="5923534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es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möchte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DF64A05B-A2E8-4E6A-AE16-0B9A2F39F702}"/>
              </a:ext>
            </a:extLst>
          </p:cNvPr>
          <p:cNvSpPr txBox="1"/>
          <p:nvPr/>
        </p:nvSpPr>
        <p:spPr>
          <a:xfrm>
            <a:off x="7361336" y="5940513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möcht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-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EF239C35-C144-491F-AEA8-CD145B46436E}"/>
              </a:ext>
            </a:extLst>
          </p:cNvPr>
          <p:cNvSpPr txBox="1"/>
          <p:nvPr/>
        </p:nvSpPr>
        <p:spPr>
          <a:xfrm>
            <a:off x="2059279" y="5081980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sie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möchte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5EAB8AEE-2EFB-4FCD-B290-9EBB073016C9}"/>
              </a:ext>
            </a:extLst>
          </p:cNvPr>
          <p:cNvSpPr txBox="1"/>
          <p:nvPr/>
        </p:nvSpPr>
        <p:spPr>
          <a:xfrm>
            <a:off x="4888666" y="5085249"/>
            <a:ext cx="24146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ich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möchte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D18B8898-B477-43E3-BE8C-9D0576976DA9}"/>
              </a:ext>
            </a:extLst>
          </p:cNvPr>
          <p:cNvSpPr txBox="1"/>
          <p:nvPr/>
        </p:nvSpPr>
        <p:spPr>
          <a:xfrm>
            <a:off x="7359844" y="5078527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er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möchte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4288424B-C932-4547-A012-B49F40F7D00B}"/>
              </a:ext>
            </a:extLst>
          </p:cNvPr>
          <p:cNvSpPr txBox="1"/>
          <p:nvPr/>
        </p:nvSpPr>
        <p:spPr>
          <a:xfrm>
            <a:off x="7353022" y="4215156"/>
            <a:ext cx="21617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bleiben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24EF90E7-D847-4795-BDB5-8402724F776D}"/>
              </a:ext>
            </a:extLst>
          </p:cNvPr>
          <p:cNvSpPr txBox="1"/>
          <p:nvPr/>
        </p:nvSpPr>
        <p:spPr>
          <a:xfrm>
            <a:off x="2046640" y="4206334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d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er Sport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14BEB3B8-B887-4DEB-A486-6CD05DC01D9A}"/>
              </a:ext>
            </a:extLst>
          </p:cNvPr>
          <p:cNvSpPr txBox="1"/>
          <p:nvPr/>
        </p:nvSpPr>
        <p:spPr>
          <a:xfrm>
            <a:off x="4888666" y="4211810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besuchen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9A77445A-237C-48F8-B46C-8170B7D37559}"/>
              </a:ext>
            </a:extLst>
          </p:cNvPr>
          <p:cNvSpPr txBox="1"/>
          <p:nvPr/>
        </p:nvSpPr>
        <p:spPr>
          <a:xfrm>
            <a:off x="7356869" y="3023391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die Oma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2A9D9F22-C351-4596-BB7D-87AE8D30A74E}"/>
              </a:ext>
            </a:extLst>
          </p:cNvPr>
          <p:cNvSpPr txBox="1"/>
          <p:nvPr/>
        </p:nvSpPr>
        <p:spPr>
          <a:xfrm>
            <a:off x="2052963" y="3026507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d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ie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Gitarre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171C234B-E1D8-4BA7-9BB6-CEE92AB173E3}"/>
              </a:ext>
            </a:extLst>
          </p:cNvPr>
          <p:cNvSpPr txBox="1"/>
          <p:nvPr/>
        </p:nvSpPr>
        <p:spPr>
          <a:xfrm>
            <a:off x="4888666" y="3029072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z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u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Hause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5C29C5FA-AFAC-4818-90A1-7B59F3E335C7}"/>
              </a:ext>
            </a:extLst>
          </p:cNvPr>
          <p:cNvSpPr txBox="1"/>
          <p:nvPr/>
        </p:nvSpPr>
        <p:spPr>
          <a:xfrm>
            <a:off x="7361336" y="2165518"/>
            <a:ext cx="24890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spielen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3BD33182-986E-45CA-86E6-40DC81B590C8}"/>
              </a:ext>
            </a:extLst>
          </p:cNvPr>
          <p:cNvSpPr txBox="1"/>
          <p:nvPr/>
        </p:nvSpPr>
        <p:spPr>
          <a:xfrm>
            <a:off x="2061600" y="2175022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wann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?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D4662F6F-BB7A-440E-99DB-3FEB806B34CB}"/>
              </a:ext>
            </a:extLst>
          </p:cNvPr>
          <p:cNvSpPr txBox="1"/>
          <p:nvPr/>
        </p:nvSpPr>
        <p:spPr>
          <a:xfrm>
            <a:off x="4884089" y="2165518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wer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?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40541C7D-B0CC-4C45-9347-2F6A8921779D}"/>
              </a:ext>
            </a:extLst>
          </p:cNvPr>
          <p:cNvSpPr txBox="1"/>
          <p:nvPr/>
        </p:nvSpPr>
        <p:spPr>
          <a:xfrm>
            <a:off x="2059280" y="1291494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was?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85556096-252E-4BFA-8C9B-3147737202F6}"/>
              </a:ext>
            </a:extLst>
          </p:cNvPr>
          <p:cNvSpPr txBox="1"/>
          <p:nvPr/>
        </p:nvSpPr>
        <p:spPr>
          <a:xfrm>
            <a:off x="4882447" y="1295196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benutzen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B56FCEEC-BBC0-447D-8197-5467071F582A}"/>
              </a:ext>
            </a:extLst>
          </p:cNvPr>
          <p:cNvSpPr txBox="1"/>
          <p:nvPr/>
        </p:nvSpPr>
        <p:spPr>
          <a:xfrm>
            <a:off x="7360610" y="1292647"/>
            <a:ext cx="2873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wo?</a:t>
            </a:r>
          </a:p>
        </p:txBody>
      </p:sp>
    </p:spTree>
    <p:extLst>
      <p:ext uri="{BB962C8B-B14F-4D97-AF65-F5344CB8AC3E}">
        <p14:creationId xmlns:p14="http://schemas.microsoft.com/office/powerpoint/2010/main" val="3740328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/>
      <p:bldP spid="56" grpId="0"/>
      <p:bldP spid="57" grpId="0"/>
      <p:bldP spid="58" grpId="0"/>
      <p:bldP spid="59" grpId="0"/>
      <p:bldP spid="60" grpId="0"/>
      <p:bldP spid="63" grpId="0"/>
      <p:bldP spid="64" grpId="0"/>
      <p:bldP spid="65" grpId="0"/>
      <p:bldP spid="66" grpId="0"/>
      <p:bldP spid="67" grpId="0"/>
      <p:bldP spid="68" grpId="0"/>
      <p:bldP spid="69" grpId="0"/>
      <p:bldP spid="70" grpId="0"/>
      <p:bldP spid="71" grpId="0"/>
      <p:bldP spid="73" grpId="0"/>
      <p:bldP spid="74" grpId="0"/>
      <p:bldP spid="7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peech Bubble: Rectangle with Corners Rounded 64">
            <a:extLst>
              <a:ext uri="{FF2B5EF4-FFF2-40B4-BE49-F238E27FC236}">
                <a16:creationId xmlns:a16="http://schemas.microsoft.com/office/drawing/2014/main" id="{D1690CDA-C5EF-432B-8750-FAACE3D9BE54}"/>
              </a:ext>
            </a:extLst>
          </p:cNvPr>
          <p:cNvSpPr/>
          <p:nvPr/>
        </p:nvSpPr>
        <p:spPr>
          <a:xfrm>
            <a:off x="7171003" y="115550"/>
            <a:ext cx="3121132" cy="1045455"/>
          </a:xfrm>
          <a:prstGeom prst="wedgeRoundRectCallout">
            <a:avLst>
              <a:gd name="adj1" fmla="val -36461"/>
              <a:gd name="adj2" fmla="val 126827"/>
              <a:gd name="adj3" fmla="val 16667"/>
            </a:avLst>
          </a:prstGeom>
          <a:solidFill>
            <a:srgbClr val="002060"/>
          </a:solidFill>
          <a:ln w="31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Note that the verb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möchtest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swaps with the subject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du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.</a:t>
            </a:r>
          </a:p>
        </p:txBody>
      </p:sp>
      <p:pic>
        <p:nvPicPr>
          <p:cNvPr id="89" name="Google Shape;170;p8"/>
          <p:cNvPicPr/>
          <p:nvPr/>
        </p:nvPicPr>
        <p:blipFill>
          <a:blip r:embed="rId3"/>
          <a:stretch/>
        </p:blipFill>
        <p:spPr>
          <a:xfrm>
            <a:off x="10909270" y="86527"/>
            <a:ext cx="1190434" cy="1088269"/>
          </a:xfrm>
          <a:prstGeom prst="rect">
            <a:avLst/>
          </a:prstGeom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95DE2CF-C479-4832-BEE8-6FF1D832AF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6668" y="21605"/>
            <a:ext cx="7267988" cy="1144800"/>
          </a:xfrm>
        </p:spPr>
        <p:txBody>
          <a:bodyPr/>
          <a:lstStyle/>
          <a:p>
            <a:r>
              <a:rPr lang="en-US" sz="3600" b="1" spc="-1" dirty="0">
                <a:latin typeface="Century Gothic" panose="020B0502020202020204" pitchFamily="34" charset="0"/>
              </a:rPr>
              <a:t>Questions</a:t>
            </a:r>
            <a:endParaRPr lang="en-GB" sz="36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E346190-5134-4FB4-AF87-17C6A137E164}"/>
              </a:ext>
            </a:extLst>
          </p:cNvPr>
          <p:cNvSpPr/>
          <p:nvPr/>
        </p:nvSpPr>
        <p:spPr>
          <a:xfrm>
            <a:off x="12505" y="1140876"/>
            <a:ext cx="114076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Remember how to ask </a:t>
            </a:r>
            <a:r>
              <a:rPr kumimoji="0" lang="en-US" sz="2800" b="0" i="0" u="sng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yes</a:t>
            </a:r>
            <a:r>
              <a:rPr kumimoji="0" lang="en-US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/</a:t>
            </a:r>
            <a:r>
              <a:rPr kumimoji="0" lang="en-US" sz="2800" b="0" i="0" u="sng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no</a:t>
            </a:r>
            <a:r>
              <a:rPr kumimoji="0" lang="en-US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questions with </a:t>
            </a:r>
            <a:r>
              <a:rPr kumimoji="0" lang="en-US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möchtest</a:t>
            </a:r>
            <a:r>
              <a:rPr kumimoji="0" lang="en-US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: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8134564-6136-4535-98BB-CCA1E96EB1FC}"/>
              </a:ext>
            </a:extLst>
          </p:cNvPr>
          <p:cNvSpPr/>
          <p:nvPr/>
        </p:nvSpPr>
        <p:spPr>
          <a:xfrm>
            <a:off x="12504" y="1829917"/>
            <a:ext cx="381885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Du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möchtest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8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spielen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.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34" name="Arrow: Right 33">
            <a:extLst>
              <a:ext uri="{FF2B5EF4-FFF2-40B4-BE49-F238E27FC236}">
                <a16:creationId xmlns:a16="http://schemas.microsoft.com/office/drawing/2014/main" id="{D17965B2-69AB-4256-B332-3624397C55C0}"/>
              </a:ext>
            </a:extLst>
          </p:cNvPr>
          <p:cNvSpPr/>
          <p:nvPr/>
        </p:nvSpPr>
        <p:spPr>
          <a:xfrm>
            <a:off x="5412704" y="1914331"/>
            <a:ext cx="844112" cy="354391"/>
          </a:xfrm>
          <a:prstGeom prst="rightArrow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17BBCF52-F783-4EA0-A7FE-879EE0654790}"/>
              </a:ext>
            </a:extLst>
          </p:cNvPr>
          <p:cNvSpPr/>
          <p:nvPr/>
        </p:nvSpPr>
        <p:spPr>
          <a:xfrm>
            <a:off x="6308620" y="1770847"/>
            <a:ext cx="408636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Möchtest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du </a:t>
            </a:r>
            <a:r>
              <a:rPr lang="en-GB" sz="2800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spielen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?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pic>
        <p:nvPicPr>
          <p:cNvPr id="27" name="Picture 26" descr="A picture containing clipart&#10;&#10;Description automatically generated">
            <a:extLst>
              <a:ext uri="{FF2B5EF4-FFF2-40B4-BE49-F238E27FC236}">
                <a16:creationId xmlns:a16="http://schemas.microsoft.com/office/drawing/2014/main" id="{753F2757-4EB4-4D72-B87C-65E300DCEF7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1562" y="1763031"/>
            <a:ext cx="844113" cy="593291"/>
          </a:xfrm>
          <a:prstGeom prst="rect">
            <a:avLst/>
          </a:prstGeom>
        </p:spPr>
      </p:pic>
      <p:sp>
        <p:nvSpPr>
          <p:cNvPr id="60" name="TextBox 59">
            <a:extLst>
              <a:ext uri="{FF2B5EF4-FFF2-40B4-BE49-F238E27FC236}">
                <a16:creationId xmlns:a16="http://schemas.microsoft.com/office/drawing/2014/main" id="{DD2E1D33-FB70-4604-A3BE-11048B7DF5DD}"/>
              </a:ext>
            </a:extLst>
          </p:cNvPr>
          <p:cNvSpPr txBox="1"/>
          <p:nvPr/>
        </p:nvSpPr>
        <p:spPr>
          <a:xfrm>
            <a:off x="11579495" y="1654487"/>
            <a:ext cx="46768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?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D8ED6D46-E6D4-463B-BD92-E132B324CDE5}"/>
              </a:ext>
            </a:extLst>
          </p:cNvPr>
          <p:cNvSpPr/>
          <p:nvPr/>
        </p:nvSpPr>
        <p:spPr>
          <a:xfrm>
            <a:off x="12505" y="2718445"/>
            <a:ext cx="114076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Do the same swap with </a:t>
            </a:r>
            <a:r>
              <a:rPr kumimoji="0" lang="en-US" sz="2800" b="0" i="0" u="sng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information</a:t>
            </a:r>
            <a:r>
              <a:rPr kumimoji="0" lang="en-US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questions, too: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EC3EE33B-E5FB-42F1-B519-F4DC6F7FF41E}"/>
              </a:ext>
            </a:extLst>
          </p:cNvPr>
          <p:cNvSpPr/>
          <p:nvPr/>
        </p:nvSpPr>
        <p:spPr>
          <a:xfrm>
            <a:off x="11454" y="3439756"/>
            <a:ext cx="496700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Wo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möchtest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du </a:t>
            </a:r>
            <a:r>
              <a:rPr kumimoji="0" lang="en-GB" sz="28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spielen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?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139F5DB4-A5F8-4686-9E7C-61C38906C76A}"/>
              </a:ext>
            </a:extLst>
          </p:cNvPr>
          <p:cNvSpPr/>
          <p:nvPr/>
        </p:nvSpPr>
        <p:spPr>
          <a:xfrm>
            <a:off x="7496893" y="3428500"/>
            <a:ext cx="541924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Where </a:t>
            </a:r>
            <a:r>
              <a:rPr lang="en-GB" sz="2400" b="1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would you like </a:t>
            </a: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to play?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pic>
        <p:nvPicPr>
          <p:cNvPr id="70" name="Picture 69" descr="A picture containing clipart&#10;&#10;Description automatically generated">
            <a:extLst>
              <a:ext uri="{FF2B5EF4-FFF2-40B4-BE49-F238E27FC236}">
                <a16:creationId xmlns:a16="http://schemas.microsoft.com/office/drawing/2014/main" id="{A64B735B-4808-4876-9423-90B77F9B2A1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6706" y="3416992"/>
            <a:ext cx="844113" cy="593291"/>
          </a:xfrm>
          <a:prstGeom prst="rect">
            <a:avLst/>
          </a:prstGeom>
        </p:spPr>
      </p:pic>
      <p:pic>
        <p:nvPicPr>
          <p:cNvPr id="6" name="Picture 5" descr="A picture containing logo&#10;&#10;Description automatically generated">
            <a:extLst>
              <a:ext uri="{FF2B5EF4-FFF2-40B4-BE49-F238E27FC236}">
                <a16:creationId xmlns:a16="http://schemas.microsoft.com/office/drawing/2014/main" id="{E1A41555-3ECE-4545-BB81-923249E3D9D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4703" y="3385585"/>
            <a:ext cx="681483" cy="579237"/>
          </a:xfrm>
          <a:prstGeom prst="rect">
            <a:avLst/>
          </a:prstGeom>
        </p:spPr>
      </p:pic>
      <p:pic>
        <p:nvPicPr>
          <p:cNvPr id="8" name="Picture 7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9F7A26EA-492A-4265-9A46-9BC1E981536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8037" y="4293890"/>
            <a:ext cx="488900" cy="504925"/>
          </a:xfrm>
          <a:prstGeom prst="rect">
            <a:avLst/>
          </a:prstGeom>
        </p:spPr>
      </p:pic>
      <p:pic>
        <p:nvPicPr>
          <p:cNvPr id="10" name="Picture 9" descr="A picture containing qr code&#10;&#10;Description automatically generated">
            <a:extLst>
              <a:ext uri="{FF2B5EF4-FFF2-40B4-BE49-F238E27FC236}">
                <a16:creationId xmlns:a16="http://schemas.microsoft.com/office/drawing/2014/main" id="{BF1518EC-D317-4E99-8F10-5FD5E554B27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1703" y="5259024"/>
            <a:ext cx="619849" cy="443571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AC402D21-1BD8-4B62-A0C3-935C3E4F83B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33748" y="6023083"/>
            <a:ext cx="542557" cy="670661"/>
          </a:xfrm>
          <a:prstGeom prst="rect">
            <a:avLst/>
          </a:prstGeom>
        </p:spPr>
      </p:pic>
      <p:pic>
        <p:nvPicPr>
          <p:cNvPr id="78" name="Picture 77" descr="A picture containing clipart&#10;&#10;Description automatically generated">
            <a:extLst>
              <a:ext uri="{FF2B5EF4-FFF2-40B4-BE49-F238E27FC236}">
                <a16:creationId xmlns:a16="http://schemas.microsoft.com/office/drawing/2014/main" id="{81C5CD60-0CAD-40E8-BACD-7D442D164DF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1464" y="4227923"/>
            <a:ext cx="844113" cy="593291"/>
          </a:xfrm>
          <a:prstGeom prst="rect">
            <a:avLst/>
          </a:prstGeom>
        </p:spPr>
      </p:pic>
      <p:sp>
        <p:nvSpPr>
          <p:cNvPr id="81" name="Rectangle 80">
            <a:extLst>
              <a:ext uri="{FF2B5EF4-FFF2-40B4-BE49-F238E27FC236}">
                <a16:creationId xmlns:a16="http://schemas.microsoft.com/office/drawing/2014/main" id="{48274BC1-05C0-4E52-B2BD-F13F41A3F58E}"/>
              </a:ext>
            </a:extLst>
          </p:cNvPr>
          <p:cNvSpPr/>
          <p:nvPr/>
        </p:nvSpPr>
        <p:spPr>
          <a:xfrm>
            <a:off x="12503" y="4324923"/>
            <a:ext cx="496700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Was </a:t>
            </a:r>
            <a:r>
              <a:rPr lang="en-GB" sz="2800" b="1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möchtest</a:t>
            </a:r>
            <a:r>
              <a:rPr lang="en-GB" sz="2800" b="1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 du </a:t>
            </a:r>
            <a:r>
              <a:rPr lang="en-GB" sz="2800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spielen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?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58C6D352-4AA9-42B8-937C-F05476A589FD}"/>
              </a:ext>
            </a:extLst>
          </p:cNvPr>
          <p:cNvSpPr/>
          <p:nvPr/>
        </p:nvSpPr>
        <p:spPr>
          <a:xfrm>
            <a:off x="11454" y="5264821"/>
            <a:ext cx="562481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Wann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lang="en-GB" sz="2800" b="1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möchtest</a:t>
            </a:r>
            <a:r>
              <a:rPr lang="en-GB" sz="2800" b="1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 du </a:t>
            </a:r>
            <a:r>
              <a:rPr lang="en-GB" sz="2800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spielen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?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F32399E8-3965-4EFB-B51E-54DC902D0ABC}"/>
              </a:ext>
            </a:extLst>
          </p:cNvPr>
          <p:cNvSpPr/>
          <p:nvPr/>
        </p:nvSpPr>
        <p:spPr>
          <a:xfrm>
            <a:off x="12505" y="6141529"/>
            <a:ext cx="562481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Wer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lang="en-GB" sz="2800" b="1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möchte</a:t>
            </a:r>
            <a:r>
              <a:rPr lang="en-GB" sz="2800" b="1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 </a:t>
            </a:r>
            <a:r>
              <a:rPr lang="en-GB" sz="2800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spielen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?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pic>
        <p:nvPicPr>
          <p:cNvPr id="84" name="Google Shape;183;p8">
            <a:extLst>
              <a:ext uri="{FF2B5EF4-FFF2-40B4-BE49-F238E27FC236}">
                <a16:creationId xmlns:a16="http://schemas.microsoft.com/office/drawing/2014/main" id="{464841AF-73BC-42DC-B899-C9695DAD2F4F}"/>
              </a:ext>
            </a:extLst>
          </p:cNvPr>
          <p:cNvPicPr/>
          <p:nvPr/>
        </p:nvPicPr>
        <p:blipFill>
          <a:blip r:embed="rId9"/>
          <a:stretch/>
        </p:blipFill>
        <p:spPr>
          <a:xfrm>
            <a:off x="7019073" y="3456880"/>
            <a:ext cx="522720" cy="488972"/>
          </a:xfrm>
          <a:prstGeom prst="rect">
            <a:avLst/>
          </a:prstGeom>
          <a:ln>
            <a:noFill/>
          </a:ln>
        </p:spPr>
      </p:pic>
      <p:pic>
        <p:nvPicPr>
          <p:cNvPr id="85" name="Google Shape;183;p8">
            <a:extLst>
              <a:ext uri="{FF2B5EF4-FFF2-40B4-BE49-F238E27FC236}">
                <a16:creationId xmlns:a16="http://schemas.microsoft.com/office/drawing/2014/main" id="{B4FE4E5C-5D4F-4A3B-A34A-1D673623118F}"/>
              </a:ext>
            </a:extLst>
          </p:cNvPr>
          <p:cNvPicPr/>
          <p:nvPr/>
        </p:nvPicPr>
        <p:blipFill>
          <a:blip r:embed="rId9"/>
          <a:stretch/>
        </p:blipFill>
        <p:spPr>
          <a:xfrm>
            <a:off x="7028034" y="4388693"/>
            <a:ext cx="522720" cy="488972"/>
          </a:xfrm>
          <a:prstGeom prst="rect">
            <a:avLst/>
          </a:prstGeom>
          <a:ln>
            <a:noFill/>
          </a:ln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CD64BB3D-A394-4577-8E7E-8863E6FFE92A}"/>
              </a:ext>
            </a:extLst>
          </p:cNvPr>
          <p:cNvSpPr/>
          <p:nvPr/>
        </p:nvSpPr>
        <p:spPr>
          <a:xfrm>
            <a:off x="7496893" y="4323933"/>
            <a:ext cx="541924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What </a:t>
            </a:r>
            <a:r>
              <a:rPr lang="en-GB" sz="2400" b="1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would you like </a:t>
            </a:r>
            <a: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to play</a:t>
            </a: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?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pic>
        <p:nvPicPr>
          <p:cNvPr id="87" name="Picture 86" descr="A picture containing clipart&#10;&#10;Description automatically generated">
            <a:extLst>
              <a:ext uri="{FF2B5EF4-FFF2-40B4-BE49-F238E27FC236}">
                <a16:creationId xmlns:a16="http://schemas.microsoft.com/office/drawing/2014/main" id="{31CF0699-A1B2-4ABE-A07C-534667A2DDF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9493" y="5169893"/>
            <a:ext cx="844113" cy="593291"/>
          </a:xfrm>
          <a:prstGeom prst="rect">
            <a:avLst/>
          </a:prstGeom>
        </p:spPr>
      </p:pic>
      <p:pic>
        <p:nvPicPr>
          <p:cNvPr id="91" name="Google Shape;183;p8">
            <a:extLst>
              <a:ext uri="{FF2B5EF4-FFF2-40B4-BE49-F238E27FC236}">
                <a16:creationId xmlns:a16="http://schemas.microsoft.com/office/drawing/2014/main" id="{B27ECD71-ECF9-4FC0-B599-0D3151875E83}"/>
              </a:ext>
            </a:extLst>
          </p:cNvPr>
          <p:cNvPicPr/>
          <p:nvPr/>
        </p:nvPicPr>
        <p:blipFill>
          <a:blip r:embed="rId9"/>
          <a:stretch/>
        </p:blipFill>
        <p:spPr>
          <a:xfrm>
            <a:off x="7019073" y="5329868"/>
            <a:ext cx="522720" cy="488972"/>
          </a:xfrm>
          <a:prstGeom prst="rect">
            <a:avLst/>
          </a:prstGeom>
          <a:ln>
            <a:noFill/>
          </a:ln>
        </p:spPr>
      </p:pic>
      <p:sp>
        <p:nvSpPr>
          <p:cNvPr id="92" name="Rectangle 91">
            <a:extLst>
              <a:ext uri="{FF2B5EF4-FFF2-40B4-BE49-F238E27FC236}">
                <a16:creationId xmlns:a16="http://schemas.microsoft.com/office/drawing/2014/main" id="{FE9FEFE1-0447-41CE-95ED-5C742F7A6BC6}"/>
              </a:ext>
            </a:extLst>
          </p:cNvPr>
          <p:cNvSpPr/>
          <p:nvPr/>
        </p:nvSpPr>
        <p:spPr>
          <a:xfrm>
            <a:off x="7496893" y="5323581"/>
            <a:ext cx="541924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When </a:t>
            </a:r>
            <a:r>
              <a:rPr lang="en-GB" sz="2400" b="1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would you like </a:t>
            </a:r>
            <a: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to play</a:t>
            </a: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?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pic>
        <p:nvPicPr>
          <p:cNvPr id="95" name="Google Shape;183;p8">
            <a:extLst>
              <a:ext uri="{FF2B5EF4-FFF2-40B4-BE49-F238E27FC236}">
                <a16:creationId xmlns:a16="http://schemas.microsoft.com/office/drawing/2014/main" id="{3CA6B37A-6159-4FF8-BC88-401F71D19530}"/>
              </a:ext>
            </a:extLst>
          </p:cNvPr>
          <p:cNvPicPr/>
          <p:nvPr/>
        </p:nvPicPr>
        <p:blipFill>
          <a:blip r:embed="rId9"/>
          <a:stretch/>
        </p:blipFill>
        <p:spPr>
          <a:xfrm>
            <a:off x="7030212" y="6185296"/>
            <a:ext cx="522720" cy="488972"/>
          </a:xfrm>
          <a:prstGeom prst="rect">
            <a:avLst/>
          </a:prstGeom>
          <a:ln>
            <a:noFill/>
          </a:ln>
        </p:spPr>
      </p:pic>
      <p:sp>
        <p:nvSpPr>
          <p:cNvPr id="96" name="Rectangle 95">
            <a:extLst>
              <a:ext uri="{FF2B5EF4-FFF2-40B4-BE49-F238E27FC236}">
                <a16:creationId xmlns:a16="http://schemas.microsoft.com/office/drawing/2014/main" id="{7E7C306B-021A-4551-A112-B4BFED2D073B}"/>
              </a:ext>
            </a:extLst>
          </p:cNvPr>
          <p:cNvSpPr/>
          <p:nvPr/>
        </p:nvSpPr>
        <p:spPr>
          <a:xfrm>
            <a:off x="7496893" y="6141529"/>
            <a:ext cx="541924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Who </a:t>
            </a:r>
            <a:r>
              <a:rPr lang="en-GB" sz="2400" b="1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would like </a:t>
            </a:r>
            <a: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to play</a:t>
            </a: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?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4B6F93D-ACBF-0BEB-1631-1CE311B2C2C4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r="4602" b="2431"/>
          <a:stretch/>
        </p:blipFill>
        <p:spPr>
          <a:xfrm>
            <a:off x="4153199" y="1858193"/>
            <a:ext cx="539798" cy="500701"/>
          </a:xfrm>
          <a:prstGeom prst="rect">
            <a:avLst/>
          </a:prstGeom>
        </p:spPr>
      </p:pic>
      <p:pic>
        <p:nvPicPr>
          <p:cNvPr id="9" name="Picture 8" descr="A picture containing clipart&#10;&#10;Description automatically generated">
            <a:extLst>
              <a:ext uri="{FF2B5EF4-FFF2-40B4-BE49-F238E27FC236}">
                <a16:creationId xmlns:a16="http://schemas.microsoft.com/office/drawing/2014/main" id="{8AD000A5-0E6C-D050-172A-8665E624A76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6791" y="1703369"/>
            <a:ext cx="844113" cy="59329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8209848-BCCE-951F-67EC-5D8BB61AF1FB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r="4602" b="2431"/>
          <a:stretch/>
        </p:blipFill>
        <p:spPr>
          <a:xfrm>
            <a:off x="10027400" y="1770847"/>
            <a:ext cx="539798" cy="500701"/>
          </a:xfrm>
          <a:prstGeom prst="rect">
            <a:avLst/>
          </a:prstGeom>
        </p:spPr>
      </p:pic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A09F6BA2-99C6-08FA-F413-5A15A4E17DD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5019" y="1884043"/>
            <a:ext cx="537128" cy="521502"/>
          </a:xfrm>
          <a:prstGeom prst="rect">
            <a:avLst/>
          </a:prstGeom>
        </p:spPr>
      </p:pic>
      <p:pic>
        <p:nvPicPr>
          <p:cNvPr id="14" name="Picture 13" descr="Icon&#10;&#10;Description automatically generated">
            <a:extLst>
              <a:ext uri="{FF2B5EF4-FFF2-40B4-BE49-F238E27FC236}">
                <a16:creationId xmlns:a16="http://schemas.microsoft.com/office/drawing/2014/main" id="{ABB26E42-CC67-E3D8-5187-CAB13E290F3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1621" y="1768112"/>
            <a:ext cx="537128" cy="52150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3C94A49-A28B-B94C-A1BE-E003D968EE03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r="4602" b="2431"/>
          <a:stretch/>
        </p:blipFill>
        <p:spPr>
          <a:xfrm>
            <a:off x="5086531" y="3456951"/>
            <a:ext cx="539798" cy="500701"/>
          </a:xfrm>
          <a:prstGeom prst="rect">
            <a:avLst/>
          </a:prstGeom>
        </p:spPr>
      </p:pic>
      <p:pic>
        <p:nvPicPr>
          <p:cNvPr id="16" name="Picture 15" descr="Icon&#10;&#10;Description automatically generated">
            <a:extLst>
              <a:ext uri="{FF2B5EF4-FFF2-40B4-BE49-F238E27FC236}">
                <a16:creationId xmlns:a16="http://schemas.microsoft.com/office/drawing/2014/main" id="{0E7E3DD5-04F3-EC61-4591-C133B270F32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9224" y="3454216"/>
            <a:ext cx="537128" cy="52150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1D12018-8BD9-1917-AC6B-1898535CFDEE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r="4602" b="2431"/>
          <a:stretch/>
        </p:blipFill>
        <p:spPr>
          <a:xfrm>
            <a:off x="5116186" y="4284897"/>
            <a:ext cx="539798" cy="500701"/>
          </a:xfrm>
          <a:prstGeom prst="rect">
            <a:avLst/>
          </a:prstGeom>
        </p:spPr>
      </p:pic>
      <p:pic>
        <p:nvPicPr>
          <p:cNvPr id="18" name="Picture 17" descr="Icon&#10;&#10;Description automatically generated">
            <a:extLst>
              <a:ext uri="{FF2B5EF4-FFF2-40B4-BE49-F238E27FC236}">
                <a16:creationId xmlns:a16="http://schemas.microsoft.com/office/drawing/2014/main" id="{EE811D4A-0C41-10B9-27CB-4555782635A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8879" y="4282162"/>
            <a:ext cx="537128" cy="52150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5CC1E46-D82C-D880-05BE-82E00FFB57B7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r="4602" b="2431"/>
          <a:stretch/>
        </p:blipFill>
        <p:spPr>
          <a:xfrm>
            <a:off x="5447810" y="5233362"/>
            <a:ext cx="539798" cy="500701"/>
          </a:xfrm>
          <a:prstGeom prst="rect">
            <a:avLst/>
          </a:prstGeom>
        </p:spPr>
      </p:pic>
      <p:pic>
        <p:nvPicPr>
          <p:cNvPr id="20" name="Picture 19" descr="Icon&#10;&#10;Description automatically generated">
            <a:extLst>
              <a:ext uri="{FF2B5EF4-FFF2-40B4-BE49-F238E27FC236}">
                <a16:creationId xmlns:a16="http://schemas.microsoft.com/office/drawing/2014/main" id="{B374FF89-CC78-C3D1-52F8-6CD22B09E90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9667" y="5249099"/>
            <a:ext cx="537128" cy="52150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B6B0C24-4BCF-E998-D1C8-D78189351456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r="4602" b="2431"/>
          <a:stretch/>
        </p:blipFill>
        <p:spPr>
          <a:xfrm>
            <a:off x="4978458" y="6179432"/>
            <a:ext cx="539798" cy="500701"/>
          </a:xfrm>
          <a:prstGeom prst="rect">
            <a:avLst/>
          </a:prstGeom>
        </p:spPr>
      </p:pic>
      <p:pic>
        <p:nvPicPr>
          <p:cNvPr id="22" name="Picture 21" descr="Icon&#10;&#10;Description automatically generated">
            <a:extLst>
              <a:ext uri="{FF2B5EF4-FFF2-40B4-BE49-F238E27FC236}">
                <a16:creationId xmlns:a16="http://schemas.microsoft.com/office/drawing/2014/main" id="{B957EFB7-BB68-4BAD-D9CF-13BEE08A4A7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5068" y="6158631"/>
            <a:ext cx="537128" cy="521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093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 animBg="1"/>
      <p:bldP spid="26" grpId="0"/>
      <p:bldP spid="34" grpId="0" animBg="1"/>
      <p:bldP spid="37" grpId="0"/>
      <p:bldP spid="60" grpId="0"/>
      <p:bldP spid="66" grpId="0"/>
      <p:bldP spid="67" grpId="0"/>
      <p:bldP spid="69" grpId="0"/>
      <p:bldP spid="81" grpId="0"/>
      <p:bldP spid="82" grpId="0"/>
      <p:bldP spid="83" grpId="0"/>
      <p:bldP spid="86" grpId="0"/>
      <p:bldP spid="92" grpId="0"/>
      <p:bldP spid="9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 descr="Teacher">
            <a:extLst>
              <a:ext uri="{FF2B5EF4-FFF2-40B4-BE49-F238E27FC236}">
                <a16:creationId xmlns:a16="http://schemas.microsoft.com/office/drawing/2014/main" id="{BE69B15C-8C78-48A0-8F08-A6AE2FC48FC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045675" y="-81017"/>
            <a:ext cx="914400" cy="914400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7E031832-ABD9-475E-93D8-98F704ADE5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725" y="144150"/>
            <a:ext cx="2869907" cy="523220"/>
          </a:xfrm>
        </p:spPr>
        <p:txBody>
          <a:bodyPr>
            <a:noAutofit/>
          </a:bodyPr>
          <a:lstStyle/>
          <a:p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 up 3</a:t>
            </a:r>
            <a:endParaRPr lang="en-GB" sz="3200" dirty="0"/>
          </a:p>
        </p:txBody>
      </p:sp>
      <p:sp>
        <p:nvSpPr>
          <p:cNvPr id="30" name="Google Shape;119;p1">
            <a:extLst>
              <a:ext uri="{FF2B5EF4-FFF2-40B4-BE49-F238E27FC236}">
                <a16:creationId xmlns:a16="http://schemas.microsoft.com/office/drawing/2014/main" id="{32B2FA15-5DA8-4C4C-AE80-A88014C07B0D}"/>
              </a:ext>
            </a:extLst>
          </p:cNvPr>
          <p:cNvSpPr/>
          <p:nvPr/>
        </p:nvSpPr>
        <p:spPr>
          <a:xfrm>
            <a:off x="86227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B87C8E3-AC18-4D34-BA56-AA2D96EC25CE}"/>
              </a:ext>
            </a:extLst>
          </p:cNvPr>
          <p:cNvSpPr txBox="1">
            <a:spLocks/>
          </p:cNvSpPr>
          <p:nvPr/>
        </p:nvSpPr>
        <p:spPr>
          <a:xfrm>
            <a:off x="11245010" y="1239720"/>
            <a:ext cx="946990" cy="42481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hören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pic>
        <p:nvPicPr>
          <p:cNvPr id="9" name="Picture 8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2C155046-F919-4205-A1F6-043CF3CB95B2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6577" y="26713"/>
            <a:ext cx="1002766" cy="1281313"/>
          </a:xfrm>
          <a:prstGeom prst="rect">
            <a:avLst/>
          </a:prstGeom>
        </p:spPr>
      </p:pic>
      <p:sp>
        <p:nvSpPr>
          <p:cNvPr id="10" name="Speech Bubble: Rectangle with Corners Rounded 9">
            <a:hlinkClick r:id="" action="ppaction://noaction">
              <a:snd r:embed="rId7" name="T3_W6F_6.1.wav"/>
            </a:hlinkClick>
            <a:extLst>
              <a:ext uri="{FF2B5EF4-FFF2-40B4-BE49-F238E27FC236}">
                <a16:creationId xmlns:a16="http://schemas.microsoft.com/office/drawing/2014/main" id="{94B4CB56-EF9F-4AEF-B7BF-2923058BCD20}"/>
              </a:ext>
            </a:extLst>
          </p:cNvPr>
          <p:cNvSpPr/>
          <p:nvPr/>
        </p:nvSpPr>
        <p:spPr>
          <a:xfrm>
            <a:off x="4343400" y="128500"/>
            <a:ext cx="6415734" cy="518040"/>
          </a:xfrm>
          <a:prstGeom prst="wedgeRoundRectCallout">
            <a:avLst>
              <a:gd name="adj1" fmla="val -60956"/>
              <a:gd name="adj2" fmla="val -7233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Google Shape;108;p3">
            <a:hlinkClick r:id="" action="ppaction://noaction">
              <a:snd r:embed="rId7" name="T3_W6F_6.1.wav"/>
            </a:hlinkClick>
            <a:extLst>
              <a:ext uri="{FF2B5EF4-FFF2-40B4-BE49-F238E27FC236}">
                <a16:creationId xmlns:a16="http://schemas.microsoft.com/office/drawing/2014/main" id="{39D3A182-FBA6-4321-AA9A-48BA16223793}"/>
              </a:ext>
            </a:extLst>
          </p:cNvPr>
          <p:cNvSpPr txBox="1"/>
          <p:nvPr/>
        </p:nvSpPr>
        <p:spPr>
          <a:xfrm>
            <a:off x="4427518" y="151344"/>
            <a:ext cx="7020495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Hör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zu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.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Ist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die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Antwort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A, B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oder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C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richtig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?</a:t>
            </a:r>
            <a:endParaRPr kumimoji="0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29" name="CustomShape 23">
            <a:extLst>
              <a:ext uri="{FF2B5EF4-FFF2-40B4-BE49-F238E27FC236}">
                <a16:creationId xmlns:a16="http://schemas.microsoft.com/office/drawing/2014/main" id="{A375B198-274D-4AEA-8FF9-4C1A05ADEC30}"/>
              </a:ext>
            </a:extLst>
          </p:cNvPr>
          <p:cNvSpPr/>
          <p:nvPr/>
        </p:nvSpPr>
        <p:spPr>
          <a:xfrm>
            <a:off x="4045703" y="2263461"/>
            <a:ext cx="464040" cy="396360"/>
          </a:xfrm>
          <a:prstGeom prst="actionButtonBlank">
            <a:avLst/>
          </a:prstGeom>
          <a:solidFill>
            <a:srgbClr val="29C1FA"/>
          </a:solidFill>
          <a:ln>
            <a:solidFill>
              <a:srgbClr val="002060"/>
            </a:solidFill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A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1" name="CustomShape 23">
            <a:extLst>
              <a:ext uri="{FF2B5EF4-FFF2-40B4-BE49-F238E27FC236}">
                <a16:creationId xmlns:a16="http://schemas.microsoft.com/office/drawing/2014/main" id="{6F026A5A-9BE0-4851-9FCB-C68FC19AF03E}"/>
              </a:ext>
            </a:extLst>
          </p:cNvPr>
          <p:cNvSpPr/>
          <p:nvPr/>
        </p:nvSpPr>
        <p:spPr>
          <a:xfrm>
            <a:off x="4045703" y="3775826"/>
            <a:ext cx="464040" cy="396360"/>
          </a:xfrm>
          <a:prstGeom prst="actionButtonBlank">
            <a:avLst/>
          </a:prstGeom>
          <a:solidFill>
            <a:srgbClr val="29C1FA"/>
          </a:solidFill>
          <a:ln>
            <a:solidFill>
              <a:srgbClr val="002060"/>
            </a:solidFill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B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2" name="CustomShape 23">
            <a:extLst>
              <a:ext uri="{FF2B5EF4-FFF2-40B4-BE49-F238E27FC236}">
                <a16:creationId xmlns:a16="http://schemas.microsoft.com/office/drawing/2014/main" id="{47868512-B580-4557-AC64-9A1CFB3F3E1B}"/>
              </a:ext>
            </a:extLst>
          </p:cNvPr>
          <p:cNvSpPr/>
          <p:nvPr/>
        </p:nvSpPr>
        <p:spPr>
          <a:xfrm>
            <a:off x="4045703" y="5419243"/>
            <a:ext cx="464040" cy="396360"/>
          </a:xfrm>
          <a:prstGeom prst="actionButtonBlank">
            <a:avLst/>
          </a:prstGeom>
          <a:solidFill>
            <a:srgbClr val="29C1FA"/>
          </a:solidFill>
          <a:ln>
            <a:solidFill>
              <a:srgbClr val="002060"/>
            </a:solidFill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C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7586A1E-6F1B-240A-4E5E-F4B1B7FA9ED7}"/>
              </a:ext>
            </a:extLst>
          </p:cNvPr>
          <p:cNvSpPr txBox="1"/>
          <p:nvPr/>
        </p:nvSpPr>
        <p:spPr>
          <a:xfrm>
            <a:off x="123171" y="800133"/>
            <a:ext cx="106359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>
                <a:solidFill>
                  <a:srgbClr val="002060"/>
                </a:solidFill>
              </a:rPr>
              <a:t>Lias</a:t>
            </a:r>
            <a:r>
              <a:rPr lang="en-GB" sz="2400" dirty="0">
                <a:solidFill>
                  <a:srgbClr val="002060"/>
                </a:solidFill>
              </a:rPr>
              <a:t> is asking his friends what they would like to do over the holidays.</a:t>
            </a:r>
          </a:p>
        </p:txBody>
      </p:sp>
      <p:pic>
        <p:nvPicPr>
          <p:cNvPr id="6" name="Picture 5" descr="A cartoon of a person&#10;&#10;Description automatically generated">
            <a:extLst>
              <a:ext uri="{FF2B5EF4-FFF2-40B4-BE49-F238E27FC236}">
                <a16:creationId xmlns:a16="http://schemas.microsoft.com/office/drawing/2014/main" id="{3F73068C-9BED-2BB0-E991-370481A6751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350" y="2105183"/>
            <a:ext cx="1158762" cy="4414982"/>
          </a:xfrm>
          <a:prstGeom prst="rect">
            <a:avLst/>
          </a:prstGeom>
        </p:spPr>
      </p:pic>
      <p:pic>
        <p:nvPicPr>
          <p:cNvPr id="21" name="Picture 20" descr="A cartoon of a person with his hands in his pockets&#10;&#10;Description automatically generated">
            <a:extLst>
              <a:ext uri="{FF2B5EF4-FFF2-40B4-BE49-F238E27FC236}">
                <a16:creationId xmlns:a16="http://schemas.microsoft.com/office/drawing/2014/main" id="{D087BDEB-66EC-221A-E0E9-5A5B0A59996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7173" y="1824206"/>
            <a:ext cx="1814477" cy="4695959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3802FF37-53EB-71A4-D293-9E1D5FA12AAB}"/>
              </a:ext>
            </a:extLst>
          </p:cNvPr>
          <p:cNvSpPr txBox="1"/>
          <p:nvPr/>
        </p:nvSpPr>
        <p:spPr>
          <a:xfrm>
            <a:off x="4729018" y="2230808"/>
            <a:ext cx="48029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</a:rPr>
              <a:t>Ich </a:t>
            </a:r>
            <a:r>
              <a:rPr lang="en-GB" sz="2400" dirty="0" err="1">
                <a:solidFill>
                  <a:srgbClr val="002060"/>
                </a:solidFill>
              </a:rPr>
              <a:t>möchte</a:t>
            </a:r>
            <a:r>
              <a:rPr lang="en-GB" sz="2400" dirty="0">
                <a:solidFill>
                  <a:srgbClr val="002060"/>
                </a:solidFill>
              </a:rPr>
              <a:t> </a:t>
            </a:r>
            <a:r>
              <a:rPr lang="en-GB" sz="2400" dirty="0" err="1">
                <a:solidFill>
                  <a:srgbClr val="002060"/>
                </a:solidFill>
              </a:rPr>
              <a:t>zu</a:t>
            </a:r>
            <a:r>
              <a:rPr lang="en-GB" sz="2400" dirty="0">
                <a:solidFill>
                  <a:srgbClr val="002060"/>
                </a:solidFill>
              </a:rPr>
              <a:t> </a:t>
            </a:r>
            <a:r>
              <a:rPr lang="en-GB" sz="2400" dirty="0" err="1">
                <a:solidFill>
                  <a:srgbClr val="002060"/>
                </a:solidFill>
              </a:rPr>
              <a:t>Hause</a:t>
            </a:r>
            <a:r>
              <a:rPr lang="en-GB" sz="2400" dirty="0">
                <a:solidFill>
                  <a:srgbClr val="002060"/>
                </a:solidFill>
              </a:rPr>
              <a:t> </a:t>
            </a:r>
            <a:r>
              <a:rPr lang="en-GB" sz="2400" dirty="0" err="1">
                <a:solidFill>
                  <a:srgbClr val="002060"/>
                </a:solidFill>
              </a:rPr>
              <a:t>spielen</a:t>
            </a:r>
            <a:r>
              <a:rPr lang="en-GB" sz="2400" dirty="0">
                <a:solidFill>
                  <a:srgbClr val="002060"/>
                </a:solidFill>
              </a:rPr>
              <a:t>.</a:t>
            </a:r>
          </a:p>
        </p:txBody>
      </p:sp>
      <p:pic>
        <p:nvPicPr>
          <p:cNvPr id="42" name="Picture 41">
            <a:hlinkClick r:id="" action="ppaction://noaction">
              <a:snd r:embed="rId10" name="T3_W6F_6.2.wav"/>
            </a:hlinkClick>
            <a:extLst>
              <a:ext uri="{FF2B5EF4-FFF2-40B4-BE49-F238E27FC236}">
                <a16:creationId xmlns:a16="http://schemas.microsoft.com/office/drawing/2014/main" id="{C5CF71E5-E46C-F13C-3395-E748BA9968F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9732" y="2162413"/>
            <a:ext cx="891104" cy="84047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B4ACF03C-C7E9-06CD-00DE-700FB552B456}"/>
              </a:ext>
            </a:extLst>
          </p:cNvPr>
          <p:cNvSpPr txBox="1"/>
          <p:nvPr/>
        </p:nvSpPr>
        <p:spPr>
          <a:xfrm>
            <a:off x="4729018" y="3738882"/>
            <a:ext cx="48029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</a:rPr>
              <a:t>Ich </a:t>
            </a:r>
            <a:r>
              <a:rPr lang="en-GB" sz="2400" dirty="0" err="1">
                <a:solidFill>
                  <a:srgbClr val="002060"/>
                </a:solidFill>
              </a:rPr>
              <a:t>möchte</a:t>
            </a:r>
            <a:r>
              <a:rPr lang="en-GB" sz="2400" dirty="0">
                <a:solidFill>
                  <a:srgbClr val="002060"/>
                </a:solidFill>
              </a:rPr>
              <a:t> </a:t>
            </a:r>
            <a:r>
              <a:rPr lang="en-GB" sz="2400" dirty="0" err="1">
                <a:solidFill>
                  <a:srgbClr val="002060"/>
                </a:solidFill>
              </a:rPr>
              <a:t>mittwochs</a:t>
            </a:r>
            <a:r>
              <a:rPr lang="en-GB" sz="2400" dirty="0">
                <a:solidFill>
                  <a:srgbClr val="002060"/>
                </a:solidFill>
              </a:rPr>
              <a:t> </a:t>
            </a:r>
            <a:r>
              <a:rPr lang="en-GB" sz="2400" dirty="0" err="1">
                <a:solidFill>
                  <a:srgbClr val="002060"/>
                </a:solidFill>
              </a:rPr>
              <a:t>spielen</a:t>
            </a:r>
            <a:r>
              <a:rPr lang="en-GB" sz="2400" dirty="0">
                <a:solidFill>
                  <a:srgbClr val="002060"/>
                </a:solidFill>
              </a:rPr>
              <a:t>.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A5DA3016-BA3A-A077-A760-79CD891300AB}"/>
              </a:ext>
            </a:extLst>
          </p:cNvPr>
          <p:cNvSpPr txBox="1"/>
          <p:nvPr/>
        </p:nvSpPr>
        <p:spPr>
          <a:xfrm>
            <a:off x="4729018" y="5400389"/>
            <a:ext cx="48029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</a:rPr>
              <a:t>Ja, ich </a:t>
            </a:r>
            <a:r>
              <a:rPr lang="en-GB" sz="2400" dirty="0" err="1">
                <a:solidFill>
                  <a:srgbClr val="002060"/>
                </a:solidFill>
              </a:rPr>
              <a:t>möchte</a:t>
            </a:r>
            <a:r>
              <a:rPr lang="en-GB" sz="2400" dirty="0">
                <a:solidFill>
                  <a:srgbClr val="002060"/>
                </a:solidFill>
              </a:rPr>
              <a:t> </a:t>
            </a:r>
            <a:r>
              <a:rPr lang="en-GB" sz="2400" dirty="0" err="1">
                <a:solidFill>
                  <a:srgbClr val="002060"/>
                </a:solidFill>
              </a:rPr>
              <a:t>spielen</a:t>
            </a:r>
            <a:r>
              <a:rPr lang="en-GB" sz="2400" dirty="0">
                <a:solidFill>
                  <a:srgbClr val="002060"/>
                </a:solidFill>
              </a:rPr>
              <a:t>.</a:t>
            </a: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5BD3CD3B-7F06-FFC6-E010-78BF354122E4}"/>
              </a:ext>
            </a:extLst>
          </p:cNvPr>
          <p:cNvSpPr/>
          <p:nvPr/>
        </p:nvSpPr>
        <p:spPr>
          <a:xfrm>
            <a:off x="3855563" y="2162413"/>
            <a:ext cx="5420412" cy="618494"/>
          </a:xfrm>
          <a:prstGeom prst="roundRect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5456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3_W6F_6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 descr="Teacher">
            <a:extLst>
              <a:ext uri="{FF2B5EF4-FFF2-40B4-BE49-F238E27FC236}">
                <a16:creationId xmlns:a16="http://schemas.microsoft.com/office/drawing/2014/main" id="{BE69B15C-8C78-48A0-8F08-A6AE2FC48FC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045675" y="-81017"/>
            <a:ext cx="914400" cy="914400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7E031832-ABD9-475E-93D8-98F704ADE5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725" y="144150"/>
            <a:ext cx="2869907" cy="523220"/>
          </a:xfrm>
        </p:spPr>
        <p:txBody>
          <a:bodyPr>
            <a:noAutofit/>
          </a:bodyPr>
          <a:lstStyle/>
          <a:p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 up 3</a:t>
            </a:r>
            <a:endParaRPr lang="en-GB" sz="3200" dirty="0"/>
          </a:p>
        </p:txBody>
      </p:sp>
      <p:sp>
        <p:nvSpPr>
          <p:cNvPr id="30" name="Google Shape;119;p1">
            <a:extLst>
              <a:ext uri="{FF2B5EF4-FFF2-40B4-BE49-F238E27FC236}">
                <a16:creationId xmlns:a16="http://schemas.microsoft.com/office/drawing/2014/main" id="{32B2FA15-5DA8-4C4C-AE80-A88014C07B0D}"/>
              </a:ext>
            </a:extLst>
          </p:cNvPr>
          <p:cNvSpPr/>
          <p:nvPr/>
        </p:nvSpPr>
        <p:spPr>
          <a:xfrm>
            <a:off x="86227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B87C8E3-AC18-4D34-BA56-AA2D96EC25CE}"/>
              </a:ext>
            </a:extLst>
          </p:cNvPr>
          <p:cNvSpPr txBox="1">
            <a:spLocks/>
          </p:cNvSpPr>
          <p:nvPr/>
        </p:nvSpPr>
        <p:spPr>
          <a:xfrm>
            <a:off x="11245010" y="1239720"/>
            <a:ext cx="946990" cy="42481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hören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pic>
        <p:nvPicPr>
          <p:cNvPr id="9" name="Picture 8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2C155046-F919-4205-A1F6-043CF3CB95B2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6577" y="26713"/>
            <a:ext cx="1002766" cy="1281313"/>
          </a:xfrm>
          <a:prstGeom prst="rect">
            <a:avLst/>
          </a:prstGeom>
        </p:spPr>
      </p:pic>
      <p:sp>
        <p:nvSpPr>
          <p:cNvPr id="10" name="Speech Bubble: Rectangle with Corners Rounded 9">
            <a:hlinkClick r:id="" action="ppaction://noaction">
              <a:snd r:embed="rId7" name="T3_W6F_6.1.wav"/>
            </a:hlinkClick>
            <a:extLst>
              <a:ext uri="{FF2B5EF4-FFF2-40B4-BE49-F238E27FC236}">
                <a16:creationId xmlns:a16="http://schemas.microsoft.com/office/drawing/2014/main" id="{94B4CB56-EF9F-4AEF-B7BF-2923058BCD20}"/>
              </a:ext>
            </a:extLst>
          </p:cNvPr>
          <p:cNvSpPr/>
          <p:nvPr/>
        </p:nvSpPr>
        <p:spPr>
          <a:xfrm>
            <a:off x="4343400" y="128500"/>
            <a:ext cx="6415734" cy="518040"/>
          </a:xfrm>
          <a:prstGeom prst="wedgeRoundRectCallout">
            <a:avLst>
              <a:gd name="adj1" fmla="val -60956"/>
              <a:gd name="adj2" fmla="val -7233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Google Shape;108;p3">
            <a:hlinkClick r:id="" action="ppaction://noaction">
              <a:snd r:embed="rId7" name="T3_W6F_6.1.wav"/>
            </a:hlinkClick>
            <a:extLst>
              <a:ext uri="{FF2B5EF4-FFF2-40B4-BE49-F238E27FC236}">
                <a16:creationId xmlns:a16="http://schemas.microsoft.com/office/drawing/2014/main" id="{39D3A182-FBA6-4321-AA9A-48BA16223793}"/>
              </a:ext>
            </a:extLst>
          </p:cNvPr>
          <p:cNvSpPr txBox="1"/>
          <p:nvPr/>
        </p:nvSpPr>
        <p:spPr>
          <a:xfrm>
            <a:off x="4427518" y="151344"/>
            <a:ext cx="7020495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Hör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zu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.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Ist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die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Antwort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A, B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oder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C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richtig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?</a:t>
            </a:r>
            <a:endParaRPr kumimoji="0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29" name="CustomShape 23">
            <a:extLst>
              <a:ext uri="{FF2B5EF4-FFF2-40B4-BE49-F238E27FC236}">
                <a16:creationId xmlns:a16="http://schemas.microsoft.com/office/drawing/2014/main" id="{A375B198-274D-4AEA-8FF9-4C1A05ADEC30}"/>
              </a:ext>
            </a:extLst>
          </p:cNvPr>
          <p:cNvSpPr/>
          <p:nvPr/>
        </p:nvSpPr>
        <p:spPr>
          <a:xfrm>
            <a:off x="4045703" y="2263461"/>
            <a:ext cx="464040" cy="396360"/>
          </a:xfrm>
          <a:prstGeom prst="actionButtonBlank">
            <a:avLst/>
          </a:prstGeom>
          <a:solidFill>
            <a:srgbClr val="29C1FA"/>
          </a:solidFill>
          <a:ln>
            <a:solidFill>
              <a:srgbClr val="002060"/>
            </a:solidFill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A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1" name="CustomShape 23">
            <a:extLst>
              <a:ext uri="{FF2B5EF4-FFF2-40B4-BE49-F238E27FC236}">
                <a16:creationId xmlns:a16="http://schemas.microsoft.com/office/drawing/2014/main" id="{6F026A5A-9BE0-4851-9FCB-C68FC19AF03E}"/>
              </a:ext>
            </a:extLst>
          </p:cNvPr>
          <p:cNvSpPr/>
          <p:nvPr/>
        </p:nvSpPr>
        <p:spPr>
          <a:xfrm>
            <a:off x="4045703" y="3775826"/>
            <a:ext cx="464040" cy="396360"/>
          </a:xfrm>
          <a:prstGeom prst="actionButtonBlank">
            <a:avLst/>
          </a:prstGeom>
          <a:solidFill>
            <a:srgbClr val="29C1FA"/>
          </a:solidFill>
          <a:ln>
            <a:solidFill>
              <a:srgbClr val="002060"/>
            </a:solidFill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B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2" name="CustomShape 23">
            <a:extLst>
              <a:ext uri="{FF2B5EF4-FFF2-40B4-BE49-F238E27FC236}">
                <a16:creationId xmlns:a16="http://schemas.microsoft.com/office/drawing/2014/main" id="{47868512-B580-4557-AC64-9A1CFB3F3E1B}"/>
              </a:ext>
            </a:extLst>
          </p:cNvPr>
          <p:cNvSpPr/>
          <p:nvPr/>
        </p:nvSpPr>
        <p:spPr>
          <a:xfrm>
            <a:off x="4045703" y="5419243"/>
            <a:ext cx="464040" cy="396360"/>
          </a:xfrm>
          <a:prstGeom prst="actionButtonBlank">
            <a:avLst/>
          </a:prstGeom>
          <a:solidFill>
            <a:srgbClr val="29C1FA"/>
          </a:solidFill>
          <a:ln>
            <a:solidFill>
              <a:srgbClr val="002060"/>
            </a:solidFill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C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7586A1E-6F1B-240A-4E5E-F4B1B7FA9ED7}"/>
              </a:ext>
            </a:extLst>
          </p:cNvPr>
          <p:cNvSpPr txBox="1"/>
          <p:nvPr/>
        </p:nvSpPr>
        <p:spPr>
          <a:xfrm>
            <a:off x="123171" y="800133"/>
            <a:ext cx="106359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>
                <a:solidFill>
                  <a:srgbClr val="002060"/>
                </a:solidFill>
              </a:rPr>
              <a:t>Lias</a:t>
            </a:r>
            <a:r>
              <a:rPr lang="en-GB" sz="2400" dirty="0">
                <a:solidFill>
                  <a:srgbClr val="002060"/>
                </a:solidFill>
              </a:rPr>
              <a:t> is asking his friends what they would like to do over the holidays.</a:t>
            </a:r>
          </a:p>
        </p:txBody>
      </p:sp>
      <p:pic>
        <p:nvPicPr>
          <p:cNvPr id="6" name="Picture 5" descr="A cartoon of a person&#10;&#10;Description automatically generated">
            <a:extLst>
              <a:ext uri="{FF2B5EF4-FFF2-40B4-BE49-F238E27FC236}">
                <a16:creationId xmlns:a16="http://schemas.microsoft.com/office/drawing/2014/main" id="{3F73068C-9BED-2BB0-E991-370481A6751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350" y="2105183"/>
            <a:ext cx="1158762" cy="441498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3802FF37-53EB-71A4-D293-9E1D5FA12AAB}"/>
              </a:ext>
            </a:extLst>
          </p:cNvPr>
          <p:cNvSpPr txBox="1"/>
          <p:nvPr/>
        </p:nvSpPr>
        <p:spPr>
          <a:xfrm>
            <a:off x="4729018" y="2230808"/>
            <a:ext cx="48029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</a:rPr>
              <a:t>Er </a:t>
            </a:r>
            <a:r>
              <a:rPr lang="en-GB" sz="2400" dirty="0" err="1">
                <a:solidFill>
                  <a:srgbClr val="002060"/>
                </a:solidFill>
              </a:rPr>
              <a:t>möchte</a:t>
            </a:r>
            <a:r>
              <a:rPr lang="en-GB" sz="2400" dirty="0">
                <a:solidFill>
                  <a:srgbClr val="002060"/>
                </a:solidFill>
              </a:rPr>
              <a:t> </a:t>
            </a:r>
            <a:r>
              <a:rPr lang="en-GB" sz="2400" dirty="0" err="1">
                <a:solidFill>
                  <a:srgbClr val="002060"/>
                </a:solidFill>
              </a:rPr>
              <a:t>schreiben</a:t>
            </a:r>
            <a:r>
              <a:rPr lang="en-GB" sz="2400" dirty="0">
                <a:solidFill>
                  <a:srgbClr val="002060"/>
                </a:solidFill>
              </a:rPr>
              <a:t>.</a:t>
            </a:r>
          </a:p>
        </p:txBody>
      </p:sp>
      <p:pic>
        <p:nvPicPr>
          <p:cNvPr id="42" name="Picture 41">
            <a:hlinkClick r:id="" action="ppaction://noaction">
              <a:snd r:embed="rId9" name="T3_W6F_6.4.wav"/>
            </a:hlinkClick>
            <a:extLst>
              <a:ext uri="{FF2B5EF4-FFF2-40B4-BE49-F238E27FC236}">
                <a16:creationId xmlns:a16="http://schemas.microsoft.com/office/drawing/2014/main" id="{C5CF71E5-E46C-F13C-3395-E748BA9968F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9732" y="2162413"/>
            <a:ext cx="891104" cy="84047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B4ACF03C-C7E9-06CD-00DE-700FB552B456}"/>
              </a:ext>
            </a:extLst>
          </p:cNvPr>
          <p:cNvSpPr txBox="1"/>
          <p:nvPr/>
        </p:nvSpPr>
        <p:spPr>
          <a:xfrm>
            <a:off x="4729018" y="3738882"/>
            <a:ext cx="55084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</a:rPr>
              <a:t>Ich </a:t>
            </a:r>
            <a:r>
              <a:rPr lang="en-GB" sz="2400" dirty="0" err="1">
                <a:solidFill>
                  <a:srgbClr val="002060"/>
                </a:solidFill>
              </a:rPr>
              <a:t>möchte</a:t>
            </a:r>
            <a:r>
              <a:rPr lang="en-GB" sz="2400" dirty="0">
                <a:solidFill>
                  <a:srgbClr val="002060"/>
                </a:solidFill>
              </a:rPr>
              <a:t> das </a:t>
            </a:r>
            <a:r>
              <a:rPr lang="en-GB" sz="2400" dirty="0" err="1">
                <a:solidFill>
                  <a:srgbClr val="002060"/>
                </a:solidFill>
              </a:rPr>
              <a:t>montags</a:t>
            </a:r>
            <a:r>
              <a:rPr lang="en-GB" sz="2400" dirty="0">
                <a:solidFill>
                  <a:srgbClr val="002060"/>
                </a:solidFill>
              </a:rPr>
              <a:t> </a:t>
            </a:r>
            <a:r>
              <a:rPr lang="en-GB" sz="2400" dirty="0" err="1">
                <a:solidFill>
                  <a:srgbClr val="002060"/>
                </a:solidFill>
              </a:rPr>
              <a:t>machen</a:t>
            </a:r>
            <a:r>
              <a:rPr lang="en-GB" sz="2400" dirty="0">
                <a:solidFill>
                  <a:srgbClr val="002060"/>
                </a:solidFill>
              </a:rPr>
              <a:t>.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A5DA3016-BA3A-A077-A760-79CD891300AB}"/>
              </a:ext>
            </a:extLst>
          </p:cNvPr>
          <p:cNvSpPr txBox="1"/>
          <p:nvPr/>
        </p:nvSpPr>
        <p:spPr>
          <a:xfrm>
            <a:off x="4729018" y="5400389"/>
            <a:ext cx="48029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</a:rPr>
              <a:t>Ich </a:t>
            </a:r>
            <a:r>
              <a:rPr lang="en-GB" sz="2400" dirty="0" err="1">
                <a:solidFill>
                  <a:srgbClr val="002060"/>
                </a:solidFill>
              </a:rPr>
              <a:t>möchte</a:t>
            </a:r>
            <a:r>
              <a:rPr lang="en-GB" sz="2400" dirty="0">
                <a:solidFill>
                  <a:srgbClr val="002060"/>
                </a:solidFill>
              </a:rPr>
              <a:t> Sport </a:t>
            </a:r>
            <a:r>
              <a:rPr lang="en-GB" sz="2400" dirty="0" err="1">
                <a:solidFill>
                  <a:srgbClr val="002060"/>
                </a:solidFill>
              </a:rPr>
              <a:t>machen</a:t>
            </a:r>
            <a:r>
              <a:rPr lang="en-GB" sz="2400" dirty="0">
                <a:solidFill>
                  <a:srgbClr val="002060"/>
                </a:solidFill>
              </a:rPr>
              <a:t>.</a:t>
            </a: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5BD3CD3B-7F06-FFC6-E010-78BF354122E4}"/>
              </a:ext>
            </a:extLst>
          </p:cNvPr>
          <p:cNvSpPr/>
          <p:nvPr/>
        </p:nvSpPr>
        <p:spPr>
          <a:xfrm>
            <a:off x="3927553" y="5321974"/>
            <a:ext cx="5420412" cy="618494"/>
          </a:xfrm>
          <a:prstGeom prst="roundRect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Picture 3" descr="A cartoon of a person in a red dress&#10;&#10;Description automatically generated">
            <a:extLst>
              <a:ext uri="{FF2B5EF4-FFF2-40B4-BE49-F238E27FC236}">
                <a16:creationId xmlns:a16="http://schemas.microsoft.com/office/drawing/2014/main" id="{EDF4AB33-F50C-FB59-4833-6C3E0637EFC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7642" y="2016544"/>
            <a:ext cx="1760863" cy="4503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557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3_W6F_6.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 descr="Teacher">
            <a:extLst>
              <a:ext uri="{FF2B5EF4-FFF2-40B4-BE49-F238E27FC236}">
                <a16:creationId xmlns:a16="http://schemas.microsoft.com/office/drawing/2014/main" id="{BE69B15C-8C78-48A0-8F08-A6AE2FC48FC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045675" y="-81017"/>
            <a:ext cx="914400" cy="914400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7E031832-ABD9-475E-93D8-98F704ADE5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725" y="144150"/>
            <a:ext cx="2869907" cy="523220"/>
          </a:xfrm>
        </p:spPr>
        <p:txBody>
          <a:bodyPr>
            <a:noAutofit/>
          </a:bodyPr>
          <a:lstStyle/>
          <a:p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 up 3</a:t>
            </a:r>
            <a:endParaRPr lang="en-GB" sz="3200" dirty="0"/>
          </a:p>
        </p:txBody>
      </p:sp>
      <p:sp>
        <p:nvSpPr>
          <p:cNvPr id="30" name="Google Shape;119;p1">
            <a:extLst>
              <a:ext uri="{FF2B5EF4-FFF2-40B4-BE49-F238E27FC236}">
                <a16:creationId xmlns:a16="http://schemas.microsoft.com/office/drawing/2014/main" id="{32B2FA15-5DA8-4C4C-AE80-A88014C07B0D}"/>
              </a:ext>
            </a:extLst>
          </p:cNvPr>
          <p:cNvSpPr/>
          <p:nvPr/>
        </p:nvSpPr>
        <p:spPr>
          <a:xfrm>
            <a:off x="86227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B87C8E3-AC18-4D34-BA56-AA2D96EC25CE}"/>
              </a:ext>
            </a:extLst>
          </p:cNvPr>
          <p:cNvSpPr txBox="1">
            <a:spLocks/>
          </p:cNvSpPr>
          <p:nvPr/>
        </p:nvSpPr>
        <p:spPr>
          <a:xfrm>
            <a:off x="11245010" y="1239720"/>
            <a:ext cx="946990" cy="42481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hören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pic>
        <p:nvPicPr>
          <p:cNvPr id="9" name="Picture 8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2C155046-F919-4205-A1F6-043CF3CB95B2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6577" y="26713"/>
            <a:ext cx="1002766" cy="1281313"/>
          </a:xfrm>
          <a:prstGeom prst="rect">
            <a:avLst/>
          </a:prstGeom>
        </p:spPr>
      </p:pic>
      <p:sp>
        <p:nvSpPr>
          <p:cNvPr id="10" name="Speech Bubble: Rectangle with Corners Rounded 9">
            <a:hlinkClick r:id="" action="ppaction://noaction">
              <a:snd r:embed="rId7" name="T3_W6F_6.1.wav"/>
            </a:hlinkClick>
            <a:extLst>
              <a:ext uri="{FF2B5EF4-FFF2-40B4-BE49-F238E27FC236}">
                <a16:creationId xmlns:a16="http://schemas.microsoft.com/office/drawing/2014/main" id="{94B4CB56-EF9F-4AEF-B7BF-2923058BCD20}"/>
              </a:ext>
            </a:extLst>
          </p:cNvPr>
          <p:cNvSpPr/>
          <p:nvPr/>
        </p:nvSpPr>
        <p:spPr>
          <a:xfrm>
            <a:off x="4343400" y="128500"/>
            <a:ext cx="6415734" cy="518040"/>
          </a:xfrm>
          <a:prstGeom prst="wedgeRoundRectCallout">
            <a:avLst>
              <a:gd name="adj1" fmla="val -60956"/>
              <a:gd name="adj2" fmla="val -7233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Google Shape;108;p3">
            <a:hlinkClick r:id="" action="ppaction://noaction">
              <a:snd r:embed="rId7" name="T3_W6F_6.1.wav"/>
            </a:hlinkClick>
            <a:extLst>
              <a:ext uri="{FF2B5EF4-FFF2-40B4-BE49-F238E27FC236}">
                <a16:creationId xmlns:a16="http://schemas.microsoft.com/office/drawing/2014/main" id="{39D3A182-FBA6-4321-AA9A-48BA16223793}"/>
              </a:ext>
            </a:extLst>
          </p:cNvPr>
          <p:cNvSpPr txBox="1"/>
          <p:nvPr/>
        </p:nvSpPr>
        <p:spPr>
          <a:xfrm>
            <a:off x="4427518" y="151344"/>
            <a:ext cx="7020495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Hör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zu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.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Ist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die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Antwort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A, B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oder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C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richtig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?</a:t>
            </a:r>
            <a:endParaRPr kumimoji="0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29" name="CustomShape 23">
            <a:extLst>
              <a:ext uri="{FF2B5EF4-FFF2-40B4-BE49-F238E27FC236}">
                <a16:creationId xmlns:a16="http://schemas.microsoft.com/office/drawing/2014/main" id="{A375B198-274D-4AEA-8FF9-4C1A05ADEC30}"/>
              </a:ext>
            </a:extLst>
          </p:cNvPr>
          <p:cNvSpPr/>
          <p:nvPr/>
        </p:nvSpPr>
        <p:spPr>
          <a:xfrm>
            <a:off x="4045703" y="2263461"/>
            <a:ext cx="464040" cy="396360"/>
          </a:xfrm>
          <a:prstGeom prst="actionButtonBlank">
            <a:avLst/>
          </a:prstGeom>
          <a:solidFill>
            <a:srgbClr val="29C1FA"/>
          </a:solidFill>
          <a:ln>
            <a:solidFill>
              <a:srgbClr val="002060"/>
            </a:solidFill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A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1" name="CustomShape 23">
            <a:extLst>
              <a:ext uri="{FF2B5EF4-FFF2-40B4-BE49-F238E27FC236}">
                <a16:creationId xmlns:a16="http://schemas.microsoft.com/office/drawing/2014/main" id="{6F026A5A-9BE0-4851-9FCB-C68FC19AF03E}"/>
              </a:ext>
            </a:extLst>
          </p:cNvPr>
          <p:cNvSpPr/>
          <p:nvPr/>
        </p:nvSpPr>
        <p:spPr>
          <a:xfrm>
            <a:off x="4045703" y="3775826"/>
            <a:ext cx="464040" cy="396360"/>
          </a:xfrm>
          <a:prstGeom prst="actionButtonBlank">
            <a:avLst/>
          </a:prstGeom>
          <a:solidFill>
            <a:srgbClr val="29C1FA"/>
          </a:solidFill>
          <a:ln>
            <a:solidFill>
              <a:srgbClr val="002060"/>
            </a:solidFill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B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2" name="CustomShape 23">
            <a:extLst>
              <a:ext uri="{FF2B5EF4-FFF2-40B4-BE49-F238E27FC236}">
                <a16:creationId xmlns:a16="http://schemas.microsoft.com/office/drawing/2014/main" id="{47868512-B580-4557-AC64-9A1CFB3F3E1B}"/>
              </a:ext>
            </a:extLst>
          </p:cNvPr>
          <p:cNvSpPr/>
          <p:nvPr/>
        </p:nvSpPr>
        <p:spPr>
          <a:xfrm>
            <a:off x="4045703" y="5419243"/>
            <a:ext cx="464040" cy="396360"/>
          </a:xfrm>
          <a:prstGeom prst="actionButtonBlank">
            <a:avLst/>
          </a:prstGeom>
          <a:solidFill>
            <a:srgbClr val="29C1FA"/>
          </a:solidFill>
          <a:ln>
            <a:solidFill>
              <a:srgbClr val="002060"/>
            </a:solidFill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C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7586A1E-6F1B-240A-4E5E-F4B1B7FA9ED7}"/>
              </a:ext>
            </a:extLst>
          </p:cNvPr>
          <p:cNvSpPr txBox="1"/>
          <p:nvPr/>
        </p:nvSpPr>
        <p:spPr>
          <a:xfrm>
            <a:off x="123171" y="800133"/>
            <a:ext cx="106359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>
                <a:solidFill>
                  <a:srgbClr val="002060"/>
                </a:solidFill>
              </a:rPr>
              <a:t>Lias</a:t>
            </a:r>
            <a:r>
              <a:rPr lang="en-GB" sz="2400" dirty="0">
                <a:solidFill>
                  <a:srgbClr val="002060"/>
                </a:solidFill>
              </a:rPr>
              <a:t> is asking his friends what they would like to do over the holidays.</a:t>
            </a:r>
          </a:p>
        </p:txBody>
      </p:sp>
      <p:pic>
        <p:nvPicPr>
          <p:cNvPr id="6" name="Picture 5" descr="A cartoon of a person&#10;&#10;Description automatically generated">
            <a:extLst>
              <a:ext uri="{FF2B5EF4-FFF2-40B4-BE49-F238E27FC236}">
                <a16:creationId xmlns:a16="http://schemas.microsoft.com/office/drawing/2014/main" id="{3F73068C-9BED-2BB0-E991-370481A6751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350" y="2105183"/>
            <a:ext cx="1158762" cy="441498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3802FF37-53EB-71A4-D293-9E1D5FA12AAB}"/>
              </a:ext>
            </a:extLst>
          </p:cNvPr>
          <p:cNvSpPr txBox="1"/>
          <p:nvPr/>
        </p:nvSpPr>
        <p:spPr>
          <a:xfrm>
            <a:off x="4729018" y="2230808"/>
            <a:ext cx="48029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</a:rPr>
              <a:t>Sie </a:t>
            </a:r>
            <a:r>
              <a:rPr lang="en-GB" sz="2400" dirty="0" err="1">
                <a:solidFill>
                  <a:srgbClr val="002060"/>
                </a:solidFill>
              </a:rPr>
              <a:t>möchte</a:t>
            </a:r>
            <a:r>
              <a:rPr lang="en-GB" sz="2400" dirty="0">
                <a:solidFill>
                  <a:srgbClr val="002060"/>
                </a:solidFill>
              </a:rPr>
              <a:t> </a:t>
            </a:r>
            <a:r>
              <a:rPr lang="en-GB" sz="2400" dirty="0" err="1">
                <a:solidFill>
                  <a:srgbClr val="002060"/>
                </a:solidFill>
              </a:rPr>
              <a:t>heute</a:t>
            </a:r>
            <a:r>
              <a:rPr lang="en-GB" sz="2400" dirty="0">
                <a:solidFill>
                  <a:srgbClr val="002060"/>
                </a:solidFill>
              </a:rPr>
              <a:t> </a:t>
            </a:r>
            <a:r>
              <a:rPr lang="en-GB" sz="2400" dirty="0" err="1">
                <a:solidFill>
                  <a:srgbClr val="002060"/>
                </a:solidFill>
              </a:rPr>
              <a:t>fahren</a:t>
            </a:r>
            <a:r>
              <a:rPr lang="en-GB" sz="2400" dirty="0">
                <a:solidFill>
                  <a:srgbClr val="002060"/>
                </a:solidFill>
              </a:rPr>
              <a:t>.</a:t>
            </a:r>
          </a:p>
        </p:txBody>
      </p:sp>
      <p:pic>
        <p:nvPicPr>
          <p:cNvPr id="42" name="Picture 41">
            <a:hlinkClick r:id="" action="ppaction://noaction">
              <a:snd r:embed="rId9" name="T3_W6F_6.6.wav"/>
            </a:hlinkClick>
            <a:extLst>
              <a:ext uri="{FF2B5EF4-FFF2-40B4-BE49-F238E27FC236}">
                <a16:creationId xmlns:a16="http://schemas.microsoft.com/office/drawing/2014/main" id="{C5CF71E5-E46C-F13C-3395-E748BA9968F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9732" y="2162413"/>
            <a:ext cx="891104" cy="84047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B4ACF03C-C7E9-06CD-00DE-700FB552B456}"/>
              </a:ext>
            </a:extLst>
          </p:cNvPr>
          <p:cNvSpPr txBox="1"/>
          <p:nvPr/>
        </p:nvSpPr>
        <p:spPr>
          <a:xfrm>
            <a:off x="4729018" y="3738882"/>
            <a:ext cx="55084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</a:rPr>
              <a:t>Sie </a:t>
            </a:r>
            <a:r>
              <a:rPr lang="en-GB" sz="2400" dirty="0" err="1">
                <a:solidFill>
                  <a:srgbClr val="002060"/>
                </a:solidFill>
              </a:rPr>
              <a:t>möchte</a:t>
            </a:r>
            <a:r>
              <a:rPr lang="en-GB" sz="2400" dirty="0">
                <a:solidFill>
                  <a:srgbClr val="002060"/>
                </a:solidFill>
              </a:rPr>
              <a:t> </a:t>
            </a:r>
            <a:r>
              <a:rPr lang="en-GB" sz="2400" dirty="0" err="1">
                <a:solidFill>
                  <a:srgbClr val="002060"/>
                </a:solidFill>
              </a:rPr>
              <a:t>Gitarre</a:t>
            </a:r>
            <a:r>
              <a:rPr lang="en-GB" sz="2400" dirty="0">
                <a:solidFill>
                  <a:srgbClr val="002060"/>
                </a:solidFill>
              </a:rPr>
              <a:t> </a:t>
            </a:r>
            <a:r>
              <a:rPr lang="en-GB" sz="2400" dirty="0" err="1">
                <a:solidFill>
                  <a:srgbClr val="002060"/>
                </a:solidFill>
              </a:rPr>
              <a:t>spielen</a:t>
            </a:r>
            <a:r>
              <a:rPr lang="en-GB" sz="2400" dirty="0">
                <a:solidFill>
                  <a:srgbClr val="002060"/>
                </a:solidFill>
              </a:rPr>
              <a:t>.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A5DA3016-BA3A-A077-A760-79CD891300AB}"/>
              </a:ext>
            </a:extLst>
          </p:cNvPr>
          <p:cNvSpPr txBox="1"/>
          <p:nvPr/>
        </p:nvSpPr>
        <p:spPr>
          <a:xfrm>
            <a:off x="4729018" y="5400389"/>
            <a:ext cx="48029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</a:rPr>
              <a:t>Ja, </a:t>
            </a:r>
            <a:r>
              <a:rPr lang="en-GB" sz="2400" dirty="0" err="1">
                <a:solidFill>
                  <a:srgbClr val="002060"/>
                </a:solidFill>
              </a:rPr>
              <a:t>sie</a:t>
            </a:r>
            <a:r>
              <a:rPr lang="en-GB" sz="2400" dirty="0">
                <a:solidFill>
                  <a:srgbClr val="002060"/>
                </a:solidFill>
              </a:rPr>
              <a:t> </a:t>
            </a:r>
            <a:r>
              <a:rPr lang="en-GB" sz="2400" dirty="0" err="1">
                <a:solidFill>
                  <a:srgbClr val="002060"/>
                </a:solidFill>
              </a:rPr>
              <a:t>möchte</a:t>
            </a:r>
            <a:r>
              <a:rPr lang="en-GB" sz="2400" dirty="0">
                <a:solidFill>
                  <a:srgbClr val="002060"/>
                </a:solidFill>
              </a:rPr>
              <a:t> </a:t>
            </a:r>
            <a:r>
              <a:rPr lang="en-GB" sz="2400" dirty="0" err="1">
                <a:solidFill>
                  <a:srgbClr val="002060"/>
                </a:solidFill>
              </a:rPr>
              <a:t>fahren</a:t>
            </a:r>
            <a:r>
              <a:rPr lang="en-GB" sz="2400" dirty="0">
                <a:solidFill>
                  <a:srgbClr val="002060"/>
                </a:solidFill>
              </a:rPr>
              <a:t>.</a:t>
            </a: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5BD3CD3B-7F06-FFC6-E010-78BF354122E4}"/>
              </a:ext>
            </a:extLst>
          </p:cNvPr>
          <p:cNvSpPr/>
          <p:nvPr/>
        </p:nvSpPr>
        <p:spPr>
          <a:xfrm>
            <a:off x="3960075" y="2152393"/>
            <a:ext cx="5420412" cy="618494"/>
          </a:xfrm>
          <a:prstGeom prst="roundRect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Picture 3" descr="A cartoon of a person in a red dress&#10;&#10;Description automatically generated">
            <a:extLst>
              <a:ext uri="{FF2B5EF4-FFF2-40B4-BE49-F238E27FC236}">
                <a16:creationId xmlns:a16="http://schemas.microsoft.com/office/drawing/2014/main" id="{EDF4AB33-F50C-FB59-4833-6C3E0637EFC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7642" y="2016544"/>
            <a:ext cx="1760863" cy="4503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8166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3_W6F_6.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 descr="Teacher">
            <a:extLst>
              <a:ext uri="{FF2B5EF4-FFF2-40B4-BE49-F238E27FC236}">
                <a16:creationId xmlns:a16="http://schemas.microsoft.com/office/drawing/2014/main" id="{BE69B15C-8C78-48A0-8F08-A6AE2FC48FC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045675" y="-81017"/>
            <a:ext cx="914400" cy="914400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7E031832-ABD9-475E-93D8-98F704ADE5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725" y="144150"/>
            <a:ext cx="2869907" cy="523220"/>
          </a:xfrm>
        </p:spPr>
        <p:txBody>
          <a:bodyPr>
            <a:noAutofit/>
          </a:bodyPr>
          <a:lstStyle/>
          <a:p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 up 3</a:t>
            </a:r>
            <a:endParaRPr lang="en-GB" sz="3200" dirty="0"/>
          </a:p>
        </p:txBody>
      </p:sp>
      <p:sp>
        <p:nvSpPr>
          <p:cNvPr id="30" name="Google Shape;119;p1">
            <a:extLst>
              <a:ext uri="{FF2B5EF4-FFF2-40B4-BE49-F238E27FC236}">
                <a16:creationId xmlns:a16="http://schemas.microsoft.com/office/drawing/2014/main" id="{32B2FA15-5DA8-4C4C-AE80-A88014C07B0D}"/>
              </a:ext>
            </a:extLst>
          </p:cNvPr>
          <p:cNvSpPr/>
          <p:nvPr/>
        </p:nvSpPr>
        <p:spPr>
          <a:xfrm>
            <a:off x="86227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B87C8E3-AC18-4D34-BA56-AA2D96EC25CE}"/>
              </a:ext>
            </a:extLst>
          </p:cNvPr>
          <p:cNvSpPr txBox="1">
            <a:spLocks/>
          </p:cNvSpPr>
          <p:nvPr/>
        </p:nvSpPr>
        <p:spPr>
          <a:xfrm>
            <a:off x="11245010" y="1239720"/>
            <a:ext cx="946990" cy="42481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hören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pic>
        <p:nvPicPr>
          <p:cNvPr id="9" name="Picture 8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2C155046-F919-4205-A1F6-043CF3CB95B2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6577" y="26713"/>
            <a:ext cx="1002766" cy="1281313"/>
          </a:xfrm>
          <a:prstGeom prst="rect">
            <a:avLst/>
          </a:prstGeom>
        </p:spPr>
      </p:pic>
      <p:sp>
        <p:nvSpPr>
          <p:cNvPr id="10" name="Speech Bubble: Rectangle with Corners Rounded 9">
            <a:hlinkClick r:id="" action="ppaction://noaction">
              <a:snd r:embed="rId7" name="T3_W6F_6.1.wav"/>
            </a:hlinkClick>
            <a:extLst>
              <a:ext uri="{FF2B5EF4-FFF2-40B4-BE49-F238E27FC236}">
                <a16:creationId xmlns:a16="http://schemas.microsoft.com/office/drawing/2014/main" id="{94B4CB56-EF9F-4AEF-B7BF-2923058BCD20}"/>
              </a:ext>
            </a:extLst>
          </p:cNvPr>
          <p:cNvSpPr/>
          <p:nvPr/>
        </p:nvSpPr>
        <p:spPr>
          <a:xfrm>
            <a:off x="4343400" y="128500"/>
            <a:ext cx="6415734" cy="518040"/>
          </a:xfrm>
          <a:prstGeom prst="wedgeRoundRectCallout">
            <a:avLst>
              <a:gd name="adj1" fmla="val -60956"/>
              <a:gd name="adj2" fmla="val -7233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Google Shape;108;p3">
            <a:hlinkClick r:id="" action="ppaction://noaction">
              <a:snd r:embed="rId7" name="T3_W6F_6.1.wav"/>
            </a:hlinkClick>
            <a:extLst>
              <a:ext uri="{FF2B5EF4-FFF2-40B4-BE49-F238E27FC236}">
                <a16:creationId xmlns:a16="http://schemas.microsoft.com/office/drawing/2014/main" id="{39D3A182-FBA6-4321-AA9A-48BA16223793}"/>
              </a:ext>
            </a:extLst>
          </p:cNvPr>
          <p:cNvSpPr txBox="1"/>
          <p:nvPr/>
        </p:nvSpPr>
        <p:spPr>
          <a:xfrm>
            <a:off x="4427518" y="151344"/>
            <a:ext cx="7020495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Hör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zu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.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Ist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die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Antwort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A, B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oder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C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richtig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?</a:t>
            </a:r>
            <a:endParaRPr kumimoji="0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29" name="CustomShape 23">
            <a:extLst>
              <a:ext uri="{FF2B5EF4-FFF2-40B4-BE49-F238E27FC236}">
                <a16:creationId xmlns:a16="http://schemas.microsoft.com/office/drawing/2014/main" id="{A375B198-274D-4AEA-8FF9-4C1A05ADEC30}"/>
              </a:ext>
            </a:extLst>
          </p:cNvPr>
          <p:cNvSpPr/>
          <p:nvPr/>
        </p:nvSpPr>
        <p:spPr>
          <a:xfrm>
            <a:off x="4045703" y="2263461"/>
            <a:ext cx="464040" cy="396360"/>
          </a:xfrm>
          <a:prstGeom prst="actionButtonBlank">
            <a:avLst/>
          </a:prstGeom>
          <a:solidFill>
            <a:srgbClr val="29C1FA"/>
          </a:solidFill>
          <a:ln>
            <a:solidFill>
              <a:srgbClr val="002060"/>
            </a:solidFill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A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1" name="CustomShape 23">
            <a:extLst>
              <a:ext uri="{FF2B5EF4-FFF2-40B4-BE49-F238E27FC236}">
                <a16:creationId xmlns:a16="http://schemas.microsoft.com/office/drawing/2014/main" id="{6F026A5A-9BE0-4851-9FCB-C68FC19AF03E}"/>
              </a:ext>
            </a:extLst>
          </p:cNvPr>
          <p:cNvSpPr/>
          <p:nvPr/>
        </p:nvSpPr>
        <p:spPr>
          <a:xfrm>
            <a:off x="4045703" y="3775826"/>
            <a:ext cx="464040" cy="396360"/>
          </a:xfrm>
          <a:prstGeom prst="actionButtonBlank">
            <a:avLst/>
          </a:prstGeom>
          <a:solidFill>
            <a:srgbClr val="29C1FA"/>
          </a:solidFill>
          <a:ln>
            <a:solidFill>
              <a:srgbClr val="002060"/>
            </a:solidFill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B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2" name="CustomShape 23">
            <a:extLst>
              <a:ext uri="{FF2B5EF4-FFF2-40B4-BE49-F238E27FC236}">
                <a16:creationId xmlns:a16="http://schemas.microsoft.com/office/drawing/2014/main" id="{47868512-B580-4557-AC64-9A1CFB3F3E1B}"/>
              </a:ext>
            </a:extLst>
          </p:cNvPr>
          <p:cNvSpPr/>
          <p:nvPr/>
        </p:nvSpPr>
        <p:spPr>
          <a:xfrm>
            <a:off x="4045703" y="5419243"/>
            <a:ext cx="464040" cy="396360"/>
          </a:xfrm>
          <a:prstGeom prst="actionButtonBlank">
            <a:avLst/>
          </a:prstGeom>
          <a:solidFill>
            <a:srgbClr val="29C1FA"/>
          </a:solidFill>
          <a:ln>
            <a:solidFill>
              <a:srgbClr val="002060"/>
            </a:solidFill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C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7586A1E-6F1B-240A-4E5E-F4B1B7FA9ED7}"/>
              </a:ext>
            </a:extLst>
          </p:cNvPr>
          <p:cNvSpPr txBox="1"/>
          <p:nvPr/>
        </p:nvSpPr>
        <p:spPr>
          <a:xfrm>
            <a:off x="123171" y="800133"/>
            <a:ext cx="106359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>
                <a:solidFill>
                  <a:srgbClr val="002060"/>
                </a:solidFill>
              </a:rPr>
              <a:t>Lias</a:t>
            </a:r>
            <a:r>
              <a:rPr lang="en-GB" sz="2400" dirty="0">
                <a:solidFill>
                  <a:srgbClr val="002060"/>
                </a:solidFill>
              </a:rPr>
              <a:t> is asking his friends what they would like to do over the holidays.</a:t>
            </a:r>
          </a:p>
        </p:txBody>
      </p:sp>
      <p:pic>
        <p:nvPicPr>
          <p:cNvPr id="6" name="Picture 5" descr="A cartoon of a person&#10;&#10;Description automatically generated">
            <a:extLst>
              <a:ext uri="{FF2B5EF4-FFF2-40B4-BE49-F238E27FC236}">
                <a16:creationId xmlns:a16="http://schemas.microsoft.com/office/drawing/2014/main" id="{3F73068C-9BED-2BB0-E991-370481A6751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350" y="2105183"/>
            <a:ext cx="1158762" cy="441498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3802FF37-53EB-71A4-D293-9E1D5FA12AAB}"/>
              </a:ext>
            </a:extLst>
          </p:cNvPr>
          <p:cNvSpPr txBox="1"/>
          <p:nvPr/>
        </p:nvSpPr>
        <p:spPr>
          <a:xfrm>
            <a:off x="4729018" y="2230808"/>
            <a:ext cx="54204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</a:rPr>
              <a:t>Ich </a:t>
            </a:r>
            <a:r>
              <a:rPr lang="en-GB" sz="2400" dirty="0" err="1">
                <a:solidFill>
                  <a:srgbClr val="002060"/>
                </a:solidFill>
              </a:rPr>
              <a:t>möchte</a:t>
            </a:r>
            <a:r>
              <a:rPr lang="en-GB" sz="2400" dirty="0">
                <a:solidFill>
                  <a:srgbClr val="002060"/>
                </a:solidFill>
              </a:rPr>
              <a:t> </a:t>
            </a:r>
            <a:r>
              <a:rPr lang="en-GB" sz="2400" dirty="0" err="1">
                <a:solidFill>
                  <a:srgbClr val="002060"/>
                </a:solidFill>
              </a:rPr>
              <a:t>ein</a:t>
            </a:r>
            <a:r>
              <a:rPr lang="en-GB" sz="2400" dirty="0">
                <a:solidFill>
                  <a:srgbClr val="002060"/>
                </a:solidFill>
              </a:rPr>
              <a:t> </a:t>
            </a:r>
            <a:r>
              <a:rPr lang="en-GB" sz="2400" dirty="0" err="1">
                <a:solidFill>
                  <a:srgbClr val="002060"/>
                </a:solidFill>
              </a:rPr>
              <a:t>Fahrrad</a:t>
            </a:r>
            <a:r>
              <a:rPr lang="en-GB" sz="2400" dirty="0">
                <a:solidFill>
                  <a:srgbClr val="002060"/>
                </a:solidFill>
              </a:rPr>
              <a:t> </a:t>
            </a:r>
            <a:r>
              <a:rPr lang="en-GB" sz="2400" dirty="0" err="1">
                <a:solidFill>
                  <a:srgbClr val="002060"/>
                </a:solidFill>
              </a:rPr>
              <a:t>benutzen</a:t>
            </a:r>
            <a:r>
              <a:rPr lang="en-GB" sz="2400" dirty="0">
                <a:solidFill>
                  <a:srgbClr val="002060"/>
                </a:solidFill>
              </a:rPr>
              <a:t>.</a:t>
            </a:r>
          </a:p>
        </p:txBody>
      </p:sp>
      <p:pic>
        <p:nvPicPr>
          <p:cNvPr id="42" name="Picture 41">
            <a:hlinkClick r:id="" action="ppaction://noaction">
              <a:snd r:embed="rId9" name="T3_W6F_6.8.wav"/>
            </a:hlinkClick>
            <a:extLst>
              <a:ext uri="{FF2B5EF4-FFF2-40B4-BE49-F238E27FC236}">
                <a16:creationId xmlns:a16="http://schemas.microsoft.com/office/drawing/2014/main" id="{C5CF71E5-E46C-F13C-3395-E748BA9968F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9732" y="2162413"/>
            <a:ext cx="891104" cy="84047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B4ACF03C-C7E9-06CD-00DE-700FB552B456}"/>
              </a:ext>
            </a:extLst>
          </p:cNvPr>
          <p:cNvSpPr txBox="1"/>
          <p:nvPr/>
        </p:nvSpPr>
        <p:spPr>
          <a:xfrm>
            <a:off x="4729018" y="3738882"/>
            <a:ext cx="55084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</a:rPr>
              <a:t>Du </a:t>
            </a:r>
            <a:r>
              <a:rPr lang="en-GB" sz="2400" dirty="0" err="1">
                <a:solidFill>
                  <a:srgbClr val="002060"/>
                </a:solidFill>
              </a:rPr>
              <a:t>möchtest</a:t>
            </a:r>
            <a:r>
              <a:rPr lang="en-GB" sz="2400" dirty="0">
                <a:solidFill>
                  <a:srgbClr val="002060"/>
                </a:solidFill>
              </a:rPr>
              <a:t> Oma </a:t>
            </a:r>
            <a:r>
              <a:rPr lang="en-GB" sz="2400" dirty="0" err="1">
                <a:solidFill>
                  <a:srgbClr val="002060"/>
                </a:solidFill>
              </a:rPr>
              <a:t>besuchen</a:t>
            </a:r>
            <a:r>
              <a:rPr lang="en-GB" sz="2400" dirty="0">
                <a:solidFill>
                  <a:srgbClr val="002060"/>
                </a:solidFill>
              </a:rPr>
              <a:t>.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A5DA3016-BA3A-A077-A760-79CD891300AB}"/>
              </a:ext>
            </a:extLst>
          </p:cNvPr>
          <p:cNvSpPr txBox="1"/>
          <p:nvPr/>
        </p:nvSpPr>
        <p:spPr>
          <a:xfrm>
            <a:off x="4729018" y="5400389"/>
            <a:ext cx="51031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</a:rPr>
              <a:t>Jana </a:t>
            </a:r>
            <a:r>
              <a:rPr lang="en-GB" sz="2400" dirty="0" err="1">
                <a:solidFill>
                  <a:srgbClr val="002060"/>
                </a:solidFill>
              </a:rPr>
              <a:t>möchte</a:t>
            </a:r>
            <a:r>
              <a:rPr lang="en-GB" sz="2400" dirty="0">
                <a:solidFill>
                  <a:srgbClr val="002060"/>
                </a:solidFill>
              </a:rPr>
              <a:t> Mariem </a:t>
            </a:r>
            <a:r>
              <a:rPr lang="en-GB" sz="2400" dirty="0" err="1">
                <a:solidFill>
                  <a:srgbClr val="002060"/>
                </a:solidFill>
              </a:rPr>
              <a:t>besuchen</a:t>
            </a:r>
            <a:r>
              <a:rPr lang="en-GB" sz="2400" dirty="0">
                <a:solidFill>
                  <a:srgbClr val="002060"/>
                </a:solidFill>
              </a:rPr>
              <a:t>.</a:t>
            </a: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5BD3CD3B-7F06-FFC6-E010-78BF354122E4}"/>
              </a:ext>
            </a:extLst>
          </p:cNvPr>
          <p:cNvSpPr/>
          <p:nvPr/>
        </p:nvSpPr>
        <p:spPr>
          <a:xfrm>
            <a:off x="3960075" y="3660467"/>
            <a:ext cx="5420412" cy="618494"/>
          </a:xfrm>
          <a:prstGeom prst="roundRect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Picture 6" descr="A cartoon of a person with her hands in her pockets&#10;&#10;Description automatically generated">
            <a:extLst>
              <a:ext uri="{FF2B5EF4-FFF2-40B4-BE49-F238E27FC236}">
                <a16:creationId xmlns:a16="http://schemas.microsoft.com/office/drawing/2014/main" id="{860E1ACE-2D7F-6BA7-5C73-7B15DD127D90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80"/>
          <a:stretch/>
        </p:blipFill>
        <p:spPr>
          <a:xfrm>
            <a:off x="10237509" y="2230808"/>
            <a:ext cx="1480996" cy="4291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4642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3_W6F_6.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Custom 2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2308</Words>
  <Application>Microsoft Office PowerPoint</Application>
  <PresentationFormat>Widescreen</PresentationFormat>
  <Paragraphs>414</Paragraphs>
  <Slides>17</Slides>
  <Notes>17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7</vt:i4>
      </vt:variant>
      <vt:variant>
        <vt:lpstr>Tema</vt:lpstr>
      </vt:variant>
      <vt:variant>
        <vt:i4>3</vt:i4>
      </vt:variant>
      <vt:variant>
        <vt:lpstr>Titoli diapositive</vt:lpstr>
      </vt:variant>
      <vt:variant>
        <vt:i4>17</vt:i4>
      </vt:variant>
    </vt:vector>
  </HeadingPairs>
  <TitlesOfParts>
    <vt:vector size="27" baseType="lpstr">
      <vt:lpstr>Arial</vt:lpstr>
      <vt:lpstr>Bookshelf Symbol 7</vt:lpstr>
      <vt:lpstr>Calibri</vt:lpstr>
      <vt:lpstr>Century Gothic</vt:lpstr>
      <vt:lpstr>Modern Love</vt:lpstr>
      <vt:lpstr>Symbol</vt:lpstr>
      <vt:lpstr>Wingdings</vt:lpstr>
      <vt:lpstr>1_Office Theme</vt:lpstr>
      <vt:lpstr>Office Theme</vt:lpstr>
      <vt:lpstr>2_Office Theme</vt:lpstr>
      <vt:lpstr>Talking about activities and events</vt:lpstr>
      <vt:lpstr>Follow up 1 </vt:lpstr>
      <vt:lpstr>Follow up 2: </vt:lpstr>
      <vt:lpstr>Follow up 2: </vt:lpstr>
      <vt:lpstr>Questions</vt:lpstr>
      <vt:lpstr>Follow up 3</vt:lpstr>
      <vt:lpstr>Follow up 3</vt:lpstr>
      <vt:lpstr>Follow up 3</vt:lpstr>
      <vt:lpstr>Follow up 3</vt:lpstr>
      <vt:lpstr>Follow up 3</vt:lpstr>
      <vt:lpstr>Follow up 3</vt:lpstr>
      <vt:lpstr>Follow up 4</vt:lpstr>
      <vt:lpstr>Follow up 5a</vt:lpstr>
      <vt:lpstr>Follow up 5b</vt:lpstr>
      <vt:lpstr>Presentazione standard di PowerPoint</vt:lpstr>
      <vt:lpstr>Follow up 2: </vt:lpstr>
      <vt:lpstr>Follow up 2: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Rachel Hawkes</dc:creator>
  <cp:lastModifiedBy>Ginevra Festanti</cp:lastModifiedBy>
  <cp:revision>47</cp:revision>
  <dcterms:created xsi:type="dcterms:W3CDTF">2021-06-12T06:20:35Z</dcterms:created>
  <dcterms:modified xsi:type="dcterms:W3CDTF">2024-02-22T15:03:36Z</dcterms:modified>
</cp:coreProperties>
</file>