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57" r:id="rId4"/>
    <p:sldId id="369" r:id="rId5"/>
    <p:sldId id="944" r:id="rId6"/>
    <p:sldId id="945" r:id="rId7"/>
    <p:sldId id="972" r:id="rId8"/>
    <p:sldId id="977" r:id="rId9"/>
    <p:sldId id="978" r:id="rId10"/>
    <p:sldId id="979" r:id="rId11"/>
    <p:sldId id="980" r:id="rId12"/>
    <p:sldId id="981" r:id="rId13"/>
    <p:sldId id="982" r:id="rId14"/>
    <p:sldId id="971" r:id="rId15"/>
    <p:sldId id="973" r:id="rId16"/>
    <p:sldId id="941" r:id="rId17"/>
    <p:sldId id="962" r:id="rId18"/>
    <p:sldId id="983" r:id="rId19"/>
    <p:sldId id="9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3117" autoAdjust="0"/>
  </p:normalViewPr>
  <p:slideViewPr>
    <p:cSldViewPr snapToGrid="0">
      <p:cViewPr varScale="1">
        <p:scale>
          <a:sx n="64" d="100"/>
          <a:sy n="64" d="100"/>
        </p:scale>
        <p:origin x="32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 Information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Tradition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[1650]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[944]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international</a:t>
            </a:r>
            <a:r>
              <a:rPr lang="en-GB" sz="1800" b="1" i="0" strike="noStrike" spc="-1" baseline="0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[426]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funktionieren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[677]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er/sie/es möchte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besuchen [820] bleiben [113] Gitarre [n/a] Oma [2175]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benutzen [1119] spielen [205] Sport [945]  zu Hause [n/a]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[5/6]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Wo </a:t>
            </a:r>
            <a:r>
              <a:rPr lang="en-GB" b="0" dirty="0" err="1"/>
              <a:t>möchte</a:t>
            </a:r>
            <a:r>
              <a:rPr lang="en-GB" b="0" dirty="0"/>
              <a:t> Gabriel </a:t>
            </a:r>
            <a:r>
              <a:rPr lang="en-GB" b="0" dirty="0" err="1"/>
              <a:t>bleiben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594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[6/6]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Was </a:t>
            </a:r>
            <a:r>
              <a:rPr lang="en-GB" b="0" dirty="0" err="1"/>
              <a:t>möchtest</a:t>
            </a:r>
            <a:r>
              <a:rPr lang="en-GB" b="0" dirty="0"/>
              <a:t> du </a:t>
            </a:r>
            <a:r>
              <a:rPr lang="en-GB" b="0" dirty="0" err="1"/>
              <a:t>benutzen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322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 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</a:t>
            </a:r>
            <a:r>
              <a:rPr lang="en-GB" b="0" baseline="0" dirty="0"/>
              <a:t> of </a:t>
            </a:r>
            <a:r>
              <a:rPr lang="en-GB" b="0" baseline="0" dirty="0" err="1"/>
              <a:t>können</a:t>
            </a:r>
            <a:r>
              <a:rPr lang="en-GB" b="0" baseline="0" dirty="0"/>
              <a:t>, </a:t>
            </a:r>
            <a:r>
              <a:rPr lang="en-GB" b="0" baseline="0" dirty="0" err="1"/>
              <a:t>nicht</a:t>
            </a:r>
            <a:r>
              <a:rPr lang="en-GB" b="0" baseline="0" dirty="0"/>
              <a:t>, and </a:t>
            </a:r>
            <a:r>
              <a:rPr lang="en-GB" b="0" baseline="0" dirty="0" err="1"/>
              <a:t>kein</a:t>
            </a:r>
            <a:r>
              <a:rPr lang="en-GB" b="0" baseline="0" dirty="0"/>
              <a:t> in a written text.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Explain the task. Ronja has written to Olivia about her and </a:t>
            </a:r>
            <a:r>
              <a:rPr lang="en-GB" sz="1200" b="0" dirty="0" err="1"/>
              <a:t>Lias</a:t>
            </a:r>
            <a:r>
              <a:rPr lang="en-GB" sz="1200" b="0" dirty="0"/>
              <a:t>’ plans for the school holidays.</a:t>
            </a:r>
            <a:endParaRPr lang="en-GB" sz="1200" b="0" baseline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Pupils read the text and then answer the comprehension questions below.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Click to reveal answers and underlining under the corresponding part of the German text.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practice (speaking) in asking and answering questions using </a:t>
            </a:r>
            <a:r>
              <a:rPr lang="en-GB" b="0" dirty="0" err="1"/>
              <a:t>möcht</a:t>
            </a:r>
            <a:r>
              <a:rPr lang="en-GB" b="0" dirty="0"/>
              <a:t>-.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</a:t>
            </a:r>
            <a:r>
              <a:rPr lang="en-GB" b="0" dirty="0" err="1"/>
              <a:t>Lias</a:t>
            </a:r>
            <a:r>
              <a:rPr lang="en-GB" b="0" dirty="0"/>
              <a:t> and Ronja’s speech bubbles. Try to translate them into German as a class,</a:t>
            </a:r>
            <a:r>
              <a:rPr lang="en-GB" b="0" baseline="0" dirty="0"/>
              <a:t> and then click to reveal the German translations.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of </a:t>
            </a:r>
            <a:r>
              <a:rPr lang="en-GB" b="0" dirty="0" err="1"/>
              <a:t>möcht</a:t>
            </a:r>
            <a:r>
              <a:rPr lang="en-GB" b="0" dirty="0"/>
              <a:t>- e.g. </a:t>
            </a:r>
            <a:r>
              <a:rPr lang="en-GB" b="0" i="1" dirty="0"/>
              <a:t>Lucy </a:t>
            </a:r>
            <a:r>
              <a:rPr lang="en-GB" b="0" i="1" dirty="0" err="1"/>
              <a:t>möchte</a:t>
            </a:r>
            <a:r>
              <a:rPr lang="en-GB" b="0" i="1" dirty="0"/>
              <a:t> </a:t>
            </a:r>
            <a:r>
              <a:rPr lang="en-GB" b="0" i="1" dirty="0" err="1"/>
              <a:t>Gitarre</a:t>
            </a:r>
            <a:r>
              <a:rPr lang="en-GB" b="0" i="1" dirty="0"/>
              <a:t> </a:t>
            </a:r>
            <a:r>
              <a:rPr lang="en-GB" b="0" i="1" dirty="0" err="1"/>
              <a:t>spielen</a:t>
            </a:r>
            <a:r>
              <a:rPr lang="en-GB" b="0" i="1" dirty="0"/>
              <a:t> </a:t>
            </a:r>
            <a:r>
              <a:rPr lang="en-GB" b="0" i="1" dirty="0" err="1"/>
              <a:t>aber</a:t>
            </a:r>
            <a:r>
              <a:rPr lang="en-GB" b="0" i="1" dirty="0"/>
              <a:t> </a:t>
            </a:r>
            <a:r>
              <a:rPr lang="en-GB" b="0" i="1" dirty="0" err="1"/>
              <a:t>sie</a:t>
            </a:r>
            <a:r>
              <a:rPr lang="en-GB" b="0" i="1" dirty="0"/>
              <a:t> </a:t>
            </a:r>
            <a:r>
              <a:rPr lang="en-GB" b="0" i="1" dirty="0" err="1"/>
              <a:t>möchte</a:t>
            </a:r>
            <a:r>
              <a:rPr lang="en-GB" b="0" i="1" dirty="0"/>
              <a:t> </a:t>
            </a:r>
            <a:r>
              <a:rPr lang="en-GB" b="0" i="1" dirty="0" err="1"/>
              <a:t>nicht</a:t>
            </a:r>
            <a:r>
              <a:rPr lang="en-GB" b="0" i="1" dirty="0"/>
              <a:t> </a:t>
            </a:r>
            <a:r>
              <a:rPr lang="en-GB" b="0" i="1" dirty="0" err="1"/>
              <a:t>schreiben</a:t>
            </a:r>
            <a:r>
              <a:rPr lang="en-GB" b="0" i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</a:t>
            </a:r>
            <a:r>
              <a:rPr lang="en-GB" b="0" dirty="0" err="1"/>
              <a:t>er</a:t>
            </a:r>
            <a:r>
              <a:rPr lang="en-GB" b="0" dirty="0"/>
              <a:t>/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kann</a:t>
            </a:r>
            <a:r>
              <a:rPr lang="en-GB" b="0" dirty="0"/>
              <a:t> in 2-verb structures.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</a:t>
            </a:r>
            <a:r>
              <a:rPr lang="en-GB" b="0" dirty="0" err="1"/>
              <a:t>Lias</a:t>
            </a:r>
            <a:r>
              <a:rPr lang="en-GB" b="0" dirty="0"/>
              <a:t> and Ronja and click to bring up the table showing </a:t>
            </a:r>
            <a:r>
              <a:rPr lang="en-GB" b="0" dirty="0" err="1"/>
              <a:t>Lias</a:t>
            </a:r>
            <a:r>
              <a:rPr lang="en-GB" b="0" dirty="0"/>
              <a:t>’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for each example sentence to come up. Draw attention to use of </a:t>
            </a:r>
            <a:r>
              <a:rPr lang="en-GB" b="0" i="1" dirty="0" err="1"/>
              <a:t>keine</a:t>
            </a:r>
            <a:r>
              <a:rPr lang="en-GB" b="0" i="0" dirty="0"/>
              <a:t> in first sentence.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Ask pupils to write a few sentences based on their partner’s answers from</a:t>
            </a:r>
            <a:r>
              <a:rPr lang="en-GB" sz="1200" b="0" baseline="0" dirty="0"/>
              <a:t> the previous speaking exercise</a:t>
            </a:r>
            <a:r>
              <a:rPr lang="en-GB" sz="1200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459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296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01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[-</a:t>
            </a:r>
            <a:r>
              <a:rPr lang="en-GB" b="0" dirty="0" err="1"/>
              <a:t>tion</a:t>
            </a:r>
            <a:r>
              <a:rPr lang="en-GB" b="0" dirty="0"/>
              <a:t>] and [z]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pronouncing the [</a:t>
            </a:r>
            <a:r>
              <a:rPr lang="en-GB" b="0" dirty="0" err="1"/>
              <a:t>tion</a:t>
            </a:r>
            <a:r>
              <a:rPr lang="en-GB" b="0" dirty="0"/>
              <a:t>] and [z] correctly,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them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to reveal a callout explaining that ‘c’ in English is often ‘k’ in German. Can pupils work out what </a:t>
            </a:r>
            <a:r>
              <a:rPr lang="en-GB" b="0" dirty="0" err="1"/>
              <a:t>Konzert</a:t>
            </a:r>
            <a:r>
              <a:rPr lang="en-GB" b="0" dirty="0"/>
              <a:t> and </a:t>
            </a:r>
            <a:r>
              <a:rPr lang="en-GB" b="0" dirty="0" err="1"/>
              <a:t>funktional</a:t>
            </a:r>
            <a:r>
              <a:rPr lang="en-GB" b="0" dirty="0"/>
              <a:t> mean in English?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17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1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formation of yes/no questions by swapping the subject and verb and to teach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the formation of information questions by swapping the subject and verb.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recap the formation of yes/no questions and to teach the formation of information questions.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7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(6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questions using </a:t>
            </a:r>
            <a:r>
              <a:rPr lang="en-GB" b="0" baseline="0" dirty="0" err="1"/>
              <a:t>möcht</a:t>
            </a:r>
            <a:r>
              <a:rPr lang="en-GB" b="0" baseline="0" dirty="0"/>
              <a:t>-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audio button to hear </a:t>
            </a:r>
            <a:r>
              <a:rPr lang="en-GB" b="0" baseline="0" dirty="0" err="1"/>
              <a:t>Lias</a:t>
            </a:r>
            <a:r>
              <a:rPr lang="en-GB" b="0" baseline="0" dirty="0"/>
              <a:t>’ question. Pupils listen carefully and decide whether option A, B or C contains the correct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slides 2-6.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Wo </a:t>
            </a:r>
            <a:r>
              <a:rPr lang="en-GB" b="0" dirty="0" err="1"/>
              <a:t>möchtest</a:t>
            </a:r>
            <a:r>
              <a:rPr lang="en-GB" b="0" dirty="0"/>
              <a:t> du </a:t>
            </a:r>
            <a:r>
              <a:rPr lang="en-GB" b="0" dirty="0" err="1"/>
              <a:t>spielen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90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Was </a:t>
            </a:r>
            <a:r>
              <a:rPr lang="en-GB" b="0" dirty="0" err="1"/>
              <a:t>möchtest</a:t>
            </a:r>
            <a:r>
              <a:rPr lang="en-GB" b="0" dirty="0"/>
              <a:t> du </a:t>
            </a:r>
            <a:r>
              <a:rPr lang="en-GB" b="0" dirty="0" err="1"/>
              <a:t>machen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13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[3/6]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 err="1"/>
              <a:t>Wann</a:t>
            </a:r>
            <a:r>
              <a:rPr lang="en-GB" b="0" dirty="0"/>
              <a:t> </a:t>
            </a:r>
            <a:r>
              <a:rPr lang="en-GB" b="0" dirty="0" err="1"/>
              <a:t>möchte</a:t>
            </a:r>
            <a:r>
              <a:rPr lang="en-GB" b="0" dirty="0"/>
              <a:t> Mariem </a:t>
            </a:r>
            <a:r>
              <a:rPr lang="en-GB" b="0" dirty="0" err="1"/>
              <a:t>fahren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02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[4/6]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 err="1"/>
              <a:t>Wer</a:t>
            </a:r>
            <a:r>
              <a:rPr lang="en-GB" b="0" dirty="0"/>
              <a:t> </a:t>
            </a:r>
            <a:r>
              <a:rPr lang="en-GB" b="0" dirty="0" err="1"/>
              <a:t>möchte</a:t>
            </a:r>
            <a:r>
              <a:rPr lang="en-GB" b="0" dirty="0"/>
              <a:t> Oma </a:t>
            </a:r>
            <a:r>
              <a:rPr lang="en-GB" b="0" dirty="0" err="1"/>
              <a:t>besuchen</a:t>
            </a:r>
            <a:r>
              <a:rPr lang="en-GB" b="0" dirty="0"/>
              <a:t>?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34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50.wav"/><Relationship Id="rId7" Type="http://schemas.openxmlformats.org/officeDocument/2006/relationships/audio" Target="../media/audio51.wav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7.svg"/><Relationship Id="rId10" Type="http://schemas.openxmlformats.org/officeDocument/2006/relationships/audio" Target="../media/audio52.wav"/><Relationship Id="rId4" Type="http://schemas.openxmlformats.org/officeDocument/2006/relationships/image" Target="../media/image6.png"/><Relationship Id="rId9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53.wav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6.gif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audio" Target="../media/audio5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9.gif"/><Relationship Id="rId4" Type="http://schemas.openxmlformats.org/officeDocument/2006/relationships/audio" Target="../media/audio55.wav"/><Relationship Id="rId9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3" Type="http://schemas.openxmlformats.org/officeDocument/2006/relationships/audio" Target="../media/audio57.wav"/><Relationship Id="rId7" Type="http://schemas.openxmlformats.org/officeDocument/2006/relationships/image" Target="../media/image24.gif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11" Type="http://schemas.openxmlformats.org/officeDocument/2006/relationships/image" Target="../media/image6.png"/><Relationship Id="rId5" Type="http://schemas.openxmlformats.org/officeDocument/2006/relationships/audio" Target="../media/audio59.wav"/><Relationship Id="rId10" Type="http://schemas.openxmlformats.org/officeDocument/2006/relationships/audio" Target="../media/audio61.wav"/><Relationship Id="rId4" Type="http://schemas.openxmlformats.org/officeDocument/2006/relationships/audio" Target="../media/audio58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3.png"/><Relationship Id="rId3" Type="http://schemas.openxmlformats.org/officeDocument/2006/relationships/audio" Target="../media/audio62.wav"/><Relationship Id="rId7" Type="http://schemas.openxmlformats.org/officeDocument/2006/relationships/audio" Target="../media/audio65.wav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.gif"/><Relationship Id="rId5" Type="http://schemas.openxmlformats.org/officeDocument/2006/relationships/audio" Target="../media/audio64.wav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audio" Target="../media/audio63.wav"/><Relationship Id="rId9" Type="http://schemas.openxmlformats.org/officeDocument/2006/relationships/image" Target="../media/image7.sv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6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7.wav"/><Relationship Id="rId18" Type="http://schemas.openxmlformats.org/officeDocument/2006/relationships/audio" Target="../media/audio12.wav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audio" Target="../media/audio5.wav"/><Relationship Id="rId5" Type="http://schemas.openxmlformats.org/officeDocument/2006/relationships/audio" Target="../media/audio2.wav"/><Relationship Id="rId15" Type="http://schemas.openxmlformats.org/officeDocument/2006/relationships/audio" Target="../media/audio9.wav"/><Relationship Id="rId10" Type="http://schemas.openxmlformats.org/officeDocument/2006/relationships/audio" Target="../media/audio4.wav"/><Relationship Id="rId19" Type="http://schemas.openxmlformats.org/officeDocument/2006/relationships/audio" Target="../media/audio13.wav"/><Relationship Id="rId4" Type="http://schemas.openxmlformats.org/officeDocument/2006/relationships/image" Target="../media/image4.png"/><Relationship Id="rId9" Type="http://schemas.openxmlformats.org/officeDocument/2006/relationships/image" Target="../media/image7.sv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audio" Target="../media/audio28.wav"/><Relationship Id="rId3" Type="http://schemas.openxmlformats.org/officeDocument/2006/relationships/audio" Target="../media/audio16.wav"/><Relationship Id="rId21" Type="http://schemas.openxmlformats.org/officeDocument/2006/relationships/audio" Target="../media/audio31.wav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audio" Target="../media/audio2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6.wav"/><Relationship Id="rId20" Type="http://schemas.openxmlformats.org/officeDocument/2006/relationships/audio" Target="../media/audio3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audio" Target="../media/audio21.wav"/><Relationship Id="rId24" Type="http://schemas.openxmlformats.org/officeDocument/2006/relationships/audio" Target="../media/audio34.wav"/><Relationship Id="rId5" Type="http://schemas.openxmlformats.org/officeDocument/2006/relationships/image" Target="../media/image9.png"/><Relationship Id="rId15" Type="http://schemas.openxmlformats.org/officeDocument/2006/relationships/audio" Target="../media/audio25.wav"/><Relationship Id="rId23" Type="http://schemas.openxmlformats.org/officeDocument/2006/relationships/audio" Target="../media/audio33.wav"/><Relationship Id="rId10" Type="http://schemas.openxmlformats.org/officeDocument/2006/relationships/audio" Target="../media/audio20.wav"/><Relationship Id="rId19" Type="http://schemas.openxmlformats.org/officeDocument/2006/relationships/audio" Target="../media/audio29.wav"/><Relationship Id="rId4" Type="http://schemas.openxmlformats.org/officeDocument/2006/relationships/image" Target="../media/image8.png"/><Relationship Id="rId9" Type="http://schemas.openxmlformats.org/officeDocument/2006/relationships/audio" Target="../media/audio19.wav"/><Relationship Id="rId14" Type="http://schemas.openxmlformats.org/officeDocument/2006/relationships/audio" Target="../media/audio24.wav"/><Relationship Id="rId22" Type="http://schemas.openxmlformats.org/officeDocument/2006/relationships/audio" Target="../media/audio3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15.gif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38.wav"/><Relationship Id="rId11" Type="http://schemas.openxmlformats.org/officeDocument/2006/relationships/image" Target="../media/image13.gif"/><Relationship Id="rId5" Type="http://schemas.openxmlformats.org/officeDocument/2006/relationships/audio" Target="../media/audio37.wav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36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41.wav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7.svg"/><Relationship Id="rId10" Type="http://schemas.openxmlformats.org/officeDocument/2006/relationships/audio" Target="../media/audio43.wav"/><Relationship Id="rId4" Type="http://schemas.openxmlformats.org/officeDocument/2006/relationships/image" Target="../media/image6.png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44.wav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3.gif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audio" Target="../media/audio4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46.wav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3.gif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audio" Target="../media/audio4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48.wav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11" Type="http://schemas.openxmlformats.org/officeDocument/2006/relationships/image" Target="../media/image24.gif"/><Relationship Id="rId5" Type="http://schemas.openxmlformats.org/officeDocument/2006/relationships/image" Target="../media/image7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audio" Target="../media/audio4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-703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" y="233239"/>
            <a:ext cx="4350984" cy="1325563"/>
          </a:xfrm>
        </p:spPr>
        <p:txBody>
          <a:bodyPr>
            <a:noAutofit/>
          </a:bodyPr>
          <a:lstStyle/>
          <a:p>
            <a:pPr algn="ctr"/>
            <a:r>
              <a:rPr lang="en-GB" sz="4000" b="1" spc="-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activities and events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6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3" descr="A cartoon of a person&#10;&#10;Description automatically generated">
            <a:extLst>
              <a:ext uri="{FF2B5EF4-FFF2-40B4-BE49-F238E27FC236}">
                <a16:creationId xmlns:a16="http://schemas.microsoft.com/office/drawing/2014/main" id="{2C5F5ACF-C930-04ED-82E7-DC6E79BA49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10"/>
          <a:stretch/>
        </p:blipFill>
        <p:spPr>
          <a:xfrm>
            <a:off x="326841" y="3426815"/>
            <a:ext cx="1778267" cy="2018407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C847163-F32C-7E01-F94A-E3ABACB29B92}"/>
              </a:ext>
            </a:extLst>
          </p:cNvPr>
          <p:cNvSpPr/>
          <p:nvPr/>
        </p:nvSpPr>
        <p:spPr>
          <a:xfrm>
            <a:off x="1581376" y="2044487"/>
            <a:ext cx="2642505" cy="1861457"/>
          </a:xfrm>
          <a:prstGeom prst="cloudCallout">
            <a:avLst>
              <a:gd name="adj1" fmla="val -40606"/>
              <a:gd name="adj2" fmla="val 48465"/>
            </a:avLst>
          </a:prstGeom>
          <a:solidFill>
            <a:schemeClr val="bg1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Free beach summer vacation vector">
            <a:extLst>
              <a:ext uri="{FF2B5EF4-FFF2-40B4-BE49-F238E27FC236}">
                <a16:creationId xmlns:a16="http://schemas.microsoft.com/office/drawing/2014/main" id="{52269F3C-E88F-455A-F4C8-81BE24D4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48" y="2096865"/>
            <a:ext cx="2441359" cy="1726133"/>
          </a:xfrm>
          <a:prstGeom prst="cloudCallout">
            <a:avLst>
              <a:gd name="adj1" fmla="val -43722"/>
              <a:gd name="adj2" fmla="val 5272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8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542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nicht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bleiben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10" name="T3_W6F_6.10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kein</a:t>
            </a:r>
            <a:r>
              <a:rPr lang="en-GB" sz="2400" dirty="0">
                <a:solidFill>
                  <a:srgbClr val="002060"/>
                </a:solidFill>
              </a:rPr>
              <a:t> Spiel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510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in Biel </a:t>
            </a:r>
            <a:r>
              <a:rPr lang="en-GB" sz="2400" dirty="0" err="1">
                <a:solidFill>
                  <a:srgbClr val="002060"/>
                </a:solidFill>
              </a:rPr>
              <a:t>bleiben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60075" y="5334598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cartoon of a person in a blue and white striped shirt&#10;&#10;Description automatically generated">
            <a:extLst>
              <a:ext uri="{FF2B5EF4-FFF2-40B4-BE49-F238E27FC236}">
                <a16:creationId xmlns:a16="http://schemas.microsoft.com/office/drawing/2014/main" id="{F25E5727-E0D1-49FD-A4F0-6B24C32F51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188" y="2069293"/>
            <a:ext cx="1559481" cy="44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5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542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im</a:t>
            </a:r>
            <a:r>
              <a:rPr lang="en-GB" sz="2400" dirty="0">
                <a:solidFill>
                  <a:srgbClr val="002060"/>
                </a:solidFill>
              </a:rPr>
              <a:t> Juli </a:t>
            </a:r>
            <a:r>
              <a:rPr lang="en-GB" sz="2400" dirty="0" err="1">
                <a:solidFill>
                  <a:srgbClr val="002060"/>
                </a:solidFill>
              </a:rPr>
              <a:t>besuchen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9" name="T3_W6F_6.12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mein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Fahrrad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benutzen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5658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Fahrrad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benutzen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60075" y="3664481"/>
            <a:ext cx="6277434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artoon of a person&#10;&#10;Description automatically generated">
            <a:extLst>
              <a:ext uri="{FF2B5EF4-FFF2-40B4-BE49-F238E27FC236}">
                <a16:creationId xmlns:a16="http://schemas.microsoft.com/office/drawing/2014/main" id="{9DD9C597-9DCA-9FB2-9EE8-3FE67A56ED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59" y="1809622"/>
            <a:ext cx="1307547" cy="471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3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4" name="T3_W6F_12.1.wav"/>
            </a:hlinkClick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4217198" y="144150"/>
            <a:ext cx="3160633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3162" y="-26897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4" name="T3_W6F_12.1.wav"/>
            </a:hlinkClick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4282493" y="128500"/>
            <a:ext cx="30953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Ronja?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Iphone Android vector and pictur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16200000">
            <a:off x="3440105" y="-3228912"/>
            <a:ext cx="4646936" cy="1230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" action="ppaction://noaction">
              <a:snd r:embed="rId8" name="T3_W6F_12.2.wav"/>
            </a:hlinkClick>
          </p:cNvPr>
          <p:cNvSpPr txBox="1"/>
          <p:nvPr/>
        </p:nvSpPr>
        <p:spPr>
          <a:xfrm>
            <a:off x="1131314" y="1189997"/>
            <a:ext cx="87668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 Olivia!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Juli! 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besuchen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Und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Oma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besuchen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 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Gabriel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Aber 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Gitarre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Und 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Sport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Olivia?</a:t>
            </a:r>
          </a:p>
        </p:txBody>
      </p:sp>
      <p:sp>
        <p:nvSpPr>
          <p:cNvPr id="1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238094" y="5060759"/>
            <a:ext cx="11734538" cy="1644842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would like to visit Oma?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Ronja and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would like to visit Oma.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would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like to do?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would like to play with Gabriel.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wouldn’t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like to do?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wouldn’t like to p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lay a guitar or do sport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does Ronja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Olivia?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she would like to do.</a:t>
            </a:r>
          </a:p>
        </p:txBody>
      </p:sp>
      <p:sp>
        <p:nvSpPr>
          <p:cNvPr id="17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5147757" y="5196862"/>
            <a:ext cx="5664550" cy="35202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589196" y="2340483"/>
            <a:ext cx="6795436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867113" y="5521774"/>
            <a:ext cx="5316415" cy="35202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5325889" y="5924347"/>
            <a:ext cx="6485897" cy="35202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5036280" y="6217552"/>
            <a:ext cx="4085987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34FF2D48-CA24-DA4A-A035-64171A0F36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b="66973"/>
          <a:stretch/>
        </p:blipFill>
        <p:spPr>
          <a:xfrm>
            <a:off x="-11477" y="628095"/>
            <a:ext cx="1286816" cy="1231528"/>
          </a:xfrm>
          <a:prstGeom prst="rect">
            <a:avLst/>
          </a:prstGeom>
        </p:spPr>
      </p:pic>
      <p:pic>
        <p:nvPicPr>
          <p:cNvPr id="15" name="Picture 14" descr="A cartoon of a person in a black outfit&#10;&#10;Description automatically generated">
            <a:extLst>
              <a:ext uri="{FF2B5EF4-FFF2-40B4-BE49-F238E27FC236}">
                <a16:creationId xmlns:a16="http://schemas.microsoft.com/office/drawing/2014/main" id="{4FD296B5-7E0C-EDF6-56F5-962C9BB758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11" t="-8798" r="7611" b="72768"/>
          <a:stretch/>
        </p:blipFill>
        <p:spPr>
          <a:xfrm>
            <a:off x="9097807" y="50268"/>
            <a:ext cx="1714500" cy="180854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105168-BA78-8896-A8F6-73BFC2E119AF}"/>
              </a:ext>
            </a:extLst>
          </p:cNvPr>
          <p:cNvCxnSpPr>
            <a:cxnSpLocks/>
          </p:cNvCxnSpPr>
          <p:nvPr/>
        </p:nvCxnSpPr>
        <p:spPr>
          <a:xfrm>
            <a:off x="1256089" y="2714264"/>
            <a:ext cx="3123406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2DF02C-BDBC-5FA3-3EF4-2D900C545D2C}"/>
              </a:ext>
            </a:extLst>
          </p:cNvPr>
          <p:cNvCxnSpPr>
            <a:cxnSpLocks/>
          </p:cNvCxnSpPr>
          <p:nvPr/>
        </p:nvCxnSpPr>
        <p:spPr>
          <a:xfrm>
            <a:off x="1896177" y="3429000"/>
            <a:ext cx="4369869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31EF0F-0B82-643B-ACD6-836728A1772C}"/>
              </a:ext>
            </a:extLst>
          </p:cNvPr>
          <p:cNvCxnSpPr>
            <a:cxnSpLocks/>
          </p:cNvCxnSpPr>
          <p:nvPr/>
        </p:nvCxnSpPr>
        <p:spPr>
          <a:xfrm>
            <a:off x="7145518" y="3429000"/>
            <a:ext cx="2573517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3B6E5A7-16CC-1039-3DBC-CD9FB7335479}"/>
              </a:ext>
            </a:extLst>
          </p:cNvPr>
          <p:cNvCxnSpPr>
            <a:cxnSpLocks/>
          </p:cNvCxnSpPr>
          <p:nvPr/>
        </p:nvCxnSpPr>
        <p:spPr>
          <a:xfrm>
            <a:off x="1256089" y="3769936"/>
            <a:ext cx="7774789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F6C882-835E-4F4C-6B6C-110EABDEC511}"/>
              </a:ext>
            </a:extLst>
          </p:cNvPr>
          <p:cNvCxnSpPr>
            <a:cxnSpLocks/>
          </p:cNvCxnSpPr>
          <p:nvPr/>
        </p:nvCxnSpPr>
        <p:spPr>
          <a:xfrm>
            <a:off x="1256089" y="4505425"/>
            <a:ext cx="5009957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6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&#10;&#10;Description automatically generated">
            <a:extLst>
              <a:ext uri="{FF2B5EF4-FFF2-40B4-BE49-F238E27FC236}">
                <a16:creationId xmlns:a16="http://schemas.microsoft.com/office/drawing/2014/main" id="{CB63262E-A03B-6428-9C6A-FF5031AC96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2"/>
          <a:stretch/>
        </p:blipFill>
        <p:spPr>
          <a:xfrm>
            <a:off x="7320504" y="2144316"/>
            <a:ext cx="1484085" cy="1425416"/>
          </a:xfrm>
          <a:prstGeom prst="rect">
            <a:avLst/>
          </a:prstGeom>
        </p:spPr>
      </p:pic>
      <p:pic>
        <p:nvPicPr>
          <p:cNvPr id="5" name="Picture 4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CCE31576-DECB-3299-0905-AE7D7B9FD9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 b="66973"/>
          <a:stretch/>
        </p:blipFill>
        <p:spPr>
          <a:xfrm>
            <a:off x="10518391" y="1989051"/>
            <a:ext cx="1641455" cy="1570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8" name="T3_W6F_13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14703" y="32868"/>
            <a:ext cx="4005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Möchtest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du….?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0" name="T3_W6F_13.2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10" name="T3_W6F_13.2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Partnerbarbeit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131314" y="1264379"/>
            <a:ext cx="9769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if they would like to do each of the things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yes, write (✔) and their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no, write (✘).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57979"/>
              </p:ext>
            </p:extLst>
          </p:nvPr>
        </p:nvGraphicFramePr>
        <p:xfrm>
          <a:off x="319860" y="2825500"/>
          <a:ext cx="6905261" cy="258633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36453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268808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guitar?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452739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 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computer 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stay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at home?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do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Sport?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Switzerland?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090649"/>
                  </a:ext>
                </a:extLst>
              </a:tr>
            </a:tbl>
          </a:graphicData>
        </a:graphic>
      </p:graphicFrame>
      <p:sp>
        <p:nvSpPr>
          <p:cNvPr id="16" name="Google Shape;653;p27">
            <a:extLst>
              <a:ext uri="{FF2B5EF4-FFF2-40B4-BE49-F238E27FC236}">
                <a16:creationId xmlns:a16="http://schemas.microsoft.com/office/drawing/2014/main" id="{5557F9E9-0225-4A79-A5F8-8424BCA43086}"/>
              </a:ext>
            </a:extLst>
          </p:cNvPr>
          <p:cNvSpPr/>
          <p:nvPr/>
        </p:nvSpPr>
        <p:spPr>
          <a:xfrm>
            <a:off x="8426143" y="1314804"/>
            <a:ext cx="2212539" cy="108932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Would you like to play guitar?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426142" y="1372264"/>
            <a:ext cx="2212539" cy="105919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Möchtest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Gitarre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0" name="Google Shape;653;p27">
            <a:extLst>
              <a:ext uri="{FF2B5EF4-FFF2-40B4-BE49-F238E27FC236}">
                <a16:creationId xmlns:a16="http://schemas.microsoft.com/office/drawing/2014/main" id="{0189BBEC-E541-4F08-8156-D85357F4C065}"/>
              </a:ext>
            </a:extLst>
          </p:cNvPr>
          <p:cNvSpPr/>
          <p:nvPr/>
        </p:nvSpPr>
        <p:spPr>
          <a:xfrm>
            <a:off x="8556658" y="3444627"/>
            <a:ext cx="1969692" cy="1228282"/>
          </a:xfrm>
          <a:prstGeom prst="wedgeRoundRectCallout">
            <a:avLst>
              <a:gd name="adj1" fmla="val 78190"/>
              <a:gd name="adj2" fmla="val -53949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Yes. I would like to play guitar.</a:t>
            </a:r>
            <a:endParaRPr kumimoji="0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Google Shape;653;p27">
            <a:extLst>
              <a:ext uri="{FF2B5EF4-FFF2-40B4-BE49-F238E27FC236}">
                <a16:creationId xmlns:a16="http://schemas.microsoft.com/office/drawing/2014/main" id="{31176184-6689-4E02-8622-4079F6CF1014}"/>
              </a:ext>
            </a:extLst>
          </p:cNvPr>
          <p:cNvSpPr/>
          <p:nvPr/>
        </p:nvSpPr>
        <p:spPr>
          <a:xfrm>
            <a:off x="8905976" y="5219233"/>
            <a:ext cx="2663075" cy="1228282"/>
          </a:xfrm>
          <a:prstGeom prst="wedgeRoundRectCallout">
            <a:avLst>
              <a:gd name="adj1" fmla="val 46701"/>
              <a:gd name="adj2" fmla="val -170639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No. I wouldn’t like to play guitar.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Google Shape;653;p27">
            <a:extLst>
              <a:ext uri="{FF2B5EF4-FFF2-40B4-BE49-F238E27FC236}">
                <a16:creationId xmlns:a16="http://schemas.microsoft.com/office/drawing/2014/main" id="{77A56935-BA61-4A9C-8890-830B9019EDED}"/>
              </a:ext>
            </a:extLst>
          </p:cNvPr>
          <p:cNvSpPr/>
          <p:nvPr/>
        </p:nvSpPr>
        <p:spPr>
          <a:xfrm>
            <a:off x="8905976" y="5219233"/>
            <a:ext cx="2663075" cy="1228282"/>
          </a:xfrm>
          <a:prstGeom prst="wedgeRoundRectCallout">
            <a:avLst>
              <a:gd name="adj1" fmla="val 46015"/>
              <a:gd name="adj2" fmla="val -167664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möchte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Gitarre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566085" y="3413373"/>
            <a:ext cx="1969692" cy="1228282"/>
          </a:xfrm>
          <a:prstGeom prst="wedgeRoundRectCallout">
            <a:avLst>
              <a:gd name="adj1" fmla="val 75499"/>
              <a:gd name="adj2" fmla="val -49633"/>
              <a:gd name="adj3" fmla="val 16667"/>
            </a:avLst>
          </a:prstGeom>
          <a:solidFill>
            <a:srgbClr val="00206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möchte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Gitarre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Google Shape;653;p27">
            <a:extLst>
              <a:ext uri="{FF2B5EF4-FFF2-40B4-BE49-F238E27FC236}">
                <a16:creationId xmlns:a16="http://schemas.microsoft.com/office/drawing/2014/main" id="{637BF226-647B-4F30-A90B-10C7C5AEA210}"/>
              </a:ext>
            </a:extLst>
          </p:cNvPr>
          <p:cNvSpPr/>
          <p:nvPr/>
        </p:nvSpPr>
        <p:spPr>
          <a:xfrm>
            <a:off x="319860" y="5649521"/>
            <a:ext cx="5307942" cy="992722"/>
          </a:xfrm>
          <a:prstGeom prst="wedgeRoundRectCallout">
            <a:avLst>
              <a:gd name="adj1" fmla="val -27829"/>
              <a:gd name="adj2" fmla="val -77112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45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Remember! the 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 in German goes to the end.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Möchtest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the 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569095" y="128500"/>
            <a:ext cx="2386496" cy="43155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Partner work</a:t>
            </a:r>
          </a:p>
        </p:txBody>
      </p:sp>
    </p:spTree>
    <p:extLst>
      <p:ext uri="{BB962C8B-B14F-4D97-AF65-F5344CB8AC3E}">
        <p14:creationId xmlns:p14="http://schemas.microsoft.com/office/powerpoint/2010/main" val="18879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F_1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F_1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 animBg="1"/>
      <p:bldP spid="22" grpId="0" animBg="1"/>
      <p:bldP spid="19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A4D01B6-B5F6-3EEF-BFBB-2AE46C2B2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91" y="3928507"/>
            <a:ext cx="1011485" cy="982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peech Bubble: Rectangle with Corners Rounded 7">
            <a:hlinkClick r:id="" action="ppaction://noaction">
              <a:snd r:embed="rId7" name="T3_W6F_13.6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hlinkClick r:id="" action="ppaction://noaction">
              <a:snd r:embed="rId7" name="T3_W6F_13.6.wav"/>
            </a:hlinkClick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997545"/>
              </p:ext>
            </p:extLst>
          </p:nvPr>
        </p:nvGraphicFramePr>
        <p:xfrm>
          <a:off x="223562" y="2337449"/>
          <a:ext cx="7001559" cy="128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355979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3645580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61022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play guitar?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use a computer?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write?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356194"/>
            <a:ext cx="8479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describe what your partner would and wouldn’t like to do.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375962" y="4265201"/>
            <a:ext cx="5468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Gitarre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375960" y="508873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Computer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benutzen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24105-8DAF-4026-817C-51965FF7FE21}"/>
              </a:ext>
            </a:extLst>
          </p:cNvPr>
          <p:cNvSpPr txBox="1"/>
          <p:nvPr/>
        </p:nvSpPr>
        <p:spPr>
          <a:xfrm>
            <a:off x="375961" y="594584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399039" y="102544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1" y="-60803"/>
            <a:ext cx="1256675" cy="1256675"/>
          </a:xfrm>
          <a:prstGeom prst="rect">
            <a:avLst/>
          </a:prstGeom>
        </p:spPr>
      </p:pic>
      <p:pic>
        <p:nvPicPr>
          <p:cNvPr id="3" name="Picture 2" descr="A cartoon of a person&#10;&#10;Description automatically generated">
            <a:extLst>
              <a:ext uri="{FF2B5EF4-FFF2-40B4-BE49-F238E27FC236}">
                <a16:creationId xmlns:a16="http://schemas.microsoft.com/office/drawing/2014/main" id="{F12C8C7E-1411-4735-9D01-6C76F71D5F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2"/>
          <a:stretch/>
        </p:blipFill>
        <p:spPr>
          <a:xfrm>
            <a:off x="9083316" y="2187191"/>
            <a:ext cx="1484085" cy="1425416"/>
          </a:xfrm>
          <a:prstGeom prst="rect">
            <a:avLst/>
          </a:prstGeom>
        </p:spPr>
      </p:pic>
      <p:pic>
        <p:nvPicPr>
          <p:cNvPr id="5" name="Picture 2" descr="A blue and black sign with hands in a circle&#10;&#10;Description automatically generated">
            <a:extLst>
              <a:ext uri="{FF2B5EF4-FFF2-40B4-BE49-F238E27FC236}">
                <a16:creationId xmlns:a16="http://schemas.microsoft.com/office/drawing/2014/main" id="{A6C9479E-BFF6-42BB-0ECB-6A9C0615A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7"/>
          <a:stretch/>
        </p:blipFill>
        <p:spPr bwMode="auto">
          <a:xfrm>
            <a:off x="7512750" y="4908340"/>
            <a:ext cx="1254773" cy="103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D5C7AEF0-F53F-A7A5-05AE-FCF14DC56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7"/>
          <a:stretch/>
        </p:blipFill>
        <p:spPr bwMode="auto">
          <a:xfrm>
            <a:off x="4008490" y="5616623"/>
            <a:ext cx="1379520" cy="103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ree guitar music musical instrument vector">
            <a:extLst>
              <a:ext uri="{FF2B5EF4-FFF2-40B4-BE49-F238E27FC236}">
                <a16:creationId xmlns:a16="http://schemas.microsoft.com/office/drawing/2014/main" id="{4EA5F70E-1598-3FEE-9F3B-B1F03636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142" y="3776505"/>
            <a:ext cx="906326" cy="10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B9EF7992-AFC8-4093-8D46-D26F3E192C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4" y="3911568"/>
            <a:ext cx="517545" cy="590233"/>
          </a:xfrm>
          <a:prstGeom prst="rect">
            <a:avLst/>
          </a:prstGeom>
        </p:spPr>
      </p:pic>
      <p:pic>
        <p:nvPicPr>
          <p:cNvPr id="11" name="Picture 8" descr="Free computer desktop modern vector">
            <a:extLst>
              <a:ext uri="{FF2B5EF4-FFF2-40B4-BE49-F238E27FC236}">
                <a16:creationId xmlns:a16="http://schemas.microsoft.com/office/drawing/2014/main" id="{79D2D43E-2826-918A-25B9-CE948A7E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58" y="4987818"/>
            <a:ext cx="1104535" cy="83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1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F_1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F_1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7120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259951"/>
              </p:ext>
            </p:extLst>
          </p:nvPr>
        </p:nvGraphicFramePr>
        <p:xfrm>
          <a:off x="259522" y="819213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02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604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0212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Sport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besuchen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Oma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möchtest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359002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551587"/>
              </p:ext>
            </p:extLst>
          </p:nvPr>
        </p:nvGraphicFramePr>
        <p:xfrm>
          <a:off x="233527" y="906468"/>
          <a:ext cx="10275212" cy="5495710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6614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59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home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remain, stay, remaining,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would like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would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would like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would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21834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36579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>
            <a:hlinkClick r:id="" action="ppaction://noaction">
              <a:snd r:embed="rId3" name="T3_W6F_2.1.wav"/>
            </a:hlinkClick>
          </p:cNvPr>
          <p:cNvSpPr txBox="1"/>
          <p:nvPr/>
        </p:nvSpPr>
        <p:spPr>
          <a:xfrm>
            <a:off x="3048977" y="0"/>
            <a:ext cx="214126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0146" y="1083080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03408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69C843A-8F8B-4231-9908-A825735D9B2B}"/>
              </a:ext>
            </a:extLst>
          </p:cNvPr>
          <p:cNvSpPr/>
          <p:nvPr/>
        </p:nvSpPr>
        <p:spPr>
          <a:xfrm>
            <a:off x="380494" y="701980"/>
            <a:ext cx="3224907" cy="1843920"/>
          </a:xfrm>
          <a:prstGeom prst="wedgeRoundRectCallout">
            <a:avLst>
              <a:gd name="adj1" fmla="val 64095"/>
              <a:gd name="adj2" fmla="val 3299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[-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sounds like German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]. It’s like the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at the end of the English word boo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49" name="Rectangle: Rounded Corners 48">
            <a:hlinkClick r:id="" action="ppaction://noaction">
              <a:snd r:embed="rId5" name="T3_W6F_2.5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0984291">
            <a:off x="646245" y="288506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>
            <a:hlinkClick r:id="" action="ppaction://noaction">
              <a:snd r:embed="rId5" name="T3_W6F_2.5.wav"/>
            </a:hlinkClick>
            <a:extLst>
              <a:ext uri="{FF2B5EF4-FFF2-40B4-BE49-F238E27FC236}">
                <a16:creationId xmlns:a16="http://schemas.microsoft.com/office/drawing/2014/main" id="{6764ED96-FF31-44F7-A58D-59C1C82EBA51}"/>
              </a:ext>
            </a:extLst>
          </p:cNvPr>
          <p:cNvSpPr txBox="1"/>
          <p:nvPr/>
        </p:nvSpPr>
        <p:spPr>
          <a:xfrm rot="20984291">
            <a:off x="560619" y="2885060"/>
            <a:ext cx="239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00549017-8EB0-455A-B50B-DD5E21E1AA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13" y="1479440"/>
            <a:ext cx="649557" cy="602164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7" name="T3_W6F_2.2.wav"/>
            </a:hlinkClick>
            <a:extLst>
              <a:ext uri="{FF2B5EF4-FFF2-40B4-BE49-F238E27FC236}">
                <a16:creationId xmlns:a16="http://schemas.microsoft.com/office/drawing/2014/main" id="{C4B66AEB-5336-4751-9DF3-74AC8C94C769}"/>
              </a:ext>
            </a:extLst>
          </p:cNvPr>
          <p:cNvSpPr/>
          <p:nvPr/>
        </p:nvSpPr>
        <p:spPr>
          <a:xfrm>
            <a:off x="5474176" y="74773"/>
            <a:ext cx="2989113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5B70BFAF-A34F-45D4-BDA2-477CFCB26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6461" y="-32503"/>
            <a:ext cx="914400" cy="914400"/>
          </a:xfrm>
          <a:prstGeom prst="rect">
            <a:avLst/>
          </a:prstGeom>
        </p:spPr>
      </p:pic>
      <p:sp>
        <p:nvSpPr>
          <p:cNvPr id="53" name="Google Shape;108;p3">
            <a:hlinkClick r:id="" action="ppaction://noaction">
              <a:snd r:embed="rId7" name="T3_W6F_2.2.wav"/>
            </a:hlinkClick>
            <a:extLst>
              <a:ext uri="{FF2B5EF4-FFF2-40B4-BE49-F238E27FC236}">
                <a16:creationId xmlns:a16="http://schemas.microsoft.com/office/drawing/2014/main" id="{388F4CCA-8285-4A5D-BE1A-CA7BECF31D25}"/>
              </a:ext>
            </a:extLst>
          </p:cNvPr>
          <p:cNvSpPr txBox="1"/>
          <p:nvPr/>
        </p:nvSpPr>
        <p:spPr>
          <a:xfrm>
            <a:off x="5539470" y="59123"/>
            <a:ext cx="29891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2166017-5C8F-42C5-90B0-80EF64AB95F8}"/>
              </a:ext>
            </a:extLst>
          </p:cNvPr>
          <p:cNvSpPr/>
          <p:nvPr/>
        </p:nvSpPr>
        <p:spPr>
          <a:xfrm rot="682750">
            <a:off x="4450776" y="232014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hlinkClick r:id="" action="ppaction://noaction">
              <a:snd r:embed="rId10" name="T3_W6F_2.3.wav"/>
            </a:hlinkClick>
            <a:extLst>
              <a:ext uri="{FF2B5EF4-FFF2-40B4-BE49-F238E27FC236}">
                <a16:creationId xmlns:a16="http://schemas.microsoft.com/office/drawing/2014/main" id="{E8D1E239-AA6A-4196-94C1-5350485240E7}"/>
              </a:ext>
            </a:extLst>
          </p:cNvPr>
          <p:cNvSpPr txBox="1"/>
          <p:nvPr/>
        </p:nvSpPr>
        <p:spPr>
          <a:xfrm rot="682750">
            <a:off x="4425966" y="2307036"/>
            <a:ext cx="239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Google Shape;410;p19">
            <a:extLst>
              <a:ext uri="{FF2B5EF4-FFF2-40B4-BE49-F238E27FC236}">
                <a16:creationId xmlns:a16="http://schemas.microsoft.com/office/drawing/2014/main" id="{EC610754-658A-40C1-9035-33A21DA17B1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387;p19">
            <a:extLst>
              <a:ext uri="{FF2B5EF4-FFF2-40B4-BE49-F238E27FC236}">
                <a16:creationId xmlns:a16="http://schemas.microsoft.com/office/drawing/2014/main" id="{292EF950-2756-4506-BE2D-2DEC0E78C323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88;p19">
            <a:extLst>
              <a:ext uri="{FF2B5EF4-FFF2-40B4-BE49-F238E27FC236}">
                <a16:creationId xmlns:a16="http://schemas.microsoft.com/office/drawing/2014/main" id="{F1EF2713-57A6-4236-B674-6A48C521EBD6}"/>
              </a:ext>
            </a:extLst>
          </p:cNvPr>
          <p:cNvSpPr/>
          <p:nvPr/>
        </p:nvSpPr>
        <p:spPr>
          <a:xfrm>
            <a:off x="11002037" y="188161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0" name="Google Shape;389;p19">
            <a:extLst>
              <a:ext uri="{FF2B5EF4-FFF2-40B4-BE49-F238E27FC236}">
                <a16:creationId xmlns:a16="http://schemas.microsoft.com/office/drawing/2014/main" id="{109693BD-BE2C-49F2-BACE-8DCC6AA5A40D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390;p19">
            <a:extLst>
              <a:ext uri="{FF2B5EF4-FFF2-40B4-BE49-F238E27FC236}">
                <a16:creationId xmlns:a16="http://schemas.microsoft.com/office/drawing/2014/main" id="{02F1CAD4-E8FB-4E48-8430-9E652DAA3B6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391;p19">
            <a:extLst>
              <a:ext uri="{FF2B5EF4-FFF2-40B4-BE49-F238E27FC236}">
                <a16:creationId xmlns:a16="http://schemas.microsoft.com/office/drawing/2014/main" id="{1F6125B4-C88F-443E-9738-D9CF9F6C4DE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393;p19">
            <a:extLst>
              <a:ext uri="{FF2B5EF4-FFF2-40B4-BE49-F238E27FC236}">
                <a16:creationId xmlns:a16="http://schemas.microsoft.com/office/drawing/2014/main" id="{5328DEE0-2AFA-4888-AD14-A564A1CE773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394;p19">
            <a:extLst>
              <a:ext uri="{FF2B5EF4-FFF2-40B4-BE49-F238E27FC236}">
                <a16:creationId xmlns:a16="http://schemas.microsoft.com/office/drawing/2014/main" id="{4D7343CE-0B3B-44AD-99A3-3CCB0084599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395;p19">
            <a:extLst>
              <a:ext uri="{FF2B5EF4-FFF2-40B4-BE49-F238E27FC236}">
                <a16:creationId xmlns:a16="http://schemas.microsoft.com/office/drawing/2014/main" id="{C43B5652-6CD9-4ADF-9CA2-E639A0BD259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Rectangle: Rounded Corners 48">
            <a:hlinkClick r:id="" action="ppaction://noaction">
              <a:snd r:embed="rId11" name="T3_W6F_2.9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186789">
            <a:off x="7688027" y="3893694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48">
            <a:hlinkClick r:id="" action="ppaction://noaction">
              <a:snd r:embed="rId12" name="T3_W6F_2.4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436052">
            <a:off x="7675632" y="185852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48">
            <a:hlinkClick r:id="" action="ppaction://noaction">
              <a:snd r:embed="rId13" name="T3_W6F_2.10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644515">
            <a:off x="1027978" y="4666618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</a:p>
        </p:txBody>
      </p:sp>
      <p:sp>
        <p:nvSpPr>
          <p:cNvPr id="31" name="Rectangle: Rounded Corners 48">
            <a:hlinkClick r:id="" action="ppaction://noaction">
              <a:snd r:embed="rId14" name="T3_W6F_2.13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66362">
            <a:off x="3700993" y="591537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ep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: Rounded Corners 48">
            <a:hlinkClick r:id="" action="ppaction://noaction">
              <a:snd r:embed="rId15" name="T3_W6F_2.14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62578">
            <a:off x="7031603" y="6026034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funk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48">
            <a:hlinkClick r:id="" action="ppaction://noaction">
              <a:snd r:embed="rId16" name="T3_W6F_2.12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70204">
            <a:off x="536689" y="5855085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Schwei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40" name="Rectangle: Rounded Corners 48">
            <a:hlinkClick r:id="" action="ppaction://noaction">
              <a:snd r:embed="rId17" name="T3_W6F_2.7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58533">
            <a:off x="2076467" y="3631414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Rectangle: Rounded Corners 48">
            <a:hlinkClick r:id="" action="ppaction://noaction">
              <a:snd r:embed="rId18" name="T3_W6F_2.8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281480" y="4238347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ember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: Rounded Corners 48">
            <a:hlinkClick r:id="" action="ppaction://noaction">
              <a:snd r:embed="rId19" name="T3_W6F_2.6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261617">
            <a:off x="7266480" y="2871399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8">
            <a:hlinkClick r:id="" action="ppaction://noaction">
              <a:snd r:embed="rId20" name="T3_W6F_2.11.wav"/>
            </a:hlinkClick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0984291">
            <a:off x="5212281" y="501942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peech Bubble: Rectangle with Corners Rounded 22">
            <a:extLst>
              <a:ext uri="{FF2B5EF4-FFF2-40B4-BE49-F238E27FC236}">
                <a16:creationId xmlns:a16="http://schemas.microsoft.com/office/drawing/2014/main" id="{E6B7B8F9-33D7-9D59-EB7B-8DAA54ECD1C1}"/>
              </a:ext>
            </a:extLst>
          </p:cNvPr>
          <p:cNvSpPr/>
          <p:nvPr/>
        </p:nvSpPr>
        <p:spPr>
          <a:xfrm>
            <a:off x="7726742" y="4709130"/>
            <a:ext cx="3215089" cy="792367"/>
          </a:xfrm>
          <a:prstGeom prst="wedgeRoundRectCallout">
            <a:avLst>
              <a:gd name="adj1" fmla="val -67445"/>
              <a:gd name="adj2" fmla="val -484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‘c’ in English is often ‘k’ in German. 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Speech Bubble: Rectangle with Corners Rounded 22">
            <a:extLst>
              <a:ext uri="{FF2B5EF4-FFF2-40B4-BE49-F238E27FC236}">
                <a16:creationId xmlns:a16="http://schemas.microsoft.com/office/drawing/2014/main" id="{C51CF51C-8D77-0AD7-4EB9-3ACE512E3919}"/>
              </a:ext>
            </a:extLst>
          </p:cNvPr>
          <p:cNvSpPr/>
          <p:nvPr/>
        </p:nvSpPr>
        <p:spPr>
          <a:xfrm>
            <a:off x="7726844" y="4709130"/>
            <a:ext cx="3215089" cy="792367"/>
          </a:xfrm>
          <a:prstGeom prst="wedgeRoundRectCallout">
            <a:avLst>
              <a:gd name="adj1" fmla="val -39004"/>
              <a:gd name="adj2" fmla="val 9035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‘c’ in English is often ‘k’ in German. 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9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9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269278"/>
              </p:ext>
            </p:extLst>
          </p:nvPr>
        </p:nvGraphicFramePr>
        <p:xfrm>
          <a:off x="259522" y="819213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02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7604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0212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Sport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besuchen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bleiben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Oma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möchtest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6F_3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39192" y="6253613"/>
            <a:ext cx="215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would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776766" y="62536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wou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ld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like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539465" y="6246194"/>
            <a:ext cx="24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would like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282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ould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like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76766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 would like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539465" y="5389013"/>
            <a:ext cx="24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would like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539465" y="444965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use, using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80393" y="4090578"/>
            <a:ext cx="301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remain, stay,  remaining, staying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539465" y="3262650"/>
            <a:ext cx="2685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play, playing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066900" y="3257861"/>
            <a:ext cx="2870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visit, visiting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65034" y="32504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guitar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539465" y="208239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81228" y="2082661"/>
            <a:ext cx="287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when?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776766" y="2082393"/>
            <a:ext cx="230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68516" y="12164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sport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776766" y="1276146"/>
            <a:ext cx="222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39465" y="121723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 home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5F9D9-40C9-476C-B0E9-B9486B89125F}"/>
              </a:ext>
            </a:extLst>
          </p:cNvPr>
          <p:cNvSpPr txBox="1"/>
          <p:nvPr/>
        </p:nvSpPr>
        <p:spPr>
          <a:xfrm>
            <a:off x="4776766" y="4454391"/>
            <a:ext cx="24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grandma</a:t>
            </a:r>
          </a:p>
        </p:txBody>
      </p:sp>
    </p:spTree>
    <p:extLst>
      <p:ext uri="{BB962C8B-B14F-4D97-AF65-F5344CB8AC3E}">
        <p14:creationId xmlns:p14="http://schemas.microsoft.com/office/powerpoint/2010/main" val="23659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320967"/>
              </p:ext>
            </p:extLst>
          </p:nvPr>
        </p:nvGraphicFramePr>
        <p:xfrm>
          <a:off x="233527" y="906468"/>
          <a:ext cx="10275212" cy="5495710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6614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59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home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grandma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remain, stay, remaining, staying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would like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would like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would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would like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would like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6F_3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27" y="521834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3_W6F_3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79" y="5920077"/>
            <a:ext cx="282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3_W6F_3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3135" y="592353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9" name="T3_W6F_3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361336" y="59405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-</a:t>
            </a:r>
          </a:p>
        </p:txBody>
      </p:sp>
      <p:sp>
        <p:nvSpPr>
          <p:cNvPr id="58" name="TextBox 57">
            <a:hlinkClick r:id="" action="ppaction://noaction">
              <a:snd r:embed="rId10" name="T3_W6F_3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59279" y="50819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3_W6F_3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6" y="50852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3_W6F_3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359844" y="50785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möchte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3" name="T3_W6F_3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353022" y="421515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bleiben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4" name="T3_W6F_3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046640" y="420633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 Sport</a:t>
            </a:r>
          </a:p>
        </p:txBody>
      </p:sp>
      <p:sp>
        <p:nvSpPr>
          <p:cNvPr id="65" name="TextBox 64">
            <a:hlinkClick r:id="" action="ppaction://noaction">
              <a:snd r:embed="rId15" name="T3_W6F_3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888666" y="42118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besuchen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6" name="T3_W6F_3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356869" y="30233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Oma</a:t>
            </a:r>
          </a:p>
        </p:txBody>
      </p:sp>
      <p:sp>
        <p:nvSpPr>
          <p:cNvPr id="67" name="TextBox 66">
            <a:hlinkClick r:id="" action="ppaction://noaction">
              <a:snd r:embed="rId17" name="T3_W6F_3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052963" y="30265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Gitarre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8" name="T3_W6F_3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0290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9" name="T3_W6F_3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361336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0" name="T3_W6F_3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61600" y="21750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wann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1" name="TextBox 70">
            <a:hlinkClick r:id="" action="ppaction://noaction">
              <a:snd r:embed="rId21" name="T3_W6F_3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84089" y="21655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3" name="TextBox 72">
            <a:hlinkClick r:id="" action="ppaction://noaction">
              <a:snd r:embed="rId22" name="T3_W6F_3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914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was?</a:t>
            </a:r>
          </a:p>
        </p:txBody>
      </p:sp>
      <p:sp>
        <p:nvSpPr>
          <p:cNvPr id="74" name="TextBox 73">
            <a:hlinkClick r:id="" action="ppaction://noaction">
              <a:snd r:embed="rId23" name="T3_W6F_3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82447" y="12951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benutzen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3_W6F_3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360610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wo?</a:t>
            </a:r>
          </a:p>
        </p:txBody>
      </p:sp>
    </p:spTree>
    <p:extLst>
      <p:ext uri="{BB962C8B-B14F-4D97-AF65-F5344CB8AC3E}">
        <p14:creationId xmlns:p14="http://schemas.microsoft.com/office/powerpoint/2010/main" val="374032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D1690CDA-C5EF-432B-8750-FAACE3D9BE54}"/>
              </a:ext>
            </a:extLst>
          </p:cNvPr>
          <p:cNvSpPr/>
          <p:nvPr/>
        </p:nvSpPr>
        <p:spPr>
          <a:xfrm>
            <a:off x="7171003" y="115550"/>
            <a:ext cx="3121132" cy="1045455"/>
          </a:xfrm>
          <a:prstGeom prst="wedgeRoundRectCallout">
            <a:avLst>
              <a:gd name="adj1" fmla="val -36461"/>
              <a:gd name="adj2" fmla="val 12682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Note that the verb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möchtest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swaps with the subject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2505" y="114087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 to ask </a:t>
            </a:r>
            <a:r>
              <a:rPr kumimoji="0" lang="en-US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US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 with </a:t>
            </a: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möchtest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34564-6136-4535-98BB-CCA1E96EB1FC}"/>
              </a:ext>
            </a:extLst>
          </p:cNvPr>
          <p:cNvSpPr/>
          <p:nvPr/>
        </p:nvSpPr>
        <p:spPr>
          <a:xfrm>
            <a:off x="12504" y="1829917"/>
            <a:ext cx="3818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7965B2-69AB-4256-B332-3624397C55C0}"/>
              </a:ext>
            </a:extLst>
          </p:cNvPr>
          <p:cNvSpPr/>
          <p:nvPr/>
        </p:nvSpPr>
        <p:spPr>
          <a:xfrm>
            <a:off x="5412704" y="1914331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BBCF52-F783-4EA0-A7FE-879EE0654790}"/>
              </a:ext>
            </a:extLst>
          </p:cNvPr>
          <p:cNvSpPr/>
          <p:nvPr/>
        </p:nvSpPr>
        <p:spPr>
          <a:xfrm>
            <a:off x="6308620" y="1770847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3F2757-4EB4-4D72-B87C-65E300DCEF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62" y="1763031"/>
            <a:ext cx="844113" cy="59329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D2E1D33-FB70-4604-A3BE-11048B7DF5DD}"/>
              </a:ext>
            </a:extLst>
          </p:cNvPr>
          <p:cNvSpPr txBox="1"/>
          <p:nvPr/>
        </p:nvSpPr>
        <p:spPr>
          <a:xfrm>
            <a:off x="11579495" y="1654487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8ED6D46-E6D4-463B-BD92-E132B324CDE5}"/>
              </a:ext>
            </a:extLst>
          </p:cNvPr>
          <p:cNvSpPr/>
          <p:nvPr/>
        </p:nvSpPr>
        <p:spPr>
          <a:xfrm>
            <a:off x="12505" y="2718445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the same swap with </a:t>
            </a:r>
            <a:r>
              <a:rPr kumimoji="0" lang="en-US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information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questions, too: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3EE33B-E5FB-42F1-B519-F4DC6F7FF41E}"/>
              </a:ext>
            </a:extLst>
          </p:cNvPr>
          <p:cNvSpPr/>
          <p:nvPr/>
        </p:nvSpPr>
        <p:spPr>
          <a:xfrm>
            <a:off x="11454" y="3439756"/>
            <a:ext cx="4967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möchtest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39F5DB4-A5F8-4686-9E7C-61C38906C76A}"/>
              </a:ext>
            </a:extLst>
          </p:cNvPr>
          <p:cNvSpPr/>
          <p:nvPr/>
        </p:nvSpPr>
        <p:spPr>
          <a:xfrm>
            <a:off x="7496893" y="3428500"/>
            <a:ext cx="541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Where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would you like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to play?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0" name="Picture 69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4B735B-4808-4876-9423-90B77F9B2A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06" y="3416992"/>
            <a:ext cx="844113" cy="5932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1A41555-3ECE-4545-BB81-923249E3D9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03" y="3385585"/>
            <a:ext cx="681483" cy="579237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7A26EA-492A-4265-9A46-9BC1E98153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37" y="4293890"/>
            <a:ext cx="488900" cy="504925"/>
          </a:xfrm>
          <a:prstGeom prst="rect">
            <a:avLst/>
          </a:prstGeom>
        </p:spPr>
      </p:pic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BF1518EC-D317-4E99-8F10-5FD5E554B2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3" y="5259024"/>
            <a:ext cx="619849" cy="44357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C402D21-1BD8-4B62-A0C3-935C3E4F83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33748" y="6023083"/>
            <a:ext cx="542557" cy="670661"/>
          </a:xfrm>
          <a:prstGeom prst="rect">
            <a:avLst/>
          </a:prstGeom>
        </p:spPr>
      </p:pic>
      <p:pic>
        <p:nvPicPr>
          <p:cNvPr id="78" name="Picture 7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1C5CD60-0CAD-40E8-BACD-7D442D164D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64" y="4227923"/>
            <a:ext cx="844113" cy="593291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48274BC1-05C0-4E52-B2BD-F13F41A3F58E}"/>
              </a:ext>
            </a:extLst>
          </p:cNvPr>
          <p:cNvSpPr/>
          <p:nvPr/>
        </p:nvSpPr>
        <p:spPr>
          <a:xfrm>
            <a:off x="12503" y="4324923"/>
            <a:ext cx="4967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möchtest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du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8C6D352-4AA9-42B8-937C-F05476A589FD}"/>
              </a:ext>
            </a:extLst>
          </p:cNvPr>
          <p:cNvSpPr/>
          <p:nvPr/>
        </p:nvSpPr>
        <p:spPr>
          <a:xfrm>
            <a:off x="11454" y="5264821"/>
            <a:ext cx="5624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möchtest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du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2399E8-3965-4EFB-B51E-54DC902D0ABC}"/>
              </a:ext>
            </a:extLst>
          </p:cNvPr>
          <p:cNvSpPr/>
          <p:nvPr/>
        </p:nvSpPr>
        <p:spPr>
          <a:xfrm>
            <a:off x="12505" y="6141529"/>
            <a:ext cx="5624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möchte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4" name="Google Shape;183;p8">
            <a:extLst>
              <a:ext uri="{FF2B5EF4-FFF2-40B4-BE49-F238E27FC236}">
                <a16:creationId xmlns:a16="http://schemas.microsoft.com/office/drawing/2014/main" id="{464841AF-73BC-42DC-B899-C9695DAD2F4F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7019073" y="3456880"/>
            <a:ext cx="522720" cy="488972"/>
          </a:xfrm>
          <a:prstGeom prst="rect">
            <a:avLst/>
          </a:prstGeom>
          <a:ln>
            <a:noFill/>
          </a:ln>
        </p:spPr>
      </p:pic>
      <p:pic>
        <p:nvPicPr>
          <p:cNvPr id="85" name="Google Shape;183;p8">
            <a:extLst>
              <a:ext uri="{FF2B5EF4-FFF2-40B4-BE49-F238E27FC236}">
                <a16:creationId xmlns:a16="http://schemas.microsoft.com/office/drawing/2014/main" id="{B4FE4E5C-5D4F-4A3B-A34A-1D673623118F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7028034" y="4388693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CD64BB3D-A394-4577-8E7E-8863E6FFE92A}"/>
              </a:ext>
            </a:extLst>
          </p:cNvPr>
          <p:cNvSpPr/>
          <p:nvPr/>
        </p:nvSpPr>
        <p:spPr>
          <a:xfrm>
            <a:off x="7496893" y="4323933"/>
            <a:ext cx="541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What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would you like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play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7" name="Picture 8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CF0699-A1B2-4ABE-A07C-534667A2DD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93" y="5169893"/>
            <a:ext cx="844113" cy="593291"/>
          </a:xfrm>
          <a:prstGeom prst="rect">
            <a:avLst/>
          </a:prstGeom>
        </p:spPr>
      </p:pic>
      <p:pic>
        <p:nvPicPr>
          <p:cNvPr id="91" name="Google Shape;183;p8">
            <a:extLst>
              <a:ext uri="{FF2B5EF4-FFF2-40B4-BE49-F238E27FC236}">
                <a16:creationId xmlns:a16="http://schemas.microsoft.com/office/drawing/2014/main" id="{B27ECD71-ECF9-4FC0-B599-0D3151875E83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7019073" y="5329868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FE9FEFE1-0447-41CE-95ED-5C742F7A6BC6}"/>
              </a:ext>
            </a:extLst>
          </p:cNvPr>
          <p:cNvSpPr/>
          <p:nvPr/>
        </p:nvSpPr>
        <p:spPr>
          <a:xfrm>
            <a:off x="7496893" y="5323581"/>
            <a:ext cx="541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When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would you like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play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5" name="Google Shape;183;p8">
            <a:extLst>
              <a:ext uri="{FF2B5EF4-FFF2-40B4-BE49-F238E27FC236}">
                <a16:creationId xmlns:a16="http://schemas.microsoft.com/office/drawing/2014/main" id="{3CA6B37A-6159-4FF8-BC88-401F71D19530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7030212" y="6185296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7E7C306B-021A-4551-A112-B4BFED2D073B}"/>
              </a:ext>
            </a:extLst>
          </p:cNvPr>
          <p:cNvSpPr/>
          <p:nvPr/>
        </p:nvSpPr>
        <p:spPr>
          <a:xfrm>
            <a:off x="7496893" y="6141529"/>
            <a:ext cx="5419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Who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would like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play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6F93D-ACBF-0BEB-1631-1CE311B2C2C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602" b="2431"/>
          <a:stretch/>
        </p:blipFill>
        <p:spPr>
          <a:xfrm>
            <a:off x="4153199" y="1858193"/>
            <a:ext cx="539798" cy="500701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8AD000A5-0E6C-D050-172A-8665E624A7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791" y="1703369"/>
            <a:ext cx="844113" cy="593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209848-BCCE-951F-67EC-5D8BB61AF1F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602" b="2431"/>
          <a:stretch/>
        </p:blipFill>
        <p:spPr>
          <a:xfrm>
            <a:off x="10027400" y="1770847"/>
            <a:ext cx="539798" cy="50070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9F6BA2-99C6-08FA-F413-5A15A4E17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19" y="1884043"/>
            <a:ext cx="537128" cy="52150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BB26E42-CC67-E3D8-5187-CAB13E290F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621" y="1768112"/>
            <a:ext cx="537128" cy="5215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C94A49-A28B-B94C-A1BE-E003D968EE0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602" b="2431"/>
          <a:stretch/>
        </p:blipFill>
        <p:spPr>
          <a:xfrm>
            <a:off x="5086531" y="3456951"/>
            <a:ext cx="539798" cy="50070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E7E3DD5-04F3-EC61-4591-C133B270F3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24" y="3454216"/>
            <a:ext cx="537128" cy="521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D12018-8BD9-1917-AC6B-1898535CFDE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602" b="2431"/>
          <a:stretch/>
        </p:blipFill>
        <p:spPr>
          <a:xfrm>
            <a:off x="5116186" y="4284897"/>
            <a:ext cx="539798" cy="500701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E811D4A-0C41-10B9-27CB-4555782635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79" y="4282162"/>
            <a:ext cx="537128" cy="521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CC1E46-D82C-D880-05BE-82E00FFB57B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602" b="2431"/>
          <a:stretch/>
        </p:blipFill>
        <p:spPr>
          <a:xfrm>
            <a:off x="5447810" y="5233362"/>
            <a:ext cx="539798" cy="50070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374FF89-CC78-C3D1-52F8-6CD22B09E9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667" y="5249099"/>
            <a:ext cx="537128" cy="5215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6B0C24-4BCF-E998-D1C8-D7818935145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602" b="2431"/>
          <a:stretch/>
        </p:blipFill>
        <p:spPr>
          <a:xfrm>
            <a:off x="4978458" y="6179432"/>
            <a:ext cx="539798" cy="500701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B957EFB7-BB68-4BAD-D9CF-13BEE08A4A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68" y="6158631"/>
            <a:ext cx="537128" cy="5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6" grpId="0"/>
      <p:bldP spid="34" grpId="0" animBg="1"/>
      <p:bldP spid="37" grpId="0"/>
      <p:bldP spid="60" grpId="0"/>
      <p:bldP spid="66" grpId="0"/>
      <p:bldP spid="67" grpId="0"/>
      <p:bldP spid="69" grpId="0"/>
      <p:bldP spid="81" grpId="0"/>
      <p:bldP spid="82" grpId="0"/>
      <p:bldP spid="83" grpId="0"/>
      <p:bldP spid="86" grpId="0"/>
      <p:bldP spid="92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pic>
        <p:nvPicPr>
          <p:cNvPr id="21" name="Picture 20" descr="A cartoon of a person with his hands in his pockets&#10;&#10;Description automatically generated">
            <a:extLst>
              <a:ext uri="{FF2B5EF4-FFF2-40B4-BE49-F238E27FC236}">
                <a16:creationId xmlns:a16="http://schemas.microsoft.com/office/drawing/2014/main" id="{D087BDEB-66EC-221A-E0E9-5A5B0A5999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73" y="1824206"/>
            <a:ext cx="1814477" cy="46959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zu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Hause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10" name="T3_W6F_6.2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mittwochs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Ja, 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855563" y="2162413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2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schreiben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9" name="T3_W6F_6.4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dirty="0" err="1">
                <a:solidFill>
                  <a:srgbClr val="002060"/>
                </a:solidFill>
              </a:rPr>
              <a:t>montags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machen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Sport </a:t>
            </a:r>
            <a:r>
              <a:rPr lang="en-GB" sz="2400" dirty="0" err="1">
                <a:solidFill>
                  <a:srgbClr val="002060"/>
                </a:solidFill>
              </a:rPr>
              <a:t>machen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27553" y="5321974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artoon of a person in a red dress&#10;&#10;Description automatically generated">
            <a:extLst>
              <a:ext uri="{FF2B5EF4-FFF2-40B4-BE49-F238E27FC236}">
                <a16:creationId xmlns:a16="http://schemas.microsoft.com/office/drawing/2014/main" id="{EDF4AB33-F50C-FB59-4833-6C3E0637EF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642" y="2016544"/>
            <a:ext cx="1760863" cy="45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3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Sie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heute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9" name="T3_W6F_6.6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Sie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Gitarre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spielen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Ja, </a:t>
            </a:r>
            <a:r>
              <a:rPr lang="en-GB" sz="2400" dirty="0" err="1">
                <a:solidFill>
                  <a:srgbClr val="002060"/>
                </a:solidFill>
              </a:rPr>
              <a:t>sie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60075" y="2152393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artoon of a person in a red dress&#10;&#10;Description automatically generated">
            <a:extLst>
              <a:ext uri="{FF2B5EF4-FFF2-40B4-BE49-F238E27FC236}">
                <a16:creationId xmlns:a16="http://schemas.microsoft.com/office/drawing/2014/main" id="{EDF4AB33-F50C-FB59-4833-6C3E0637EF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642" y="2016544"/>
            <a:ext cx="1760863" cy="45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86227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4045703" y="226346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4045703" y="377582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4045703" y="54192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86A1E-6F1B-240A-4E5E-F4B1B7FA9ED7}"/>
              </a:ext>
            </a:extLst>
          </p:cNvPr>
          <p:cNvSpPr txBox="1"/>
          <p:nvPr/>
        </p:nvSpPr>
        <p:spPr>
          <a:xfrm>
            <a:off x="123171" y="800133"/>
            <a:ext cx="106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is asking his friends what they would like to do over the holidays.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F73068C-9BED-2BB0-E991-370481A6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0" y="2105183"/>
            <a:ext cx="1158762" cy="44149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02FF37-53EB-71A4-D293-9E1D5FA12AAB}"/>
              </a:ext>
            </a:extLst>
          </p:cNvPr>
          <p:cNvSpPr txBox="1"/>
          <p:nvPr/>
        </p:nvSpPr>
        <p:spPr>
          <a:xfrm>
            <a:off x="4729018" y="2230808"/>
            <a:ext cx="542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Ich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ein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Fahrrad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benutzen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2" name="Picture 41">
            <a:hlinkClick r:id="" action="ppaction://noaction">
              <a:snd r:embed="rId9" name="T3_W6F_6.8.wav"/>
            </a:hlinkClick>
            <a:extLst>
              <a:ext uri="{FF2B5EF4-FFF2-40B4-BE49-F238E27FC236}">
                <a16:creationId xmlns:a16="http://schemas.microsoft.com/office/drawing/2014/main" id="{C5CF71E5-E46C-F13C-3395-E748BA996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32" y="2162413"/>
            <a:ext cx="891104" cy="840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CF03C-C7E9-06CD-00DE-700FB552B456}"/>
              </a:ext>
            </a:extLst>
          </p:cNvPr>
          <p:cNvSpPr txBox="1"/>
          <p:nvPr/>
        </p:nvSpPr>
        <p:spPr>
          <a:xfrm>
            <a:off x="4729018" y="3738882"/>
            <a:ext cx="550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Du </a:t>
            </a:r>
            <a:r>
              <a:rPr lang="en-GB" sz="2400" dirty="0" err="1">
                <a:solidFill>
                  <a:srgbClr val="002060"/>
                </a:solidFill>
              </a:rPr>
              <a:t>möchtest</a:t>
            </a:r>
            <a:r>
              <a:rPr lang="en-GB" sz="2400" dirty="0">
                <a:solidFill>
                  <a:srgbClr val="002060"/>
                </a:solidFill>
              </a:rPr>
              <a:t> Oma </a:t>
            </a:r>
            <a:r>
              <a:rPr lang="en-GB" sz="2400" dirty="0" err="1">
                <a:solidFill>
                  <a:srgbClr val="002060"/>
                </a:solidFill>
              </a:rPr>
              <a:t>besuchen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DA3016-BA3A-A077-A760-79CD891300AB}"/>
              </a:ext>
            </a:extLst>
          </p:cNvPr>
          <p:cNvSpPr txBox="1"/>
          <p:nvPr/>
        </p:nvSpPr>
        <p:spPr>
          <a:xfrm>
            <a:off x="4729018" y="5400389"/>
            <a:ext cx="510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Jana </a:t>
            </a:r>
            <a:r>
              <a:rPr lang="en-GB" sz="2400" dirty="0" err="1">
                <a:solidFill>
                  <a:srgbClr val="002060"/>
                </a:solidFill>
              </a:rPr>
              <a:t>möchte</a:t>
            </a:r>
            <a:r>
              <a:rPr lang="en-GB" sz="2400" dirty="0">
                <a:solidFill>
                  <a:srgbClr val="002060"/>
                </a:solidFill>
              </a:rPr>
              <a:t> Mariem </a:t>
            </a:r>
            <a:r>
              <a:rPr lang="en-GB" sz="2400" dirty="0" err="1">
                <a:solidFill>
                  <a:srgbClr val="002060"/>
                </a:solidFill>
              </a:rPr>
              <a:t>besuchen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D3CD3B-7F06-FFC6-E010-78BF354122E4}"/>
              </a:ext>
            </a:extLst>
          </p:cNvPr>
          <p:cNvSpPr/>
          <p:nvPr/>
        </p:nvSpPr>
        <p:spPr>
          <a:xfrm>
            <a:off x="3960075" y="3660467"/>
            <a:ext cx="5420412" cy="61849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60E1ACE-2D7F-6BA7-5C73-7B15DD127D9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10237509" y="2230808"/>
            <a:ext cx="1480996" cy="42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2308</Words>
  <Application>Microsoft Office PowerPoint</Application>
  <PresentationFormat>Widescreen</PresentationFormat>
  <Paragraphs>414</Paragraphs>
  <Slides>17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Arial</vt:lpstr>
      <vt:lpstr>Bookshelf Symbol 7</vt:lpstr>
      <vt:lpstr>Calibri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Talking about activities and events</vt:lpstr>
      <vt:lpstr>Follow up 1 </vt:lpstr>
      <vt:lpstr>Follow up 2: </vt:lpstr>
      <vt:lpstr>Follow up 2: </vt:lpstr>
      <vt:lpstr>Questions</vt:lpstr>
      <vt:lpstr>Follow up 3</vt:lpstr>
      <vt:lpstr>Follow up 3</vt:lpstr>
      <vt:lpstr>Follow up 3</vt:lpstr>
      <vt:lpstr>Follow up 3</vt:lpstr>
      <vt:lpstr>Follow up 3</vt:lpstr>
      <vt:lpstr>Follow up 3</vt:lpstr>
      <vt:lpstr>Follow up 4</vt:lpstr>
      <vt:lpstr>Follow up 5a</vt:lpstr>
      <vt:lpstr>Follow up 5b</vt:lpstr>
      <vt:lpstr>Presentazione standard di PowerPoint</vt:lpstr>
      <vt:lpstr>Follow up 2: </vt:lpstr>
      <vt:lpstr>Follow up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47</cp:revision>
  <dcterms:created xsi:type="dcterms:W3CDTF">2021-06-12T06:20:35Z</dcterms:created>
  <dcterms:modified xsi:type="dcterms:W3CDTF">2024-02-22T15:07:05Z</dcterms:modified>
</cp:coreProperties>
</file>