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41" r:id="rId3"/>
    <p:sldId id="942" r:id="rId4"/>
    <p:sldId id="947" r:id="rId5"/>
    <p:sldId id="934" r:id="rId6"/>
    <p:sldId id="937" r:id="rId7"/>
    <p:sldId id="944" r:id="rId8"/>
    <p:sldId id="938" r:id="rId9"/>
    <p:sldId id="945" r:id="rId10"/>
    <p:sldId id="948" r:id="rId11"/>
    <p:sldId id="300" r:id="rId12"/>
    <p:sldId id="9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DCCE4-1548-4DC1-B336-1026FA5EE571}" v="29" dt="2024-03-01T14:45:36.5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6554" autoAdjust="0"/>
  </p:normalViewPr>
  <p:slideViewPr>
    <p:cSldViewPr snapToGrid="0">
      <p:cViewPr varScale="1">
        <p:scale>
          <a:sx n="78" d="100"/>
          <a:sy n="78" d="100"/>
        </p:scale>
        <p:origin x="864" y="68"/>
      </p:cViewPr>
      <p:guideLst/>
    </p:cSldViewPr>
  </p:slideViewPr>
  <p:outlineViewPr>
    <p:cViewPr>
      <p:scale>
        <a:sx n="33" d="100"/>
        <a:sy n="33" d="100"/>
      </p:scale>
      <p:origin x="0" y="0"/>
    </p:cViewPr>
  </p:outlineViewPr>
  <p:notesTextViewPr>
    <p:cViewPr>
      <p:scale>
        <a:sx n="1" d="1"/>
        <a:sy n="1" d="1"/>
      </p:scale>
      <p:origin x="0" y="-344"/>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360DCCE4-1548-4DC1-B336-1026FA5EE571}"/>
    <pc:docChg chg="modSld">
      <pc:chgData name="Charlotte Moss" userId="17b589c9-cb67-41ed-a894-f82ca12b573d" providerId="ADAL" clId="{360DCCE4-1548-4DC1-B336-1026FA5EE571}" dt="2024-03-01T14:50:55.501" v="31" actId="20577"/>
      <pc:docMkLst>
        <pc:docMk/>
      </pc:docMkLst>
      <pc:sldChg chg="modSp">
        <pc:chgData name="Charlotte Moss" userId="17b589c9-cb67-41ed-a894-f82ca12b573d" providerId="ADAL" clId="{360DCCE4-1548-4DC1-B336-1026FA5EE571}" dt="2024-03-01T14:45:36.522" v="28" actId="6549"/>
        <pc:sldMkLst>
          <pc:docMk/>
          <pc:sldMk cId="1120192868" sldId="938"/>
        </pc:sldMkLst>
        <pc:spChg chg="mod">
          <ac:chgData name="Charlotte Moss" userId="17b589c9-cb67-41ed-a894-f82ca12b573d" providerId="ADAL" clId="{360DCCE4-1548-4DC1-B336-1026FA5EE571}" dt="2024-03-01T14:45:36.522" v="28" actId="6549"/>
          <ac:spMkLst>
            <pc:docMk/>
            <pc:sldMk cId="1120192868" sldId="938"/>
            <ac:spMk id="76" creationId="{5FE1BBDB-912E-4F20-8888-A2E5D9919F3F}"/>
          </ac:spMkLst>
        </pc:spChg>
      </pc:sldChg>
      <pc:sldChg chg="modSp mod modNotesTx">
        <pc:chgData name="Charlotte Moss" userId="17b589c9-cb67-41ed-a894-f82ca12b573d" providerId="ADAL" clId="{360DCCE4-1548-4DC1-B336-1026FA5EE571}" dt="2024-03-01T14:50:55.501" v="31" actId="20577"/>
        <pc:sldMkLst>
          <pc:docMk/>
          <pc:sldMk cId="2638259136" sldId="948"/>
        </pc:sldMkLst>
        <pc:spChg chg="mod">
          <ac:chgData name="Charlotte Moss" userId="17b589c9-cb67-41ed-a894-f82ca12b573d" providerId="ADAL" clId="{360DCCE4-1548-4DC1-B336-1026FA5EE571}" dt="2024-03-01T14:50:55.501" v="31" actId="20577"/>
          <ac:spMkLst>
            <pc:docMk/>
            <pc:sldMk cId="2638259136" sldId="948"/>
            <ac:spMk id="20" creationId="{61558AC7-FD68-4E3F-8517-700B31B40F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el-bienne.ch/de/schulferien.html/19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i="0" strike="noStrike" spc="-1" dirty="0">
                <a:solidFill>
                  <a:srgbClr val="002060"/>
                </a:solidFill>
                <a:latin typeface="Century Gothic"/>
                <a:ea typeface="Century Gothic"/>
              </a:rPr>
              <a:t>[-</a:t>
            </a:r>
            <a:r>
              <a:rPr lang="en-GB" sz="1200" b="1" i="0" strike="noStrike" spc="-1" dirty="0" err="1">
                <a:solidFill>
                  <a:srgbClr val="002060"/>
                </a:solidFill>
                <a:latin typeface="Century Gothic"/>
                <a:ea typeface="Century Gothic"/>
              </a:rPr>
              <a:t>tion</a:t>
            </a:r>
            <a:r>
              <a:rPr lang="en-GB" sz="1200" b="1" i="0" strike="noStrike" spc="-1" dirty="0">
                <a:solidFill>
                  <a:srgbClr val="002060"/>
                </a:solidFill>
                <a:latin typeface="Century Gothic"/>
                <a:ea typeface="Century Gothic"/>
              </a:rPr>
              <a:t>]  Information </a:t>
            </a:r>
            <a:r>
              <a:rPr lang="en-GB" sz="1200" b="0" i="0" strike="noStrike" spc="-1" dirty="0">
                <a:solidFill>
                  <a:srgbClr val="002060"/>
                </a:solidFill>
                <a:latin typeface="Century Gothic"/>
                <a:ea typeface="Century Gothic"/>
              </a:rPr>
              <a:t>[465] </a:t>
            </a:r>
            <a:r>
              <a:rPr lang="en-GB" sz="1200" b="1" i="0" strike="noStrike" spc="-1" dirty="0">
                <a:solidFill>
                  <a:srgbClr val="002060"/>
                </a:solidFill>
                <a:latin typeface="Century Gothic"/>
                <a:ea typeface="Century Gothic"/>
              </a:rPr>
              <a:t>Tradition </a:t>
            </a:r>
            <a:r>
              <a:rPr lang="en-GB" sz="1200" b="0" i="0" strike="noStrike" spc="-1" dirty="0">
                <a:solidFill>
                  <a:srgbClr val="002060"/>
                </a:solidFill>
                <a:latin typeface="Century Gothic"/>
                <a:ea typeface="Century Gothic"/>
              </a:rPr>
              <a:t>[1650] </a:t>
            </a:r>
            <a:r>
              <a:rPr lang="en-GB" sz="1200" b="1" i="0" strike="noStrike" spc="-1" dirty="0">
                <a:solidFill>
                  <a:srgbClr val="002060"/>
                </a:solidFill>
                <a:latin typeface="Century Gothic"/>
                <a:ea typeface="Century Gothic"/>
              </a:rPr>
              <a:t>Position </a:t>
            </a:r>
            <a:r>
              <a:rPr lang="en-GB" sz="1200" b="0" i="0" strike="noStrike" spc="-1" dirty="0">
                <a:solidFill>
                  <a:srgbClr val="002060"/>
                </a:solidFill>
                <a:latin typeface="Century Gothic"/>
                <a:ea typeface="Century Gothic"/>
              </a:rPr>
              <a:t>[944] </a:t>
            </a:r>
            <a:r>
              <a:rPr lang="en-GB" sz="1200" b="1" i="0" strike="noStrike" spc="-1" dirty="0">
                <a:solidFill>
                  <a:srgbClr val="002060"/>
                </a:solidFill>
                <a:latin typeface="Century Gothic"/>
                <a:ea typeface="Century Gothic"/>
              </a:rPr>
              <a:t>international</a:t>
            </a:r>
            <a:r>
              <a:rPr lang="en-GB" sz="1200" b="1" i="0" strike="noStrike" spc="-1" baseline="0"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[426] </a:t>
            </a:r>
            <a:r>
              <a:rPr lang="en-GB" sz="1200" b="1" i="0" strike="noStrike" spc="-1" dirty="0" err="1">
                <a:solidFill>
                  <a:srgbClr val="002060"/>
                </a:solidFill>
                <a:latin typeface="Century Gothic"/>
                <a:ea typeface="Century Gothic"/>
              </a:rPr>
              <a:t>funktionieren</a:t>
            </a:r>
            <a:r>
              <a:rPr lang="en-GB" sz="1200" b="1" i="0" strike="noStrike" spc="-1" dirty="0">
                <a:solidFill>
                  <a:srgbClr val="002060"/>
                </a:solidFill>
                <a:latin typeface="Century Gothic"/>
                <a:ea typeface="Century Gothic"/>
              </a:rPr>
              <a:t> </a:t>
            </a:r>
            <a:r>
              <a:rPr lang="en-GB" sz="1200" b="0" i="0" strike="noStrike" spc="-1" dirty="0">
                <a:solidFill>
                  <a:srgbClr val="002060"/>
                </a:solidFill>
                <a:latin typeface="Century Gothic"/>
                <a:ea typeface="Century Gothic"/>
              </a:rPr>
              <a:t>[677] </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er/sie/es möchte </a:t>
            </a:r>
            <a:r>
              <a:rPr lang="de-DE" sz="1800" b="0" i="0" u="none" strike="noStrike" dirty="0">
                <a:solidFill>
                  <a:srgbClr val="002060"/>
                </a:solidFill>
                <a:effectLst/>
                <a:latin typeface="Century Gothic" panose="020B0502020202020204" pitchFamily="34" charset="0"/>
              </a:rPr>
              <a:t>[n/a]</a:t>
            </a:r>
            <a:r>
              <a:rPr lang="de-DE" dirty="0"/>
              <a:t> </a:t>
            </a:r>
          </a:p>
          <a:p>
            <a:pPr marL="216000" indent="-216000">
              <a:lnSpc>
                <a:spcPct val="100000"/>
              </a:lnSpc>
            </a:pPr>
            <a:r>
              <a:rPr lang="it-IT" sz="1200" b="0" i="0" strike="noStrike" spc="-1" dirty="0" err="1">
                <a:solidFill>
                  <a:srgbClr val="002060"/>
                </a:solidFill>
                <a:latin typeface="Century Gothic"/>
                <a:ea typeface="Century Gothic"/>
              </a:rPr>
              <a:t>Revisit</a:t>
            </a:r>
            <a:r>
              <a:rPr lang="it-IT" sz="1200" b="0" i="0" strike="noStrike" spc="-1" dirty="0">
                <a:solidFill>
                  <a:srgbClr val="002060"/>
                </a:solidFill>
                <a:latin typeface="Century Gothic"/>
                <a:ea typeface="Century Gothic"/>
              </a:rPr>
              <a:t> 1: </a:t>
            </a:r>
            <a:r>
              <a:rPr lang="de-DE" sz="1800" b="0" i="0" u="none" strike="noStrike" dirty="0">
                <a:solidFill>
                  <a:srgbClr val="002060"/>
                </a:solidFill>
                <a:effectLst/>
                <a:latin typeface="Century Gothic" panose="020B0502020202020204" pitchFamily="34" charset="0"/>
              </a:rPr>
              <a:t>besuchen [820] bleiben [113] Gitarre [n/a] Oma [2175]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a:t>
            </a:r>
            <a:r>
              <a:rPr lang="de-DE" sz="1200" b="1"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benutzen [1119] spielen [205] Sport [945]  zu Hause [n/a]</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in the first and third persons and in positive and negative sentences, contrasting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and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ein</a:t>
            </a:r>
            <a:r>
              <a:rPr lang="en-GB" sz="1200" b="0" strike="noStrike" spc="-1" baseline="0" dirty="0">
                <a:solidFill>
                  <a:srgbClr val="000000"/>
                </a:solidFill>
                <a:latin typeface="+mn-lt"/>
                <a:ea typeface="Calibri"/>
              </a:rPr>
              <a:t>… with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nicht</a:t>
            </a:r>
            <a:r>
              <a:rPr lang="en-GB" sz="1200" b="0" strike="noStrike" spc="-1" baseline="0" dirty="0">
                <a:solidFill>
                  <a:srgbClr val="000000"/>
                </a:solidFill>
                <a:latin typeface="+mn-lt"/>
                <a:ea typeface="Calibri"/>
              </a:rPr>
              <a:t>… and </a:t>
            </a:r>
            <a:r>
              <a:rPr lang="en-GB" sz="1200" b="0" strike="noStrike" spc="-1" baseline="0" dirty="0" err="1">
                <a:solidFill>
                  <a:srgbClr val="000000"/>
                </a:solidFill>
                <a:latin typeface="+mn-lt"/>
                <a:ea typeface="Calibri"/>
              </a:rPr>
              <a:t>möchte</a:t>
            </a:r>
            <a:r>
              <a:rPr lang="en-GB" sz="1200" b="0" strike="noStrike" spc="-1" baseline="0" dirty="0">
                <a:solidFill>
                  <a:srgbClr val="000000"/>
                </a:solidFill>
                <a:latin typeface="+mn-lt"/>
                <a:ea typeface="Calibri"/>
              </a:rPr>
              <a:t> </a:t>
            </a:r>
            <a:r>
              <a:rPr lang="en-GB" sz="1200" b="0" strike="noStrike" spc="-1" baseline="0" dirty="0" err="1">
                <a:solidFill>
                  <a:srgbClr val="000000"/>
                </a:solidFill>
                <a:latin typeface="+mn-lt"/>
                <a:ea typeface="Calibri"/>
              </a:rPr>
              <a:t>kein</a:t>
            </a:r>
            <a:r>
              <a:rPr lang="en-GB" sz="1200" b="0" strike="noStrike" spc="-1" baseline="0" dirty="0">
                <a:solidFill>
                  <a:srgbClr val="000000"/>
                </a:solidFill>
                <a:latin typeface="+mn-lt"/>
                <a:ea typeface="Calibri"/>
              </a:rPr>
              <a:t>…</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solidFill>
                  <a:srgbClr val="000000"/>
                </a:solidFill>
                <a:latin typeface="Calibri"/>
              </a:rPr>
              <a:t>Use the first sentence</a:t>
            </a:r>
            <a:r>
              <a:rPr lang="en-GB" sz="1200" b="0" strike="noStrike" spc="-1" baseline="0" dirty="0">
                <a:solidFill>
                  <a:srgbClr val="000000"/>
                </a:solidFill>
                <a:latin typeface="Calibri"/>
              </a:rPr>
              <a:t> as an example. Click on the audio button to hear what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is saying to his mum. Based on the pronoun they hear, pupils decide who </a:t>
            </a:r>
            <a:r>
              <a:rPr lang="en-GB" sz="1200" b="0" strike="noStrike" spc="-1" baseline="0" dirty="0" err="1">
                <a:solidFill>
                  <a:srgbClr val="000000"/>
                </a:solidFill>
                <a:latin typeface="Calibri"/>
              </a:rPr>
              <a:t>Lias</a:t>
            </a:r>
            <a:r>
              <a:rPr lang="en-GB" sz="1200" b="0" strike="noStrike" spc="-1" baseline="0" dirty="0">
                <a:solidFill>
                  <a:srgbClr val="000000"/>
                </a:solidFill>
                <a:latin typeface="Calibri"/>
              </a:rPr>
              <a:t> is talking about, and then decide whether the sentence is positive or negative (would or wouldn’t like to). Click to play the sentence again and pupils try to understand the rest of the sentence. </a:t>
            </a:r>
            <a:r>
              <a:rPr lang="en-GB" b="0" baseline="0" dirty="0"/>
              <a:t>At the same time, by translating into English, students are reinforcing their knowledge of the two-verb rule and the difference in syntax between German and English.</a:t>
            </a:r>
            <a:endParaRPr lang="en-GB" b="0" dirty="0"/>
          </a:p>
          <a:p>
            <a:pPr marL="228600" indent="-228600">
              <a:lnSpc>
                <a:spcPct val="100000"/>
              </a:lnSpc>
              <a:buAutoNum type="arabicPeriod"/>
            </a:pPr>
            <a:r>
              <a:rPr lang="en-GB" sz="1200" b="0" strike="noStrike" spc="-1" baseline="0" dirty="0">
                <a:solidFill>
                  <a:srgbClr val="000000"/>
                </a:solidFill>
                <a:latin typeface="Calibri"/>
              </a:rPr>
              <a:t>Click to reveal the answers.</a:t>
            </a:r>
          </a:p>
          <a:p>
            <a:pPr marL="228600" indent="-228600">
              <a:lnSpc>
                <a:spcPct val="100000"/>
              </a:lnSpc>
              <a:buAutoNum type="arabicPeriod"/>
            </a:pPr>
            <a:r>
              <a:rPr lang="en-GB" sz="1200" b="0" strike="noStrike" spc="-1" dirty="0">
                <a:solidFill>
                  <a:srgbClr val="000000"/>
                </a:solidFill>
                <a:latin typeface="Calibri"/>
              </a:rPr>
              <a:t>Repeat</a:t>
            </a:r>
            <a:r>
              <a:rPr lang="en-GB" sz="1200" b="0" strike="noStrike" spc="-1" baseline="0" dirty="0">
                <a:solidFill>
                  <a:srgbClr val="000000"/>
                </a:solidFill>
                <a:latin typeface="Calibri"/>
              </a:rPr>
              <a:t> for the rest of the sentences.</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b="1" baseline="0" dirty="0"/>
              <a:t>Note: </a:t>
            </a:r>
            <a:r>
              <a:rPr lang="en-GB" b="0" baseline="0" dirty="0"/>
              <a:t>This is broken down into three columns to support understanding, and also so that less proficient students will still have a sense of achievement, even if they are not able to understand the full meaning of every sentence.</a:t>
            </a: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a:solidFill>
                  <a:srgbClr val="000000"/>
                </a:solidFill>
                <a:latin typeface="Calibri"/>
              </a:rPr>
              <a:t>E.g. Sie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auch</a:t>
            </a:r>
            <a:r>
              <a:rPr lang="en-GB" sz="1200" b="0" strike="noStrike" spc="-1" dirty="0">
                <a:solidFill>
                  <a:srgbClr val="000000"/>
                </a:solidFill>
                <a:latin typeface="Calibri"/>
              </a:rPr>
              <a:t> Oma </a:t>
            </a:r>
            <a:r>
              <a:rPr lang="en-GB" sz="1200" b="0" strike="noStrike" spc="-1" dirty="0" err="1">
                <a:solidFill>
                  <a:srgbClr val="000000"/>
                </a:solidFill>
                <a:latin typeface="Calibri"/>
              </a:rPr>
              <a:t>besuchen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1. Sie </a:t>
            </a:r>
            <a:r>
              <a:rPr lang="en-GB" sz="1200" b="0" strike="noStrike" spc="-1" dirty="0" err="1">
                <a:solidFill>
                  <a:srgbClr val="000000"/>
                </a:solidFill>
                <a:latin typeface="Calibri"/>
              </a:rPr>
              <a:t>möchte</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Problem </a:t>
            </a:r>
            <a:r>
              <a:rPr lang="en-GB" sz="1200" b="0" strike="noStrike" spc="-1" dirty="0" err="1">
                <a:solidFill>
                  <a:srgbClr val="000000"/>
                </a:solidFill>
                <a:latin typeface="Calibri"/>
              </a:rPr>
              <a:t>haben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2.</a:t>
            </a:r>
            <a:r>
              <a:rPr lang="en-GB" sz="1200" b="0" strike="noStrike" spc="-1" baseline="0" dirty="0">
                <a:solidFill>
                  <a:srgbClr val="000000"/>
                </a:solidFill>
                <a:latin typeface="Calibri"/>
              </a:rPr>
              <a:t> Ich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mit</a:t>
            </a:r>
            <a:r>
              <a:rPr lang="en-GB" sz="1200" b="0" strike="noStrike" spc="-1" baseline="0" dirty="0">
                <a:solidFill>
                  <a:srgbClr val="000000"/>
                </a:solidFill>
                <a:latin typeface="Calibri"/>
              </a:rPr>
              <a:t> Gabriel </a:t>
            </a:r>
            <a:r>
              <a:rPr lang="en-GB" sz="1200" b="0" strike="noStrike" spc="-1" baseline="0" dirty="0" err="1">
                <a:solidFill>
                  <a:srgbClr val="000000"/>
                </a:solidFill>
                <a:latin typeface="Calibri"/>
              </a:rPr>
              <a:t>spielen</a:t>
            </a:r>
            <a:r>
              <a:rPr lang="en-GB" sz="1200" b="0" strike="noStrike" spc="-1" baseline="0" dirty="0">
                <a:solidFill>
                  <a:srgbClr val="000000"/>
                </a:solidFill>
                <a:latin typeface="Calibri"/>
              </a:rPr>
              <a:t>.</a:t>
            </a:r>
          </a:p>
          <a:p>
            <a:pPr marL="216000" indent="-216000">
              <a:lnSpc>
                <a:spcPct val="100000"/>
              </a:lnSpc>
            </a:pPr>
            <a:r>
              <a:rPr lang="en-GB" sz="1200" b="0" strike="noStrike" spc="-1" baseline="0" dirty="0">
                <a:solidFill>
                  <a:srgbClr val="000000"/>
                </a:solidFill>
                <a:latin typeface="Calibri"/>
              </a:rPr>
              <a:t>3. Ich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eine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Liste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benutzen</a:t>
            </a:r>
            <a:r>
              <a:rPr lang="en-GB" sz="1200" b="0" strike="noStrike" spc="-1" baseline="0" dirty="0">
                <a:solidFill>
                  <a:srgbClr val="000000"/>
                </a:solidFill>
                <a:latin typeface="Calibri"/>
              </a:rPr>
              <a:t>.</a:t>
            </a:r>
          </a:p>
          <a:p>
            <a:pPr marL="216000" indent="-216000">
              <a:lnSpc>
                <a:spcPct val="100000"/>
              </a:lnSpc>
            </a:pPr>
            <a:r>
              <a:rPr lang="en-GB" sz="1200" b="0" strike="noStrike" spc="-1" baseline="0" dirty="0">
                <a:solidFill>
                  <a:srgbClr val="000000"/>
                </a:solidFill>
                <a:latin typeface="Calibri"/>
              </a:rPr>
              <a:t>4. Sie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nicht</a:t>
            </a:r>
            <a:r>
              <a:rPr lang="en-GB" sz="1200" b="0" strike="noStrike" spc="-1" baseline="0" dirty="0">
                <a:solidFill>
                  <a:srgbClr val="000000"/>
                </a:solidFill>
                <a:latin typeface="Calibri"/>
              </a:rPr>
              <a:t> </a:t>
            </a:r>
            <a:r>
              <a:rPr lang="en-GB" sz="1200" b="0" strike="noStrike" spc="-1" baseline="0" dirty="0" err="1">
                <a:solidFill>
                  <a:srgbClr val="000000"/>
                </a:solidFill>
                <a:latin typeface="Calibri"/>
              </a:rPr>
              <a:t>schreiben</a:t>
            </a:r>
            <a:r>
              <a:rPr lang="en-GB" sz="1200" b="0" strike="noStrike" spc="-1" baseline="0" dirty="0">
                <a:solidFill>
                  <a:srgbClr val="000000"/>
                </a:solidFill>
                <a:latin typeface="Calibri"/>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solidFill>
                  <a:srgbClr val="000000"/>
                </a:solidFill>
                <a:latin typeface="Calibri"/>
              </a:rPr>
              <a:t>5. Ich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keine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Gitarre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spielen</a:t>
            </a:r>
            <a:r>
              <a:rPr lang="en-GB" sz="1200" b="0" strike="noStrike" spc="-1" baseline="0" dirty="0">
                <a:solidFill>
                  <a:srgbClr val="000000"/>
                </a:solidFill>
                <a:latin typeface="+mn-lt"/>
              </a:rPr>
              <a:t>.</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solidFill>
                  <a:srgbClr val="000000"/>
                </a:solidFill>
                <a:latin typeface="Calibri"/>
              </a:rPr>
              <a:t>6. Sie </a:t>
            </a:r>
            <a:r>
              <a:rPr lang="en-GB" sz="1200" b="0" strike="noStrike" spc="-1" baseline="0" dirty="0" err="1">
                <a:solidFill>
                  <a:srgbClr val="000000"/>
                </a:solidFill>
                <a:latin typeface="Calibri"/>
              </a:rPr>
              <a:t>möchte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ein</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Fahrrad</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benutzen</a:t>
            </a:r>
            <a:r>
              <a:rPr lang="en-GB" sz="1200" b="0" strike="noStrike" spc="-1" baseline="0" dirty="0">
                <a:solidFill>
                  <a:srgbClr val="000000"/>
                </a:solidFill>
                <a:latin typeface="+mn-lt"/>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learn about school holidays in Switzerland.</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Pupils read through the information on the slide.</a:t>
            </a:r>
          </a:p>
          <a:p>
            <a:pPr marL="229320" indent="-228600">
              <a:lnSpc>
                <a:spcPct val="100000"/>
              </a:lnSpc>
              <a:buAutoNum type="arabicPeriod"/>
            </a:pPr>
            <a:r>
              <a:rPr lang="en-GB" sz="1200" b="0" strike="noStrike" spc="-1" dirty="0">
                <a:solidFill>
                  <a:srgbClr val="000000"/>
                </a:solidFill>
                <a:latin typeface="Calibri"/>
                <a:ea typeface="Calibri"/>
              </a:rPr>
              <a:t>Discuss the information as a class – how would pupils feel about starting the summer holidays earlier and going back to school in mid August? Would they rather have 12 or 13 weeks’ holidays?</a:t>
            </a:r>
          </a:p>
          <a:p>
            <a:pPr marL="229320" indent="-228600">
              <a:lnSpc>
                <a:spcPct val="100000"/>
              </a:lnSpc>
              <a:buAutoNum type="arabicPeriod"/>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Note</a:t>
            </a:r>
            <a:r>
              <a:rPr lang="en-GB" sz="1200" b="0" strike="noStrike" spc="-1" dirty="0">
                <a:solidFill>
                  <a:srgbClr val="000000"/>
                </a:solidFill>
                <a:latin typeface="Calibri"/>
                <a:ea typeface="Calibri"/>
              </a:rPr>
              <a:t>: Pupils are not expected to know all of the grammar in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second speech bubble, but they should have sufficient knowledge to infer what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is saying.</a:t>
            </a:r>
          </a:p>
          <a:p>
            <a:pPr marL="720" indent="0">
              <a:lnSpc>
                <a:spcPct val="100000"/>
              </a:lnSpc>
              <a:buNone/>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Information source:</a:t>
            </a:r>
          </a:p>
          <a:p>
            <a:pPr marL="72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https://www.biel-bienne.ch/de/schulferien.html/196</a:t>
            </a:r>
            <a:endParaRPr lang="en-GB" dirty="0"/>
          </a:p>
          <a:p>
            <a:pPr marL="720" indent="0">
              <a:lnSpc>
                <a:spcPct val="100000"/>
              </a:lnSpc>
              <a:buNone/>
            </a:pPr>
            <a:endParaRPr lang="en-GB" sz="1200" b="1"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0721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tion</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indent="0">
              <a:lnSpc>
                <a:spcPct val="100000"/>
              </a:lnSpc>
              <a:buClr>
                <a:srgbClr val="000000"/>
              </a:buClr>
              <a:buFont typeface="Calibri"/>
              <a:buNone/>
            </a:pPr>
            <a:r>
              <a:rPr lang="en-GB" b="0" dirty="0"/>
              <a:t>1. Present the SSC and say the </a:t>
            </a:r>
            <a:r>
              <a:rPr lang="en-GB" b="1" dirty="0"/>
              <a:t>[-</a:t>
            </a:r>
            <a:r>
              <a:rPr lang="en-GB" b="1" dirty="0" err="1"/>
              <a:t>tion</a:t>
            </a:r>
            <a:r>
              <a:rPr lang="en-GB" b="1" dirty="0"/>
              <a:t>] </a:t>
            </a:r>
            <a:r>
              <a:rPr lang="en-GB" b="0" dirty="0"/>
              <a:t>sound first, on its own. Pupils repeat it with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ea typeface="Calibri"/>
              </a:rPr>
              <a:t>2.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Information</a:t>
            </a:r>
            <a:r>
              <a:rPr lang="en-GB" sz="1200" b="0" strike="noStrike" spc="-1" dirty="0">
                <a:solidFill>
                  <a:srgbClr val="000000"/>
                </a:solidFill>
                <a:latin typeface="Calibri"/>
                <a:ea typeface="Calibri"/>
              </a:rPr>
              <a:t>’ </a:t>
            </a:r>
            <a:r>
              <a:rPr lang="en-GB" b="0" dirty="0"/>
              <a:t>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use the British Sign Language (BSL) sign for information, as here: </a:t>
            </a:r>
            <a:r>
              <a:rPr lang="fr-FR" baseline="0" dirty="0"/>
              <a:t>https://www.signbsl.com/sign/information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bring up the image and say the word “Information”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a:t>Information [465]</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4749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‘Information’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0" baseline="0" dirty="0"/>
              <a:t>Information [465] </a:t>
            </a:r>
            <a:r>
              <a:rPr lang="en-GB" baseline="0" dirty="0"/>
              <a:t>Tradition [1650] Position [944] international [426] </a:t>
            </a:r>
            <a:r>
              <a:rPr lang="en-GB" baseline="0" dirty="0" err="1"/>
              <a:t>funktionieren</a:t>
            </a:r>
            <a:r>
              <a:rPr lang="en-GB" baseline="0" dirty="0"/>
              <a:t> [677]</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tion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a:t>
            </a:r>
            <a:r>
              <a:rPr lang="en-GB" sz="1200" b="0" strike="noStrike" spc="-1" baseline="0" dirty="0">
                <a:solidFill>
                  <a:srgbClr val="000000"/>
                </a:solidFill>
                <a:latin typeface="+mn-lt"/>
                <a:ea typeface="Calibri"/>
              </a:rPr>
              <a:t> a speaking and listening exercise. </a:t>
            </a:r>
          </a:p>
          <a:p>
            <a:pPr marL="216000" indent="-216000">
              <a:lnSpc>
                <a:spcPct val="100000"/>
              </a:lnSpc>
            </a:pPr>
            <a:endParaRPr lang="en-GB" sz="1200" b="0" strike="noStrike" spc="-1" baseline="0" dirty="0">
              <a:solidFill>
                <a:srgbClr val="000000"/>
              </a:solidFill>
              <a:latin typeface="+mn-lt"/>
              <a:ea typeface="Calibri"/>
            </a:endParaRPr>
          </a:p>
          <a:p>
            <a:pPr marL="216000" indent="-216000">
              <a:lnSpc>
                <a:spcPct val="100000"/>
              </a:lnSpc>
            </a:pPr>
            <a:r>
              <a:rPr lang="en-GB" sz="1200" b="1" strike="noStrike" spc="-1" baseline="0" dirty="0">
                <a:solidFill>
                  <a:srgbClr val="000000"/>
                </a:solidFill>
                <a:latin typeface="+mn-lt"/>
                <a:ea typeface="Calibri"/>
              </a:rPr>
              <a:t>Note: </a:t>
            </a:r>
            <a:r>
              <a:rPr lang="en-GB" sz="1200" b="0" strike="noStrike" spc="-1" baseline="0" dirty="0">
                <a:solidFill>
                  <a:srgbClr val="000000"/>
                </a:solidFill>
                <a:latin typeface="+mn-lt"/>
                <a:ea typeface="Calibri"/>
              </a:rPr>
              <a:t>All chosen words are high-frequency cognates, so their meanings should be clear to pupils.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Explain the task. It is nearly the school holidays, and </a:t>
            </a:r>
            <a:r>
              <a:rPr lang="en-GB" dirty="0" err="1"/>
              <a:t>Lias</a:t>
            </a:r>
            <a:r>
              <a:rPr lang="en-GB" dirty="0"/>
              <a:t> is lacking in motivation! Pupils work in pairs and read the text to each other, taking care to pronounce –</a:t>
            </a:r>
            <a:r>
              <a:rPr lang="en-GB" dirty="0" err="1"/>
              <a:t>tion</a:t>
            </a:r>
            <a:r>
              <a:rPr lang="en-GB" dirty="0"/>
              <a:t> the German way. If they accidentally use English pronunciation, their partner can direct them to start from the beginning again.</a:t>
            </a:r>
          </a:p>
          <a:p>
            <a:pPr marL="228600" indent="-228600">
              <a:buAutoNum type="arabicPeriod"/>
            </a:pPr>
            <a:r>
              <a:rPr lang="en-GB" baseline="0" dirty="0"/>
              <a:t>Click to reveal the second part of the task. Explain that </a:t>
            </a:r>
            <a:r>
              <a:rPr lang="en-GB" baseline="0" dirty="0" err="1"/>
              <a:t>Lias</a:t>
            </a:r>
            <a:r>
              <a:rPr lang="en-GB" baseline="0" dirty="0"/>
              <a:t> is trying to note down what Herr Lehmann is saying, but his concentration isn’t great, so he only catches a few words.</a:t>
            </a:r>
          </a:p>
          <a:p>
            <a:pPr marL="228600" indent="-228600">
              <a:buAutoNum type="arabicPeriod"/>
            </a:pPr>
            <a:r>
              <a:rPr lang="en-GB" baseline="0" dirty="0"/>
              <a:t>Click on the audio buttons to hear what Herr Lehmann is saying. Pupils note down what they hear. All words used are English cognates and are spelled the same in German and English, to reinforce that although spellings are the same, the words are pronounced differently.</a:t>
            </a:r>
          </a:p>
          <a:p>
            <a:pPr marL="228600" indent="-228600">
              <a:buAutoNum type="arabicPeriod"/>
            </a:pPr>
            <a:r>
              <a:rPr lang="en-GB" baseline="0" dirty="0"/>
              <a:t>Click to reveal answers.</a:t>
            </a:r>
          </a:p>
          <a:p>
            <a:pPr marL="228600" indent="-228600">
              <a:buAutoNum type="arabicPeriod"/>
            </a:pPr>
            <a:endParaRPr lang="en-GB" baseline="0" dirty="0"/>
          </a:p>
          <a:p>
            <a:pPr marL="0" indent="0">
              <a:buNone/>
            </a:pPr>
            <a:r>
              <a:rPr lang="en-GB" b="1" baseline="0" dirty="0"/>
              <a:t>Transcript:</a:t>
            </a:r>
          </a:p>
          <a:p>
            <a:pPr marL="228600" indent="-228600">
              <a:buAutoNum type="arabicPeriod"/>
            </a:pPr>
            <a:r>
              <a:rPr lang="en-GB" baseline="0" dirty="0"/>
              <a:t>Population</a:t>
            </a:r>
          </a:p>
          <a:p>
            <a:pPr marL="228600" indent="-228600">
              <a:buAutoNum type="arabicPeriod"/>
            </a:pPr>
            <a:r>
              <a:rPr lang="en-GB" baseline="0" dirty="0"/>
              <a:t>Evolution</a:t>
            </a:r>
          </a:p>
          <a:p>
            <a:pPr marL="228600" indent="-228600">
              <a:buAutoNum type="arabicPeriod"/>
            </a:pPr>
            <a:r>
              <a:rPr lang="en-GB" baseline="0" dirty="0"/>
              <a:t>Migration</a:t>
            </a:r>
          </a:p>
          <a:p>
            <a:pPr marL="228600" indent="-228600">
              <a:buAutoNum type="arabicPeriod"/>
            </a:pPr>
            <a:r>
              <a:rPr lang="en-GB" baseline="0" dirty="0"/>
              <a:t>Regulation</a:t>
            </a:r>
          </a:p>
          <a:p>
            <a:pPr marL="228600" indent="-228600">
              <a:buAutoNum type="arabicPeriod"/>
            </a:pPr>
            <a:r>
              <a:rPr lang="en-GB" baseline="0" dirty="0"/>
              <a:t>Transformation</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Evolution [4462] </a:t>
            </a:r>
            <a:r>
              <a:rPr lang="en-GB" b="0" baseline="0" dirty="0"/>
              <a:t>Information [465] Migration [4123] Motivation [3150] </a:t>
            </a:r>
            <a:r>
              <a:rPr lang="en-GB" b="0" baseline="0" dirty="0" err="1"/>
              <a:t>Nationalpark</a:t>
            </a:r>
            <a:r>
              <a:rPr lang="en-GB" b="0" baseline="0" dirty="0"/>
              <a:t> [4994] Population [4950] </a:t>
            </a:r>
            <a:r>
              <a:rPr lang="en-GB" sz="1200" b="0" dirty="0" err="1"/>
              <a:t>Pr</a:t>
            </a:r>
            <a:r>
              <a:rPr kumimoji="0" lang="en-GB" sz="1200" b="0"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ä</a:t>
            </a:r>
            <a:r>
              <a:rPr lang="en-GB" sz="1200" b="0" dirty="0" err="1"/>
              <a:t>sentation</a:t>
            </a:r>
            <a:r>
              <a:rPr lang="en-GB" sz="1200" b="0" dirty="0"/>
              <a:t> [4334] Regulation [3882] Transformation [3856]</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1" dirty="0"/>
              <a:t>Image attribution:</a:t>
            </a:r>
          </a:p>
          <a:p>
            <a:r>
              <a:rPr lang="de-DE" dirty="0"/>
              <a:t>Schweizerischer Nationalpark Von </a:t>
            </a:r>
            <a:r>
              <a:rPr lang="de-DE" dirty="0" err="1"/>
              <a:t>Hansueli</a:t>
            </a:r>
            <a:r>
              <a:rPr lang="de-DE" dirty="0"/>
              <a:t> Krapf - Eigenes Werk, CC BY-SA 3.0, https://commons.wikimedia.org/w/index.php?curid=1045850</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new and revisited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make the words disappear one by one. Pupils write down the number and the English translation. They have 4 seconds before the word disappears completely.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Use the next slide to elicit and then display the English translations.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696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Procedure</a:t>
            </a:r>
          </a:p>
          <a:p>
            <a:pPr marL="228600" indent="-228600">
              <a:lnSpc>
                <a:spcPct val="100000"/>
              </a:lnSpc>
              <a:buAutoNum type="arabicPeriod"/>
            </a:pPr>
            <a:r>
              <a:rPr lang="en-GB" sz="1200" b="0" strike="noStrike" spc="-1" dirty="0">
                <a:latin typeface="Arial"/>
              </a:rPr>
              <a:t>Elicit and display the English translations one by one. </a:t>
            </a:r>
          </a:p>
          <a:p>
            <a:pPr marL="228600" indent="-228600">
              <a:lnSpc>
                <a:spcPct val="100000"/>
              </a:lnSpc>
              <a:buAutoNum type="arabicPeriod"/>
            </a:pPr>
            <a:r>
              <a:rPr lang="en-GB" sz="1200" b="0" strike="noStrike" spc="-1" dirty="0">
                <a:latin typeface="Arial"/>
              </a:rPr>
              <a:t>Click for all the German words to disappear. </a:t>
            </a:r>
          </a:p>
          <a:p>
            <a:pPr marL="228600" indent="-228600">
              <a:lnSpc>
                <a:spcPct val="100000"/>
              </a:lnSpc>
              <a:buAutoNum type="arabicPeriod"/>
            </a:pPr>
            <a:r>
              <a:rPr lang="en-GB" sz="1200" b="0" strike="noStrike" spc="-1" dirty="0">
                <a:latin typeface="Arial"/>
              </a:rPr>
              <a:t>Ask pupils to work in pairs to recall the words in German. </a:t>
            </a:r>
          </a:p>
          <a:p>
            <a:pPr marL="228600" indent="-228600">
              <a:lnSpc>
                <a:spcPct val="100000"/>
              </a:lnSpc>
              <a:buAutoNum type="arabicPeriod"/>
            </a:pPr>
            <a:r>
              <a:rPr lang="en-GB" sz="1200" b="0" strike="noStrike" spc="-1" dirty="0">
                <a:latin typeface="Arial"/>
              </a:rPr>
              <a:t>Click again for all words to reappear for pupils to check.  </a:t>
            </a:r>
          </a:p>
          <a:p>
            <a:pPr marL="228600" indent="-228600">
              <a:lnSpc>
                <a:spcPct val="100000"/>
              </a:lnSpc>
              <a:buAutoNum type="arabicPeriod"/>
            </a:pPr>
            <a:r>
              <a:rPr lang="en-GB" sz="1200" b="0" strike="noStrike" spc="-1" dirty="0">
                <a:latin typeface="Arial"/>
              </a:rPr>
              <a:t>Click on each word to hear the audio, if required.</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4665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953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a:t>
            </a:r>
            <a:r>
              <a:rPr lang="en-GB" sz="1200" b="0" strike="noStrike" spc="-1" baseline="0" dirty="0">
                <a:solidFill>
                  <a:srgbClr val="000000"/>
                </a:solidFill>
                <a:latin typeface="Calibri"/>
                <a:ea typeface="Calibri"/>
              </a:rPr>
              <a:t> of </a:t>
            </a:r>
            <a:r>
              <a:rPr lang="en-GB" sz="1200" b="0" strike="noStrike" spc="-1" baseline="0" dirty="0" err="1">
                <a:solidFill>
                  <a:srgbClr val="000000"/>
                </a:solidFill>
                <a:latin typeface="Calibri"/>
                <a:ea typeface="Calibri"/>
              </a:rPr>
              <a:t>möcht</a:t>
            </a:r>
            <a:r>
              <a:rPr lang="en-GB" sz="1200" b="0" strike="noStrike" spc="-1" baseline="0" dirty="0">
                <a:solidFill>
                  <a:srgbClr val="000000"/>
                </a:solidFill>
                <a:latin typeface="Calibri"/>
                <a:ea typeface="Calibri"/>
              </a:rPr>
              <a:t>- in the second and third persons and in positive and negative sentences, contrasting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and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ein</a:t>
            </a:r>
            <a:r>
              <a:rPr lang="en-GB" sz="1200" b="0" strike="noStrike" spc="-1" baseline="0" dirty="0">
                <a:solidFill>
                  <a:srgbClr val="000000"/>
                </a:solidFill>
                <a:latin typeface="Calibri"/>
                <a:ea typeface="Calibri"/>
              </a:rPr>
              <a:t>… with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nicht</a:t>
            </a:r>
            <a:r>
              <a:rPr lang="en-GB" sz="1200" b="0" strike="noStrike" spc="-1" baseline="0" dirty="0">
                <a:solidFill>
                  <a:srgbClr val="000000"/>
                </a:solidFill>
                <a:latin typeface="Calibri"/>
                <a:ea typeface="Calibri"/>
              </a:rPr>
              <a:t>… and </a:t>
            </a:r>
            <a:r>
              <a:rPr lang="en-GB" sz="1200" b="0" strike="noStrike" spc="-1" baseline="0" dirty="0" err="1">
                <a:solidFill>
                  <a:srgbClr val="000000"/>
                </a:solidFill>
                <a:latin typeface="Calibri"/>
                <a:ea typeface="Calibri"/>
              </a:rPr>
              <a:t>möchte</a:t>
            </a:r>
            <a:r>
              <a:rPr lang="en-GB" sz="1200" b="0" strike="noStrike" spc="-1" baseline="0" dirty="0">
                <a:solidFill>
                  <a:srgbClr val="000000"/>
                </a:solidFill>
                <a:latin typeface="Calibri"/>
                <a:ea typeface="Calibri"/>
              </a:rPr>
              <a:t> </a:t>
            </a:r>
            <a:r>
              <a:rPr lang="en-GB" sz="1200" b="0" strike="noStrike" spc="-1" baseline="0" dirty="0" err="1">
                <a:solidFill>
                  <a:srgbClr val="000000"/>
                </a:solidFill>
                <a:latin typeface="Calibri"/>
                <a:ea typeface="Calibri"/>
              </a:rPr>
              <a:t>kein</a:t>
            </a:r>
            <a:r>
              <a:rPr lang="en-GB" sz="1200" b="0" strike="noStrike" spc="-1" baseline="0" dirty="0">
                <a:solidFill>
                  <a:srgbClr val="000000"/>
                </a:solidFill>
                <a:latin typeface="Calibri"/>
                <a:ea typeface="Calibri"/>
              </a:rPr>
              <a:t>…</a:t>
            </a:r>
            <a:endParaRPr lang="en-GB" sz="1200" b="0"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each sentence and decid</a:t>
            </a:r>
            <a:r>
              <a:rPr lang="en-GB" sz="1200" b="0" strike="noStrike" spc="-1" baseline="0" dirty="0">
                <a:latin typeface="Arial"/>
              </a:rPr>
              <a:t>e who Leonie is referring to, depending on the ending of </a:t>
            </a:r>
            <a:r>
              <a:rPr lang="en-GB" sz="1200" b="0" strike="noStrike" spc="-1" baseline="0" dirty="0" err="1">
                <a:latin typeface="Arial"/>
              </a:rPr>
              <a:t>möcht</a:t>
            </a:r>
            <a:r>
              <a:rPr lang="en-GB" sz="1200" b="0" strike="noStrike" spc="-1" baseline="0"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change the task instructions. Pupils read the sentences again and decide whether they refer to something </a:t>
            </a:r>
            <a:r>
              <a:rPr lang="en-GB" sz="1200" b="0" strike="noStrike" spc="-1" baseline="0" dirty="0" err="1">
                <a:latin typeface="Arial"/>
              </a:rPr>
              <a:t>Lias</a:t>
            </a:r>
            <a:r>
              <a:rPr lang="en-GB" sz="1200" b="0" strike="noStrike" spc="-1" baseline="0" dirty="0">
                <a:latin typeface="Arial"/>
              </a:rPr>
              <a:t> or Ronja would or wouldn’t like to do.</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baseline="0" dirty="0">
                <a:latin typeface="Arial"/>
              </a:rPr>
              <a:t>Click to reveal answers.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41206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3.svg"/><Relationship Id="rId18" Type="http://schemas.openxmlformats.org/officeDocument/2006/relationships/image" Target="../media/image34.gif"/><Relationship Id="rId26" Type="http://schemas.openxmlformats.org/officeDocument/2006/relationships/image" Target="../media/image41.png"/><Relationship Id="rId3" Type="http://schemas.openxmlformats.org/officeDocument/2006/relationships/audio" Target="../media/audio10.wav"/><Relationship Id="rId21" Type="http://schemas.openxmlformats.org/officeDocument/2006/relationships/image" Target="../media/image37.png"/><Relationship Id="rId7" Type="http://schemas.openxmlformats.org/officeDocument/2006/relationships/audio" Target="../media/audio14.wav"/><Relationship Id="rId12" Type="http://schemas.openxmlformats.org/officeDocument/2006/relationships/image" Target="../media/image12.png"/><Relationship Id="rId17" Type="http://schemas.openxmlformats.org/officeDocument/2006/relationships/image" Target="../media/image26.png"/><Relationship Id="rId25"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32.gif"/><Relationship Id="rId20" Type="http://schemas.openxmlformats.org/officeDocument/2006/relationships/image" Target="../media/image36.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audio" Target="../media/audio17.wav"/><Relationship Id="rId24" Type="http://schemas.openxmlformats.org/officeDocument/2006/relationships/image" Target="../media/image39.png"/><Relationship Id="rId5" Type="http://schemas.openxmlformats.org/officeDocument/2006/relationships/audio" Target="../media/audio12.wav"/><Relationship Id="rId15" Type="http://schemas.openxmlformats.org/officeDocument/2006/relationships/image" Target="../media/image2.gif"/><Relationship Id="rId23" Type="http://schemas.openxmlformats.org/officeDocument/2006/relationships/image" Target="../media/image38.gif"/><Relationship Id="rId28" Type="http://schemas.openxmlformats.org/officeDocument/2006/relationships/image" Target="../media/image43.png"/><Relationship Id="rId10" Type="http://schemas.openxmlformats.org/officeDocument/2006/relationships/image" Target="../media/image14.png"/><Relationship Id="rId19" Type="http://schemas.openxmlformats.org/officeDocument/2006/relationships/image" Target="../media/image35.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33.png"/><Relationship Id="rId22" Type="http://schemas.openxmlformats.org/officeDocument/2006/relationships/image" Target="../media/image25.png"/><Relationship Id="rId27"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gif"/><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18.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image" Target="../media/image13.svg"/><Relationship Id="rId12" Type="http://schemas.openxmlformats.org/officeDocument/2006/relationships/image" Target="../media/image17.png"/><Relationship Id="rId17" Type="http://schemas.openxmlformats.org/officeDocument/2006/relationships/audio" Target="../media/audio7.wav"/><Relationship Id="rId2" Type="http://schemas.openxmlformats.org/officeDocument/2006/relationships/notesSlide" Target="../notesSlides/notesSlide4.xml"/><Relationship Id="rId16"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gif"/><Relationship Id="rId5" Type="http://schemas.openxmlformats.org/officeDocument/2006/relationships/audio" Target="../media/audio2.wav"/><Relationship Id="rId15" Type="http://schemas.openxmlformats.org/officeDocument/2006/relationships/audio" Target="../media/audio5.wav"/><Relationship Id="rId10" Type="http://schemas.openxmlformats.org/officeDocument/2006/relationships/image" Target="../media/image15.gif"/><Relationship Id="rId19" Type="http://schemas.openxmlformats.org/officeDocument/2006/relationships/audio" Target="../media/audio9.wav"/><Relationship Id="rId4" Type="http://schemas.openxmlformats.org/officeDocument/2006/relationships/image" Target="../media/image11.png"/><Relationship Id="rId9" Type="http://schemas.openxmlformats.org/officeDocument/2006/relationships/audio" Target="../media/audio3.wav"/><Relationship Id="rId1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7.gif"/></Relationships>
</file>

<file path=ppt/slides/_rels/slide9.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image" Target="../media/image29.png"/><Relationship Id="rId7"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dirty="0"/>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er/</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sie</a:t>
            </a:r>
            <a:r>
              <a:rPr lang="fr-FR" sz="2800" b="1" spc="-1" dirty="0">
                <a:solidFill>
                  <a:srgbClr val="3B3838"/>
                </a:solidFill>
                <a:latin typeface="Century Gothic" panose="020B0502020202020204" pitchFamily="34" charset="0"/>
                <a:ea typeface="Century Gothic"/>
              </a:rPr>
              <a:t>/es </a:t>
            </a:r>
            <a:r>
              <a:rPr lang="fr-FR" sz="2800" b="1" spc="-1" dirty="0" err="1">
                <a:solidFill>
                  <a:srgbClr val="3B3838"/>
                </a:solidFill>
                <a:latin typeface="Century Gothic" panose="020B0502020202020204" pitchFamily="34" charset="0"/>
                <a:ea typeface="Century Gothic"/>
              </a:rPr>
              <a:t>möchte</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nicht</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 vs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kein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tion</a:t>
            </a: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6</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6" name="Picture 5" descr="A cartoon of a person&#10;&#10;Description automatically generated">
            <a:extLst>
              <a:ext uri="{FF2B5EF4-FFF2-40B4-BE49-F238E27FC236}">
                <a16:creationId xmlns:a16="http://schemas.microsoft.com/office/drawing/2014/main" id="{FA8ADECA-A8A9-FCE1-E66C-FB22F001A560}"/>
              </a:ext>
            </a:extLst>
          </p:cNvPr>
          <p:cNvPicPr>
            <a:picLocks noChangeAspect="1"/>
          </p:cNvPicPr>
          <p:nvPr/>
        </p:nvPicPr>
        <p:blipFill rotWithShape="1">
          <a:blip r:embed="rId4">
            <a:extLst>
              <a:ext uri="{28A0092B-C50C-407E-A947-70E740481C1C}">
                <a14:useLocalDpi xmlns:a14="http://schemas.microsoft.com/office/drawing/2010/main" val="0"/>
              </a:ext>
            </a:extLst>
          </a:blip>
          <a:srcRect b="70210"/>
          <a:stretch/>
        </p:blipFill>
        <p:spPr>
          <a:xfrm>
            <a:off x="372146" y="3103543"/>
            <a:ext cx="1778267" cy="2018407"/>
          </a:xfrm>
          <a:prstGeom prst="rect">
            <a:avLst/>
          </a:prstGeom>
        </p:spPr>
      </p:pic>
      <p:sp>
        <p:nvSpPr>
          <p:cNvPr id="7" name="Thought Bubble: Cloud 6">
            <a:extLst>
              <a:ext uri="{FF2B5EF4-FFF2-40B4-BE49-F238E27FC236}">
                <a16:creationId xmlns:a16="http://schemas.microsoft.com/office/drawing/2014/main" id="{8B1061C9-A4E8-8AA9-D458-E7C6BE958624}"/>
              </a:ext>
            </a:extLst>
          </p:cNvPr>
          <p:cNvSpPr/>
          <p:nvPr/>
        </p:nvSpPr>
        <p:spPr>
          <a:xfrm>
            <a:off x="1626681" y="1721215"/>
            <a:ext cx="2642505" cy="1861457"/>
          </a:xfrm>
          <a:prstGeom prst="cloudCallout">
            <a:avLst>
              <a:gd name="adj1" fmla="val -40606"/>
              <a:gd name="adj2" fmla="val 48465"/>
            </a:avLst>
          </a:prstGeom>
          <a:solidFill>
            <a:schemeClr val="bg1"/>
          </a:solidFill>
          <a:ln>
            <a:solidFill>
              <a:srgbClr val="3B38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e beach summer vacation vector">
            <a:extLst>
              <a:ext uri="{FF2B5EF4-FFF2-40B4-BE49-F238E27FC236}">
                <a16:creationId xmlns:a16="http://schemas.microsoft.com/office/drawing/2014/main" id="{BD4A27D7-8E4D-9E50-F464-6F1180E4F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253" y="1773593"/>
            <a:ext cx="2441359" cy="1726133"/>
          </a:xfrm>
          <a:prstGeom prst="cloudCallout">
            <a:avLst>
              <a:gd name="adj1" fmla="val -43722"/>
              <a:gd name="adj2" fmla="val 52725"/>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97022" y="1233346"/>
          <a:ext cx="10581530" cy="5439056"/>
        </p:xfrm>
        <a:graphic>
          <a:graphicData uri="http://schemas.openxmlformats.org/drawingml/2006/table">
            <a:tbl>
              <a:tblPr/>
              <a:tblGrid>
                <a:gridCol w="607781">
                  <a:extLst>
                    <a:ext uri="{9D8B030D-6E8A-4147-A177-3AD203B41FA5}">
                      <a16:colId xmlns:a16="http://schemas.microsoft.com/office/drawing/2014/main" val="20000"/>
                    </a:ext>
                  </a:extLst>
                </a:gridCol>
                <a:gridCol w="2742912">
                  <a:extLst>
                    <a:ext uri="{9D8B030D-6E8A-4147-A177-3AD203B41FA5}">
                      <a16:colId xmlns:a16="http://schemas.microsoft.com/office/drawing/2014/main" val="20001"/>
                    </a:ext>
                  </a:extLst>
                </a:gridCol>
                <a:gridCol w="2483224">
                  <a:extLst>
                    <a:ext uri="{9D8B030D-6E8A-4147-A177-3AD203B41FA5}">
                      <a16:colId xmlns:a16="http://schemas.microsoft.com/office/drawing/2014/main" val="20002"/>
                    </a:ext>
                  </a:extLst>
                </a:gridCol>
                <a:gridCol w="4747613">
                  <a:extLst>
                    <a:ext uri="{9D8B030D-6E8A-4147-A177-3AD203B41FA5}">
                      <a16:colId xmlns:a16="http://schemas.microsoft.com/office/drawing/2014/main" val="20003"/>
                    </a:ext>
                  </a:extLst>
                </a:gridCol>
              </a:tblGrid>
              <a:tr h="730100">
                <a:tc>
                  <a:txBody>
                    <a:bodyPr/>
                    <a:lstStyle/>
                    <a:p>
                      <a:endParaRPr lang="en-US" dirty="0"/>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r>
                        <a:rPr lang="en-US" sz="2000" b="1" strike="noStrike" kern="1200" spc="-1" dirty="0" err="1">
                          <a:solidFill>
                            <a:srgbClr val="002060"/>
                          </a:solidFill>
                          <a:latin typeface="Century gothic"/>
                          <a:ea typeface="Century Gothic"/>
                          <a:cs typeface="+mn-cs"/>
                        </a:rPr>
                        <a:t>Lias</a:t>
                      </a:r>
                      <a:r>
                        <a:rPr lang="en-US" sz="2000" b="1" strike="noStrike" kern="1200" spc="-1" dirty="0">
                          <a:solidFill>
                            <a:srgbClr val="002060"/>
                          </a:solidFill>
                          <a:latin typeface="Century gothic"/>
                          <a:ea typeface="Century Gothic"/>
                          <a:cs typeface="+mn-cs"/>
                        </a:rPr>
                        <a:t> (ich), Ronja (</a:t>
                      </a:r>
                      <a:r>
                        <a:rPr lang="en-US" sz="2000" b="1" strike="noStrike" kern="1200" spc="-1" dirty="0" err="1">
                          <a:solidFill>
                            <a:srgbClr val="002060"/>
                          </a:solidFill>
                          <a:latin typeface="Century gothic"/>
                          <a:ea typeface="Century Gothic"/>
                          <a:cs typeface="+mn-cs"/>
                        </a:rPr>
                        <a:t>sie</a:t>
                      </a:r>
                      <a:r>
                        <a:rPr lang="en-US" sz="2000" b="1" strike="noStrike" kern="1200" spc="-1" dirty="0">
                          <a:solidFill>
                            <a:srgbClr val="002060"/>
                          </a:solidFill>
                          <a:latin typeface="Century gothic"/>
                          <a:ea typeface="Century Gothic"/>
                          <a:cs typeface="+mn-cs"/>
                        </a:rPr>
                        <a: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a:t>
                      </a:r>
                      <a:endParaRPr lang="en-US" sz="2000" b="1"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do what?</a:t>
                      </a:r>
                      <a:endParaRPr lang="en-US" sz="2000" b="1"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0"/>
                  </a:ext>
                </a:extLst>
              </a:tr>
              <a:tr h="702138">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visit Grandma.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1"/>
                  </a:ext>
                </a:extLst>
              </a:tr>
              <a:tr h="676449">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wouldn’t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have a problem.</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2"/>
                  </a:ext>
                </a:extLst>
              </a:tr>
              <a:tr h="637666">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err="1">
                          <a:solidFill>
                            <a:srgbClr val="002060"/>
                          </a:solidFill>
                          <a:latin typeface="Century gothic"/>
                          <a:ea typeface="Century Gothic"/>
                          <a:cs typeface="+mn-cs"/>
                        </a:rPr>
                        <a:t>Lias</a:t>
                      </a:r>
                      <a:endParaRPr lang="en-GB" sz="2000" b="0"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play with Gabriel.</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3"/>
                  </a:ext>
                </a:extLst>
              </a:tr>
              <a:tr h="676449">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err="1">
                          <a:solidFill>
                            <a:srgbClr val="002060"/>
                          </a:solidFill>
                          <a:latin typeface="Century gothic"/>
                          <a:ea typeface="Century Gothic"/>
                          <a:cs typeface="+mn-cs"/>
                        </a:rPr>
                        <a:t>Lias</a:t>
                      </a:r>
                      <a:endParaRPr lang="en-GB" sz="2000" b="0"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use a list.</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4"/>
                  </a:ext>
                </a:extLst>
              </a:tr>
              <a:tr h="707175">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wouldn’t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write.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5"/>
                  </a:ext>
                </a:extLst>
              </a:tr>
              <a:tr h="664865">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err="1">
                          <a:solidFill>
                            <a:srgbClr val="002060"/>
                          </a:solidFill>
                          <a:latin typeface="Century gothic"/>
                          <a:ea typeface="Century Gothic"/>
                          <a:cs typeface="+mn-cs"/>
                        </a:rPr>
                        <a:t>Lias</a:t>
                      </a:r>
                      <a:endParaRPr lang="en-GB" sz="2000" b="0" strike="noStrike" kern="1200" spc="-1" dirty="0">
                        <a:solidFill>
                          <a:srgbClr val="002060"/>
                        </a:solidFill>
                        <a:latin typeface="Century gothic"/>
                        <a:ea typeface="Century Gothic"/>
                        <a:cs typeface="+mn-cs"/>
                      </a:endParaRP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wouldn’t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to play guitar.</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6"/>
                  </a:ext>
                </a:extLst>
              </a:tr>
              <a:tr h="644214">
                <a:tc>
                  <a:txBody>
                    <a:bodyPr/>
                    <a:lstStyle/>
                    <a:p>
                      <a:endParaRPr lang="en-US"/>
                    </a:p>
                  </a:txBody>
                  <a:tcP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Ronja</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a:lnSpc>
                          <a:spcPct val="100000"/>
                        </a:lnSpc>
                      </a:pPr>
                      <a:r>
                        <a:rPr lang="en-GB" sz="2000" b="0" strike="noStrike" kern="1200" spc="-1" dirty="0">
                          <a:solidFill>
                            <a:srgbClr val="002060"/>
                          </a:solidFill>
                          <a:latin typeface="Century gothic"/>
                          <a:ea typeface="Century Gothic"/>
                          <a:cs typeface="+mn-cs"/>
                        </a:rPr>
                        <a:t>would like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strike="noStrike" kern="1200" spc="-1" dirty="0">
                          <a:solidFill>
                            <a:srgbClr val="002060"/>
                          </a:solidFill>
                          <a:latin typeface="Century gothic"/>
                          <a:ea typeface="Century Gothic"/>
                          <a:cs typeface="+mn-cs"/>
                        </a:rPr>
                        <a:t>to use a bicycle.</a:t>
                      </a:r>
                    </a:p>
                  </a:txBody>
                  <a:tcPr anchor="ctr">
                    <a:lnL w="12700" cap="flat" cmpd="sng" algn="ctr">
                      <a:solidFill>
                        <a:srgbClr val="29C1FA"/>
                      </a:solidFill>
                      <a:prstDash val="solid"/>
                      <a:round/>
                      <a:headEnd type="none" w="med" len="med"/>
                      <a:tailEnd type="none" w="med" len="med"/>
                    </a:lnL>
                    <a:lnR w="12700" cap="flat" cmpd="sng" algn="ctr">
                      <a:solidFill>
                        <a:srgbClr val="29C1FA"/>
                      </a:solidFill>
                      <a:prstDash val="solid"/>
                      <a:round/>
                      <a:headEnd type="none" w="med" len="med"/>
                      <a:tailEnd type="none" w="med" len="med"/>
                    </a:lnR>
                    <a:lnT w="12700" cap="flat" cmpd="sng" algn="ctr">
                      <a:solidFill>
                        <a:srgbClr val="29C1FA"/>
                      </a:solidFill>
                      <a:prstDash val="solid"/>
                      <a:round/>
                      <a:headEnd type="none" w="med" len="med"/>
                      <a:tailEnd type="none" w="med" len="med"/>
                    </a:lnT>
                    <a:lnB w="12700" cap="flat" cmpd="sng" algn="ctr">
                      <a:solidFill>
                        <a:srgbClr val="29C1FA"/>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6_10.2.wav"/>
            </a:hlinkClick>
            <a:extLst>
              <a:ext uri="{FF2B5EF4-FFF2-40B4-BE49-F238E27FC236}">
                <a16:creationId xmlns:a16="http://schemas.microsoft.com/office/drawing/2014/main" id="{4247252A-FC32-4F16-8616-A5FE2859FCB7}"/>
              </a:ext>
            </a:extLst>
          </p:cNvPr>
          <p:cNvSpPr/>
          <p:nvPr/>
        </p:nvSpPr>
        <p:spPr>
          <a:xfrm>
            <a:off x="369060" y="21202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Ex</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3_W6_10.3.wav"/>
            </a:hlinkClick>
            <a:extLst>
              <a:ext uri="{FF2B5EF4-FFF2-40B4-BE49-F238E27FC236}">
                <a16:creationId xmlns:a16="http://schemas.microsoft.com/office/drawing/2014/main" id="{3AD5864B-E328-4811-82EC-A3D77BDC6BF2}"/>
              </a:ext>
            </a:extLst>
          </p:cNvPr>
          <p:cNvSpPr/>
          <p:nvPr/>
        </p:nvSpPr>
        <p:spPr>
          <a:xfrm>
            <a:off x="369060" y="279228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3_W6_10.4.wav"/>
            </a:hlinkClick>
            <a:extLst>
              <a:ext uri="{FF2B5EF4-FFF2-40B4-BE49-F238E27FC236}">
                <a16:creationId xmlns:a16="http://schemas.microsoft.com/office/drawing/2014/main" id="{F2DAD2AC-ADD2-4480-845B-008BBA9A5F70}"/>
              </a:ext>
            </a:extLst>
          </p:cNvPr>
          <p:cNvSpPr/>
          <p:nvPr/>
        </p:nvSpPr>
        <p:spPr>
          <a:xfrm>
            <a:off x="369060" y="3464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3_W6_10.5.wav"/>
            </a:hlinkClick>
            <a:extLst>
              <a:ext uri="{FF2B5EF4-FFF2-40B4-BE49-F238E27FC236}">
                <a16:creationId xmlns:a16="http://schemas.microsoft.com/office/drawing/2014/main" id="{E47FAB46-1A11-4EF4-B700-EF919D0338F8}"/>
              </a:ext>
            </a:extLst>
          </p:cNvPr>
          <p:cNvSpPr/>
          <p:nvPr/>
        </p:nvSpPr>
        <p:spPr>
          <a:xfrm>
            <a:off x="369060" y="413625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3_W6_10.6.wav"/>
            </a:hlinkClick>
            <a:extLst>
              <a:ext uri="{FF2B5EF4-FFF2-40B4-BE49-F238E27FC236}">
                <a16:creationId xmlns:a16="http://schemas.microsoft.com/office/drawing/2014/main" id="{1ECA2C39-8E1B-46F9-B4CE-5D69DA706F12}"/>
              </a:ext>
            </a:extLst>
          </p:cNvPr>
          <p:cNvSpPr/>
          <p:nvPr/>
        </p:nvSpPr>
        <p:spPr>
          <a:xfrm>
            <a:off x="369060" y="4808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3_W6_10.7.wav"/>
            </a:hlinkClick>
            <a:extLst>
              <a:ext uri="{FF2B5EF4-FFF2-40B4-BE49-F238E27FC236}">
                <a16:creationId xmlns:a16="http://schemas.microsoft.com/office/drawing/2014/main" id="{B06E6BFD-FB69-40F9-9653-301D379E5A17}"/>
              </a:ext>
            </a:extLst>
          </p:cNvPr>
          <p:cNvSpPr/>
          <p:nvPr/>
        </p:nvSpPr>
        <p:spPr>
          <a:xfrm>
            <a:off x="373380" y="548022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3_W6_10.8.wav"/>
            </a:hlinkClick>
            <a:extLst>
              <a:ext uri="{FF2B5EF4-FFF2-40B4-BE49-F238E27FC236}">
                <a16:creationId xmlns:a16="http://schemas.microsoft.com/office/drawing/2014/main" id="{34261C61-C209-49EF-A2E1-6B62F7BA1FCB}"/>
              </a:ext>
            </a:extLst>
          </p:cNvPr>
          <p:cNvSpPr/>
          <p:nvPr/>
        </p:nvSpPr>
        <p:spPr>
          <a:xfrm>
            <a:off x="369060" y="615221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rings his mum back to clarify.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1" name="T3_W6_10.1.wav"/>
            </a:hlinkClick>
            <a:extLst>
              <a:ext uri="{FF2B5EF4-FFF2-40B4-BE49-F238E27FC236}">
                <a16:creationId xmlns:a16="http://schemas.microsoft.com/office/drawing/2014/main" id="{61558AC7-FD68-4E3F-8517-700B31B40F08}"/>
              </a:ext>
            </a:extLst>
          </p:cNvPr>
          <p:cNvSpPr/>
          <p:nvPr/>
        </p:nvSpPr>
        <p:spPr>
          <a:xfrm>
            <a:off x="1008632" y="503604"/>
            <a:ext cx="625769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Lias</a:t>
            </a:r>
            <a:r>
              <a:rPr kumimoji="0" lang="en-GB" sz="2400" b="0" i="0" u="none" strike="noStrike" kern="1200" cap="none" spc="0" normalizeH="0" baseline="0" noProof="0">
                <a:ln>
                  <a:noFill/>
                </a:ln>
                <a:solidFill>
                  <a:prstClr val="white"/>
                </a:solidFill>
                <a:effectLst/>
                <a:uLnTx/>
                <a:uFillTx/>
                <a:latin typeface="Century Gothic"/>
                <a:ea typeface="+mn-ea"/>
                <a:cs typeface="+mn-cs"/>
              </a:rPr>
              <a:t> (ich</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Ronja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0" y="325320"/>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34777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3" name="Picture 2" descr="Icon&#10;&#10;Description automatically generated">
            <a:extLst>
              <a:ext uri="{FF2B5EF4-FFF2-40B4-BE49-F238E27FC236}">
                <a16:creationId xmlns:a16="http://schemas.microsoft.com/office/drawing/2014/main" id="{AD153667-9AD6-5D81-13B3-DADE141F3B1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50000"/>
          <a:stretch/>
        </p:blipFill>
        <p:spPr>
          <a:xfrm>
            <a:off x="4188044" y="1343869"/>
            <a:ext cx="517321" cy="517320"/>
          </a:xfrm>
          <a:prstGeom prst="rect">
            <a:avLst/>
          </a:prstGeom>
        </p:spPr>
      </p:pic>
      <p:sp>
        <p:nvSpPr>
          <p:cNvPr id="5" name="Multiplication Sign 4">
            <a:extLst>
              <a:ext uri="{FF2B5EF4-FFF2-40B4-BE49-F238E27FC236}">
                <a16:creationId xmlns:a16="http://schemas.microsoft.com/office/drawing/2014/main" id="{4BD3234C-7B00-30E7-DAB5-114F126B4D0A}"/>
              </a:ext>
            </a:extLst>
          </p:cNvPr>
          <p:cNvSpPr/>
          <p:nvPr/>
        </p:nvSpPr>
        <p:spPr>
          <a:xfrm>
            <a:off x="5157624" y="1367501"/>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artoon of a person&#10;&#10;Description automatically generated">
            <a:extLst>
              <a:ext uri="{FF2B5EF4-FFF2-40B4-BE49-F238E27FC236}">
                <a16:creationId xmlns:a16="http://schemas.microsoft.com/office/drawing/2014/main" id="{8DC9DFFD-67C3-5ECB-A8F7-F05D071024C0}"/>
              </a:ext>
            </a:extLst>
          </p:cNvPr>
          <p:cNvPicPr>
            <a:picLocks noChangeAspect="1"/>
          </p:cNvPicPr>
          <p:nvPr/>
        </p:nvPicPr>
        <p:blipFill rotWithShape="1">
          <a:blip r:embed="rId15">
            <a:extLst>
              <a:ext uri="{28A0092B-C50C-407E-A947-70E740481C1C}">
                <a14:useLocalDpi xmlns:a14="http://schemas.microsoft.com/office/drawing/2010/main" val="0"/>
              </a:ext>
            </a:extLst>
          </a:blip>
          <a:srcRect b="75225"/>
          <a:stretch/>
        </p:blipFill>
        <p:spPr>
          <a:xfrm>
            <a:off x="2722501" y="3338353"/>
            <a:ext cx="666158" cy="628831"/>
          </a:xfrm>
          <a:prstGeom prst="ellipse">
            <a:avLst/>
          </a:prstGeom>
        </p:spPr>
      </p:pic>
      <p:pic>
        <p:nvPicPr>
          <p:cNvPr id="8" name="Picture 7" descr="A cartoon of a person&#10;&#10;Description automatically generated">
            <a:extLst>
              <a:ext uri="{FF2B5EF4-FFF2-40B4-BE49-F238E27FC236}">
                <a16:creationId xmlns:a16="http://schemas.microsoft.com/office/drawing/2014/main" id="{850FFE4E-9121-4A3E-4809-589807174DC6}"/>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57387" y="1996905"/>
            <a:ext cx="596385" cy="580084"/>
          </a:xfrm>
          <a:prstGeom prst="ellipse">
            <a:avLst/>
          </a:prstGeom>
        </p:spPr>
      </p:pic>
      <p:pic>
        <p:nvPicPr>
          <p:cNvPr id="9" name="Picture 8" descr="A cartoon of a person&#10;&#10;Description automatically generated">
            <a:extLst>
              <a:ext uri="{FF2B5EF4-FFF2-40B4-BE49-F238E27FC236}">
                <a16:creationId xmlns:a16="http://schemas.microsoft.com/office/drawing/2014/main" id="{4AAD233B-6C70-1259-DB79-81F041452551}"/>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57387" y="2682614"/>
            <a:ext cx="596385" cy="580084"/>
          </a:xfrm>
          <a:prstGeom prst="ellipse">
            <a:avLst/>
          </a:prstGeom>
        </p:spPr>
      </p:pic>
      <p:pic>
        <p:nvPicPr>
          <p:cNvPr id="10" name="Picture 9" descr="A cartoon of a person&#10;&#10;Description automatically generated">
            <a:extLst>
              <a:ext uri="{FF2B5EF4-FFF2-40B4-BE49-F238E27FC236}">
                <a16:creationId xmlns:a16="http://schemas.microsoft.com/office/drawing/2014/main" id="{4D51C38E-10AB-52CB-5B72-E60734382836}"/>
              </a:ext>
            </a:extLst>
          </p:cNvPr>
          <p:cNvPicPr>
            <a:picLocks noChangeAspect="1"/>
          </p:cNvPicPr>
          <p:nvPr/>
        </p:nvPicPr>
        <p:blipFill rotWithShape="1">
          <a:blip r:embed="rId15">
            <a:extLst>
              <a:ext uri="{28A0092B-C50C-407E-A947-70E740481C1C}">
                <a14:useLocalDpi xmlns:a14="http://schemas.microsoft.com/office/drawing/2010/main" val="0"/>
              </a:ext>
            </a:extLst>
          </a:blip>
          <a:srcRect b="75225"/>
          <a:stretch/>
        </p:blipFill>
        <p:spPr>
          <a:xfrm>
            <a:off x="2722500" y="4003126"/>
            <a:ext cx="666158" cy="628831"/>
          </a:xfrm>
          <a:prstGeom prst="ellipse">
            <a:avLst/>
          </a:prstGeom>
        </p:spPr>
      </p:pic>
      <p:pic>
        <p:nvPicPr>
          <p:cNvPr id="11" name="Picture 10" descr="A cartoon of a person&#10;&#10;Description automatically generated">
            <a:extLst>
              <a:ext uri="{FF2B5EF4-FFF2-40B4-BE49-F238E27FC236}">
                <a16:creationId xmlns:a16="http://schemas.microsoft.com/office/drawing/2014/main" id="{7C26A723-E2DD-EFB3-22A3-122ED849E722}"/>
              </a:ext>
            </a:extLst>
          </p:cNvPr>
          <p:cNvPicPr>
            <a:picLocks noChangeAspect="1"/>
          </p:cNvPicPr>
          <p:nvPr/>
        </p:nvPicPr>
        <p:blipFill rotWithShape="1">
          <a:blip r:embed="rId15">
            <a:extLst>
              <a:ext uri="{28A0092B-C50C-407E-A947-70E740481C1C}">
                <a14:useLocalDpi xmlns:a14="http://schemas.microsoft.com/office/drawing/2010/main" val="0"/>
              </a:ext>
            </a:extLst>
          </a:blip>
          <a:srcRect b="75225"/>
          <a:stretch/>
        </p:blipFill>
        <p:spPr>
          <a:xfrm>
            <a:off x="2722500" y="5381958"/>
            <a:ext cx="666158" cy="628831"/>
          </a:xfrm>
          <a:prstGeom prst="ellipse">
            <a:avLst/>
          </a:prstGeom>
        </p:spPr>
      </p:pic>
      <p:pic>
        <p:nvPicPr>
          <p:cNvPr id="12" name="Picture 11" descr="A cartoon of a person&#10;&#10;Description automatically generated">
            <a:extLst>
              <a:ext uri="{FF2B5EF4-FFF2-40B4-BE49-F238E27FC236}">
                <a16:creationId xmlns:a16="http://schemas.microsoft.com/office/drawing/2014/main" id="{AA179868-50DF-C406-5EEA-47216F69322B}"/>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69770" y="4716915"/>
            <a:ext cx="596385" cy="580084"/>
          </a:xfrm>
          <a:prstGeom prst="ellipse">
            <a:avLst/>
          </a:prstGeom>
        </p:spPr>
      </p:pic>
      <p:pic>
        <p:nvPicPr>
          <p:cNvPr id="13" name="Picture 12" descr="A cartoon of a person&#10;&#10;Description automatically generated">
            <a:extLst>
              <a:ext uri="{FF2B5EF4-FFF2-40B4-BE49-F238E27FC236}">
                <a16:creationId xmlns:a16="http://schemas.microsoft.com/office/drawing/2014/main" id="{8F2B1F1E-083F-0C96-DF9E-2B87722C5BB7}"/>
              </a:ext>
            </a:extLst>
          </p:cNvPr>
          <p:cNvPicPr>
            <a:picLocks noChangeAspect="1"/>
          </p:cNvPicPr>
          <p:nvPr/>
        </p:nvPicPr>
        <p:blipFill rotWithShape="1">
          <a:blip r:embed="rId16">
            <a:extLst>
              <a:ext uri="{28A0092B-C50C-407E-A947-70E740481C1C}">
                <a14:useLocalDpi xmlns:a14="http://schemas.microsoft.com/office/drawing/2010/main" val="0"/>
              </a:ext>
            </a:extLst>
          </a:blip>
          <a:srcRect b="20248"/>
          <a:stretch/>
        </p:blipFill>
        <p:spPr>
          <a:xfrm>
            <a:off x="2757387" y="6056823"/>
            <a:ext cx="596385" cy="580084"/>
          </a:xfrm>
          <a:prstGeom prst="ellipse">
            <a:avLst/>
          </a:prstGeom>
        </p:spPr>
      </p:pic>
      <p:pic>
        <p:nvPicPr>
          <p:cNvPr id="14" name="Picture 13">
            <a:extLst>
              <a:ext uri="{FF2B5EF4-FFF2-40B4-BE49-F238E27FC236}">
                <a16:creationId xmlns:a16="http://schemas.microsoft.com/office/drawing/2014/main" id="{656C6A2C-690B-9550-7CDD-56A022A233D8}"/>
              </a:ext>
            </a:extLst>
          </p:cNvPr>
          <p:cNvPicPr>
            <a:picLocks noChangeAspect="1"/>
          </p:cNvPicPr>
          <p:nvPr/>
        </p:nvPicPr>
        <p:blipFill rotWithShape="1">
          <a:blip r:embed="rId17"/>
          <a:srcRect r="4602" b="2431"/>
          <a:stretch/>
        </p:blipFill>
        <p:spPr>
          <a:xfrm>
            <a:off x="5317158" y="2012514"/>
            <a:ext cx="673926" cy="625114"/>
          </a:xfrm>
          <a:prstGeom prst="rect">
            <a:avLst/>
          </a:prstGeom>
        </p:spPr>
      </p:pic>
      <p:pic>
        <p:nvPicPr>
          <p:cNvPr id="24" name="Picture 23">
            <a:extLst>
              <a:ext uri="{FF2B5EF4-FFF2-40B4-BE49-F238E27FC236}">
                <a16:creationId xmlns:a16="http://schemas.microsoft.com/office/drawing/2014/main" id="{34CC13CD-7239-1BA8-B828-6B63E9EB5126}"/>
              </a:ext>
            </a:extLst>
          </p:cNvPr>
          <p:cNvPicPr>
            <a:picLocks noChangeAspect="1"/>
          </p:cNvPicPr>
          <p:nvPr/>
        </p:nvPicPr>
        <p:blipFill rotWithShape="1">
          <a:blip r:embed="rId17"/>
          <a:srcRect r="4602" b="2431"/>
          <a:stretch/>
        </p:blipFill>
        <p:spPr>
          <a:xfrm>
            <a:off x="5317158" y="2683401"/>
            <a:ext cx="673926" cy="625114"/>
          </a:xfrm>
          <a:prstGeom prst="rect">
            <a:avLst/>
          </a:prstGeom>
        </p:spPr>
      </p:pic>
      <p:pic>
        <p:nvPicPr>
          <p:cNvPr id="28" name="Picture 27">
            <a:extLst>
              <a:ext uri="{FF2B5EF4-FFF2-40B4-BE49-F238E27FC236}">
                <a16:creationId xmlns:a16="http://schemas.microsoft.com/office/drawing/2014/main" id="{E9655460-2C90-BB59-6055-77BD2B090D4A}"/>
              </a:ext>
            </a:extLst>
          </p:cNvPr>
          <p:cNvPicPr>
            <a:picLocks noChangeAspect="1"/>
          </p:cNvPicPr>
          <p:nvPr/>
        </p:nvPicPr>
        <p:blipFill rotWithShape="1">
          <a:blip r:embed="rId17"/>
          <a:srcRect r="4602" b="2431"/>
          <a:stretch/>
        </p:blipFill>
        <p:spPr>
          <a:xfrm>
            <a:off x="5317158" y="3354288"/>
            <a:ext cx="673926" cy="625114"/>
          </a:xfrm>
          <a:prstGeom prst="rect">
            <a:avLst/>
          </a:prstGeom>
        </p:spPr>
      </p:pic>
      <p:pic>
        <p:nvPicPr>
          <p:cNvPr id="30" name="Picture 29">
            <a:extLst>
              <a:ext uri="{FF2B5EF4-FFF2-40B4-BE49-F238E27FC236}">
                <a16:creationId xmlns:a16="http://schemas.microsoft.com/office/drawing/2014/main" id="{C1668A06-E2EA-4547-0653-BACF3D95FBF1}"/>
              </a:ext>
            </a:extLst>
          </p:cNvPr>
          <p:cNvPicPr>
            <a:picLocks noChangeAspect="1"/>
          </p:cNvPicPr>
          <p:nvPr/>
        </p:nvPicPr>
        <p:blipFill rotWithShape="1">
          <a:blip r:embed="rId17"/>
          <a:srcRect r="4602" b="2431"/>
          <a:stretch/>
        </p:blipFill>
        <p:spPr>
          <a:xfrm>
            <a:off x="5317158" y="4025175"/>
            <a:ext cx="673926" cy="625114"/>
          </a:xfrm>
          <a:prstGeom prst="rect">
            <a:avLst/>
          </a:prstGeom>
        </p:spPr>
      </p:pic>
      <p:pic>
        <p:nvPicPr>
          <p:cNvPr id="32" name="Picture 31">
            <a:extLst>
              <a:ext uri="{FF2B5EF4-FFF2-40B4-BE49-F238E27FC236}">
                <a16:creationId xmlns:a16="http://schemas.microsoft.com/office/drawing/2014/main" id="{6AF7F930-A68D-8DE8-F740-ACD7102F557D}"/>
              </a:ext>
            </a:extLst>
          </p:cNvPr>
          <p:cNvPicPr>
            <a:picLocks noChangeAspect="1"/>
          </p:cNvPicPr>
          <p:nvPr/>
        </p:nvPicPr>
        <p:blipFill rotWithShape="1">
          <a:blip r:embed="rId17"/>
          <a:srcRect r="4602" b="2431"/>
          <a:stretch/>
        </p:blipFill>
        <p:spPr>
          <a:xfrm>
            <a:off x="5317158" y="4696062"/>
            <a:ext cx="673926" cy="625114"/>
          </a:xfrm>
          <a:prstGeom prst="rect">
            <a:avLst/>
          </a:prstGeom>
        </p:spPr>
      </p:pic>
      <p:pic>
        <p:nvPicPr>
          <p:cNvPr id="35" name="Picture 34">
            <a:extLst>
              <a:ext uri="{FF2B5EF4-FFF2-40B4-BE49-F238E27FC236}">
                <a16:creationId xmlns:a16="http://schemas.microsoft.com/office/drawing/2014/main" id="{30E9A2E0-6002-3324-DC22-1EE07D8C7203}"/>
              </a:ext>
            </a:extLst>
          </p:cNvPr>
          <p:cNvPicPr>
            <a:picLocks noChangeAspect="1"/>
          </p:cNvPicPr>
          <p:nvPr/>
        </p:nvPicPr>
        <p:blipFill rotWithShape="1">
          <a:blip r:embed="rId17"/>
          <a:srcRect r="4602" b="2431"/>
          <a:stretch/>
        </p:blipFill>
        <p:spPr>
          <a:xfrm>
            <a:off x="5338714" y="5382317"/>
            <a:ext cx="652370" cy="605119"/>
          </a:xfrm>
          <a:prstGeom prst="rect">
            <a:avLst/>
          </a:prstGeom>
        </p:spPr>
      </p:pic>
      <p:pic>
        <p:nvPicPr>
          <p:cNvPr id="37" name="Picture 36">
            <a:extLst>
              <a:ext uri="{FF2B5EF4-FFF2-40B4-BE49-F238E27FC236}">
                <a16:creationId xmlns:a16="http://schemas.microsoft.com/office/drawing/2014/main" id="{C0BFCAA0-35E1-BFA3-BCD2-938F476715C7}"/>
              </a:ext>
            </a:extLst>
          </p:cNvPr>
          <p:cNvPicPr>
            <a:picLocks noChangeAspect="1"/>
          </p:cNvPicPr>
          <p:nvPr/>
        </p:nvPicPr>
        <p:blipFill rotWithShape="1">
          <a:blip r:embed="rId17"/>
          <a:srcRect r="4602" b="2431"/>
          <a:stretch/>
        </p:blipFill>
        <p:spPr>
          <a:xfrm>
            <a:off x="5317158" y="6037837"/>
            <a:ext cx="673926" cy="625114"/>
          </a:xfrm>
          <a:prstGeom prst="rect">
            <a:avLst/>
          </a:prstGeom>
        </p:spPr>
      </p:pic>
      <p:sp>
        <p:nvSpPr>
          <p:cNvPr id="39" name="Multiplication Sign 38">
            <a:extLst>
              <a:ext uri="{FF2B5EF4-FFF2-40B4-BE49-F238E27FC236}">
                <a16:creationId xmlns:a16="http://schemas.microsoft.com/office/drawing/2014/main" id="{BC74665F-150E-F6D5-52FF-7AC692779CFC}"/>
              </a:ext>
            </a:extLst>
          </p:cNvPr>
          <p:cNvSpPr/>
          <p:nvPr/>
        </p:nvSpPr>
        <p:spPr>
          <a:xfrm>
            <a:off x="5654121" y="2633306"/>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Multiplication Sign 39">
            <a:extLst>
              <a:ext uri="{FF2B5EF4-FFF2-40B4-BE49-F238E27FC236}">
                <a16:creationId xmlns:a16="http://schemas.microsoft.com/office/drawing/2014/main" id="{058A354C-A811-3DDD-4051-47B73049B554}"/>
              </a:ext>
            </a:extLst>
          </p:cNvPr>
          <p:cNvSpPr/>
          <p:nvPr/>
        </p:nvSpPr>
        <p:spPr>
          <a:xfrm>
            <a:off x="5654889" y="4606562"/>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Multiplication Sign 41">
            <a:extLst>
              <a:ext uri="{FF2B5EF4-FFF2-40B4-BE49-F238E27FC236}">
                <a16:creationId xmlns:a16="http://schemas.microsoft.com/office/drawing/2014/main" id="{246BC5D4-90F2-2BF1-7686-01F4B0970697}"/>
              </a:ext>
            </a:extLst>
          </p:cNvPr>
          <p:cNvSpPr/>
          <p:nvPr/>
        </p:nvSpPr>
        <p:spPr>
          <a:xfrm>
            <a:off x="5639891" y="5296999"/>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9F9D5A9B-7D99-285D-622F-001ECB48E58C}"/>
              </a:ext>
            </a:extLst>
          </p:cNvPr>
          <p:cNvSpPr/>
          <p:nvPr/>
        </p:nvSpPr>
        <p:spPr>
          <a:xfrm>
            <a:off x="969969" y="1986700"/>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descr="A cartoon of a person&#10;&#10;Description automatically generated">
            <a:extLst>
              <a:ext uri="{FF2B5EF4-FFF2-40B4-BE49-F238E27FC236}">
                <a16:creationId xmlns:a16="http://schemas.microsoft.com/office/drawing/2014/main" id="{FD3AAE63-1609-D947-ACF9-742B071A6653}"/>
              </a:ext>
            </a:extLst>
          </p:cNvPr>
          <p:cNvPicPr>
            <a:picLocks noChangeAspect="1"/>
          </p:cNvPicPr>
          <p:nvPr/>
        </p:nvPicPr>
        <p:blipFill rotWithShape="1">
          <a:blip r:embed="rId18">
            <a:extLst>
              <a:ext uri="{28A0092B-C50C-407E-A947-70E740481C1C}">
                <a14:useLocalDpi xmlns:a14="http://schemas.microsoft.com/office/drawing/2010/main" val="0"/>
              </a:ext>
            </a:extLst>
          </a:blip>
          <a:srcRect b="17984"/>
          <a:stretch/>
        </p:blipFill>
        <p:spPr>
          <a:xfrm>
            <a:off x="9561768" y="1955191"/>
            <a:ext cx="623411" cy="680178"/>
          </a:xfrm>
          <a:prstGeom prst="rect">
            <a:avLst/>
          </a:prstGeom>
        </p:spPr>
      </p:pic>
      <p:grpSp>
        <p:nvGrpSpPr>
          <p:cNvPr id="88" name="Group 87">
            <a:extLst>
              <a:ext uri="{FF2B5EF4-FFF2-40B4-BE49-F238E27FC236}">
                <a16:creationId xmlns:a16="http://schemas.microsoft.com/office/drawing/2014/main" id="{3F7F325D-F440-A0B3-73BA-2936A57198C1}"/>
              </a:ext>
            </a:extLst>
          </p:cNvPr>
          <p:cNvGrpSpPr/>
          <p:nvPr/>
        </p:nvGrpSpPr>
        <p:grpSpPr>
          <a:xfrm>
            <a:off x="8760688" y="2005888"/>
            <a:ext cx="654048" cy="609643"/>
            <a:chOff x="8078724" y="4526165"/>
            <a:chExt cx="1205445" cy="1072268"/>
          </a:xfrm>
        </p:grpSpPr>
        <p:sp>
          <p:nvSpPr>
            <p:cNvPr id="89" name="Oval 88">
              <a:extLst>
                <a:ext uri="{FF2B5EF4-FFF2-40B4-BE49-F238E27FC236}">
                  <a16:creationId xmlns:a16="http://schemas.microsoft.com/office/drawing/2014/main" id="{CE8FCF15-A39B-6F00-831B-38F11567C445}"/>
                </a:ext>
              </a:extLst>
            </p:cNvPr>
            <p:cNvSpPr/>
            <p:nvPr/>
          </p:nvSpPr>
          <p:spPr>
            <a:xfrm>
              <a:off x="8078724" y="4526165"/>
              <a:ext cx="1163696" cy="1072268"/>
            </a:xfrm>
            <a:prstGeom prst="ellipse">
              <a:avLst/>
            </a:prstGeom>
            <a:solidFill>
              <a:srgbClr val="F9FFC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TextBox 89">
              <a:extLst>
                <a:ext uri="{FF2B5EF4-FFF2-40B4-BE49-F238E27FC236}">
                  <a16:creationId xmlns:a16="http://schemas.microsoft.com/office/drawing/2014/main" id="{D692912D-25FD-2981-424A-7770835EC5F5}"/>
                </a:ext>
              </a:extLst>
            </p:cNvPr>
            <p:cNvSpPr txBox="1"/>
            <p:nvPr/>
          </p:nvSpPr>
          <p:spPr>
            <a:xfrm>
              <a:off x="8120473" y="5113781"/>
              <a:ext cx="1163696" cy="448745"/>
            </a:xfrm>
            <a:prstGeom prst="rect">
              <a:avLst/>
            </a:prstGeom>
            <a:noFill/>
          </p:spPr>
          <p:txBody>
            <a:bodyPr wrap="square" rtlCol="0">
              <a:spAutoFit/>
            </a:bodyPr>
            <a:lstStyle/>
            <a:p>
              <a:r>
                <a:rPr lang="en-GB" sz="1100" dirty="0">
                  <a:solidFill>
                    <a:srgbClr val="002060"/>
                  </a:solidFill>
                  <a:latin typeface="Century Gothic" panose="020B0502020202020204" pitchFamily="34" charset="0"/>
                </a:rPr>
                <a:t>to visit</a:t>
              </a:r>
            </a:p>
          </p:txBody>
        </p:sp>
        <p:pic>
          <p:nvPicPr>
            <p:cNvPr id="91" name="Picture 4" descr="Free Hand Card vector and picture">
              <a:extLst>
                <a:ext uri="{FF2B5EF4-FFF2-40B4-BE49-F238E27FC236}">
                  <a16:creationId xmlns:a16="http://schemas.microsoft.com/office/drawing/2014/main" id="{4168AC83-C1B7-3560-AEF2-F463E7411E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23770" y="4725816"/>
              <a:ext cx="873604" cy="505053"/>
            </a:xfrm>
            <a:prstGeom prst="rect">
              <a:avLst/>
            </a:prstGeom>
            <a:noFill/>
            <a:extLst>
              <a:ext uri="{909E8E84-426E-40DD-AFC4-6F175D3DCCD1}">
                <a14:hiddenFill xmlns:a14="http://schemas.microsoft.com/office/drawing/2010/main">
                  <a:solidFill>
                    <a:srgbClr val="FFFFFF"/>
                  </a:solidFill>
                </a14:hiddenFill>
              </a:ext>
            </a:extLst>
          </p:spPr>
        </p:pic>
      </p:grpSp>
      <p:pic>
        <p:nvPicPr>
          <p:cNvPr id="92" name="Picture 91" descr="A picture containing text, sign, vector graphics&#10;&#10;Description automatically generated">
            <a:extLst>
              <a:ext uri="{FF2B5EF4-FFF2-40B4-BE49-F238E27FC236}">
                <a16:creationId xmlns:a16="http://schemas.microsoft.com/office/drawing/2014/main" id="{839CE186-E258-D0D2-5BEA-0E21EB7ECE1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55024" y="2699264"/>
            <a:ext cx="643182" cy="600849"/>
          </a:xfrm>
          <a:prstGeom prst="rect">
            <a:avLst/>
          </a:prstGeom>
        </p:spPr>
      </p:pic>
      <p:pic>
        <p:nvPicPr>
          <p:cNvPr id="93" name="Picture 4" descr="Free computer problem computer problem vector">
            <a:extLst>
              <a:ext uri="{FF2B5EF4-FFF2-40B4-BE49-F238E27FC236}">
                <a16:creationId xmlns:a16="http://schemas.microsoft.com/office/drawing/2014/main" id="{CF512981-63E6-884F-E4D5-D405E304BF1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61768" y="2750606"/>
            <a:ext cx="808475" cy="52300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descr="Icon&#10;&#10;Description automatically generated">
            <a:extLst>
              <a:ext uri="{FF2B5EF4-FFF2-40B4-BE49-F238E27FC236}">
                <a16:creationId xmlns:a16="http://schemas.microsoft.com/office/drawing/2014/main" id="{7ECAC4B4-E910-E592-C055-8514907EABF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855024" y="3388071"/>
            <a:ext cx="560258" cy="543960"/>
          </a:xfrm>
          <a:prstGeom prst="rect">
            <a:avLst/>
          </a:prstGeom>
        </p:spPr>
      </p:pic>
      <p:pic>
        <p:nvPicPr>
          <p:cNvPr id="96" name="Picture 95" descr="A cartoon of a person with his hands in his pockets&#10;&#10;Description automatically generated">
            <a:extLst>
              <a:ext uri="{FF2B5EF4-FFF2-40B4-BE49-F238E27FC236}">
                <a16:creationId xmlns:a16="http://schemas.microsoft.com/office/drawing/2014/main" id="{03B05E84-59E8-C309-9D13-B80FF7246C3F}"/>
              </a:ext>
            </a:extLst>
          </p:cNvPr>
          <p:cNvPicPr>
            <a:picLocks noChangeAspect="1"/>
          </p:cNvPicPr>
          <p:nvPr/>
        </p:nvPicPr>
        <p:blipFill rotWithShape="1">
          <a:blip r:embed="rId23">
            <a:extLst>
              <a:ext uri="{28A0092B-C50C-407E-A947-70E740481C1C}">
                <a14:useLocalDpi xmlns:a14="http://schemas.microsoft.com/office/drawing/2010/main" val="0"/>
              </a:ext>
            </a:extLst>
          </a:blip>
          <a:srcRect b="63303"/>
          <a:stretch/>
        </p:blipFill>
        <p:spPr>
          <a:xfrm>
            <a:off x="9873473" y="3262698"/>
            <a:ext cx="701260" cy="666007"/>
          </a:xfrm>
          <a:prstGeom prst="rect">
            <a:avLst/>
          </a:prstGeom>
        </p:spPr>
      </p:pic>
      <p:pic>
        <p:nvPicPr>
          <p:cNvPr id="97" name="Picture 2" descr="A blue and black sign with hands in a circle&#10;&#10;Description automatically generated">
            <a:extLst>
              <a:ext uri="{FF2B5EF4-FFF2-40B4-BE49-F238E27FC236}">
                <a16:creationId xmlns:a16="http://schemas.microsoft.com/office/drawing/2014/main" id="{2E3F4BFD-87E6-7263-43B2-FB1F493EF0DB}"/>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8227"/>
          <a:stretch/>
        </p:blipFill>
        <p:spPr bwMode="auto">
          <a:xfrm>
            <a:off x="7714912" y="4025175"/>
            <a:ext cx="790428" cy="65356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Free checklist task to do vector">
            <a:extLst>
              <a:ext uri="{FF2B5EF4-FFF2-40B4-BE49-F238E27FC236}">
                <a16:creationId xmlns:a16="http://schemas.microsoft.com/office/drawing/2014/main" id="{9120F971-8D08-EB8F-CD75-DCCFB162ABE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480559" y="4015756"/>
            <a:ext cx="560258" cy="60357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Free couple love silhouette vector">
            <a:extLst>
              <a:ext uri="{FF2B5EF4-FFF2-40B4-BE49-F238E27FC236}">
                <a16:creationId xmlns:a16="http://schemas.microsoft.com/office/drawing/2014/main" id="{3E681404-543D-FE45-20C3-15B616C09E1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505502" y="3399889"/>
            <a:ext cx="376040" cy="5384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A red and white circle with blue text&#10;&#10;Description automatically generated">
            <a:extLst>
              <a:ext uri="{FF2B5EF4-FFF2-40B4-BE49-F238E27FC236}">
                <a16:creationId xmlns:a16="http://schemas.microsoft.com/office/drawing/2014/main" id="{6147E69F-6BEF-D16B-6460-C5FCF592A47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39467"/>
          <a:stretch/>
        </p:blipFill>
        <p:spPr bwMode="auto">
          <a:xfrm>
            <a:off x="7235961" y="4704176"/>
            <a:ext cx="841253" cy="63268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Icon&#10;&#10;Description automatically generated">
            <a:extLst>
              <a:ext uri="{FF2B5EF4-FFF2-40B4-BE49-F238E27FC236}">
                <a16:creationId xmlns:a16="http://schemas.microsoft.com/office/drawing/2014/main" id="{B5B2BCA2-DE67-D9F9-6BBB-A4443C6C2D0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77214" y="5404167"/>
            <a:ext cx="560258" cy="543960"/>
          </a:xfrm>
          <a:prstGeom prst="rect">
            <a:avLst/>
          </a:prstGeom>
        </p:spPr>
      </p:pic>
      <p:pic>
        <p:nvPicPr>
          <p:cNvPr id="102" name="Picture 2" descr="A blue and black sign with hands in a circle&#10;&#10;Description automatically generated">
            <a:extLst>
              <a:ext uri="{FF2B5EF4-FFF2-40B4-BE49-F238E27FC236}">
                <a16:creationId xmlns:a16="http://schemas.microsoft.com/office/drawing/2014/main" id="{B5ADEA5D-53F9-6926-3B6B-C0A4501CE748}"/>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38227"/>
          <a:stretch/>
        </p:blipFill>
        <p:spPr bwMode="auto">
          <a:xfrm>
            <a:off x="8260821" y="6056823"/>
            <a:ext cx="790428" cy="65356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descr="Free guitar music musical instrument vector">
            <a:extLst>
              <a:ext uri="{FF2B5EF4-FFF2-40B4-BE49-F238E27FC236}">
                <a16:creationId xmlns:a16="http://schemas.microsoft.com/office/drawing/2014/main" id="{633BDCA1-D084-E831-F077-FF6F0A2DED03}"/>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774341" y="5440214"/>
            <a:ext cx="484573" cy="53841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 descr="Free bicycle bike ride vector">
            <a:extLst>
              <a:ext uri="{FF2B5EF4-FFF2-40B4-BE49-F238E27FC236}">
                <a16:creationId xmlns:a16="http://schemas.microsoft.com/office/drawing/2014/main" id="{9813D039-8EE7-FE7E-3E99-4DB1CCBB4D2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01259" y="6057971"/>
            <a:ext cx="870009" cy="560041"/>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10">
            <a:extLst>
              <a:ext uri="{FF2B5EF4-FFF2-40B4-BE49-F238E27FC236}">
                <a16:creationId xmlns:a16="http://schemas.microsoft.com/office/drawing/2014/main" id="{F8E0CCB2-7682-8B7A-788D-126B27924E80}"/>
              </a:ext>
            </a:extLst>
          </p:cNvPr>
          <p:cNvSpPr/>
          <p:nvPr/>
        </p:nvSpPr>
        <p:spPr>
          <a:xfrm>
            <a:off x="969969" y="6048501"/>
            <a:ext cx="2566729" cy="600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a:extLst>
              <a:ext uri="{FF2B5EF4-FFF2-40B4-BE49-F238E27FC236}">
                <a16:creationId xmlns:a16="http://schemas.microsoft.com/office/drawing/2014/main" id="{20373A30-B625-F878-E070-64EE9A37F13B}"/>
              </a:ext>
            </a:extLst>
          </p:cNvPr>
          <p:cNvSpPr/>
          <p:nvPr/>
        </p:nvSpPr>
        <p:spPr>
          <a:xfrm>
            <a:off x="969969" y="2665936"/>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A458EC5D-50D4-FF50-FCEB-2B83235BD1F2}"/>
              </a:ext>
            </a:extLst>
          </p:cNvPr>
          <p:cNvSpPr/>
          <p:nvPr/>
        </p:nvSpPr>
        <p:spPr>
          <a:xfrm>
            <a:off x="969690" y="3354288"/>
            <a:ext cx="2566729" cy="619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88D0B558-24BE-2F98-073D-51D0674117D8}"/>
              </a:ext>
            </a:extLst>
          </p:cNvPr>
          <p:cNvSpPr/>
          <p:nvPr/>
        </p:nvSpPr>
        <p:spPr>
          <a:xfrm>
            <a:off x="969969" y="4009040"/>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8F480649-68EB-BC59-921C-221618461144}"/>
              </a:ext>
            </a:extLst>
          </p:cNvPr>
          <p:cNvSpPr/>
          <p:nvPr/>
        </p:nvSpPr>
        <p:spPr>
          <a:xfrm>
            <a:off x="969969" y="4703644"/>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115">
            <a:extLst>
              <a:ext uri="{FF2B5EF4-FFF2-40B4-BE49-F238E27FC236}">
                <a16:creationId xmlns:a16="http://schemas.microsoft.com/office/drawing/2014/main" id="{68D24636-1E8F-AFEA-D5A5-10ABBBB2D72F}"/>
              </a:ext>
            </a:extLst>
          </p:cNvPr>
          <p:cNvSpPr/>
          <p:nvPr/>
        </p:nvSpPr>
        <p:spPr>
          <a:xfrm>
            <a:off x="969969" y="5382880"/>
            <a:ext cx="2566729"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116">
            <a:extLst>
              <a:ext uri="{FF2B5EF4-FFF2-40B4-BE49-F238E27FC236}">
                <a16:creationId xmlns:a16="http://schemas.microsoft.com/office/drawing/2014/main" id="{36924E31-E8DD-0336-EBE3-965FCD148250}"/>
              </a:ext>
            </a:extLst>
          </p:cNvPr>
          <p:cNvSpPr/>
          <p:nvPr/>
        </p:nvSpPr>
        <p:spPr>
          <a:xfrm>
            <a:off x="3665575" y="2010712"/>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Rectangle 117">
            <a:extLst>
              <a:ext uri="{FF2B5EF4-FFF2-40B4-BE49-F238E27FC236}">
                <a16:creationId xmlns:a16="http://schemas.microsoft.com/office/drawing/2014/main" id="{25388217-1802-904E-4CF2-ADF42F2A3CD8}"/>
              </a:ext>
            </a:extLst>
          </p:cNvPr>
          <p:cNvSpPr/>
          <p:nvPr/>
        </p:nvSpPr>
        <p:spPr>
          <a:xfrm>
            <a:off x="3665575" y="6057145"/>
            <a:ext cx="2411862" cy="600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a:extLst>
              <a:ext uri="{FF2B5EF4-FFF2-40B4-BE49-F238E27FC236}">
                <a16:creationId xmlns:a16="http://schemas.microsoft.com/office/drawing/2014/main" id="{9D54FAE1-B90F-38E6-5DB9-C52D97B1D424}"/>
              </a:ext>
            </a:extLst>
          </p:cNvPr>
          <p:cNvSpPr/>
          <p:nvPr/>
        </p:nvSpPr>
        <p:spPr>
          <a:xfrm>
            <a:off x="3665575" y="2682264"/>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a:extLst>
              <a:ext uri="{FF2B5EF4-FFF2-40B4-BE49-F238E27FC236}">
                <a16:creationId xmlns:a16="http://schemas.microsoft.com/office/drawing/2014/main" id="{39660477-6E4F-784C-DB11-EDE050816539}"/>
              </a:ext>
            </a:extLst>
          </p:cNvPr>
          <p:cNvSpPr/>
          <p:nvPr/>
        </p:nvSpPr>
        <p:spPr>
          <a:xfrm>
            <a:off x="3665296" y="3362932"/>
            <a:ext cx="2411862" cy="619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Rectangle 120">
            <a:extLst>
              <a:ext uri="{FF2B5EF4-FFF2-40B4-BE49-F238E27FC236}">
                <a16:creationId xmlns:a16="http://schemas.microsoft.com/office/drawing/2014/main" id="{F5A3537A-9C9B-C897-CB1F-268DE6666C24}"/>
              </a:ext>
            </a:extLst>
          </p:cNvPr>
          <p:cNvSpPr/>
          <p:nvPr/>
        </p:nvSpPr>
        <p:spPr>
          <a:xfrm>
            <a:off x="3665575" y="4017684"/>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430CB8FB-557F-0A68-653B-F1D3D218DFF1}"/>
              </a:ext>
            </a:extLst>
          </p:cNvPr>
          <p:cNvSpPr/>
          <p:nvPr/>
        </p:nvSpPr>
        <p:spPr>
          <a:xfrm>
            <a:off x="3665575" y="4704604"/>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a:extLst>
              <a:ext uri="{FF2B5EF4-FFF2-40B4-BE49-F238E27FC236}">
                <a16:creationId xmlns:a16="http://schemas.microsoft.com/office/drawing/2014/main" id="{634C2603-5F6F-2DAE-8EBD-B5038D6E3244}"/>
              </a:ext>
            </a:extLst>
          </p:cNvPr>
          <p:cNvSpPr/>
          <p:nvPr/>
        </p:nvSpPr>
        <p:spPr>
          <a:xfrm>
            <a:off x="3673567" y="5380533"/>
            <a:ext cx="2411862"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11FCAB3D-C641-F99D-031B-F5E52E1D6723}"/>
              </a:ext>
            </a:extLst>
          </p:cNvPr>
          <p:cNvSpPr/>
          <p:nvPr/>
        </p:nvSpPr>
        <p:spPr>
          <a:xfrm>
            <a:off x="6171212" y="1986700"/>
            <a:ext cx="4301848" cy="64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Rectangle 124">
            <a:extLst>
              <a:ext uri="{FF2B5EF4-FFF2-40B4-BE49-F238E27FC236}">
                <a16:creationId xmlns:a16="http://schemas.microsoft.com/office/drawing/2014/main" id="{1AEF6E42-55E0-A136-472F-A55321D58204}"/>
              </a:ext>
            </a:extLst>
          </p:cNvPr>
          <p:cNvSpPr/>
          <p:nvPr/>
        </p:nvSpPr>
        <p:spPr>
          <a:xfrm>
            <a:off x="6171211" y="6048501"/>
            <a:ext cx="4302127" cy="600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Rectangle 125">
            <a:extLst>
              <a:ext uri="{FF2B5EF4-FFF2-40B4-BE49-F238E27FC236}">
                <a16:creationId xmlns:a16="http://schemas.microsoft.com/office/drawing/2014/main" id="{FE0184C6-C6D9-3F0B-25E9-B04E9FC7BC1A}"/>
              </a:ext>
            </a:extLst>
          </p:cNvPr>
          <p:cNvSpPr/>
          <p:nvPr/>
        </p:nvSpPr>
        <p:spPr>
          <a:xfrm>
            <a:off x="6171211" y="2665936"/>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a:extLst>
              <a:ext uri="{FF2B5EF4-FFF2-40B4-BE49-F238E27FC236}">
                <a16:creationId xmlns:a16="http://schemas.microsoft.com/office/drawing/2014/main" id="{23D52EC3-EAC8-B790-E70A-F73745AAE92B}"/>
              </a:ext>
            </a:extLst>
          </p:cNvPr>
          <p:cNvSpPr/>
          <p:nvPr/>
        </p:nvSpPr>
        <p:spPr>
          <a:xfrm>
            <a:off x="6170932" y="3354288"/>
            <a:ext cx="4302127" cy="619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4" name="Rectangle 1023">
            <a:extLst>
              <a:ext uri="{FF2B5EF4-FFF2-40B4-BE49-F238E27FC236}">
                <a16:creationId xmlns:a16="http://schemas.microsoft.com/office/drawing/2014/main" id="{EC5AEC85-1DD1-5894-1A94-BEAFBB1E7F7D}"/>
              </a:ext>
            </a:extLst>
          </p:cNvPr>
          <p:cNvSpPr/>
          <p:nvPr/>
        </p:nvSpPr>
        <p:spPr>
          <a:xfrm>
            <a:off x="6171211" y="4009040"/>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Rectangle 1024">
            <a:extLst>
              <a:ext uri="{FF2B5EF4-FFF2-40B4-BE49-F238E27FC236}">
                <a16:creationId xmlns:a16="http://schemas.microsoft.com/office/drawing/2014/main" id="{6E3E2F8E-CD13-F0A2-1F53-1998832C915D}"/>
              </a:ext>
            </a:extLst>
          </p:cNvPr>
          <p:cNvSpPr/>
          <p:nvPr/>
        </p:nvSpPr>
        <p:spPr>
          <a:xfrm>
            <a:off x="6171211" y="4703644"/>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Rectangle 1026">
            <a:extLst>
              <a:ext uri="{FF2B5EF4-FFF2-40B4-BE49-F238E27FC236}">
                <a16:creationId xmlns:a16="http://schemas.microsoft.com/office/drawing/2014/main" id="{5EF2A1CF-286C-8944-0580-21F0EC579E8E}"/>
              </a:ext>
            </a:extLst>
          </p:cNvPr>
          <p:cNvSpPr/>
          <p:nvPr/>
        </p:nvSpPr>
        <p:spPr>
          <a:xfrm>
            <a:off x="6171211" y="5382880"/>
            <a:ext cx="4302127" cy="6288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825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1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0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16"/>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0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024" grpId="0" animBg="1"/>
      <p:bldP spid="1025" grpId="0" animBg="1"/>
      <p:bldP spid="10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Holidays</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0E18BDA3-82BD-4894-A592-FE93BCF1E024}"/>
              </a:ext>
            </a:extLst>
          </p:cNvPr>
          <p:cNvSpPr/>
          <p:nvPr/>
        </p:nvSpPr>
        <p:spPr>
          <a:xfrm>
            <a:off x="1028456" y="716880"/>
            <a:ext cx="4247551"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4C3D86E5-9B73-4C54-A474-77E2CF28AA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89" y="502186"/>
            <a:ext cx="914400" cy="914400"/>
          </a:xfrm>
          <a:prstGeom prst="rect">
            <a:avLst/>
          </a:prstGeom>
        </p:spPr>
      </p:pic>
      <p:sp>
        <p:nvSpPr>
          <p:cNvPr id="8" name="Google Shape;108;p3">
            <a:extLst>
              <a:ext uri="{FF2B5EF4-FFF2-40B4-BE49-F238E27FC236}">
                <a16:creationId xmlns:a16="http://schemas.microsoft.com/office/drawing/2014/main" id="{3D27BA28-F009-4BA6-BDCA-75D0354B8C38}"/>
              </a:ext>
            </a:extLst>
          </p:cNvPr>
          <p:cNvSpPr txBox="1"/>
          <p:nvPr/>
        </p:nvSpPr>
        <p:spPr>
          <a:xfrm>
            <a:off x="1060900" y="728550"/>
            <a:ext cx="451847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möchte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Lias</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machen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46095022-73E5-2E31-108A-6F95FE2010A0}"/>
              </a:ext>
            </a:extLst>
          </p:cNvPr>
          <p:cNvGrpSpPr/>
          <p:nvPr/>
        </p:nvGrpSpPr>
        <p:grpSpPr>
          <a:xfrm>
            <a:off x="10146340" y="3357880"/>
            <a:ext cx="981581" cy="3445202"/>
            <a:chOff x="10000194" y="1596315"/>
            <a:chExt cx="1279118" cy="4931853"/>
          </a:xfrm>
        </p:grpSpPr>
        <p:pic>
          <p:nvPicPr>
            <p:cNvPr id="4" name="Picture 3" descr="A cartoon of a person&#10;&#10;Description automatically generated">
              <a:extLst>
                <a:ext uri="{FF2B5EF4-FFF2-40B4-BE49-F238E27FC236}">
                  <a16:creationId xmlns:a16="http://schemas.microsoft.com/office/drawing/2014/main" id="{5C452B01-2AA8-87FE-1E4C-E396223026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412" y="1689742"/>
              <a:ext cx="1269900" cy="4838426"/>
            </a:xfrm>
            <a:prstGeom prst="rect">
              <a:avLst/>
            </a:prstGeom>
          </p:spPr>
        </p:pic>
        <p:pic>
          <p:nvPicPr>
            <p:cNvPr id="9" name="Picture 8" descr="A cartoon of a child&#10;&#10;Description automatically generated">
              <a:extLst>
                <a:ext uri="{FF2B5EF4-FFF2-40B4-BE49-F238E27FC236}">
                  <a16:creationId xmlns:a16="http://schemas.microsoft.com/office/drawing/2014/main" id="{46A9FD75-BE14-A634-12AA-0627717470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0194" y="1596315"/>
              <a:ext cx="1269900" cy="2322183"/>
            </a:xfrm>
            <a:prstGeom prst="rect">
              <a:avLst/>
            </a:prstGeom>
          </p:spPr>
        </p:pic>
      </p:grpSp>
      <p:sp>
        <p:nvSpPr>
          <p:cNvPr id="10" name="Speech Bubble: Rectangle with Corners Rounded 9">
            <a:extLst>
              <a:ext uri="{FF2B5EF4-FFF2-40B4-BE49-F238E27FC236}">
                <a16:creationId xmlns:a16="http://schemas.microsoft.com/office/drawing/2014/main" id="{78F1F4F6-2804-D74D-201D-79DEB7E9A440}"/>
              </a:ext>
            </a:extLst>
          </p:cNvPr>
          <p:cNvSpPr/>
          <p:nvPr/>
        </p:nvSpPr>
        <p:spPr>
          <a:xfrm>
            <a:off x="6175813" y="3481554"/>
            <a:ext cx="3409813" cy="1460983"/>
          </a:xfrm>
          <a:prstGeom prst="wedgeRoundRectCallout">
            <a:avLst>
              <a:gd name="adj1" fmla="val 63856"/>
              <a:gd name="adj2" fmla="val -1390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Ich </a:t>
            </a:r>
            <a:r>
              <a:rPr lang="en-GB" sz="2400" dirty="0" err="1"/>
              <a:t>möchte</a:t>
            </a:r>
            <a:r>
              <a:rPr lang="en-GB" sz="2400" dirty="0"/>
              <a:t> </a:t>
            </a:r>
            <a:r>
              <a:rPr lang="en-GB" sz="2400" dirty="0" err="1"/>
              <a:t>nicht</a:t>
            </a:r>
            <a:r>
              <a:rPr lang="en-GB" sz="2400" dirty="0"/>
              <a:t> </a:t>
            </a:r>
            <a:r>
              <a:rPr lang="en-GB" sz="2400" dirty="0" err="1"/>
              <a:t>im</a:t>
            </a:r>
            <a:r>
              <a:rPr lang="en-GB" sz="2400" dirty="0"/>
              <a:t> August in die Schule </a:t>
            </a:r>
            <a:r>
              <a:rPr lang="en-GB" sz="2400" dirty="0" err="1"/>
              <a:t>gehen</a:t>
            </a:r>
            <a:r>
              <a:rPr lang="en-GB" sz="2400" dirty="0"/>
              <a:t>*. </a:t>
            </a:r>
          </a:p>
        </p:txBody>
      </p:sp>
      <p:sp>
        <p:nvSpPr>
          <p:cNvPr id="11" name="TextBox 10">
            <a:extLst>
              <a:ext uri="{FF2B5EF4-FFF2-40B4-BE49-F238E27FC236}">
                <a16:creationId xmlns:a16="http://schemas.microsoft.com/office/drawing/2014/main" id="{8173C6E8-CD72-A69C-AAEB-43412F88328D}"/>
              </a:ext>
            </a:extLst>
          </p:cNvPr>
          <p:cNvSpPr txBox="1"/>
          <p:nvPr/>
        </p:nvSpPr>
        <p:spPr>
          <a:xfrm>
            <a:off x="223887" y="1445194"/>
            <a:ext cx="11516355" cy="1708160"/>
          </a:xfrm>
          <a:prstGeom prst="rect">
            <a:avLst/>
          </a:prstGeom>
          <a:noFill/>
        </p:spPr>
        <p:txBody>
          <a:bodyPr wrap="square" rtlCol="0">
            <a:spAutoFit/>
          </a:bodyPr>
          <a:lstStyle/>
          <a:p>
            <a:r>
              <a:rPr lang="en-GB" sz="2400" dirty="0">
                <a:solidFill>
                  <a:srgbClr val="002060"/>
                </a:solidFill>
              </a:rPr>
              <a:t>In Switzerland, children have 12 weeks’ holiday a year. That’s one week less than you!</a:t>
            </a:r>
          </a:p>
          <a:p>
            <a:endParaRPr lang="en-GB" sz="900" dirty="0">
              <a:solidFill>
                <a:srgbClr val="002060"/>
              </a:solidFill>
            </a:endParaRPr>
          </a:p>
          <a:p>
            <a:r>
              <a:rPr lang="en-GB" sz="2400" dirty="0">
                <a:solidFill>
                  <a:srgbClr val="002060"/>
                </a:solidFill>
              </a:rPr>
              <a:t>The summer holidays start in early July, and children are back to school by mid August!</a:t>
            </a:r>
          </a:p>
        </p:txBody>
      </p:sp>
      <p:sp>
        <p:nvSpPr>
          <p:cNvPr id="2" name="Rectangle: Rounded Corners 1">
            <a:extLst>
              <a:ext uri="{FF2B5EF4-FFF2-40B4-BE49-F238E27FC236}">
                <a16:creationId xmlns:a16="http://schemas.microsoft.com/office/drawing/2014/main" id="{7B3462F6-FCBF-5CDA-0078-A240A4363D66}"/>
              </a:ext>
            </a:extLst>
          </p:cNvPr>
          <p:cNvSpPr/>
          <p:nvPr/>
        </p:nvSpPr>
        <p:spPr>
          <a:xfrm>
            <a:off x="6547757" y="116868"/>
            <a:ext cx="2519296" cy="517321"/>
          </a:xfrm>
          <a:prstGeom prst="roundRect">
            <a:avLst>
              <a:gd name="adj" fmla="val 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mj-lt"/>
              </a:rPr>
              <a:t>* </a:t>
            </a:r>
            <a:r>
              <a:rPr lang="en-GB" sz="2400" dirty="0" err="1">
                <a:solidFill>
                  <a:srgbClr val="002060"/>
                </a:solidFill>
                <a:latin typeface="+mj-lt"/>
              </a:rPr>
              <a:t>gehen</a:t>
            </a:r>
            <a:r>
              <a:rPr lang="en-GB" sz="2400" dirty="0">
                <a:solidFill>
                  <a:srgbClr val="002060"/>
                </a:solidFill>
                <a:latin typeface="+mj-lt"/>
              </a:rPr>
              <a:t> – to go</a:t>
            </a:r>
          </a:p>
        </p:txBody>
      </p:sp>
      <p:pic>
        <p:nvPicPr>
          <p:cNvPr id="13" name="Picture 12" descr="A cartoon of a person&#10;&#10;Description automatically generated">
            <a:extLst>
              <a:ext uri="{FF2B5EF4-FFF2-40B4-BE49-F238E27FC236}">
                <a16:creationId xmlns:a16="http://schemas.microsoft.com/office/drawing/2014/main" id="{242458AE-79D2-D4D1-117F-C4C47135B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7" y="3357880"/>
            <a:ext cx="904232" cy="3445202"/>
          </a:xfrm>
          <a:prstGeom prst="rect">
            <a:avLst/>
          </a:prstGeom>
        </p:spPr>
      </p:pic>
      <p:sp>
        <p:nvSpPr>
          <p:cNvPr id="14" name="Speech Bubble: Rectangle with Corners Rounded 13">
            <a:extLst>
              <a:ext uri="{FF2B5EF4-FFF2-40B4-BE49-F238E27FC236}">
                <a16:creationId xmlns:a16="http://schemas.microsoft.com/office/drawing/2014/main" id="{94478013-A645-CF4A-2E85-C1F8F5260DA2}"/>
              </a:ext>
            </a:extLst>
          </p:cNvPr>
          <p:cNvSpPr/>
          <p:nvPr/>
        </p:nvSpPr>
        <p:spPr>
          <a:xfrm>
            <a:off x="2127554" y="3428999"/>
            <a:ext cx="3409813" cy="1460983"/>
          </a:xfrm>
          <a:prstGeom prst="wedgeRoundRectCallout">
            <a:avLst>
              <a:gd name="adj1" fmla="val -57538"/>
              <a:gd name="adj2" fmla="val -2060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Ich </a:t>
            </a:r>
            <a:r>
              <a:rPr lang="en-GB" sz="2400" dirty="0" err="1"/>
              <a:t>möchte</a:t>
            </a:r>
            <a:r>
              <a:rPr lang="en-GB" sz="2400" dirty="0"/>
              <a:t> </a:t>
            </a:r>
            <a:r>
              <a:rPr lang="en-GB" sz="2400" dirty="0" err="1"/>
              <a:t>im</a:t>
            </a:r>
            <a:r>
              <a:rPr lang="en-GB" sz="2400" dirty="0"/>
              <a:t> Juli Oma </a:t>
            </a:r>
            <a:r>
              <a:rPr lang="en-GB" sz="2400" dirty="0" err="1"/>
              <a:t>besuchen</a:t>
            </a:r>
            <a:r>
              <a:rPr lang="en-GB" sz="2400" dirty="0"/>
              <a:t>.</a:t>
            </a:r>
          </a:p>
        </p:txBody>
      </p:sp>
    </p:spTree>
    <p:extLst>
      <p:ext uri="{BB962C8B-B14F-4D97-AF65-F5344CB8AC3E}">
        <p14:creationId xmlns:p14="http://schemas.microsoft.com/office/powerpoint/2010/main" val="401477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16798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Informa</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66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442371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969" y="865610"/>
            <a:ext cx="3206078" cy="32313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527992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CustomShape 2"/>
          <p:cNvSpPr/>
          <p:nvPr/>
        </p:nvSpPr>
        <p:spPr>
          <a:xfrm>
            <a:off x="3899425" y="4365066"/>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Informa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10" name="Picture 9" descr="Icon&#10;&#10;Description automatically generated">
            <a:extLst>
              <a:ext uri="{FF2B5EF4-FFF2-40B4-BE49-F238E27FC236}">
                <a16:creationId xmlns:a16="http://schemas.microsoft.com/office/drawing/2014/main" id="{24D74F08-79E4-4994-AA88-AD07419097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9150" y="2268987"/>
            <a:ext cx="2031455" cy="2047451"/>
          </a:xfrm>
          <a:prstGeom prst="rect">
            <a:avLst/>
          </a:prstGeom>
        </p:spPr>
      </p:pic>
      <p:sp>
        <p:nvSpPr>
          <p:cNvPr id="11" name="Rounded Rectangle 3">
            <a:extLst>
              <a:ext uri="{FF2B5EF4-FFF2-40B4-BE49-F238E27FC236}">
                <a16:creationId xmlns:a16="http://schemas.microsoft.com/office/drawing/2014/main" id="{7235FC93-BCE6-4A82-9919-D14BD80B537B}"/>
              </a:ext>
            </a:extLst>
          </p:cNvPr>
          <p:cNvSpPr/>
          <p:nvPr/>
        </p:nvSpPr>
        <p:spPr>
          <a:xfrm>
            <a:off x="4155980" y="2088458"/>
            <a:ext cx="3517797" cy="3275917"/>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2" name="CustomShape 2"/>
          <p:cNvSpPr/>
          <p:nvPr/>
        </p:nvSpPr>
        <p:spPr>
          <a:xfrm>
            <a:off x="0" y="3240437"/>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Tradi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CustomShape 2"/>
          <p:cNvSpPr/>
          <p:nvPr/>
        </p:nvSpPr>
        <p:spPr>
          <a:xfrm>
            <a:off x="7844476" y="3241563"/>
            <a:ext cx="4030904"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Posi</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endParaRPr kumimoji="0" lang="en-GB" sz="44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5" name="CustomShape 2"/>
          <p:cNvSpPr/>
          <p:nvPr/>
        </p:nvSpPr>
        <p:spPr>
          <a:xfrm>
            <a:off x="-175818" y="5858691"/>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interna</a:t>
            </a:r>
            <a:r>
              <a:rPr kumimoji="0" lang="en-GB" sz="44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tion</a:t>
            </a: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al</a:t>
            </a:r>
          </a:p>
        </p:txBody>
      </p:sp>
      <p:sp>
        <p:nvSpPr>
          <p:cNvPr id="16" name="CustomShape 2"/>
          <p:cNvSpPr/>
          <p:nvPr/>
        </p:nvSpPr>
        <p:spPr>
          <a:xfrm>
            <a:off x="7614178" y="5860865"/>
            <a:ext cx="4706551" cy="9993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funk</a:t>
            </a:r>
            <a:r>
              <a:rPr kumimoji="0" lang="en-GB" sz="44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tion</a:t>
            </a:r>
            <a:r>
              <a:rPr kumimoji="0" lang="en-GB" sz="4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ieren</a:t>
            </a:r>
            <a:endPar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endParaRPr>
          </a:p>
        </p:txBody>
      </p:sp>
      <p:pic>
        <p:nvPicPr>
          <p:cNvPr id="1026" name="Picture 2" descr="Free Nutcracker Christmas Decoration vector and 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2636" y="1584293"/>
            <a:ext cx="862064" cy="17241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International World vector and pic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4929" y="4260916"/>
            <a:ext cx="1677479" cy="16987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ag Locations vector and pictur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482" t="23019" r="29447" b="22762"/>
          <a:stretch/>
        </p:blipFill>
        <p:spPr bwMode="auto">
          <a:xfrm>
            <a:off x="9179913" y="1591974"/>
            <a:ext cx="1152399" cy="14851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Gear Gears illustration and pictu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63" t="2928" r="35074" b="3635"/>
          <a:stretch/>
        </p:blipFill>
        <p:spPr bwMode="auto">
          <a:xfrm>
            <a:off x="8783930" y="4192612"/>
            <a:ext cx="1973292" cy="169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3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5">
            <a:extLst>
              <a:ext uri="{FF2B5EF4-FFF2-40B4-BE49-F238E27FC236}">
                <a16:creationId xmlns:a16="http://schemas.microsoft.com/office/drawing/2014/main" id="{E51D8FA4-53AC-A607-030F-E8534154A5A5}"/>
              </a:ext>
            </a:extLst>
          </p:cNvPr>
          <p:cNvGraphicFramePr/>
          <p:nvPr/>
        </p:nvGraphicFramePr>
        <p:xfrm>
          <a:off x="8452267" y="3371771"/>
          <a:ext cx="3249719" cy="3187430"/>
        </p:xfrm>
        <a:graphic>
          <a:graphicData uri="http://schemas.openxmlformats.org/drawingml/2006/table">
            <a:tbl>
              <a:tblPr/>
              <a:tblGrid>
                <a:gridCol w="672477">
                  <a:extLst>
                    <a:ext uri="{9D8B030D-6E8A-4147-A177-3AD203B41FA5}">
                      <a16:colId xmlns:a16="http://schemas.microsoft.com/office/drawing/2014/main" val="20000"/>
                    </a:ext>
                  </a:extLst>
                </a:gridCol>
                <a:gridCol w="2577242">
                  <a:extLst>
                    <a:ext uri="{9D8B030D-6E8A-4147-A177-3AD203B41FA5}">
                      <a16:colId xmlns:a16="http://schemas.microsoft.com/office/drawing/2014/main" val="20001"/>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Population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Evolution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Migration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Regulation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Transformation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3" name="T3_W6_4.1.wav"/>
            </a:hlinkClick>
            <a:extLst>
              <a:ext uri="{FF2B5EF4-FFF2-40B4-BE49-F238E27FC236}">
                <a16:creationId xmlns:a16="http://schemas.microsoft.com/office/drawing/2014/main" id="{6DC42178-501A-44BF-9149-1C679CF37202}"/>
              </a:ext>
            </a:extLst>
          </p:cNvPr>
          <p:cNvSpPr txBox="1"/>
          <p:nvPr/>
        </p:nvSpPr>
        <p:spPr>
          <a:xfrm>
            <a:off x="0" y="0"/>
            <a:ext cx="26421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tion</a:t>
            </a:r>
            <a:r>
              <a:rPr kumimoji="0" lang="en-GB" sz="60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5" name="T3_W6_4.2.wav"/>
            </a:hlinkClick>
            <a:extLst>
              <a:ext uri="{FF2B5EF4-FFF2-40B4-BE49-F238E27FC236}">
                <a16:creationId xmlns:a16="http://schemas.microsoft.com/office/drawing/2014/main" id="{AFDF170C-7D23-4A5A-8572-E261A4C73C1C}"/>
              </a:ext>
            </a:extLst>
          </p:cNvPr>
          <p:cNvSpPr/>
          <p:nvPr/>
        </p:nvSpPr>
        <p:spPr>
          <a:xfrm>
            <a:off x="3684475" y="227648"/>
            <a:ext cx="259991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70408" y="12954"/>
            <a:ext cx="914400" cy="9144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21EF7589-C768-C1D0-A1FB-344D230AE40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0812" y="-140372"/>
            <a:ext cx="1097375" cy="1402202"/>
          </a:xfrm>
          <a:prstGeom prst="rect">
            <a:avLst/>
          </a:prstGeom>
        </p:spPr>
      </p:pic>
      <p:sp>
        <p:nvSpPr>
          <p:cNvPr id="8" name="Title 1">
            <a:extLst>
              <a:ext uri="{FF2B5EF4-FFF2-40B4-BE49-F238E27FC236}">
                <a16:creationId xmlns:a16="http://schemas.microsoft.com/office/drawing/2014/main" id="{D64DFE69-17E6-9B1A-A522-CC45CB7A199E}"/>
              </a:ext>
            </a:extLst>
          </p:cNvPr>
          <p:cNvSpPr txBox="1">
            <a:spLocks/>
          </p:cNvSpPr>
          <p:nvPr/>
        </p:nvSpPr>
        <p:spPr>
          <a:xfrm>
            <a:off x="9088470" y="1197782"/>
            <a:ext cx="1241424" cy="406079"/>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9" name="Rectangle: Rounded Corners 8">
            <a:hlinkClick r:id="" action="ppaction://noaction">
              <a:snd r:embed="rId9" name="T3_W6_4.3.wav"/>
            </a:hlinkClick>
            <a:extLst>
              <a:ext uri="{FF2B5EF4-FFF2-40B4-BE49-F238E27FC236}">
                <a16:creationId xmlns:a16="http://schemas.microsoft.com/office/drawing/2014/main" id="{210AA420-FEBE-D7BE-0095-F4A073E7A925}"/>
              </a:ext>
            </a:extLst>
          </p:cNvPr>
          <p:cNvSpPr/>
          <p:nvPr/>
        </p:nvSpPr>
        <p:spPr>
          <a:xfrm>
            <a:off x="160780" y="1184198"/>
            <a:ext cx="6574756" cy="184608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Lias</a:t>
            </a:r>
            <a:r>
              <a:rPr lang="en-GB" sz="2400" dirty="0"/>
              <a:t> hat </a:t>
            </a:r>
            <a:r>
              <a:rPr lang="en-GB" sz="2400" dirty="0" err="1"/>
              <a:t>keine</a:t>
            </a:r>
            <a:r>
              <a:rPr lang="en-GB" sz="2400" dirty="0"/>
              <a:t> </a:t>
            </a:r>
            <a:r>
              <a:rPr lang="en-GB" sz="2400" b="1" dirty="0"/>
              <a:t>Motivation</a:t>
            </a:r>
            <a:r>
              <a:rPr lang="en-GB" sz="2400" dirty="0"/>
              <a:t>!</a:t>
            </a:r>
          </a:p>
          <a:p>
            <a:pPr algn="ctr"/>
            <a:endParaRPr lang="en-GB" sz="2400" dirty="0"/>
          </a:p>
          <a:p>
            <a:pPr algn="ctr"/>
            <a:r>
              <a:rPr lang="en-GB" sz="2400" dirty="0"/>
              <a:t>Herr Lehmann h</a:t>
            </a:r>
            <a:r>
              <a:rPr kumimoji="0" lang="en-GB" sz="2400"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ä</a:t>
            </a:r>
            <a:r>
              <a:rPr lang="en-GB" sz="2400" dirty="0" err="1"/>
              <a:t>lt</a:t>
            </a:r>
            <a:r>
              <a:rPr lang="en-GB" sz="2400" dirty="0"/>
              <a:t>* </a:t>
            </a:r>
            <a:r>
              <a:rPr lang="en-GB" sz="2400" dirty="0" err="1"/>
              <a:t>eine</a:t>
            </a:r>
            <a:r>
              <a:rPr lang="en-GB" sz="2400" dirty="0"/>
              <a:t> </a:t>
            </a:r>
            <a:r>
              <a:rPr lang="en-GB" sz="2400" b="1" dirty="0" err="1"/>
              <a:t>Pr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alibri"/>
                <a:cs typeface="Calibri"/>
                <a:sym typeface="Calibri"/>
              </a:rPr>
              <a:t>ä</a:t>
            </a:r>
            <a:r>
              <a:rPr lang="en-GB" sz="2400" b="1" dirty="0" err="1"/>
              <a:t>sentation</a:t>
            </a:r>
            <a:r>
              <a:rPr lang="en-GB" sz="2400" dirty="0"/>
              <a:t> </a:t>
            </a:r>
            <a:r>
              <a:rPr lang="en-GB" sz="2400" dirty="0" err="1"/>
              <a:t>über</a:t>
            </a:r>
            <a:r>
              <a:rPr lang="en-GB" sz="2400" dirty="0"/>
              <a:t>* </a:t>
            </a:r>
            <a:r>
              <a:rPr lang="en-GB" sz="2400" dirty="0" err="1"/>
              <a:t>einen</a:t>
            </a:r>
            <a:r>
              <a:rPr lang="en-GB" sz="2400" dirty="0"/>
              <a:t> </a:t>
            </a:r>
            <a:r>
              <a:rPr lang="en-GB" sz="2400" b="1" dirty="0" err="1"/>
              <a:t>Nationalpark</a:t>
            </a:r>
            <a:r>
              <a:rPr lang="en-GB" sz="2400" dirty="0"/>
              <a:t>. </a:t>
            </a:r>
            <a:r>
              <a:rPr lang="en-GB" sz="2400" dirty="0" err="1"/>
              <a:t>Lias</a:t>
            </a:r>
            <a:r>
              <a:rPr lang="en-GB" sz="2400" dirty="0"/>
              <a:t> </a:t>
            </a:r>
            <a:r>
              <a:rPr lang="en-GB" sz="2400" dirty="0" err="1"/>
              <a:t>schreibt</a:t>
            </a:r>
            <a:r>
              <a:rPr lang="en-GB" sz="2400" dirty="0"/>
              <a:t> die </a:t>
            </a:r>
            <a:r>
              <a:rPr lang="en-GB" sz="2400" b="1" dirty="0" err="1"/>
              <a:t>Informationen</a:t>
            </a:r>
            <a:r>
              <a:rPr lang="en-GB" sz="2400" b="1" dirty="0"/>
              <a:t>.</a:t>
            </a:r>
            <a:endParaRPr lang="en-GB" sz="2400" dirty="0"/>
          </a:p>
        </p:txBody>
      </p:sp>
      <p:sp>
        <p:nvSpPr>
          <p:cNvPr id="10" name="Rectangle: Rounded Corners 9">
            <a:extLst>
              <a:ext uri="{FF2B5EF4-FFF2-40B4-BE49-F238E27FC236}">
                <a16:creationId xmlns:a16="http://schemas.microsoft.com/office/drawing/2014/main" id="{EE329C31-1713-07C6-E7E8-19B2666A0D88}"/>
              </a:ext>
            </a:extLst>
          </p:cNvPr>
          <p:cNvSpPr/>
          <p:nvPr/>
        </p:nvSpPr>
        <p:spPr>
          <a:xfrm>
            <a:off x="6391226" y="116868"/>
            <a:ext cx="2675827" cy="828117"/>
          </a:xfrm>
          <a:prstGeom prst="roundRect">
            <a:avLst>
              <a:gd name="adj" fmla="val 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mj-lt"/>
              </a:rPr>
              <a:t>* h</a:t>
            </a:r>
            <a:r>
              <a:rPr kumimoji="0" lang="en-GB" sz="2400" i="0" u="none" strike="noStrike" kern="1200" cap="none" spc="-1" normalizeH="0" baseline="0" noProof="0" dirty="0">
                <a:ln>
                  <a:noFill/>
                </a:ln>
                <a:solidFill>
                  <a:srgbClr val="002060"/>
                </a:solidFill>
                <a:effectLst/>
                <a:uLnTx/>
                <a:uFillTx/>
                <a:latin typeface="+mj-lt"/>
                <a:ea typeface="Calibri"/>
                <a:cs typeface="Calibri"/>
                <a:sym typeface="Calibri"/>
              </a:rPr>
              <a:t>ä</a:t>
            </a:r>
            <a:r>
              <a:rPr lang="en-GB" sz="2400" dirty="0" err="1">
                <a:solidFill>
                  <a:srgbClr val="002060"/>
                </a:solidFill>
                <a:latin typeface="+mj-lt"/>
              </a:rPr>
              <a:t>lt</a:t>
            </a:r>
            <a:r>
              <a:rPr lang="en-GB" sz="2400" dirty="0">
                <a:solidFill>
                  <a:srgbClr val="002060"/>
                </a:solidFill>
                <a:latin typeface="+mj-lt"/>
              </a:rPr>
              <a:t> – is holding</a:t>
            </a:r>
          </a:p>
          <a:p>
            <a:pPr algn="ctr"/>
            <a:r>
              <a:rPr lang="en-GB" sz="2400" dirty="0" err="1">
                <a:solidFill>
                  <a:srgbClr val="002060"/>
                </a:solidFill>
                <a:latin typeface="+mj-lt"/>
              </a:rPr>
              <a:t>über</a:t>
            </a:r>
            <a:r>
              <a:rPr lang="en-GB" sz="2400" dirty="0">
                <a:solidFill>
                  <a:srgbClr val="002060"/>
                </a:solidFill>
                <a:latin typeface="+mj-lt"/>
              </a:rPr>
              <a:t> - about</a:t>
            </a:r>
          </a:p>
        </p:txBody>
      </p:sp>
      <p:pic>
        <p:nvPicPr>
          <p:cNvPr id="16" name="Picture 15" descr="A cartoon of a child&#10;&#10;Description automatically generated">
            <a:extLst>
              <a:ext uri="{FF2B5EF4-FFF2-40B4-BE49-F238E27FC236}">
                <a16:creationId xmlns:a16="http://schemas.microsoft.com/office/drawing/2014/main" id="{499530B0-6D40-DA77-F076-F0D5BACD70A8}"/>
              </a:ext>
            </a:extLst>
          </p:cNvPr>
          <p:cNvPicPr>
            <a:picLocks noChangeAspect="1"/>
          </p:cNvPicPr>
          <p:nvPr/>
        </p:nvPicPr>
        <p:blipFill rotWithShape="1">
          <a:blip r:embed="rId10">
            <a:extLst>
              <a:ext uri="{28A0092B-C50C-407E-A947-70E740481C1C}">
                <a14:useLocalDpi xmlns:a14="http://schemas.microsoft.com/office/drawing/2010/main" val="0"/>
              </a:ext>
            </a:extLst>
          </a:blip>
          <a:srcRect b="42390"/>
          <a:stretch/>
        </p:blipFill>
        <p:spPr>
          <a:xfrm>
            <a:off x="7028070" y="1095170"/>
            <a:ext cx="1850207" cy="1935109"/>
          </a:xfrm>
          <a:prstGeom prst="rect">
            <a:avLst/>
          </a:prstGeom>
        </p:spPr>
      </p:pic>
      <p:pic>
        <p:nvPicPr>
          <p:cNvPr id="25" name="Picture 24" descr="A cartoon of a person&#10;&#10;Description automatically generated">
            <a:extLst>
              <a:ext uri="{FF2B5EF4-FFF2-40B4-BE49-F238E27FC236}">
                <a16:creationId xmlns:a16="http://schemas.microsoft.com/office/drawing/2014/main" id="{2EF2AFBC-20D0-0B3E-5D4D-59554A77C1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0408" y="3200494"/>
            <a:ext cx="1074297" cy="3570877"/>
          </a:xfrm>
          <a:prstGeom prst="rect">
            <a:avLst/>
          </a:prstGeom>
        </p:spPr>
      </p:pic>
      <p:pic>
        <p:nvPicPr>
          <p:cNvPr id="1030" name="Picture 6" descr="Free magnetic board magnets isolated illustration">
            <a:extLst>
              <a:ext uri="{FF2B5EF4-FFF2-40B4-BE49-F238E27FC236}">
                <a16:creationId xmlns:a16="http://schemas.microsoft.com/office/drawing/2014/main" id="{CD9DE69B-80A8-3088-BD34-1AC0D4514D0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7747"/>
          <a:stretch/>
        </p:blipFill>
        <p:spPr bwMode="auto">
          <a:xfrm>
            <a:off x="3873499" y="3468789"/>
            <a:ext cx="4064752" cy="30342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8898EAAE-0A88-A77E-5EC6-C362F87489D9}"/>
              </a:ext>
            </a:extLst>
          </p:cNvPr>
          <p:cNvPicPr>
            <a:picLocks noChangeAspect="1"/>
          </p:cNvPicPr>
          <p:nvPr/>
        </p:nvPicPr>
        <p:blipFill>
          <a:blip r:embed="rId13"/>
          <a:stretch>
            <a:fillRect/>
          </a:stretch>
        </p:blipFill>
        <p:spPr>
          <a:xfrm>
            <a:off x="4387409" y="3820818"/>
            <a:ext cx="3040632" cy="2280474"/>
          </a:xfrm>
          <a:prstGeom prst="rect">
            <a:avLst/>
          </a:prstGeom>
        </p:spPr>
      </p:pic>
      <p:sp>
        <p:nvSpPr>
          <p:cNvPr id="36" name="CustomShape 23">
            <a:hlinkClick r:id="" action="ppaction://noaction">
              <a:snd r:embed="rId14" name="T3_W6_4.7.wav"/>
            </a:hlinkClick>
            <a:extLst>
              <a:ext uri="{FF2B5EF4-FFF2-40B4-BE49-F238E27FC236}">
                <a16:creationId xmlns:a16="http://schemas.microsoft.com/office/drawing/2014/main" id="{5CFA8AB0-C794-195D-9480-1C728BE43B44}"/>
              </a:ext>
            </a:extLst>
          </p:cNvPr>
          <p:cNvSpPr/>
          <p:nvPr/>
        </p:nvSpPr>
        <p:spPr>
          <a:xfrm>
            <a:off x="8549162" y="34843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8" name="CustomShape 24">
            <a:hlinkClick r:id="" action="ppaction://noaction">
              <a:snd r:embed="rId15" name="T3_W6_4.8.wav"/>
            </a:hlinkClick>
            <a:extLst>
              <a:ext uri="{FF2B5EF4-FFF2-40B4-BE49-F238E27FC236}">
                <a16:creationId xmlns:a16="http://schemas.microsoft.com/office/drawing/2014/main" id="{C4E4C86D-30EC-147E-D1A1-B900CF9DED73}"/>
              </a:ext>
            </a:extLst>
          </p:cNvPr>
          <p:cNvSpPr/>
          <p:nvPr/>
        </p:nvSpPr>
        <p:spPr>
          <a:xfrm>
            <a:off x="8549162" y="41236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39" name="CustomShape 25">
            <a:hlinkClick r:id="" action="ppaction://noaction">
              <a:snd r:embed="rId16" name="T3_W6_4.9.wav"/>
            </a:hlinkClick>
            <a:extLst>
              <a:ext uri="{FF2B5EF4-FFF2-40B4-BE49-F238E27FC236}">
                <a16:creationId xmlns:a16="http://schemas.microsoft.com/office/drawing/2014/main" id="{2E180E93-9B6E-A83A-60CC-AA20A34BEC64}"/>
              </a:ext>
            </a:extLst>
          </p:cNvPr>
          <p:cNvSpPr/>
          <p:nvPr/>
        </p:nvSpPr>
        <p:spPr>
          <a:xfrm>
            <a:off x="8549162" y="47628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CustomShape 26">
            <a:hlinkClick r:id="" action="ppaction://noaction">
              <a:snd r:embed="rId17" name="T3_W6_4.10.wav"/>
            </a:hlinkClick>
            <a:extLst>
              <a:ext uri="{FF2B5EF4-FFF2-40B4-BE49-F238E27FC236}">
                <a16:creationId xmlns:a16="http://schemas.microsoft.com/office/drawing/2014/main" id="{FBA7D993-F08A-8F25-FF19-DD323C11838D}"/>
              </a:ext>
            </a:extLst>
          </p:cNvPr>
          <p:cNvSpPr/>
          <p:nvPr/>
        </p:nvSpPr>
        <p:spPr>
          <a:xfrm>
            <a:off x="8549162" y="54021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7" name="CustomShape 27">
            <a:hlinkClick r:id="" action="ppaction://noaction">
              <a:snd r:embed="rId18" name="T3_W6_4.11.wav"/>
            </a:hlinkClick>
            <a:extLst>
              <a:ext uri="{FF2B5EF4-FFF2-40B4-BE49-F238E27FC236}">
                <a16:creationId xmlns:a16="http://schemas.microsoft.com/office/drawing/2014/main" id="{9063885D-2117-64D3-52C0-DC17D7D14CF0}"/>
              </a:ext>
            </a:extLst>
          </p:cNvPr>
          <p:cNvSpPr/>
          <p:nvPr/>
        </p:nvSpPr>
        <p:spPr>
          <a:xfrm>
            <a:off x="8549162" y="604140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50" name="Rectangle 49">
            <a:extLst>
              <a:ext uri="{FF2B5EF4-FFF2-40B4-BE49-F238E27FC236}">
                <a16:creationId xmlns:a16="http://schemas.microsoft.com/office/drawing/2014/main" id="{EF94FFB7-FF45-09E2-9A4F-1FD58BA3EEEF}"/>
              </a:ext>
            </a:extLst>
          </p:cNvPr>
          <p:cNvSpPr/>
          <p:nvPr/>
        </p:nvSpPr>
        <p:spPr>
          <a:xfrm>
            <a:off x="9210512" y="35312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A0C55F33-AFA3-78E8-FF63-873A85F3C36F}"/>
              </a:ext>
            </a:extLst>
          </p:cNvPr>
          <p:cNvSpPr/>
          <p:nvPr/>
        </p:nvSpPr>
        <p:spPr>
          <a:xfrm>
            <a:off x="9215955" y="41737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AD0A729-1DF3-F8C8-BB45-4FA0D80F7DA6}"/>
              </a:ext>
            </a:extLst>
          </p:cNvPr>
          <p:cNvSpPr/>
          <p:nvPr/>
        </p:nvSpPr>
        <p:spPr>
          <a:xfrm>
            <a:off x="9196905" y="48162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A2006E3B-46D3-3F8B-D749-D738BECC9AEF}"/>
              </a:ext>
            </a:extLst>
          </p:cNvPr>
          <p:cNvSpPr/>
          <p:nvPr/>
        </p:nvSpPr>
        <p:spPr>
          <a:xfrm>
            <a:off x="9145198" y="5458794"/>
            <a:ext cx="1738993"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3FB54C85-0CF6-5D2D-5DC9-E1FAE68F30F4}"/>
              </a:ext>
            </a:extLst>
          </p:cNvPr>
          <p:cNvSpPr/>
          <p:nvPr/>
        </p:nvSpPr>
        <p:spPr>
          <a:xfrm>
            <a:off x="9165878" y="6101292"/>
            <a:ext cx="2404112" cy="3963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Speech Bubble: Rectangle with Corners Rounded 55">
            <a:hlinkClick r:id="" action="ppaction://noaction">
              <a:snd r:embed="rId19" name="T3_W6_4.6.wav"/>
            </a:hlinkClick>
            <a:extLst>
              <a:ext uri="{FF2B5EF4-FFF2-40B4-BE49-F238E27FC236}">
                <a16:creationId xmlns:a16="http://schemas.microsoft.com/office/drawing/2014/main" id="{AD67A49B-7286-3CC4-C0CD-9C99CA449AF4}"/>
              </a:ext>
            </a:extLst>
          </p:cNvPr>
          <p:cNvSpPr/>
          <p:nvPr/>
        </p:nvSpPr>
        <p:spPr>
          <a:xfrm>
            <a:off x="1197587" y="3561798"/>
            <a:ext cx="124010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prstClr val="white"/>
                </a:solidFill>
                <a:latin typeface="Century Gothic" panose="020B0502020202020204" pitchFamily="34" charset="0"/>
                <a:ea typeface="Century Gothic"/>
              </a:rPr>
              <a:t>H</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57" name="Graphic 56" descr="Teacher">
            <a:extLst>
              <a:ext uri="{FF2B5EF4-FFF2-40B4-BE49-F238E27FC236}">
                <a16:creationId xmlns:a16="http://schemas.microsoft.com/office/drawing/2014/main" id="{16EEB340-F76A-5E1E-F3CA-8306B5A6F4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519" y="3347104"/>
            <a:ext cx="914400" cy="914400"/>
          </a:xfrm>
          <a:prstGeom prst="rect">
            <a:avLst/>
          </a:prstGeom>
        </p:spPr>
      </p:pic>
    </p:spTree>
    <p:extLst>
      <p:ext uri="{BB962C8B-B14F-4D97-AF65-F5344CB8AC3E}">
        <p14:creationId xmlns:p14="http://schemas.microsoft.com/office/powerpoint/2010/main" val="241446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P spid="39" grpId="0" animBg="1"/>
      <p:bldP spid="46" grpId="0" animBg="1"/>
      <p:bldP spid="47" grpId="0" animBg="1"/>
      <p:bldP spid="50" grpId="0" animBg="1"/>
      <p:bldP spid="51" grpId="0" animBg="1"/>
      <p:bldP spid="52" grpId="0" animBg="1"/>
      <p:bldP spid="53" grpId="0" animBg="1"/>
      <p:bldP spid="54"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0976DF8D-A93C-4AF5-8A3D-A564F9A1F6A1}"/>
              </a:ext>
            </a:extLst>
          </p:cNvPr>
          <p:cNvSpPr txBox="1"/>
          <p:nvPr/>
        </p:nvSpPr>
        <p:spPr>
          <a:xfrm>
            <a:off x="2726381" y="4850096"/>
            <a:ext cx="2155566"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besuchen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27F3337-94E6-4534-8020-C15DF2BAB316}"/>
              </a:ext>
            </a:extLst>
          </p:cNvPr>
          <p:cNvSpPr txBox="1"/>
          <p:nvPr/>
        </p:nvSpPr>
        <p:spPr>
          <a:xfrm>
            <a:off x="782291" y="3795126"/>
            <a:ext cx="1724145"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bleiben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836E77D4-8B9A-434F-9E5C-79662BF9DFEC}"/>
              </a:ext>
            </a:extLst>
          </p:cNvPr>
          <p:cNvSpPr txBox="1"/>
          <p:nvPr/>
        </p:nvSpPr>
        <p:spPr>
          <a:xfrm>
            <a:off x="3521199" y="2254422"/>
            <a:ext cx="1948872"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benutzen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2B55EFD9-7CA3-4356-8AB9-2748A245EF8E}"/>
              </a:ext>
            </a:extLst>
          </p:cNvPr>
          <p:cNvSpPr txBox="1"/>
          <p:nvPr/>
        </p:nvSpPr>
        <p:spPr>
          <a:xfrm>
            <a:off x="6674613" y="3799692"/>
            <a:ext cx="1656489"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9A085E3-1E41-48BD-B06C-445DD97FAD0D}"/>
              </a:ext>
            </a:extLst>
          </p:cNvPr>
          <p:cNvSpPr txBox="1"/>
          <p:nvPr/>
        </p:nvSpPr>
        <p:spPr>
          <a:xfrm>
            <a:off x="6525957" y="5118401"/>
            <a:ext cx="1636666"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fahren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07719545-3E05-4189-B801-0E5814AF480E}"/>
              </a:ext>
            </a:extLst>
          </p:cNvPr>
          <p:cNvSpPr txBox="1"/>
          <p:nvPr/>
        </p:nvSpPr>
        <p:spPr>
          <a:xfrm>
            <a:off x="633441" y="1768688"/>
            <a:ext cx="180768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arbeiten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F14D4B53-6F0A-4FE9-ACB2-CC4FDBE9C607}"/>
              </a:ext>
            </a:extLst>
          </p:cNvPr>
          <p:cNvSpPr txBox="1"/>
          <p:nvPr/>
        </p:nvSpPr>
        <p:spPr>
          <a:xfrm>
            <a:off x="7236991" y="2228038"/>
            <a:ext cx="2037638"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brauchen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3A78D49E-317F-44E5-B183-7E369D462F67}"/>
              </a:ext>
            </a:extLst>
          </p:cNvPr>
          <p:cNvSpPr txBox="1"/>
          <p:nvPr/>
        </p:nvSpPr>
        <p:spPr>
          <a:xfrm>
            <a:off x="3951581" y="3508875"/>
            <a:ext cx="2294098"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bekommen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6DBD0E36-BADA-45F5-BD94-4A5072AA668E}"/>
              </a:ext>
            </a:extLst>
          </p:cNvPr>
          <p:cNvSpPr txBox="1"/>
          <p:nvPr/>
        </p:nvSpPr>
        <p:spPr>
          <a:xfrm>
            <a:off x="1118419" y="5969824"/>
            <a:ext cx="1877874"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9.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F18088CA-7315-4874-B550-ED29B356E776}"/>
              </a:ext>
            </a:extLst>
          </p:cNvPr>
          <p:cNvSpPr txBox="1"/>
          <p:nvPr/>
        </p:nvSpPr>
        <p:spPr>
          <a:xfrm>
            <a:off x="5579377" y="6117945"/>
            <a:ext cx="215556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schreiben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ED8D2B6-090B-47D2-B085-52D40AB70699}"/>
              </a:ext>
            </a:extLst>
          </p:cNvPr>
          <p:cNvSpPr txBox="1"/>
          <p:nvPr/>
        </p:nvSpPr>
        <p:spPr>
          <a:xfrm>
            <a:off x="9054181" y="4604422"/>
            <a:ext cx="1677603"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0596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4000"/>
                                        <p:tgtEl>
                                          <p:spTgt spid="4"/>
                                        </p:tgtEl>
                                      </p:cBhvr>
                                    </p:animEffect>
                                    <p:set>
                                      <p:cBhvr>
                                        <p:cTn id="7" dur="1" fill="hold">
                                          <p:stCondLst>
                                            <p:cond delay="3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4000"/>
                                        <p:tgtEl>
                                          <p:spTgt spid="20"/>
                                        </p:tgtEl>
                                      </p:cBhvr>
                                    </p:animEffect>
                                    <p:set>
                                      <p:cBhvr>
                                        <p:cTn id="12" dur="1" fill="hold">
                                          <p:stCondLst>
                                            <p:cond delay="3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4000"/>
                                        <p:tgtEl>
                                          <p:spTgt spid="21"/>
                                        </p:tgtEl>
                                      </p:cBhvr>
                                    </p:animEffect>
                                    <p:set>
                                      <p:cBhvr>
                                        <p:cTn id="17" dur="1" fill="hold">
                                          <p:stCondLst>
                                            <p:cond delay="39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4000"/>
                                        <p:tgtEl>
                                          <p:spTgt spid="22"/>
                                        </p:tgtEl>
                                      </p:cBhvr>
                                    </p:animEffect>
                                    <p:set>
                                      <p:cBhvr>
                                        <p:cTn id="22" dur="1" fill="hold">
                                          <p:stCondLst>
                                            <p:cond delay="39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4000"/>
                                        <p:tgtEl>
                                          <p:spTgt spid="27"/>
                                        </p:tgtEl>
                                      </p:cBhvr>
                                    </p:animEffect>
                                    <p:set>
                                      <p:cBhvr>
                                        <p:cTn id="27" dur="1" fill="hold">
                                          <p:stCondLst>
                                            <p:cond delay="39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4000"/>
                                        <p:tgtEl>
                                          <p:spTgt spid="28"/>
                                        </p:tgtEl>
                                      </p:cBhvr>
                                    </p:animEffect>
                                    <p:set>
                                      <p:cBhvr>
                                        <p:cTn id="32" dur="1" fill="hold">
                                          <p:stCondLst>
                                            <p:cond delay="39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4000"/>
                                        <p:tgtEl>
                                          <p:spTgt spid="29"/>
                                        </p:tgtEl>
                                      </p:cBhvr>
                                    </p:animEffect>
                                    <p:set>
                                      <p:cBhvr>
                                        <p:cTn id="37" dur="1" fill="hold">
                                          <p:stCondLst>
                                            <p:cond delay="3999"/>
                                          </p:stCondLst>
                                        </p:cTn>
                                        <p:tgtEl>
                                          <p:spTgt spid="2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4000"/>
                                        <p:tgtEl>
                                          <p:spTgt spid="30"/>
                                        </p:tgtEl>
                                      </p:cBhvr>
                                    </p:animEffect>
                                    <p:set>
                                      <p:cBhvr>
                                        <p:cTn id="42" dur="1" fill="hold">
                                          <p:stCondLst>
                                            <p:cond delay="39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4000"/>
                                        <p:tgtEl>
                                          <p:spTgt spid="31"/>
                                        </p:tgtEl>
                                      </p:cBhvr>
                                    </p:animEffect>
                                    <p:set>
                                      <p:cBhvr>
                                        <p:cTn id="47" dur="1" fill="hold">
                                          <p:stCondLst>
                                            <p:cond delay="3999"/>
                                          </p:stCondLst>
                                        </p:cTn>
                                        <p:tgtEl>
                                          <p:spTgt spid="3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4000"/>
                                        <p:tgtEl>
                                          <p:spTgt spid="32"/>
                                        </p:tgtEl>
                                      </p:cBhvr>
                                    </p:animEffect>
                                    <p:set>
                                      <p:cBhvr>
                                        <p:cTn id="52" dur="1" fill="hold">
                                          <p:stCondLst>
                                            <p:cond delay="3999"/>
                                          </p:stCondLst>
                                        </p:cTn>
                                        <p:tgtEl>
                                          <p:spTgt spid="3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4000"/>
                                        <p:tgtEl>
                                          <p:spTgt spid="33"/>
                                        </p:tgtEl>
                                      </p:cBhvr>
                                    </p:animEffect>
                                    <p:set>
                                      <p:cBhvr>
                                        <p:cTn id="57" dur="1" fill="hold">
                                          <p:stCondLst>
                                            <p:cond delay="3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P spid="21" grpId="0" animBg="1"/>
      <p:bldP spid="22" grpId="0" animBg="1"/>
      <p:bldP spid="27" grpId="0" animBg="1"/>
      <p:bldP spid="28" grpId="0" animBg="1"/>
      <p:bldP spid="29" grpId="0" animBg="1"/>
      <p:bldP spid="30" grpId="0" animBg="1"/>
      <p:bldP spid="31" grpId="0" animBg="1"/>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0" y="669013"/>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0976DF8D-A93C-4AF5-8A3D-A564F9A1F6A1}"/>
              </a:ext>
            </a:extLst>
          </p:cNvPr>
          <p:cNvSpPr txBox="1"/>
          <p:nvPr/>
        </p:nvSpPr>
        <p:spPr>
          <a:xfrm>
            <a:off x="396758" y="1761798"/>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besuchen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27F3337-94E6-4534-8020-C15DF2BAB316}"/>
              </a:ext>
            </a:extLst>
          </p:cNvPr>
          <p:cNvSpPr txBox="1"/>
          <p:nvPr/>
        </p:nvSpPr>
        <p:spPr>
          <a:xfrm>
            <a:off x="390988" y="2543756"/>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2.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bleiben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836E77D4-8B9A-434F-9E5C-79662BF9DFEC}"/>
              </a:ext>
            </a:extLst>
          </p:cNvPr>
          <p:cNvSpPr txBox="1"/>
          <p:nvPr/>
        </p:nvSpPr>
        <p:spPr>
          <a:xfrm>
            <a:off x="390988" y="3566782"/>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3.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benutzen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2B55EFD9-7CA3-4356-8AB9-2748A245EF8E}"/>
              </a:ext>
            </a:extLst>
          </p:cNvPr>
          <p:cNvSpPr txBox="1"/>
          <p:nvPr/>
        </p:nvSpPr>
        <p:spPr>
          <a:xfrm>
            <a:off x="379375" y="4348740"/>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4.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spielen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49A085E3-1E41-48BD-B06C-445DD97FAD0D}"/>
              </a:ext>
            </a:extLst>
          </p:cNvPr>
          <p:cNvSpPr txBox="1"/>
          <p:nvPr/>
        </p:nvSpPr>
        <p:spPr>
          <a:xfrm>
            <a:off x="390986" y="5130698"/>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5.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fahren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07719545-3E05-4189-B801-0E5814AF480E}"/>
              </a:ext>
            </a:extLst>
          </p:cNvPr>
          <p:cNvSpPr txBox="1"/>
          <p:nvPr/>
        </p:nvSpPr>
        <p:spPr>
          <a:xfrm>
            <a:off x="390986" y="5912656"/>
            <a:ext cx="2004971"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6.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arbeiten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3A78D49E-317F-44E5-B183-7E369D462F67}"/>
              </a:ext>
            </a:extLst>
          </p:cNvPr>
          <p:cNvSpPr txBox="1"/>
          <p:nvPr/>
        </p:nvSpPr>
        <p:spPr>
          <a:xfrm>
            <a:off x="5843821" y="1998667"/>
            <a:ext cx="2486527"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7.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brauchen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6DBD0E36-BADA-45F5-BD94-4A5072AA668E}"/>
              </a:ext>
            </a:extLst>
          </p:cNvPr>
          <p:cNvSpPr txBox="1"/>
          <p:nvPr/>
        </p:nvSpPr>
        <p:spPr>
          <a:xfrm>
            <a:off x="5843822" y="2780957"/>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8.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bekommen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F18088CA-7315-4874-B550-ED29B356E776}"/>
              </a:ext>
            </a:extLst>
          </p:cNvPr>
          <p:cNvSpPr txBox="1"/>
          <p:nvPr/>
        </p:nvSpPr>
        <p:spPr>
          <a:xfrm>
            <a:off x="5843822" y="3563247"/>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entury Gothic"/>
              </a:rPr>
              <a:t>9</a:t>
            </a:r>
            <a:r>
              <a:rPr kumimoji="0" lang="en-GB" sz="2400" b="0" i="0" u="none" strike="noStrike" kern="1200" cap="none" spc="0" normalizeH="0" baseline="0" noProof="0" dirty="0">
                <a:ln>
                  <a:noFill/>
                </a:ln>
                <a:solidFill>
                  <a:prstClr val="black"/>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machen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ED8D2B6-090B-47D2-B085-52D40AB70699}"/>
              </a:ext>
            </a:extLst>
          </p:cNvPr>
          <p:cNvSpPr txBox="1"/>
          <p:nvPr/>
        </p:nvSpPr>
        <p:spPr>
          <a:xfrm>
            <a:off x="5843822" y="4669735"/>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10.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schreiben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9EE441E1-056F-4473-8277-57F95F38ABCC}"/>
              </a:ext>
            </a:extLst>
          </p:cNvPr>
          <p:cNvSpPr txBox="1"/>
          <p:nvPr/>
        </p:nvSpPr>
        <p:spPr>
          <a:xfrm>
            <a:off x="5843822" y="5452025"/>
            <a:ext cx="2531690" cy="461665"/>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entury Gothic"/>
                <a:ea typeface="+mn-ea"/>
                <a:cs typeface="+mn-cs"/>
              </a:rPr>
              <a:t>11. </a:t>
            </a:r>
            <a:r>
              <a:rPr kumimoji="0" lang="en-GB" sz="2400" b="0" i="0" u="none" strike="noStrike" kern="1200" cap="none" spc="0" normalizeH="0" baseline="0" noProof="0" dirty="0" err="1">
                <a:ln>
                  <a:noFill/>
                </a:ln>
                <a:solidFill>
                  <a:prstClr val="black"/>
                </a:solidFill>
                <a:effectLst/>
                <a:uLnTx/>
                <a:uFillTx/>
                <a:latin typeface="Century Gothic"/>
                <a:ea typeface="+mn-ea"/>
                <a:cs typeface="+mn-cs"/>
              </a:rPr>
              <a:t>haben</a:t>
            </a:r>
            <a:endParaRPr kumimoji="0" lang="en-GB" sz="2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D9DC03A5-D9E2-41CC-97A4-6F96E444445D}"/>
              </a:ext>
            </a:extLst>
          </p:cNvPr>
          <p:cNvSpPr txBox="1"/>
          <p:nvPr/>
        </p:nvSpPr>
        <p:spPr>
          <a:xfrm>
            <a:off x="2401729" y="1761798"/>
            <a:ext cx="301748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visit, visiting</a:t>
            </a:r>
          </a:p>
        </p:txBody>
      </p:sp>
      <p:sp>
        <p:nvSpPr>
          <p:cNvPr id="38" name="TextBox 37">
            <a:extLst>
              <a:ext uri="{FF2B5EF4-FFF2-40B4-BE49-F238E27FC236}">
                <a16:creationId xmlns:a16="http://schemas.microsoft.com/office/drawing/2014/main" id="{85E169F7-B3B0-4498-969B-EBD429D2B846}"/>
              </a:ext>
            </a:extLst>
          </p:cNvPr>
          <p:cNvSpPr txBox="1"/>
          <p:nvPr/>
        </p:nvSpPr>
        <p:spPr>
          <a:xfrm>
            <a:off x="2395830" y="2548166"/>
            <a:ext cx="3026484" cy="830997"/>
          </a:xfrm>
          <a:prstGeom prst="rect">
            <a:avLst/>
          </a:prstGeom>
          <a:solidFill>
            <a:srgbClr val="002060"/>
          </a:solidFill>
        </p:spPr>
        <p:txBody>
          <a:bodyPr wrap="square" rtlCol="0">
            <a:spAutoFit/>
          </a:bodyPr>
          <a:lstStyle/>
          <a:p>
            <a:pPr lvl="0">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2. </a:t>
            </a:r>
            <a:r>
              <a:rPr lang="en-GB" sz="2400" dirty="0">
                <a:solidFill>
                  <a:prstClr val="white"/>
                </a:solidFill>
              </a:rPr>
              <a:t>to remain, stay,  remaining, staying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B3F9B3C7-ABD3-42D9-8C57-189CBC81A1D7}"/>
              </a:ext>
            </a:extLst>
          </p:cNvPr>
          <p:cNvSpPr txBox="1"/>
          <p:nvPr/>
        </p:nvSpPr>
        <p:spPr>
          <a:xfrm>
            <a:off x="2395830" y="3569363"/>
            <a:ext cx="3017486"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3. to use, using</a:t>
            </a:r>
          </a:p>
        </p:txBody>
      </p:sp>
      <p:sp>
        <p:nvSpPr>
          <p:cNvPr id="40" name="TextBox 39">
            <a:extLst>
              <a:ext uri="{FF2B5EF4-FFF2-40B4-BE49-F238E27FC236}">
                <a16:creationId xmlns:a16="http://schemas.microsoft.com/office/drawing/2014/main" id="{5232E685-7D1B-48E7-801A-F69A3E265475}"/>
              </a:ext>
            </a:extLst>
          </p:cNvPr>
          <p:cNvSpPr txBox="1"/>
          <p:nvPr/>
        </p:nvSpPr>
        <p:spPr>
          <a:xfrm>
            <a:off x="2384345" y="4345046"/>
            <a:ext cx="301748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4. to play, playing</a:t>
            </a:r>
          </a:p>
        </p:txBody>
      </p:sp>
      <p:sp>
        <p:nvSpPr>
          <p:cNvPr id="41" name="TextBox 40">
            <a:extLst>
              <a:ext uri="{FF2B5EF4-FFF2-40B4-BE49-F238E27FC236}">
                <a16:creationId xmlns:a16="http://schemas.microsoft.com/office/drawing/2014/main" id="{64E989D2-959D-49A6-B51B-EB9179667235}"/>
              </a:ext>
            </a:extLst>
          </p:cNvPr>
          <p:cNvSpPr txBox="1"/>
          <p:nvPr/>
        </p:nvSpPr>
        <p:spPr>
          <a:xfrm>
            <a:off x="2395829" y="5128857"/>
            <a:ext cx="2979883"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5. to go (transport)</a:t>
            </a:r>
          </a:p>
        </p:txBody>
      </p:sp>
      <p:sp>
        <p:nvSpPr>
          <p:cNvPr id="42" name="TextBox 41">
            <a:extLst>
              <a:ext uri="{FF2B5EF4-FFF2-40B4-BE49-F238E27FC236}">
                <a16:creationId xmlns:a16="http://schemas.microsoft.com/office/drawing/2014/main" id="{E88BB54C-A86B-4E5C-A51E-A7AD4F799CE9}"/>
              </a:ext>
            </a:extLst>
          </p:cNvPr>
          <p:cNvSpPr txBox="1"/>
          <p:nvPr/>
        </p:nvSpPr>
        <p:spPr>
          <a:xfrm>
            <a:off x="2395830" y="5917256"/>
            <a:ext cx="3000101"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6.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work, working</a:t>
            </a:r>
          </a:p>
        </p:txBody>
      </p:sp>
      <p:sp>
        <p:nvSpPr>
          <p:cNvPr id="44" name="TextBox 43">
            <a:extLst>
              <a:ext uri="{FF2B5EF4-FFF2-40B4-BE49-F238E27FC236}">
                <a16:creationId xmlns:a16="http://schemas.microsoft.com/office/drawing/2014/main" id="{DDAD391D-958D-463B-A826-BF3D2ECC5316}"/>
              </a:ext>
            </a:extLst>
          </p:cNvPr>
          <p:cNvSpPr txBox="1"/>
          <p:nvPr/>
        </p:nvSpPr>
        <p:spPr>
          <a:xfrm>
            <a:off x="8333267" y="1998666"/>
            <a:ext cx="3607865"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8.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need, needing</a:t>
            </a:r>
          </a:p>
        </p:txBody>
      </p:sp>
      <p:sp>
        <p:nvSpPr>
          <p:cNvPr id="45" name="TextBox 44">
            <a:extLst>
              <a:ext uri="{FF2B5EF4-FFF2-40B4-BE49-F238E27FC236}">
                <a16:creationId xmlns:a16="http://schemas.microsoft.com/office/drawing/2014/main" id="{D139C126-A2C7-4EAE-A20B-43AF061F4712}"/>
              </a:ext>
            </a:extLst>
          </p:cNvPr>
          <p:cNvSpPr txBox="1"/>
          <p:nvPr/>
        </p:nvSpPr>
        <p:spPr>
          <a:xfrm>
            <a:off x="8378611" y="2777582"/>
            <a:ext cx="3586799"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9. </a:t>
            </a:r>
            <a:r>
              <a:rPr lang="en-GB" sz="2400" dirty="0">
                <a:solidFill>
                  <a:prstClr val="white"/>
                </a:solidFill>
                <a:latin typeface="Century Gothic"/>
              </a:rPr>
              <a:t>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o receive, receiving</a:t>
            </a:r>
          </a:p>
        </p:txBody>
      </p:sp>
      <p:sp>
        <p:nvSpPr>
          <p:cNvPr id="46" name="TextBox 45">
            <a:extLst>
              <a:ext uri="{FF2B5EF4-FFF2-40B4-BE49-F238E27FC236}">
                <a16:creationId xmlns:a16="http://schemas.microsoft.com/office/drawing/2014/main" id="{D936FA8D-66FC-4435-8DC2-28E9674EA8E4}"/>
              </a:ext>
            </a:extLst>
          </p:cNvPr>
          <p:cNvSpPr txBox="1"/>
          <p:nvPr/>
        </p:nvSpPr>
        <p:spPr>
          <a:xfrm>
            <a:off x="8381586" y="3555090"/>
            <a:ext cx="3583823" cy="830997"/>
          </a:xfrm>
          <a:prstGeom prst="rect">
            <a:avLst/>
          </a:prstGeom>
          <a:solidFill>
            <a:srgbClr val="002060"/>
          </a:solidFill>
        </p:spPr>
        <p:txBody>
          <a:bodyPr wrap="square" rtlCol="0">
            <a:spAutoFit/>
          </a:bodyPr>
          <a:lstStyle/>
          <a:p>
            <a:pPr lvl="0">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10. </a:t>
            </a:r>
            <a:r>
              <a:rPr lang="en-GB" sz="2400" dirty="0">
                <a:solidFill>
                  <a:prstClr val="white"/>
                </a:solidFill>
              </a:rPr>
              <a:t>to do, make, doing, making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E2E3A5D9-9782-4076-9401-8BC0491E5D03}"/>
              </a:ext>
            </a:extLst>
          </p:cNvPr>
          <p:cNvSpPr txBox="1"/>
          <p:nvPr/>
        </p:nvSpPr>
        <p:spPr>
          <a:xfrm>
            <a:off x="8375873" y="4668594"/>
            <a:ext cx="3559360"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11. to write, writing</a:t>
            </a:r>
          </a:p>
        </p:txBody>
      </p:sp>
      <p:sp>
        <p:nvSpPr>
          <p:cNvPr id="48" name="TextBox 47">
            <a:extLst>
              <a:ext uri="{FF2B5EF4-FFF2-40B4-BE49-F238E27FC236}">
                <a16:creationId xmlns:a16="http://schemas.microsoft.com/office/drawing/2014/main" id="{2346A558-6664-4F01-BB11-E0AFD262CB09}"/>
              </a:ext>
            </a:extLst>
          </p:cNvPr>
          <p:cNvSpPr txBox="1"/>
          <p:nvPr/>
        </p:nvSpPr>
        <p:spPr>
          <a:xfrm>
            <a:off x="8374299" y="5454896"/>
            <a:ext cx="3583823" cy="461665"/>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12. to </a:t>
            </a:r>
            <a:r>
              <a:rPr lang="en-GB" sz="2400" dirty="0">
                <a:solidFill>
                  <a:prstClr val="white"/>
                </a:solidFill>
                <a:latin typeface="Century Gothic"/>
              </a:rPr>
              <a:t>have, having</a:t>
            </a: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1928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4"/>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bldP spid="20" grpId="1" animBg="1"/>
      <p:bldP spid="21" grpId="0" animBg="1"/>
      <p:bldP spid="21" grpId="1" animBg="1"/>
      <p:bldP spid="22" grpId="0" animBg="1"/>
      <p:bldP spid="22"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7" grpId="0" animBg="1"/>
      <p:bldP spid="38" grpId="0" animBg="1"/>
      <p:bldP spid="39" grpId="0" animBg="1"/>
      <p:bldP spid="40" grpId="0" animBg="1"/>
      <p:bldP spid="41" grpId="0" animBg="1"/>
      <p:bldP spid="42" grpId="0" animBg="1"/>
      <p:bldP spid="44" grpId="0" animBg="1"/>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96970" y="26419"/>
            <a:ext cx="1190434" cy="1088269"/>
          </a:xfrm>
          <a:prstGeom prst="rect">
            <a:avLst/>
          </a:prstGeom>
          <a:ln>
            <a:noFill/>
          </a:ln>
        </p:spPr>
      </p:pic>
      <p:sp>
        <p:nvSpPr>
          <p:cNvPr id="90" name="CustomShape 3"/>
          <p:cNvSpPr/>
          <p:nvPr/>
        </p:nvSpPr>
        <p:spPr>
          <a:xfrm>
            <a:off x="26827" y="678198"/>
            <a:ext cx="1067202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lang="en-GB" sz="2800" b="1" spc="-1" dirty="0" err="1">
                <a:solidFill>
                  <a:srgbClr val="002060"/>
                </a:solidFill>
                <a:latin typeface="Century Gothic" panose="020B0502020202020204" pitchFamily="34" charset="0"/>
              </a:rPr>
              <a:t>möcht</a:t>
            </a:r>
            <a:r>
              <a:rPr lang="en-GB" sz="2800" b="1" spc="-1" dirty="0">
                <a:solidFill>
                  <a:srgbClr val="002060"/>
                </a:solidFill>
                <a:latin typeface="Century Gothic" panose="020B0502020202020204" pitchFamily="34" charset="0"/>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66644" y="1656414"/>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184253" y="1631089"/>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9045172" y="1465925"/>
            <a:ext cx="357819" cy="837868"/>
          </a:xfrm>
          <a:prstGeom prst="rect">
            <a:avLst/>
          </a:prstGeom>
          <a:ln>
            <a:noFill/>
          </a:ln>
        </p:spPr>
      </p:pic>
      <p:pic>
        <p:nvPicPr>
          <p:cNvPr id="102" name="Google Shape;183;p8"/>
          <p:cNvPicPr/>
          <p:nvPr/>
        </p:nvPicPr>
        <p:blipFill>
          <a:blip r:embed="rId5"/>
          <a:stretch/>
        </p:blipFill>
        <p:spPr>
          <a:xfrm>
            <a:off x="4512779" y="1666946"/>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5885" y="-139645"/>
            <a:ext cx="7267988" cy="1144800"/>
          </a:xfrm>
        </p:spPr>
        <p:txBody>
          <a:bodyPr/>
          <a:lstStyle/>
          <a:p>
            <a:r>
              <a:rPr lang="en-GB" sz="3600" b="1" spc="-1" dirty="0" err="1">
                <a:latin typeface="Century Gothic" panose="020B0502020202020204" pitchFamily="34" charset="0"/>
                <a:ea typeface="Century Gothic"/>
              </a:rPr>
              <a:t>möcht</a:t>
            </a:r>
            <a:r>
              <a:rPr lang="en-GB" sz="3600" b="1" spc="-1" dirty="0">
                <a:latin typeface="Century Gothic" panose="020B0502020202020204" pitchFamily="34" charset="0"/>
                <a:ea typeface="Century Gothic"/>
              </a:rPr>
              <a:t>- – would like</a:t>
            </a:r>
            <a:endParaRPr lang="en-GB" sz="3600" dirty="0"/>
          </a:p>
        </p:txBody>
      </p:sp>
      <p:sp>
        <p:nvSpPr>
          <p:cNvPr id="34" name="CustomShape 4">
            <a:extLst>
              <a:ext uri="{FF2B5EF4-FFF2-40B4-BE49-F238E27FC236}">
                <a16:creationId xmlns:a16="http://schemas.microsoft.com/office/drawing/2014/main" id="{69D85AD0-0013-4771-8946-BA524D31C720}"/>
              </a:ext>
            </a:extLst>
          </p:cNvPr>
          <p:cNvSpPr/>
          <p:nvPr/>
        </p:nvSpPr>
        <p:spPr>
          <a:xfrm>
            <a:off x="289503" y="2710708"/>
            <a:ext cx="41446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800" b="1" spc="-1" dirty="0" err="1">
                <a:solidFill>
                  <a:srgbClr val="92D050"/>
                </a:solidFill>
                <a:latin typeface="Century Gothic" panose="020B0502020202020204" pitchFamily="34" charset="0"/>
                <a:ea typeface="Century Gothic"/>
              </a:rPr>
              <a:t>möchtest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165002" y="2710991"/>
            <a:ext cx="4696437" cy="3192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would like </a:t>
            </a:r>
            <a:r>
              <a:rPr lang="en-GB" sz="2800" b="1" spc="-1" dirty="0">
                <a:solidFill>
                  <a:srgbClr val="1F3864"/>
                </a:solidFill>
                <a:latin typeface="Century Gothic" panose="020B0502020202020204" pitchFamily="34" charset="0"/>
                <a:ea typeface="Century Gothic"/>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4512779" y="274887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35067" y="373769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he/she/it would like, 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60954" y="4663874"/>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5187861" y="4687676"/>
            <a:ext cx="41152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a:t>
            </a:r>
            <a:r>
              <a:rPr lang="en-GB" sz="2800" b="1" spc="-1" dirty="0">
                <a:solidFill>
                  <a:srgbClr val="92D050"/>
                </a:solidFill>
                <a:latin typeface="Century Gothic" panose="020B0502020202020204" pitchFamily="34" charset="0"/>
                <a:ea typeface="Century Gothic"/>
              </a:rPr>
              <a:t>would like </a:t>
            </a:r>
            <a:r>
              <a:rPr lang="en-GB" sz="2800" b="1" spc="-1" dirty="0">
                <a:solidFill>
                  <a:srgbClr val="1F3864"/>
                </a:solidFill>
                <a:latin typeface="Century Gothic" panose="020B0502020202020204" pitchFamily="34" charset="0"/>
                <a:ea typeface="Century Gothic"/>
              </a:rPr>
              <a:t>to play</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4516387" y="4723533"/>
            <a:ext cx="522720" cy="488972"/>
          </a:xfrm>
          <a:prstGeom prst="rect">
            <a:avLst/>
          </a:prstGeom>
          <a:ln>
            <a:noFill/>
          </a:ln>
        </p:spPr>
      </p:pic>
      <p:sp>
        <p:nvSpPr>
          <p:cNvPr id="56" name="CustomShape 4">
            <a:extLst>
              <a:ext uri="{FF2B5EF4-FFF2-40B4-BE49-F238E27FC236}">
                <a16:creationId xmlns:a16="http://schemas.microsoft.com/office/drawing/2014/main" id="{44FB48C2-3D56-4D94-B4A7-530AD8E1AF0F}"/>
              </a:ext>
            </a:extLst>
          </p:cNvPr>
          <p:cNvSpPr/>
          <p:nvPr/>
        </p:nvSpPr>
        <p:spPr>
          <a:xfrm>
            <a:off x="260954" y="5354837"/>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9">
            <a:extLst>
              <a:ext uri="{FF2B5EF4-FFF2-40B4-BE49-F238E27FC236}">
                <a16:creationId xmlns:a16="http://schemas.microsoft.com/office/drawing/2014/main" id="{272622C0-92AD-4AD8-BCB3-10D7D64E366C}"/>
              </a:ext>
            </a:extLst>
          </p:cNvPr>
          <p:cNvSpPr/>
          <p:nvPr/>
        </p:nvSpPr>
        <p:spPr>
          <a:xfrm>
            <a:off x="5187861" y="5356502"/>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She </a:t>
            </a:r>
            <a:r>
              <a:rPr lang="en-GB" sz="2800" b="1" spc="-1" dirty="0">
                <a:solidFill>
                  <a:srgbClr val="92D050"/>
                </a:solidFill>
                <a:latin typeface="Century Gothic" panose="020B0502020202020204" pitchFamily="34" charset="0"/>
                <a:ea typeface="Century Gothic"/>
              </a:rPr>
              <a:t>would like </a:t>
            </a:r>
            <a:r>
              <a:rPr lang="en-GB" sz="2800" b="1" spc="-1" dirty="0">
                <a:solidFill>
                  <a:srgbClr val="1F3864"/>
                </a:solidFill>
                <a:latin typeface="Century Gothic" panose="020B0502020202020204" pitchFamily="34" charset="0"/>
                <a:ea typeface="Century Gothic"/>
              </a:rPr>
              <a:t>to play</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2" name="Google Shape;183;p8">
            <a:extLst>
              <a:ext uri="{FF2B5EF4-FFF2-40B4-BE49-F238E27FC236}">
                <a16:creationId xmlns:a16="http://schemas.microsoft.com/office/drawing/2014/main" id="{FDD665B3-5820-4D18-A20C-E7ACB5C33664}"/>
              </a:ext>
            </a:extLst>
          </p:cNvPr>
          <p:cNvPicPr/>
          <p:nvPr/>
        </p:nvPicPr>
        <p:blipFill>
          <a:blip r:embed="rId5"/>
          <a:stretch/>
        </p:blipFill>
        <p:spPr>
          <a:xfrm>
            <a:off x="4516387" y="5392359"/>
            <a:ext cx="522720" cy="488972"/>
          </a:xfrm>
          <a:prstGeom prst="rect">
            <a:avLst/>
          </a:prstGeom>
          <a:ln>
            <a:noFill/>
          </a:ln>
        </p:spPr>
      </p:pic>
      <p:sp>
        <p:nvSpPr>
          <p:cNvPr id="69" name="CustomShape 4">
            <a:extLst>
              <a:ext uri="{FF2B5EF4-FFF2-40B4-BE49-F238E27FC236}">
                <a16:creationId xmlns:a16="http://schemas.microsoft.com/office/drawing/2014/main" id="{08251A4D-FC2D-49AC-BEBE-EE75696783DF}"/>
              </a:ext>
            </a:extLst>
          </p:cNvPr>
          <p:cNvSpPr/>
          <p:nvPr/>
        </p:nvSpPr>
        <p:spPr>
          <a:xfrm>
            <a:off x="260954" y="6056585"/>
            <a:ext cx="44761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Es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9">
            <a:extLst>
              <a:ext uri="{FF2B5EF4-FFF2-40B4-BE49-F238E27FC236}">
                <a16:creationId xmlns:a16="http://schemas.microsoft.com/office/drawing/2014/main" id="{54D571B0-3F23-4697-BC9D-4CC2BDEE22E9}"/>
              </a:ext>
            </a:extLst>
          </p:cNvPr>
          <p:cNvSpPr/>
          <p:nvPr/>
        </p:nvSpPr>
        <p:spPr>
          <a:xfrm>
            <a:off x="5215456" y="6061185"/>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It </a:t>
            </a:r>
            <a:r>
              <a:rPr lang="en-GB" sz="2800" b="1" spc="-1" dirty="0">
                <a:solidFill>
                  <a:srgbClr val="92D050"/>
                </a:solidFill>
                <a:latin typeface="Century Gothic" panose="020B0502020202020204" pitchFamily="34" charset="0"/>
                <a:ea typeface="Century Gothic"/>
              </a:rPr>
              <a:t>would like </a:t>
            </a:r>
            <a:r>
              <a:rPr lang="en-GB" sz="2800" b="1" spc="-1" dirty="0">
                <a:solidFill>
                  <a:srgbClr val="1F3864"/>
                </a:solidFill>
                <a:latin typeface="Century Gothic" panose="020B0502020202020204" pitchFamily="34" charset="0"/>
                <a:ea typeface="Century Gothic"/>
              </a:rPr>
              <a:t>to play</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8" name="Google Shape;183;p8">
            <a:extLst>
              <a:ext uri="{FF2B5EF4-FFF2-40B4-BE49-F238E27FC236}">
                <a16:creationId xmlns:a16="http://schemas.microsoft.com/office/drawing/2014/main" id="{6133D127-7C7B-49E2-9630-E60CBC08F672}"/>
              </a:ext>
            </a:extLst>
          </p:cNvPr>
          <p:cNvPicPr/>
          <p:nvPr/>
        </p:nvPicPr>
        <p:blipFill>
          <a:blip r:embed="rId5"/>
          <a:stretch/>
        </p:blipFill>
        <p:spPr>
          <a:xfrm>
            <a:off x="4493528" y="6153942"/>
            <a:ext cx="522720" cy="488972"/>
          </a:xfrm>
          <a:prstGeom prst="rect">
            <a:avLst/>
          </a:prstGeom>
          <a:ln>
            <a:noFill/>
          </a:ln>
        </p:spPr>
      </p:pic>
      <p:sp>
        <p:nvSpPr>
          <p:cNvPr id="81" name="Speech Bubble: Rectangle with Corners Rounded 80">
            <a:extLst>
              <a:ext uri="{FF2B5EF4-FFF2-40B4-BE49-F238E27FC236}">
                <a16:creationId xmlns:a16="http://schemas.microsoft.com/office/drawing/2014/main" id="{827DBC90-01D2-44D5-8FAA-BF0FC6528D49}"/>
              </a:ext>
            </a:extLst>
          </p:cNvPr>
          <p:cNvSpPr/>
          <p:nvPr/>
        </p:nvSpPr>
        <p:spPr>
          <a:xfrm>
            <a:off x="6003676" y="3386986"/>
            <a:ext cx="4574599" cy="1249150"/>
          </a:xfrm>
          <a:prstGeom prst="wedgeRoundRectCallout">
            <a:avLst>
              <a:gd name="adj1" fmla="val -64516"/>
              <a:gd name="adj2" fmla="val 42633"/>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Note! </a:t>
            </a:r>
            <a:r>
              <a:rPr lang="en-GB" sz="2000" b="1" dirty="0" err="1">
                <a:solidFill>
                  <a:prstClr val="white"/>
                </a:solidFill>
              </a:rPr>
              <a:t>möchte</a:t>
            </a:r>
            <a:r>
              <a:rPr lang="en-GB" sz="2000" dirty="0">
                <a:solidFill>
                  <a:prstClr val="white"/>
                </a:solidFill>
              </a:rPr>
              <a:t> = would like for ich, er, </a:t>
            </a:r>
            <a:r>
              <a:rPr lang="en-GB" sz="2000" dirty="0" err="1">
                <a:solidFill>
                  <a:prstClr val="white"/>
                </a:solidFill>
              </a:rPr>
              <a:t>sie</a:t>
            </a:r>
            <a:r>
              <a:rPr lang="en-GB" sz="2000" dirty="0">
                <a:solidFill>
                  <a:prstClr val="white"/>
                </a:solidFill>
              </a:rPr>
              <a:t> and es. This is different from most German verbs you know. </a:t>
            </a:r>
          </a:p>
        </p:txBody>
      </p:sp>
      <p:pic>
        <p:nvPicPr>
          <p:cNvPr id="4" name="Picture 3" descr="A picture containing text&#10;&#10;Description automatically generated">
            <a:extLst>
              <a:ext uri="{FF2B5EF4-FFF2-40B4-BE49-F238E27FC236}">
                <a16:creationId xmlns:a16="http://schemas.microsoft.com/office/drawing/2014/main" id="{A7232BF0-EBC3-45B8-9D53-449E7BCF47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0952" y="4787798"/>
            <a:ext cx="705842" cy="52323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951B9E1-6B91-432D-8115-87E1FDE5EA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9276" y="5504136"/>
            <a:ext cx="774324" cy="578016"/>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2D9B7F93-20FE-4459-B31D-8A43C59F024B}"/>
              </a:ext>
            </a:extLst>
          </p:cNvPr>
          <p:cNvPicPr>
            <a:picLocks noChangeAspect="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048842" y="2454579"/>
            <a:ext cx="1277782" cy="941220"/>
          </a:xfrm>
          <a:prstGeom prst="rect">
            <a:avLst/>
          </a:prstGeom>
        </p:spPr>
      </p:pic>
      <p:pic>
        <p:nvPicPr>
          <p:cNvPr id="3" name="Picture 2" descr="Icon&#10;&#10;Description automatically generated">
            <a:extLst>
              <a:ext uri="{FF2B5EF4-FFF2-40B4-BE49-F238E27FC236}">
                <a16:creationId xmlns:a16="http://schemas.microsoft.com/office/drawing/2014/main" id="{804D5408-B3D2-F8C4-0B79-7EA84BD275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7151" y="1513368"/>
            <a:ext cx="800075" cy="776799"/>
          </a:xfrm>
          <a:prstGeom prst="rect">
            <a:avLst/>
          </a:prstGeom>
        </p:spPr>
      </p:pic>
      <p:pic>
        <p:nvPicPr>
          <p:cNvPr id="5" name="Picture 4">
            <a:extLst>
              <a:ext uri="{FF2B5EF4-FFF2-40B4-BE49-F238E27FC236}">
                <a16:creationId xmlns:a16="http://schemas.microsoft.com/office/drawing/2014/main" id="{F256B1E3-7D04-DF66-2E78-44DD099A5EC2}"/>
              </a:ext>
            </a:extLst>
          </p:cNvPr>
          <p:cNvPicPr>
            <a:picLocks noChangeAspect="1"/>
          </p:cNvPicPr>
          <p:nvPr/>
        </p:nvPicPr>
        <p:blipFill rotWithShape="1">
          <a:blip r:embed="rId10"/>
          <a:srcRect r="4602" b="2431"/>
          <a:stretch/>
        </p:blipFill>
        <p:spPr>
          <a:xfrm>
            <a:off x="9528167" y="1501601"/>
            <a:ext cx="796297" cy="738622"/>
          </a:xfrm>
          <a:prstGeom prst="rect">
            <a:avLst/>
          </a:prstGeom>
        </p:spPr>
      </p:pic>
      <p:pic>
        <p:nvPicPr>
          <p:cNvPr id="9" name="Picture 8" descr="Icon&#10;&#10;Description automatically generated">
            <a:extLst>
              <a:ext uri="{FF2B5EF4-FFF2-40B4-BE49-F238E27FC236}">
                <a16:creationId xmlns:a16="http://schemas.microsoft.com/office/drawing/2014/main" id="{378F41BA-975D-3931-9B45-E2A0483445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9926" y="2602697"/>
            <a:ext cx="800075" cy="776799"/>
          </a:xfrm>
          <a:prstGeom prst="rect">
            <a:avLst/>
          </a:prstGeom>
        </p:spPr>
      </p:pic>
      <p:pic>
        <p:nvPicPr>
          <p:cNvPr id="11" name="Picture 10">
            <a:extLst>
              <a:ext uri="{FF2B5EF4-FFF2-40B4-BE49-F238E27FC236}">
                <a16:creationId xmlns:a16="http://schemas.microsoft.com/office/drawing/2014/main" id="{29D757A3-1A94-CEB3-8B6B-2BEF2CD7F70A}"/>
              </a:ext>
            </a:extLst>
          </p:cNvPr>
          <p:cNvPicPr>
            <a:picLocks noChangeAspect="1"/>
          </p:cNvPicPr>
          <p:nvPr/>
        </p:nvPicPr>
        <p:blipFill rotWithShape="1">
          <a:blip r:embed="rId10"/>
          <a:srcRect r="4602" b="2431"/>
          <a:stretch/>
        </p:blipFill>
        <p:spPr>
          <a:xfrm>
            <a:off x="9990942" y="2590930"/>
            <a:ext cx="796297" cy="738622"/>
          </a:xfrm>
          <a:prstGeom prst="rect">
            <a:avLst/>
          </a:prstGeom>
        </p:spPr>
      </p:pic>
      <p:pic>
        <p:nvPicPr>
          <p:cNvPr id="12" name="Picture 11" descr="Icon&#10;&#10;Description automatically generated">
            <a:extLst>
              <a:ext uri="{FF2B5EF4-FFF2-40B4-BE49-F238E27FC236}">
                <a16:creationId xmlns:a16="http://schemas.microsoft.com/office/drawing/2014/main" id="{793C84A3-2694-2683-5F60-725D812BC8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98856" y="4640938"/>
            <a:ext cx="800075" cy="776799"/>
          </a:xfrm>
          <a:prstGeom prst="rect">
            <a:avLst/>
          </a:prstGeom>
        </p:spPr>
      </p:pic>
      <p:pic>
        <p:nvPicPr>
          <p:cNvPr id="13" name="Picture 12">
            <a:extLst>
              <a:ext uri="{FF2B5EF4-FFF2-40B4-BE49-F238E27FC236}">
                <a16:creationId xmlns:a16="http://schemas.microsoft.com/office/drawing/2014/main" id="{14A9E694-58DB-6F81-B6F8-F777D45519D6}"/>
              </a:ext>
            </a:extLst>
          </p:cNvPr>
          <p:cNvPicPr>
            <a:picLocks noChangeAspect="1"/>
          </p:cNvPicPr>
          <p:nvPr/>
        </p:nvPicPr>
        <p:blipFill rotWithShape="1">
          <a:blip r:embed="rId10"/>
          <a:srcRect r="4602" b="2431"/>
          <a:stretch/>
        </p:blipFill>
        <p:spPr>
          <a:xfrm>
            <a:off x="9860804" y="4669717"/>
            <a:ext cx="796297" cy="738622"/>
          </a:xfrm>
          <a:prstGeom prst="rect">
            <a:avLst/>
          </a:prstGeom>
        </p:spPr>
      </p:pic>
      <p:pic>
        <p:nvPicPr>
          <p:cNvPr id="16" name="Picture 15" descr="Icon&#10;&#10;Description automatically generated">
            <a:extLst>
              <a:ext uri="{FF2B5EF4-FFF2-40B4-BE49-F238E27FC236}">
                <a16:creationId xmlns:a16="http://schemas.microsoft.com/office/drawing/2014/main" id="{7BA93B3E-3C9D-AFA3-A6D7-2510EBFA2C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81652" y="5430090"/>
            <a:ext cx="800075" cy="776799"/>
          </a:xfrm>
          <a:prstGeom prst="rect">
            <a:avLst/>
          </a:prstGeom>
        </p:spPr>
      </p:pic>
      <p:pic>
        <p:nvPicPr>
          <p:cNvPr id="17" name="Picture 16">
            <a:extLst>
              <a:ext uri="{FF2B5EF4-FFF2-40B4-BE49-F238E27FC236}">
                <a16:creationId xmlns:a16="http://schemas.microsoft.com/office/drawing/2014/main" id="{967ED36D-511C-899B-D072-D03491066D9A}"/>
              </a:ext>
            </a:extLst>
          </p:cNvPr>
          <p:cNvPicPr>
            <a:picLocks noChangeAspect="1"/>
          </p:cNvPicPr>
          <p:nvPr/>
        </p:nvPicPr>
        <p:blipFill rotWithShape="1">
          <a:blip r:embed="rId10"/>
          <a:srcRect r="4602" b="2431"/>
          <a:stretch/>
        </p:blipFill>
        <p:spPr>
          <a:xfrm>
            <a:off x="9943600" y="5458869"/>
            <a:ext cx="796297" cy="738622"/>
          </a:xfrm>
          <a:prstGeom prst="rect">
            <a:avLst/>
          </a:prstGeom>
        </p:spPr>
      </p:pic>
    </p:spTree>
    <p:extLst>
      <p:ext uri="{BB962C8B-B14F-4D97-AF65-F5344CB8AC3E}">
        <p14:creationId xmlns:p14="http://schemas.microsoft.com/office/powerpoint/2010/main" val="429407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6" grpId="0"/>
      <p:bldP spid="57" grpId="0"/>
      <p:bldP spid="69" grpId="0"/>
      <p:bldP spid="77" grpId="0"/>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96970" y="26419"/>
            <a:ext cx="1190434" cy="1088269"/>
          </a:xfrm>
          <a:prstGeom prst="rect">
            <a:avLst/>
          </a:prstGeom>
          <a:ln>
            <a:noFill/>
          </a:ln>
        </p:spPr>
      </p:pic>
      <p:sp>
        <p:nvSpPr>
          <p:cNvPr id="90" name="CustomShape 3"/>
          <p:cNvSpPr/>
          <p:nvPr/>
        </p:nvSpPr>
        <p:spPr>
          <a:xfrm>
            <a:off x="47589" y="579139"/>
            <a:ext cx="1083969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how 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with the verb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möcht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250892" y="1472543"/>
            <a:ext cx="406330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lang="en-GB" sz="2800" b="1" spc="-1" dirty="0">
                <a:solidFill>
                  <a:srgbClr val="92D05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5030403" y="1472427"/>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8623641" y="1447154"/>
            <a:ext cx="268505" cy="572847"/>
          </a:xfrm>
          <a:prstGeom prst="rect">
            <a:avLst/>
          </a:prstGeom>
          <a:ln>
            <a:noFill/>
          </a:ln>
        </p:spPr>
      </p:pic>
      <p:pic>
        <p:nvPicPr>
          <p:cNvPr id="102" name="Google Shape;183;p8"/>
          <p:cNvPicPr/>
          <p:nvPr/>
        </p:nvPicPr>
        <p:blipFill>
          <a:blip r:embed="rId5"/>
          <a:stretch/>
        </p:blipFill>
        <p:spPr>
          <a:xfrm>
            <a:off x="4504688" y="1531029"/>
            <a:ext cx="522720" cy="488972"/>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54167" y="-203802"/>
            <a:ext cx="7267988" cy="1144800"/>
          </a:xfrm>
        </p:spPr>
        <p:txBody>
          <a:bodyPr/>
          <a:lstStyle/>
          <a:p>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j-cs"/>
              </a:rPr>
              <a:t>möcht</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j-cs"/>
              </a:rPr>
              <a:t>- – would like</a:t>
            </a:r>
            <a:endParaRPr lang="en-GB" sz="3600" dirty="0"/>
          </a:p>
        </p:txBody>
      </p:sp>
      <p:sp>
        <p:nvSpPr>
          <p:cNvPr id="34" name="CustomShape 4">
            <a:extLst>
              <a:ext uri="{FF2B5EF4-FFF2-40B4-BE49-F238E27FC236}">
                <a16:creationId xmlns:a16="http://schemas.microsoft.com/office/drawing/2014/main" id="{69D85AD0-0013-4771-8946-BA524D31C720}"/>
              </a:ext>
            </a:extLst>
          </p:cNvPr>
          <p:cNvSpPr/>
          <p:nvPr/>
        </p:nvSpPr>
        <p:spPr>
          <a:xfrm>
            <a:off x="250892" y="2679967"/>
            <a:ext cx="464584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nicht</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9">
            <a:extLst>
              <a:ext uri="{FF2B5EF4-FFF2-40B4-BE49-F238E27FC236}">
                <a16:creationId xmlns:a16="http://schemas.microsoft.com/office/drawing/2014/main" id="{79E85521-4BCD-4424-8F9E-2EAFB363AEB9}"/>
              </a:ext>
            </a:extLst>
          </p:cNvPr>
          <p:cNvSpPr/>
          <p:nvPr/>
        </p:nvSpPr>
        <p:spPr>
          <a:xfrm>
            <a:off x="5430004" y="2679413"/>
            <a:ext cx="45411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would</a:t>
            </a:r>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n’t </a:t>
            </a:r>
            <a:r>
              <a:rPr lang="en-GB" sz="2800" b="1" spc="-1" dirty="0">
                <a:solidFill>
                  <a:srgbClr val="92D050"/>
                </a:solidFill>
                <a:latin typeface="Century Gothic" panose="020B0502020202020204" pitchFamily="34" charset="0"/>
                <a:ea typeface="Century Gothic"/>
              </a:rPr>
              <a:t>like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2888F035-7CAB-4432-9315-E90062A92CA5}"/>
              </a:ext>
            </a:extLst>
          </p:cNvPr>
          <p:cNvPicPr/>
          <p:nvPr/>
        </p:nvPicPr>
        <p:blipFill>
          <a:blip r:embed="rId5"/>
          <a:stretch/>
        </p:blipFill>
        <p:spPr>
          <a:xfrm>
            <a:off x="4750493" y="2702991"/>
            <a:ext cx="522720" cy="488972"/>
          </a:xfrm>
          <a:prstGeom prst="rect">
            <a:avLst/>
          </a:prstGeom>
          <a:ln>
            <a:noFill/>
          </a:ln>
        </p:spPr>
      </p:pic>
      <p:sp>
        <p:nvSpPr>
          <p:cNvPr id="43" name="CustomShape 3">
            <a:extLst>
              <a:ext uri="{FF2B5EF4-FFF2-40B4-BE49-F238E27FC236}">
                <a16:creationId xmlns:a16="http://schemas.microsoft.com/office/drawing/2014/main" id="{792E92A5-70FA-478F-832E-F29F01E0DEB9}"/>
              </a:ext>
            </a:extLst>
          </p:cNvPr>
          <p:cNvSpPr/>
          <p:nvPr/>
        </p:nvSpPr>
        <p:spPr>
          <a:xfrm>
            <a:off x="128707" y="332877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But remember that to negate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you need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instead: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CustomShape 4">
            <a:extLst>
              <a:ext uri="{FF2B5EF4-FFF2-40B4-BE49-F238E27FC236}">
                <a16:creationId xmlns:a16="http://schemas.microsoft.com/office/drawing/2014/main" id="{713F81B9-EB88-4377-919B-1A8604477245}"/>
              </a:ext>
            </a:extLst>
          </p:cNvPr>
          <p:cNvSpPr/>
          <p:nvPr/>
        </p:nvSpPr>
        <p:spPr>
          <a:xfrm>
            <a:off x="250892" y="4000382"/>
            <a:ext cx="540363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Spiel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9">
            <a:extLst>
              <a:ext uri="{FF2B5EF4-FFF2-40B4-BE49-F238E27FC236}">
                <a16:creationId xmlns:a16="http://schemas.microsoft.com/office/drawing/2014/main" id="{09DF509D-FE30-4F2E-A0E3-F15555D5E590}"/>
              </a:ext>
            </a:extLst>
          </p:cNvPr>
          <p:cNvSpPr/>
          <p:nvPr/>
        </p:nvSpPr>
        <p:spPr>
          <a:xfrm>
            <a:off x="6107781" y="3995992"/>
            <a:ext cx="53002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 would 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game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6" name="Google Shape;180;p8">
            <a:extLst>
              <a:ext uri="{FF2B5EF4-FFF2-40B4-BE49-F238E27FC236}">
                <a16:creationId xmlns:a16="http://schemas.microsoft.com/office/drawing/2014/main" id="{113B589A-BDC6-4808-B99C-4A8584EB1782}"/>
              </a:ext>
            </a:extLst>
          </p:cNvPr>
          <p:cNvPicPr/>
          <p:nvPr/>
        </p:nvPicPr>
        <p:blipFill>
          <a:blip r:embed="rId4"/>
          <a:stretch/>
        </p:blipFill>
        <p:spPr>
          <a:xfrm>
            <a:off x="6276014" y="4517262"/>
            <a:ext cx="308981" cy="569157"/>
          </a:xfrm>
          <a:prstGeom prst="rect">
            <a:avLst/>
          </a:prstGeom>
          <a:ln>
            <a:noFill/>
          </a:ln>
        </p:spPr>
      </p:pic>
      <p:pic>
        <p:nvPicPr>
          <p:cNvPr id="47" name="Google Shape;183;p8">
            <a:extLst>
              <a:ext uri="{FF2B5EF4-FFF2-40B4-BE49-F238E27FC236}">
                <a16:creationId xmlns:a16="http://schemas.microsoft.com/office/drawing/2014/main" id="{A35EE90A-44FD-4B12-BE3D-1110B2240538}"/>
              </a:ext>
            </a:extLst>
          </p:cNvPr>
          <p:cNvPicPr/>
          <p:nvPr/>
        </p:nvPicPr>
        <p:blipFill>
          <a:blip r:embed="rId5"/>
          <a:stretch/>
        </p:blipFill>
        <p:spPr>
          <a:xfrm>
            <a:off x="5504280" y="4060322"/>
            <a:ext cx="522720" cy="488972"/>
          </a:xfrm>
          <a:prstGeom prst="rect">
            <a:avLst/>
          </a:prstGeom>
          <a:ln>
            <a:noFill/>
          </a:ln>
        </p:spPr>
      </p:pic>
      <p:sp>
        <p:nvSpPr>
          <p:cNvPr id="50" name="CustomShape 4">
            <a:extLst>
              <a:ext uri="{FF2B5EF4-FFF2-40B4-BE49-F238E27FC236}">
                <a16:creationId xmlns:a16="http://schemas.microsoft.com/office/drawing/2014/main" id="{77E399FD-A200-41D1-9BC4-58FB7366C94D}"/>
              </a:ext>
            </a:extLst>
          </p:cNvPr>
          <p:cNvSpPr/>
          <p:nvPr/>
        </p:nvSpPr>
        <p:spPr>
          <a:xfrm>
            <a:off x="248791" y="5273652"/>
            <a:ext cx="53650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a:t>
            </a:r>
            <a:r>
              <a:rPr lang="en-GB" sz="2800" b="1" spc="-1" dirty="0" err="1">
                <a:solidFill>
                  <a:srgbClr val="92D050"/>
                </a:solidFill>
                <a:latin typeface="Century Gothic" panose="020B0502020202020204" pitchFamily="34" charset="0"/>
                <a:ea typeface="Century Gothic"/>
              </a:rPr>
              <a:t>möchte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k</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Spiel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spielen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9">
            <a:extLst>
              <a:ext uri="{FF2B5EF4-FFF2-40B4-BE49-F238E27FC236}">
                <a16:creationId xmlns:a16="http://schemas.microsoft.com/office/drawing/2014/main" id="{DD34A0D4-9173-4A96-8B2D-DF80E5D36966}"/>
              </a:ext>
            </a:extLst>
          </p:cNvPr>
          <p:cNvSpPr/>
          <p:nvPr/>
        </p:nvSpPr>
        <p:spPr>
          <a:xfrm>
            <a:off x="6027000" y="5273652"/>
            <a:ext cx="609702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He </a:t>
            </a:r>
            <a:r>
              <a:rPr lang="en-GB" sz="2800" b="1" spc="-1" dirty="0">
                <a:solidFill>
                  <a:srgbClr val="92D050"/>
                </a:solidFill>
                <a:latin typeface="Century Gothic" panose="020B0502020202020204" pitchFamily="34" charset="0"/>
                <a:ea typeface="Century Gothic"/>
              </a:rPr>
              <a:t>would</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n’t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lang="en-GB" sz="2800" b="1" spc="-1" dirty="0">
                <a:solidFill>
                  <a:srgbClr val="92D050"/>
                </a:solidFill>
                <a:latin typeface="Century Gothic" panose="020B0502020202020204" pitchFamily="34" charset="0"/>
                <a:ea typeface="Century Gothic"/>
              </a:rPr>
              <a:t>like </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to play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 game.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Google Shape;183;p8">
            <a:extLst>
              <a:ext uri="{FF2B5EF4-FFF2-40B4-BE49-F238E27FC236}">
                <a16:creationId xmlns:a16="http://schemas.microsoft.com/office/drawing/2014/main" id="{E377668A-78B5-4859-B8CC-3DE3E56BDA8B}"/>
              </a:ext>
            </a:extLst>
          </p:cNvPr>
          <p:cNvPicPr/>
          <p:nvPr/>
        </p:nvPicPr>
        <p:blipFill>
          <a:blip r:embed="rId5"/>
          <a:stretch/>
        </p:blipFill>
        <p:spPr>
          <a:xfrm>
            <a:off x="5393921" y="5339571"/>
            <a:ext cx="522720" cy="488972"/>
          </a:xfrm>
          <a:prstGeom prst="rect">
            <a:avLst/>
          </a:prstGeom>
          <a:ln>
            <a:noFill/>
          </a:ln>
        </p:spPr>
      </p:pic>
      <p:sp>
        <p:nvSpPr>
          <p:cNvPr id="6" name="Speech Bubble: Rectangle with Corners Rounded 5">
            <a:extLst>
              <a:ext uri="{FF2B5EF4-FFF2-40B4-BE49-F238E27FC236}">
                <a16:creationId xmlns:a16="http://schemas.microsoft.com/office/drawing/2014/main" id="{914A5A21-BD65-4462-BA9B-7113D3B9A8A1}"/>
              </a:ext>
            </a:extLst>
          </p:cNvPr>
          <p:cNvSpPr/>
          <p:nvPr/>
        </p:nvSpPr>
        <p:spPr>
          <a:xfrm>
            <a:off x="521875" y="5903100"/>
            <a:ext cx="3388978" cy="795545"/>
          </a:xfrm>
          <a:prstGeom prst="wedgeRoundRectCallout">
            <a:avLst>
              <a:gd name="adj1" fmla="val -15530"/>
              <a:gd name="adj2" fmla="val -70241"/>
              <a:gd name="adj3" fmla="val 16667"/>
            </a:avLst>
          </a:prstGeom>
          <a:solidFill>
            <a:srgbClr val="002060"/>
          </a:solidFill>
          <a:ln w="19050">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prstClr val="white"/>
                </a:solidFill>
              </a:rPr>
              <a:t>Note that word order is different from English.</a:t>
            </a:r>
          </a:p>
        </p:txBody>
      </p:sp>
      <p:sp>
        <p:nvSpPr>
          <p:cNvPr id="76" name="CustomShape 3">
            <a:extLst>
              <a:ext uri="{FF2B5EF4-FFF2-40B4-BE49-F238E27FC236}">
                <a16:creationId xmlns:a16="http://schemas.microsoft.com/office/drawing/2014/main" id="{5FE1BBDB-912E-4F20-8888-A2E5D9919F3F}"/>
              </a:ext>
            </a:extLst>
          </p:cNvPr>
          <p:cNvSpPr/>
          <p:nvPr/>
        </p:nvSpPr>
        <p:spPr>
          <a:xfrm>
            <a:off x="92296" y="207127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say what you </a:t>
            </a:r>
            <a:r>
              <a:rPr kumimoji="0" lang="en-GB" sz="2800" b="0" i="1"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wouldn’t like to do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before the 2</a:t>
            </a:r>
            <a:r>
              <a:rPr kumimoji="0" lang="en-GB" sz="2800" b="0" i="0" u="none" strike="noStrike" kern="1200" cap="none" spc="-1"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verb:</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Picture 76" descr="A picture containing text&#10;&#10;Description automatically generated">
            <a:extLst>
              <a:ext uri="{FF2B5EF4-FFF2-40B4-BE49-F238E27FC236}">
                <a16:creationId xmlns:a16="http://schemas.microsoft.com/office/drawing/2014/main" id="{80095418-55EE-47E2-B5E4-9498075184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7839" y="2687345"/>
            <a:ext cx="705842" cy="523236"/>
          </a:xfrm>
          <a:prstGeom prst="rect">
            <a:avLst/>
          </a:prstGeom>
        </p:spPr>
      </p:pic>
      <p:pic>
        <p:nvPicPr>
          <p:cNvPr id="78" name="Picture 77" descr="A picture containing text&#10;&#10;Description automatically generated">
            <a:extLst>
              <a:ext uri="{FF2B5EF4-FFF2-40B4-BE49-F238E27FC236}">
                <a16:creationId xmlns:a16="http://schemas.microsoft.com/office/drawing/2014/main" id="{014012EF-4750-439A-AC1A-CDFF619793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8379" y="5940871"/>
            <a:ext cx="705842" cy="523236"/>
          </a:xfrm>
          <a:prstGeom prst="rect">
            <a:avLst/>
          </a:prstGeom>
        </p:spPr>
      </p:pic>
      <p:pic>
        <p:nvPicPr>
          <p:cNvPr id="3" name="Picture 2" descr="Icon&#10;&#10;Description automatically generated">
            <a:extLst>
              <a:ext uri="{FF2B5EF4-FFF2-40B4-BE49-F238E27FC236}">
                <a16:creationId xmlns:a16="http://schemas.microsoft.com/office/drawing/2014/main" id="{84E0C6A0-4048-F51D-5761-CB3DDE16C2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0109" y="1422132"/>
            <a:ext cx="637803" cy="619248"/>
          </a:xfrm>
          <a:prstGeom prst="rect">
            <a:avLst/>
          </a:prstGeom>
        </p:spPr>
      </p:pic>
      <p:pic>
        <p:nvPicPr>
          <p:cNvPr id="4" name="Picture 3">
            <a:extLst>
              <a:ext uri="{FF2B5EF4-FFF2-40B4-BE49-F238E27FC236}">
                <a16:creationId xmlns:a16="http://schemas.microsoft.com/office/drawing/2014/main" id="{0F32525C-0658-CCFB-A1A6-6DF82C2EA455}"/>
              </a:ext>
            </a:extLst>
          </p:cNvPr>
          <p:cNvPicPr>
            <a:picLocks noChangeAspect="1"/>
          </p:cNvPicPr>
          <p:nvPr/>
        </p:nvPicPr>
        <p:blipFill rotWithShape="1">
          <a:blip r:embed="rId8"/>
          <a:srcRect r="4602" b="2431"/>
          <a:stretch/>
        </p:blipFill>
        <p:spPr>
          <a:xfrm>
            <a:off x="9042548" y="1431187"/>
            <a:ext cx="634791" cy="588814"/>
          </a:xfrm>
          <a:prstGeom prst="rect">
            <a:avLst/>
          </a:prstGeom>
        </p:spPr>
      </p:pic>
      <p:pic>
        <p:nvPicPr>
          <p:cNvPr id="5" name="Picture 4" descr="Icon&#10;&#10;Description automatically generated">
            <a:extLst>
              <a:ext uri="{FF2B5EF4-FFF2-40B4-BE49-F238E27FC236}">
                <a16:creationId xmlns:a16="http://schemas.microsoft.com/office/drawing/2014/main" id="{B3B9D03D-9062-5E66-ECFA-40F4D653FB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23271" y="2660544"/>
            <a:ext cx="637803" cy="619248"/>
          </a:xfrm>
          <a:prstGeom prst="rect">
            <a:avLst/>
          </a:prstGeom>
        </p:spPr>
      </p:pic>
      <p:pic>
        <p:nvPicPr>
          <p:cNvPr id="8" name="Picture 7">
            <a:extLst>
              <a:ext uri="{FF2B5EF4-FFF2-40B4-BE49-F238E27FC236}">
                <a16:creationId xmlns:a16="http://schemas.microsoft.com/office/drawing/2014/main" id="{7A96A71D-A6D3-853D-164C-0481C290E3C6}"/>
              </a:ext>
            </a:extLst>
          </p:cNvPr>
          <p:cNvPicPr>
            <a:picLocks noChangeAspect="1"/>
          </p:cNvPicPr>
          <p:nvPr/>
        </p:nvPicPr>
        <p:blipFill rotWithShape="1">
          <a:blip r:embed="rId8"/>
          <a:srcRect r="4602" b="2431"/>
          <a:stretch/>
        </p:blipFill>
        <p:spPr>
          <a:xfrm>
            <a:off x="10585166" y="2675761"/>
            <a:ext cx="634791" cy="588814"/>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061BB84F-43CA-4392-AB19-44C5396C47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84520" y="2598101"/>
            <a:ext cx="458457" cy="577103"/>
          </a:xfrm>
          <a:prstGeom prst="rect">
            <a:avLst/>
          </a:prstGeom>
        </p:spPr>
      </p:pic>
      <p:pic>
        <p:nvPicPr>
          <p:cNvPr id="9" name="Picture 8" descr="Icon&#10;&#10;Description automatically generated">
            <a:extLst>
              <a:ext uri="{FF2B5EF4-FFF2-40B4-BE49-F238E27FC236}">
                <a16:creationId xmlns:a16="http://schemas.microsoft.com/office/drawing/2014/main" id="{5950F161-7D7F-8E9A-A74F-F1804ECC1F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7503" y="4555482"/>
            <a:ext cx="637803" cy="619248"/>
          </a:xfrm>
          <a:prstGeom prst="rect">
            <a:avLst/>
          </a:prstGeom>
        </p:spPr>
      </p:pic>
      <p:pic>
        <p:nvPicPr>
          <p:cNvPr id="10" name="Picture 9">
            <a:extLst>
              <a:ext uri="{FF2B5EF4-FFF2-40B4-BE49-F238E27FC236}">
                <a16:creationId xmlns:a16="http://schemas.microsoft.com/office/drawing/2014/main" id="{946D871F-4D84-F1C2-34CD-D645808361C1}"/>
              </a:ext>
            </a:extLst>
          </p:cNvPr>
          <p:cNvPicPr>
            <a:picLocks noChangeAspect="1"/>
          </p:cNvPicPr>
          <p:nvPr/>
        </p:nvPicPr>
        <p:blipFill rotWithShape="1">
          <a:blip r:embed="rId8"/>
          <a:srcRect r="4602" b="2431"/>
          <a:stretch/>
        </p:blipFill>
        <p:spPr>
          <a:xfrm>
            <a:off x="6753228" y="4549294"/>
            <a:ext cx="634791" cy="588814"/>
          </a:xfrm>
          <a:prstGeom prst="rect">
            <a:avLst/>
          </a:prstGeom>
        </p:spPr>
      </p:pic>
      <p:pic>
        <p:nvPicPr>
          <p:cNvPr id="11" name="Picture 10">
            <a:extLst>
              <a:ext uri="{FF2B5EF4-FFF2-40B4-BE49-F238E27FC236}">
                <a16:creationId xmlns:a16="http://schemas.microsoft.com/office/drawing/2014/main" id="{0841BEDF-AB03-080C-DBE3-882987F41303}"/>
              </a:ext>
            </a:extLst>
          </p:cNvPr>
          <p:cNvPicPr>
            <a:picLocks noChangeAspect="1"/>
          </p:cNvPicPr>
          <p:nvPr/>
        </p:nvPicPr>
        <p:blipFill>
          <a:blip r:embed="rId10"/>
          <a:stretch>
            <a:fillRect/>
          </a:stretch>
        </p:blipFill>
        <p:spPr>
          <a:xfrm>
            <a:off x="7478493" y="4549294"/>
            <a:ext cx="834484" cy="551994"/>
          </a:xfrm>
          <a:prstGeom prst="rect">
            <a:avLst/>
          </a:prstGeom>
        </p:spPr>
      </p:pic>
      <p:pic>
        <p:nvPicPr>
          <p:cNvPr id="12" name="Picture 11" descr="Icon&#10;&#10;Description automatically generated">
            <a:extLst>
              <a:ext uri="{FF2B5EF4-FFF2-40B4-BE49-F238E27FC236}">
                <a16:creationId xmlns:a16="http://schemas.microsoft.com/office/drawing/2014/main" id="{566E38F4-8AC3-773E-D41A-0D3222238A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9109" y="5931123"/>
            <a:ext cx="637803" cy="619248"/>
          </a:xfrm>
          <a:prstGeom prst="rect">
            <a:avLst/>
          </a:prstGeom>
        </p:spPr>
      </p:pic>
      <p:pic>
        <p:nvPicPr>
          <p:cNvPr id="13" name="Picture 12">
            <a:extLst>
              <a:ext uri="{FF2B5EF4-FFF2-40B4-BE49-F238E27FC236}">
                <a16:creationId xmlns:a16="http://schemas.microsoft.com/office/drawing/2014/main" id="{BC51DCA6-BF0A-3B0A-7888-B95295B75827}"/>
              </a:ext>
            </a:extLst>
          </p:cNvPr>
          <p:cNvPicPr>
            <a:picLocks noChangeAspect="1"/>
          </p:cNvPicPr>
          <p:nvPr/>
        </p:nvPicPr>
        <p:blipFill rotWithShape="1">
          <a:blip r:embed="rId8"/>
          <a:srcRect r="4602" b="2431"/>
          <a:stretch/>
        </p:blipFill>
        <p:spPr>
          <a:xfrm>
            <a:off x="6964834" y="5924935"/>
            <a:ext cx="634791" cy="588814"/>
          </a:xfrm>
          <a:prstGeom prst="rect">
            <a:avLst/>
          </a:prstGeom>
        </p:spPr>
      </p:pic>
      <p:pic>
        <p:nvPicPr>
          <p:cNvPr id="14" name="Picture 13">
            <a:extLst>
              <a:ext uri="{FF2B5EF4-FFF2-40B4-BE49-F238E27FC236}">
                <a16:creationId xmlns:a16="http://schemas.microsoft.com/office/drawing/2014/main" id="{2232BF74-6D54-4936-86ED-4E9E874ACA4B}"/>
              </a:ext>
            </a:extLst>
          </p:cNvPr>
          <p:cNvPicPr>
            <a:picLocks noChangeAspect="1"/>
          </p:cNvPicPr>
          <p:nvPr/>
        </p:nvPicPr>
        <p:blipFill>
          <a:blip r:embed="rId10"/>
          <a:stretch>
            <a:fillRect/>
          </a:stretch>
        </p:blipFill>
        <p:spPr>
          <a:xfrm>
            <a:off x="7690099" y="5924935"/>
            <a:ext cx="834484" cy="55199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0BA2AFC6-2026-5E90-D49F-CFDE49688A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9161" y="5840673"/>
            <a:ext cx="458457" cy="577103"/>
          </a:xfrm>
          <a:prstGeom prst="rect">
            <a:avLst/>
          </a:prstGeom>
        </p:spPr>
      </p:pic>
    </p:spTree>
    <p:extLst>
      <p:ext uri="{BB962C8B-B14F-4D97-AF65-F5344CB8AC3E}">
        <p14:creationId xmlns:p14="http://schemas.microsoft.com/office/powerpoint/2010/main" val="112019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6" grpId="0"/>
      <p:bldP spid="34" grpId="0"/>
      <p:bldP spid="35" grpId="0"/>
      <p:bldP spid="43" grpId="0"/>
      <p:bldP spid="44" grpId="0"/>
      <p:bldP spid="45" grpId="0"/>
      <p:bldP spid="50" grpId="0"/>
      <p:bldP spid="51" grpId="0"/>
      <p:bldP spid="6" grpId="0" animBg="1"/>
      <p:bldP spid="7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smartphone portable telephone vector">
            <a:extLst>
              <a:ext uri="{FF2B5EF4-FFF2-40B4-BE49-F238E27FC236}">
                <a16:creationId xmlns:a16="http://schemas.microsoft.com/office/drawing/2014/main" id="{F0C4DA1F-09DB-D95B-2531-1EA55DC25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77195" y="-740346"/>
            <a:ext cx="5012594" cy="9729969"/>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p:cNvSpPr/>
          <p:nvPr/>
        </p:nvSpPr>
        <p:spPr>
          <a:xfrm>
            <a:off x="101160" y="-32040"/>
            <a:ext cx="106430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It’s not long until the school holidays! Leonie is messaging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Lias</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about what he and Ronja would like to do.</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3850" y="858053"/>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1417896" y="960741"/>
            <a:ext cx="6225255" cy="447436"/>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lang="en-GB" sz="2400" dirty="0" err="1">
                <a:solidFill>
                  <a:prstClr val="white"/>
                </a:solidFill>
                <a:latin typeface="Century Gothic"/>
              </a:rPr>
              <a:t>Lias</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Ronja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sie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3524" y="775826"/>
            <a:ext cx="914400" cy="914400"/>
          </a:xfrm>
          <a:prstGeom prst="rect">
            <a:avLst/>
          </a:prstGeom>
        </p:spPr>
      </p:pic>
      <p:sp>
        <p:nvSpPr>
          <p:cNvPr id="5" name="Speech Bubble: Rectangle with Corners Rounded 4">
            <a:extLst>
              <a:ext uri="{FF2B5EF4-FFF2-40B4-BE49-F238E27FC236}">
                <a16:creationId xmlns:a16="http://schemas.microsoft.com/office/drawing/2014/main" id="{BA17F9C6-8035-D322-2AAA-CAD92BBA19A4}"/>
              </a:ext>
            </a:extLst>
          </p:cNvPr>
          <p:cNvSpPr/>
          <p:nvPr/>
        </p:nvSpPr>
        <p:spPr>
          <a:xfrm>
            <a:off x="1417895" y="969062"/>
            <a:ext cx="6225255" cy="447436"/>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er/s</a:t>
            </a:r>
            <a:r>
              <a:rPr lang="en-GB" sz="2400" dirty="0" err="1">
                <a:solidFill>
                  <a:prstClr val="white"/>
                </a:solidFill>
                <a:latin typeface="Century Gothic"/>
              </a:rPr>
              <a:t>ie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44" name="Speech Bubble: Rectangle with Corners Rounded 43">
            <a:extLst>
              <a:ext uri="{FF2B5EF4-FFF2-40B4-BE49-F238E27FC236}">
                <a16:creationId xmlns:a16="http://schemas.microsoft.com/office/drawing/2014/main" id="{471ED999-C1F2-7C4F-190E-AB5B072B0C51}"/>
              </a:ext>
            </a:extLst>
          </p:cNvPr>
          <p:cNvSpPr/>
          <p:nvPr/>
        </p:nvSpPr>
        <p:spPr>
          <a:xfrm>
            <a:off x="3363526" y="1950174"/>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dirty="0" err="1">
                <a:solidFill>
                  <a:srgbClr val="002060"/>
                </a:solidFill>
              </a:rPr>
              <a:t>möchtest</a:t>
            </a:r>
            <a:r>
              <a:rPr lang="en-GB" sz="2400" dirty="0">
                <a:solidFill>
                  <a:srgbClr val="002060"/>
                </a:solidFill>
              </a:rPr>
              <a:t> Oma </a:t>
            </a:r>
            <a:r>
              <a:rPr lang="en-GB" sz="2400" dirty="0" err="1">
                <a:solidFill>
                  <a:srgbClr val="002060"/>
                </a:solidFill>
              </a:rPr>
              <a:t>besuchen</a:t>
            </a:r>
            <a:r>
              <a:rPr lang="en-GB" sz="2400" dirty="0">
                <a:solidFill>
                  <a:srgbClr val="002060"/>
                </a:solidFill>
              </a:rPr>
              <a:t>. </a:t>
            </a:r>
          </a:p>
        </p:txBody>
      </p:sp>
      <p:sp>
        <p:nvSpPr>
          <p:cNvPr id="49" name="Speech Bubble: Rectangle with Corners Rounded 48">
            <a:extLst>
              <a:ext uri="{FF2B5EF4-FFF2-40B4-BE49-F238E27FC236}">
                <a16:creationId xmlns:a16="http://schemas.microsoft.com/office/drawing/2014/main" id="{5EA0C554-36D2-5583-608F-1CB64659CD56}"/>
              </a:ext>
            </a:extLst>
          </p:cNvPr>
          <p:cNvSpPr/>
          <p:nvPr/>
        </p:nvSpPr>
        <p:spPr>
          <a:xfrm>
            <a:off x="3374237" y="2503926"/>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zu</a:t>
            </a:r>
            <a:r>
              <a:rPr lang="en-GB" sz="2400" dirty="0">
                <a:solidFill>
                  <a:srgbClr val="002060"/>
                </a:solidFill>
              </a:rPr>
              <a:t> </a:t>
            </a:r>
            <a:r>
              <a:rPr lang="en-GB" sz="2400" dirty="0" err="1">
                <a:solidFill>
                  <a:srgbClr val="002060"/>
                </a:solidFill>
              </a:rPr>
              <a:t>Hause</a:t>
            </a:r>
            <a:r>
              <a:rPr lang="en-GB" sz="2400" dirty="0">
                <a:solidFill>
                  <a:srgbClr val="002060"/>
                </a:solidFill>
              </a:rPr>
              <a:t> </a:t>
            </a:r>
            <a:r>
              <a:rPr lang="en-GB" sz="2400" dirty="0" err="1">
                <a:solidFill>
                  <a:srgbClr val="002060"/>
                </a:solidFill>
              </a:rPr>
              <a:t>bleiben</a:t>
            </a:r>
            <a:r>
              <a:rPr lang="en-GB" sz="2400" dirty="0">
                <a:solidFill>
                  <a:srgbClr val="002060"/>
                </a:solidFill>
              </a:rPr>
              <a:t>.</a:t>
            </a:r>
          </a:p>
        </p:txBody>
      </p:sp>
      <p:sp>
        <p:nvSpPr>
          <p:cNvPr id="50" name="Speech Bubble: Rectangle with Corners Rounded 49">
            <a:extLst>
              <a:ext uri="{FF2B5EF4-FFF2-40B4-BE49-F238E27FC236}">
                <a16:creationId xmlns:a16="http://schemas.microsoft.com/office/drawing/2014/main" id="{BDCD08FB-17A2-599B-8AC1-53378BD919B4}"/>
              </a:ext>
            </a:extLst>
          </p:cNvPr>
          <p:cNvSpPr/>
          <p:nvPr/>
        </p:nvSpPr>
        <p:spPr>
          <a:xfrm>
            <a:off x="3406348" y="3057678"/>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keinen</a:t>
            </a:r>
            <a:r>
              <a:rPr lang="en-GB" sz="2400" dirty="0">
                <a:solidFill>
                  <a:srgbClr val="002060"/>
                </a:solidFill>
              </a:rPr>
              <a:t> Sport </a:t>
            </a:r>
            <a:r>
              <a:rPr lang="en-GB" sz="2400" dirty="0" err="1">
                <a:solidFill>
                  <a:srgbClr val="002060"/>
                </a:solidFill>
              </a:rPr>
              <a:t>machen</a:t>
            </a:r>
            <a:r>
              <a:rPr lang="en-GB" sz="2400" dirty="0">
                <a:solidFill>
                  <a:srgbClr val="002060"/>
                </a:solidFill>
              </a:rPr>
              <a:t>.</a:t>
            </a:r>
          </a:p>
        </p:txBody>
      </p:sp>
      <p:sp>
        <p:nvSpPr>
          <p:cNvPr id="51" name="Speech Bubble: Rectangle with Corners Rounded 50">
            <a:extLst>
              <a:ext uri="{FF2B5EF4-FFF2-40B4-BE49-F238E27FC236}">
                <a16:creationId xmlns:a16="http://schemas.microsoft.com/office/drawing/2014/main" id="{9FC598FE-391B-2DE4-741D-B36A928ECDB1}"/>
              </a:ext>
            </a:extLst>
          </p:cNvPr>
          <p:cNvSpPr/>
          <p:nvPr/>
        </p:nvSpPr>
        <p:spPr>
          <a:xfrm>
            <a:off x="3406348" y="3611430"/>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dirty="0" err="1">
                <a:solidFill>
                  <a:srgbClr val="002060"/>
                </a:solidFill>
              </a:rPr>
              <a:t>möchtest</a:t>
            </a:r>
            <a:r>
              <a:rPr lang="en-GB" sz="2400" dirty="0">
                <a:solidFill>
                  <a:srgbClr val="002060"/>
                </a:solidFill>
              </a:rPr>
              <a:t> </a:t>
            </a:r>
            <a:r>
              <a:rPr lang="en-GB" sz="2400" dirty="0" err="1">
                <a:solidFill>
                  <a:srgbClr val="002060"/>
                </a:solidFill>
              </a:rPr>
              <a:t>einen</a:t>
            </a:r>
            <a:r>
              <a:rPr lang="en-GB" sz="2400" dirty="0">
                <a:solidFill>
                  <a:srgbClr val="002060"/>
                </a:solidFill>
              </a:rPr>
              <a:t> Computer </a:t>
            </a:r>
            <a:r>
              <a:rPr lang="en-GB" sz="2400" dirty="0" err="1">
                <a:solidFill>
                  <a:srgbClr val="002060"/>
                </a:solidFill>
              </a:rPr>
              <a:t>benutzen</a:t>
            </a:r>
            <a:r>
              <a:rPr lang="en-GB" sz="2400" dirty="0">
                <a:solidFill>
                  <a:srgbClr val="002060"/>
                </a:solidFill>
              </a:rPr>
              <a:t>.</a:t>
            </a:r>
          </a:p>
        </p:txBody>
      </p:sp>
      <p:sp>
        <p:nvSpPr>
          <p:cNvPr id="52" name="Speech Bubble: Rectangle with Corners Rounded 51">
            <a:extLst>
              <a:ext uri="{FF2B5EF4-FFF2-40B4-BE49-F238E27FC236}">
                <a16:creationId xmlns:a16="http://schemas.microsoft.com/office/drawing/2014/main" id="{F310A5D1-1B91-EFBD-A04B-464D6C8F0217}"/>
              </a:ext>
            </a:extLst>
          </p:cNvPr>
          <p:cNvSpPr/>
          <p:nvPr/>
        </p:nvSpPr>
        <p:spPr>
          <a:xfrm>
            <a:off x="3406347" y="4165182"/>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Gitarre</a:t>
            </a:r>
            <a:r>
              <a:rPr lang="en-GB" sz="2400" dirty="0">
                <a:solidFill>
                  <a:srgbClr val="002060"/>
                </a:solidFill>
              </a:rPr>
              <a:t> </a:t>
            </a:r>
            <a:r>
              <a:rPr lang="en-GB" sz="2400" dirty="0" err="1">
                <a:solidFill>
                  <a:srgbClr val="002060"/>
                </a:solidFill>
              </a:rPr>
              <a:t>spielen</a:t>
            </a:r>
            <a:r>
              <a:rPr lang="en-GB" sz="2400" dirty="0">
                <a:solidFill>
                  <a:srgbClr val="002060"/>
                </a:solidFill>
              </a:rPr>
              <a:t>.</a:t>
            </a:r>
          </a:p>
        </p:txBody>
      </p:sp>
      <p:sp>
        <p:nvSpPr>
          <p:cNvPr id="53" name="Speech Bubble: Rectangle with Corners Rounded 52">
            <a:extLst>
              <a:ext uri="{FF2B5EF4-FFF2-40B4-BE49-F238E27FC236}">
                <a16:creationId xmlns:a16="http://schemas.microsoft.com/office/drawing/2014/main" id="{2F071D4F-1E92-DC6A-403A-DEA63A480042}"/>
              </a:ext>
            </a:extLst>
          </p:cNvPr>
          <p:cNvSpPr/>
          <p:nvPr/>
        </p:nvSpPr>
        <p:spPr>
          <a:xfrm>
            <a:off x="3406347" y="4718934"/>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300" dirty="0">
                <a:solidFill>
                  <a:srgbClr val="002060"/>
                </a:solidFill>
              </a:rPr>
              <a:t>Du </a:t>
            </a:r>
            <a:r>
              <a:rPr lang="en-GB" sz="2300" dirty="0" err="1">
                <a:solidFill>
                  <a:srgbClr val="002060"/>
                </a:solidFill>
              </a:rPr>
              <a:t>möchtest</a:t>
            </a:r>
            <a:r>
              <a:rPr lang="en-GB" sz="2300" dirty="0">
                <a:solidFill>
                  <a:srgbClr val="002060"/>
                </a:solidFill>
              </a:rPr>
              <a:t> </a:t>
            </a:r>
            <a:r>
              <a:rPr lang="en-GB" sz="2300" dirty="0" err="1">
                <a:solidFill>
                  <a:srgbClr val="002060"/>
                </a:solidFill>
              </a:rPr>
              <a:t>keine</a:t>
            </a:r>
            <a:r>
              <a:rPr lang="en-GB" sz="2300" dirty="0">
                <a:solidFill>
                  <a:srgbClr val="002060"/>
                </a:solidFill>
              </a:rPr>
              <a:t> </a:t>
            </a:r>
            <a:r>
              <a:rPr lang="en-GB" sz="2300" dirty="0" err="1">
                <a:solidFill>
                  <a:srgbClr val="002060"/>
                </a:solidFill>
              </a:rPr>
              <a:t>Hausaufgabe</a:t>
            </a:r>
            <a:r>
              <a:rPr lang="en-GB" sz="2300" dirty="0">
                <a:solidFill>
                  <a:srgbClr val="002060"/>
                </a:solidFill>
              </a:rPr>
              <a:t> </a:t>
            </a:r>
            <a:r>
              <a:rPr lang="en-GB" sz="2300" dirty="0" err="1">
                <a:solidFill>
                  <a:srgbClr val="002060"/>
                </a:solidFill>
              </a:rPr>
              <a:t>machen</a:t>
            </a:r>
            <a:r>
              <a:rPr lang="en-GB" sz="2300" dirty="0">
                <a:solidFill>
                  <a:srgbClr val="002060"/>
                </a:solidFill>
              </a:rPr>
              <a:t>.</a:t>
            </a:r>
          </a:p>
        </p:txBody>
      </p:sp>
      <p:sp>
        <p:nvSpPr>
          <p:cNvPr id="54" name="Speech Bubble: Rectangle with Corners Rounded 53">
            <a:extLst>
              <a:ext uri="{FF2B5EF4-FFF2-40B4-BE49-F238E27FC236}">
                <a16:creationId xmlns:a16="http://schemas.microsoft.com/office/drawing/2014/main" id="{C0543406-3177-B92D-3BAE-1166595280DB}"/>
              </a:ext>
            </a:extLst>
          </p:cNvPr>
          <p:cNvSpPr/>
          <p:nvPr/>
        </p:nvSpPr>
        <p:spPr>
          <a:xfrm>
            <a:off x="3406347" y="5272686"/>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Du </a:t>
            </a:r>
            <a:r>
              <a:rPr lang="en-GB" sz="2400" dirty="0" err="1">
                <a:solidFill>
                  <a:srgbClr val="002060"/>
                </a:solidFill>
              </a:rPr>
              <a:t>möchtest</a:t>
            </a:r>
            <a:r>
              <a:rPr lang="en-GB" sz="2400" dirty="0">
                <a:solidFill>
                  <a:srgbClr val="002060"/>
                </a:solidFill>
              </a:rPr>
              <a:t> </a:t>
            </a:r>
            <a:r>
              <a:rPr lang="en-GB" sz="2400" dirty="0" err="1">
                <a:solidFill>
                  <a:srgbClr val="002060"/>
                </a:solidFill>
              </a:rPr>
              <a:t>montags</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arbeiten</a:t>
            </a:r>
            <a:r>
              <a:rPr lang="en-GB" sz="2400" dirty="0">
                <a:solidFill>
                  <a:srgbClr val="002060"/>
                </a:solidFill>
              </a:rPr>
              <a:t>.</a:t>
            </a:r>
          </a:p>
        </p:txBody>
      </p:sp>
      <p:sp>
        <p:nvSpPr>
          <p:cNvPr id="55" name="Speech Bubble: Rectangle with Corners Rounded 54">
            <a:extLst>
              <a:ext uri="{FF2B5EF4-FFF2-40B4-BE49-F238E27FC236}">
                <a16:creationId xmlns:a16="http://schemas.microsoft.com/office/drawing/2014/main" id="{E702804D-9D70-AEB0-988F-5B2072532A68}"/>
              </a:ext>
            </a:extLst>
          </p:cNvPr>
          <p:cNvSpPr/>
          <p:nvPr/>
        </p:nvSpPr>
        <p:spPr>
          <a:xfrm>
            <a:off x="3406347" y="5826440"/>
            <a:ext cx="6526511" cy="447436"/>
          </a:xfrm>
          <a:prstGeom prst="wedgeRoundRectCallout">
            <a:avLst>
              <a:gd name="adj1" fmla="val -53116"/>
              <a:gd name="adj2" fmla="val -10949"/>
              <a:gd name="adj3" fmla="val 16667"/>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Sie </a:t>
            </a:r>
            <a:r>
              <a:rPr lang="en-GB" sz="2400" dirty="0" err="1">
                <a:solidFill>
                  <a:srgbClr val="002060"/>
                </a:solidFill>
              </a:rPr>
              <a:t>möchte</a:t>
            </a:r>
            <a:r>
              <a:rPr lang="en-GB" sz="2400" dirty="0">
                <a:solidFill>
                  <a:srgbClr val="002060"/>
                </a:solidFill>
              </a:rPr>
              <a:t> </a:t>
            </a:r>
            <a:r>
              <a:rPr lang="en-GB" sz="2400" dirty="0" err="1">
                <a:solidFill>
                  <a:srgbClr val="002060"/>
                </a:solidFill>
              </a:rPr>
              <a:t>ein</a:t>
            </a:r>
            <a:r>
              <a:rPr lang="en-GB" sz="2400" dirty="0">
                <a:solidFill>
                  <a:srgbClr val="002060"/>
                </a:solidFill>
              </a:rPr>
              <a:t> Spiel </a:t>
            </a:r>
            <a:r>
              <a:rPr lang="en-GB" sz="2400" dirty="0" err="1">
                <a:solidFill>
                  <a:srgbClr val="002060"/>
                </a:solidFill>
              </a:rPr>
              <a:t>bekommen</a:t>
            </a:r>
            <a:r>
              <a:rPr lang="en-GB" sz="2400" dirty="0">
                <a:solidFill>
                  <a:srgbClr val="002060"/>
                </a:solidFill>
              </a:rPr>
              <a:t>.</a:t>
            </a:r>
          </a:p>
        </p:txBody>
      </p:sp>
      <p:pic>
        <p:nvPicPr>
          <p:cNvPr id="57" name="Picture 56" descr="A cartoon of a person with her arms crossed&#10;&#10;Description automatically generated">
            <a:extLst>
              <a:ext uri="{FF2B5EF4-FFF2-40B4-BE49-F238E27FC236}">
                <a16:creationId xmlns:a16="http://schemas.microsoft.com/office/drawing/2014/main" id="{2241C768-C389-C2C0-2EBC-CC14D67B8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28" y="1900280"/>
            <a:ext cx="2696904" cy="4664915"/>
          </a:xfrm>
          <a:prstGeom prst="rect">
            <a:avLst/>
          </a:prstGeom>
        </p:spPr>
      </p:pic>
      <p:sp>
        <p:nvSpPr>
          <p:cNvPr id="58" name="Rectangle 57">
            <a:extLst>
              <a:ext uri="{FF2B5EF4-FFF2-40B4-BE49-F238E27FC236}">
                <a16:creationId xmlns:a16="http://schemas.microsoft.com/office/drawing/2014/main" id="{C4BD48EF-7675-B463-225D-82A0D2256F02}"/>
              </a:ext>
            </a:extLst>
          </p:cNvPr>
          <p:cNvSpPr/>
          <p:nvPr/>
        </p:nvSpPr>
        <p:spPr>
          <a:xfrm>
            <a:off x="3406347" y="1992087"/>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pic>
        <p:nvPicPr>
          <p:cNvPr id="60" name="Picture 59" descr="A cartoon of a person&#10;&#10;Description automatically generated">
            <a:extLst>
              <a:ext uri="{FF2B5EF4-FFF2-40B4-BE49-F238E27FC236}">
                <a16:creationId xmlns:a16="http://schemas.microsoft.com/office/drawing/2014/main" id="{E76711A1-D474-4AEF-10E8-02CF19A94BFA}"/>
              </a:ext>
            </a:extLst>
          </p:cNvPr>
          <p:cNvPicPr>
            <a:picLocks noChangeAspect="1"/>
          </p:cNvPicPr>
          <p:nvPr/>
        </p:nvPicPr>
        <p:blipFill rotWithShape="1">
          <a:blip r:embed="rId8">
            <a:extLst>
              <a:ext uri="{28A0092B-C50C-407E-A947-70E740481C1C}">
                <a14:useLocalDpi xmlns:a14="http://schemas.microsoft.com/office/drawing/2010/main" val="0"/>
              </a:ext>
            </a:extLst>
          </a:blip>
          <a:srcRect b="75225"/>
          <a:stretch/>
        </p:blipFill>
        <p:spPr>
          <a:xfrm>
            <a:off x="9946110" y="1946722"/>
            <a:ext cx="477239" cy="450498"/>
          </a:xfrm>
          <a:prstGeom prst="ellipse">
            <a:avLst/>
          </a:prstGeom>
        </p:spPr>
      </p:pic>
      <p:sp>
        <p:nvSpPr>
          <p:cNvPr id="61" name="Rectangle 60">
            <a:extLst>
              <a:ext uri="{FF2B5EF4-FFF2-40B4-BE49-F238E27FC236}">
                <a16:creationId xmlns:a16="http://schemas.microsoft.com/office/drawing/2014/main" id="{55D241DD-CC7E-6FD6-7669-24AD921C66BB}"/>
              </a:ext>
            </a:extLst>
          </p:cNvPr>
          <p:cNvSpPr/>
          <p:nvPr/>
        </p:nvSpPr>
        <p:spPr>
          <a:xfrm>
            <a:off x="3406347" y="2547799"/>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5" name="Rectangle 64">
            <a:extLst>
              <a:ext uri="{FF2B5EF4-FFF2-40B4-BE49-F238E27FC236}">
                <a16:creationId xmlns:a16="http://schemas.microsoft.com/office/drawing/2014/main" id="{55797551-E3C4-DCB8-15AC-63EA12355E60}"/>
              </a:ext>
            </a:extLst>
          </p:cNvPr>
          <p:cNvSpPr/>
          <p:nvPr/>
        </p:nvSpPr>
        <p:spPr>
          <a:xfrm>
            <a:off x="3433779" y="3103511"/>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6" name="Rectangle 65">
            <a:extLst>
              <a:ext uri="{FF2B5EF4-FFF2-40B4-BE49-F238E27FC236}">
                <a16:creationId xmlns:a16="http://schemas.microsoft.com/office/drawing/2014/main" id="{1EF68EA2-0A43-CA70-9698-F521F32FFBDA}"/>
              </a:ext>
            </a:extLst>
          </p:cNvPr>
          <p:cNvSpPr/>
          <p:nvPr/>
        </p:nvSpPr>
        <p:spPr>
          <a:xfrm>
            <a:off x="3433779" y="3659223"/>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7" name="Rectangle 66">
            <a:extLst>
              <a:ext uri="{FF2B5EF4-FFF2-40B4-BE49-F238E27FC236}">
                <a16:creationId xmlns:a16="http://schemas.microsoft.com/office/drawing/2014/main" id="{FE8435D8-8922-5A61-860A-DFDE21A6BFBF}"/>
              </a:ext>
            </a:extLst>
          </p:cNvPr>
          <p:cNvSpPr/>
          <p:nvPr/>
        </p:nvSpPr>
        <p:spPr>
          <a:xfrm>
            <a:off x="3433779" y="4214935"/>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8" name="Rectangle 67">
            <a:extLst>
              <a:ext uri="{FF2B5EF4-FFF2-40B4-BE49-F238E27FC236}">
                <a16:creationId xmlns:a16="http://schemas.microsoft.com/office/drawing/2014/main" id="{77A54B7D-6018-A73F-55A8-F44C11975210}"/>
              </a:ext>
            </a:extLst>
          </p:cNvPr>
          <p:cNvSpPr/>
          <p:nvPr/>
        </p:nvSpPr>
        <p:spPr>
          <a:xfrm>
            <a:off x="3433779" y="4770647"/>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69" name="Rectangle 68">
            <a:extLst>
              <a:ext uri="{FF2B5EF4-FFF2-40B4-BE49-F238E27FC236}">
                <a16:creationId xmlns:a16="http://schemas.microsoft.com/office/drawing/2014/main" id="{12BD259E-1C0F-3121-8009-6DC105C7DDC4}"/>
              </a:ext>
            </a:extLst>
          </p:cNvPr>
          <p:cNvSpPr/>
          <p:nvPr/>
        </p:nvSpPr>
        <p:spPr>
          <a:xfrm>
            <a:off x="3433779" y="5326359"/>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sp>
        <p:nvSpPr>
          <p:cNvPr id="70" name="Rectangle 69">
            <a:extLst>
              <a:ext uri="{FF2B5EF4-FFF2-40B4-BE49-F238E27FC236}">
                <a16:creationId xmlns:a16="http://schemas.microsoft.com/office/drawing/2014/main" id="{282DB803-C6CA-EC20-6CB1-3DFC004FA9E5}"/>
              </a:ext>
            </a:extLst>
          </p:cNvPr>
          <p:cNvSpPr/>
          <p:nvPr/>
        </p:nvSpPr>
        <p:spPr>
          <a:xfrm>
            <a:off x="3433779" y="5882071"/>
            <a:ext cx="553005" cy="36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t>
            </a:r>
          </a:p>
        </p:txBody>
      </p:sp>
      <p:pic>
        <p:nvPicPr>
          <p:cNvPr id="72" name="Picture 71" descr="A cartoon of a person&#10;&#10;Description automatically generated">
            <a:extLst>
              <a:ext uri="{FF2B5EF4-FFF2-40B4-BE49-F238E27FC236}">
                <a16:creationId xmlns:a16="http://schemas.microsoft.com/office/drawing/2014/main" id="{05A1634F-6249-5810-BCD9-3C80E289D351}"/>
              </a:ext>
            </a:extLst>
          </p:cNvPr>
          <p:cNvPicPr>
            <a:picLocks noChangeAspect="1"/>
          </p:cNvPicPr>
          <p:nvPr/>
        </p:nvPicPr>
        <p:blipFill rotWithShape="1">
          <a:blip r:embed="rId9">
            <a:extLst>
              <a:ext uri="{28A0092B-C50C-407E-A947-70E740481C1C}">
                <a14:useLocalDpi xmlns:a14="http://schemas.microsoft.com/office/drawing/2010/main" val="0"/>
              </a:ext>
            </a:extLst>
          </a:blip>
          <a:srcRect b="20248"/>
          <a:stretch/>
        </p:blipFill>
        <p:spPr>
          <a:xfrm>
            <a:off x="9946110" y="2518277"/>
            <a:ext cx="427253" cy="415575"/>
          </a:xfrm>
          <a:prstGeom prst="ellipse">
            <a:avLst/>
          </a:prstGeom>
        </p:spPr>
      </p:pic>
      <p:pic>
        <p:nvPicPr>
          <p:cNvPr id="73" name="Picture 72" descr="A cartoon of a person&#10;&#10;Description automatically generated">
            <a:extLst>
              <a:ext uri="{FF2B5EF4-FFF2-40B4-BE49-F238E27FC236}">
                <a16:creationId xmlns:a16="http://schemas.microsoft.com/office/drawing/2014/main" id="{12A1DA1A-261F-AB29-CB5D-246FB636CCEB}"/>
              </a:ext>
            </a:extLst>
          </p:cNvPr>
          <p:cNvPicPr>
            <a:picLocks noChangeAspect="1"/>
          </p:cNvPicPr>
          <p:nvPr/>
        </p:nvPicPr>
        <p:blipFill rotWithShape="1">
          <a:blip r:embed="rId9">
            <a:extLst>
              <a:ext uri="{28A0092B-C50C-407E-A947-70E740481C1C}">
                <a14:useLocalDpi xmlns:a14="http://schemas.microsoft.com/office/drawing/2010/main" val="0"/>
              </a:ext>
            </a:extLst>
          </a:blip>
          <a:srcRect b="20248"/>
          <a:stretch/>
        </p:blipFill>
        <p:spPr>
          <a:xfrm>
            <a:off x="9946110" y="3054909"/>
            <a:ext cx="427253" cy="415575"/>
          </a:xfrm>
          <a:prstGeom prst="ellipse">
            <a:avLst/>
          </a:prstGeom>
        </p:spPr>
      </p:pic>
      <p:pic>
        <p:nvPicPr>
          <p:cNvPr id="74" name="Picture 73" descr="A cartoon of a person&#10;&#10;Description automatically generated">
            <a:extLst>
              <a:ext uri="{FF2B5EF4-FFF2-40B4-BE49-F238E27FC236}">
                <a16:creationId xmlns:a16="http://schemas.microsoft.com/office/drawing/2014/main" id="{2D6AC7C2-3E79-CDAC-C5CC-37BD7EE085F8}"/>
              </a:ext>
            </a:extLst>
          </p:cNvPr>
          <p:cNvPicPr>
            <a:picLocks noChangeAspect="1"/>
          </p:cNvPicPr>
          <p:nvPr/>
        </p:nvPicPr>
        <p:blipFill rotWithShape="1">
          <a:blip r:embed="rId8">
            <a:extLst>
              <a:ext uri="{28A0092B-C50C-407E-A947-70E740481C1C}">
                <a14:useLocalDpi xmlns:a14="http://schemas.microsoft.com/office/drawing/2010/main" val="0"/>
              </a:ext>
            </a:extLst>
          </a:blip>
          <a:srcRect b="75225"/>
          <a:stretch/>
        </p:blipFill>
        <p:spPr>
          <a:xfrm>
            <a:off x="9946110" y="3591541"/>
            <a:ext cx="477239" cy="450498"/>
          </a:xfrm>
          <a:prstGeom prst="ellipse">
            <a:avLst/>
          </a:prstGeom>
        </p:spPr>
      </p:pic>
      <p:pic>
        <p:nvPicPr>
          <p:cNvPr id="75" name="Picture 74" descr="A cartoon of a person&#10;&#10;Description automatically generated">
            <a:extLst>
              <a:ext uri="{FF2B5EF4-FFF2-40B4-BE49-F238E27FC236}">
                <a16:creationId xmlns:a16="http://schemas.microsoft.com/office/drawing/2014/main" id="{B7BC77B7-B895-30A6-D36F-930B1A671E8F}"/>
              </a:ext>
            </a:extLst>
          </p:cNvPr>
          <p:cNvPicPr>
            <a:picLocks noChangeAspect="1"/>
          </p:cNvPicPr>
          <p:nvPr/>
        </p:nvPicPr>
        <p:blipFill rotWithShape="1">
          <a:blip r:embed="rId9">
            <a:extLst>
              <a:ext uri="{28A0092B-C50C-407E-A947-70E740481C1C}">
                <a14:useLocalDpi xmlns:a14="http://schemas.microsoft.com/office/drawing/2010/main" val="0"/>
              </a:ext>
            </a:extLst>
          </a:blip>
          <a:srcRect b="20248"/>
          <a:stretch/>
        </p:blipFill>
        <p:spPr>
          <a:xfrm>
            <a:off x="9946110" y="4163096"/>
            <a:ext cx="427253" cy="415575"/>
          </a:xfrm>
          <a:prstGeom prst="ellipse">
            <a:avLst/>
          </a:prstGeom>
        </p:spPr>
      </p:pic>
      <p:pic>
        <p:nvPicPr>
          <p:cNvPr id="76" name="Picture 75" descr="A cartoon of a person&#10;&#10;Description automatically generated">
            <a:extLst>
              <a:ext uri="{FF2B5EF4-FFF2-40B4-BE49-F238E27FC236}">
                <a16:creationId xmlns:a16="http://schemas.microsoft.com/office/drawing/2014/main" id="{26F850DA-B32C-CD8B-7258-1109A0558A83}"/>
              </a:ext>
            </a:extLst>
          </p:cNvPr>
          <p:cNvPicPr>
            <a:picLocks noChangeAspect="1"/>
          </p:cNvPicPr>
          <p:nvPr/>
        </p:nvPicPr>
        <p:blipFill rotWithShape="1">
          <a:blip r:embed="rId8">
            <a:extLst>
              <a:ext uri="{28A0092B-C50C-407E-A947-70E740481C1C}">
                <a14:useLocalDpi xmlns:a14="http://schemas.microsoft.com/office/drawing/2010/main" val="0"/>
              </a:ext>
            </a:extLst>
          </a:blip>
          <a:srcRect b="75225"/>
          <a:stretch/>
        </p:blipFill>
        <p:spPr>
          <a:xfrm>
            <a:off x="9946110" y="4699728"/>
            <a:ext cx="477239" cy="450498"/>
          </a:xfrm>
          <a:prstGeom prst="ellipse">
            <a:avLst/>
          </a:prstGeom>
        </p:spPr>
      </p:pic>
      <p:pic>
        <p:nvPicPr>
          <p:cNvPr id="77" name="Picture 76" descr="A cartoon of a person&#10;&#10;Description automatically generated">
            <a:extLst>
              <a:ext uri="{FF2B5EF4-FFF2-40B4-BE49-F238E27FC236}">
                <a16:creationId xmlns:a16="http://schemas.microsoft.com/office/drawing/2014/main" id="{C6EFBA4B-FC63-DBEF-2A87-D7E89FAB0700}"/>
              </a:ext>
            </a:extLst>
          </p:cNvPr>
          <p:cNvPicPr>
            <a:picLocks noChangeAspect="1"/>
          </p:cNvPicPr>
          <p:nvPr/>
        </p:nvPicPr>
        <p:blipFill rotWithShape="1">
          <a:blip r:embed="rId8">
            <a:extLst>
              <a:ext uri="{28A0092B-C50C-407E-A947-70E740481C1C}">
                <a14:useLocalDpi xmlns:a14="http://schemas.microsoft.com/office/drawing/2010/main" val="0"/>
              </a:ext>
            </a:extLst>
          </a:blip>
          <a:srcRect b="75225"/>
          <a:stretch/>
        </p:blipFill>
        <p:spPr>
          <a:xfrm>
            <a:off x="9946110" y="5271283"/>
            <a:ext cx="477239" cy="450498"/>
          </a:xfrm>
          <a:prstGeom prst="ellipse">
            <a:avLst/>
          </a:prstGeom>
        </p:spPr>
      </p:pic>
      <p:pic>
        <p:nvPicPr>
          <p:cNvPr id="78" name="Picture 77" descr="A cartoon of a person&#10;&#10;Description automatically generated">
            <a:extLst>
              <a:ext uri="{FF2B5EF4-FFF2-40B4-BE49-F238E27FC236}">
                <a16:creationId xmlns:a16="http://schemas.microsoft.com/office/drawing/2014/main" id="{211127EB-3D23-3720-79E3-5DDA8468AA91}"/>
              </a:ext>
            </a:extLst>
          </p:cNvPr>
          <p:cNvPicPr>
            <a:picLocks noChangeAspect="1"/>
          </p:cNvPicPr>
          <p:nvPr/>
        </p:nvPicPr>
        <p:blipFill rotWithShape="1">
          <a:blip r:embed="rId9">
            <a:extLst>
              <a:ext uri="{28A0092B-C50C-407E-A947-70E740481C1C}">
                <a14:useLocalDpi xmlns:a14="http://schemas.microsoft.com/office/drawing/2010/main" val="0"/>
              </a:ext>
            </a:extLst>
          </a:blip>
          <a:srcRect b="20248"/>
          <a:stretch/>
        </p:blipFill>
        <p:spPr>
          <a:xfrm>
            <a:off x="9946110" y="5842836"/>
            <a:ext cx="427253" cy="415575"/>
          </a:xfrm>
          <a:prstGeom prst="ellipse">
            <a:avLst/>
          </a:prstGeom>
        </p:spPr>
      </p:pic>
      <p:pic>
        <p:nvPicPr>
          <p:cNvPr id="79" name="Picture 78" descr="Icon&#10;&#10;Description automatically generated">
            <a:extLst>
              <a:ext uri="{FF2B5EF4-FFF2-40B4-BE49-F238E27FC236}">
                <a16:creationId xmlns:a16="http://schemas.microsoft.com/office/drawing/2014/main" id="{FBEAB520-0B41-BBEB-8AD6-8A19A8101FE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10428399" y="1913311"/>
            <a:ext cx="517321" cy="517320"/>
          </a:xfrm>
          <a:prstGeom prst="rect">
            <a:avLst/>
          </a:prstGeom>
        </p:spPr>
      </p:pic>
      <p:sp>
        <p:nvSpPr>
          <p:cNvPr id="80" name="Multiplication Sign 79">
            <a:extLst>
              <a:ext uri="{FF2B5EF4-FFF2-40B4-BE49-F238E27FC236}">
                <a16:creationId xmlns:a16="http://schemas.microsoft.com/office/drawing/2014/main" id="{43D58344-47D7-503D-A76E-EA768418E538}"/>
              </a:ext>
            </a:extLst>
          </p:cNvPr>
          <p:cNvSpPr/>
          <p:nvPr/>
        </p:nvSpPr>
        <p:spPr>
          <a:xfrm>
            <a:off x="10448440" y="2466585"/>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Multiplication Sign 80">
            <a:extLst>
              <a:ext uri="{FF2B5EF4-FFF2-40B4-BE49-F238E27FC236}">
                <a16:creationId xmlns:a16="http://schemas.microsoft.com/office/drawing/2014/main" id="{43CB4202-9B46-E1BA-2E6B-341DBF3FD648}"/>
              </a:ext>
            </a:extLst>
          </p:cNvPr>
          <p:cNvSpPr/>
          <p:nvPr/>
        </p:nvSpPr>
        <p:spPr>
          <a:xfrm>
            <a:off x="10448440" y="3013396"/>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descr="Icon&#10;&#10;Description automatically generated">
            <a:extLst>
              <a:ext uri="{FF2B5EF4-FFF2-40B4-BE49-F238E27FC236}">
                <a16:creationId xmlns:a16="http://schemas.microsoft.com/office/drawing/2014/main" id="{CF87775C-E224-B463-7F24-A8801F0805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10428399" y="3560207"/>
            <a:ext cx="517321" cy="517320"/>
          </a:xfrm>
          <a:prstGeom prst="rect">
            <a:avLst/>
          </a:prstGeom>
        </p:spPr>
      </p:pic>
      <p:pic>
        <p:nvPicPr>
          <p:cNvPr id="85" name="Picture 84" descr="Icon&#10;&#10;Description automatically generated">
            <a:extLst>
              <a:ext uri="{FF2B5EF4-FFF2-40B4-BE49-F238E27FC236}">
                <a16:creationId xmlns:a16="http://schemas.microsoft.com/office/drawing/2014/main" id="{96D4DC02-BBA0-2C98-5D4D-13AB0DAEADF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10428399" y="4113481"/>
            <a:ext cx="517321" cy="517320"/>
          </a:xfrm>
          <a:prstGeom prst="rect">
            <a:avLst/>
          </a:prstGeom>
        </p:spPr>
      </p:pic>
      <p:pic>
        <p:nvPicPr>
          <p:cNvPr id="86" name="Picture 85" descr="Icon&#10;&#10;Description automatically generated">
            <a:extLst>
              <a:ext uri="{FF2B5EF4-FFF2-40B4-BE49-F238E27FC236}">
                <a16:creationId xmlns:a16="http://schemas.microsoft.com/office/drawing/2014/main" id="{77B8E379-E0C3-8A7C-5828-83581E9BDE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10428399" y="5760380"/>
            <a:ext cx="517321" cy="517320"/>
          </a:xfrm>
          <a:prstGeom prst="rect">
            <a:avLst/>
          </a:prstGeom>
        </p:spPr>
      </p:pic>
      <p:sp>
        <p:nvSpPr>
          <p:cNvPr id="87" name="Multiplication Sign 86">
            <a:extLst>
              <a:ext uri="{FF2B5EF4-FFF2-40B4-BE49-F238E27FC236}">
                <a16:creationId xmlns:a16="http://schemas.microsoft.com/office/drawing/2014/main" id="{BF0CF9B2-EA07-6DEB-17AA-73D24845FF8B}"/>
              </a:ext>
            </a:extLst>
          </p:cNvPr>
          <p:cNvSpPr/>
          <p:nvPr/>
        </p:nvSpPr>
        <p:spPr>
          <a:xfrm>
            <a:off x="10448440" y="4666755"/>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Multiplication Sign 87">
            <a:extLst>
              <a:ext uri="{FF2B5EF4-FFF2-40B4-BE49-F238E27FC236}">
                <a16:creationId xmlns:a16="http://schemas.microsoft.com/office/drawing/2014/main" id="{BE8CC4CC-9AD5-D283-C5D9-C8B5779E5BFC}"/>
              </a:ext>
            </a:extLst>
          </p:cNvPr>
          <p:cNvSpPr/>
          <p:nvPr/>
        </p:nvSpPr>
        <p:spPr>
          <a:xfrm>
            <a:off x="10448440" y="5213566"/>
            <a:ext cx="477239" cy="510857"/>
          </a:xfrm>
          <a:prstGeom prst="mathMultiply">
            <a:avLst>
              <a:gd name="adj1" fmla="val 17596"/>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8" grpId="0" animBg="1"/>
      <p:bldP spid="61" grpId="0" animBg="1"/>
      <p:bldP spid="65" grpId="0" animBg="1"/>
      <p:bldP spid="66" grpId="0" animBg="1"/>
      <p:bldP spid="67" grpId="0" animBg="1"/>
      <p:bldP spid="68" grpId="0" animBg="1"/>
      <p:bldP spid="69" grpId="0" animBg="1"/>
      <p:bldP spid="70" grpId="0" animBg="1"/>
      <p:bldP spid="80" grpId="0" animBg="1"/>
      <p:bldP spid="81" grpId="0" animBg="1"/>
      <p:bldP spid="87" grpId="0" animBg="1"/>
      <p:bldP spid="8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2269</Words>
  <Application>Microsoft Office PowerPoint</Application>
  <PresentationFormat>Widescreen</PresentationFormat>
  <Paragraphs>311</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Vokabeln</vt:lpstr>
      <vt:lpstr>Vokabeln</vt:lpstr>
      <vt:lpstr>möcht- – would like</vt:lpstr>
      <vt:lpstr>möcht- – would like</vt:lpstr>
      <vt:lpstr>lesen</vt:lpstr>
      <vt:lpstr>hören</vt:lpstr>
      <vt:lpstr>Kultur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42</cp:revision>
  <dcterms:created xsi:type="dcterms:W3CDTF">2021-07-02T19:27:01Z</dcterms:created>
  <dcterms:modified xsi:type="dcterms:W3CDTF">2024-03-01T14:51:04Z</dcterms:modified>
</cp:coreProperties>
</file>