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75" r:id="rId2"/>
    <p:sldId id="925" r:id="rId3"/>
    <p:sldId id="926" r:id="rId4"/>
    <p:sldId id="943" r:id="rId5"/>
    <p:sldId id="934" r:id="rId6"/>
    <p:sldId id="937" r:id="rId7"/>
    <p:sldId id="944" r:id="rId8"/>
    <p:sldId id="938" r:id="rId9"/>
    <p:sldId id="945" r:id="rId10"/>
    <p:sldId id="946" r:id="rId11"/>
    <p:sldId id="300" r:id="rId12"/>
    <p:sldId id="96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3838"/>
    <a:srgbClr val="FADD2E"/>
    <a:srgbClr val="FFFFCC"/>
    <a:srgbClr val="FFD10D"/>
    <a:srgbClr val="2E94AF"/>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5EDEFD-E74E-4BA8-9854-8C59CB6AA4D5}" v="29" dt="2024-03-01T14:45:16.5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48" autoAdjust="0"/>
    <p:restoredTop sz="75577" autoAdjust="0"/>
  </p:normalViewPr>
  <p:slideViewPr>
    <p:cSldViewPr snapToGrid="0">
      <p:cViewPr varScale="1">
        <p:scale>
          <a:sx n="77" d="100"/>
          <a:sy n="77" d="100"/>
        </p:scale>
        <p:origin x="916" y="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9C5EDEFD-E74E-4BA8-9854-8C59CB6AA4D5}"/>
    <pc:docChg chg="custSel addSld delSld modSld">
      <pc:chgData name="Charlotte Moss" userId="17b589c9-cb67-41ed-a894-f82ca12b573d" providerId="ADAL" clId="{9C5EDEFD-E74E-4BA8-9854-8C59CB6AA4D5}" dt="2024-03-01T14:51:03.946" v="70" actId="20577"/>
      <pc:docMkLst>
        <pc:docMk/>
      </pc:docMkLst>
      <pc:sldChg chg="addSp delSp modSp add mod">
        <pc:chgData name="Charlotte Moss" userId="17b589c9-cb67-41ed-a894-f82ca12b573d" providerId="ADAL" clId="{9C5EDEFD-E74E-4BA8-9854-8C59CB6AA4D5}" dt="2024-03-01T14:23:32.118" v="40" actId="1036"/>
        <pc:sldMkLst>
          <pc:docMk/>
          <pc:sldMk cId="0" sldId="925"/>
        </pc:sldMkLst>
        <pc:spChg chg="add mod">
          <ac:chgData name="Charlotte Moss" userId="17b589c9-cb67-41ed-a894-f82ca12b573d" providerId="ADAL" clId="{9C5EDEFD-E74E-4BA8-9854-8C59CB6AA4D5}" dt="2024-03-01T14:23:32.118" v="40" actId="1036"/>
          <ac:spMkLst>
            <pc:docMk/>
            <pc:sldMk cId="0" sldId="925"/>
            <ac:spMk id="2" creationId="{BD621190-F854-CAF1-A1F3-76CC1E4C87A7}"/>
          </ac:spMkLst>
        </pc:spChg>
        <pc:spChg chg="del">
          <ac:chgData name="Charlotte Moss" userId="17b589c9-cb67-41ed-a894-f82ca12b573d" providerId="ADAL" clId="{9C5EDEFD-E74E-4BA8-9854-8C59CB6AA4D5}" dt="2024-03-01T14:23:21.645" v="18" actId="478"/>
          <ac:spMkLst>
            <pc:docMk/>
            <pc:sldMk cId="0" sldId="925"/>
            <ac:spMk id="3" creationId="{6DC42178-501A-44BF-9149-1C679CF37202}"/>
          </ac:spMkLst>
        </pc:spChg>
      </pc:sldChg>
      <pc:sldChg chg="addSp delSp modSp add mod">
        <pc:chgData name="Charlotte Moss" userId="17b589c9-cb67-41ed-a894-f82ca12b573d" providerId="ADAL" clId="{9C5EDEFD-E74E-4BA8-9854-8C59CB6AA4D5}" dt="2024-03-01T14:23:41.656" v="42"/>
        <pc:sldMkLst>
          <pc:docMk/>
          <pc:sldMk cId="2445490341" sldId="926"/>
        </pc:sldMkLst>
        <pc:spChg chg="add mod">
          <ac:chgData name="Charlotte Moss" userId="17b589c9-cb67-41ed-a894-f82ca12b573d" providerId="ADAL" clId="{9C5EDEFD-E74E-4BA8-9854-8C59CB6AA4D5}" dt="2024-03-01T14:23:41.656" v="42"/>
          <ac:spMkLst>
            <pc:docMk/>
            <pc:sldMk cId="2445490341" sldId="926"/>
            <ac:spMk id="2" creationId="{BC3E767A-22C6-6CAC-EEED-002673586E5B}"/>
          </ac:spMkLst>
        </pc:spChg>
        <pc:spChg chg="del">
          <ac:chgData name="Charlotte Moss" userId="17b589c9-cb67-41ed-a894-f82ca12b573d" providerId="ADAL" clId="{9C5EDEFD-E74E-4BA8-9854-8C59CB6AA4D5}" dt="2024-03-01T14:23:40.764" v="41" actId="478"/>
          <ac:spMkLst>
            <pc:docMk/>
            <pc:sldMk cId="2445490341" sldId="926"/>
            <ac:spMk id="3" creationId="{6DC42178-501A-44BF-9149-1C679CF37202}"/>
          </ac:spMkLst>
        </pc:spChg>
      </pc:sldChg>
      <pc:sldChg chg="modSp">
        <pc:chgData name="Charlotte Moss" userId="17b589c9-cb67-41ed-a894-f82ca12b573d" providerId="ADAL" clId="{9C5EDEFD-E74E-4BA8-9854-8C59CB6AA4D5}" dt="2024-03-01T14:45:16.513" v="67" actId="20577"/>
        <pc:sldMkLst>
          <pc:docMk/>
          <pc:sldMk cId="1120192868" sldId="938"/>
        </pc:sldMkLst>
        <pc:spChg chg="mod">
          <ac:chgData name="Charlotte Moss" userId="17b589c9-cb67-41ed-a894-f82ca12b573d" providerId="ADAL" clId="{9C5EDEFD-E74E-4BA8-9854-8C59CB6AA4D5}" dt="2024-03-01T14:45:16.513" v="67" actId="20577"/>
          <ac:spMkLst>
            <pc:docMk/>
            <pc:sldMk cId="1120192868" sldId="938"/>
            <ac:spMk id="76" creationId="{5FE1BBDB-912E-4F20-8888-A2E5D9919F3F}"/>
          </ac:spMkLst>
        </pc:spChg>
      </pc:sldChg>
      <pc:sldChg chg="addSp delSp modSp del mod">
        <pc:chgData name="Charlotte Moss" userId="17b589c9-cb67-41ed-a894-f82ca12b573d" providerId="ADAL" clId="{9C5EDEFD-E74E-4BA8-9854-8C59CB6AA4D5}" dt="2024-03-01T14:23:14.760" v="17" actId="47"/>
        <pc:sldMkLst>
          <pc:docMk/>
          <pc:sldMk cId="0" sldId="941"/>
        </pc:sldMkLst>
        <pc:spChg chg="add mod">
          <ac:chgData name="Charlotte Moss" userId="17b589c9-cb67-41ed-a894-f82ca12b573d" providerId="ADAL" clId="{9C5EDEFD-E74E-4BA8-9854-8C59CB6AA4D5}" dt="2024-03-01T14:21:00.791" v="14" actId="14100"/>
          <ac:spMkLst>
            <pc:docMk/>
            <pc:sldMk cId="0" sldId="941"/>
            <ac:spMk id="2" creationId="{C8059C9F-BB8C-47D8-87CD-6D91DAB175DC}"/>
          </ac:spMkLst>
        </pc:spChg>
        <pc:spChg chg="del mod">
          <ac:chgData name="Charlotte Moss" userId="17b589c9-cb67-41ed-a894-f82ca12b573d" providerId="ADAL" clId="{9C5EDEFD-E74E-4BA8-9854-8C59CB6AA4D5}" dt="2024-03-01T14:20:46.595" v="5" actId="478"/>
          <ac:spMkLst>
            <pc:docMk/>
            <pc:sldMk cId="0" sldId="941"/>
            <ac:spMk id="3" creationId="{6DC42178-501A-44BF-9149-1C679CF37202}"/>
          </ac:spMkLst>
        </pc:spChg>
      </pc:sldChg>
      <pc:sldChg chg="del">
        <pc:chgData name="Charlotte Moss" userId="17b589c9-cb67-41ed-a894-f82ca12b573d" providerId="ADAL" clId="{9C5EDEFD-E74E-4BA8-9854-8C59CB6AA4D5}" dt="2024-03-01T14:23:13.747" v="16" actId="47"/>
        <pc:sldMkLst>
          <pc:docMk/>
          <pc:sldMk cId="2102332668" sldId="942"/>
        </pc:sldMkLst>
      </pc:sldChg>
      <pc:sldChg chg="modSp mod modNotesTx">
        <pc:chgData name="Charlotte Moss" userId="17b589c9-cb67-41ed-a894-f82ca12b573d" providerId="ADAL" clId="{9C5EDEFD-E74E-4BA8-9854-8C59CB6AA4D5}" dt="2024-03-01T14:51:03.946" v="70" actId="20577"/>
        <pc:sldMkLst>
          <pc:docMk/>
          <pc:sldMk cId="1111035953" sldId="946"/>
        </pc:sldMkLst>
        <pc:spChg chg="mod">
          <ac:chgData name="Charlotte Moss" userId="17b589c9-cb67-41ed-a894-f82ca12b573d" providerId="ADAL" clId="{9C5EDEFD-E74E-4BA8-9854-8C59CB6AA4D5}" dt="2024-03-01T14:51:03.946" v="70" actId="20577"/>
          <ac:spMkLst>
            <pc:docMk/>
            <pc:sldMk cId="1111035953" sldId="946"/>
            <ac:spMk id="20" creationId="{61558AC7-FD68-4E3F-8517-700B31B40F0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01/03/2024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biel-bienne.ch/de/schulferien.html/196"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i="0" strike="noStrike" spc="-1" dirty="0">
                <a:solidFill>
                  <a:srgbClr val="002060"/>
                </a:solidFill>
                <a:latin typeface="Century Gothic"/>
                <a:ea typeface="Century Gothic"/>
              </a:rPr>
              <a:t>[-</a:t>
            </a:r>
            <a:r>
              <a:rPr lang="en-GB" sz="1200" b="1" i="0" strike="noStrike" spc="-1" dirty="0" err="1">
                <a:solidFill>
                  <a:srgbClr val="002060"/>
                </a:solidFill>
                <a:latin typeface="Century Gothic"/>
                <a:ea typeface="Century Gothic"/>
              </a:rPr>
              <a:t>tion</a:t>
            </a:r>
            <a:r>
              <a:rPr lang="en-GB" sz="1200" b="1" i="0" strike="noStrike" spc="-1" dirty="0">
                <a:solidFill>
                  <a:srgbClr val="002060"/>
                </a:solidFill>
                <a:latin typeface="Century Gothic"/>
                <a:ea typeface="Century Gothic"/>
              </a:rPr>
              <a:t>]  Information </a:t>
            </a:r>
            <a:r>
              <a:rPr lang="en-GB" sz="1200" b="0" i="0" strike="noStrike" spc="-1" dirty="0">
                <a:solidFill>
                  <a:srgbClr val="002060"/>
                </a:solidFill>
                <a:latin typeface="Century Gothic"/>
                <a:ea typeface="Century Gothic"/>
              </a:rPr>
              <a:t>[465] </a:t>
            </a:r>
            <a:r>
              <a:rPr lang="en-GB" sz="1200" b="1" i="0" strike="noStrike" spc="-1" dirty="0">
                <a:solidFill>
                  <a:srgbClr val="002060"/>
                </a:solidFill>
                <a:latin typeface="Century Gothic"/>
                <a:ea typeface="Century Gothic"/>
              </a:rPr>
              <a:t>Tradition </a:t>
            </a:r>
            <a:r>
              <a:rPr lang="en-GB" sz="1200" b="0" i="0" strike="noStrike" spc="-1" dirty="0">
                <a:solidFill>
                  <a:srgbClr val="002060"/>
                </a:solidFill>
                <a:latin typeface="Century Gothic"/>
                <a:ea typeface="Century Gothic"/>
              </a:rPr>
              <a:t>[1650] </a:t>
            </a:r>
            <a:r>
              <a:rPr lang="en-GB" sz="1200" b="1" i="0" strike="noStrike" spc="-1" dirty="0">
                <a:solidFill>
                  <a:srgbClr val="002060"/>
                </a:solidFill>
                <a:latin typeface="Century Gothic"/>
                <a:ea typeface="Century Gothic"/>
              </a:rPr>
              <a:t>Position </a:t>
            </a:r>
            <a:r>
              <a:rPr lang="en-GB" sz="1200" b="0" i="0" strike="noStrike" spc="-1" dirty="0">
                <a:solidFill>
                  <a:srgbClr val="002060"/>
                </a:solidFill>
                <a:latin typeface="Century Gothic"/>
                <a:ea typeface="Century Gothic"/>
              </a:rPr>
              <a:t>[944] </a:t>
            </a:r>
            <a:r>
              <a:rPr lang="en-GB" sz="1200" b="1" i="0" strike="noStrike" spc="-1" dirty="0">
                <a:solidFill>
                  <a:srgbClr val="002060"/>
                </a:solidFill>
                <a:latin typeface="Century Gothic"/>
                <a:ea typeface="Century Gothic"/>
              </a:rPr>
              <a:t>international</a:t>
            </a:r>
            <a:r>
              <a:rPr lang="en-GB" sz="1200" b="1" i="0" strike="noStrike" spc="-1" baseline="0" dirty="0">
                <a:solidFill>
                  <a:srgbClr val="002060"/>
                </a:solidFill>
                <a:latin typeface="Century Gothic"/>
                <a:ea typeface="Century Gothic"/>
              </a:rPr>
              <a:t> </a:t>
            </a:r>
            <a:r>
              <a:rPr lang="en-GB" sz="1200" b="0" i="0" strike="noStrike" spc="-1" dirty="0">
                <a:solidFill>
                  <a:srgbClr val="002060"/>
                </a:solidFill>
                <a:latin typeface="Century Gothic"/>
                <a:ea typeface="Century Gothic"/>
              </a:rPr>
              <a:t>[426] </a:t>
            </a:r>
            <a:r>
              <a:rPr lang="en-GB" sz="1200" b="1" i="0" strike="noStrike" spc="-1" dirty="0" err="1">
                <a:solidFill>
                  <a:srgbClr val="002060"/>
                </a:solidFill>
                <a:latin typeface="Century Gothic"/>
                <a:ea typeface="Century Gothic"/>
              </a:rPr>
              <a:t>funktionieren</a:t>
            </a:r>
            <a:r>
              <a:rPr lang="en-GB" sz="1200" b="1" i="0" strike="noStrike" spc="-1" dirty="0">
                <a:solidFill>
                  <a:srgbClr val="002060"/>
                </a:solidFill>
                <a:latin typeface="Century Gothic"/>
                <a:ea typeface="Century Gothic"/>
              </a:rPr>
              <a:t> </a:t>
            </a:r>
            <a:r>
              <a:rPr lang="en-GB" sz="1200" b="0" i="0" strike="noStrike" spc="-1" dirty="0">
                <a:solidFill>
                  <a:srgbClr val="002060"/>
                </a:solidFill>
                <a:latin typeface="Century Gothic"/>
                <a:ea typeface="Century Gothic"/>
              </a:rPr>
              <a:t>[677] </a:t>
            </a: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err="1">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800" b="1" i="0" u="none" strike="noStrike" dirty="0">
                <a:solidFill>
                  <a:srgbClr val="002060"/>
                </a:solidFill>
                <a:effectLst/>
                <a:latin typeface="Century Gothic" panose="020B0502020202020204" pitchFamily="34" charset="0"/>
              </a:rPr>
              <a:t>er/sie/es möchte </a:t>
            </a:r>
            <a:r>
              <a:rPr lang="de-DE" sz="1800" b="0" i="0" u="none" strike="noStrike" dirty="0">
                <a:solidFill>
                  <a:srgbClr val="002060"/>
                </a:solidFill>
                <a:effectLst/>
                <a:latin typeface="Century Gothic" panose="020B0502020202020204" pitchFamily="34" charset="0"/>
              </a:rPr>
              <a:t>[n/a]</a:t>
            </a:r>
            <a:r>
              <a:rPr lang="de-DE" dirty="0"/>
              <a:t> </a:t>
            </a:r>
          </a:p>
          <a:p>
            <a:pPr marL="216000" indent="-216000">
              <a:lnSpc>
                <a:spcPct val="100000"/>
              </a:lnSpc>
            </a:pPr>
            <a:r>
              <a:rPr lang="it-IT" sz="1200" b="0" i="0" strike="noStrike" spc="-1" dirty="0" err="1">
                <a:solidFill>
                  <a:srgbClr val="002060"/>
                </a:solidFill>
                <a:latin typeface="Century Gothic"/>
                <a:ea typeface="Century Gothic"/>
              </a:rPr>
              <a:t>Revisit</a:t>
            </a:r>
            <a:r>
              <a:rPr lang="it-IT" sz="1200" b="0" i="0" strike="noStrike" spc="-1" dirty="0">
                <a:solidFill>
                  <a:srgbClr val="002060"/>
                </a:solidFill>
                <a:latin typeface="Century Gothic"/>
                <a:ea typeface="Century Gothic"/>
              </a:rPr>
              <a:t> 1: </a:t>
            </a:r>
            <a:r>
              <a:rPr lang="de-DE" sz="1800" b="0" i="0" u="none" strike="noStrike" dirty="0">
                <a:solidFill>
                  <a:srgbClr val="002060"/>
                </a:solidFill>
                <a:effectLst/>
                <a:latin typeface="Century Gothic" panose="020B0502020202020204" pitchFamily="34" charset="0"/>
              </a:rPr>
              <a:t>besuchen [820] bleiben [113] Gitarre [n/a] Oma [2175] </a:t>
            </a:r>
          </a:p>
          <a:p>
            <a:pPr marL="216000" indent="-216000">
              <a:lnSpc>
                <a:spcPct val="100000"/>
              </a:lnSpc>
            </a:pPr>
            <a:r>
              <a:rPr lang="de-DE" sz="1200" b="0" i="0" strike="noStrike" spc="-1" dirty="0" err="1">
                <a:solidFill>
                  <a:srgbClr val="002060"/>
                </a:solidFill>
                <a:latin typeface="Century Gothic"/>
                <a:ea typeface="Century Gothic"/>
              </a:rPr>
              <a:t>Revisit</a:t>
            </a:r>
            <a:r>
              <a:rPr lang="de-DE" sz="1200" b="0" i="0" strike="noStrike" spc="-1" dirty="0">
                <a:solidFill>
                  <a:srgbClr val="002060"/>
                </a:solidFill>
                <a:latin typeface="Century Gothic"/>
                <a:ea typeface="Century Gothic"/>
              </a:rPr>
              <a:t> 2:</a:t>
            </a:r>
            <a:r>
              <a:rPr lang="de-DE" sz="1200" b="1" i="0" strike="noStrike" spc="-1" dirty="0">
                <a:solidFill>
                  <a:srgbClr val="002060"/>
                </a:solidFill>
                <a:latin typeface="Century Gothic"/>
                <a:ea typeface="Century Gothic"/>
              </a:rPr>
              <a:t> </a:t>
            </a:r>
            <a:r>
              <a:rPr lang="de-DE" sz="1800" b="0" i="0" u="none" strike="noStrike" dirty="0">
                <a:solidFill>
                  <a:srgbClr val="002060"/>
                </a:solidFill>
                <a:effectLst/>
                <a:latin typeface="Century Gothic" panose="020B0502020202020204" pitchFamily="34" charset="0"/>
              </a:rPr>
              <a:t>benutzen [1119] spielen [205] Sport [945]  zu Hause [n/a]</a:t>
            </a:r>
            <a:r>
              <a:rPr lang="de-DE" dirty="0"/>
              <a:t> </a:t>
            </a: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a:t>
            </a:r>
            <a:r>
              <a:rPr lang="en-GB" sz="1200" b="0" strike="noStrike" spc="-1" baseline="0" dirty="0">
                <a:solidFill>
                  <a:srgbClr val="000000"/>
                </a:solidFill>
                <a:latin typeface="+mn-lt"/>
                <a:ea typeface="Calibri"/>
              </a:rPr>
              <a:t> </a:t>
            </a:r>
            <a:r>
              <a:rPr lang="en-GB" sz="1200" b="0" strike="noStrike" spc="-1" baseline="0" dirty="0" err="1">
                <a:solidFill>
                  <a:srgbClr val="000000"/>
                </a:solidFill>
                <a:latin typeface="+mn-lt"/>
                <a:ea typeface="Calibri"/>
              </a:rPr>
              <a:t>möchte</a:t>
            </a:r>
            <a:r>
              <a:rPr lang="en-GB" sz="1200" b="0" strike="noStrike" spc="-1" baseline="0" dirty="0">
                <a:solidFill>
                  <a:srgbClr val="000000"/>
                </a:solidFill>
                <a:latin typeface="+mn-lt"/>
                <a:ea typeface="Calibri"/>
              </a:rPr>
              <a:t> in the first and third persons and in positive and negative sentences, contrasting </a:t>
            </a:r>
            <a:r>
              <a:rPr lang="en-GB" sz="1200" b="0" strike="noStrike" spc="-1" baseline="0" dirty="0" err="1">
                <a:solidFill>
                  <a:srgbClr val="000000"/>
                </a:solidFill>
                <a:latin typeface="+mn-lt"/>
                <a:ea typeface="Calibri"/>
              </a:rPr>
              <a:t>möchte</a:t>
            </a:r>
            <a:r>
              <a:rPr lang="en-GB" sz="1200" b="0" strike="noStrike" spc="-1" baseline="0" dirty="0">
                <a:solidFill>
                  <a:srgbClr val="000000"/>
                </a:solidFill>
                <a:latin typeface="+mn-lt"/>
                <a:ea typeface="Calibri"/>
              </a:rPr>
              <a:t>… and  </a:t>
            </a:r>
            <a:r>
              <a:rPr lang="en-GB" sz="1200" b="0" strike="noStrike" spc="-1" baseline="0" dirty="0" err="1">
                <a:solidFill>
                  <a:srgbClr val="000000"/>
                </a:solidFill>
                <a:latin typeface="+mn-lt"/>
                <a:ea typeface="Calibri"/>
              </a:rPr>
              <a:t>möchte</a:t>
            </a:r>
            <a:r>
              <a:rPr lang="en-GB" sz="1200" b="0" strike="noStrike" spc="-1" baseline="0" dirty="0">
                <a:solidFill>
                  <a:srgbClr val="000000"/>
                </a:solidFill>
                <a:latin typeface="+mn-lt"/>
                <a:ea typeface="Calibri"/>
              </a:rPr>
              <a:t> </a:t>
            </a:r>
            <a:r>
              <a:rPr lang="en-GB" sz="1200" b="0" strike="noStrike" spc="-1" baseline="0" dirty="0" err="1">
                <a:solidFill>
                  <a:srgbClr val="000000"/>
                </a:solidFill>
                <a:latin typeface="+mn-lt"/>
                <a:ea typeface="Calibri"/>
              </a:rPr>
              <a:t>ein</a:t>
            </a:r>
            <a:r>
              <a:rPr lang="en-GB" sz="1200" b="0" strike="noStrike" spc="-1" baseline="0" dirty="0">
                <a:solidFill>
                  <a:srgbClr val="000000"/>
                </a:solidFill>
                <a:latin typeface="+mn-lt"/>
                <a:ea typeface="Calibri"/>
              </a:rPr>
              <a:t>… with </a:t>
            </a:r>
            <a:r>
              <a:rPr lang="en-GB" sz="1200" b="0" strike="noStrike" spc="-1" baseline="0" dirty="0" err="1">
                <a:solidFill>
                  <a:srgbClr val="000000"/>
                </a:solidFill>
                <a:latin typeface="+mn-lt"/>
                <a:ea typeface="Calibri"/>
              </a:rPr>
              <a:t>möchte</a:t>
            </a:r>
            <a:r>
              <a:rPr lang="en-GB" sz="1200" b="0" strike="noStrike" spc="-1" baseline="0" dirty="0">
                <a:solidFill>
                  <a:srgbClr val="000000"/>
                </a:solidFill>
                <a:latin typeface="+mn-lt"/>
                <a:ea typeface="Calibri"/>
              </a:rPr>
              <a:t> </a:t>
            </a:r>
            <a:r>
              <a:rPr lang="en-GB" sz="1200" b="0" strike="noStrike" spc="-1" baseline="0" dirty="0" err="1">
                <a:solidFill>
                  <a:srgbClr val="000000"/>
                </a:solidFill>
                <a:latin typeface="+mn-lt"/>
                <a:ea typeface="Calibri"/>
              </a:rPr>
              <a:t>nicht</a:t>
            </a:r>
            <a:r>
              <a:rPr lang="en-GB" sz="1200" b="0" strike="noStrike" spc="-1" baseline="0" dirty="0">
                <a:solidFill>
                  <a:srgbClr val="000000"/>
                </a:solidFill>
                <a:latin typeface="+mn-lt"/>
                <a:ea typeface="Calibri"/>
              </a:rPr>
              <a:t>… and </a:t>
            </a:r>
            <a:r>
              <a:rPr lang="en-GB" sz="1200" b="0" strike="noStrike" spc="-1" baseline="0" dirty="0" err="1">
                <a:solidFill>
                  <a:srgbClr val="000000"/>
                </a:solidFill>
                <a:latin typeface="+mn-lt"/>
                <a:ea typeface="Calibri"/>
              </a:rPr>
              <a:t>möchte</a:t>
            </a:r>
            <a:r>
              <a:rPr lang="en-GB" sz="1200" b="0" strike="noStrike" spc="-1" baseline="0" dirty="0">
                <a:solidFill>
                  <a:srgbClr val="000000"/>
                </a:solidFill>
                <a:latin typeface="+mn-lt"/>
                <a:ea typeface="Calibri"/>
              </a:rPr>
              <a:t> </a:t>
            </a:r>
            <a:r>
              <a:rPr lang="en-GB" sz="1200" b="0" strike="noStrike" spc="-1" baseline="0" dirty="0" err="1">
                <a:solidFill>
                  <a:srgbClr val="000000"/>
                </a:solidFill>
                <a:latin typeface="+mn-lt"/>
                <a:ea typeface="Calibri"/>
              </a:rPr>
              <a:t>kein</a:t>
            </a:r>
            <a:r>
              <a:rPr lang="en-GB" sz="1200" b="0" strike="noStrike" spc="-1" baseline="0" dirty="0">
                <a:solidFill>
                  <a:srgbClr val="000000"/>
                </a:solidFill>
                <a:latin typeface="+mn-lt"/>
                <a:ea typeface="Calibri"/>
              </a:rPr>
              <a:t>…</a:t>
            </a:r>
            <a:endParaRPr lang="en-GB" sz="1200" b="0" strike="noStrike" spc="-1" dirty="0">
              <a:solidFill>
                <a:srgbClr val="000000"/>
              </a:solidFill>
              <a:latin typeface="+mn-lt"/>
              <a:ea typeface="Calibri"/>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strike="noStrike" spc="-1" dirty="0">
                <a:solidFill>
                  <a:srgbClr val="000000"/>
                </a:solidFill>
                <a:latin typeface="Calibri"/>
              </a:rPr>
              <a:t>Use the first sentence</a:t>
            </a:r>
            <a:r>
              <a:rPr lang="en-GB" sz="1200" b="0" strike="noStrike" spc="-1" baseline="0" dirty="0">
                <a:solidFill>
                  <a:srgbClr val="000000"/>
                </a:solidFill>
                <a:latin typeface="Calibri"/>
              </a:rPr>
              <a:t> as an example. Click on the audio button to hear what </a:t>
            </a:r>
            <a:r>
              <a:rPr lang="en-GB" sz="1200" b="0" strike="noStrike" spc="-1" baseline="0" dirty="0" err="1">
                <a:solidFill>
                  <a:srgbClr val="000000"/>
                </a:solidFill>
                <a:latin typeface="Calibri"/>
              </a:rPr>
              <a:t>Lias</a:t>
            </a:r>
            <a:r>
              <a:rPr lang="en-GB" sz="1200" b="0" strike="noStrike" spc="-1" baseline="0" dirty="0">
                <a:solidFill>
                  <a:srgbClr val="000000"/>
                </a:solidFill>
                <a:latin typeface="Calibri"/>
              </a:rPr>
              <a:t> is saying to his mum. Based on the pronoun they hear, pupils decide who </a:t>
            </a:r>
            <a:r>
              <a:rPr lang="en-GB" sz="1200" b="0" strike="noStrike" spc="-1" baseline="0" dirty="0" err="1">
                <a:solidFill>
                  <a:srgbClr val="000000"/>
                </a:solidFill>
                <a:latin typeface="Calibri"/>
              </a:rPr>
              <a:t>Lias</a:t>
            </a:r>
            <a:r>
              <a:rPr lang="en-GB" sz="1200" b="0" strike="noStrike" spc="-1" baseline="0" dirty="0">
                <a:solidFill>
                  <a:srgbClr val="000000"/>
                </a:solidFill>
                <a:latin typeface="Calibri"/>
              </a:rPr>
              <a:t> is talking about, and then decide whether the sentence is positive or negative (would or wouldn’t like to). Click to play the sentence again and pupils try to understand the rest of the sentence. </a:t>
            </a:r>
            <a:r>
              <a:rPr lang="en-GB" b="0" baseline="0" dirty="0"/>
              <a:t>At the same time, by translating into English, students are reinforcing their knowledge of the two-verb rule and the difference in syntax between German and English.</a:t>
            </a:r>
            <a:endParaRPr lang="en-GB" b="0" dirty="0"/>
          </a:p>
          <a:p>
            <a:pPr marL="228600" indent="-228600">
              <a:lnSpc>
                <a:spcPct val="100000"/>
              </a:lnSpc>
              <a:buAutoNum type="arabicPeriod"/>
            </a:pPr>
            <a:r>
              <a:rPr lang="en-GB" sz="1200" b="0" strike="noStrike" spc="-1" baseline="0" dirty="0">
                <a:solidFill>
                  <a:srgbClr val="000000"/>
                </a:solidFill>
                <a:latin typeface="Calibri"/>
              </a:rPr>
              <a:t>Click to reveal the answers.</a:t>
            </a:r>
          </a:p>
          <a:p>
            <a:pPr marL="228600" indent="-228600">
              <a:lnSpc>
                <a:spcPct val="100000"/>
              </a:lnSpc>
              <a:buAutoNum type="arabicPeriod"/>
            </a:pPr>
            <a:r>
              <a:rPr lang="en-GB" sz="1200" b="0" strike="noStrike" spc="-1" dirty="0">
                <a:solidFill>
                  <a:srgbClr val="000000"/>
                </a:solidFill>
                <a:latin typeface="Calibri"/>
              </a:rPr>
              <a:t>Repeat</a:t>
            </a:r>
            <a:r>
              <a:rPr lang="en-GB" sz="1200" b="0" strike="noStrike" spc="-1" baseline="0" dirty="0">
                <a:solidFill>
                  <a:srgbClr val="000000"/>
                </a:solidFill>
                <a:latin typeface="Calibri"/>
              </a:rPr>
              <a:t> for the rest of the sentences.</a:t>
            </a:r>
            <a:endParaRPr lang="en-GB" sz="1200" b="0" strike="noStrike" spc="-1" dirty="0">
              <a:solidFill>
                <a:srgbClr val="000000"/>
              </a:solidFill>
              <a:latin typeface="Calibri"/>
            </a:endParaRP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b="1" baseline="0" dirty="0"/>
              <a:t>Note: </a:t>
            </a:r>
            <a:r>
              <a:rPr lang="en-GB" b="0" baseline="0" dirty="0"/>
              <a:t>This is broken down into three columns to support understanding, and also so that less proficient students will still have a sense of achievement, even if they are not able to understand the full meaning of every sentence.</a:t>
            </a:r>
            <a:endParaRPr lang="en-GB" sz="1200" b="0" strike="noStrike" spc="-1" dirty="0">
              <a:solidFill>
                <a:srgbClr val="000000"/>
              </a:solidFill>
              <a:latin typeface="Calibri"/>
            </a:endParaRP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216000" indent="-216000">
              <a:lnSpc>
                <a:spcPct val="100000"/>
              </a:lnSpc>
            </a:pPr>
            <a:r>
              <a:rPr lang="en-GB" sz="1200" b="0" strike="noStrike" spc="-1" dirty="0">
                <a:solidFill>
                  <a:srgbClr val="000000"/>
                </a:solidFill>
                <a:latin typeface="Calibri"/>
              </a:rPr>
              <a:t>E.g. Sie </a:t>
            </a:r>
            <a:r>
              <a:rPr lang="en-GB" sz="1200" b="0" strike="noStrike" spc="-1" dirty="0" err="1">
                <a:solidFill>
                  <a:srgbClr val="000000"/>
                </a:solidFill>
                <a:latin typeface="Calibri"/>
              </a:rPr>
              <a:t>möchte</a:t>
            </a:r>
            <a:r>
              <a:rPr lang="en-GB" sz="1200" b="0" strike="noStrike" spc="-1" dirty="0">
                <a:solidFill>
                  <a:srgbClr val="000000"/>
                </a:solidFill>
                <a:latin typeface="Calibri"/>
              </a:rPr>
              <a:t> </a:t>
            </a:r>
            <a:r>
              <a:rPr lang="en-GB" sz="1200" b="0" strike="noStrike" spc="-1" dirty="0" err="1">
                <a:solidFill>
                  <a:srgbClr val="000000"/>
                </a:solidFill>
                <a:latin typeface="Calibri"/>
              </a:rPr>
              <a:t>auch</a:t>
            </a:r>
            <a:r>
              <a:rPr lang="en-GB" sz="1200" b="0" strike="noStrike" spc="-1" dirty="0">
                <a:solidFill>
                  <a:srgbClr val="000000"/>
                </a:solidFill>
                <a:latin typeface="Calibri"/>
              </a:rPr>
              <a:t> Oma </a:t>
            </a:r>
            <a:r>
              <a:rPr lang="en-GB" sz="1200" b="0" strike="noStrike" spc="-1" dirty="0" err="1">
                <a:solidFill>
                  <a:srgbClr val="000000"/>
                </a:solidFill>
                <a:latin typeface="Calibri"/>
              </a:rPr>
              <a:t>besuchen</a:t>
            </a:r>
            <a:r>
              <a:rPr lang="en-GB" sz="1200" b="0" strike="noStrike" spc="-1" dirty="0">
                <a:solidFill>
                  <a:srgbClr val="000000"/>
                </a:solidFill>
                <a:latin typeface="Calibri"/>
              </a:rPr>
              <a:t>.</a:t>
            </a:r>
          </a:p>
          <a:p>
            <a:pPr marL="216000" indent="-216000">
              <a:lnSpc>
                <a:spcPct val="100000"/>
              </a:lnSpc>
            </a:pPr>
            <a:r>
              <a:rPr lang="en-GB" sz="1200" b="0" strike="noStrike" spc="-1" dirty="0">
                <a:solidFill>
                  <a:srgbClr val="000000"/>
                </a:solidFill>
                <a:latin typeface="Calibri"/>
              </a:rPr>
              <a:t>1. Sie </a:t>
            </a:r>
            <a:r>
              <a:rPr lang="en-GB" sz="1200" b="0" strike="noStrike" spc="-1" dirty="0" err="1">
                <a:solidFill>
                  <a:srgbClr val="000000"/>
                </a:solidFill>
                <a:latin typeface="Calibri"/>
              </a:rPr>
              <a:t>möchte</a:t>
            </a:r>
            <a:r>
              <a:rPr lang="en-GB" sz="1200" b="0" strike="noStrike" spc="-1" dirty="0">
                <a:solidFill>
                  <a:srgbClr val="000000"/>
                </a:solidFill>
                <a:latin typeface="Calibri"/>
              </a:rPr>
              <a:t> </a:t>
            </a:r>
            <a:r>
              <a:rPr lang="en-GB" sz="1200" b="0" strike="noStrike" spc="-1" dirty="0" err="1">
                <a:solidFill>
                  <a:srgbClr val="000000"/>
                </a:solidFill>
                <a:latin typeface="Calibri"/>
              </a:rPr>
              <a:t>kein</a:t>
            </a:r>
            <a:r>
              <a:rPr lang="en-GB" sz="1200" b="0" strike="noStrike" spc="-1" dirty="0">
                <a:solidFill>
                  <a:srgbClr val="000000"/>
                </a:solidFill>
                <a:latin typeface="Calibri"/>
              </a:rPr>
              <a:t> Problem </a:t>
            </a:r>
            <a:r>
              <a:rPr lang="en-GB" sz="1200" b="0" strike="noStrike" spc="-1" dirty="0" err="1">
                <a:solidFill>
                  <a:srgbClr val="000000"/>
                </a:solidFill>
                <a:latin typeface="Calibri"/>
              </a:rPr>
              <a:t>haben</a:t>
            </a:r>
            <a:r>
              <a:rPr lang="en-GB" sz="1200" b="0" strike="noStrike" spc="-1" dirty="0">
                <a:solidFill>
                  <a:srgbClr val="000000"/>
                </a:solidFill>
                <a:latin typeface="Calibri"/>
              </a:rPr>
              <a:t>.</a:t>
            </a:r>
          </a:p>
          <a:p>
            <a:pPr marL="216000" indent="-216000">
              <a:lnSpc>
                <a:spcPct val="100000"/>
              </a:lnSpc>
            </a:pPr>
            <a:r>
              <a:rPr lang="en-GB" sz="1200" b="0" strike="noStrike" spc="-1" dirty="0">
                <a:solidFill>
                  <a:srgbClr val="000000"/>
                </a:solidFill>
                <a:latin typeface="Calibri"/>
              </a:rPr>
              <a:t>2.</a:t>
            </a:r>
            <a:r>
              <a:rPr lang="en-GB" sz="1200" b="0" strike="noStrike" spc="-1" baseline="0" dirty="0">
                <a:solidFill>
                  <a:srgbClr val="000000"/>
                </a:solidFill>
                <a:latin typeface="Calibri"/>
              </a:rPr>
              <a:t> Ich </a:t>
            </a:r>
            <a:r>
              <a:rPr lang="en-GB" sz="1200" b="0" strike="noStrike" spc="-1" baseline="0" dirty="0" err="1">
                <a:solidFill>
                  <a:srgbClr val="000000"/>
                </a:solidFill>
                <a:latin typeface="Calibri"/>
              </a:rPr>
              <a:t>möchte</a:t>
            </a:r>
            <a:r>
              <a:rPr lang="en-GB" sz="1200" b="0" strike="noStrike" spc="-1" baseline="0" dirty="0">
                <a:solidFill>
                  <a:srgbClr val="000000"/>
                </a:solidFill>
                <a:latin typeface="Calibri"/>
              </a:rPr>
              <a:t> </a:t>
            </a:r>
            <a:r>
              <a:rPr lang="en-GB" sz="1200" b="0" strike="noStrike" spc="-1" baseline="0" dirty="0" err="1">
                <a:solidFill>
                  <a:srgbClr val="000000"/>
                </a:solidFill>
                <a:latin typeface="Calibri"/>
              </a:rPr>
              <a:t>mit</a:t>
            </a:r>
            <a:r>
              <a:rPr lang="en-GB" sz="1200" b="0" strike="noStrike" spc="-1" baseline="0" dirty="0">
                <a:solidFill>
                  <a:srgbClr val="000000"/>
                </a:solidFill>
                <a:latin typeface="Calibri"/>
              </a:rPr>
              <a:t> Gabriel </a:t>
            </a:r>
            <a:r>
              <a:rPr lang="en-GB" sz="1200" b="0" strike="noStrike" spc="-1" baseline="0" dirty="0" err="1">
                <a:solidFill>
                  <a:srgbClr val="000000"/>
                </a:solidFill>
                <a:latin typeface="Calibri"/>
              </a:rPr>
              <a:t>spielen</a:t>
            </a:r>
            <a:r>
              <a:rPr lang="en-GB" sz="1200" b="0" strike="noStrike" spc="-1" baseline="0" dirty="0">
                <a:solidFill>
                  <a:srgbClr val="000000"/>
                </a:solidFill>
                <a:latin typeface="Calibri"/>
              </a:rPr>
              <a:t>.</a:t>
            </a:r>
          </a:p>
          <a:p>
            <a:pPr marL="216000" indent="-216000">
              <a:lnSpc>
                <a:spcPct val="100000"/>
              </a:lnSpc>
            </a:pPr>
            <a:r>
              <a:rPr lang="en-GB" sz="1200" b="0" strike="noStrike" spc="-1" baseline="0" dirty="0">
                <a:solidFill>
                  <a:srgbClr val="000000"/>
                </a:solidFill>
                <a:latin typeface="Calibri"/>
              </a:rPr>
              <a:t>3. Ich </a:t>
            </a:r>
            <a:r>
              <a:rPr lang="en-GB" sz="1200" b="0" strike="noStrike" spc="-1" baseline="0" dirty="0" err="1">
                <a:solidFill>
                  <a:srgbClr val="000000"/>
                </a:solidFill>
                <a:latin typeface="Calibri"/>
              </a:rPr>
              <a:t>möchte</a:t>
            </a:r>
            <a:r>
              <a:rPr lang="en-GB" sz="1200" b="0" strike="noStrike" spc="-1" baseline="0" dirty="0">
                <a:solidFill>
                  <a:srgbClr val="000000"/>
                </a:solidFill>
                <a:latin typeface="Calibri"/>
              </a:rPr>
              <a:t> </a:t>
            </a:r>
            <a:r>
              <a:rPr lang="en-GB" sz="1200" b="0" strike="noStrike" spc="-1" baseline="0" dirty="0" err="1">
                <a:solidFill>
                  <a:srgbClr val="000000"/>
                </a:solidFill>
                <a:latin typeface="Calibri"/>
              </a:rPr>
              <a:t>eine</a:t>
            </a:r>
            <a:r>
              <a:rPr lang="en-GB" sz="1200" b="0" strike="noStrike" spc="-1" baseline="0" dirty="0">
                <a:solidFill>
                  <a:srgbClr val="000000"/>
                </a:solidFill>
                <a:latin typeface="Calibri"/>
              </a:rPr>
              <a:t> </a:t>
            </a:r>
            <a:r>
              <a:rPr lang="en-GB" sz="1200" b="0" strike="noStrike" spc="-1" baseline="0" dirty="0" err="1">
                <a:solidFill>
                  <a:srgbClr val="000000"/>
                </a:solidFill>
                <a:latin typeface="Calibri"/>
              </a:rPr>
              <a:t>Liste</a:t>
            </a:r>
            <a:r>
              <a:rPr lang="en-GB" sz="1200" b="0" strike="noStrike" spc="-1" baseline="0" dirty="0">
                <a:solidFill>
                  <a:srgbClr val="000000"/>
                </a:solidFill>
                <a:latin typeface="Calibri"/>
              </a:rPr>
              <a:t> </a:t>
            </a:r>
            <a:r>
              <a:rPr lang="en-GB" sz="1200" b="0" strike="noStrike" spc="-1" baseline="0" dirty="0" err="1">
                <a:solidFill>
                  <a:srgbClr val="000000"/>
                </a:solidFill>
                <a:latin typeface="Calibri"/>
              </a:rPr>
              <a:t>benutzen</a:t>
            </a:r>
            <a:r>
              <a:rPr lang="en-GB" sz="1200" b="0" strike="noStrike" spc="-1" baseline="0" dirty="0">
                <a:solidFill>
                  <a:srgbClr val="000000"/>
                </a:solidFill>
                <a:latin typeface="Calibri"/>
              </a:rPr>
              <a:t>.</a:t>
            </a:r>
          </a:p>
          <a:p>
            <a:pPr marL="216000" indent="-216000">
              <a:lnSpc>
                <a:spcPct val="100000"/>
              </a:lnSpc>
            </a:pPr>
            <a:r>
              <a:rPr lang="en-GB" sz="1200" b="0" strike="noStrike" spc="-1" baseline="0" dirty="0">
                <a:solidFill>
                  <a:srgbClr val="000000"/>
                </a:solidFill>
                <a:latin typeface="Calibri"/>
              </a:rPr>
              <a:t>4. Sie </a:t>
            </a:r>
            <a:r>
              <a:rPr lang="en-GB" sz="1200" b="0" strike="noStrike" spc="-1" baseline="0" dirty="0" err="1">
                <a:solidFill>
                  <a:srgbClr val="000000"/>
                </a:solidFill>
                <a:latin typeface="Calibri"/>
              </a:rPr>
              <a:t>möchte</a:t>
            </a:r>
            <a:r>
              <a:rPr lang="en-GB" sz="1200" b="0" strike="noStrike" spc="-1" baseline="0" dirty="0">
                <a:solidFill>
                  <a:srgbClr val="000000"/>
                </a:solidFill>
                <a:latin typeface="Calibri"/>
              </a:rPr>
              <a:t> </a:t>
            </a:r>
            <a:r>
              <a:rPr lang="en-GB" sz="1200" b="0" strike="noStrike" spc="-1" baseline="0" dirty="0" err="1">
                <a:solidFill>
                  <a:srgbClr val="000000"/>
                </a:solidFill>
                <a:latin typeface="Calibri"/>
              </a:rPr>
              <a:t>nicht</a:t>
            </a:r>
            <a:r>
              <a:rPr lang="en-GB" sz="1200" b="0" strike="noStrike" spc="-1" baseline="0" dirty="0">
                <a:solidFill>
                  <a:srgbClr val="000000"/>
                </a:solidFill>
                <a:latin typeface="Calibri"/>
              </a:rPr>
              <a:t> </a:t>
            </a:r>
            <a:r>
              <a:rPr lang="en-GB" sz="1200" b="0" strike="noStrike" spc="-1" baseline="0" dirty="0" err="1">
                <a:solidFill>
                  <a:srgbClr val="000000"/>
                </a:solidFill>
                <a:latin typeface="Calibri"/>
              </a:rPr>
              <a:t>schreiben</a:t>
            </a:r>
            <a:r>
              <a:rPr lang="en-GB" sz="1200" b="0" strike="noStrike" spc="-1" baseline="0" dirty="0">
                <a:solidFill>
                  <a:srgbClr val="000000"/>
                </a:solidFill>
                <a:latin typeface="Calibri"/>
              </a:rPr>
              <a:t>.</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0" strike="noStrike" spc="-1" baseline="0" dirty="0">
                <a:solidFill>
                  <a:srgbClr val="000000"/>
                </a:solidFill>
                <a:latin typeface="Calibri"/>
              </a:rPr>
              <a:t>5. Ich </a:t>
            </a:r>
            <a:r>
              <a:rPr lang="en-GB" sz="1200" b="0" strike="noStrike" spc="-1" baseline="0" dirty="0" err="1">
                <a:solidFill>
                  <a:srgbClr val="000000"/>
                </a:solidFill>
                <a:latin typeface="Calibri"/>
              </a:rPr>
              <a:t>möchte</a:t>
            </a:r>
            <a:r>
              <a:rPr lang="en-GB" sz="1200" b="0" strike="noStrike" spc="-1" baseline="0" dirty="0">
                <a:solidFill>
                  <a:srgbClr val="000000"/>
                </a:solidFill>
                <a:latin typeface="+mn-lt"/>
              </a:rPr>
              <a:t> </a:t>
            </a:r>
            <a:r>
              <a:rPr lang="en-GB" sz="1200" b="0" strike="noStrike" spc="-1" baseline="0" dirty="0" err="1">
                <a:solidFill>
                  <a:srgbClr val="000000"/>
                </a:solidFill>
                <a:latin typeface="+mn-lt"/>
              </a:rPr>
              <a:t>keine</a:t>
            </a:r>
            <a:r>
              <a:rPr lang="en-GB" sz="1200" b="0" strike="noStrike" spc="-1" baseline="0" dirty="0">
                <a:solidFill>
                  <a:srgbClr val="000000"/>
                </a:solidFill>
                <a:latin typeface="+mn-lt"/>
              </a:rPr>
              <a:t> </a:t>
            </a:r>
            <a:r>
              <a:rPr lang="en-GB" sz="1200" b="0" strike="noStrike" spc="-1" baseline="0" dirty="0" err="1">
                <a:solidFill>
                  <a:srgbClr val="000000"/>
                </a:solidFill>
                <a:latin typeface="+mn-lt"/>
              </a:rPr>
              <a:t>Gitarre</a:t>
            </a:r>
            <a:r>
              <a:rPr lang="en-GB" sz="1200" b="0" strike="noStrike" spc="-1" baseline="0" dirty="0">
                <a:solidFill>
                  <a:srgbClr val="000000"/>
                </a:solidFill>
                <a:latin typeface="+mn-lt"/>
              </a:rPr>
              <a:t> </a:t>
            </a:r>
            <a:r>
              <a:rPr lang="en-GB" sz="1200" b="0" strike="noStrike" spc="-1" baseline="0" dirty="0" err="1">
                <a:solidFill>
                  <a:srgbClr val="000000"/>
                </a:solidFill>
                <a:latin typeface="+mn-lt"/>
              </a:rPr>
              <a:t>spielen</a:t>
            </a:r>
            <a:r>
              <a:rPr lang="en-GB" sz="1200" b="0" strike="noStrike" spc="-1" baseline="0" dirty="0">
                <a:solidFill>
                  <a:srgbClr val="000000"/>
                </a:solidFill>
                <a:latin typeface="+mn-lt"/>
              </a:rPr>
              <a:t>.</a:t>
            </a: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0" strike="noStrike" spc="-1" baseline="0" dirty="0">
                <a:solidFill>
                  <a:srgbClr val="000000"/>
                </a:solidFill>
                <a:latin typeface="Calibri"/>
              </a:rPr>
              <a:t>6. Sie </a:t>
            </a:r>
            <a:r>
              <a:rPr lang="en-GB" sz="1200" b="0" strike="noStrike" spc="-1" baseline="0" dirty="0" err="1">
                <a:solidFill>
                  <a:srgbClr val="000000"/>
                </a:solidFill>
                <a:latin typeface="Calibri"/>
              </a:rPr>
              <a:t>möchte</a:t>
            </a:r>
            <a:r>
              <a:rPr lang="en-GB" sz="1200" b="0" strike="noStrike" spc="-1" baseline="0" dirty="0">
                <a:solidFill>
                  <a:srgbClr val="000000"/>
                </a:solidFill>
                <a:latin typeface="+mn-lt"/>
              </a:rPr>
              <a:t> </a:t>
            </a:r>
            <a:r>
              <a:rPr lang="en-GB" sz="1200" b="0" strike="noStrike" spc="-1" baseline="0" dirty="0" err="1">
                <a:solidFill>
                  <a:srgbClr val="000000"/>
                </a:solidFill>
                <a:latin typeface="+mn-lt"/>
              </a:rPr>
              <a:t>ein</a:t>
            </a:r>
            <a:r>
              <a:rPr lang="en-GB" sz="1200" b="0" strike="noStrike" spc="-1" baseline="0" dirty="0">
                <a:solidFill>
                  <a:srgbClr val="000000"/>
                </a:solidFill>
                <a:latin typeface="+mn-lt"/>
              </a:rPr>
              <a:t> </a:t>
            </a:r>
            <a:r>
              <a:rPr lang="en-GB" sz="1200" b="0" strike="noStrike" spc="-1" baseline="0" dirty="0" err="1">
                <a:solidFill>
                  <a:srgbClr val="000000"/>
                </a:solidFill>
                <a:latin typeface="+mn-lt"/>
              </a:rPr>
              <a:t>Fahrrad</a:t>
            </a:r>
            <a:r>
              <a:rPr lang="en-GB" sz="1200" b="0" strike="noStrike" spc="-1" baseline="0" dirty="0">
                <a:solidFill>
                  <a:srgbClr val="000000"/>
                </a:solidFill>
                <a:latin typeface="+mn-lt"/>
              </a:rPr>
              <a:t> </a:t>
            </a:r>
            <a:r>
              <a:rPr lang="en-GB" sz="1200" b="0" strike="noStrike" spc="-1" baseline="0" dirty="0" err="1">
                <a:solidFill>
                  <a:srgbClr val="000000"/>
                </a:solidFill>
                <a:latin typeface="+mn-lt"/>
              </a:rPr>
              <a:t>benutzen</a:t>
            </a:r>
            <a:r>
              <a:rPr lang="en-GB" sz="1200" b="0" strike="noStrike" spc="-1" baseline="0" dirty="0">
                <a:solidFill>
                  <a:srgbClr val="000000"/>
                </a:solidFill>
                <a:latin typeface="+mn-lt"/>
              </a:rPr>
              <a:t>.</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40545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2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learn about school holidays in Switzerland.</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ea typeface="Calibri"/>
              </a:rPr>
              <a:t>Pupils read through the information on the slide.</a:t>
            </a:r>
          </a:p>
          <a:p>
            <a:pPr marL="229320" indent="-228600">
              <a:lnSpc>
                <a:spcPct val="100000"/>
              </a:lnSpc>
              <a:buAutoNum type="arabicPeriod"/>
            </a:pPr>
            <a:r>
              <a:rPr lang="en-GB" sz="1200" b="0" strike="noStrike" spc="-1" dirty="0">
                <a:solidFill>
                  <a:srgbClr val="000000"/>
                </a:solidFill>
                <a:latin typeface="Calibri"/>
                <a:ea typeface="Calibri"/>
              </a:rPr>
              <a:t>Discuss the information as a class – how would pupils feel about starting the summer holidays earlier and going back to school in mid August? Would they rather have 12 or 13 weeks’ holidays?</a:t>
            </a:r>
          </a:p>
          <a:p>
            <a:pPr marL="229320" indent="-228600">
              <a:lnSpc>
                <a:spcPct val="100000"/>
              </a:lnSpc>
              <a:buAutoNum type="arabicPeriod"/>
            </a:pPr>
            <a:endParaRPr lang="en-GB" sz="1200" b="0" strike="noStrike" spc="-1" dirty="0">
              <a:solidFill>
                <a:srgbClr val="000000"/>
              </a:solidFill>
              <a:latin typeface="Calibri"/>
              <a:ea typeface="Calibri"/>
            </a:endParaRPr>
          </a:p>
          <a:p>
            <a:pPr marL="720" indent="0">
              <a:lnSpc>
                <a:spcPct val="100000"/>
              </a:lnSpc>
              <a:buNone/>
            </a:pPr>
            <a:r>
              <a:rPr lang="en-GB" sz="1200" b="1" strike="noStrike" spc="-1" dirty="0">
                <a:solidFill>
                  <a:srgbClr val="000000"/>
                </a:solidFill>
                <a:latin typeface="Calibri"/>
                <a:ea typeface="Calibri"/>
              </a:rPr>
              <a:t>Note</a:t>
            </a:r>
            <a:r>
              <a:rPr lang="en-GB" sz="1200" b="0" strike="noStrike" spc="-1" dirty="0">
                <a:solidFill>
                  <a:srgbClr val="000000"/>
                </a:solidFill>
                <a:latin typeface="Calibri"/>
                <a:ea typeface="Calibri"/>
              </a:rPr>
              <a:t>: Pupils are not expected to know all of the grammar in </a:t>
            </a:r>
            <a:r>
              <a:rPr lang="en-GB" sz="1200" b="0" strike="noStrike" spc="-1" dirty="0" err="1">
                <a:solidFill>
                  <a:srgbClr val="000000"/>
                </a:solidFill>
                <a:latin typeface="Calibri"/>
                <a:ea typeface="Calibri"/>
              </a:rPr>
              <a:t>Lias</a:t>
            </a:r>
            <a:r>
              <a:rPr lang="en-GB" sz="1200" b="0" strike="noStrike" spc="-1" dirty="0">
                <a:solidFill>
                  <a:srgbClr val="000000"/>
                </a:solidFill>
                <a:latin typeface="Calibri"/>
                <a:ea typeface="Calibri"/>
              </a:rPr>
              <a:t>’ second speech bubble, but they should have sufficient knowledge to infer what </a:t>
            </a:r>
            <a:r>
              <a:rPr lang="en-GB" sz="1200" b="0" strike="noStrike" spc="-1" dirty="0" err="1">
                <a:solidFill>
                  <a:srgbClr val="000000"/>
                </a:solidFill>
                <a:latin typeface="Calibri"/>
                <a:ea typeface="Calibri"/>
              </a:rPr>
              <a:t>Lias</a:t>
            </a:r>
            <a:r>
              <a:rPr lang="en-GB" sz="1200" b="0" strike="noStrike" spc="-1" dirty="0">
                <a:solidFill>
                  <a:srgbClr val="000000"/>
                </a:solidFill>
                <a:latin typeface="Calibri"/>
                <a:ea typeface="Calibri"/>
              </a:rPr>
              <a:t> is saying.</a:t>
            </a:r>
          </a:p>
          <a:p>
            <a:pPr marL="720" indent="0">
              <a:lnSpc>
                <a:spcPct val="100000"/>
              </a:lnSpc>
              <a:buNone/>
            </a:pPr>
            <a:endParaRPr lang="en-GB" sz="1200" b="0" strike="noStrike" spc="-1" dirty="0">
              <a:solidFill>
                <a:srgbClr val="000000"/>
              </a:solidFill>
              <a:latin typeface="Calibri"/>
              <a:ea typeface="Calibri"/>
            </a:endParaRPr>
          </a:p>
          <a:p>
            <a:pPr marL="720" indent="0">
              <a:lnSpc>
                <a:spcPct val="100000"/>
              </a:lnSpc>
              <a:buNone/>
            </a:pPr>
            <a:r>
              <a:rPr lang="en-GB" sz="1200" b="1" strike="noStrike" spc="-1" dirty="0">
                <a:solidFill>
                  <a:srgbClr val="000000"/>
                </a:solidFill>
                <a:latin typeface="Calibri"/>
                <a:ea typeface="Calibri"/>
              </a:rPr>
              <a:t>Information source:</a:t>
            </a:r>
          </a:p>
          <a:p>
            <a:pPr marL="72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https://www.biel-bienne.ch/de/schulferien.html/196</a:t>
            </a:r>
            <a:endParaRPr lang="en-GB" dirty="0"/>
          </a:p>
          <a:p>
            <a:pPr marL="720" indent="0">
              <a:lnSpc>
                <a:spcPct val="100000"/>
              </a:lnSpc>
              <a:buNone/>
            </a:pPr>
            <a:endParaRPr lang="en-GB" sz="1200" b="1"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4072130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828459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tion</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720" indent="0">
              <a:lnSpc>
                <a:spcPct val="100000"/>
              </a:lnSpc>
              <a:buClr>
                <a:srgbClr val="000000"/>
              </a:buClr>
              <a:buFont typeface="Calibri"/>
              <a:buNone/>
            </a:pPr>
            <a:r>
              <a:rPr lang="en-GB" b="0" dirty="0"/>
              <a:t>1. Present the SSC and say the </a:t>
            </a:r>
            <a:r>
              <a:rPr lang="en-GB" b="1" dirty="0"/>
              <a:t>[-</a:t>
            </a:r>
            <a:r>
              <a:rPr lang="en-GB" b="1" dirty="0" err="1"/>
              <a:t>tion</a:t>
            </a:r>
            <a:r>
              <a:rPr lang="en-GB" b="1" dirty="0"/>
              <a:t>] </a:t>
            </a:r>
            <a:r>
              <a:rPr lang="en-GB" b="0" dirty="0"/>
              <a:t>sound first, on its own. Pupils repeat it with you.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strike="noStrike" spc="-1" dirty="0">
                <a:solidFill>
                  <a:srgbClr val="000000"/>
                </a:solidFill>
                <a:latin typeface="Calibri"/>
                <a:ea typeface="Calibri"/>
              </a:rPr>
              <a:t>2.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Information</a:t>
            </a:r>
            <a:r>
              <a:rPr lang="en-GB" sz="1200" b="0" strike="noStrike" spc="-1" dirty="0">
                <a:solidFill>
                  <a:srgbClr val="000000"/>
                </a:solidFill>
                <a:latin typeface="Calibri"/>
                <a:ea typeface="Calibri"/>
              </a:rPr>
              <a:t>’ </a:t>
            </a:r>
            <a:r>
              <a:rPr lang="en-GB" b="0" dirty="0"/>
              <a:t>on its own, say</a:t>
            </a:r>
            <a:r>
              <a:rPr lang="en-GB"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use the British Sign Language (BSL) sign for information, as here: </a:t>
            </a:r>
            <a:r>
              <a:rPr lang="fr-FR" baseline="0" dirty="0"/>
              <a:t>https://www.signbsl.com/sign/information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Click to bring up the image and say the word “Information” again with pupils.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baseline="0" dirty="0"/>
              <a:t>Word frequency (1 is the most frequent word in German): </a:t>
            </a:r>
            <a:br>
              <a:rPr lang="en-GB" b="1" baseline="0" dirty="0"/>
            </a:br>
            <a:r>
              <a:rPr lang="en-GB" b="0" baseline="0" dirty="0"/>
              <a:t>Information [465]</a:t>
            </a:r>
            <a:br>
              <a:rPr lang="en-GB" baseline="0" dirty="0"/>
            </a:br>
            <a:r>
              <a:rPr lang="en-GB" i="1" dirty="0"/>
              <a:t>Source:  Jones, R.L. &amp; </a:t>
            </a:r>
            <a:r>
              <a:rPr lang="en-GB" i="1" dirty="0" err="1"/>
              <a:t>Tschirner</a:t>
            </a:r>
            <a:r>
              <a:rPr lang="en-GB" i="1" dirty="0"/>
              <a:t>, E. (2019). A frequency dictionary of German: core vocabulary for learners. Routledge</a:t>
            </a: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47497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tion</a:t>
            </a:r>
            <a:r>
              <a:rPr lang="en-GB" sz="1200" b="1" strike="noStrike" spc="-1" dirty="0">
                <a:solidFill>
                  <a:srgbClr val="000000"/>
                </a:solidFill>
                <a:latin typeface="+mn-lt"/>
                <a:ea typeface="Calibri"/>
              </a:rPr>
              <a:t>].</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Information’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‘Information’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0" baseline="0" dirty="0"/>
              <a:t>Information [465] </a:t>
            </a:r>
            <a:r>
              <a:rPr lang="en-GB" baseline="0" dirty="0"/>
              <a:t>Tradition [1650] Position [944] international [426] </a:t>
            </a:r>
            <a:r>
              <a:rPr lang="en-GB" baseline="0" dirty="0" err="1"/>
              <a:t>funktionieren</a:t>
            </a:r>
            <a:r>
              <a:rPr lang="en-GB" baseline="0" dirty="0"/>
              <a:t> [677]</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tion</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in</a:t>
            </a:r>
            <a:r>
              <a:rPr lang="en-GB" sz="1200" b="0" strike="noStrike" spc="-1" baseline="0" dirty="0">
                <a:solidFill>
                  <a:srgbClr val="000000"/>
                </a:solidFill>
                <a:latin typeface="+mn-lt"/>
                <a:ea typeface="Calibri"/>
              </a:rPr>
              <a:t> a speaking and listening exercise. </a:t>
            </a:r>
          </a:p>
          <a:p>
            <a:pPr marL="216000" indent="-216000">
              <a:lnSpc>
                <a:spcPct val="100000"/>
              </a:lnSpc>
            </a:pPr>
            <a:endParaRPr lang="en-GB" sz="1200" b="0" strike="noStrike" spc="-1" baseline="0" dirty="0">
              <a:solidFill>
                <a:srgbClr val="000000"/>
              </a:solidFill>
              <a:latin typeface="+mn-lt"/>
              <a:ea typeface="Calibri"/>
            </a:endParaRPr>
          </a:p>
          <a:p>
            <a:pPr marL="216000" indent="-216000">
              <a:lnSpc>
                <a:spcPct val="100000"/>
              </a:lnSpc>
            </a:pPr>
            <a:r>
              <a:rPr lang="en-GB" sz="1200" b="1" strike="noStrike" spc="-1" baseline="0" dirty="0">
                <a:solidFill>
                  <a:srgbClr val="000000"/>
                </a:solidFill>
                <a:latin typeface="+mn-lt"/>
                <a:ea typeface="Calibri"/>
              </a:rPr>
              <a:t>Note: </a:t>
            </a:r>
            <a:r>
              <a:rPr lang="en-GB" sz="1200" b="0" strike="noStrike" spc="-1" baseline="0" dirty="0">
                <a:solidFill>
                  <a:srgbClr val="000000"/>
                </a:solidFill>
                <a:latin typeface="+mn-lt"/>
                <a:ea typeface="Calibri"/>
              </a:rPr>
              <a:t>All chosen words are high-frequency cognates, so their meanings should be clear to pupils.</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8600">
              <a:buAutoNum type="arabicPeriod"/>
            </a:pPr>
            <a:r>
              <a:rPr lang="en-GB" dirty="0"/>
              <a:t>Explain the task. It is nearly the school holidays, and </a:t>
            </a:r>
            <a:r>
              <a:rPr lang="en-GB" dirty="0" err="1"/>
              <a:t>Lias</a:t>
            </a:r>
            <a:r>
              <a:rPr lang="en-GB" dirty="0"/>
              <a:t> is lacking in motivation! Pupils work in pairs and read the text to each other, taking care to pronounce –</a:t>
            </a:r>
            <a:r>
              <a:rPr lang="en-GB" dirty="0" err="1"/>
              <a:t>tion</a:t>
            </a:r>
            <a:r>
              <a:rPr lang="en-GB" dirty="0"/>
              <a:t> the German way. If they accidentally use English pronunciation, their partner can direct them to start from the beginning again.</a:t>
            </a:r>
          </a:p>
          <a:p>
            <a:pPr marL="228600" indent="-228600">
              <a:buAutoNum type="arabicPeriod"/>
            </a:pPr>
            <a:r>
              <a:rPr lang="en-GB" baseline="0" dirty="0"/>
              <a:t>Click to reveal the second part of the task. Explain that </a:t>
            </a:r>
            <a:r>
              <a:rPr lang="en-GB" baseline="0" dirty="0" err="1"/>
              <a:t>Lias</a:t>
            </a:r>
            <a:r>
              <a:rPr lang="en-GB" baseline="0" dirty="0"/>
              <a:t> is trying to note down what Herr Lehmann is saying, but his concentration isn’t great, so he only catches a few words.</a:t>
            </a:r>
          </a:p>
          <a:p>
            <a:pPr marL="228600" indent="-228600">
              <a:buAutoNum type="arabicPeriod"/>
            </a:pPr>
            <a:r>
              <a:rPr lang="en-GB" baseline="0" dirty="0"/>
              <a:t>Click on the audio buttons to hear what Herr Lehmann is saying. Pupils note down what they hear. All words used are English cognates and are spelled the same in German and English, to reinforce that although spellings are the same, the words are pronounced differently.</a:t>
            </a:r>
          </a:p>
          <a:p>
            <a:pPr marL="228600" indent="-228600">
              <a:buAutoNum type="arabicPeriod"/>
            </a:pPr>
            <a:r>
              <a:rPr lang="en-GB" baseline="0" dirty="0"/>
              <a:t>Click to reveal answers.</a:t>
            </a:r>
          </a:p>
          <a:p>
            <a:pPr marL="228600" indent="-228600">
              <a:buAutoNum type="arabicPeriod"/>
            </a:pPr>
            <a:endParaRPr lang="en-GB" baseline="0" dirty="0"/>
          </a:p>
          <a:p>
            <a:pPr marL="0" indent="0">
              <a:buNone/>
            </a:pPr>
            <a:r>
              <a:rPr lang="en-GB" b="1" baseline="0" dirty="0"/>
              <a:t>Transcript:</a:t>
            </a:r>
          </a:p>
          <a:p>
            <a:pPr marL="228600" indent="-228600">
              <a:buAutoNum type="arabicPeriod"/>
            </a:pPr>
            <a:r>
              <a:rPr lang="en-GB" baseline="0" dirty="0"/>
              <a:t>Population</a:t>
            </a:r>
          </a:p>
          <a:p>
            <a:pPr marL="228600" indent="-228600">
              <a:buAutoNum type="arabicPeriod"/>
            </a:pPr>
            <a:r>
              <a:rPr lang="en-GB" baseline="0" dirty="0"/>
              <a:t>Evolution</a:t>
            </a:r>
          </a:p>
          <a:p>
            <a:pPr marL="228600" indent="-228600">
              <a:buAutoNum type="arabicPeriod"/>
            </a:pPr>
            <a:r>
              <a:rPr lang="en-GB" baseline="0" dirty="0"/>
              <a:t>Migration</a:t>
            </a:r>
          </a:p>
          <a:p>
            <a:pPr marL="228600" indent="-228600">
              <a:buAutoNum type="arabicPeriod"/>
            </a:pPr>
            <a:r>
              <a:rPr lang="en-GB" baseline="0" dirty="0"/>
              <a:t>Regulation</a:t>
            </a:r>
          </a:p>
          <a:p>
            <a:pPr marL="228600" indent="-228600">
              <a:buAutoNum type="arabicPeriod"/>
            </a:pPr>
            <a:r>
              <a:rPr lang="en-GB" baseline="0" dirty="0"/>
              <a:t>Transformation</a:t>
            </a:r>
          </a:p>
          <a:p>
            <a:pPr marL="0" indent="0">
              <a:buNone/>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a:t>Evolution [4462] </a:t>
            </a:r>
            <a:r>
              <a:rPr lang="en-GB" b="0" baseline="0" dirty="0"/>
              <a:t>Information [465] Migration [4123] Motivation [3150] </a:t>
            </a:r>
            <a:r>
              <a:rPr lang="en-GB" b="0" baseline="0" dirty="0" err="1"/>
              <a:t>Nationalpark</a:t>
            </a:r>
            <a:r>
              <a:rPr lang="en-GB" b="0" baseline="0" dirty="0"/>
              <a:t> [4994] Population [4950] </a:t>
            </a:r>
            <a:r>
              <a:rPr lang="en-GB" sz="1200" b="0" dirty="0" err="1"/>
              <a:t>Pr</a:t>
            </a:r>
            <a:r>
              <a:rPr kumimoji="0" lang="en-GB" sz="1200" b="0" i="0" u="none" strike="noStrike" kern="1200" cap="none" spc="-1" normalizeH="0" baseline="0" noProof="0" dirty="0">
                <a:ln>
                  <a:noFill/>
                </a:ln>
                <a:solidFill>
                  <a:srgbClr val="FFFFFF"/>
                </a:solidFill>
                <a:effectLst/>
                <a:uLnTx/>
                <a:uFillTx/>
                <a:latin typeface="Century Gothic" panose="020B0502020202020204" pitchFamily="34" charset="0"/>
                <a:ea typeface="Calibri"/>
                <a:cs typeface="Calibri"/>
                <a:sym typeface="Calibri"/>
              </a:rPr>
              <a:t>ä</a:t>
            </a:r>
            <a:r>
              <a:rPr lang="en-GB" sz="1200" b="0" dirty="0" err="1"/>
              <a:t>sentation</a:t>
            </a:r>
            <a:r>
              <a:rPr lang="en-GB" sz="1200" b="0" dirty="0"/>
              <a:t> [4334] Regulation [3882] Transformation [3856]</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a:p>
            <a:r>
              <a:rPr lang="en-GB" b="1" dirty="0"/>
              <a:t>Image attribution:</a:t>
            </a:r>
          </a:p>
          <a:p>
            <a:r>
              <a:rPr lang="de-DE" dirty="0"/>
              <a:t>Schweizerischer Nationalpark Von </a:t>
            </a:r>
            <a:r>
              <a:rPr lang="de-DE" dirty="0" err="1"/>
              <a:t>Hansueli</a:t>
            </a:r>
            <a:r>
              <a:rPr lang="de-DE" dirty="0"/>
              <a:t> Krapf - Eigenes Werk, CC BY-SA 3.0, https://commons.wikimedia.org/w/index.php?curid=1045850</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241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r>
              <a:rPr lang="en-GB" sz="1200" b="1" strike="noStrike" spc="-1" dirty="0">
                <a:solidFill>
                  <a:srgbClr val="000000"/>
                </a:solidFill>
                <a:latin typeface="Calibri"/>
                <a:ea typeface="Calibri"/>
              </a:rPr>
              <a:t>Slide 1/2</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new and revisited vocabulary.</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Click to make the words disappear one by one. Pupils write down the number and the English translation. They have 4 seconds before the word disappears completely. </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dirty="0">
                <a:latin typeface="Arial"/>
              </a:rPr>
              <a:t>2.   Use the next slide to elicit and then display the English translations. </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96964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2/2</a:t>
            </a:r>
          </a:p>
          <a:p>
            <a:pPr marL="216000" indent="-215280">
              <a:lnSpc>
                <a:spcPct val="100000"/>
              </a:lnSpc>
            </a:pPr>
            <a:endParaRPr lang="en-GB" sz="1200" b="1" strike="noStrike" spc="-1" dirty="0">
              <a:solidFill>
                <a:srgbClr val="000000"/>
              </a:solidFill>
              <a:latin typeface="Calibri"/>
              <a:ea typeface="Calibri"/>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Procedure</a:t>
            </a:r>
          </a:p>
          <a:p>
            <a:pPr marL="228600" indent="-228600">
              <a:lnSpc>
                <a:spcPct val="100000"/>
              </a:lnSpc>
              <a:buAutoNum type="arabicPeriod"/>
            </a:pPr>
            <a:r>
              <a:rPr lang="en-GB" sz="1200" b="0" strike="noStrike" spc="-1" dirty="0">
                <a:latin typeface="Arial"/>
              </a:rPr>
              <a:t>Elicit and display the English translations one by one. </a:t>
            </a:r>
          </a:p>
          <a:p>
            <a:pPr marL="228600" indent="-228600">
              <a:lnSpc>
                <a:spcPct val="100000"/>
              </a:lnSpc>
              <a:buAutoNum type="arabicPeriod"/>
            </a:pPr>
            <a:r>
              <a:rPr lang="en-GB" sz="1200" b="0" strike="noStrike" spc="-1" dirty="0">
                <a:latin typeface="Arial"/>
              </a:rPr>
              <a:t>Click for all the German words to disappear. </a:t>
            </a:r>
          </a:p>
          <a:p>
            <a:pPr marL="228600" indent="-228600">
              <a:lnSpc>
                <a:spcPct val="100000"/>
              </a:lnSpc>
              <a:buAutoNum type="arabicPeriod"/>
            </a:pPr>
            <a:r>
              <a:rPr lang="en-GB" sz="1200" b="0" strike="noStrike" spc="-1" dirty="0">
                <a:latin typeface="Arial"/>
              </a:rPr>
              <a:t>Ask pupils to work in pairs to recall the words in German. </a:t>
            </a:r>
          </a:p>
          <a:p>
            <a:pPr marL="228600" indent="-228600">
              <a:lnSpc>
                <a:spcPct val="100000"/>
              </a:lnSpc>
              <a:buAutoNum type="arabicPeriod"/>
            </a:pPr>
            <a:r>
              <a:rPr lang="en-GB" sz="1200" b="0" strike="noStrike" spc="-1" dirty="0">
                <a:latin typeface="Arial"/>
              </a:rPr>
              <a:t>Click again for all words to reappear for pupils to check.  </a:t>
            </a:r>
          </a:p>
          <a:p>
            <a:pPr marL="228600" indent="-228600">
              <a:lnSpc>
                <a:spcPct val="100000"/>
              </a:lnSpc>
              <a:buAutoNum type="arabicPeriod"/>
            </a:pPr>
            <a:r>
              <a:rPr lang="en-GB" sz="1200" b="0" strike="noStrike" spc="-1" dirty="0">
                <a:latin typeface="Arial"/>
              </a:rPr>
              <a:t>Click on each word to hear the audio, if required.</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46655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09532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a:t>
            </a:r>
            <a:r>
              <a:rPr lang="en-GB" sz="1200" b="0" strike="noStrike" spc="-1" baseline="0" dirty="0">
                <a:solidFill>
                  <a:srgbClr val="000000"/>
                </a:solidFill>
                <a:latin typeface="Calibri"/>
                <a:ea typeface="Calibri"/>
              </a:rPr>
              <a:t> of </a:t>
            </a:r>
            <a:r>
              <a:rPr lang="en-GB" sz="1200" b="0" strike="noStrike" spc="-1" baseline="0" dirty="0" err="1">
                <a:solidFill>
                  <a:srgbClr val="000000"/>
                </a:solidFill>
                <a:latin typeface="Calibri"/>
                <a:ea typeface="Calibri"/>
              </a:rPr>
              <a:t>möcht</a:t>
            </a:r>
            <a:r>
              <a:rPr lang="en-GB" sz="1200" b="0" strike="noStrike" spc="-1" baseline="0" dirty="0">
                <a:solidFill>
                  <a:srgbClr val="000000"/>
                </a:solidFill>
                <a:latin typeface="Calibri"/>
                <a:ea typeface="Calibri"/>
              </a:rPr>
              <a:t>- in the second and third persons and in positive and negative sentences, contrasting </a:t>
            </a:r>
            <a:r>
              <a:rPr lang="en-GB" sz="1200" b="0" strike="noStrike" spc="-1" baseline="0" dirty="0" err="1">
                <a:solidFill>
                  <a:srgbClr val="000000"/>
                </a:solidFill>
                <a:latin typeface="Calibri"/>
                <a:ea typeface="Calibri"/>
              </a:rPr>
              <a:t>möchte</a:t>
            </a:r>
            <a:r>
              <a:rPr lang="en-GB" sz="1200" b="0" strike="noStrike" spc="-1" baseline="0" dirty="0">
                <a:solidFill>
                  <a:srgbClr val="000000"/>
                </a:solidFill>
                <a:latin typeface="Calibri"/>
                <a:ea typeface="Calibri"/>
              </a:rPr>
              <a:t>… and  </a:t>
            </a:r>
            <a:r>
              <a:rPr lang="en-GB" sz="1200" b="0" strike="noStrike" spc="-1" baseline="0" dirty="0" err="1">
                <a:solidFill>
                  <a:srgbClr val="000000"/>
                </a:solidFill>
                <a:latin typeface="Calibri"/>
                <a:ea typeface="Calibri"/>
              </a:rPr>
              <a:t>möchte</a:t>
            </a:r>
            <a:r>
              <a:rPr lang="en-GB" sz="1200" b="0" strike="noStrike" spc="-1" baseline="0" dirty="0">
                <a:solidFill>
                  <a:srgbClr val="000000"/>
                </a:solidFill>
                <a:latin typeface="Calibri"/>
                <a:ea typeface="Calibri"/>
              </a:rPr>
              <a:t> </a:t>
            </a:r>
            <a:r>
              <a:rPr lang="en-GB" sz="1200" b="0" strike="noStrike" spc="-1" baseline="0" dirty="0" err="1">
                <a:solidFill>
                  <a:srgbClr val="000000"/>
                </a:solidFill>
                <a:latin typeface="Calibri"/>
                <a:ea typeface="Calibri"/>
              </a:rPr>
              <a:t>ein</a:t>
            </a:r>
            <a:r>
              <a:rPr lang="en-GB" sz="1200" b="0" strike="noStrike" spc="-1" baseline="0" dirty="0">
                <a:solidFill>
                  <a:srgbClr val="000000"/>
                </a:solidFill>
                <a:latin typeface="Calibri"/>
                <a:ea typeface="Calibri"/>
              </a:rPr>
              <a:t>… with </a:t>
            </a:r>
            <a:r>
              <a:rPr lang="en-GB" sz="1200" b="0" strike="noStrike" spc="-1" baseline="0" dirty="0" err="1">
                <a:solidFill>
                  <a:srgbClr val="000000"/>
                </a:solidFill>
                <a:latin typeface="Calibri"/>
                <a:ea typeface="Calibri"/>
              </a:rPr>
              <a:t>möchte</a:t>
            </a:r>
            <a:r>
              <a:rPr lang="en-GB" sz="1200" b="0" strike="noStrike" spc="-1" baseline="0" dirty="0">
                <a:solidFill>
                  <a:srgbClr val="000000"/>
                </a:solidFill>
                <a:latin typeface="Calibri"/>
                <a:ea typeface="Calibri"/>
              </a:rPr>
              <a:t> </a:t>
            </a:r>
            <a:r>
              <a:rPr lang="en-GB" sz="1200" b="0" strike="noStrike" spc="-1" baseline="0" dirty="0" err="1">
                <a:solidFill>
                  <a:srgbClr val="000000"/>
                </a:solidFill>
                <a:latin typeface="Calibri"/>
                <a:ea typeface="Calibri"/>
              </a:rPr>
              <a:t>nicht</a:t>
            </a:r>
            <a:r>
              <a:rPr lang="en-GB" sz="1200" b="0" strike="noStrike" spc="-1" baseline="0" dirty="0">
                <a:solidFill>
                  <a:srgbClr val="000000"/>
                </a:solidFill>
                <a:latin typeface="Calibri"/>
                <a:ea typeface="Calibri"/>
              </a:rPr>
              <a:t>… and </a:t>
            </a:r>
            <a:r>
              <a:rPr lang="en-GB" sz="1200" b="0" strike="noStrike" spc="-1" baseline="0" dirty="0" err="1">
                <a:solidFill>
                  <a:srgbClr val="000000"/>
                </a:solidFill>
                <a:latin typeface="Calibri"/>
                <a:ea typeface="Calibri"/>
              </a:rPr>
              <a:t>möchte</a:t>
            </a:r>
            <a:r>
              <a:rPr lang="en-GB" sz="1200" b="0" strike="noStrike" spc="-1" baseline="0" dirty="0">
                <a:solidFill>
                  <a:srgbClr val="000000"/>
                </a:solidFill>
                <a:latin typeface="Calibri"/>
                <a:ea typeface="Calibri"/>
              </a:rPr>
              <a:t> </a:t>
            </a:r>
            <a:r>
              <a:rPr lang="en-GB" sz="1200" b="0" strike="noStrike" spc="-1" baseline="0" dirty="0" err="1">
                <a:solidFill>
                  <a:srgbClr val="000000"/>
                </a:solidFill>
                <a:latin typeface="Calibri"/>
                <a:ea typeface="Calibri"/>
              </a:rPr>
              <a:t>kein</a:t>
            </a:r>
            <a:r>
              <a:rPr lang="en-GB" sz="1200" b="0" strike="noStrike" spc="-1" baseline="0" dirty="0">
                <a:solidFill>
                  <a:srgbClr val="000000"/>
                </a:solidFill>
                <a:latin typeface="Calibri"/>
                <a:ea typeface="Calibri"/>
              </a:rPr>
              <a:t>…</a:t>
            </a:r>
            <a:endParaRPr lang="en-GB" sz="1200" b="0" strike="noStrike" spc="-1" dirty="0">
              <a:solidFill>
                <a:srgbClr val="000000"/>
              </a:solidFill>
              <a:latin typeface="Calibri"/>
              <a:ea typeface="Calibri"/>
            </a:endParaRP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read each sentence and decid</a:t>
            </a:r>
            <a:r>
              <a:rPr lang="en-GB" sz="1200" b="0" strike="noStrike" spc="-1" baseline="0" dirty="0">
                <a:latin typeface="Arial"/>
              </a:rPr>
              <a:t>e who Leonie is referring to, depending on the ending of </a:t>
            </a:r>
            <a:r>
              <a:rPr lang="en-GB" sz="1200" b="0" strike="noStrike" spc="-1" baseline="0" dirty="0" err="1">
                <a:latin typeface="Arial"/>
              </a:rPr>
              <a:t>möcht</a:t>
            </a:r>
            <a:r>
              <a:rPr lang="en-GB" sz="1200" b="0" strike="noStrike" spc="-1" baseline="0" dirty="0">
                <a:latin typeface="Arial"/>
              </a:rPr>
              <a:t>-.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baseline="0" dirty="0">
                <a:latin typeface="Arial"/>
              </a:rPr>
              <a:t>Click to reveal answers.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baseline="0" dirty="0">
                <a:latin typeface="Arial"/>
              </a:rPr>
              <a:t>Click to change the task instructions. Pupils read the sentences again and decide whether they refer to something </a:t>
            </a:r>
            <a:r>
              <a:rPr lang="en-GB" sz="1200" b="0" strike="noStrike" spc="-1" baseline="0" dirty="0" err="1">
                <a:latin typeface="Arial"/>
              </a:rPr>
              <a:t>Lias</a:t>
            </a:r>
            <a:r>
              <a:rPr lang="en-GB" sz="1200" b="0" strike="noStrike" spc="-1" baseline="0" dirty="0">
                <a:latin typeface="Arial"/>
              </a:rPr>
              <a:t> or Ronja would or wouldn’t like to do.</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baseline="0" dirty="0">
                <a:latin typeface="Arial"/>
              </a:rPr>
              <a:t>Click to reveal answers.</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41206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8" Type="http://schemas.openxmlformats.org/officeDocument/2006/relationships/audio" Target="../media/audio52.wav"/><Relationship Id="rId13" Type="http://schemas.openxmlformats.org/officeDocument/2006/relationships/image" Target="../media/image13.svg"/><Relationship Id="rId18" Type="http://schemas.openxmlformats.org/officeDocument/2006/relationships/image" Target="../media/image34.gif"/><Relationship Id="rId26" Type="http://schemas.openxmlformats.org/officeDocument/2006/relationships/image" Target="../media/image41.png"/><Relationship Id="rId3" Type="http://schemas.openxmlformats.org/officeDocument/2006/relationships/audio" Target="../media/audio47.wav"/><Relationship Id="rId21" Type="http://schemas.openxmlformats.org/officeDocument/2006/relationships/image" Target="../media/image37.png"/><Relationship Id="rId7" Type="http://schemas.openxmlformats.org/officeDocument/2006/relationships/audio" Target="../media/audio51.wav"/><Relationship Id="rId12" Type="http://schemas.openxmlformats.org/officeDocument/2006/relationships/image" Target="../media/image12.png"/><Relationship Id="rId17" Type="http://schemas.openxmlformats.org/officeDocument/2006/relationships/image" Target="../media/image26.png"/><Relationship Id="rId25" Type="http://schemas.openxmlformats.org/officeDocument/2006/relationships/image" Target="../media/image40.png"/><Relationship Id="rId2" Type="http://schemas.openxmlformats.org/officeDocument/2006/relationships/notesSlide" Target="../notesSlides/notesSlide10.xml"/><Relationship Id="rId16" Type="http://schemas.openxmlformats.org/officeDocument/2006/relationships/image" Target="../media/image32.gif"/><Relationship Id="rId20" Type="http://schemas.openxmlformats.org/officeDocument/2006/relationships/image" Target="../media/image36.png"/><Relationship Id="rId29"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audio" Target="../media/audio50.wav"/><Relationship Id="rId11" Type="http://schemas.openxmlformats.org/officeDocument/2006/relationships/audio" Target="../media/audio54.wav"/><Relationship Id="rId24" Type="http://schemas.openxmlformats.org/officeDocument/2006/relationships/image" Target="../media/image39.png"/><Relationship Id="rId5" Type="http://schemas.openxmlformats.org/officeDocument/2006/relationships/audio" Target="../media/audio49.wav"/><Relationship Id="rId15" Type="http://schemas.openxmlformats.org/officeDocument/2006/relationships/image" Target="../media/image2.gif"/><Relationship Id="rId23" Type="http://schemas.openxmlformats.org/officeDocument/2006/relationships/image" Target="../media/image38.gif"/><Relationship Id="rId28" Type="http://schemas.openxmlformats.org/officeDocument/2006/relationships/image" Target="../media/image43.png"/><Relationship Id="rId10" Type="http://schemas.openxmlformats.org/officeDocument/2006/relationships/image" Target="../media/image14.png"/><Relationship Id="rId19" Type="http://schemas.openxmlformats.org/officeDocument/2006/relationships/image" Target="../media/image35.png"/><Relationship Id="rId4" Type="http://schemas.openxmlformats.org/officeDocument/2006/relationships/audio" Target="../media/audio48.wav"/><Relationship Id="rId9" Type="http://schemas.openxmlformats.org/officeDocument/2006/relationships/audio" Target="../media/audio53.wav"/><Relationship Id="rId14" Type="http://schemas.openxmlformats.org/officeDocument/2006/relationships/image" Target="../media/image33.png"/><Relationship Id="rId22" Type="http://schemas.openxmlformats.org/officeDocument/2006/relationships/image" Target="../media/image25.png"/><Relationship Id="rId27"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image" Target="../media/image45.png"/><Relationship Id="rId7" Type="http://schemas.openxmlformats.org/officeDocument/2006/relationships/image" Target="../media/image2.gif"/><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audio" Target="../media/audio57.wav"/><Relationship Id="rId4" Type="http://schemas.openxmlformats.org/officeDocument/2006/relationships/audio" Target="../media/audio55.wav"/><Relationship Id="rId9" Type="http://schemas.openxmlformats.org/officeDocument/2006/relationships/audio" Target="../media/audio56.wav"/></Relationships>
</file>

<file path=ppt/slides/_rels/slide1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audio" Target="../media/audio58.wav"/></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audio" Target="../media/audio2.wav"/><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0.jpeg"/><Relationship Id="rId3" Type="http://schemas.openxmlformats.org/officeDocument/2006/relationships/audio" Target="../media/audio3.wav"/><Relationship Id="rId7" Type="http://schemas.openxmlformats.org/officeDocument/2006/relationships/audio" Target="../media/audio7.wav"/><Relationship Id="rId12"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6.wav"/><Relationship Id="rId11" Type="http://schemas.openxmlformats.org/officeDocument/2006/relationships/image" Target="../media/image8.png"/><Relationship Id="rId5" Type="http://schemas.openxmlformats.org/officeDocument/2006/relationships/audio" Target="../media/audio5.wav"/><Relationship Id="rId10" Type="http://schemas.openxmlformats.org/officeDocument/2006/relationships/image" Target="../media/image7.png"/><Relationship Id="rId4" Type="http://schemas.openxmlformats.org/officeDocument/2006/relationships/audio" Target="../media/audio4.wav"/><Relationship Id="rId9" Type="http://schemas.openxmlformats.org/officeDocument/2006/relationships/image" Target="../media/image6.png"/><Relationship Id="rId14" Type="http://schemas.openxmlformats.org/officeDocument/2006/relationships/audio" Target="../media/audio2.wav"/></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18" Type="http://schemas.openxmlformats.org/officeDocument/2006/relationships/audio" Target="../media/audio14.wav"/><Relationship Id="rId3" Type="http://schemas.openxmlformats.org/officeDocument/2006/relationships/audio" Target="../media/audio2.wav"/><Relationship Id="rId7" Type="http://schemas.openxmlformats.org/officeDocument/2006/relationships/image" Target="../media/image13.svg"/><Relationship Id="rId12" Type="http://schemas.openxmlformats.org/officeDocument/2006/relationships/image" Target="../media/image17.png"/><Relationship Id="rId17" Type="http://schemas.openxmlformats.org/officeDocument/2006/relationships/audio" Target="../media/audio13.wav"/><Relationship Id="rId2" Type="http://schemas.openxmlformats.org/officeDocument/2006/relationships/notesSlide" Target="../notesSlides/notesSlide4.xml"/><Relationship Id="rId16" Type="http://schemas.openxmlformats.org/officeDocument/2006/relationships/audio" Target="../media/audio12.wav"/><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6.gif"/><Relationship Id="rId5" Type="http://schemas.openxmlformats.org/officeDocument/2006/relationships/audio" Target="../media/audio8.wav"/><Relationship Id="rId15" Type="http://schemas.openxmlformats.org/officeDocument/2006/relationships/audio" Target="../media/audio11.wav"/><Relationship Id="rId10" Type="http://schemas.openxmlformats.org/officeDocument/2006/relationships/image" Target="../media/image15.gif"/><Relationship Id="rId19" Type="http://schemas.openxmlformats.org/officeDocument/2006/relationships/audio" Target="../media/audio15.wav"/><Relationship Id="rId4" Type="http://schemas.openxmlformats.org/officeDocument/2006/relationships/image" Target="../media/image11.png"/><Relationship Id="rId9" Type="http://schemas.openxmlformats.org/officeDocument/2006/relationships/audio" Target="../media/audio9.wav"/><Relationship Id="rId14" Type="http://schemas.openxmlformats.org/officeDocument/2006/relationships/audio" Target="../media/audio10.wav"/></Relationships>
</file>

<file path=ppt/slides/_rels/slide5.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audio" Target="../media/audio26.wav"/><Relationship Id="rId3" Type="http://schemas.openxmlformats.org/officeDocument/2006/relationships/audio" Target="../media/audio16.wav"/><Relationship Id="rId7" Type="http://schemas.openxmlformats.org/officeDocument/2006/relationships/audio" Target="../media/audio20.wav"/><Relationship Id="rId12" Type="http://schemas.openxmlformats.org/officeDocument/2006/relationships/audio" Target="../media/audio25.wav"/><Relationship Id="rId17" Type="http://schemas.openxmlformats.org/officeDocument/2006/relationships/image" Target="../media/image13.svg"/><Relationship Id="rId2" Type="http://schemas.openxmlformats.org/officeDocument/2006/relationships/notesSlide" Target="../notesSlides/notesSlide5.xml"/><Relationship Id="rId16"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audio" Target="../media/audio19.wav"/><Relationship Id="rId11" Type="http://schemas.openxmlformats.org/officeDocument/2006/relationships/audio" Target="../media/audio24.wav"/><Relationship Id="rId5" Type="http://schemas.openxmlformats.org/officeDocument/2006/relationships/audio" Target="../media/audio18.wav"/><Relationship Id="rId15" Type="http://schemas.openxmlformats.org/officeDocument/2006/relationships/audio" Target="../media/audio28.wav"/><Relationship Id="rId10" Type="http://schemas.openxmlformats.org/officeDocument/2006/relationships/audio" Target="../media/audio23.wav"/><Relationship Id="rId4" Type="http://schemas.openxmlformats.org/officeDocument/2006/relationships/audio" Target="../media/audio17.wav"/><Relationship Id="rId9" Type="http://schemas.openxmlformats.org/officeDocument/2006/relationships/audio" Target="../media/audio22.wav"/><Relationship Id="rId14" Type="http://schemas.openxmlformats.org/officeDocument/2006/relationships/audio" Target="../media/audio27.wav"/></Relationships>
</file>

<file path=ppt/slides/_rels/slide6.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audio" Target="../media/audio22.wav"/><Relationship Id="rId3" Type="http://schemas.openxmlformats.org/officeDocument/2006/relationships/audio" Target="../media/audio27.wav"/><Relationship Id="rId7" Type="http://schemas.openxmlformats.org/officeDocument/2006/relationships/audio" Target="../media/audio16.wav"/><Relationship Id="rId12" Type="http://schemas.openxmlformats.org/officeDocument/2006/relationships/audio" Target="../media/audio21.wav"/><Relationship Id="rId17" Type="http://schemas.openxmlformats.org/officeDocument/2006/relationships/audio" Target="../media/audio26.wav"/><Relationship Id="rId2" Type="http://schemas.openxmlformats.org/officeDocument/2006/relationships/notesSlide" Target="../notesSlides/notesSlide6.xml"/><Relationship Id="rId16" Type="http://schemas.openxmlformats.org/officeDocument/2006/relationships/audio" Target="../media/audio25.wav"/><Relationship Id="rId1" Type="http://schemas.openxmlformats.org/officeDocument/2006/relationships/slideLayout" Target="../slideLayouts/slideLayout5.xml"/><Relationship Id="rId6" Type="http://schemas.openxmlformats.org/officeDocument/2006/relationships/image" Target="../media/image13.svg"/><Relationship Id="rId11" Type="http://schemas.openxmlformats.org/officeDocument/2006/relationships/audio" Target="../media/audio20.wav"/><Relationship Id="rId5" Type="http://schemas.openxmlformats.org/officeDocument/2006/relationships/image" Target="../media/image12.png"/><Relationship Id="rId15" Type="http://schemas.openxmlformats.org/officeDocument/2006/relationships/audio" Target="../media/audio24.wav"/><Relationship Id="rId10" Type="http://schemas.openxmlformats.org/officeDocument/2006/relationships/audio" Target="../media/audio19.wav"/><Relationship Id="rId4" Type="http://schemas.openxmlformats.org/officeDocument/2006/relationships/audio" Target="../media/audio28.wav"/><Relationship Id="rId9" Type="http://schemas.openxmlformats.org/officeDocument/2006/relationships/audio" Target="../media/audio18.wav"/><Relationship Id="rId14" Type="http://schemas.openxmlformats.org/officeDocument/2006/relationships/audio" Target="../media/audio23.wav"/></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audio" Target="../media/audio29.wav"/><Relationship Id="rId7" Type="http://schemas.openxmlformats.org/officeDocument/2006/relationships/audio" Target="../media/audio33.wav"/><Relationship Id="rId12" Type="http://schemas.openxmlformats.org/officeDocument/2006/relationships/image" Target="../media/image23.png"/><Relationship Id="rId2" Type="http://schemas.openxmlformats.org/officeDocument/2006/relationships/notesSlide" Target="../notesSlides/notesSlide7.xml"/><Relationship Id="rId16" Type="http://schemas.openxmlformats.org/officeDocument/2006/relationships/audio" Target="../media/audio34.wav"/><Relationship Id="rId1" Type="http://schemas.openxmlformats.org/officeDocument/2006/relationships/slideLayout" Target="../slideLayouts/slideLayout5.xml"/><Relationship Id="rId6" Type="http://schemas.openxmlformats.org/officeDocument/2006/relationships/audio" Target="../media/audio32.wav"/><Relationship Id="rId11" Type="http://schemas.openxmlformats.org/officeDocument/2006/relationships/image" Target="../media/image22.png"/><Relationship Id="rId5" Type="http://schemas.openxmlformats.org/officeDocument/2006/relationships/audio" Target="../media/audio31.wav"/><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audio" Target="../media/audio30.wav"/><Relationship Id="rId9" Type="http://schemas.openxmlformats.org/officeDocument/2006/relationships/image" Target="../media/image20.png"/><Relationship Id="rId1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7.gif"/><Relationship Id="rId3" Type="http://schemas.openxmlformats.org/officeDocument/2006/relationships/audio" Target="../media/audio29.wav"/><Relationship Id="rId7" Type="http://schemas.openxmlformats.org/officeDocument/2006/relationships/image" Target="../media/image19.png"/><Relationship Id="rId12"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audio" Target="../media/audio37.wav"/><Relationship Id="rId11" Type="http://schemas.openxmlformats.org/officeDocument/2006/relationships/image" Target="../media/image25.png"/><Relationship Id="rId5" Type="http://schemas.openxmlformats.org/officeDocument/2006/relationships/audio" Target="../media/audio36.wav"/><Relationship Id="rId15" Type="http://schemas.openxmlformats.org/officeDocument/2006/relationships/audio" Target="../media/audio34.wav"/><Relationship Id="rId10" Type="http://schemas.openxmlformats.org/officeDocument/2006/relationships/image" Target="../media/image22.png"/><Relationship Id="rId4" Type="http://schemas.openxmlformats.org/officeDocument/2006/relationships/audio" Target="../media/audio35.wav"/><Relationship Id="rId9" Type="http://schemas.openxmlformats.org/officeDocument/2006/relationships/image" Target="../media/image21.png"/><Relationship Id="rId1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audio" Target="../media/audio43.wav"/><Relationship Id="rId13" Type="http://schemas.openxmlformats.org/officeDocument/2006/relationships/image" Target="../media/image12.png"/><Relationship Id="rId18" Type="http://schemas.openxmlformats.org/officeDocument/2006/relationships/image" Target="../media/image32.gif"/><Relationship Id="rId3" Type="http://schemas.openxmlformats.org/officeDocument/2006/relationships/audio" Target="../media/audio38.wav"/><Relationship Id="rId7" Type="http://schemas.openxmlformats.org/officeDocument/2006/relationships/audio" Target="../media/audio42.wav"/><Relationship Id="rId12" Type="http://schemas.openxmlformats.org/officeDocument/2006/relationships/image" Target="../media/image30.png"/><Relationship Id="rId17" Type="http://schemas.openxmlformats.org/officeDocument/2006/relationships/image" Target="../media/image2.gif"/><Relationship Id="rId2" Type="http://schemas.openxmlformats.org/officeDocument/2006/relationships/notesSlide" Target="../notesSlides/notesSlide9.xml"/><Relationship Id="rId16" Type="http://schemas.openxmlformats.org/officeDocument/2006/relationships/image" Target="../media/image31.gif"/><Relationship Id="rId1" Type="http://schemas.openxmlformats.org/officeDocument/2006/relationships/slideLayout" Target="../slideLayouts/slideLayout5.xml"/><Relationship Id="rId6" Type="http://schemas.openxmlformats.org/officeDocument/2006/relationships/audio" Target="../media/audio41.wav"/><Relationship Id="rId11" Type="http://schemas.openxmlformats.org/officeDocument/2006/relationships/image" Target="../media/image29.png"/><Relationship Id="rId5" Type="http://schemas.openxmlformats.org/officeDocument/2006/relationships/audio" Target="../media/audio40.wav"/><Relationship Id="rId15" Type="http://schemas.openxmlformats.org/officeDocument/2006/relationships/audio" Target="../media/audio46.wav"/><Relationship Id="rId10" Type="http://schemas.openxmlformats.org/officeDocument/2006/relationships/audio" Target="../media/audio45.wav"/><Relationship Id="rId19" Type="http://schemas.openxmlformats.org/officeDocument/2006/relationships/image" Target="../media/image33.png"/><Relationship Id="rId4" Type="http://schemas.openxmlformats.org/officeDocument/2006/relationships/audio" Target="../media/audio39.wav"/><Relationship Id="rId9" Type="http://schemas.openxmlformats.org/officeDocument/2006/relationships/audio" Target="../media/audio44.wav"/><Relationship Id="rId1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stomShape 1">
            <a:extLst>
              <a:ext uri="{FF2B5EF4-FFF2-40B4-BE49-F238E27FC236}">
                <a16:creationId xmlns:a16="http://schemas.microsoft.com/office/drawing/2014/main" id="{86F7028E-980D-47B5-893C-00CCDC562EE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n-GB"/>
          </a:p>
        </p:txBody>
      </p:sp>
      <p:sp>
        <p:nvSpPr>
          <p:cNvPr id="47" name="CustomShape 3"/>
          <p:cNvSpPr/>
          <p:nvPr/>
        </p:nvSpPr>
        <p:spPr>
          <a:xfrm>
            <a:off x="43047" y="53298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er/</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sie</a:t>
            </a:r>
            <a:r>
              <a:rPr lang="fr-FR" sz="2800" b="1" spc="-1" dirty="0">
                <a:solidFill>
                  <a:srgbClr val="3B3838"/>
                </a:solidFill>
                <a:latin typeface="Century Gothic" panose="020B0502020202020204" pitchFamily="34" charset="0"/>
                <a:ea typeface="Century Gothic"/>
              </a:rPr>
              <a:t>/es </a:t>
            </a:r>
            <a:r>
              <a:rPr lang="fr-FR" sz="2800" b="1" spc="-1" dirty="0" err="1">
                <a:solidFill>
                  <a:srgbClr val="3B3838"/>
                </a:solidFill>
                <a:latin typeface="Century Gothic" panose="020B0502020202020204" pitchFamily="34" charset="0"/>
                <a:ea typeface="Century Gothic"/>
              </a:rPr>
              <a:t>möchte</a:t>
            </a:r>
            <a:endPar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nicht</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 vs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kein</a:t>
            </a:r>
            <a:endPar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SSC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tion</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24707" y="331279"/>
            <a:ext cx="4350240" cy="1144800"/>
          </a:xfrm>
        </p:spPr>
        <p:txBody>
          <a:bodyPr/>
          <a:lstStyle/>
          <a:p>
            <a:pPr algn="ctr"/>
            <a:r>
              <a:rPr lang="en-GB" sz="4000" b="1" spc="-1" dirty="0">
                <a:solidFill>
                  <a:srgbClr val="3B3838"/>
                </a:solidFill>
                <a:latin typeface="Century Gothic" panose="020B0502020202020204" pitchFamily="34" charset="0"/>
                <a:ea typeface="Century Gothic"/>
              </a:rPr>
              <a:t>Talking </a:t>
            </a:r>
            <a:r>
              <a:rPr lang="en-GB" sz="4000" b="1" spc="-1">
                <a:solidFill>
                  <a:srgbClr val="3B3838"/>
                </a:solidFill>
                <a:latin typeface="Century Gothic" panose="020B0502020202020204" pitchFamily="34" charset="0"/>
                <a:ea typeface="Century Gothic"/>
              </a:rPr>
              <a:t>about activities and events</a:t>
            </a:r>
            <a:endParaRPr lang="en-GB" sz="40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6</a:t>
            </a:r>
          </a:p>
        </p:txBody>
      </p:sp>
      <p:sp>
        <p:nvSpPr>
          <p:cNvPr id="11" name="CustomShape 2">
            <a:extLst>
              <a:ext uri="{FF2B5EF4-FFF2-40B4-BE49-F238E27FC236}">
                <a16:creationId xmlns:a16="http://schemas.microsoft.com/office/drawing/2014/main" id="{0EE80D53-D699-4834-9252-8A67AA1DD8CC}"/>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6" name="Picture 5" descr="A cartoon of a person&#10;&#10;Description automatically generated">
            <a:extLst>
              <a:ext uri="{FF2B5EF4-FFF2-40B4-BE49-F238E27FC236}">
                <a16:creationId xmlns:a16="http://schemas.microsoft.com/office/drawing/2014/main" id="{FA8ADECA-A8A9-FCE1-E66C-FB22F001A560}"/>
              </a:ext>
            </a:extLst>
          </p:cNvPr>
          <p:cNvPicPr>
            <a:picLocks noChangeAspect="1"/>
          </p:cNvPicPr>
          <p:nvPr/>
        </p:nvPicPr>
        <p:blipFill rotWithShape="1">
          <a:blip r:embed="rId4">
            <a:extLst>
              <a:ext uri="{28A0092B-C50C-407E-A947-70E740481C1C}">
                <a14:useLocalDpi xmlns:a14="http://schemas.microsoft.com/office/drawing/2010/main" val="0"/>
              </a:ext>
            </a:extLst>
          </a:blip>
          <a:srcRect b="70210"/>
          <a:stretch/>
        </p:blipFill>
        <p:spPr>
          <a:xfrm>
            <a:off x="372146" y="3103543"/>
            <a:ext cx="1778267" cy="2018407"/>
          </a:xfrm>
          <a:prstGeom prst="rect">
            <a:avLst/>
          </a:prstGeom>
        </p:spPr>
      </p:pic>
      <p:sp>
        <p:nvSpPr>
          <p:cNvPr id="7" name="Thought Bubble: Cloud 6">
            <a:extLst>
              <a:ext uri="{FF2B5EF4-FFF2-40B4-BE49-F238E27FC236}">
                <a16:creationId xmlns:a16="http://schemas.microsoft.com/office/drawing/2014/main" id="{8B1061C9-A4E8-8AA9-D458-E7C6BE958624}"/>
              </a:ext>
            </a:extLst>
          </p:cNvPr>
          <p:cNvSpPr/>
          <p:nvPr/>
        </p:nvSpPr>
        <p:spPr>
          <a:xfrm>
            <a:off x="1626681" y="1721215"/>
            <a:ext cx="2642505" cy="1861457"/>
          </a:xfrm>
          <a:prstGeom prst="cloudCallout">
            <a:avLst>
              <a:gd name="adj1" fmla="val -40606"/>
              <a:gd name="adj2" fmla="val 48465"/>
            </a:avLst>
          </a:prstGeom>
          <a:solidFill>
            <a:schemeClr val="bg1"/>
          </a:solidFill>
          <a:ln>
            <a:solidFill>
              <a:srgbClr val="3B38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Free beach summer vacation vector">
            <a:extLst>
              <a:ext uri="{FF2B5EF4-FFF2-40B4-BE49-F238E27FC236}">
                <a16:creationId xmlns:a16="http://schemas.microsoft.com/office/drawing/2014/main" id="{BD4A27D7-8E4D-9E50-F464-6F1180E4F9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7253" y="1773593"/>
            <a:ext cx="2441359" cy="1726133"/>
          </a:xfrm>
          <a:prstGeom prst="cloudCallout">
            <a:avLst>
              <a:gd name="adj1" fmla="val -43722"/>
              <a:gd name="adj2" fmla="val 52725"/>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2">
            <a:extLst>
              <a:ext uri="{FF2B5EF4-FFF2-40B4-BE49-F238E27FC236}">
                <a16:creationId xmlns:a16="http://schemas.microsoft.com/office/drawing/2014/main" id="{54458669-5D9D-4D2D-8CD9-BF98FB203F05}"/>
              </a:ext>
            </a:extLst>
          </p:cNvPr>
          <p:cNvGraphicFramePr/>
          <p:nvPr>
            <p:extLst>
              <p:ext uri="{D42A27DB-BD31-4B8C-83A1-F6EECF244321}">
                <p14:modId xmlns:p14="http://schemas.microsoft.com/office/powerpoint/2010/main" val="822246209"/>
              </p:ext>
            </p:extLst>
          </p:nvPr>
        </p:nvGraphicFramePr>
        <p:xfrm>
          <a:off x="297022" y="1233346"/>
          <a:ext cx="10581530" cy="5439056"/>
        </p:xfrm>
        <a:graphic>
          <a:graphicData uri="http://schemas.openxmlformats.org/drawingml/2006/table">
            <a:tbl>
              <a:tblPr/>
              <a:tblGrid>
                <a:gridCol w="607781">
                  <a:extLst>
                    <a:ext uri="{9D8B030D-6E8A-4147-A177-3AD203B41FA5}">
                      <a16:colId xmlns:a16="http://schemas.microsoft.com/office/drawing/2014/main" val="20000"/>
                    </a:ext>
                  </a:extLst>
                </a:gridCol>
                <a:gridCol w="2742912">
                  <a:extLst>
                    <a:ext uri="{9D8B030D-6E8A-4147-A177-3AD203B41FA5}">
                      <a16:colId xmlns:a16="http://schemas.microsoft.com/office/drawing/2014/main" val="20001"/>
                    </a:ext>
                  </a:extLst>
                </a:gridCol>
                <a:gridCol w="2483224">
                  <a:extLst>
                    <a:ext uri="{9D8B030D-6E8A-4147-A177-3AD203B41FA5}">
                      <a16:colId xmlns:a16="http://schemas.microsoft.com/office/drawing/2014/main" val="20002"/>
                    </a:ext>
                  </a:extLst>
                </a:gridCol>
                <a:gridCol w="4747613">
                  <a:extLst>
                    <a:ext uri="{9D8B030D-6E8A-4147-A177-3AD203B41FA5}">
                      <a16:colId xmlns:a16="http://schemas.microsoft.com/office/drawing/2014/main" val="20003"/>
                    </a:ext>
                  </a:extLst>
                </a:gridCol>
              </a:tblGrid>
              <a:tr h="730100">
                <a:tc>
                  <a:txBody>
                    <a:bodyPr/>
                    <a:lstStyle/>
                    <a:p>
                      <a:endParaRPr lang="en-US" dirty="0"/>
                    </a:p>
                  </a:txBody>
                  <a:tcP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r>
                        <a:rPr lang="en-US" sz="2000" b="1" strike="noStrike" kern="1200" spc="-1" dirty="0" err="1">
                          <a:solidFill>
                            <a:srgbClr val="002060"/>
                          </a:solidFill>
                          <a:latin typeface="Century gothic"/>
                          <a:ea typeface="Century Gothic"/>
                          <a:cs typeface="+mn-cs"/>
                        </a:rPr>
                        <a:t>Lias</a:t>
                      </a:r>
                      <a:r>
                        <a:rPr lang="en-US" sz="2000" b="1" strike="noStrike" kern="1200" spc="-1" dirty="0">
                          <a:solidFill>
                            <a:srgbClr val="002060"/>
                          </a:solidFill>
                          <a:latin typeface="Century gothic"/>
                          <a:ea typeface="Century Gothic"/>
                          <a:cs typeface="+mn-cs"/>
                        </a:rPr>
                        <a:t> (ich), Ronja (</a:t>
                      </a:r>
                      <a:r>
                        <a:rPr lang="en-US" sz="2000" b="1" strike="noStrike" kern="1200" spc="-1" dirty="0" err="1">
                          <a:solidFill>
                            <a:srgbClr val="002060"/>
                          </a:solidFill>
                          <a:latin typeface="Century gothic"/>
                          <a:ea typeface="Century Gothic"/>
                          <a:cs typeface="+mn-cs"/>
                        </a:rPr>
                        <a:t>sie</a:t>
                      </a:r>
                      <a:r>
                        <a:rPr lang="en-US" sz="2000" b="1" strike="noStrike" kern="1200" spc="-1" dirty="0">
                          <a:solidFill>
                            <a:srgbClr val="002060"/>
                          </a:solidFill>
                          <a:latin typeface="Century gothic"/>
                          <a:ea typeface="Century Gothic"/>
                          <a:cs typeface="+mn-cs"/>
                        </a:rPr>
                        <a:t>)</a:t>
                      </a: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trike="noStrike" spc="-1" dirty="0">
                          <a:solidFill>
                            <a:srgbClr val="002060"/>
                          </a:solidFill>
                          <a:latin typeface="Century gothic"/>
                          <a:ea typeface="Century Gothic"/>
                        </a:rPr>
                        <a:t>|</a:t>
                      </a:r>
                      <a:endParaRPr lang="en-US" sz="2000" b="1" strike="noStrike" kern="1200" spc="-1" dirty="0">
                        <a:solidFill>
                          <a:srgbClr val="002060"/>
                        </a:solidFill>
                        <a:latin typeface="Century gothic"/>
                        <a:ea typeface="Century Gothic"/>
                        <a:cs typeface="+mn-cs"/>
                      </a:endParaRP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strike="noStrike" spc="-1" dirty="0">
                          <a:solidFill>
                            <a:srgbClr val="002060"/>
                          </a:solidFill>
                          <a:latin typeface="Century gothic"/>
                          <a:ea typeface="Century Gothic"/>
                        </a:rPr>
                        <a:t>do what?</a:t>
                      </a:r>
                      <a:endParaRPr lang="en-US" sz="2000" b="1" strike="noStrike" kern="1200" spc="-1" dirty="0">
                        <a:solidFill>
                          <a:srgbClr val="002060"/>
                        </a:solidFill>
                        <a:latin typeface="Century gothic"/>
                        <a:ea typeface="Century Gothic"/>
                        <a:cs typeface="+mn-cs"/>
                      </a:endParaRP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extLst>
                  <a:ext uri="{0D108BD9-81ED-4DB2-BD59-A6C34878D82A}">
                    <a16:rowId xmlns:a16="http://schemas.microsoft.com/office/drawing/2014/main" val="10000"/>
                  </a:ext>
                </a:extLst>
              </a:tr>
              <a:tr h="702138">
                <a:tc>
                  <a:txBody>
                    <a:bodyPr/>
                    <a:lstStyle/>
                    <a:p>
                      <a:endParaRPr lang="en-US"/>
                    </a:p>
                  </a:txBody>
                  <a:tcP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a:lnSpc>
                          <a:spcPct val="100000"/>
                        </a:lnSpc>
                      </a:pPr>
                      <a:r>
                        <a:rPr lang="en-GB" sz="2000" b="0" strike="noStrike" kern="1200" spc="-1" dirty="0">
                          <a:solidFill>
                            <a:srgbClr val="002060"/>
                          </a:solidFill>
                          <a:latin typeface="Century gothic"/>
                          <a:ea typeface="Century Gothic"/>
                          <a:cs typeface="+mn-cs"/>
                        </a:rPr>
                        <a:t>Ronja</a:t>
                      </a: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a:lnSpc>
                          <a:spcPct val="100000"/>
                        </a:lnSpc>
                      </a:pPr>
                      <a:r>
                        <a:rPr lang="en-GB" sz="2000" b="0" strike="noStrike" kern="1200" spc="-1" dirty="0">
                          <a:solidFill>
                            <a:srgbClr val="002060"/>
                          </a:solidFill>
                          <a:latin typeface="Century gothic"/>
                          <a:ea typeface="Century Gothic"/>
                          <a:cs typeface="+mn-cs"/>
                        </a:rPr>
                        <a:t>would like</a:t>
                      </a: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a:lnSpc>
                          <a:spcPct val="100000"/>
                        </a:lnSpc>
                      </a:pPr>
                      <a:r>
                        <a:rPr lang="en-GB" sz="2000" b="0" strike="noStrike" kern="1200" spc="-1" dirty="0">
                          <a:solidFill>
                            <a:srgbClr val="002060"/>
                          </a:solidFill>
                          <a:latin typeface="Century gothic"/>
                          <a:ea typeface="Century Gothic"/>
                          <a:cs typeface="+mn-cs"/>
                        </a:rPr>
                        <a:t>to visit Grandma.</a:t>
                      </a: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extLst>
                  <a:ext uri="{0D108BD9-81ED-4DB2-BD59-A6C34878D82A}">
                    <a16:rowId xmlns:a16="http://schemas.microsoft.com/office/drawing/2014/main" val="10001"/>
                  </a:ext>
                </a:extLst>
              </a:tr>
              <a:tr h="676449">
                <a:tc>
                  <a:txBody>
                    <a:bodyPr/>
                    <a:lstStyle/>
                    <a:p>
                      <a:endParaRPr lang="en-US"/>
                    </a:p>
                  </a:txBody>
                  <a:tcP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a:lnSpc>
                          <a:spcPct val="100000"/>
                        </a:lnSpc>
                      </a:pPr>
                      <a:r>
                        <a:rPr lang="en-GB" sz="2000" b="0" strike="noStrike" kern="1200" spc="-1" dirty="0">
                          <a:solidFill>
                            <a:srgbClr val="002060"/>
                          </a:solidFill>
                          <a:latin typeface="Century gothic"/>
                          <a:ea typeface="Century Gothic"/>
                          <a:cs typeface="+mn-cs"/>
                        </a:rPr>
                        <a:t>Ronja</a:t>
                      </a: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a:lnSpc>
                          <a:spcPct val="100000"/>
                        </a:lnSpc>
                      </a:pPr>
                      <a:r>
                        <a:rPr lang="en-GB" sz="2000" b="0" strike="noStrike" kern="1200" spc="-1" dirty="0">
                          <a:solidFill>
                            <a:srgbClr val="002060"/>
                          </a:solidFill>
                          <a:latin typeface="Century gothic"/>
                          <a:ea typeface="Century Gothic"/>
                          <a:cs typeface="+mn-cs"/>
                        </a:rPr>
                        <a:t>wouldn’t like</a:t>
                      </a: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a:lnSpc>
                          <a:spcPct val="100000"/>
                        </a:lnSpc>
                      </a:pPr>
                      <a:r>
                        <a:rPr lang="en-GB" sz="2000" b="0" strike="noStrike" kern="1200" spc="-1" dirty="0">
                          <a:solidFill>
                            <a:srgbClr val="002060"/>
                          </a:solidFill>
                          <a:latin typeface="Century gothic"/>
                          <a:ea typeface="Century Gothic"/>
                          <a:cs typeface="+mn-cs"/>
                        </a:rPr>
                        <a:t>to have a problem.</a:t>
                      </a: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extLst>
                  <a:ext uri="{0D108BD9-81ED-4DB2-BD59-A6C34878D82A}">
                    <a16:rowId xmlns:a16="http://schemas.microsoft.com/office/drawing/2014/main" val="10002"/>
                  </a:ext>
                </a:extLst>
              </a:tr>
              <a:tr h="637666">
                <a:tc>
                  <a:txBody>
                    <a:bodyPr/>
                    <a:lstStyle/>
                    <a:p>
                      <a:endParaRPr lang="en-US"/>
                    </a:p>
                  </a:txBody>
                  <a:tcP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a:lnSpc>
                          <a:spcPct val="100000"/>
                        </a:lnSpc>
                      </a:pPr>
                      <a:r>
                        <a:rPr lang="en-GB" sz="2000" b="0" strike="noStrike" kern="1200" spc="-1" dirty="0" err="1">
                          <a:solidFill>
                            <a:srgbClr val="002060"/>
                          </a:solidFill>
                          <a:latin typeface="Century gothic"/>
                          <a:ea typeface="Century Gothic"/>
                          <a:cs typeface="+mn-cs"/>
                        </a:rPr>
                        <a:t>Lias</a:t>
                      </a:r>
                      <a:endParaRPr lang="en-GB" sz="2000" b="0" strike="noStrike" kern="1200" spc="-1" dirty="0">
                        <a:solidFill>
                          <a:srgbClr val="002060"/>
                        </a:solidFill>
                        <a:latin typeface="Century gothic"/>
                        <a:ea typeface="Century Gothic"/>
                        <a:cs typeface="+mn-cs"/>
                      </a:endParaRP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a:lnSpc>
                          <a:spcPct val="100000"/>
                        </a:lnSpc>
                      </a:pPr>
                      <a:r>
                        <a:rPr lang="en-GB" sz="2000" b="0" strike="noStrike" kern="1200" spc="-1" dirty="0">
                          <a:solidFill>
                            <a:srgbClr val="002060"/>
                          </a:solidFill>
                          <a:latin typeface="Century gothic"/>
                          <a:ea typeface="Century Gothic"/>
                          <a:cs typeface="+mn-cs"/>
                        </a:rPr>
                        <a:t>would like</a:t>
                      </a: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a:lnSpc>
                          <a:spcPct val="100000"/>
                        </a:lnSpc>
                      </a:pPr>
                      <a:r>
                        <a:rPr lang="en-GB" sz="2000" b="0" strike="noStrike" kern="1200" spc="-1" dirty="0">
                          <a:solidFill>
                            <a:srgbClr val="002060"/>
                          </a:solidFill>
                          <a:latin typeface="Century gothic"/>
                          <a:ea typeface="Century Gothic"/>
                          <a:cs typeface="+mn-cs"/>
                        </a:rPr>
                        <a:t>to play with Gabriel.</a:t>
                      </a: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extLst>
                  <a:ext uri="{0D108BD9-81ED-4DB2-BD59-A6C34878D82A}">
                    <a16:rowId xmlns:a16="http://schemas.microsoft.com/office/drawing/2014/main" val="10003"/>
                  </a:ext>
                </a:extLst>
              </a:tr>
              <a:tr h="676449">
                <a:tc>
                  <a:txBody>
                    <a:bodyPr/>
                    <a:lstStyle/>
                    <a:p>
                      <a:endParaRPr lang="en-US"/>
                    </a:p>
                  </a:txBody>
                  <a:tcP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a:lnSpc>
                          <a:spcPct val="100000"/>
                        </a:lnSpc>
                      </a:pPr>
                      <a:r>
                        <a:rPr lang="en-GB" sz="2000" b="0" strike="noStrike" kern="1200" spc="-1" dirty="0" err="1">
                          <a:solidFill>
                            <a:srgbClr val="002060"/>
                          </a:solidFill>
                          <a:latin typeface="Century gothic"/>
                          <a:ea typeface="Century Gothic"/>
                          <a:cs typeface="+mn-cs"/>
                        </a:rPr>
                        <a:t>Lias</a:t>
                      </a:r>
                      <a:endParaRPr lang="en-GB" sz="2000" b="0" strike="noStrike" kern="1200" spc="-1" dirty="0">
                        <a:solidFill>
                          <a:srgbClr val="002060"/>
                        </a:solidFill>
                        <a:latin typeface="Century gothic"/>
                        <a:ea typeface="Century Gothic"/>
                        <a:cs typeface="+mn-cs"/>
                      </a:endParaRP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a:lnSpc>
                          <a:spcPct val="100000"/>
                        </a:lnSpc>
                      </a:pPr>
                      <a:r>
                        <a:rPr lang="en-GB" sz="2000" b="0" strike="noStrike" kern="1200" spc="-1" dirty="0">
                          <a:solidFill>
                            <a:srgbClr val="002060"/>
                          </a:solidFill>
                          <a:latin typeface="Century gothic"/>
                          <a:ea typeface="Century Gothic"/>
                          <a:cs typeface="+mn-cs"/>
                        </a:rPr>
                        <a:t>would like</a:t>
                      </a: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a:lnSpc>
                          <a:spcPct val="100000"/>
                        </a:lnSpc>
                      </a:pPr>
                      <a:r>
                        <a:rPr lang="en-GB" sz="2000" b="0" strike="noStrike" kern="1200" spc="-1" dirty="0">
                          <a:solidFill>
                            <a:srgbClr val="002060"/>
                          </a:solidFill>
                          <a:latin typeface="Century gothic"/>
                          <a:ea typeface="Century Gothic"/>
                          <a:cs typeface="+mn-cs"/>
                        </a:rPr>
                        <a:t>to use a list.</a:t>
                      </a: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extLst>
                  <a:ext uri="{0D108BD9-81ED-4DB2-BD59-A6C34878D82A}">
                    <a16:rowId xmlns:a16="http://schemas.microsoft.com/office/drawing/2014/main" val="10004"/>
                  </a:ext>
                </a:extLst>
              </a:tr>
              <a:tr h="707175">
                <a:tc>
                  <a:txBody>
                    <a:bodyPr/>
                    <a:lstStyle/>
                    <a:p>
                      <a:endParaRPr lang="en-US"/>
                    </a:p>
                  </a:txBody>
                  <a:tcP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a:lnSpc>
                          <a:spcPct val="100000"/>
                        </a:lnSpc>
                      </a:pPr>
                      <a:r>
                        <a:rPr lang="en-GB" sz="2000" b="0" strike="noStrike" kern="1200" spc="-1" dirty="0">
                          <a:solidFill>
                            <a:srgbClr val="002060"/>
                          </a:solidFill>
                          <a:latin typeface="Century gothic"/>
                          <a:ea typeface="Century Gothic"/>
                          <a:cs typeface="+mn-cs"/>
                        </a:rPr>
                        <a:t>Ronja</a:t>
                      </a: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a:lnSpc>
                          <a:spcPct val="100000"/>
                        </a:lnSpc>
                      </a:pPr>
                      <a:r>
                        <a:rPr lang="en-GB" sz="2000" b="0" strike="noStrike" kern="1200" spc="-1" dirty="0">
                          <a:solidFill>
                            <a:srgbClr val="002060"/>
                          </a:solidFill>
                          <a:latin typeface="Century gothic"/>
                          <a:ea typeface="Century Gothic"/>
                          <a:cs typeface="+mn-cs"/>
                        </a:rPr>
                        <a:t>wouldn’t like</a:t>
                      </a: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a:lnSpc>
                          <a:spcPct val="100000"/>
                        </a:lnSpc>
                      </a:pPr>
                      <a:r>
                        <a:rPr lang="en-GB" sz="2000" b="0" strike="noStrike" kern="1200" spc="-1" dirty="0">
                          <a:solidFill>
                            <a:srgbClr val="002060"/>
                          </a:solidFill>
                          <a:latin typeface="Century gothic"/>
                          <a:ea typeface="Century Gothic"/>
                          <a:cs typeface="+mn-cs"/>
                        </a:rPr>
                        <a:t>to write.</a:t>
                      </a: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extLst>
                  <a:ext uri="{0D108BD9-81ED-4DB2-BD59-A6C34878D82A}">
                    <a16:rowId xmlns:a16="http://schemas.microsoft.com/office/drawing/2014/main" val="10005"/>
                  </a:ext>
                </a:extLst>
              </a:tr>
              <a:tr h="664865">
                <a:tc>
                  <a:txBody>
                    <a:bodyPr/>
                    <a:lstStyle/>
                    <a:p>
                      <a:endParaRPr lang="en-US"/>
                    </a:p>
                  </a:txBody>
                  <a:tcP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a:lnSpc>
                          <a:spcPct val="100000"/>
                        </a:lnSpc>
                      </a:pPr>
                      <a:r>
                        <a:rPr lang="en-GB" sz="2000" b="0" strike="noStrike" kern="1200" spc="-1" dirty="0" err="1">
                          <a:solidFill>
                            <a:srgbClr val="002060"/>
                          </a:solidFill>
                          <a:latin typeface="Century gothic"/>
                          <a:ea typeface="Century Gothic"/>
                          <a:cs typeface="+mn-cs"/>
                        </a:rPr>
                        <a:t>Lias</a:t>
                      </a:r>
                      <a:endParaRPr lang="en-GB" sz="2000" b="0" strike="noStrike" kern="1200" spc="-1" dirty="0">
                        <a:solidFill>
                          <a:srgbClr val="002060"/>
                        </a:solidFill>
                        <a:latin typeface="Century gothic"/>
                        <a:ea typeface="Century Gothic"/>
                        <a:cs typeface="+mn-cs"/>
                      </a:endParaRP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a:lnSpc>
                          <a:spcPct val="100000"/>
                        </a:lnSpc>
                      </a:pPr>
                      <a:r>
                        <a:rPr lang="en-GB" sz="2000" b="0" strike="noStrike" kern="1200" spc="-1" dirty="0">
                          <a:solidFill>
                            <a:srgbClr val="002060"/>
                          </a:solidFill>
                          <a:latin typeface="Century gothic"/>
                          <a:ea typeface="Century Gothic"/>
                          <a:cs typeface="+mn-cs"/>
                        </a:rPr>
                        <a:t>wouldn’t like</a:t>
                      </a: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a:lnSpc>
                          <a:spcPct val="100000"/>
                        </a:lnSpc>
                      </a:pPr>
                      <a:r>
                        <a:rPr lang="en-GB" sz="2000" b="0" strike="noStrike" kern="1200" spc="-1" dirty="0">
                          <a:solidFill>
                            <a:srgbClr val="002060"/>
                          </a:solidFill>
                          <a:latin typeface="Century gothic"/>
                          <a:ea typeface="Century Gothic"/>
                          <a:cs typeface="+mn-cs"/>
                        </a:rPr>
                        <a:t>to play guitar.</a:t>
                      </a: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extLst>
                  <a:ext uri="{0D108BD9-81ED-4DB2-BD59-A6C34878D82A}">
                    <a16:rowId xmlns:a16="http://schemas.microsoft.com/office/drawing/2014/main" val="10006"/>
                  </a:ext>
                </a:extLst>
              </a:tr>
              <a:tr h="644214">
                <a:tc>
                  <a:txBody>
                    <a:bodyPr/>
                    <a:lstStyle/>
                    <a:p>
                      <a:endParaRPr lang="en-US"/>
                    </a:p>
                  </a:txBody>
                  <a:tcP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a:lnSpc>
                          <a:spcPct val="100000"/>
                        </a:lnSpc>
                      </a:pPr>
                      <a:r>
                        <a:rPr lang="en-GB" sz="2000" b="0" strike="noStrike" kern="1200" spc="-1" dirty="0">
                          <a:solidFill>
                            <a:srgbClr val="002060"/>
                          </a:solidFill>
                          <a:latin typeface="Century gothic"/>
                          <a:ea typeface="Century Gothic"/>
                          <a:cs typeface="+mn-cs"/>
                        </a:rPr>
                        <a:t>Ronja</a:t>
                      </a: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a:lnSpc>
                          <a:spcPct val="100000"/>
                        </a:lnSpc>
                      </a:pPr>
                      <a:r>
                        <a:rPr lang="en-GB" sz="2000" b="0" strike="noStrike" kern="1200" spc="-1" dirty="0">
                          <a:solidFill>
                            <a:srgbClr val="002060"/>
                          </a:solidFill>
                          <a:latin typeface="Century gothic"/>
                          <a:ea typeface="Century Gothic"/>
                          <a:cs typeface="+mn-cs"/>
                        </a:rPr>
                        <a:t>would like</a:t>
                      </a: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strike="noStrike" kern="1200" spc="-1" dirty="0">
                          <a:solidFill>
                            <a:srgbClr val="002060"/>
                          </a:solidFill>
                          <a:latin typeface="Century gothic"/>
                          <a:ea typeface="Century Gothic"/>
                          <a:cs typeface="+mn-cs"/>
                        </a:rPr>
                        <a:t>to use a bicycle.</a:t>
                      </a: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3" name="T3_W6_10.2.wav"/>
            </a:hlinkClick>
            <a:extLst>
              <a:ext uri="{FF2B5EF4-FFF2-40B4-BE49-F238E27FC236}">
                <a16:creationId xmlns:a16="http://schemas.microsoft.com/office/drawing/2014/main" id="{4247252A-FC32-4F16-8616-A5FE2859FCB7}"/>
              </a:ext>
            </a:extLst>
          </p:cNvPr>
          <p:cNvSpPr/>
          <p:nvPr/>
        </p:nvSpPr>
        <p:spPr>
          <a:xfrm>
            <a:off x="369060" y="212029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Ex</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CustomShape 23">
            <a:hlinkClick r:id="" action="ppaction://noaction">
              <a:snd r:embed="rId4" name="T3_W6_10.3.wav"/>
            </a:hlinkClick>
            <a:extLst>
              <a:ext uri="{FF2B5EF4-FFF2-40B4-BE49-F238E27FC236}">
                <a16:creationId xmlns:a16="http://schemas.microsoft.com/office/drawing/2014/main" id="{3AD5864B-E328-4811-82EC-A3D77BDC6BF2}"/>
              </a:ext>
            </a:extLst>
          </p:cNvPr>
          <p:cNvSpPr/>
          <p:nvPr/>
        </p:nvSpPr>
        <p:spPr>
          <a:xfrm>
            <a:off x="369060" y="279228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CustomShape 24">
            <a:hlinkClick r:id="" action="ppaction://noaction">
              <a:snd r:embed="rId5" name="T3_W6_10.4.wav"/>
            </a:hlinkClick>
            <a:extLst>
              <a:ext uri="{FF2B5EF4-FFF2-40B4-BE49-F238E27FC236}">
                <a16:creationId xmlns:a16="http://schemas.microsoft.com/office/drawing/2014/main" id="{F2DAD2AC-ADD2-4480-845B-008BBA9A5F70}"/>
              </a:ext>
            </a:extLst>
          </p:cNvPr>
          <p:cNvSpPr/>
          <p:nvPr/>
        </p:nvSpPr>
        <p:spPr>
          <a:xfrm>
            <a:off x="369060" y="346427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8" name="CustomShape 25">
            <a:hlinkClick r:id="" action="ppaction://noaction">
              <a:snd r:embed="rId6" name="T3_W6_10.5.wav"/>
            </a:hlinkClick>
            <a:extLst>
              <a:ext uri="{FF2B5EF4-FFF2-40B4-BE49-F238E27FC236}">
                <a16:creationId xmlns:a16="http://schemas.microsoft.com/office/drawing/2014/main" id="{E47FAB46-1A11-4EF4-B700-EF919D0338F8}"/>
              </a:ext>
            </a:extLst>
          </p:cNvPr>
          <p:cNvSpPr/>
          <p:nvPr/>
        </p:nvSpPr>
        <p:spPr>
          <a:xfrm>
            <a:off x="369060" y="413625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9" name="CustomShape 26">
            <a:hlinkClick r:id="" action="ppaction://noaction">
              <a:snd r:embed="rId7" name="T3_W6_10.6.wav"/>
            </a:hlinkClick>
            <a:extLst>
              <a:ext uri="{FF2B5EF4-FFF2-40B4-BE49-F238E27FC236}">
                <a16:creationId xmlns:a16="http://schemas.microsoft.com/office/drawing/2014/main" id="{1ECA2C39-8E1B-46F9-B4CE-5D69DA706F12}"/>
              </a:ext>
            </a:extLst>
          </p:cNvPr>
          <p:cNvSpPr/>
          <p:nvPr/>
        </p:nvSpPr>
        <p:spPr>
          <a:xfrm>
            <a:off x="369060" y="480824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1" name="CustomShape 27">
            <a:hlinkClick r:id="" action="ppaction://noaction">
              <a:snd r:embed="rId8" name="T3_W6_10.7.wav"/>
            </a:hlinkClick>
            <a:extLst>
              <a:ext uri="{FF2B5EF4-FFF2-40B4-BE49-F238E27FC236}">
                <a16:creationId xmlns:a16="http://schemas.microsoft.com/office/drawing/2014/main" id="{B06E6BFD-FB69-40F9-9653-301D379E5A17}"/>
              </a:ext>
            </a:extLst>
          </p:cNvPr>
          <p:cNvSpPr/>
          <p:nvPr/>
        </p:nvSpPr>
        <p:spPr>
          <a:xfrm>
            <a:off x="373380" y="548022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2" name="CustomShape 28">
            <a:hlinkClick r:id="" action="ppaction://noaction">
              <a:snd r:embed="rId9" name="T3_W6_10.8.wav"/>
            </a:hlinkClick>
            <a:extLst>
              <a:ext uri="{FF2B5EF4-FFF2-40B4-BE49-F238E27FC236}">
                <a16:creationId xmlns:a16="http://schemas.microsoft.com/office/drawing/2014/main" id="{34261C61-C209-49EF-A2E1-6B62F7BA1FCB}"/>
              </a:ext>
            </a:extLst>
          </p:cNvPr>
          <p:cNvSpPr/>
          <p:nvPr/>
        </p:nvSpPr>
        <p:spPr>
          <a:xfrm>
            <a:off x="369060" y="615221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CustomShape 6">
            <a:extLst>
              <a:ext uri="{FF2B5EF4-FFF2-40B4-BE49-F238E27FC236}">
                <a16:creationId xmlns:a16="http://schemas.microsoft.com/office/drawing/2014/main" id="{85BDA598-D8FC-421B-AEDB-34FBDED665F3}"/>
              </a:ext>
            </a:extLst>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Lias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rings his mum back to clarify.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20" name="Speech Bubble: Rectangle with Corners Rounded 19">
            <a:hlinkClick r:id="" action="ppaction://noaction">
              <a:snd r:embed="rId11" name="T3_W6_10.1.wav"/>
            </a:hlinkClick>
            <a:extLst>
              <a:ext uri="{FF2B5EF4-FFF2-40B4-BE49-F238E27FC236}">
                <a16:creationId xmlns:a16="http://schemas.microsoft.com/office/drawing/2014/main" id="{61558AC7-FD68-4E3F-8517-700B31B40F08}"/>
              </a:ext>
            </a:extLst>
          </p:cNvPr>
          <p:cNvSpPr/>
          <p:nvPr/>
        </p:nvSpPr>
        <p:spPr>
          <a:xfrm>
            <a:off x="1008632" y="503604"/>
            <a:ext cx="6257698"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Hör</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zu</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Ist</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das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Lias</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(ich)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oder</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Ronja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sie</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a:t>
            </a:r>
          </a:p>
        </p:txBody>
      </p:sp>
      <p:pic>
        <p:nvPicPr>
          <p:cNvPr id="23" name="Graphic 22" descr="Teacher">
            <a:extLst>
              <a:ext uri="{FF2B5EF4-FFF2-40B4-BE49-F238E27FC236}">
                <a16:creationId xmlns:a16="http://schemas.microsoft.com/office/drawing/2014/main" id="{03F257CD-6AE7-4B38-B6EF-745F95AA86F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0" y="325320"/>
            <a:ext cx="914400" cy="91440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347772"/>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3" name="Picture 2" descr="Icon&#10;&#10;Description automatically generated">
            <a:extLst>
              <a:ext uri="{FF2B5EF4-FFF2-40B4-BE49-F238E27FC236}">
                <a16:creationId xmlns:a16="http://schemas.microsoft.com/office/drawing/2014/main" id="{AD153667-9AD6-5D81-13B3-DADE141F3B15}"/>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r="50000"/>
          <a:stretch/>
        </p:blipFill>
        <p:spPr>
          <a:xfrm>
            <a:off x="4188044" y="1343869"/>
            <a:ext cx="517321" cy="517320"/>
          </a:xfrm>
          <a:prstGeom prst="rect">
            <a:avLst/>
          </a:prstGeom>
        </p:spPr>
      </p:pic>
      <p:sp>
        <p:nvSpPr>
          <p:cNvPr id="5" name="Multiplication Sign 4">
            <a:extLst>
              <a:ext uri="{FF2B5EF4-FFF2-40B4-BE49-F238E27FC236}">
                <a16:creationId xmlns:a16="http://schemas.microsoft.com/office/drawing/2014/main" id="{4BD3234C-7B00-30E7-DAB5-114F126B4D0A}"/>
              </a:ext>
            </a:extLst>
          </p:cNvPr>
          <p:cNvSpPr/>
          <p:nvPr/>
        </p:nvSpPr>
        <p:spPr>
          <a:xfrm>
            <a:off x="5157624" y="1367501"/>
            <a:ext cx="477239" cy="510857"/>
          </a:xfrm>
          <a:prstGeom prst="mathMultiply">
            <a:avLst>
              <a:gd name="adj1" fmla="val 17596"/>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cartoon of a person&#10;&#10;Description automatically generated">
            <a:extLst>
              <a:ext uri="{FF2B5EF4-FFF2-40B4-BE49-F238E27FC236}">
                <a16:creationId xmlns:a16="http://schemas.microsoft.com/office/drawing/2014/main" id="{8DC9DFFD-67C3-5ECB-A8F7-F05D071024C0}"/>
              </a:ext>
            </a:extLst>
          </p:cNvPr>
          <p:cNvPicPr>
            <a:picLocks noChangeAspect="1"/>
          </p:cNvPicPr>
          <p:nvPr/>
        </p:nvPicPr>
        <p:blipFill rotWithShape="1">
          <a:blip r:embed="rId15">
            <a:extLst>
              <a:ext uri="{28A0092B-C50C-407E-A947-70E740481C1C}">
                <a14:useLocalDpi xmlns:a14="http://schemas.microsoft.com/office/drawing/2010/main" val="0"/>
              </a:ext>
            </a:extLst>
          </a:blip>
          <a:srcRect b="75225"/>
          <a:stretch/>
        </p:blipFill>
        <p:spPr>
          <a:xfrm>
            <a:off x="2722501" y="3338353"/>
            <a:ext cx="666158" cy="628831"/>
          </a:xfrm>
          <a:prstGeom prst="ellipse">
            <a:avLst/>
          </a:prstGeom>
        </p:spPr>
      </p:pic>
      <p:pic>
        <p:nvPicPr>
          <p:cNvPr id="8" name="Picture 7" descr="A cartoon of a person&#10;&#10;Description automatically generated">
            <a:extLst>
              <a:ext uri="{FF2B5EF4-FFF2-40B4-BE49-F238E27FC236}">
                <a16:creationId xmlns:a16="http://schemas.microsoft.com/office/drawing/2014/main" id="{850FFE4E-9121-4A3E-4809-589807174DC6}"/>
              </a:ext>
            </a:extLst>
          </p:cNvPr>
          <p:cNvPicPr>
            <a:picLocks noChangeAspect="1"/>
          </p:cNvPicPr>
          <p:nvPr/>
        </p:nvPicPr>
        <p:blipFill rotWithShape="1">
          <a:blip r:embed="rId16">
            <a:extLst>
              <a:ext uri="{28A0092B-C50C-407E-A947-70E740481C1C}">
                <a14:useLocalDpi xmlns:a14="http://schemas.microsoft.com/office/drawing/2010/main" val="0"/>
              </a:ext>
            </a:extLst>
          </a:blip>
          <a:srcRect b="20248"/>
          <a:stretch/>
        </p:blipFill>
        <p:spPr>
          <a:xfrm>
            <a:off x="2757387" y="1996905"/>
            <a:ext cx="596385" cy="580084"/>
          </a:xfrm>
          <a:prstGeom prst="ellipse">
            <a:avLst/>
          </a:prstGeom>
        </p:spPr>
      </p:pic>
      <p:pic>
        <p:nvPicPr>
          <p:cNvPr id="9" name="Picture 8" descr="A cartoon of a person&#10;&#10;Description automatically generated">
            <a:extLst>
              <a:ext uri="{FF2B5EF4-FFF2-40B4-BE49-F238E27FC236}">
                <a16:creationId xmlns:a16="http://schemas.microsoft.com/office/drawing/2014/main" id="{4AAD233B-6C70-1259-DB79-81F041452551}"/>
              </a:ext>
            </a:extLst>
          </p:cNvPr>
          <p:cNvPicPr>
            <a:picLocks noChangeAspect="1"/>
          </p:cNvPicPr>
          <p:nvPr/>
        </p:nvPicPr>
        <p:blipFill rotWithShape="1">
          <a:blip r:embed="rId16">
            <a:extLst>
              <a:ext uri="{28A0092B-C50C-407E-A947-70E740481C1C}">
                <a14:useLocalDpi xmlns:a14="http://schemas.microsoft.com/office/drawing/2010/main" val="0"/>
              </a:ext>
            </a:extLst>
          </a:blip>
          <a:srcRect b="20248"/>
          <a:stretch/>
        </p:blipFill>
        <p:spPr>
          <a:xfrm>
            <a:off x="2757387" y="2682614"/>
            <a:ext cx="596385" cy="580084"/>
          </a:xfrm>
          <a:prstGeom prst="ellipse">
            <a:avLst/>
          </a:prstGeom>
        </p:spPr>
      </p:pic>
      <p:pic>
        <p:nvPicPr>
          <p:cNvPr id="10" name="Picture 9" descr="A cartoon of a person&#10;&#10;Description automatically generated">
            <a:extLst>
              <a:ext uri="{FF2B5EF4-FFF2-40B4-BE49-F238E27FC236}">
                <a16:creationId xmlns:a16="http://schemas.microsoft.com/office/drawing/2014/main" id="{4D51C38E-10AB-52CB-5B72-E60734382836}"/>
              </a:ext>
            </a:extLst>
          </p:cNvPr>
          <p:cNvPicPr>
            <a:picLocks noChangeAspect="1"/>
          </p:cNvPicPr>
          <p:nvPr/>
        </p:nvPicPr>
        <p:blipFill rotWithShape="1">
          <a:blip r:embed="rId15">
            <a:extLst>
              <a:ext uri="{28A0092B-C50C-407E-A947-70E740481C1C}">
                <a14:useLocalDpi xmlns:a14="http://schemas.microsoft.com/office/drawing/2010/main" val="0"/>
              </a:ext>
            </a:extLst>
          </a:blip>
          <a:srcRect b="75225"/>
          <a:stretch/>
        </p:blipFill>
        <p:spPr>
          <a:xfrm>
            <a:off x="2722500" y="4003126"/>
            <a:ext cx="666158" cy="628831"/>
          </a:xfrm>
          <a:prstGeom prst="ellipse">
            <a:avLst/>
          </a:prstGeom>
        </p:spPr>
      </p:pic>
      <p:pic>
        <p:nvPicPr>
          <p:cNvPr id="11" name="Picture 10" descr="A cartoon of a person&#10;&#10;Description automatically generated">
            <a:extLst>
              <a:ext uri="{FF2B5EF4-FFF2-40B4-BE49-F238E27FC236}">
                <a16:creationId xmlns:a16="http://schemas.microsoft.com/office/drawing/2014/main" id="{7C26A723-E2DD-EFB3-22A3-122ED849E722}"/>
              </a:ext>
            </a:extLst>
          </p:cNvPr>
          <p:cNvPicPr>
            <a:picLocks noChangeAspect="1"/>
          </p:cNvPicPr>
          <p:nvPr/>
        </p:nvPicPr>
        <p:blipFill rotWithShape="1">
          <a:blip r:embed="rId15">
            <a:extLst>
              <a:ext uri="{28A0092B-C50C-407E-A947-70E740481C1C}">
                <a14:useLocalDpi xmlns:a14="http://schemas.microsoft.com/office/drawing/2010/main" val="0"/>
              </a:ext>
            </a:extLst>
          </a:blip>
          <a:srcRect b="75225"/>
          <a:stretch/>
        </p:blipFill>
        <p:spPr>
          <a:xfrm>
            <a:off x="2722500" y="5381958"/>
            <a:ext cx="666158" cy="628831"/>
          </a:xfrm>
          <a:prstGeom prst="ellipse">
            <a:avLst/>
          </a:prstGeom>
        </p:spPr>
      </p:pic>
      <p:pic>
        <p:nvPicPr>
          <p:cNvPr id="12" name="Picture 11" descr="A cartoon of a person&#10;&#10;Description automatically generated">
            <a:extLst>
              <a:ext uri="{FF2B5EF4-FFF2-40B4-BE49-F238E27FC236}">
                <a16:creationId xmlns:a16="http://schemas.microsoft.com/office/drawing/2014/main" id="{AA179868-50DF-C406-5EEA-47216F69322B}"/>
              </a:ext>
            </a:extLst>
          </p:cNvPr>
          <p:cNvPicPr>
            <a:picLocks noChangeAspect="1"/>
          </p:cNvPicPr>
          <p:nvPr/>
        </p:nvPicPr>
        <p:blipFill rotWithShape="1">
          <a:blip r:embed="rId16">
            <a:extLst>
              <a:ext uri="{28A0092B-C50C-407E-A947-70E740481C1C}">
                <a14:useLocalDpi xmlns:a14="http://schemas.microsoft.com/office/drawing/2010/main" val="0"/>
              </a:ext>
            </a:extLst>
          </a:blip>
          <a:srcRect b="20248"/>
          <a:stretch/>
        </p:blipFill>
        <p:spPr>
          <a:xfrm>
            <a:off x="2769770" y="4716915"/>
            <a:ext cx="596385" cy="580084"/>
          </a:xfrm>
          <a:prstGeom prst="ellipse">
            <a:avLst/>
          </a:prstGeom>
        </p:spPr>
      </p:pic>
      <p:pic>
        <p:nvPicPr>
          <p:cNvPr id="13" name="Picture 12" descr="A cartoon of a person&#10;&#10;Description automatically generated">
            <a:extLst>
              <a:ext uri="{FF2B5EF4-FFF2-40B4-BE49-F238E27FC236}">
                <a16:creationId xmlns:a16="http://schemas.microsoft.com/office/drawing/2014/main" id="{8F2B1F1E-083F-0C96-DF9E-2B87722C5BB7}"/>
              </a:ext>
            </a:extLst>
          </p:cNvPr>
          <p:cNvPicPr>
            <a:picLocks noChangeAspect="1"/>
          </p:cNvPicPr>
          <p:nvPr/>
        </p:nvPicPr>
        <p:blipFill rotWithShape="1">
          <a:blip r:embed="rId16">
            <a:extLst>
              <a:ext uri="{28A0092B-C50C-407E-A947-70E740481C1C}">
                <a14:useLocalDpi xmlns:a14="http://schemas.microsoft.com/office/drawing/2010/main" val="0"/>
              </a:ext>
            </a:extLst>
          </a:blip>
          <a:srcRect b="20248"/>
          <a:stretch/>
        </p:blipFill>
        <p:spPr>
          <a:xfrm>
            <a:off x="2757387" y="6056823"/>
            <a:ext cx="596385" cy="580084"/>
          </a:xfrm>
          <a:prstGeom prst="ellipse">
            <a:avLst/>
          </a:prstGeom>
        </p:spPr>
      </p:pic>
      <p:pic>
        <p:nvPicPr>
          <p:cNvPr id="14" name="Picture 13">
            <a:extLst>
              <a:ext uri="{FF2B5EF4-FFF2-40B4-BE49-F238E27FC236}">
                <a16:creationId xmlns:a16="http://schemas.microsoft.com/office/drawing/2014/main" id="{656C6A2C-690B-9550-7CDD-56A022A233D8}"/>
              </a:ext>
            </a:extLst>
          </p:cNvPr>
          <p:cNvPicPr>
            <a:picLocks noChangeAspect="1"/>
          </p:cNvPicPr>
          <p:nvPr/>
        </p:nvPicPr>
        <p:blipFill rotWithShape="1">
          <a:blip r:embed="rId17"/>
          <a:srcRect r="4602" b="2431"/>
          <a:stretch/>
        </p:blipFill>
        <p:spPr>
          <a:xfrm>
            <a:off x="5317158" y="2012514"/>
            <a:ext cx="673926" cy="625114"/>
          </a:xfrm>
          <a:prstGeom prst="rect">
            <a:avLst/>
          </a:prstGeom>
        </p:spPr>
      </p:pic>
      <p:pic>
        <p:nvPicPr>
          <p:cNvPr id="24" name="Picture 23">
            <a:extLst>
              <a:ext uri="{FF2B5EF4-FFF2-40B4-BE49-F238E27FC236}">
                <a16:creationId xmlns:a16="http://schemas.microsoft.com/office/drawing/2014/main" id="{34CC13CD-7239-1BA8-B828-6B63E9EB5126}"/>
              </a:ext>
            </a:extLst>
          </p:cNvPr>
          <p:cNvPicPr>
            <a:picLocks noChangeAspect="1"/>
          </p:cNvPicPr>
          <p:nvPr/>
        </p:nvPicPr>
        <p:blipFill rotWithShape="1">
          <a:blip r:embed="rId17"/>
          <a:srcRect r="4602" b="2431"/>
          <a:stretch/>
        </p:blipFill>
        <p:spPr>
          <a:xfrm>
            <a:off x="5317158" y="2683401"/>
            <a:ext cx="673926" cy="625114"/>
          </a:xfrm>
          <a:prstGeom prst="rect">
            <a:avLst/>
          </a:prstGeom>
        </p:spPr>
      </p:pic>
      <p:pic>
        <p:nvPicPr>
          <p:cNvPr id="28" name="Picture 27">
            <a:extLst>
              <a:ext uri="{FF2B5EF4-FFF2-40B4-BE49-F238E27FC236}">
                <a16:creationId xmlns:a16="http://schemas.microsoft.com/office/drawing/2014/main" id="{E9655460-2C90-BB59-6055-77BD2B090D4A}"/>
              </a:ext>
            </a:extLst>
          </p:cNvPr>
          <p:cNvPicPr>
            <a:picLocks noChangeAspect="1"/>
          </p:cNvPicPr>
          <p:nvPr/>
        </p:nvPicPr>
        <p:blipFill rotWithShape="1">
          <a:blip r:embed="rId17"/>
          <a:srcRect r="4602" b="2431"/>
          <a:stretch/>
        </p:blipFill>
        <p:spPr>
          <a:xfrm>
            <a:off x="5317158" y="3354288"/>
            <a:ext cx="673926" cy="625114"/>
          </a:xfrm>
          <a:prstGeom prst="rect">
            <a:avLst/>
          </a:prstGeom>
        </p:spPr>
      </p:pic>
      <p:pic>
        <p:nvPicPr>
          <p:cNvPr id="30" name="Picture 29">
            <a:extLst>
              <a:ext uri="{FF2B5EF4-FFF2-40B4-BE49-F238E27FC236}">
                <a16:creationId xmlns:a16="http://schemas.microsoft.com/office/drawing/2014/main" id="{C1668A06-E2EA-4547-0653-BACF3D95FBF1}"/>
              </a:ext>
            </a:extLst>
          </p:cNvPr>
          <p:cNvPicPr>
            <a:picLocks noChangeAspect="1"/>
          </p:cNvPicPr>
          <p:nvPr/>
        </p:nvPicPr>
        <p:blipFill rotWithShape="1">
          <a:blip r:embed="rId17"/>
          <a:srcRect r="4602" b="2431"/>
          <a:stretch/>
        </p:blipFill>
        <p:spPr>
          <a:xfrm>
            <a:off x="5317158" y="4025175"/>
            <a:ext cx="673926" cy="625114"/>
          </a:xfrm>
          <a:prstGeom prst="rect">
            <a:avLst/>
          </a:prstGeom>
        </p:spPr>
      </p:pic>
      <p:pic>
        <p:nvPicPr>
          <p:cNvPr id="32" name="Picture 31">
            <a:extLst>
              <a:ext uri="{FF2B5EF4-FFF2-40B4-BE49-F238E27FC236}">
                <a16:creationId xmlns:a16="http://schemas.microsoft.com/office/drawing/2014/main" id="{6AF7F930-A68D-8DE8-F740-ACD7102F557D}"/>
              </a:ext>
            </a:extLst>
          </p:cNvPr>
          <p:cNvPicPr>
            <a:picLocks noChangeAspect="1"/>
          </p:cNvPicPr>
          <p:nvPr/>
        </p:nvPicPr>
        <p:blipFill rotWithShape="1">
          <a:blip r:embed="rId17"/>
          <a:srcRect r="4602" b="2431"/>
          <a:stretch/>
        </p:blipFill>
        <p:spPr>
          <a:xfrm>
            <a:off x="5317158" y="4696062"/>
            <a:ext cx="673926" cy="625114"/>
          </a:xfrm>
          <a:prstGeom prst="rect">
            <a:avLst/>
          </a:prstGeom>
        </p:spPr>
      </p:pic>
      <p:pic>
        <p:nvPicPr>
          <p:cNvPr id="35" name="Picture 34">
            <a:extLst>
              <a:ext uri="{FF2B5EF4-FFF2-40B4-BE49-F238E27FC236}">
                <a16:creationId xmlns:a16="http://schemas.microsoft.com/office/drawing/2014/main" id="{30E9A2E0-6002-3324-DC22-1EE07D8C7203}"/>
              </a:ext>
            </a:extLst>
          </p:cNvPr>
          <p:cNvPicPr>
            <a:picLocks noChangeAspect="1"/>
          </p:cNvPicPr>
          <p:nvPr/>
        </p:nvPicPr>
        <p:blipFill rotWithShape="1">
          <a:blip r:embed="rId17"/>
          <a:srcRect r="4602" b="2431"/>
          <a:stretch/>
        </p:blipFill>
        <p:spPr>
          <a:xfrm>
            <a:off x="5338714" y="5382317"/>
            <a:ext cx="652370" cy="605119"/>
          </a:xfrm>
          <a:prstGeom prst="rect">
            <a:avLst/>
          </a:prstGeom>
        </p:spPr>
      </p:pic>
      <p:pic>
        <p:nvPicPr>
          <p:cNvPr id="37" name="Picture 36">
            <a:extLst>
              <a:ext uri="{FF2B5EF4-FFF2-40B4-BE49-F238E27FC236}">
                <a16:creationId xmlns:a16="http://schemas.microsoft.com/office/drawing/2014/main" id="{C0BFCAA0-35E1-BFA3-BCD2-938F476715C7}"/>
              </a:ext>
            </a:extLst>
          </p:cNvPr>
          <p:cNvPicPr>
            <a:picLocks noChangeAspect="1"/>
          </p:cNvPicPr>
          <p:nvPr/>
        </p:nvPicPr>
        <p:blipFill rotWithShape="1">
          <a:blip r:embed="rId17"/>
          <a:srcRect r="4602" b="2431"/>
          <a:stretch/>
        </p:blipFill>
        <p:spPr>
          <a:xfrm>
            <a:off x="5317158" y="6037837"/>
            <a:ext cx="673926" cy="625114"/>
          </a:xfrm>
          <a:prstGeom prst="rect">
            <a:avLst/>
          </a:prstGeom>
        </p:spPr>
      </p:pic>
      <p:sp>
        <p:nvSpPr>
          <p:cNvPr id="39" name="Multiplication Sign 38">
            <a:extLst>
              <a:ext uri="{FF2B5EF4-FFF2-40B4-BE49-F238E27FC236}">
                <a16:creationId xmlns:a16="http://schemas.microsoft.com/office/drawing/2014/main" id="{BC74665F-150E-F6D5-52FF-7AC692779CFC}"/>
              </a:ext>
            </a:extLst>
          </p:cNvPr>
          <p:cNvSpPr/>
          <p:nvPr/>
        </p:nvSpPr>
        <p:spPr>
          <a:xfrm>
            <a:off x="5654121" y="2633306"/>
            <a:ext cx="477239" cy="510857"/>
          </a:xfrm>
          <a:prstGeom prst="mathMultiply">
            <a:avLst>
              <a:gd name="adj1" fmla="val 17596"/>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Multiplication Sign 39">
            <a:extLst>
              <a:ext uri="{FF2B5EF4-FFF2-40B4-BE49-F238E27FC236}">
                <a16:creationId xmlns:a16="http://schemas.microsoft.com/office/drawing/2014/main" id="{058A354C-A811-3DDD-4051-47B73049B554}"/>
              </a:ext>
            </a:extLst>
          </p:cNvPr>
          <p:cNvSpPr/>
          <p:nvPr/>
        </p:nvSpPr>
        <p:spPr>
          <a:xfrm>
            <a:off x="5654889" y="4606562"/>
            <a:ext cx="477239" cy="510857"/>
          </a:xfrm>
          <a:prstGeom prst="mathMultiply">
            <a:avLst>
              <a:gd name="adj1" fmla="val 17596"/>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Multiplication Sign 41">
            <a:extLst>
              <a:ext uri="{FF2B5EF4-FFF2-40B4-BE49-F238E27FC236}">
                <a16:creationId xmlns:a16="http://schemas.microsoft.com/office/drawing/2014/main" id="{246BC5D4-90F2-2BF1-7686-01F4B0970697}"/>
              </a:ext>
            </a:extLst>
          </p:cNvPr>
          <p:cNvSpPr/>
          <p:nvPr/>
        </p:nvSpPr>
        <p:spPr>
          <a:xfrm>
            <a:off x="5639891" y="5296999"/>
            <a:ext cx="477239" cy="510857"/>
          </a:xfrm>
          <a:prstGeom prst="mathMultiply">
            <a:avLst>
              <a:gd name="adj1" fmla="val 17596"/>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9F9D5A9B-7D99-285D-622F-001ECB48E58C}"/>
              </a:ext>
            </a:extLst>
          </p:cNvPr>
          <p:cNvSpPr/>
          <p:nvPr/>
        </p:nvSpPr>
        <p:spPr>
          <a:xfrm>
            <a:off x="969969" y="1986700"/>
            <a:ext cx="2566729" cy="6288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7" name="Picture 86" descr="A cartoon of a person&#10;&#10;Description automatically generated">
            <a:extLst>
              <a:ext uri="{FF2B5EF4-FFF2-40B4-BE49-F238E27FC236}">
                <a16:creationId xmlns:a16="http://schemas.microsoft.com/office/drawing/2014/main" id="{FD3AAE63-1609-D947-ACF9-742B071A6653}"/>
              </a:ext>
            </a:extLst>
          </p:cNvPr>
          <p:cNvPicPr>
            <a:picLocks noChangeAspect="1"/>
          </p:cNvPicPr>
          <p:nvPr/>
        </p:nvPicPr>
        <p:blipFill rotWithShape="1">
          <a:blip r:embed="rId18">
            <a:extLst>
              <a:ext uri="{28A0092B-C50C-407E-A947-70E740481C1C}">
                <a14:useLocalDpi xmlns:a14="http://schemas.microsoft.com/office/drawing/2010/main" val="0"/>
              </a:ext>
            </a:extLst>
          </a:blip>
          <a:srcRect b="17984"/>
          <a:stretch/>
        </p:blipFill>
        <p:spPr>
          <a:xfrm>
            <a:off x="9561768" y="1955191"/>
            <a:ext cx="623411" cy="680178"/>
          </a:xfrm>
          <a:prstGeom prst="rect">
            <a:avLst/>
          </a:prstGeom>
        </p:spPr>
      </p:pic>
      <p:grpSp>
        <p:nvGrpSpPr>
          <p:cNvPr id="88" name="Group 87">
            <a:extLst>
              <a:ext uri="{FF2B5EF4-FFF2-40B4-BE49-F238E27FC236}">
                <a16:creationId xmlns:a16="http://schemas.microsoft.com/office/drawing/2014/main" id="{3F7F325D-F440-A0B3-73BA-2936A57198C1}"/>
              </a:ext>
            </a:extLst>
          </p:cNvPr>
          <p:cNvGrpSpPr/>
          <p:nvPr/>
        </p:nvGrpSpPr>
        <p:grpSpPr>
          <a:xfrm>
            <a:off x="8760688" y="2005888"/>
            <a:ext cx="654048" cy="609643"/>
            <a:chOff x="8078724" y="4526165"/>
            <a:chExt cx="1205445" cy="1072268"/>
          </a:xfrm>
        </p:grpSpPr>
        <p:sp>
          <p:nvSpPr>
            <p:cNvPr id="89" name="Oval 88">
              <a:extLst>
                <a:ext uri="{FF2B5EF4-FFF2-40B4-BE49-F238E27FC236}">
                  <a16:creationId xmlns:a16="http://schemas.microsoft.com/office/drawing/2014/main" id="{CE8FCF15-A39B-6F00-831B-38F11567C445}"/>
                </a:ext>
              </a:extLst>
            </p:cNvPr>
            <p:cNvSpPr/>
            <p:nvPr/>
          </p:nvSpPr>
          <p:spPr>
            <a:xfrm>
              <a:off x="8078724" y="4526165"/>
              <a:ext cx="1163696" cy="1072268"/>
            </a:xfrm>
            <a:prstGeom prst="ellipse">
              <a:avLst/>
            </a:prstGeom>
            <a:solidFill>
              <a:srgbClr val="F9FFC9"/>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TextBox 89">
              <a:extLst>
                <a:ext uri="{FF2B5EF4-FFF2-40B4-BE49-F238E27FC236}">
                  <a16:creationId xmlns:a16="http://schemas.microsoft.com/office/drawing/2014/main" id="{D692912D-25FD-2981-424A-7770835EC5F5}"/>
                </a:ext>
              </a:extLst>
            </p:cNvPr>
            <p:cNvSpPr txBox="1"/>
            <p:nvPr/>
          </p:nvSpPr>
          <p:spPr>
            <a:xfrm>
              <a:off x="8120473" y="5113781"/>
              <a:ext cx="1163696" cy="448745"/>
            </a:xfrm>
            <a:prstGeom prst="rect">
              <a:avLst/>
            </a:prstGeom>
            <a:noFill/>
          </p:spPr>
          <p:txBody>
            <a:bodyPr wrap="square" rtlCol="0">
              <a:spAutoFit/>
            </a:bodyPr>
            <a:lstStyle/>
            <a:p>
              <a:r>
                <a:rPr lang="en-GB" sz="1100" dirty="0">
                  <a:solidFill>
                    <a:srgbClr val="002060"/>
                  </a:solidFill>
                  <a:latin typeface="Century Gothic" panose="020B0502020202020204" pitchFamily="34" charset="0"/>
                </a:rPr>
                <a:t>to visit</a:t>
              </a:r>
            </a:p>
          </p:txBody>
        </p:sp>
        <p:pic>
          <p:nvPicPr>
            <p:cNvPr id="91" name="Picture 4" descr="Free Hand Card vector and picture">
              <a:extLst>
                <a:ext uri="{FF2B5EF4-FFF2-40B4-BE49-F238E27FC236}">
                  <a16:creationId xmlns:a16="http://schemas.microsoft.com/office/drawing/2014/main" id="{4168AC83-C1B7-3560-AEF2-F463E7411E9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223770" y="4725816"/>
              <a:ext cx="873604" cy="505053"/>
            </a:xfrm>
            <a:prstGeom prst="rect">
              <a:avLst/>
            </a:prstGeom>
            <a:noFill/>
            <a:extLst>
              <a:ext uri="{909E8E84-426E-40DD-AFC4-6F175D3DCCD1}">
                <a14:hiddenFill xmlns:a14="http://schemas.microsoft.com/office/drawing/2010/main">
                  <a:solidFill>
                    <a:srgbClr val="FFFFFF"/>
                  </a:solidFill>
                </a14:hiddenFill>
              </a:ext>
            </a:extLst>
          </p:spPr>
        </p:pic>
      </p:grpSp>
      <p:pic>
        <p:nvPicPr>
          <p:cNvPr id="92" name="Picture 91" descr="A picture containing text, sign, vector graphics&#10;&#10;Description automatically generated">
            <a:extLst>
              <a:ext uri="{FF2B5EF4-FFF2-40B4-BE49-F238E27FC236}">
                <a16:creationId xmlns:a16="http://schemas.microsoft.com/office/drawing/2014/main" id="{839CE186-E258-D0D2-5BEA-0E21EB7ECE1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855024" y="2699264"/>
            <a:ext cx="643182" cy="600849"/>
          </a:xfrm>
          <a:prstGeom prst="rect">
            <a:avLst/>
          </a:prstGeom>
        </p:spPr>
      </p:pic>
      <p:pic>
        <p:nvPicPr>
          <p:cNvPr id="93" name="Picture 4" descr="Free computer problem computer problem vector">
            <a:extLst>
              <a:ext uri="{FF2B5EF4-FFF2-40B4-BE49-F238E27FC236}">
                <a16:creationId xmlns:a16="http://schemas.microsoft.com/office/drawing/2014/main" id="{CF512981-63E6-884F-E4D5-D405E304BF1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561768" y="2750606"/>
            <a:ext cx="808475" cy="523003"/>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93" descr="Icon&#10;&#10;Description automatically generated">
            <a:extLst>
              <a:ext uri="{FF2B5EF4-FFF2-40B4-BE49-F238E27FC236}">
                <a16:creationId xmlns:a16="http://schemas.microsoft.com/office/drawing/2014/main" id="{7ECAC4B4-E910-E592-C055-8514907EABF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855024" y="3388071"/>
            <a:ext cx="560258" cy="543960"/>
          </a:xfrm>
          <a:prstGeom prst="rect">
            <a:avLst/>
          </a:prstGeom>
        </p:spPr>
      </p:pic>
      <p:pic>
        <p:nvPicPr>
          <p:cNvPr id="96" name="Picture 95" descr="A cartoon of a person with his hands in his pockets&#10;&#10;Description automatically generated">
            <a:extLst>
              <a:ext uri="{FF2B5EF4-FFF2-40B4-BE49-F238E27FC236}">
                <a16:creationId xmlns:a16="http://schemas.microsoft.com/office/drawing/2014/main" id="{03B05E84-59E8-C309-9D13-B80FF7246C3F}"/>
              </a:ext>
            </a:extLst>
          </p:cNvPr>
          <p:cNvPicPr>
            <a:picLocks noChangeAspect="1"/>
          </p:cNvPicPr>
          <p:nvPr/>
        </p:nvPicPr>
        <p:blipFill rotWithShape="1">
          <a:blip r:embed="rId23">
            <a:extLst>
              <a:ext uri="{28A0092B-C50C-407E-A947-70E740481C1C}">
                <a14:useLocalDpi xmlns:a14="http://schemas.microsoft.com/office/drawing/2010/main" val="0"/>
              </a:ext>
            </a:extLst>
          </a:blip>
          <a:srcRect b="63303"/>
          <a:stretch/>
        </p:blipFill>
        <p:spPr>
          <a:xfrm>
            <a:off x="9873473" y="3262698"/>
            <a:ext cx="701260" cy="666007"/>
          </a:xfrm>
          <a:prstGeom prst="rect">
            <a:avLst/>
          </a:prstGeom>
        </p:spPr>
      </p:pic>
      <p:pic>
        <p:nvPicPr>
          <p:cNvPr id="97" name="Picture 2" descr="A blue and black sign with hands in a circle&#10;&#10;Description automatically generated">
            <a:extLst>
              <a:ext uri="{FF2B5EF4-FFF2-40B4-BE49-F238E27FC236}">
                <a16:creationId xmlns:a16="http://schemas.microsoft.com/office/drawing/2014/main" id="{2E3F4BFD-87E6-7263-43B2-FB1F493EF0DB}"/>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b="38227"/>
          <a:stretch/>
        </p:blipFill>
        <p:spPr bwMode="auto">
          <a:xfrm>
            <a:off x="7714912" y="4025175"/>
            <a:ext cx="790428" cy="653565"/>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2" descr="Free checklist task to do vector">
            <a:extLst>
              <a:ext uri="{FF2B5EF4-FFF2-40B4-BE49-F238E27FC236}">
                <a16:creationId xmlns:a16="http://schemas.microsoft.com/office/drawing/2014/main" id="{9120F971-8D08-EB8F-CD75-DCCFB162ABE7}"/>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480559" y="4015756"/>
            <a:ext cx="560258" cy="603570"/>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16" descr="Free couple love silhouette vector">
            <a:extLst>
              <a:ext uri="{FF2B5EF4-FFF2-40B4-BE49-F238E27FC236}">
                <a16:creationId xmlns:a16="http://schemas.microsoft.com/office/drawing/2014/main" id="{3E681404-543D-FE45-20C3-15B616C09E14}"/>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9505502" y="3399889"/>
            <a:ext cx="376040" cy="538447"/>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6" descr="A red and white circle with blue text&#10;&#10;Description automatically generated">
            <a:extLst>
              <a:ext uri="{FF2B5EF4-FFF2-40B4-BE49-F238E27FC236}">
                <a16:creationId xmlns:a16="http://schemas.microsoft.com/office/drawing/2014/main" id="{6147E69F-6BEF-D16B-6460-C5FCF592A478}"/>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b="39467"/>
          <a:stretch/>
        </p:blipFill>
        <p:spPr bwMode="auto">
          <a:xfrm>
            <a:off x="7235961" y="4704176"/>
            <a:ext cx="841253" cy="632689"/>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0" descr="Icon&#10;&#10;Description automatically generated">
            <a:extLst>
              <a:ext uri="{FF2B5EF4-FFF2-40B4-BE49-F238E27FC236}">
                <a16:creationId xmlns:a16="http://schemas.microsoft.com/office/drawing/2014/main" id="{B5B2BCA2-DE67-D9F9-6BBB-A4443C6C2D0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077214" y="5404167"/>
            <a:ext cx="560258" cy="543960"/>
          </a:xfrm>
          <a:prstGeom prst="rect">
            <a:avLst/>
          </a:prstGeom>
        </p:spPr>
      </p:pic>
      <p:pic>
        <p:nvPicPr>
          <p:cNvPr id="102" name="Picture 2" descr="A blue and black sign with hands in a circle&#10;&#10;Description automatically generated">
            <a:extLst>
              <a:ext uri="{FF2B5EF4-FFF2-40B4-BE49-F238E27FC236}">
                <a16:creationId xmlns:a16="http://schemas.microsoft.com/office/drawing/2014/main" id="{B5ADEA5D-53F9-6926-3B6B-C0A4501CE748}"/>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b="38227"/>
          <a:stretch/>
        </p:blipFill>
        <p:spPr bwMode="auto">
          <a:xfrm>
            <a:off x="8260821" y="6056823"/>
            <a:ext cx="790428" cy="653565"/>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02" descr="Free guitar music musical instrument vector">
            <a:extLst>
              <a:ext uri="{FF2B5EF4-FFF2-40B4-BE49-F238E27FC236}">
                <a16:creationId xmlns:a16="http://schemas.microsoft.com/office/drawing/2014/main" id="{633BDCA1-D084-E831-F077-FF6F0A2DED03}"/>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8774341" y="5440214"/>
            <a:ext cx="484573" cy="538414"/>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4" descr="Free bicycle bike ride vector">
            <a:extLst>
              <a:ext uri="{FF2B5EF4-FFF2-40B4-BE49-F238E27FC236}">
                <a16:creationId xmlns:a16="http://schemas.microsoft.com/office/drawing/2014/main" id="{9813D039-8EE7-FE7E-3E99-4DB1CCBB4D21}"/>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9001259" y="6057971"/>
            <a:ext cx="870009" cy="560041"/>
          </a:xfrm>
          <a:prstGeom prst="rect">
            <a:avLst/>
          </a:prstGeom>
          <a:noFill/>
          <a:extLst>
            <a:ext uri="{909E8E84-426E-40DD-AFC4-6F175D3DCCD1}">
              <a14:hiddenFill xmlns:a14="http://schemas.microsoft.com/office/drawing/2010/main">
                <a:solidFill>
                  <a:srgbClr val="FFFFFF"/>
                </a:solidFill>
              </a14:hiddenFill>
            </a:ext>
          </a:extLst>
        </p:spPr>
      </p:pic>
      <p:sp>
        <p:nvSpPr>
          <p:cNvPr id="111" name="Rectangle 110">
            <a:extLst>
              <a:ext uri="{FF2B5EF4-FFF2-40B4-BE49-F238E27FC236}">
                <a16:creationId xmlns:a16="http://schemas.microsoft.com/office/drawing/2014/main" id="{F8E0CCB2-7682-8B7A-788D-126B27924E80}"/>
              </a:ext>
            </a:extLst>
          </p:cNvPr>
          <p:cNvSpPr/>
          <p:nvPr/>
        </p:nvSpPr>
        <p:spPr>
          <a:xfrm>
            <a:off x="969969" y="6048501"/>
            <a:ext cx="2566729" cy="6002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Rectangle 111">
            <a:extLst>
              <a:ext uri="{FF2B5EF4-FFF2-40B4-BE49-F238E27FC236}">
                <a16:creationId xmlns:a16="http://schemas.microsoft.com/office/drawing/2014/main" id="{20373A30-B625-F878-E070-64EE9A37F13B}"/>
              </a:ext>
            </a:extLst>
          </p:cNvPr>
          <p:cNvSpPr/>
          <p:nvPr/>
        </p:nvSpPr>
        <p:spPr>
          <a:xfrm>
            <a:off x="969969" y="2665936"/>
            <a:ext cx="2566729" cy="6288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Rectangle 112">
            <a:extLst>
              <a:ext uri="{FF2B5EF4-FFF2-40B4-BE49-F238E27FC236}">
                <a16:creationId xmlns:a16="http://schemas.microsoft.com/office/drawing/2014/main" id="{A458EC5D-50D4-FF50-FCEB-2B83235BD1F2}"/>
              </a:ext>
            </a:extLst>
          </p:cNvPr>
          <p:cNvSpPr/>
          <p:nvPr/>
        </p:nvSpPr>
        <p:spPr>
          <a:xfrm>
            <a:off x="969690" y="3354288"/>
            <a:ext cx="2566729" cy="6197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Rectangle 113">
            <a:extLst>
              <a:ext uri="{FF2B5EF4-FFF2-40B4-BE49-F238E27FC236}">
                <a16:creationId xmlns:a16="http://schemas.microsoft.com/office/drawing/2014/main" id="{88D0B558-24BE-2F98-073D-51D0674117D8}"/>
              </a:ext>
            </a:extLst>
          </p:cNvPr>
          <p:cNvSpPr/>
          <p:nvPr/>
        </p:nvSpPr>
        <p:spPr>
          <a:xfrm>
            <a:off x="969969" y="4009040"/>
            <a:ext cx="2566729" cy="6288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Rectangle 114">
            <a:extLst>
              <a:ext uri="{FF2B5EF4-FFF2-40B4-BE49-F238E27FC236}">
                <a16:creationId xmlns:a16="http://schemas.microsoft.com/office/drawing/2014/main" id="{8F480649-68EB-BC59-921C-221618461144}"/>
              </a:ext>
            </a:extLst>
          </p:cNvPr>
          <p:cNvSpPr/>
          <p:nvPr/>
        </p:nvSpPr>
        <p:spPr>
          <a:xfrm>
            <a:off x="969969" y="4703644"/>
            <a:ext cx="2566729" cy="6288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Rectangle 115">
            <a:extLst>
              <a:ext uri="{FF2B5EF4-FFF2-40B4-BE49-F238E27FC236}">
                <a16:creationId xmlns:a16="http://schemas.microsoft.com/office/drawing/2014/main" id="{68D24636-1E8F-AFEA-D5A5-10ABBBB2D72F}"/>
              </a:ext>
            </a:extLst>
          </p:cNvPr>
          <p:cNvSpPr/>
          <p:nvPr/>
        </p:nvSpPr>
        <p:spPr>
          <a:xfrm>
            <a:off x="969969" y="5382880"/>
            <a:ext cx="2566729" cy="6288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Rectangle 116">
            <a:extLst>
              <a:ext uri="{FF2B5EF4-FFF2-40B4-BE49-F238E27FC236}">
                <a16:creationId xmlns:a16="http://schemas.microsoft.com/office/drawing/2014/main" id="{36924E31-E8DD-0336-EBE3-965FCD148250}"/>
              </a:ext>
            </a:extLst>
          </p:cNvPr>
          <p:cNvSpPr/>
          <p:nvPr/>
        </p:nvSpPr>
        <p:spPr>
          <a:xfrm>
            <a:off x="3665575" y="2010712"/>
            <a:ext cx="2411862" cy="6288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Rectangle 117">
            <a:extLst>
              <a:ext uri="{FF2B5EF4-FFF2-40B4-BE49-F238E27FC236}">
                <a16:creationId xmlns:a16="http://schemas.microsoft.com/office/drawing/2014/main" id="{25388217-1802-904E-4CF2-ADF42F2A3CD8}"/>
              </a:ext>
            </a:extLst>
          </p:cNvPr>
          <p:cNvSpPr/>
          <p:nvPr/>
        </p:nvSpPr>
        <p:spPr>
          <a:xfrm>
            <a:off x="3665575" y="6057145"/>
            <a:ext cx="2411862" cy="6002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Rectangle 118">
            <a:extLst>
              <a:ext uri="{FF2B5EF4-FFF2-40B4-BE49-F238E27FC236}">
                <a16:creationId xmlns:a16="http://schemas.microsoft.com/office/drawing/2014/main" id="{9D54FAE1-B90F-38E6-5DB9-C52D97B1D424}"/>
              </a:ext>
            </a:extLst>
          </p:cNvPr>
          <p:cNvSpPr/>
          <p:nvPr/>
        </p:nvSpPr>
        <p:spPr>
          <a:xfrm>
            <a:off x="3665575" y="2682264"/>
            <a:ext cx="2411862" cy="6288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Rectangle 119">
            <a:extLst>
              <a:ext uri="{FF2B5EF4-FFF2-40B4-BE49-F238E27FC236}">
                <a16:creationId xmlns:a16="http://schemas.microsoft.com/office/drawing/2014/main" id="{39660477-6E4F-784C-DB11-EDE050816539}"/>
              </a:ext>
            </a:extLst>
          </p:cNvPr>
          <p:cNvSpPr/>
          <p:nvPr/>
        </p:nvSpPr>
        <p:spPr>
          <a:xfrm>
            <a:off x="3665296" y="3362932"/>
            <a:ext cx="2411862" cy="6197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1" name="Rectangle 120">
            <a:extLst>
              <a:ext uri="{FF2B5EF4-FFF2-40B4-BE49-F238E27FC236}">
                <a16:creationId xmlns:a16="http://schemas.microsoft.com/office/drawing/2014/main" id="{F5A3537A-9C9B-C897-CB1F-268DE6666C24}"/>
              </a:ext>
            </a:extLst>
          </p:cNvPr>
          <p:cNvSpPr/>
          <p:nvPr/>
        </p:nvSpPr>
        <p:spPr>
          <a:xfrm>
            <a:off x="3665575" y="4017684"/>
            <a:ext cx="2411862" cy="6288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Rectangle 121">
            <a:extLst>
              <a:ext uri="{FF2B5EF4-FFF2-40B4-BE49-F238E27FC236}">
                <a16:creationId xmlns:a16="http://schemas.microsoft.com/office/drawing/2014/main" id="{430CB8FB-557F-0A68-653B-F1D3D218DFF1}"/>
              </a:ext>
            </a:extLst>
          </p:cNvPr>
          <p:cNvSpPr/>
          <p:nvPr/>
        </p:nvSpPr>
        <p:spPr>
          <a:xfrm>
            <a:off x="3665575" y="4704604"/>
            <a:ext cx="2411862" cy="6288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Rectangle 122">
            <a:extLst>
              <a:ext uri="{FF2B5EF4-FFF2-40B4-BE49-F238E27FC236}">
                <a16:creationId xmlns:a16="http://schemas.microsoft.com/office/drawing/2014/main" id="{634C2603-5F6F-2DAE-8EBD-B5038D6E3244}"/>
              </a:ext>
            </a:extLst>
          </p:cNvPr>
          <p:cNvSpPr/>
          <p:nvPr/>
        </p:nvSpPr>
        <p:spPr>
          <a:xfrm>
            <a:off x="3673567" y="5380533"/>
            <a:ext cx="2411862" cy="6288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Rectangle 123">
            <a:extLst>
              <a:ext uri="{FF2B5EF4-FFF2-40B4-BE49-F238E27FC236}">
                <a16:creationId xmlns:a16="http://schemas.microsoft.com/office/drawing/2014/main" id="{11FCAB3D-C641-F99D-031B-F5E52E1D6723}"/>
              </a:ext>
            </a:extLst>
          </p:cNvPr>
          <p:cNvSpPr/>
          <p:nvPr/>
        </p:nvSpPr>
        <p:spPr>
          <a:xfrm>
            <a:off x="6171212" y="1986700"/>
            <a:ext cx="4301848" cy="648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 name="Rectangle 124">
            <a:extLst>
              <a:ext uri="{FF2B5EF4-FFF2-40B4-BE49-F238E27FC236}">
                <a16:creationId xmlns:a16="http://schemas.microsoft.com/office/drawing/2014/main" id="{1AEF6E42-55E0-A136-472F-A55321D58204}"/>
              </a:ext>
            </a:extLst>
          </p:cNvPr>
          <p:cNvSpPr/>
          <p:nvPr/>
        </p:nvSpPr>
        <p:spPr>
          <a:xfrm>
            <a:off x="6171211" y="6048501"/>
            <a:ext cx="4302127" cy="6002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Rectangle 125">
            <a:extLst>
              <a:ext uri="{FF2B5EF4-FFF2-40B4-BE49-F238E27FC236}">
                <a16:creationId xmlns:a16="http://schemas.microsoft.com/office/drawing/2014/main" id="{FE0184C6-C6D9-3F0B-25E9-B04E9FC7BC1A}"/>
              </a:ext>
            </a:extLst>
          </p:cNvPr>
          <p:cNvSpPr/>
          <p:nvPr/>
        </p:nvSpPr>
        <p:spPr>
          <a:xfrm>
            <a:off x="6171211" y="2665936"/>
            <a:ext cx="4302127" cy="6288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Rectangle 126">
            <a:extLst>
              <a:ext uri="{FF2B5EF4-FFF2-40B4-BE49-F238E27FC236}">
                <a16:creationId xmlns:a16="http://schemas.microsoft.com/office/drawing/2014/main" id="{23D52EC3-EAC8-B790-E70A-F73745AAE92B}"/>
              </a:ext>
            </a:extLst>
          </p:cNvPr>
          <p:cNvSpPr/>
          <p:nvPr/>
        </p:nvSpPr>
        <p:spPr>
          <a:xfrm>
            <a:off x="6170932" y="3354288"/>
            <a:ext cx="4302127" cy="6197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24" name="Rectangle 1023">
            <a:extLst>
              <a:ext uri="{FF2B5EF4-FFF2-40B4-BE49-F238E27FC236}">
                <a16:creationId xmlns:a16="http://schemas.microsoft.com/office/drawing/2014/main" id="{EC5AEC85-1DD1-5894-1A94-BEAFBB1E7F7D}"/>
              </a:ext>
            </a:extLst>
          </p:cNvPr>
          <p:cNvSpPr/>
          <p:nvPr/>
        </p:nvSpPr>
        <p:spPr>
          <a:xfrm>
            <a:off x="6171211" y="4009040"/>
            <a:ext cx="4302127" cy="6288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5" name="Rectangle 1024">
            <a:extLst>
              <a:ext uri="{FF2B5EF4-FFF2-40B4-BE49-F238E27FC236}">
                <a16:creationId xmlns:a16="http://schemas.microsoft.com/office/drawing/2014/main" id="{6E3E2F8E-CD13-F0A2-1F53-1998832C915D}"/>
              </a:ext>
            </a:extLst>
          </p:cNvPr>
          <p:cNvSpPr/>
          <p:nvPr/>
        </p:nvSpPr>
        <p:spPr>
          <a:xfrm>
            <a:off x="6171211" y="4703644"/>
            <a:ext cx="4302127" cy="6288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7" name="Rectangle 1026">
            <a:extLst>
              <a:ext uri="{FF2B5EF4-FFF2-40B4-BE49-F238E27FC236}">
                <a16:creationId xmlns:a16="http://schemas.microsoft.com/office/drawing/2014/main" id="{5EF2A1CF-286C-8944-0580-21F0EC579E8E}"/>
              </a:ext>
            </a:extLst>
          </p:cNvPr>
          <p:cNvSpPr/>
          <p:nvPr/>
        </p:nvSpPr>
        <p:spPr>
          <a:xfrm>
            <a:off x="6171211" y="5382880"/>
            <a:ext cx="4302127" cy="6288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1103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1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2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12"/>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1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0"/>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1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12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14"/>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12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02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15"/>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12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102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116"/>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12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102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11"/>
                                        </p:tgtEl>
                                        <p:attrNameLst>
                                          <p:attrName>style.visibility</p:attrName>
                                        </p:attrNameLst>
                                      </p:cBhvr>
                                      <p:to>
                                        <p:strVal val="hidden"/>
                                      </p:to>
                                    </p:set>
                                  </p:childTnLst>
                                </p:cTn>
                              </p:par>
                              <p:par>
                                <p:cTn id="67" presetID="1" presetClass="exit" presetSubtype="0" fill="hold" grpId="0" nodeType="withEffect">
                                  <p:stCondLst>
                                    <p:cond delay="0"/>
                                  </p:stCondLst>
                                  <p:childTnLst>
                                    <p:set>
                                      <p:cBhvr>
                                        <p:cTn id="68" dur="1" fill="hold">
                                          <p:stCondLst>
                                            <p:cond delay="0"/>
                                          </p:stCondLst>
                                        </p:cTn>
                                        <p:tgtEl>
                                          <p:spTgt spid="118"/>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1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024" grpId="0" animBg="1"/>
      <p:bldP spid="1025" grpId="0" animBg="1"/>
      <p:bldP spid="10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Holidays</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03440" y="329833"/>
            <a:ext cx="1557451" cy="374973"/>
          </a:xfrm>
          <a:solidFill>
            <a:schemeClr val="bg1"/>
          </a:solidFill>
        </p:spPr>
        <p:txBody>
          <a:bodyPr/>
          <a:lstStyle/>
          <a:p>
            <a:pPr algn="ctr"/>
            <a:r>
              <a:rPr lang="en-GB" sz="2000" b="1" dirty="0">
                <a:solidFill>
                  <a:schemeClr val="bg1"/>
                </a:solidFill>
                <a:latin typeface="Century Gothic" panose="020B0502020202020204" pitchFamily="34" charset="0"/>
              </a:rPr>
              <a:t>Kultur</a:t>
            </a:r>
          </a:p>
        </p:txBody>
      </p:sp>
      <p:pic>
        <p:nvPicPr>
          <p:cNvPr id="15" name="Picture 14" descr="Logo&#10;&#10;Description automatically generated">
            <a:extLst>
              <a:ext uri="{FF2B5EF4-FFF2-40B4-BE49-F238E27FC236}">
                <a16:creationId xmlns:a16="http://schemas.microsoft.com/office/drawing/2014/main" id="{89B9ADB6-F0BD-458B-888C-C78805A620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4362" y="87550"/>
            <a:ext cx="1695683" cy="1050586"/>
          </a:xfrm>
          <a:prstGeom prst="rect">
            <a:avLst/>
          </a:prstGeom>
        </p:spPr>
      </p:pic>
      <p:sp>
        <p:nvSpPr>
          <p:cNvPr id="6" name="Speech Bubble: Rectangle with Corners Rounded 5">
            <a:hlinkClick r:id="" action="ppaction://noaction">
              <a:snd r:embed="rId4" name="T3_W6_11.1.wav"/>
            </a:hlinkClick>
            <a:extLst>
              <a:ext uri="{FF2B5EF4-FFF2-40B4-BE49-F238E27FC236}">
                <a16:creationId xmlns:a16="http://schemas.microsoft.com/office/drawing/2014/main" id="{0E18BDA3-82BD-4894-A592-FE93BCF1E024}"/>
              </a:ext>
            </a:extLst>
          </p:cNvPr>
          <p:cNvSpPr/>
          <p:nvPr/>
        </p:nvSpPr>
        <p:spPr>
          <a:xfrm>
            <a:off x="1028456" y="716880"/>
            <a:ext cx="4247551"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7" name="Graphic 6" descr="Teacher">
            <a:extLst>
              <a:ext uri="{FF2B5EF4-FFF2-40B4-BE49-F238E27FC236}">
                <a16:creationId xmlns:a16="http://schemas.microsoft.com/office/drawing/2014/main" id="{4C3D86E5-9B73-4C54-A474-77E2CF28AA3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389" y="502186"/>
            <a:ext cx="914400" cy="914400"/>
          </a:xfrm>
          <a:prstGeom prst="rect">
            <a:avLst/>
          </a:prstGeom>
        </p:spPr>
      </p:pic>
      <p:sp>
        <p:nvSpPr>
          <p:cNvPr id="8" name="Google Shape;108;p3">
            <a:hlinkClick r:id="" action="ppaction://noaction">
              <a:snd r:embed="rId4" name="T3_W6_11.1.wav"/>
            </a:hlinkClick>
            <a:extLst>
              <a:ext uri="{FF2B5EF4-FFF2-40B4-BE49-F238E27FC236}">
                <a16:creationId xmlns:a16="http://schemas.microsoft.com/office/drawing/2014/main" id="{3D27BA28-F009-4BA6-BDCA-75D0354B8C38}"/>
              </a:ext>
            </a:extLst>
          </p:cNvPr>
          <p:cNvSpPr txBox="1"/>
          <p:nvPr/>
        </p:nvSpPr>
        <p:spPr>
          <a:xfrm>
            <a:off x="1060900" y="728550"/>
            <a:ext cx="4518477"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Was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möchte</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Lias</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machen</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pSp>
        <p:nvGrpSpPr>
          <p:cNvPr id="5" name="Group 4">
            <a:extLst>
              <a:ext uri="{FF2B5EF4-FFF2-40B4-BE49-F238E27FC236}">
                <a16:creationId xmlns:a16="http://schemas.microsoft.com/office/drawing/2014/main" id="{46095022-73E5-2E31-108A-6F95FE2010A0}"/>
              </a:ext>
            </a:extLst>
          </p:cNvPr>
          <p:cNvGrpSpPr/>
          <p:nvPr/>
        </p:nvGrpSpPr>
        <p:grpSpPr>
          <a:xfrm>
            <a:off x="10146340" y="3357880"/>
            <a:ext cx="981581" cy="3445202"/>
            <a:chOff x="10000194" y="1596315"/>
            <a:chExt cx="1279118" cy="4931853"/>
          </a:xfrm>
        </p:grpSpPr>
        <p:pic>
          <p:nvPicPr>
            <p:cNvPr id="4" name="Picture 3" descr="A cartoon of a person&#10;&#10;Description automatically generated">
              <a:extLst>
                <a:ext uri="{FF2B5EF4-FFF2-40B4-BE49-F238E27FC236}">
                  <a16:creationId xmlns:a16="http://schemas.microsoft.com/office/drawing/2014/main" id="{5C452B01-2AA8-87FE-1E4C-E396223026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09412" y="1689742"/>
              <a:ext cx="1269900" cy="4838426"/>
            </a:xfrm>
            <a:prstGeom prst="rect">
              <a:avLst/>
            </a:prstGeom>
          </p:spPr>
        </p:pic>
        <p:pic>
          <p:nvPicPr>
            <p:cNvPr id="9" name="Picture 8" descr="A cartoon of a child&#10;&#10;Description automatically generated">
              <a:extLst>
                <a:ext uri="{FF2B5EF4-FFF2-40B4-BE49-F238E27FC236}">
                  <a16:creationId xmlns:a16="http://schemas.microsoft.com/office/drawing/2014/main" id="{46A9FD75-BE14-A634-12AA-0627717470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00194" y="1596315"/>
              <a:ext cx="1269900" cy="2322183"/>
            </a:xfrm>
            <a:prstGeom prst="rect">
              <a:avLst/>
            </a:prstGeom>
          </p:spPr>
        </p:pic>
      </p:grpSp>
      <p:sp>
        <p:nvSpPr>
          <p:cNvPr id="10" name="Speech Bubble: Rectangle with Corners Rounded 9">
            <a:hlinkClick r:id="" action="ppaction://noaction">
              <a:snd r:embed="rId9" name="T3_W6_11.3.wav"/>
            </a:hlinkClick>
            <a:extLst>
              <a:ext uri="{FF2B5EF4-FFF2-40B4-BE49-F238E27FC236}">
                <a16:creationId xmlns:a16="http://schemas.microsoft.com/office/drawing/2014/main" id="{78F1F4F6-2804-D74D-201D-79DEB7E9A440}"/>
              </a:ext>
            </a:extLst>
          </p:cNvPr>
          <p:cNvSpPr/>
          <p:nvPr/>
        </p:nvSpPr>
        <p:spPr>
          <a:xfrm>
            <a:off x="6175813" y="3481554"/>
            <a:ext cx="3409813" cy="1460983"/>
          </a:xfrm>
          <a:prstGeom prst="wedgeRoundRectCallout">
            <a:avLst>
              <a:gd name="adj1" fmla="val 63856"/>
              <a:gd name="adj2" fmla="val -13900"/>
              <a:gd name="adj3" fmla="val 1666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Ich </a:t>
            </a:r>
            <a:r>
              <a:rPr lang="en-GB" sz="2400" dirty="0" err="1"/>
              <a:t>möchte</a:t>
            </a:r>
            <a:r>
              <a:rPr lang="en-GB" sz="2400" dirty="0"/>
              <a:t> </a:t>
            </a:r>
            <a:r>
              <a:rPr lang="en-GB" sz="2400" dirty="0" err="1"/>
              <a:t>nicht</a:t>
            </a:r>
            <a:r>
              <a:rPr lang="en-GB" sz="2400" dirty="0"/>
              <a:t> </a:t>
            </a:r>
            <a:r>
              <a:rPr lang="en-GB" sz="2400" dirty="0" err="1"/>
              <a:t>im</a:t>
            </a:r>
            <a:r>
              <a:rPr lang="en-GB" sz="2400" dirty="0"/>
              <a:t> August in die Schule </a:t>
            </a:r>
            <a:r>
              <a:rPr lang="en-GB" sz="2400" dirty="0" err="1"/>
              <a:t>gehen</a:t>
            </a:r>
            <a:r>
              <a:rPr lang="en-GB" sz="2400" dirty="0"/>
              <a:t>*. </a:t>
            </a:r>
          </a:p>
        </p:txBody>
      </p:sp>
      <p:sp>
        <p:nvSpPr>
          <p:cNvPr id="11" name="TextBox 10">
            <a:extLst>
              <a:ext uri="{FF2B5EF4-FFF2-40B4-BE49-F238E27FC236}">
                <a16:creationId xmlns:a16="http://schemas.microsoft.com/office/drawing/2014/main" id="{8173C6E8-CD72-A69C-AAEB-43412F88328D}"/>
              </a:ext>
            </a:extLst>
          </p:cNvPr>
          <p:cNvSpPr txBox="1"/>
          <p:nvPr/>
        </p:nvSpPr>
        <p:spPr>
          <a:xfrm>
            <a:off x="223887" y="1445194"/>
            <a:ext cx="11516355" cy="1708160"/>
          </a:xfrm>
          <a:prstGeom prst="rect">
            <a:avLst/>
          </a:prstGeom>
          <a:noFill/>
        </p:spPr>
        <p:txBody>
          <a:bodyPr wrap="square" rtlCol="0">
            <a:spAutoFit/>
          </a:bodyPr>
          <a:lstStyle/>
          <a:p>
            <a:r>
              <a:rPr lang="en-GB" sz="2400" dirty="0">
                <a:solidFill>
                  <a:srgbClr val="002060"/>
                </a:solidFill>
              </a:rPr>
              <a:t>In Switzerland, children have 12 weeks’ holiday a year. That’s one week less than you!</a:t>
            </a:r>
          </a:p>
          <a:p>
            <a:endParaRPr lang="en-GB" sz="900" dirty="0">
              <a:solidFill>
                <a:srgbClr val="002060"/>
              </a:solidFill>
            </a:endParaRPr>
          </a:p>
          <a:p>
            <a:r>
              <a:rPr lang="en-GB" sz="2400" dirty="0">
                <a:solidFill>
                  <a:srgbClr val="002060"/>
                </a:solidFill>
              </a:rPr>
              <a:t>The summer holidays start in early July, and children are back to school by mid August!</a:t>
            </a:r>
          </a:p>
        </p:txBody>
      </p:sp>
      <p:sp>
        <p:nvSpPr>
          <p:cNvPr id="2" name="Rectangle: Rounded Corners 1">
            <a:extLst>
              <a:ext uri="{FF2B5EF4-FFF2-40B4-BE49-F238E27FC236}">
                <a16:creationId xmlns:a16="http://schemas.microsoft.com/office/drawing/2014/main" id="{7B3462F6-FCBF-5CDA-0078-A240A4363D66}"/>
              </a:ext>
            </a:extLst>
          </p:cNvPr>
          <p:cNvSpPr/>
          <p:nvPr/>
        </p:nvSpPr>
        <p:spPr>
          <a:xfrm>
            <a:off x="6547757" y="116868"/>
            <a:ext cx="2519296" cy="517321"/>
          </a:xfrm>
          <a:prstGeom prst="roundRect">
            <a:avLst>
              <a:gd name="adj" fmla="val 0"/>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mj-lt"/>
              </a:rPr>
              <a:t>* </a:t>
            </a:r>
            <a:r>
              <a:rPr lang="en-GB" sz="2400" dirty="0" err="1">
                <a:solidFill>
                  <a:srgbClr val="002060"/>
                </a:solidFill>
                <a:latin typeface="+mj-lt"/>
              </a:rPr>
              <a:t>gehen</a:t>
            </a:r>
            <a:r>
              <a:rPr lang="en-GB" sz="2400" dirty="0">
                <a:solidFill>
                  <a:srgbClr val="002060"/>
                </a:solidFill>
                <a:latin typeface="+mj-lt"/>
              </a:rPr>
              <a:t> – to go</a:t>
            </a:r>
          </a:p>
        </p:txBody>
      </p:sp>
      <p:pic>
        <p:nvPicPr>
          <p:cNvPr id="13" name="Picture 12" descr="A cartoon of a person&#10;&#10;Description automatically generated">
            <a:extLst>
              <a:ext uri="{FF2B5EF4-FFF2-40B4-BE49-F238E27FC236}">
                <a16:creationId xmlns:a16="http://schemas.microsoft.com/office/drawing/2014/main" id="{242458AE-79D2-D4D1-117F-C4C47135BD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8797" y="3357880"/>
            <a:ext cx="904232" cy="3445202"/>
          </a:xfrm>
          <a:prstGeom prst="rect">
            <a:avLst/>
          </a:prstGeom>
        </p:spPr>
      </p:pic>
      <p:sp>
        <p:nvSpPr>
          <p:cNvPr id="14" name="Speech Bubble: Rectangle with Corners Rounded 13">
            <a:hlinkClick r:id="" action="ppaction://noaction">
              <a:snd r:embed="rId10" name="T3_W6_11.2.wav"/>
            </a:hlinkClick>
            <a:extLst>
              <a:ext uri="{FF2B5EF4-FFF2-40B4-BE49-F238E27FC236}">
                <a16:creationId xmlns:a16="http://schemas.microsoft.com/office/drawing/2014/main" id="{94478013-A645-CF4A-2E85-C1F8F5260DA2}"/>
              </a:ext>
            </a:extLst>
          </p:cNvPr>
          <p:cNvSpPr/>
          <p:nvPr/>
        </p:nvSpPr>
        <p:spPr>
          <a:xfrm>
            <a:off x="2127554" y="3428999"/>
            <a:ext cx="3409813" cy="1460983"/>
          </a:xfrm>
          <a:prstGeom prst="wedgeRoundRectCallout">
            <a:avLst>
              <a:gd name="adj1" fmla="val -57538"/>
              <a:gd name="adj2" fmla="val -20606"/>
              <a:gd name="adj3" fmla="val 1666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Ich </a:t>
            </a:r>
            <a:r>
              <a:rPr lang="en-GB" sz="2400" dirty="0" err="1"/>
              <a:t>möchte</a:t>
            </a:r>
            <a:r>
              <a:rPr lang="en-GB" sz="2400" dirty="0"/>
              <a:t> </a:t>
            </a:r>
            <a:r>
              <a:rPr lang="en-GB" sz="2400" dirty="0" err="1"/>
              <a:t>im</a:t>
            </a:r>
            <a:r>
              <a:rPr lang="en-GB" sz="2400" dirty="0"/>
              <a:t> Juli Oma </a:t>
            </a:r>
            <a:r>
              <a:rPr lang="en-GB" sz="2400" dirty="0" err="1"/>
              <a:t>besuchen</a:t>
            </a:r>
            <a:r>
              <a:rPr lang="en-GB" sz="2400" dirty="0"/>
              <a:t>.</a:t>
            </a:r>
          </a:p>
        </p:txBody>
      </p:sp>
    </p:spTree>
    <p:extLst>
      <p:ext uri="{BB962C8B-B14F-4D97-AF65-F5344CB8AC3E}">
        <p14:creationId xmlns:p14="http://schemas.microsoft.com/office/powerpoint/2010/main" val="4014773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s-MX"/>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14712005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4167981"/>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Informa</a:t>
            </a:r>
            <a:r>
              <a:rPr kumimoji="0" lang="en-GB" sz="66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tion</a:t>
            </a:r>
            <a:endParaRPr kumimoji="0" lang="en-GB" sz="6600" b="1"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4" name="Picture 3" descr="Icon&#10;&#10;Description automatically generated">
            <a:extLst>
              <a:ext uri="{FF2B5EF4-FFF2-40B4-BE49-F238E27FC236}">
                <a16:creationId xmlns:a16="http://schemas.microsoft.com/office/drawing/2014/main" id="{24D74F08-79E4-4994-AA88-AD07419097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2205" y="846099"/>
            <a:ext cx="3206078" cy="3231323"/>
          </a:xfrm>
          <a:prstGeom prst="rect">
            <a:avLst/>
          </a:prstGeom>
        </p:spPr>
      </p:pic>
      <p:sp>
        <p:nvSpPr>
          <p:cNvPr id="2" name="TextBox 1">
            <a:hlinkClick r:id="" action="ppaction://noaction">
              <a:snd r:embed="rId6" name="T3_W6_4.1.wav"/>
            </a:hlinkClick>
            <a:extLst>
              <a:ext uri="{FF2B5EF4-FFF2-40B4-BE49-F238E27FC236}">
                <a16:creationId xmlns:a16="http://schemas.microsoft.com/office/drawing/2014/main" id="{BD621190-F854-CAF1-A1F3-76CC1E4C87A7}"/>
              </a:ext>
            </a:extLst>
          </p:cNvPr>
          <p:cNvSpPr txBox="1"/>
          <p:nvPr/>
        </p:nvSpPr>
        <p:spPr>
          <a:xfrm>
            <a:off x="-1" y="-216130"/>
            <a:ext cx="4838007"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i="0" u="none" strike="noStrike" kern="1200" cap="none" spc="0" normalizeH="0" baseline="0" noProof="0" dirty="0">
                <a:ln>
                  <a:noFill/>
                </a:ln>
                <a:solidFill>
                  <a:srgbClr val="002060"/>
                </a:solidFill>
                <a:effectLst/>
                <a:uLnTx/>
                <a:uFillTx/>
                <a:latin typeface="Century Gothic"/>
                <a:ea typeface="+mn-ea"/>
                <a:cs typeface="+mn-cs"/>
              </a:rPr>
              <a:t>[-</a:t>
            </a:r>
            <a:r>
              <a:rPr kumimoji="0" lang="en-GB" sz="11500" i="0" u="none" strike="noStrike" kern="1200" cap="none" spc="0" normalizeH="0" baseline="0" noProof="0" dirty="0" err="1">
                <a:ln>
                  <a:noFill/>
                </a:ln>
                <a:solidFill>
                  <a:srgbClr val="002060"/>
                </a:solidFill>
                <a:effectLst/>
                <a:uLnTx/>
                <a:uFillTx/>
                <a:latin typeface="Century Gothic"/>
                <a:ea typeface="+mn-ea"/>
                <a:cs typeface="+mn-cs"/>
              </a:rPr>
              <a:t>tion</a:t>
            </a:r>
            <a:r>
              <a:rPr kumimoji="0" lang="en-GB" sz="11500" i="0" u="none" strike="noStrike" kern="1200" cap="none" spc="0" normalizeH="0" baseline="0" noProof="0" dirty="0">
                <a:ln>
                  <a:noFill/>
                </a:ln>
                <a:solidFill>
                  <a:srgbClr val="002060"/>
                </a:solidFill>
                <a:effectLst/>
                <a:uLnTx/>
                <a:uFillTx/>
                <a:latin typeface="Century Gothic"/>
                <a:ea typeface="+mn-ea"/>
                <a:cs typeface="+mn-cs"/>
              </a:rPr>
              <a:t>]</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6_2.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9" name="CustomShape 2"/>
          <p:cNvSpPr/>
          <p:nvPr/>
        </p:nvSpPr>
        <p:spPr>
          <a:xfrm>
            <a:off x="3899425" y="4365066"/>
            <a:ext cx="4030904" cy="99930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Informa</a:t>
            </a:r>
            <a:r>
              <a:rPr kumimoji="0" lang="en-GB" sz="44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tion</a:t>
            </a:r>
            <a:endParaRPr kumimoji="0" lang="en-GB" sz="4400" b="1"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endParaRPr>
          </a:p>
        </p:txBody>
      </p:sp>
      <p:pic>
        <p:nvPicPr>
          <p:cNvPr id="10" name="Picture 9" descr="Icon&#10;&#10;Description automatically generated">
            <a:extLst>
              <a:ext uri="{FF2B5EF4-FFF2-40B4-BE49-F238E27FC236}">
                <a16:creationId xmlns:a16="http://schemas.microsoft.com/office/drawing/2014/main" id="{24D74F08-79E4-4994-AA88-AD07419097B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99150" y="2268987"/>
            <a:ext cx="2031455" cy="2047451"/>
          </a:xfrm>
          <a:prstGeom prst="rect">
            <a:avLst/>
          </a:prstGeom>
        </p:spPr>
      </p:pic>
      <p:sp>
        <p:nvSpPr>
          <p:cNvPr id="11" name="Rounded Rectangle 3">
            <a:extLst>
              <a:ext uri="{FF2B5EF4-FFF2-40B4-BE49-F238E27FC236}">
                <a16:creationId xmlns:a16="http://schemas.microsoft.com/office/drawing/2014/main" id="{7235FC93-BCE6-4A82-9919-D14BD80B537B}"/>
              </a:ext>
            </a:extLst>
          </p:cNvPr>
          <p:cNvSpPr/>
          <p:nvPr/>
        </p:nvSpPr>
        <p:spPr>
          <a:xfrm>
            <a:off x="4155980" y="2088458"/>
            <a:ext cx="3517797" cy="3275917"/>
          </a:xfrm>
          <a:prstGeom prst="roundRect">
            <a:avLst/>
          </a:prstGeom>
          <a:noFill/>
          <a:ln w="57150" cap="flat" cmpd="sng" algn="ctr">
            <a:solidFill>
              <a:srgbClr val="002060"/>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12" name="CustomShape 2"/>
          <p:cNvSpPr/>
          <p:nvPr/>
        </p:nvSpPr>
        <p:spPr>
          <a:xfrm>
            <a:off x="0" y="3240437"/>
            <a:ext cx="4030904" cy="99930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Tradi</a:t>
            </a:r>
            <a:r>
              <a:rPr kumimoji="0" lang="en-GB" sz="44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tion</a:t>
            </a:r>
            <a:endParaRPr kumimoji="0" lang="en-GB" sz="4400" b="1"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3" name="CustomShape 2"/>
          <p:cNvSpPr/>
          <p:nvPr/>
        </p:nvSpPr>
        <p:spPr>
          <a:xfrm>
            <a:off x="7844476" y="3241563"/>
            <a:ext cx="4030904" cy="99930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Posi</a:t>
            </a:r>
            <a:r>
              <a:rPr kumimoji="0" lang="en-GB" sz="44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tion</a:t>
            </a:r>
            <a:endParaRPr kumimoji="0" lang="en-GB" sz="4400" b="1"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5" name="CustomShape 2"/>
          <p:cNvSpPr/>
          <p:nvPr/>
        </p:nvSpPr>
        <p:spPr>
          <a:xfrm>
            <a:off x="-175818" y="5858691"/>
            <a:ext cx="4706551" cy="99930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interna</a:t>
            </a:r>
            <a:r>
              <a:rPr kumimoji="0" lang="en-GB" sz="44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tion</a:t>
            </a:r>
            <a:r>
              <a:rPr kumimoji="0" lang="en-GB" sz="4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al</a:t>
            </a:r>
          </a:p>
        </p:txBody>
      </p:sp>
      <p:sp>
        <p:nvSpPr>
          <p:cNvPr id="16" name="CustomShape 2"/>
          <p:cNvSpPr/>
          <p:nvPr/>
        </p:nvSpPr>
        <p:spPr>
          <a:xfrm>
            <a:off x="7614178" y="5860865"/>
            <a:ext cx="4706551" cy="99930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funk</a:t>
            </a:r>
            <a:r>
              <a:rPr kumimoji="0" lang="en-GB" sz="44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tion</a:t>
            </a:r>
            <a:r>
              <a:rPr kumimoji="0" lang="en-GB" sz="4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ieren</a:t>
            </a:r>
            <a:endParaRPr kumimoji="0" lang="en-GB" sz="4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endParaRPr>
          </a:p>
        </p:txBody>
      </p:sp>
      <p:pic>
        <p:nvPicPr>
          <p:cNvPr id="1026" name="Picture 2" descr="Free Nutcracker Christmas Decoration vector and pictur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62636" y="1584293"/>
            <a:ext cx="862064" cy="17241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International World vector and pictur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54929" y="4260916"/>
            <a:ext cx="1677479" cy="16987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Tag Locations vector and picture"/>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8482" t="23019" r="29447" b="22762"/>
          <a:stretch/>
        </p:blipFill>
        <p:spPr bwMode="auto">
          <a:xfrm>
            <a:off x="9179913" y="1591974"/>
            <a:ext cx="1152399" cy="148517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Gear Gears illustration and picture"/>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3763" t="2928" r="35074" b="3635"/>
          <a:stretch/>
        </p:blipFill>
        <p:spPr bwMode="auto">
          <a:xfrm>
            <a:off x="8783930" y="4192612"/>
            <a:ext cx="1973292" cy="16956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hlinkClick r:id="" action="ppaction://noaction">
              <a:snd r:embed="rId14" name="T3_W6_4.1.wav"/>
            </a:hlinkClick>
            <a:extLst>
              <a:ext uri="{FF2B5EF4-FFF2-40B4-BE49-F238E27FC236}">
                <a16:creationId xmlns:a16="http://schemas.microsoft.com/office/drawing/2014/main" id="{BC3E767A-22C6-6CAC-EEED-002673586E5B}"/>
              </a:ext>
            </a:extLst>
          </p:cNvPr>
          <p:cNvSpPr txBox="1"/>
          <p:nvPr/>
        </p:nvSpPr>
        <p:spPr>
          <a:xfrm>
            <a:off x="-1" y="-216130"/>
            <a:ext cx="4838007"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i="0" u="none" strike="noStrike" kern="1200" cap="none" spc="0" normalizeH="0" baseline="0" noProof="0" dirty="0">
                <a:ln>
                  <a:noFill/>
                </a:ln>
                <a:solidFill>
                  <a:srgbClr val="002060"/>
                </a:solidFill>
                <a:effectLst/>
                <a:uLnTx/>
                <a:uFillTx/>
                <a:latin typeface="Century Gothic"/>
                <a:ea typeface="+mn-ea"/>
                <a:cs typeface="+mn-cs"/>
              </a:rPr>
              <a:t>[-</a:t>
            </a:r>
            <a:r>
              <a:rPr kumimoji="0" lang="en-GB" sz="11500" i="0" u="none" strike="noStrike" kern="1200" cap="none" spc="0" normalizeH="0" baseline="0" noProof="0" dirty="0" err="1">
                <a:ln>
                  <a:noFill/>
                </a:ln>
                <a:solidFill>
                  <a:srgbClr val="002060"/>
                </a:solidFill>
                <a:effectLst/>
                <a:uLnTx/>
                <a:uFillTx/>
                <a:latin typeface="Century Gothic"/>
                <a:ea typeface="+mn-ea"/>
                <a:cs typeface="+mn-cs"/>
              </a:rPr>
              <a:t>tion</a:t>
            </a:r>
            <a:r>
              <a:rPr kumimoji="0" lang="en-GB" sz="11500" i="0" u="none" strike="noStrike" kern="1200" cap="none" spc="0" normalizeH="0" baseline="0" noProof="0" dirty="0">
                <a:ln>
                  <a:noFill/>
                </a:ln>
                <a:solidFill>
                  <a:srgbClr val="002060"/>
                </a:solidFill>
                <a:effectLst/>
                <a:uLnTx/>
                <a:uFillTx/>
                <a:latin typeface="Century Gothic"/>
                <a:ea typeface="+mn-ea"/>
                <a:cs typeface="+mn-cs"/>
              </a:rPr>
              <a:t>]</a:t>
            </a:r>
          </a:p>
        </p:txBody>
      </p:sp>
    </p:spTree>
    <p:extLst>
      <p:ext uri="{BB962C8B-B14F-4D97-AF65-F5344CB8AC3E}">
        <p14:creationId xmlns:p14="http://schemas.microsoft.com/office/powerpoint/2010/main" val="244549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6_3.1.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3_W6_3.3.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T3_W6_3.4.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6" name="T3_W6_3.2.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7" name="T3_W6_3.5.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p:bldP spid="13" grpId="0"/>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 name="Table 5">
            <a:extLst>
              <a:ext uri="{FF2B5EF4-FFF2-40B4-BE49-F238E27FC236}">
                <a16:creationId xmlns:a16="http://schemas.microsoft.com/office/drawing/2014/main" id="{E51D8FA4-53AC-A607-030F-E8534154A5A5}"/>
              </a:ext>
            </a:extLst>
          </p:cNvPr>
          <p:cNvGraphicFramePr/>
          <p:nvPr>
            <p:extLst>
              <p:ext uri="{D42A27DB-BD31-4B8C-83A1-F6EECF244321}">
                <p14:modId xmlns:p14="http://schemas.microsoft.com/office/powerpoint/2010/main" val="1736745539"/>
              </p:ext>
            </p:extLst>
          </p:nvPr>
        </p:nvGraphicFramePr>
        <p:xfrm>
          <a:off x="8452267" y="3371771"/>
          <a:ext cx="3249719" cy="3187430"/>
        </p:xfrm>
        <a:graphic>
          <a:graphicData uri="http://schemas.openxmlformats.org/drawingml/2006/table">
            <a:tbl>
              <a:tblPr/>
              <a:tblGrid>
                <a:gridCol w="672477">
                  <a:extLst>
                    <a:ext uri="{9D8B030D-6E8A-4147-A177-3AD203B41FA5}">
                      <a16:colId xmlns:a16="http://schemas.microsoft.com/office/drawing/2014/main" val="20000"/>
                    </a:ext>
                  </a:extLst>
                </a:gridCol>
                <a:gridCol w="2577242">
                  <a:extLst>
                    <a:ext uri="{9D8B030D-6E8A-4147-A177-3AD203B41FA5}">
                      <a16:colId xmlns:a16="http://schemas.microsoft.com/office/drawing/2014/main" val="20001"/>
                    </a:ext>
                  </a:extLst>
                </a:gridCol>
              </a:tblGrid>
              <a:tr h="637486">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Population</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0"/>
                  </a:ext>
                </a:extLst>
              </a:tr>
              <a:tr h="637486">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Evolution</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1"/>
                  </a:ext>
                </a:extLst>
              </a:tr>
              <a:tr h="637486">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Migration</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2"/>
                  </a:ext>
                </a:extLst>
              </a:tr>
              <a:tr h="637486">
                <a:tc>
                  <a:txBody>
                    <a:bodyPr/>
                    <a:lstStyle/>
                    <a:p>
                      <a:pPr algn="ctr">
                        <a:lnSpc>
                          <a:spcPct val="100000"/>
                        </a:lnSpc>
                      </a:pP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Regulation</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3"/>
                  </a:ext>
                </a:extLst>
              </a:tr>
              <a:tr h="637486">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Transformation</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3" name="T3_W6_4.1.wav"/>
            </a:hlinkClick>
            <a:extLst>
              <a:ext uri="{FF2B5EF4-FFF2-40B4-BE49-F238E27FC236}">
                <a16:creationId xmlns:a16="http://schemas.microsoft.com/office/drawing/2014/main" id="{6DC42178-501A-44BF-9149-1C679CF37202}"/>
              </a:ext>
            </a:extLst>
          </p:cNvPr>
          <p:cNvSpPr txBox="1"/>
          <p:nvPr/>
        </p:nvSpPr>
        <p:spPr>
          <a:xfrm>
            <a:off x="0" y="0"/>
            <a:ext cx="26421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latin typeface="Century Gothic"/>
                <a:ea typeface="+mn-ea"/>
                <a:cs typeface="+mn-cs"/>
              </a:rPr>
              <a:t>[-</a:t>
            </a:r>
            <a:r>
              <a:rPr kumimoji="0" lang="en-GB" sz="6000" b="1" i="0" u="none" strike="noStrike" kern="1200" cap="none" spc="0" normalizeH="0" baseline="0" noProof="0" dirty="0" err="1">
                <a:ln>
                  <a:noFill/>
                </a:ln>
                <a:solidFill>
                  <a:srgbClr val="002060"/>
                </a:solidFill>
                <a:effectLst/>
                <a:uLnTx/>
                <a:uFillTx/>
                <a:latin typeface="Century Gothic"/>
                <a:ea typeface="+mn-ea"/>
                <a:cs typeface="+mn-cs"/>
              </a:rPr>
              <a:t>tion</a:t>
            </a:r>
            <a:r>
              <a:rPr kumimoji="0" lang="en-GB" sz="6000" b="1"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23" name="Speech Bubble: Rectangle with Corners Rounded 22">
            <a:hlinkClick r:id="" action="ppaction://noaction">
              <a:snd r:embed="rId5" name="T3_W6_4.2.wav"/>
            </a:hlinkClick>
            <a:extLst>
              <a:ext uri="{FF2B5EF4-FFF2-40B4-BE49-F238E27FC236}">
                <a16:creationId xmlns:a16="http://schemas.microsoft.com/office/drawing/2014/main" id="{AFDF170C-7D23-4A5A-8572-E261A4C73C1C}"/>
              </a:ext>
            </a:extLst>
          </p:cNvPr>
          <p:cNvSpPr/>
          <p:nvPr/>
        </p:nvSpPr>
        <p:spPr>
          <a:xfrm>
            <a:off x="3684475" y="227648"/>
            <a:ext cx="2599917"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Sag die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Wörter</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24" name="Graphic 23" descr="Teacher">
            <a:extLst>
              <a:ext uri="{FF2B5EF4-FFF2-40B4-BE49-F238E27FC236}">
                <a16:creationId xmlns:a16="http://schemas.microsoft.com/office/drawing/2014/main" id="{B9720ADF-668C-4218-ADFD-7C4932039D5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70408" y="12954"/>
            <a:ext cx="914400" cy="914400"/>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21EF7589-C768-C1D0-A1FB-344D230AE409}"/>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70812" y="-140372"/>
            <a:ext cx="1097375" cy="1402202"/>
          </a:xfrm>
          <a:prstGeom prst="rect">
            <a:avLst/>
          </a:prstGeom>
        </p:spPr>
      </p:pic>
      <p:sp>
        <p:nvSpPr>
          <p:cNvPr id="8" name="Title 1">
            <a:extLst>
              <a:ext uri="{FF2B5EF4-FFF2-40B4-BE49-F238E27FC236}">
                <a16:creationId xmlns:a16="http://schemas.microsoft.com/office/drawing/2014/main" id="{D64DFE69-17E6-9B1A-A522-CC45CB7A199E}"/>
              </a:ext>
            </a:extLst>
          </p:cNvPr>
          <p:cNvSpPr txBox="1">
            <a:spLocks/>
          </p:cNvSpPr>
          <p:nvPr/>
        </p:nvSpPr>
        <p:spPr>
          <a:xfrm>
            <a:off x="9088470" y="1197782"/>
            <a:ext cx="1241424" cy="406079"/>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latin typeface="Century Gothic" panose="020B0502020202020204" pitchFamily="34" charset="0"/>
              </a:rPr>
              <a:t>hören</a:t>
            </a:r>
            <a:endParaRPr lang="en-GB" sz="2000" b="1" dirty="0">
              <a:latin typeface="Century Gothic" panose="020B0502020202020204" pitchFamily="34" charset="0"/>
            </a:endParaRPr>
          </a:p>
        </p:txBody>
      </p:sp>
      <p:sp>
        <p:nvSpPr>
          <p:cNvPr id="9" name="Rectangle: Rounded Corners 8">
            <a:hlinkClick r:id="" action="ppaction://noaction">
              <a:snd r:embed="rId9" name="T3_W6_4.3.wav"/>
            </a:hlinkClick>
            <a:extLst>
              <a:ext uri="{FF2B5EF4-FFF2-40B4-BE49-F238E27FC236}">
                <a16:creationId xmlns:a16="http://schemas.microsoft.com/office/drawing/2014/main" id="{210AA420-FEBE-D7BE-0095-F4A073E7A925}"/>
              </a:ext>
            </a:extLst>
          </p:cNvPr>
          <p:cNvSpPr/>
          <p:nvPr/>
        </p:nvSpPr>
        <p:spPr>
          <a:xfrm>
            <a:off x="160780" y="1184198"/>
            <a:ext cx="6574756" cy="1846081"/>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t>Lias</a:t>
            </a:r>
            <a:r>
              <a:rPr lang="en-GB" sz="2400" dirty="0"/>
              <a:t> hat </a:t>
            </a:r>
            <a:r>
              <a:rPr lang="en-GB" sz="2400" dirty="0" err="1"/>
              <a:t>keine</a:t>
            </a:r>
            <a:r>
              <a:rPr lang="en-GB" sz="2400" dirty="0"/>
              <a:t> </a:t>
            </a:r>
            <a:r>
              <a:rPr lang="en-GB" sz="2400" b="1" dirty="0"/>
              <a:t>Motivation</a:t>
            </a:r>
            <a:r>
              <a:rPr lang="en-GB" sz="2400" dirty="0"/>
              <a:t>!</a:t>
            </a:r>
          </a:p>
          <a:p>
            <a:pPr algn="ctr"/>
            <a:endParaRPr lang="en-GB" sz="2400" dirty="0"/>
          </a:p>
          <a:p>
            <a:pPr algn="ctr"/>
            <a:r>
              <a:rPr lang="en-GB" sz="2400" dirty="0"/>
              <a:t>Herr Lehmann h</a:t>
            </a:r>
            <a:r>
              <a:rPr kumimoji="0" lang="en-GB" sz="2400" i="0" u="none" strike="noStrike" kern="1200" cap="none" spc="-1" normalizeH="0" baseline="0" noProof="0" dirty="0">
                <a:ln>
                  <a:noFill/>
                </a:ln>
                <a:solidFill>
                  <a:srgbClr val="FFFFFF"/>
                </a:solidFill>
                <a:effectLst/>
                <a:uLnTx/>
                <a:uFillTx/>
                <a:latin typeface="Century Gothic" panose="020B0502020202020204" pitchFamily="34" charset="0"/>
                <a:ea typeface="Calibri"/>
                <a:cs typeface="Calibri"/>
                <a:sym typeface="Calibri"/>
              </a:rPr>
              <a:t>ä</a:t>
            </a:r>
            <a:r>
              <a:rPr lang="en-GB" sz="2400" dirty="0" err="1"/>
              <a:t>lt</a:t>
            </a:r>
            <a:r>
              <a:rPr lang="en-GB" sz="2400" dirty="0"/>
              <a:t>* </a:t>
            </a:r>
            <a:r>
              <a:rPr lang="en-GB" sz="2400" dirty="0" err="1"/>
              <a:t>eine</a:t>
            </a:r>
            <a:r>
              <a:rPr lang="en-GB" sz="2400" dirty="0"/>
              <a:t> </a:t>
            </a:r>
            <a:r>
              <a:rPr lang="en-GB" sz="2400" b="1" dirty="0" err="1"/>
              <a:t>Pr</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alibri"/>
                <a:cs typeface="Calibri"/>
                <a:sym typeface="Calibri"/>
              </a:rPr>
              <a:t>ä</a:t>
            </a:r>
            <a:r>
              <a:rPr lang="en-GB" sz="2400" b="1" dirty="0" err="1"/>
              <a:t>sentation</a:t>
            </a:r>
            <a:r>
              <a:rPr lang="en-GB" sz="2400" dirty="0"/>
              <a:t> </a:t>
            </a:r>
            <a:r>
              <a:rPr lang="en-GB" sz="2400" dirty="0" err="1"/>
              <a:t>über</a:t>
            </a:r>
            <a:r>
              <a:rPr lang="en-GB" sz="2400" dirty="0"/>
              <a:t>* </a:t>
            </a:r>
            <a:r>
              <a:rPr lang="en-GB" sz="2400" dirty="0" err="1"/>
              <a:t>einen</a:t>
            </a:r>
            <a:r>
              <a:rPr lang="en-GB" sz="2400" dirty="0"/>
              <a:t> </a:t>
            </a:r>
            <a:r>
              <a:rPr lang="en-GB" sz="2400" b="1" dirty="0" err="1"/>
              <a:t>Nationalpark</a:t>
            </a:r>
            <a:r>
              <a:rPr lang="en-GB" sz="2400" dirty="0"/>
              <a:t>. </a:t>
            </a:r>
            <a:r>
              <a:rPr lang="en-GB" sz="2400" dirty="0" err="1"/>
              <a:t>Lias</a:t>
            </a:r>
            <a:r>
              <a:rPr lang="en-GB" sz="2400" dirty="0"/>
              <a:t> </a:t>
            </a:r>
            <a:r>
              <a:rPr lang="en-GB" sz="2400" dirty="0" err="1"/>
              <a:t>schreibt</a:t>
            </a:r>
            <a:r>
              <a:rPr lang="en-GB" sz="2400" dirty="0"/>
              <a:t> die </a:t>
            </a:r>
            <a:r>
              <a:rPr lang="en-GB" sz="2400" b="1" dirty="0" err="1"/>
              <a:t>Informationen</a:t>
            </a:r>
            <a:r>
              <a:rPr lang="en-GB" sz="2400" b="1" dirty="0"/>
              <a:t>.</a:t>
            </a:r>
            <a:endParaRPr lang="en-GB" sz="2400" dirty="0"/>
          </a:p>
        </p:txBody>
      </p:sp>
      <p:sp>
        <p:nvSpPr>
          <p:cNvPr id="10" name="Rectangle: Rounded Corners 9">
            <a:extLst>
              <a:ext uri="{FF2B5EF4-FFF2-40B4-BE49-F238E27FC236}">
                <a16:creationId xmlns:a16="http://schemas.microsoft.com/office/drawing/2014/main" id="{EE329C31-1713-07C6-E7E8-19B2666A0D88}"/>
              </a:ext>
            </a:extLst>
          </p:cNvPr>
          <p:cNvSpPr/>
          <p:nvPr/>
        </p:nvSpPr>
        <p:spPr>
          <a:xfrm>
            <a:off x="6391226" y="116868"/>
            <a:ext cx="2675827" cy="828117"/>
          </a:xfrm>
          <a:prstGeom prst="roundRect">
            <a:avLst>
              <a:gd name="adj" fmla="val 0"/>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mj-lt"/>
              </a:rPr>
              <a:t>* h</a:t>
            </a:r>
            <a:r>
              <a:rPr kumimoji="0" lang="en-GB" sz="2400" i="0" u="none" strike="noStrike" kern="1200" cap="none" spc="-1" normalizeH="0" baseline="0" noProof="0" dirty="0">
                <a:ln>
                  <a:noFill/>
                </a:ln>
                <a:solidFill>
                  <a:srgbClr val="002060"/>
                </a:solidFill>
                <a:effectLst/>
                <a:uLnTx/>
                <a:uFillTx/>
                <a:latin typeface="+mj-lt"/>
                <a:ea typeface="Calibri"/>
                <a:cs typeface="Calibri"/>
                <a:sym typeface="Calibri"/>
              </a:rPr>
              <a:t>ä</a:t>
            </a:r>
            <a:r>
              <a:rPr lang="en-GB" sz="2400" dirty="0" err="1">
                <a:solidFill>
                  <a:srgbClr val="002060"/>
                </a:solidFill>
                <a:latin typeface="+mj-lt"/>
              </a:rPr>
              <a:t>lt</a:t>
            </a:r>
            <a:r>
              <a:rPr lang="en-GB" sz="2400" dirty="0">
                <a:solidFill>
                  <a:srgbClr val="002060"/>
                </a:solidFill>
                <a:latin typeface="+mj-lt"/>
              </a:rPr>
              <a:t> – is holding</a:t>
            </a:r>
          </a:p>
          <a:p>
            <a:pPr algn="ctr"/>
            <a:r>
              <a:rPr lang="en-GB" sz="2400" dirty="0" err="1">
                <a:solidFill>
                  <a:srgbClr val="002060"/>
                </a:solidFill>
                <a:latin typeface="+mj-lt"/>
              </a:rPr>
              <a:t>über</a:t>
            </a:r>
            <a:r>
              <a:rPr lang="en-GB" sz="2400" dirty="0">
                <a:solidFill>
                  <a:srgbClr val="002060"/>
                </a:solidFill>
                <a:latin typeface="+mj-lt"/>
              </a:rPr>
              <a:t> - about</a:t>
            </a:r>
          </a:p>
        </p:txBody>
      </p:sp>
      <p:pic>
        <p:nvPicPr>
          <p:cNvPr id="16" name="Picture 15" descr="A cartoon of a child&#10;&#10;Description automatically generated">
            <a:extLst>
              <a:ext uri="{FF2B5EF4-FFF2-40B4-BE49-F238E27FC236}">
                <a16:creationId xmlns:a16="http://schemas.microsoft.com/office/drawing/2014/main" id="{499530B0-6D40-DA77-F076-F0D5BACD70A8}"/>
              </a:ext>
            </a:extLst>
          </p:cNvPr>
          <p:cNvPicPr>
            <a:picLocks noChangeAspect="1"/>
          </p:cNvPicPr>
          <p:nvPr/>
        </p:nvPicPr>
        <p:blipFill rotWithShape="1">
          <a:blip r:embed="rId10">
            <a:extLst>
              <a:ext uri="{28A0092B-C50C-407E-A947-70E740481C1C}">
                <a14:useLocalDpi xmlns:a14="http://schemas.microsoft.com/office/drawing/2010/main" val="0"/>
              </a:ext>
            </a:extLst>
          </a:blip>
          <a:srcRect b="42390"/>
          <a:stretch/>
        </p:blipFill>
        <p:spPr>
          <a:xfrm>
            <a:off x="7028070" y="1095170"/>
            <a:ext cx="1850207" cy="1935109"/>
          </a:xfrm>
          <a:prstGeom prst="rect">
            <a:avLst/>
          </a:prstGeom>
        </p:spPr>
      </p:pic>
      <p:pic>
        <p:nvPicPr>
          <p:cNvPr id="25" name="Picture 24" descr="A cartoon of a person&#10;&#10;Description automatically generated">
            <a:extLst>
              <a:ext uri="{FF2B5EF4-FFF2-40B4-BE49-F238E27FC236}">
                <a16:creationId xmlns:a16="http://schemas.microsoft.com/office/drawing/2014/main" id="{2EF2AFBC-20D0-0B3E-5D4D-59554A77C19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70408" y="3200494"/>
            <a:ext cx="1074297" cy="3570877"/>
          </a:xfrm>
          <a:prstGeom prst="rect">
            <a:avLst/>
          </a:prstGeom>
        </p:spPr>
      </p:pic>
      <p:pic>
        <p:nvPicPr>
          <p:cNvPr id="1030" name="Picture 6" descr="Free magnetic board magnets isolated illustration">
            <a:extLst>
              <a:ext uri="{FF2B5EF4-FFF2-40B4-BE49-F238E27FC236}">
                <a16:creationId xmlns:a16="http://schemas.microsoft.com/office/drawing/2014/main" id="{CD9DE69B-80A8-3088-BD34-1AC0D4514D04}"/>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r="17747"/>
          <a:stretch/>
        </p:blipFill>
        <p:spPr bwMode="auto">
          <a:xfrm>
            <a:off x="3873499" y="3468789"/>
            <a:ext cx="4064752" cy="303428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8898EAAE-0A88-A77E-5EC6-C362F87489D9}"/>
              </a:ext>
            </a:extLst>
          </p:cNvPr>
          <p:cNvPicPr>
            <a:picLocks noChangeAspect="1"/>
          </p:cNvPicPr>
          <p:nvPr/>
        </p:nvPicPr>
        <p:blipFill>
          <a:blip r:embed="rId13"/>
          <a:stretch>
            <a:fillRect/>
          </a:stretch>
        </p:blipFill>
        <p:spPr>
          <a:xfrm>
            <a:off x="4387409" y="3820818"/>
            <a:ext cx="3040632" cy="2280474"/>
          </a:xfrm>
          <a:prstGeom prst="rect">
            <a:avLst/>
          </a:prstGeom>
        </p:spPr>
      </p:pic>
      <p:sp>
        <p:nvSpPr>
          <p:cNvPr id="36" name="CustomShape 23">
            <a:hlinkClick r:id="" action="ppaction://noaction">
              <a:snd r:embed="rId14" name="T3_W6_4.7.wav"/>
            </a:hlinkClick>
            <a:extLst>
              <a:ext uri="{FF2B5EF4-FFF2-40B4-BE49-F238E27FC236}">
                <a16:creationId xmlns:a16="http://schemas.microsoft.com/office/drawing/2014/main" id="{5CFA8AB0-C794-195D-9480-1C728BE43B44}"/>
              </a:ext>
            </a:extLst>
          </p:cNvPr>
          <p:cNvSpPr/>
          <p:nvPr/>
        </p:nvSpPr>
        <p:spPr>
          <a:xfrm>
            <a:off x="8549162" y="348434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38" name="CustomShape 24">
            <a:hlinkClick r:id="" action="ppaction://noaction">
              <a:snd r:embed="rId15" name="T3_W6_4.8.wav"/>
            </a:hlinkClick>
            <a:extLst>
              <a:ext uri="{FF2B5EF4-FFF2-40B4-BE49-F238E27FC236}">
                <a16:creationId xmlns:a16="http://schemas.microsoft.com/office/drawing/2014/main" id="{C4E4C86D-30EC-147E-D1A1-B900CF9DED73}"/>
              </a:ext>
            </a:extLst>
          </p:cNvPr>
          <p:cNvSpPr/>
          <p:nvPr/>
        </p:nvSpPr>
        <p:spPr>
          <a:xfrm>
            <a:off x="8549162" y="412360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39" name="CustomShape 25">
            <a:hlinkClick r:id="" action="ppaction://noaction">
              <a:snd r:embed="rId16" name="T3_W6_4.9.wav"/>
            </a:hlinkClick>
            <a:extLst>
              <a:ext uri="{FF2B5EF4-FFF2-40B4-BE49-F238E27FC236}">
                <a16:creationId xmlns:a16="http://schemas.microsoft.com/office/drawing/2014/main" id="{2E180E93-9B6E-A83A-60CC-AA20A34BEC64}"/>
              </a:ext>
            </a:extLst>
          </p:cNvPr>
          <p:cNvSpPr/>
          <p:nvPr/>
        </p:nvSpPr>
        <p:spPr>
          <a:xfrm>
            <a:off x="8549162" y="476287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46" name="CustomShape 26">
            <a:hlinkClick r:id="" action="ppaction://noaction">
              <a:snd r:embed="rId17" name="T3_W6_4.10.wav"/>
            </a:hlinkClick>
            <a:extLst>
              <a:ext uri="{FF2B5EF4-FFF2-40B4-BE49-F238E27FC236}">
                <a16:creationId xmlns:a16="http://schemas.microsoft.com/office/drawing/2014/main" id="{FBA7D993-F08A-8F25-FF19-DD323C11838D}"/>
              </a:ext>
            </a:extLst>
          </p:cNvPr>
          <p:cNvSpPr/>
          <p:nvPr/>
        </p:nvSpPr>
        <p:spPr>
          <a:xfrm>
            <a:off x="8549162" y="540214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47" name="CustomShape 27">
            <a:hlinkClick r:id="" action="ppaction://noaction">
              <a:snd r:embed="rId18" name="T3_W6_4.11.wav"/>
            </a:hlinkClick>
            <a:extLst>
              <a:ext uri="{FF2B5EF4-FFF2-40B4-BE49-F238E27FC236}">
                <a16:creationId xmlns:a16="http://schemas.microsoft.com/office/drawing/2014/main" id="{9063885D-2117-64D3-52C0-DC17D7D14CF0}"/>
              </a:ext>
            </a:extLst>
          </p:cNvPr>
          <p:cNvSpPr/>
          <p:nvPr/>
        </p:nvSpPr>
        <p:spPr>
          <a:xfrm>
            <a:off x="8549162" y="604140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50" name="Rectangle 49">
            <a:extLst>
              <a:ext uri="{FF2B5EF4-FFF2-40B4-BE49-F238E27FC236}">
                <a16:creationId xmlns:a16="http://schemas.microsoft.com/office/drawing/2014/main" id="{EF94FFB7-FF45-09E2-9A4F-1FD58BA3EEEF}"/>
              </a:ext>
            </a:extLst>
          </p:cNvPr>
          <p:cNvSpPr/>
          <p:nvPr/>
        </p:nvSpPr>
        <p:spPr>
          <a:xfrm>
            <a:off x="9210512" y="3531294"/>
            <a:ext cx="1738993" cy="3963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A0C55F33-AFA3-78E8-FF63-873A85F3C36F}"/>
              </a:ext>
            </a:extLst>
          </p:cNvPr>
          <p:cNvSpPr/>
          <p:nvPr/>
        </p:nvSpPr>
        <p:spPr>
          <a:xfrm>
            <a:off x="9215955" y="4173794"/>
            <a:ext cx="1738993" cy="3963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2AD0A729-1DF3-F8C8-BB45-4FA0D80F7DA6}"/>
              </a:ext>
            </a:extLst>
          </p:cNvPr>
          <p:cNvSpPr/>
          <p:nvPr/>
        </p:nvSpPr>
        <p:spPr>
          <a:xfrm>
            <a:off x="9196905" y="4816294"/>
            <a:ext cx="1738993" cy="3963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A2006E3B-46D3-3F8B-D749-D738BECC9AEF}"/>
              </a:ext>
            </a:extLst>
          </p:cNvPr>
          <p:cNvSpPr/>
          <p:nvPr/>
        </p:nvSpPr>
        <p:spPr>
          <a:xfrm>
            <a:off x="9145198" y="5458794"/>
            <a:ext cx="1738993" cy="3963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3FB54C85-0CF6-5D2D-5DC9-E1FAE68F30F4}"/>
              </a:ext>
            </a:extLst>
          </p:cNvPr>
          <p:cNvSpPr/>
          <p:nvPr/>
        </p:nvSpPr>
        <p:spPr>
          <a:xfrm>
            <a:off x="9165878" y="6101292"/>
            <a:ext cx="2404112" cy="3963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Speech Bubble: Rectangle with Corners Rounded 55">
            <a:hlinkClick r:id="" action="ppaction://noaction">
              <a:snd r:embed="rId19" name="T3_W6_4.6.wav"/>
            </a:hlinkClick>
            <a:extLst>
              <a:ext uri="{FF2B5EF4-FFF2-40B4-BE49-F238E27FC236}">
                <a16:creationId xmlns:a16="http://schemas.microsoft.com/office/drawing/2014/main" id="{AD67A49B-7286-3CC4-C0CD-9C99CA449AF4}"/>
              </a:ext>
            </a:extLst>
          </p:cNvPr>
          <p:cNvSpPr/>
          <p:nvPr/>
        </p:nvSpPr>
        <p:spPr>
          <a:xfrm>
            <a:off x="1197587" y="3561798"/>
            <a:ext cx="1240102"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a:solidFill>
                  <a:prstClr val="white"/>
                </a:solidFill>
                <a:latin typeface="Century Gothic" panose="020B0502020202020204" pitchFamily="34" charset="0"/>
                <a:ea typeface="Century Gothic"/>
              </a:rPr>
              <a:t>H</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ör</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57" name="Graphic 56" descr="Teacher">
            <a:extLst>
              <a:ext uri="{FF2B5EF4-FFF2-40B4-BE49-F238E27FC236}">
                <a16:creationId xmlns:a16="http://schemas.microsoft.com/office/drawing/2014/main" id="{16EEB340-F76A-5E1E-F3CA-8306B5A6F49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3519" y="3347104"/>
            <a:ext cx="914400" cy="914400"/>
          </a:xfrm>
          <a:prstGeom prst="rect">
            <a:avLst/>
          </a:prstGeom>
        </p:spPr>
      </p:pic>
    </p:spTree>
    <p:extLst>
      <p:ext uri="{BB962C8B-B14F-4D97-AF65-F5344CB8AC3E}">
        <p14:creationId xmlns:p14="http://schemas.microsoft.com/office/powerpoint/2010/main" val="103331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5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5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animBg="1"/>
      <p:bldP spid="39" grpId="0" animBg="1"/>
      <p:bldP spid="46" grpId="0" animBg="1"/>
      <p:bldP spid="47" grpId="0" animBg="1"/>
      <p:bldP spid="50" grpId="0" animBg="1"/>
      <p:bldP spid="51" grpId="0" animBg="1"/>
      <p:bldP spid="52" grpId="0" animBg="1"/>
      <p:bldP spid="53" grpId="0" animBg="1"/>
      <p:bldP spid="54" grpId="0" animBg="1"/>
      <p:bldP spid="5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14" name="T3_W6_5.1.wav"/>
            </a:hlinkClick>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Vokabeln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lernen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13" name="Speech Bubble: Rectangle with Corners Rounded 12">
            <a:hlinkClick r:id="" action="ppaction://noaction">
              <a:snd r:embed="rId15" name="T3_W6_5.2.wav"/>
            </a:hlinkClick>
            <a:extLst>
              <a:ext uri="{FF2B5EF4-FFF2-40B4-BE49-F238E27FC236}">
                <a16:creationId xmlns:a16="http://schemas.microsoft.com/office/drawing/2014/main" id="{C472ADB2-A29C-468A-AFDC-509DA251A035}"/>
              </a:ext>
            </a:extLst>
          </p:cNvPr>
          <p:cNvSpPr/>
          <p:nvPr/>
        </p:nvSpPr>
        <p:spPr>
          <a:xfrm>
            <a:off x="1028456" y="657343"/>
            <a:ext cx="392880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4389" y="442649"/>
            <a:ext cx="914400" cy="914400"/>
          </a:xfrm>
          <a:prstGeom prst="rect">
            <a:avLst/>
          </a:prstGeom>
        </p:spPr>
      </p:pic>
      <p:sp>
        <p:nvSpPr>
          <p:cNvPr id="15" name="Google Shape;108;p3">
            <a:hlinkClick r:id="" action="ppaction://noaction">
              <a:snd r:embed="rId15" name="T3_W6_5.2.wav"/>
            </a:hlinkClick>
            <a:extLst>
              <a:ext uri="{FF2B5EF4-FFF2-40B4-BE49-F238E27FC236}">
                <a16:creationId xmlns:a16="http://schemas.microsoft.com/office/drawing/2014/main" id="{65FE47C1-828E-456E-B379-6234726CA4EB}"/>
              </a:ext>
            </a:extLst>
          </p:cNvPr>
          <p:cNvSpPr txBox="1"/>
          <p:nvPr/>
        </p:nvSpPr>
        <p:spPr>
          <a:xfrm>
            <a:off x="1060900" y="669013"/>
            <a:ext cx="451847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Was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ist</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das auf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Englisch</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4" name="TextBox 3">
            <a:extLst>
              <a:ext uri="{FF2B5EF4-FFF2-40B4-BE49-F238E27FC236}">
                <a16:creationId xmlns:a16="http://schemas.microsoft.com/office/drawing/2014/main" id="{0976DF8D-A93C-4AF5-8A3D-A564F9A1F6A1}"/>
              </a:ext>
            </a:extLst>
          </p:cNvPr>
          <p:cNvSpPr txBox="1"/>
          <p:nvPr/>
        </p:nvSpPr>
        <p:spPr>
          <a:xfrm>
            <a:off x="2726381" y="4850096"/>
            <a:ext cx="2155566"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1. </a:t>
            </a:r>
            <a:r>
              <a:rPr kumimoji="0" lang="en-GB" sz="2400" b="0" i="0" u="none" strike="noStrike" kern="1200" cap="none" spc="0" normalizeH="0" baseline="0" noProof="0" dirty="0" err="1">
                <a:ln>
                  <a:noFill/>
                </a:ln>
                <a:solidFill>
                  <a:prstClr val="black"/>
                </a:solidFill>
                <a:effectLst/>
                <a:uLnTx/>
                <a:uFillTx/>
                <a:latin typeface="Century Gothic"/>
                <a:ea typeface="+mn-ea"/>
                <a:cs typeface="+mn-cs"/>
              </a:rPr>
              <a:t>besuchen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0" name="TextBox 19">
            <a:extLst>
              <a:ext uri="{FF2B5EF4-FFF2-40B4-BE49-F238E27FC236}">
                <a16:creationId xmlns:a16="http://schemas.microsoft.com/office/drawing/2014/main" id="{327F3337-94E6-4534-8020-C15DF2BAB316}"/>
              </a:ext>
            </a:extLst>
          </p:cNvPr>
          <p:cNvSpPr txBox="1"/>
          <p:nvPr/>
        </p:nvSpPr>
        <p:spPr>
          <a:xfrm>
            <a:off x="782291" y="3795126"/>
            <a:ext cx="1724145"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2. </a:t>
            </a:r>
            <a:r>
              <a:rPr kumimoji="0" lang="en-GB" sz="2400" b="0" i="0" u="none" strike="noStrike" kern="1200" cap="none" spc="0" normalizeH="0" baseline="0" noProof="0" dirty="0" err="1">
                <a:ln>
                  <a:noFill/>
                </a:ln>
                <a:solidFill>
                  <a:prstClr val="black"/>
                </a:solidFill>
                <a:effectLst/>
                <a:uLnTx/>
                <a:uFillTx/>
                <a:latin typeface="Century Gothic"/>
                <a:ea typeface="+mn-ea"/>
                <a:cs typeface="+mn-cs"/>
              </a:rPr>
              <a:t>bleiben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1" name="TextBox 20">
            <a:extLst>
              <a:ext uri="{FF2B5EF4-FFF2-40B4-BE49-F238E27FC236}">
                <a16:creationId xmlns:a16="http://schemas.microsoft.com/office/drawing/2014/main" id="{836E77D4-8B9A-434F-9E5C-79662BF9DFEC}"/>
              </a:ext>
            </a:extLst>
          </p:cNvPr>
          <p:cNvSpPr txBox="1"/>
          <p:nvPr/>
        </p:nvSpPr>
        <p:spPr>
          <a:xfrm>
            <a:off x="3521199" y="2254422"/>
            <a:ext cx="1948872"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3. </a:t>
            </a:r>
            <a:r>
              <a:rPr kumimoji="0" lang="en-GB" sz="2400" b="0" i="0" u="none" strike="noStrike" kern="1200" cap="none" spc="0" normalizeH="0" baseline="0" noProof="0" dirty="0" err="1">
                <a:ln>
                  <a:noFill/>
                </a:ln>
                <a:solidFill>
                  <a:prstClr val="black"/>
                </a:solidFill>
                <a:effectLst/>
                <a:uLnTx/>
                <a:uFillTx/>
                <a:latin typeface="Century Gothic"/>
                <a:ea typeface="+mn-ea"/>
                <a:cs typeface="+mn-cs"/>
              </a:rPr>
              <a:t>benutzen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2" name="TextBox 21">
            <a:extLst>
              <a:ext uri="{FF2B5EF4-FFF2-40B4-BE49-F238E27FC236}">
                <a16:creationId xmlns:a16="http://schemas.microsoft.com/office/drawing/2014/main" id="{2B55EFD9-7CA3-4356-8AB9-2748A245EF8E}"/>
              </a:ext>
            </a:extLst>
          </p:cNvPr>
          <p:cNvSpPr txBox="1"/>
          <p:nvPr/>
        </p:nvSpPr>
        <p:spPr>
          <a:xfrm>
            <a:off x="6674613" y="3799692"/>
            <a:ext cx="1656489"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4. </a:t>
            </a:r>
            <a:r>
              <a:rPr kumimoji="0" lang="en-GB" sz="2400" b="0" i="0" u="none" strike="noStrike" kern="1200" cap="none" spc="0" normalizeH="0" baseline="0" noProof="0" dirty="0" err="1">
                <a:ln>
                  <a:noFill/>
                </a:ln>
                <a:solidFill>
                  <a:prstClr val="black"/>
                </a:solidFill>
                <a:effectLst/>
                <a:uLnTx/>
                <a:uFillTx/>
                <a:latin typeface="Century Gothic"/>
                <a:ea typeface="+mn-ea"/>
                <a:cs typeface="+mn-cs"/>
              </a:rPr>
              <a:t>spielen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7" name="TextBox 26">
            <a:extLst>
              <a:ext uri="{FF2B5EF4-FFF2-40B4-BE49-F238E27FC236}">
                <a16:creationId xmlns:a16="http://schemas.microsoft.com/office/drawing/2014/main" id="{49A085E3-1E41-48BD-B06C-445DD97FAD0D}"/>
              </a:ext>
            </a:extLst>
          </p:cNvPr>
          <p:cNvSpPr txBox="1"/>
          <p:nvPr/>
        </p:nvSpPr>
        <p:spPr>
          <a:xfrm>
            <a:off x="6525957" y="5118401"/>
            <a:ext cx="1636666"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5. </a:t>
            </a:r>
            <a:r>
              <a:rPr kumimoji="0" lang="en-GB" sz="2400" b="0" i="0" u="none" strike="noStrike" kern="1200" cap="none" spc="0" normalizeH="0" baseline="0" noProof="0" dirty="0" err="1">
                <a:ln>
                  <a:noFill/>
                </a:ln>
                <a:solidFill>
                  <a:prstClr val="black"/>
                </a:solidFill>
                <a:effectLst/>
                <a:uLnTx/>
                <a:uFillTx/>
                <a:latin typeface="Century Gothic"/>
                <a:ea typeface="+mn-ea"/>
                <a:cs typeface="+mn-cs"/>
              </a:rPr>
              <a:t>fahren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8" name="TextBox 27">
            <a:extLst>
              <a:ext uri="{FF2B5EF4-FFF2-40B4-BE49-F238E27FC236}">
                <a16:creationId xmlns:a16="http://schemas.microsoft.com/office/drawing/2014/main" id="{07719545-3E05-4189-B801-0E5814AF480E}"/>
              </a:ext>
            </a:extLst>
          </p:cNvPr>
          <p:cNvSpPr txBox="1"/>
          <p:nvPr/>
        </p:nvSpPr>
        <p:spPr>
          <a:xfrm>
            <a:off x="633441" y="1768688"/>
            <a:ext cx="1807680"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6. </a:t>
            </a:r>
            <a:r>
              <a:rPr kumimoji="0" lang="en-GB" sz="2400" b="0" i="0" u="none" strike="noStrike" kern="1200" cap="none" spc="0" normalizeH="0" baseline="0" noProof="0" dirty="0" err="1">
                <a:ln>
                  <a:noFill/>
                </a:ln>
                <a:solidFill>
                  <a:prstClr val="black"/>
                </a:solidFill>
                <a:effectLst/>
                <a:uLnTx/>
                <a:uFillTx/>
                <a:latin typeface="Century Gothic"/>
                <a:ea typeface="+mn-ea"/>
                <a:cs typeface="+mn-cs"/>
              </a:rPr>
              <a:t>arbeiten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9" name="TextBox 28">
            <a:extLst>
              <a:ext uri="{FF2B5EF4-FFF2-40B4-BE49-F238E27FC236}">
                <a16:creationId xmlns:a16="http://schemas.microsoft.com/office/drawing/2014/main" id="{F14D4B53-6F0A-4FE9-ACB2-CC4FDBE9C607}"/>
              </a:ext>
            </a:extLst>
          </p:cNvPr>
          <p:cNvSpPr txBox="1"/>
          <p:nvPr/>
        </p:nvSpPr>
        <p:spPr>
          <a:xfrm>
            <a:off x="7236991" y="2228038"/>
            <a:ext cx="2037638"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7. </a:t>
            </a:r>
            <a:r>
              <a:rPr kumimoji="0" lang="en-GB" sz="2400" b="0" i="0" u="none" strike="noStrike" kern="1200" cap="none" spc="0" normalizeH="0" baseline="0" noProof="0" dirty="0" err="1">
                <a:ln>
                  <a:noFill/>
                </a:ln>
                <a:solidFill>
                  <a:prstClr val="black"/>
                </a:solidFill>
                <a:effectLst/>
                <a:uLnTx/>
                <a:uFillTx/>
                <a:latin typeface="Century Gothic"/>
                <a:ea typeface="+mn-ea"/>
                <a:cs typeface="+mn-cs"/>
              </a:rPr>
              <a:t>brauchen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0" name="TextBox 29">
            <a:extLst>
              <a:ext uri="{FF2B5EF4-FFF2-40B4-BE49-F238E27FC236}">
                <a16:creationId xmlns:a16="http://schemas.microsoft.com/office/drawing/2014/main" id="{3A78D49E-317F-44E5-B183-7E369D462F67}"/>
              </a:ext>
            </a:extLst>
          </p:cNvPr>
          <p:cNvSpPr txBox="1"/>
          <p:nvPr/>
        </p:nvSpPr>
        <p:spPr>
          <a:xfrm>
            <a:off x="3951581" y="3508875"/>
            <a:ext cx="2294098"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8. </a:t>
            </a:r>
            <a:r>
              <a:rPr kumimoji="0" lang="en-GB" sz="2400" b="0" i="0" u="none" strike="noStrike" kern="1200" cap="none" spc="0" normalizeH="0" baseline="0" noProof="0" dirty="0" err="1">
                <a:ln>
                  <a:noFill/>
                </a:ln>
                <a:solidFill>
                  <a:prstClr val="black"/>
                </a:solidFill>
                <a:effectLst/>
                <a:uLnTx/>
                <a:uFillTx/>
                <a:latin typeface="Century Gothic"/>
                <a:ea typeface="+mn-ea"/>
                <a:cs typeface="+mn-cs"/>
              </a:rPr>
              <a:t>bekommen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1" name="TextBox 30">
            <a:extLst>
              <a:ext uri="{FF2B5EF4-FFF2-40B4-BE49-F238E27FC236}">
                <a16:creationId xmlns:a16="http://schemas.microsoft.com/office/drawing/2014/main" id="{6DBD0E36-BADA-45F5-BD94-4A5072AA668E}"/>
              </a:ext>
            </a:extLst>
          </p:cNvPr>
          <p:cNvSpPr txBox="1"/>
          <p:nvPr/>
        </p:nvSpPr>
        <p:spPr>
          <a:xfrm>
            <a:off x="1118419" y="5969824"/>
            <a:ext cx="1877874"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9. </a:t>
            </a:r>
            <a:r>
              <a:rPr kumimoji="0" lang="en-GB" sz="2400" b="0" i="0" u="none" strike="noStrike" kern="1200" cap="none" spc="0" normalizeH="0" baseline="0" noProof="0" dirty="0" err="1">
                <a:ln>
                  <a:noFill/>
                </a:ln>
                <a:solidFill>
                  <a:prstClr val="black"/>
                </a:solidFill>
                <a:effectLst/>
                <a:uLnTx/>
                <a:uFillTx/>
                <a:latin typeface="Century Gothic"/>
                <a:ea typeface="+mn-ea"/>
                <a:cs typeface="+mn-cs"/>
              </a:rPr>
              <a:t>machen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2" name="TextBox 31">
            <a:extLst>
              <a:ext uri="{FF2B5EF4-FFF2-40B4-BE49-F238E27FC236}">
                <a16:creationId xmlns:a16="http://schemas.microsoft.com/office/drawing/2014/main" id="{F18088CA-7315-4874-B550-ED29B356E776}"/>
              </a:ext>
            </a:extLst>
          </p:cNvPr>
          <p:cNvSpPr txBox="1"/>
          <p:nvPr/>
        </p:nvSpPr>
        <p:spPr>
          <a:xfrm>
            <a:off x="5579377" y="6117945"/>
            <a:ext cx="2155567"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10. </a:t>
            </a:r>
            <a:r>
              <a:rPr kumimoji="0" lang="en-GB" sz="2400" b="0" i="0" u="none" strike="noStrike" kern="1200" cap="none" spc="0" normalizeH="0" baseline="0" noProof="0" dirty="0" err="1">
                <a:ln>
                  <a:noFill/>
                </a:ln>
                <a:solidFill>
                  <a:prstClr val="black"/>
                </a:solidFill>
                <a:effectLst/>
                <a:uLnTx/>
                <a:uFillTx/>
                <a:latin typeface="Century Gothic"/>
                <a:ea typeface="+mn-ea"/>
                <a:cs typeface="+mn-cs"/>
              </a:rPr>
              <a:t>schreiben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3" name="TextBox 32">
            <a:extLst>
              <a:ext uri="{FF2B5EF4-FFF2-40B4-BE49-F238E27FC236}">
                <a16:creationId xmlns:a16="http://schemas.microsoft.com/office/drawing/2014/main" id="{EED8D2B6-090B-47D2-B085-52D40AB70699}"/>
              </a:ext>
            </a:extLst>
          </p:cNvPr>
          <p:cNvSpPr txBox="1"/>
          <p:nvPr/>
        </p:nvSpPr>
        <p:spPr>
          <a:xfrm>
            <a:off x="9054181" y="4604422"/>
            <a:ext cx="1677603"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11. </a:t>
            </a:r>
            <a:r>
              <a:rPr kumimoji="0" lang="en-GB" sz="2400" b="0" i="0" u="none" strike="noStrike" kern="1200" cap="none" spc="0" normalizeH="0" baseline="0" noProof="0" dirty="0" err="1">
                <a:ln>
                  <a:noFill/>
                </a:ln>
                <a:solidFill>
                  <a:prstClr val="black"/>
                </a:solidFill>
                <a:effectLst/>
                <a:uLnTx/>
                <a:uFillTx/>
                <a:latin typeface="Century Gothic"/>
                <a:ea typeface="+mn-ea"/>
                <a:cs typeface="+mn-cs"/>
              </a:rPr>
              <a:t>haben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405969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4000"/>
                                        <p:tgtEl>
                                          <p:spTgt spid="4"/>
                                        </p:tgtEl>
                                      </p:cBhvr>
                                    </p:animEffect>
                                    <p:set>
                                      <p:cBhvr>
                                        <p:cTn id="7" dur="1" fill="hold">
                                          <p:stCondLst>
                                            <p:cond delay="3999"/>
                                          </p:stCondLst>
                                        </p:cTn>
                                        <p:tgtEl>
                                          <p:spTgt spid="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T3_W6_5.3.wav"/>
                                        </p:tgtEl>
                                      </p:cMediaNode>
                                    </p:audio>
                                  </p:sub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4000"/>
                                        <p:tgtEl>
                                          <p:spTgt spid="20"/>
                                        </p:tgtEl>
                                      </p:cBhvr>
                                    </p:animEffect>
                                    <p:set>
                                      <p:cBhvr>
                                        <p:cTn id="12" dur="1" fill="hold">
                                          <p:stCondLst>
                                            <p:cond delay="3999"/>
                                          </p:stCondLst>
                                        </p:cTn>
                                        <p:tgtEl>
                                          <p:spTgt spid="20"/>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4" name="T3_W6_5.4.wav"/>
                                        </p:tgtEl>
                                      </p:cMediaNode>
                                    </p:audio>
                                  </p:sub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4000"/>
                                        <p:tgtEl>
                                          <p:spTgt spid="21"/>
                                        </p:tgtEl>
                                      </p:cBhvr>
                                    </p:animEffect>
                                    <p:set>
                                      <p:cBhvr>
                                        <p:cTn id="17" dur="1" fill="hold">
                                          <p:stCondLst>
                                            <p:cond delay="3999"/>
                                          </p:stCondLst>
                                        </p:cTn>
                                        <p:tgtEl>
                                          <p:spTgt spid="21"/>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5" name="T3_W6_5.5.wav"/>
                                        </p:tgtEl>
                                      </p:cMediaNode>
                                    </p:audio>
                                  </p:sub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4000"/>
                                        <p:tgtEl>
                                          <p:spTgt spid="22"/>
                                        </p:tgtEl>
                                      </p:cBhvr>
                                    </p:animEffect>
                                    <p:set>
                                      <p:cBhvr>
                                        <p:cTn id="22" dur="1" fill="hold">
                                          <p:stCondLst>
                                            <p:cond delay="3999"/>
                                          </p:stCondLst>
                                        </p:cTn>
                                        <p:tgtEl>
                                          <p:spTgt spid="22"/>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6" name="T3_W6_5.6.wav"/>
                                        </p:tgtEl>
                                      </p:cMediaNode>
                                    </p:audio>
                                  </p:sub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4000"/>
                                        <p:tgtEl>
                                          <p:spTgt spid="27"/>
                                        </p:tgtEl>
                                      </p:cBhvr>
                                    </p:animEffect>
                                    <p:set>
                                      <p:cBhvr>
                                        <p:cTn id="27" dur="1" fill="hold">
                                          <p:stCondLst>
                                            <p:cond delay="3999"/>
                                          </p:stCondLst>
                                        </p:cTn>
                                        <p:tgtEl>
                                          <p:spTgt spid="27"/>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7" name="T3_W6_5.7.wav"/>
                                        </p:tgtEl>
                                      </p:cMediaNode>
                                    </p:audio>
                                  </p:sub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4000"/>
                                        <p:tgtEl>
                                          <p:spTgt spid="28"/>
                                        </p:tgtEl>
                                      </p:cBhvr>
                                    </p:animEffect>
                                    <p:set>
                                      <p:cBhvr>
                                        <p:cTn id="32" dur="1" fill="hold">
                                          <p:stCondLst>
                                            <p:cond delay="3999"/>
                                          </p:stCondLst>
                                        </p:cTn>
                                        <p:tgtEl>
                                          <p:spTgt spid="28"/>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8" name="T3_W6_5.8.wav"/>
                                        </p:tgtEl>
                                      </p:cMediaNode>
                                    </p:audio>
                                  </p:sub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4000"/>
                                        <p:tgtEl>
                                          <p:spTgt spid="29"/>
                                        </p:tgtEl>
                                      </p:cBhvr>
                                    </p:animEffect>
                                    <p:set>
                                      <p:cBhvr>
                                        <p:cTn id="37" dur="1" fill="hold">
                                          <p:stCondLst>
                                            <p:cond delay="3999"/>
                                          </p:stCondLst>
                                        </p:cTn>
                                        <p:tgtEl>
                                          <p:spTgt spid="29"/>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9" name="T3_W6_5.9.wav"/>
                                        </p:tgtEl>
                                      </p:cMediaNode>
                                    </p:audio>
                                  </p:sub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0" nodeType="clickEffect">
                                  <p:stCondLst>
                                    <p:cond delay="0"/>
                                  </p:stCondLst>
                                  <p:childTnLst>
                                    <p:animEffect transition="out" filter="dissolve">
                                      <p:cBhvr>
                                        <p:cTn id="41" dur="4000"/>
                                        <p:tgtEl>
                                          <p:spTgt spid="30"/>
                                        </p:tgtEl>
                                      </p:cBhvr>
                                    </p:animEffect>
                                    <p:set>
                                      <p:cBhvr>
                                        <p:cTn id="42" dur="1" fill="hold">
                                          <p:stCondLst>
                                            <p:cond delay="3999"/>
                                          </p:stCondLst>
                                        </p:cTn>
                                        <p:tgtEl>
                                          <p:spTgt spid="3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10" name="T3_W6_5.10.wav"/>
                                        </p:tgtEl>
                                      </p:cMediaNode>
                                    </p:audio>
                                  </p:sub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4000"/>
                                        <p:tgtEl>
                                          <p:spTgt spid="31"/>
                                        </p:tgtEl>
                                      </p:cBhvr>
                                    </p:animEffect>
                                    <p:set>
                                      <p:cBhvr>
                                        <p:cTn id="47" dur="1" fill="hold">
                                          <p:stCondLst>
                                            <p:cond delay="3999"/>
                                          </p:stCondLst>
                                        </p:cTn>
                                        <p:tgtEl>
                                          <p:spTgt spid="31"/>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11" name="T3_W6_5.11.wav"/>
                                        </p:tgtEl>
                                      </p:cMediaNode>
                                    </p:audio>
                                  </p:sub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0" nodeType="clickEffect">
                                  <p:stCondLst>
                                    <p:cond delay="0"/>
                                  </p:stCondLst>
                                  <p:childTnLst>
                                    <p:animEffect transition="out" filter="dissolve">
                                      <p:cBhvr>
                                        <p:cTn id="51" dur="4000"/>
                                        <p:tgtEl>
                                          <p:spTgt spid="32"/>
                                        </p:tgtEl>
                                      </p:cBhvr>
                                    </p:animEffect>
                                    <p:set>
                                      <p:cBhvr>
                                        <p:cTn id="52" dur="1" fill="hold">
                                          <p:stCondLst>
                                            <p:cond delay="3999"/>
                                          </p:stCondLst>
                                        </p:cTn>
                                        <p:tgtEl>
                                          <p:spTgt spid="32"/>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12" name="T3_W6_5.12.wav"/>
                                        </p:tgtEl>
                                      </p:cMediaNode>
                                    </p:audio>
                                  </p:subTnLst>
                                </p:cTn>
                              </p:par>
                            </p:childTnLst>
                          </p:cTn>
                        </p:par>
                      </p:childTnLst>
                    </p:cTn>
                  </p:par>
                  <p:par>
                    <p:cTn id="53" fill="hold">
                      <p:stCondLst>
                        <p:cond delay="indefinite"/>
                      </p:stCondLst>
                      <p:childTnLst>
                        <p:par>
                          <p:cTn id="54" fill="hold">
                            <p:stCondLst>
                              <p:cond delay="0"/>
                            </p:stCondLst>
                            <p:childTnLst>
                              <p:par>
                                <p:cTn id="55" presetID="9" presetClass="exit" presetSubtype="0" fill="hold" grpId="0" nodeType="clickEffect">
                                  <p:stCondLst>
                                    <p:cond delay="0"/>
                                  </p:stCondLst>
                                  <p:childTnLst>
                                    <p:animEffect transition="out" filter="dissolve">
                                      <p:cBhvr>
                                        <p:cTn id="56" dur="4000"/>
                                        <p:tgtEl>
                                          <p:spTgt spid="33"/>
                                        </p:tgtEl>
                                      </p:cBhvr>
                                    </p:animEffect>
                                    <p:set>
                                      <p:cBhvr>
                                        <p:cTn id="57" dur="1" fill="hold">
                                          <p:stCondLst>
                                            <p:cond delay="3999"/>
                                          </p:stCondLst>
                                        </p:cTn>
                                        <p:tgtEl>
                                          <p:spTgt spid="33"/>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13" name="T3_W6_5.1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0" grpId="0" animBg="1"/>
      <p:bldP spid="21" grpId="0" animBg="1"/>
      <p:bldP spid="22" grpId="0" animBg="1"/>
      <p:bldP spid="27" grpId="0" animBg="1"/>
      <p:bldP spid="28" grpId="0" animBg="1"/>
      <p:bldP spid="29" grpId="0" animBg="1"/>
      <p:bldP spid="30" grpId="0" animBg="1"/>
      <p:bldP spid="31" grpId="0" animBg="1"/>
      <p:bldP spid="32" grpId="0" animBg="1"/>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T3_W6_5.1.wav"/>
            </a:hlinkClick>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Vokabeln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lernen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13" name="Speech Bubble: Rectangle with Corners Rounded 12">
            <a:hlinkClick r:id="" action="ppaction://noaction">
              <a:snd r:embed="rId4" name="T3_W6_5.2.wav"/>
            </a:hlinkClick>
            <a:extLst>
              <a:ext uri="{FF2B5EF4-FFF2-40B4-BE49-F238E27FC236}">
                <a16:creationId xmlns:a16="http://schemas.microsoft.com/office/drawing/2014/main" id="{C472ADB2-A29C-468A-AFDC-509DA251A035}"/>
              </a:ext>
            </a:extLst>
          </p:cNvPr>
          <p:cNvSpPr/>
          <p:nvPr/>
        </p:nvSpPr>
        <p:spPr>
          <a:xfrm>
            <a:off x="1028456" y="657343"/>
            <a:ext cx="392880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389" y="442649"/>
            <a:ext cx="914400" cy="914400"/>
          </a:xfrm>
          <a:prstGeom prst="rect">
            <a:avLst/>
          </a:prstGeom>
        </p:spPr>
      </p:pic>
      <p:sp>
        <p:nvSpPr>
          <p:cNvPr id="15" name="Google Shape;108;p3">
            <a:hlinkClick r:id="" action="ppaction://noaction">
              <a:snd r:embed="rId4" name="T3_W6_5.2.wav"/>
            </a:hlinkClick>
            <a:extLst>
              <a:ext uri="{FF2B5EF4-FFF2-40B4-BE49-F238E27FC236}">
                <a16:creationId xmlns:a16="http://schemas.microsoft.com/office/drawing/2014/main" id="{65FE47C1-828E-456E-B379-6234726CA4EB}"/>
              </a:ext>
            </a:extLst>
          </p:cNvPr>
          <p:cNvSpPr txBox="1"/>
          <p:nvPr/>
        </p:nvSpPr>
        <p:spPr>
          <a:xfrm>
            <a:off x="1060900" y="669013"/>
            <a:ext cx="451847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Was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ist</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das auf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Englisch</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4" name="TextBox 3">
            <a:hlinkClick r:id="" action="ppaction://noaction">
              <a:snd r:embed="rId7" name="T3_W6_5.3.wav"/>
            </a:hlinkClick>
            <a:extLst>
              <a:ext uri="{FF2B5EF4-FFF2-40B4-BE49-F238E27FC236}">
                <a16:creationId xmlns:a16="http://schemas.microsoft.com/office/drawing/2014/main" id="{0976DF8D-A93C-4AF5-8A3D-A564F9A1F6A1}"/>
              </a:ext>
            </a:extLst>
          </p:cNvPr>
          <p:cNvSpPr txBox="1"/>
          <p:nvPr/>
        </p:nvSpPr>
        <p:spPr>
          <a:xfrm>
            <a:off x="396758" y="1761798"/>
            <a:ext cx="2004971"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1. </a:t>
            </a:r>
            <a:r>
              <a:rPr kumimoji="0" lang="en-GB" sz="2400" b="0" i="0" u="none" strike="noStrike" kern="1200" cap="none" spc="0" normalizeH="0" baseline="0" noProof="0" dirty="0" err="1">
                <a:ln>
                  <a:noFill/>
                </a:ln>
                <a:solidFill>
                  <a:prstClr val="black"/>
                </a:solidFill>
                <a:effectLst/>
                <a:uLnTx/>
                <a:uFillTx/>
                <a:latin typeface="Century Gothic"/>
                <a:ea typeface="+mn-ea"/>
                <a:cs typeface="+mn-cs"/>
              </a:rPr>
              <a:t>besuchen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0" name="TextBox 19">
            <a:hlinkClick r:id="" action="ppaction://noaction">
              <a:snd r:embed="rId8" name="T3_W6_5.4.wav"/>
            </a:hlinkClick>
            <a:extLst>
              <a:ext uri="{FF2B5EF4-FFF2-40B4-BE49-F238E27FC236}">
                <a16:creationId xmlns:a16="http://schemas.microsoft.com/office/drawing/2014/main" id="{327F3337-94E6-4534-8020-C15DF2BAB316}"/>
              </a:ext>
            </a:extLst>
          </p:cNvPr>
          <p:cNvSpPr txBox="1"/>
          <p:nvPr/>
        </p:nvSpPr>
        <p:spPr>
          <a:xfrm>
            <a:off x="390988" y="2543756"/>
            <a:ext cx="2004971"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2. </a:t>
            </a:r>
            <a:r>
              <a:rPr kumimoji="0" lang="en-GB" sz="2400" b="0" i="0" u="none" strike="noStrike" kern="1200" cap="none" spc="0" normalizeH="0" baseline="0" noProof="0" dirty="0" err="1">
                <a:ln>
                  <a:noFill/>
                </a:ln>
                <a:solidFill>
                  <a:prstClr val="black"/>
                </a:solidFill>
                <a:effectLst/>
                <a:uLnTx/>
                <a:uFillTx/>
                <a:latin typeface="Century Gothic"/>
                <a:ea typeface="+mn-ea"/>
                <a:cs typeface="+mn-cs"/>
              </a:rPr>
              <a:t>bleiben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1" name="TextBox 20">
            <a:hlinkClick r:id="" action="ppaction://noaction">
              <a:snd r:embed="rId9" name="T3_W6_5.5.wav"/>
            </a:hlinkClick>
            <a:extLst>
              <a:ext uri="{FF2B5EF4-FFF2-40B4-BE49-F238E27FC236}">
                <a16:creationId xmlns:a16="http://schemas.microsoft.com/office/drawing/2014/main" id="{836E77D4-8B9A-434F-9E5C-79662BF9DFEC}"/>
              </a:ext>
            </a:extLst>
          </p:cNvPr>
          <p:cNvSpPr txBox="1"/>
          <p:nvPr/>
        </p:nvSpPr>
        <p:spPr>
          <a:xfrm>
            <a:off x="390988" y="3566782"/>
            <a:ext cx="2004971"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3. </a:t>
            </a:r>
            <a:r>
              <a:rPr kumimoji="0" lang="en-GB" sz="2400" b="0" i="0" u="none" strike="noStrike" kern="1200" cap="none" spc="0" normalizeH="0" baseline="0" noProof="0" dirty="0" err="1">
                <a:ln>
                  <a:noFill/>
                </a:ln>
                <a:solidFill>
                  <a:prstClr val="black"/>
                </a:solidFill>
                <a:effectLst/>
                <a:uLnTx/>
                <a:uFillTx/>
                <a:latin typeface="Century Gothic"/>
                <a:ea typeface="+mn-ea"/>
                <a:cs typeface="+mn-cs"/>
              </a:rPr>
              <a:t>benutzen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2" name="TextBox 21">
            <a:hlinkClick r:id="" action="ppaction://noaction">
              <a:snd r:embed="rId10" name="T3_W6_5.6.wav"/>
            </a:hlinkClick>
            <a:extLst>
              <a:ext uri="{FF2B5EF4-FFF2-40B4-BE49-F238E27FC236}">
                <a16:creationId xmlns:a16="http://schemas.microsoft.com/office/drawing/2014/main" id="{2B55EFD9-7CA3-4356-8AB9-2748A245EF8E}"/>
              </a:ext>
            </a:extLst>
          </p:cNvPr>
          <p:cNvSpPr txBox="1"/>
          <p:nvPr/>
        </p:nvSpPr>
        <p:spPr>
          <a:xfrm>
            <a:off x="379375" y="4348740"/>
            <a:ext cx="2004971"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4. </a:t>
            </a:r>
            <a:r>
              <a:rPr kumimoji="0" lang="en-GB" sz="2400" b="0" i="0" u="none" strike="noStrike" kern="1200" cap="none" spc="0" normalizeH="0" baseline="0" noProof="0" dirty="0" err="1">
                <a:ln>
                  <a:noFill/>
                </a:ln>
                <a:solidFill>
                  <a:prstClr val="black"/>
                </a:solidFill>
                <a:effectLst/>
                <a:uLnTx/>
                <a:uFillTx/>
                <a:latin typeface="Century Gothic"/>
                <a:ea typeface="+mn-ea"/>
                <a:cs typeface="+mn-cs"/>
              </a:rPr>
              <a:t>spielen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7" name="TextBox 26">
            <a:hlinkClick r:id="" action="ppaction://noaction">
              <a:snd r:embed="rId11" name="T3_W6_5.7.wav"/>
            </a:hlinkClick>
            <a:extLst>
              <a:ext uri="{FF2B5EF4-FFF2-40B4-BE49-F238E27FC236}">
                <a16:creationId xmlns:a16="http://schemas.microsoft.com/office/drawing/2014/main" id="{49A085E3-1E41-48BD-B06C-445DD97FAD0D}"/>
              </a:ext>
            </a:extLst>
          </p:cNvPr>
          <p:cNvSpPr txBox="1"/>
          <p:nvPr/>
        </p:nvSpPr>
        <p:spPr>
          <a:xfrm>
            <a:off x="390986" y="5130698"/>
            <a:ext cx="2004971"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5. </a:t>
            </a:r>
            <a:r>
              <a:rPr kumimoji="0" lang="en-GB" sz="2400" b="0" i="0" u="none" strike="noStrike" kern="1200" cap="none" spc="0" normalizeH="0" baseline="0" noProof="0" dirty="0" err="1">
                <a:ln>
                  <a:noFill/>
                </a:ln>
                <a:solidFill>
                  <a:prstClr val="black"/>
                </a:solidFill>
                <a:effectLst/>
                <a:uLnTx/>
                <a:uFillTx/>
                <a:latin typeface="Century Gothic"/>
                <a:ea typeface="+mn-ea"/>
                <a:cs typeface="+mn-cs"/>
              </a:rPr>
              <a:t>fahren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8" name="TextBox 27">
            <a:hlinkClick r:id="" action="ppaction://noaction">
              <a:snd r:embed="rId12" name="T3_W6_5.8.wav"/>
            </a:hlinkClick>
            <a:extLst>
              <a:ext uri="{FF2B5EF4-FFF2-40B4-BE49-F238E27FC236}">
                <a16:creationId xmlns:a16="http://schemas.microsoft.com/office/drawing/2014/main" id="{07719545-3E05-4189-B801-0E5814AF480E}"/>
              </a:ext>
            </a:extLst>
          </p:cNvPr>
          <p:cNvSpPr txBox="1"/>
          <p:nvPr/>
        </p:nvSpPr>
        <p:spPr>
          <a:xfrm>
            <a:off x="390986" y="5912656"/>
            <a:ext cx="2004971"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6. </a:t>
            </a:r>
            <a:r>
              <a:rPr kumimoji="0" lang="en-GB" sz="2400" b="0" i="0" u="none" strike="noStrike" kern="1200" cap="none" spc="0" normalizeH="0" baseline="0" noProof="0" dirty="0" err="1">
                <a:ln>
                  <a:noFill/>
                </a:ln>
                <a:solidFill>
                  <a:prstClr val="black"/>
                </a:solidFill>
                <a:effectLst/>
                <a:uLnTx/>
                <a:uFillTx/>
                <a:latin typeface="Century Gothic"/>
                <a:ea typeface="+mn-ea"/>
                <a:cs typeface="+mn-cs"/>
              </a:rPr>
              <a:t>arbeiten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0" name="TextBox 29">
            <a:hlinkClick r:id="" action="ppaction://noaction">
              <a:snd r:embed="rId13" name="T3_W6_5.9.wav"/>
            </a:hlinkClick>
            <a:extLst>
              <a:ext uri="{FF2B5EF4-FFF2-40B4-BE49-F238E27FC236}">
                <a16:creationId xmlns:a16="http://schemas.microsoft.com/office/drawing/2014/main" id="{3A78D49E-317F-44E5-B183-7E369D462F67}"/>
              </a:ext>
            </a:extLst>
          </p:cNvPr>
          <p:cNvSpPr txBox="1"/>
          <p:nvPr/>
        </p:nvSpPr>
        <p:spPr>
          <a:xfrm>
            <a:off x="5843821" y="1998667"/>
            <a:ext cx="2486527"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7. </a:t>
            </a:r>
            <a:r>
              <a:rPr kumimoji="0" lang="en-GB" sz="2400" b="0" i="0" u="none" strike="noStrike" kern="1200" cap="none" spc="0" normalizeH="0" baseline="0" noProof="0" dirty="0" err="1">
                <a:ln>
                  <a:noFill/>
                </a:ln>
                <a:solidFill>
                  <a:prstClr val="black"/>
                </a:solidFill>
                <a:effectLst/>
                <a:uLnTx/>
                <a:uFillTx/>
                <a:latin typeface="Century Gothic"/>
                <a:ea typeface="+mn-ea"/>
                <a:cs typeface="+mn-cs"/>
              </a:rPr>
              <a:t>brauchen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1" name="TextBox 30">
            <a:hlinkClick r:id="" action="ppaction://noaction">
              <a:snd r:embed="rId14" name="T3_W6_5.10.wav"/>
            </a:hlinkClick>
            <a:extLst>
              <a:ext uri="{FF2B5EF4-FFF2-40B4-BE49-F238E27FC236}">
                <a16:creationId xmlns:a16="http://schemas.microsoft.com/office/drawing/2014/main" id="{6DBD0E36-BADA-45F5-BD94-4A5072AA668E}"/>
              </a:ext>
            </a:extLst>
          </p:cNvPr>
          <p:cNvSpPr txBox="1"/>
          <p:nvPr/>
        </p:nvSpPr>
        <p:spPr>
          <a:xfrm>
            <a:off x="5843822" y="2780957"/>
            <a:ext cx="2531690"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8. </a:t>
            </a:r>
            <a:r>
              <a:rPr kumimoji="0" lang="en-GB" sz="2400" b="0" i="0" u="none" strike="noStrike" kern="1200" cap="none" spc="0" normalizeH="0" baseline="0" noProof="0" dirty="0" err="1">
                <a:ln>
                  <a:noFill/>
                </a:ln>
                <a:solidFill>
                  <a:prstClr val="black"/>
                </a:solidFill>
                <a:effectLst/>
                <a:uLnTx/>
                <a:uFillTx/>
                <a:latin typeface="Century Gothic"/>
                <a:ea typeface="+mn-ea"/>
                <a:cs typeface="+mn-cs"/>
              </a:rPr>
              <a:t>bekommen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2" name="TextBox 31">
            <a:hlinkClick r:id="" action="ppaction://noaction">
              <a:snd r:embed="rId15" name="T3_W6_5.11.wav"/>
            </a:hlinkClick>
            <a:extLst>
              <a:ext uri="{FF2B5EF4-FFF2-40B4-BE49-F238E27FC236}">
                <a16:creationId xmlns:a16="http://schemas.microsoft.com/office/drawing/2014/main" id="{F18088CA-7315-4874-B550-ED29B356E776}"/>
              </a:ext>
            </a:extLst>
          </p:cNvPr>
          <p:cNvSpPr txBox="1"/>
          <p:nvPr/>
        </p:nvSpPr>
        <p:spPr>
          <a:xfrm>
            <a:off x="5843822" y="3563247"/>
            <a:ext cx="2531690"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Century Gothic"/>
              </a:rPr>
              <a:t>9</a:t>
            </a:r>
            <a:r>
              <a:rPr kumimoji="0" lang="en-GB" sz="24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black"/>
                </a:solidFill>
                <a:effectLst/>
                <a:uLnTx/>
                <a:uFillTx/>
                <a:latin typeface="Century Gothic"/>
                <a:ea typeface="+mn-ea"/>
                <a:cs typeface="+mn-cs"/>
              </a:rPr>
              <a:t>machen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3" name="TextBox 32">
            <a:hlinkClick r:id="" action="ppaction://noaction">
              <a:snd r:embed="rId16" name="T3_W6_5.12.wav"/>
            </a:hlinkClick>
            <a:extLst>
              <a:ext uri="{FF2B5EF4-FFF2-40B4-BE49-F238E27FC236}">
                <a16:creationId xmlns:a16="http://schemas.microsoft.com/office/drawing/2014/main" id="{EED8D2B6-090B-47D2-B085-52D40AB70699}"/>
              </a:ext>
            </a:extLst>
          </p:cNvPr>
          <p:cNvSpPr txBox="1"/>
          <p:nvPr/>
        </p:nvSpPr>
        <p:spPr>
          <a:xfrm>
            <a:off x="5843822" y="4669735"/>
            <a:ext cx="2531690"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10. </a:t>
            </a:r>
            <a:r>
              <a:rPr kumimoji="0" lang="en-GB" sz="2400" b="0" i="0" u="none" strike="noStrike" kern="1200" cap="none" spc="0" normalizeH="0" baseline="0" noProof="0" dirty="0" err="1">
                <a:ln>
                  <a:noFill/>
                </a:ln>
                <a:solidFill>
                  <a:prstClr val="black"/>
                </a:solidFill>
                <a:effectLst/>
                <a:uLnTx/>
                <a:uFillTx/>
                <a:latin typeface="Century Gothic"/>
                <a:ea typeface="+mn-ea"/>
                <a:cs typeface="+mn-cs"/>
              </a:rPr>
              <a:t>schreiben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4" name="TextBox 33">
            <a:hlinkClick r:id="" action="ppaction://noaction">
              <a:snd r:embed="rId17" name="T3_W6_5.13.wav"/>
            </a:hlinkClick>
            <a:extLst>
              <a:ext uri="{FF2B5EF4-FFF2-40B4-BE49-F238E27FC236}">
                <a16:creationId xmlns:a16="http://schemas.microsoft.com/office/drawing/2014/main" id="{9EE441E1-056F-4473-8277-57F95F38ABCC}"/>
              </a:ext>
            </a:extLst>
          </p:cNvPr>
          <p:cNvSpPr txBox="1"/>
          <p:nvPr/>
        </p:nvSpPr>
        <p:spPr>
          <a:xfrm>
            <a:off x="5843822" y="5452025"/>
            <a:ext cx="2531690"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11. </a:t>
            </a:r>
            <a:r>
              <a:rPr kumimoji="0" lang="en-GB" sz="2400" b="0" i="0" u="none" strike="noStrike" kern="1200" cap="none" spc="0" normalizeH="0" baseline="0" noProof="0" dirty="0" err="1">
                <a:ln>
                  <a:noFill/>
                </a:ln>
                <a:solidFill>
                  <a:prstClr val="black"/>
                </a:solidFill>
                <a:effectLst/>
                <a:uLnTx/>
                <a:uFillTx/>
                <a:latin typeface="Century Gothic"/>
                <a:ea typeface="+mn-ea"/>
                <a:cs typeface="+mn-cs"/>
              </a:rPr>
              <a:t>haben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7" name="TextBox 36">
            <a:extLst>
              <a:ext uri="{FF2B5EF4-FFF2-40B4-BE49-F238E27FC236}">
                <a16:creationId xmlns:a16="http://schemas.microsoft.com/office/drawing/2014/main" id="{D9DC03A5-D9E2-41CC-97A4-6F96E444445D}"/>
              </a:ext>
            </a:extLst>
          </p:cNvPr>
          <p:cNvSpPr txBox="1"/>
          <p:nvPr/>
        </p:nvSpPr>
        <p:spPr>
          <a:xfrm>
            <a:off x="2401729" y="1761798"/>
            <a:ext cx="3017485" cy="461665"/>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1. </a:t>
            </a:r>
            <a:r>
              <a:rPr lang="en-GB" sz="2400" dirty="0">
                <a:solidFill>
                  <a:prstClr val="white"/>
                </a:solidFill>
                <a:latin typeface="Century Gothic"/>
              </a:rPr>
              <a:t>t</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o visit, visiting</a:t>
            </a:r>
          </a:p>
        </p:txBody>
      </p:sp>
      <p:sp>
        <p:nvSpPr>
          <p:cNvPr id="38" name="TextBox 37">
            <a:extLst>
              <a:ext uri="{FF2B5EF4-FFF2-40B4-BE49-F238E27FC236}">
                <a16:creationId xmlns:a16="http://schemas.microsoft.com/office/drawing/2014/main" id="{85E169F7-B3B0-4498-969B-EBD429D2B846}"/>
              </a:ext>
            </a:extLst>
          </p:cNvPr>
          <p:cNvSpPr txBox="1"/>
          <p:nvPr/>
        </p:nvSpPr>
        <p:spPr>
          <a:xfrm>
            <a:off x="2395830" y="2548166"/>
            <a:ext cx="3026484" cy="830997"/>
          </a:xfrm>
          <a:prstGeom prst="rect">
            <a:avLst/>
          </a:prstGeom>
          <a:solidFill>
            <a:srgbClr val="002060"/>
          </a:solidFill>
        </p:spPr>
        <p:txBody>
          <a:bodyPr wrap="square" rtlCol="0">
            <a:spAutoFit/>
          </a:bodyPr>
          <a:lstStyle/>
          <a:p>
            <a:pPr lvl="0">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2. </a:t>
            </a:r>
            <a:r>
              <a:rPr lang="en-GB" sz="2400" dirty="0">
                <a:solidFill>
                  <a:prstClr val="white"/>
                </a:solidFill>
              </a:rPr>
              <a:t>to remain, stay,  remaining, staying</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9" name="TextBox 38">
            <a:extLst>
              <a:ext uri="{FF2B5EF4-FFF2-40B4-BE49-F238E27FC236}">
                <a16:creationId xmlns:a16="http://schemas.microsoft.com/office/drawing/2014/main" id="{B3F9B3C7-ABD3-42D9-8C57-189CBC81A1D7}"/>
              </a:ext>
            </a:extLst>
          </p:cNvPr>
          <p:cNvSpPr txBox="1"/>
          <p:nvPr/>
        </p:nvSpPr>
        <p:spPr>
          <a:xfrm>
            <a:off x="2395830" y="3569363"/>
            <a:ext cx="3017486" cy="461665"/>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3. to use, using</a:t>
            </a:r>
          </a:p>
        </p:txBody>
      </p:sp>
      <p:sp>
        <p:nvSpPr>
          <p:cNvPr id="40" name="TextBox 39">
            <a:extLst>
              <a:ext uri="{FF2B5EF4-FFF2-40B4-BE49-F238E27FC236}">
                <a16:creationId xmlns:a16="http://schemas.microsoft.com/office/drawing/2014/main" id="{5232E685-7D1B-48E7-801A-F69A3E265475}"/>
              </a:ext>
            </a:extLst>
          </p:cNvPr>
          <p:cNvSpPr txBox="1"/>
          <p:nvPr/>
        </p:nvSpPr>
        <p:spPr>
          <a:xfrm>
            <a:off x="2384345" y="4345046"/>
            <a:ext cx="3017485" cy="461665"/>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4. to play, playing</a:t>
            </a:r>
          </a:p>
        </p:txBody>
      </p:sp>
      <p:sp>
        <p:nvSpPr>
          <p:cNvPr id="41" name="TextBox 40">
            <a:extLst>
              <a:ext uri="{FF2B5EF4-FFF2-40B4-BE49-F238E27FC236}">
                <a16:creationId xmlns:a16="http://schemas.microsoft.com/office/drawing/2014/main" id="{64E989D2-959D-49A6-B51B-EB9179667235}"/>
              </a:ext>
            </a:extLst>
          </p:cNvPr>
          <p:cNvSpPr txBox="1"/>
          <p:nvPr/>
        </p:nvSpPr>
        <p:spPr>
          <a:xfrm>
            <a:off x="2395829" y="5128857"/>
            <a:ext cx="2979883" cy="461665"/>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5. to go (transport)</a:t>
            </a:r>
          </a:p>
        </p:txBody>
      </p:sp>
      <p:sp>
        <p:nvSpPr>
          <p:cNvPr id="42" name="TextBox 41">
            <a:extLst>
              <a:ext uri="{FF2B5EF4-FFF2-40B4-BE49-F238E27FC236}">
                <a16:creationId xmlns:a16="http://schemas.microsoft.com/office/drawing/2014/main" id="{E88BB54C-A86B-4E5C-A51E-A7AD4F799CE9}"/>
              </a:ext>
            </a:extLst>
          </p:cNvPr>
          <p:cNvSpPr txBox="1"/>
          <p:nvPr/>
        </p:nvSpPr>
        <p:spPr>
          <a:xfrm>
            <a:off x="2395830" y="5917256"/>
            <a:ext cx="3000101" cy="461665"/>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6. </a:t>
            </a:r>
            <a:r>
              <a:rPr lang="en-GB" sz="2400" dirty="0">
                <a:solidFill>
                  <a:prstClr val="white"/>
                </a:solidFill>
                <a:latin typeface="Century Gothic"/>
              </a:rPr>
              <a:t>t</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o work, working</a:t>
            </a:r>
          </a:p>
        </p:txBody>
      </p:sp>
      <p:sp>
        <p:nvSpPr>
          <p:cNvPr id="44" name="TextBox 43">
            <a:extLst>
              <a:ext uri="{FF2B5EF4-FFF2-40B4-BE49-F238E27FC236}">
                <a16:creationId xmlns:a16="http://schemas.microsoft.com/office/drawing/2014/main" id="{DDAD391D-958D-463B-A826-BF3D2ECC5316}"/>
              </a:ext>
            </a:extLst>
          </p:cNvPr>
          <p:cNvSpPr txBox="1"/>
          <p:nvPr/>
        </p:nvSpPr>
        <p:spPr>
          <a:xfrm>
            <a:off x="8333267" y="1998666"/>
            <a:ext cx="3607865" cy="461665"/>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8. </a:t>
            </a:r>
            <a:r>
              <a:rPr lang="en-GB" sz="2400" dirty="0">
                <a:solidFill>
                  <a:prstClr val="white"/>
                </a:solidFill>
                <a:latin typeface="Century Gothic"/>
              </a:rPr>
              <a:t>t</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o need, needing</a:t>
            </a:r>
          </a:p>
        </p:txBody>
      </p:sp>
      <p:sp>
        <p:nvSpPr>
          <p:cNvPr id="45" name="TextBox 44">
            <a:extLst>
              <a:ext uri="{FF2B5EF4-FFF2-40B4-BE49-F238E27FC236}">
                <a16:creationId xmlns:a16="http://schemas.microsoft.com/office/drawing/2014/main" id="{D139C126-A2C7-4EAE-A20B-43AF061F4712}"/>
              </a:ext>
            </a:extLst>
          </p:cNvPr>
          <p:cNvSpPr txBox="1"/>
          <p:nvPr/>
        </p:nvSpPr>
        <p:spPr>
          <a:xfrm>
            <a:off x="8378611" y="2777582"/>
            <a:ext cx="3586799" cy="461665"/>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9. </a:t>
            </a:r>
            <a:r>
              <a:rPr lang="en-GB" sz="2400" dirty="0">
                <a:solidFill>
                  <a:prstClr val="white"/>
                </a:solidFill>
                <a:latin typeface="Century Gothic"/>
              </a:rPr>
              <a:t>t</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o receive, receiving</a:t>
            </a:r>
          </a:p>
        </p:txBody>
      </p:sp>
      <p:sp>
        <p:nvSpPr>
          <p:cNvPr id="46" name="TextBox 45">
            <a:extLst>
              <a:ext uri="{FF2B5EF4-FFF2-40B4-BE49-F238E27FC236}">
                <a16:creationId xmlns:a16="http://schemas.microsoft.com/office/drawing/2014/main" id="{D936FA8D-66FC-4435-8DC2-28E9674EA8E4}"/>
              </a:ext>
            </a:extLst>
          </p:cNvPr>
          <p:cNvSpPr txBox="1"/>
          <p:nvPr/>
        </p:nvSpPr>
        <p:spPr>
          <a:xfrm>
            <a:off x="8381586" y="3555090"/>
            <a:ext cx="3583823" cy="830997"/>
          </a:xfrm>
          <a:prstGeom prst="rect">
            <a:avLst/>
          </a:prstGeom>
          <a:solidFill>
            <a:srgbClr val="002060"/>
          </a:solidFill>
        </p:spPr>
        <p:txBody>
          <a:bodyPr wrap="square" rtlCol="0">
            <a:spAutoFit/>
          </a:bodyPr>
          <a:lstStyle/>
          <a:p>
            <a:pPr lvl="0">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10. </a:t>
            </a:r>
            <a:r>
              <a:rPr lang="en-GB" sz="2400" dirty="0">
                <a:solidFill>
                  <a:prstClr val="white"/>
                </a:solidFill>
              </a:rPr>
              <a:t>to do, make, doing, making</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7" name="TextBox 46">
            <a:extLst>
              <a:ext uri="{FF2B5EF4-FFF2-40B4-BE49-F238E27FC236}">
                <a16:creationId xmlns:a16="http://schemas.microsoft.com/office/drawing/2014/main" id="{E2E3A5D9-9782-4076-9401-8BC0491E5D03}"/>
              </a:ext>
            </a:extLst>
          </p:cNvPr>
          <p:cNvSpPr txBox="1"/>
          <p:nvPr/>
        </p:nvSpPr>
        <p:spPr>
          <a:xfrm>
            <a:off x="8375873" y="4668594"/>
            <a:ext cx="3559360" cy="461665"/>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11. to write, writing</a:t>
            </a:r>
          </a:p>
        </p:txBody>
      </p:sp>
      <p:sp>
        <p:nvSpPr>
          <p:cNvPr id="48" name="TextBox 47">
            <a:extLst>
              <a:ext uri="{FF2B5EF4-FFF2-40B4-BE49-F238E27FC236}">
                <a16:creationId xmlns:a16="http://schemas.microsoft.com/office/drawing/2014/main" id="{2346A558-6664-4F01-BB11-E0AFD262CB09}"/>
              </a:ext>
            </a:extLst>
          </p:cNvPr>
          <p:cNvSpPr txBox="1"/>
          <p:nvPr/>
        </p:nvSpPr>
        <p:spPr>
          <a:xfrm>
            <a:off x="8374299" y="5454896"/>
            <a:ext cx="3583823" cy="461665"/>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12. to </a:t>
            </a:r>
            <a:r>
              <a:rPr lang="en-GB" sz="2400" dirty="0">
                <a:solidFill>
                  <a:prstClr val="white"/>
                </a:solidFill>
                <a:latin typeface="Century Gothic"/>
              </a:rPr>
              <a:t>have, having</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419285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par>
                                <p:cTn id="47" presetID="1" presetClass="exit" presetSubtype="0" fill="hold" grpId="0" nodeType="withEffect">
                                  <p:stCondLst>
                                    <p:cond delay="0"/>
                                  </p:stCondLst>
                                  <p:childTnLst>
                                    <p:set>
                                      <p:cBhvr>
                                        <p:cTn id="48" dur="1" fill="hold">
                                          <p:stCondLst>
                                            <p:cond delay="0"/>
                                          </p:stCondLst>
                                        </p:cTn>
                                        <p:tgtEl>
                                          <p:spTgt spid="4"/>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hidden"/>
                                      </p:to>
                                    </p:set>
                                  </p:childTnLst>
                                </p:cTn>
                              </p:par>
                              <p:par>
                                <p:cTn id="53" presetID="1" presetClass="exit"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28"/>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30"/>
                                        </p:tgtEl>
                                        <p:attrNameLst>
                                          <p:attrName>style.visibility</p:attrName>
                                        </p:attrNameLst>
                                      </p:cBhvr>
                                      <p:to>
                                        <p:strVal val="hidden"/>
                                      </p:to>
                                    </p:set>
                                  </p:childTnLst>
                                </p:cTn>
                              </p:par>
                              <p:par>
                                <p:cTn id="61" presetID="1" presetClass="exit" presetSubtype="0" fill="hold" grpId="0" nodeType="withEffect">
                                  <p:stCondLst>
                                    <p:cond delay="0"/>
                                  </p:stCondLst>
                                  <p:childTnLst>
                                    <p:set>
                                      <p:cBhvr>
                                        <p:cTn id="62" dur="1" fill="hold">
                                          <p:stCondLst>
                                            <p:cond delay="0"/>
                                          </p:stCondLst>
                                        </p:cTn>
                                        <p:tgtEl>
                                          <p:spTgt spid="31"/>
                                        </p:tgtEl>
                                        <p:attrNameLst>
                                          <p:attrName>style.visibility</p:attrName>
                                        </p:attrNameLst>
                                      </p:cBhvr>
                                      <p:to>
                                        <p:strVal val="hidden"/>
                                      </p:to>
                                    </p:set>
                                  </p:childTnLst>
                                </p:cTn>
                              </p:par>
                              <p:par>
                                <p:cTn id="63" presetID="1" presetClass="exit" presetSubtype="0" fill="hold" grpId="0" nodeType="withEffect">
                                  <p:stCondLst>
                                    <p:cond delay="0"/>
                                  </p:stCondLst>
                                  <p:childTnLst>
                                    <p:set>
                                      <p:cBhvr>
                                        <p:cTn id="64" dur="1" fill="hold">
                                          <p:stCondLst>
                                            <p:cond delay="0"/>
                                          </p:stCondLst>
                                        </p:cTn>
                                        <p:tgtEl>
                                          <p:spTgt spid="32"/>
                                        </p:tgtEl>
                                        <p:attrNameLst>
                                          <p:attrName>style.visibility</p:attrName>
                                        </p:attrNameLst>
                                      </p:cBhvr>
                                      <p:to>
                                        <p:strVal val="hidden"/>
                                      </p:to>
                                    </p:set>
                                  </p:childTnLst>
                                </p:cTn>
                              </p:par>
                              <p:par>
                                <p:cTn id="65" presetID="1" presetClass="exit" presetSubtype="0" fill="hold" grpId="0" nodeType="withEffect">
                                  <p:stCondLst>
                                    <p:cond delay="0"/>
                                  </p:stCondLst>
                                  <p:childTnLst>
                                    <p:set>
                                      <p:cBhvr>
                                        <p:cTn id="66" dur="1" fill="hold">
                                          <p:stCondLst>
                                            <p:cond delay="0"/>
                                          </p:stCondLst>
                                        </p:cTn>
                                        <p:tgtEl>
                                          <p:spTgt spid="33"/>
                                        </p:tgtEl>
                                        <p:attrNameLst>
                                          <p:attrName>style.visibility</p:attrName>
                                        </p:attrNameLst>
                                      </p:cBhvr>
                                      <p:to>
                                        <p:strVal val="hidden"/>
                                      </p:to>
                                    </p:set>
                                  </p:childTnLst>
                                </p:cTn>
                              </p:par>
                              <p:par>
                                <p:cTn id="67" presetID="1" presetClass="exit" presetSubtype="0" fill="hold" grpId="0" nodeType="withEffect">
                                  <p:stCondLst>
                                    <p:cond delay="0"/>
                                  </p:stCondLst>
                                  <p:childTnLst>
                                    <p:set>
                                      <p:cBhvr>
                                        <p:cTn id="68" dur="1" fill="hold">
                                          <p:stCondLst>
                                            <p:cond delay="0"/>
                                          </p:stCondLst>
                                        </p:cTn>
                                        <p:tgtEl>
                                          <p:spTgt spid="34"/>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1" nodeType="clickEffect">
                                  <p:stCondLst>
                                    <p:cond delay="0"/>
                                  </p:stCondLst>
                                  <p:childTnLst>
                                    <p:set>
                                      <p:cBhvr>
                                        <p:cTn id="72" dur="1" fill="hold">
                                          <p:stCondLst>
                                            <p:cond delay="0"/>
                                          </p:stCondLst>
                                        </p:cTn>
                                        <p:tgtEl>
                                          <p:spTgt spid="4"/>
                                        </p:tgtEl>
                                        <p:attrNameLst>
                                          <p:attrName>style.visibility</p:attrName>
                                        </p:attrNameLst>
                                      </p:cBhvr>
                                      <p:to>
                                        <p:strVal val="visible"/>
                                      </p:to>
                                    </p:set>
                                  </p:childTnLst>
                                </p:cTn>
                              </p:par>
                              <p:par>
                                <p:cTn id="73" presetID="1" presetClass="entr" presetSubtype="0" fill="hold" grpId="1" nodeType="withEffect">
                                  <p:stCondLst>
                                    <p:cond delay="0"/>
                                  </p:stCondLst>
                                  <p:childTnLst>
                                    <p:set>
                                      <p:cBhvr>
                                        <p:cTn id="74" dur="1" fill="hold">
                                          <p:stCondLst>
                                            <p:cond delay="0"/>
                                          </p:stCondLst>
                                        </p:cTn>
                                        <p:tgtEl>
                                          <p:spTgt spid="20"/>
                                        </p:tgtEl>
                                        <p:attrNameLst>
                                          <p:attrName>style.visibility</p:attrName>
                                        </p:attrNameLst>
                                      </p:cBhvr>
                                      <p:to>
                                        <p:strVal val="visible"/>
                                      </p:to>
                                    </p:set>
                                  </p:childTnLst>
                                </p:cTn>
                              </p:par>
                              <p:par>
                                <p:cTn id="75" presetID="1" presetClass="entr" presetSubtype="0" fill="hold" grpId="1" nodeType="withEffect">
                                  <p:stCondLst>
                                    <p:cond delay="0"/>
                                  </p:stCondLst>
                                  <p:childTnLst>
                                    <p:set>
                                      <p:cBhvr>
                                        <p:cTn id="76" dur="1" fill="hold">
                                          <p:stCondLst>
                                            <p:cond delay="0"/>
                                          </p:stCondLst>
                                        </p:cTn>
                                        <p:tgtEl>
                                          <p:spTgt spid="21"/>
                                        </p:tgtEl>
                                        <p:attrNameLst>
                                          <p:attrName>style.visibility</p:attrName>
                                        </p:attrNameLst>
                                      </p:cBhvr>
                                      <p:to>
                                        <p:strVal val="visible"/>
                                      </p:to>
                                    </p:set>
                                  </p:childTnLst>
                                </p:cTn>
                              </p:par>
                              <p:par>
                                <p:cTn id="77" presetID="1" presetClass="entr" presetSubtype="0" fill="hold" grpId="1" nodeType="withEffect">
                                  <p:stCondLst>
                                    <p:cond delay="0"/>
                                  </p:stCondLst>
                                  <p:childTnLst>
                                    <p:set>
                                      <p:cBhvr>
                                        <p:cTn id="78" dur="1" fill="hold">
                                          <p:stCondLst>
                                            <p:cond delay="0"/>
                                          </p:stCondLst>
                                        </p:cTn>
                                        <p:tgtEl>
                                          <p:spTgt spid="22"/>
                                        </p:tgtEl>
                                        <p:attrNameLst>
                                          <p:attrName>style.visibility</p:attrName>
                                        </p:attrNameLst>
                                      </p:cBhvr>
                                      <p:to>
                                        <p:strVal val="visible"/>
                                      </p:to>
                                    </p:set>
                                  </p:childTnLst>
                                </p:cTn>
                              </p:par>
                              <p:par>
                                <p:cTn id="79" presetID="1" presetClass="entr" presetSubtype="0" fill="hold" grpId="1" nodeType="withEffect">
                                  <p:stCondLst>
                                    <p:cond delay="0"/>
                                  </p:stCondLst>
                                  <p:childTnLst>
                                    <p:set>
                                      <p:cBhvr>
                                        <p:cTn id="80" dur="1" fill="hold">
                                          <p:stCondLst>
                                            <p:cond delay="0"/>
                                          </p:stCondLst>
                                        </p:cTn>
                                        <p:tgtEl>
                                          <p:spTgt spid="27"/>
                                        </p:tgtEl>
                                        <p:attrNameLst>
                                          <p:attrName>style.visibility</p:attrName>
                                        </p:attrNameLst>
                                      </p:cBhvr>
                                      <p:to>
                                        <p:strVal val="visible"/>
                                      </p:to>
                                    </p:set>
                                  </p:childTnLst>
                                </p:cTn>
                              </p:par>
                              <p:par>
                                <p:cTn id="81" presetID="1" presetClass="entr" presetSubtype="0" fill="hold" grpId="1" nodeType="withEffect">
                                  <p:stCondLst>
                                    <p:cond delay="0"/>
                                  </p:stCondLst>
                                  <p:childTnLst>
                                    <p:set>
                                      <p:cBhvr>
                                        <p:cTn id="82" dur="1" fill="hold">
                                          <p:stCondLst>
                                            <p:cond delay="0"/>
                                          </p:stCondLst>
                                        </p:cTn>
                                        <p:tgtEl>
                                          <p:spTgt spid="28"/>
                                        </p:tgtEl>
                                        <p:attrNameLst>
                                          <p:attrName>style.visibility</p:attrName>
                                        </p:attrNameLst>
                                      </p:cBhvr>
                                      <p:to>
                                        <p:strVal val="visible"/>
                                      </p:to>
                                    </p:set>
                                  </p:childTnLst>
                                </p:cTn>
                              </p:par>
                              <p:par>
                                <p:cTn id="83" presetID="1" presetClass="entr" presetSubtype="0" fill="hold" grpId="1" nodeType="withEffect">
                                  <p:stCondLst>
                                    <p:cond delay="0"/>
                                  </p:stCondLst>
                                  <p:childTnLst>
                                    <p:set>
                                      <p:cBhvr>
                                        <p:cTn id="84" dur="1" fill="hold">
                                          <p:stCondLst>
                                            <p:cond delay="0"/>
                                          </p:stCondLst>
                                        </p:cTn>
                                        <p:tgtEl>
                                          <p:spTgt spid="30"/>
                                        </p:tgtEl>
                                        <p:attrNameLst>
                                          <p:attrName>style.visibility</p:attrName>
                                        </p:attrNameLst>
                                      </p:cBhvr>
                                      <p:to>
                                        <p:strVal val="visible"/>
                                      </p:to>
                                    </p:set>
                                  </p:childTnLst>
                                </p:cTn>
                              </p:par>
                              <p:par>
                                <p:cTn id="85" presetID="1" presetClass="entr" presetSubtype="0" fill="hold" grpId="1" nodeType="withEffect">
                                  <p:stCondLst>
                                    <p:cond delay="0"/>
                                  </p:stCondLst>
                                  <p:childTnLst>
                                    <p:set>
                                      <p:cBhvr>
                                        <p:cTn id="86" dur="1" fill="hold">
                                          <p:stCondLst>
                                            <p:cond delay="0"/>
                                          </p:stCondLst>
                                        </p:cTn>
                                        <p:tgtEl>
                                          <p:spTgt spid="31"/>
                                        </p:tgtEl>
                                        <p:attrNameLst>
                                          <p:attrName>style.visibility</p:attrName>
                                        </p:attrNameLst>
                                      </p:cBhvr>
                                      <p:to>
                                        <p:strVal val="visible"/>
                                      </p:to>
                                    </p:set>
                                  </p:childTnLst>
                                </p:cTn>
                              </p:par>
                              <p:par>
                                <p:cTn id="87" presetID="1" presetClass="entr" presetSubtype="0" fill="hold" grpId="1" nodeType="withEffect">
                                  <p:stCondLst>
                                    <p:cond delay="0"/>
                                  </p:stCondLst>
                                  <p:childTnLst>
                                    <p:set>
                                      <p:cBhvr>
                                        <p:cTn id="88" dur="1" fill="hold">
                                          <p:stCondLst>
                                            <p:cond delay="0"/>
                                          </p:stCondLst>
                                        </p:cTn>
                                        <p:tgtEl>
                                          <p:spTgt spid="32"/>
                                        </p:tgtEl>
                                        <p:attrNameLst>
                                          <p:attrName>style.visibility</p:attrName>
                                        </p:attrNameLst>
                                      </p:cBhvr>
                                      <p:to>
                                        <p:strVal val="visible"/>
                                      </p:to>
                                    </p:set>
                                  </p:childTnLst>
                                </p:cTn>
                              </p:par>
                              <p:par>
                                <p:cTn id="89" presetID="1" presetClass="entr" presetSubtype="0" fill="hold" grpId="1" nodeType="withEffect">
                                  <p:stCondLst>
                                    <p:cond delay="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ntr" presetSubtype="0" fill="hold" grpId="1" nodeType="withEffect">
                                  <p:stCondLst>
                                    <p:cond delay="0"/>
                                  </p:stCondLst>
                                  <p:childTnLst>
                                    <p:set>
                                      <p:cBhvr>
                                        <p:cTn id="9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0" grpId="0" animBg="1"/>
      <p:bldP spid="20" grpId="1" animBg="1"/>
      <p:bldP spid="21" grpId="0" animBg="1"/>
      <p:bldP spid="21" grpId="1" animBg="1"/>
      <p:bldP spid="22" grpId="0" animBg="1"/>
      <p:bldP spid="22" grpId="1" animBg="1"/>
      <p:bldP spid="27" grpId="0" animBg="1"/>
      <p:bldP spid="27" grpId="1" animBg="1"/>
      <p:bldP spid="28" grpId="0" animBg="1"/>
      <p:bldP spid="28"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7" grpId="0" animBg="1"/>
      <p:bldP spid="38" grpId="0" animBg="1"/>
      <p:bldP spid="39" grpId="0" animBg="1"/>
      <p:bldP spid="40" grpId="0" animBg="1"/>
      <p:bldP spid="41" grpId="0" animBg="1"/>
      <p:bldP spid="42" grpId="0" animBg="1"/>
      <p:bldP spid="44" grpId="0" animBg="1"/>
      <p:bldP spid="45" grpId="0" animBg="1"/>
      <p:bldP spid="46" grpId="0" animBg="1"/>
      <p:bldP spid="47" grpId="0" animBg="1"/>
      <p:bldP spid="4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8"/>
          <a:stretch/>
        </p:blipFill>
        <p:spPr>
          <a:xfrm>
            <a:off x="10996970" y="26419"/>
            <a:ext cx="1190434" cy="1088269"/>
          </a:xfrm>
          <a:prstGeom prst="rect">
            <a:avLst/>
          </a:prstGeom>
          <a:ln>
            <a:noFill/>
          </a:ln>
        </p:spPr>
      </p:pic>
      <p:sp>
        <p:nvSpPr>
          <p:cNvPr id="90" name="CustomShape 3"/>
          <p:cNvSpPr/>
          <p:nvPr/>
        </p:nvSpPr>
        <p:spPr>
          <a:xfrm>
            <a:off x="26827" y="678198"/>
            <a:ext cx="1067202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Remember how to say what you </a:t>
            </a:r>
            <a:r>
              <a:rPr kumimoji="0" lang="en-GB" sz="2800" b="0" i="1" u="sng"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would like to do</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with the verb </a:t>
            </a:r>
            <a:r>
              <a:rPr lang="en-GB" sz="2800" b="1" spc="-1" dirty="0" err="1">
                <a:solidFill>
                  <a:srgbClr val="002060"/>
                </a:solidFill>
                <a:latin typeface="Century Gothic" panose="020B0502020202020204" pitchFamily="34" charset="0"/>
              </a:rPr>
              <a:t>möcht</a:t>
            </a:r>
            <a:r>
              <a:rPr lang="en-GB" sz="2800" b="1" spc="-1" dirty="0">
                <a:solidFill>
                  <a:srgbClr val="002060"/>
                </a:solidFill>
                <a:latin typeface="Century Gothic" panose="020B0502020202020204" pitchFamily="34" charset="0"/>
              </a:rPr>
              <a: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1" name="CustomShape 4"/>
          <p:cNvSpPr/>
          <p:nvPr/>
        </p:nvSpPr>
        <p:spPr>
          <a:xfrm>
            <a:off x="266644" y="1656414"/>
            <a:ext cx="406330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Ich </a:t>
            </a:r>
            <a:r>
              <a:rPr lang="en-GB" sz="2800" b="1" spc="-1" dirty="0" err="1">
                <a:solidFill>
                  <a:srgbClr val="92D050"/>
                </a:solidFill>
                <a:latin typeface="Century Gothic" panose="020B0502020202020204" pitchFamily="34" charset="0"/>
                <a:ea typeface="Century Gothic"/>
              </a:rPr>
              <a:t>möchte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spielen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6" name="CustomShape 9"/>
          <p:cNvSpPr/>
          <p:nvPr/>
        </p:nvSpPr>
        <p:spPr>
          <a:xfrm>
            <a:off x="5184253" y="1631089"/>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 would like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to play.</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9" name="Google Shape;180;p8"/>
          <p:cNvPicPr/>
          <p:nvPr/>
        </p:nvPicPr>
        <p:blipFill>
          <a:blip r:embed="rId9"/>
          <a:stretch/>
        </p:blipFill>
        <p:spPr>
          <a:xfrm>
            <a:off x="9045172" y="1465925"/>
            <a:ext cx="357819" cy="837868"/>
          </a:xfrm>
          <a:prstGeom prst="rect">
            <a:avLst/>
          </a:prstGeom>
          <a:ln>
            <a:noFill/>
          </a:ln>
        </p:spPr>
      </p:pic>
      <p:pic>
        <p:nvPicPr>
          <p:cNvPr id="102" name="Google Shape;183;p8"/>
          <p:cNvPicPr/>
          <p:nvPr/>
        </p:nvPicPr>
        <p:blipFill>
          <a:blip r:embed="rId10"/>
          <a:stretch/>
        </p:blipFill>
        <p:spPr>
          <a:xfrm>
            <a:off x="4512779" y="1666946"/>
            <a:ext cx="522720" cy="488972"/>
          </a:xfrm>
          <a:prstGeom prst="rect">
            <a:avLst/>
          </a:prstGeom>
          <a:ln>
            <a:noFill/>
          </a:ln>
        </p:spPr>
      </p:pic>
      <p:sp>
        <p:nvSpPr>
          <p:cNvPr id="34" name="CustomShape 4">
            <a:extLst>
              <a:ext uri="{FF2B5EF4-FFF2-40B4-BE49-F238E27FC236}">
                <a16:creationId xmlns:a16="http://schemas.microsoft.com/office/drawing/2014/main" id="{69D85AD0-0013-4771-8946-BA524D31C720}"/>
              </a:ext>
            </a:extLst>
          </p:cNvPr>
          <p:cNvSpPr/>
          <p:nvPr/>
        </p:nvSpPr>
        <p:spPr>
          <a:xfrm>
            <a:off x="289503" y="2710708"/>
            <a:ext cx="414460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Du </a:t>
            </a:r>
            <a:r>
              <a:rPr lang="en-GB" sz="2800" b="1" spc="-1" dirty="0" err="1">
                <a:solidFill>
                  <a:srgbClr val="92D050"/>
                </a:solidFill>
                <a:latin typeface="Century Gothic" panose="020B0502020202020204" pitchFamily="34" charset="0"/>
                <a:ea typeface="Century Gothic"/>
              </a:rPr>
              <a:t>möchtest</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spielen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5" name="CustomShape 9">
            <a:extLst>
              <a:ext uri="{FF2B5EF4-FFF2-40B4-BE49-F238E27FC236}">
                <a16:creationId xmlns:a16="http://schemas.microsoft.com/office/drawing/2014/main" id="{79E85521-4BCD-4424-8F9E-2EAFB363AEB9}"/>
              </a:ext>
            </a:extLst>
          </p:cNvPr>
          <p:cNvSpPr/>
          <p:nvPr/>
        </p:nvSpPr>
        <p:spPr>
          <a:xfrm>
            <a:off x="5165002" y="2710991"/>
            <a:ext cx="4696437" cy="31926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You would like </a:t>
            </a:r>
            <a:r>
              <a:rPr lang="en-GB" sz="2800" b="1" spc="-1" dirty="0">
                <a:solidFill>
                  <a:srgbClr val="1F3864"/>
                </a:solidFill>
                <a:latin typeface="Century Gothic" panose="020B0502020202020204" pitchFamily="34" charset="0"/>
                <a:ea typeface="Century Gothic"/>
              </a:rPr>
              <a:t>to play.</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7" name="Google Shape;183;p8">
            <a:extLst>
              <a:ext uri="{FF2B5EF4-FFF2-40B4-BE49-F238E27FC236}">
                <a16:creationId xmlns:a16="http://schemas.microsoft.com/office/drawing/2014/main" id="{2888F035-7CAB-4432-9315-E90062A92CA5}"/>
              </a:ext>
            </a:extLst>
          </p:cNvPr>
          <p:cNvPicPr/>
          <p:nvPr/>
        </p:nvPicPr>
        <p:blipFill>
          <a:blip r:embed="rId10"/>
          <a:stretch/>
        </p:blipFill>
        <p:spPr>
          <a:xfrm>
            <a:off x="4512779" y="2748871"/>
            <a:ext cx="522720" cy="488972"/>
          </a:xfrm>
          <a:prstGeom prst="rect">
            <a:avLst/>
          </a:prstGeom>
          <a:ln>
            <a:noFill/>
          </a:ln>
        </p:spPr>
      </p:pic>
      <p:sp>
        <p:nvSpPr>
          <p:cNvPr id="43" name="CustomShape 3">
            <a:extLst>
              <a:ext uri="{FF2B5EF4-FFF2-40B4-BE49-F238E27FC236}">
                <a16:creationId xmlns:a16="http://schemas.microsoft.com/office/drawing/2014/main" id="{792E92A5-70FA-478F-832E-F29F01E0DEB9}"/>
              </a:ext>
            </a:extLst>
          </p:cNvPr>
          <p:cNvSpPr/>
          <p:nvPr/>
        </p:nvSpPr>
        <p:spPr>
          <a:xfrm>
            <a:off x="135067" y="3737693"/>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To say he/she/it would like, use: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4" name="CustomShape 4">
            <a:extLst>
              <a:ext uri="{FF2B5EF4-FFF2-40B4-BE49-F238E27FC236}">
                <a16:creationId xmlns:a16="http://schemas.microsoft.com/office/drawing/2014/main" id="{713F81B9-EB88-4377-919B-1A8604477245}"/>
              </a:ext>
            </a:extLst>
          </p:cNvPr>
          <p:cNvSpPr/>
          <p:nvPr/>
        </p:nvSpPr>
        <p:spPr>
          <a:xfrm>
            <a:off x="260954" y="4663874"/>
            <a:ext cx="447610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Er </a:t>
            </a:r>
            <a:r>
              <a:rPr lang="en-GB" sz="2800" b="1" spc="-1" dirty="0" err="1">
                <a:solidFill>
                  <a:srgbClr val="92D050"/>
                </a:solidFill>
                <a:latin typeface="Century Gothic" panose="020B0502020202020204" pitchFamily="34" charset="0"/>
                <a:ea typeface="Century Gothic"/>
              </a:rPr>
              <a:t>möchte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spielen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5" name="CustomShape 9">
            <a:extLst>
              <a:ext uri="{FF2B5EF4-FFF2-40B4-BE49-F238E27FC236}">
                <a16:creationId xmlns:a16="http://schemas.microsoft.com/office/drawing/2014/main" id="{09DF509D-FE30-4F2E-A0E3-F15555D5E590}"/>
              </a:ext>
            </a:extLst>
          </p:cNvPr>
          <p:cNvSpPr/>
          <p:nvPr/>
        </p:nvSpPr>
        <p:spPr>
          <a:xfrm>
            <a:off x="5187861" y="4687676"/>
            <a:ext cx="411522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He </a:t>
            </a:r>
            <a:r>
              <a:rPr lang="en-GB" sz="2800" b="1" spc="-1" dirty="0">
                <a:solidFill>
                  <a:srgbClr val="92D050"/>
                </a:solidFill>
                <a:latin typeface="Century Gothic" panose="020B0502020202020204" pitchFamily="34" charset="0"/>
                <a:ea typeface="Century Gothic"/>
              </a:rPr>
              <a:t>would like </a:t>
            </a:r>
            <a:r>
              <a:rPr lang="en-GB" sz="2800" b="1" spc="-1" dirty="0">
                <a:solidFill>
                  <a:srgbClr val="1F3864"/>
                </a:solidFill>
                <a:latin typeface="Century Gothic" panose="020B0502020202020204" pitchFamily="34" charset="0"/>
                <a:ea typeface="Century Gothic"/>
              </a:rPr>
              <a:t>to play</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7" name="Google Shape;183;p8">
            <a:extLst>
              <a:ext uri="{FF2B5EF4-FFF2-40B4-BE49-F238E27FC236}">
                <a16:creationId xmlns:a16="http://schemas.microsoft.com/office/drawing/2014/main" id="{A35EE90A-44FD-4B12-BE3D-1110B2240538}"/>
              </a:ext>
            </a:extLst>
          </p:cNvPr>
          <p:cNvPicPr/>
          <p:nvPr/>
        </p:nvPicPr>
        <p:blipFill>
          <a:blip r:embed="rId10"/>
          <a:stretch/>
        </p:blipFill>
        <p:spPr>
          <a:xfrm>
            <a:off x="4516387" y="4723533"/>
            <a:ext cx="522720" cy="488972"/>
          </a:xfrm>
          <a:prstGeom prst="rect">
            <a:avLst/>
          </a:prstGeom>
          <a:ln>
            <a:noFill/>
          </a:ln>
        </p:spPr>
      </p:pic>
      <p:sp>
        <p:nvSpPr>
          <p:cNvPr id="56" name="CustomShape 4">
            <a:extLst>
              <a:ext uri="{FF2B5EF4-FFF2-40B4-BE49-F238E27FC236}">
                <a16:creationId xmlns:a16="http://schemas.microsoft.com/office/drawing/2014/main" id="{44FB48C2-3D56-4D94-B4A7-530AD8E1AF0F}"/>
              </a:ext>
            </a:extLst>
          </p:cNvPr>
          <p:cNvSpPr/>
          <p:nvPr/>
        </p:nvSpPr>
        <p:spPr>
          <a:xfrm>
            <a:off x="260954" y="5354837"/>
            <a:ext cx="447610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Sie </a:t>
            </a:r>
            <a:r>
              <a:rPr lang="en-GB" sz="2800" b="1" spc="-1" dirty="0" err="1">
                <a:solidFill>
                  <a:srgbClr val="92D050"/>
                </a:solidFill>
                <a:latin typeface="Century Gothic" panose="020B0502020202020204" pitchFamily="34" charset="0"/>
                <a:ea typeface="Century Gothic"/>
              </a:rPr>
              <a:t>möchte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spielen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7" name="CustomShape 9">
            <a:extLst>
              <a:ext uri="{FF2B5EF4-FFF2-40B4-BE49-F238E27FC236}">
                <a16:creationId xmlns:a16="http://schemas.microsoft.com/office/drawing/2014/main" id="{272622C0-92AD-4AD8-BCB3-10D7D64E366C}"/>
              </a:ext>
            </a:extLst>
          </p:cNvPr>
          <p:cNvSpPr/>
          <p:nvPr/>
        </p:nvSpPr>
        <p:spPr>
          <a:xfrm>
            <a:off x="5187861" y="5356502"/>
            <a:ext cx="447610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She </a:t>
            </a:r>
            <a:r>
              <a:rPr lang="en-GB" sz="2800" b="1" spc="-1" dirty="0">
                <a:solidFill>
                  <a:srgbClr val="92D050"/>
                </a:solidFill>
                <a:latin typeface="Century Gothic" panose="020B0502020202020204" pitchFamily="34" charset="0"/>
                <a:ea typeface="Century Gothic"/>
              </a:rPr>
              <a:t>would like </a:t>
            </a:r>
            <a:r>
              <a:rPr lang="en-GB" sz="2800" b="1" spc="-1" dirty="0">
                <a:solidFill>
                  <a:srgbClr val="1F3864"/>
                </a:solidFill>
                <a:latin typeface="Century Gothic" panose="020B0502020202020204" pitchFamily="34" charset="0"/>
                <a:ea typeface="Century Gothic"/>
              </a:rPr>
              <a:t>to play</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62" name="Google Shape;183;p8">
            <a:extLst>
              <a:ext uri="{FF2B5EF4-FFF2-40B4-BE49-F238E27FC236}">
                <a16:creationId xmlns:a16="http://schemas.microsoft.com/office/drawing/2014/main" id="{FDD665B3-5820-4D18-A20C-E7ACB5C33664}"/>
              </a:ext>
            </a:extLst>
          </p:cNvPr>
          <p:cNvPicPr/>
          <p:nvPr/>
        </p:nvPicPr>
        <p:blipFill>
          <a:blip r:embed="rId10"/>
          <a:stretch/>
        </p:blipFill>
        <p:spPr>
          <a:xfrm>
            <a:off x="4516387" y="5392359"/>
            <a:ext cx="522720" cy="488972"/>
          </a:xfrm>
          <a:prstGeom prst="rect">
            <a:avLst/>
          </a:prstGeom>
          <a:ln>
            <a:noFill/>
          </a:ln>
        </p:spPr>
      </p:pic>
      <p:sp>
        <p:nvSpPr>
          <p:cNvPr id="69" name="CustomShape 4">
            <a:extLst>
              <a:ext uri="{FF2B5EF4-FFF2-40B4-BE49-F238E27FC236}">
                <a16:creationId xmlns:a16="http://schemas.microsoft.com/office/drawing/2014/main" id="{08251A4D-FC2D-49AC-BEBE-EE75696783DF}"/>
              </a:ext>
            </a:extLst>
          </p:cNvPr>
          <p:cNvSpPr/>
          <p:nvPr/>
        </p:nvSpPr>
        <p:spPr>
          <a:xfrm>
            <a:off x="260954" y="6056585"/>
            <a:ext cx="447610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Es </a:t>
            </a:r>
            <a:r>
              <a:rPr lang="en-GB" sz="2800" b="1" spc="-1" dirty="0" err="1">
                <a:solidFill>
                  <a:srgbClr val="92D050"/>
                </a:solidFill>
                <a:latin typeface="Century Gothic" panose="020B0502020202020204" pitchFamily="34" charset="0"/>
                <a:ea typeface="Century Gothic"/>
              </a:rPr>
              <a:t>möchte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spielen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7" name="CustomShape 9">
            <a:extLst>
              <a:ext uri="{FF2B5EF4-FFF2-40B4-BE49-F238E27FC236}">
                <a16:creationId xmlns:a16="http://schemas.microsoft.com/office/drawing/2014/main" id="{54D571B0-3F23-4697-BC9D-4CC2BDEE22E9}"/>
              </a:ext>
            </a:extLst>
          </p:cNvPr>
          <p:cNvSpPr/>
          <p:nvPr/>
        </p:nvSpPr>
        <p:spPr>
          <a:xfrm>
            <a:off x="5215456" y="6061185"/>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It </a:t>
            </a:r>
            <a:r>
              <a:rPr lang="en-GB" sz="2800" b="1" spc="-1" dirty="0">
                <a:solidFill>
                  <a:srgbClr val="92D050"/>
                </a:solidFill>
                <a:latin typeface="Century Gothic" panose="020B0502020202020204" pitchFamily="34" charset="0"/>
                <a:ea typeface="Century Gothic"/>
              </a:rPr>
              <a:t>would like </a:t>
            </a:r>
            <a:r>
              <a:rPr lang="en-GB" sz="2800" b="1" spc="-1" dirty="0">
                <a:solidFill>
                  <a:srgbClr val="1F3864"/>
                </a:solidFill>
                <a:latin typeface="Century Gothic" panose="020B0502020202020204" pitchFamily="34" charset="0"/>
                <a:ea typeface="Century Gothic"/>
              </a:rPr>
              <a:t>to play</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78" name="Google Shape;183;p8">
            <a:extLst>
              <a:ext uri="{FF2B5EF4-FFF2-40B4-BE49-F238E27FC236}">
                <a16:creationId xmlns:a16="http://schemas.microsoft.com/office/drawing/2014/main" id="{6133D127-7C7B-49E2-9630-E60CBC08F672}"/>
              </a:ext>
            </a:extLst>
          </p:cNvPr>
          <p:cNvPicPr/>
          <p:nvPr/>
        </p:nvPicPr>
        <p:blipFill>
          <a:blip r:embed="rId10"/>
          <a:stretch/>
        </p:blipFill>
        <p:spPr>
          <a:xfrm>
            <a:off x="4493528" y="6153942"/>
            <a:ext cx="522720" cy="488972"/>
          </a:xfrm>
          <a:prstGeom prst="rect">
            <a:avLst/>
          </a:prstGeom>
          <a:ln>
            <a:noFill/>
          </a:ln>
        </p:spPr>
      </p:pic>
      <p:sp>
        <p:nvSpPr>
          <p:cNvPr id="81" name="Speech Bubble: Rectangle with Corners Rounded 80">
            <a:extLst>
              <a:ext uri="{FF2B5EF4-FFF2-40B4-BE49-F238E27FC236}">
                <a16:creationId xmlns:a16="http://schemas.microsoft.com/office/drawing/2014/main" id="{827DBC90-01D2-44D5-8FAA-BF0FC6528D49}"/>
              </a:ext>
            </a:extLst>
          </p:cNvPr>
          <p:cNvSpPr/>
          <p:nvPr/>
        </p:nvSpPr>
        <p:spPr>
          <a:xfrm>
            <a:off x="6003676" y="3386986"/>
            <a:ext cx="4574599" cy="1249150"/>
          </a:xfrm>
          <a:prstGeom prst="wedgeRoundRectCallout">
            <a:avLst>
              <a:gd name="adj1" fmla="val -64516"/>
              <a:gd name="adj2" fmla="val 42633"/>
              <a:gd name="adj3" fmla="val 16667"/>
            </a:avLst>
          </a:prstGeom>
          <a:solidFill>
            <a:srgbClr val="002060"/>
          </a:solidFill>
          <a:ln w="19050">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prstClr val="white"/>
                </a:solidFill>
              </a:rPr>
              <a:t>Note! </a:t>
            </a:r>
            <a:r>
              <a:rPr lang="en-GB" sz="2000" b="1" dirty="0" err="1">
                <a:solidFill>
                  <a:prstClr val="white"/>
                </a:solidFill>
              </a:rPr>
              <a:t>möchte</a:t>
            </a:r>
            <a:r>
              <a:rPr lang="en-GB" sz="2000" dirty="0">
                <a:solidFill>
                  <a:prstClr val="white"/>
                </a:solidFill>
              </a:rPr>
              <a:t> = would like for ich, er, </a:t>
            </a:r>
            <a:r>
              <a:rPr lang="en-GB" sz="2000" dirty="0" err="1">
                <a:solidFill>
                  <a:prstClr val="white"/>
                </a:solidFill>
              </a:rPr>
              <a:t>sie</a:t>
            </a:r>
            <a:r>
              <a:rPr lang="en-GB" sz="2000" dirty="0">
                <a:solidFill>
                  <a:prstClr val="white"/>
                </a:solidFill>
              </a:rPr>
              <a:t> and es. This is different from most German verbs you know. </a:t>
            </a:r>
          </a:p>
        </p:txBody>
      </p:sp>
      <p:pic>
        <p:nvPicPr>
          <p:cNvPr id="4" name="Picture 3" descr="A picture containing text&#10;&#10;Description automatically generated">
            <a:extLst>
              <a:ext uri="{FF2B5EF4-FFF2-40B4-BE49-F238E27FC236}">
                <a16:creationId xmlns:a16="http://schemas.microsoft.com/office/drawing/2014/main" id="{A7232BF0-EBC3-45B8-9D53-449E7BCF470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30952" y="4787798"/>
            <a:ext cx="705842" cy="52323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B951B9E1-6B91-432D-8115-87E1FDE5EA1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169276" y="5504136"/>
            <a:ext cx="774324" cy="578016"/>
          </a:xfrm>
          <a:prstGeom prst="rect">
            <a:avLst/>
          </a:prstGeom>
        </p:spPr>
      </p:pic>
      <p:pic>
        <p:nvPicPr>
          <p:cNvPr id="10" name="Picture 9" descr="A picture containing clipart&#10;&#10;Description automatically generated">
            <a:extLst>
              <a:ext uri="{FF2B5EF4-FFF2-40B4-BE49-F238E27FC236}">
                <a16:creationId xmlns:a16="http://schemas.microsoft.com/office/drawing/2014/main" id="{2D9B7F93-20FE-4459-B31D-8A43C59F024B}"/>
              </a:ext>
            </a:extLst>
          </p:cNvPr>
          <p:cNvPicPr>
            <a:picLocks noChangeAspect="1"/>
          </p:cNvPicPr>
          <p:nvPr/>
        </p:nvPicPr>
        <p:blipFill>
          <a:blip r:embed="rId13"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9048842" y="2454579"/>
            <a:ext cx="1277782" cy="941220"/>
          </a:xfrm>
          <a:prstGeom prst="rect">
            <a:avLst/>
          </a:prstGeom>
        </p:spPr>
      </p:pic>
      <p:pic>
        <p:nvPicPr>
          <p:cNvPr id="3" name="Picture 2" descr="Icon&#10;&#10;Description automatically generated">
            <a:extLst>
              <a:ext uri="{FF2B5EF4-FFF2-40B4-BE49-F238E27FC236}">
                <a16:creationId xmlns:a16="http://schemas.microsoft.com/office/drawing/2014/main" id="{804D5408-B3D2-F8C4-0B79-7EA84BD2750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367151" y="1513368"/>
            <a:ext cx="800075" cy="776799"/>
          </a:xfrm>
          <a:prstGeom prst="rect">
            <a:avLst/>
          </a:prstGeom>
        </p:spPr>
      </p:pic>
      <p:pic>
        <p:nvPicPr>
          <p:cNvPr id="5" name="Picture 4">
            <a:extLst>
              <a:ext uri="{FF2B5EF4-FFF2-40B4-BE49-F238E27FC236}">
                <a16:creationId xmlns:a16="http://schemas.microsoft.com/office/drawing/2014/main" id="{F256B1E3-7D04-DF66-2E78-44DD099A5EC2}"/>
              </a:ext>
            </a:extLst>
          </p:cNvPr>
          <p:cNvPicPr>
            <a:picLocks noChangeAspect="1"/>
          </p:cNvPicPr>
          <p:nvPr/>
        </p:nvPicPr>
        <p:blipFill rotWithShape="1">
          <a:blip r:embed="rId15"/>
          <a:srcRect r="4602" b="2431"/>
          <a:stretch/>
        </p:blipFill>
        <p:spPr>
          <a:xfrm>
            <a:off x="9528167" y="1501601"/>
            <a:ext cx="796297" cy="738622"/>
          </a:xfrm>
          <a:prstGeom prst="rect">
            <a:avLst/>
          </a:prstGeom>
        </p:spPr>
      </p:pic>
      <p:pic>
        <p:nvPicPr>
          <p:cNvPr id="9" name="Picture 8" descr="Icon&#10;&#10;Description automatically generated">
            <a:extLst>
              <a:ext uri="{FF2B5EF4-FFF2-40B4-BE49-F238E27FC236}">
                <a16:creationId xmlns:a16="http://schemas.microsoft.com/office/drawing/2014/main" id="{378F41BA-975D-3931-9B45-E2A0483445B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829926" y="2602697"/>
            <a:ext cx="800075" cy="776799"/>
          </a:xfrm>
          <a:prstGeom prst="rect">
            <a:avLst/>
          </a:prstGeom>
        </p:spPr>
      </p:pic>
      <p:pic>
        <p:nvPicPr>
          <p:cNvPr id="11" name="Picture 10">
            <a:extLst>
              <a:ext uri="{FF2B5EF4-FFF2-40B4-BE49-F238E27FC236}">
                <a16:creationId xmlns:a16="http://schemas.microsoft.com/office/drawing/2014/main" id="{29D757A3-1A94-CEB3-8B6B-2BEF2CD7F70A}"/>
              </a:ext>
            </a:extLst>
          </p:cNvPr>
          <p:cNvPicPr>
            <a:picLocks noChangeAspect="1"/>
          </p:cNvPicPr>
          <p:nvPr/>
        </p:nvPicPr>
        <p:blipFill rotWithShape="1">
          <a:blip r:embed="rId15"/>
          <a:srcRect r="4602" b="2431"/>
          <a:stretch/>
        </p:blipFill>
        <p:spPr>
          <a:xfrm>
            <a:off x="9990942" y="2590930"/>
            <a:ext cx="796297" cy="738622"/>
          </a:xfrm>
          <a:prstGeom prst="rect">
            <a:avLst/>
          </a:prstGeom>
        </p:spPr>
      </p:pic>
      <p:pic>
        <p:nvPicPr>
          <p:cNvPr id="12" name="Picture 11" descr="Icon&#10;&#10;Description automatically generated">
            <a:extLst>
              <a:ext uri="{FF2B5EF4-FFF2-40B4-BE49-F238E27FC236}">
                <a16:creationId xmlns:a16="http://schemas.microsoft.com/office/drawing/2014/main" id="{793C84A3-2694-2683-5F60-725D812BC8C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698856" y="4640938"/>
            <a:ext cx="800075" cy="776799"/>
          </a:xfrm>
          <a:prstGeom prst="rect">
            <a:avLst/>
          </a:prstGeom>
        </p:spPr>
      </p:pic>
      <p:pic>
        <p:nvPicPr>
          <p:cNvPr id="13" name="Picture 12">
            <a:extLst>
              <a:ext uri="{FF2B5EF4-FFF2-40B4-BE49-F238E27FC236}">
                <a16:creationId xmlns:a16="http://schemas.microsoft.com/office/drawing/2014/main" id="{14A9E694-58DB-6F81-B6F8-F777D45519D6}"/>
              </a:ext>
            </a:extLst>
          </p:cNvPr>
          <p:cNvPicPr>
            <a:picLocks noChangeAspect="1"/>
          </p:cNvPicPr>
          <p:nvPr/>
        </p:nvPicPr>
        <p:blipFill rotWithShape="1">
          <a:blip r:embed="rId15"/>
          <a:srcRect r="4602" b="2431"/>
          <a:stretch/>
        </p:blipFill>
        <p:spPr>
          <a:xfrm>
            <a:off x="9860804" y="4669717"/>
            <a:ext cx="796297" cy="738622"/>
          </a:xfrm>
          <a:prstGeom prst="rect">
            <a:avLst/>
          </a:prstGeom>
        </p:spPr>
      </p:pic>
      <p:pic>
        <p:nvPicPr>
          <p:cNvPr id="16" name="Picture 15" descr="Icon&#10;&#10;Description automatically generated">
            <a:extLst>
              <a:ext uri="{FF2B5EF4-FFF2-40B4-BE49-F238E27FC236}">
                <a16:creationId xmlns:a16="http://schemas.microsoft.com/office/drawing/2014/main" id="{7BA93B3E-3C9D-AFA3-A6D7-2510EBFA2CD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781652" y="5430090"/>
            <a:ext cx="800075" cy="776799"/>
          </a:xfrm>
          <a:prstGeom prst="rect">
            <a:avLst/>
          </a:prstGeom>
        </p:spPr>
      </p:pic>
      <p:pic>
        <p:nvPicPr>
          <p:cNvPr id="17" name="Picture 16">
            <a:extLst>
              <a:ext uri="{FF2B5EF4-FFF2-40B4-BE49-F238E27FC236}">
                <a16:creationId xmlns:a16="http://schemas.microsoft.com/office/drawing/2014/main" id="{967ED36D-511C-899B-D072-D03491066D9A}"/>
              </a:ext>
            </a:extLst>
          </p:cNvPr>
          <p:cNvPicPr>
            <a:picLocks noChangeAspect="1"/>
          </p:cNvPicPr>
          <p:nvPr/>
        </p:nvPicPr>
        <p:blipFill rotWithShape="1">
          <a:blip r:embed="rId15"/>
          <a:srcRect r="4602" b="2431"/>
          <a:stretch/>
        </p:blipFill>
        <p:spPr>
          <a:xfrm>
            <a:off x="9943600" y="5458869"/>
            <a:ext cx="796297" cy="738622"/>
          </a:xfrm>
          <a:prstGeom prst="rect">
            <a:avLst/>
          </a:prstGeom>
        </p:spPr>
      </p:pic>
      <p:sp>
        <p:nvSpPr>
          <p:cNvPr id="7" name="CasellaDiTesto 6">
            <a:hlinkClick r:id="" action="ppaction://noaction">
              <a:snd r:embed="rId16" name="T3_W6_7.1.wav"/>
            </a:hlinkClick>
            <a:extLst>
              <a:ext uri="{FF2B5EF4-FFF2-40B4-BE49-F238E27FC236}">
                <a16:creationId xmlns:a16="http://schemas.microsoft.com/office/drawing/2014/main" id="{735510EB-5340-9CB2-8C52-9616E2AA22F6}"/>
              </a:ext>
            </a:extLst>
          </p:cNvPr>
          <p:cNvSpPr txBox="1"/>
          <p:nvPr/>
        </p:nvSpPr>
        <p:spPr>
          <a:xfrm>
            <a:off x="135067" y="49669"/>
            <a:ext cx="6210300" cy="646331"/>
          </a:xfrm>
          <a:prstGeom prst="rect">
            <a:avLst/>
          </a:prstGeom>
          <a:noFill/>
        </p:spPr>
        <p:txBody>
          <a:bodyPr wrap="square">
            <a:spAutoFit/>
          </a:bodyPr>
          <a:lstStyle/>
          <a:p>
            <a:r>
              <a:rPr lang="en-GB" sz="3600" b="1" spc="-1" dirty="0" err="1">
                <a:solidFill>
                  <a:srgbClr val="002060"/>
                </a:solidFill>
                <a:latin typeface="Century Gothic" panose="020B0502020202020204" pitchFamily="34" charset="0"/>
                <a:ea typeface="Century Gothic"/>
              </a:rPr>
              <a:t>möcht</a:t>
            </a:r>
            <a:r>
              <a:rPr lang="en-GB" sz="3600" b="1" spc="-1" dirty="0">
                <a:solidFill>
                  <a:srgbClr val="002060"/>
                </a:solidFill>
                <a:latin typeface="Century Gothic" panose="020B0502020202020204" pitchFamily="34" charset="0"/>
                <a:ea typeface="Century Gothic"/>
              </a:rPr>
              <a:t>- – would like</a:t>
            </a:r>
            <a:endParaRPr lang="en-GB" sz="3600" dirty="0">
              <a:solidFill>
                <a:srgbClr val="002060"/>
              </a:solidFill>
            </a:endParaRPr>
          </a:p>
        </p:txBody>
      </p:sp>
    </p:spTree>
    <p:extLst>
      <p:ext uri="{BB962C8B-B14F-4D97-AF65-F5344CB8AC3E}">
        <p14:creationId xmlns:p14="http://schemas.microsoft.com/office/powerpoint/2010/main" val="429407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6_7.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T3_W6_7.3.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T3_W6_7.4.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6" name="T3_W6_7.5.wav"/>
                                        </p:tgtEl>
                                      </p:cMediaNode>
                                    </p:audio>
                                  </p:sub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62"/>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7"/>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7" name="T3_W6_7.6.wav"/>
                                        </p:tgtEl>
                                      </p:cMediaNode>
                                    </p:audio>
                                  </p:sub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78"/>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77"/>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96" grpId="0"/>
      <p:bldP spid="34" grpId="0"/>
      <p:bldP spid="35" grpId="0"/>
      <p:bldP spid="43" grpId="0"/>
      <p:bldP spid="44" grpId="0"/>
      <p:bldP spid="45" grpId="0"/>
      <p:bldP spid="56" grpId="0"/>
      <p:bldP spid="57" grpId="0"/>
      <p:bldP spid="69" grpId="0"/>
      <p:bldP spid="77" grpId="0"/>
      <p:bldP spid="8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7"/>
          <a:stretch/>
        </p:blipFill>
        <p:spPr>
          <a:xfrm>
            <a:off x="10996970" y="26419"/>
            <a:ext cx="1190434" cy="1088269"/>
          </a:xfrm>
          <a:prstGeom prst="rect">
            <a:avLst/>
          </a:prstGeom>
          <a:ln>
            <a:noFill/>
          </a:ln>
        </p:spPr>
      </p:pic>
      <p:sp>
        <p:nvSpPr>
          <p:cNvPr id="90" name="CustomShape 3"/>
          <p:cNvSpPr/>
          <p:nvPr/>
        </p:nvSpPr>
        <p:spPr>
          <a:xfrm>
            <a:off x="47589" y="579139"/>
            <a:ext cx="1083969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Remember how to say what you </a:t>
            </a:r>
            <a:r>
              <a:rPr kumimoji="0" lang="en-GB" sz="2800" b="0" i="1" u="sng"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would like to do</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with the verb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möcht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1" name="CustomShape 4"/>
          <p:cNvSpPr/>
          <p:nvPr/>
        </p:nvSpPr>
        <p:spPr>
          <a:xfrm>
            <a:off x="250892" y="1472543"/>
            <a:ext cx="406330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Ich </a:t>
            </a:r>
            <a:r>
              <a:rPr lang="en-GB" sz="2800" b="1" spc="-1" dirty="0" err="1">
                <a:solidFill>
                  <a:srgbClr val="92D050"/>
                </a:solidFill>
                <a:latin typeface="Century Gothic" panose="020B0502020202020204" pitchFamily="34" charset="0"/>
                <a:ea typeface="Century Gothic"/>
              </a:rPr>
              <a:t>möchte</a:t>
            </a:r>
            <a:r>
              <a:rPr lang="en-GB" sz="2800" b="1" spc="-1" dirty="0">
                <a:solidFill>
                  <a:srgbClr val="92D05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spielen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6" name="CustomShape 9"/>
          <p:cNvSpPr/>
          <p:nvPr/>
        </p:nvSpPr>
        <p:spPr>
          <a:xfrm>
            <a:off x="5030403" y="1472427"/>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 would like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to play.</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9" name="Google Shape;180;p8"/>
          <p:cNvPicPr/>
          <p:nvPr/>
        </p:nvPicPr>
        <p:blipFill>
          <a:blip r:embed="rId8"/>
          <a:stretch/>
        </p:blipFill>
        <p:spPr>
          <a:xfrm>
            <a:off x="8623641" y="1447154"/>
            <a:ext cx="268505" cy="572847"/>
          </a:xfrm>
          <a:prstGeom prst="rect">
            <a:avLst/>
          </a:prstGeom>
          <a:ln>
            <a:noFill/>
          </a:ln>
        </p:spPr>
      </p:pic>
      <p:pic>
        <p:nvPicPr>
          <p:cNvPr id="102" name="Google Shape;183;p8"/>
          <p:cNvPicPr/>
          <p:nvPr/>
        </p:nvPicPr>
        <p:blipFill>
          <a:blip r:embed="rId9"/>
          <a:stretch/>
        </p:blipFill>
        <p:spPr>
          <a:xfrm>
            <a:off x="4504688" y="1531029"/>
            <a:ext cx="522720" cy="488972"/>
          </a:xfrm>
          <a:prstGeom prst="rect">
            <a:avLst/>
          </a:prstGeom>
          <a:ln>
            <a:noFill/>
          </a:ln>
        </p:spPr>
      </p:pic>
      <p:sp>
        <p:nvSpPr>
          <p:cNvPr id="34" name="CustomShape 4">
            <a:extLst>
              <a:ext uri="{FF2B5EF4-FFF2-40B4-BE49-F238E27FC236}">
                <a16:creationId xmlns:a16="http://schemas.microsoft.com/office/drawing/2014/main" id="{69D85AD0-0013-4771-8946-BA524D31C720}"/>
              </a:ext>
            </a:extLst>
          </p:cNvPr>
          <p:cNvSpPr/>
          <p:nvPr/>
        </p:nvSpPr>
        <p:spPr>
          <a:xfrm>
            <a:off x="250892" y="2679967"/>
            <a:ext cx="464584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Er </a:t>
            </a:r>
            <a:r>
              <a:rPr lang="en-GB" sz="2800" b="1" spc="-1" dirty="0" err="1">
                <a:solidFill>
                  <a:srgbClr val="92D050"/>
                </a:solidFill>
                <a:latin typeface="Century Gothic" panose="020B0502020202020204" pitchFamily="34" charset="0"/>
                <a:ea typeface="Century Gothic"/>
              </a:rPr>
              <a:t>möchte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FF0000"/>
                </a:solidFill>
                <a:effectLst/>
                <a:uLnTx/>
                <a:uFillTx/>
                <a:latin typeface="Century Gothic" panose="020B0502020202020204" pitchFamily="34" charset="0"/>
                <a:ea typeface="Century Gothic"/>
                <a:cs typeface="+mn-cs"/>
              </a:rPr>
              <a:t>nicht</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spielen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5" name="CustomShape 9">
            <a:extLst>
              <a:ext uri="{FF2B5EF4-FFF2-40B4-BE49-F238E27FC236}">
                <a16:creationId xmlns:a16="http://schemas.microsoft.com/office/drawing/2014/main" id="{79E85521-4BCD-4424-8F9E-2EAFB363AEB9}"/>
              </a:ext>
            </a:extLst>
          </p:cNvPr>
          <p:cNvSpPr/>
          <p:nvPr/>
        </p:nvSpPr>
        <p:spPr>
          <a:xfrm>
            <a:off x="5430004" y="2679413"/>
            <a:ext cx="45411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He would</a:t>
            </a:r>
            <a:r>
              <a:rPr kumimoji="0" lang="en-GB" sz="2800" b="1" i="0" u="none" strike="noStrike" kern="1200" cap="none" spc="-1" normalizeH="0" baseline="0" noProof="0" dirty="0">
                <a:ln>
                  <a:noFill/>
                </a:ln>
                <a:solidFill>
                  <a:srgbClr val="FF0000"/>
                </a:solidFill>
                <a:effectLst/>
                <a:uLnTx/>
                <a:uFillTx/>
                <a:latin typeface="Century Gothic" panose="020B0502020202020204" pitchFamily="34" charset="0"/>
                <a:ea typeface="Century Gothic"/>
                <a:cs typeface="+mn-cs"/>
              </a:rPr>
              <a:t>n’t </a:t>
            </a:r>
            <a:r>
              <a:rPr lang="en-GB" sz="2800" b="1" spc="-1" dirty="0">
                <a:solidFill>
                  <a:srgbClr val="92D050"/>
                </a:solidFill>
                <a:latin typeface="Century Gothic" panose="020B0502020202020204" pitchFamily="34" charset="0"/>
                <a:ea typeface="Century Gothic"/>
              </a:rPr>
              <a:t>like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to play.</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7" name="Google Shape;183;p8">
            <a:extLst>
              <a:ext uri="{FF2B5EF4-FFF2-40B4-BE49-F238E27FC236}">
                <a16:creationId xmlns:a16="http://schemas.microsoft.com/office/drawing/2014/main" id="{2888F035-7CAB-4432-9315-E90062A92CA5}"/>
              </a:ext>
            </a:extLst>
          </p:cNvPr>
          <p:cNvPicPr/>
          <p:nvPr/>
        </p:nvPicPr>
        <p:blipFill>
          <a:blip r:embed="rId9"/>
          <a:stretch/>
        </p:blipFill>
        <p:spPr>
          <a:xfrm>
            <a:off x="4750493" y="2702991"/>
            <a:ext cx="522720" cy="488972"/>
          </a:xfrm>
          <a:prstGeom prst="rect">
            <a:avLst/>
          </a:prstGeom>
          <a:ln>
            <a:noFill/>
          </a:ln>
        </p:spPr>
      </p:pic>
      <p:sp>
        <p:nvSpPr>
          <p:cNvPr id="43" name="CustomShape 3">
            <a:extLst>
              <a:ext uri="{FF2B5EF4-FFF2-40B4-BE49-F238E27FC236}">
                <a16:creationId xmlns:a16="http://schemas.microsoft.com/office/drawing/2014/main" id="{792E92A5-70FA-478F-832E-F29F01E0DEB9}"/>
              </a:ext>
            </a:extLst>
          </p:cNvPr>
          <p:cNvSpPr/>
          <p:nvPr/>
        </p:nvSpPr>
        <p:spPr>
          <a:xfrm>
            <a:off x="128707" y="3328773"/>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But remember that to negate </a:t>
            </a:r>
            <a:r>
              <a:rPr kumimoji="0" lang="en-GB" sz="2800" b="0" i="0" u="sng"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nouns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you need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kein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instead:</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4" name="CustomShape 4">
            <a:extLst>
              <a:ext uri="{FF2B5EF4-FFF2-40B4-BE49-F238E27FC236}">
                <a16:creationId xmlns:a16="http://schemas.microsoft.com/office/drawing/2014/main" id="{713F81B9-EB88-4377-919B-1A8604477245}"/>
              </a:ext>
            </a:extLst>
          </p:cNvPr>
          <p:cNvSpPr/>
          <p:nvPr/>
        </p:nvSpPr>
        <p:spPr>
          <a:xfrm>
            <a:off x="250892" y="4000382"/>
            <a:ext cx="540363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Ich </a:t>
            </a:r>
            <a:r>
              <a:rPr lang="en-GB" sz="2800" b="1" spc="-1" dirty="0" err="1">
                <a:solidFill>
                  <a:srgbClr val="92D050"/>
                </a:solidFill>
                <a:latin typeface="Century Gothic" panose="020B0502020202020204" pitchFamily="34" charset="0"/>
                <a:ea typeface="Century Gothic"/>
              </a:rPr>
              <a:t>möchte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ein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Spiel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spielen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5" name="CustomShape 9">
            <a:extLst>
              <a:ext uri="{FF2B5EF4-FFF2-40B4-BE49-F238E27FC236}">
                <a16:creationId xmlns:a16="http://schemas.microsoft.com/office/drawing/2014/main" id="{09DF509D-FE30-4F2E-A0E3-F15555D5E590}"/>
              </a:ext>
            </a:extLst>
          </p:cNvPr>
          <p:cNvSpPr/>
          <p:nvPr/>
        </p:nvSpPr>
        <p:spPr>
          <a:xfrm>
            <a:off x="6107781" y="3995992"/>
            <a:ext cx="530022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 would like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to play </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 game</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6" name="Google Shape;180;p8">
            <a:extLst>
              <a:ext uri="{FF2B5EF4-FFF2-40B4-BE49-F238E27FC236}">
                <a16:creationId xmlns:a16="http://schemas.microsoft.com/office/drawing/2014/main" id="{113B589A-BDC6-4808-B99C-4A8584EB1782}"/>
              </a:ext>
            </a:extLst>
          </p:cNvPr>
          <p:cNvPicPr/>
          <p:nvPr/>
        </p:nvPicPr>
        <p:blipFill>
          <a:blip r:embed="rId8"/>
          <a:stretch/>
        </p:blipFill>
        <p:spPr>
          <a:xfrm>
            <a:off x="6276014" y="4517262"/>
            <a:ext cx="308981" cy="569157"/>
          </a:xfrm>
          <a:prstGeom prst="rect">
            <a:avLst/>
          </a:prstGeom>
          <a:ln>
            <a:noFill/>
          </a:ln>
        </p:spPr>
      </p:pic>
      <p:pic>
        <p:nvPicPr>
          <p:cNvPr id="47" name="Google Shape;183;p8">
            <a:extLst>
              <a:ext uri="{FF2B5EF4-FFF2-40B4-BE49-F238E27FC236}">
                <a16:creationId xmlns:a16="http://schemas.microsoft.com/office/drawing/2014/main" id="{A35EE90A-44FD-4B12-BE3D-1110B2240538}"/>
              </a:ext>
            </a:extLst>
          </p:cNvPr>
          <p:cNvPicPr/>
          <p:nvPr/>
        </p:nvPicPr>
        <p:blipFill>
          <a:blip r:embed="rId9"/>
          <a:stretch/>
        </p:blipFill>
        <p:spPr>
          <a:xfrm>
            <a:off x="5504280" y="4060322"/>
            <a:ext cx="522720" cy="488972"/>
          </a:xfrm>
          <a:prstGeom prst="rect">
            <a:avLst/>
          </a:prstGeom>
          <a:ln>
            <a:noFill/>
          </a:ln>
        </p:spPr>
      </p:pic>
      <p:sp>
        <p:nvSpPr>
          <p:cNvPr id="50" name="CustomShape 4">
            <a:extLst>
              <a:ext uri="{FF2B5EF4-FFF2-40B4-BE49-F238E27FC236}">
                <a16:creationId xmlns:a16="http://schemas.microsoft.com/office/drawing/2014/main" id="{77E399FD-A200-41D1-9BC4-58FB7366C94D}"/>
              </a:ext>
            </a:extLst>
          </p:cNvPr>
          <p:cNvSpPr/>
          <p:nvPr/>
        </p:nvSpPr>
        <p:spPr>
          <a:xfrm>
            <a:off x="248791" y="5273652"/>
            <a:ext cx="536502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Er </a:t>
            </a:r>
            <a:r>
              <a:rPr lang="en-GB" sz="2800" b="1" spc="-1" dirty="0" err="1">
                <a:solidFill>
                  <a:srgbClr val="92D050"/>
                </a:solidFill>
                <a:latin typeface="Century Gothic" panose="020B0502020202020204" pitchFamily="34" charset="0"/>
                <a:ea typeface="Century Gothic"/>
              </a:rPr>
              <a:t>möchte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FF0000"/>
                </a:solidFill>
                <a:effectLst/>
                <a:uLnTx/>
                <a:uFillTx/>
                <a:latin typeface="Century Gothic" panose="020B0502020202020204" pitchFamily="34" charset="0"/>
                <a:ea typeface="Century Gothic"/>
                <a:cs typeface="+mn-cs"/>
              </a:rPr>
              <a:t>k</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ein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Spiel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spielen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1" name="CustomShape 9">
            <a:extLst>
              <a:ext uri="{FF2B5EF4-FFF2-40B4-BE49-F238E27FC236}">
                <a16:creationId xmlns:a16="http://schemas.microsoft.com/office/drawing/2014/main" id="{DD34A0D4-9173-4A96-8B2D-DF80E5D36966}"/>
              </a:ext>
            </a:extLst>
          </p:cNvPr>
          <p:cNvSpPr/>
          <p:nvPr/>
        </p:nvSpPr>
        <p:spPr>
          <a:xfrm>
            <a:off x="6027000" y="5273652"/>
            <a:ext cx="609702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He </a:t>
            </a:r>
            <a:r>
              <a:rPr lang="en-GB" sz="2800" b="1" spc="-1" dirty="0">
                <a:solidFill>
                  <a:srgbClr val="92D050"/>
                </a:solidFill>
                <a:latin typeface="Century Gothic" panose="020B0502020202020204" pitchFamily="34" charset="0"/>
                <a:ea typeface="Century Gothic"/>
              </a:rPr>
              <a:t>would</a:t>
            </a:r>
            <a:r>
              <a:rPr kumimoji="0" lang="en-GB" sz="2800" b="1" i="0" u="none" strike="noStrike" kern="1200" cap="none" spc="-1" normalizeH="0" baseline="0" noProof="0" dirty="0" err="1">
                <a:ln>
                  <a:noFill/>
                </a:ln>
                <a:solidFill>
                  <a:srgbClr val="FF0000"/>
                </a:solidFill>
                <a:effectLst/>
                <a:uLnTx/>
                <a:uFillTx/>
                <a:latin typeface="Century Gothic" panose="020B0502020202020204" pitchFamily="34" charset="0"/>
                <a:ea typeface="Century Gothic"/>
                <a:cs typeface="+mn-cs"/>
              </a:rPr>
              <a:t>n’t</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lang="en-GB" sz="2800" b="1" spc="-1" dirty="0">
                <a:solidFill>
                  <a:srgbClr val="92D050"/>
                </a:solidFill>
                <a:latin typeface="Century Gothic" panose="020B0502020202020204" pitchFamily="34" charset="0"/>
                <a:ea typeface="Century Gothic"/>
              </a:rPr>
              <a:t>like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to play </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 game.</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3" name="Google Shape;183;p8">
            <a:extLst>
              <a:ext uri="{FF2B5EF4-FFF2-40B4-BE49-F238E27FC236}">
                <a16:creationId xmlns:a16="http://schemas.microsoft.com/office/drawing/2014/main" id="{E377668A-78B5-4859-B8CC-3DE3E56BDA8B}"/>
              </a:ext>
            </a:extLst>
          </p:cNvPr>
          <p:cNvPicPr/>
          <p:nvPr/>
        </p:nvPicPr>
        <p:blipFill>
          <a:blip r:embed="rId9"/>
          <a:stretch/>
        </p:blipFill>
        <p:spPr>
          <a:xfrm>
            <a:off x="5393921" y="5339571"/>
            <a:ext cx="522720" cy="488972"/>
          </a:xfrm>
          <a:prstGeom prst="rect">
            <a:avLst/>
          </a:prstGeom>
          <a:ln>
            <a:noFill/>
          </a:ln>
        </p:spPr>
      </p:pic>
      <p:sp>
        <p:nvSpPr>
          <p:cNvPr id="6" name="Speech Bubble: Rectangle with Corners Rounded 5">
            <a:extLst>
              <a:ext uri="{FF2B5EF4-FFF2-40B4-BE49-F238E27FC236}">
                <a16:creationId xmlns:a16="http://schemas.microsoft.com/office/drawing/2014/main" id="{914A5A21-BD65-4462-BA9B-7113D3B9A8A1}"/>
              </a:ext>
            </a:extLst>
          </p:cNvPr>
          <p:cNvSpPr/>
          <p:nvPr/>
        </p:nvSpPr>
        <p:spPr>
          <a:xfrm>
            <a:off x="521875" y="5903100"/>
            <a:ext cx="3388978" cy="795545"/>
          </a:xfrm>
          <a:prstGeom prst="wedgeRoundRectCallout">
            <a:avLst>
              <a:gd name="adj1" fmla="val -15530"/>
              <a:gd name="adj2" fmla="val -70241"/>
              <a:gd name="adj3" fmla="val 16667"/>
            </a:avLst>
          </a:prstGeom>
          <a:solidFill>
            <a:srgbClr val="002060"/>
          </a:solidFill>
          <a:ln w="19050">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prstClr val="white"/>
                </a:solidFill>
              </a:rPr>
              <a:t>Note that word order is different from English.</a:t>
            </a:r>
          </a:p>
        </p:txBody>
      </p:sp>
      <p:sp>
        <p:nvSpPr>
          <p:cNvPr id="76" name="CustomShape 3">
            <a:extLst>
              <a:ext uri="{FF2B5EF4-FFF2-40B4-BE49-F238E27FC236}">
                <a16:creationId xmlns:a16="http://schemas.microsoft.com/office/drawing/2014/main" id="{5FE1BBDB-912E-4F20-8888-A2E5D9919F3F}"/>
              </a:ext>
            </a:extLst>
          </p:cNvPr>
          <p:cNvSpPr/>
          <p:nvPr/>
        </p:nvSpPr>
        <p:spPr>
          <a:xfrm>
            <a:off x="92296" y="2071274"/>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To say what you </a:t>
            </a:r>
            <a:r>
              <a:rPr kumimoji="0" lang="en-GB" sz="2800" b="0" i="1" u="sng"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wouldn’t like to do</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use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before the 2</a:t>
            </a:r>
            <a:r>
              <a:rPr kumimoji="0" lang="en-GB" sz="2800" b="0" i="0" u="none" strike="noStrike" kern="1200" cap="none" spc="-1" normalizeH="0" baseline="30000" noProof="0" dirty="0">
                <a:ln>
                  <a:noFill/>
                </a:ln>
                <a:solidFill>
                  <a:srgbClr val="002060"/>
                </a:solidFill>
                <a:effectLst/>
                <a:uLnTx/>
                <a:uFillTx/>
                <a:latin typeface="Century Gothic" panose="020B0502020202020204" pitchFamily="34" charset="0"/>
                <a:ea typeface="+mn-ea"/>
                <a:cs typeface="+mn-cs"/>
              </a:rPr>
              <a:t>nd</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verb:</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77" name="Picture 76" descr="A picture containing text&#10;&#10;Description automatically generated">
            <a:extLst>
              <a:ext uri="{FF2B5EF4-FFF2-40B4-BE49-F238E27FC236}">
                <a16:creationId xmlns:a16="http://schemas.microsoft.com/office/drawing/2014/main" id="{80095418-55EE-47E2-B5E4-94980751840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47839" y="2687345"/>
            <a:ext cx="705842" cy="523236"/>
          </a:xfrm>
          <a:prstGeom prst="rect">
            <a:avLst/>
          </a:prstGeom>
        </p:spPr>
      </p:pic>
      <p:pic>
        <p:nvPicPr>
          <p:cNvPr id="78" name="Picture 77" descr="A picture containing text&#10;&#10;Description automatically generated">
            <a:extLst>
              <a:ext uri="{FF2B5EF4-FFF2-40B4-BE49-F238E27FC236}">
                <a16:creationId xmlns:a16="http://schemas.microsoft.com/office/drawing/2014/main" id="{014012EF-4750-439A-AC1A-CDFF6197934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38379" y="5940871"/>
            <a:ext cx="705842" cy="523236"/>
          </a:xfrm>
          <a:prstGeom prst="rect">
            <a:avLst/>
          </a:prstGeom>
        </p:spPr>
      </p:pic>
      <p:pic>
        <p:nvPicPr>
          <p:cNvPr id="3" name="Picture 2" descr="Icon&#10;&#10;Description automatically generated">
            <a:extLst>
              <a:ext uri="{FF2B5EF4-FFF2-40B4-BE49-F238E27FC236}">
                <a16:creationId xmlns:a16="http://schemas.microsoft.com/office/drawing/2014/main" id="{84E0C6A0-4048-F51D-5761-CB3DDE16C2A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60109" y="1422132"/>
            <a:ext cx="637803" cy="619248"/>
          </a:xfrm>
          <a:prstGeom prst="rect">
            <a:avLst/>
          </a:prstGeom>
        </p:spPr>
      </p:pic>
      <p:pic>
        <p:nvPicPr>
          <p:cNvPr id="4" name="Picture 3">
            <a:extLst>
              <a:ext uri="{FF2B5EF4-FFF2-40B4-BE49-F238E27FC236}">
                <a16:creationId xmlns:a16="http://schemas.microsoft.com/office/drawing/2014/main" id="{0F32525C-0658-CCFB-A1A6-6DF82C2EA455}"/>
              </a:ext>
            </a:extLst>
          </p:cNvPr>
          <p:cNvPicPr>
            <a:picLocks noChangeAspect="1"/>
          </p:cNvPicPr>
          <p:nvPr/>
        </p:nvPicPr>
        <p:blipFill rotWithShape="1">
          <a:blip r:embed="rId12"/>
          <a:srcRect r="4602" b="2431"/>
          <a:stretch/>
        </p:blipFill>
        <p:spPr>
          <a:xfrm>
            <a:off x="9042548" y="1431187"/>
            <a:ext cx="634791" cy="588814"/>
          </a:xfrm>
          <a:prstGeom prst="rect">
            <a:avLst/>
          </a:prstGeom>
        </p:spPr>
      </p:pic>
      <p:pic>
        <p:nvPicPr>
          <p:cNvPr id="5" name="Picture 4" descr="Icon&#10;&#10;Description automatically generated">
            <a:extLst>
              <a:ext uri="{FF2B5EF4-FFF2-40B4-BE49-F238E27FC236}">
                <a16:creationId xmlns:a16="http://schemas.microsoft.com/office/drawing/2014/main" id="{B3B9D03D-9062-5E66-ECFA-40F4D653FB1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323271" y="2660544"/>
            <a:ext cx="637803" cy="619248"/>
          </a:xfrm>
          <a:prstGeom prst="rect">
            <a:avLst/>
          </a:prstGeom>
        </p:spPr>
      </p:pic>
      <p:pic>
        <p:nvPicPr>
          <p:cNvPr id="8" name="Picture 7">
            <a:extLst>
              <a:ext uri="{FF2B5EF4-FFF2-40B4-BE49-F238E27FC236}">
                <a16:creationId xmlns:a16="http://schemas.microsoft.com/office/drawing/2014/main" id="{7A96A71D-A6D3-853D-164C-0481C290E3C6}"/>
              </a:ext>
            </a:extLst>
          </p:cNvPr>
          <p:cNvPicPr>
            <a:picLocks noChangeAspect="1"/>
          </p:cNvPicPr>
          <p:nvPr/>
        </p:nvPicPr>
        <p:blipFill rotWithShape="1">
          <a:blip r:embed="rId12"/>
          <a:srcRect r="4602" b="2431"/>
          <a:stretch/>
        </p:blipFill>
        <p:spPr>
          <a:xfrm>
            <a:off x="10585166" y="2675761"/>
            <a:ext cx="634791" cy="588814"/>
          </a:xfrm>
          <a:prstGeom prst="rect">
            <a:avLst/>
          </a:prstGeom>
        </p:spPr>
      </p:pic>
      <p:pic>
        <p:nvPicPr>
          <p:cNvPr id="7" name="Picture 6" descr="Icon&#10;&#10;Description automatically generated with medium confidence">
            <a:extLst>
              <a:ext uri="{FF2B5EF4-FFF2-40B4-BE49-F238E27FC236}">
                <a16:creationId xmlns:a16="http://schemas.microsoft.com/office/drawing/2014/main" id="{061BB84F-43CA-4392-AB19-44C5396C473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684520" y="2598101"/>
            <a:ext cx="458457" cy="577103"/>
          </a:xfrm>
          <a:prstGeom prst="rect">
            <a:avLst/>
          </a:prstGeom>
        </p:spPr>
      </p:pic>
      <p:pic>
        <p:nvPicPr>
          <p:cNvPr id="9" name="Picture 8" descr="Icon&#10;&#10;Description automatically generated">
            <a:extLst>
              <a:ext uri="{FF2B5EF4-FFF2-40B4-BE49-F238E27FC236}">
                <a16:creationId xmlns:a16="http://schemas.microsoft.com/office/drawing/2014/main" id="{5950F161-7D7F-8E9A-A74F-F1804ECC1F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97503" y="4555482"/>
            <a:ext cx="637803" cy="619248"/>
          </a:xfrm>
          <a:prstGeom prst="rect">
            <a:avLst/>
          </a:prstGeom>
        </p:spPr>
      </p:pic>
      <p:pic>
        <p:nvPicPr>
          <p:cNvPr id="10" name="Picture 9">
            <a:extLst>
              <a:ext uri="{FF2B5EF4-FFF2-40B4-BE49-F238E27FC236}">
                <a16:creationId xmlns:a16="http://schemas.microsoft.com/office/drawing/2014/main" id="{946D871F-4D84-F1C2-34CD-D645808361C1}"/>
              </a:ext>
            </a:extLst>
          </p:cNvPr>
          <p:cNvPicPr>
            <a:picLocks noChangeAspect="1"/>
          </p:cNvPicPr>
          <p:nvPr/>
        </p:nvPicPr>
        <p:blipFill rotWithShape="1">
          <a:blip r:embed="rId12"/>
          <a:srcRect r="4602" b="2431"/>
          <a:stretch/>
        </p:blipFill>
        <p:spPr>
          <a:xfrm>
            <a:off x="6753228" y="4549294"/>
            <a:ext cx="634791" cy="588814"/>
          </a:xfrm>
          <a:prstGeom prst="rect">
            <a:avLst/>
          </a:prstGeom>
        </p:spPr>
      </p:pic>
      <p:pic>
        <p:nvPicPr>
          <p:cNvPr id="11" name="Picture 10">
            <a:extLst>
              <a:ext uri="{FF2B5EF4-FFF2-40B4-BE49-F238E27FC236}">
                <a16:creationId xmlns:a16="http://schemas.microsoft.com/office/drawing/2014/main" id="{0841BEDF-AB03-080C-DBE3-882987F41303}"/>
              </a:ext>
            </a:extLst>
          </p:cNvPr>
          <p:cNvPicPr>
            <a:picLocks noChangeAspect="1"/>
          </p:cNvPicPr>
          <p:nvPr/>
        </p:nvPicPr>
        <p:blipFill>
          <a:blip r:embed="rId14"/>
          <a:stretch>
            <a:fillRect/>
          </a:stretch>
        </p:blipFill>
        <p:spPr>
          <a:xfrm>
            <a:off x="7478493" y="4549294"/>
            <a:ext cx="834484" cy="551994"/>
          </a:xfrm>
          <a:prstGeom prst="rect">
            <a:avLst/>
          </a:prstGeom>
        </p:spPr>
      </p:pic>
      <p:pic>
        <p:nvPicPr>
          <p:cNvPr id="12" name="Picture 11" descr="Icon&#10;&#10;Description automatically generated">
            <a:extLst>
              <a:ext uri="{FF2B5EF4-FFF2-40B4-BE49-F238E27FC236}">
                <a16:creationId xmlns:a16="http://schemas.microsoft.com/office/drawing/2014/main" id="{566E38F4-8AC3-773E-D41A-0D3222238A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09109" y="5931123"/>
            <a:ext cx="637803" cy="619248"/>
          </a:xfrm>
          <a:prstGeom prst="rect">
            <a:avLst/>
          </a:prstGeom>
        </p:spPr>
      </p:pic>
      <p:pic>
        <p:nvPicPr>
          <p:cNvPr id="13" name="Picture 12">
            <a:extLst>
              <a:ext uri="{FF2B5EF4-FFF2-40B4-BE49-F238E27FC236}">
                <a16:creationId xmlns:a16="http://schemas.microsoft.com/office/drawing/2014/main" id="{BC51DCA6-BF0A-3B0A-7888-B95295B75827}"/>
              </a:ext>
            </a:extLst>
          </p:cNvPr>
          <p:cNvPicPr>
            <a:picLocks noChangeAspect="1"/>
          </p:cNvPicPr>
          <p:nvPr/>
        </p:nvPicPr>
        <p:blipFill rotWithShape="1">
          <a:blip r:embed="rId12"/>
          <a:srcRect r="4602" b="2431"/>
          <a:stretch/>
        </p:blipFill>
        <p:spPr>
          <a:xfrm>
            <a:off x="6964834" y="5924935"/>
            <a:ext cx="634791" cy="588814"/>
          </a:xfrm>
          <a:prstGeom prst="rect">
            <a:avLst/>
          </a:prstGeom>
        </p:spPr>
      </p:pic>
      <p:pic>
        <p:nvPicPr>
          <p:cNvPr id="14" name="Picture 13">
            <a:extLst>
              <a:ext uri="{FF2B5EF4-FFF2-40B4-BE49-F238E27FC236}">
                <a16:creationId xmlns:a16="http://schemas.microsoft.com/office/drawing/2014/main" id="{2232BF74-6D54-4936-86ED-4E9E874ACA4B}"/>
              </a:ext>
            </a:extLst>
          </p:cNvPr>
          <p:cNvPicPr>
            <a:picLocks noChangeAspect="1"/>
          </p:cNvPicPr>
          <p:nvPr/>
        </p:nvPicPr>
        <p:blipFill>
          <a:blip r:embed="rId14"/>
          <a:stretch>
            <a:fillRect/>
          </a:stretch>
        </p:blipFill>
        <p:spPr>
          <a:xfrm>
            <a:off x="7690099" y="5924935"/>
            <a:ext cx="834484" cy="551994"/>
          </a:xfrm>
          <a:prstGeom prst="rect">
            <a:avLst/>
          </a:prstGeom>
        </p:spPr>
      </p:pic>
      <p:pic>
        <p:nvPicPr>
          <p:cNvPr id="15" name="Picture 14" descr="Icon&#10;&#10;Description automatically generated with medium confidence">
            <a:extLst>
              <a:ext uri="{FF2B5EF4-FFF2-40B4-BE49-F238E27FC236}">
                <a16:creationId xmlns:a16="http://schemas.microsoft.com/office/drawing/2014/main" id="{0BA2AFC6-2026-5E90-D49F-CFDE49688A4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79161" y="5840673"/>
            <a:ext cx="458457" cy="577103"/>
          </a:xfrm>
          <a:prstGeom prst="rect">
            <a:avLst/>
          </a:prstGeom>
        </p:spPr>
      </p:pic>
      <p:sp>
        <p:nvSpPr>
          <p:cNvPr id="19" name="CasellaDiTesto 18">
            <a:hlinkClick r:id="" action="ppaction://noaction">
              <a:snd r:embed="rId15" name="T3_W6_7.1.wav"/>
            </a:hlinkClick>
            <a:extLst>
              <a:ext uri="{FF2B5EF4-FFF2-40B4-BE49-F238E27FC236}">
                <a16:creationId xmlns:a16="http://schemas.microsoft.com/office/drawing/2014/main" id="{3025A2BA-3696-7A29-7C41-6B41CCD92DD0}"/>
              </a:ext>
            </a:extLst>
          </p:cNvPr>
          <p:cNvSpPr txBox="1"/>
          <p:nvPr/>
        </p:nvSpPr>
        <p:spPr>
          <a:xfrm>
            <a:off x="47589" y="-1896"/>
            <a:ext cx="6272212" cy="646331"/>
          </a:xfrm>
          <a:prstGeom prst="rect">
            <a:avLst/>
          </a:prstGeom>
          <a:noFill/>
        </p:spPr>
        <p:txBody>
          <a:bodyPr wrap="square">
            <a:spAutoFit/>
          </a:bodyPr>
          <a:lstStyle/>
          <a:p>
            <a:r>
              <a:rPr kumimoji="0" lang="en-GB" sz="36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j-cs"/>
              </a:rPr>
              <a:t>möcht</a:t>
            </a:r>
            <a:r>
              <a:rPr kumimoji="0" lang="en-GB" sz="36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j-cs"/>
              </a:rPr>
              <a:t>- – would like</a:t>
            </a:r>
            <a:endParaRPr lang="en-GB" sz="3600" dirty="0"/>
          </a:p>
        </p:txBody>
      </p:sp>
    </p:spTree>
    <p:extLst>
      <p:ext uri="{BB962C8B-B14F-4D97-AF65-F5344CB8AC3E}">
        <p14:creationId xmlns:p14="http://schemas.microsoft.com/office/powerpoint/2010/main" val="112019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6_7.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T3_W6_7.7.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5" name="T3_W6_7.8.wav"/>
                                        </p:tgtEl>
                                      </p:cMediaNode>
                                    </p:audio>
                                  </p:sub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0"/>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6" name="T3_W6_7.9.wav"/>
                                        </p:tgtEl>
                                      </p:cMediaNode>
                                    </p:audio>
                                  </p:sub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53"/>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7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2"/>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3"/>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5"/>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96" grpId="0"/>
      <p:bldP spid="34" grpId="0"/>
      <p:bldP spid="35" grpId="0"/>
      <p:bldP spid="43" grpId="0"/>
      <p:bldP spid="44" grpId="0"/>
      <p:bldP spid="45" grpId="0"/>
      <p:bldP spid="50" grpId="0"/>
      <p:bldP spid="51" grpId="0"/>
      <p:bldP spid="6" grpId="0" animBg="1"/>
      <p:bldP spid="7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ree smartphone portable telephone vector">
            <a:extLst>
              <a:ext uri="{FF2B5EF4-FFF2-40B4-BE49-F238E27FC236}">
                <a16:creationId xmlns:a16="http://schemas.microsoft.com/office/drawing/2014/main" id="{F0C4DA1F-09DB-D95B-2531-1EA55DC25A7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400000">
            <a:off x="4477195" y="-740346"/>
            <a:ext cx="5012594" cy="9729969"/>
          </a:xfrm>
          <a:prstGeom prst="rect">
            <a:avLst/>
          </a:prstGeom>
          <a:noFill/>
          <a:extLst>
            <a:ext uri="{909E8E84-426E-40DD-AFC4-6F175D3DCCD1}">
              <a14:hiddenFill xmlns:a14="http://schemas.microsoft.com/office/drawing/2010/main">
                <a:solidFill>
                  <a:srgbClr val="FFFFFF"/>
                </a:solidFill>
              </a14:hiddenFill>
            </a:ext>
          </a:extLst>
        </p:spPr>
      </p:pic>
      <p:sp>
        <p:nvSpPr>
          <p:cNvPr id="112" name="CustomShape 6"/>
          <p:cNvSpPr/>
          <p:nvPr/>
        </p:nvSpPr>
        <p:spPr>
          <a:xfrm>
            <a:off x="101160" y="-32040"/>
            <a:ext cx="106430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cs typeface="+mn-cs"/>
              </a:rPr>
              <a:t>It’s not long until the school holidays! Leonie is messaging </a:t>
            </a:r>
            <a:r>
              <a:rPr kumimoji="0" lang="en-GB" sz="2800" b="1" i="0" u="none" strike="noStrike" kern="1200" cap="none" spc="-1" normalizeH="0" baseline="0" noProof="0" dirty="0" err="1">
                <a:ln>
                  <a:noFill/>
                </a:ln>
                <a:solidFill>
                  <a:srgbClr val="002060"/>
                </a:solidFill>
                <a:effectLst/>
                <a:uLnTx/>
                <a:uFillTx/>
                <a:latin typeface="Century gothic"/>
                <a:ea typeface="Century Gothic"/>
                <a:cs typeface="+mn-cs"/>
              </a:rPr>
              <a:t>Lias</a:t>
            </a:r>
            <a:r>
              <a:rPr kumimoji="0" lang="en-GB" sz="2800" b="1" i="0" u="none" strike="noStrike" kern="1200" cap="none" spc="-1" normalizeH="0" baseline="0" noProof="0" dirty="0">
                <a:ln>
                  <a:noFill/>
                </a:ln>
                <a:solidFill>
                  <a:srgbClr val="002060"/>
                </a:solidFill>
                <a:effectLst/>
                <a:uLnTx/>
                <a:uFillTx/>
                <a:latin typeface="Century gothic"/>
                <a:ea typeface="Century Gothic"/>
                <a:cs typeface="+mn-cs"/>
              </a:rPr>
              <a:t> about what he and Ronja would like to do.</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53850" y="858053"/>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13" name="Speech Bubble: Rectangle with Corners Rounded 12">
            <a:extLst>
              <a:ext uri="{FF2B5EF4-FFF2-40B4-BE49-F238E27FC236}">
                <a16:creationId xmlns:a16="http://schemas.microsoft.com/office/drawing/2014/main" id="{D61BF50F-5CB7-4021-9F5B-9A2BB38F70D9}"/>
              </a:ext>
            </a:extLst>
          </p:cNvPr>
          <p:cNvSpPr/>
          <p:nvPr/>
        </p:nvSpPr>
        <p:spPr>
          <a:xfrm>
            <a:off x="1417896" y="960741"/>
            <a:ext cx="6225255" cy="447436"/>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Ist</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das </a:t>
            </a:r>
            <a:r>
              <a:rPr lang="en-GB" sz="2400" dirty="0" err="1">
                <a:solidFill>
                  <a:prstClr val="white"/>
                </a:solidFill>
                <a:latin typeface="Century Gothic"/>
              </a:rPr>
              <a:t>Lias</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(du)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oder</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Ronja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sie</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p>
        </p:txBody>
      </p:sp>
      <p:pic>
        <p:nvPicPr>
          <p:cNvPr id="14" name="Graphic 13" descr="Teacher">
            <a:extLst>
              <a:ext uri="{FF2B5EF4-FFF2-40B4-BE49-F238E27FC236}">
                <a16:creationId xmlns:a16="http://schemas.microsoft.com/office/drawing/2014/main" id="{9673C7A2-D812-470F-9A9F-67800F494168}"/>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43524" y="775826"/>
            <a:ext cx="914400" cy="914400"/>
          </a:xfrm>
          <a:prstGeom prst="rect">
            <a:avLst/>
          </a:prstGeom>
        </p:spPr>
      </p:pic>
      <p:sp>
        <p:nvSpPr>
          <p:cNvPr id="5" name="Speech Bubble: Rectangle with Corners Rounded 4">
            <a:hlinkClick r:id="" action="ppaction://noaction">
              <a:snd r:embed="rId15" name="T3_W6_9.1.wav"/>
            </a:hlinkClick>
            <a:extLst>
              <a:ext uri="{FF2B5EF4-FFF2-40B4-BE49-F238E27FC236}">
                <a16:creationId xmlns:a16="http://schemas.microsoft.com/office/drawing/2014/main" id="{BA17F9C6-8035-D322-2AAA-CAD92BBA19A4}"/>
              </a:ext>
            </a:extLst>
          </p:cNvPr>
          <p:cNvSpPr/>
          <p:nvPr/>
        </p:nvSpPr>
        <p:spPr>
          <a:xfrm>
            <a:off x="1417895" y="969062"/>
            <a:ext cx="6225255" cy="447436"/>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Möchte</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er/s</a:t>
            </a:r>
            <a:r>
              <a:rPr lang="en-GB" sz="2400" dirty="0" err="1">
                <a:solidFill>
                  <a:prstClr val="white"/>
                </a:solidFill>
                <a:latin typeface="Century Gothic"/>
              </a:rPr>
              <a:t>ie</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das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machen</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oder</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nicht</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44" name="Speech Bubble: Rectangle with Corners Rounded 43">
            <a:extLst>
              <a:ext uri="{FF2B5EF4-FFF2-40B4-BE49-F238E27FC236}">
                <a16:creationId xmlns:a16="http://schemas.microsoft.com/office/drawing/2014/main" id="{471ED999-C1F2-7C4F-190E-AB5B072B0C51}"/>
              </a:ext>
            </a:extLst>
          </p:cNvPr>
          <p:cNvSpPr/>
          <p:nvPr/>
        </p:nvSpPr>
        <p:spPr>
          <a:xfrm>
            <a:off x="3363526" y="1950174"/>
            <a:ext cx="6526511" cy="447436"/>
          </a:xfrm>
          <a:prstGeom prst="wedgeRoundRectCallout">
            <a:avLst>
              <a:gd name="adj1" fmla="val -53116"/>
              <a:gd name="adj2" fmla="val -10949"/>
              <a:gd name="adj3" fmla="val 16667"/>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rPr>
              <a:t>Du </a:t>
            </a:r>
            <a:r>
              <a:rPr lang="en-GB" sz="2400" dirty="0" err="1">
                <a:solidFill>
                  <a:srgbClr val="002060"/>
                </a:solidFill>
              </a:rPr>
              <a:t>möchtest</a:t>
            </a:r>
            <a:r>
              <a:rPr lang="en-GB" sz="2400" dirty="0">
                <a:solidFill>
                  <a:srgbClr val="002060"/>
                </a:solidFill>
              </a:rPr>
              <a:t> Oma </a:t>
            </a:r>
            <a:r>
              <a:rPr lang="en-GB" sz="2400" dirty="0" err="1">
                <a:solidFill>
                  <a:srgbClr val="002060"/>
                </a:solidFill>
              </a:rPr>
              <a:t>besuchen</a:t>
            </a:r>
            <a:r>
              <a:rPr lang="en-GB" sz="2400" dirty="0">
                <a:solidFill>
                  <a:srgbClr val="002060"/>
                </a:solidFill>
              </a:rPr>
              <a:t>. </a:t>
            </a:r>
          </a:p>
        </p:txBody>
      </p:sp>
      <p:sp>
        <p:nvSpPr>
          <p:cNvPr id="49" name="Speech Bubble: Rectangle with Corners Rounded 48">
            <a:extLst>
              <a:ext uri="{FF2B5EF4-FFF2-40B4-BE49-F238E27FC236}">
                <a16:creationId xmlns:a16="http://schemas.microsoft.com/office/drawing/2014/main" id="{5EA0C554-36D2-5583-608F-1CB64659CD56}"/>
              </a:ext>
            </a:extLst>
          </p:cNvPr>
          <p:cNvSpPr/>
          <p:nvPr/>
        </p:nvSpPr>
        <p:spPr>
          <a:xfrm>
            <a:off x="3374237" y="2503926"/>
            <a:ext cx="6526511" cy="447436"/>
          </a:xfrm>
          <a:prstGeom prst="wedgeRoundRectCallout">
            <a:avLst>
              <a:gd name="adj1" fmla="val -53116"/>
              <a:gd name="adj2" fmla="val -10949"/>
              <a:gd name="adj3" fmla="val 16667"/>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rPr>
              <a:t>Sie </a:t>
            </a:r>
            <a:r>
              <a:rPr lang="en-GB" sz="2400" dirty="0" err="1">
                <a:solidFill>
                  <a:srgbClr val="002060"/>
                </a:solidFill>
              </a:rPr>
              <a:t>möchte</a:t>
            </a:r>
            <a:r>
              <a:rPr lang="en-GB" sz="2400" dirty="0">
                <a:solidFill>
                  <a:srgbClr val="002060"/>
                </a:solidFill>
              </a:rPr>
              <a:t> </a:t>
            </a:r>
            <a:r>
              <a:rPr lang="en-GB" sz="2400" dirty="0" err="1">
                <a:solidFill>
                  <a:srgbClr val="002060"/>
                </a:solidFill>
              </a:rPr>
              <a:t>nicht</a:t>
            </a:r>
            <a:r>
              <a:rPr lang="en-GB" sz="2400" dirty="0">
                <a:solidFill>
                  <a:srgbClr val="002060"/>
                </a:solidFill>
              </a:rPr>
              <a:t> </a:t>
            </a:r>
            <a:r>
              <a:rPr lang="en-GB" sz="2400" dirty="0" err="1">
                <a:solidFill>
                  <a:srgbClr val="002060"/>
                </a:solidFill>
              </a:rPr>
              <a:t>zu</a:t>
            </a:r>
            <a:r>
              <a:rPr lang="en-GB" sz="2400" dirty="0">
                <a:solidFill>
                  <a:srgbClr val="002060"/>
                </a:solidFill>
              </a:rPr>
              <a:t> </a:t>
            </a:r>
            <a:r>
              <a:rPr lang="en-GB" sz="2400" dirty="0" err="1">
                <a:solidFill>
                  <a:srgbClr val="002060"/>
                </a:solidFill>
              </a:rPr>
              <a:t>Hause</a:t>
            </a:r>
            <a:r>
              <a:rPr lang="en-GB" sz="2400" dirty="0">
                <a:solidFill>
                  <a:srgbClr val="002060"/>
                </a:solidFill>
              </a:rPr>
              <a:t> </a:t>
            </a:r>
            <a:r>
              <a:rPr lang="en-GB" sz="2400" dirty="0" err="1">
                <a:solidFill>
                  <a:srgbClr val="002060"/>
                </a:solidFill>
              </a:rPr>
              <a:t>bleiben</a:t>
            </a:r>
            <a:r>
              <a:rPr lang="en-GB" sz="2400" dirty="0">
                <a:solidFill>
                  <a:srgbClr val="002060"/>
                </a:solidFill>
              </a:rPr>
              <a:t>.</a:t>
            </a:r>
          </a:p>
        </p:txBody>
      </p:sp>
      <p:sp>
        <p:nvSpPr>
          <p:cNvPr id="50" name="Speech Bubble: Rectangle with Corners Rounded 49">
            <a:extLst>
              <a:ext uri="{FF2B5EF4-FFF2-40B4-BE49-F238E27FC236}">
                <a16:creationId xmlns:a16="http://schemas.microsoft.com/office/drawing/2014/main" id="{BDCD08FB-17A2-599B-8AC1-53378BD919B4}"/>
              </a:ext>
            </a:extLst>
          </p:cNvPr>
          <p:cNvSpPr/>
          <p:nvPr/>
        </p:nvSpPr>
        <p:spPr>
          <a:xfrm>
            <a:off x="3406348" y="3057678"/>
            <a:ext cx="6526511" cy="447436"/>
          </a:xfrm>
          <a:prstGeom prst="wedgeRoundRectCallout">
            <a:avLst>
              <a:gd name="adj1" fmla="val -53116"/>
              <a:gd name="adj2" fmla="val -10949"/>
              <a:gd name="adj3" fmla="val 16667"/>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rPr>
              <a:t>Sie </a:t>
            </a:r>
            <a:r>
              <a:rPr lang="en-GB" sz="2400" dirty="0" err="1">
                <a:solidFill>
                  <a:srgbClr val="002060"/>
                </a:solidFill>
              </a:rPr>
              <a:t>möchte</a:t>
            </a:r>
            <a:r>
              <a:rPr lang="en-GB" sz="2400" dirty="0">
                <a:solidFill>
                  <a:srgbClr val="002060"/>
                </a:solidFill>
              </a:rPr>
              <a:t> </a:t>
            </a:r>
            <a:r>
              <a:rPr lang="en-GB" sz="2400" dirty="0" err="1">
                <a:solidFill>
                  <a:srgbClr val="002060"/>
                </a:solidFill>
              </a:rPr>
              <a:t>keinen</a:t>
            </a:r>
            <a:r>
              <a:rPr lang="en-GB" sz="2400" dirty="0">
                <a:solidFill>
                  <a:srgbClr val="002060"/>
                </a:solidFill>
              </a:rPr>
              <a:t> Sport </a:t>
            </a:r>
            <a:r>
              <a:rPr lang="en-GB" sz="2400" dirty="0" err="1">
                <a:solidFill>
                  <a:srgbClr val="002060"/>
                </a:solidFill>
              </a:rPr>
              <a:t>machen</a:t>
            </a:r>
            <a:r>
              <a:rPr lang="en-GB" sz="2400" dirty="0">
                <a:solidFill>
                  <a:srgbClr val="002060"/>
                </a:solidFill>
              </a:rPr>
              <a:t>.</a:t>
            </a:r>
          </a:p>
        </p:txBody>
      </p:sp>
      <p:sp>
        <p:nvSpPr>
          <p:cNvPr id="51" name="Speech Bubble: Rectangle with Corners Rounded 50">
            <a:extLst>
              <a:ext uri="{FF2B5EF4-FFF2-40B4-BE49-F238E27FC236}">
                <a16:creationId xmlns:a16="http://schemas.microsoft.com/office/drawing/2014/main" id="{9FC598FE-391B-2DE4-741D-B36A928ECDB1}"/>
              </a:ext>
            </a:extLst>
          </p:cNvPr>
          <p:cNvSpPr/>
          <p:nvPr/>
        </p:nvSpPr>
        <p:spPr>
          <a:xfrm>
            <a:off x="3406348" y="3611430"/>
            <a:ext cx="6526511" cy="447436"/>
          </a:xfrm>
          <a:prstGeom prst="wedgeRoundRectCallout">
            <a:avLst>
              <a:gd name="adj1" fmla="val -53116"/>
              <a:gd name="adj2" fmla="val -10949"/>
              <a:gd name="adj3" fmla="val 16667"/>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rPr>
              <a:t>Du </a:t>
            </a:r>
            <a:r>
              <a:rPr lang="en-GB" sz="2400" dirty="0" err="1">
                <a:solidFill>
                  <a:srgbClr val="002060"/>
                </a:solidFill>
              </a:rPr>
              <a:t>möchtest</a:t>
            </a:r>
            <a:r>
              <a:rPr lang="en-GB" sz="2400" dirty="0">
                <a:solidFill>
                  <a:srgbClr val="002060"/>
                </a:solidFill>
              </a:rPr>
              <a:t> </a:t>
            </a:r>
            <a:r>
              <a:rPr lang="en-GB" sz="2400" dirty="0" err="1">
                <a:solidFill>
                  <a:srgbClr val="002060"/>
                </a:solidFill>
              </a:rPr>
              <a:t>einen</a:t>
            </a:r>
            <a:r>
              <a:rPr lang="en-GB" sz="2400" dirty="0">
                <a:solidFill>
                  <a:srgbClr val="002060"/>
                </a:solidFill>
              </a:rPr>
              <a:t> Computer </a:t>
            </a:r>
            <a:r>
              <a:rPr lang="en-GB" sz="2400" dirty="0" err="1">
                <a:solidFill>
                  <a:srgbClr val="002060"/>
                </a:solidFill>
              </a:rPr>
              <a:t>benutzen</a:t>
            </a:r>
            <a:r>
              <a:rPr lang="en-GB" sz="2400" dirty="0">
                <a:solidFill>
                  <a:srgbClr val="002060"/>
                </a:solidFill>
              </a:rPr>
              <a:t>.</a:t>
            </a:r>
          </a:p>
        </p:txBody>
      </p:sp>
      <p:sp>
        <p:nvSpPr>
          <p:cNvPr id="52" name="Speech Bubble: Rectangle with Corners Rounded 51">
            <a:extLst>
              <a:ext uri="{FF2B5EF4-FFF2-40B4-BE49-F238E27FC236}">
                <a16:creationId xmlns:a16="http://schemas.microsoft.com/office/drawing/2014/main" id="{F310A5D1-1B91-EFBD-A04B-464D6C8F0217}"/>
              </a:ext>
            </a:extLst>
          </p:cNvPr>
          <p:cNvSpPr/>
          <p:nvPr/>
        </p:nvSpPr>
        <p:spPr>
          <a:xfrm>
            <a:off x="3406347" y="4165182"/>
            <a:ext cx="6526511" cy="447436"/>
          </a:xfrm>
          <a:prstGeom prst="wedgeRoundRectCallout">
            <a:avLst>
              <a:gd name="adj1" fmla="val -53116"/>
              <a:gd name="adj2" fmla="val -10949"/>
              <a:gd name="adj3" fmla="val 16667"/>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rPr>
              <a:t>Sie </a:t>
            </a:r>
            <a:r>
              <a:rPr lang="en-GB" sz="2400" dirty="0" err="1">
                <a:solidFill>
                  <a:srgbClr val="002060"/>
                </a:solidFill>
              </a:rPr>
              <a:t>möchte</a:t>
            </a:r>
            <a:r>
              <a:rPr lang="en-GB" sz="2400" dirty="0">
                <a:solidFill>
                  <a:srgbClr val="002060"/>
                </a:solidFill>
              </a:rPr>
              <a:t> </a:t>
            </a:r>
            <a:r>
              <a:rPr lang="en-GB" sz="2400" dirty="0" err="1">
                <a:solidFill>
                  <a:srgbClr val="002060"/>
                </a:solidFill>
              </a:rPr>
              <a:t>Gitarre</a:t>
            </a:r>
            <a:r>
              <a:rPr lang="en-GB" sz="2400" dirty="0">
                <a:solidFill>
                  <a:srgbClr val="002060"/>
                </a:solidFill>
              </a:rPr>
              <a:t> </a:t>
            </a:r>
            <a:r>
              <a:rPr lang="en-GB" sz="2400" dirty="0" err="1">
                <a:solidFill>
                  <a:srgbClr val="002060"/>
                </a:solidFill>
              </a:rPr>
              <a:t>spielen</a:t>
            </a:r>
            <a:r>
              <a:rPr lang="en-GB" sz="2400" dirty="0">
                <a:solidFill>
                  <a:srgbClr val="002060"/>
                </a:solidFill>
              </a:rPr>
              <a:t>.</a:t>
            </a:r>
          </a:p>
        </p:txBody>
      </p:sp>
      <p:sp>
        <p:nvSpPr>
          <p:cNvPr id="53" name="Speech Bubble: Rectangle with Corners Rounded 52">
            <a:extLst>
              <a:ext uri="{FF2B5EF4-FFF2-40B4-BE49-F238E27FC236}">
                <a16:creationId xmlns:a16="http://schemas.microsoft.com/office/drawing/2014/main" id="{2F071D4F-1E92-DC6A-403A-DEA63A480042}"/>
              </a:ext>
            </a:extLst>
          </p:cNvPr>
          <p:cNvSpPr/>
          <p:nvPr/>
        </p:nvSpPr>
        <p:spPr>
          <a:xfrm>
            <a:off x="3406347" y="4718934"/>
            <a:ext cx="6526511" cy="447436"/>
          </a:xfrm>
          <a:prstGeom prst="wedgeRoundRectCallout">
            <a:avLst>
              <a:gd name="adj1" fmla="val -53116"/>
              <a:gd name="adj2" fmla="val -10949"/>
              <a:gd name="adj3" fmla="val 16667"/>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300" dirty="0">
                <a:solidFill>
                  <a:srgbClr val="002060"/>
                </a:solidFill>
              </a:rPr>
              <a:t>Du </a:t>
            </a:r>
            <a:r>
              <a:rPr lang="en-GB" sz="2300" dirty="0" err="1">
                <a:solidFill>
                  <a:srgbClr val="002060"/>
                </a:solidFill>
              </a:rPr>
              <a:t>möchtest</a:t>
            </a:r>
            <a:r>
              <a:rPr lang="en-GB" sz="2300" dirty="0">
                <a:solidFill>
                  <a:srgbClr val="002060"/>
                </a:solidFill>
              </a:rPr>
              <a:t> </a:t>
            </a:r>
            <a:r>
              <a:rPr lang="en-GB" sz="2300" dirty="0" err="1">
                <a:solidFill>
                  <a:srgbClr val="002060"/>
                </a:solidFill>
              </a:rPr>
              <a:t>keine</a:t>
            </a:r>
            <a:r>
              <a:rPr lang="en-GB" sz="2300" dirty="0">
                <a:solidFill>
                  <a:srgbClr val="002060"/>
                </a:solidFill>
              </a:rPr>
              <a:t> </a:t>
            </a:r>
            <a:r>
              <a:rPr lang="en-GB" sz="2300" dirty="0" err="1">
                <a:solidFill>
                  <a:srgbClr val="002060"/>
                </a:solidFill>
              </a:rPr>
              <a:t>Hausaufgabe</a:t>
            </a:r>
            <a:r>
              <a:rPr lang="en-GB" sz="2300" dirty="0">
                <a:solidFill>
                  <a:srgbClr val="002060"/>
                </a:solidFill>
              </a:rPr>
              <a:t> </a:t>
            </a:r>
            <a:r>
              <a:rPr lang="en-GB" sz="2300" dirty="0" err="1">
                <a:solidFill>
                  <a:srgbClr val="002060"/>
                </a:solidFill>
              </a:rPr>
              <a:t>machen</a:t>
            </a:r>
            <a:r>
              <a:rPr lang="en-GB" sz="2300" dirty="0">
                <a:solidFill>
                  <a:srgbClr val="002060"/>
                </a:solidFill>
              </a:rPr>
              <a:t>.</a:t>
            </a:r>
          </a:p>
        </p:txBody>
      </p:sp>
      <p:sp>
        <p:nvSpPr>
          <p:cNvPr id="54" name="Speech Bubble: Rectangle with Corners Rounded 53">
            <a:extLst>
              <a:ext uri="{FF2B5EF4-FFF2-40B4-BE49-F238E27FC236}">
                <a16:creationId xmlns:a16="http://schemas.microsoft.com/office/drawing/2014/main" id="{C0543406-3177-B92D-3BAE-1166595280DB}"/>
              </a:ext>
            </a:extLst>
          </p:cNvPr>
          <p:cNvSpPr/>
          <p:nvPr/>
        </p:nvSpPr>
        <p:spPr>
          <a:xfrm>
            <a:off x="3406347" y="5272686"/>
            <a:ext cx="6526511" cy="447436"/>
          </a:xfrm>
          <a:prstGeom prst="wedgeRoundRectCallout">
            <a:avLst>
              <a:gd name="adj1" fmla="val -53116"/>
              <a:gd name="adj2" fmla="val -10949"/>
              <a:gd name="adj3" fmla="val 16667"/>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rPr>
              <a:t>Du </a:t>
            </a:r>
            <a:r>
              <a:rPr lang="en-GB" sz="2400" dirty="0" err="1">
                <a:solidFill>
                  <a:srgbClr val="002060"/>
                </a:solidFill>
              </a:rPr>
              <a:t>möchtest</a:t>
            </a:r>
            <a:r>
              <a:rPr lang="en-GB" sz="2400" dirty="0">
                <a:solidFill>
                  <a:srgbClr val="002060"/>
                </a:solidFill>
              </a:rPr>
              <a:t> </a:t>
            </a:r>
            <a:r>
              <a:rPr lang="en-GB" sz="2400" dirty="0" err="1">
                <a:solidFill>
                  <a:srgbClr val="002060"/>
                </a:solidFill>
              </a:rPr>
              <a:t>montags</a:t>
            </a:r>
            <a:r>
              <a:rPr lang="en-GB" sz="2400" dirty="0">
                <a:solidFill>
                  <a:srgbClr val="002060"/>
                </a:solidFill>
              </a:rPr>
              <a:t> </a:t>
            </a:r>
            <a:r>
              <a:rPr lang="en-GB" sz="2400" dirty="0" err="1">
                <a:solidFill>
                  <a:srgbClr val="002060"/>
                </a:solidFill>
              </a:rPr>
              <a:t>nicht</a:t>
            </a:r>
            <a:r>
              <a:rPr lang="en-GB" sz="2400" dirty="0">
                <a:solidFill>
                  <a:srgbClr val="002060"/>
                </a:solidFill>
              </a:rPr>
              <a:t> </a:t>
            </a:r>
            <a:r>
              <a:rPr lang="en-GB" sz="2400" dirty="0" err="1">
                <a:solidFill>
                  <a:srgbClr val="002060"/>
                </a:solidFill>
              </a:rPr>
              <a:t>arbeiten</a:t>
            </a:r>
            <a:r>
              <a:rPr lang="en-GB" sz="2400" dirty="0">
                <a:solidFill>
                  <a:srgbClr val="002060"/>
                </a:solidFill>
              </a:rPr>
              <a:t>.</a:t>
            </a:r>
          </a:p>
        </p:txBody>
      </p:sp>
      <p:sp>
        <p:nvSpPr>
          <p:cNvPr id="55" name="Speech Bubble: Rectangle with Corners Rounded 54">
            <a:extLst>
              <a:ext uri="{FF2B5EF4-FFF2-40B4-BE49-F238E27FC236}">
                <a16:creationId xmlns:a16="http://schemas.microsoft.com/office/drawing/2014/main" id="{E702804D-9D70-AEB0-988F-5B2072532A68}"/>
              </a:ext>
            </a:extLst>
          </p:cNvPr>
          <p:cNvSpPr/>
          <p:nvPr/>
        </p:nvSpPr>
        <p:spPr>
          <a:xfrm>
            <a:off x="3406347" y="5826440"/>
            <a:ext cx="6526511" cy="447436"/>
          </a:xfrm>
          <a:prstGeom prst="wedgeRoundRectCallout">
            <a:avLst>
              <a:gd name="adj1" fmla="val -53116"/>
              <a:gd name="adj2" fmla="val -10949"/>
              <a:gd name="adj3" fmla="val 16667"/>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rPr>
              <a:t>Sie </a:t>
            </a:r>
            <a:r>
              <a:rPr lang="en-GB" sz="2400" dirty="0" err="1">
                <a:solidFill>
                  <a:srgbClr val="002060"/>
                </a:solidFill>
              </a:rPr>
              <a:t>möchte</a:t>
            </a:r>
            <a:r>
              <a:rPr lang="en-GB" sz="2400" dirty="0">
                <a:solidFill>
                  <a:srgbClr val="002060"/>
                </a:solidFill>
              </a:rPr>
              <a:t> </a:t>
            </a:r>
            <a:r>
              <a:rPr lang="en-GB" sz="2400" dirty="0" err="1">
                <a:solidFill>
                  <a:srgbClr val="002060"/>
                </a:solidFill>
              </a:rPr>
              <a:t>ein</a:t>
            </a:r>
            <a:r>
              <a:rPr lang="en-GB" sz="2400" dirty="0">
                <a:solidFill>
                  <a:srgbClr val="002060"/>
                </a:solidFill>
              </a:rPr>
              <a:t> Spiel </a:t>
            </a:r>
            <a:r>
              <a:rPr lang="en-GB" sz="2400" dirty="0" err="1">
                <a:solidFill>
                  <a:srgbClr val="002060"/>
                </a:solidFill>
              </a:rPr>
              <a:t>bekommen</a:t>
            </a:r>
            <a:r>
              <a:rPr lang="en-GB" sz="2400" dirty="0">
                <a:solidFill>
                  <a:srgbClr val="002060"/>
                </a:solidFill>
              </a:rPr>
              <a:t>.</a:t>
            </a:r>
          </a:p>
        </p:txBody>
      </p:sp>
      <p:pic>
        <p:nvPicPr>
          <p:cNvPr id="57" name="Picture 56" descr="A cartoon of a person with her arms crossed&#10;&#10;Description automatically generated">
            <a:extLst>
              <a:ext uri="{FF2B5EF4-FFF2-40B4-BE49-F238E27FC236}">
                <a16:creationId xmlns:a16="http://schemas.microsoft.com/office/drawing/2014/main" id="{2241C768-C389-C2C0-2EBC-CC14D67B84C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0528" y="1900280"/>
            <a:ext cx="2696904" cy="4664915"/>
          </a:xfrm>
          <a:prstGeom prst="rect">
            <a:avLst/>
          </a:prstGeom>
        </p:spPr>
      </p:pic>
      <p:sp>
        <p:nvSpPr>
          <p:cNvPr id="58" name="Rectangle 57">
            <a:extLst>
              <a:ext uri="{FF2B5EF4-FFF2-40B4-BE49-F238E27FC236}">
                <a16:creationId xmlns:a16="http://schemas.microsoft.com/office/drawing/2014/main" id="{C4BD48EF-7675-B463-225D-82A0D2256F02}"/>
              </a:ext>
            </a:extLst>
          </p:cNvPr>
          <p:cNvSpPr/>
          <p:nvPr/>
        </p:nvSpPr>
        <p:spPr>
          <a:xfrm>
            <a:off x="3406347" y="1992087"/>
            <a:ext cx="553005" cy="3636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a:t>
            </a:r>
          </a:p>
        </p:txBody>
      </p:sp>
      <p:pic>
        <p:nvPicPr>
          <p:cNvPr id="60" name="Picture 59" descr="A cartoon of a person&#10;&#10;Description automatically generated">
            <a:extLst>
              <a:ext uri="{FF2B5EF4-FFF2-40B4-BE49-F238E27FC236}">
                <a16:creationId xmlns:a16="http://schemas.microsoft.com/office/drawing/2014/main" id="{E76711A1-D474-4AEF-10E8-02CF19A94BFA}"/>
              </a:ext>
            </a:extLst>
          </p:cNvPr>
          <p:cNvPicPr>
            <a:picLocks noChangeAspect="1"/>
          </p:cNvPicPr>
          <p:nvPr/>
        </p:nvPicPr>
        <p:blipFill rotWithShape="1">
          <a:blip r:embed="rId17">
            <a:extLst>
              <a:ext uri="{28A0092B-C50C-407E-A947-70E740481C1C}">
                <a14:useLocalDpi xmlns:a14="http://schemas.microsoft.com/office/drawing/2010/main" val="0"/>
              </a:ext>
            </a:extLst>
          </a:blip>
          <a:srcRect b="75225"/>
          <a:stretch/>
        </p:blipFill>
        <p:spPr>
          <a:xfrm>
            <a:off x="9946110" y="1946722"/>
            <a:ext cx="477239" cy="450498"/>
          </a:xfrm>
          <a:prstGeom prst="ellipse">
            <a:avLst/>
          </a:prstGeom>
        </p:spPr>
      </p:pic>
      <p:sp>
        <p:nvSpPr>
          <p:cNvPr id="61" name="Rectangle 60">
            <a:extLst>
              <a:ext uri="{FF2B5EF4-FFF2-40B4-BE49-F238E27FC236}">
                <a16:creationId xmlns:a16="http://schemas.microsoft.com/office/drawing/2014/main" id="{55D241DD-CC7E-6FD6-7669-24AD921C66BB}"/>
              </a:ext>
            </a:extLst>
          </p:cNvPr>
          <p:cNvSpPr/>
          <p:nvPr/>
        </p:nvSpPr>
        <p:spPr>
          <a:xfrm>
            <a:off x="3406347" y="2547799"/>
            <a:ext cx="553005" cy="3636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a:t>
            </a:r>
          </a:p>
        </p:txBody>
      </p:sp>
      <p:sp>
        <p:nvSpPr>
          <p:cNvPr id="65" name="Rectangle 64">
            <a:extLst>
              <a:ext uri="{FF2B5EF4-FFF2-40B4-BE49-F238E27FC236}">
                <a16:creationId xmlns:a16="http://schemas.microsoft.com/office/drawing/2014/main" id="{55797551-E3C4-DCB8-15AC-63EA12355E60}"/>
              </a:ext>
            </a:extLst>
          </p:cNvPr>
          <p:cNvSpPr/>
          <p:nvPr/>
        </p:nvSpPr>
        <p:spPr>
          <a:xfrm>
            <a:off x="3433779" y="3103511"/>
            <a:ext cx="553005" cy="3636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a:t>
            </a:r>
          </a:p>
        </p:txBody>
      </p:sp>
      <p:sp>
        <p:nvSpPr>
          <p:cNvPr id="66" name="Rectangle 65">
            <a:extLst>
              <a:ext uri="{FF2B5EF4-FFF2-40B4-BE49-F238E27FC236}">
                <a16:creationId xmlns:a16="http://schemas.microsoft.com/office/drawing/2014/main" id="{1EF68EA2-0A43-CA70-9698-F521F32FFBDA}"/>
              </a:ext>
            </a:extLst>
          </p:cNvPr>
          <p:cNvSpPr/>
          <p:nvPr/>
        </p:nvSpPr>
        <p:spPr>
          <a:xfrm>
            <a:off x="3433779" y="3659223"/>
            <a:ext cx="553005" cy="3636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a:t>
            </a:r>
          </a:p>
        </p:txBody>
      </p:sp>
      <p:sp>
        <p:nvSpPr>
          <p:cNvPr id="67" name="Rectangle 66">
            <a:extLst>
              <a:ext uri="{FF2B5EF4-FFF2-40B4-BE49-F238E27FC236}">
                <a16:creationId xmlns:a16="http://schemas.microsoft.com/office/drawing/2014/main" id="{FE8435D8-8922-5A61-860A-DFDE21A6BFBF}"/>
              </a:ext>
            </a:extLst>
          </p:cNvPr>
          <p:cNvSpPr/>
          <p:nvPr/>
        </p:nvSpPr>
        <p:spPr>
          <a:xfrm>
            <a:off x="3433779" y="4214935"/>
            <a:ext cx="553005" cy="3636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a:t>
            </a:r>
          </a:p>
        </p:txBody>
      </p:sp>
      <p:sp>
        <p:nvSpPr>
          <p:cNvPr id="68" name="Rectangle 67">
            <a:extLst>
              <a:ext uri="{FF2B5EF4-FFF2-40B4-BE49-F238E27FC236}">
                <a16:creationId xmlns:a16="http://schemas.microsoft.com/office/drawing/2014/main" id="{77A54B7D-6018-A73F-55A8-F44C11975210}"/>
              </a:ext>
            </a:extLst>
          </p:cNvPr>
          <p:cNvSpPr/>
          <p:nvPr/>
        </p:nvSpPr>
        <p:spPr>
          <a:xfrm>
            <a:off x="3433779" y="4770647"/>
            <a:ext cx="553005" cy="3636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a:t>
            </a:r>
          </a:p>
        </p:txBody>
      </p:sp>
      <p:sp>
        <p:nvSpPr>
          <p:cNvPr id="69" name="Rectangle 68">
            <a:extLst>
              <a:ext uri="{FF2B5EF4-FFF2-40B4-BE49-F238E27FC236}">
                <a16:creationId xmlns:a16="http://schemas.microsoft.com/office/drawing/2014/main" id="{12BD259E-1C0F-3121-8009-6DC105C7DDC4}"/>
              </a:ext>
            </a:extLst>
          </p:cNvPr>
          <p:cNvSpPr/>
          <p:nvPr/>
        </p:nvSpPr>
        <p:spPr>
          <a:xfrm>
            <a:off x="3433779" y="5326359"/>
            <a:ext cx="553005" cy="3636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a:t>
            </a:r>
          </a:p>
        </p:txBody>
      </p:sp>
      <p:sp>
        <p:nvSpPr>
          <p:cNvPr id="70" name="Rectangle 69">
            <a:extLst>
              <a:ext uri="{FF2B5EF4-FFF2-40B4-BE49-F238E27FC236}">
                <a16:creationId xmlns:a16="http://schemas.microsoft.com/office/drawing/2014/main" id="{282DB803-C6CA-EC20-6CB1-3DFC004FA9E5}"/>
              </a:ext>
            </a:extLst>
          </p:cNvPr>
          <p:cNvSpPr/>
          <p:nvPr/>
        </p:nvSpPr>
        <p:spPr>
          <a:xfrm>
            <a:off x="3433779" y="5882071"/>
            <a:ext cx="553005" cy="3636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a:t>
            </a:r>
          </a:p>
        </p:txBody>
      </p:sp>
      <p:pic>
        <p:nvPicPr>
          <p:cNvPr id="72" name="Picture 71" descr="A cartoon of a person&#10;&#10;Description automatically generated">
            <a:extLst>
              <a:ext uri="{FF2B5EF4-FFF2-40B4-BE49-F238E27FC236}">
                <a16:creationId xmlns:a16="http://schemas.microsoft.com/office/drawing/2014/main" id="{05A1634F-6249-5810-BCD9-3C80E289D351}"/>
              </a:ext>
            </a:extLst>
          </p:cNvPr>
          <p:cNvPicPr>
            <a:picLocks noChangeAspect="1"/>
          </p:cNvPicPr>
          <p:nvPr/>
        </p:nvPicPr>
        <p:blipFill rotWithShape="1">
          <a:blip r:embed="rId18">
            <a:extLst>
              <a:ext uri="{28A0092B-C50C-407E-A947-70E740481C1C}">
                <a14:useLocalDpi xmlns:a14="http://schemas.microsoft.com/office/drawing/2010/main" val="0"/>
              </a:ext>
            </a:extLst>
          </a:blip>
          <a:srcRect b="20248"/>
          <a:stretch/>
        </p:blipFill>
        <p:spPr>
          <a:xfrm>
            <a:off x="9946110" y="2518277"/>
            <a:ext cx="427253" cy="415575"/>
          </a:xfrm>
          <a:prstGeom prst="ellipse">
            <a:avLst/>
          </a:prstGeom>
        </p:spPr>
      </p:pic>
      <p:pic>
        <p:nvPicPr>
          <p:cNvPr id="73" name="Picture 72" descr="A cartoon of a person&#10;&#10;Description automatically generated">
            <a:extLst>
              <a:ext uri="{FF2B5EF4-FFF2-40B4-BE49-F238E27FC236}">
                <a16:creationId xmlns:a16="http://schemas.microsoft.com/office/drawing/2014/main" id="{12A1DA1A-261F-AB29-CB5D-246FB636CCEB}"/>
              </a:ext>
            </a:extLst>
          </p:cNvPr>
          <p:cNvPicPr>
            <a:picLocks noChangeAspect="1"/>
          </p:cNvPicPr>
          <p:nvPr/>
        </p:nvPicPr>
        <p:blipFill rotWithShape="1">
          <a:blip r:embed="rId18">
            <a:extLst>
              <a:ext uri="{28A0092B-C50C-407E-A947-70E740481C1C}">
                <a14:useLocalDpi xmlns:a14="http://schemas.microsoft.com/office/drawing/2010/main" val="0"/>
              </a:ext>
            </a:extLst>
          </a:blip>
          <a:srcRect b="20248"/>
          <a:stretch/>
        </p:blipFill>
        <p:spPr>
          <a:xfrm>
            <a:off x="9946110" y="3054909"/>
            <a:ext cx="427253" cy="415575"/>
          </a:xfrm>
          <a:prstGeom prst="ellipse">
            <a:avLst/>
          </a:prstGeom>
        </p:spPr>
      </p:pic>
      <p:pic>
        <p:nvPicPr>
          <p:cNvPr id="74" name="Picture 73" descr="A cartoon of a person&#10;&#10;Description automatically generated">
            <a:extLst>
              <a:ext uri="{FF2B5EF4-FFF2-40B4-BE49-F238E27FC236}">
                <a16:creationId xmlns:a16="http://schemas.microsoft.com/office/drawing/2014/main" id="{2D6AC7C2-3E79-CDAC-C5CC-37BD7EE085F8}"/>
              </a:ext>
            </a:extLst>
          </p:cNvPr>
          <p:cNvPicPr>
            <a:picLocks noChangeAspect="1"/>
          </p:cNvPicPr>
          <p:nvPr/>
        </p:nvPicPr>
        <p:blipFill rotWithShape="1">
          <a:blip r:embed="rId17">
            <a:extLst>
              <a:ext uri="{28A0092B-C50C-407E-A947-70E740481C1C}">
                <a14:useLocalDpi xmlns:a14="http://schemas.microsoft.com/office/drawing/2010/main" val="0"/>
              </a:ext>
            </a:extLst>
          </a:blip>
          <a:srcRect b="75225"/>
          <a:stretch/>
        </p:blipFill>
        <p:spPr>
          <a:xfrm>
            <a:off x="9946110" y="3591541"/>
            <a:ext cx="477239" cy="450498"/>
          </a:xfrm>
          <a:prstGeom prst="ellipse">
            <a:avLst/>
          </a:prstGeom>
        </p:spPr>
      </p:pic>
      <p:pic>
        <p:nvPicPr>
          <p:cNvPr id="75" name="Picture 74" descr="A cartoon of a person&#10;&#10;Description automatically generated">
            <a:extLst>
              <a:ext uri="{FF2B5EF4-FFF2-40B4-BE49-F238E27FC236}">
                <a16:creationId xmlns:a16="http://schemas.microsoft.com/office/drawing/2014/main" id="{B7BC77B7-B895-30A6-D36F-930B1A671E8F}"/>
              </a:ext>
            </a:extLst>
          </p:cNvPr>
          <p:cNvPicPr>
            <a:picLocks noChangeAspect="1"/>
          </p:cNvPicPr>
          <p:nvPr/>
        </p:nvPicPr>
        <p:blipFill rotWithShape="1">
          <a:blip r:embed="rId18">
            <a:extLst>
              <a:ext uri="{28A0092B-C50C-407E-A947-70E740481C1C}">
                <a14:useLocalDpi xmlns:a14="http://schemas.microsoft.com/office/drawing/2010/main" val="0"/>
              </a:ext>
            </a:extLst>
          </a:blip>
          <a:srcRect b="20248"/>
          <a:stretch/>
        </p:blipFill>
        <p:spPr>
          <a:xfrm>
            <a:off x="9946110" y="4163096"/>
            <a:ext cx="427253" cy="415575"/>
          </a:xfrm>
          <a:prstGeom prst="ellipse">
            <a:avLst/>
          </a:prstGeom>
        </p:spPr>
      </p:pic>
      <p:pic>
        <p:nvPicPr>
          <p:cNvPr id="76" name="Picture 75" descr="A cartoon of a person&#10;&#10;Description automatically generated">
            <a:extLst>
              <a:ext uri="{FF2B5EF4-FFF2-40B4-BE49-F238E27FC236}">
                <a16:creationId xmlns:a16="http://schemas.microsoft.com/office/drawing/2014/main" id="{26F850DA-B32C-CD8B-7258-1109A0558A83}"/>
              </a:ext>
            </a:extLst>
          </p:cNvPr>
          <p:cNvPicPr>
            <a:picLocks noChangeAspect="1"/>
          </p:cNvPicPr>
          <p:nvPr/>
        </p:nvPicPr>
        <p:blipFill rotWithShape="1">
          <a:blip r:embed="rId17">
            <a:extLst>
              <a:ext uri="{28A0092B-C50C-407E-A947-70E740481C1C}">
                <a14:useLocalDpi xmlns:a14="http://schemas.microsoft.com/office/drawing/2010/main" val="0"/>
              </a:ext>
            </a:extLst>
          </a:blip>
          <a:srcRect b="75225"/>
          <a:stretch/>
        </p:blipFill>
        <p:spPr>
          <a:xfrm>
            <a:off x="9946110" y="4699728"/>
            <a:ext cx="477239" cy="450498"/>
          </a:xfrm>
          <a:prstGeom prst="ellipse">
            <a:avLst/>
          </a:prstGeom>
        </p:spPr>
      </p:pic>
      <p:pic>
        <p:nvPicPr>
          <p:cNvPr id="77" name="Picture 76" descr="A cartoon of a person&#10;&#10;Description automatically generated">
            <a:extLst>
              <a:ext uri="{FF2B5EF4-FFF2-40B4-BE49-F238E27FC236}">
                <a16:creationId xmlns:a16="http://schemas.microsoft.com/office/drawing/2014/main" id="{C6EFBA4B-FC63-DBEF-2A87-D7E89FAB0700}"/>
              </a:ext>
            </a:extLst>
          </p:cNvPr>
          <p:cNvPicPr>
            <a:picLocks noChangeAspect="1"/>
          </p:cNvPicPr>
          <p:nvPr/>
        </p:nvPicPr>
        <p:blipFill rotWithShape="1">
          <a:blip r:embed="rId17">
            <a:extLst>
              <a:ext uri="{28A0092B-C50C-407E-A947-70E740481C1C}">
                <a14:useLocalDpi xmlns:a14="http://schemas.microsoft.com/office/drawing/2010/main" val="0"/>
              </a:ext>
            </a:extLst>
          </a:blip>
          <a:srcRect b="75225"/>
          <a:stretch/>
        </p:blipFill>
        <p:spPr>
          <a:xfrm>
            <a:off x="9946110" y="5271283"/>
            <a:ext cx="477239" cy="450498"/>
          </a:xfrm>
          <a:prstGeom prst="ellipse">
            <a:avLst/>
          </a:prstGeom>
        </p:spPr>
      </p:pic>
      <p:pic>
        <p:nvPicPr>
          <p:cNvPr id="78" name="Picture 77" descr="A cartoon of a person&#10;&#10;Description automatically generated">
            <a:extLst>
              <a:ext uri="{FF2B5EF4-FFF2-40B4-BE49-F238E27FC236}">
                <a16:creationId xmlns:a16="http://schemas.microsoft.com/office/drawing/2014/main" id="{211127EB-3D23-3720-79E3-5DDA8468AA91}"/>
              </a:ext>
            </a:extLst>
          </p:cNvPr>
          <p:cNvPicPr>
            <a:picLocks noChangeAspect="1"/>
          </p:cNvPicPr>
          <p:nvPr/>
        </p:nvPicPr>
        <p:blipFill rotWithShape="1">
          <a:blip r:embed="rId18">
            <a:extLst>
              <a:ext uri="{28A0092B-C50C-407E-A947-70E740481C1C}">
                <a14:useLocalDpi xmlns:a14="http://schemas.microsoft.com/office/drawing/2010/main" val="0"/>
              </a:ext>
            </a:extLst>
          </a:blip>
          <a:srcRect b="20248"/>
          <a:stretch/>
        </p:blipFill>
        <p:spPr>
          <a:xfrm>
            <a:off x="9946110" y="5842836"/>
            <a:ext cx="427253" cy="415575"/>
          </a:xfrm>
          <a:prstGeom prst="ellipse">
            <a:avLst/>
          </a:prstGeom>
        </p:spPr>
      </p:pic>
      <p:pic>
        <p:nvPicPr>
          <p:cNvPr id="79" name="Picture 78" descr="Icon&#10;&#10;Description automatically generated">
            <a:extLst>
              <a:ext uri="{FF2B5EF4-FFF2-40B4-BE49-F238E27FC236}">
                <a16:creationId xmlns:a16="http://schemas.microsoft.com/office/drawing/2014/main" id="{FBEAB520-0B41-BBEB-8AD6-8A19A8101FEF}"/>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r="50000"/>
          <a:stretch/>
        </p:blipFill>
        <p:spPr>
          <a:xfrm>
            <a:off x="10428399" y="1913311"/>
            <a:ext cx="517321" cy="517320"/>
          </a:xfrm>
          <a:prstGeom prst="rect">
            <a:avLst/>
          </a:prstGeom>
        </p:spPr>
      </p:pic>
      <p:sp>
        <p:nvSpPr>
          <p:cNvPr id="80" name="Multiplication Sign 79">
            <a:extLst>
              <a:ext uri="{FF2B5EF4-FFF2-40B4-BE49-F238E27FC236}">
                <a16:creationId xmlns:a16="http://schemas.microsoft.com/office/drawing/2014/main" id="{43D58344-47D7-503D-A76E-EA768418E538}"/>
              </a:ext>
            </a:extLst>
          </p:cNvPr>
          <p:cNvSpPr/>
          <p:nvPr/>
        </p:nvSpPr>
        <p:spPr>
          <a:xfrm>
            <a:off x="10448440" y="2466585"/>
            <a:ext cx="477239" cy="510857"/>
          </a:xfrm>
          <a:prstGeom prst="mathMultiply">
            <a:avLst>
              <a:gd name="adj1" fmla="val 17596"/>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Multiplication Sign 80">
            <a:extLst>
              <a:ext uri="{FF2B5EF4-FFF2-40B4-BE49-F238E27FC236}">
                <a16:creationId xmlns:a16="http://schemas.microsoft.com/office/drawing/2014/main" id="{43CB4202-9B46-E1BA-2E6B-341DBF3FD648}"/>
              </a:ext>
            </a:extLst>
          </p:cNvPr>
          <p:cNvSpPr/>
          <p:nvPr/>
        </p:nvSpPr>
        <p:spPr>
          <a:xfrm>
            <a:off x="10448440" y="3013396"/>
            <a:ext cx="477239" cy="510857"/>
          </a:xfrm>
          <a:prstGeom prst="mathMultiply">
            <a:avLst>
              <a:gd name="adj1" fmla="val 17596"/>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4" name="Picture 83" descr="Icon&#10;&#10;Description automatically generated">
            <a:extLst>
              <a:ext uri="{FF2B5EF4-FFF2-40B4-BE49-F238E27FC236}">
                <a16:creationId xmlns:a16="http://schemas.microsoft.com/office/drawing/2014/main" id="{CF87775C-E224-B463-7F24-A8801F080568}"/>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r="50000"/>
          <a:stretch/>
        </p:blipFill>
        <p:spPr>
          <a:xfrm>
            <a:off x="10428399" y="3560207"/>
            <a:ext cx="517321" cy="517320"/>
          </a:xfrm>
          <a:prstGeom prst="rect">
            <a:avLst/>
          </a:prstGeom>
        </p:spPr>
      </p:pic>
      <p:pic>
        <p:nvPicPr>
          <p:cNvPr id="85" name="Picture 84" descr="Icon&#10;&#10;Description automatically generated">
            <a:extLst>
              <a:ext uri="{FF2B5EF4-FFF2-40B4-BE49-F238E27FC236}">
                <a16:creationId xmlns:a16="http://schemas.microsoft.com/office/drawing/2014/main" id="{96D4DC02-BBA0-2C98-5D4D-13AB0DAEADF5}"/>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r="50000"/>
          <a:stretch/>
        </p:blipFill>
        <p:spPr>
          <a:xfrm>
            <a:off x="10428399" y="4113481"/>
            <a:ext cx="517321" cy="517320"/>
          </a:xfrm>
          <a:prstGeom prst="rect">
            <a:avLst/>
          </a:prstGeom>
        </p:spPr>
      </p:pic>
      <p:pic>
        <p:nvPicPr>
          <p:cNvPr id="86" name="Picture 85" descr="Icon&#10;&#10;Description automatically generated">
            <a:extLst>
              <a:ext uri="{FF2B5EF4-FFF2-40B4-BE49-F238E27FC236}">
                <a16:creationId xmlns:a16="http://schemas.microsoft.com/office/drawing/2014/main" id="{77B8E379-E0C3-8A7C-5828-83581E9BDEEB}"/>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r="50000"/>
          <a:stretch/>
        </p:blipFill>
        <p:spPr>
          <a:xfrm>
            <a:off x="10428399" y="5760380"/>
            <a:ext cx="517321" cy="517320"/>
          </a:xfrm>
          <a:prstGeom prst="rect">
            <a:avLst/>
          </a:prstGeom>
        </p:spPr>
      </p:pic>
      <p:sp>
        <p:nvSpPr>
          <p:cNvPr id="87" name="Multiplication Sign 86">
            <a:extLst>
              <a:ext uri="{FF2B5EF4-FFF2-40B4-BE49-F238E27FC236}">
                <a16:creationId xmlns:a16="http://schemas.microsoft.com/office/drawing/2014/main" id="{BF0CF9B2-EA07-6DEB-17AA-73D24845FF8B}"/>
              </a:ext>
            </a:extLst>
          </p:cNvPr>
          <p:cNvSpPr/>
          <p:nvPr/>
        </p:nvSpPr>
        <p:spPr>
          <a:xfrm>
            <a:off x="10448440" y="4666755"/>
            <a:ext cx="477239" cy="510857"/>
          </a:xfrm>
          <a:prstGeom prst="mathMultiply">
            <a:avLst>
              <a:gd name="adj1" fmla="val 17596"/>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Multiplication Sign 87">
            <a:extLst>
              <a:ext uri="{FF2B5EF4-FFF2-40B4-BE49-F238E27FC236}">
                <a16:creationId xmlns:a16="http://schemas.microsoft.com/office/drawing/2014/main" id="{BE8CC4CC-9AD5-D283-C5D9-C8B5779E5BFC}"/>
              </a:ext>
            </a:extLst>
          </p:cNvPr>
          <p:cNvSpPr/>
          <p:nvPr/>
        </p:nvSpPr>
        <p:spPr>
          <a:xfrm>
            <a:off x="10448440" y="5213566"/>
            <a:ext cx="477239" cy="510857"/>
          </a:xfrm>
          <a:prstGeom prst="mathMultiply">
            <a:avLst>
              <a:gd name="adj1" fmla="val 17596"/>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T3_W6_9.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4" name="T3_W6_9.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5"/>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5" name="T3_W6_9.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6"/>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6" name="T3_W6_9.5.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67"/>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7" name="T3_W6_9.6.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8" name="T3_W6_9.7.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69"/>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9" name="T3_W6_9.8.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70"/>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10" name="T3_W6_9.9.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7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8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8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8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8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8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8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8" grpId="0" animBg="1"/>
      <p:bldP spid="61" grpId="0" animBg="1"/>
      <p:bldP spid="65" grpId="0" animBg="1"/>
      <p:bldP spid="66" grpId="0" animBg="1"/>
      <p:bldP spid="67" grpId="0" animBg="1"/>
      <p:bldP spid="68" grpId="0" animBg="1"/>
      <p:bldP spid="69" grpId="0" animBg="1"/>
      <p:bldP spid="70" grpId="0" animBg="1"/>
      <p:bldP spid="80" grpId="0" animBg="1"/>
      <p:bldP spid="81" grpId="0" animBg="1"/>
      <p:bldP spid="87" grpId="0" animBg="1"/>
      <p:bldP spid="88"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2268</Words>
  <Application>Microsoft Office PowerPoint</Application>
  <PresentationFormat>Widescreen</PresentationFormat>
  <Paragraphs>312</Paragraphs>
  <Slides>12</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Century gothic</vt:lpstr>
      <vt:lpstr>Century gothic</vt:lpstr>
      <vt:lpstr>Modern Love</vt:lpstr>
      <vt:lpstr>Symbol</vt:lpstr>
      <vt:lpstr>Wingdings</vt:lpstr>
      <vt:lpstr>1_Office Theme</vt:lpstr>
      <vt:lpstr>Talking about activities and events</vt:lpstr>
      <vt:lpstr>aussprechen</vt:lpstr>
      <vt:lpstr>aussprechen</vt:lpstr>
      <vt:lpstr>aussprechen</vt:lpstr>
      <vt:lpstr>Vokabeln</vt:lpstr>
      <vt:lpstr>Vokabeln</vt:lpstr>
      <vt:lpstr>PowerPoint Presentation</vt:lpstr>
      <vt:lpstr>PowerPoint Presentation</vt:lpstr>
      <vt:lpstr>lesen</vt:lpstr>
      <vt:lpstr>hören</vt:lpstr>
      <vt:lpstr>Kultur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Charlotte Moss</cp:lastModifiedBy>
  <cp:revision>43</cp:revision>
  <dcterms:created xsi:type="dcterms:W3CDTF">2021-07-02T19:27:01Z</dcterms:created>
  <dcterms:modified xsi:type="dcterms:W3CDTF">2024-03-01T14:51:12Z</dcterms:modified>
</cp:coreProperties>
</file>