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926" r:id="rId3"/>
    <p:sldId id="927" r:id="rId4"/>
    <p:sldId id="403" r:id="rId5"/>
    <p:sldId id="941" r:id="rId6"/>
    <p:sldId id="958" r:id="rId7"/>
    <p:sldId id="942" r:id="rId8"/>
    <p:sldId id="928" r:id="rId9"/>
    <p:sldId id="931" r:id="rId10"/>
    <p:sldId id="932" r:id="rId11"/>
    <p:sldId id="959" r:id="rId12"/>
    <p:sldId id="952" r:id="rId13"/>
    <p:sldId id="953" r:id="rId14"/>
    <p:sldId id="957" r:id="rId15"/>
    <p:sldId id="954" r:id="rId16"/>
    <p:sldId id="955" r:id="rId17"/>
    <p:sldId id="956" r:id="rId18"/>
    <p:sldId id="9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115076"/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2264A-82FF-4CBD-8D1B-34B07689C221}" v="2" dt="2024-03-04T16:27:12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73890" autoAdjust="0"/>
  </p:normalViewPr>
  <p:slideViewPr>
    <p:cSldViewPr snapToGrid="0">
      <p:cViewPr varScale="1">
        <p:scale>
          <a:sx n="75" d="100"/>
          <a:sy n="75" d="100"/>
        </p:scale>
        <p:origin x="39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3622264A-82FF-4CBD-8D1B-34B07689C221}"/>
    <pc:docChg chg="undo custSel modSld">
      <pc:chgData name="Charlotte Moss" userId="17b589c9-cb67-41ed-a894-f82ca12b573d" providerId="ADAL" clId="{3622264A-82FF-4CBD-8D1B-34B07689C221}" dt="2024-03-04T16:27:39.266" v="11" actId="6549"/>
      <pc:docMkLst>
        <pc:docMk/>
      </pc:docMkLst>
      <pc:sldChg chg="modAnim">
        <pc:chgData name="Charlotte Moss" userId="17b589c9-cb67-41ed-a894-f82ca12b573d" providerId="ADAL" clId="{3622264A-82FF-4CBD-8D1B-34B07689C221}" dt="2024-03-04T16:27:12.556" v="1"/>
        <pc:sldMkLst>
          <pc:docMk/>
          <pc:sldMk cId="1200752957" sldId="941"/>
        </pc:sldMkLst>
      </pc:sldChg>
      <pc:sldChg chg="modSp mod">
        <pc:chgData name="Charlotte Moss" userId="17b589c9-cb67-41ed-a894-f82ca12b573d" providerId="ADAL" clId="{3622264A-82FF-4CBD-8D1B-34B07689C221}" dt="2024-03-04T16:27:39.266" v="11" actId="6549"/>
        <pc:sldMkLst>
          <pc:docMk/>
          <pc:sldMk cId="1826145164" sldId="958"/>
        </pc:sldMkLst>
        <pc:spChg chg="mod">
          <ac:chgData name="Charlotte Moss" userId="17b589c9-cb67-41ed-a894-f82ca12b573d" providerId="ADAL" clId="{3622264A-82FF-4CBD-8D1B-34B07689C221}" dt="2024-03-04T16:27:39.266" v="11" actId="6549"/>
          <ac:spMkLst>
            <pc:docMk/>
            <pc:sldMk cId="1826145164" sldId="958"/>
            <ac:spMk id="3" creationId="{6DC42178-501A-44BF-9149-1C679CF372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[844] sie [7] Brief [838] frei [318] ein [5] klein [114] sein [3] allein [258]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Familie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[329]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Mutter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[218]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Opa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[2276]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Vater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[232]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ihr</a:t>
            </a:r>
            <a:r>
              <a:rPr lang="de-DE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[27]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lieb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[897]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müde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[2000]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ruhig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[991]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sein</a:t>
            </a:r>
            <a:r>
              <a:rPr lang="de-DE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Januar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[1052]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Februar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[1093]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März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[987] April [1004] Mai [1048]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[1148] Juli [1544] August [1929] September [1035]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Oktober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[1223] November [1273]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Dezember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[1527] Monat [316] Plan [954]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wann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[647]</a:t>
            </a:r>
            <a:r>
              <a:rPr lang="en-GB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Nummer [806] null [1680] eins [774] zwei [70] drei [106] vier [200] fünf [274] sechs [428] sieben [611] acht [645] neun [1053] zehn [333] elf [1507] zwölf [1080] es gibt [n/a]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possessive adjectives ‘sein’ and ‘</a:t>
            </a:r>
            <a:r>
              <a:rPr lang="en-GB" sz="1200" b="0" strike="noStrike" spc="-1" dirty="0" err="1">
                <a:latin typeface="Arial"/>
              </a:rPr>
              <a:t>ihr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3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‘sein’ and ‘seine’ and relate them to the gender of previously taught nouns and nouns taught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pupils need to listen out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and decide which thing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talking about,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based on gender.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Click on the example audio button to hear an example sentence. Click to reveal the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Complete the exercise and then click to reveal the 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Fahrrad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[Karte].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sein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[Spiel].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es seine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[Ball]?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sein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Butterbrot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(6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‘sein’ and ‘seine’ and relate them to the gender of previously taught nouns and nouns taught this lesson; to practise recognition of present tense weak verbs.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the scenario and that pupils are going to make decisions about who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is talking about and which noun is needed to complete each sentence, and then translate each sentence.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Work through the first slide together as a class. Prompt pupils using the call-outs and click to reveal the correct person (Gabriel or Mariem) and correct noun. Elicit the translation: click to reveal the answer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in the green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call-out.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the following 5 slides, pupils note down G or M for the person they think is correct and A or B for the noun they think is correct and discuss the translation of the whole sentence in pairs.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 slide by slide.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96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80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[3/6]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63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[4/6]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4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[5/6]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6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[6/6]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56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7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ie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in a listening activity.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Explain the task. Pupils</a:t>
            </a:r>
            <a:r>
              <a:rPr lang="en-GB" baseline="0" dirty="0"/>
              <a:t> </a:t>
            </a:r>
            <a:r>
              <a:rPr lang="en-GB" dirty="0"/>
              <a:t>are going to hear six sentences which contain a mixture</a:t>
            </a:r>
            <a:r>
              <a:rPr lang="en-GB" baseline="0" dirty="0"/>
              <a:t> of [</a:t>
            </a:r>
            <a:r>
              <a:rPr lang="en-GB" baseline="0" dirty="0" err="1"/>
              <a:t>ei</a:t>
            </a:r>
            <a:r>
              <a:rPr lang="en-GB" baseline="0" dirty="0"/>
              <a:t>] and [</a:t>
            </a:r>
            <a:r>
              <a:rPr lang="en-GB" baseline="0" dirty="0" err="1"/>
              <a:t>ie</a:t>
            </a:r>
            <a:r>
              <a:rPr lang="en-GB" baseline="0" dirty="0"/>
              <a:t>] sounds.</a:t>
            </a:r>
          </a:p>
          <a:p>
            <a:pPr marL="228600" indent="-228600">
              <a:buAutoNum type="arabicPeriod"/>
            </a:pPr>
            <a:r>
              <a:rPr lang="en-GB" baseline="0" dirty="0"/>
              <a:t>For each sentence they hear, pupils count the number of times they hear each SSC, noting down their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To aid comprehension, click to reveal a gloss box for the unknown word.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sein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Lieblingsspiel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Das Papier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bleibt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weiß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arbeitet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hier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freitags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und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dienstags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Marie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einen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Brief.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das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einfacher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Preis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Spieler? Zwei?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Drei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?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 err="1"/>
              <a:t>wie</a:t>
            </a:r>
            <a:r>
              <a:rPr lang="en-GB" baseline="0" dirty="0"/>
              <a:t> </a:t>
            </a:r>
            <a:r>
              <a:rPr lang="en-GB" baseline="0" dirty="0" err="1"/>
              <a:t>viele</a:t>
            </a:r>
            <a:r>
              <a:rPr lang="en-GB" baseline="0" dirty="0"/>
              <a:t> [N/A]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 German word. Click again for the English translation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make each English word disappear. Pupils recall the English.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make each German word disappear. Pupils recall the German.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provide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further practice of this week’s vocabulary and to recap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dein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Dieter are talking about their family.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first speech bubble. Click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to hear what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says while students read along.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Repeat for a further 4 speech bubbles.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9.wav"/><Relationship Id="rId18" Type="http://schemas.openxmlformats.org/officeDocument/2006/relationships/image" Target="../media/image20.png"/><Relationship Id="rId26" Type="http://schemas.openxmlformats.org/officeDocument/2006/relationships/image" Target="../media/image35.png"/><Relationship Id="rId39" Type="http://schemas.openxmlformats.org/officeDocument/2006/relationships/image" Target="../media/image48.png"/><Relationship Id="rId21" Type="http://schemas.openxmlformats.org/officeDocument/2006/relationships/image" Target="../media/image18.png"/><Relationship Id="rId34" Type="http://schemas.openxmlformats.org/officeDocument/2006/relationships/image" Target="../media/image43.png"/><Relationship Id="rId42" Type="http://schemas.openxmlformats.org/officeDocument/2006/relationships/image" Target="../media/image21.gif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2.wav"/><Relationship Id="rId20" Type="http://schemas.openxmlformats.org/officeDocument/2006/relationships/audio" Target="../media/audio24.wav"/><Relationship Id="rId29" Type="http://schemas.openxmlformats.org/officeDocument/2006/relationships/image" Target="../media/image38.png"/><Relationship Id="rId41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image" Target="../media/image33.gif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image" Target="../media/image32.gif"/><Relationship Id="rId28" Type="http://schemas.openxmlformats.org/officeDocument/2006/relationships/image" Target="../media/image37.png"/><Relationship Id="rId36" Type="http://schemas.openxmlformats.org/officeDocument/2006/relationships/image" Target="../media/image45.jpeg"/><Relationship Id="rId10" Type="http://schemas.openxmlformats.org/officeDocument/2006/relationships/audio" Target="../media/audio16.wav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19.sv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jpeg"/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image" Target="../media/image34.png"/><Relationship Id="rId33" Type="http://schemas.openxmlformats.org/officeDocument/2006/relationships/image" Target="../media/image42.jpeg"/><Relationship Id="rId38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19.svg"/><Relationship Id="rId10" Type="http://schemas.openxmlformats.org/officeDocument/2006/relationships/image" Target="../media/image51.png"/><Relationship Id="rId4" Type="http://schemas.openxmlformats.org/officeDocument/2006/relationships/image" Target="../media/image1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19.sv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19.svg"/><Relationship Id="rId10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9.sv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image" Target="../media/image17.png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image" Target="../media/image4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gif"/><Relationship Id="rId11" Type="http://schemas.openxmlformats.org/officeDocument/2006/relationships/image" Target="../media/image24.png"/><Relationship Id="rId5" Type="http://schemas.openxmlformats.org/officeDocument/2006/relationships/image" Target="../media/image2.gif"/><Relationship Id="rId10" Type="http://schemas.openxmlformats.org/officeDocument/2006/relationships/image" Target="../media/image23.jpeg"/><Relationship Id="rId4" Type="http://schemas.openxmlformats.org/officeDocument/2006/relationships/image" Target="../media/image19.sv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8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image" Target="../media/image3.gif"/><Relationship Id="rId10" Type="http://schemas.openxmlformats.org/officeDocument/2006/relationships/image" Target="../media/image30.gif"/><Relationship Id="rId4" Type="http://schemas.openxmlformats.org/officeDocument/2006/relationships/image" Target="../media/image2.gif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sein,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</a:t>
            </a:r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7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062A2C-A075-6ABF-B0FE-7FC71639E6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"/>
          <a:stretch/>
        </p:blipFill>
        <p:spPr>
          <a:xfrm>
            <a:off x="25016" y="2234499"/>
            <a:ext cx="1675775" cy="271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F091C-6234-2FD8-34EC-62031C94A2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7" b="34039"/>
          <a:stretch/>
        </p:blipFill>
        <p:spPr>
          <a:xfrm>
            <a:off x="2353492" y="2131250"/>
            <a:ext cx="1902591" cy="28157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EDDF77-5679-E1FD-7D66-F898395CB5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4"/>
          <a:stretch/>
        </p:blipFill>
        <p:spPr>
          <a:xfrm>
            <a:off x="916723" y="2645455"/>
            <a:ext cx="1546780" cy="2301544"/>
          </a:xfrm>
          <a:prstGeom prst="rect">
            <a:avLst/>
          </a:prstGeom>
        </p:spPr>
      </p:pic>
      <p:pic>
        <p:nvPicPr>
          <p:cNvPr id="17" name="Picture 1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64220DE-9D32-9848-62F6-1C0965998B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83"/>
          <a:stretch/>
        </p:blipFill>
        <p:spPr>
          <a:xfrm>
            <a:off x="1404060" y="2817257"/>
            <a:ext cx="1899618" cy="21297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‘his’ use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693392" y="233067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769167" y="287492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292377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133639" y="2322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133639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house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‘her’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‘sein’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799913" y="2334498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427185" y="506483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276427" y="503632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276427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house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530596" y="5068123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365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463" y="117579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032385" y="2107929"/>
          <a:ext cx="6895463" cy="4344480"/>
        </p:xfrm>
        <a:graphic>
          <a:graphicData uri="http://schemas.openxmlformats.org/drawingml/2006/table">
            <a:tbl>
              <a:tblPr/>
              <a:tblGrid>
                <a:gridCol w="3325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Masculine/</a:t>
                      </a:r>
                      <a:r>
                        <a:rPr lang="en-GB" sz="28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Neuter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Feminine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Fahrrad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Hausaufgabe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Papier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Karte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Spiel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Liste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Preis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Jacke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Uhr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Ball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Nummer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Butterbrot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Geschichte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20585" y="2122879"/>
          <a:ext cx="695520" cy="4329531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5022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09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5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56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10" name="T3_W7_11.3B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6865" y="30995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11" name="T3_W7_11.4B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6865" y="3604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2" name="T3_W7_11.5B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6865" y="4084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3" name="T3_W7_11.6B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6865" y="45507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4" name="T3_W7_11.7B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6865" y="5056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5" name="T3_W7_11.8B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41185" y="5548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6" name="T3_W7_11.9B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6865" y="5991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7" name="T3_W7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389982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Mariem und Gabriel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707114"/>
            <a:ext cx="824141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Mariem and Gabriel have been round to play with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and Ronja, but they have left some of their things! </a:t>
            </a:r>
            <a:b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What have they left?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56623" y="3059700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10527" y="3544519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4091622-CEDE-4FD1-A2B1-528D8314E8D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82438" y="4021509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62C8841-36C2-469E-9148-5DAF52DB3B0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69320" y="4490239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619A7D9-4206-4556-9FDF-0829B9F0883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45430" y="5003527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4B0EBDA-D46E-452C-A902-6F0134A259A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76222" y="5465690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659ACCA-F812-4AAD-B1C7-74EC974877E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56623" y="5970125"/>
            <a:ext cx="517321" cy="517320"/>
          </a:xfrm>
          <a:prstGeom prst="rect">
            <a:avLst/>
          </a:prstGeom>
        </p:spPr>
      </p:pic>
      <p:sp>
        <p:nvSpPr>
          <p:cNvPr id="40" name="Speech Bubble: Rectangle with Corners Rounded 12">
            <a:hlinkClick r:id="" action="ppaction://noaction">
              <a:snd r:embed="rId20" name="T3_W7_11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4625848" y="85947"/>
            <a:ext cx="3500506" cy="518040"/>
          </a:xfrm>
          <a:prstGeom prst="wedgeRoundRectCallout">
            <a:avLst>
              <a:gd name="adj1" fmla="val -56695"/>
              <a:gd name="adj2" fmla="val -905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das?</a:t>
            </a:r>
          </a:p>
        </p:txBody>
      </p:sp>
      <p:pic>
        <p:nvPicPr>
          <p:cNvPr id="4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65728" y="-76289"/>
            <a:ext cx="914400" cy="914400"/>
          </a:xfrm>
          <a:prstGeom prst="rect">
            <a:avLst/>
          </a:prstGeom>
        </p:spPr>
      </p:pic>
      <p:pic>
        <p:nvPicPr>
          <p:cNvPr id="10" name="Picture 9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1D1BE855-C756-7E54-34F9-D937248813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54" y="1779652"/>
            <a:ext cx="1837769" cy="4756239"/>
          </a:xfrm>
          <a:prstGeom prst="rect">
            <a:avLst/>
          </a:prstGeom>
        </p:spPr>
      </p:pic>
      <p:pic>
        <p:nvPicPr>
          <p:cNvPr id="14" name="Picture 13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35757A77-534D-D8E5-838C-67A4A3D881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3" y="1927745"/>
            <a:ext cx="1408176" cy="4460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37EEF0-358B-CAF8-CB79-DCB2F08778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63451" y="4065819"/>
            <a:ext cx="627093" cy="414809"/>
          </a:xfrm>
          <a:prstGeom prst="rect">
            <a:avLst/>
          </a:prstGeom>
        </p:spPr>
      </p:pic>
      <p:pic>
        <p:nvPicPr>
          <p:cNvPr id="29" name="Picture 4" descr="Free bicycle bike ride vector">
            <a:extLst>
              <a:ext uri="{FF2B5EF4-FFF2-40B4-BE49-F238E27FC236}">
                <a16:creationId xmlns:a16="http://schemas.microsoft.com/office/drawing/2014/main" id="{E06E35FE-4F1A-836C-D838-77B27757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95" y="3075911"/>
            <a:ext cx="689206" cy="4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Jacket Clothing vector and picture">
            <a:extLst>
              <a:ext uri="{FF2B5EF4-FFF2-40B4-BE49-F238E27FC236}">
                <a16:creationId xmlns:a16="http://schemas.microsoft.com/office/drawing/2014/main" id="{26C03F4C-D219-5D2A-95E4-134B0AF2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93" y="4533155"/>
            <a:ext cx="520520" cy="4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andwich Diet vector and picture">
            <a:extLst>
              <a:ext uri="{FF2B5EF4-FFF2-40B4-BE49-F238E27FC236}">
                <a16:creationId xmlns:a16="http://schemas.microsoft.com/office/drawing/2014/main" id="{EE144E4C-85FE-9052-1AD8-F63C8D44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03" y="5996768"/>
            <a:ext cx="498598" cy="4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ree Watch Wristwatch vector and picture">
            <a:extLst>
              <a:ext uri="{FF2B5EF4-FFF2-40B4-BE49-F238E27FC236}">
                <a16:creationId xmlns:a16="http://schemas.microsoft.com/office/drawing/2014/main" id="{BBB0118B-DCFD-1705-B21E-AF6702F6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02" y="5007559"/>
            <a:ext cx="313791" cy="4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Free Basketball Ball vector and picture">
            <a:extLst>
              <a:ext uri="{FF2B5EF4-FFF2-40B4-BE49-F238E27FC236}">
                <a16:creationId xmlns:a16="http://schemas.microsoft.com/office/drawing/2014/main" id="{CA034B0D-D648-7B84-A35B-D1AF8275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89" y="5528220"/>
            <a:ext cx="423226" cy="4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Free cup award prize vector">
            <a:extLst>
              <a:ext uri="{FF2B5EF4-FFF2-40B4-BE49-F238E27FC236}">
                <a16:creationId xmlns:a16="http://schemas.microsoft.com/office/drawing/2014/main" id="{AAF12D35-E625-E139-3BF7-784475BF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73" y="4503491"/>
            <a:ext cx="384304" cy="4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list task to do vector">
            <a:extLst>
              <a:ext uri="{FF2B5EF4-FFF2-40B4-BE49-F238E27FC236}">
                <a16:creationId xmlns:a16="http://schemas.microsoft.com/office/drawing/2014/main" id="{65C9044B-7709-8D38-53DB-5CAD7D45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37" y="4054576"/>
            <a:ext cx="393763" cy="4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2162029-9436-6D04-553E-C6296292DAF9}"/>
              </a:ext>
            </a:extLst>
          </p:cNvPr>
          <p:cNvGrpSpPr/>
          <p:nvPr/>
        </p:nvGrpSpPr>
        <p:grpSpPr>
          <a:xfrm>
            <a:off x="5264627" y="3607975"/>
            <a:ext cx="695247" cy="423954"/>
            <a:chOff x="2726866" y="3620531"/>
            <a:chExt cx="2900564" cy="2120052"/>
          </a:xfrm>
        </p:grpSpPr>
        <p:pic>
          <p:nvPicPr>
            <p:cNvPr id="43" name="Picture 6" descr="Free christmas card christmas card illustration">
              <a:extLst>
                <a:ext uri="{FF2B5EF4-FFF2-40B4-BE49-F238E27FC236}">
                  <a16:creationId xmlns:a16="http://schemas.microsoft.com/office/drawing/2014/main" id="{A781033A-88F3-EBD3-3EFE-7EEE63C11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Free card cele celebration vector">
              <a:extLst>
                <a:ext uri="{FF2B5EF4-FFF2-40B4-BE49-F238E27FC236}">
                  <a16:creationId xmlns:a16="http://schemas.microsoft.com/office/drawing/2014/main" id="{B49433AA-2AFE-B467-043A-BBF9190DE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E3FF7A6D-DACB-A692-80FB-B98965F28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2" descr="Free homework family learning to write illustration">
            <a:extLst>
              <a:ext uri="{FF2B5EF4-FFF2-40B4-BE49-F238E27FC236}">
                <a16:creationId xmlns:a16="http://schemas.microsoft.com/office/drawing/2014/main" id="{994AED7D-454D-47AC-D25C-E9A62161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20" y="3101811"/>
            <a:ext cx="667750" cy="4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Free three paper white vector">
            <a:extLst>
              <a:ext uri="{FF2B5EF4-FFF2-40B4-BE49-F238E27FC236}">
                <a16:creationId xmlns:a16="http://schemas.microsoft.com/office/drawing/2014/main" id="{DFDDE3EE-BD1C-0E55-1F07-D2293A3D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93" y="3586832"/>
            <a:ext cx="486773" cy="4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storytelling fantasy imagination illustration">
            <a:extLst>
              <a:ext uri="{FF2B5EF4-FFF2-40B4-BE49-F238E27FC236}">
                <a16:creationId xmlns:a16="http://schemas.microsoft.com/office/drawing/2014/main" id="{36216C60-E403-6F18-ED28-736533F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61" y="5998478"/>
            <a:ext cx="771650" cy="4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Rendered Image">
            <a:extLst>
              <a:ext uri="{FF2B5EF4-FFF2-40B4-BE49-F238E27FC236}">
                <a16:creationId xmlns:a16="http://schemas.microsoft.com/office/drawing/2014/main" id="{BCB0F744-1B17-13CB-B6F9-C3FEC348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30" y="5062785"/>
            <a:ext cx="1200849" cy="3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Contando, Matemáticas, Números">
            <a:extLst>
              <a:ext uri="{FF2B5EF4-FFF2-40B4-BE49-F238E27FC236}">
                <a16:creationId xmlns:a16="http://schemas.microsoft.com/office/drawing/2014/main" id="{600C0349-D736-A33A-6AC0-F5A34340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55" y="5537550"/>
            <a:ext cx="384633" cy="4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386437E-0E52-D84F-7751-9A800BCF4A40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7"/>
          <a:stretch/>
        </p:blipFill>
        <p:spPr>
          <a:xfrm>
            <a:off x="8250255" y="258660"/>
            <a:ext cx="1360234" cy="15468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C6D65C-97A7-76AC-2A8E-2D56B1E56AB2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>
          <a:xfrm>
            <a:off x="9610490" y="420203"/>
            <a:ext cx="1130664" cy="13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</a:rPr>
              <a:t>Seine     </a:t>
            </a:r>
            <a:r>
              <a:rPr lang="en-GB" sz="3200" b="1" dirty="0" err="1">
                <a:solidFill>
                  <a:srgbClr val="002060"/>
                </a:solidFill>
              </a:rPr>
              <a:t>Mutter|Vater</a:t>
            </a:r>
            <a:r>
              <a:rPr lang="en-GB" sz="3200" b="1" dirty="0">
                <a:solidFill>
                  <a:srgbClr val="002060"/>
                </a:solidFill>
              </a:rPr>
              <a:t>     </a:t>
            </a:r>
            <a:r>
              <a:rPr lang="en-GB" sz="3200" dirty="0" err="1">
                <a:solidFill>
                  <a:srgbClr val="002060"/>
                </a:solidFill>
              </a:rPr>
              <a:t>spielt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Gitarre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3148428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 mother plays guitar.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sp>
        <p:nvSpPr>
          <p:cNvPr id="10" name="Oval Callout 19">
            <a:extLst>
              <a:ext uri="{FF2B5EF4-FFF2-40B4-BE49-F238E27FC236}">
                <a16:creationId xmlns:a16="http://schemas.microsoft.com/office/drawing/2014/main" id="{D0602DA7-4ED9-242D-7F5F-4055A894E818}"/>
              </a:ext>
            </a:extLst>
          </p:cNvPr>
          <p:cNvSpPr/>
          <p:nvPr/>
        </p:nvSpPr>
        <p:spPr>
          <a:xfrm>
            <a:off x="1533554" y="1814295"/>
            <a:ext cx="3316364" cy="1508790"/>
          </a:xfrm>
          <a:prstGeom prst="wedgeEllipseCallout">
            <a:avLst>
              <a:gd name="adj1" fmla="val -15019"/>
              <a:gd name="adj2" fmla="val 69942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‘Seine’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talking about Gabriel (his).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pic>
        <p:nvPicPr>
          <p:cNvPr id="1028" name="Picture 4" descr="Free avatar clients icons illustration">
            <a:extLst>
              <a:ext uri="{FF2B5EF4-FFF2-40B4-BE49-F238E27FC236}">
                <a16:creationId xmlns:a16="http://schemas.microsoft.com/office/drawing/2014/main" id="{EE2B9876-47FD-792C-CA0D-3EA6BB52C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4240639" y="4488583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avatar clients icons illustration">
            <a:extLst>
              <a:ext uri="{FF2B5EF4-FFF2-40B4-BE49-F238E27FC236}">
                <a16:creationId xmlns:a16="http://schemas.microsoft.com/office/drawing/2014/main" id="{84BA82B1-8209-A0AD-62C3-ACBE1A19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53607" r="38588" b="1"/>
          <a:stretch/>
        </p:blipFill>
        <p:spPr bwMode="auto">
          <a:xfrm>
            <a:off x="5444539" y="4488583"/>
            <a:ext cx="997692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3955964" y="4289310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065761" y="4541565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Callout 19">
            <a:extLst>
              <a:ext uri="{FF2B5EF4-FFF2-40B4-BE49-F238E27FC236}">
                <a16:creationId xmlns:a16="http://schemas.microsoft.com/office/drawing/2014/main" id="{23A3DCA6-4108-4276-AD45-29268B7FE8F2}"/>
              </a:ext>
            </a:extLst>
          </p:cNvPr>
          <p:cNvSpPr/>
          <p:nvPr/>
        </p:nvSpPr>
        <p:spPr>
          <a:xfrm>
            <a:off x="4988669" y="1841101"/>
            <a:ext cx="3316364" cy="1600630"/>
          </a:xfrm>
          <a:prstGeom prst="wedgeEllipseCallout">
            <a:avLst>
              <a:gd name="adj1" fmla="val -95689"/>
              <a:gd name="adj2" fmla="val 6991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‘e’ here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needs a female noun.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264964" y="3760069"/>
            <a:ext cx="1381887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0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0" grpId="0" animBg="1"/>
      <p:bldP spid="25" grpId="0" animBg="1"/>
      <p:bldP spid="19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 err="1">
                <a:solidFill>
                  <a:srgbClr val="002060"/>
                </a:solidFill>
              </a:rPr>
              <a:t>Ihr</a:t>
            </a:r>
            <a:r>
              <a:rPr lang="en-GB" sz="3200" dirty="0">
                <a:solidFill>
                  <a:srgbClr val="002060"/>
                </a:solidFill>
              </a:rPr>
              <a:t>          </a:t>
            </a:r>
            <a:r>
              <a:rPr lang="en-GB" sz="3200" b="1" dirty="0" err="1">
                <a:solidFill>
                  <a:srgbClr val="002060"/>
                </a:solidFill>
              </a:rPr>
              <a:t>Mutter|Vater</a:t>
            </a:r>
            <a:r>
              <a:rPr lang="en-GB" sz="3200" b="1" dirty="0">
                <a:solidFill>
                  <a:srgbClr val="002060"/>
                </a:solidFill>
              </a:rPr>
              <a:t>           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lieb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286148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 father is kind.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sp>
        <p:nvSpPr>
          <p:cNvPr id="10" name="Oval Callout 19">
            <a:extLst>
              <a:ext uri="{FF2B5EF4-FFF2-40B4-BE49-F238E27FC236}">
                <a16:creationId xmlns:a16="http://schemas.microsoft.com/office/drawing/2014/main" id="{D0602DA7-4ED9-242D-7F5F-4055A894E818}"/>
              </a:ext>
            </a:extLst>
          </p:cNvPr>
          <p:cNvSpPr/>
          <p:nvPr/>
        </p:nvSpPr>
        <p:spPr>
          <a:xfrm>
            <a:off x="1760804" y="1814295"/>
            <a:ext cx="3089114" cy="1508790"/>
          </a:xfrm>
          <a:prstGeom prst="wedgeEllipseCallout">
            <a:avLst>
              <a:gd name="adj1" fmla="val -15019"/>
              <a:gd name="adj2" fmla="val 69942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Ihr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talking about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Mariem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(her).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pic>
        <p:nvPicPr>
          <p:cNvPr id="1028" name="Picture 4" descr="Free avatar clients icons illustration">
            <a:extLst>
              <a:ext uri="{FF2B5EF4-FFF2-40B4-BE49-F238E27FC236}">
                <a16:creationId xmlns:a16="http://schemas.microsoft.com/office/drawing/2014/main" id="{EE2B9876-47FD-792C-CA0D-3EA6BB52C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4240639" y="4488583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avatar clients icons illustration">
            <a:extLst>
              <a:ext uri="{FF2B5EF4-FFF2-40B4-BE49-F238E27FC236}">
                <a16:creationId xmlns:a16="http://schemas.microsoft.com/office/drawing/2014/main" id="{84BA82B1-8209-A0AD-62C3-ACBE1A19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53607" r="38588" b="1"/>
          <a:stretch/>
        </p:blipFill>
        <p:spPr bwMode="auto">
          <a:xfrm>
            <a:off x="5444539" y="4488583"/>
            <a:ext cx="997692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5172387" y="4328202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979515" y="4541660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Callout 19">
            <a:extLst>
              <a:ext uri="{FF2B5EF4-FFF2-40B4-BE49-F238E27FC236}">
                <a16:creationId xmlns:a16="http://schemas.microsoft.com/office/drawing/2014/main" id="{23A3DCA6-4108-4276-AD45-29268B7FE8F2}"/>
              </a:ext>
            </a:extLst>
          </p:cNvPr>
          <p:cNvSpPr/>
          <p:nvPr/>
        </p:nvSpPr>
        <p:spPr>
          <a:xfrm>
            <a:off x="4988669" y="1593367"/>
            <a:ext cx="3285319" cy="1848364"/>
          </a:xfrm>
          <a:prstGeom prst="wedgeEllipseCallout">
            <a:avLst>
              <a:gd name="adj1" fmla="val -95689"/>
              <a:gd name="adj2" fmla="val 6991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 ‘e’ here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needs a masculine noun.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3926300" y="3772189"/>
            <a:ext cx="1453568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0" grpId="0" animBg="1"/>
      <p:bldP spid="25" grpId="0" animBg="1"/>
      <p:bldP spid="19" grpId="0" animBg="1"/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8863956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 err="1">
                <a:solidFill>
                  <a:srgbClr val="002060"/>
                </a:solidFill>
              </a:rPr>
              <a:t>Ihr</a:t>
            </a:r>
            <a:r>
              <a:rPr lang="en-GB" sz="3200" dirty="0">
                <a:solidFill>
                  <a:srgbClr val="002060"/>
                </a:solidFill>
              </a:rPr>
              <a:t>           </a:t>
            </a:r>
            <a:r>
              <a:rPr lang="en-GB" sz="3200" b="1" dirty="0" err="1">
                <a:solidFill>
                  <a:srgbClr val="002060"/>
                </a:solidFill>
              </a:rPr>
              <a:t>Opa|Mutter</a:t>
            </a:r>
            <a:r>
              <a:rPr lang="en-GB" sz="3200" b="1" dirty="0">
                <a:solidFill>
                  <a:srgbClr val="002060"/>
                </a:solidFill>
              </a:rPr>
              <a:t>  </a:t>
            </a:r>
            <a:r>
              <a:rPr lang="en-GB" sz="3200" dirty="0" err="1">
                <a:solidFill>
                  <a:srgbClr val="002060"/>
                </a:solidFill>
              </a:rPr>
              <a:t>schreibt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Geschichten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2845377" y="375297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4204949" cy="1881498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 </a:t>
            </a:r>
            <a:r>
              <a:rPr lang="en-GB" sz="3200" b="1" kern="0" dirty="0">
                <a:solidFill>
                  <a:prstClr val="white"/>
                </a:solidFill>
                <a:latin typeface="Century Gothic" panose="020F0302020204030204"/>
              </a:rPr>
              <a:t>granddad writes stories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931394" y="4531795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028555" y="3760069"/>
            <a:ext cx="1466590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Free people men young vector">
            <a:extLst>
              <a:ext uri="{FF2B5EF4-FFF2-40B4-BE49-F238E27FC236}">
                <a16:creationId xmlns:a16="http://schemas.microsoft.com/office/drawing/2014/main" id="{75E1C088-B895-35D1-5264-B7E3D0DD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27961" r="5772" b="17313"/>
          <a:stretch/>
        </p:blipFill>
        <p:spPr bwMode="auto">
          <a:xfrm>
            <a:off x="4209258" y="4446728"/>
            <a:ext cx="1036448" cy="1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4078120" y="4289310"/>
            <a:ext cx="1351396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4" descr="Free avatar clients icons illustration">
            <a:extLst>
              <a:ext uri="{FF2B5EF4-FFF2-40B4-BE49-F238E27FC236}">
                <a16:creationId xmlns:a16="http://schemas.microsoft.com/office/drawing/2014/main" id="{E0A79C50-DA26-7EB4-306C-FE5BE888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5487488" y="4495051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 err="1">
                <a:solidFill>
                  <a:srgbClr val="002060"/>
                </a:solidFill>
              </a:rPr>
              <a:t>Ihre</a:t>
            </a:r>
            <a:r>
              <a:rPr lang="en-GB" sz="3200" dirty="0">
                <a:solidFill>
                  <a:srgbClr val="002060"/>
                </a:solidFill>
              </a:rPr>
              <a:t>          </a:t>
            </a:r>
            <a:r>
              <a:rPr lang="en-GB" sz="3200" b="1" dirty="0" err="1">
                <a:solidFill>
                  <a:srgbClr val="002060"/>
                </a:solidFill>
              </a:rPr>
              <a:t>Familie|Opa</a:t>
            </a:r>
            <a:r>
              <a:rPr lang="en-GB" sz="3200" b="1" dirty="0">
                <a:solidFill>
                  <a:srgbClr val="002060"/>
                </a:solidFill>
              </a:rPr>
              <a:t>           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ruhig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286148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 family is quiet.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979515" y="4541660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715447" y="3764113"/>
            <a:ext cx="1453568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ree boy child comic characters vector">
            <a:extLst>
              <a:ext uri="{FF2B5EF4-FFF2-40B4-BE49-F238E27FC236}">
                <a16:creationId xmlns:a16="http://schemas.microsoft.com/office/drawing/2014/main" id="{AB6580B4-D9BB-792B-BF1F-D6B4E836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24" y="4541660"/>
            <a:ext cx="1451497" cy="10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people men young vector">
            <a:extLst>
              <a:ext uri="{FF2B5EF4-FFF2-40B4-BE49-F238E27FC236}">
                <a16:creationId xmlns:a16="http://schemas.microsoft.com/office/drawing/2014/main" id="{75E1C088-B895-35D1-5264-B7E3D0DD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27961" r="5772" b="17313"/>
          <a:stretch/>
        </p:blipFill>
        <p:spPr bwMode="auto">
          <a:xfrm>
            <a:off x="5889045" y="4421000"/>
            <a:ext cx="1036448" cy="1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4231525" y="4323163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</a:rPr>
              <a:t>Sein         </a:t>
            </a:r>
            <a:r>
              <a:rPr lang="en-GB" sz="3200" b="1" dirty="0" err="1">
                <a:solidFill>
                  <a:srgbClr val="002060"/>
                </a:solidFill>
              </a:rPr>
              <a:t>Familie|Opa</a:t>
            </a:r>
            <a:r>
              <a:rPr lang="en-GB" sz="3200" b="1" dirty="0">
                <a:solidFill>
                  <a:srgbClr val="002060"/>
                </a:solidFill>
              </a:rPr>
              <a:t>          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müde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315924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 grandad is tired.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035343" y="4527907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4170730" y="3760069"/>
            <a:ext cx="1453568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ree boy child comic characters vector">
            <a:extLst>
              <a:ext uri="{FF2B5EF4-FFF2-40B4-BE49-F238E27FC236}">
                <a16:creationId xmlns:a16="http://schemas.microsoft.com/office/drawing/2014/main" id="{AB6580B4-D9BB-792B-BF1F-D6B4E836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24" y="4541660"/>
            <a:ext cx="1451497" cy="10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people men young vector">
            <a:extLst>
              <a:ext uri="{FF2B5EF4-FFF2-40B4-BE49-F238E27FC236}">
                <a16:creationId xmlns:a16="http://schemas.microsoft.com/office/drawing/2014/main" id="{75E1C088-B895-35D1-5264-B7E3D0DD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27961" r="5772" b="17313"/>
          <a:stretch/>
        </p:blipFill>
        <p:spPr bwMode="auto">
          <a:xfrm>
            <a:off x="5889045" y="4421000"/>
            <a:ext cx="1036448" cy="1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5623749" y="4315858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861543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</a:rPr>
              <a:t>Sein          </a:t>
            </a:r>
            <a:r>
              <a:rPr lang="en-GB" sz="3200" b="1" dirty="0" err="1">
                <a:solidFill>
                  <a:srgbClr val="002060"/>
                </a:solidFill>
              </a:rPr>
              <a:t>Vater|Mutter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arbeitet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zu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Hause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315924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 father </a:t>
            </a:r>
            <a:r>
              <a:rPr lang="en-GB" sz="3200" b="1" kern="0" dirty="0">
                <a:solidFill>
                  <a:prstClr val="white"/>
                </a:solidFill>
                <a:latin typeface="Century Gothic" panose="020F0302020204030204"/>
              </a:rPr>
              <a:t>works at home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035343" y="4543707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453697" y="3758171"/>
            <a:ext cx="1466590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4231525" y="4323163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4" descr="Free avatar clients icons illustration">
            <a:extLst>
              <a:ext uri="{FF2B5EF4-FFF2-40B4-BE49-F238E27FC236}">
                <a16:creationId xmlns:a16="http://schemas.microsoft.com/office/drawing/2014/main" id="{2CE69838-60C4-30CA-B843-090868774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5922596" y="4543706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avatar clients icons illustration">
            <a:extLst>
              <a:ext uri="{FF2B5EF4-FFF2-40B4-BE49-F238E27FC236}">
                <a16:creationId xmlns:a16="http://schemas.microsoft.com/office/drawing/2014/main" id="{E530F06B-2673-842C-43F9-E2C666701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53607" r="38588" b="1"/>
          <a:stretch/>
        </p:blipFill>
        <p:spPr bwMode="auto">
          <a:xfrm>
            <a:off x="4490904" y="4543707"/>
            <a:ext cx="997692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87484" y="3743933"/>
            <a:ext cx="2484976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58984" y="2339756"/>
            <a:ext cx="1330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44271" y="2407013"/>
            <a:ext cx="1628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160936" y="5287898"/>
            <a:ext cx="1952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67789" y="5288589"/>
            <a:ext cx="21643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89745" y="1793064"/>
          <a:ext cx="10351827" cy="4025868"/>
        </p:xfrm>
        <a:graphic>
          <a:graphicData uri="http://schemas.openxmlformats.org/drawingml/2006/table">
            <a:tbl>
              <a:tblPr/>
              <a:tblGrid>
                <a:gridCol w="11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124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spielt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sein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Lieblingsspiel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Das Papier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bleibt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weiß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Sie arbeitet hier freitags und dienstags.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Marie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schreibt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Brief.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Nein, das ist kein einfacher Preis.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Wie viele* Spieler? Zwei? Drei?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T3_W7_6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186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[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7_6.3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3_W7_6.4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3_W7_6.5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1188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3_W7_6.6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3_W7_6.7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3_W7_6.8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1" name="T3_W7_6.2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2317198" y="224296"/>
            <a:ext cx="59439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und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du?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5827" y="-4743"/>
            <a:ext cx="914400" cy="914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9745" y="5944801"/>
            <a:ext cx="2606565" cy="73967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how many</a:t>
            </a:r>
          </a:p>
        </p:txBody>
      </p:sp>
      <p:sp>
        <p:nvSpPr>
          <p:cNvPr id="6" name="Rectangle 5"/>
          <p:cNvSpPr/>
          <p:nvPr/>
        </p:nvSpPr>
        <p:spPr>
          <a:xfrm>
            <a:off x="7653196" y="2427890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75621" y="2980731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53196" y="3533572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1637" y="356712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9430" y="413766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37871" y="417122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80665" y="468965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99106" y="472321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19430" y="5290353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237871" y="5281869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0257" y="2414822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20257" y="2985783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73670" y="3548850"/>
            <a:ext cx="5667655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0257" y="4137668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13047" y="4708440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97662" y="5271507"/>
            <a:ext cx="5425344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71B505-6458-7394-230C-AC4324D0E511}"/>
              </a:ext>
            </a:extLst>
          </p:cNvPr>
          <p:cNvSpPr/>
          <p:nvPr/>
        </p:nvSpPr>
        <p:spPr>
          <a:xfrm>
            <a:off x="9237871" y="242444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9ED46-6BDD-51DF-3569-7AD042E7EE7D}"/>
              </a:ext>
            </a:extLst>
          </p:cNvPr>
          <p:cNvSpPr/>
          <p:nvPr/>
        </p:nvSpPr>
        <p:spPr>
          <a:xfrm>
            <a:off x="7653196" y="2998010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1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wiederhole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3743195" y="3590952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Mutter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7055024" y="3590951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10366852" y="3629349"/>
            <a:ext cx="149656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9228046" y="6314875"/>
            <a:ext cx="101642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ruhig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2524108" y="6314875"/>
            <a:ext cx="93750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5607383" y="6314875"/>
            <a:ext cx="116595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müde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9312" y="3118282"/>
            <a:ext cx="194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mother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55025" y="3139285"/>
            <a:ext cx="17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father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33203" y="3139285"/>
            <a:ext cx="232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grandad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79915" y="5845040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/>
              </a:rPr>
              <a:t>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ind, dear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07383" y="5847560"/>
            <a:ext cx="116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8705" y="5849388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quiet, calm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5B48CA-2360-DD1B-FD2D-2E15095402FF}"/>
              </a:ext>
            </a:extLst>
          </p:cNvPr>
          <p:cNvSpPr txBox="1"/>
          <p:nvPr/>
        </p:nvSpPr>
        <p:spPr>
          <a:xfrm>
            <a:off x="328584" y="3594041"/>
            <a:ext cx="184768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Familie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959AAD-4BBD-1967-626B-84996A78E5F1}"/>
              </a:ext>
            </a:extLst>
          </p:cNvPr>
          <p:cNvSpPr txBox="1"/>
          <p:nvPr/>
        </p:nvSpPr>
        <p:spPr>
          <a:xfrm>
            <a:off x="328584" y="312137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fami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ly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F8C788-05ED-2D59-1A13-1B3313C3AB87}"/>
              </a:ext>
            </a:extLst>
          </p:cNvPr>
          <p:cNvGrpSpPr/>
          <p:nvPr/>
        </p:nvGrpSpPr>
        <p:grpSpPr>
          <a:xfrm>
            <a:off x="154666" y="1928059"/>
            <a:ext cx="2195524" cy="982091"/>
            <a:chOff x="7120764" y="2799393"/>
            <a:chExt cx="4791836" cy="206697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619F451-7683-1261-CC66-C82BF97A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41"/>
            <a:stretch/>
          </p:blipFill>
          <p:spPr>
            <a:xfrm>
              <a:off x="7120764" y="2921000"/>
              <a:ext cx="1897876" cy="194537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704DC6C-7749-9C9B-67FC-6864F05E0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77" b="58889"/>
            <a:stretch/>
          </p:blipFill>
          <p:spPr>
            <a:xfrm>
              <a:off x="9757847" y="2799393"/>
              <a:ext cx="2154753" cy="206697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BBA8760-9B56-89F7-B721-8BB768A21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22"/>
            <a:stretch/>
          </p:blipFill>
          <p:spPr>
            <a:xfrm>
              <a:off x="8130654" y="3405026"/>
              <a:ext cx="1751784" cy="145907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CFDBF6-8BC0-9C5A-CE69-958ECF2A3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60"/>
            <a:stretch/>
          </p:blipFill>
          <p:spPr>
            <a:xfrm>
              <a:off x="9233550" y="3544577"/>
              <a:ext cx="1477221" cy="131952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B5D81FC-194C-7D76-5ACB-ED16A6DC7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3869175" y="1634107"/>
            <a:ext cx="1483143" cy="14394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7526DFC-6D7C-5576-D609-44436AD77B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" b="58889"/>
          <a:stretch/>
        </p:blipFill>
        <p:spPr>
          <a:xfrm>
            <a:off x="7154937" y="1699942"/>
            <a:ext cx="1545079" cy="1370751"/>
          </a:xfrm>
          <a:prstGeom prst="rect">
            <a:avLst/>
          </a:prstGeom>
        </p:spPr>
      </p:pic>
      <p:pic>
        <p:nvPicPr>
          <p:cNvPr id="52" name="Picture 51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EDF38C0E-269C-FB8E-A6EA-DDF1CC1A70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0"/>
          <a:stretch/>
        </p:blipFill>
        <p:spPr>
          <a:xfrm>
            <a:off x="10376535" y="1631263"/>
            <a:ext cx="1477198" cy="1439430"/>
          </a:xfrm>
          <a:prstGeom prst="rect">
            <a:avLst/>
          </a:prstGeom>
        </p:spPr>
      </p:pic>
      <p:pic>
        <p:nvPicPr>
          <p:cNvPr id="54" name="Picture 4" descr="Free giving love apologize illustration">
            <a:extLst>
              <a:ext uri="{FF2B5EF4-FFF2-40B4-BE49-F238E27FC236}">
                <a16:creationId xmlns:a16="http://schemas.microsoft.com/office/drawing/2014/main" id="{24EED6E8-E3B2-77B2-419A-565E989E7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20192" b="5068"/>
          <a:stretch/>
        </p:blipFill>
        <p:spPr bwMode="auto">
          <a:xfrm>
            <a:off x="2052869" y="4382119"/>
            <a:ext cx="1940065" cy="147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eople emotions feelings illustration">
            <a:extLst>
              <a:ext uri="{FF2B5EF4-FFF2-40B4-BE49-F238E27FC236}">
                <a16:creationId xmlns:a16="http://schemas.microsoft.com/office/drawing/2014/main" id="{DF3A6BF3-DD69-F3F7-38E2-F64D5516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57" y="4099375"/>
            <a:ext cx="1596606" cy="17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quiet calm softly vector">
            <a:extLst>
              <a:ext uri="{FF2B5EF4-FFF2-40B4-BE49-F238E27FC236}">
                <a16:creationId xmlns:a16="http://schemas.microsoft.com/office/drawing/2014/main" id="{760F0084-2AEB-0ECD-915F-AFB8F3B8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34" y="4262563"/>
            <a:ext cx="1341993" cy="16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9" grpId="0"/>
      <p:bldP spid="9" grpId="1"/>
      <p:bldP spid="9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3" grpId="0" animBg="1"/>
      <p:bldP spid="33" grpId="1" animBg="1"/>
      <p:bldP spid="33" grpId="2" animBg="1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300668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300668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309492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Nummer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117096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number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064331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064331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974708" y="2333500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300668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30302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Nummer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number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064331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064331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875009" y="5067716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7454693" y="4189056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1996784" y="3110074"/>
              <a:ext cx="942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Lothar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9272173" y="4229385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Leonie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9807279" y="6296660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Ronja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7113804" y="6369881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15076"/>
                </a:solidFill>
                <a:latin typeface="Century Gothic" panose="020F0302020204030204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2433131" y="3032787"/>
            <a:ext cx="2934694" cy="1890980"/>
          </a:xfrm>
          <a:prstGeom prst="wedgeEllipseCallout">
            <a:avLst>
              <a:gd name="adj1" fmla="val -80606"/>
              <a:gd name="adj2" fmla="val -7768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Familie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7838E-608C-90BB-73F6-DBF7B7749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9164769" y="2987589"/>
            <a:ext cx="1305110" cy="1266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B07B1B-E6CD-422B-B77B-287139D58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" b="58889"/>
          <a:stretch/>
        </p:blipFill>
        <p:spPr>
          <a:xfrm>
            <a:off x="7319536" y="3010604"/>
            <a:ext cx="1386917" cy="1230434"/>
          </a:xfrm>
          <a:prstGeom prst="rect">
            <a:avLst/>
          </a:prstGeom>
        </p:spPr>
      </p:pic>
      <p:pic>
        <p:nvPicPr>
          <p:cNvPr id="25" name="Picture 24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B2139697-6F57-632D-BAC6-74F1C81CD7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0"/>
          <a:stretch/>
        </p:blipFill>
        <p:spPr>
          <a:xfrm>
            <a:off x="6822781" y="421160"/>
            <a:ext cx="1381030" cy="13457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BAB8E48-9B3F-1A76-C7F3-3039595972B4}"/>
              </a:ext>
            </a:extLst>
          </p:cNvPr>
          <p:cNvGrpSpPr/>
          <p:nvPr/>
        </p:nvGrpSpPr>
        <p:grpSpPr>
          <a:xfrm>
            <a:off x="5161157" y="1766881"/>
            <a:ext cx="2796779" cy="1050802"/>
            <a:chOff x="1895184" y="3069745"/>
            <a:chExt cx="2796779" cy="105080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1AA271-7A3B-2372-3377-39203F540B1C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044A62A-8144-244B-77DB-7C62E63D6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9F13B4-8B9D-43E8-D579-72CCE345325A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CBFFBC-440B-2563-1FBA-E5579DE61E53}"/>
                </a:ext>
              </a:extLst>
            </p:cNvPr>
            <p:cNvSpPr txBox="1"/>
            <p:nvPr/>
          </p:nvSpPr>
          <p:spPr>
            <a:xfrm>
              <a:off x="2010601" y="3110074"/>
              <a:ext cx="1035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115076"/>
                  </a:solidFill>
                  <a:latin typeface="Century Gothic" panose="020F0302020204030204"/>
                </a:rPr>
                <a:t>Sabine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cartoon of a person&#10;&#10;Description automatically generated">
            <a:extLst>
              <a:ext uri="{FF2B5EF4-FFF2-40B4-BE49-F238E27FC236}">
                <a16:creationId xmlns:a16="http://schemas.microsoft.com/office/drawing/2014/main" id="{BAEFEA2E-34D3-4466-AA74-D58CC4D499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0"/>
          <a:stretch/>
        </p:blipFill>
        <p:spPr>
          <a:xfrm>
            <a:off x="5225156" y="439245"/>
            <a:ext cx="1138695" cy="13027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C33B53-1748-28F9-52DD-EDBE9BF6CE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2"/>
          <a:stretch/>
        </p:blipFill>
        <p:spPr>
          <a:xfrm>
            <a:off x="6761133" y="5167456"/>
            <a:ext cx="1360234" cy="11748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AB8ED7-0E67-2BBB-11E5-4376C6366A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9703585" y="5345790"/>
            <a:ext cx="1057571" cy="97962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91DDAAD-4101-363C-D220-853313C112B3}"/>
              </a:ext>
            </a:extLst>
          </p:cNvPr>
          <p:cNvSpPr txBox="1"/>
          <p:nvPr/>
        </p:nvSpPr>
        <p:spPr>
          <a:xfrm>
            <a:off x="7202467" y="1740254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</a:rPr>
              <a:t>Dieter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771A5664-0AD4-14F4-938B-13F085030CFD}"/>
              </a:ext>
            </a:extLst>
          </p:cNvPr>
          <p:cNvSpPr/>
          <p:nvPr/>
        </p:nvSpPr>
        <p:spPr>
          <a:xfrm>
            <a:off x="2442681" y="3032787"/>
            <a:ext cx="2934694" cy="1890980"/>
          </a:xfrm>
          <a:prstGeom prst="wedgeEllipseCallout">
            <a:avLst>
              <a:gd name="adj1" fmla="val -79642"/>
              <a:gd name="adj2" fmla="val -7668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Mutter. Sie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03054260-4429-C5A2-AF14-FC70708CF4C0}"/>
              </a:ext>
            </a:extLst>
          </p:cNvPr>
          <p:cNvSpPr/>
          <p:nvPr/>
        </p:nvSpPr>
        <p:spPr>
          <a:xfrm>
            <a:off x="2437979" y="3032787"/>
            <a:ext cx="2934694" cy="1890980"/>
          </a:xfrm>
          <a:prstGeom prst="wedgeEllipseCallout">
            <a:avLst>
              <a:gd name="adj1" fmla="val -77393"/>
              <a:gd name="adj2" fmla="val -7369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Vater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heute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müde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EDF82701-4405-62D0-E8F2-E8698033877E}"/>
              </a:ext>
            </a:extLst>
          </p:cNvPr>
          <p:cNvSpPr/>
          <p:nvPr/>
        </p:nvSpPr>
        <p:spPr>
          <a:xfrm>
            <a:off x="2694766" y="2953548"/>
            <a:ext cx="2934694" cy="1890980"/>
          </a:xfrm>
          <a:prstGeom prst="wedgeEllipseCallout">
            <a:avLst>
              <a:gd name="adj1" fmla="val -78036"/>
              <a:gd name="adj2" fmla="val -3281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ich bin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Opa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Ich bin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ruhig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5" name="Picture 54" descr="A cartoon of a person&#10;&#10;Description automatically generated">
            <a:extLst>
              <a:ext uri="{FF2B5EF4-FFF2-40B4-BE49-F238E27FC236}">
                <a16:creationId xmlns:a16="http://schemas.microsoft.com/office/drawing/2014/main" id="{B026F4C6-D7DC-DC6D-D405-94B057E299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57" name="Picture 56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435A54D0-BF3C-4080-A90D-454100BEF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7" y="2381299"/>
            <a:ext cx="1933916" cy="2588559"/>
          </a:xfrm>
          <a:prstGeom prst="rect">
            <a:avLst/>
          </a:prstGeom>
        </p:spPr>
      </p:pic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C5506F75-31EC-CB88-DD70-73CBA094E5E5}"/>
              </a:ext>
            </a:extLst>
          </p:cNvPr>
          <p:cNvSpPr/>
          <p:nvPr/>
        </p:nvSpPr>
        <p:spPr>
          <a:xfrm>
            <a:off x="2689918" y="2946278"/>
            <a:ext cx="2934694" cy="1890980"/>
          </a:xfrm>
          <a:prstGeom prst="wedgeEllipseCallout">
            <a:avLst>
              <a:gd name="adj1" fmla="val -77394"/>
              <a:gd name="adj2" fmla="val -3232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Oma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Sie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Gitarre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ED95951-D464-4033-4F88-8968FADB7754}"/>
              </a:ext>
            </a:extLst>
          </p:cNvPr>
          <p:cNvSpPr/>
          <p:nvPr/>
        </p:nvSpPr>
        <p:spPr>
          <a:xfrm>
            <a:off x="8866134" y="2929701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679519F-FEE9-7FBB-1A5E-F5F9D505F3CB}"/>
              </a:ext>
            </a:extLst>
          </p:cNvPr>
          <p:cNvSpPr/>
          <p:nvPr/>
        </p:nvSpPr>
        <p:spPr>
          <a:xfrm>
            <a:off x="7060368" y="2972646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E6AB791-C7D9-2582-74E0-8BA333C60964}"/>
              </a:ext>
            </a:extLst>
          </p:cNvPr>
          <p:cNvSpPr/>
          <p:nvPr/>
        </p:nvSpPr>
        <p:spPr>
          <a:xfrm>
            <a:off x="6637321" y="407391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E6BE37C-E4EF-CB59-35BF-72F7C8B20A39}"/>
              </a:ext>
            </a:extLst>
          </p:cNvPr>
          <p:cNvSpPr/>
          <p:nvPr/>
        </p:nvSpPr>
        <p:spPr>
          <a:xfrm>
            <a:off x="4833013" y="503766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 animBg="1"/>
      <p:bldP spid="23" grpId="1" animBg="1"/>
      <p:bldP spid="45" grpId="0"/>
      <p:bldP spid="46" grpId="0" animBg="1"/>
      <p:bldP spid="46" grpId="1" animBg="1"/>
      <p:bldP spid="50" grpId="0" animBg="1"/>
      <p:bldP spid="50" grpId="1" animBg="1"/>
      <p:bldP spid="53" grpId="0" animBg="1"/>
      <p:bldP spid="5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Microsoft Office PowerPoint</Application>
  <PresentationFormat>Widescreen</PresentationFormat>
  <Paragraphs>357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Talking about activities and events</vt:lpstr>
      <vt:lpstr>aussprechen</vt:lpstr>
      <vt:lpstr>aussprechen</vt:lpstr>
      <vt:lpstr>aussprechen</vt:lpstr>
      <vt:lpstr>aussprechen</vt:lpstr>
      <vt:lpstr>PowerPoint Presentation</vt:lpstr>
      <vt:lpstr>Vokabeln</vt:lpstr>
      <vt:lpstr>mein | dein (possessive adjectives)</vt:lpstr>
      <vt:lpstr>sprechen</vt:lpstr>
      <vt:lpstr>sein| ihr (possessive adjectives)</vt:lpstr>
      <vt:lpstr>hören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41</cp:revision>
  <dcterms:created xsi:type="dcterms:W3CDTF">2021-07-02T19:27:01Z</dcterms:created>
  <dcterms:modified xsi:type="dcterms:W3CDTF">2024-03-04T16:27:40Z</dcterms:modified>
</cp:coreProperties>
</file>