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1"/>
  </p:notesMasterIdLst>
  <p:sldIdLst>
    <p:sldId id="275" r:id="rId3"/>
    <p:sldId id="1013" r:id="rId4"/>
    <p:sldId id="1016" r:id="rId5"/>
    <p:sldId id="572" r:id="rId6"/>
    <p:sldId id="1014" r:id="rId7"/>
    <p:sldId id="1015" r:id="rId8"/>
    <p:sldId id="368" r:id="rId9"/>
    <p:sldId id="9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44" autoAdjust="0"/>
    <p:restoredTop sz="68384" autoAdjust="0"/>
  </p:normalViewPr>
  <p:slideViewPr>
    <p:cSldViewPr snapToGrid="0">
      <p:cViewPr varScale="1">
        <p:scale>
          <a:sx n="54" d="100"/>
          <a:sy n="54" d="100"/>
        </p:scale>
        <p:origin x="620"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US" sz="1200" b="0" strike="noStrike" spc="-1" dirty="0">
                <a:solidFill>
                  <a:srgbClr val="002060"/>
                </a:solidFill>
                <a:latin typeface="Century Gothic"/>
                <a:ea typeface="Century Gothic"/>
              </a:rPr>
              <a:t>Revisit SSC: [v] [w] [r] [er-] [-er] [-</a:t>
            </a:r>
            <a:r>
              <a:rPr lang="en-US" sz="1200" b="0" strike="noStrike" spc="-1" dirty="0" err="1">
                <a:solidFill>
                  <a:srgbClr val="002060"/>
                </a:solidFill>
                <a:latin typeface="Century Gothic"/>
                <a:ea typeface="Century Gothic"/>
              </a:rPr>
              <a:t>ig</a:t>
            </a:r>
            <a:r>
              <a:rPr lang="en-US" sz="1200" b="0" strike="noStrike" spc="-1" dirty="0">
                <a:solidFill>
                  <a:srgbClr val="002060"/>
                </a:solidFill>
                <a:latin typeface="Century Gothic"/>
                <a:ea typeface="Century Gothic"/>
              </a:rPr>
              <a:t>] [-g] [-d] [-b] [-</a:t>
            </a:r>
            <a:r>
              <a:rPr lang="en-US" sz="1200" b="0" strike="noStrike" spc="-1" dirty="0" err="1">
                <a:solidFill>
                  <a:srgbClr val="002060"/>
                </a:solidFill>
                <a:latin typeface="Century Gothic"/>
                <a:ea typeface="Century Gothic"/>
              </a:rPr>
              <a:t>tion</a:t>
            </a:r>
            <a:r>
              <a:rPr lang="en-US" sz="1200" b="0" strike="noStrike" spc="-1" dirty="0">
                <a:solidFill>
                  <a:srgbClr val="002060"/>
                </a:solidFill>
                <a:latin typeface="Century Gothic"/>
                <a:ea typeface="Century Gothic"/>
              </a:rPr>
              <a:t>] [z] [</a:t>
            </a:r>
            <a:r>
              <a:rPr lang="en-US" sz="1200" b="0" strike="noStrike" spc="-1" dirty="0" err="1">
                <a:solidFill>
                  <a:srgbClr val="002060"/>
                </a:solidFill>
                <a:latin typeface="Century Gothic"/>
                <a:ea typeface="Century Gothic"/>
              </a:rPr>
              <a:t>ei</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ie</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th</a:t>
            </a:r>
            <a:r>
              <a:rPr lang="en-US" sz="1200" b="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language from Term 3</a:t>
            </a:r>
          </a:p>
          <a:p>
            <a:pPr marL="216000" indent="-216000">
              <a:lnSpc>
                <a:spcPct val="100000"/>
              </a:lnSpc>
            </a:pPr>
            <a:r>
              <a:rPr lang="en-GB" sz="1200" b="1" i="0" strike="noStrike" spc="-1" dirty="0">
                <a:solidFill>
                  <a:srgbClr val="002060"/>
                </a:solidFill>
                <a:latin typeface="Century Gothic"/>
                <a:ea typeface="Century Gothic"/>
              </a:rPr>
              <a:t>Revisit 1: </a:t>
            </a:r>
            <a:r>
              <a:rPr lang="de-DE" sz="1800" b="0" i="0" u="none" strike="noStrike" dirty="0">
                <a:solidFill>
                  <a:srgbClr val="002060"/>
                </a:solidFill>
                <a:effectLst/>
                <a:latin typeface="Century Gothic" panose="020B0502020202020204" pitchFamily="34" charset="0"/>
              </a:rPr>
              <a:t>er/sie/es möchte [n/a]</a:t>
            </a:r>
            <a:r>
              <a:rPr lang="de-DE" dirty="0"/>
              <a:t> </a:t>
            </a:r>
          </a:p>
          <a:p>
            <a:pPr marL="216000" indent="-216000">
              <a:lnSpc>
                <a:spcPct val="100000"/>
              </a:lnSpc>
            </a:pPr>
            <a:r>
              <a:rPr lang="en-GB" sz="1200" b="1" i="0" strike="noStrike" spc="-1" dirty="0">
                <a:solidFill>
                  <a:srgbClr val="002060"/>
                </a:solidFill>
                <a:latin typeface="Century Gothic"/>
                <a:ea typeface="Century Gothic"/>
              </a:rPr>
              <a:t>Revisit 2: </a:t>
            </a:r>
            <a:r>
              <a:rPr lang="de-DE" sz="1800" b="0" i="0" u="none" strike="noStrike" dirty="0">
                <a:solidFill>
                  <a:srgbClr val="002060"/>
                </a:solidFill>
                <a:effectLst/>
                <a:latin typeface="Century Gothic" panose="020B0502020202020204" pitchFamily="34" charset="0"/>
              </a:rPr>
              <a:t>Montag [1044] Dienstag [1356] Mittwoch [1187] Donnerstag [1244] Freitag [981] Samstag [1112] Sonntag [804] Tag [111] Woche [219] heute [116] morgen [752]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aural recognition and transcription of previously taught SSCs.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Explain that this week pupils will be revising all the sounds covered this term. They will hear 10 words and need to identify which of the two sounds suggested is the correct missing sound. For a greater challenge, some pupils might like to look away from the board and identify the sound independently. </a:t>
            </a:r>
          </a:p>
          <a:p>
            <a:pPr marL="241104" indent="-241104">
              <a:buFont typeface="+mj-lt"/>
              <a:buAutoNum type="arabicPeriod"/>
            </a:pPr>
            <a:r>
              <a:rPr lang="en-GB" dirty="0"/>
              <a:t>Click audio button 1 to play the recording for item 1. Pupils need to write down the missing SSC: v or w. </a:t>
            </a:r>
          </a:p>
          <a:p>
            <a:pPr marL="241104" indent="-241104">
              <a:buFont typeface="+mj-lt"/>
              <a:buAutoNum type="arabicPeriod"/>
            </a:pPr>
            <a:r>
              <a:rPr lang="en-GB" dirty="0"/>
              <a:t>Elicit the answer and click to reveal the answer. </a:t>
            </a:r>
          </a:p>
          <a:p>
            <a:pPr marL="241104" indent="-241104">
              <a:buFont typeface="+mj-lt"/>
              <a:buAutoNum type="arabicPeriod"/>
            </a:pPr>
            <a:r>
              <a:rPr lang="en-GB" dirty="0"/>
              <a:t>Repeat for items 2-10. Now that pupils have learnt numbers, encourage them to follow the numbers as they listen to each item. </a:t>
            </a:r>
          </a:p>
          <a:p>
            <a:pPr defTabSz="964418">
              <a:defRPr/>
            </a:pPr>
            <a:br>
              <a:rPr lang="en-GB" dirty="0"/>
            </a:br>
            <a:r>
              <a:rPr lang="en-GB" b="1" dirty="0"/>
              <a:t>Transcript</a:t>
            </a:r>
            <a:r>
              <a:rPr lang="en-GB" dirty="0"/>
              <a:t>:</a:t>
            </a:r>
            <a:br>
              <a:rPr lang="en-GB" dirty="0"/>
            </a:br>
            <a:r>
              <a:rPr lang="en-GB" dirty="0"/>
              <a:t>1. Volk </a:t>
            </a:r>
          </a:p>
          <a:p>
            <a:pPr defTabSz="964418">
              <a:defRPr/>
            </a:pPr>
            <a:r>
              <a:rPr lang="en-GB" dirty="0"/>
              <a:t>2. </a:t>
            </a:r>
            <a:r>
              <a:rPr lang="en-GB" dirty="0" err="1"/>
              <a:t>günstig</a:t>
            </a:r>
            <a:r>
              <a:rPr lang="en-GB" dirty="0"/>
              <a:t> </a:t>
            </a:r>
          </a:p>
          <a:p>
            <a:pPr defTabSz="964418">
              <a:defRPr/>
            </a:pPr>
            <a:r>
              <a:rPr lang="en-GB" dirty="0"/>
              <a:t>3. Frieden </a:t>
            </a:r>
          </a:p>
          <a:p>
            <a:pPr defTabSz="964418">
              <a:defRPr/>
            </a:pPr>
            <a:r>
              <a:rPr lang="en-GB" dirty="0"/>
              <a:t>4. </a:t>
            </a:r>
            <a:r>
              <a:rPr lang="en-GB" dirty="0" err="1"/>
              <a:t>Therme</a:t>
            </a:r>
            <a:r>
              <a:rPr lang="en-GB" dirty="0"/>
              <a:t> </a:t>
            </a:r>
          </a:p>
          <a:p>
            <a:pPr defTabSz="964418">
              <a:defRPr/>
            </a:pPr>
            <a:r>
              <a:rPr lang="en-GB" dirty="0"/>
              <a:t>5. </a:t>
            </a:r>
            <a:r>
              <a:rPr lang="en-GB" dirty="0" err="1"/>
              <a:t>treten</a:t>
            </a:r>
            <a:r>
              <a:rPr lang="en-GB" dirty="0"/>
              <a:t> </a:t>
            </a:r>
          </a:p>
          <a:p>
            <a:pPr defTabSz="964418">
              <a:defRPr/>
            </a:pPr>
            <a:r>
              <a:rPr lang="en-GB" dirty="0"/>
              <a:t>6. </a:t>
            </a:r>
            <a:r>
              <a:rPr lang="en-GB" dirty="0" err="1"/>
              <a:t>Ergebnis</a:t>
            </a:r>
            <a:endParaRPr lang="en-GB" dirty="0"/>
          </a:p>
          <a:p>
            <a:pPr defTabSz="964418">
              <a:defRPr/>
            </a:pPr>
            <a:r>
              <a:rPr lang="en-GB" dirty="0"/>
              <a:t>7. Feld</a:t>
            </a:r>
          </a:p>
          <a:p>
            <a:pPr defTabSz="964418">
              <a:defRPr/>
            </a:pPr>
            <a:r>
              <a:rPr lang="en-GB" dirty="0"/>
              <a:t>8. Weg</a:t>
            </a:r>
          </a:p>
          <a:p>
            <a:pPr defTabSz="964418">
              <a:defRPr/>
            </a:pPr>
            <a:r>
              <a:rPr lang="en-GB" dirty="0"/>
              <a:t>9. </a:t>
            </a:r>
            <a:r>
              <a:rPr lang="en-GB" dirty="0" err="1"/>
              <a:t>traditionell</a:t>
            </a:r>
            <a:endParaRPr lang="en-GB" dirty="0"/>
          </a:p>
          <a:p>
            <a:pPr defTabSz="964418">
              <a:defRPr/>
            </a:pPr>
            <a:r>
              <a:rPr lang="en-GB" dirty="0"/>
              <a:t>10. </a:t>
            </a:r>
            <a:r>
              <a:rPr lang="en-GB" dirty="0" err="1"/>
              <a:t>weinen</a:t>
            </a:r>
            <a:endParaRPr lang="en-GB" dirty="0"/>
          </a:p>
          <a:p>
            <a:pPr defTabSz="964418">
              <a:defRPr/>
            </a:pPr>
            <a:endParaRPr lang="en-GB" dirty="0"/>
          </a:p>
          <a:p>
            <a:pPr marL="0" marR="0" lvl="0" indent="0" algn="l" defTabSz="964418"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1" baseline="0" dirty="0"/>
            </a:br>
            <a:r>
              <a:rPr lang="en-GB" b="0" baseline="0" dirty="0" err="1"/>
              <a:t>Ergebnis</a:t>
            </a:r>
            <a:r>
              <a:rPr lang="en-GB" b="0" baseline="0" dirty="0"/>
              <a:t> [386] Feld [834]</a:t>
            </a:r>
            <a:r>
              <a:rPr lang="en-GB" b="1" baseline="0" dirty="0"/>
              <a:t> </a:t>
            </a:r>
            <a:r>
              <a:rPr lang="en-GB" b="0" baseline="0" dirty="0"/>
              <a:t>Frieden [1696]</a:t>
            </a:r>
            <a:r>
              <a:rPr lang="en-GB" b="1" baseline="0" dirty="0"/>
              <a:t> </a:t>
            </a:r>
            <a:r>
              <a:rPr lang="en-GB" dirty="0" err="1"/>
              <a:t>günstig</a:t>
            </a:r>
            <a:r>
              <a:rPr lang="en-GB" dirty="0"/>
              <a:t> [1526] </a:t>
            </a:r>
            <a:r>
              <a:rPr lang="en-GB" dirty="0" err="1"/>
              <a:t>Therme</a:t>
            </a:r>
            <a:r>
              <a:rPr lang="en-GB" dirty="0"/>
              <a:t> [&gt;5000] </a:t>
            </a:r>
            <a:r>
              <a:rPr lang="en-GB" dirty="0" err="1"/>
              <a:t>traditionell</a:t>
            </a:r>
            <a:r>
              <a:rPr lang="en-GB" dirty="0"/>
              <a:t> [1555] </a:t>
            </a:r>
            <a:r>
              <a:rPr lang="en-GB" dirty="0" err="1"/>
              <a:t>treten</a:t>
            </a:r>
            <a:r>
              <a:rPr lang="en-GB" dirty="0"/>
              <a:t> [367] </a:t>
            </a:r>
            <a:r>
              <a:rPr lang="en-GB" b="0" baseline="0" dirty="0"/>
              <a:t>Volk [1032] Weg [220] </a:t>
            </a:r>
            <a:r>
              <a:rPr lang="en-GB" b="0" baseline="0" dirty="0" err="1"/>
              <a:t>weinen</a:t>
            </a:r>
            <a:r>
              <a:rPr lang="en-GB" b="0" baseline="0" dirty="0"/>
              <a:t> [1556]</a:t>
            </a:r>
          </a:p>
          <a:p>
            <a:pPr defTabSz="964418">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Timing: 5 minutes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Pupils write 1-6 and write down A, B, C, or D for each word that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Click to reveal answers 1-6 in turn.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a:t>
            </a: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Stunde</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April</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Mutter</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fahren</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Dienstag</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müde</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verbs in the present simple and continuous in the first and third persons; to practise written comprehension of sentences with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the task. </a:t>
            </a:r>
            <a:r>
              <a:rPr lang="en-GB" sz="1200" b="0" strike="noStrike" spc="-1" dirty="0" err="1">
                <a:latin typeface="Arial"/>
              </a:rPr>
              <a:t>Lias</a:t>
            </a:r>
            <a:r>
              <a:rPr lang="en-GB" sz="1200" b="0" strike="noStrike" spc="-1" dirty="0">
                <a:latin typeface="Arial"/>
              </a:rPr>
              <a:t> has written some sentences about himself and Ronja.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 pronouns have been blanked out so that pupils must focus on the verb ending to decide whether he is talking about himself or Ronja.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sentence again and decide whether it would translate into English as the present simple – ‘I do’ (</a:t>
            </a:r>
            <a:r>
              <a:rPr lang="en-GB" sz="1200" b="0" i="1" strike="noStrike" spc="-1" dirty="0" err="1">
                <a:latin typeface="Arial"/>
              </a:rPr>
              <a:t>montags</a:t>
            </a:r>
            <a:r>
              <a:rPr lang="en-GB" sz="1200" b="0" strike="noStrike" spc="-1" dirty="0">
                <a:latin typeface="Arial"/>
              </a:rPr>
              <a:t>) or the present continuous – ‘I am doing’ (</a:t>
            </a:r>
            <a:r>
              <a:rPr lang="en-GB" sz="1200" b="0" i="1" strike="noStrike" spc="-1" dirty="0" err="1">
                <a:latin typeface="Arial"/>
              </a:rPr>
              <a:t>heute</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for a third time and decide whether the sentence is positive or negative (with </a:t>
            </a:r>
            <a:r>
              <a:rPr lang="en-GB" sz="1200" b="0" i="1" strike="noStrike" spc="-1" dirty="0" err="1">
                <a:latin typeface="Arial"/>
              </a:rPr>
              <a:t>nicht</a:t>
            </a:r>
            <a:r>
              <a:rPr lang="en-GB" sz="1200" b="0" i="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In the audio version, click on the blue squares to hear a native speaker.</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and possessive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task. Ronja is talking about what she and her family would like to do.</a:t>
            </a:r>
          </a:p>
          <a:p>
            <a:pPr marL="229320" indent="-228600">
              <a:lnSpc>
                <a:spcPct val="100000"/>
              </a:lnSpc>
              <a:buAutoNum type="arabicPeriod"/>
            </a:pPr>
            <a:r>
              <a:rPr lang="en-GB" sz="1200" b="0" strike="noStrike" spc="-1" dirty="0">
                <a:solidFill>
                  <a:srgbClr val="000000"/>
                </a:solidFill>
                <a:latin typeface="Calibri"/>
                <a:ea typeface="Calibri"/>
              </a:rPr>
              <a:t>Click to bring up two reminders to help pupils decide between the options.</a:t>
            </a:r>
          </a:p>
          <a:p>
            <a:pPr marL="229320" indent="-228600">
              <a:lnSpc>
                <a:spcPct val="100000"/>
              </a:lnSpc>
              <a:buAutoNum type="arabicPeriod"/>
            </a:pPr>
            <a:r>
              <a:rPr lang="en-GB" sz="1200" b="0" strike="noStrike" spc="-1" dirty="0">
                <a:solidFill>
                  <a:srgbClr val="000000"/>
                </a:solidFill>
                <a:latin typeface="Calibri"/>
                <a:ea typeface="Calibri"/>
              </a:rPr>
              <a:t>Pupils read each speech bubble and decide which form of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and which possessive adjective they should use.</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10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a:t>
            </a:r>
            <a:r>
              <a:rPr lang="en-GB" b="0" baseline="0" dirty="0"/>
              <a:t> building questions using a variety of question words; to practise using a variety of verbs in 1</a:t>
            </a:r>
            <a:r>
              <a:rPr lang="en-GB" b="0" baseline="30000" dirty="0"/>
              <a:t>st</a:t>
            </a:r>
            <a:r>
              <a:rPr lang="en-GB" b="0" baseline="0" dirty="0"/>
              <a:t>, 2</a:t>
            </a:r>
            <a:r>
              <a:rPr lang="en-GB" b="0" baseline="30000" dirty="0"/>
              <a:t>nd</a:t>
            </a:r>
            <a:r>
              <a:rPr lang="en-GB" b="0" baseline="0" dirty="0"/>
              <a:t>, 3</a:t>
            </a:r>
            <a:r>
              <a:rPr lang="en-GB" b="0" baseline="30000" dirty="0"/>
              <a:t>rd</a:t>
            </a:r>
            <a:r>
              <a:rPr lang="en-GB" b="0" baseline="0" dirty="0"/>
              <a:t> persons; to practise some of this term’s vocabulary.</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dirty="0"/>
              <a:t>Pupils work in pairs. Partner A matches a blue question starter and with a yellow question ender and asks Partner B the question. Partner B responds in the first person.</a:t>
            </a:r>
          </a:p>
          <a:p>
            <a:pPr marL="228600" lvl="0" indent="-228600" algn="l" rtl="0">
              <a:spcBef>
                <a:spcPts val="0"/>
              </a:spcBef>
              <a:spcAft>
                <a:spcPts val="0"/>
              </a:spcAft>
              <a:buClr>
                <a:schemeClr val="dk1"/>
              </a:buClr>
              <a:buSzPts val="1200"/>
              <a:buFont typeface="Calibri"/>
              <a:buAutoNum type="arabicPeriod"/>
            </a:pPr>
            <a:r>
              <a:rPr lang="en-GB" dirty="0"/>
              <a:t>Click to model how this would work with </a:t>
            </a:r>
            <a:r>
              <a:rPr lang="en-GB" dirty="0" err="1"/>
              <a:t>Lias</a:t>
            </a:r>
            <a:r>
              <a:rPr lang="en-GB" dirty="0"/>
              <a:t> and Ronja.</a:t>
            </a:r>
          </a:p>
          <a:p>
            <a:pPr marL="228600" lvl="0" indent="-228600" algn="l" rtl="0">
              <a:spcBef>
                <a:spcPts val="0"/>
              </a:spcBef>
              <a:spcAft>
                <a:spcPts val="0"/>
              </a:spcAft>
              <a:buClr>
                <a:schemeClr val="dk1"/>
              </a:buClr>
              <a:buSzPts val="1200"/>
              <a:buFont typeface="Calibri"/>
              <a:buAutoNum type="arabicPeriod"/>
            </a:pPr>
            <a:r>
              <a:rPr lang="en-GB" dirty="0"/>
              <a:t>Once partners have asked and answered all possible questions, they then write down their partner’s answers in the third person. Click to model this with </a:t>
            </a:r>
            <a:r>
              <a:rPr lang="en-GB" dirty="0" err="1"/>
              <a:t>Lias</a:t>
            </a:r>
            <a:r>
              <a:rPr lang="en-GB" dirty="0"/>
              <a:t>.</a:t>
            </a:r>
          </a:p>
          <a:p>
            <a:pPr marL="228600" lvl="0" indent="-228600" algn="l" rtl="0">
              <a:spcBef>
                <a:spcPts val="0"/>
              </a:spcBef>
              <a:spcAft>
                <a:spcPts val="0"/>
              </a:spcAft>
              <a:buClr>
                <a:schemeClr val="dk1"/>
              </a:buClr>
              <a:buSzPts val="1200"/>
              <a:buFont typeface="Calibri"/>
              <a:buAutoNum type="arabicPeriod"/>
            </a:pPr>
            <a:r>
              <a:rPr lang="en-GB" dirty="0"/>
              <a:t>In the audio version, click on the speech bubbles to hear a native speaker.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1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31073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3902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50733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75045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01344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793801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95454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259526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185142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760510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77208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799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14/03/2024</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‹N›</a:t>
            </a:fld>
            <a:endParaRPr lang="en-GB"/>
          </a:p>
        </p:txBody>
      </p:sp>
    </p:spTree>
    <p:extLst>
      <p:ext uri="{BB962C8B-B14F-4D97-AF65-F5344CB8AC3E}">
        <p14:creationId xmlns:p14="http://schemas.microsoft.com/office/powerpoint/2010/main" val="22686576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8.wav"/><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audio" Target="../media/audio2.wav"/><Relationship Id="rId21" Type="http://schemas.openxmlformats.org/officeDocument/2006/relationships/image" Target="../media/image12.jpeg"/><Relationship Id="rId7" Type="http://schemas.openxmlformats.org/officeDocument/2006/relationships/image" Target="../media/image5.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11.wav"/><Relationship Id="rId20"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6.wav"/><Relationship Id="rId24"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audio" Target="../media/audio10.wav"/><Relationship Id="rId23" Type="http://schemas.openxmlformats.org/officeDocument/2006/relationships/image" Target="../media/image14.jpeg"/><Relationship Id="rId10" Type="http://schemas.openxmlformats.org/officeDocument/2006/relationships/audio" Target="../media/audio5.wav"/><Relationship Id="rId19"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3.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9.wav"/><Relationship Id="rId3" Type="http://schemas.openxmlformats.org/officeDocument/2006/relationships/audio" Target="../media/audio13.wav"/><Relationship Id="rId7" Type="http://schemas.openxmlformats.org/officeDocument/2006/relationships/image" Target="../media/image8.png"/><Relationship Id="rId12" Type="http://schemas.openxmlformats.org/officeDocument/2006/relationships/audio" Target="../media/audio18.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16.wav"/><Relationship Id="rId11" Type="http://schemas.openxmlformats.org/officeDocument/2006/relationships/audio" Target="../media/audio17.wav"/><Relationship Id="rId5" Type="http://schemas.openxmlformats.org/officeDocument/2006/relationships/audio" Target="../media/audio15.wav"/><Relationship Id="rId10" Type="http://schemas.openxmlformats.org/officeDocument/2006/relationships/image" Target="../media/image21.png"/><Relationship Id="rId4" Type="http://schemas.openxmlformats.org/officeDocument/2006/relationships/audio" Target="../media/audio14.wav"/><Relationship Id="rId9" Type="http://schemas.openxmlformats.org/officeDocument/2006/relationships/image" Target="../media/image20.sv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6.svg"/><Relationship Id="rId10" Type="http://schemas.openxmlformats.org/officeDocument/2006/relationships/image" Target="../media/image26.gif"/><Relationship Id="rId4" Type="http://schemas.openxmlformats.org/officeDocument/2006/relationships/image" Target="../media/image5.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5.png"/><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gif"/><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126617"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and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Grammar</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A picture containing icon&#10;&#10;Description automatically generated">
            <a:extLst>
              <a:ext uri="{FF2B5EF4-FFF2-40B4-BE49-F238E27FC236}">
                <a16:creationId xmlns:a16="http://schemas.microsoft.com/office/drawing/2014/main" id="{FE901694-B2C4-C111-3B89-6B9A35EAE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4" name="CustomShape 3">
            <a:hlinkClick r:id="" action="ppaction://noaction">
              <a:snd r:embed="rId5" name="T3_W9_1.1.wav"/>
            </a:hlinkClick>
            <a:extLst>
              <a:ext uri="{FF2B5EF4-FFF2-40B4-BE49-F238E27FC236}">
                <a16:creationId xmlns:a16="http://schemas.microsoft.com/office/drawing/2014/main" id="{96C4BE01-F7FA-7D20-1080-43C430E02F8D}"/>
              </a:ext>
            </a:extLst>
          </p:cNvPr>
          <p:cNvSpPr/>
          <p:nvPr/>
        </p:nvSpPr>
        <p:spPr>
          <a:xfrm rot="20928694">
            <a:off x="2022108" y="2076637"/>
            <a:ext cx="2241877" cy="867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fr-FR" sz="2400" b="1" i="0" u="none" strike="noStrike" kern="1200" cap="none" spc="-1"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mn-cs"/>
              </a:rPr>
              <a:t>Ich wiederhole!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4841870" y="5992117"/>
            <a:ext cx="466918"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9AB324-7FB8-4BE3-BD6C-C7987B455CF1}"/>
              </a:ext>
            </a:extLst>
          </p:cNvPr>
          <p:cNvSpPr txBox="1"/>
          <p:nvPr/>
        </p:nvSpPr>
        <p:spPr>
          <a:xfrm>
            <a:off x="952819" y="2589102"/>
            <a:ext cx="452809"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3"/>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679556" y="2456365"/>
            <a:ext cx="181885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
        <p:nvSpPr>
          <p:cNvPr id="7" name="TextBox 6">
            <a:extLst>
              <a:ext uri="{FF2B5EF4-FFF2-40B4-BE49-F238E27FC236}">
                <a16:creationId xmlns:a16="http://schemas.microsoft.com/office/drawing/2014/main" id="{0ED7AB18-B66F-4C25-9ECF-D2BBC00D4D6A}"/>
              </a:ext>
            </a:extLst>
          </p:cNvPr>
          <p:cNvSpPr txBox="1"/>
          <p:nvPr/>
        </p:nvSpPr>
        <p:spPr>
          <a:xfrm>
            <a:off x="7977964" y="4495887"/>
            <a:ext cx="25298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D86C2E2-1A58-4D19-82B1-365D8AA3DEAC}"/>
              </a:ext>
            </a:extLst>
          </p:cNvPr>
          <p:cNvSpPr txBox="1"/>
          <p:nvPr/>
        </p:nvSpPr>
        <p:spPr>
          <a:xfrm>
            <a:off x="2473011" y="5841918"/>
            <a:ext cx="36866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081550" y="5148931"/>
            <a:ext cx="18072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873448" y="4258001"/>
            <a:ext cx="19550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6189524" y="5819005"/>
            <a:ext cx="13414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a:t>
            </a:r>
          </a:p>
        </p:txBody>
      </p:sp>
      <p:sp>
        <p:nvSpPr>
          <p:cNvPr id="21" name="TextBox 20">
            <a:extLst>
              <a:ext uri="{FF2B5EF4-FFF2-40B4-BE49-F238E27FC236}">
                <a16:creationId xmlns:a16="http://schemas.microsoft.com/office/drawing/2014/main" id="{8FA530E0-7F56-414A-AF36-60F3D087AF75}"/>
              </a:ext>
            </a:extLst>
          </p:cNvPr>
          <p:cNvSpPr txBox="1"/>
          <p:nvPr/>
        </p:nvSpPr>
        <p:spPr>
          <a:xfrm>
            <a:off x="7513079" y="5422367"/>
            <a:ext cx="22911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ig</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520637" y="3597299"/>
            <a:ext cx="2183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p>
        </p:txBody>
      </p:sp>
      <p:sp>
        <p:nvSpPr>
          <p:cNvPr id="23" name="TextBox 22">
            <a:extLst>
              <a:ext uri="{FF2B5EF4-FFF2-40B4-BE49-F238E27FC236}">
                <a16:creationId xmlns:a16="http://schemas.microsoft.com/office/drawing/2014/main" id="{418ECF0F-3823-48FC-8CBA-E05F9C310790}"/>
              </a:ext>
            </a:extLst>
          </p:cNvPr>
          <p:cNvSpPr txBox="1"/>
          <p:nvPr/>
        </p:nvSpPr>
        <p:spPr>
          <a:xfrm>
            <a:off x="8191934" y="2608577"/>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555161" y="1228730"/>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p>
        </p:txBody>
      </p:sp>
      <p:sp>
        <p:nvSpPr>
          <p:cNvPr id="26" name="TextBox 25">
            <a:extLst>
              <a:ext uri="{FF2B5EF4-FFF2-40B4-BE49-F238E27FC236}">
                <a16:creationId xmlns:a16="http://schemas.microsoft.com/office/drawing/2014/main" id="{E0F2C077-DC0D-4AC9-93E9-45811048193A}"/>
              </a:ext>
            </a:extLst>
          </p:cNvPr>
          <p:cNvSpPr txBox="1"/>
          <p:nvPr/>
        </p:nvSpPr>
        <p:spPr>
          <a:xfrm>
            <a:off x="4551712" y="1153349"/>
            <a:ext cx="1684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27" name="TextBox 26">
            <a:extLst>
              <a:ext uri="{FF2B5EF4-FFF2-40B4-BE49-F238E27FC236}">
                <a16:creationId xmlns:a16="http://schemas.microsoft.com/office/drawing/2014/main" id="{3FFDE150-C817-4551-A500-D3EBFB1E576E}"/>
              </a:ext>
            </a:extLst>
          </p:cNvPr>
          <p:cNvSpPr txBox="1"/>
          <p:nvPr/>
        </p:nvSpPr>
        <p:spPr>
          <a:xfrm>
            <a:off x="1639342" y="1685908"/>
            <a:ext cx="19263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sag die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sounds sound the same as each other?</a:t>
            </a: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sp>
        <p:nvSpPr>
          <p:cNvPr id="4" name="TextBox 3">
            <a:extLst>
              <a:ext uri="{FF2B5EF4-FFF2-40B4-BE49-F238E27FC236}">
                <a16:creationId xmlns:a16="http://schemas.microsoft.com/office/drawing/2014/main" id="{D3EAB1B3-0227-00E5-ABF4-53BECCDA5947}"/>
              </a:ext>
            </a:extLst>
          </p:cNvPr>
          <p:cNvSpPr txBox="1"/>
          <p:nvPr/>
        </p:nvSpPr>
        <p:spPr>
          <a:xfrm>
            <a:off x="2932927" y="1197476"/>
            <a:ext cx="145898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72BD8F-1AB6-361C-C082-E8076295F82F}"/>
              </a:ext>
            </a:extLst>
          </p:cNvPr>
          <p:cNvSpPr txBox="1"/>
          <p:nvPr/>
        </p:nvSpPr>
        <p:spPr>
          <a:xfrm>
            <a:off x="7714606" y="1796469"/>
            <a:ext cx="21223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6" name="TextBox 5">
            <a:extLst>
              <a:ext uri="{FF2B5EF4-FFF2-40B4-BE49-F238E27FC236}">
                <a16:creationId xmlns:a16="http://schemas.microsoft.com/office/drawing/2014/main" id="{B89BAAAF-BB5F-B160-103C-5F1F7A81C27F}"/>
              </a:ext>
            </a:extLst>
          </p:cNvPr>
          <p:cNvSpPr txBox="1"/>
          <p:nvPr/>
        </p:nvSpPr>
        <p:spPr>
          <a:xfrm>
            <a:off x="286592" y="3387615"/>
            <a:ext cx="244825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44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87765" y="2058361"/>
          <a:ext cx="5487432" cy="3947662"/>
        </p:xfrm>
        <a:graphic>
          <a:graphicData uri="http://schemas.openxmlformats.org/drawingml/2006/table">
            <a:tbl>
              <a:tblPr/>
              <a:tblGrid>
                <a:gridCol w="881499">
                  <a:extLst>
                    <a:ext uri="{9D8B030D-6E8A-4147-A177-3AD203B41FA5}">
                      <a16:colId xmlns:a16="http://schemas.microsoft.com/office/drawing/2014/main" val="20000"/>
                    </a:ext>
                  </a:extLst>
                </a:gridCol>
                <a:gridCol w="2641270">
                  <a:extLst>
                    <a:ext uri="{9D8B030D-6E8A-4147-A177-3AD203B41FA5}">
                      <a16:colId xmlns:a16="http://schemas.microsoft.com/office/drawing/2014/main" val="20001"/>
                    </a:ext>
                  </a:extLst>
                </a:gridCol>
                <a:gridCol w="1964663">
                  <a:extLst>
                    <a:ext uri="{9D8B030D-6E8A-4147-A177-3AD203B41FA5}">
                      <a16:colId xmlns:a16="http://schemas.microsoft.com/office/drawing/2014/main" val="3175701294"/>
                    </a:ext>
                  </a:extLst>
                </a:gridCol>
              </a:tblGrid>
              <a:tr h="803878">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V o l 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v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54423">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ü n s t </a:t>
                      </a:r>
                      <a:r>
                        <a:rPr lang="en-GB" sz="2800" b="1" strike="noStrike" kern="1200" spc="-1" dirty="0" err="1">
                          <a:solidFill>
                            <a:srgbClr val="002060"/>
                          </a:solidFill>
                          <a:latin typeface="Century gothic"/>
                          <a:ea typeface="+mn-ea"/>
                          <a:cs typeface="+mn-cs"/>
                        </a:rPr>
                        <a:t>ig</a:t>
                      </a:r>
                      <a:endParaRPr lang="en-GB" sz="28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ig</a:t>
                      </a:r>
                      <a:endParaRPr lang="en-GB" sz="28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r </a:t>
                      </a:r>
                      <a:r>
                        <a:rPr lang="en-GB" sz="2400" b="1" strike="noStrike" kern="1200" spc="-1" dirty="0" err="1">
                          <a:solidFill>
                            <a:srgbClr val="002060"/>
                          </a:solidFill>
                          <a:latin typeface="Century gothic"/>
                          <a:ea typeface="+mn-ea"/>
                          <a:cs typeface="+mn-cs"/>
                        </a:rPr>
                        <a:t>ie</a:t>
                      </a:r>
                      <a:r>
                        <a:rPr lang="en-GB" sz="2400" b="1" strike="noStrike" kern="1200" spc="-1" dirty="0">
                          <a:solidFill>
                            <a:srgbClr val="002060"/>
                          </a:solidFill>
                          <a:latin typeface="Century gothic"/>
                          <a:ea typeface="+mn-ea"/>
                          <a:cs typeface="+mn-cs"/>
                        </a:rPr>
                        <a:t> d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err="1">
                          <a:solidFill>
                            <a:srgbClr val="002060"/>
                          </a:solidFill>
                          <a:latin typeface="Century gothic"/>
                          <a:ea typeface="+mn-ea"/>
                          <a:cs typeface="+mn-cs"/>
                        </a:rPr>
                        <a:t>ei</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ie</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Th e r m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err="1">
                          <a:solidFill>
                            <a:srgbClr val="002060"/>
                          </a:solidFill>
                          <a:latin typeface="Century gothic"/>
                        </a:rPr>
                        <a:t>th</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  r e t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r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20364914"/>
                  </a:ext>
                </a:extLst>
              </a:tr>
            </a:tbl>
          </a:graphicData>
        </a:graphic>
      </p:graphicFrame>
      <p:sp>
        <p:nvSpPr>
          <p:cNvPr id="49" name="Speech Bubble: Rectangle with Corners Rounded 48">
            <a:hlinkClick r:id="" action="ppaction://noaction">
              <a:snd r:embed="rId3" name="T3_W9_3.1.wav"/>
            </a:hlinkClick>
            <a:extLst>
              <a:ext uri="{FF2B5EF4-FFF2-40B4-BE49-F238E27FC236}">
                <a16:creationId xmlns:a16="http://schemas.microsoft.com/office/drawing/2014/main" id="{1645BFA7-6DDC-4786-A2B3-1853215291ED}"/>
              </a:ext>
            </a:extLst>
          </p:cNvPr>
          <p:cNvSpPr/>
          <p:nvPr/>
        </p:nvSpPr>
        <p:spPr>
          <a:xfrm>
            <a:off x="1688304" y="564020"/>
            <a:ext cx="731950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hlinkClick r:id="" action="ppaction://noaction">
              <a:snd r:embed="rId4" name="T3_W9_3.2.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4" y="2146278"/>
            <a:ext cx="609653" cy="627942"/>
          </a:xfrm>
          <a:prstGeom prst="rect">
            <a:avLst/>
          </a:prstGeom>
        </p:spPr>
      </p:pic>
      <p:sp>
        <p:nvSpPr>
          <p:cNvPr id="15" name="CustomShape 6">
            <a:hlinkClick r:id="" action="ppaction://noaction">
              <a:snd r:embed="rId3" name="T3_W9_3.1.wav"/>
            </a:hlinkClick>
            <a:extLst>
              <a:ext uri="{FF2B5EF4-FFF2-40B4-BE49-F238E27FC236}">
                <a16:creationId xmlns:a16="http://schemas.microsoft.com/office/drawing/2014/main" id="{76EA0DC1-EFD3-4A65-8DC5-2DAE9E183631}"/>
              </a:ext>
            </a:extLst>
          </p:cNvPr>
          <p:cNvSpPr/>
          <p:nvPr/>
        </p:nvSpPr>
        <p:spPr>
          <a:xfrm>
            <a:off x="1815626" y="598178"/>
            <a:ext cx="70384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1-10 und h</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1422" y="113026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051476" y="2326572"/>
            <a:ext cx="350048" cy="306642"/>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468393" y="3008489"/>
            <a:ext cx="34345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409477" y="3776156"/>
            <a:ext cx="40614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031258" y="4743518"/>
            <a:ext cx="397674"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793203" y="1896486"/>
          <a:ext cx="6266732" cy="4271412"/>
        </p:xfrm>
        <a:graphic>
          <a:graphicData uri="http://schemas.openxmlformats.org/drawingml/2006/table">
            <a:tbl>
              <a:tblPr/>
              <a:tblGrid>
                <a:gridCol w="959773">
                  <a:extLst>
                    <a:ext uri="{9D8B030D-6E8A-4147-A177-3AD203B41FA5}">
                      <a16:colId xmlns:a16="http://schemas.microsoft.com/office/drawing/2014/main" val="20000"/>
                    </a:ext>
                  </a:extLst>
                </a:gridCol>
                <a:gridCol w="3325131">
                  <a:extLst>
                    <a:ext uri="{9D8B030D-6E8A-4147-A177-3AD203B41FA5}">
                      <a16:colId xmlns:a16="http://schemas.microsoft.com/office/drawing/2014/main" val="20001"/>
                    </a:ext>
                  </a:extLst>
                </a:gridCol>
                <a:gridCol w="1981828">
                  <a:extLst>
                    <a:ext uri="{9D8B030D-6E8A-4147-A177-3AD203B41FA5}">
                      <a16:colId xmlns:a16="http://schemas.microsoft.com/office/drawing/2014/main" val="3175701294"/>
                    </a:ext>
                  </a:extLst>
                </a:gridCol>
              </a:tblGrid>
              <a:tr h="83717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800" b="1" strike="noStrike" kern="1200" spc="-1" dirty="0">
                          <a:solidFill>
                            <a:srgbClr val="002060"/>
                          </a:solidFill>
                          <a:latin typeface="Century gothic"/>
                          <a:ea typeface="+mn-ea"/>
                          <a:cs typeface="+mn-cs"/>
                        </a:rPr>
                        <a:t>Er g e b n </a:t>
                      </a:r>
                      <a:r>
                        <a:rPr lang="en-GB" sz="2800" b="1" strike="noStrike" kern="1200" spc="-1" dirty="0" err="1">
                          <a:solidFill>
                            <a:srgbClr val="002060"/>
                          </a:solidFill>
                          <a:latin typeface="Century gothic"/>
                          <a:ea typeface="+mn-ea"/>
                          <a:cs typeface="+mn-cs"/>
                        </a:rPr>
                        <a:t>i</a:t>
                      </a:r>
                      <a:r>
                        <a:rPr lang="en-GB" sz="2800" b="1" strike="noStrike" kern="1200" spc="-1" dirty="0">
                          <a:solidFill>
                            <a:srgbClr val="002060"/>
                          </a:solidFill>
                          <a:latin typeface="Century gothic"/>
                          <a:ea typeface="+mn-ea"/>
                          <a:cs typeface="+mn-cs"/>
                        </a:rPr>
                        <a:t> 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r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4545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F e l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-b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br>
                        <a:rPr lang="en-GB" sz="2800" b="1" strike="noStrike" spc="-1" dirty="0">
                          <a:solidFill>
                            <a:srgbClr val="002060"/>
                          </a:solidFill>
                          <a:latin typeface="Century gothic"/>
                        </a:rPr>
                      </a:br>
                      <a:r>
                        <a:rPr lang="en-GB" sz="2800" b="1" strike="noStrike" spc="-1" dirty="0">
                          <a:solidFill>
                            <a:srgbClr val="002060"/>
                          </a:solidFill>
                          <a:latin typeface="Century gothic"/>
                        </a:rPr>
                        <a:t>-d?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W e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br>
                        <a:rPr lang="en-GB" sz="2800" b="1" strike="noStrike" kern="1200" spc="-1" dirty="0">
                          <a:solidFill>
                            <a:srgbClr val="002060"/>
                          </a:solidFill>
                          <a:latin typeface="Century gothic"/>
                          <a:ea typeface="+mn-ea"/>
                          <a:cs typeface="+mn-cs"/>
                        </a:rPr>
                      </a:br>
                      <a:r>
                        <a:rPr lang="en-GB" sz="2800" b="1" strike="noStrike" kern="1200" spc="-1" dirty="0">
                          <a:solidFill>
                            <a:srgbClr val="002060"/>
                          </a:solidFill>
                          <a:latin typeface="Century gothic"/>
                          <a:ea typeface="+mn-ea"/>
                          <a:cs typeface="+mn-cs"/>
                        </a:rPr>
                        <a:t>-d?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 r a d </a:t>
                      </a:r>
                      <a:r>
                        <a:rPr lang="en-GB" sz="2800" b="1" strike="noStrike" spc="-1" dirty="0" err="1">
                          <a:solidFill>
                            <a:srgbClr val="002060"/>
                          </a:solidFill>
                          <a:latin typeface="Century gothic"/>
                        </a:rPr>
                        <a:t>i</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 e l </a:t>
                      </a:r>
                      <a:r>
                        <a:rPr lang="en-GB" sz="2800" b="1" strike="noStrike" spc="-1" dirty="0" err="1">
                          <a:solidFill>
                            <a:srgbClr val="002060"/>
                          </a:solidFill>
                          <a:latin typeface="Century gothic"/>
                        </a:rPr>
                        <a:t>l</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z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w e </a:t>
                      </a:r>
                      <a:r>
                        <a:rPr lang="en-GB" sz="2800" b="1" strike="noStrike" spc="-1" dirty="0" err="1">
                          <a:solidFill>
                            <a:srgbClr val="002060"/>
                          </a:solidFill>
                          <a:latin typeface="Century gothic"/>
                        </a:rPr>
                        <a:t>i</a:t>
                      </a:r>
                      <a:r>
                        <a:rPr lang="en-GB" sz="2800" b="1" strike="noStrike" spc="-1" dirty="0">
                          <a:solidFill>
                            <a:srgbClr val="002060"/>
                          </a:solidFill>
                          <a:latin typeface="Century gothic"/>
                        </a:rPr>
                        <a:t> n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v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99974510"/>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781298" y="2140147"/>
            <a:ext cx="43484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610937" y="3008488"/>
            <a:ext cx="31091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83DC7EC6-56CA-49D9-818B-12A3C2A12753}"/>
              </a:ext>
            </a:extLst>
          </p:cNvPr>
          <p:cNvSpPr/>
          <p:nvPr/>
        </p:nvSpPr>
        <p:spPr>
          <a:xfrm>
            <a:off x="1224705" y="5526819"/>
            <a:ext cx="33296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6" name="Rectangle: Rounded Corners 45">
            <a:extLst>
              <a:ext uri="{FF2B5EF4-FFF2-40B4-BE49-F238E27FC236}">
                <a16:creationId xmlns:a16="http://schemas.microsoft.com/office/drawing/2014/main" id="{490405AA-9DFE-4E14-858E-5FF8C1CD4C6A}"/>
              </a:ext>
            </a:extLst>
          </p:cNvPr>
          <p:cNvSpPr/>
          <p:nvPr/>
        </p:nvSpPr>
        <p:spPr>
          <a:xfrm>
            <a:off x="7597906" y="3976628"/>
            <a:ext cx="37228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A96DFC85-3EBA-4135-8992-BED985560870}"/>
              </a:ext>
            </a:extLst>
          </p:cNvPr>
          <p:cNvSpPr/>
          <p:nvPr/>
        </p:nvSpPr>
        <p:spPr>
          <a:xfrm>
            <a:off x="8120628" y="4916439"/>
            <a:ext cx="63942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Graphic 47" descr="Teacher">
            <a:extLst>
              <a:ext uri="{FF2B5EF4-FFF2-40B4-BE49-F238E27FC236}">
                <a16:creationId xmlns:a16="http://schemas.microsoft.com/office/drawing/2014/main" id="{5816F748-49B6-4501-9415-8E786FB13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3" y="425663"/>
            <a:ext cx="914400" cy="914400"/>
          </a:xfrm>
          <a:prstGeom prst="rect">
            <a:avLst/>
          </a:prstGeom>
        </p:spPr>
      </p:pic>
      <p:sp>
        <p:nvSpPr>
          <p:cNvPr id="4" name="TextBox 3">
            <a:extLst>
              <a:ext uri="{FF2B5EF4-FFF2-40B4-BE49-F238E27FC236}">
                <a16:creationId xmlns:a16="http://schemas.microsoft.com/office/drawing/2014/main" id="{5B705564-5BEA-430F-99AE-979C76470F7F}"/>
              </a:ext>
            </a:extLst>
          </p:cNvPr>
          <p:cNvSpPr txBox="1"/>
          <p:nvPr/>
        </p:nvSpPr>
        <p:spPr>
          <a:xfrm>
            <a:off x="162945" y="1197256"/>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1-10.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0" name="Rectangle: Rounded Corners 49">
            <a:extLst>
              <a:ext uri="{FF2B5EF4-FFF2-40B4-BE49-F238E27FC236}">
                <a16:creationId xmlns:a16="http://schemas.microsoft.com/office/drawing/2014/main" id="{5F9CD447-1615-494A-8CAC-BE7E5DD05536}"/>
              </a:ext>
            </a:extLst>
          </p:cNvPr>
          <p:cNvSpPr/>
          <p:nvPr/>
        </p:nvSpPr>
        <p:spPr>
          <a:xfrm>
            <a:off x="6826463" y="5685292"/>
            <a:ext cx="34450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7167B1-A848-4A77-BFC5-62B44A247872}"/>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pic>
        <p:nvPicPr>
          <p:cNvPr id="51" name="Picture 50" descr="A picture containing text, clipart&#10;&#10;Description automatically generated">
            <a:hlinkClick r:id="" action="ppaction://noaction">
              <a:snd r:embed="rId9" name="T3_W9_3.9.wav"/>
            </a:hlinkClick>
            <a:extLst>
              <a:ext uri="{FF2B5EF4-FFF2-40B4-BE49-F238E27FC236}">
                <a16:creationId xmlns:a16="http://schemas.microsoft.com/office/drawing/2014/main" id="{32A611C6-2D4E-458A-8D42-530DC22C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560" y="3869760"/>
            <a:ext cx="609653" cy="627942"/>
          </a:xfrm>
          <a:prstGeom prst="rect">
            <a:avLst/>
          </a:prstGeom>
        </p:spPr>
      </p:pic>
      <p:pic>
        <p:nvPicPr>
          <p:cNvPr id="52" name="Picture 51" descr="A picture containing text, clipart&#10;&#10;Description automatically generated">
            <a:hlinkClick r:id="" action="ppaction://noaction">
              <a:snd r:embed="rId10" name="T3_W9_3.10.wav"/>
            </a:hlinkClick>
            <a:extLst>
              <a:ext uri="{FF2B5EF4-FFF2-40B4-BE49-F238E27FC236}">
                <a16:creationId xmlns:a16="http://schemas.microsoft.com/office/drawing/2014/main" id="{EFA6901F-A22D-4F22-B52A-A1275BC4B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2" y="4793232"/>
            <a:ext cx="609653" cy="627942"/>
          </a:xfrm>
          <a:prstGeom prst="rect">
            <a:avLst/>
          </a:prstGeom>
        </p:spPr>
      </p:pic>
      <p:pic>
        <p:nvPicPr>
          <p:cNvPr id="53" name="Picture 52" descr="A picture containing text, clipart&#10;&#10;Description automatically generated">
            <a:hlinkClick r:id="" action="ppaction://noaction">
              <a:snd r:embed="rId11" name="T3_W9_3.11.wav"/>
            </a:hlinkClick>
            <a:extLst>
              <a:ext uri="{FF2B5EF4-FFF2-40B4-BE49-F238E27FC236}">
                <a16:creationId xmlns:a16="http://schemas.microsoft.com/office/drawing/2014/main" id="{965EAD9C-223A-4E7A-B67F-A4A3CF92C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904" y="5539956"/>
            <a:ext cx="609653" cy="627942"/>
          </a:xfrm>
          <a:prstGeom prst="rect">
            <a:avLst/>
          </a:prstGeom>
        </p:spPr>
      </p:pic>
      <p:pic>
        <p:nvPicPr>
          <p:cNvPr id="54" name="Picture 53" descr="A picture containing text, clipart&#10;&#10;Description automatically generated">
            <a:hlinkClick r:id="" action="ppaction://noaction">
              <a:snd r:embed="rId12" name="T3_W9_3.8.wav"/>
            </a:hlinkClick>
            <a:extLst>
              <a:ext uri="{FF2B5EF4-FFF2-40B4-BE49-F238E27FC236}">
                <a16:creationId xmlns:a16="http://schemas.microsoft.com/office/drawing/2014/main" id="{5DAE035D-187F-4008-97DD-8C2B2A94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0" y="2900416"/>
            <a:ext cx="609653" cy="627942"/>
          </a:xfrm>
          <a:prstGeom prst="rect">
            <a:avLst/>
          </a:prstGeom>
        </p:spPr>
      </p:pic>
      <p:pic>
        <p:nvPicPr>
          <p:cNvPr id="57" name="Picture 56" descr="A picture containing text, clipart&#10;&#10;Description automatically generated">
            <a:hlinkClick r:id="" action="ppaction://noaction">
              <a:snd r:embed="rId13" name="T3_W9_3.7.wav"/>
            </a:hlinkClick>
            <a:extLst>
              <a:ext uri="{FF2B5EF4-FFF2-40B4-BE49-F238E27FC236}">
                <a16:creationId xmlns:a16="http://schemas.microsoft.com/office/drawing/2014/main" id="{EF9C76EA-7143-4A83-9190-F334EF655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1" y="2054592"/>
            <a:ext cx="609653" cy="627942"/>
          </a:xfrm>
          <a:prstGeom prst="rect">
            <a:avLst/>
          </a:prstGeom>
        </p:spPr>
      </p:pic>
      <p:pic>
        <p:nvPicPr>
          <p:cNvPr id="58" name="Picture 57" descr="A picture containing text, clipart&#10;&#10;Description automatically generated">
            <a:hlinkClick r:id="" action="ppaction://noaction">
              <a:snd r:embed="rId14" name="T3_W9_3.3.wav"/>
            </a:hlinkClick>
            <a:extLst>
              <a:ext uri="{FF2B5EF4-FFF2-40B4-BE49-F238E27FC236}">
                <a16:creationId xmlns:a16="http://schemas.microsoft.com/office/drawing/2014/main" id="{15CFF127-C724-4104-840E-626BC2F9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2904959"/>
            <a:ext cx="609653" cy="627942"/>
          </a:xfrm>
          <a:prstGeom prst="rect">
            <a:avLst/>
          </a:prstGeom>
        </p:spPr>
      </p:pic>
      <p:pic>
        <p:nvPicPr>
          <p:cNvPr id="59" name="Picture 58" descr="A picture containing text, clipart&#10;&#10;Description automatically generated">
            <a:hlinkClick r:id="" action="ppaction://noaction">
              <a:snd r:embed="rId15" name="T3_W9_3.4.wav"/>
            </a:hlinkClick>
            <a:extLst>
              <a:ext uri="{FF2B5EF4-FFF2-40B4-BE49-F238E27FC236}">
                <a16:creationId xmlns:a16="http://schemas.microsoft.com/office/drawing/2014/main" id="{A9B6FBAD-E234-42A1-89F1-3DB03D5E8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93" y="3743210"/>
            <a:ext cx="609653" cy="627942"/>
          </a:xfrm>
          <a:prstGeom prst="rect">
            <a:avLst/>
          </a:prstGeom>
        </p:spPr>
      </p:pic>
      <p:pic>
        <p:nvPicPr>
          <p:cNvPr id="63" name="Picture 62" descr="A picture containing text, clipart&#10;&#10;Description automatically generated">
            <a:hlinkClick r:id="" action="ppaction://noaction">
              <a:snd r:embed="rId16" name="T3_W9_3.5.wav"/>
            </a:hlinkClick>
            <a:extLst>
              <a:ext uri="{FF2B5EF4-FFF2-40B4-BE49-F238E27FC236}">
                <a16:creationId xmlns:a16="http://schemas.microsoft.com/office/drawing/2014/main" id="{8476EDF6-F1B6-461D-815F-47A70DE9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80" y="4681785"/>
            <a:ext cx="609653" cy="627942"/>
          </a:xfrm>
          <a:prstGeom prst="rect">
            <a:avLst/>
          </a:prstGeom>
        </p:spPr>
      </p:pic>
      <p:pic>
        <p:nvPicPr>
          <p:cNvPr id="64" name="Picture 63" descr="A picture containing text, clipart&#10;&#10;Description automatically generated">
            <a:hlinkClick r:id="" action="ppaction://noaction">
              <a:snd r:embed="rId17" name="T3_W9_3.6.wav"/>
            </a:hlinkClick>
            <a:extLst>
              <a:ext uri="{FF2B5EF4-FFF2-40B4-BE49-F238E27FC236}">
                <a16:creationId xmlns:a16="http://schemas.microsoft.com/office/drawing/2014/main" id="{1B4CD34F-57E9-41DF-9504-DCD99D3CE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5422357"/>
            <a:ext cx="609653" cy="627942"/>
          </a:xfrm>
          <a:prstGeom prst="rect">
            <a:avLst/>
          </a:prstGeom>
        </p:spPr>
      </p:pic>
      <p:pic>
        <p:nvPicPr>
          <p:cNvPr id="1026" name="Picture 2" descr="Free circle hands teamwork vector">
            <a:extLst>
              <a:ext uri="{FF2B5EF4-FFF2-40B4-BE49-F238E27FC236}">
                <a16:creationId xmlns:a16="http://schemas.microsoft.com/office/drawing/2014/main" id="{772CB0B8-0E13-C76B-644D-419DA5D967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1848" y="2140147"/>
            <a:ext cx="660833" cy="660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bag money wealth vector">
            <a:extLst>
              <a:ext uri="{FF2B5EF4-FFF2-40B4-BE49-F238E27FC236}">
                <a16:creationId xmlns:a16="http://schemas.microsoft.com/office/drawing/2014/main" id="{8A85CBF4-B137-1308-D432-C0EF986BF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3408" y="2888317"/>
            <a:ext cx="438792" cy="5968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ove peace flying vector">
            <a:extLst>
              <a:ext uri="{FF2B5EF4-FFF2-40B4-BE49-F238E27FC236}">
                <a16:creationId xmlns:a16="http://schemas.microsoft.com/office/drawing/2014/main" id="{1F7D7B73-B274-B11B-AB42-FCDD3B0A685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21367" y="3599859"/>
            <a:ext cx="660833" cy="810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water nature landscape illustration">
            <a:extLst>
              <a:ext uri="{FF2B5EF4-FFF2-40B4-BE49-F238E27FC236}">
                <a16:creationId xmlns:a16="http://schemas.microsoft.com/office/drawing/2014/main" id="{074BEB2F-6486-0FF2-FA1D-B3FA017D91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37241" y="4674880"/>
            <a:ext cx="710117" cy="4731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ee walking step foot illustration">
            <a:extLst>
              <a:ext uri="{FF2B5EF4-FFF2-40B4-BE49-F238E27FC236}">
                <a16:creationId xmlns:a16="http://schemas.microsoft.com/office/drawing/2014/main" id="{80CF117D-8521-DA48-7367-FA484162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3069120" y="5262984"/>
            <a:ext cx="439951" cy="743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ree result yield exit illustration">
            <a:extLst>
              <a:ext uri="{FF2B5EF4-FFF2-40B4-BE49-F238E27FC236}">
                <a16:creationId xmlns:a16="http://schemas.microsoft.com/office/drawing/2014/main" id="{1588A4B9-B7A4-A192-32B3-2ADEB45A83B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1686" b="13814"/>
          <a:stretch/>
        </p:blipFill>
        <p:spPr bwMode="auto">
          <a:xfrm>
            <a:off x="8973767" y="2024707"/>
            <a:ext cx="1065705" cy="580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ree farm meadow landscape vector">
            <a:extLst>
              <a:ext uri="{FF2B5EF4-FFF2-40B4-BE49-F238E27FC236}">
                <a16:creationId xmlns:a16="http://schemas.microsoft.com/office/drawing/2014/main" id="{34E85838-7958-09E0-F655-FF66CE1C1EB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4974" y="2791556"/>
            <a:ext cx="1129399" cy="85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Free trees forest nature vector">
            <a:extLst>
              <a:ext uri="{FF2B5EF4-FFF2-40B4-BE49-F238E27FC236}">
                <a16:creationId xmlns:a16="http://schemas.microsoft.com/office/drawing/2014/main" id="{FFE62FD2-47C3-EBB2-6FB5-2C3AF5E65A6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96901" y="3706875"/>
            <a:ext cx="1542571" cy="9062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emoticon cry sad vector">
            <a:extLst>
              <a:ext uri="{FF2B5EF4-FFF2-40B4-BE49-F238E27FC236}">
                <a16:creationId xmlns:a16="http://schemas.microsoft.com/office/drawing/2014/main" id="{4545B599-CC89-33A5-8A94-1066A8D78F7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68186" y="5619544"/>
            <a:ext cx="481337" cy="4810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easter bunny eggs vector">
            <a:extLst>
              <a:ext uri="{FF2B5EF4-FFF2-40B4-BE49-F238E27FC236}">
                <a16:creationId xmlns:a16="http://schemas.microsoft.com/office/drawing/2014/main" id="{77B55E0B-177A-083B-1A24-905C1667DB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19950" y="4743518"/>
            <a:ext cx="522402" cy="63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2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42" grpId="0" animBg="1"/>
      <p:bldP spid="46" grpId="0" animBg="1"/>
      <p:bldP spid="47"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6502" y="2209717"/>
          <a:ext cx="10269416" cy="446400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52192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5627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599522">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60245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592424"/>
                  </a:ext>
                </a:extLst>
              </a:tr>
              <a:tr h="486550">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351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018112" y="1327315"/>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 cross (x) under the type of word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German word twice. Choose one correct answer only.   </a:t>
            </a:r>
          </a:p>
        </p:txBody>
      </p:sp>
      <p:sp>
        <p:nvSpPr>
          <p:cNvPr id="8" name="Rectangle 7">
            <a:hlinkClick r:id="" action="ppaction://noaction">
              <a:snd r:embed="rId3" name="T3_W9_4.2.wav"/>
            </a:hlinkClick>
            <a:extLst>
              <a:ext uri="{FF2B5EF4-FFF2-40B4-BE49-F238E27FC236}">
                <a16:creationId xmlns:a16="http://schemas.microsoft.com/office/drawing/2014/main" id="{55EE9022-D5E3-464B-A4A8-866C1B836A5D}"/>
              </a:ext>
            </a:extLst>
          </p:cNvPr>
          <p:cNvSpPr/>
          <p:nvPr/>
        </p:nvSpPr>
        <p:spPr>
          <a:xfrm>
            <a:off x="1018112" y="300633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3_W9_4.3.wav"/>
            </a:hlinkClick>
            <a:extLst>
              <a:ext uri="{FF2B5EF4-FFF2-40B4-BE49-F238E27FC236}">
                <a16:creationId xmlns:a16="http://schemas.microsoft.com/office/drawing/2014/main" id="{5EA44F4B-261C-47AD-9F52-F210415EE11E}"/>
              </a:ext>
            </a:extLst>
          </p:cNvPr>
          <p:cNvSpPr/>
          <p:nvPr/>
        </p:nvSpPr>
        <p:spPr>
          <a:xfrm>
            <a:off x="1018112" y="36484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3_W9_4.4.wav"/>
            </a:hlinkClick>
            <a:extLst>
              <a:ext uri="{FF2B5EF4-FFF2-40B4-BE49-F238E27FC236}">
                <a16:creationId xmlns:a16="http://schemas.microsoft.com/office/drawing/2014/main" id="{635EBD65-6C99-4920-9BAE-26CAB08B96FE}"/>
              </a:ext>
            </a:extLst>
          </p:cNvPr>
          <p:cNvSpPr/>
          <p:nvPr/>
        </p:nvSpPr>
        <p:spPr>
          <a:xfrm>
            <a:off x="1018112" y="430225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T3_W9_4.5.wav"/>
            </a:hlinkClick>
            <a:extLst>
              <a:ext uri="{FF2B5EF4-FFF2-40B4-BE49-F238E27FC236}">
                <a16:creationId xmlns:a16="http://schemas.microsoft.com/office/drawing/2014/main" id="{AAD4A40F-74FE-4269-B6B5-F7C9DFBB0CD6}"/>
              </a:ext>
            </a:extLst>
          </p:cNvPr>
          <p:cNvSpPr/>
          <p:nvPr/>
        </p:nvSpPr>
        <p:spPr>
          <a:xfrm>
            <a:off x="1021910" y="487375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2" name="Graphic 11" descr="Close">
            <a:extLst>
              <a:ext uri="{FF2B5EF4-FFF2-40B4-BE49-F238E27FC236}">
                <a16:creationId xmlns:a16="http://schemas.microsoft.com/office/drawing/2014/main" id="{880323D8-6038-3E13-A146-5FC25F4B6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6207" y="3286362"/>
            <a:ext cx="209307" cy="209307"/>
          </a:xfrm>
          <a:prstGeom prst="rect">
            <a:avLst/>
          </a:prstGeom>
        </p:spPr>
      </p:pic>
      <p:pic>
        <p:nvPicPr>
          <p:cNvPr id="13" name="Graphic 12" descr="Close">
            <a:extLst>
              <a:ext uri="{FF2B5EF4-FFF2-40B4-BE49-F238E27FC236}">
                <a16:creationId xmlns:a16="http://schemas.microsoft.com/office/drawing/2014/main" id="{2E8F452A-DBF8-9A66-0368-1D4350643D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4626" y="3915503"/>
            <a:ext cx="201126" cy="201126"/>
          </a:xfrm>
          <a:prstGeom prst="rect">
            <a:avLst/>
          </a:prstGeom>
        </p:spPr>
      </p:pic>
      <p:pic>
        <p:nvPicPr>
          <p:cNvPr id="14" name="Graphic 13" descr="Close">
            <a:extLst>
              <a:ext uri="{FF2B5EF4-FFF2-40B4-BE49-F238E27FC236}">
                <a16:creationId xmlns:a16="http://schemas.microsoft.com/office/drawing/2014/main" id="{187FA95A-8580-84C7-DEB0-5B83E76D3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65343" y="5149244"/>
            <a:ext cx="235625" cy="235625"/>
          </a:xfrm>
          <a:prstGeom prst="rect">
            <a:avLst/>
          </a:prstGeom>
        </p:spPr>
      </p:pic>
      <p:pic>
        <p:nvPicPr>
          <p:cNvPr id="17" name="Graphic 16" descr="Close">
            <a:extLst>
              <a:ext uri="{FF2B5EF4-FFF2-40B4-BE49-F238E27FC236}">
                <a16:creationId xmlns:a16="http://schemas.microsoft.com/office/drawing/2014/main" id="{980F8AC9-F8FE-DF61-33D0-4FE68629B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6107" y="4511557"/>
            <a:ext cx="259625" cy="259625"/>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131980" y="35365"/>
            <a:ext cx="4004799"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Vocabulary Revision</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a typeface="Calibri"/>
              <a:cs typeface="Calibri"/>
              <a:sym typeface="Calibri"/>
            </a:endParaRPr>
          </a:p>
        </p:txBody>
      </p:sp>
      <p:pic>
        <p:nvPicPr>
          <p:cNvPr id="21" name="Picture 2" descr="Free illustrations of Alien">
            <a:extLst>
              <a:ext uri="{FF2B5EF4-FFF2-40B4-BE49-F238E27FC236}">
                <a16:creationId xmlns:a16="http://schemas.microsoft.com/office/drawing/2014/main" id="{BF141528-21E1-4221-80FC-91493DA426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40" y="735045"/>
            <a:ext cx="1361092" cy="1384161"/>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hlinkClick r:id="" action="ppaction://noaction">
              <a:snd r:embed="rId11" name="T3_W9_4.1.wav"/>
            </a:hlinkClick>
            <a:extLst>
              <a:ext uri="{FF2B5EF4-FFF2-40B4-BE49-F238E27FC236}">
                <a16:creationId xmlns:a16="http://schemas.microsoft.com/office/drawing/2014/main" id="{F39FF7B8-70BC-4DF6-AAF3-26B6AD601310}"/>
              </a:ext>
            </a:extLst>
          </p:cNvPr>
          <p:cNvSpPr/>
          <p:nvPr/>
        </p:nvSpPr>
        <p:spPr>
          <a:xfrm>
            <a:off x="5227105" y="459467"/>
            <a:ext cx="4004800" cy="637189"/>
          </a:xfrm>
          <a:prstGeom prst="wedgeRoundRectCallout">
            <a:avLst>
              <a:gd name="adj1" fmla="val -60223"/>
              <a:gd name="adj2" fmla="val -3721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hlinkClick r:id="" action="ppaction://noaction">
              <a:snd r:embed="rId12" name="T3_W9_4.6.wav"/>
            </a:hlinkClick>
            <a:extLst>
              <a:ext uri="{FF2B5EF4-FFF2-40B4-BE49-F238E27FC236}">
                <a16:creationId xmlns:a16="http://schemas.microsoft.com/office/drawing/2014/main" id="{4F9A1813-C72F-4F19-AAA5-890400EEDB64}"/>
              </a:ext>
            </a:extLst>
          </p:cNvPr>
          <p:cNvSpPr/>
          <p:nvPr/>
        </p:nvSpPr>
        <p:spPr>
          <a:xfrm>
            <a:off x="1021910" y="549107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4" name="Rectangle 23">
            <a:hlinkClick r:id="" action="ppaction://noaction">
              <a:snd r:embed="rId13" name="T3_W9_4.7.wav"/>
            </a:hlinkClick>
            <a:extLst>
              <a:ext uri="{FF2B5EF4-FFF2-40B4-BE49-F238E27FC236}">
                <a16:creationId xmlns:a16="http://schemas.microsoft.com/office/drawing/2014/main" id="{99F672E5-F239-4A25-AA34-2957F4631F88}"/>
              </a:ext>
            </a:extLst>
          </p:cNvPr>
          <p:cNvSpPr/>
          <p:nvPr/>
        </p:nvSpPr>
        <p:spPr>
          <a:xfrm>
            <a:off x="1021910" y="61229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25" name="Graphic 24" descr="Close">
            <a:extLst>
              <a:ext uri="{FF2B5EF4-FFF2-40B4-BE49-F238E27FC236}">
                <a16:creationId xmlns:a16="http://schemas.microsoft.com/office/drawing/2014/main" id="{A50945AA-EFCC-4CBF-9905-CDF20E5EC3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78820" y="5773445"/>
            <a:ext cx="259625" cy="259625"/>
          </a:xfrm>
          <a:prstGeom prst="rect">
            <a:avLst/>
          </a:prstGeom>
        </p:spPr>
      </p:pic>
      <p:pic>
        <p:nvPicPr>
          <p:cNvPr id="26" name="Graphic 25" descr="Close">
            <a:extLst>
              <a:ext uri="{FF2B5EF4-FFF2-40B4-BE49-F238E27FC236}">
                <a16:creationId xmlns:a16="http://schemas.microsoft.com/office/drawing/2014/main" id="{15D993C9-DAC2-4D42-A1FB-7F7B59467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98976" y="6387930"/>
            <a:ext cx="259625" cy="259625"/>
          </a:xfrm>
          <a:prstGeom prst="rect">
            <a:avLst/>
          </a:prstGeom>
        </p:spPr>
      </p:pic>
      <p:pic>
        <p:nvPicPr>
          <p:cNvPr id="5" name="Picture 4" descr="A cartoon of a person&#10;&#10;Description automatically generated">
            <a:extLst>
              <a:ext uri="{FF2B5EF4-FFF2-40B4-BE49-F238E27FC236}">
                <a16:creationId xmlns:a16="http://schemas.microsoft.com/office/drawing/2014/main" id="{D140148D-11C0-C1BB-4E3B-E99A606699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8536" y="123469"/>
            <a:ext cx="958467" cy="1168964"/>
          </a:xfrm>
          <a:prstGeom prst="rect">
            <a:avLst/>
          </a:prstGeom>
        </p:spPr>
      </p:pic>
    </p:spTree>
    <p:extLst>
      <p:ext uri="{BB962C8B-B14F-4D97-AF65-F5344CB8AC3E}">
        <p14:creationId xmlns:p14="http://schemas.microsoft.com/office/powerpoint/2010/main" val="22238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271962959"/>
              </p:ext>
            </p:extLst>
          </p:nvPr>
        </p:nvGraphicFramePr>
        <p:xfrm>
          <a:off x="120894" y="1542060"/>
          <a:ext cx="5526634" cy="5079784"/>
        </p:xfrm>
        <a:graphic>
          <a:graphicData uri="http://schemas.openxmlformats.org/drawingml/2006/table">
            <a:tbl>
              <a:tblPr/>
              <a:tblGrid>
                <a:gridCol w="601917">
                  <a:extLst>
                    <a:ext uri="{9D8B030D-6E8A-4147-A177-3AD203B41FA5}">
                      <a16:colId xmlns:a16="http://schemas.microsoft.com/office/drawing/2014/main" val="20000"/>
                    </a:ext>
                  </a:extLst>
                </a:gridCol>
                <a:gridCol w="4924717">
                  <a:extLst>
                    <a:ext uri="{9D8B030D-6E8A-4147-A177-3AD203B41FA5}">
                      <a16:colId xmlns:a16="http://schemas.microsoft.com/office/drawing/2014/main" val="20001"/>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arbeitet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montags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mit</a:t>
                      </a:r>
                      <a:r>
                        <a:rPr lang="en-GB" sz="2400" b="0" strike="noStrike" spc="-1" dirty="0">
                          <a:solidFill>
                            <a:srgbClr val="2E94AF"/>
                          </a:solidFill>
                          <a:latin typeface="Century gothic"/>
                        </a:rPr>
                        <a:t> Leon.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bleibe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zu</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Hause</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fahre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donnerstags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besucht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schreibe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eine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Geschichte</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spielt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mittwochs</a:t>
                      </a:r>
                      <a:r>
                        <a:rPr lang="en-GB" sz="2400" b="0" strike="noStrike" spc="-1" dirty="0">
                          <a:solidFill>
                            <a:srgbClr val="2E94AF"/>
                          </a:solidFill>
                          <a:latin typeface="Century gothic"/>
                        </a:rPr>
                        <a:t> die </a:t>
                      </a:r>
                      <a:r>
                        <a:rPr lang="en-GB" sz="2400" b="0" strike="noStrike" spc="-1" dirty="0" err="1">
                          <a:solidFill>
                            <a:srgbClr val="2E94AF"/>
                          </a:solidFill>
                          <a:latin typeface="Century gothic"/>
                        </a:rPr>
                        <a:t>Gitarre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cs typeface="+mn-cs"/>
              </a:rPr>
              <a:t>Revising verbs, present tense, </a:t>
            </a:r>
            <a:r>
              <a:rPr kumimoji="0" lang="en-GB" sz="2400" b="0" i="1" u="none" strike="noStrike" kern="1200" cap="none" spc="-1" normalizeH="0" baseline="0" noProof="0" dirty="0" err="1">
                <a:ln>
                  <a:noFill/>
                </a:ln>
                <a:solidFill>
                  <a:srgbClr val="002060"/>
                </a:solidFill>
                <a:effectLst/>
                <a:uLnTx/>
                <a:uFillTx/>
                <a:latin typeface="Century gothic"/>
                <a:ea typeface="Century Gothic"/>
                <a:cs typeface="+mn-cs"/>
              </a:rPr>
              <a:t>nicht</a:t>
            </a:r>
            <a:endParaRPr kumimoji="0" lang="en-GB" sz="2400" b="0" i="1"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149411"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5" name="Rectangle 14">
            <a:extLst>
              <a:ext uri="{FF2B5EF4-FFF2-40B4-BE49-F238E27FC236}">
                <a16:creationId xmlns:a16="http://schemas.microsoft.com/office/drawing/2014/main" id="{E094FD90-0D83-47F8-89A4-772DF44F575F}"/>
              </a:ext>
            </a:extLst>
          </p:cNvPr>
          <p:cNvSpPr/>
          <p:nvPr/>
        </p:nvSpPr>
        <p:spPr>
          <a:xfrm>
            <a:off x="149412"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6" name="Rectangle 15">
            <a:extLst>
              <a:ext uri="{FF2B5EF4-FFF2-40B4-BE49-F238E27FC236}">
                <a16:creationId xmlns:a16="http://schemas.microsoft.com/office/drawing/2014/main" id="{CFD2B835-F5BF-47D4-B4C7-88AAE0F15E80}"/>
              </a:ext>
            </a:extLst>
          </p:cNvPr>
          <p:cNvSpPr/>
          <p:nvPr/>
        </p:nvSpPr>
        <p:spPr>
          <a:xfrm>
            <a:off x="149410"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7" name="Rectangle 16">
            <a:extLst>
              <a:ext uri="{FF2B5EF4-FFF2-40B4-BE49-F238E27FC236}">
                <a16:creationId xmlns:a16="http://schemas.microsoft.com/office/drawing/2014/main" id="{257623FD-7C94-435C-A16D-BE56DC83EBF2}"/>
              </a:ext>
            </a:extLst>
          </p:cNvPr>
          <p:cNvSpPr/>
          <p:nvPr/>
        </p:nvSpPr>
        <p:spPr>
          <a:xfrm>
            <a:off x="149411"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extLst>
              <a:ext uri="{FF2B5EF4-FFF2-40B4-BE49-F238E27FC236}">
                <a16:creationId xmlns:a16="http://schemas.microsoft.com/office/drawing/2014/main" id="{741D7855-51C4-49F5-B43C-C9C8805C6DE6}"/>
              </a:ext>
            </a:extLst>
          </p:cNvPr>
          <p:cNvSpPr/>
          <p:nvPr/>
        </p:nvSpPr>
        <p:spPr>
          <a:xfrm>
            <a:off x="152221"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extLst>
              <a:ext uri="{FF2B5EF4-FFF2-40B4-BE49-F238E27FC236}">
                <a16:creationId xmlns:a16="http://schemas.microsoft.com/office/drawing/2014/main" id="{61E23715-4B11-4DD2-A77F-9E251DE49F2A}"/>
              </a:ext>
            </a:extLst>
          </p:cNvPr>
          <p:cNvSpPr/>
          <p:nvPr/>
        </p:nvSpPr>
        <p:spPr>
          <a:xfrm>
            <a:off x="149409" y="58293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036303" y="524285"/>
            <a:ext cx="2837755" cy="43871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Lias</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36" y="309591"/>
            <a:ext cx="914400" cy="914400"/>
          </a:xfrm>
          <a:prstGeom prst="rect">
            <a:avLst/>
          </a:prstGeom>
        </p:spPr>
      </p:pic>
      <p:graphicFrame>
        <p:nvGraphicFramePr>
          <p:cNvPr id="2" name="Table 5">
            <a:extLst>
              <a:ext uri="{FF2B5EF4-FFF2-40B4-BE49-F238E27FC236}">
                <a16:creationId xmlns:a16="http://schemas.microsoft.com/office/drawing/2014/main" id="{311C40E7-E396-F56F-7F52-6B94A622B730}"/>
              </a:ext>
            </a:extLst>
          </p:cNvPr>
          <p:cNvGraphicFramePr/>
          <p:nvPr>
            <p:extLst>
              <p:ext uri="{D42A27DB-BD31-4B8C-83A1-F6EECF244321}">
                <p14:modId xmlns:p14="http://schemas.microsoft.com/office/powerpoint/2010/main" val="1476733526"/>
              </p:ext>
            </p:extLst>
          </p:nvPr>
        </p:nvGraphicFramePr>
        <p:xfrm>
          <a:off x="5740217" y="1603020"/>
          <a:ext cx="2602605" cy="5026380"/>
        </p:xfrm>
        <a:graphic>
          <a:graphicData uri="http://schemas.openxmlformats.org/drawingml/2006/table">
            <a:tbl>
              <a:tblPr/>
              <a:tblGrid>
                <a:gridCol w="1298536">
                  <a:extLst>
                    <a:ext uri="{9D8B030D-6E8A-4147-A177-3AD203B41FA5}">
                      <a16:colId xmlns:a16="http://schemas.microsoft.com/office/drawing/2014/main" val="20000"/>
                    </a:ext>
                  </a:extLst>
                </a:gridCol>
                <a:gridCol w="1304069">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err="1">
                          <a:solidFill>
                            <a:srgbClr val="2E94AF"/>
                          </a:solidFill>
                          <a:latin typeface="Century gothic"/>
                        </a:rPr>
                        <a:t>Lias</a:t>
                      </a:r>
                      <a:endParaRPr lang="en-GB" sz="2400" b="1" strike="noStrike" spc="-1" dirty="0">
                        <a:solidFill>
                          <a:srgbClr val="2E94AF"/>
                        </a:solidFill>
                        <a:latin typeface="Century gothic"/>
                      </a:endParaRPr>
                    </a:p>
                    <a:p>
                      <a:pPr algn="ctr">
                        <a:lnSpc>
                          <a:spcPct val="100000"/>
                        </a:lnSpc>
                      </a:pPr>
                      <a:r>
                        <a:rPr lang="en-GB" sz="2400" b="1" strike="noStrike" spc="-1" dirty="0">
                          <a:solidFill>
                            <a:srgbClr val="2E94AF"/>
                          </a:solidFill>
                          <a:latin typeface="Century gothic"/>
                        </a:rPr>
                        <a:t>(ich)</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Ronja</a:t>
                      </a:r>
                    </a:p>
                    <a:p>
                      <a:pPr algn="ctr">
                        <a:lnSpc>
                          <a:spcPct val="100000"/>
                        </a:lnSpc>
                      </a:pPr>
                      <a:r>
                        <a:rPr lang="en-GB" sz="2400" b="1" strike="noStrike" spc="-1" dirty="0">
                          <a:solidFill>
                            <a:srgbClr val="2E94AF"/>
                          </a:solidFill>
                          <a:latin typeface="Century gothic"/>
                        </a:rPr>
                        <a:t>(</a:t>
                      </a:r>
                      <a:r>
                        <a:rPr lang="en-GB" sz="2400" b="1" strike="noStrike" spc="-1" dirty="0" err="1">
                          <a:solidFill>
                            <a:srgbClr val="2E94AF"/>
                          </a:solidFill>
                          <a:latin typeface="Century gothic"/>
                        </a:rPr>
                        <a:t>sie</a:t>
                      </a:r>
                      <a:r>
                        <a:rPr lang="en-GB" sz="2400" b="1" strike="noStrike" spc="-1" dirty="0">
                          <a:solidFill>
                            <a:srgbClr val="2E94AF"/>
                          </a:solidFill>
                          <a:latin typeface="Century gothic"/>
                        </a:rPr>
                        <a:t>)</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3051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4" name="Table 5">
            <a:extLst>
              <a:ext uri="{FF2B5EF4-FFF2-40B4-BE49-F238E27FC236}">
                <a16:creationId xmlns:a16="http://schemas.microsoft.com/office/drawing/2014/main" id="{0501609C-4521-6D32-12E5-EF50CCE4CE58}"/>
              </a:ext>
            </a:extLst>
          </p:cNvPr>
          <p:cNvGraphicFramePr/>
          <p:nvPr>
            <p:extLst>
              <p:ext uri="{D42A27DB-BD31-4B8C-83A1-F6EECF244321}">
                <p14:modId xmlns:p14="http://schemas.microsoft.com/office/powerpoint/2010/main" val="434483623"/>
              </p:ext>
            </p:extLst>
          </p:nvPr>
        </p:nvGraphicFramePr>
        <p:xfrm>
          <a:off x="8435511" y="1603020"/>
          <a:ext cx="2058334" cy="5026380"/>
        </p:xfrm>
        <a:graphic>
          <a:graphicData uri="http://schemas.openxmlformats.org/drawingml/2006/table">
            <a:tbl>
              <a:tblPr/>
              <a:tblGrid>
                <a:gridCol w="1013305">
                  <a:extLst>
                    <a:ext uri="{9D8B030D-6E8A-4147-A177-3AD203B41FA5}">
                      <a16:colId xmlns:a16="http://schemas.microsoft.com/office/drawing/2014/main" val="20000"/>
                    </a:ext>
                  </a:extLst>
                </a:gridCol>
                <a:gridCol w="1045029">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a:solidFill>
                            <a:srgbClr val="2E94AF"/>
                          </a:solidFill>
                          <a:latin typeface="Century gothic"/>
                        </a:rPr>
                        <a:t>do/</a:t>
                      </a:r>
                      <a:br>
                        <a:rPr lang="en-GB" sz="2400" b="1" strike="noStrike" spc="-1" dirty="0">
                          <a:solidFill>
                            <a:srgbClr val="2E94AF"/>
                          </a:solidFill>
                          <a:latin typeface="Century gothic"/>
                        </a:rPr>
                      </a:br>
                      <a:r>
                        <a:rPr lang="en-GB" sz="2400" b="1" strike="noStrike" spc="-1" dirty="0">
                          <a:solidFill>
                            <a:srgbClr val="2E94AF"/>
                          </a:solidFill>
                          <a:latin typeface="Century gothic"/>
                        </a:rPr>
                        <a:t>does</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am/is doing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3051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5" name="Table 5">
            <a:extLst>
              <a:ext uri="{FF2B5EF4-FFF2-40B4-BE49-F238E27FC236}">
                <a16:creationId xmlns:a16="http://schemas.microsoft.com/office/drawing/2014/main" id="{0AAB8EE9-305B-789A-EE66-C522E398227C}"/>
              </a:ext>
            </a:extLst>
          </p:cNvPr>
          <p:cNvGraphicFramePr/>
          <p:nvPr>
            <p:extLst>
              <p:ext uri="{D42A27DB-BD31-4B8C-83A1-F6EECF244321}">
                <p14:modId xmlns:p14="http://schemas.microsoft.com/office/powerpoint/2010/main" val="1967187013"/>
              </p:ext>
            </p:extLst>
          </p:nvPr>
        </p:nvGraphicFramePr>
        <p:xfrm>
          <a:off x="10584185" y="1603020"/>
          <a:ext cx="1479440" cy="5011140"/>
        </p:xfrm>
        <a:graphic>
          <a:graphicData uri="http://schemas.openxmlformats.org/drawingml/2006/table">
            <a:tbl>
              <a:tblPr/>
              <a:tblGrid>
                <a:gridCol w="771801">
                  <a:extLst>
                    <a:ext uri="{9D8B030D-6E8A-4147-A177-3AD203B41FA5}">
                      <a16:colId xmlns:a16="http://schemas.microsoft.com/office/drawing/2014/main" val="20000"/>
                    </a:ext>
                  </a:extLst>
                </a:gridCol>
                <a:gridCol w="707639">
                  <a:extLst>
                    <a:ext uri="{9D8B030D-6E8A-4147-A177-3AD203B41FA5}">
                      <a16:colId xmlns:a16="http://schemas.microsoft.com/office/drawing/2014/main" val="20001"/>
                    </a:ext>
                  </a:extLst>
                </a:gridCol>
              </a:tblGrid>
              <a:tr h="637486">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1527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6" name="Picture 5" descr="Icon&#10;&#10;Description automatically generated">
            <a:extLst>
              <a:ext uri="{FF2B5EF4-FFF2-40B4-BE49-F238E27FC236}">
                <a16:creationId xmlns:a16="http://schemas.microsoft.com/office/drawing/2014/main" id="{CB914154-9C83-EA0F-207F-D56AD4814AA0}"/>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71748" y="1737622"/>
            <a:ext cx="517321" cy="517320"/>
          </a:xfrm>
          <a:prstGeom prst="rect">
            <a:avLst/>
          </a:prstGeom>
        </p:spPr>
      </p:pic>
      <p:pic>
        <p:nvPicPr>
          <p:cNvPr id="7" name="Graphic 6" descr="Close">
            <a:extLst>
              <a:ext uri="{FF2B5EF4-FFF2-40B4-BE49-F238E27FC236}">
                <a16:creationId xmlns:a16="http://schemas.microsoft.com/office/drawing/2014/main" id="{088A7712-BA78-CA25-062D-952A5C98C2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58185" y="1755040"/>
            <a:ext cx="528949" cy="528949"/>
          </a:xfrm>
          <a:prstGeom prst="rect">
            <a:avLst/>
          </a:prstGeom>
        </p:spPr>
      </p:pic>
      <p:pic>
        <p:nvPicPr>
          <p:cNvPr id="23" name="Picture 22" descr="Icon&#10;&#10;Description automatically generated">
            <a:extLst>
              <a:ext uri="{FF2B5EF4-FFF2-40B4-BE49-F238E27FC236}">
                <a16:creationId xmlns:a16="http://schemas.microsoft.com/office/drawing/2014/main" id="{6EE63483-0718-2D09-E895-A1709A802524}"/>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7326714" y="2473376"/>
            <a:ext cx="517321" cy="517320"/>
          </a:xfrm>
          <a:prstGeom prst="rect">
            <a:avLst/>
          </a:prstGeom>
        </p:spPr>
      </p:pic>
      <p:pic>
        <p:nvPicPr>
          <p:cNvPr id="24" name="Picture 23" descr="A picture containing art&#10;&#10;Description automatically generated with low confidence">
            <a:extLst>
              <a:ext uri="{FF2B5EF4-FFF2-40B4-BE49-F238E27FC236}">
                <a16:creationId xmlns:a16="http://schemas.microsoft.com/office/drawing/2014/main" id="{7E61C4B8-4B79-B880-6A6D-EC05114AA6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47535" y="2510167"/>
            <a:ext cx="397130" cy="537565"/>
          </a:xfrm>
          <a:prstGeom prst="rect">
            <a:avLst/>
          </a:prstGeom>
        </p:spPr>
      </p:pic>
      <p:pic>
        <p:nvPicPr>
          <p:cNvPr id="25" name="Picture 24" descr="Icon&#10;&#10;Description automatically generated">
            <a:extLst>
              <a:ext uri="{FF2B5EF4-FFF2-40B4-BE49-F238E27FC236}">
                <a16:creationId xmlns:a16="http://schemas.microsoft.com/office/drawing/2014/main" id="{0CDDF258-251A-E351-C907-FE71A30F1372}"/>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89605" y="243680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DACB09DE-6CF8-7CB9-7466-7667E988516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36712" y="243002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F014EE0E-2634-2838-BEC8-7F6403D5B4E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049668" y="3095725"/>
            <a:ext cx="517321" cy="517320"/>
          </a:xfrm>
          <a:prstGeom prst="rect">
            <a:avLst/>
          </a:prstGeom>
        </p:spPr>
      </p:pic>
      <p:pic>
        <p:nvPicPr>
          <p:cNvPr id="28" name="Picture 27" descr="A picture containing art&#10;&#10;Description automatically generated with low confidence">
            <a:extLst>
              <a:ext uri="{FF2B5EF4-FFF2-40B4-BE49-F238E27FC236}">
                <a16:creationId xmlns:a16="http://schemas.microsoft.com/office/drawing/2014/main" id="{434D344D-1F2C-09AA-9A9F-5134FE96A0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47534" y="3161380"/>
            <a:ext cx="397130" cy="537565"/>
          </a:xfrm>
          <a:prstGeom prst="rect">
            <a:avLst/>
          </a:prstGeom>
        </p:spPr>
      </p:pic>
      <p:pic>
        <p:nvPicPr>
          <p:cNvPr id="29" name="Picture 28" descr="Icon&#10;&#10;Description automatically generated">
            <a:extLst>
              <a:ext uri="{FF2B5EF4-FFF2-40B4-BE49-F238E27FC236}">
                <a16:creationId xmlns:a16="http://schemas.microsoft.com/office/drawing/2014/main" id="{9ED905F6-8E79-2E16-859E-1BAB4E392202}"/>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721622" y="3111408"/>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08CD8B80-25F1-6B8A-2651-1DAC460B6C7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36398" y="3155673"/>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E1C8B0F6-924C-972A-773B-FF657262C736}"/>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041105" y="3752182"/>
            <a:ext cx="517321" cy="517320"/>
          </a:xfrm>
          <a:prstGeom prst="rect">
            <a:avLst/>
          </a:prstGeom>
        </p:spPr>
      </p:pic>
      <p:pic>
        <p:nvPicPr>
          <p:cNvPr id="32" name="Picture 31" descr="A picture containing art&#10;&#10;Description automatically generated with low confidence">
            <a:extLst>
              <a:ext uri="{FF2B5EF4-FFF2-40B4-BE49-F238E27FC236}">
                <a16:creationId xmlns:a16="http://schemas.microsoft.com/office/drawing/2014/main" id="{75F75C3A-7565-5A17-ED2A-6BAA11CA88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49644" y="3750490"/>
            <a:ext cx="397130" cy="537565"/>
          </a:xfrm>
          <a:prstGeom prst="rect">
            <a:avLst/>
          </a:prstGeom>
        </p:spPr>
      </p:pic>
      <p:pic>
        <p:nvPicPr>
          <p:cNvPr id="33" name="Picture 32" descr="Icon&#10;&#10;Description automatically generated">
            <a:extLst>
              <a:ext uri="{FF2B5EF4-FFF2-40B4-BE49-F238E27FC236}">
                <a16:creationId xmlns:a16="http://schemas.microsoft.com/office/drawing/2014/main" id="{C90F0062-E6FC-53A4-9174-F0C55095315F}"/>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89605" y="375218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D5C588AA-62AE-59FE-9138-9B033FCF4F42}"/>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1525269" y="37305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4ED5E1F1-70BC-1A42-077D-7298A43A6CCF}"/>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7351822" y="4389360"/>
            <a:ext cx="517321" cy="517320"/>
          </a:xfrm>
          <a:prstGeom prst="rect">
            <a:avLst/>
          </a:prstGeom>
        </p:spPr>
      </p:pic>
      <p:pic>
        <p:nvPicPr>
          <p:cNvPr id="36" name="Picture 35" descr="A picture containing art&#10;&#10;Description automatically generated with low confidence">
            <a:extLst>
              <a:ext uri="{FF2B5EF4-FFF2-40B4-BE49-F238E27FC236}">
                <a16:creationId xmlns:a16="http://schemas.microsoft.com/office/drawing/2014/main" id="{828107E9-AAF2-796B-6A5C-0DA40FCDB4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47534" y="4437453"/>
            <a:ext cx="397130" cy="537565"/>
          </a:xfrm>
          <a:prstGeom prst="rect">
            <a:avLst/>
          </a:prstGeom>
        </p:spPr>
      </p:pic>
      <p:pic>
        <p:nvPicPr>
          <p:cNvPr id="37" name="Picture 36" descr="Icon&#10;&#10;Description automatically generated">
            <a:extLst>
              <a:ext uri="{FF2B5EF4-FFF2-40B4-BE49-F238E27FC236}">
                <a16:creationId xmlns:a16="http://schemas.microsoft.com/office/drawing/2014/main" id="{D06F4943-24B9-7F3A-3191-5A76EE682346}"/>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695766" y="4400523"/>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08BC1781-0DD0-D138-EC57-35E8DD9A9B6F}"/>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1502520" y="438748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3D3239C9-AA6F-851C-34DB-A7F6202DC87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049667" y="4972551"/>
            <a:ext cx="517321" cy="517320"/>
          </a:xfrm>
          <a:prstGeom prst="rect">
            <a:avLst/>
          </a:prstGeom>
        </p:spPr>
      </p:pic>
      <p:pic>
        <p:nvPicPr>
          <p:cNvPr id="40" name="Picture 39" descr="A picture containing art&#10;&#10;Description automatically generated with low confidence">
            <a:extLst>
              <a:ext uri="{FF2B5EF4-FFF2-40B4-BE49-F238E27FC236}">
                <a16:creationId xmlns:a16="http://schemas.microsoft.com/office/drawing/2014/main" id="{B3AF62C0-F417-80E1-55D2-412B3B2E8E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37654" y="5018829"/>
            <a:ext cx="397130" cy="537565"/>
          </a:xfrm>
          <a:prstGeom prst="rect">
            <a:avLst/>
          </a:prstGeom>
        </p:spPr>
      </p:pic>
      <p:pic>
        <p:nvPicPr>
          <p:cNvPr id="41" name="Picture 40" descr="Icon&#10;&#10;Description automatically generated">
            <a:extLst>
              <a:ext uri="{FF2B5EF4-FFF2-40B4-BE49-F238E27FC236}">
                <a16:creationId xmlns:a16="http://schemas.microsoft.com/office/drawing/2014/main" id="{33C6FAAA-F1EC-DB78-6604-E4BDCAAE65A5}"/>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695766" y="5026932"/>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1207132-2B36-E2FD-C113-16327FF554C4}"/>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36398" y="5026709"/>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4B9C57F3-C06B-C709-216C-4053249CCC55}"/>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7351822" y="5866553"/>
            <a:ext cx="517321" cy="517320"/>
          </a:xfrm>
          <a:prstGeom prst="rect">
            <a:avLst/>
          </a:prstGeom>
        </p:spPr>
      </p:pic>
      <p:pic>
        <p:nvPicPr>
          <p:cNvPr id="44" name="Picture 43" descr="A picture containing art&#10;&#10;Description automatically generated with low confidence">
            <a:extLst>
              <a:ext uri="{FF2B5EF4-FFF2-40B4-BE49-F238E27FC236}">
                <a16:creationId xmlns:a16="http://schemas.microsoft.com/office/drawing/2014/main" id="{01B67852-BA14-8500-CFE3-320A44C4FB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37654" y="5785227"/>
            <a:ext cx="397130" cy="537565"/>
          </a:xfrm>
          <a:prstGeom prst="rect">
            <a:avLst/>
          </a:prstGeom>
        </p:spPr>
      </p:pic>
      <p:pic>
        <p:nvPicPr>
          <p:cNvPr id="45" name="Picture 44" descr="Icon&#10;&#10;Description automatically generated">
            <a:extLst>
              <a:ext uri="{FF2B5EF4-FFF2-40B4-BE49-F238E27FC236}">
                <a16:creationId xmlns:a16="http://schemas.microsoft.com/office/drawing/2014/main" id="{C6E985D1-4D2A-012A-935F-ADD290C52BE2}"/>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99501" y="5866553"/>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5BC7FF34-96D4-34C5-80D5-7EBDA68DCE9E}"/>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1458185" y="5807852"/>
            <a:ext cx="517321" cy="517320"/>
          </a:xfrm>
          <a:prstGeom prst="rect">
            <a:avLst/>
          </a:prstGeom>
        </p:spPr>
      </p:pic>
      <p:sp>
        <p:nvSpPr>
          <p:cNvPr id="10" name="Speech Bubble: Rectangle with Corners Rounded 9">
            <a:extLst>
              <a:ext uri="{FF2B5EF4-FFF2-40B4-BE49-F238E27FC236}">
                <a16:creationId xmlns:a16="http://schemas.microsoft.com/office/drawing/2014/main" id="{2CF5A2C7-A9F3-D290-6F97-7182FFFD2B37}"/>
              </a:ext>
            </a:extLst>
          </p:cNvPr>
          <p:cNvSpPr/>
          <p:nvPr/>
        </p:nvSpPr>
        <p:spPr>
          <a:xfrm>
            <a:off x="5558409" y="79454"/>
            <a:ext cx="3011433"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ending of a verb tells us who a sentence is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heiß</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I am called. </a:t>
            </a:r>
            <a:b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heiß</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he is called.</a:t>
            </a:r>
          </a:p>
        </p:txBody>
      </p:sp>
      <p:sp>
        <p:nvSpPr>
          <p:cNvPr id="12" name="Speech Bubble: Rectangle with Corners Rounded 11">
            <a:extLst>
              <a:ext uri="{FF2B5EF4-FFF2-40B4-BE49-F238E27FC236}">
                <a16:creationId xmlns:a16="http://schemas.microsoft.com/office/drawing/2014/main" id="{F4608685-1490-3807-B0D9-04755C7A56B8}"/>
              </a:ext>
            </a:extLst>
          </p:cNvPr>
          <p:cNvSpPr/>
          <p:nvPr/>
        </p:nvSpPr>
        <p:spPr>
          <a:xfrm>
            <a:off x="377428" y="1161417"/>
            <a:ext cx="4925789" cy="1178062"/>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we translate the German present tense in two 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besucht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she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is visiting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besucht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freitags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she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visits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Fridays</a:t>
            </a:r>
          </a:p>
        </p:txBody>
      </p:sp>
      <p:sp>
        <p:nvSpPr>
          <p:cNvPr id="18" name="Speech Bubble: Rectangle with Corners Rounded 17">
            <a:extLst>
              <a:ext uri="{FF2B5EF4-FFF2-40B4-BE49-F238E27FC236}">
                <a16:creationId xmlns:a16="http://schemas.microsoft.com/office/drawing/2014/main" id="{DED6E251-D6D6-FEDD-2C7A-77CEAC4ED0EB}"/>
              </a:ext>
            </a:extLst>
          </p:cNvPr>
          <p:cNvSpPr/>
          <p:nvPr/>
        </p:nvSpPr>
        <p:spPr>
          <a:xfrm>
            <a:off x="8706831" y="66698"/>
            <a:ext cx="2236317"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 say what someone doesn’t do, use </a:t>
            </a:r>
            <a:r>
              <a:rPr kumimoji="0" lang="en-GB" sz="18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187D592B-CC6A-2CC9-52A9-09FA863A7EF3}"/>
              </a:ext>
            </a:extLst>
          </p:cNvPr>
          <p:cNvPicPr>
            <a:picLocks noChangeAspect="1"/>
          </p:cNvPicPr>
          <p:nvPr/>
        </p:nvPicPr>
        <p:blipFill rotWithShape="1">
          <a:blip r:embed="rId10">
            <a:extLst>
              <a:ext uri="{28A0092B-C50C-407E-A947-70E740481C1C}">
                <a14:useLocalDpi xmlns:a14="http://schemas.microsoft.com/office/drawing/2010/main" val="0"/>
              </a:ext>
            </a:extLst>
          </a:blip>
          <a:srcRect b="44288"/>
          <a:stretch/>
        </p:blipFill>
        <p:spPr>
          <a:xfrm>
            <a:off x="4184629" y="325535"/>
            <a:ext cx="684822" cy="692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Revising </a:t>
            </a:r>
            <a:r>
              <a:rPr lang="en-GB" sz="2400" i="1" spc="-1" dirty="0">
                <a:solidFill>
                  <a:srgbClr val="002060"/>
                </a:solidFill>
                <a:latin typeface="Century Gothic" panose="020B0502020202020204" pitchFamily="34" charset="0"/>
                <a:ea typeface="Century Gothic"/>
              </a:rPr>
              <a:t>m</a:t>
            </a:r>
            <a:r>
              <a:rPr kumimoji="0" lang="en-GB" sz="2400" b="0"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öcht</a:t>
            </a: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and possessive adjectives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28245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1389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sagt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 name="Title 2">
            <a:extLst>
              <a:ext uri="{FF2B5EF4-FFF2-40B4-BE49-F238E27FC236}">
                <a16:creationId xmlns:a16="http://schemas.microsoft.com/office/drawing/2014/main" id="{27CD0BF0-8C18-30C3-2F3B-A93471A80DCA}"/>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87669C6-56BD-07BD-E455-B808357E6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5" name="Speech Bubble: Rectangle with Corners Rounded 24">
            <a:extLst>
              <a:ext uri="{FF2B5EF4-FFF2-40B4-BE49-F238E27FC236}">
                <a16:creationId xmlns:a16="http://schemas.microsoft.com/office/drawing/2014/main" id="{71443BD8-DBA5-7643-F3AF-0BDEBFC1AC54}"/>
              </a:ext>
            </a:extLst>
          </p:cNvPr>
          <p:cNvSpPr/>
          <p:nvPr/>
        </p:nvSpPr>
        <p:spPr>
          <a:xfrm>
            <a:off x="184028" y="1623720"/>
            <a:ext cx="2834793" cy="2252358"/>
          </a:xfrm>
          <a:prstGeom prst="wedgeRoundRectCallout">
            <a:avLst>
              <a:gd name="adj1" fmla="val 74151"/>
              <a:gd name="adj2" fmla="val -4432"/>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Oma </a:t>
            </a:r>
            <a:r>
              <a:rPr lang="en-GB" sz="2400" dirty="0" err="1">
                <a:solidFill>
                  <a:srgbClr val="002060"/>
                </a:solidFill>
                <a:latin typeface="Century Gothic" panose="020B0502020202020204" pitchFamily="34" charset="0"/>
              </a:rPr>
              <a:t>besuchen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Plan.</a:t>
            </a:r>
          </a:p>
        </p:txBody>
      </p:sp>
      <p:sp>
        <p:nvSpPr>
          <p:cNvPr id="27" name="Speech Bubble: Rectangle with Corners Rounded 26">
            <a:extLst>
              <a:ext uri="{FF2B5EF4-FFF2-40B4-BE49-F238E27FC236}">
                <a16:creationId xmlns:a16="http://schemas.microsoft.com/office/drawing/2014/main" id="{F8B4B967-3B7F-573C-481E-1985BB83FA70}"/>
              </a:ext>
            </a:extLst>
          </p:cNvPr>
          <p:cNvSpPr/>
          <p:nvPr/>
        </p:nvSpPr>
        <p:spPr>
          <a:xfrm>
            <a:off x="1485820" y="4228688"/>
            <a:ext cx="3170847" cy="2366845"/>
          </a:xfrm>
          <a:prstGeom prst="wedgeRoundRectCallout">
            <a:avLst>
              <a:gd name="adj1" fmla="val 22641"/>
              <a:gd name="adj2" fmla="val -81363"/>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Catan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dein|deine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a:t>
            </a:r>
            <a:r>
              <a:rPr lang="en-GB" sz="2400" dirty="0">
                <a:solidFill>
                  <a:srgbClr val="002060"/>
                </a:solidFill>
                <a:latin typeface="Century Gothic" panose="020B0502020202020204" pitchFamily="34" charset="0"/>
              </a:rPr>
              <a:t>spiel.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Speech Bubble: Rectangle with Corners Rounded 29">
            <a:extLst>
              <a:ext uri="{FF2B5EF4-FFF2-40B4-BE49-F238E27FC236}">
                <a16:creationId xmlns:a16="http://schemas.microsoft.com/office/drawing/2014/main" id="{2569EF08-0314-CA1C-D3C2-61B901714107}"/>
              </a:ext>
            </a:extLst>
          </p:cNvPr>
          <p:cNvSpPr/>
          <p:nvPr/>
        </p:nvSpPr>
        <p:spPr>
          <a:xfrm>
            <a:off x="4948321" y="825153"/>
            <a:ext cx="2978771" cy="2252357"/>
          </a:xfrm>
          <a:prstGeom prst="wedgeRoundRectCallout">
            <a:avLst>
              <a:gd name="adj1" fmla="val -71715"/>
              <a:gd name="adj2" fmla="val -5755"/>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Ihr|Ihre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Mutter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  </a:t>
            </a:r>
          </a:p>
        </p:txBody>
      </p:sp>
      <p:sp>
        <p:nvSpPr>
          <p:cNvPr id="31" name="Speech Bubble: Rectangle with Corners Rounded 30">
            <a:extLst>
              <a:ext uri="{FF2B5EF4-FFF2-40B4-BE49-F238E27FC236}">
                <a16:creationId xmlns:a16="http://schemas.microsoft.com/office/drawing/2014/main" id="{73915FF8-CE79-9CED-1ED5-83BBC50C72A2}"/>
              </a:ext>
            </a:extLst>
          </p:cNvPr>
          <p:cNvSpPr/>
          <p:nvPr/>
        </p:nvSpPr>
        <p:spPr>
          <a:xfrm>
            <a:off x="5340218" y="4075208"/>
            <a:ext cx="2727752" cy="2654417"/>
          </a:xfrm>
          <a:prstGeom prst="wedgeRoundRectCallout">
            <a:avLst>
              <a:gd name="adj1" fmla="val -64334"/>
              <a:gd name="adj2" fmla="val -73541"/>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Sein|Seine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Lieblingsmonat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Mai.  </a:t>
            </a:r>
          </a:p>
        </p:txBody>
      </p:sp>
      <p:sp>
        <p:nvSpPr>
          <p:cNvPr id="32" name="Rectangle 31">
            <a:extLst>
              <a:ext uri="{FF2B5EF4-FFF2-40B4-BE49-F238E27FC236}">
                <a16:creationId xmlns:a16="http://schemas.microsoft.com/office/drawing/2014/main" id="{E77E4EA4-0306-3BD5-B941-0707B3BB4E49}"/>
              </a:ext>
            </a:extLst>
          </p:cNvPr>
          <p:cNvSpPr/>
          <p:nvPr/>
        </p:nvSpPr>
        <p:spPr>
          <a:xfrm>
            <a:off x="448076" y="2173510"/>
            <a:ext cx="1445379" cy="457745"/>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920A1B33-0C78-8B97-BA98-A6B8ED99E88B}"/>
              </a:ext>
            </a:extLst>
          </p:cNvPr>
          <p:cNvSpPr/>
          <p:nvPr/>
        </p:nvSpPr>
        <p:spPr>
          <a:xfrm>
            <a:off x="1601424" y="2983865"/>
            <a:ext cx="1244010" cy="384770"/>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3155C8DB-C7D7-2502-2843-4FC043EF3C29}"/>
              </a:ext>
            </a:extLst>
          </p:cNvPr>
          <p:cNvSpPr/>
          <p:nvPr/>
        </p:nvSpPr>
        <p:spPr>
          <a:xfrm>
            <a:off x="1731453" y="4865732"/>
            <a:ext cx="1293678"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DE588D6A-DD20-7478-8427-0E84879CFE41}"/>
              </a:ext>
            </a:extLst>
          </p:cNvPr>
          <p:cNvSpPr/>
          <p:nvPr/>
        </p:nvSpPr>
        <p:spPr>
          <a:xfrm>
            <a:off x="3433669" y="5594235"/>
            <a:ext cx="1059971"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E58CD4F5-D1A2-0068-1FF0-68C5B9E432D3}"/>
              </a:ext>
            </a:extLst>
          </p:cNvPr>
          <p:cNvSpPr/>
          <p:nvPr/>
        </p:nvSpPr>
        <p:spPr>
          <a:xfrm>
            <a:off x="5287269" y="1378221"/>
            <a:ext cx="1434809"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23282BDA-A86B-3E02-E13A-32998403DB57}"/>
              </a:ext>
            </a:extLst>
          </p:cNvPr>
          <p:cNvSpPr/>
          <p:nvPr/>
        </p:nvSpPr>
        <p:spPr>
          <a:xfrm>
            <a:off x="6591697" y="1784968"/>
            <a:ext cx="486263"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1DE94828-D8F5-59FC-C56F-A6960BA22C6C}"/>
              </a:ext>
            </a:extLst>
          </p:cNvPr>
          <p:cNvSpPr/>
          <p:nvPr/>
        </p:nvSpPr>
        <p:spPr>
          <a:xfrm>
            <a:off x="5785584" y="4652750"/>
            <a:ext cx="1504215"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6390D85E-6669-AC8A-08B5-9C5B0EA45B89}"/>
              </a:ext>
            </a:extLst>
          </p:cNvPr>
          <p:cNvSpPr/>
          <p:nvPr/>
        </p:nvSpPr>
        <p:spPr>
          <a:xfrm>
            <a:off x="6503992" y="5362072"/>
            <a:ext cx="1147936"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Speech Bubble: Rectangle with Corners Rounded 39">
            <a:extLst>
              <a:ext uri="{FF2B5EF4-FFF2-40B4-BE49-F238E27FC236}">
                <a16:creationId xmlns:a16="http://schemas.microsoft.com/office/drawing/2014/main" id="{FE1BB397-9062-E1A0-0A09-60802663F18B}"/>
              </a:ext>
            </a:extLst>
          </p:cNvPr>
          <p:cNvSpPr/>
          <p:nvPr/>
        </p:nvSpPr>
        <p:spPr>
          <a:xfrm>
            <a:off x="9444533" y="1623719"/>
            <a:ext cx="2536639" cy="257975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lang="en-GB" b="1" dirty="0">
                <a:solidFill>
                  <a:prstClr val="white"/>
                </a:solidFill>
                <a:latin typeface="Century Gothic" panose="020B0502020202020204" pitchFamily="34" charset="0"/>
              </a:rPr>
              <a:t>m</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differently from other verbs you know:</a:t>
            </a:r>
            <a:b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lang="en-GB" b="1" dirty="0" err="1">
                <a:solidFill>
                  <a:prstClr val="white"/>
                </a:solidFill>
                <a:latin typeface="Century Gothic" panose="020B0502020202020204" pitchFamily="34" charset="0"/>
              </a:rPr>
              <a:t>möchte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 </a:t>
            </a:r>
            <a:r>
              <a:rPr lang="en-GB" b="1" dirty="0" err="1">
                <a:solidFill>
                  <a:prstClr val="white"/>
                </a:solidFill>
                <a:latin typeface="Century Gothic" panose="020B0502020202020204" pitchFamily="34" charset="0"/>
              </a:rPr>
              <a:t>möchtest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er </a:t>
            </a:r>
            <a:r>
              <a:rPr lang="en-GB" b="1" dirty="0" err="1">
                <a:solidFill>
                  <a:prstClr val="white"/>
                </a:solidFill>
                <a:latin typeface="Century Gothic" panose="020B0502020202020204" pitchFamily="34" charset="0"/>
              </a:rPr>
              <a:t>möchte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b="1" dirty="0" err="1">
                <a:solidFill>
                  <a:prstClr val="white"/>
                </a:solidFill>
                <a:latin typeface="Century Gothic" panose="020B0502020202020204" pitchFamily="34" charset="0"/>
              </a:rPr>
              <a:t>möchte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Speech Bubble: Rectangle with Corners Rounded 40">
            <a:extLst>
              <a:ext uri="{FF2B5EF4-FFF2-40B4-BE49-F238E27FC236}">
                <a16:creationId xmlns:a16="http://schemas.microsoft.com/office/drawing/2014/main" id="{CBCB2D20-FF1B-9A4C-807A-522522920707}"/>
              </a:ext>
            </a:extLst>
          </p:cNvPr>
          <p:cNvSpPr/>
          <p:nvPr/>
        </p:nvSpPr>
        <p:spPr>
          <a:xfrm>
            <a:off x="9471333" y="4350212"/>
            <a:ext cx="2536639" cy="2049525"/>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mein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sein, and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agree with the noun that follows.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Mutter</a:t>
            </a:r>
          </a:p>
        </p:txBody>
      </p:sp>
      <p:sp>
        <p:nvSpPr>
          <p:cNvPr id="2" name="Rectangle 1">
            <a:extLst>
              <a:ext uri="{FF2B5EF4-FFF2-40B4-BE49-F238E27FC236}">
                <a16:creationId xmlns:a16="http://schemas.microsoft.com/office/drawing/2014/main" id="{E2EC70DF-FDE7-E32B-FE87-C5C7B41A2C42}"/>
              </a:ext>
            </a:extLst>
          </p:cNvPr>
          <p:cNvSpPr/>
          <p:nvPr/>
        </p:nvSpPr>
        <p:spPr>
          <a:xfrm>
            <a:off x="8778240" y="226423"/>
            <a:ext cx="2107474" cy="6734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*die </a:t>
            </a: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Trompete</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trumpet</a:t>
            </a:r>
          </a:p>
        </p:txBody>
      </p:sp>
      <p:pic>
        <p:nvPicPr>
          <p:cNvPr id="5" name="Picture 4" descr="A cartoon of a person&#10;&#10;Description automatically generated">
            <a:extLst>
              <a:ext uri="{FF2B5EF4-FFF2-40B4-BE49-F238E27FC236}">
                <a16:creationId xmlns:a16="http://schemas.microsoft.com/office/drawing/2014/main" id="{2E82ED8E-87F1-10B0-0276-B96B33A3B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7143" y="2027009"/>
            <a:ext cx="1185436" cy="1445780"/>
          </a:xfrm>
          <a:prstGeom prst="rect">
            <a:avLst/>
          </a:prstGeom>
        </p:spPr>
      </p:pic>
      <p:pic>
        <p:nvPicPr>
          <p:cNvPr id="7" name="Picture 6">
            <a:extLst>
              <a:ext uri="{FF2B5EF4-FFF2-40B4-BE49-F238E27FC236}">
                <a16:creationId xmlns:a16="http://schemas.microsoft.com/office/drawing/2014/main" id="{6D83375C-08EC-0AEE-BD8A-DF89551EDD77}"/>
              </a:ext>
            </a:extLst>
          </p:cNvPr>
          <p:cNvPicPr>
            <a:picLocks noChangeAspect="1"/>
          </p:cNvPicPr>
          <p:nvPr/>
        </p:nvPicPr>
        <p:blipFill rotWithShape="1">
          <a:blip r:embed="rId7">
            <a:extLst>
              <a:ext uri="{28A0092B-C50C-407E-A947-70E740481C1C}">
                <a14:useLocalDpi xmlns:a14="http://schemas.microsoft.com/office/drawing/2010/main" val="0"/>
              </a:ext>
            </a:extLst>
          </a:blip>
          <a:srcRect b="44288"/>
          <a:stretch/>
        </p:blipFill>
        <p:spPr>
          <a:xfrm>
            <a:off x="82457" y="4563193"/>
            <a:ext cx="1440553" cy="1457005"/>
          </a:xfrm>
          <a:prstGeom prst="rect">
            <a:avLst/>
          </a:prstGeom>
        </p:spPr>
      </p:pic>
      <p:pic>
        <p:nvPicPr>
          <p:cNvPr id="10" name="Picture 9" descr="A cartoon of a person with her arms crossed&#10;&#10;Description automatically generated">
            <a:extLst>
              <a:ext uri="{FF2B5EF4-FFF2-40B4-BE49-F238E27FC236}">
                <a16:creationId xmlns:a16="http://schemas.microsoft.com/office/drawing/2014/main" id="{8B180BAB-D616-B3F0-FD03-3E86494EEEFC}"/>
              </a:ext>
            </a:extLst>
          </p:cNvPr>
          <p:cNvPicPr>
            <a:picLocks noChangeAspect="1"/>
          </p:cNvPicPr>
          <p:nvPr/>
        </p:nvPicPr>
        <p:blipFill rotWithShape="1">
          <a:blip r:embed="rId8">
            <a:extLst>
              <a:ext uri="{28A0092B-C50C-407E-A947-70E740481C1C}">
                <a14:useLocalDpi xmlns:a14="http://schemas.microsoft.com/office/drawing/2010/main" val="0"/>
              </a:ext>
            </a:extLst>
          </a:blip>
          <a:srcRect b="42091"/>
          <a:stretch/>
        </p:blipFill>
        <p:spPr>
          <a:xfrm>
            <a:off x="8032662" y="1402541"/>
            <a:ext cx="1246864" cy="1248936"/>
          </a:xfrm>
          <a:prstGeom prst="rect">
            <a:avLst/>
          </a:prstGeom>
        </p:spPr>
      </p:pic>
      <p:pic>
        <p:nvPicPr>
          <p:cNvPr id="12" name="Picture 11">
            <a:extLst>
              <a:ext uri="{FF2B5EF4-FFF2-40B4-BE49-F238E27FC236}">
                <a16:creationId xmlns:a16="http://schemas.microsoft.com/office/drawing/2014/main" id="{988E3A1E-A940-A3E1-C927-69C9B06AC1E4}"/>
              </a:ext>
            </a:extLst>
          </p:cNvPr>
          <p:cNvPicPr>
            <a:picLocks noChangeAspect="1"/>
          </p:cNvPicPr>
          <p:nvPr/>
        </p:nvPicPr>
        <p:blipFill rotWithShape="1">
          <a:blip r:embed="rId9">
            <a:extLst>
              <a:ext uri="{28A0092B-C50C-407E-A947-70E740481C1C}">
                <a14:useLocalDpi xmlns:a14="http://schemas.microsoft.com/office/drawing/2010/main" val="0"/>
              </a:ext>
            </a:extLst>
          </a:blip>
          <a:srcRect b="58314"/>
          <a:stretch/>
        </p:blipFill>
        <p:spPr>
          <a:xfrm>
            <a:off x="8098144" y="4482578"/>
            <a:ext cx="1360192" cy="1111657"/>
          </a:xfrm>
          <a:prstGeom prst="rect">
            <a:avLst/>
          </a:prstGeom>
        </p:spPr>
      </p:pic>
    </p:spTree>
    <p:extLst>
      <p:ext uri="{BB962C8B-B14F-4D97-AF65-F5344CB8AC3E}">
        <p14:creationId xmlns:p14="http://schemas.microsoft.com/office/powerpoint/2010/main" val="5951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202246" y="1695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Fragen</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und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Antworten</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37" name="TextBox 36">
            <a:extLst>
              <a:ext uri="{FF2B5EF4-FFF2-40B4-BE49-F238E27FC236}">
                <a16:creationId xmlns:a16="http://schemas.microsoft.com/office/drawing/2014/main" id="{A3B94EDA-152C-4957-97B1-109F7560BBB9}"/>
              </a:ext>
            </a:extLst>
          </p:cNvPr>
          <p:cNvSpPr txBox="1"/>
          <p:nvPr/>
        </p:nvSpPr>
        <p:spPr>
          <a:xfrm>
            <a:off x="4383903" y="169578"/>
            <a:ext cx="5906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C5F7A37C-88B4-8109-FF1C-25C4F7FD912B}"/>
              </a:ext>
            </a:extLst>
          </p:cNvPr>
          <p:cNvSpPr/>
          <p:nvPr/>
        </p:nvSpPr>
        <p:spPr>
          <a:xfrm>
            <a:off x="165477" y="1015119"/>
            <a:ext cx="1636311" cy="1022295"/>
          </a:xfrm>
          <a:prstGeom prst="wedgeRoundRectCallout">
            <a:avLst>
              <a:gd name="adj1" fmla="val 74151"/>
              <a:gd name="adj2" fmla="val -4432"/>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alt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36" name="Speech Bubble: Rectangle with Corners Rounded 35">
            <a:extLst>
              <a:ext uri="{FF2B5EF4-FFF2-40B4-BE49-F238E27FC236}">
                <a16:creationId xmlns:a16="http://schemas.microsoft.com/office/drawing/2014/main" id="{250A44E4-E2F0-ED31-601A-FA9CF90867B6}"/>
              </a:ext>
            </a:extLst>
          </p:cNvPr>
          <p:cNvSpPr/>
          <p:nvPr/>
        </p:nvSpPr>
        <p:spPr>
          <a:xfrm>
            <a:off x="4497725" y="988833"/>
            <a:ext cx="1887485" cy="1125824"/>
          </a:xfrm>
          <a:prstGeom prst="wedgeRoundRectCallout">
            <a:avLst>
              <a:gd name="adj1" fmla="val -71232"/>
              <a:gd name="adj2" fmla="val -5860"/>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bin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Jahre alt.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Sheet Paper vector and picture">
            <a:extLst>
              <a:ext uri="{FF2B5EF4-FFF2-40B4-BE49-F238E27FC236}">
                <a16:creationId xmlns:a16="http://schemas.microsoft.com/office/drawing/2014/main" id="{74C78D20-239E-275E-6B4B-92215CDB1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99" t="17737" r="30704" b="68715"/>
          <a:stretch/>
        </p:blipFill>
        <p:spPr bwMode="auto">
          <a:xfrm>
            <a:off x="7717165" y="1132242"/>
            <a:ext cx="2620919" cy="8798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F1E4A3-CA90-DD91-39D4-3AE01B61FFB9}"/>
              </a:ext>
            </a:extLst>
          </p:cNvPr>
          <p:cNvSpPr txBox="1"/>
          <p:nvPr/>
        </p:nvSpPr>
        <p:spPr>
          <a:xfrm>
            <a:off x="8068763" y="1130342"/>
            <a:ext cx="21560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Jahre alt.</a:t>
            </a:r>
          </a:p>
        </p:txBody>
      </p:sp>
      <p:pic>
        <p:nvPicPr>
          <p:cNvPr id="1028" name="Picture 4" descr="Free Pencil Sharp vector and picture">
            <a:extLst>
              <a:ext uri="{FF2B5EF4-FFF2-40B4-BE49-F238E27FC236}">
                <a16:creationId xmlns:a16="http://schemas.microsoft.com/office/drawing/2014/main" id="{E79538D1-4844-5223-E4AD-200E1B1D9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6080" flipV="1">
            <a:off x="9908931" y="1616707"/>
            <a:ext cx="838200" cy="4191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D0B3DB76-D5D2-DFED-8BC1-DD640716C365}"/>
              </a:ext>
            </a:extLst>
          </p:cNvPr>
          <p:cNvSpPr/>
          <p:nvPr/>
        </p:nvSpPr>
        <p:spPr>
          <a:xfrm>
            <a:off x="7151017" y="2477363"/>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a:t>
            </a:r>
          </a:p>
        </p:txBody>
      </p:sp>
      <p:sp>
        <p:nvSpPr>
          <p:cNvPr id="42" name="Rectangle: Rounded Corners 41">
            <a:extLst>
              <a:ext uri="{FF2B5EF4-FFF2-40B4-BE49-F238E27FC236}">
                <a16:creationId xmlns:a16="http://schemas.microsoft.com/office/drawing/2014/main" id="{14754530-4B78-5207-16B1-63615324E724}"/>
              </a:ext>
            </a:extLst>
          </p:cNvPr>
          <p:cNvSpPr/>
          <p:nvPr/>
        </p:nvSpPr>
        <p:spPr>
          <a:xfrm>
            <a:off x="523946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D80BDA1C-9AED-AF0E-A6B5-C9ACFC72A21C}"/>
              </a:ext>
            </a:extLst>
          </p:cNvPr>
          <p:cNvSpPr/>
          <p:nvPr/>
        </p:nvSpPr>
        <p:spPr>
          <a:xfrm>
            <a:off x="3327907"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a:t>
            </a:r>
          </a:p>
        </p:txBody>
      </p:sp>
      <p:sp>
        <p:nvSpPr>
          <p:cNvPr id="44" name="Rectangle: Rounded Corners 43">
            <a:extLst>
              <a:ext uri="{FF2B5EF4-FFF2-40B4-BE49-F238E27FC236}">
                <a16:creationId xmlns:a16="http://schemas.microsoft.com/office/drawing/2014/main" id="{BC8ACB18-BB2C-2F45-3584-4B36C7AFD352}"/>
              </a:ext>
            </a:extLst>
          </p:cNvPr>
          <p:cNvSpPr/>
          <p:nvPr/>
        </p:nvSpPr>
        <p:spPr>
          <a:xfrm>
            <a:off x="141635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a:t>
            </a:r>
          </a:p>
        </p:txBody>
      </p:sp>
      <p:sp>
        <p:nvSpPr>
          <p:cNvPr id="45" name="Rectangle: Rounded Corners 44">
            <a:extLst>
              <a:ext uri="{FF2B5EF4-FFF2-40B4-BE49-F238E27FC236}">
                <a16:creationId xmlns:a16="http://schemas.microsoft.com/office/drawing/2014/main" id="{149C8884-43E6-9F03-EC6A-0053129A9884}"/>
              </a:ext>
            </a:extLst>
          </p:cNvPr>
          <p:cNvSpPr/>
          <p:nvPr/>
        </p:nvSpPr>
        <p:spPr>
          <a:xfrm>
            <a:off x="9062570" y="2476048"/>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67B9A75F-EB63-EF46-A222-1220F10D6F2C}"/>
              </a:ext>
            </a:extLst>
          </p:cNvPr>
          <p:cNvSpPr/>
          <p:nvPr/>
        </p:nvSpPr>
        <p:spPr>
          <a:xfrm>
            <a:off x="10425276" y="5040499"/>
            <a:ext cx="1504950" cy="51400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extLst>
              <a:ext uri="{FF2B5EF4-FFF2-40B4-BE49-F238E27FC236}">
                <a16:creationId xmlns:a16="http://schemas.microsoft.com/office/drawing/2014/main" id="{FF05793D-EEBF-D1D2-2D67-1BF01773129A}"/>
              </a:ext>
            </a:extLst>
          </p:cNvPr>
          <p:cNvSpPr/>
          <p:nvPr/>
        </p:nvSpPr>
        <p:spPr>
          <a:xfrm>
            <a:off x="8702933" y="4933817"/>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8" name="Rectangle: Rounded Corners 47">
            <a:extLst>
              <a:ext uri="{FF2B5EF4-FFF2-40B4-BE49-F238E27FC236}">
                <a16:creationId xmlns:a16="http://schemas.microsoft.com/office/drawing/2014/main" id="{F2AF63A6-152E-0286-A90F-967D1752FE5B}"/>
              </a:ext>
            </a:extLst>
          </p:cNvPr>
          <p:cNvSpPr/>
          <p:nvPr/>
        </p:nvSpPr>
        <p:spPr>
          <a:xfrm>
            <a:off x="7138843" y="3664481"/>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9" name="Rectangle: Rounded Corners 48">
            <a:extLst>
              <a:ext uri="{FF2B5EF4-FFF2-40B4-BE49-F238E27FC236}">
                <a16:creationId xmlns:a16="http://schemas.microsoft.com/office/drawing/2014/main" id="{1501B012-D422-C212-F4AB-DB01ABBBC996}"/>
              </a:ext>
            </a:extLst>
          </p:cNvPr>
          <p:cNvSpPr/>
          <p:nvPr/>
        </p:nvSpPr>
        <p:spPr>
          <a:xfrm>
            <a:off x="261774" y="4933817"/>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28C5C00E-60F1-711F-FAB2-7B90A70D004D}"/>
              </a:ext>
            </a:extLst>
          </p:cNvPr>
          <p:cNvSpPr/>
          <p:nvPr/>
        </p:nvSpPr>
        <p:spPr>
          <a:xfrm>
            <a:off x="2071409" y="3659343"/>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51" name="Rectangle: Rounded Corners 50">
            <a:extLst>
              <a:ext uri="{FF2B5EF4-FFF2-40B4-BE49-F238E27FC236}">
                <a16:creationId xmlns:a16="http://schemas.microsoft.com/office/drawing/2014/main" id="{8E556788-BFB1-E63D-557E-BEDC8526A0EB}"/>
              </a:ext>
            </a:extLst>
          </p:cNvPr>
          <p:cNvSpPr/>
          <p:nvPr/>
        </p:nvSpPr>
        <p:spPr>
          <a:xfrm>
            <a:off x="4438456" y="3669620"/>
            <a:ext cx="252706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Rectangle: Rounded Corners 51">
            <a:extLst>
              <a:ext uri="{FF2B5EF4-FFF2-40B4-BE49-F238E27FC236}">
                <a16:creationId xmlns:a16="http://schemas.microsoft.com/office/drawing/2014/main" id="{0EE5752D-8BB9-0841-0F5D-54DE4F6F3459}"/>
              </a:ext>
            </a:extLst>
          </p:cNvPr>
          <p:cNvSpPr/>
          <p:nvPr/>
        </p:nvSpPr>
        <p:spPr>
          <a:xfrm>
            <a:off x="8817119" y="3661912"/>
            <a:ext cx="3113107"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Lieblingsspieler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p>
        </p:txBody>
      </p:sp>
      <p:sp>
        <p:nvSpPr>
          <p:cNvPr id="53" name="Rectangle: Rounded Corners 52">
            <a:extLst>
              <a:ext uri="{FF2B5EF4-FFF2-40B4-BE49-F238E27FC236}">
                <a16:creationId xmlns:a16="http://schemas.microsoft.com/office/drawing/2014/main" id="{2B12AC03-8307-35E5-618B-78AD19D8803F}"/>
              </a:ext>
            </a:extLst>
          </p:cNvPr>
          <p:cNvSpPr/>
          <p:nvPr/>
        </p:nvSpPr>
        <p:spPr>
          <a:xfrm>
            <a:off x="6256625" y="4935934"/>
            <a:ext cx="2228916" cy="89539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morgen?</a:t>
            </a:r>
          </a:p>
        </p:txBody>
      </p:sp>
      <p:sp>
        <p:nvSpPr>
          <p:cNvPr id="54" name="Rectangle: Rounded Corners 53">
            <a:extLst>
              <a:ext uri="{FF2B5EF4-FFF2-40B4-BE49-F238E27FC236}">
                <a16:creationId xmlns:a16="http://schemas.microsoft.com/office/drawing/2014/main" id="{3861BA7D-8E17-9271-E56E-0FE557AEAAF5}"/>
              </a:ext>
            </a:extLst>
          </p:cNvPr>
          <p:cNvSpPr/>
          <p:nvPr/>
        </p:nvSpPr>
        <p:spPr>
          <a:xfrm>
            <a:off x="2672890" y="4935934"/>
            <a:ext cx="3366343" cy="89539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Rectangle: Rounded Corners 54">
            <a:extLst>
              <a:ext uri="{FF2B5EF4-FFF2-40B4-BE49-F238E27FC236}">
                <a16:creationId xmlns:a16="http://schemas.microsoft.com/office/drawing/2014/main" id="{218602B8-3865-11D2-C84F-959FD1731D7E}"/>
              </a:ext>
            </a:extLst>
          </p:cNvPr>
          <p:cNvSpPr/>
          <p:nvPr/>
        </p:nvSpPr>
        <p:spPr>
          <a:xfrm>
            <a:off x="261774" y="3667050"/>
            <a:ext cx="1636311"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Rectangle: Rounded Corners 55">
            <a:extLst>
              <a:ext uri="{FF2B5EF4-FFF2-40B4-BE49-F238E27FC236}">
                <a16:creationId xmlns:a16="http://schemas.microsoft.com/office/drawing/2014/main" id="{586CD1BE-832D-4FC6-7DE2-B51691AC624A}"/>
              </a:ext>
            </a:extLst>
          </p:cNvPr>
          <p:cNvSpPr/>
          <p:nvPr/>
        </p:nvSpPr>
        <p:spPr>
          <a:xfrm>
            <a:off x="7013964" y="2402158"/>
            <a:ext cx="1801091" cy="68349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E50A42D7-997A-520A-6B86-29E3D94A7B17}"/>
              </a:ext>
            </a:extLst>
          </p:cNvPr>
          <p:cNvSpPr/>
          <p:nvPr/>
        </p:nvSpPr>
        <p:spPr>
          <a:xfrm>
            <a:off x="7076057" y="3604562"/>
            <a:ext cx="1653020" cy="102229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of a person&#10;&#10;Description automatically generated">
            <a:extLst>
              <a:ext uri="{FF2B5EF4-FFF2-40B4-BE49-F238E27FC236}">
                <a16:creationId xmlns:a16="http://schemas.microsoft.com/office/drawing/2014/main" id="{3B287F32-BD64-6C93-3892-FDFB63DDA89F}"/>
              </a:ext>
            </a:extLst>
          </p:cNvPr>
          <p:cNvPicPr>
            <a:picLocks noChangeAspect="1"/>
          </p:cNvPicPr>
          <p:nvPr/>
        </p:nvPicPr>
        <p:blipFill rotWithShape="1">
          <a:blip r:embed="rId6">
            <a:extLst>
              <a:ext uri="{28A0092B-C50C-407E-A947-70E740481C1C}">
                <a14:useLocalDpi xmlns:a14="http://schemas.microsoft.com/office/drawing/2010/main" val="0"/>
              </a:ext>
            </a:extLst>
          </a:blip>
          <a:srcRect b="18111"/>
          <a:stretch/>
        </p:blipFill>
        <p:spPr>
          <a:xfrm>
            <a:off x="3251832" y="1130342"/>
            <a:ext cx="889962" cy="888834"/>
          </a:xfrm>
          <a:prstGeom prst="rect">
            <a:avLst/>
          </a:prstGeom>
        </p:spPr>
      </p:pic>
      <p:pic>
        <p:nvPicPr>
          <p:cNvPr id="6" name="Picture 5">
            <a:extLst>
              <a:ext uri="{FF2B5EF4-FFF2-40B4-BE49-F238E27FC236}">
                <a16:creationId xmlns:a16="http://schemas.microsoft.com/office/drawing/2014/main" id="{B19516DC-4F06-ED64-AB40-CB96808B87C6}"/>
              </a:ext>
            </a:extLst>
          </p:cNvPr>
          <p:cNvPicPr>
            <a:picLocks noChangeAspect="1"/>
          </p:cNvPicPr>
          <p:nvPr/>
        </p:nvPicPr>
        <p:blipFill rotWithShape="1">
          <a:blip r:embed="rId7">
            <a:extLst>
              <a:ext uri="{28A0092B-C50C-407E-A947-70E740481C1C}">
                <a14:useLocalDpi xmlns:a14="http://schemas.microsoft.com/office/drawing/2010/main" val="0"/>
              </a:ext>
            </a:extLst>
          </a:blip>
          <a:srcRect b="44288"/>
          <a:stretch/>
        </p:blipFill>
        <p:spPr>
          <a:xfrm>
            <a:off x="2079663" y="937470"/>
            <a:ext cx="1081490" cy="1093841"/>
          </a:xfrm>
          <a:prstGeom prst="rect">
            <a:avLst/>
          </a:prstGeom>
        </p:spPr>
      </p:pic>
      <p:pic>
        <p:nvPicPr>
          <p:cNvPr id="7" name="Picture 6">
            <a:extLst>
              <a:ext uri="{FF2B5EF4-FFF2-40B4-BE49-F238E27FC236}">
                <a16:creationId xmlns:a16="http://schemas.microsoft.com/office/drawing/2014/main" id="{742BF5B6-0508-9162-4DD9-5782268C08BC}"/>
              </a:ext>
            </a:extLst>
          </p:cNvPr>
          <p:cNvPicPr>
            <a:picLocks noChangeAspect="1"/>
          </p:cNvPicPr>
          <p:nvPr/>
        </p:nvPicPr>
        <p:blipFill rotWithShape="1">
          <a:blip r:embed="rId7">
            <a:extLst>
              <a:ext uri="{28A0092B-C50C-407E-A947-70E740481C1C}">
                <a14:useLocalDpi xmlns:a14="http://schemas.microsoft.com/office/drawing/2010/main" val="0"/>
              </a:ext>
            </a:extLst>
          </a:blip>
          <a:srcRect b="44288"/>
          <a:stretch/>
        </p:blipFill>
        <p:spPr>
          <a:xfrm>
            <a:off x="6631057" y="893178"/>
            <a:ext cx="1081490" cy="1093841"/>
          </a:xfrm>
          <a:prstGeom prst="rect">
            <a:avLst/>
          </a:prstGeom>
        </p:spPr>
      </p:pic>
    </p:spTree>
    <p:extLst>
      <p:ext uri="{BB962C8B-B14F-4D97-AF65-F5344CB8AC3E}">
        <p14:creationId xmlns:p14="http://schemas.microsoft.com/office/powerpoint/2010/main" val="40579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p:bldP spid="56" grpId="0" animBg="1"/>
      <p:bldP spid="56" grpId="1" animBg="1"/>
      <p:bldP spid="57" grpId="0" animBg="1"/>
      <p:bldP spid="5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1791</Words>
  <Application>Microsoft Office PowerPoint</Application>
  <PresentationFormat>Widescreen</PresentationFormat>
  <Paragraphs>306</Paragraphs>
  <Slides>8</Slides>
  <Notes>8</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8</vt:i4>
      </vt:variant>
    </vt:vector>
  </HeadingPairs>
  <TitlesOfParts>
    <vt:vector size="19" baseType="lpstr">
      <vt:lpstr>MS Gothic</vt:lpstr>
      <vt:lpstr>Arial</vt:lpstr>
      <vt:lpstr>Calibri</vt:lpstr>
      <vt:lpstr>Calibri Light</vt:lpstr>
      <vt:lpstr>Century Gothic</vt:lpstr>
      <vt:lpstr>Century Gothic</vt:lpstr>
      <vt:lpstr>Modern Love</vt:lpstr>
      <vt:lpstr>Symbol</vt:lpstr>
      <vt:lpstr>Wingdings</vt:lpstr>
      <vt:lpstr>1_Office Theme</vt:lpstr>
      <vt:lpstr>Office Theme</vt:lpstr>
      <vt:lpstr>Talking about activities and events</vt:lpstr>
      <vt:lpstr>Presentazione standard di PowerPoint</vt:lpstr>
      <vt:lpstr>Presentazione standard di PowerPoint</vt:lpstr>
      <vt:lpstr>hören</vt:lpstr>
      <vt:lpstr>lesen</vt:lpstr>
      <vt:lpstr>lesen</vt:lpstr>
      <vt:lpstr>Fragen und Antworten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43</cp:revision>
  <dcterms:created xsi:type="dcterms:W3CDTF">2021-07-02T19:27:01Z</dcterms:created>
  <dcterms:modified xsi:type="dcterms:W3CDTF">2024-03-14T13:23:20Z</dcterms:modified>
</cp:coreProperties>
</file>