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11"/>
  </p:notesMasterIdLst>
  <p:sldIdLst>
    <p:sldId id="275" r:id="rId3"/>
    <p:sldId id="1016" r:id="rId4"/>
    <p:sldId id="570" r:id="rId5"/>
    <p:sldId id="572" r:id="rId6"/>
    <p:sldId id="1014" r:id="rId7"/>
    <p:sldId id="1015" r:id="rId8"/>
    <p:sldId id="368" r:id="rId9"/>
    <p:sldId id="9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44" autoAdjust="0"/>
    <p:restoredTop sz="68384" autoAdjust="0"/>
  </p:normalViewPr>
  <p:slideViewPr>
    <p:cSldViewPr snapToGrid="0">
      <p:cViewPr varScale="1">
        <p:scale>
          <a:sx n="35" d="100"/>
          <a:sy n="35" d="100"/>
        </p:scale>
        <p:origin x="56" y="2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13/03/2024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US" sz="1200" b="0" strike="noStrike" spc="-1" dirty="0">
                <a:solidFill>
                  <a:srgbClr val="002060"/>
                </a:solidFill>
                <a:latin typeface="Century Gothic"/>
                <a:ea typeface="Century Gothic"/>
              </a:rPr>
              <a:t>Revisit SSC: [v] [w] [r] [er-] [-er] [-</a:t>
            </a:r>
            <a:r>
              <a:rPr lang="en-US" sz="1200" b="0" strike="noStrike" spc="-1" dirty="0" err="1">
                <a:solidFill>
                  <a:srgbClr val="002060"/>
                </a:solidFill>
                <a:latin typeface="Century Gothic"/>
                <a:ea typeface="Century Gothic"/>
              </a:rPr>
              <a:t>ig</a:t>
            </a:r>
            <a:r>
              <a:rPr lang="en-US" sz="1200" b="0" strike="noStrike" spc="-1" dirty="0">
                <a:solidFill>
                  <a:srgbClr val="002060"/>
                </a:solidFill>
                <a:latin typeface="Century Gothic"/>
                <a:ea typeface="Century Gothic"/>
              </a:rPr>
              <a:t>] [-g] [-d] [-b] [-</a:t>
            </a:r>
            <a:r>
              <a:rPr lang="en-US" sz="1200" b="0" strike="noStrike" spc="-1" dirty="0" err="1">
                <a:solidFill>
                  <a:srgbClr val="002060"/>
                </a:solidFill>
                <a:latin typeface="Century Gothic"/>
                <a:ea typeface="Century Gothic"/>
              </a:rPr>
              <a:t>tion</a:t>
            </a:r>
            <a:r>
              <a:rPr lang="en-US" sz="1200" b="0" strike="noStrike" spc="-1" dirty="0">
                <a:solidFill>
                  <a:srgbClr val="002060"/>
                </a:solidFill>
                <a:latin typeface="Century Gothic"/>
                <a:ea typeface="Century Gothic"/>
              </a:rPr>
              <a:t>] [z] [</a:t>
            </a:r>
            <a:r>
              <a:rPr lang="en-US" sz="1200" b="0" strike="noStrike" spc="-1" dirty="0" err="1">
                <a:solidFill>
                  <a:srgbClr val="002060"/>
                </a:solidFill>
                <a:latin typeface="Century Gothic"/>
                <a:ea typeface="Century Gothic"/>
              </a:rPr>
              <a:t>ei</a:t>
            </a:r>
            <a:r>
              <a:rPr lang="en-US" sz="1200" b="0" strike="noStrike" spc="-1" dirty="0">
                <a:solidFill>
                  <a:srgbClr val="002060"/>
                </a:solidFill>
                <a:latin typeface="Century Gothic"/>
                <a:ea typeface="Century Gothic"/>
              </a:rPr>
              <a:t>] [</a:t>
            </a:r>
            <a:r>
              <a:rPr lang="en-US" sz="1200" b="0" strike="noStrike" spc="-1" dirty="0" err="1">
                <a:solidFill>
                  <a:srgbClr val="002060"/>
                </a:solidFill>
                <a:latin typeface="Century Gothic"/>
                <a:ea typeface="Century Gothic"/>
              </a:rPr>
              <a:t>ie</a:t>
            </a:r>
            <a:r>
              <a:rPr lang="en-US" sz="1200" b="0" strike="noStrike" spc="-1" dirty="0">
                <a:solidFill>
                  <a:srgbClr val="002060"/>
                </a:solidFill>
                <a:latin typeface="Century Gothic"/>
                <a:ea typeface="Century Gothic"/>
              </a:rPr>
              <a:t>] [</a:t>
            </a:r>
            <a:r>
              <a:rPr lang="en-US" sz="1200" b="0" strike="noStrike" spc="-1" dirty="0" err="1">
                <a:solidFill>
                  <a:srgbClr val="002060"/>
                </a:solidFill>
                <a:latin typeface="Century Gothic"/>
                <a:ea typeface="Century Gothic"/>
              </a:rPr>
              <a:t>th</a:t>
            </a:r>
            <a:r>
              <a:rPr lang="en-US" sz="1200" b="0" strike="noStrike" spc="-1" dirty="0">
                <a:solidFill>
                  <a:srgbClr val="002060"/>
                </a:solidFill>
                <a:latin typeface="Century Gothic"/>
                <a:ea typeface="Century Gothic"/>
              </a:rPr>
              <a:t>]</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en-GB" sz="1200" b="1" i="0" strike="noStrike" spc="-1" dirty="0">
                <a:solidFill>
                  <a:srgbClr val="002060"/>
                </a:solidFill>
                <a:latin typeface="Century Gothic"/>
                <a:ea typeface="Century Gothic"/>
              </a:rPr>
              <a:t>Revisit language from Term 3</a:t>
            </a:r>
          </a:p>
          <a:p>
            <a:pPr marL="216000" indent="-216000">
              <a:lnSpc>
                <a:spcPct val="100000"/>
              </a:lnSpc>
            </a:pPr>
            <a:r>
              <a:rPr lang="en-GB" sz="1200" b="1" i="0" strike="noStrike" spc="-1" dirty="0">
                <a:solidFill>
                  <a:srgbClr val="002060"/>
                </a:solidFill>
                <a:latin typeface="Century Gothic"/>
                <a:ea typeface="Century Gothic"/>
              </a:rPr>
              <a:t>Revisit 1: </a:t>
            </a:r>
            <a:r>
              <a:rPr lang="de-DE" sz="1800" b="0" i="0" u="none" strike="noStrike" dirty="0">
                <a:solidFill>
                  <a:srgbClr val="002060"/>
                </a:solidFill>
                <a:effectLst/>
                <a:latin typeface="Century Gothic" panose="020B0502020202020204" pitchFamily="34" charset="0"/>
              </a:rPr>
              <a:t>er/sie/es möchte [n/a]</a:t>
            </a:r>
            <a:r>
              <a:rPr lang="de-DE" dirty="0"/>
              <a:t> </a:t>
            </a:r>
          </a:p>
          <a:p>
            <a:pPr marL="216000" indent="-216000">
              <a:lnSpc>
                <a:spcPct val="100000"/>
              </a:lnSpc>
            </a:pPr>
            <a:r>
              <a:rPr lang="en-GB" sz="1200" b="1" i="0" strike="noStrike" spc="-1" dirty="0">
                <a:solidFill>
                  <a:srgbClr val="002060"/>
                </a:solidFill>
                <a:latin typeface="Century Gothic"/>
                <a:ea typeface="Century Gothic"/>
              </a:rPr>
              <a:t>Revisit 2: </a:t>
            </a:r>
            <a:r>
              <a:rPr lang="de-DE" sz="1800" b="0" i="0" u="none" strike="noStrike" dirty="0">
                <a:solidFill>
                  <a:srgbClr val="002060"/>
                </a:solidFill>
                <a:effectLst/>
                <a:latin typeface="Century Gothic" panose="020B0502020202020204" pitchFamily="34" charset="0"/>
              </a:rPr>
              <a:t>Montag [1044] Dienstag [1356] Mittwoch [1187] Donnerstag [1244] Freitag [981] Samstag [1112] Sonntag [804] Tag [111] Woche [219] heute [116] morgen [752] </a:t>
            </a: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2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 to remind pupils of previously taught SSCs and to practise pronunciation of these key sounds.</a:t>
            </a:r>
          </a:p>
          <a:p>
            <a:pPr marL="227815" indent="-227815"/>
            <a:endParaRPr lang="en-GB" sz="1300" spc="-1" dirty="0">
              <a:solidFill>
                <a:srgbClr val="000000"/>
              </a:solidFill>
              <a:ea typeface="Calibri"/>
            </a:endParaRPr>
          </a:p>
          <a:p>
            <a:pPr marL="227815" indent="-227815"/>
            <a:r>
              <a:rPr lang="en-GB" sz="1300" b="1" spc="-1" dirty="0">
                <a:solidFill>
                  <a:srgbClr val="000000"/>
                </a:solidFill>
                <a:ea typeface="Calibri"/>
              </a:rPr>
              <a:t>Procedure:</a:t>
            </a:r>
          </a:p>
          <a:p>
            <a:pPr marL="0" indent="0">
              <a:buNone/>
            </a:pPr>
            <a:r>
              <a:rPr lang="en-GB" sz="1300" b="0" spc="-1" dirty="0">
                <a:solidFill>
                  <a:srgbClr val="000000"/>
                </a:solidFill>
                <a:latin typeface="Arial"/>
              </a:rPr>
              <a:t>1. Explain that pupils are going to revise the key sounds learnt this term with Robbie. </a:t>
            </a:r>
          </a:p>
          <a:p>
            <a:pPr marL="0" indent="0">
              <a:buNone/>
            </a:pPr>
            <a:r>
              <a:rPr lang="en-GB" sz="1300" b="0" spc="-1" dirty="0">
                <a:solidFill>
                  <a:srgbClr val="000000"/>
                </a:solidFill>
                <a:latin typeface="Arial"/>
              </a:rPr>
              <a:t>2. Click to make the first word appear. Pupils listen to the correct pronunciation and repeat. The audio has the sound on its own, then the full word. </a:t>
            </a:r>
          </a:p>
          <a:p>
            <a:pPr marL="0" indent="0">
              <a:buNone/>
            </a:pPr>
            <a:r>
              <a:rPr lang="en-GB" sz="1300" b="0" spc="-1" dirty="0">
                <a:solidFill>
                  <a:srgbClr val="000000"/>
                </a:solidFill>
                <a:latin typeface="Arial"/>
              </a:rPr>
              <a:t>3. Repeat to bring up and practise all sounds covered this term. </a:t>
            </a:r>
            <a:endParaRPr lang="en-GB" sz="1300" b="0" spc="-1" dirty="0">
              <a:latin typeface="Arial"/>
            </a:endParaRPr>
          </a:p>
          <a:p>
            <a:pPr marL="0" indent="0">
              <a:buFont typeface="+mj-lt"/>
              <a:buNone/>
            </a:pPr>
            <a:r>
              <a:rPr lang="en-GB" b="0" dirty="0"/>
              <a:t>4. Click to bring up the callout about similar sounds. Click again to highlight words that have the same sounds but different spellings. </a:t>
            </a:r>
          </a:p>
          <a:p>
            <a:pPr marL="0" indent="0">
              <a:buFont typeface="+mj-lt"/>
              <a:buNone/>
            </a:pPr>
            <a:r>
              <a:rPr lang="en-GB" b="0" dirty="0"/>
              <a:t>5. Move to the next slide to practise recognition of these sounds in unknown words.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7445-C7F1-4CF7-A756-445626EA8FA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6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aural recognition and transcription of previously taught SSCs.</a:t>
            </a:r>
          </a:p>
          <a:p>
            <a:pPr marL="227815" indent="-227815"/>
            <a:endParaRPr lang="en-GB" sz="1300"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Explain that this week pupils will be revising all the sounds covered this term. They will hear 10 words and need to identify which of the two sounds suggested is the correct missing sound. For a greater challenge, some pupils might like to look away from the board and identify the sound independently. </a:t>
            </a:r>
          </a:p>
          <a:p>
            <a:pPr marL="241104" indent="-241104">
              <a:buFont typeface="+mj-lt"/>
              <a:buAutoNum type="arabicPeriod"/>
            </a:pPr>
            <a:r>
              <a:rPr lang="en-GB" dirty="0"/>
              <a:t>Click audio button 1 to play the recording for item 1. Pupils need to write down the missing SSC: v or w. </a:t>
            </a:r>
          </a:p>
          <a:p>
            <a:pPr marL="241104" indent="-241104">
              <a:buFont typeface="+mj-lt"/>
              <a:buAutoNum type="arabicPeriod"/>
            </a:pPr>
            <a:r>
              <a:rPr lang="en-GB" dirty="0"/>
              <a:t>Elicit the answer and click to reveal the answer. </a:t>
            </a:r>
          </a:p>
          <a:p>
            <a:pPr marL="241104" indent="-241104">
              <a:buFont typeface="+mj-lt"/>
              <a:buAutoNum type="arabicPeriod"/>
            </a:pPr>
            <a:r>
              <a:rPr lang="en-GB" dirty="0"/>
              <a:t>Repeat for items 2-10. Now that pupils have learnt numbers, encourage them to follow the numbers as they listen to each item. </a:t>
            </a:r>
          </a:p>
          <a:p>
            <a:pPr defTabSz="964418">
              <a:defRPr/>
            </a:pPr>
            <a:br>
              <a:rPr lang="en-GB" dirty="0"/>
            </a:br>
            <a:r>
              <a:rPr lang="en-GB" b="1" dirty="0"/>
              <a:t>Transcript</a:t>
            </a:r>
            <a:r>
              <a:rPr lang="en-GB" dirty="0"/>
              <a:t>:</a:t>
            </a:r>
            <a:br>
              <a:rPr lang="en-GB" dirty="0"/>
            </a:br>
            <a:r>
              <a:rPr lang="en-GB" dirty="0"/>
              <a:t>1. Volk </a:t>
            </a:r>
          </a:p>
          <a:p>
            <a:pPr defTabSz="964418">
              <a:defRPr/>
            </a:pPr>
            <a:r>
              <a:rPr lang="en-GB" dirty="0"/>
              <a:t>2. </a:t>
            </a:r>
            <a:r>
              <a:rPr lang="en-GB" dirty="0" err="1"/>
              <a:t>günstig</a:t>
            </a:r>
            <a:r>
              <a:rPr lang="en-GB" dirty="0"/>
              <a:t> </a:t>
            </a:r>
          </a:p>
          <a:p>
            <a:pPr defTabSz="964418">
              <a:defRPr/>
            </a:pPr>
            <a:r>
              <a:rPr lang="en-GB" dirty="0"/>
              <a:t>3. Frieden </a:t>
            </a:r>
          </a:p>
          <a:p>
            <a:pPr defTabSz="964418">
              <a:defRPr/>
            </a:pPr>
            <a:r>
              <a:rPr lang="en-GB" dirty="0"/>
              <a:t>4. </a:t>
            </a:r>
            <a:r>
              <a:rPr lang="en-GB" dirty="0" err="1"/>
              <a:t>Therme</a:t>
            </a:r>
            <a:r>
              <a:rPr lang="en-GB" dirty="0"/>
              <a:t> </a:t>
            </a:r>
          </a:p>
          <a:p>
            <a:pPr defTabSz="964418">
              <a:defRPr/>
            </a:pPr>
            <a:r>
              <a:rPr lang="en-GB" dirty="0"/>
              <a:t>5. </a:t>
            </a:r>
            <a:r>
              <a:rPr lang="en-GB" dirty="0" err="1"/>
              <a:t>treten</a:t>
            </a:r>
            <a:r>
              <a:rPr lang="en-GB" dirty="0"/>
              <a:t> </a:t>
            </a:r>
          </a:p>
          <a:p>
            <a:pPr defTabSz="964418">
              <a:defRPr/>
            </a:pPr>
            <a:r>
              <a:rPr lang="en-GB" dirty="0"/>
              <a:t>6. </a:t>
            </a:r>
            <a:r>
              <a:rPr lang="en-GB" dirty="0" err="1"/>
              <a:t>Ergebnis</a:t>
            </a:r>
            <a:endParaRPr lang="en-GB" dirty="0"/>
          </a:p>
          <a:p>
            <a:pPr defTabSz="964418">
              <a:defRPr/>
            </a:pPr>
            <a:r>
              <a:rPr lang="en-GB" dirty="0"/>
              <a:t>7. Feld</a:t>
            </a:r>
          </a:p>
          <a:p>
            <a:pPr defTabSz="964418">
              <a:defRPr/>
            </a:pPr>
            <a:r>
              <a:rPr lang="en-GB" dirty="0"/>
              <a:t>8. Weg</a:t>
            </a:r>
          </a:p>
          <a:p>
            <a:pPr defTabSz="964418">
              <a:defRPr/>
            </a:pPr>
            <a:r>
              <a:rPr lang="en-GB" dirty="0"/>
              <a:t>9. </a:t>
            </a:r>
            <a:r>
              <a:rPr lang="en-GB" dirty="0" err="1"/>
              <a:t>traditionell</a:t>
            </a:r>
            <a:endParaRPr lang="en-GB" dirty="0"/>
          </a:p>
          <a:p>
            <a:pPr defTabSz="964418">
              <a:defRPr/>
            </a:pPr>
            <a:r>
              <a:rPr lang="en-GB" dirty="0"/>
              <a:t>10. </a:t>
            </a:r>
            <a:r>
              <a:rPr lang="en-GB" dirty="0" err="1"/>
              <a:t>weinen</a:t>
            </a:r>
            <a:endParaRPr lang="en-GB" dirty="0"/>
          </a:p>
          <a:p>
            <a:pPr defTabSz="964418">
              <a:defRPr/>
            </a:pPr>
            <a:endParaRPr lang="en-GB" dirty="0"/>
          </a:p>
          <a:p>
            <a:pPr marL="0" marR="0" lvl="0" indent="0" algn="l" defTabSz="964418"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1" baseline="0" dirty="0"/>
            </a:br>
            <a:r>
              <a:rPr lang="en-GB" b="0" baseline="0" dirty="0" err="1"/>
              <a:t>Ergebnis</a:t>
            </a:r>
            <a:r>
              <a:rPr lang="en-GB" b="0" baseline="0" dirty="0"/>
              <a:t> [386] Feld [834]</a:t>
            </a:r>
            <a:r>
              <a:rPr lang="en-GB" b="1" baseline="0" dirty="0"/>
              <a:t> </a:t>
            </a:r>
            <a:r>
              <a:rPr lang="en-GB" b="0" baseline="0" dirty="0"/>
              <a:t>Frieden [1696]</a:t>
            </a:r>
            <a:r>
              <a:rPr lang="en-GB" b="1" baseline="0" dirty="0"/>
              <a:t> </a:t>
            </a:r>
            <a:r>
              <a:rPr lang="en-GB" dirty="0" err="1"/>
              <a:t>günstig</a:t>
            </a:r>
            <a:r>
              <a:rPr lang="en-GB" dirty="0"/>
              <a:t> [1526] </a:t>
            </a:r>
            <a:r>
              <a:rPr lang="en-GB" dirty="0" err="1"/>
              <a:t>Therme</a:t>
            </a:r>
            <a:r>
              <a:rPr lang="en-GB" dirty="0"/>
              <a:t> [&gt;5000] </a:t>
            </a:r>
            <a:r>
              <a:rPr lang="en-GB" dirty="0" err="1"/>
              <a:t>traditionell</a:t>
            </a:r>
            <a:r>
              <a:rPr lang="en-GB" dirty="0"/>
              <a:t> [1555] </a:t>
            </a:r>
            <a:r>
              <a:rPr lang="en-GB" dirty="0" err="1"/>
              <a:t>treten</a:t>
            </a:r>
            <a:r>
              <a:rPr lang="en-GB" dirty="0"/>
              <a:t> [367] </a:t>
            </a:r>
            <a:r>
              <a:rPr lang="en-GB" b="0" baseline="0" dirty="0"/>
              <a:t>Volk [1032] Weg [220] </a:t>
            </a:r>
            <a:r>
              <a:rPr lang="en-GB" b="0" baseline="0" dirty="0" err="1"/>
              <a:t>weinen</a:t>
            </a:r>
            <a:r>
              <a:rPr lang="en-GB" b="0" baseline="0" dirty="0"/>
              <a:t> [1556]</a:t>
            </a:r>
          </a:p>
          <a:p>
            <a:pPr defTabSz="964418">
              <a:defRPr/>
            </a:pP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rPr>
              <a:t>Timing: 5 minutes</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Pupils write 1-6 and write down A, B, C, or D for each word that they hear.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Click to reveal answers 1-6 in turn.</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chemeClr val="tx1"/>
              </a:solidFill>
              <a:latin typeface="Arial"/>
              <a:ea typeface="+mn-ea"/>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chemeClr val="tx1"/>
              </a:solidFill>
              <a:latin typeface="Arial"/>
              <a:ea typeface="+mn-ea"/>
            </a:endParaRPr>
          </a:p>
          <a:p>
            <a:pPr marL="216000" indent="-216000">
              <a:lnSpc>
                <a:spcPct val="100000"/>
              </a:lnSpc>
            </a:pPr>
            <a:r>
              <a:rPr lang="en-GB" sz="800" b="1" strike="noStrike" spc="-1" dirty="0">
                <a:latin typeface="Arial"/>
              </a:rPr>
              <a:t>Transcript:</a:t>
            </a:r>
          </a:p>
          <a:p>
            <a:pPr marL="342900" indent="-342900" algn="l">
              <a:lnSpc>
                <a:spcPct val="107000"/>
              </a:lnSpc>
              <a:spcAft>
                <a:spcPts val="800"/>
              </a:spcAft>
              <a:buFont typeface="+mj-lt"/>
              <a:buAutoNum type="arabicPeriod"/>
            </a:pPr>
            <a:r>
              <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a:t>
            </a: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Stunde</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April</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Mutter</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fahren</a:t>
            </a:r>
            <a:endPar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Dienstag</a:t>
            </a:r>
            <a:endPar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müde</a:t>
            </a:r>
            <a:endPar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l">
              <a:lnSpc>
                <a:spcPct val="107000"/>
              </a:lnSpc>
              <a:spcAft>
                <a:spcPts val="800"/>
              </a:spcAft>
              <a:buFont typeface="+mj-lt"/>
              <a:buAutoNum type="arabicPeriod"/>
            </a:pP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4843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verbs in the present simple and continuous in the first and third persons; to practise written comprehension of sentences with </a:t>
            </a:r>
            <a:r>
              <a:rPr lang="en-GB" sz="1200" b="0" i="1"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Explain the task. </a:t>
            </a:r>
            <a:r>
              <a:rPr lang="en-GB" sz="1200" b="0" strike="noStrike" spc="-1" dirty="0" err="1">
                <a:latin typeface="Arial"/>
              </a:rPr>
              <a:t>Lias</a:t>
            </a:r>
            <a:r>
              <a:rPr lang="en-GB" sz="1200" b="0" strike="noStrike" spc="-1" dirty="0">
                <a:latin typeface="Arial"/>
              </a:rPr>
              <a:t> has written some sentences about himself and Ronja.</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The pronouns have been blanked out so that pupils must focus on the verb ending to decide whether he is talking about himself or Ronja.</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sentence again and decide whether it would translate into English as the present simple – ‘I do’ (</a:t>
            </a:r>
            <a:r>
              <a:rPr lang="en-GB" sz="1200" b="0" i="1" strike="noStrike" spc="-1" dirty="0" err="1">
                <a:latin typeface="Arial"/>
              </a:rPr>
              <a:t>montags</a:t>
            </a:r>
            <a:r>
              <a:rPr lang="en-GB" sz="1200" b="0" strike="noStrike" spc="-1" dirty="0">
                <a:latin typeface="Arial"/>
              </a:rPr>
              <a:t>) or the present continuous – ‘I am doing’ (</a:t>
            </a:r>
            <a:r>
              <a:rPr lang="en-GB" sz="1200" b="0" i="1" strike="noStrike" spc="-1" dirty="0" err="1">
                <a:latin typeface="Arial"/>
              </a:rPr>
              <a:t>heute</a:t>
            </a:r>
            <a:r>
              <a:rPr lang="en-GB" sz="1200" b="0" strike="noStrike" spc="-1"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for a third time and decide whether the sentence is positive or negative (with </a:t>
            </a:r>
            <a:r>
              <a:rPr lang="en-GB" sz="1200" b="0" i="1" strike="noStrike" spc="-1" dirty="0" err="1">
                <a:latin typeface="Arial"/>
              </a:rPr>
              <a:t>nicht</a:t>
            </a:r>
            <a:r>
              <a:rPr lang="en-GB" sz="1200" b="0" i="0" strike="noStrike" spc="-1"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i="0" strike="noStrike" spc="-1" dirty="0">
                <a:latin typeface="Arial"/>
              </a:rPr>
              <a:t>Click to reveal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i="0" strike="noStrike" spc="-1" dirty="0">
                <a:latin typeface="Arial"/>
              </a:rPr>
              <a:t>In the audio version, click on the blue squares to hear a native speaker.</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revise </a:t>
            </a:r>
            <a:r>
              <a:rPr lang="en-GB" sz="1200" b="0" strike="noStrike" spc="-1" dirty="0" err="1">
                <a:solidFill>
                  <a:srgbClr val="000000"/>
                </a:solidFill>
                <a:latin typeface="Calibri"/>
                <a:ea typeface="Calibri"/>
              </a:rPr>
              <a:t>möcht</a:t>
            </a:r>
            <a:r>
              <a:rPr lang="en-GB" sz="1200" b="0" strike="noStrike" spc="-1" dirty="0">
                <a:solidFill>
                  <a:srgbClr val="000000"/>
                </a:solidFill>
                <a:latin typeface="Calibri"/>
                <a:ea typeface="Calibri"/>
              </a:rPr>
              <a:t>- and possessive adjectives.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the task. Ronja is talking about what she and her family would like to do.</a:t>
            </a:r>
          </a:p>
          <a:p>
            <a:pPr marL="229320" indent="-228600">
              <a:lnSpc>
                <a:spcPct val="100000"/>
              </a:lnSpc>
              <a:buAutoNum type="arabicPeriod"/>
            </a:pPr>
            <a:r>
              <a:rPr lang="en-GB" sz="1200" b="0" strike="noStrike" spc="-1" dirty="0">
                <a:solidFill>
                  <a:srgbClr val="000000"/>
                </a:solidFill>
                <a:latin typeface="Calibri"/>
                <a:ea typeface="Calibri"/>
              </a:rPr>
              <a:t>Click to bring up two reminders to help pupils decide between the options.</a:t>
            </a:r>
          </a:p>
          <a:p>
            <a:pPr marL="229320" indent="-228600">
              <a:lnSpc>
                <a:spcPct val="100000"/>
              </a:lnSpc>
              <a:buAutoNum type="arabicPeriod"/>
            </a:pPr>
            <a:r>
              <a:rPr lang="en-GB" sz="1200" b="0" strike="noStrike" spc="-1" dirty="0">
                <a:solidFill>
                  <a:srgbClr val="000000"/>
                </a:solidFill>
                <a:latin typeface="Calibri"/>
                <a:ea typeface="Calibri"/>
              </a:rPr>
              <a:t>Pupils read each speech bubble and decide which form of </a:t>
            </a:r>
            <a:r>
              <a:rPr lang="en-GB" sz="1200" b="0" strike="noStrike" spc="-1" dirty="0" err="1">
                <a:solidFill>
                  <a:srgbClr val="000000"/>
                </a:solidFill>
                <a:latin typeface="Calibri"/>
                <a:ea typeface="Calibri"/>
              </a:rPr>
              <a:t>möcht</a:t>
            </a:r>
            <a:r>
              <a:rPr lang="en-GB" sz="1200" b="0" strike="noStrike" spc="-1" dirty="0">
                <a:solidFill>
                  <a:srgbClr val="000000"/>
                </a:solidFill>
                <a:latin typeface="Calibri"/>
                <a:ea typeface="Calibri"/>
              </a:rPr>
              <a:t>- and which possessive adjective they should use.</a:t>
            </a:r>
          </a:p>
          <a:p>
            <a:pPr marL="229320" indent="-228600">
              <a:lnSpc>
                <a:spcPct val="100000"/>
              </a:lnSpc>
              <a:buAutoNum type="arabicPeriod"/>
            </a:pPr>
            <a:r>
              <a:rPr lang="en-GB" sz="1200" b="0" strike="noStrike" spc="-1" dirty="0">
                <a:solidFill>
                  <a:srgbClr val="000000"/>
                </a:solidFill>
                <a:latin typeface="Calibri"/>
                <a:ea typeface="Calibri"/>
              </a:rPr>
              <a:t>Click to reveal answers.</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10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b="0" dirty="0"/>
              <a:t>to practise</a:t>
            </a:r>
            <a:r>
              <a:rPr lang="en-GB" b="0" baseline="0" dirty="0"/>
              <a:t> building questions using a variety of question words; to practise using a variety of verbs in 1</a:t>
            </a:r>
            <a:r>
              <a:rPr lang="en-GB" b="0" baseline="30000" dirty="0"/>
              <a:t>st</a:t>
            </a:r>
            <a:r>
              <a:rPr lang="en-GB" b="0" baseline="0" dirty="0"/>
              <a:t>, 2</a:t>
            </a:r>
            <a:r>
              <a:rPr lang="en-GB" b="0" baseline="30000" dirty="0"/>
              <a:t>nd</a:t>
            </a:r>
            <a:r>
              <a:rPr lang="en-GB" b="0" baseline="0" dirty="0"/>
              <a:t>, 3</a:t>
            </a:r>
            <a:r>
              <a:rPr lang="en-GB" b="0" baseline="30000" dirty="0"/>
              <a:t>rd</a:t>
            </a:r>
            <a:r>
              <a:rPr lang="en-GB" b="0" baseline="0" dirty="0"/>
              <a:t> persons; to practise some of this term’s vocabulary.</a:t>
            </a:r>
            <a:endParaRPr lang="en-GB" b="0" dirty="0"/>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dirty="0"/>
              <a:t>Pupils work in pairs. Partner A matches a blue question starter and with a yellow question ender and asks Partner B the question. Partner B responds in the first person.</a:t>
            </a:r>
          </a:p>
          <a:p>
            <a:pPr marL="228600" lvl="0" indent="-228600" algn="l" rtl="0">
              <a:spcBef>
                <a:spcPts val="0"/>
              </a:spcBef>
              <a:spcAft>
                <a:spcPts val="0"/>
              </a:spcAft>
              <a:buClr>
                <a:schemeClr val="dk1"/>
              </a:buClr>
              <a:buSzPts val="1200"/>
              <a:buFont typeface="Calibri"/>
              <a:buAutoNum type="arabicPeriod"/>
            </a:pPr>
            <a:r>
              <a:rPr lang="en-GB" dirty="0"/>
              <a:t>Click to model how this would work with </a:t>
            </a:r>
            <a:r>
              <a:rPr lang="en-GB" dirty="0" err="1"/>
              <a:t>Lias</a:t>
            </a:r>
            <a:r>
              <a:rPr lang="en-GB" dirty="0"/>
              <a:t> and Ronja.</a:t>
            </a:r>
          </a:p>
          <a:p>
            <a:pPr marL="228600" lvl="0" indent="-228600" algn="l" rtl="0">
              <a:spcBef>
                <a:spcPts val="0"/>
              </a:spcBef>
              <a:spcAft>
                <a:spcPts val="0"/>
              </a:spcAft>
              <a:buClr>
                <a:schemeClr val="dk1"/>
              </a:buClr>
              <a:buSzPts val="1200"/>
              <a:buFont typeface="Calibri"/>
              <a:buAutoNum type="arabicPeriod"/>
            </a:pPr>
            <a:r>
              <a:rPr lang="en-GB" dirty="0"/>
              <a:t>Once partners have asked and answered all possible questions, they then write down their partner’s answers in the third person. Click to model this with </a:t>
            </a:r>
            <a:r>
              <a:rPr lang="en-GB" dirty="0" err="1"/>
              <a:t>Lias</a:t>
            </a:r>
            <a:r>
              <a:rPr lang="en-GB" dirty="0"/>
              <a:t>.</a:t>
            </a:r>
          </a:p>
          <a:p>
            <a:pPr marL="228600" lvl="0" indent="-228600" algn="l" rtl="0">
              <a:spcBef>
                <a:spcPts val="0"/>
              </a:spcBef>
              <a:spcAft>
                <a:spcPts val="0"/>
              </a:spcAft>
              <a:buClr>
                <a:schemeClr val="dk1"/>
              </a:buClr>
              <a:buSzPts val="1200"/>
              <a:buFont typeface="Calibri"/>
              <a:buAutoNum type="arabicPeriod"/>
            </a:pPr>
            <a:r>
              <a:rPr lang="en-GB" dirty="0"/>
              <a:t>In the audio version, click on the speech bubbles to hear a native speaker.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313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194A-8E8B-4DC6-8A23-19E9FA8AF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053FAB0-CB10-4A0B-9D0A-3B830782D3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4716B5-3488-4657-91FA-DF1957202B1A}"/>
              </a:ext>
            </a:extLst>
          </p:cNvPr>
          <p:cNvSpPr>
            <a:spLocks noGrp="1"/>
          </p:cNvSpPr>
          <p:nvPr>
            <p:ph type="dt" sz="half" idx="10"/>
          </p:nvPr>
        </p:nvSpPr>
        <p:spPr/>
        <p:txBody>
          <a:bodyPr/>
          <a:lstStyle/>
          <a:p>
            <a:fld id="{9FA0F3E1-2E2F-462C-BD74-26240352AC3C}" type="datetimeFigureOut">
              <a:rPr lang="en-GB" smtClean="0"/>
              <a:t>13/03/2024</a:t>
            </a:fld>
            <a:endParaRPr lang="en-GB"/>
          </a:p>
        </p:txBody>
      </p:sp>
      <p:sp>
        <p:nvSpPr>
          <p:cNvPr id="5" name="Footer Placeholder 4">
            <a:extLst>
              <a:ext uri="{FF2B5EF4-FFF2-40B4-BE49-F238E27FC236}">
                <a16:creationId xmlns:a16="http://schemas.microsoft.com/office/drawing/2014/main" id="{F5FE6B7E-867B-4DF2-A6A9-7EC211BA1B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FFA419-6DB9-4D62-A004-87F88156BBDD}"/>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310732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A8F4-4E09-4022-AA76-89EA1BD4B3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1561B5-5EE6-448F-B137-8FE2B9AD3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D97B6-CDBE-4A07-A3C7-52750E3691E2}"/>
              </a:ext>
            </a:extLst>
          </p:cNvPr>
          <p:cNvSpPr>
            <a:spLocks noGrp="1"/>
          </p:cNvSpPr>
          <p:nvPr>
            <p:ph type="dt" sz="half" idx="10"/>
          </p:nvPr>
        </p:nvSpPr>
        <p:spPr/>
        <p:txBody>
          <a:bodyPr/>
          <a:lstStyle/>
          <a:p>
            <a:fld id="{9FA0F3E1-2E2F-462C-BD74-26240352AC3C}" type="datetimeFigureOut">
              <a:rPr lang="en-GB" smtClean="0"/>
              <a:t>13/03/2024</a:t>
            </a:fld>
            <a:endParaRPr lang="en-GB"/>
          </a:p>
        </p:txBody>
      </p:sp>
      <p:sp>
        <p:nvSpPr>
          <p:cNvPr id="5" name="Footer Placeholder 4">
            <a:extLst>
              <a:ext uri="{FF2B5EF4-FFF2-40B4-BE49-F238E27FC236}">
                <a16:creationId xmlns:a16="http://schemas.microsoft.com/office/drawing/2014/main" id="{F6B2CBB7-588F-412F-931B-C570A9AF1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FEE3D4-4E23-43E4-A80F-9689F4D16463}"/>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139029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C4C9-1541-45DF-858F-510CDC545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819764-3A05-4165-B866-A2A2E680E9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8F91A-052A-4E42-A2E5-4F168E38AA50}"/>
              </a:ext>
            </a:extLst>
          </p:cNvPr>
          <p:cNvSpPr>
            <a:spLocks noGrp="1"/>
          </p:cNvSpPr>
          <p:nvPr>
            <p:ph type="dt" sz="half" idx="10"/>
          </p:nvPr>
        </p:nvSpPr>
        <p:spPr/>
        <p:txBody>
          <a:bodyPr/>
          <a:lstStyle/>
          <a:p>
            <a:fld id="{9FA0F3E1-2E2F-462C-BD74-26240352AC3C}" type="datetimeFigureOut">
              <a:rPr lang="en-GB" smtClean="0"/>
              <a:t>13/03/2024</a:t>
            </a:fld>
            <a:endParaRPr lang="en-GB"/>
          </a:p>
        </p:txBody>
      </p:sp>
      <p:sp>
        <p:nvSpPr>
          <p:cNvPr id="5" name="Footer Placeholder 4">
            <a:extLst>
              <a:ext uri="{FF2B5EF4-FFF2-40B4-BE49-F238E27FC236}">
                <a16:creationId xmlns:a16="http://schemas.microsoft.com/office/drawing/2014/main" id="{4B1F98FF-838A-43CB-9854-2D80408C2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FFE585-B41B-49C5-876B-FF97D03DA91A}"/>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350733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D1E3-1EF2-401C-9BAD-3AFB32270D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39A833-8697-4BD1-9D1C-C8B612836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8F9336-34CB-4129-9B82-CE86BDC30B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E9576A-D0CA-4E55-B0A9-4217A0997B4E}"/>
              </a:ext>
            </a:extLst>
          </p:cNvPr>
          <p:cNvSpPr>
            <a:spLocks noGrp="1"/>
          </p:cNvSpPr>
          <p:nvPr>
            <p:ph type="dt" sz="half" idx="10"/>
          </p:nvPr>
        </p:nvSpPr>
        <p:spPr/>
        <p:txBody>
          <a:bodyPr/>
          <a:lstStyle/>
          <a:p>
            <a:fld id="{9FA0F3E1-2E2F-462C-BD74-26240352AC3C}" type="datetimeFigureOut">
              <a:rPr lang="en-GB" smtClean="0"/>
              <a:t>13/03/2024</a:t>
            </a:fld>
            <a:endParaRPr lang="en-GB"/>
          </a:p>
        </p:txBody>
      </p:sp>
      <p:sp>
        <p:nvSpPr>
          <p:cNvPr id="6" name="Footer Placeholder 5">
            <a:extLst>
              <a:ext uri="{FF2B5EF4-FFF2-40B4-BE49-F238E27FC236}">
                <a16:creationId xmlns:a16="http://schemas.microsoft.com/office/drawing/2014/main" id="{E9D0C93C-2F6F-4E3C-A5CD-A41FBDED0F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6D9FB2-2CAB-4CE0-AB74-66691B26499D}"/>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2750458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1115-EE56-46B6-872A-7284A0BD6E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6C526C-75BA-4956-BBA9-D7C0AC88B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C4156-F2FF-4603-A5C0-9DDBC22F4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84A8DB-1BDF-4431-AFD3-9A5740EEF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9F003-AA34-4541-8AF1-CEA75091B5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B32EBC-8955-4850-BFBE-5D4D12698AE5}"/>
              </a:ext>
            </a:extLst>
          </p:cNvPr>
          <p:cNvSpPr>
            <a:spLocks noGrp="1"/>
          </p:cNvSpPr>
          <p:nvPr>
            <p:ph type="dt" sz="half" idx="10"/>
          </p:nvPr>
        </p:nvSpPr>
        <p:spPr/>
        <p:txBody>
          <a:bodyPr/>
          <a:lstStyle/>
          <a:p>
            <a:fld id="{9FA0F3E1-2E2F-462C-BD74-26240352AC3C}" type="datetimeFigureOut">
              <a:rPr lang="en-GB" smtClean="0"/>
              <a:t>13/03/2024</a:t>
            </a:fld>
            <a:endParaRPr lang="en-GB"/>
          </a:p>
        </p:txBody>
      </p:sp>
      <p:sp>
        <p:nvSpPr>
          <p:cNvPr id="8" name="Footer Placeholder 7">
            <a:extLst>
              <a:ext uri="{FF2B5EF4-FFF2-40B4-BE49-F238E27FC236}">
                <a16:creationId xmlns:a16="http://schemas.microsoft.com/office/drawing/2014/main" id="{16B1DFBA-4D77-4774-BC6F-4C9A246F5B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BE3935-18F6-48DE-B3E4-32EB75ECDB6E}"/>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013444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E14D-A6A2-4DBD-8EAD-24EFF96BB5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C2AE26-F81B-45DA-8F42-AC26F9CBD12E}"/>
              </a:ext>
            </a:extLst>
          </p:cNvPr>
          <p:cNvSpPr>
            <a:spLocks noGrp="1"/>
          </p:cNvSpPr>
          <p:nvPr>
            <p:ph type="dt" sz="half" idx="10"/>
          </p:nvPr>
        </p:nvSpPr>
        <p:spPr/>
        <p:txBody>
          <a:bodyPr/>
          <a:lstStyle/>
          <a:p>
            <a:fld id="{9FA0F3E1-2E2F-462C-BD74-26240352AC3C}" type="datetimeFigureOut">
              <a:rPr lang="en-GB" smtClean="0"/>
              <a:t>13/03/2024</a:t>
            </a:fld>
            <a:endParaRPr lang="en-GB"/>
          </a:p>
        </p:txBody>
      </p:sp>
      <p:sp>
        <p:nvSpPr>
          <p:cNvPr id="4" name="Footer Placeholder 3">
            <a:extLst>
              <a:ext uri="{FF2B5EF4-FFF2-40B4-BE49-F238E27FC236}">
                <a16:creationId xmlns:a16="http://schemas.microsoft.com/office/drawing/2014/main" id="{ED8C414B-40E9-4AD0-9B03-805C358AFF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DD68C8-A87D-4140-97EC-28E4187A3541}"/>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3793801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E47C3-1E2C-45FA-8CAF-94FA2DA3EC05}"/>
              </a:ext>
            </a:extLst>
          </p:cNvPr>
          <p:cNvSpPr>
            <a:spLocks noGrp="1"/>
          </p:cNvSpPr>
          <p:nvPr>
            <p:ph type="dt" sz="half" idx="10"/>
          </p:nvPr>
        </p:nvSpPr>
        <p:spPr/>
        <p:txBody>
          <a:bodyPr/>
          <a:lstStyle/>
          <a:p>
            <a:fld id="{9FA0F3E1-2E2F-462C-BD74-26240352AC3C}" type="datetimeFigureOut">
              <a:rPr lang="en-GB" smtClean="0"/>
              <a:t>13/03/2024</a:t>
            </a:fld>
            <a:endParaRPr lang="en-GB"/>
          </a:p>
        </p:txBody>
      </p:sp>
      <p:sp>
        <p:nvSpPr>
          <p:cNvPr id="3" name="Footer Placeholder 2">
            <a:extLst>
              <a:ext uri="{FF2B5EF4-FFF2-40B4-BE49-F238E27FC236}">
                <a16:creationId xmlns:a16="http://schemas.microsoft.com/office/drawing/2014/main" id="{F9174F82-7BB8-4F9E-A919-086F3E7ED7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6F7BD6B-9454-4B1C-8D37-AF87BCDDC371}"/>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295454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029D-F171-4724-9C5B-8C9A7F22F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6646D5-A0CC-4D7D-8C27-C3F5CD044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677F52-32E1-4162-B869-4B9CBC2F1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6F9CF3-B1CC-4075-ABF0-913A0A3F211A}"/>
              </a:ext>
            </a:extLst>
          </p:cNvPr>
          <p:cNvSpPr>
            <a:spLocks noGrp="1"/>
          </p:cNvSpPr>
          <p:nvPr>
            <p:ph type="dt" sz="half" idx="10"/>
          </p:nvPr>
        </p:nvSpPr>
        <p:spPr/>
        <p:txBody>
          <a:bodyPr/>
          <a:lstStyle/>
          <a:p>
            <a:fld id="{9FA0F3E1-2E2F-462C-BD74-26240352AC3C}" type="datetimeFigureOut">
              <a:rPr lang="en-GB" smtClean="0"/>
              <a:t>13/03/2024</a:t>
            </a:fld>
            <a:endParaRPr lang="en-GB"/>
          </a:p>
        </p:txBody>
      </p:sp>
      <p:sp>
        <p:nvSpPr>
          <p:cNvPr id="6" name="Footer Placeholder 5">
            <a:extLst>
              <a:ext uri="{FF2B5EF4-FFF2-40B4-BE49-F238E27FC236}">
                <a16:creationId xmlns:a16="http://schemas.microsoft.com/office/drawing/2014/main" id="{DC33A68C-0FD5-46E0-9DB0-5DAA1F01AF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79312B-1A91-4AC0-8264-BF2390CD5157}"/>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259526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A44A-FEC6-4D82-84B6-23478F6AB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D99E5C-F17C-4570-B65B-982EF5751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CB76B8-4653-4324-BD23-40715F162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F4A52A-5689-4E0E-9C17-0919574B5C69}"/>
              </a:ext>
            </a:extLst>
          </p:cNvPr>
          <p:cNvSpPr>
            <a:spLocks noGrp="1"/>
          </p:cNvSpPr>
          <p:nvPr>
            <p:ph type="dt" sz="half" idx="10"/>
          </p:nvPr>
        </p:nvSpPr>
        <p:spPr/>
        <p:txBody>
          <a:bodyPr/>
          <a:lstStyle/>
          <a:p>
            <a:fld id="{9FA0F3E1-2E2F-462C-BD74-26240352AC3C}" type="datetimeFigureOut">
              <a:rPr lang="en-GB" smtClean="0"/>
              <a:t>13/03/2024</a:t>
            </a:fld>
            <a:endParaRPr lang="en-GB"/>
          </a:p>
        </p:txBody>
      </p:sp>
      <p:sp>
        <p:nvSpPr>
          <p:cNvPr id="6" name="Footer Placeholder 5">
            <a:extLst>
              <a:ext uri="{FF2B5EF4-FFF2-40B4-BE49-F238E27FC236}">
                <a16:creationId xmlns:a16="http://schemas.microsoft.com/office/drawing/2014/main" id="{09452323-2F20-4ADC-9BB0-894B879A6A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E614A6-45D7-44B6-81D4-0A91E7104104}"/>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4185142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D093-665A-47F1-BC81-A47A2B298F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0317BF-C4AD-4F48-9DBA-9F5DD7E320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E23855-2152-4913-A4EF-8A2138ABAF22}"/>
              </a:ext>
            </a:extLst>
          </p:cNvPr>
          <p:cNvSpPr>
            <a:spLocks noGrp="1"/>
          </p:cNvSpPr>
          <p:nvPr>
            <p:ph type="dt" sz="half" idx="10"/>
          </p:nvPr>
        </p:nvSpPr>
        <p:spPr/>
        <p:txBody>
          <a:bodyPr/>
          <a:lstStyle/>
          <a:p>
            <a:fld id="{9FA0F3E1-2E2F-462C-BD74-26240352AC3C}" type="datetimeFigureOut">
              <a:rPr lang="en-GB" smtClean="0"/>
              <a:t>13/03/2024</a:t>
            </a:fld>
            <a:endParaRPr lang="en-GB"/>
          </a:p>
        </p:txBody>
      </p:sp>
      <p:sp>
        <p:nvSpPr>
          <p:cNvPr id="5" name="Footer Placeholder 4">
            <a:extLst>
              <a:ext uri="{FF2B5EF4-FFF2-40B4-BE49-F238E27FC236}">
                <a16:creationId xmlns:a16="http://schemas.microsoft.com/office/drawing/2014/main" id="{902A241B-F1E4-44ED-8042-8484557F8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9F14D5-4908-48D5-851A-71CBB0F4FDCF}"/>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760510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636BB4-46C1-4E60-A0DD-BB7586E398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81A1C4-4CBE-4771-A9E3-DDE41C5BC8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5F259-AE68-440B-9AB7-2F18B37048EB}"/>
              </a:ext>
            </a:extLst>
          </p:cNvPr>
          <p:cNvSpPr>
            <a:spLocks noGrp="1"/>
          </p:cNvSpPr>
          <p:nvPr>
            <p:ph type="dt" sz="half" idx="10"/>
          </p:nvPr>
        </p:nvSpPr>
        <p:spPr/>
        <p:txBody>
          <a:bodyPr/>
          <a:lstStyle/>
          <a:p>
            <a:fld id="{9FA0F3E1-2E2F-462C-BD74-26240352AC3C}" type="datetimeFigureOut">
              <a:rPr lang="en-GB" smtClean="0"/>
              <a:t>13/03/2024</a:t>
            </a:fld>
            <a:endParaRPr lang="en-GB"/>
          </a:p>
        </p:txBody>
      </p:sp>
      <p:sp>
        <p:nvSpPr>
          <p:cNvPr id="5" name="Footer Placeholder 4">
            <a:extLst>
              <a:ext uri="{FF2B5EF4-FFF2-40B4-BE49-F238E27FC236}">
                <a16:creationId xmlns:a16="http://schemas.microsoft.com/office/drawing/2014/main" id="{B866F133-9AF1-447B-ADFF-FE91B571F2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27C9B-DE4A-4A6B-B2F2-DD2D5CB0500E}"/>
              </a:ext>
            </a:extLst>
          </p:cNvPr>
          <p:cNvSpPr>
            <a:spLocks noGrp="1"/>
          </p:cNvSpPr>
          <p:nvPr>
            <p:ph type="sldNum" sz="quarter" idx="12"/>
          </p:nvPr>
        </p:nvSpPr>
        <p:spPr/>
        <p:txBody>
          <a:bodyPr/>
          <a:lstStyle/>
          <a:p>
            <a:fld id="{A49E1935-8E90-4B31-88F5-54EA7EEA6ACF}" type="slidenum">
              <a:rPr lang="en-GB" smtClean="0"/>
              <a:t>‹N›</a:t>
            </a:fld>
            <a:endParaRPr lang="en-GB"/>
          </a:p>
        </p:txBody>
      </p:sp>
    </p:spTree>
    <p:extLst>
      <p:ext uri="{BB962C8B-B14F-4D97-AF65-F5344CB8AC3E}">
        <p14:creationId xmlns:p14="http://schemas.microsoft.com/office/powerpoint/2010/main" val="1177208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57999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FB070-81C7-44F7-882A-E6A48A78F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189FDC-7719-4E68-AC55-26570C267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8AC7CA-9175-4A41-B18C-02C71EC1B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0F3E1-2E2F-462C-BD74-26240352AC3C}" type="datetimeFigureOut">
              <a:rPr lang="en-GB" smtClean="0"/>
              <a:t>13/03/2024</a:t>
            </a:fld>
            <a:endParaRPr lang="en-GB"/>
          </a:p>
        </p:txBody>
      </p:sp>
      <p:sp>
        <p:nvSpPr>
          <p:cNvPr id="5" name="Footer Placeholder 4">
            <a:extLst>
              <a:ext uri="{FF2B5EF4-FFF2-40B4-BE49-F238E27FC236}">
                <a16:creationId xmlns:a16="http://schemas.microsoft.com/office/drawing/2014/main" id="{C9236823-BBCC-4234-AF75-86F9106D5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91730D-D705-475C-9788-57491963B3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E1935-8E90-4B31-88F5-54EA7EEA6ACF}" type="slidenum">
              <a:rPr lang="en-GB" smtClean="0"/>
              <a:t>‹N›</a:t>
            </a:fld>
            <a:endParaRPr lang="en-GB"/>
          </a:p>
        </p:txBody>
      </p:sp>
    </p:spTree>
    <p:extLst>
      <p:ext uri="{BB962C8B-B14F-4D97-AF65-F5344CB8AC3E}">
        <p14:creationId xmlns:p14="http://schemas.microsoft.com/office/powerpoint/2010/main" val="226865763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2.wav"/><Relationship Id="rId18" Type="http://schemas.openxmlformats.org/officeDocument/2006/relationships/image" Target="../media/image3.png"/><Relationship Id="rId3" Type="http://schemas.openxmlformats.org/officeDocument/2006/relationships/audio" Target="../media/audio2.wav"/><Relationship Id="rId21" Type="http://schemas.openxmlformats.org/officeDocument/2006/relationships/image" Target="../media/image6.svg"/><Relationship Id="rId7" Type="http://schemas.openxmlformats.org/officeDocument/2006/relationships/audio" Target="../media/audio6.wav"/><Relationship Id="rId12" Type="http://schemas.openxmlformats.org/officeDocument/2006/relationships/audio" Target="../media/audio11.wav"/><Relationship Id="rId17" Type="http://schemas.openxmlformats.org/officeDocument/2006/relationships/audio" Target="../media/audio16.wav"/><Relationship Id="rId2" Type="http://schemas.openxmlformats.org/officeDocument/2006/relationships/notesSlide" Target="../notesSlides/notesSlide2.xml"/><Relationship Id="rId16" Type="http://schemas.openxmlformats.org/officeDocument/2006/relationships/audio" Target="../media/audio15.wav"/><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audio" Target="../media/audio10.wav"/><Relationship Id="rId5" Type="http://schemas.openxmlformats.org/officeDocument/2006/relationships/audio" Target="../media/audio4.wav"/><Relationship Id="rId15" Type="http://schemas.openxmlformats.org/officeDocument/2006/relationships/audio" Target="../media/audio14.wav"/><Relationship Id="rId10" Type="http://schemas.openxmlformats.org/officeDocument/2006/relationships/audio" Target="../media/audio9.wav"/><Relationship Id="rId19" Type="http://schemas.openxmlformats.org/officeDocument/2006/relationships/image" Target="../media/image4.pn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3.wav"/></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audio" Target="../media/audio23.wav"/><Relationship Id="rId18" Type="http://schemas.openxmlformats.org/officeDocument/2006/relationships/image" Target="../media/image9.png"/><Relationship Id="rId26" Type="http://schemas.openxmlformats.org/officeDocument/2006/relationships/image" Target="../media/image17.png"/><Relationship Id="rId3" Type="http://schemas.openxmlformats.org/officeDocument/2006/relationships/audio" Target="../media/audio17.wav"/><Relationship Id="rId21" Type="http://schemas.openxmlformats.org/officeDocument/2006/relationships/image" Target="../media/image12.jpeg"/><Relationship Id="rId7" Type="http://schemas.openxmlformats.org/officeDocument/2006/relationships/image" Target="../media/image5.png"/><Relationship Id="rId12" Type="http://schemas.openxmlformats.org/officeDocument/2006/relationships/audio" Target="../media/audio22.wav"/><Relationship Id="rId17" Type="http://schemas.openxmlformats.org/officeDocument/2006/relationships/audio" Target="../media/audio27.wav"/><Relationship Id="rId25"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audio" Target="../media/audio26.wav"/><Relationship Id="rId20"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8.png"/><Relationship Id="rId11" Type="http://schemas.openxmlformats.org/officeDocument/2006/relationships/audio" Target="../media/audio21.wav"/><Relationship Id="rId24"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audio" Target="../media/audio25.wav"/><Relationship Id="rId23" Type="http://schemas.openxmlformats.org/officeDocument/2006/relationships/image" Target="../media/image14.jpeg"/><Relationship Id="rId10" Type="http://schemas.openxmlformats.org/officeDocument/2006/relationships/audio" Target="../media/audio20.wav"/><Relationship Id="rId19" Type="http://schemas.openxmlformats.org/officeDocument/2006/relationships/image" Target="../media/image10.png"/><Relationship Id="rId4" Type="http://schemas.openxmlformats.org/officeDocument/2006/relationships/audio" Target="../media/audio18.wav"/><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image" Target="../media/image13.png"/><Relationship Id="rId27"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34.wav"/><Relationship Id="rId3" Type="http://schemas.openxmlformats.org/officeDocument/2006/relationships/audio" Target="../media/audio28.wav"/><Relationship Id="rId7" Type="http://schemas.openxmlformats.org/officeDocument/2006/relationships/image" Target="../media/image8.png"/><Relationship Id="rId12" Type="http://schemas.openxmlformats.org/officeDocument/2006/relationships/audio" Target="../media/audio33.wav"/><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audio" Target="../media/audio31.wav"/><Relationship Id="rId11" Type="http://schemas.openxmlformats.org/officeDocument/2006/relationships/audio" Target="../media/audio32.wav"/><Relationship Id="rId5" Type="http://schemas.openxmlformats.org/officeDocument/2006/relationships/audio" Target="../media/audio30.wav"/><Relationship Id="rId10" Type="http://schemas.openxmlformats.org/officeDocument/2006/relationships/image" Target="../media/image21.png"/><Relationship Id="rId4" Type="http://schemas.openxmlformats.org/officeDocument/2006/relationships/audio" Target="../media/audio29.wav"/><Relationship Id="rId9" Type="http://schemas.openxmlformats.org/officeDocument/2006/relationships/image" Target="../media/image20.svg"/><Relationship Id="rId14" Type="http://schemas.openxmlformats.org/officeDocument/2006/relationships/image" Target="../media/image22.gif"/></Relationships>
</file>

<file path=ppt/slides/_rels/slide5.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audio" Target="../media/audio38.wav"/><Relationship Id="rId12" Type="http://schemas.openxmlformats.org/officeDocument/2006/relationships/image" Target="../media/image6.svg"/><Relationship Id="rId17" Type="http://schemas.openxmlformats.org/officeDocument/2006/relationships/image" Target="../media/image26.gif"/><Relationship Id="rId2" Type="http://schemas.openxmlformats.org/officeDocument/2006/relationships/notesSlide" Target="../notesSlides/notesSlide5.xml"/><Relationship Id="rId16"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image" Target="../media/image5.png"/><Relationship Id="rId5" Type="http://schemas.openxmlformats.org/officeDocument/2006/relationships/audio" Target="../media/audio36.wav"/><Relationship Id="rId15" Type="http://schemas.openxmlformats.org/officeDocument/2006/relationships/image" Target="../media/image20.svg"/><Relationship Id="rId10" Type="http://schemas.openxmlformats.org/officeDocument/2006/relationships/audio" Target="../media/audio41.wav"/><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27.gif"/><Relationship Id="rId3" Type="http://schemas.openxmlformats.org/officeDocument/2006/relationships/audio" Target="../media/audio42.wav"/><Relationship Id="rId7" Type="http://schemas.openxmlformats.org/officeDocument/2006/relationships/audio" Target="../media/audio43.wav"/><Relationship Id="rId12"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2.gif"/><Relationship Id="rId5" Type="http://schemas.openxmlformats.org/officeDocument/2006/relationships/image" Target="../media/image6.svg"/><Relationship Id="rId10" Type="http://schemas.openxmlformats.org/officeDocument/2006/relationships/audio" Target="../media/audio46.wav"/><Relationship Id="rId4" Type="http://schemas.openxmlformats.org/officeDocument/2006/relationships/image" Target="../media/image5.png"/><Relationship Id="rId9" Type="http://schemas.openxmlformats.org/officeDocument/2006/relationships/audio" Target="../media/audio45.wav"/><Relationship Id="rId14"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media/audio54.wav"/><Relationship Id="rId18" Type="http://schemas.openxmlformats.org/officeDocument/2006/relationships/audio" Target="../media/audio59.wav"/><Relationship Id="rId26" Type="http://schemas.openxmlformats.org/officeDocument/2006/relationships/audio" Target="../media/audio65.wav"/><Relationship Id="rId3" Type="http://schemas.openxmlformats.org/officeDocument/2006/relationships/audio" Target="../media/audio47.wav"/><Relationship Id="rId21" Type="http://schemas.openxmlformats.org/officeDocument/2006/relationships/audio" Target="../media/audio62.wav"/><Relationship Id="rId7" Type="http://schemas.openxmlformats.org/officeDocument/2006/relationships/audio" Target="../media/audio50.wav"/><Relationship Id="rId12" Type="http://schemas.openxmlformats.org/officeDocument/2006/relationships/audio" Target="../media/audio53.wav"/><Relationship Id="rId17" Type="http://schemas.openxmlformats.org/officeDocument/2006/relationships/audio" Target="../media/audio58.wav"/><Relationship Id="rId25" Type="http://schemas.openxmlformats.org/officeDocument/2006/relationships/image" Target="../media/image26.gif"/><Relationship Id="rId2" Type="http://schemas.openxmlformats.org/officeDocument/2006/relationships/notesSlide" Target="../notesSlides/notesSlide7.xml"/><Relationship Id="rId16" Type="http://schemas.openxmlformats.org/officeDocument/2006/relationships/audio" Target="../media/audio57.wav"/><Relationship Id="rId20" Type="http://schemas.openxmlformats.org/officeDocument/2006/relationships/audio" Target="../media/audio61.wav"/><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audio" Target="../media/audio52.wav"/><Relationship Id="rId24" Type="http://schemas.openxmlformats.org/officeDocument/2006/relationships/image" Target="../media/image22.gif"/><Relationship Id="rId5" Type="http://schemas.openxmlformats.org/officeDocument/2006/relationships/audio" Target="../media/audio49.wav"/><Relationship Id="rId15" Type="http://schemas.openxmlformats.org/officeDocument/2006/relationships/audio" Target="../media/audio56.wav"/><Relationship Id="rId23" Type="http://schemas.openxmlformats.org/officeDocument/2006/relationships/audio" Target="../media/audio64.wav"/><Relationship Id="rId10" Type="http://schemas.openxmlformats.org/officeDocument/2006/relationships/audio" Target="../media/audio51.wav"/><Relationship Id="rId19" Type="http://schemas.openxmlformats.org/officeDocument/2006/relationships/audio" Target="../media/audio60.wav"/><Relationship Id="rId4" Type="http://schemas.openxmlformats.org/officeDocument/2006/relationships/audio" Target="../media/audio48.wav"/><Relationship Id="rId9" Type="http://schemas.openxmlformats.org/officeDocument/2006/relationships/image" Target="../media/image31.png"/><Relationship Id="rId14" Type="http://schemas.openxmlformats.org/officeDocument/2006/relationships/audio" Target="../media/audio55.wav"/><Relationship Id="rId22" Type="http://schemas.openxmlformats.org/officeDocument/2006/relationships/audio" Target="../media/audio63.wav"/></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audio" Target="../media/audio6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329800"/>
            <a:ext cx="4126617"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Phonics</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Vocabulary</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and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Grammar</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9</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3" name="Picture 2" descr="A picture containing icon&#10;&#10;Description automatically generated">
            <a:extLst>
              <a:ext uri="{FF2B5EF4-FFF2-40B4-BE49-F238E27FC236}">
                <a16:creationId xmlns:a16="http://schemas.microsoft.com/office/drawing/2014/main" id="{FE901694-B2C4-C111-3B89-6B9A35EAE4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04" y="1591411"/>
            <a:ext cx="4234636" cy="3525166"/>
          </a:xfrm>
          <a:prstGeom prst="rect">
            <a:avLst/>
          </a:prstGeom>
        </p:spPr>
      </p:pic>
      <p:sp>
        <p:nvSpPr>
          <p:cNvPr id="4" name="CustomShape 3">
            <a:hlinkClick r:id="" action="ppaction://noaction">
              <a:snd r:embed="rId5" name="T3_W9_1.1.wav"/>
            </a:hlinkClick>
            <a:extLst>
              <a:ext uri="{FF2B5EF4-FFF2-40B4-BE49-F238E27FC236}">
                <a16:creationId xmlns:a16="http://schemas.microsoft.com/office/drawing/2014/main" id="{96C4BE01-F7FA-7D20-1080-43C430E02F8D}"/>
              </a:ext>
            </a:extLst>
          </p:cNvPr>
          <p:cNvSpPr/>
          <p:nvPr/>
        </p:nvSpPr>
        <p:spPr>
          <a:xfrm rot="20928694">
            <a:off x="2021336" y="2076712"/>
            <a:ext cx="2241877" cy="85976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fr-FR" sz="2400" b="1" i="0" u="none" strike="noStrike" kern="1200" cap="none" spc="-1"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mn-cs"/>
              </a:rPr>
              <a:t>Ich wiederhole!</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981245EA-2614-41B4-8125-97549347A01E}"/>
              </a:ext>
            </a:extLst>
          </p:cNvPr>
          <p:cNvSpPr txBox="1"/>
          <p:nvPr/>
        </p:nvSpPr>
        <p:spPr>
          <a:xfrm>
            <a:off x="4841870" y="5992117"/>
            <a:ext cx="466918" cy="54662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F9AB324-7FB8-4BE3-BD6C-C7987B455CF1}"/>
              </a:ext>
            </a:extLst>
          </p:cNvPr>
          <p:cNvSpPr txBox="1"/>
          <p:nvPr/>
        </p:nvSpPr>
        <p:spPr>
          <a:xfrm>
            <a:off x="952819" y="2589102"/>
            <a:ext cx="452809" cy="54662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7220F17-FFFD-49A2-B1B7-39175C7929CD}"/>
              </a:ext>
            </a:extLst>
          </p:cNvPr>
          <p:cNvPicPr>
            <a:picLocks noChangeAspect="1"/>
          </p:cNvPicPr>
          <p:nvPr/>
        </p:nvPicPr>
        <p:blipFill>
          <a:blip r:embed="rId18"/>
          <a:stretch>
            <a:fillRect/>
          </a:stretch>
        </p:blipFill>
        <p:spPr>
          <a:xfrm>
            <a:off x="3824539" y="2162365"/>
            <a:ext cx="3474069" cy="3531833"/>
          </a:xfrm>
          <a:prstGeom prst="rect">
            <a:avLst/>
          </a:prstGeom>
        </p:spPr>
      </p:pic>
      <p:sp>
        <p:nvSpPr>
          <p:cNvPr id="16" name="TextBox 15">
            <a:extLst>
              <a:ext uri="{FF2B5EF4-FFF2-40B4-BE49-F238E27FC236}">
                <a16:creationId xmlns:a16="http://schemas.microsoft.com/office/drawing/2014/main" id="{5D120326-707C-4125-90FC-24558C482A3B}"/>
              </a:ext>
            </a:extLst>
          </p:cNvPr>
          <p:cNvSpPr txBox="1"/>
          <p:nvPr/>
        </p:nvSpPr>
        <p:spPr>
          <a:xfrm>
            <a:off x="679556" y="2456365"/>
            <a:ext cx="181885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sp>
        <p:nvSpPr>
          <p:cNvPr id="7" name="TextBox 6">
            <a:extLst>
              <a:ext uri="{FF2B5EF4-FFF2-40B4-BE49-F238E27FC236}">
                <a16:creationId xmlns:a16="http://schemas.microsoft.com/office/drawing/2014/main" id="{0ED7AB18-B66F-4C25-9ECF-D2BBC00D4D6A}"/>
              </a:ext>
            </a:extLst>
          </p:cNvPr>
          <p:cNvSpPr txBox="1"/>
          <p:nvPr/>
        </p:nvSpPr>
        <p:spPr>
          <a:xfrm>
            <a:off x="7977964" y="4495887"/>
            <a:ext cx="25298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wied</a:t>
            </a: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er</a:t>
            </a:r>
            <a:endPar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D86C2E2-1A58-4D19-82B1-365D8AA3DEAC}"/>
              </a:ext>
            </a:extLst>
          </p:cNvPr>
          <p:cNvSpPr txBox="1"/>
          <p:nvPr/>
        </p:nvSpPr>
        <p:spPr>
          <a:xfrm>
            <a:off x="2473011" y="5841918"/>
            <a:ext cx="368666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Informa</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EB91301-D2FC-4404-A973-CC2E2D9C639E}"/>
              </a:ext>
            </a:extLst>
          </p:cNvPr>
          <p:cNvSpPr txBox="1"/>
          <p:nvPr/>
        </p:nvSpPr>
        <p:spPr>
          <a:xfrm>
            <a:off x="1081550" y="5148931"/>
            <a:ext cx="180727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A58B71D-2DCF-4C5E-A43A-A551890192B8}"/>
              </a:ext>
            </a:extLst>
          </p:cNvPr>
          <p:cNvSpPr txBox="1"/>
          <p:nvPr/>
        </p:nvSpPr>
        <p:spPr>
          <a:xfrm>
            <a:off x="873448" y="4258001"/>
            <a:ext cx="195502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a:t>
            </a: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b</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323D7472-BF49-45FA-84DE-7A855CE088D1}"/>
              </a:ext>
            </a:extLst>
          </p:cNvPr>
          <p:cNvSpPr txBox="1"/>
          <p:nvPr/>
        </p:nvSpPr>
        <p:spPr>
          <a:xfrm>
            <a:off x="6189524" y="5819005"/>
            <a:ext cx="134147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a:t>
            </a:r>
          </a:p>
        </p:txBody>
      </p:sp>
      <p:sp>
        <p:nvSpPr>
          <p:cNvPr id="21" name="TextBox 20">
            <a:extLst>
              <a:ext uri="{FF2B5EF4-FFF2-40B4-BE49-F238E27FC236}">
                <a16:creationId xmlns:a16="http://schemas.microsoft.com/office/drawing/2014/main" id="{8FA530E0-7F56-414A-AF36-60F3D087AF75}"/>
              </a:ext>
            </a:extLst>
          </p:cNvPr>
          <p:cNvSpPr txBox="1"/>
          <p:nvPr/>
        </p:nvSpPr>
        <p:spPr>
          <a:xfrm>
            <a:off x="7513079" y="5422367"/>
            <a:ext cx="2291137" cy="830997"/>
          </a:xfrm>
          <a:prstGeom prst="rect">
            <a:avLst/>
          </a:prstGeom>
          <a:noFill/>
        </p:spPr>
        <p:txBody>
          <a:bodyPr wrap="square">
            <a:spAutoFit/>
          </a:bodyPr>
          <a:lstStyle/>
          <a:p>
            <a:pPr lvl="0" algn="ctr">
              <a:defRPr/>
            </a:pPr>
            <a:r>
              <a:rPr lang="en-GB" sz="4800" dirty="0" err="1">
                <a:solidFill>
                  <a:srgbClr val="002060"/>
                </a:solidFill>
                <a:latin typeface="Century Gothic" panose="020B0502020202020204" pitchFamily="34" charset="0"/>
              </a:rPr>
              <a:t>richt</a:t>
            </a:r>
            <a:r>
              <a:rPr lang="en-GB" sz="4800" dirty="0" err="1">
                <a:solidFill>
                  <a:srgbClr val="FF0066"/>
                </a:solidFill>
                <a:latin typeface="Century Gothic" panose="020B0502020202020204" pitchFamily="34" charset="0"/>
              </a:rPr>
              <a:t>ig</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B414AE71-2FAB-4983-ACA9-190D3029AADB}"/>
              </a:ext>
            </a:extLst>
          </p:cNvPr>
          <p:cNvSpPr txBox="1"/>
          <p:nvPr/>
        </p:nvSpPr>
        <p:spPr>
          <a:xfrm>
            <a:off x="8520637" y="3597299"/>
            <a:ext cx="21835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er</a:t>
            </a:r>
          </a:p>
        </p:txBody>
      </p:sp>
      <p:sp>
        <p:nvSpPr>
          <p:cNvPr id="23" name="TextBox 22">
            <a:extLst>
              <a:ext uri="{FF2B5EF4-FFF2-40B4-BE49-F238E27FC236}">
                <a16:creationId xmlns:a16="http://schemas.microsoft.com/office/drawing/2014/main" id="{418ECF0F-3823-48FC-8CBA-E05F9C310790}"/>
              </a:ext>
            </a:extLst>
          </p:cNvPr>
          <p:cNvSpPr txBox="1"/>
          <p:nvPr/>
        </p:nvSpPr>
        <p:spPr>
          <a:xfrm>
            <a:off x="8191934" y="2608577"/>
            <a:ext cx="23884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25" name="TextBox 24">
            <a:extLst>
              <a:ext uri="{FF2B5EF4-FFF2-40B4-BE49-F238E27FC236}">
                <a16:creationId xmlns:a16="http://schemas.microsoft.com/office/drawing/2014/main" id="{AA4F42AE-EA36-4BCB-AB24-A31D5C50F797}"/>
              </a:ext>
            </a:extLst>
          </p:cNvPr>
          <p:cNvSpPr txBox="1"/>
          <p:nvPr/>
        </p:nvSpPr>
        <p:spPr>
          <a:xfrm>
            <a:off x="6555161" y="1228730"/>
            <a:ext cx="23884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a:t>
            </a:r>
          </a:p>
        </p:txBody>
      </p:sp>
      <p:sp>
        <p:nvSpPr>
          <p:cNvPr id="26" name="TextBox 25">
            <a:extLst>
              <a:ext uri="{FF2B5EF4-FFF2-40B4-BE49-F238E27FC236}">
                <a16:creationId xmlns:a16="http://schemas.microsoft.com/office/drawing/2014/main" id="{E0F2C077-DC0D-4AC9-93E9-45811048193A}"/>
              </a:ext>
            </a:extLst>
          </p:cNvPr>
          <p:cNvSpPr txBox="1"/>
          <p:nvPr/>
        </p:nvSpPr>
        <p:spPr>
          <a:xfrm>
            <a:off x="4551712" y="1153349"/>
            <a:ext cx="16844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27" name="TextBox 26">
            <a:extLst>
              <a:ext uri="{FF2B5EF4-FFF2-40B4-BE49-F238E27FC236}">
                <a16:creationId xmlns:a16="http://schemas.microsoft.com/office/drawing/2014/main" id="{3FFDE150-C817-4551-A500-D3EBFB1E576E}"/>
              </a:ext>
            </a:extLst>
          </p:cNvPr>
          <p:cNvSpPr txBox="1"/>
          <p:nvPr/>
        </p:nvSpPr>
        <p:spPr>
          <a:xfrm>
            <a:off x="1639342" y="1685908"/>
            <a:ext cx="19263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ier</a:t>
            </a:r>
            <a:endPar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8" name="Title 4">
            <a:extLst>
              <a:ext uri="{FF2B5EF4-FFF2-40B4-BE49-F238E27FC236}">
                <a16:creationId xmlns:a16="http://schemas.microsoft.com/office/drawing/2014/main" id="{B88745EA-510E-4FCE-9B40-3AD2C2710E5D}"/>
              </a:ext>
            </a:extLst>
          </p:cNvPr>
          <p:cNvSpPr txBox="1">
            <a:spLocks/>
          </p:cNvSpPr>
          <p:nvPr/>
        </p:nvSpPr>
        <p:spPr>
          <a:xfrm>
            <a:off x="10405198" y="1165602"/>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29" name="Picture 28" descr="Icon&#10;&#10;Description automatically generated">
            <a:extLst>
              <a:ext uri="{FF2B5EF4-FFF2-40B4-BE49-F238E27FC236}">
                <a16:creationId xmlns:a16="http://schemas.microsoft.com/office/drawing/2014/main" id="{55417898-9C1B-471A-9806-B79E479E0E0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30" name="Speech Bubble: Rectangle with Corners Rounded 29">
            <a:extLst>
              <a:ext uri="{FF2B5EF4-FFF2-40B4-BE49-F238E27FC236}">
                <a16:creationId xmlns:a16="http://schemas.microsoft.com/office/drawing/2014/main" id="{7207400F-BF46-4683-8A9C-38F698351F93}"/>
              </a:ext>
            </a:extLst>
          </p:cNvPr>
          <p:cNvSpPr/>
          <p:nvPr/>
        </p:nvSpPr>
        <p:spPr>
          <a:xfrm>
            <a:off x="4074622" y="49254"/>
            <a:ext cx="4170100" cy="588031"/>
          </a:xfrm>
          <a:prstGeom prst="wedgeRoundRectCallout">
            <a:avLst>
              <a:gd name="adj1" fmla="val -62452"/>
              <a:gd name="adj2" fmla="val -121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sag die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Wörter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32" name="Graphic 31" descr="Teacher">
            <a:extLst>
              <a:ext uri="{FF2B5EF4-FFF2-40B4-BE49-F238E27FC236}">
                <a16:creationId xmlns:a16="http://schemas.microsoft.com/office/drawing/2014/main" id="{4D86E572-1FE1-4FCB-9102-0E05182CE06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625343" y="-97148"/>
            <a:ext cx="914400" cy="914400"/>
          </a:xfrm>
          <a:prstGeom prst="rect">
            <a:avLst/>
          </a:prstGeom>
        </p:spPr>
      </p:pic>
      <p:sp>
        <p:nvSpPr>
          <p:cNvPr id="33" name="TextBox 32">
            <a:extLst>
              <a:ext uri="{FF2B5EF4-FFF2-40B4-BE49-F238E27FC236}">
                <a16:creationId xmlns:a16="http://schemas.microsoft.com/office/drawing/2014/main" id="{A14289E3-43DE-4362-8282-00DA8C7627D5}"/>
              </a:ext>
            </a:extLst>
          </p:cNvPr>
          <p:cNvSpPr txBox="1"/>
          <p:nvPr/>
        </p:nvSpPr>
        <p:spPr>
          <a:xfrm>
            <a:off x="0" y="710545"/>
            <a:ext cx="112460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Help Robbie to remember all of the sounds from this term.  </a:t>
            </a:r>
          </a:p>
        </p:txBody>
      </p:sp>
      <p:sp>
        <p:nvSpPr>
          <p:cNvPr id="34" name="Speech Bubble: Rectangle with Corners Rounded 33">
            <a:extLst>
              <a:ext uri="{FF2B5EF4-FFF2-40B4-BE49-F238E27FC236}">
                <a16:creationId xmlns:a16="http://schemas.microsoft.com/office/drawing/2014/main" id="{32FC5D07-597C-4A35-A8F1-6E0E8C287F37}"/>
              </a:ext>
            </a:extLst>
          </p:cNvPr>
          <p:cNvSpPr/>
          <p:nvPr/>
        </p:nvSpPr>
        <p:spPr>
          <a:xfrm>
            <a:off x="9612426" y="3217771"/>
            <a:ext cx="2449327" cy="942774"/>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sounds sound the same as each other?</a:t>
            </a:r>
          </a:p>
        </p:txBody>
      </p:sp>
      <p:sp>
        <p:nvSpPr>
          <p:cNvPr id="36" name="TextBox 35">
            <a:extLst>
              <a:ext uri="{FF2B5EF4-FFF2-40B4-BE49-F238E27FC236}">
                <a16:creationId xmlns:a16="http://schemas.microsoft.com/office/drawing/2014/main" id="{B1930F0C-7820-499E-A397-632E8C5B9AB0}"/>
              </a:ext>
            </a:extLst>
          </p:cNvPr>
          <p:cNvSpPr txBox="1"/>
          <p:nvPr/>
        </p:nvSpPr>
        <p:spPr>
          <a:xfrm>
            <a:off x="2394" y="43607"/>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Phonics Revision</a:t>
            </a:r>
          </a:p>
        </p:txBody>
      </p:sp>
      <p:sp>
        <p:nvSpPr>
          <p:cNvPr id="4" name="TextBox 3">
            <a:extLst>
              <a:ext uri="{FF2B5EF4-FFF2-40B4-BE49-F238E27FC236}">
                <a16:creationId xmlns:a16="http://schemas.microsoft.com/office/drawing/2014/main" id="{D3EAB1B3-0227-00E5-ABF4-53BECCDA5947}"/>
              </a:ext>
            </a:extLst>
          </p:cNvPr>
          <p:cNvSpPr txBox="1"/>
          <p:nvPr/>
        </p:nvSpPr>
        <p:spPr>
          <a:xfrm>
            <a:off x="2932927" y="1197476"/>
            <a:ext cx="145898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C72BD8F-1AB6-361C-C082-E8076295F82F}"/>
              </a:ext>
            </a:extLst>
          </p:cNvPr>
          <p:cNvSpPr txBox="1"/>
          <p:nvPr/>
        </p:nvSpPr>
        <p:spPr>
          <a:xfrm>
            <a:off x="7714606" y="1796469"/>
            <a:ext cx="212234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sp>
        <p:nvSpPr>
          <p:cNvPr id="6" name="TextBox 5">
            <a:extLst>
              <a:ext uri="{FF2B5EF4-FFF2-40B4-BE49-F238E27FC236}">
                <a16:creationId xmlns:a16="http://schemas.microsoft.com/office/drawing/2014/main" id="{B89BAAAF-BB5F-B160-103C-5F1F7A81C27F}"/>
              </a:ext>
            </a:extLst>
          </p:cNvPr>
          <p:cNvSpPr txBox="1"/>
          <p:nvPr/>
        </p:nvSpPr>
        <p:spPr>
          <a:xfrm>
            <a:off x="286592" y="3387615"/>
            <a:ext cx="244825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eater</a:t>
            </a:r>
            <a:endPar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4162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9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9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9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9_2.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9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9_2.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0"/>
                                  </p:iterate>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9_2.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9_2.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9_2.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9_2.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9_2.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9_2.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9_2.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9_2.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9_2.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16" grpId="0"/>
      <p:bldP spid="7" grpId="0"/>
      <p:bldP spid="15" grpId="0"/>
      <p:bldP spid="18" grpId="0"/>
      <p:bldP spid="19" grpId="0"/>
      <p:bldP spid="20" grpId="0"/>
      <p:bldP spid="21" grpId="0"/>
      <p:bldP spid="22" grpId="0"/>
      <p:bldP spid="23" grpId="0"/>
      <p:bldP spid="25" grpId="0"/>
      <p:bldP spid="26" grpId="0"/>
      <p:bldP spid="27" grpId="0"/>
      <p:bldP spid="34" grpId="0" animBg="1"/>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1174512291"/>
              </p:ext>
            </p:extLst>
          </p:nvPr>
        </p:nvGraphicFramePr>
        <p:xfrm>
          <a:off x="87765" y="2058361"/>
          <a:ext cx="5487432" cy="3947662"/>
        </p:xfrm>
        <a:graphic>
          <a:graphicData uri="http://schemas.openxmlformats.org/drawingml/2006/table">
            <a:tbl>
              <a:tblPr/>
              <a:tblGrid>
                <a:gridCol w="881499">
                  <a:extLst>
                    <a:ext uri="{9D8B030D-6E8A-4147-A177-3AD203B41FA5}">
                      <a16:colId xmlns:a16="http://schemas.microsoft.com/office/drawing/2014/main" val="20000"/>
                    </a:ext>
                  </a:extLst>
                </a:gridCol>
                <a:gridCol w="2641270">
                  <a:extLst>
                    <a:ext uri="{9D8B030D-6E8A-4147-A177-3AD203B41FA5}">
                      <a16:colId xmlns:a16="http://schemas.microsoft.com/office/drawing/2014/main" val="20001"/>
                    </a:ext>
                  </a:extLst>
                </a:gridCol>
                <a:gridCol w="1964663">
                  <a:extLst>
                    <a:ext uri="{9D8B030D-6E8A-4147-A177-3AD203B41FA5}">
                      <a16:colId xmlns:a16="http://schemas.microsoft.com/office/drawing/2014/main" val="3175701294"/>
                    </a:ext>
                  </a:extLst>
                </a:gridCol>
              </a:tblGrid>
              <a:tr h="803878">
                <a:tc>
                  <a:txBody>
                    <a:bodyPr/>
                    <a:lstStyle/>
                    <a:p>
                      <a:pPr algn="l"/>
                      <a:r>
                        <a:rPr lang="en-US" sz="2800" b="1" dirty="0">
                          <a:solidFill>
                            <a:srgbClr val="002060"/>
                          </a:solidFill>
                        </a:rPr>
                        <a:t>1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V o l k</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kern="1200" spc="-1" dirty="0">
                          <a:solidFill>
                            <a:srgbClr val="002060"/>
                          </a:solidFill>
                          <a:latin typeface="Century gothic"/>
                          <a:ea typeface="+mn-ea"/>
                          <a:cs typeface="+mn-cs"/>
                        </a:rPr>
                        <a:t>v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654423">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g ü n s t </a:t>
                      </a:r>
                      <a:r>
                        <a:rPr lang="en-GB" sz="2800" b="1" strike="noStrike" kern="1200" spc="-1" dirty="0" err="1">
                          <a:solidFill>
                            <a:srgbClr val="002060"/>
                          </a:solidFill>
                          <a:latin typeface="Century gothic"/>
                          <a:ea typeface="+mn-ea"/>
                          <a:cs typeface="+mn-cs"/>
                        </a:rPr>
                        <a:t>ig</a:t>
                      </a:r>
                      <a:endParaRPr lang="en-GB" sz="28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-g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ig</a:t>
                      </a:r>
                      <a:endParaRPr lang="en-GB" sz="28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08212">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F r </a:t>
                      </a:r>
                      <a:r>
                        <a:rPr lang="en-GB" sz="2400" b="1" strike="noStrike" kern="1200" spc="-1" dirty="0" err="1">
                          <a:solidFill>
                            <a:srgbClr val="002060"/>
                          </a:solidFill>
                          <a:latin typeface="Century gothic"/>
                          <a:ea typeface="+mn-ea"/>
                          <a:cs typeface="+mn-cs"/>
                        </a:rPr>
                        <a:t>ie</a:t>
                      </a:r>
                      <a:r>
                        <a:rPr lang="en-GB" sz="2400" b="1" strike="noStrike" kern="1200" spc="-1" dirty="0">
                          <a:solidFill>
                            <a:srgbClr val="002060"/>
                          </a:solidFill>
                          <a:latin typeface="Century gothic"/>
                          <a:ea typeface="+mn-ea"/>
                          <a:cs typeface="+mn-cs"/>
                        </a:rPr>
                        <a:t> d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kern="1200" spc="-1" dirty="0" err="1">
                          <a:solidFill>
                            <a:srgbClr val="002060"/>
                          </a:solidFill>
                          <a:latin typeface="Century gothic"/>
                          <a:ea typeface="+mn-ea"/>
                          <a:cs typeface="+mn-cs"/>
                        </a:rPr>
                        <a:t>ei</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ie</a:t>
                      </a:r>
                      <a:r>
                        <a:rPr lang="en-GB" sz="2800" b="1" strike="noStrike" kern="1200" spc="-1" dirty="0">
                          <a:solidFill>
                            <a:srgbClr val="002060"/>
                          </a:solidFill>
                          <a:latin typeface="Century gothic"/>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996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Th e r m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err="1">
                          <a:solidFill>
                            <a:srgbClr val="002060"/>
                          </a:solidFill>
                          <a:latin typeface="Century gothic"/>
                        </a:rPr>
                        <a:t>th</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tion</a:t>
                      </a:r>
                      <a:r>
                        <a:rPr lang="en-GB" sz="2800" b="1"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996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t  r e t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r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120364914"/>
                  </a:ext>
                </a:extLst>
              </a:tr>
            </a:tbl>
          </a:graphicData>
        </a:graphic>
      </p:graphicFrame>
      <p:sp>
        <p:nvSpPr>
          <p:cNvPr id="49" name="Speech Bubble: Rectangle with Corners Rounded 48">
            <a:hlinkClick r:id="" action="ppaction://noaction">
              <a:snd r:embed="rId3" name="T3_W9_3.1.wav"/>
            </a:hlinkClick>
            <a:extLst>
              <a:ext uri="{FF2B5EF4-FFF2-40B4-BE49-F238E27FC236}">
                <a16:creationId xmlns:a16="http://schemas.microsoft.com/office/drawing/2014/main" id="{1645BFA7-6DDC-4786-A2B3-1853215291ED}"/>
              </a:ext>
            </a:extLst>
          </p:cNvPr>
          <p:cNvSpPr/>
          <p:nvPr/>
        </p:nvSpPr>
        <p:spPr>
          <a:xfrm>
            <a:off x="1688304" y="564020"/>
            <a:ext cx="7319509" cy="588031"/>
          </a:xfrm>
          <a:prstGeom prst="wedgeRoundRectCallout">
            <a:avLst>
              <a:gd name="adj1" fmla="val -62452"/>
              <a:gd name="adj2" fmla="val -121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A picture containing text, clipart&#10;&#10;Description automatically generated">
            <a:hlinkClick r:id="" action="ppaction://noaction">
              <a:snd r:embed="rId4" name="T3_W9_3.2.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684" y="2146278"/>
            <a:ext cx="609653" cy="627942"/>
          </a:xfrm>
          <a:prstGeom prst="rect">
            <a:avLst/>
          </a:prstGeom>
        </p:spPr>
      </p:pic>
      <p:sp>
        <p:nvSpPr>
          <p:cNvPr id="15" name="CustomShape 6">
            <a:hlinkClick r:id="" action="ppaction://noaction">
              <a:snd r:embed="rId3" name="T3_W9_3.1.wav"/>
            </a:hlinkClick>
            <a:extLst>
              <a:ext uri="{FF2B5EF4-FFF2-40B4-BE49-F238E27FC236}">
                <a16:creationId xmlns:a16="http://schemas.microsoft.com/office/drawing/2014/main" id="{76EA0DC1-EFD3-4A65-8DC5-2DAE9E183631}"/>
              </a:ext>
            </a:extLst>
          </p:cNvPr>
          <p:cNvSpPr/>
          <p:nvPr/>
        </p:nvSpPr>
        <p:spPr>
          <a:xfrm>
            <a:off x="1815626" y="598178"/>
            <a:ext cx="703843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1-10 und h</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Was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richtig</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1422" y="1130269"/>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051476" y="2326572"/>
            <a:ext cx="350048" cy="306642"/>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2468393" y="3008489"/>
            <a:ext cx="34345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1409477" y="3776156"/>
            <a:ext cx="40614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031258" y="4743518"/>
            <a:ext cx="397674"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aphicFrame>
        <p:nvGraphicFramePr>
          <p:cNvPr id="62" name="Table 2">
            <a:extLst>
              <a:ext uri="{FF2B5EF4-FFF2-40B4-BE49-F238E27FC236}">
                <a16:creationId xmlns:a16="http://schemas.microsoft.com/office/drawing/2014/main" id="{524770D9-BF89-4252-8C83-5D153DCD62FD}"/>
              </a:ext>
            </a:extLst>
          </p:cNvPr>
          <p:cNvGraphicFramePr/>
          <p:nvPr>
            <p:extLst>
              <p:ext uri="{D42A27DB-BD31-4B8C-83A1-F6EECF244321}">
                <p14:modId xmlns:p14="http://schemas.microsoft.com/office/powerpoint/2010/main" val="3842981254"/>
              </p:ext>
            </p:extLst>
          </p:nvPr>
        </p:nvGraphicFramePr>
        <p:xfrm>
          <a:off x="5793203" y="1896486"/>
          <a:ext cx="6266732" cy="4271412"/>
        </p:xfrm>
        <a:graphic>
          <a:graphicData uri="http://schemas.openxmlformats.org/drawingml/2006/table">
            <a:tbl>
              <a:tblPr/>
              <a:tblGrid>
                <a:gridCol w="959773">
                  <a:extLst>
                    <a:ext uri="{9D8B030D-6E8A-4147-A177-3AD203B41FA5}">
                      <a16:colId xmlns:a16="http://schemas.microsoft.com/office/drawing/2014/main" val="20000"/>
                    </a:ext>
                  </a:extLst>
                </a:gridCol>
                <a:gridCol w="3325131">
                  <a:extLst>
                    <a:ext uri="{9D8B030D-6E8A-4147-A177-3AD203B41FA5}">
                      <a16:colId xmlns:a16="http://schemas.microsoft.com/office/drawing/2014/main" val="20001"/>
                    </a:ext>
                  </a:extLst>
                </a:gridCol>
                <a:gridCol w="1981828">
                  <a:extLst>
                    <a:ext uri="{9D8B030D-6E8A-4147-A177-3AD203B41FA5}">
                      <a16:colId xmlns:a16="http://schemas.microsoft.com/office/drawing/2014/main" val="3175701294"/>
                    </a:ext>
                  </a:extLst>
                </a:gridCol>
              </a:tblGrid>
              <a:tr h="83717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800" b="1" strike="noStrike" kern="1200" spc="-1" dirty="0">
                          <a:solidFill>
                            <a:srgbClr val="002060"/>
                          </a:solidFill>
                          <a:latin typeface="Century gothic"/>
                          <a:ea typeface="+mn-ea"/>
                          <a:cs typeface="+mn-cs"/>
                        </a:rPr>
                        <a:t>Er g e b n </a:t>
                      </a:r>
                      <a:r>
                        <a:rPr lang="en-GB" sz="2800" b="1" strike="noStrike" kern="1200" spc="-1" dirty="0" err="1">
                          <a:solidFill>
                            <a:srgbClr val="002060"/>
                          </a:solidFill>
                          <a:latin typeface="Century gothic"/>
                          <a:ea typeface="+mn-ea"/>
                          <a:cs typeface="+mn-cs"/>
                        </a:rPr>
                        <a:t>i</a:t>
                      </a:r>
                      <a:r>
                        <a:rPr lang="en-GB" sz="2800" b="1" strike="noStrike" kern="1200" spc="-1" dirty="0">
                          <a:solidFill>
                            <a:srgbClr val="002060"/>
                          </a:solidFill>
                          <a:latin typeface="Century gothic"/>
                          <a:ea typeface="+mn-ea"/>
                          <a:cs typeface="+mn-cs"/>
                        </a:rPr>
                        <a:t> 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kern="1200" spc="-1" dirty="0">
                          <a:solidFill>
                            <a:srgbClr val="002060"/>
                          </a:solidFill>
                          <a:latin typeface="Century gothic"/>
                          <a:ea typeface="+mn-ea"/>
                          <a:cs typeface="+mn-cs"/>
                        </a:rPr>
                        <a:t>r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645459">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F e l 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-b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a:t>
                      </a:r>
                      <a:br>
                        <a:rPr lang="en-GB" sz="2800" b="1" strike="noStrike" spc="-1" dirty="0">
                          <a:solidFill>
                            <a:srgbClr val="002060"/>
                          </a:solidFill>
                          <a:latin typeface="Century gothic"/>
                        </a:rPr>
                      </a:br>
                      <a:r>
                        <a:rPr lang="en-GB" sz="2800" b="1" strike="noStrike" spc="-1" dirty="0">
                          <a:solidFill>
                            <a:srgbClr val="002060"/>
                          </a:solidFill>
                          <a:latin typeface="Century gothic"/>
                        </a:rPr>
                        <a:t>-d?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08212">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W e 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-g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br>
                        <a:rPr lang="en-GB" sz="2800" b="1" strike="noStrike" kern="1200" spc="-1" dirty="0">
                          <a:solidFill>
                            <a:srgbClr val="002060"/>
                          </a:solidFill>
                          <a:latin typeface="Century gothic"/>
                          <a:ea typeface="+mn-ea"/>
                          <a:cs typeface="+mn-cs"/>
                        </a:rPr>
                      </a:br>
                      <a:r>
                        <a:rPr lang="en-GB" sz="2800" b="1" strike="noStrike" kern="1200" spc="-1" dirty="0">
                          <a:solidFill>
                            <a:srgbClr val="002060"/>
                          </a:solidFill>
                          <a:latin typeface="Century gothic"/>
                          <a:ea typeface="+mn-ea"/>
                          <a:cs typeface="+mn-cs"/>
                        </a:rPr>
                        <a:t>-d?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99601">
                <a:tc>
                  <a:txBody>
                    <a:bodyPr/>
                    <a:lstStyle/>
                    <a:p>
                      <a:pPr algn="l"/>
                      <a:r>
                        <a:rPr lang="en-US" sz="2800" b="1" dirty="0">
                          <a:solidFill>
                            <a:srgbClr val="002060"/>
                          </a:solidFill>
                        </a:rPr>
                        <a:t>9</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t r a d </a:t>
                      </a:r>
                      <a:r>
                        <a:rPr lang="en-GB" sz="2800" b="1" strike="noStrike" spc="-1" dirty="0" err="1">
                          <a:solidFill>
                            <a:srgbClr val="002060"/>
                          </a:solidFill>
                          <a:latin typeface="Century gothic"/>
                        </a:rPr>
                        <a:t>i</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tion</a:t>
                      </a:r>
                      <a:r>
                        <a:rPr lang="en-GB" sz="2800" b="1" strike="noStrike" spc="-1" dirty="0">
                          <a:solidFill>
                            <a:srgbClr val="002060"/>
                          </a:solidFill>
                          <a:latin typeface="Century gothic"/>
                        </a:rPr>
                        <a:t> e l </a:t>
                      </a:r>
                      <a:r>
                        <a:rPr lang="en-GB" sz="2800" b="1" strike="noStrike" spc="-1" dirty="0" err="1">
                          <a:solidFill>
                            <a:srgbClr val="002060"/>
                          </a:solidFill>
                          <a:latin typeface="Century gothic"/>
                        </a:rPr>
                        <a:t>l</a:t>
                      </a:r>
                      <a:endParaRPr lang="en-GB" sz="28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z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tion</a:t>
                      </a:r>
                      <a:r>
                        <a:rPr lang="en-GB" sz="2800" b="1"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99601">
                <a:tc>
                  <a:txBody>
                    <a:bodyPr/>
                    <a:lstStyle/>
                    <a:p>
                      <a:pPr algn="l"/>
                      <a:r>
                        <a:rPr lang="en-US" sz="2800" b="1" dirty="0">
                          <a:solidFill>
                            <a:srgbClr val="002060"/>
                          </a:solidFill>
                        </a:rPr>
                        <a:t>10</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w e </a:t>
                      </a:r>
                      <a:r>
                        <a:rPr lang="en-GB" sz="2800" b="1" strike="noStrike" spc="-1" dirty="0" err="1">
                          <a:solidFill>
                            <a:srgbClr val="002060"/>
                          </a:solidFill>
                          <a:latin typeface="Century gothic"/>
                        </a:rPr>
                        <a:t>i</a:t>
                      </a:r>
                      <a:r>
                        <a:rPr lang="en-GB" sz="2800" b="1" strike="noStrike" spc="-1" dirty="0">
                          <a:solidFill>
                            <a:srgbClr val="002060"/>
                          </a:solidFill>
                          <a:latin typeface="Century gothic"/>
                        </a:rPr>
                        <a:t> n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v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99974510"/>
                  </a:ext>
                </a:extLst>
              </a:tr>
            </a:tbl>
          </a:graphicData>
        </a:graphic>
      </p:graphicFrame>
      <p:sp>
        <p:nvSpPr>
          <p:cNvPr id="67" name="Rectangle: Rounded Corners 66">
            <a:extLst>
              <a:ext uri="{FF2B5EF4-FFF2-40B4-BE49-F238E27FC236}">
                <a16:creationId xmlns:a16="http://schemas.microsoft.com/office/drawing/2014/main" id="{166D1E1B-5C74-46C6-8E8D-F06C8F61AAFE}"/>
              </a:ext>
            </a:extLst>
          </p:cNvPr>
          <p:cNvSpPr/>
          <p:nvPr/>
        </p:nvSpPr>
        <p:spPr>
          <a:xfrm>
            <a:off x="6781298" y="2140147"/>
            <a:ext cx="43484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7610937" y="3008488"/>
            <a:ext cx="31091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83DC7EC6-56CA-49D9-818B-12A3C2A12753}"/>
              </a:ext>
            </a:extLst>
          </p:cNvPr>
          <p:cNvSpPr/>
          <p:nvPr/>
        </p:nvSpPr>
        <p:spPr>
          <a:xfrm>
            <a:off x="1224705" y="5526819"/>
            <a:ext cx="33296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6" name="Rectangle: Rounded Corners 45">
            <a:extLst>
              <a:ext uri="{FF2B5EF4-FFF2-40B4-BE49-F238E27FC236}">
                <a16:creationId xmlns:a16="http://schemas.microsoft.com/office/drawing/2014/main" id="{490405AA-9DFE-4E14-858E-5FF8C1CD4C6A}"/>
              </a:ext>
            </a:extLst>
          </p:cNvPr>
          <p:cNvSpPr/>
          <p:nvPr/>
        </p:nvSpPr>
        <p:spPr>
          <a:xfrm>
            <a:off x="7597906" y="3976628"/>
            <a:ext cx="37228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A96DFC85-3EBA-4135-8992-BED985560870}"/>
              </a:ext>
            </a:extLst>
          </p:cNvPr>
          <p:cNvSpPr/>
          <p:nvPr/>
        </p:nvSpPr>
        <p:spPr>
          <a:xfrm>
            <a:off x="8120628" y="4916439"/>
            <a:ext cx="63942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Graphic 47" descr="Teacher">
            <a:extLst>
              <a:ext uri="{FF2B5EF4-FFF2-40B4-BE49-F238E27FC236}">
                <a16:creationId xmlns:a16="http://schemas.microsoft.com/office/drawing/2014/main" id="{5816F748-49B6-4501-9415-8E786FB134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73" y="425663"/>
            <a:ext cx="914400" cy="914400"/>
          </a:xfrm>
          <a:prstGeom prst="rect">
            <a:avLst/>
          </a:prstGeom>
        </p:spPr>
      </p:pic>
      <p:sp>
        <p:nvSpPr>
          <p:cNvPr id="4" name="TextBox 3">
            <a:extLst>
              <a:ext uri="{FF2B5EF4-FFF2-40B4-BE49-F238E27FC236}">
                <a16:creationId xmlns:a16="http://schemas.microsoft.com/office/drawing/2014/main" id="{5B705564-5BEA-430F-99AE-979C76470F7F}"/>
              </a:ext>
            </a:extLst>
          </p:cNvPr>
          <p:cNvSpPr txBox="1"/>
          <p:nvPr/>
        </p:nvSpPr>
        <p:spPr>
          <a:xfrm>
            <a:off x="162945" y="1197256"/>
            <a:ext cx="10295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numbers 1-10. Listen and note down the missing sound in each word</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0" name="Rectangle: Rounded Corners 49">
            <a:extLst>
              <a:ext uri="{FF2B5EF4-FFF2-40B4-BE49-F238E27FC236}">
                <a16:creationId xmlns:a16="http://schemas.microsoft.com/office/drawing/2014/main" id="{5F9CD447-1615-494A-8CAC-BE7E5DD05536}"/>
              </a:ext>
            </a:extLst>
          </p:cNvPr>
          <p:cNvSpPr/>
          <p:nvPr/>
        </p:nvSpPr>
        <p:spPr>
          <a:xfrm>
            <a:off x="6826463" y="5685292"/>
            <a:ext cx="34450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F97167B1-A848-4A77-BFC5-62B44A247872}"/>
              </a:ext>
            </a:extLst>
          </p:cNvPr>
          <p:cNvSpPr txBox="1"/>
          <p:nvPr/>
        </p:nvSpPr>
        <p:spPr>
          <a:xfrm>
            <a:off x="54045" y="67940"/>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Phonics Revision</a:t>
            </a:r>
          </a:p>
        </p:txBody>
      </p:sp>
      <p:pic>
        <p:nvPicPr>
          <p:cNvPr id="51" name="Picture 50" descr="A picture containing text, clipart&#10;&#10;Description automatically generated">
            <a:hlinkClick r:id="" action="ppaction://noaction">
              <a:snd r:embed="rId9" name="T3_W9_3.9.wav"/>
            </a:hlinkClick>
            <a:extLst>
              <a:ext uri="{FF2B5EF4-FFF2-40B4-BE49-F238E27FC236}">
                <a16:creationId xmlns:a16="http://schemas.microsoft.com/office/drawing/2014/main" id="{32A611C6-2D4E-458A-8D42-530DC22C8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0560" y="3869760"/>
            <a:ext cx="609653" cy="627942"/>
          </a:xfrm>
          <a:prstGeom prst="rect">
            <a:avLst/>
          </a:prstGeom>
        </p:spPr>
      </p:pic>
      <p:pic>
        <p:nvPicPr>
          <p:cNvPr id="52" name="Picture 51" descr="A picture containing text, clipart&#10;&#10;Description automatically generated">
            <a:hlinkClick r:id="" action="ppaction://noaction">
              <a:snd r:embed="rId10" name="T3_W9_3.10.wav"/>
            </a:hlinkClick>
            <a:extLst>
              <a:ext uri="{FF2B5EF4-FFF2-40B4-BE49-F238E27FC236}">
                <a16:creationId xmlns:a16="http://schemas.microsoft.com/office/drawing/2014/main" id="{EFA6901F-A22D-4F22-B52A-A1275BC4B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762" y="4793232"/>
            <a:ext cx="609653" cy="627942"/>
          </a:xfrm>
          <a:prstGeom prst="rect">
            <a:avLst/>
          </a:prstGeom>
        </p:spPr>
      </p:pic>
      <p:pic>
        <p:nvPicPr>
          <p:cNvPr id="53" name="Picture 52" descr="A picture containing text, clipart&#10;&#10;Description automatically generated">
            <a:hlinkClick r:id="" action="ppaction://noaction">
              <a:snd r:embed="rId11" name="T3_W9_3.11.wav"/>
            </a:hlinkClick>
            <a:extLst>
              <a:ext uri="{FF2B5EF4-FFF2-40B4-BE49-F238E27FC236}">
                <a16:creationId xmlns:a16="http://schemas.microsoft.com/office/drawing/2014/main" id="{965EAD9C-223A-4E7A-B67F-A4A3CF92C7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2904" y="5539956"/>
            <a:ext cx="609653" cy="627942"/>
          </a:xfrm>
          <a:prstGeom prst="rect">
            <a:avLst/>
          </a:prstGeom>
        </p:spPr>
      </p:pic>
      <p:pic>
        <p:nvPicPr>
          <p:cNvPr id="54" name="Picture 53" descr="A picture containing text, clipart&#10;&#10;Description automatically generated">
            <a:hlinkClick r:id="" action="ppaction://noaction">
              <a:snd r:embed="rId12" name="T3_W9_3.8.wav"/>
            </a:hlinkClick>
            <a:extLst>
              <a:ext uri="{FF2B5EF4-FFF2-40B4-BE49-F238E27FC236}">
                <a16:creationId xmlns:a16="http://schemas.microsoft.com/office/drawing/2014/main" id="{5DAE035D-187F-4008-97DD-8C2B2A940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760" y="2900416"/>
            <a:ext cx="609653" cy="627942"/>
          </a:xfrm>
          <a:prstGeom prst="rect">
            <a:avLst/>
          </a:prstGeom>
        </p:spPr>
      </p:pic>
      <p:pic>
        <p:nvPicPr>
          <p:cNvPr id="57" name="Picture 56" descr="A picture containing text, clipart&#10;&#10;Description automatically generated">
            <a:hlinkClick r:id="" action="ppaction://noaction">
              <a:snd r:embed="rId13" name="T3_W9_3.7.wav"/>
            </a:hlinkClick>
            <a:extLst>
              <a:ext uri="{FF2B5EF4-FFF2-40B4-BE49-F238E27FC236}">
                <a16:creationId xmlns:a16="http://schemas.microsoft.com/office/drawing/2014/main" id="{EF9C76EA-7143-4A83-9190-F334EF6551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761" y="2054592"/>
            <a:ext cx="609653" cy="627942"/>
          </a:xfrm>
          <a:prstGeom prst="rect">
            <a:avLst/>
          </a:prstGeom>
        </p:spPr>
      </p:pic>
      <p:pic>
        <p:nvPicPr>
          <p:cNvPr id="58" name="Picture 57" descr="A picture containing text, clipart&#10;&#10;Description automatically generated">
            <a:hlinkClick r:id="" action="ppaction://noaction">
              <a:snd r:embed="rId14" name="T3_W9_3.3.wav"/>
            </a:hlinkClick>
            <a:extLst>
              <a:ext uri="{FF2B5EF4-FFF2-40B4-BE49-F238E27FC236}">
                <a16:creationId xmlns:a16="http://schemas.microsoft.com/office/drawing/2014/main" id="{15CFF127-C724-4104-840E-626BC2F94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461" y="2904959"/>
            <a:ext cx="609653" cy="627942"/>
          </a:xfrm>
          <a:prstGeom prst="rect">
            <a:avLst/>
          </a:prstGeom>
        </p:spPr>
      </p:pic>
      <p:pic>
        <p:nvPicPr>
          <p:cNvPr id="59" name="Picture 58" descr="A picture containing text, clipart&#10;&#10;Description automatically generated">
            <a:hlinkClick r:id="" action="ppaction://noaction">
              <a:snd r:embed="rId15" name="T3_W9_3.4.wav"/>
            </a:hlinkClick>
            <a:extLst>
              <a:ext uri="{FF2B5EF4-FFF2-40B4-BE49-F238E27FC236}">
                <a16:creationId xmlns:a16="http://schemas.microsoft.com/office/drawing/2014/main" id="{A9B6FBAD-E234-42A1-89F1-3DB03D5E8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693" y="3743210"/>
            <a:ext cx="609653" cy="627942"/>
          </a:xfrm>
          <a:prstGeom prst="rect">
            <a:avLst/>
          </a:prstGeom>
        </p:spPr>
      </p:pic>
      <p:pic>
        <p:nvPicPr>
          <p:cNvPr id="63" name="Picture 62" descr="A picture containing text, clipart&#10;&#10;Description automatically generated">
            <a:hlinkClick r:id="" action="ppaction://noaction">
              <a:snd r:embed="rId16" name="T3_W9_3.5.wav"/>
            </a:hlinkClick>
            <a:extLst>
              <a:ext uri="{FF2B5EF4-FFF2-40B4-BE49-F238E27FC236}">
                <a16:creationId xmlns:a16="http://schemas.microsoft.com/office/drawing/2014/main" id="{8476EDF6-F1B6-461D-815F-47A70DE97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880" y="4681785"/>
            <a:ext cx="609653" cy="627942"/>
          </a:xfrm>
          <a:prstGeom prst="rect">
            <a:avLst/>
          </a:prstGeom>
        </p:spPr>
      </p:pic>
      <p:pic>
        <p:nvPicPr>
          <p:cNvPr id="64" name="Picture 63" descr="A picture containing text, clipart&#10;&#10;Description automatically generated">
            <a:hlinkClick r:id="" action="ppaction://noaction">
              <a:snd r:embed="rId17" name="T3_W9_3.6.wav"/>
            </a:hlinkClick>
            <a:extLst>
              <a:ext uri="{FF2B5EF4-FFF2-40B4-BE49-F238E27FC236}">
                <a16:creationId xmlns:a16="http://schemas.microsoft.com/office/drawing/2014/main" id="{1B4CD34F-57E9-41DF-9504-DCD99D3CE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461" y="5422357"/>
            <a:ext cx="609653" cy="627942"/>
          </a:xfrm>
          <a:prstGeom prst="rect">
            <a:avLst/>
          </a:prstGeom>
        </p:spPr>
      </p:pic>
      <p:pic>
        <p:nvPicPr>
          <p:cNvPr id="1026" name="Picture 2" descr="Free circle hands teamwork vector">
            <a:extLst>
              <a:ext uri="{FF2B5EF4-FFF2-40B4-BE49-F238E27FC236}">
                <a16:creationId xmlns:a16="http://schemas.microsoft.com/office/drawing/2014/main" id="{772CB0B8-0E13-C76B-644D-419DA5D967C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11848" y="2140147"/>
            <a:ext cx="660833" cy="6608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bag money wealth vector">
            <a:extLst>
              <a:ext uri="{FF2B5EF4-FFF2-40B4-BE49-F238E27FC236}">
                <a16:creationId xmlns:a16="http://schemas.microsoft.com/office/drawing/2014/main" id="{8A85CBF4-B137-1308-D432-C0EF986BFA0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43408" y="2888317"/>
            <a:ext cx="438792" cy="5968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dove peace flying vector">
            <a:extLst>
              <a:ext uri="{FF2B5EF4-FFF2-40B4-BE49-F238E27FC236}">
                <a16:creationId xmlns:a16="http://schemas.microsoft.com/office/drawing/2014/main" id="{1F7D7B73-B274-B11B-AB42-FCDD3B0A685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21367" y="3599859"/>
            <a:ext cx="660833" cy="8101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Free water nature landscape illustration">
            <a:extLst>
              <a:ext uri="{FF2B5EF4-FFF2-40B4-BE49-F238E27FC236}">
                <a16:creationId xmlns:a16="http://schemas.microsoft.com/office/drawing/2014/main" id="{074BEB2F-6486-0FF2-FA1D-B3FA017D914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37241" y="4674880"/>
            <a:ext cx="710117" cy="4731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ree walking step foot illustration">
            <a:extLst>
              <a:ext uri="{FF2B5EF4-FFF2-40B4-BE49-F238E27FC236}">
                <a16:creationId xmlns:a16="http://schemas.microsoft.com/office/drawing/2014/main" id="{80CF117D-8521-DA48-7367-FA484162FCF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flipH="1">
            <a:off x="3069120" y="5262984"/>
            <a:ext cx="439951" cy="7430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ree result yield exit illustration">
            <a:extLst>
              <a:ext uri="{FF2B5EF4-FFF2-40B4-BE49-F238E27FC236}">
                <a16:creationId xmlns:a16="http://schemas.microsoft.com/office/drawing/2014/main" id="{1588A4B9-B7A4-A192-32B3-2ADEB45A83BC}"/>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1686" b="13814"/>
          <a:stretch/>
        </p:blipFill>
        <p:spPr bwMode="auto">
          <a:xfrm>
            <a:off x="8973767" y="2024707"/>
            <a:ext cx="1065705" cy="5808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Free farm meadow landscape vector">
            <a:extLst>
              <a:ext uri="{FF2B5EF4-FFF2-40B4-BE49-F238E27FC236}">
                <a16:creationId xmlns:a16="http://schemas.microsoft.com/office/drawing/2014/main" id="{34E85838-7958-09E0-F655-FF66CE1C1EB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44974" y="2791556"/>
            <a:ext cx="1129399" cy="8514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Free trees forest nature vector">
            <a:extLst>
              <a:ext uri="{FF2B5EF4-FFF2-40B4-BE49-F238E27FC236}">
                <a16:creationId xmlns:a16="http://schemas.microsoft.com/office/drawing/2014/main" id="{FFE62FD2-47C3-EBB2-6FB5-2C3AF5E65A6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496901" y="3706875"/>
            <a:ext cx="1542571" cy="90628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emoticon cry sad vector">
            <a:extLst>
              <a:ext uri="{FF2B5EF4-FFF2-40B4-BE49-F238E27FC236}">
                <a16:creationId xmlns:a16="http://schemas.microsoft.com/office/drawing/2014/main" id="{4545B599-CC89-33A5-8A94-1066A8D78F7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268186" y="5619544"/>
            <a:ext cx="481337" cy="48100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easter bunny eggs vector">
            <a:extLst>
              <a:ext uri="{FF2B5EF4-FFF2-40B4-BE49-F238E27FC236}">
                <a16:creationId xmlns:a16="http://schemas.microsoft.com/office/drawing/2014/main" id="{77B55E0B-177A-083B-1A24-905C1667DBA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519950" y="4743518"/>
            <a:ext cx="522402" cy="635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5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P spid="45" grpId="0" animBg="1"/>
      <p:bldP spid="56" grpId="0" animBg="1"/>
      <p:bldP spid="67" grpId="0" animBg="1"/>
      <p:bldP spid="68" grpId="0" animBg="1"/>
      <p:bldP spid="42" grpId="0" animBg="1"/>
      <p:bldP spid="46" grpId="0" animBg="1"/>
      <p:bldP spid="47"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637587189"/>
              </p:ext>
            </p:extLst>
          </p:nvPr>
        </p:nvGraphicFramePr>
        <p:xfrm>
          <a:off x="966502" y="2209717"/>
          <a:ext cx="10269416" cy="4464007"/>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521923">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562781">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599522">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602456">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verb</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r h="602456">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verb</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592424"/>
                  </a:ext>
                </a:extLst>
              </a:tr>
              <a:tr h="486550">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verb</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33515"/>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018112" y="1327315"/>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 cross (x) under the type of word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German word twice. Choose one correct answer only.   </a:t>
            </a:r>
          </a:p>
        </p:txBody>
      </p:sp>
      <p:sp>
        <p:nvSpPr>
          <p:cNvPr id="8" name="Rectangle 7">
            <a:hlinkClick r:id="" action="ppaction://noaction">
              <a:snd r:embed="rId3" name="T3_W9_4.2.wav"/>
            </a:hlinkClick>
            <a:extLst>
              <a:ext uri="{FF2B5EF4-FFF2-40B4-BE49-F238E27FC236}">
                <a16:creationId xmlns:a16="http://schemas.microsoft.com/office/drawing/2014/main" id="{55EE9022-D5E3-464B-A4A8-866C1B836A5D}"/>
              </a:ext>
            </a:extLst>
          </p:cNvPr>
          <p:cNvSpPr/>
          <p:nvPr/>
        </p:nvSpPr>
        <p:spPr>
          <a:xfrm>
            <a:off x="1018112" y="300633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4" name="T3_W9_4.3.wav"/>
            </a:hlinkClick>
            <a:extLst>
              <a:ext uri="{FF2B5EF4-FFF2-40B4-BE49-F238E27FC236}">
                <a16:creationId xmlns:a16="http://schemas.microsoft.com/office/drawing/2014/main" id="{5EA44F4B-261C-47AD-9F52-F210415EE11E}"/>
              </a:ext>
            </a:extLst>
          </p:cNvPr>
          <p:cNvSpPr/>
          <p:nvPr/>
        </p:nvSpPr>
        <p:spPr>
          <a:xfrm>
            <a:off x="1018112" y="364842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5" name="T3_W9_4.4.wav"/>
            </a:hlinkClick>
            <a:extLst>
              <a:ext uri="{FF2B5EF4-FFF2-40B4-BE49-F238E27FC236}">
                <a16:creationId xmlns:a16="http://schemas.microsoft.com/office/drawing/2014/main" id="{635EBD65-6C99-4920-9BAE-26CAB08B96FE}"/>
              </a:ext>
            </a:extLst>
          </p:cNvPr>
          <p:cNvSpPr/>
          <p:nvPr/>
        </p:nvSpPr>
        <p:spPr>
          <a:xfrm>
            <a:off x="1018112" y="430225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6" name="T3_W9_4.5.wav"/>
            </a:hlinkClick>
            <a:extLst>
              <a:ext uri="{FF2B5EF4-FFF2-40B4-BE49-F238E27FC236}">
                <a16:creationId xmlns:a16="http://schemas.microsoft.com/office/drawing/2014/main" id="{AAD4A40F-74FE-4269-B6B5-F7C9DFBB0CD6}"/>
              </a:ext>
            </a:extLst>
          </p:cNvPr>
          <p:cNvSpPr/>
          <p:nvPr/>
        </p:nvSpPr>
        <p:spPr>
          <a:xfrm>
            <a:off x="1021910" y="487375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pic>
        <p:nvPicPr>
          <p:cNvPr id="12" name="Graphic 11" descr="Close">
            <a:extLst>
              <a:ext uri="{FF2B5EF4-FFF2-40B4-BE49-F238E27FC236}">
                <a16:creationId xmlns:a16="http://schemas.microsoft.com/office/drawing/2014/main" id="{880323D8-6038-3E13-A146-5FC25F4B67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16207" y="3286362"/>
            <a:ext cx="209307" cy="209307"/>
          </a:xfrm>
          <a:prstGeom prst="rect">
            <a:avLst/>
          </a:prstGeom>
        </p:spPr>
      </p:pic>
      <p:pic>
        <p:nvPicPr>
          <p:cNvPr id="13" name="Graphic 12" descr="Close">
            <a:extLst>
              <a:ext uri="{FF2B5EF4-FFF2-40B4-BE49-F238E27FC236}">
                <a16:creationId xmlns:a16="http://schemas.microsoft.com/office/drawing/2014/main" id="{2E8F452A-DBF8-9A66-0368-1D4350643D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04626" y="3915503"/>
            <a:ext cx="201126" cy="201126"/>
          </a:xfrm>
          <a:prstGeom prst="rect">
            <a:avLst/>
          </a:prstGeom>
        </p:spPr>
      </p:pic>
      <p:pic>
        <p:nvPicPr>
          <p:cNvPr id="14" name="Graphic 13" descr="Close">
            <a:extLst>
              <a:ext uri="{FF2B5EF4-FFF2-40B4-BE49-F238E27FC236}">
                <a16:creationId xmlns:a16="http://schemas.microsoft.com/office/drawing/2014/main" id="{187FA95A-8580-84C7-DEB0-5B83E76D35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65343" y="5149244"/>
            <a:ext cx="235625" cy="235625"/>
          </a:xfrm>
          <a:prstGeom prst="rect">
            <a:avLst/>
          </a:prstGeom>
        </p:spPr>
      </p:pic>
      <p:pic>
        <p:nvPicPr>
          <p:cNvPr id="17" name="Graphic 16" descr="Close">
            <a:extLst>
              <a:ext uri="{FF2B5EF4-FFF2-40B4-BE49-F238E27FC236}">
                <a16:creationId xmlns:a16="http://schemas.microsoft.com/office/drawing/2014/main" id="{980F8AC9-F8FE-DF61-33D0-4FE68629B7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56107" y="4511557"/>
            <a:ext cx="259625" cy="259625"/>
          </a:xfrm>
          <a:prstGeom prst="rect">
            <a:avLst/>
          </a:prstGeom>
        </p:spPr>
      </p:pic>
      <p:sp>
        <p:nvSpPr>
          <p:cNvPr id="18" name="Title 1">
            <a:extLst>
              <a:ext uri="{FF2B5EF4-FFF2-40B4-BE49-F238E27FC236}">
                <a16:creationId xmlns:a16="http://schemas.microsoft.com/office/drawing/2014/main" id="{A68729AE-61E2-9264-6507-4CF42E966E37}"/>
              </a:ext>
            </a:extLst>
          </p:cNvPr>
          <p:cNvSpPr txBox="1">
            <a:spLocks/>
          </p:cNvSpPr>
          <p:nvPr/>
        </p:nvSpPr>
        <p:spPr>
          <a:xfrm>
            <a:off x="131980" y="35365"/>
            <a:ext cx="4004799" cy="5820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Vocabulary Revision</a:t>
            </a:r>
            <a:endParaRPr kumimoji="0" lang="en-GB" sz="2400" b="0" i="0" u="none" strike="noStrike" kern="0" cap="none" spc="0" normalizeH="0" baseline="0" noProof="0" dirty="0">
              <a:ln>
                <a:noFill/>
              </a:ln>
              <a:solidFill>
                <a:prstClr val="black"/>
              </a:solidFill>
              <a:effectLst/>
              <a:uLnTx/>
              <a:uFillTx/>
              <a:latin typeface="Century Gothic" panose="020B0502020202020204" pitchFamily="34" charset="0"/>
              <a:ea typeface="Calibri"/>
              <a:cs typeface="Calibri"/>
              <a:sym typeface="Calibri"/>
            </a:endParaRPr>
          </a:p>
        </p:txBody>
      </p:sp>
      <p:pic>
        <p:nvPicPr>
          <p:cNvPr id="21" name="Picture 2" descr="Free illustrations of Alien">
            <a:extLst>
              <a:ext uri="{FF2B5EF4-FFF2-40B4-BE49-F238E27FC236}">
                <a16:creationId xmlns:a16="http://schemas.microsoft.com/office/drawing/2014/main" id="{BF141528-21E1-4221-80FC-91493DA426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440" y="735045"/>
            <a:ext cx="1361092" cy="1384161"/>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22">
            <a:hlinkClick r:id="" action="ppaction://noaction">
              <a:snd r:embed="rId11" name="T3_W9_4.1.wav"/>
            </a:hlinkClick>
            <a:extLst>
              <a:ext uri="{FF2B5EF4-FFF2-40B4-BE49-F238E27FC236}">
                <a16:creationId xmlns:a16="http://schemas.microsoft.com/office/drawing/2014/main" id="{F39FF7B8-70BC-4DF6-AAF3-26B6AD601310}"/>
              </a:ext>
            </a:extLst>
          </p:cNvPr>
          <p:cNvSpPr/>
          <p:nvPr/>
        </p:nvSpPr>
        <p:spPr>
          <a:xfrm>
            <a:off x="5227105" y="459467"/>
            <a:ext cx="4004800" cy="637189"/>
          </a:xfrm>
          <a:prstGeom prst="wedgeRoundRectCallout">
            <a:avLst>
              <a:gd name="adj1" fmla="val -60223"/>
              <a:gd name="adj2" fmla="val -3721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a:hlinkClick r:id="" action="ppaction://noaction">
              <a:snd r:embed="rId12" name="T3_W9_4.6.wav"/>
            </a:hlinkClick>
            <a:extLst>
              <a:ext uri="{FF2B5EF4-FFF2-40B4-BE49-F238E27FC236}">
                <a16:creationId xmlns:a16="http://schemas.microsoft.com/office/drawing/2014/main" id="{4F9A1813-C72F-4F19-AAA5-890400EEDB64}"/>
              </a:ext>
            </a:extLst>
          </p:cNvPr>
          <p:cNvSpPr/>
          <p:nvPr/>
        </p:nvSpPr>
        <p:spPr>
          <a:xfrm>
            <a:off x="1021910" y="5491076"/>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24" name="Rectangle 23">
            <a:hlinkClick r:id="" action="ppaction://noaction">
              <a:snd r:embed="rId13" name="T3_W9_4.7.wav"/>
            </a:hlinkClick>
            <a:extLst>
              <a:ext uri="{FF2B5EF4-FFF2-40B4-BE49-F238E27FC236}">
                <a16:creationId xmlns:a16="http://schemas.microsoft.com/office/drawing/2014/main" id="{99F672E5-F239-4A25-AA34-2957F4631F88}"/>
              </a:ext>
            </a:extLst>
          </p:cNvPr>
          <p:cNvSpPr/>
          <p:nvPr/>
        </p:nvSpPr>
        <p:spPr>
          <a:xfrm>
            <a:off x="1021910" y="612295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pic>
        <p:nvPicPr>
          <p:cNvPr id="25" name="Graphic 24" descr="Close">
            <a:extLst>
              <a:ext uri="{FF2B5EF4-FFF2-40B4-BE49-F238E27FC236}">
                <a16:creationId xmlns:a16="http://schemas.microsoft.com/office/drawing/2014/main" id="{A50945AA-EFCC-4CBF-9905-CDF20E5EC3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78820" y="5773445"/>
            <a:ext cx="259625" cy="259625"/>
          </a:xfrm>
          <a:prstGeom prst="rect">
            <a:avLst/>
          </a:prstGeom>
        </p:spPr>
      </p:pic>
      <p:pic>
        <p:nvPicPr>
          <p:cNvPr id="26" name="Graphic 25" descr="Close">
            <a:extLst>
              <a:ext uri="{FF2B5EF4-FFF2-40B4-BE49-F238E27FC236}">
                <a16:creationId xmlns:a16="http://schemas.microsoft.com/office/drawing/2014/main" id="{15D993C9-DAC2-4D42-A1FB-7F7B59467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98976" y="6387930"/>
            <a:ext cx="259625" cy="259625"/>
          </a:xfrm>
          <a:prstGeom prst="rect">
            <a:avLst/>
          </a:prstGeom>
        </p:spPr>
      </p:pic>
      <p:pic>
        <p:nvPicPr>
          <p:cNvPr id="5" name="Picture 4" descr="A cartoon of a person&#10;&#10;Description automatically generated">
            <a:extLst>
              <a:ext uri="{FF2B5EF4-FFF2-40B4-BE49-F238E27FC236}">
                <a16:creationId xmlns:a16="http://schemas.microsoft.com/office/drawing/2014/main" id="{D140148D-11C0-C1BB-4E3B-E99A6066991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88536" y="123469"/>
            <a:ext cx="958467" cy="1168964"/>
          </a:xfrm>
          <a:prstGeom prst="rect">
            <a:avLst/>
          </a:prstGeom>
        </p:spPr>
      </p:pic>
    </p:spTree>
    <p:extLst>
      <p:ext uri="{BB962C8B-B14F-4D97-AF65-F5344CB8AC3E}">
        <p14:creationId xmlns:p14="http://schemas.microsoft.com/office/powerpoint/2010/main" val="22238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2271962959"/>
              </p:ext>
            </p:extLst>
          </p:nvPr>
        </p:nvGraphicFramePr>
        <p:xfrm>
          <a:off x="120894" y="1542060"/>
          <a:ext cx="5526634" cy="5079784"/>
        </p:xfrm>
        <a:graphic>
          <a:graphicData uri="http://schemas.openxmlformats.org/drawingml/2006/table">
            <a:tbl>
              <a:tblPr/>
              <a:tblGrid>
                <a:gridCol w="601917">
                  <a:extLst>
                    <a:ext uri="{9D8B030D-6E8A-4147-A177-3AD203B41FA5}">
                      <a16:colId xmlns:a16="http://schemas.microsoft.com/office/drawing/2014/main" val="20000"/>
                    </a:ext>
                  </a:extLst>
                </a:gridCol>
                <a:gridCol w="4924717">
                  <a:extLst>
                    <a:ext uri="{9D8B030D-6E8A-4147-A177-3AD203B41FA5}">
                      <a16:colId xmlns:a16="http://schemas.microsoft.com/office/drawing/2014/main" val="20001"/>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p>
                      <a:pPr algn="ctr">
                        <a:lnSpc>
                          <a:spcPct val="100000"/>
                        </a:lnSpc>
                      </a:pPr>
                      <a:endParaRPr lang="en-GB" sz="2400" b="0" strike="noStrike" spc="-1" dirty="0">
                        <a:solidFill>
                          <a:srgbClr val="2E94AF"/>
                        </a:solidFill>
                        <a:latin typeface="Century gothic"/>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r>
                        <a:rPr lang="en-GB" sz="2800" b="1" strike="noStrike" spc="-1">
                          <a:solidFill>
                            <a:srgbClr val="2E94AF"/>
                          </a:solidFill>
                          <a:latin typeface="Century gothic"/>
                          <a:ea typeface="Century Gothic"/>
                        </a:rPr>
                        <a:t>1</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Sie </a:t>
                      </a:r>
                      <a:r>
                        <a:rPr lang="en-GB" sz="2400" b="0" strike="noStrike" spc="-1" dirty="0" err="1">
                          <a:solidFill>
                            <a:srgbClr val="2E94AF"/>
                          </a:solidFill>
                          <a:latin typeface="Century gothic"/>
                        </a:rPr>
                        <a:t>arbeitet</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montags</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mit</a:t>
                      </a:r>
                      <a:r>
                        <a:rPr lang="en-GB" sz="2400" b="0" strike="noStrike" spc="-1" dirty="0">
                          <a:solidFill>
                            <a:srgbClr val="2E94AF"/>
                          </a:solidFill>
                          <a:latin typeface="Century gothic"/>
                        </a:rPr>
                        <a:t> Leon. </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r>
                        <a:rPr lang="en-GB" sz="2800" b="1" strike="noStrike" spc="-1">
                          <a:solidFill>
                            <a:srgbClr val="2E94AF"/>
                          </a:solidFill>
                          <a:latin typeface="Century gothic"/>
                          <a:ea typeface="Century Gothic"/>
                        </a:rPr>
                        <a:t>2</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Ich </a:t>
                      </a:r>
                      <a:r>
                        <a:rPr lang="en-GB" sz="2400" b="0" strike="noStrike" spc="-1" dirty="0" err="1">
                          <a:solidFill>
                            <a:srgbClr val="2E94AF"/>
                          </a:solidFill>
                          <a:latin typeface="Century gothic"/>
                        </a:rPr>
                        <a:t>bleibe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heute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zu</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Hause</a:t>
                      </a:r>
                      <a:r>
                        <a:rPr lang="en-GB" sz="2400" b="0" strike="noStrike" spc="-1" dirty="0">
                          <a:solidFill>
                            <a:srgbClr val="2E94AF"/>
                          </a:solidFill>
                          <a:latin typeface="Century gothic"/>
                        </a:rPr>
                        <a:t>. </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r>
                        <a:rPr lang="en-GB" sz="2800" b="1" strike="noStrike" spc="-1">
                          <a:solidFill>
                            <a:srgbClr val="2E94AF"/>
                          </a:solidFill>
                          <a:latin typeface="Century gothic"/>
                          <a:ea typeface="Century Gothic"/>
                        </a:rPr>
                        <a:t>3</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Ich </a:t>
                      </a:r>
                      <a:r>
                        <a:rPr lang="en-GB" sz="2400" b="0" strike="noStrike" spc="-1" dirty="0" err="1">
                          <a:solidFill>
                            <a:srgbClr val="2E94AF"/>
                          </a:solidFill>
                          <a:latin typeface="Century gothic"/>
                        </a:rPr>
                        <a:t>fahre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donnerstags</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nicht</a:t>
                      </a:r>
                      <a:r>
                        <a:rPr lang="en-GB" sz="2400" b="0" strike="noStrike" spc="-1" dirty="0">
                          <a:solidFill>
                            <a:srgbClr val="2E94AF"/>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r>
                        <a:rPr lang="en-GB" sz="2800" b="1" strike="noStrike" spc="-1">
                          <a:solidFill>
                            <a:srgbClr val="2E94AF"/>
                          </a:solidFill>
                          <a:latin typeface="Century gothic"/>
                          <a:ea typeface="Century Gothic"/>
                        </a:rPr>
                        <a:t>4</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Sie </a:t>
                      </a:r>
                      <a:r>
                        <a:rPr lang="en-GB" sz="2400" b="0" strike="noStrike" spc="-1" dirty="0" err="1">
                          <a:solidFill>
                            <a:srgbClr val="2E94AF"/>
                          </a:solidFill>
                          <a:latin typeface="Century gothic"/>
                        </a:rPr>
                        <a:t>besucht</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heute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nicht</a:t>
                      </a:r>
                      <a:r>
                        <a:rPr lang="en-GB" sz="2400" b="0" strike="noStrike" spc="-1" dirty="0">
                          <a:solidFill>
                            <a:srgbClr val="2E94AF"/>
                          </a:solidFill>
                          <a:latin typeface="Century gothic"/>
                        </a:rPr>
                        <a:t>. </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r>
                        <a:rPr lang="en-GB" sz="2800" b="1" strike="noStrike" spc="-1">
                          <a:solidFill>
                            <a:srgbClr val="2E94AF"/>
                          </a:solidFill>
                          <a:latin typeface="Century gothic"/>
                          <a:ea typeface="Century Gothic"/>
                        </a:rPr>
                        <a:t>5</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Ich </a:t>
                      </a:r>
                      <a:r>
                        <a:rPr lang="en-GB" sz="2400" b="0" strike="noStrike" spc="-1" dirty="0" err="1">
                          <a:solidFill>
                            <a:srgbClr val="2E94AF"/>
                          </a:solidFill>
                          <a:latin typeface="Century gothic"/>
                        </a:rPr>
                        <a:t>schreibe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heute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eine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Geschichte</a:t>
                      </a:r>
                      <a:r>
                        <a:rPr lang="en-GB" sz="2400" b="0" strike="noStrike" spc="-1" dirty="0">
                          <a:solidFill>
                            <a:srgbClr val="2E94AF"/>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r>
                        <a:rPr lang="en-GB" sz="2800" b="1" strike="noStrike" spc="-1">
                          <a:solidFill>
                            <a:srgbClr val="2E94AF"/>
                          </a:solidFill>
                          <a:latin typeface="Century gothic"/>
                          <a:ea typeface="Century Gothic"/>
                        </a:rPr>
                        <a:t>6</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Sie </a:t>
                      </a:r>
                      <a:r>
                        <a:rPr lang="en-GB" sz="2400" b="0" strike="noStrike" spc="-1" dirty="0" err="1">
                          <a:solidFill>
                            <a:srgbClr val="2E94AF"/>
                          </a:solidFill>
                          <a:latin typeface="Century gothic"/>
                        </a:rPr>
                        <a:t>spielt</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mittwochs</a:t>
                      </a:r>
                      <a:r>
                        <a:rPr lang="en-GB" sz="2400" b="0" strike="noStrike" spc="-1" dirty="0">
                          <a:solidFill>
                            <a:srgbClr val="2E94AF"/>
                          </a:solidFill>
                          <a:latin typeface="Century gothic"/>
                        </a:rPr>
                        <a:t> die </a:t>
                      </a:r>
                      <a:r>
                        <a:rPr lang="en-GB" sz="2400" b="0" strike="noStrike" spc="-1" dirty="0" err="1">
                          <a:solidFill>
                            <a:srgbClr val="2E94AF"/>
                          </a:solidFill>
                          <a:latin typeface="Century gothic"/>
                        </a:rPr>
                        <a:t>Gitarre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nicht</a:t>
                      </a:r>
                      <a:r>
                        <a:rPr lang="en-GB" sz="2400" b="0" strike="noStrike" spc="-1" dirty="0">
                          <a:solidFill>
                            <a:srgbClr val="2E94AF"/>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cs typeface="+mn-cs"/>
              </a:rPr>
              <a:t>Revising verbs, present tense, </a:t>
            </a:r>
            <a:r>
              <a:rPr kumimoji="0" lang="en-GB" sz="2400" b="0" i="1" u="none" strike="noStrike" kern="1200" cap="none" spc="-1" normalizeH="0" baseline="0" noProof="0" dirty="0" err="1">
                <a:ln>
                  <a:noFill/>
                </a:ln>
                <a:solidFill>
                  <a:srgbClr val="002060"/>
                </a:solidFill>
                <a:effectLst/>
                <a:uLnTx/>
                <a:uFillTx/>
                <a:latin typeface="Century gothic"/>
                <a:ea typeface="Century Gothic"/>
                <a:cs typeface="+mn-cs"/>
              </a:rPr>
              <a:t>nicht</a:t>
            </a:r>
            <a:endParaRPr kumimoji="0" lang="en-GB" sz="2400" b="0" i="1"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3719"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4" name="T3_W9_5.2.wav"/>
            </a:hlinkClick>
            <a:extLst>
              <a:ext uri="{FF2B5EF4-FFF2-40B4-BE49-F238E27FC236}">
                <a16:creationId xmlns:a16="http://schemas.microsoft.com/office/drawing/2014/main" id="{FA8CB7F0-F8CF-4B81-B158-8063FEDA7D6B}"/>
              </a:ext>
            </a:extLst>
          </p:cNvPr>
          <p:cNvSpPr/>
          <p:nvPr/>
        </p:nvSpPr>
        <p:spPr>
          <a:xfrm>
            <a:off x="149411" y="247337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15" name="Rectangle 14">
            <a:hlinkClick r:id="" action="ppaction://noaction">
              <a:snd r:embed="rId5" name="T3_W9_5.3.wav"/>
            </a:hlinkClick>
            <a:extLst>
              <a:ext uri="{FF2B5EF4-FFF2-40B4-BE49-F238E27FC236}">
                <a16:creationId xmlns:a16="http://schemas.microsoft.com/office/drawing/2014/main" id="{E094FD90-0D83-47F8-89A4-772DF44F575F}"/>
              </a:ext>
            </a:extLst>
          </p:cNvPr>
          <p:cNvSpPr/>
          <p:nvPr/>
        </p:nvSpPr>
        <p:spPr>
          <a:xfrm>
            <a:off x="149412" y="311328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16" name="Rectangle 15">
            <a:hlinkClick r:id="" action="ppaction://noaction">
              <a:snd r:embed="rId6" name="T3_W9_5.4.wav"/>
            </a:hlinkClick>
            <a:extLst>
              <a:ext uri="{FF2B5EF4-FFF2-40B4-BE49-F238E27FC236}">
                <a16:creationId xmlns:a16="http://schemas.microsoft.com/office/drawing/2014/main" id="{CFD2B835-F5BF-47D4-B4C7-88AAE0F15E80}"/>
              </a:ext>
            </a:extLst>
          </p:cNvPr>
          <p:cNvSpPr/>
          <p:nvPr/>
        </p:nvSpPr>
        <p:spPr>
          <a:xfrm>
            <a:off x="149410" y="374945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17" name="Rectangle 16">
            <a:hlinkClick r:id="" action="ppaction://noaction">
              <a:snd r:embed="rId7" name="T3_W9_5.5.wav"/>
            </a:hlinkClick>
            <a:extLst>
              <a:ext uri="{FF2B5EF4-FFF2-40B4-BE49-F238E27FC236}">
                <a16:creationId xmlns:a16="http://schemas.microsoft.com/office/drawing/2014/main" id="{257623FD-7C94-435C-A16D-BE56DC83EBF2}"/>
              </a:ext>
            </a:extLst>
          </p:cNvPr>
          <p:cNvSpPr/>
          <p:nvPr/>
        </p:nvSpPr>
        <p:spPr>
          <a:xfrm>
            <a:off x="149411" y="438936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20" name="Rectangle 19">
            <a:hlinkClick r:id="" action="ppaction://noaction">
              <a:snd r:embed="rId8" name="T3_W9_5.6.wav"/>
            </a:hlinkClick>
            <a:extLst>
              <a:ext uri="{FF2B5EF4-FFF2-40B4-BE49-F238E27FC236}">
                <a16:creationId xmlns:a16="http://schemas.microsoft.com/office/drawing/2014/main" id="{741D7855-51C4-49F5-B43C-C9C8805C6DE6}"/>
              </a:ext>
            </a:extLst>
          </p:cNvPr>
          <p:cNvSpPr/>
          <p:nvPr/>
        </p:nvSpPr>
        <p:spPr>
          <a:xfrm>
            <a:off x="152221" y="500460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21" name="Rectangle 20">
            <a:hlinkClick r:id="" action="ppaction://noaction">
              <a:snd r:embed="rId9" name="T3_W9_5.7.wav"/>
            </a:hlinkClick>
            <a:extLst>
              <a:ext uri="{FF2B5EF4-FFF2-40B4-BE49-F238E27FC236}">
                <a16:creationId xmlns:a16="http://schemas.microsoft.com/office/drawing/2014/main" id="{61E23715-4B11-4DD2-A77F-9E251DE49F2A}"/>
              </a:ext>
            </a:extLst>
          </p:cNvPr>
          <p:cNvSpPr/>
          <p:nvPr/>
        </p:nvSpPr>
        <p:spPr>
          <a:xfrm>
            <a:off x="149409" y="582937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6</a:t>
            </a:r>
          </a:p>
        </p:txBody>
      </p:sp>
      <p:sp>
        <p:nvSpPr>
          <p:cNvPr id="13" name="Speech Bubble: Rectangle with Corners Rounded 12">
            <a:hlinkClick r:id="" action="ppaction://noaction">
              <a:snd r:embed="rId10" name="T3_W9_5.1.wav"/>
            </a:hlinkClick>
            <a:extLst>
              <a:ext uri="{FF2B5EF4-FFF2-40B4-BE49-F238E27FC236}">
                <a16:creationId xmlns:a16="http://schemas.microsoft.com/office/drawing/2014/main" id="{D61BF50F-5CB7-4021-9F5B-9A2BB38F70D9}"/>
              </a:ext>
            </a:extLst>
          </p:cNvPr>
          <p:cNvSpPr/>
          <p:nvPr/>
        </p:nvSpPr>
        <p:spPr>
          <a:xfrm>
            <a:off x="1036303" y="524285"/>
            <a:ext cx="2837755" cy="43871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Was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Lias</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2236" y="309591"/>
            <a:ext cx="914400" cy="914400"/>
          </a:xfrm>
          <a:prstGeom prst="rect">
            <a:avLst/>
          </a:prstGeom>
        </p:spPr>
      </p:pic>
      <p:graphicFrame>
        <p:nvGraphicFramePr>
          <p:cNvPr id="2" name="Table 5">
            <a:extLst>
              <a:ext uri="{FF2B5EF4-FFF2-40B4-BE49-F238E27FC236}">
                <a16:creationId xmlns:a16="http://schemas.microsoft.com/office/drawing/2014/main" id="{311C40E7-E396-F56F-7F52-6B94A622B730}"/>
              </a:ext>
            </a:extLst>
          </p:cNvPr>
          <p:cNvGraphicFramePr/>
          <p:nvPr>
            <p:extLst>
              <p:ext uri="{D42A27DB-BD31-4B8C-83A1-F6EECF244321}">
                <p14:modId xmlns:p14="http://schemas.microsoft.com/office/powerpoint/2010/main" val="1476733526"/>
              </p:ext>
            </p:extLst>
          </p:nvPr>
        </p:nvGraphicFramePr>
        <p:xfrm>
          <a:off x="5740217" y="1603020"/>
          <a:ext cx="2602605" cy="5026380"/>
        </p:xfrm>
        <a:graphic>
          <a:graphicData uri="http://schemas.openxmlformats.org/drawingml/2006/table">
            <a:tbl>
              <a:tblPr/>
              <a:tblGrid>
                <a:gridCol w="1298536">
                  <a:extLst>
                    <a:ext uri="{9D8B030D-6E8A-4147-A177-3AD203B41FA5}">
                      <a16:colId xmlns:a16="http://schemas.microsoft.com/office/drawing/2014/main" val="20000"/>
                    </a:ext>
                  </a:extLst>
                </a:gridCol>
                <a:gridCol w="1304069">
                  <a:extLst>
                    <a:ext uri="{9D8B030D-6E8A-4147-A177-3AD203B41FA5}">
                      <a16:colId xmlns:a16="http://schemas.microsoft.com/office/drawing/2014/main" val="20001"/>
                    </a:ext>
                  </a:extLst>
                </a:gridCol>
              </a:tblGrid>
              <a:tr h="637486">
                <a:tc>
                  <a:txBody>
                    <a:bodyPr/>
                    <a:lstStyle/>
                    <a:p>
                      <a:pPr algn="ctr">
                        <a:lnSpc>
                          <a:spcPct val="100000"/>
                        </a:lnSpc>
                      </a:pPr>
                      <a:r>
                        <a:rPr lang="en-GB" sz="2400" b="1" strike="noStrike" spc="-1" dirty="0" err="1">
                          <a:solidFill>
                            <a:srgbClr val="2E94AF"/>
                          </a:solidFill>
                          <a:latin typeface="Century gothic"/>
                        </a:rPr>
                        <a:t>Lias</a:t>
                      </a:r>
                      <a:endParaRPr lang="en-GB" sz="2400" b="1" strike="noStrike" spc="-1" dirty="0">
                        <a:solidFill>
                          <a:srgbClr val="2E94AF"/>
                        </a:solidFill>
                        <a:latin typeface="Century gothic"/>
                      </a:endParaRPr>
                    </a:p>
                    <a:p>
                      <a:pPr algn="ctr">
                        <a:lnSpc>
                          <a:spcPct val="100000"/>
                        </a:lnSpc>
                      </a:pPr>
                      <a:r>
                        <a:rPr lang="en-GB" sz="2400" b="1" strike="noStrike" spc="-1" dirty="0">
                          <a:solidFill>
                            <a:srgbClr val="2E94AF"/>
                          </a:solidFill>
                          <a:latin typeface="Century gothic"/>
                        </a:rPr>
                        <a:t>(ich)</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2E94AF"/>
                          </a:solidFill>
                          <a:latin typeface="Century gothic"/>
                        </a:rPr>
                        <a:t>Ronja</a:t>
                      </a:r>
                    </a:p>
                    <a:p>
                      <a:pPr algn="ctr">
                        <a:lnSpc>
                          <a:spcPct val="100000"/>
                        </a:lnSpc>
                      </a:pPr>
                      <a:r>
                        <a:rPr lang="en-GB" sz="2400" b="1" strike="noStrike" spc="-1" dirty="0">
                          <a:solidFill>
                            <a:srgbClr val="2E94AF"/>
                          </a:solidFill>
                          <a:latin typeface="Century gothic"/>
                        </a:rPr>
                        <a:t>(</a:t>
                      </a:r>
                      <a:r>
                        <a:rPr lang="en-GB" sz="2400" b="1" strike="noStrike" spc="-1" dirty="0" err="1">
                          <a:solidFill>
                            <a:srgbClr val="2E94AF"/>
                          </a:solidFill>
                          <a:latin typeface="Century gothic"/>
                        </a:rPr>
                        <a:t>sie</a:t>
                      </a:r>
                      <a:r>
                        <a:rPr lang="en-GB" sz="2400" b="1" strike="noStrike" spc="-1" dirty="0">
                          <a:solidFill>
                            <a:srgbClr val="2E94AF"/>
                          </a:solidFill>
                          <a:latin typeface="Century gothic"/>
                        </a:rPr>
                        <a:t>)</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83051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graphicFrame>
        <p:nvGraphicFramePr>
          <p:cNvPr id="4" name="Table 5">
            <a:extLst>
              <a:ext uri="{FF2B5EF4-FFF2-40B4-BE49-F238E27FC236}">
                <a16:creationId xmlns:a16="http://schemas.microsoft.com/office/drawing/2014/main" id="{0501609C-4521-6D32-12E5-EF50CCE4CE58}"/>
              </a:ext>
            </a:extLst>
          </p:cNvPr>
          <p:cNvGraphicFramePr/>
          <p:nvPr>
            <p:extLst>
              <p:ext uri="{D42A27DB-BD31-4B8C-83A1-F6EECF244321}">
                <p14:modId xmlns:p14="http://schemas.microsoft.com/office/powerpoint/2010/main" val="434483623"/>
              </p:ext>
            </p:extLst>
          </p:nvPr>
        </p:nvGraphicFramePr>
        <p:xfrm>
          <a:off x="8435511" y="1603020"/>
          <a:ext cx="2058334" cy="5026380"/>
        </p:xfrm>
        <a:graphic>
          <a:graphicData uri="http://schemas.openxmlformats.org/drawingml/2006/table">
            <a:tbl>
              <a:tblPr/>
              <a:tblGrid>
                <a:gridCol w="1013305">
                  <a:extLst>
                    <a:ext uri="{9D8B030D-6E8A-4147-A177-3AD203B41FA5}">
                      <a16:colId xmlns:a16="http://schemas.microsoft.com/office/drawing/2014/main" val="20000"/>
                    </a:ext>
                  </a:extLst>
                </a:gridCol>
                <a:gridCol w="1045029">
                  <a:extLst>
                    <a:ext uri="{9D8B030D-6E8A-4147-A177-3AD203B41FA5}">
                      <a16:colId xmlns:a16="http://schemas.microsoft.com/office/drawing/2014/main" val="20001"/>
                    </a:ext>
                  </a:extLst>
                </a:gridCol>
              </a:tblGrid>
              <a:tr h="637486">
                <a:tc>
                  <a:txBody>
                    <a:bodyPr/>
                    <a:lstStyle/>
                    <a:p>
                      <a:pPr algn="ctr">
                        <a:lnSpc>
                          <a:spcPct val="100000"/>
                        </a:lnSpc>
                      </a:pPr>
                      <a:r>
                        <a:rPr lang="en-GB" sz="2400" b="1" strike="noStrike" spc="-1" dirty="0">
                          <a:solidFill>
                            <a:srgbClr val="2E94AF"/>
                          </a:solidFill>
                          <a:latin typeface="Century gothic"/>
                        </a:rPr>
                        <a:t>do/</a:t>
                      </a:r>
                      <a:br>
                        <a:rPr lang="en-GB" sz="2400" b="1" strike="noStrike" spc="-1" dirty="0">
                          <a:solidFill>
                            <a:srgbClr val="2E94AF"/>
                          </a:solidFill>
                          <a:latin typeface="Century gothic"/>
                        </a:rPr>
                      </a:br>
                      <a:r>
                        <a:rPr lang="en-GB" sz="2400" b="1" strike="noStrike" spc="-1" dirty="0">
                          <a:solidFill>
                            <a:srgbClr val="2E94AF"/>
                          </a:solidFill>
                          <a:latin typeface="Century gothic"/>
                        </a:rPr>
                        <a:t>does</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2E94AF"/>
                          </a:solidFill>
                          <a:latin typeface="Century gothic"/>
                        </a:rPr>
                        <a:t>am/is doing</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83051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endParaRPr lang="en-GB" sz="2400" b="0" strike="noStrike" spc="-1" dirty="0">
                        <a:solidFill>
                          <a:srgbClr val="2E94AF"/>
                        </a:solidFill>
                        <a:latin typeface="Century gothic"/>
                      </a:endParaRPr>
                    </a:p>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graphicFrame>
        <p:nvGraphicFramePr>
          <p:cNvPr id="5" name="Table 5">
            <a:extLst>
              <a:ext uri="{FF2B5EF4-FFF2-40B4-BE49-F238E27FC236}">
                <a16:creationId xmlns:a16="http://schemas.microsoft.com/office/drawing/2014/main" id="{0AAB8EE9-305B-789A-EE66-C522E398227C}"/>
              </a:ext>
            </a:extLst>
          </p:cNvPr>
          <p:cNvGraphicFramePr/>
          <p:nvPr>
            <p:extLst>
              <p:ext uri="{D42A27DB-BD31-4B8C-83A1-F6EECF244321}">
                <p14:modId xmlns:p14="http://schemas.microsoft.com/office/powerpoint/2010/main" val="1967187013"/>
              </p:ext>
            </p:extLst>
          </p:nvPr>
        </p:nvGraphicFramePr>
        <p:xfrm>
          <a:off x="10584185" y="1603020"/>
          <a:ext cx="1479440" cy="5011140"/>
        </p:xfrm>
        <a:graphic>
          <a:graphicData uri="http://schemas.openxmlformats.org/drawingml/2006/table">
            <a:tbl>
              <a:tblPr/>
              <a:tblGrid>
                <a:gridCol w="771801">
                  <a:extLst>
                    <a:ext uri="{9D8B030D-6E8A-4147-A177-3AD203B41FA5}">
                      <a16:colId xmlns:a16="http://schemas.microsoft.com/office/drawing/2014/main" val="20000"/>
                    </a:ext>
                  </a:extLst>
                </a:gridCol>
                <a:gridCol w="707639">
                  <a:extLst>
                    <a:ext uri="{9D8B030D-6E8A-4147-A177-3AD203B41FA5}">
                      <a16:colId xmlns:a16="http://schemas.microsoft.com/office/drawing/2014/main" val="20001"/>
                    </a:ext>
                  </a:extLst>
                </a:gridCol>
              </a:tblGrid>
              <a:tr h="637486">
                <a:tc>
                  <a:txBody>
                    <a:bodyPr/>
                    <a:lstStyle/>
                    <a:p>
                      <a:pPr algn="ctr">
                        <a:lnSpc>
                          <a:spcPct val="100000"/>
                        </a:lnSpc>
                      </a:pPr>
                      <a:endParaRPr lang="en-GB" sz="2400" b="1" strike="noStrike" spc="-1" dirty="0">
                        <a:solidFill>
                          <a:srgbClr val="2E94AF"/>
                        </a:solidFill>
                        <a:latin typeface="Century gothic"/>
                      </a:endParaRPr>
                    </a:p>
                    <a:p>
                      <a:pPr algn="ctr">
                        <a:lnSpc>
                          <a:spcPct val="100000"/>
                        </a:lnSpc>
                      </a:pPr>
                      <a:endParaRPr lang="en-GB" sz="24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2E94AF"/>
                        </a:solidFill>
                        <a:latin typeface="Century gothic"/>
                      </a:endParaRPr>
                    </a:p>
                    <a:p>
                      <a:pPr algn="ctr">
                        <a:lnSpc>
                          <a:spcPct val="100000"/>
                        </a:lnSpc>
                      </a:pPr>
                      <a:endParaRPr lang="en-GB" sz="24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81527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endParaRPr lang="en-GB" sz="2400" b="0" strike="noStrike" spc="-1" dirty="0">
                        <a:solidFill>
                          <a:srgbClr val="2E94AF"/>
                        </a:solidFill>
                        <a:latin typeface="Century gothic"/>
                      </a:endParaRPr>
                    </a:p>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pic>
        <p:nvPicPr>
          <p:cNvPr id="6" name="Picture 5" descr="Icon&#10;&#10;Description automatically generated">
            <a:extLst>
              <a:ext uri="{FF2B5EF4-FFF2-40B4-BE49-F238E27FC236}">
                <a16:creationId xmlns:a16="http://schemas.microsoft.com/office/drawing/2014/main" id="{CB914154-9C83-EA0F-207F-D56AD4814AA0}"/>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0771748" y="1737622"/>
            <a:ext cx="517321" cy="517320"/>
          </a:xfrm>
          <a:prstGeom prst="rect">
            <a:avLst/>
          </a:prstGeom>
        </p:spPr>
      </p:pic>
      <p:pic>
        <p:nvPicPr>
          <p:cNvPr id="7" name="Graphic 6" descr="Close">
            <a:extLst>
              <a:ext uri="{FF2B5EF4-FFF2-40B4-BE49-F238E27FC236}">
                <a16:creationId xmlns:a16="http://schemas.microsoft.com/office/drawing/2014/main" id="{088A7712-BA78-CA25-062D-952A5C98C2E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58185" y="1755040"/>
            <a:ext cx="528949" cy="528949"/>
          </a:xfrm>
          <a:prstGeom prst="rect">
            <a:avLst/>
          </a:prstGeom>
        </p:spPr>
      </p:pic>
      <p:pic>
        <p:nvPicPr>
          <p:cNvPr id="23" name="Picture 22" descr="Icon&#10;&#10;Description automatically generated">
            <a:extLst>
              <a:ext uri="{FF2B5EF4-FFF2-40B4-BE49-F238E27FC236}">
                <a16:creationId xmlns:a16="http://schemas.microsoft.com/office/drawing/2014/main" id="{6EE63483-0718-2D09-E895-A1709A802524}"/>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7326714" y="2473376"/>
            <a:ext cx="517321" cy="517320"/>
          </a:xfrm>
          <a:prstGeom prst="rect">
            <a:avLst/>
          </a:prstGeom>
        </p:spPr>
      </p:pic>
      <p:pic>
        <p:nvPicPr>
          <p:cNvPr id="24" name="Picture 23" descr="A picture containing art&#10;&#10;Description automatically generated with low confidence">
            <a:extLst>
              <a:ext uri="{FF2B5EF4-FFF2-40B4-BE49-F238E27FC236}">
                <a16:creationId xmlns:a16="http://schemas.microsoft.com/office/drawing/2014/main" id="{7E61C4B8-4B79-B880-6A6D-EC05114AA6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847535" y="2510167"/>
            <a:ext cx="397130" cy="537565"/>
          </a:xfrm>
          <a:prstGeom prst="rect">
            <a:avLst/>
          </a:prstGeom>
        </p:spPr>
      </p:pic>
      <p:pic>
        <p:nvPicPr>
          <p:cNvPr id="25" name="Picture 24" descr="Icon&#10;&#10;Description automatically generated">
            <a:extLst>
              <a:ext uri="{FF2B5EF4-FFF2-40B4-BE49-F238E27FC236}">
                <a16:creationId xmlns:a16="http://schemas.microsoft.com/office/drawing/2014/main" id="{0CDDF258-251A-E351-C907-FE71A30F137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8689605" y="2436809"/>
            <a:ext cx="517321" cy="517320"/>
          </a:xfrm>
          <a:prstGeom prst="rect">
            <a:avLst/>
          </a:prstGeom>
        </p:spPr>
      </p:pic>
      <p:pic>
        <p:nvPicPr>
          <p:cNvPr id="26" name="Picture 25" descr="Icon&#10;&#10;Description automatically generated">
            <a:extLst>
              <a:ext uri="{FF2B5EF4-FFF2-40B4-BE49-F238E27FC236}">
                <a16:creationId xmlns:a16="http://schemas.microsoft.com/office/drawing/2014/main" id="{DACB09DE-6CF8-7CB9-7466-7667E9885163}"/>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0736712" y="2430024"/>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F014EE0E-2634-2838-BEC8-7F6403D5B4E8}"/>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49668" y="3095725"/>
            <a:ext cx="517321" cy="517320"/>
          </a:xfrm>
          <a:prstGeom prst="rect">
            <a:avLst/>
          </a:prstGeom>
        </p:spPr>
      </p:pic>
      <p:pic>
        <p:nvPicPr>
          <p:cNvPr id="28" name="Picture 27" descr="A picture containing art&#10;&#10;Description automatically generated with low confidence">
            <a:extLst>
              <a:ext uri="{FF2B5EF4-FFF2-40B4-BE49-F238E27FC236}">
                <a16:creationId xmlns:a16="http://schemas.microsoft.com/office/drawing/2014/main" id="{434D344D-1F2C-09AA-9A9F-5134FE96A0B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847534" y="3161380"/>
            <a:ext cx="397130" cy="537565"/>
          </a:xfrm>
          <a:prstGeom prst="rect">
            <a:avLst/>
          </a:prstGeom>
        </p:spPr>
      </p:pic>
      <p:pic>
        <p:nvPicPr>
          <p:cNvPr id="29" name="Picture 28" descr="Icon&#10;&#10;Description automatically generated">
            <a:extLst>
              <a:ext uri="{FF2B5EF4-FFF2-40B4-BE49-F238E27FC236}">
                <a16:creationId xmlns:a16="http://schemas.microsoft.com/office/drawing/2014/main" id="{9ED905F6-8E79-2E16-859E-1BAB4E39220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9721622" y="3111408"/>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08CD8B80-25F1-6B8A-2651-1DAC460B6C78}"/>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0736398" y="3155673"/>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E1C8B0F6-924C-972A-773B-FF657262C736}"/>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41105" y="3752182"/>
            <a:ext cx="517321" cy="517320"/>
          </a:xfrm>
          <a:prstGeom prst="rect">
            <a:avLst/>
          </a:prstGeom>
        </p:spPr>
      </p:pic>
      <p:pic>
        <p:nvPicPr>
          <p:cNvPr id="32" name="Picture 31" descr="A picture containing art&#10;&#10;Description automatically generated with low confidence">
            <a:extLst>
              <a:ext uri="{FF2B5EF4-FFF2-40B4-BE49-F238E27FC236}">
                <a16:creationId xmlns:a16="http://schemas.microsoft.com/office/drawing/2014/main" id="{75F75C3A-7565-5A17-ED2A-6BAA11CA88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849644" y="3750490"/>
            <a:ext cx="397130" cy="537565"/>
          </a:xfrm>
          <a:prstGeom prst="rect">
            <a:avLst/>
          </a:prstGeom>
        </p:spPr>
      </p:pic>
      <p:pic>
        <p:nvPicPr>
          <p:cNvPr id="33" name="Picture 32" descr="Icon&#10;&#10;Description automatically generated">
            <a:extLst>
              <a:ext uri="{FF2B5EF4-FFF2-40B4-BE49-F238E27FC236}">
                <a16:creationId xmlns:a16="http://schemas.microsoft.com/office/drawing/2014/main" id="{C90F0062-E6FC-53A4-9174-F0C55095315F}"/>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8689605" y="3752182"/>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D5C588AA-62AE-59FE-9138-9B033FCF4F4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1525269" y="3730555"/>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4ED5E1F1-70BC-1A42-077D-7298A43A6CCF}"/>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7351822" y="4389360"/>
            <a:ext cx="517321" cy="517320"/>
          </a:xfrm>
          <a:prstGeom prst="rect">
            <a:avLst/>
          </a:prstGeom>
        </p:spPr>
      </p:pic>
      <p:pic>
        <p:nvPicPr>
          <p:cNvPr id="36" name="Picture 35" descr="A picture containing art&#10;&#10;Description automatically generated with low confidence">
            <a:extLst>
              <a:ext uri="{FF2B5EF4-FFF2-40B4-BE49-F238E27FC236}">
                <a16:creationId xmlns:a16="http://schemas.microsoft.com/office/drawing/2014/main" id="{828107E9-AAF2-796B-6A5C-0DA40FCDB47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847534" y="4437453"/>
            <a:ext cx="397130" cy="537565"/>
          </a:xfrm>
          <a:prstGeom prst="rect">
            <a:avLst/>
          </a:prstGeom>
        </p:spPr>
      </p:pic>
      <p:pic>
        <p:nvPicPr>
          <p:cNvPr id="37" name="Picture 36" descr="Icon&#10;&#10;Description automatically generated">
            <a:extLst>
              <a:ext uri="{FF2B5EF4-FFF2-40B4-BE49-F238E27FC236}">
                <a16:creationId xmlns:a16="http://schemas.microsoft.com/office/drawing/2014/main" id="{D06F4943-24B9-7F3A-3191-5A76EE682346}"/>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9695766" y="4400523"/>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08BC1781-0DD0-D138-EC57-35E8DD9A9B6F}"/>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1502520" y="4387481"/>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3D3239C9-AA6F-851C-34DB-A7F6202DC87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49667" y="4972551"/>
            <a:ext cx="517321" cy="517320"/>
          </a:xfrm>
          <a:prstGeom prst="rect">
            <a:avLst/>
          </a:prstGeom>
        </p:spPr>
      </p:pic>
      <p:pic>
        <p:nvPicPr>
          <p:cNvPr id="40" name="Picture 39" descr="A picture containing art&#10;&#10;Description automatically generated with low confidence">
            <a:extLst>
              <a:ext uri="{FF2B5EF4-FFF2-40B4-BE49-F238E27FC236}">
                <a16:creationId xmlns:a16="http://schemas.microsoft.com/office/drawing/2014/main" id="{B3AF62C0-F417-80E1-55D2-412B3B2E8E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837654" y="5018829"/>
            <a:ext cx="397130" cy="537565"/>
          </a:xfrm>
          <a:prstGeom prst="rect">
            <a:avLst/>
          </a:prstGeom>
        </p:spPr>
      </p:pic>
      <p:pic>
        <p:nvPicPr>
          <p:cNvPr id="41" name="Picture 40" descr="Icon&#10;&#10;Description automatically generated">
            <a:extLst>
              <a:ext uri="{FF2B5EF4-FFF2-40B4-BE49-F238E27FC236}">
                <a16:creationId xmlns:a16="http://schemas.microsoft.com/office/drawing/2014/main" id="{33C6FAAA-F1EC-DB78-6604-E4BDCAAE65A5}"/>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9695766" y="5026932"/>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21207132-2B36-E2FD-C113-16327FF554C4}"/>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0736398" y="5026709"/>
            <a:ext cx="517321" cy="517320"/>
          </a:xfrm>
          <a:prstGeom prst="rect">
            <a:avLst/>
          </a:prstGeom>
        </p:spPr>
      </p:pic>
      <p:pic>
        <p:nvPicPr>
          <p:cNvPr id="43" name="Picture 42" descr="Icon&#10;&#10;Description automatically generated">
            <a:extLst>
              <a:ext uri="{FF2B5EF4-FFF2-40B4-BE49-F238E27FC236}">
                <a16:creationId xmlns:a16="http://schemas.microsoft.com/office/drawing/2014/main" id="{4B9C57F3-C06B-C709-216C-4053249CCC55}"/>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7351822" y="5866553"/>
            <a:ext cx="517321" cy="517320"/>
          </a:xfrm>
          <a:prstGeom prst="rect">
            <a:avLst/>
          </a:prstGeom>
        </p:spPr>
      </p:pic>
      <p:pic>
        <p:nvPicPr>
          <p:cNvPr id="44" name="Picture 43" descr="A picture containing art&#10;&#10;Description automatically generated with low confidence">
            <a:extLst>
              <a:ext uri="{FF2B5EF4-FFF2-40B4-BE49-F238E27FC236}">
                <a16:creationId xmlns:a16="http://schemas.microsoft.com/office/drawing/2014/main" id="{01B67852-BA14-8500-CFE3-320A44C4FBB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837654" y="5785227"/>
            <a:ext cx="397130" cy="537565"/>
          </a:xfrm>
          <a:prstGeom prst="rect">
            <a:avLst/>
          </a:prstGeom>
        </p:spPr>
      </p:pic>
      <p:pic>
        <p:nvPicPr>
          <p:cNvPr id="45" name="Picture 44" descr="Icon&#10;&#10;Description automatically generated">
            <a:extLst>
              <a:ext uri="{FF2B5EF4-FFF2-40B4-BE49-F238E27FC236}">
                <a16:creationId xmlns:a16="http://schemas.microsoft.com/office/drawing/2014/main" id="{C6E985D1-4D2A-012A-935F-ADD290C52BE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8699501" y="5866553"/>
            <a:ext cx="517321" cy="517320"/>
          </a:xfrm>
          <a:prstGeom prst="rect">
            <a:avLst/>
          </a:prstGeom>
        </p:spPr>
      </p:pic>
      <p:pic>
        <p:nvPicPr>
          <p:cNvPr id="46" name="Picture 45" descr="Icon&#10;&#10;Description automatically generated">
            <a:extLst>
              <a:ext uri="{FF2B5EF4-FFF2-40B4-BE49-F238E27FC236}">
                <a16:creationId xmlns:a16="http://schemas.microsoft.com/office/drawing/2014/main" id="{5BC7FF34-96D4-34C5-80D5-7EBDA68DCE9E}"/>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1458185" y="5807852"/>
            <a:ext cx="517321" cy="517320"/>
          </a:xfrm>
          <a:prstGeom prst="rect">
            <a:avLst/>
          </a:prstGeom>
        </p:spPr>
      </p:pic>
      <p:sp>
        <p:nvSpPr>
          <p:cNvPr id="10" name="Speech Bubble: Rectangle with Corners Rounded 9">
            <a:extLst>
              <a:ext uri="{FF2B5EF4-FFF2-40B4-BE49-F238E27FC236}">
                <a16:creationId xmlns:a16="http://schemas.microsoft.com/office/drawing/2014/main" id="{2CF5A2C7-A9F3-D290-6F97-7182FFFD2B37}"/>
              </a:ext>
            </a:extLst>
          </p:cNvPr>
          <p:cNvSpPr/>
          <p:nvPr/>
        </p:nvSpPr>
        <p:spPr>
          <a:xfrm>
            <a:off x="5558409" y="79454"/>
            <a:ext cx="3011433" cy="1400186"/>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ending of a verb tells us who a sentence is about.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heiß</a:t>
            </a:r>
            <a:r>
              <a:rPr kumimoji="0" lang="en-GB" sz="1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I am called. </a:t>
            </a:r>
            <a:b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heiß</a:t>
            </a:r>
            <a:r>
              <a:rPr kumimoji="0" lang="en-GB" sz="1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he is called.</a:t>
            </a:r>
          </a:p>
        </p:txBody>
      </p:sp>
      <p:sp>
        <p:nvSpPr>
          <p:cNvPr id="12" name="Speech Bubble: Rectangle with Corners Rounded 11">
            <a:extLst>
              <a:ext uri="{FF2B5EF4-FFF2-40B4-BE49-F238E27FC236}">
                <a16:creationId xmlns:a16="http://schemas.microsoft.com/office/drawing/2014/main" id="{F4608685-1490-3807-B0D9-04755C7A56B8}"/>
              </a:ext>
            </a:extLst>
          </p:cNvPr>
          <p:cNvSpPr/>
          <p:nvPr/>
        </p:nvSpPr>
        <p:spPr>
          <a:xfrm>
            <a:off x="377428" y="1161417"/>
            <a:ext cx="4925789" cy="1178062"/>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we translate the German present tense in two ways: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Sie </a:t>
            </a:r>
            <a:r>
              <a:rPr kumimoji="0" lang="en-GB" sz="1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besucht</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heute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she </a:t>
            </a:r>
            <a:r>
              <a:rPr kumimoji="0" lang="en-GB" sz="1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is visiting </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Sie </a:t>
            </a:r>
            <a:r>
              <a:rPr kumimoji="0" lang="en-GB" sz="1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besucht</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freitags</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she </a:t>
            </a:r>
            <a:r>
              <a:rPr kumimoji="0" lang="en-GB" sz="1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visits</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Fridays</a:t>
            </a:r>
          </a:p>
        </p:txBody>
      </p:sp>
      <p:sp>
        <p:nvSpPr>
          <p:cNvPr id="18" name="Speech Bubble: Rectangle with Corners Rounded 17">
            <a:extLst>
              <a:ext uri="{FF2B5EF4-FFF2-40B4-BE49-F238E27FC236}">
                <a16:creationId xmlns:a16="http://schemas.microsoft.com/office/drawing/2014/main" id="{DED6E251-D6D6-FEDD-2C7A-77CEAC4ED0EB}"/>
              </a:ext>
            </a:extLst>
          </p:cNvPr>
          <p:cNvSpPr/>
          <p:nvPr/>
        </p:nvSpPr>
        <p:spPr>
          <a:xfrm>
            <a:off x="8706831" y="66698"/>
            <a:ext cx="2236317" cy="1400186"/>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to say what someone doesn’t do, use </a:t>
            </a:r>
            <a:r>
              <a:rPr kumimoji="0" lang="en-GB" sz="18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9" name="Picture 18">
            <a:extLst>
              <a:ext uri="{FF2B5EF4-FFF2-40B4-BE49-F238E27FC236}">
                <a16:creationId xmlns:a16="http://schemas.microsoft.com/office/drawing/2014/main" id="{187D592B-CC6A-2CC9-52A9-09FA863A7EF3}"/>
              </a:ext>
            </a:extLst>
          </p:cNvPr>
          <p:cNvPicPr>
            <a:picLocks noChangeAspect="1"/>
          </p:cNvPicPr>
          <p:nvPr/>
        </p:nvPicPr>
        <p:blipFill rotWithShape="1">
          <a:blip r:embed="rId17">
            <a:extLst>
              <a:ext uri="{28A0092B-C50C-407E-A947-70E740481C1C}">
                <a14:useLocalDpi xmlns:a14="http://schemas.microsoft.com/office/drawing/2010/main" val="0"/>
              </a:ext>
            </a:extLst>
          </a:blip>
          <a:srcRect b="44288"/>
          <a:stretch/>
        </p:blipFill>
        <p:spPr>
          <a:xfrm>
            <a:off x="4184629" y="325535"/>
            <a:ext cx="684822" cy="6926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4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Revising </a:t>
            </a:r>
            <a:r>
              <a:rPr lang="en-GB" sz="2400" i="1" spc="-1" dirty="0">
                <a:solidFill>
                  <a:srgbClr val="002060"/>
                </a:solidFill>
                <a:latin typeface="Century Gothic" panose="020B0502020202020204" pitchFamily="34" charset="0"/>
                <a:ea typeface="Century Gothic"/>
              </a:rPr>
              <a:t>m</a:t>
            </a:r>
            <a:r>
              <a:rPr kumimoji="0" lang="en-GB" sz="2400" b="0" i="1"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öcht</a:t>
            </a: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and possessive adjectives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Speech Bubble: Rectangle with Corners Rounded 12">
            <a:hlinkClick r:id="" action="ppaction://noaction">
              <a:snd r:embed="rId3" name="T3_W9_6.1.wav"/>
            </a:hlinkClick>
            <a:extLst>
              <a:ext uri="{FF2B5EF4-FFF2-40B4-BE49-F238E27FC236}">
                <a16:creationId xmlns:a16="http://schemas.microsoft.com/office/drawing/2014/main" id="{C472ADB2-A29C-468A-AFDC-509DA251A035}"/>
              </a:ext>
            </a:extLst>
          </p:cNvPr>
          <p:cNvSpPr/>
          <p:nvPr/>
        </p:nvSpPr>
        <p:spPr>
          <a:xfrm>
            <a:off x="1028457" y="657343"/>
            <a:ext cx="282452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89" y="442649"/>
            <a:ext cx="914400" cy="914400"/>
          </a:xfrm>
          <a:prstGeom prst="rect">
            <a:avLst/>
          </a:prstGeom>
        </p:spPr>
      </p:pic>
      <p:sp>
        <p:nvSpPr>
          <p:cNvPr id="15" name="Google Shape;108;p3">
            <a:hlinkClick r:id="" action="ppaction://noaction">
              <a:snd r:embed="rId3" name="T3_W9_6.1.wav"/>
            </a:hlinkClick>
            <a:extLst>
              <a:ext uri="{FF2B5EF4-FFF2-40B4-BE49-F238E27FC236}">
                <a16:creationId xmlns:a16="http://schemas.microsoft.com/office/drawing/2014/main" id="{65FE47C1-828E-456E-B379-6234726CA4EB}"/>
              </a:ext>
            </a:extLst>
          </p:cNvPr>
          <p:cNvSpPr txBox="1"/>
          <p:nvPr/>
        </p:nvSpPr>
        <p:spPr>
          <a:xfrm>
            <a:off x="1060901" y="669013"/>
            <a:ext cx="303627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sagt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Ronja?</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 name="Title 2">
            <a:extLst>
              <a:ext uri="{FF2B5EF4-FFF2-40B4-BE49-F238E27FC236}">
                <a16:creationId xmlns:a16="http://schemas.microsoft.com/office/drawing/2014/main" id="{27CD0BF0-8C18-30C3-2F3B-A93471A80DCA}"/>
              </a:ext>
            </a:extLst>
          </p:cNvPr>
          <p:cNvSpPr>
            <a:spLocks noGrp="1"/>
          </p:cNvSpPr>
          <p:nvPr>
            <p:ph type="title"/>
          </p:nvPr>
        </p:nvSpPr>
        <p:spPr>
          <a:xfrm>
            <a:off x="11253719"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87669C6-56BD-07BD-E455-B808357E6E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25" name="Speech Bubble: Rectangle with Corners Rounded 24">
            <a:hlinkClick r:id="" action="ppaction://noaction">
              <a:snd r:embed="rId7" name="T3_W9_6.2.wav"/>
            </a:hlinkClick>
            <a:extLst>
              <a:ext uri="{FF2B5EF4-FFF2-40B4-BE49-F238E27FC236}">
                <a16:creationId xmlns:a16="http://schemas.microsoft.com/office/drawing/2014/main" id="{71443BD8-DBA5-7643-F3AF-0BDEBFC1AC54}"/>
              </a:ext>
            </a:extLst>
          </p:cNvPr>
          <p:cNvSpPr/>
          <p:nvPr/>
        </p:nvSpPr>
        <p:spPr>
          <a:xfrm>
            <a:off x="184028" y="1623720"/>
            <a:ext cx="2834793" cy="2252358"/>
          </a:xfrm>
          <a:prstGeom prst="wedgeRoundRectCallout">
            <a:avLst>
              <a:gd name="adj1" fmla="val 74151"/>
              <a:gd name="adj2" fmla="val -4432"/>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Oma </a:t>
            </a:r>
            <a:r>
              <a:rPr lang="en-GB" sz="2400" dirty="0" err="1">
                <a:solidFill>
                  <a:srgbClr val="002060"/>
                </a:solidFill>
                <a:latin typeface="Century Gothic" panose="020B0502020202020204" pitchFamily="34" charset="0"/>
              </a:rPr>
              <a:t>besuchen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mein|meine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Plan.</a:t>
            </a:r>
          </a:p>
        </p:txBody>
      </p:sp>
      <p:sp>
        <p:nvSpPr>
          <p:cNvPr id="27" name="Speech Bubble: Rectangle with Corners Rounded 26">
            <a:hlinkClick r:id="" action="ppaction://noaction">
              <a:snd r:embed="rId8" name="T3_W9_6.3.wav"/>
            </a:hlinkClick>
            <a:extLst>
              <a:ext uri="{FF2B5EF4-FFF2-40B4-BE49-F238E27FC236}">
                <a16:creationId xmlns:a16="http://schemas.microsoft.com/office/drawing/2014/main" id="{F8B4B967-3B7F-573C-481E-1985BB83FA70}"/>
              </a:ext>
            </a:extLst>
          </p:cNvPr>
          <p:cNvSpPr/>
          <p:nvPr/>
        </p:nvSpPr>
        <p:spPr>
          <a:xfrm>
            <a:off x="1485820" y="4228688"/>
            <a:ext cx="3170847" cy="2366845"/>
          </a:xfrm>
          <a:prstGeom prst="wedgeRoundRectCallout">
            <a:avLst>
              <a:gd name="adj1" fmla="val 22641"/>
              <a:gd name="adj2" fmla="val -81363"/>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möchte|möchtest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Catan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dein|deine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a:t>
            </a:r>
            <a:r>
              <a:rPr lang="en-GB" sz="2400" dirty="0">
                <a:solidFill>
                  <a:srgbClr val="002060"/>
                </a:solidFill>
                <a:latin typeface="Century Gothic" panose="020B0502020202020204" pitchFamily="34" charset="0"/>
              </a:rPr>
              <a:t>spiel.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Speech Bubble: Rectangle with Corners Rounded 29">
            <a:hlinkClick r:id="" action="ppaction://noaction">
              <a:snd r:embed="rId9" name="T3_W9_6.4.wav"/>
            </a:hlinkClick>
            <a:extLst>
              <a:ext uri="{FF2B5EF4-FFF2-40B4-BE49-F238E27FC236}">
                <a16:creationId xmlns:a16="http://schemas.microsoft.com/office/drawing/2014/main" id="{2569EF08-0314-CA1C-D3C2-61B901714107}"/>
              </a:ext>
            </a:extLst>
          </p:cNvPr>
          <p:cNvSpPr/>
          <p:nvPr/>
        </p:nvSpPr>
        <p:spPr>
          <a:xfrm>
            <a:off x="4948321" y="825153"/>
            <a:ext cx="2978771" cy="2252357"/>
          </a:xfrm>
          <a:prstGeom prst="wedgeRoundRectCallout">
            <a:avLst>
              <a:gd name="adj1" fmla="val -71715"/>
              <a:gd name="adj2" fmla="val -5755"/>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Ihr|Ihre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Mutter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auch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Sport.  </a:t>
            </a:r>
          </a:p>
        </p:txBody>
      </p:sp>
      <p:sp>
        <p:nvSpPr>
          <p:cNvPr id="31" name="Speech Bubble: Rectangle with Corners Rounded 30">
            <a:hlinkClick r:id="" action="ppaction://noaction">
              <a:snd r:embed="rId10" name="T3_W9_6.5.wav"/>
            </a:hlinkClick>
            <a:extLst>
              <a:ext uri="{FF2B5EF4-FFF2-40B4-BE49-F238E27FC236}">
                <a16:creationId xmlns:a16="http://schemas.microsoft.com/office/drawing/2014/main" id="{73915FF8-CE79-9CED-1ED5-83BBC50C72A2}"/>
              </a:ext>
            </a:extLst>
          </p:cNvPr>
          <p:cNvSpPr/>
          <p:nvPr/>
        </p:nvSpPr>
        <p:spPr>
          <a:xfrm>
            <a:off x="5340218" y="4075208"/>
            <a:ext cx="2727752" cy="2654417"/>
          </a:xfrm>
          <a:prstGeom prst="wedgeRoundRectCallout">
            <a:avLst>
              <a:gd name="adj1" fmla="val -64334"/>
              <a:gd name="adj2" fmla="val -73541"/>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Wann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möchtest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Sein|Seine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Lieblingsmonat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Mai.  </a:t>
            </a:r>
          </a:p>
        </p:txBody>
      </p:sp>
      <p:sp>
        <p:nvSpPr>
          <p:cNvPr id="32" name="Rectangle 31">
            <a:extLst>
              <a:ext uri="{FF2B5EF4-FFF2-40B4-BE49-F238E27FC236}">
                <a16:creationId xmlns:a16="http://schemas.microsoft.com/office/drawing/2014/main" id="{E77E4EA4-0306-3BD5-B941-0707B3BB4E49}"/>
              </a:ext>
            </a:extLst>
          </p:cNvPr>
          <p:cNvSpPr/>
          <p:nvPr/>
        </p:nvSpPr>
        <p:spPr>
          <a:xfrm>
            <a:off x="448076" y="2173510"/>
            <a:ext cx="1445379" cy="457745"/>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920A1B33-0C78-8B97-BA98-A6B8ED99E88B}"/>
              </a:ext>
            </a:extLst>
          </p:cNvPr>
          <p:cNvSpPr/>
          <p:nvPr/>
        </p:nvSpPr>
        <p:spPr>
          <a:xfrm>
            <a:off x="1601424" y="2983865"/>
            <a:ext cx="1244010" cy="384770"/>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Rectangle 33">
            <a:extLst>
              <a:ext uri="{FF2B5EF4-FFF2-40B4-BE49-F238E27FC236}">
                <a16:creationId xmlns:a16="http://schemas.microsoft.com/office/drawing/2014/main" id="{3155C8DB-C7D7-2502-2843-4FC043EF3C29}"/>
              </a:ext>
            </a:extLst>
          </p:cNvPr>
          <p:cNvSpPr/>
          <p:nvPr/>
        </p:nvSpPr>
        <p:spPr>
          <a:xfrm>
            <a:off x="1731453" y="4865732"/>
            <a:ext cx="1293678"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DE588D6A-DD20-7478-8427-0E84879CFE41}"/>
              </a:ext>
            </a:extLst>
          </p:cNvPr>
          <p:cNvSpPr/>
          <p:nvPr/>
        </p:nvSpPr>
        <p:spPr>
          <a:xfrm>
            <a:off x="3433669" y="5594235"/>
            <a:ext cx="1059971"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E58CD4F5-D1A2-0068-1FF0-68C5B9E432D3}"/>
              </a:ext>
            </a:extLst>
          </p:cNvPr>
          <p:cNvSpPr/>
          <p:nvPr/>
        </p:nvSpPr>
        <p:spPr>
          <a:xfrm>
            <a:off x="5287269" y="1378221"/>
            <a:ext cx="1434809"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23282BDA-A86B-3E02-E13A-32998403DB57}"/>
              </a:ext>
            </a:extLst>
          </p:cNvPr>
          <p:cNvSpPr/>
          <p:nvPr/>
        </p:nvSpPr>
        <p:spPr>
          <a:xfrm>
            <a:off x="6591697" y="1784968"/>
            <a:ext cx="486263"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1DE94828-D8F5-59FC-C56F-A6960BA22C6C}"/>
              </a:ext>
            </a:extLst>
          </p:cNvPr>
          <p:cNvSpPr/>
          <p:nvPr/>
        </p:nvSpPr>
        <p:spPr>
          <a:xfrm>
            <a:off x="5785584" y="4652750"/>
            <a:ext cx="1504215"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6390D85E-6669-AC8A-08B5-9C5B0EA45B89}"/>
              </a:ext>
            </a:extLst>
          </p:cNvPr>
          <p:cNvSpPr/>
          <p:nvPr/>
        </p:nvSpPr>
        <p:spPr>
          <a:xfrm>
            <a:off x="6503992" y="5362072"/>
            <a:ext cx="1147936"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Speech Bubble: Rectangle with Corners Rounded 39">
            <a:extLst>
              <a:ext uri="{FF2B5EF4-FFF2-40B4-BE49-F238E27FC236}">
                <a16:creationId xmlns:a16="http://schemas.microsoft.com/office/drawing/2014/main" id="{FE1BB397-9062-E1A0-0A09-60802663F18B}"/>
              </a:ext>
            </a:extLst>
          </p:cNvPr>
          <p:cNvSpPr/>
          <p:nvPr/>
        </p:nvSpPr>
        <p:spPr>
          <a:xfrm>
            <a:off x="9444533" y="1623719"/>
            <a:ext cx="2536639" cy="2579751"/>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t>
            </a:r>
            <a:r>
              <a:rPr lang="en-GB" b="1" dirty="0">
                <a:solidFill>
                  <a:prstClr val="white"/>
                </a:solidFill>
                <a:latin typeface="Century Gothic" panose="020B0502020202020204" pitchFamily="34" charset="0"/>
              </a:rPr>
              <a:t>m</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öcht</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works differently from other verbs you know:</a:t>
            </a:r>
            <a:b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lang="en-GB" b="1" dirty="0" err="1">
                <a:solidFill>
                  <a:prstClr val="white"/>
                </a:solidFill>
                <a:latin typeface="Century Gothic" panose="020B0502020202020204" pitchFamily="34" charset="0"/>
              </a:rPr>
              <a:t>möchte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 </a:t>
            </a:r>
            <a:r>
              <a:rPr lang="en-GB" b="1" dirty="0" err="1">
                <a:solidFill>
                  <a:prstClr val="white"/>
                </a:solidFill>
                <a:latin typeface="Century Gothic" panose="020B0502020202020204" pitchFamily="34" charset="0"/>
              </a:rPr>
              <a:t>möchtest</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er </a:t>
            </a:r>
            <a:r>
              <a:rPr lang="en-GB" b="1" dirty="0" err="1">
                <a:solidFill>
                  <a:prstClr val="white"/>
                </a:solidFill>
                <a:latin typeface="Century Gothic" panose="020B0502020202020204" pitchFamily="34" charset="0"/>
              </a:rPr>
              <a:t>möchte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sie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b="1" dirty="0" err="1">
                <a:solidFill>
                  <a:prstClr val="white"/>
                </a:solidFill>
                <a:latin typeface="Century Gothic" panose="020B0502020202020204" pitchFamily="34" charset="0"/>
              </a:rPr>
              <a:t>möchte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Speech Bubble: Rectangle with Corners Rounded 40">
            <a:extLst>
              <a:ext uri="{FF2B5EF4-FFF2-40B4-BE49-F238E27FC236}">
                <a16:creationId xmlns:a16="http://schemas.microsoft.com/office/drawing/2014/main" id="{CBCB2D20-FF1B-9A4C-807A-522522920707}"/>
              </a:ext>
            </a:extLst>
          </p:cNvPr>
          <p:cNvSpPr/>
          <p:nvPr/>
        </p:nvSpPr>
        <p:spPr>
          <a:xfrm>
            <a:off x="9471333" y="4350212"/>
            <a:ext cx="2536639" cy="2049525"/>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mein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sein, and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ihr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must agree with the noun that follows.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ihr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Vater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ihre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Mutter</a:t>
            </a:r>
          </a:p>
        </p:txBody>
      </p:sp>
      <p:sp>
        <p:nvSpPr>
          <p:cNvPr id="2" name="Rectangle 1">
            <a:extLst>
              <a:ext uri="{FF2B5EF4-FFF2-40B4-BE49-F238E27FC236}">
                <a16:creationId xmlns:a16="http://schemas.microsoft.com/office/drawing/2014/main" id="{E2EC70DF-FDE7-E32B-FE87-C5C7B41A2C42}"/>
              </a:ext>
            </a:extLst>
          </p:cNvPr>
          <p:cNvSpPr/>
          <p:nvPr/>
        </p:nvSpPr>
        <p:spPr>
          <a:xfrm>
            <a:off x="8778240" y="226423"/>
            <a:ext cx="2107474" cy="6734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mn-cs"/>
              </a:rPr>
              <a:t>*die </a:t>
            </a:r>
            <a:r>
              <a:rPr kumimoji="0" lang="en-GB" sz="2000" b="0" i="0" u="none" strike="noStrike" kern="1200" cap="none" spc="0" normalizeH="0" baseline="0" noProof="0" dirty="0" err="1">
                <a:ln>
                  <a:noFill/>
                </a:ln>
                <a:solidFill>
                  <a:prstClr val="black"/>
                </a:solidFill>
                <a:effectLst/>
                <a:uLnTx/>
                <a:uFillTx/>
                <a:latin typeface="Century Gothic"/>
                <a:ea typeface="+mn-ea"/>
                <a:cs typeface="+mn-cs"/>
              </a:rPr>
              <a:t>Trompete</a:t>
            </a:r>
            <a:r>
              <a:rPr kumimoji="0" lang="en-GB" sz="2000" b="0" i="0" u="none" strike="noStrike" kern="1200" cap="none" spc="0" normalizeH="0" baseline="0" noProof="0" dirty="0">
                <a:ln>
                  <a:noFill/>
                </a:ln>
                <a:solidFill>
                  <a:prstClr val="black"/>
                </a:solidFill>
                <a:effectLst/>
                <a:uLnTx/>
                <a:uFillTx/>
                <a:latin typeface="Century Gothic"/>
                <a:ea typeface="+mn-ea"/>
                <a:cs typeface="+mn-cs"/>
              </a:rPr>
              <a:t> - trumpet</a:t>
            </a:r>
          </a:p>
        </p:txBody>
      </p:sp>
      <p:pic>
        <p:nvPicPr>
          <p:cNvPr id="5" name="Picture 4" descr="A cartoon of a person&#10;&#10;Description automatically generated">
            <a:extLst>
              <a:ext uri="{FF2B5EF4-FFF2-40B4-BE49-F238E27FC236}">
                <a16:creationId xmlns:a16="http://schemas.microsoft.com/office/drawing/2014/main" id="{2E82ED8E-87F1-10B0-0276-B96B33A3BB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7143" y="2027009"/>
            <a:ext cx="1185436" cy="1445780"/>
          </a:xfrm>
          <a:prstGeom prst="rect">
            <a:avLst/>
          </a:prstGeom>
        </p:spPr>
      </p:pic>
      <p:pic>
        <p:nvPicPr>
          <p:cNvPr id="7" name="Picture 6">
            <a:extLst>
              <a:ext uri="{FF2B5EF4-FFF2-40B4-BE49-F238E27FC236}">
                <a16:creationId xmlns:a16="http://schemas.microsoft.com/office/drawing/2014/main" id="{6D83375C-08EC-0AEE-BD8A-DF89551EDD77}"/>
              </a:ext>
            </a:extLst>
          </p:cNvPr>
          <p:cNvPicPr>
            <a:picLocks noChangeAspect="1"/>
          </p:cNvPicPr>
          <p:nvPr/>
        </p:nvPicPr>
        <p:blipFill rotWithShape="1">
          <a:blip r:embed="rId12">
            <a:extLst>
              <a:ext uri="{28A0092B-C50C-407E-A947-70E740481C1C}">
                <a14:useLocalDpi xmlns:a14="http://schemas.microsoft.com/office/drawing/2010/main" val="0"/>
              </a:ext>
            </a:extLst>
          </a:blip>
          <a:srcRect b="44288"/>
          <a:stretch/>
        </p:blipFill>
        <p:spPr>
          <a:xfrm>
            <a:off x="82457" y="4563193"/>
            <a:ext cx="1440553" cy="1457005"/>
          </a:xfrm>
          <a:prstGeom prst="rect">
            <a:avLst/>
          </a:prstGeom>
        </p:spPr>
      </p:pic>
      <p:pic>
        <p:nvPicPr>
          <p:cNvPr id="10" name="Picture 9" descr="A cartoon of a person with her arms crossed&#10;&#10;Description automatically generated">
            <a:extLst>
              <a:ext uri="{FF2B5EF4-FFF2-40B4-BE49-F238E27FC236}">
                <a16:creationId xmlns:a16="http://schemas.microsoft.com/office/drawing/2014/main" id="{8B180BAB-D616-B3F0-FD03-3E86494EEEFC}"/>
              </a:ext>
            </a:extLst>
          </p:cNvPr>
          <p:cNvPicPr>
            <a:picLocks noChangeAspect="1"/>
          </p:cNvPicPr>
          <p:nvPr/>
        </p:nvPicPr>
        <p:blipFill rotWithShape="1">
          <a:blip r:embed="rId13">
            <a:extLst>
              <a:ext uri="{28A0092B-C50C-407E-A947-70E740481C1C}">
                <a14:useLocalDpi xmlns:a14="http://schemas.microsoft.com/office/drawing/2010/main" val="0"/>
              </a:ext>
            </a:extLst>
          </a:blip>
          <a:srcRect b="42091"/>
          <a:stretch/>
        </p:blipFill>
        <p:spPr>
          <a:xfrm>
            <a:off x="8032662" y="1402541"/>
            <a:ext cx="1246864" cy="1248936"/>
          </a:xfrm>
          <a:prstGeom prst="rect">
            <a:avLst/>
          </a:prstGeom>
        </p:spPr>
      </p:pic>
      <p:pic>
        <p:nvPicPr>
          <p:cNvPr id="12" name="Picture 11">
            <a:extLst>
              <a:ext uri="{FF2B5EF4-FFF2-40B4-BE49-F238E27FC236}">
                <a16:creationId xmlns:a16="http://schemas.microsoft.com/office/drawing/2014/main" id="{988E3A1E-A940-A3E1-C927-69C9B06AC1E4}"/>
              </a:ext>
            </a:extLst>
          </p:cNvPr>
          <p:cNvPicPr>
            <a:picLocks noChangeAspect="1"/>
          </p:cNvPicPr>
          <p:nvPr/>
        </p:nvPicPr>
        <p:blipFill rotWithShape="1">
          <a:blip r:embed="rId14">
            <a:extLst>
              <a:ext uri="{28A0092B-C50C-407E-A947-70E740481C1C}">
                <a14:useLocalDpi xmlns:a14="http://schemas.microsoft.com/office/drawing/2010/main" val="0"/>
              </a:ext>
            </a:extLst>
          </a:blip>
          <a:srcRect b="58314"/>
          <a:stretch/>
        </p:blipFill>
        <p:spPr>
          <a:xfrm>
            <a:off x="8098144" y="4482578"/>
            <a:ext cx="1360192" cy="1111657"/>
          </a:xfrm>
          <a:prstGeom prst="rect">
            <a:avLst/>
          </a:prstGeom>
        </p:spPr>
      </p:pic>
    </p:spTree>
    <p:extLst>
      <p:ext uri="{BB962C8B-B14F-4D97-AF65-F5344CB8AC3E}">
        <p14:creationId xmlns:p14="http://schemas.microsoft.com/office/powerpoint/2010/main" val="59514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37" name="TextBox 36">
            <a:hlinkClick r:id="" action="ppaction://noaction">
              <a:snd r:embed="rId7" name="T3_W9_7.2.wav"/>
            </a:hlinkClick>
            <a:extLst>
              <a:ext uri="{FF2B5EF4-FFF2-40B4-BE49-F238E27FC236}">
                <a16:creationId xmlns:a16="http://schemas.microsoft.com/office/drawing/2014/main" id="{A3B94EDA-152C-4957-97B1-109F7560BBB9}"/>
              </a:ext>
            </a:extLst>
          </p:cNvPr>
          <p:cNvSpPr txBox="1"/>
          <p:nvPr/>
        </p:nvSpPr>
        <p:spPr>
          <a:xfrm>
            <a:off x="4383903" y="169578"/>
            <a:ext cx="59069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Partnerarbeit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Auf Deutsch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Speech Bubble: Rectangle with Corners Rounded 31">
            <a:extLst>
              <a:ext uri="{FF2B5EF4-FFF2-40B4-BE49-F238E27FC236}">
                <a16:creationId xmlns:a16="http://schemas.microsoft.com/office/drawing/2014/main" id="{C5F7A37C-88B4-8109-FF1C-25C4F7FD912B}"/>
              </a:ext>
            </a:extLst>
          </p:cNvPr>
          <p:cNvSpPr/>
          <p:nvPr/>
        </p:nvSpPr>
        <p:spPr>
          <a:xfrm>
            <a:off x="165477" y="1015119"/>
            <a:ext cx="1636311" cy="1022295"/>
          </a:xfrm>
          <a:prstGeom prst="wedgeRoundRectCallout">
            <a:avLst>
              <a:gd name="adj1" fmla="val 74151"/>
              <a:gd name="adj2" fmla="val -4432"/>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alt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36" name="Speech Bubble: Rectangle with Corners Rounded 35">
            <a:extLst>
              <a:ext uri="{FF2B5EF4-FFF2-40B4-BE49-F238E27FC236}">
                <a16:creationId xmlns:a16="http://schemas.microsoft.com/office/drawing/2014/main" id="{250A44E4-E2F0-ED31-601A-FA9CF90867B6}"/>
              </a:ext>
            </a:extLst>
          </p:cNvPr>
          <p:cNvSpPr/>
          <p:nvPr/>
        </p:nvSpPr>
        <p:spPr>
          <a:xfrm>
            <a:off x="4497725" y="988833"/>
            <a:ext cx="1887485" cy="1125824"/>
          </a:xfrm>
          <a:prstGeom prst="wedgeRoundRectCallout">
            <a:avLst>
              <a:gd name="adj1" fmla="val -71232"/>
              <a:gd name="adj2" fmla="val -5860"/>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bin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zehn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Jahre alt.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Free Sheet Paper vector and picture">
            <a:extLst>
              <a:ext uri="{FF2B5EF4-FFF2-40B4-BE49-F238E27FC236}">
                <a16:creationId xmlns:a16="http://schemas.microsoft.com/office/drawing/2014/main" id="{74C78D20-239E-275E-6B4B-92215CDB190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999" t="17737" r="30704" b="68715"/>
          <a:stretch/>
        </p:blipFill>
        <p:spPr bwMode="auto">
          <a:xfrm>
            <a:off x="7717165" y="1132242"/>
            <a:ext cx="2620919" cy="87980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FF1E4A3-CA90-DD91-39D4-3AE01B61FFB9}"/>
              </a:ext>
            </a:extLst>
          </p:cNvPr>
          <p:cNvSpPr txBox="1"/>
          <p:nvPr/>
        </p:nvSpPr>
        <p:spPr>
          <a:xfrm>
            <a:off x="8068763" y="1130342"/>
            <a:ext cx="21560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zehn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Jahre alt.</a:t>
            </a:r>
          </a:p>
        </p:txBody>
      </p:sp>
      <p:pic>
        <p:nvPicPr>
          <p:cNvPr id="1028" name="Picture 4" descr="Free Pencil Sharp vector and picture">
            <a:extLst>
              <a:ext uri="{FF2B5EF4-FFF2-40B4-BE49-F238E27FC236}">
                <a16:creationId xmlns:a16="http://schemas.microsoft.com/office/drawing/2014/main" id="{E79538D1-4844-5223-E4AD-200E1B1D90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36080" flipV="1">
            <a:off x="9908931" y="1616707"/>
            <a:ext cx="838200" cy="4191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hlinkClick r:id="" action="ppaction://noaction">
              <a:snd r:embed="rId10" name="T3_W9_7.9.wav"/>
            </a:hlinkClick>
            <a:extLst>
              <a:ext uri="{FF2B5EF4-FFF2-40B4-BE49-F238E27FC236}">
                <a16:creationId xmlns:a16="http://schemas.microsoft.com/office/drawing/2014/main" id="{D0B3DB76-D5D2-DFED-8BC1-DD640716C365}"/>
              </a:ext>
            </a:extLst>
          </p:cNvPr>
          <p:cNvSpPr/>
          <p:nvPr/>
        </p:nvSpPr>
        <p:spPr>
          <a:xfrm>
            <a:off x="7151017" y="2477363"/>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a:t>
            </a:r>
          </a:p>
        </p:txBody>
      </p:sp>
      <p:sp>
        <p:nvSpPr>
          <p:cNvPr id="42" name="Rectangle: Rounded Corners 41">
            <a:hlinkClick r:id="" action="ppaction://noaction">
              <a:snd r:embed="rId11" name="T3_W9_7.8.wav"/>
            </a:hlinkClick>
            <a:extLst>
              <a:ext uri="{FF2B5EF4-FFF2-40B4-BE49-F238E27FC236}">
                <a16:creationId xmlns:a16="http://schemas.microsoft.com/office/drawing/2014/main" id="{14754530-4B78-5207-16B1-63615324E724}"/>
              </a:ext>
            </a:extLst>
          </p:cNvPr>
          <p:cNvSpPr/>
          <p:nvPr/>
        </p:nvSpPr>
        <p:spPr>
          <a:xfrm>
            <a:off x="5239462" y="2476049"/>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Wann</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Rounded Corners 42">
            <a:hlinkClick r:id="" action="ppaction://noaction">
              <a:snd r:embed="rId12" name="T3_W9_7.7.wav"/>
            </a:hlinkClick>
            <a:extLst>
              <a:ext uri="{FF2B5EF4-FFF2-40B4-BE49-F238E27FC236}">
                <a16:creationId xmlns:a16="http://schemas.microsoft.com/office/drawing/2014/main" id="{D80BDA1C-9AED-AF0E-A6B5-C9ACFC72A21C}"/>
              </a:ext>
            </a:extLst>
          </p:cNvPr>
          <p:cNvSpPr/>
          <p:nvPr/>
        </p:nvSpPr>
        <p:spPr>
          <a:xfrm>
            <a:off x="3327907" y="2476049"/>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a:t>
            </a:r>
          </a:p>
        </p:txBody>
      </p:sp>
      <p:sp>
        <p:nvSpPr>
          <p:cNvPr id="44" name="Rectangle: Rounded Corners 43">
            <a:hlinkClick r:id="" action="ppaction://noaction">
              <a:snd r:embed="rId13" name="T3_W9_7.6.wav"/>
            </a:hlinkClick>
            <a:extLst>
              <a:ext uri="{FF2B5EF4-FFF2-40B4-BE49-F238E27FC236}">
                <a16:creationId xmlns:a16="http://schemas.microsoft.com/office/drawing/2014/main" id="{BC8ACB18-BB2C-2F45-3584-4B36C7AFD352}"/>
              </a:ext>
            </a:extLst>
          </p:cNvPr>
          <p:cNvSpPr/>
          <p:nvPr/>
        </p:nvSpPr>
        <p:spPr>
          <a:xfrm>
            <a:off x="1416352" y="2476049"/>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a:t>
            </a:r>
          </a:p>
        </p:txBody>
      </p:sp>
      <p:sp>
        <p:nvSpPr>
          <p:cNvPr id="45" name="Rectangle: Rounded Corners 44">
            <a:hlinkClick r:id="" action="ppaction://noaction">
              <a:snd r:embed="rId14" name="T3_W9_7.10.wav"/>
            </a:hlinkClick>
            <a:extLst>
              <a:ext uri="{FF2B5EF4-FFF2-40B4-BE49-F238E27FC236}">
                <a16:creationId xmlns:a16="http://schemas.microsoft.com/office/drawing/2014/main" id="{149C8884-43E6-9F03-EC6A-0053129A9884}"/>
              </a:ext>
            </a:extLst>
          </p:cNvPr>
          <p:cNvSpPr/>
          <p:nvPr/>
        </p:nvSpPr>
        <p:spPr>
          <a:xfrm>
            <a:off x="9062570" y="2476048"/>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Rectangle: Rounded Corners 45">
            <a:hlinkClick r:id="" action="ppaction://noaction">
              <a:snd r:embed="rId15" name="T3_W9_7.19.wav"/>
            </a:hlinkClick>
            <a:extLst>
              <a:ext uri="{FF2B5EF4-FFF2-40B4-BE49-F238E27FC236}">
                <a16:creationId xmlns:a16="http://schemas.microsoft.com/office/drawing/2014/main" id="{67B9A75F-EB63-EF46-A222-1220F10D6F2C}"/>
              </a:ext>
            </a:extLst>
          </p:cNvPr>
          <p:cNvSpPr/>
          <p:nvPr/>
        </p:nvSpPr>
        <p:spPr>
          <a:xfrm>
            <a:off x="10425276" y="5040499"/>
            <a:ext cx="1504950" cy="514003"/>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7" name="Rectangle: Rounded Corners 46">
            <a:hlinkClick r:id="" action="ppaction://noaction">
              <a:snd r:embed="rId16" name="T3_W9_7.18.wav"/>
            </a:hlinkClick>
            <a:extLst>
              <a:ext uri="{FF2B5EF4-FFF2-40B4-BE49-F238E27FC236}">
                <a16:creationId xmlns:a16="http://schemas.microsoft.com/office/drawing/2014/main" id="{FF05793D-EEBF-D1D2-2D67-1BF01773129A}"/>
              </a:ext>
            </a:extLst>
          </p:cNvPr>
          <p:cNvSpPr/>
          <p:nvPr/>
        </p:nvSpPr>
        <p:spPr>
          <a:xfrm>
            <a:off x="8702933" y="4933817"/>
            <a:ext cx="1504950"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heißt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48" name="Rectangle: Rounded Corners 47">
            <a:hlinkClick r:id="" action="ppaction://noaction">
              <a:snd r:embed="rId3" name="T3_W9_7.3.wav"/>
            </a:hlinkClick>
            <a:extLst>
              <a:ext uri="{FF2B5EF4-FFF2-40B4-BE49-F238E27FC236}">
                <a16:creationId xmlns:a16="http://schemas.microsoft.com/office/drawing/2014/main" id="{F2AF63A6-152E-0286-A90F-967D1752FE5B}"/>
              </a:ext>
            </a:extLst>
          </p:cNvPr>
          <p:cNvSpPr/>
          <p:nvPr/>
        </p:nvSpPr>
        <p:spPr>
          <a:xfrm>
            <a:off x="7138843" y="3664481"/>
            <a:ext cx="1504950"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49" name="Rectangle: Rounded Corners 48">
            <a:hlinkClick r:id="" action="ppaction://noaction">
              <a:snd r:embed="rId17" name="T3_W9_7.15.wav"/>
            </a:hlinkClick>
            <a:extLst>
              <a:ext uri="{FF2B5EF4-FFF2-40B4-BE49-F238E27FC236}">
                <a16:creationId xmlns:a16="http://schemas.microsoft.com/office/drawing/2014/main" id="{1501B012-D422-C212-F4AB-DB01ABBBC996}"/>
              </a:ext>
            </a:extLst>
          </p:cNvPr>
          <p:cNvSpPr/>
          <p:nvPr/>
        </p:nvSpPr>
        <p:spPr>
          <a:xfrm>
            <a:off x="261774" y="4933817"/>
            <a:ext cx="219372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hast 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Pläne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Rectangle: Rounded Corners 49">
            <a:hlinkClick r:id="" action="ppaction://noaction">
              <a:snd r:embed="rId18" name="T3_W9_7.12.wav"/>
            </a:hlinkClick>
            <a:extLst>
              <a:ext uri="{FF2B5EF4-FFF2-40B4-BE49-F238E27FC236}">
                <a16:creationId xmlns:a16="http://schemas.microsoft.com/office/drawing/2014/main" id="{28C5C00E-60F1-711F-FAB2-7B90A70D004D}"/>
              </a:ext>
            </a:extLst>
          </p:cNvPr>
          <p:cNvSpPr/>
          <p:nvPr/>
        </p:nvSpPr>
        <p:spPr>
          <a:xfrm>
            <a:off x="2071409" y="3659343"/>
            <a:ext cx="219372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wohnst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51" name="Rectangle: Rounded Corners 50">
            <a:hlinkClick r:id="" action="ppaction://noaction">
              <a:snd r:embed="rId19" name="T3_W9_7.13.wav"/>
            </a:hlinkClick>
            <a:extLst>
              <a:ext uri="{FF2B5EF4-FFF2-40B4-BE49-F238E27FC236}">
                <a16:creationId xmlns:a16="http://schemas.microsoft.com/office/drawing/2014/main" id="{8E556788-BFB1-E63D-557E-BEDC8526A0EB}"/>
              </a:ext>
            </a:extLst>
          </p:cNvPr>
          <p:cNvSpPr/>
          <p:nvPr/>
        </p:nvSpPr>
        <p:spPr>
          <a:xfrm>
            <a:off x="4438456" y="3669620"/>
            <a:ext cx="252706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Lieblingsspiel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Rectangle: Rounded Corners 51">
            <a:hlinkClick r:id="" action="ppaction://noaction">
              <a:snd r:embed="rId20" name="T3_W9_7.14.wav"/>
            </a:hlinkClick>
            <a:extLst>
              <a:ext uri="{FF2B5EF4-FFF2-40B4-BE49-F238E27FC236}">
                <a16:creationId xmlns:a16="http://schemas.microsoft.com/office/drawing/2014/main" id="{0EE5752D-8BB9-0841-0F5D-54DE4F6F3459}"/>
              </a:ext>
            </a:extLst>
          </p:cNvPr>
          <p:cNvSpPr/>
          <p:nvPr/>
        </p:nvSpPr>
        <p:spPr>
          <a:xfrm>
            <a:off x="8817119" y="3661912"/>
            <a:ext cx="3113107"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Lieblingsspieler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p>
        </p:txBody>
      </p:sp>
      <p:sp>
        <p:nvSpPr>
          <p:cNvPr id="53" name="Rectangle: Rounded Corners 52">
            <a:hlinkClick r:id="" action="ppaction://noaction">
              <a:snd r:embed="rId21" name="T3_W9_7.17.wav"/>
            </a:hlinkClick>
            <a:extLst>
              <a:ext uri="{FF2B5EF4-FFF2-40B4-BE49-F238E27FC236}">
                <a16:creationId xmlns:a16="http://schemas.microsoft.com/office/drawing/2014/main" id="{2B12AC03-8307-35E5-618B-78AD19D8803F}"/>
              </a:ext>
            </a:extLst>
          </p:cNvPr>
          <p:cNvSpPr/>
          <p:nvPr/>
        </p:nvSpPr>
        <p:spPr>
          <a:xfrm>
            <a:off x="6256625" y="4935934"/>
            <a:ext cx="2228916" cy="895393"/>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morgen?</a:t>
            </a:r>
          </a:p>
        </p:txBody>
      </p:sp>
      <p:sp>
        <p:nvSpPr>
          <p:cNvPr id="54" name="Rectangle: Rounded Corners 53">
            <a:hlinkClick r:id="" action="ppaction://noaction">
              <a:snd r:embed="rId22" name="T3_W9_7.16.wav"/>
            </a:hlinkClick>
            <a:extLst>
              <a:ext uri="{FF2B5EF4-FFF2-40B4-BE49-F238E27FC236}">
                <a16:creationId xmlns:a16="http://schemas.microsoft.com/office/drawing/2014/main" id="{3861BA7D-8E17-9271-E56E-0FE557AEAAF5}"/>
              </a:ext>
            </a:extLst>
          </p:cNvPr>
          <p:cNvSpPr/>
          <p:nvPr/>
        </p:nvSpPr>
        <p:spPr>
          <a:xfrm>
            <a:off x="2672890" y="4935934"/>
            <a:ext cx="3366343" cy="895393"/>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sonntags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5" name="Rectangle: Rounded Corners 54">
            <a:hlinkClick r:id="" action="ppaction://noaction">
              <a:snd r:embed="rId23" name="T3_W9_7.11.wav"/>
            </a:hlinkClick>
            <a:extLst>
              <a:ext uri="{FF2B5EF4-FFF2-40B4-BE49-F238E27FC236}">
                <a16:creationId xmlns:a16="http://schemas.microsoft.com/office/drawing/2014/main" id="{218602B8-3865-11D2-C84F-959FD1731D7E}"/>
              </a:ext>
            </a:extLst>
          </p:cNvPr>
          <p:cNvSpPr/>
          <p:nvPr/>
        </p:nvSpPr>
        <p:spPr>
          <a:xfrm>
            <a:off x="261774" y="3667050"/>
            <a:ext cx="1636311"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Rectangle: Rounded Corners 55">
            <a:extLst>
              <a:ext uri="{FF2B5EF4-FFF2-40B4-BE49-F238E27FC236}">
                <a16:creationId xmlns:a16="http://schemas.microsoft.com/office/drawing/2014/main" id="{586CD1BE-832D-4FC6-7DE2-B51691AC624A}"/>
              </a:ext>
            </a:extLst>
          </p:cNvPr>
          <p:cNvSpPr/>
          <p:nvPr/>
        </p:nvSpPr>
        <p:spPr>
          <a:xfrm>
            <a:off x="7013964" y="2402158"/>
            <a:ext cx="1801091" cy="68349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Rounded Corners 56">
            <a:extLst>
              <a:ext uri="{FF2B5EF4-FFF2-40B4-BE49-F238E27FC236}">
                <a16:creationId xmlns:a16="http://schemas.microsoft.com/office/drawing/2014/main" id="{E50A42D7-997A-520A-6B86-29E3D94A7B17}"/>
              </a:ext>
            </a:extLst>
          </p:cNvPr>
          <p:cNvSpPr/>
          <p:nvPr/>
        </p:nvSpPr>
        <p:spPr>
          <a:xfrm>
            <a:off x="7076057" y="3604562"/>
            <a:ext cx="1653020" cy="1022295"/>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artoon of a person&#10;&#10;Description automatically generated">
            <a:extLst>
              <a:ext uri="{FF2B5EF4-FFF2-40B4-BE49-F238E27FC236}">
                <a16:creationId xmlns:a16="http://schemas.microsoft.com/office/drawing/2014/main" id="{3B287F32-BD64-6C93-3892-FDFB63DDA89F}"/>
              </a:ext>
            </a:extLst>
          </p:cNvPr>
          <p:cNvPicPr>
            <a:picLocks noChangeAspect="1"/>
          </p:cNvPicPr>
          <p:nvPr/>
        </p:nvPicPr>
        <p:blipFill rotWithShape="1">
          <a:blip r:embed="rId24">
            <a:extLst>
              <a:ext uri="{28A0092B-C50C-407E-A947-70E740481C1C}">
                <a14:useLocalDpi xmlns:a14="http://schemas.microsoft.com/office/drawing/2010/main" val="0"/>
              </a:ext>
            </a:extLst>
          </a:blip>
          <a:srcRect b="18111"/>
          <a:stretch/>
        </p:blipFill>
        <p:spPr>
          <a:xfrm>
            <a:off x="3251832" y="1130342"/>
            <a:ext cx="889962" cy="888834"/>
          </a:xfrm>
          <a:prstGeom prst="rect">
            <a:avLst/>
          </a:prstGeom>
        </p:spPr>
      </p:pic>
      <p:pic>
        <p:nvPicPr>
          <p:cNvPr id="6" name="Picture 5">
            <a:extLst>
              <a:ext uri="{FF2B5EF4-FFF2-40B4-BE49-F238E27FC236}">
                <a16:creationId xmlns:a16="http://schemas.microsoft.com/office/drawing/2014/main" id="{B19516DC-4F06-ED64-AB40-CB96808B87C6}"/>
              </a:ext>
            </a:extLst>
          </p:cNvPr>
          <p:cNvPicPr>
            <a:picLocks noChangeAspect="1"/>
          </p:cNvPicPr>
          <p:nvPr/>
        </p:nvPicPr>
        <p:blipFill rotWithShape="1">
          <a:blip r:embed="rId25">
            <a:extLst>
              <a:ext uri="{28A0092B-C50C-407E-A947-70E740481C1C}">
                <a14:useLocalDpi xmlns:a14="http://schemas.microsoft.com/office/drawing/2010/main" val="0"/>
              </a:ext>
            </a:extLst>
          </a:blip>
          <a:srcRect b="44288"/>
          <a:stretch/>
        </p:blipFill>
        <p:spPr>
          <a:xfrm>
            <a:off x="2079663" y="937470"/>
            <a:ext cx="1081490" cy="1093841"/>
          </a:xfrm>
          <a:prstGeom prst="rect">
            <a:avLst/>
          </a:prstGeom>
        </p:spPr>
      </p:pic>
      <p:pic>
        <p:nvPicPr>
          <p:cNvPr id="7" name="Picture 6">
            <a:extLst>
              <a:ext uri="{FF2B5EF4-FFF2-40B4-BE49-F238E27FC236}">
                <a16:creationId xmlns:a16="http://schemas.microsoft.com/office/drawing/2014/main" id="{742BF5B6-0508-9162-4DD9-5782268C08BC}"/>
              </a:ext>
            </a:extLst>
          </p:cNvPr>
          <p:cNvPicPr>
            <a:picLocks noChangeAspect="1"/>
          </p:cNvPicPr>
          <p:nvPr/>
        </p:nvPicPr>
        <p:blipFill rotWithShape="1">
          <a:blip r:embed="rId25">
            <a:extLst>
              <a:ext uri="{28A0092B-C50C-407E-A947-70E740481C1C}">
                <a14:useLocalDpi xmlns:a14="http://schemas.microsoft.com/office/drawing/2010/main" val="0"/>
              </a:ext>
            </a:extLst>
          </a:blip>
          <a:srcRect b="44288"/>
          <a:stretch/>
        </p:blipFill>
        <p:spPr>
          <a:xfrm>
            <a:off x="6631057" y="893178"/>
            <a:ext cx="1081490" cy="1093841"/>
          </a:xfrm>
          <a:prstGeom prst="rect">
            <a:avLst/>
          </a:prstGeom>
        </p:spPr>
      </p:pic>
      <p:sp>
        <p:nvSpPr>
          <p:cNvPr id="3" name="Title 1">
            <a:hlinkClick r:id="" action="ppaction://noaction">
              <a:snd r:embed="rId26" name="T3_W9_7.1.wav"/>
            </a:hlinkClick>
            <a:extLst>
              <a:ext uri="{FF2B5EF4-FFF2-40B4-BE49-F238E27FC236}">
                <a16:creationId xmlns:a16="http://schemas.microsoft.com/office/drawing/2014/main" id="{CF953654-4007-0133-A9BE-BBD3C1815A89}"/>
              </a:ext>
            </a:extLst>
          </p:cNvPr>
          <p:cNvSpPr txBox="1">
            <a:spLocks/>
          </p:cNvSpPr>
          <p:nvPr/>
        </p:nvSpPr>
        <p:spPr>
          <a:xfrm>
            <a:off x="202246" y="192065"/>
            <a:ext cx="4181657" cy="4069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2900" b="1" dirty="0" err="1">
                <a:solidFill>
                  <a:srgbClr val="002060"/>
                </a:solidFill>
                <a:latin typeface="Century Gothic" panose="020B0502020202020204" pitchFamily="34" charset="0"/>
                <a:cs typeface="Arial"/>
                <a:sym typeface="Arial"/>
              </a:rPr>
              <a:t>Fragen</a:t>
            </a:r>
            <a:r>
              <a:rPr lang="es-AR" sz="2900" b="1" dirty="0">
                <a:solidFill>
                  <a:srgbClr val="002060"/>
                </a:solidFill>
                <a:latin typeface="Century Gothic" panose="020B0502020202020204" pitchFamily="34" charset="0"/>
                <a:cs typeface="Arial"/>
                <a:sym typeface="Arial"/>
              </a:rPr>
              <a:t> und </a:t>
            </a:r>
            <a:r>
              <a:rPr lang="es-AR" sz="2900" b="1" dirty="0" err="1">
                <a:solidFill>
                  <a:srgbClr val="002060"/>
                </a:solidFill>
                <a:latin typeface="Century Gothic" panose="020B0502020202020204" pitchFamily="34" charset="0"/>
                <a:cs typeface="Arial"/>
                <a:sym typeface="Arial"/>
              </a:rPr>
              <a:t>Antworten</a:t>
            </a:r>
            <a:endParaRPr lang="en-GB" sz="2900" dirty="0"/>
          </a:p>
        </p:txBody>
      </p:sp>
    </p:spTree>
    <p:extLst>
      <p:ext uri="{BB962C8B-B14F-4D97-AF65-F5344CB8AC3E}">
        <p14:creationId xmlns:p14="http://schemas.microsoft.com/office/powerpoint/2010/main" val="405799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9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9_7.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9_7.5.wav"/>
                                        </p:tgtEl>
                                      </p:cMediaNode>
                                    </p:audio>
                                  </p:sub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9" grpId="0"/>
      <p:bldP spid="56" grpId="0" animBg="1"/>
      <p:bldP spid="56" grpId="1" animBg="1"/>
      <p:bldP spid="57" grpId="0" animBg="1"/>
      <p:bldP spid="5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999</TotalTime>
  <Words>1791</Words>
  <Application>Microsoft Office PowerPoint</Application>
  <PresentationFormat>Widescreen</PresentationFormat>
  <Paragraphs>306</Paragraphs>
  <Slides>8</Slides>
  <Notes>8</Notes>
  <HiddenSlides>0</HiddenSlides>
  <MMClips>0</MMClips>
  <ScaleCrop>false</ScaleCrop>
  <HeadingPairs>
    <vt:vector size="6" baseType="variant">
      <vt:variant>
        <vt:lpstr>Caratteri utilizzati</vt:lpstr>
      </vt:variant>
      <vt:variant>
        <vt:i4>9</vt:i4>
      </vt:variant>
      <vt:variant>
        <vt:lpstr>Tema</vt:lpstr>
      </vt:variant>
      <vt:variant>
        <vt:i4>2</vt:i4>
      </vt:variant>
      <vt:variant>
        <vt:lpstr>Titoli diapositive</vt:lpstr>
      </vt:variant>
      <vt:variant>
        <vt:i4>8</vt:i4>
      </vt:variant>
    </vt:vector>
  </HeadingPairs>
  <TitlesOfParts>
    <vt:vector size="19" baseType="lpstr">
      <vt:lpstr>MS Gothic</vt:lpstr>
      <vt:lpstr>Arial</vt:lpstr>
      <vt:lpstr>Calibri</vt:lpstr>
      <vt:lpstr>Calibri Light</vt:lpstr>
      <vt:lpstr>Century gothic</vt:lpstr>
      <vt:lpstr>Century gothic</vt:lpstr>
      <vt:lpstr>Modern Love</vt:lpstr>
      <vt:lpstr>Symbol</vt:lpstr>
      <vt:lpstr>Wingdings</vt:lpstr>
      <vt:lpstr>1_Office Theme</vt:lpstr>
      <vt:lpstr>Office Theme</vt:lpstr>
      <vt:lpstr>Talking about activities and events</vt:lpstr>
      <vt:lpstr>Presentazione standard di PowerPoint</vt:lpstr>
      <vt:lpstr>Presentazione standard di PowerPoint</vt:lpstr>
      <vt:lpstr>hören</vt:lpstr>
      <vt:lpstr>lesen</vt:lpstr>
      <vt:lpstr>lesen</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42</cp:revision>
  <dcterms:created xsi:type="dcterms:W3CDTF">2021-07-02T19:27:01Z</dcterms:created>
  <dcterms:modified xsi:type="dcterms:W3CDTF">2024-03-13T18:55:03Z</dcterms:modified>
</cp:coreProperties>
</file>