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</p:sldMasterIdLst>
  <p:notesMasterIdLst>
    <p:notesMasterId r:id="rId20"/>
  </p:notesMasterIdLst>
  <p:sldIdLst>
    <p:sldId id="275" r:id="rId3"/>
    <p:sldId id="1013" r:id="rId4"/>
    <p:sldId id="1014" r:id="rId5"/>
    <p:sldId id="998" r:id="rId6"/>
    <p:sldId id="1004" r:id="rId7"/>
    <p:sldId id="1008" r:id="rId8"/>
    <p:sldId id="1005" r:id="rId9"/>
    <p:sldId id="1006" r:id="rId10"/>
    <p:sldId id="300" r:id="rId11"/>
    <p:sldId id="1010" r:id="rId12"/>
    <p:sldId id="1011" r:id="rId13"/>
    <p:sldId id="1012" r:id="rId14"/>
    <p:sldId id="279" r:id="rId15"/>
    <p:sldId id="997" r:id="rId16"/>
    <p:sldId id="935" r:id="rId17"/>
    <p:sldId id="1000" r:id="rId18"/>
    <p:sldId id="9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A8"/>
    <a:srgbClr val="FFE279"/>
    <a:srgbClr val="FFECA7"/>
    <a:srgbClr val="FFF7D9"/>
    <a:srgbClr val="FFFCEF"/>
    <a:srgbClr val="FFFAE7"/>
    <a:srgbClr val="FFE68B"/>
    <a:srgbClr val="FFF0B9"/>
    <a:srgbClr val="FFD10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74956" autoAdjust="0"/>
  </p:normalViewPr>
  <p:slideViewPr>
    <p:cSldViewPr snapToGrid="0">
      <p:cViewPr varScale="1">
        <p:scale>
          <a:sx n="50" d="100"/>
          <a:sy n="50" d="100"/>
        </p:scale>
        <p:origin x="131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C14C8449-963D-48C7-A2E9-F58283120D3A}"/>
    <pc:docChg chg="undo custSel modSld">
      <pc:chgData name="Charlotte Moss" userId="17b589c9-cb67-41ed-a894-f82ca12b573d" providerId="ADAL" clId="{C14C8449-963D-48C7-A2E9-F58283120D3A}" dt="2024-02-06T15:51:59.806" v="17" actId="1076"/>
      <pc:docMkLst>
        <pc:docMk/>
      </pc:docMkLst>
      <pc:sldChg chg="modSp mod">
        <pc:chgData name="Charlotte Moss" userId="17b589c9-cb67-41ed-a894-f82ca12b573d" providerId="ADAL" clId="{C14C8449-963D-48C7-A2E9-F58283120D3A}" dt="2024-02-06T15:35:06.533" v="7" actId="6549"/>
        <pc:sldMkLst>
          <pc:docMk/>
          <pc:sldMk cId="4014773089" sldId="300"/>
        </pc:sldMkLst>
        <pc:spChg chg="mod">
          <ac:chgData name="Charlotte Moss" userId="17b589c9-cb67-41ed-a894-f82ca12b573d" providerId="ADAL" clId="{C14C8449-963D-48C7-A2E9-F58283120D3A}" dt="2024-02-06T15:35:06.533" v="7" actId="6549"/>
          <ac:spMkLst>
            <pc:docMk/>
            <pc:sldMk cId="4014773089" sldId="300"/>
            <ac:spMk id="25" creationId="{FB333842-EA84-1207-8EA0-B20358A27507}"/>
          </ac:spMkLst>
        </pc:spChg>
      </pc:sldChg>
      <pc:sldChg chg="modSp mod modNotesTx">
        <pc:chgData name="Charlotte Moss" userId="17b589c9-cb67-41ed-a894-f82ca12b573d" providerId="ADAL" clId="{C14C8449-963D-48C7-A2E9-F58283120D3A}" dt="2024-02-06T15:40:44.671" v="10" actId="20577"/>
        <pc:sldMkLst>
          <pc:docMk/>
          <pc:sldMk cId="1474163030" sldId="935"/>
        </pc:sldMkLst>
        <pc:graphicFrameChg chg="modGraphic">
          <ac:chgData name="Charlotte Moss" userId="17b589c9-cb67-41ed-a894-f82ca12b573d" providerId="ADAL" clId="{C14C8449-963D-48C7-A2E9-F58283120D3A}" dt="2024-02-06T15:40:44.671" v="10" actId="20577"/>
          <ac:graphicFrameMkLst>
            <pc:docMk/>
            <pc:sldMk cId="1474163030" sldId="935"/>
            <ac:graphicFrameMk id="6" creationId="{71782C29-4FB0-A1CD-C410-9DC27BE4FEBF}"/>
          </ac:graphicFrameMkLst>
        </pc:graphicFrameChg>
      </pc:sldChg>
      <pc:sldChg chg="modNotesTx">
        <pc:chgData name="Charlotte Moss" userId="17b589c9-cb67-41ed-a894-f82ca12b573d" providerId="ADAL" clId="{C14C8449-963D-48C7-A2E9-F58283120D3A}" dt="2024-02-06T15:38:31.801" v="8" actId="20577"/>
        <pc:sldMkLst>
          <pc:docMk/>
          <pc:sldMk cId="2855950996" sldId="997"/>
        </pc:sldMkLst>
      </pc:sldChg>
      <pc:sldChg chg="modNotesTx">
        <pc:chgData name="Charlotte Moss" userId="17b589c9-cb67-41ed-a894-f82ca12b573d" providerId="ADAL" clId="{C14C8449-963D-48C7-A2E9-F58283120D3A}" dt="2024-02-06T15:26:06.801" v="3" actId="20577"/>
        <pc:sldMkLst>
          <pc:docMk/>
          <pc:sldMk cId="2970190211" sldId="998"/>
        </pc:sldMkLst>
      </pc:sldChg>
      <pc:sldChg chg="modSp mod modNotesTx">
        <pc:chgData name="Charlotte Moss" userId="17b589c9-cb67-41ed-a894-f82ca12b573d" providerId="ADAL" clId="{C14C8449-963D-48C7-A2E9-F58283120D3A}" dt="2024-02-06T15:51:59.806" v="17" actId="1076"/>
        <pc:sldMkLst>
          <pc:docMk/>
          <pc:sldMk cId="2182270968" sldId="1000"/>
        </pc:sldMkLst>
        <pc:spChg chg="mod">
          <ac:chgData name="Charlotte Moss" userId="17b589c9-cb67-41ed-a894-f82ca12b573d" providerId="ADAL" clId="{C14C8449-963D-48C7-A2E9-F58283120D3A}" dt="2024-02-06T15:51:59.806" v="17" actId="1076"/>
          <ac:spMkLst>
            <pc:docMk/>
            <pc:sldMk cId="2182270968" sldId="1000"/>
            <ac:spMk id="44" creationId="{2471879B-3291-8B3B-04DC-1CDA37DA04F4}"/>
          </ac:spMkLst>
        </pc:spChg>
        <pc:graphicFrameChg chg="mod modGraphic">
          <ac:chgData name="Charlotte Moss" userId="17b589c9-cb67-41ed-a894-f82ca12b573d" providerId="ADAL" clId="{C14C8449-963D-48C7-A2E9-F58283120D3A}" dt="2024-02-06T15:51:56.482" v="16" actId="20577"/>
          <ac:graphicFrameMkLst>
            <pc:docMk/>
            <pc:sldMk cId="2182270968" sldId="1000"/>
            <ac:graphicFrameMk id="5" creationId="{C6398E9F-79CD-4BAD-B189-42283EE14EB0}"/>
          </ac:graphicFrameMkLst>
        </pc:graphicFrameChg>
      </pc:sldChg>
      <pc:sldChg chg="modNotesTx">
        <pc:chgData name="Charlotte Moss" userId="17b589c9-cb67-41ed-a894-f82ca12b573d" providerId="ADAL" clId="{C14C8449-963D-48C7-A2E9-F58283120D3A}" dt="2024-02-06T15:28:06.610" v="4" actId="20577"/>
        <pc:sldMkLst>
          <pc:docMk/>
          <pc:sldMk cId="2391686098" sldId="1004"/>
        </pc:sldMkLst>
      </pc:sldChg>
      <pc:sldChg chg="modNotesTx">
        <pc:chgData name="Charlotte Moss" userId="17b589c9-cb67-41ed-a894-f82ca12b573d" providerId="ADAL" clId="{C14C8449-963D-48C7-A2E9-F58283120D3A}" dt="2024-02-06T15:29:02.501" v="6" actId="20577"/>
        <pc:sldMkLst>
          <pc:docMk/>
          <pc:sldMk cId="1650338044" sldId="10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[v] vier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[200]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vergessen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[584]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Vater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[232]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positiv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[516]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viel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[56] 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Angst (vor)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[392]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Bein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[884]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Glück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[641]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Kopf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Prüfung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[1827]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Recht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Schmerzen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[1483]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Unfall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[1955]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froh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[1424]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krank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[1321] bitte [471] danke [877]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gehen [66] sein [3] Laden [1675] Museum [1078] Park [2141] Restaurant [1802] Schwimmbad [n/a] Schule [359] Stadt [204] Wohin? [1811]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2: </a:t>
            </a:r>
            <a:r>
              <a:rPr lang="en-GB" sz="11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benutzen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[1119] </a:t>
            </a:r>
            <a:r>
              <a:rPr lang="en-GB" sz="11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brauchen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[179] </a:t>
            </a:r>
            <a:r>
              <a:rPr lang="en-GB" sz="11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lernen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[288] </a:t>
            </a:r>
            <a:r>
              <a:rPr lang="en-GB" sz="11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machen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[58] </a:t>
            </a:r>
            <a:r>
              <a:rPr lang="en-GB" sz="11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singen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[1063] </a:t>
            </a:r>
            <a:r>
              <a:rPr lang="en-GB" sz="11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spielen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[205]  Computer [1252] </a:t>
            </a:r>
            <a:r>
              <a:rPr lang="en-GB" sz="11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Fußball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[1277] </a:t>
            </a:r>
            <a:r>
              <a:rPr lang="en-GB" sz="11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Opa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[2776] Song [3373] </a:t>
            </a:r>
            <a:r>
              <a:rPr lang="en-GB" sz="11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normalerweise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[2062] </a:t>
            </a:r>
            <a:r>
              <a:rPr lang="en-GB" sz="11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zu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1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Hause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[n/a] Revisit am + days of the week (am Montag) and adverbs (</a:t>
            </a:r>
            <a:r>
              <a:rPr lang="en-GB" sz="11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montags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[2/4]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vocabulary in context and practise reading skills.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meaning after each scene (four in total).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Translation: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Ronja would like to help.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Ronja: </a:t>
            </a: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! Please go slower! Gabriel is scared!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: What?! Why are you scared, Gabriel? Cycling is easy!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Vocabulary: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 dirty="0" err="1">
                <a:latin typeface="Arial"/>
              </a:rPr>
              <a:t>langsam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[526]</a:t>
            </a:r>
            <a:r>
              <a:rPr lang="en-GB" sz="1200" b="1" strike="noStrike" spc="-1" dirty="0">
                <a:latin typeface="Arial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043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[3/4]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vocabulary in context and practise reading skills.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meaning after each scene (four in total).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Translation:</a:t>
            </a:r>
          </a:p>
          <a:p>
            <a:pPr marL="127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Oh no! </a:t>
            </a: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 has an accident!</a:t>
            </a:r>
            <a:endParaRPr lang="en-GB" sz="1200" b="0" strike="noStrike" spc="-1" dirty="0">
              <a:latin typeface="Arial"/>
              <a:cs typeface="Arial"/>
            </a:endParaRPr>
          </a:p>
          <a:p>
            <a:pPr marL="127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: Ow!</a:t>
            </a:r>
            <a:endParaRPr lang="en-GB" sz="1200" b="0" strike="noStrike" spc="-1" dirty="0">
              <a:latin typeface="Arial"/>
              <a:cs typeface="Arial"/>
            </a:endParaRPr>
          </a:p>
          <a:p>
            <a:pPr marL="127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Gabriel: </a:t>
            </a: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! Is everything OK?</a:t>
            </a:r>
            <a:endParaRPr lang="en-GB" sz="1200" b="0" strike="noStrike" spc="-1" dirty="0">
              <a:latin typeface="Arial"/>
              <a:cs typeface="Arial"/>
            </a:endParaRPr>
          </a:p>
          <a:p>
            <a:pPr marL="1270">
              <a:buClr>
                <a:srgbClr val="002060"/>
              </a:buClr>
              <a:buFont typeface="Century Gothic"/>
              <a:defRPr/>
            </a:pP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: No...my leg! </a:t>
            </a:r>
            <a:r>
              <a:rPr lang="en-GB" spc="-1" dirty="0">
                <a:latin typeface="Arial"/>
              </a:rPr>
              <a:t>I'm in </a:t>
            </a:r>
            <a:r>
              <a:rPr lang="en-GB" sz="1200" b="0" strike="noStrike" spc="-1" dirty="0">
                <a:latin typeface="Arial"/>
              </a:rPr>
              <a:t>pain</a:t>
            </a:r>
            <a:r>
              <a:rPr lang="en-GB" spc="-1" dirty="0">
                <a:latin typeface="Arial"/>
              </a:rPr>
              <a:t>!</a:t>
            </a:r>
          </a:p>
          <a:p>
            <a:pPr marL="1270">
              <a:buClr>
                <a:srgbClr val="002060"/>
              </a:buClr>
              <a:buFont typeface="Century Gothic"/>
              <a:defRPr/>
            </a:pPr>
            <a:r>
              <a:rPr lang="en-GB" sz="1200" b="0" strike="noStrike" spc="-1" dirty="0">
                <a:latin typeface="Arial"/>
              </a:rPr>
              <a:t>Ronja: Mum! Dad! We need help!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635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Vocabuarly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:</a:t>
            </a:r>
            <a:endParaRPr lang="en-GB" sz="1200" b="1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GB" sz="1200" b="1" strike="noStrike" spc="-1" dirty="0">
                <a:latin typeface="Arial"/>
              </a:rPr>
              <a:t>aua </a:t>
            </a:r>
            <a:r>
              <a:rPr lang="en-GB" sz="1200" b="0" strike="noStrike" spc="-1" dirty="0">
                <a:latin typeface="Arial"/>
              </a:rPr>
              <a:t>[N/A]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1" strike="noStrike" spc="-1" dirty="0" err="1">
                <a:latin typeface="Arial"/>
              </a:rPr>
              <a:t>Hilfe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[481]</a:t>
            </a:r>
            <a:r>
              <a:rPr lang="en-GB" b="1" spc="-1" dirty="0">
                <a:latin typeface="Arial"/>
              </a:rPr>
              <a:t> </a:t>
            </a: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81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[4/4]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vocabulary in context and practise reading skills.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meaning after each scene (four in total).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Translation: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Leonie comes / is coming.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Leonie: Is everything OK? Oh, you poor thing. Show me your leg, </a:t>
            </a: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Leonie: Hmm...OK. That’s not so bad. Come on, we’re going home (now).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Ronja: You’re lucky, </a:t>
            </a: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 (literally: You have luck)! Am I glad!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Vocabulary: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Armer </a:t>
            </a:r>
            <a:r>
              <a:rPr lang="en-GB" sz="1200" b="0" strike="noStrike" spc="-1" dirty="0">
                <a:latin typeface="Arial"/>
              </a:rPr>
              <a:t>[N/A]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1" strike="noStrike" spc="-1" dirty="0" err="1">
                <a:latin typeface="Arial"/>
              </a:rPr>
              <a:t>zeigen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[136]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1" strike="noStrike" spc="-1" dirty="0" err="1">
                <a:latin typeface="Arial"/>
              </a:rPr>
              <a:t>schlimm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[762]</a:t>
            </a:r>
            <a:r>
              <a:rPr lang="en-GB" sz="1200" b="1" strike="noStrike" spc="-1" dirty="0">
                <a:latin typeface="Arial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8489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</a:t>
            </a:r>
            <a:r>
              <a:rPr lang="en-GB" dirty="0"/>
              <a:t>: 3 minutes</a:t>
            </a:r>
          </a:p>
          <a:p>
            <a:endParaRPr lang="en-GB" b="1" dirty="0"/>
          </a:p>
          <a:p>
            <a:r>
              <a:rPr lang="en-GB" b="1" dirty="0"/>
              <a:t>Aim</a:t>
            </a:r>
            <a:r>
              <a:rPr lang="en-GB" dirty="0"/>
              <a:t>: to revisit the present tense of the irregular verb sein verbs in the present tense.</a:t>
            </a:r>
          </a:p>
          <a:p>
            <a:endParaRPr lang="en-GB" b="1" dirty="0"/>
          </a:p>
          <a:p>
            <a:r>
              <a:rPr lang="en-GB" b="1" dirty="0"/>
              <a:t>Procedure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Click to present the information step by step.</a:t>
            </a:r>
          </a:p>
          <a:p>
            <a:r>
              <a:rPr lang="en-GB" dirty="0"/>
              <a:t>2. Elicit the German forms of the verbs from students.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</a:t>
            </a:r>
            <a:r>
              <a:rPr lang="en-GB" dirty="0"/>
              <a:t>: 3 minutes</a:t>
            </a:r>
          </a:p>
          <a:p>
            <a:endParaRPr lang="en-GB" b="1" dirty="0"/>
          </a:p>
          <a:p>
            <a:r>
              <a:rPr lang="en-GB" b="1" dirty="0"/>
              <a:t>Aim</a:t>
            </a:r>
            <a:r>
              <a:rPr lang="en-GB" dirty="0"/>
              <a:t>: to revisit the present tense of the irregular verb </a:t>
            </a:r>
            <a:r>
              <a:rPr lang="en-GB" dirty="0" err="1"/>
              <a:t>haben</a:t>
            </a:r>
            <a:r>
              <a:rPr lang="en-GB" dirty="0"/>
              <a:t> in the present tense, and to introduce the new idea that </a:t>
            </a:r>
            <a:r>
              <a:rPr lang="en-GB" dirty="0" err="1"/>
              <a:t>haben</a:t>
            </a:r>
            <a:r>
              <a:rPr lang="en-GB" dirty="0"/>
              <a:t> can sometimes also mean ‘to be’.</a:t>
            </a:r>
          </a:p>
          <a:p>
            <a:endParaRPr lang="en-GB" b="1" dirty="0"/>
          </a:p>
          <a:p>
            <a:r>
              <a:rPr lang="en-GB" b="1" dirty="0"/>
              <a:t>Procedure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Click to present the information step by step.</a:t>
            </a:r>
          </a:p>
          <a:p>
            <a:r>
              <a:rPr lang="en-GB" dirty="0"/>
              <a:t>2. Elicit the German forms of the verbs from students.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9693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decide whether the meaning is ‘be’ or ‘have’, and to recognise the meanings of different parts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context: Gabriel is sending text messages from his trip with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Ronja.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extract the following information form the chat boxes: who is the message about (grammatical person), is the meaning ‘be’ or ‘have’, and what is the message about.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answers, then click to reveal the answers in the table on the right.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Vocabulary: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oder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[35]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noch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[33]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506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continue the task, switching to the listening modality.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Explain that this is the same task, only now pupils have to listen rather than to extract the answers.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on the audio buttons to play the recordings. Pupils listen out for the three pieces of information.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Elicit the answers.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Click to reveal the answers in turn.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(Ronja) Hallo Mama.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sind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krank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(Leonie) Ach,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habt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Schmerzen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(Ronja) Ja,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hat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Schmerzen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(Ronja) Und ich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habe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Kopfschmerzen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(Leonie)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Habt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genug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Wasser?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(Ronja) Hmm...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nein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. Ich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frage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Herrn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Weber. </a:t>
            </a:r>
            <a:r>
              <a:rPr lang="en-GB" spc="-1" dirty="0" err="1">
                <a:solidFill>
                  <a:srgbClr val="000000"/>
                </a:solidFill>
                <a:latin typeface="Arial"/>
              </a:rPr>
              <a:t>Herrn</a:t>
            </a:r>
            <a:r>
              <a:rPr lang="en-GB" spc="-1" dirty="0">
                <a:solidFill>
                  <a:srgbClr val="000000"/>
                </a:solidFill>
                <a:latin typeface="Arial"/>
              </a:rPr>
              <a:t> Weber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Gläser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Wasser? Danke!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(Leonie) Also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bleibt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in der Schule,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ja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? (Ronja) OK, Mama. Du hast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recht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Vocabulary: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 dirty="0" err="1">
                <a:latin typeface="Arial"/>
              </a:rPr>
              <a:t>telefonieren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[3156]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1" strike="noStrike" spc="-1" dirty="0" err="1">
                <a:latin typeface="Arial"/>
              </a:rPr>
              <a:t>genug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[498]</a:t>
            </a:r>
            <a:r>
              <a:rPr lang="en-GB" sz="1200" b="1" strike="noStrike" spc="-1" dirty="0">
                <a:latin typeface="Arial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528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[v].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vier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vier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vier’ </a:t>
            </a:r>
            <a:r>
              <a:rPr lang="fr-FR" b="0" baseline="0" dirty="0" err="1"/>
              <a:t>might</a:t>
            </a:r>
            <a:r>
              <a:rPr lang="fr-FR" b="0" baseline="0" dirty="0"/>
              <a:t> </a:t>
            </a:r>
            <a:r>
              <a:rPr lang="fr-FR" b="0" baseline="0" dirty="0" err="1"/>
              <a:t>be</a:t>
            </a:r>
            <a:r>
              <a:rPr lang="fr-FR" b="0" baseline="0" dirty="0"/>
              <a:t> to </a:t>
            </a:r>
            <a:r>
              <a:rPr lang="fr-FR" b="0" baseline="0" dirty="0" err="1"/>
              <a:t>hold</a:t>
            </a:r>
            <a:r>
              <a:rPr lang="fr-FR" b="0" baseline="0" dirty="0"/>
              <a:t> 4 </a:t>
            </a:r>
            <a:r>
              <a:rPr lang="fr-FR" b="0" baseline="0" dirty="0" err="1"/>
              <a:t>fingers</a:t>
            </a:r>
            <a:r>
              <a:rPr lang="fr-FR" b="0" baseline="0" dirty="0"/>
              <a:t> up.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[v].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vier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vier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vier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[200]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vergessen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[584]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Vater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[232]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positiv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[516]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viel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[56]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aural recognition of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[V]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contrasting it with the SSC [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]; to practise transcription of individual unknown words.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Pupils turn away from the board. </a:t>
            </a:r>
          </a:p>
          <a:p>
            <a:pPr marL="228600" indent="-228600">
              <a:buAutoNum type="arabicPeriod"/>
            </a:pPr>
            <a:r>
              <a:rPr lang="en-GB" dirty="0"/>
              <a:t>Click to bring up the written version of the words and the symbols.</a:t>
            </a:r>
          </a:p>
          <a:p>
            <a:pPr marL="228600" indent="-228600">
              <a:buAutoNum type="arabicPeriod"/>
            </a:pPr>
            <a:r>
              <a:rPr lang="en-GB" dirty="0"/>
              <a:t>Pupils write down numbers 1-8.</a:t>
            </a:r>
          </a:p>
          <a:p>
            <a:pPr marL="228600" indent="-228600">
              <a:buAutoNum type="arabicPeriod"/>
            </a:pPr>
            <a:r>
              <a:rPr lang="en-GB" dirty="0"/>
              <a:t>Play the audio by clicking the buttons 1-8.</a:t>
            </a:r>
          </a:p>
          <a:p>
            <a:pPr marL="228600" indent="-228600">
              <a:buAutoNum type="arabicPeriod"/>
            </a:pPr>
            <a:r>
              <a:rPr lang="en-GB" dirty="0"/>
              <a:t>Pupils try to transcribe the word they hear, paying particular attention to [v] or [w]. </a:t>
            </a:r>
          </a:p>
          <a:p>
            <a:pPr marL="228600" indent="-228600">
              <a:buAutoNum type="arabicPeriod"/>
            </a:pPr>
            <a:r>
              <a:rPr lang="en-GB" dirty="0"/>
              <a:t>Pupils turn back round again and check their answers. </a:t>
            </a:r>
          </a:p>
          <a:p>
            <a:pPr marL="228600" indent="-228600">
              <a:buAutoNum type="arabicPeriod"/>
            </a:pPr>
            <a:r>
              <a:rPr lang="en-GB" dirty="0"/>
              <a:t>Click to reveal each German word, a picture, and click to reveal the English meanings (remembering that these are unknown words).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dirty="0"/>
              <a:t>der </a:t>
            </a:r>
            <a:r>
              <a:rPr lang="en-GB" dirty="0" err="1"/>
              <a:t>Witz</a:t>
            </a:r>
            <a:endParaRPr lang="en-GB" dirty="0"/>
          </a:p>
          <a:p>
            <a:r>
              <a:rPr lang="en-GB" dirty="0" err="1"/>
              <a:t>weich</a:t>
            </a:r>
            <a:endParaRPr lang="en-GB" dirty="0"/>
          </a:p>
          <a:p>
            <a:r>
              <a:rPr lang="en-GB" dirty="0" err="1"/>
              <a:t>negativ</a:t>
            </a:r>
            <a:endParaRPr lang="en-GB" dirty="0"/>
          </a:p>
          <a:p>
            <a:r>
              <a:rPr lang="en-GB" dirty="0"/>
              <a:t>die Wolke</a:t>
            </a:r>
          </a:p>
          <a:p>
            <a:r>
              <a:rPr lang="en-GB" dirty="0" err="1"/>
              <a:t>versprechen</a:t>
            </a:r>
            <a:endParaRPr lang="en-GB" dirty="0"/>
          </a:p>
          <a:p>
            <a:r>
              <a:rPr lang="en-GB" dirty="0" err="1"/>
              <a:t>verletzen</a:t>
            </a:r>
            <a:endParaRPr lang="en-GB" dirty="0"/>
          </a:p>
          <a:p>
            <a:r>
              <a:rPr lang="en-GB" dirty="0"/>
              <a:t>das </a:t>
            </a:r>
            <a:r>
              <a:rPr lang="en-GB" dirty="0" err="1"/>
              <a:t>Netzwerk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Word frequency: </a:t>
            </a:r>
          </a:p>
          <a:p>
            <a:r>
              <a:rPr lang="en-GB" b="1" dirty="0" err="1"/>
              <a:t>Witz</a:t>
            </a:r>
            <a:r>
              <a:rPr lang="en-GB" b="1" dirty="0"/>
              <a:t> </a:t>
            </a:r>
            <a:r>
              <a:rPr lang="en-GB" b="0" dirty="0"/>
              <a:t>[2228] </a:t>
            </a:r>
            <a:r>
              <a:rPr lang="en-GB" b="1" dirty="0" err="1"/>
              <a:t>weich</a:t>
            </a:r>
            <a:r>
              <a:rPr lang="en-GB" b="1" dirty="0"/>
              <a:t> </a:t>
            </a:r>
            <a:r>
              <a:rPr lang="en-GB" b="0" dirty="0"/>
              <a:t>[2201] </a:t>
            </a:r>
            <a:r>
              <a:rPr lang="en-GB" b="1" dirty="0" err="1"/>
              <a:t>negativ</a:t>
            </a:r>
            <a:r>
              <a:rPr lang="en-GB" b="0" dirty="0"/>
              <a:t> [817] </a:t>
            </a:r>
            <a:r>
              <a:rPr lang="en-GB" b="1" dirty="0"/>
              <a:t>Wolke </a:t>
            </a:r>
            <a:r>
              <a:rPr lang="en-GB" b="0" dirty="0"/>
              <a:t>[2114] </a:t>
            </a:r>
            <a:r>
              <a:rPr lang="en-GB" b="1" dirty="0" err="1"/>
              <a:t>versprechen</a:t>
            </a:r>
            <a:r>
              <a:rPr lang="en-GB" b="1" dirty="0"/>
              <a:t> </a:t>
            </a:r>
            <a:r>
              <a:rPr lang="en-GB" b="0" dirty="0"/>
              <a:t>[1056] </a:t>
            </a:r>
            <a:r>
              <a:rPr lang="en-GB" b="1" dirty="0" err="1"/>
              <a:t>verletzen</a:t>
            </a:r>
            <a:r>
              <a:rPr lang="en-GB" b="0" dirty="0"/>
              <a:t> [1096] </a:t>
            </a:r>
            <a:r>
              <a:rPr lang="en-GB" b="1" dirty="0" err="1"/>
              <a:t>Netzwerk</a:t>
            </a:r>
            <a:r>
              <a:rPr lang="en-GB" b="1" dirty="0"/>
              <a:t> </a:t>
            </a:r>
            <a:r>
              <a:rPr lang="en-GB" b="0" dirty="0"/>
              <a:t>[2168]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[1/4]</a:t>
            </a:r>
          </a:p>
          <a:p>
            <a:endParaRPr lang="en-US" b="1" dirty="0"/>
          </a:p>
          <a:p>
            <a:r>
              <a:rPr lang="en-US" b="1" dirty="0"/>
              <a:t>Timing: </a:t>
            </a:r>
            <a:r>
              <a:rPr lang="en-US" b="0" i="0" dirty="0"/>
              <a:t>8 minutes (four slides)</a:t>
            </a:r>
          </a:p>
          <a:p>
            <a:endParaRPr lang="en-US" b="0" i="0" dirty="0"/>
          </a:p>
          <a:p>
            <a:r>
              <a:rPr lang="en-US" b="1" i="0" dirty="0"/>
              <a:t>Aim: </a:t>
            </a:r>
            <a:r>
              <a:rPr lang="en-US" b="0" i="0" dirty="0"/>
              <a:t>to introduce new vocabulary.</a:t>
            </a:r>
            <a:endParaRPr lang="en-US" b="0" i="0" baseline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</a:t>
            </a:r>
            <a:br>
              <a:rPr lang="en-GB" b="1" dirty="0"/>
            </a:br>
            <a:r>
              <a:rPr lang="en-GB" b="1" dirty="0"/>
              <a:t>1. </a:t>
            </a:r>
            <a:r>
              <a:rPr lang="en-GB" dirty="0"/>
              <a:t>Pupils</a:t>
            </a:r>
            <a:r>
              <a:rPr lang="en-GB" baseline="0" dirty="0"/>
              <a:t> either work by themselves or in pairs, reading out the words and recapping their English meaning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2</a:t>
            </a:r>
            <a:r>
              <a:rPr lang="en-GB" baseline="0" dirty="0"/>
              <a:t>. Teachers elicit pronunciation from pupils, chorally.  In the audio version, click on each word to hear it pronounced (1 minute).</a:t>
            </a:r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Then, on the next slide, students try to recall the English orally (chorally), looking at the German (1 minute).</a:t>
            </a:r>
            <a:br>
              <a:rPr lang="en-GB" baseline="0" dirty="0"/>
            </a:br>
            <a:r>
              <a:rPr lang="en-GB" b="1" baseline="0" dirty="0"/>
              <a:t>4. </a:t>
            </a:r>
            <a:r>
              <a:rPr lang="en-GB" baseline="0" dirty="0"/>
              <a:t>Then, on the following slide, they to recall the German meanings orally (again, chorally), looking at the English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Note</a:t>
            </a:r>
            <a:r>
              <a:rPr lang="en-GB" baseline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Note that images/words won’t disappear and appear in this activity as in previous resources.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1703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[2/4] </a:t>
            </a:r>
          </a:p>
          <a:p>
            <a:endParaRPr lang="en-US" b="1" dirty="0"/>
          </a:p>
          <a:p>
            <a:r>
              <a:rPr lang="en-US" b="1" dirty="0"/>
              <a:t>Timing: </a:t>
            </a:r>
            <a:r>
              <a:rPr lang="en-US" b="0" i="0" dirty="0"/>
              <a:t>8 minutes (four slides)</a:t>
            </a:r>
          </a:p>
          <a:p>
            <a:endParaRPr lang="en-US" b="0" i="0" dirty="0"/>
          </a:p>
          <a:p>
            <a:r>
              <a:rPr lang="en-US" b="1" i="0" dirty="0"/>
              <a:t>Aim: </a:t>
            </a:r>
            <a:r>
              <a:rPr lang="en-US" b="0" i="0" dirty="0"/>
              <a:t>to introduce new vocabulary.</a:t>
            </a:r>
            <a:endParaRPr lang="en-US" b="0" i="0" baseline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</a:t>
            </a:r>
            <a:br>
              <a:rPr lang="en-GB" b="1" dirty="0"/>
            </a:br>
            <a:r>
              <a:rPr lang="en-GB" b="1" dirty="0"/>
              <a:t>1. </a:t>
            </a:r>
            <a:r>
              <a:rPr lang="en-GB" dirty="0"/>
              <a:t>Pupils</a:t>
            </a:r>
            <a:r>
              <a:rPr lang="en-GB" baseline="0" dirty="0"/>
              <a:t> either work by themselves or in pairs, reading out the words and recapping their English meaning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2</a:t>
            </a:r>
            <a:r>
              <a:rPr lang="en-GB" baseline="0" dirty="0"/>
              <a:t>. Teachers elicit pronunciation from pupils, chorally. In the audio version, click on each word to hear it pronounced (1 minute).</a:t>
            </a:r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Then, on the next slide, students try to recall the English orally (chorally), looking at the German (1 minute).</a:t>
            </a:r>
            <a:br>
              <a:rPr lang="en-GB" baseline="0" dirty="0"/>
            </a:br>
            <a:r>
              <a:rPr lang="en-GB" b="1" baseline="0" dirty="0"/>
              <a:t>4. </a:t>
            </a:r>
            <a:r>
              <a:rPr lang="en-GB" baseline="0" dirty="0"/>
              <a:t>Then, on the following slide, they to recall the German meanings orally (again, chorally), looking at the English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Note</a:t>
            </a:r>
            <a:r>
              <a:rPr lang="en-GB" baseline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Note that images/words won’t disappear and appear in this activity as in previous resources.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136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[3/4]</a:t>
            </a:r>
          </a:p>
          <a:p>
            <a:endParaRPr lang="en-US" b="1" dirty="0"/>
          </a:p>
          <a:p>
            <a:r>
              <a:rPr lang="en-US" b="1" dirty="0"/>
              <a:t>Timing: </a:t>
            </a:r>
            <a:r>
              <a:rPr lang="en-US" b="0" i="0" dirty="0"/>
              <a:t>8 minutes (four slides)</a:t>
            </a:r>
          </a:p>
          <a:p>
            <a:endParaRPr lang="en-US" b="1" dirty="0"/>
          </a:p>
          <a:p>
            <a:r>
              <a:rPr lang="en-GB" b="1" baseline="0" dirty="0"/>
              <a:t>Procedure:</a:t>
            </a:r>
            <a:br>
              <a:rPr lang="en-GB" baseline="0" dirty="0"/>
            </a:br>
            <a:r>
              <a:rPr lang="en-GB" baseline="0" dirty="0"/>
              <a:t>1. Students try to recall the English orally (chorally), looking at the German (1 minute).</a:t>
            </a:r>
            <a:br>
              <a:rPr lang="en-GB" baseline="0" dirty="0"/>
            </a:br>
            <a:r>
              <a:rPr lang="en-GB" baseline="0" dirty="0"/>
              <a:t>2. Elicit answers and click to reveal</a:t>
            </a:r>
          </a:p>
          <a:p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Then, in the following slide, they to recall the German meanings orally (again, chorally), looking at the English (1 minute).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in the audio version of the resource, teachers can click on each German item to hear it pronounced.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5623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[4/4]</a:t>
            </a:r>
          </a:p>
          <a:p>
            <a:endParaRPr lang="en-US" b="1" dirty="0"/>
          </a:p>
          <a:p>
            <a:r>
              <a:rPr lang="en-US" b="1" dirty="0"/>
              <a:t>Timing: </a:t>
            </a:r>
            <a:r>
              <a:rPr lang="en-US" b="0" i="0" dirty="0"/>
              <a:t>8 minutes (four slides)</a:t>
            </a:r>
          </a:p>
          <a:p>
            <a:endParaRPr lang="en-US" b="1" dirty="0"/>
          </a:p>
          <a:p>
            <a:r>
              <a:rPr lang="en-GB" b="1" baseline="0" dirty="0"/>
              <a:t>Procedure:</a:t>
            </a:r>
            <a:br>
              <a:rPr lang="en-GB" baseline="0" dirty="0"/>
            </a:br>
            <a:r>
              <a:rPr lang="en-GB" baseline="0" dirty="0"/>
              <a:t>1</a:t>
            </a:r>
            <a:r>
              <a:rPr lang="en-GB" b="1" baseline="0" dirty="0"/>
              <a:t>. </a:t>
            </a:r>
            <a:r>
              <a:rPr lang="en-GB" baseline="0" dirty="0"/>
              <a:t>Students recall the German meanings orally (again, chorally), looking at the English (1 minute)</a:t>
            </a:r>
          </a:p>
          <a:p>
            <a:r>
              <a:rPr lang="en-GB" baseline="0" dirty="0"/>
              <a:t>2. Click to reveal the answers.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in the audio version of the resource, each German item is pronounced when the item appears.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404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[1/4]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vocabulary in context and practise reading skills.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meaning after each scene (four in total).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Translation: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Ronja, </a:t>
            </a: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 and Gabriel are cycling in the mountains. Leonie and Lothar are also there.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Ronja: How do you find it/like it here, Gabriel?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Gabriel: I like it / I find it good...but...I’m scared (literally: I have fear) of cycling. I find it difficult.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E93E4-0C9B-423F-8CD1-455F8A6D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C469D-DA82-4C57-91E6-06E2EBDDB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A9930-C317-433E-B845-C2B52908E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0F0ED-1D61-4610-AEB2-47D7D660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265A5-E982-4B8D-A8A7-EADAFECE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373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E1A07-075D-49AE-9CBF-D404540A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73AFD-997C-4FBD-9188-F74E9E706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3EC43-CAB7-4435-8F1D-DA3A5AC8A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922B2-0988-4367-B158-3ABD1C6A9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7A751-8B1F-4E06-82C8-2F118ECD4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598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70FFB-1E85-4FBA-81DB-968CD53B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44261-89E2-412B-B063-8B62FA622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F582F-588D-4AB8-AA3B-55620EAC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28BCB-4CF8-4A76-B0C1-07BB24A28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A3C2D-9A58-44D4-9768-CA688212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702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7EC6-6F22-4FF8-99AF-58137274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8B104-4C50-4FDD-BF8C-E8A8D1E72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8AF65-E5C0-4F77-8E35-A940CC5F1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675A9-0A0B-496F-BBEB-5ED66DDD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356ED-B566-4454-AADF-14AFEB9C0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6F88C-EB2A-4FE9-A73D-F24E7FBAF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585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20142-D78D-4971-ACE5-C0AB4BEA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81056-B886-41BC-A08A-A05069FA9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B02EF-6F44-4252-9DF9-860AE2EE6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584DE8-73BA-45A6-9AC3-37B7FFEE81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35A696-C45E-485C-B4FC-123F1F92A4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1CE062-3CA9-4B2D-A37B-5314C727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4509D5-70F3-4210-A843-4E90C31C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6CB0FD-C38C-45E3-9881-B24AB13D1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8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6059-40FC-411F-B67D-0AB74ED0C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55FE9-63A1-4D4D-A74A-6DB8AC862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7C24A-3322-4972-A384-62855E072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5D841-67F4-4F0F-9B59-60898117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759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6CA0C-D6AF-4AB4-A688-F4DA8072C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E9362-093B-4E31-A9BA-CB277944B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A839B-1BC0-4E53-80C5-99BD08D7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6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93007-469D-4BB2-9EFB-9F00420B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667DB-4946-4D62-8A2E-EEFFBE188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7DD24-9312-417B-9828-75E5CC3F9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93456-0512-4937-A0A9-CE20C7089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982CB-2A3F-4CC6-878C-EF66A2672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8CB93-B5E0-4CE9-8C2F-805F1C483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121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7C303-A4E9-4DB0-9082-2DDAC8716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7B0F44-C052-499E-8595-93930D2A7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DF903-D59B-4C03-BA7F-0D6FBB279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784D19-26D3-42DD-8985-579C38B51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DC9E8-1D78-4693-89BD-E33CD441D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EC526-1AA6-4F16-AE09-B6075E5D1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D06FC-10DF-4083-A8CE-920DFB43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A7D25-936A-4700-9D7E-796EE850A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4F4BB-3BAB-4C93-A94E-551E7BB0A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7B480-8E10-47FE-85F2-D385AD597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2BD31-E9DE-493A-94D1-BF629183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198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EC2340-74A0-4E41-9F3C-6CFD1541DD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B416BC-99FB-4EA6-BD3F-676B41D6F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85670-AE21-42B1-9EEB-44CAE5758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EF470-F26F-4A2D-A9A4-467AF9EFD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DCE8A-71F3-4D12-9FA7-88303C83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32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F42C41-37E8-453E-8F29-90B0358C1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7C6B8-7B54-423D-95C9-C5067599C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0C5E9-ED38-4FC9-B466-8FD9780953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C30FE-5268-4918-859B-739051E2D7DD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6E6BD-DDDB-43A0-9A3F-4B450DE32D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0EBEE-4A44-455F-BEA6-4DD45D9BA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87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audio" Target="../media/audio38.wav"/><Relationship Id="rId3" Type="http://schemas.openxmlformats.org/officeDocument/2006/relationships/audio" Target="../media/audio39.wav"/><Relationship Id="rId7" Type="http://schemas.openxmlformats.org/officeDocument/2006/relationships/audio" Target="../media/audio41.wav"/><Relationship Id="rId12" Type="http://schemas.openxmlformats.org/officeDocument/2006/relationships/image" Target="../media/image4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openxmlformats.org/officeDocument/2006/relationships/image" Target="../media/image34.png"/><Relationship Id="rId10" Type="http://schemas.openxmlformats.org/officeDocument/2006/relationships/image" Target="../media/image3.png"/><Relationship Id="rId4" Type="http://schemas.openxmlformats.org/officeDocument/2006/relationships/audio" Target="../media/audio40.wav"/><Relationship Id="rId9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.png"/><Relationship Id="rId3" Type="http://schemas.openxmlformats.org/officeDocument/2006/relationships/audio" Target="../media/audio42.wav"/><Relationship Id="rId7" Type="http://schemas.openxmlformats.org/officeDocument/2006/relationships/audio" Target="../media/audio46.wav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38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5.wav"/><Relationship Id="rId11" Type="http://schemas.openxmlformats.org/officeDocument/2006/relationships/image" Target="../media/image2.png"/><Relationship Id="rId5" Type="http://schemas.openxmlformats.org/officeDocument/2006/relationships/audio" Target="../media/audio44.wav"/><Relationship Id="rId15" Type="http://schemas.openxmlformats.org/officeDocument/2006/relationships/image" Target="../media/image42.gif"/><Relationship Id="rId10" Type="http://schemas.openxmlformats.org/officeDocument/2006/relationships/audio" Target="../media/audio47.wav"/><Relationship Id="rId4" Type="http://schemas.openxmlformats.org/officeDocument/2006/relationships/audio" Target="../media/audio43.wav"/><Relationship Id="rId9" Type="http://schemas.openxmlformats.org/officeDocument/2006/relationships/image" Target="../media/image35.png"/><Relationship Id="rId14" Type="http://schemas.openxmlformats.org/officeDocument/2006/relationships/image" Target="../media/image4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13" Type="http://schemas.openxmlformats.org/officeDocument/2006/relationships/image" Target="../media/image38.gif"/><Relationship Id="rId3" Type="http://schemas.openxmlformats.org/officeDocument/2006/relationships/audio" Target="../media/audio48.wav"/><Relationship Id="rId7" Type="http://schemas.openxmlformats.org/officeDocument/2006/relationships/image" Target="../media/image35.png"/><Relationship Id="rId12" Type="http://schemas.openxmlformats.org/officeDocument/2006/relationships/image" Target="../media/image4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2.gif"/><Relationship Id="rId5" Type="http://schemas.openxmlformats.org/officeDocument/2006/relationships/audio" Target="../media/audio50.wav"/><Relationship Id="rId15" Type="http://schemas.openxmlformats.org/officeDocument/2006/relationships/audio" Target="../media/audio38.wav"/><Relationship Id="rId10" Type="http://schemas.openxmlformats.org/officeDocument/2006/relationships/image" Target="../media/image45.gif"/><Relationship Id="rId4" Type="http://schemas.openxmlformats.org/officeDocument/2006/relationships/audio" Target="../media/audio49.wav"/><Relationship Id="rId9" Type="http://schemas.openxmlformats.org/officeDocument/2006/relationships/image" Target="../media/image44.gif"/><Relationship Id="rId1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7.wav"/><Relationship Id="rId13" Type="http://schemas.openxmlformats.org/officeDocument/2006/relationships/audio" Target="../media/audio62.wav"/><Relationship Id="rId18" Type="http://schemas.openxmlformats.org/officeDocument/2006/relationships/image" Target="../media/image50.png"/><Relationship Id="rId3" Type="http://schemas.openxmlformats.org/officeDocument/2006/relationships/audio" Target="../media/audio52.wav"/><Relationship Id="rId21" Type="http://schemas.openxmlformats.org/officeDocument/2006/relationships/image" Target="../media/image53.png"/><Relationship Id="rId7" Type="http://schemas.openxmlformats.org/officeDocument/2006/relationships/audio" Target="../media/audio56.wav"/><Relationship Id="rId12" Type="http://schemas.openxmlformats.org/officeDocument/2006/relationships/audio" Target="../media/audio61.wav"/><Relationship Id="rId17" Type="http://schemas.openxmlformats.org/officeDocument/2006/relationships/image" Target="../media/image49.png"/><Relationship Id="rId25" Type="http://schemas.openxmlformats.org/officeDocument/2006/relationships/audio" Target="../media/audio64.wav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5.wav"/><Relationship Id="rId11" Type="http://schemas.openxmlformats.org/officeDocument/2006/relationships/audio" Target="../media/audio60.wav"/><Relationship Id="rId24" Type="http://schemas.openxmlformats.org/officeDocument/2006/relationships/image" Target="../media/image56.png"/><Relationship Id="rId5" Type="http://schemas.openxmlformats.org/officeDocument/2006/relationships/audio" Target="../media/audio54.wav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audio" Target="../media/audio59.wav"/><Relationship Id="rId19" Type="http://schemas.openxmlformats.org/officeDocument/2006/relationships/image" Target="../media/image51.png"/><Relationship Id="rId4" Type="http://schemas.openxmlformats.org/officeDocument/2006/relationships/audio" Target="../media/audio53.wav"/><Relationship Id="rId9" Type="http://schemas.openxmlformats.org/officeDocument/2006/relationships/audio" Target="../media/audio58.wav"/><Relationship Id="rId14" Type="http://schemas.openxmlformats.org/officeDocument/2006/relationships/audio" Target="../media/audio63.wav"/><Relationship Id="rId22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0.wav"/><Relationship Id="rId13" Type="http://schemas.openxmlformats.org/officeDocument/2006/relationships/audio" Target="../media/audio75.wav"/><Relationship Id="rId18" Type="http://schemas.openxmlformats.org/officeDocument/2006/relationships/image" Target="../media/image50.png"/><Relationship Id="rId3" Type="http://schemas.openxmlformats.org/officeDocument/2006/relationships/audio" Target="../media/audio65.wav"/><Relationship Id="rId21" Type="http://schemas.openxmlformats.org/officeDocument/2006/relationships/image" Target="../media/image53.png"/><Relationship Id="rId7" Type="http://schemas.openxmlformats.org/officeDocument/2006/relationships/audio" Target="../media/audio69.wav"/><Relationship Id="rId12" Type="http://schemas.openxmlformats.org/officeDocument/2006/relationships/audio" Target="../media/audio74.wav"/><Relationship Id="rId17" Type="http://schemas.openxmlformats.org/officeDocument/2006/relationships/image" Target="../media/image49.png"/><Relationship Id="rId25" Type="http://schemas.openxmlformats.org/officeDocument/2006/relationships/audio" Target="../media/audio77.wav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8.wav"/><Relationship Id="rId11" Type="http://schemas.openxmlformats.org/officeDocument/2006/relationships/audio" Target="../media/audio73.wav"/><Relationship Id="rId24" Type="http://schemas.openxmlformats.org/officeDocument/2006/relationships/image" Target="../media/image56.png"/><Relationship Id="rId5" Type="http://schemas.openxmlformats.org/officeDocument/2006/relationships/audio" Target="../media/audio67.wav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audio" Target="../media/audio72.wav"/><Relationship Id="rId19" Type="http://schemas.openxmlformats.org/officeDocument/2006/relationships/image" Target="../media/image51.png"/><Relationship Id="rId4" Type="http://schemas.openxmlformats.org/officeDocument/2006/relationships/audio" Target="../media/audio66.wav"/><Relationship Id="rId9" Type="http://schemas.openxmlformats.org/officeDocument/2006/relationships/audio" Target="../media/audio71.wav"/><Relationship Id="rId14" Type="http://schemas.openxmlformats.org/officeDocument/2006/relationships/audio" Target="../media/audio76.wav"/><Relationship Id="rId22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0.wav"/><Relationship Id="rId13" Type="http://schemas.openxmlformats.org/officeDocument/2006/relationships/audio" Target="../media/audio85.wav"/><Relationship Id="rId3" Type="http://schemas.openxmlformats.org/officeDocument/2006/relationships/audio" Target="../media/audio78.wav"/><Relationship Id="rId7" Type="http://schemas.openxmlformats.org/officeDocument/2006/relationships/audio" Target="../media/audio79.wav"/><Relationship Id="rId12" Type="http://schemas.openxmlformats.org/officeDocument/2006/relationships/audio" Target="../media/audio84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svg"/><Relationship Id="rId11" Type="http://schemas.openxmlformats.org/officeDocument/2006/relationships/audio" Target="../media/audio83.wav"/><Relationship Id="rId5" Type="http://schemas.openxmlformats.org/officeDocument/2006/relationships/image" Target="../media/image12.png"/><Relationship Id="rId10" Type="http://schemas.openxmlformats.org/officeDocument/2006/relationships/audio" Target="../media/audio82.wav"/><Relationship Id="rId4" Type="http://schemas.openxmlformats.org/officeDocument/2006/relationships/image" Target="../media/image35.png"/><Relationship Id="rId9" Type="http://schemas.openxmlformats.org/officeDocument/2006/relationships/audio" Target="../media/audio8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1.wav"/><Relationship Id="rId13" Type="http://schemas.openxmlformats.org/officeDocument/2006/relationships/audio" Target="../media/audio93.wav"/><Relationship Id="rId3" Type="http://schemas.openxmlformats.org/officeDocument/2006/relationships/audio" Target="../media/audio86.wav"/><Relationship Id="rId7" Type="http://schemas.openxmlformats.org/officeDocument/2006/relationships/audio" Target="../media/audio90.wav"/><Relationship Id="rId12" Type="http://schemas.openxmlformats.org/officeDocument/2006/relationships/audio" Target="../media/audio9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89.wav"/><Relationship Id="rId11" Type="http://schemas.openxmlformats.org/officeDocument/2006/relationships/image" Target="../media/image13.svg"/><Relationship Id="rId5" Type="http://schemas.openxmlformats.org/officeDocument/2006/relationships/audio" Target="../media/audio88.wav"/><Relationship Id="rId10" Type="http://schemas.openxmlformats.org/officeDocument/2006/relationships/image" Target="../media/image12.png"/><Relationship Id="rId4" Type="http://schemas.openxmlformats.org/officeDocument/2006/relationships/audio" Target="../media/audio87.wav"/><Relationship Id="rId9" Type="http://schemas.openxmlformats.org/officeDocument/2006/relationships/image" Target="../media/image10.png"/><Relationship Id="rId14" Type="http://schemas.openxmlformats.org/officeDocument/2006/relationships/audio" Target="../media/audio9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5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8.png"/><Relationship Id="rId5" Type="http://schemas.openxmlformats.org/officeDocument/2006/relationships/audio" Target="../media/audio6.wav"/><Relationship Id="rId10" Type="http://schemas.openxmlformats.org/officeDocument/2006/relationships/image" Target="../media/image7.png"/><Relationship Id="rId4" Type="http://schemas.openxmlformats.org/officeDocument/2006/relationships/audio" Target="../media/audio5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10.png"/><Relationship Id="rId21" Type="http://schemas.openxmlformats.org/officeDocument/2006/relationships/image" Target="../media/image19.jpeg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image" Target="../media/image11.png"/><Relationship Id="rId15" Type="http://schemas.openxmlformats.org/officeDocument/2006/relationships/audio" Target="../media/audio18.wav"/><Relationship Id="rId23" Type="http://schemas.openxmlformats.org/officeDocument/2006/relationships/image" Target="../media/image21.svg"/><Relationship Id="rId10" Type="http://schemas.openxmlformats.org/officeDocument/2006/relationships/audio" Target="../media/audio15.wav"/><Relationship Id="rId19" Type="http://schemas.openxmlformats.org/officeDocument/2006/relationships/image" Target="../media/image17.png"/><Relationship Id="rId4" Type="http://schemas.openxmlformats.org/officeDocument/2006/relationships/audio" Target="../media/audio10.wav"/><Relationship Id="rId9" Type="http://schemas.openxmlformats.org/officeDocument/2006/relationships/audio" Target="../media/audio14.wav"/><Relationship Id="rId14" Type="http://schemas.openxmlformats.org/officeDocument/2006/relationships/image" Target="../media/image13.svg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audio" Target="../media/audio21.wav"/><Relationship Id="rId12" Type="http://schemas.openxmlformats.org/officeDocument/2006/relationships/image" Target="../media/image25.png"/><Relationship Id="rId17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0.wav"/><Relationship Id="rId11" Type="http://schemas.openxmlformats.org/officeDocument/2006/relationships/image" Target="../media/image24.png"/><Relationship Id="rId5" Type="http://schemas.openxmlformats.org/officeDocument/2006/relationships/audio" Target="../media/audio19.wav"/><Relationship Id="rId15" Type="http://schemas.openxmlformats.org/officeDocument/2006/relationships/audio" Target="../media/audio25.wav"/><Relationship Id="rId10" Type="http://schemas.openxmlformats.org/officeDocument/2006/relationships/audio" Target="../media/audio24.wav"/><Relationship Id="rId4" Type="http://schemas.openxmlformats.org/officeDocument/2006/relationships/image" Target="../media/image23.jpeg"/><Relationship Id="rId9" Type="http://schemas.openxmlformats.org/officeDocument/2006/relationships/audio" Target="../media/audio23.wav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image" Target="../media/image13.svg"/><Relationship Id="rId3" Type="http://schemas.openxmlformats.org/officeDocument/2006/relationships/image" Target="../media/image28.png"/><Relationship Id="rId7" Type="http://schemas.openxmlformats.org/officeDocument/2006/relationships/audio" Target="../media/audio28.wav"/><Relationship Id="rId12" Type="http://schemas.openxmlformats.org/officeDocument/2006/relationships/image" Target="../media/image12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7.wav"/><Relationship Id="rId11" Type="http://schemas.openxmlformats.org/officeDocument/2006/relationships/audio" Target="../media/audio25.wav"/><Relationship Id="rId5" Type="http://schemas.openxmlformats.org/officeDocument/2006/relationships/audio" Target="../media/audio26.wav"/><Relationship Id="rId15" Type="http://schemas.openxmlformats.org/officeDocument/2006/relationships/image" Target="../media/image31.png"/><Relationship Id="rId10" Type="http://schemas.openxmlformats.org/officeDocument/2006/relationships/audio" Target="../media/audio31.wav"/><Relationship Id="rId4" Type="http://schemas.openxmlformats.org/officeDocument/2006/relationships/image" Target="../media/image29.jpeg"/><Relationship Id="rId9" Type="http://schemas.openxmlformats.org/officeDocument/2006/relationships/audio" Target="../media/audio30.wav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audio" Target="../media/audio32.wav"/><Relationship Id="rId3" Type="http://schemas.openxmlformats.org/officeDocument/2006/relationships/audio" Target="../media/audio22.wav"/><Relationship Id="rId7" Type="http://schemas.openxmlformats.org/officeDocument/2006/relationships/audio" Target="../media/audio30.wav"/><Relationship Id="rId12" Type="http://schemas.openxmlformats.org/officeDocument/2006/relationships/audio" Target="../media/audio21.wav"/><Relationship Id="rId17" Type="http://schemas.openxmlformats.org/officeDocument/2006/relationships/audio" Target="../media/audio29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8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7.wav"/><Relationship Id="rId11" Type="http://schemas.openxmlformats.org/officeDocument/2006/relationships/audio" Target="../media/audio24.wav"/><Relationship Id="rId5" Type="http://schemas.openxmlformats.org/officeDocument/2006/relationships/audio" Target="../media/audio20.wav"/><Relationship Id="rId15" Type="http://schemas.openxmlformats.org/officeDocument/2006/relationships/image" Target="../media/image13.svg"/><Relationship Id="rId10" Type="http://schemas.openxmlformats.org/officeDocument/2006/relationships/audio" Target="../media/audio31.wav"/><Relationship Id="rId4" Type="http://schemas.openxmlformats.org/officeDocument/2006/relationships/audio" Target="../media/audio19.wav"/><Relationship Id="rId9" Type="http://schemas.openxmlformats.org/officeDocument/2006/relationships/audio" Target="../media/audio23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audio" Target="../media/audio28.wav"/><Relationship Id="rId3" Type="http://schemas.openxmlformats.org/officeDocument/2006/relationships/audio" Target="../media/audio19.wav"/><Relationship Id="rId7" Type="http://schemas.openxmlformats.org/officeDocument/2006/relationships/audio" Target="../media/audio24.wav"/><Relationship Id="rId12" Type="http://schemas.openxmlformats.org/officeDocument/2006/relationships/audio" Target="../media/audio30.wav"/><Relationship Id="rId17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2.wav"/><Relationship Id="rId11" Type="http://schemas.openxmlformats.org/officeDocument/2006/relationships/audio" Target="../media/audio27.wav"/><Relationship Id="rId5" Type="http://schemas.openxmlformats.org/officeDocument/2006/relationships/audio" Target="../media/audio20.wav"/><Relationship Id="rId15" Type="http://schemas.openxmlformats.org/officeDocument/2006/relationships/audio" Target="../media/audio33.wav"/><Relationship Id="rId10" Type="http://schemas.openxmlformats.org/officeDocument/2006/relationships/audio" Target="../media/audio31.wav"/><Relationship Id="rId4" Type="http://schemas.openxmlformats.org/officeDocument/2006/relationships/audio" Target="../media/audio23.wav"/><Relationship Id="rId9" Type="http://schemas.openxmlformats.org/officeDocument/2006/relationships/audio" Target="../media/audio26.wav"/><Relationship Id="rId14" Type="http://schemas.openxmlformats.org/officeDocument/2006/relationships/audio" Target="../media/audio2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image" Target="../media/image38.gif"/><Relationship Id="rId18" Type="http://schemas.openxmlformats.org/officeDocument/2006/relationships/audio" Target="../media/audio38.wav"/><Relationship Id="rId3" Type="http://schemas.openxmlformats.org/officeDocument/2006/relationships/audio" Target="../media/audio34.wav"/><Relationship Id="rId7" Type="http://schemas.openxmlformats.org/officeDocument/2006/relationships/audio" Target="../media/audio36.wav"/><Relationship Id="rId12" Type="http://schemas.openxmlformats.org/officeDocument/2006/relationships/image" Target="../media/image37.gif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36.gif"/><Relationship Id="rId5" Type="http://schemas.openxmlformats.org/officeDocument/2006/relationships/image" Target="../media/image34.png"/><Relationship Id="rId15" Type="http://schemas.openxmlformats.org/officeDocument/2006/relationships/image" Target="../media/image3.png"/><Relationship Id="rId10" Type="http://schemas.openxmlformats.org/officeDocument/2006/relationships/image" Target="../media/image13.svg"/><Relationship Id="rId4" Type="http://schemas.openxmlformats.org/officeDocument/2006/relationships/audio" Target="../media/audio35.wav"/><Relationship Id="rId9" Type="http://schemas.openxmlformats.org/officeDocument/2006/relationships/image" Target="../media/image12.png"/><Relationship Id="rId14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</a:rPr>
              <a:t>Term 3 Week 1</a:t>
            </a: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A7C1FBFC-EDF4-3D70-1EBD-F6C3AC90F8A3}"/>
              </a:ext>
            </a:extLst>
          </p:cNvPr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Haben with meaning ‘be’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[v] vs [w] [f]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1C7707-BA35-24A6-D86C-0D7E29FC08AE}"/>
              </a:ext>
            </a:extLst>
          </p:cNvPr>
          <p:cNvSpPr txBox="1">
            <a:spLocks/>
          </p:cNvSpPr>
          <p:nvPr/>
        </p:nvSpPr>
        <p:spPr>
          <a:xfrm>
            <a:off x="0" y="272330"/>
            <a:ext cx="435024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pc="-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Experiences at home and away</a:t>
            </a:r>
            <a:endParaRPr lang="en-GB" sz="4000"/>
          </a:p>
        </p:txBody>
      </p:sp>
      <p:sp>
        <p:nvSpPr>
          <p:cNvPr id="12" name="TextBox 11">
            <a:hlinkClick r:id="" action="ppaction://noaction">
              <a:snd r:embed="rId4" name="T3_W1_1.1.wav"/>
            </a:hlinkClick>
            <a:extLst>
              <a:ext uri="{FF2B5EF4-FFF2-40B4-BE49-F238E27FC236}">
                <a16:creationId xmlns:a16="http://schemas.microsoft.com/office/drawing/2014/main" id="{BCF59738-C328-99FE-3599-B30C4CBC04B0}"/>
              </a:ext>
            </a:extLst>
          </p:cNvPr>
          <p:cNvSpPr txBox="1"/>
          <p:nvPr/>
        </p:nvSpPr>
        <p:spPr>
          <a:xfrm>
            <a:off x="587220" y="4428943"/>
            <a:ext cx="3314625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Ein </a:t>
            </a:r>
            <a:r>
              <a:rPr lang="en-GB" sz="2400" dirty="0" err="1">
                <a:solidFill>
                  <a:srgbClr val="002060"/>
                </a:solidFill>
              </a:rPr>
              <a:t>Fahrradunfall</a:t>
            </a:r>
            <a:r>
              <a:rPr lang="en-GB" sz="2400" dirty="0">
                <a:solidFill>
                  <a:srgbClr val="002060"/>
                </a:solidFill>
              </a:rPr>
              <a:t>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18F267-48C2-9B5B-022D-D1EBC3E33247}"/>
              </a:ext>
            </a:extLst>
          </p:cNvPr>
          <p:cNvSpPr txBox="1"/>
          <p:nvPr/>
        </p:nvSpPr>
        <p:spPr>
          <a:xfrm>
            <a:off x="4562979" y="6477485"/>
            <a:ext cx="279400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der </a:t>
            </a:r>
            <a:r>
              <a:rPr lang="en-GB" sz="2000" err="1"/>
              <a:t>Unfall</a:t>
            </a:r>
            <a:r>
              <a:rPr lang="en-GB" sz="2000"/>
              <a:t> – accident</a:t>
            </a:r>
          </a:p>
        </p:txBody>
      </p:sp>
      <p:pic>
        <p:nvPicPr>
          <p:cNvPr id="14" name="Picture 13" descr="A cartoon of a glove&#10;&#10;Description automatically generated">
            <a:extLst>
              <a:ext uri="{FF2B5EF4-FFF2-40B4-BE49-F238E27FC236}">
                <a16:creationId xmlns:a16="http://schemas.microsoft.com/office/drawing/2014/main" id="{F0A289CE-C03D-D366-3821-B858D2E60EC5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140" y="3606721"/>
            <a:ext cx="931532" cy="604040"/>
          </a:xfrm>
          <a:prstGeom prst="rect">
            <a:avLst/>
          </a:prstGeom>
        </p:spPr>
      </p:pic>
      <p:pic>
        <p:nvPicPr>
          <p:cNvPr id="15" name="Picture 14" descr="A white and green mountain bike&#10;&#10;Description automatically generated">
            <a:extLst>
              <a:ext uri="{FF2B5EF4-FFF2-40B4-BE49-F238E27FC236}">
                <a16:creationId xmlns:a16="http://schemas.microsoft.com/office/drawing/2014/main" id="{7C49188F-BC28-CD70-50D3-EFD49C94B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783">
            <a:off x="462285" y="1678252"/>
            <a:ext cx="3265505" cy="1882768"/>
          </a:xfrm>
          <a:prstGeom prst="rect">
            <a:avLst/>
          </a:prstGeom>
        </p:spPr>
      </p:pic>
      <p:pic>
        <p:nvPicPr>
          <p:cNvPr id="16" name="Picture 15" descr="A yellow and orange star&#10;&#10;Description automatically generated">
            <a:extLst>
              <a:ext uri="{FF2B5EF4-FFF2-40B4-BE49-F238E27FC236}">
                <a16:creationId xmlns:a16="http://schemas.microsoft.com/office/drawing/2014/main" id="{B23FF2B5-6828-811E-2C22-DAA6BDDCB3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172">
            <a:off x="2842937" y="3510744"/>
            <a:ext cx="754364" cy="6895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hills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E36D36D6-AB1D-9399-772E-DAA1F5D2E7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3" b="15902"/>
          <a:stretch/>
        </p:blipFill>
        <p:spPr>
          <a:xfrm>
            <a:off x="371474" y="1331969"/>
            <a:ext cx="11472863" cy="536887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57D323DF-D1DE-85FE-65E6-A0B32F8FE23B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F3208CC-7A1E-3A87-828C-DF18C920D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D11FC0-5C38-D4D9-13A4-993237E5457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" action="ppaction://noaction">
              <a:snd r:embed="rId7" name="T3_W1_10.1.wav"/>
            </a:hlinkClick>
            <a:extLst>
              <a:ext uri="{FF2B5EF4-FFF2-40B4-BE49-F238E27FC236}">
                <a16:creationId xmlns:a16="http://schemas.microsoft.com/office/drawing/2014/main" id="{FB333842-EA84-1207-8EA0-B20358A27507}"/>
              </a:ext>
            </a:extLst>
          </p:cNvPr>
          <p:cNvSpPr/>
          <p:nvPr/>
        </p:nvSpPr>
        <p:spPr>
          <a:xfrm>
            <a:off x="485775" y="1418400"/>
            <a:ext cx="3571875" cy="7104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dk1"/>
                </a:solidFill>
              </a:rPr>
              <a:t>Ronja möchte helfen.</a:t>
            </a:r>
          </a:p>
        </p:txBody>
      </p:sp>
      <p:sp>
        <p:nvSpPr>
          <p:cNvPr id="41" name="Oval Callout 40">
            <a:extLst>
              <a:ext uri="{FF2B5EF4-FFF2-40B4-BE49-F238E27FC236}">
                <a16:creationId xmlns:a16="http://schemas.microsoft.com/office/drawing/2014/main" id="{11E5FB4C-2EEF-C08E-01D4-F7D5D41D17FB}"/>
              </a:ext>
            </a:extLst>
          </p:cNvPr>
          <p:cNvSpPr/>
          <p:nvPr/>
        </p:nvSpPr>
        <p:spPr>
          <a:xfrm>
            <a:off x="5329261" y="1727544"/>
            <a:ext cx="2871787" cy="1328738"/>
          </a:xfrm>
          <a:prstGeom prst="wedgeEllipseCallout">
            <a:avLst>
              <a:gd name="adj1" fmla="val -45211"/>
              <a:gd name="adj2" fmla="val 9690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chemeClr val="dk1"/>
                </a:solidFill>
              </a:rPr>
              <a:t>Lias</a:t>
            </a:r>
            <a:r>
              <a:rPr lang="en-US">
                <a:solidFill>
                  <a:schemeClr val="dk1"/>
                </a:solidFill>
              </a:rPr>
              <a:t>! </a:t>
            </a:r>
            <a:r>
              <a:rPr lang="en-US"/>
              <a:t>Bitte </a:t>
            </a:r>
            <a:r>
              <a:rPr lang="en-US" err="1"/>
              <a:t>f</a:t>
            </a:r>
            <a:r>
              <a:rPr lang="en-US" err="1">
                <a:solidFill>
                  <a:schemeClr val="dk1"/>
                </a:solidFill>
              </a:rPr>
              <a:t>ahr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err="1">
                <a:solidFill>
                  <a:schemeClr val="dk1"/>
                </a:solidFill>
              </a:rPr>
              <a:t>langsamer</a:t>
            </a:r>
            <a:r>
              <a:rPr lang="en-US">
                <a:solidFill>
                  <a:schemeClr val="dk1"/>
                </a:solidFill>
              </a:rPr>
              <a:t>*! Gabriel hat Angst!</a:t>
            </a:r>
          </a:p>
        </p:txBody>
      </p:sp>
      <p:sp>
        <p:nvSpPr>
          <p:cNvPr id="43" name="Oval Callout 42">
            <a:extLst>
              <a:ext uri="{FF2B5EF4-FFF2-40B4-BE49-F238E27FC236}">
                <a16:creationId xmlns:a16="http://schemas.microsoft.com/office/drawing/2014/main" id="{055A67F4-FB5D-773C-CCCE-56EC490C311A}"/>
              </a:ext>
            </a:extLst>
          </p:cNvPr>
          <p:cNvSpPr/>
          <p:nvPr/>
        </p:nvSpPr>
        <p:spPr>
          <a:xfrm>
            <a:off x="8532030" y="2161857"/>
            <a:ext cx="2981325" cy="1618043"/>
          </a:xfrm>
          <a:prstGeom prst="wedgeEllipseCallout">
            <a:avLst>
              <a:gd name="adj1" fmla="val 36196"/>
              <a:gd name="adj2" fmla="val 5631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dk1"/>
                </a:solidFill>
              </a:rPr>
              <a:t>Was?! Warum hast du Angst, Gabriel? Radfahren ist einfach!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C34F79-3295-9FCA-EE13-5627AE6624F8}"/>
              </a:ext>
            </a:extLst>
          </p:cNvPr>
          <p:cNvSpPr txBox="1"/>
          <p:nvPr/>
        </p:nvSpPr>
        <p:spPr>
          <a:xfrm>
            <a:off x="6380818" y="16559"/>
            <a:ext cx="412382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err="1"/>
              <a:t>langsamer</a:t>
            </a:r>
            <a:r>
              <a:rPr lang="en-GB" sz="2000"/>
              <a:t> – slower, more slowly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8026C7-E6DF-9650-08BF-6A15C7F0DD5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artoon of a person with his arms crossed&#10;&#10;Description automatically generated">
            <a:extLst>
              <a:ext uri="{FF2B5EF4-FFF2-40B4-BE49-F238E27FC236}">
                <a16:creationId xmlns:a16="http://schemas.microsoft.com/office/drawing/2014/main" id="{77B358EF-DEC3-54E6-8000-14CD1EA863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527" y="3776087"/>
            <a:ext cx="377176" cy="1438857"/>
          </a:xfrm>
          <a:prstGeom prst="rect">
            <a:avLst/>
          </a:prstGeom>
        </p:spPr>
      </p:pic>
      <p:pic>
        <p:nvPicPr>
          <p:cNvPr id="19" name="Picture 18" descr="A cartoon of a person&#10;&#10;Description automatically generated">
            <a:extLst>
              <a:ext uri="{FF2B5EF4-FFF2-40B4-BE49-F238E27FC236}">
                <a16:creationId xmlns:a16="http://schemas.microsoft.com/office/drawing/2014/main" id="{725CEF4E-9CF3-DEB0-AD8E-3001A7D6D4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72" y="3656521"/>
            <a:ext cx="820097" cy="2122604"/>
          </a:xfrm>
          <a:prstGeom prst="rect">
            <a:avLst/>
          </a:prstGeom>
        </p:spPr>
      </p:pic>
      <p:pic>
        <p:nvPicPr>
          <p:cNvPr id="14" name="Picture 13" descr="A white and green mountain bike&#10;&#10;Description automatically generated">
            <a:extLst>
              <a:ext uri="{FF2B5EF4-FFF2-40B4-BE49-F238E27FC236}">
                <a16:creationId xmlns:a16="http://schemas.microsoft.com/office/drawing/2014/main" id="{D6C2A265-CD27-FE43-F9A4-31953A6A8ED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88" y="4431232"/>
            <a:ext cx="2337809" cy="1347893"/>
          </a:xfrm>
          <a:prstGeom prst="rect">
            <a:avLst/>
          </a:prstGeom>
        </p:spPr>
      </p:pic>
      <p:pic>
        <p:nvPicPr>
          <p:cNvPr id="15" name="Picture 14" descr="A white and green mountain bike&#10;&#10;Description automatically generated">
            <a:extLst>
              <a:ext uri="{FF2B5EF4-FFF2-40B4-BE49-F238E27FC236}">
                <a16:creationId xmlns:a16="http://schemas.microsoft.com/office/drawing/2014/main" id="{700A89BF-68D7-58F1-187F-7CD03BB488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31"/>
          <a:stretch/>
        </p:blipFill>
        <p:spPr>
          <a:xfrm>
            <a:off x="10689894" y="4382097"/>
            <a:ext cx="1154443" cy="890223"/>
          </a:xfrm>
          <a:prstGeom prst="rect">
            <a:avLst/>
          </a:prstGeom>
        </p:spPr>
      </p:pic>
      <p:pic>
        <p:nvPicPr>
          <p:cNvPr id="16" name="Picture 15" descr="A red bicycle with blue seat and white wheels&#10;&#10;Description automatically generated">
            <a:extLst>
              <a:ext uri="{FF2B5EF4-FFF2-40B4-BE49-F238E27FC236}">
                <a16:creationId xmlns:a16="http://schemas.microsoft.com/office/drawing/2014/main" id="{B6E76B22-B058-A6CE-3DFA-12702528582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5"/>
          <a:stretch/>
        </p:blipFill>
        <p:spPr>
          <a:xfrm>
            <a:off x="371647" y="4133193"/>
            <a:ext cx="2544020" cy="2612814"/>
          </a:xfrm>
          <a:prstGeom prst="rect">
            <a:avLst/>
          </a:prstGeom>
        </p:spPr>
      </p:pic>
      <p:pic>
        <p:nvPicPr>
          <p:cNvPr id="21" name="Picture 20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19F34FAB-2813-063E-C5D7-8B1DC16BBB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3" y="3074234"/>
            <a:ext cx="1433033" cy="3708761"/>
          </a:xfrm>
          <a:prstGeom prst="rect">
            <a:avLst/>
          </a:prstGeom>
        </p:spPr>
      </p:pic>
      <p:sp>
        <p:nvSpPr>
          <p:cNvPr id="8" name="Title 1">
            <a:hlinkClick r:id="" action="ppaction://noaction">
              <a:snd r:embed="rId13" name="T3_W1_9.1.wav"/>
            </a:hlinkClick>
            <a:extLst>
              <a:ext uri="{FF2B5EF4-FFF2-40B4-BE49-F238E27FC236}">
                <a16:creationId xmlns:a16="http://schemas.microsoft.com/office/drawing/2014/main" id="{DF46ECE9-3DAA-29A3-A947-201683389FDB}"/>
              </a:ext>
            </a:extLst>
          </p:cNvPr>
          <p:cNvSpPr txBox="1">
            <a:spLocks/>
          </p:cNvSpPr>
          <p:nvPr/>
        </p:nvSpPr>
        <p:spPr>
          <a:xfrm>
            <a:off x="371474" y="345227"/>
            <a:ext cx="3456914" cy="456148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200" b="1" spc="-1" dirty="0">
                <a:latin typeface="Century Gothic" panose="020B0502020202020204" pitchFamily="34" charset="0"/>
              </a:rPr>
              <a:t>Ein </a:t>
            </a:r>
            <a:r>
              <a:rPr lang="en-GB" sz="3200" b="1" spc="-1" dirty="0" err="1">
                <a:latin typeface="Century Gothic" panose="020B0502020202020204" pitchFamily="34" charset="0"/>
              </a:rPr>
              <a:t>Fahrradunfall</a:t>
            </a:r>
            <a:endParaRPr lang="en-GB" sz="32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2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hills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20974E32-3331-1836-0E42-795706578A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3" b="15902"/>
          <a:stretch/>
        </p:blipFill>
        <p:spPr>
          <a:xfrm>
            <a:off x="371474" y="1331969"/>
            <a:ext cx="11472863" cy="536887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57D323DF-D1DE-85FE-65E6-A0B32F8FE23B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F3208CC-7A1E-3A87-828C-DF18C920D4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D11FC0-5C38-D4D9-13A4-993237E5457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" action="ppaction://noaction">
              <a:snd r:embed="rId10" name="T3_W1_11.1.wav"/>
            </a:hlinkClick>
            <a:extLst>
              <a:ext uri="{FF2B5EF4-FFF2-40B4-BE49-F238E27FC236}">
                <a16:creationId xmlns:a16="http://schemas.microsoft.com/office/drawing/2014/main" id="{FB333842-EA84-1207-8EA0-B20358A27507}"/>
              </a:ext>
            </a:extLst>
          </p:cNvPr>
          <p:cNvSpPr/>
          <p:nvPr/>
        </p:nvSpPr>
        <p:spPr>
          <a:xfrm>
            <a:off x="485775" y="1418400"/>
            <a:ext cx="3571875" cy="7104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dk1"/>
                </a:solidFill>
              </a:rPr>
              <a:t>Oh </a:t>
            </a:r>
            <a:r>
              <a:rPr lang="en-US" err="1">
                <a:solidFill>
                  <a:schemeClr val="dk1"/>
                </a:solidFill>
              </a:rPr>
              <a:t>nein</a:t>
            </a:r>
            <a:r>
              <a:rPr lang="en-US">
                <a:solidFill>
                  <a:schemeClr val="dk1"/>
                </a:solidFill>
              </a:rPr>
              <a:t>! </a:t>
            </a:r>
            <a:r>
              <a:rPr lang="en-US" err="1">
                <a:solidFill>
                  <a:schemeClr val="dk1"/>
                </a:solidFill>
              </a:rPr>
              <a:t>Lias</a:t>
            </a:r>
            <a:r>
              <a:rPr lang="en-US">
                <a:solidFill>
                  <a:schemeClr val="dk1"/>
                </a:solidFill>
              </a:rPr>
              <a:t> hat </a:t>
            </a:r>
            <a:r>
              <a:rPr lang="en-US" err="1">
                <a:solidFill>
                  <a:schemeClr val="dk1"/>
                </a:solidFill>
              </a:rPr>
              <a:t>einen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err="1">
                <a:solidFill>
                  <a:schemeClr val="dk1"/>
                </a:solidFill>
              </a:rPr>
              <a:t>Unfall</a:t>
            </a:r>
            <a:r>
              <a:rPr lang="en-US">
                <a:solidFill>
                  <a:schemeClr val="dk1"/>
                </a:solidFill>
              </a:rPr>
              <a:t>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7959E-48C8-7581-1423-909B4996BCDA}"/>
              </a:ext>
            </a:extLst>
          </p:cNvPr>
          <p:cNvSpPr txBox="1"/>
          <p:nvPr/>
        </p:nvSpPr>
        <p:spPr>
          <a:xfrm>
            <a:off x="8801846" y="253043"/>
            <a:ext cx="221587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aua! - ouch!</a:t>
            </a:r>
          </a:p>
        </p:txBody>
      </p:sp>
      <p:pic>
        <p:nvPicPr>
          <p:cNvPr id="11" name="Picture 10" descr="A cartoon of a glove&#10;&#10;Description automatically generated">
            <a:extLst>
              <a:ext uri="{FF2B5EF4-FFF2-40B4-BE49-F238E27FC236}">
                <a16:creationId xmlns:a16="http://schemas.microsoft.com/office/drawing/2014/main" id="{D3B54FFF-B8A9-155F-AF79-9376DB70EDA6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023" y="5499094"/>
            <a:ext cx="1673725" cy="1085306"/>
          </a:xfrm>
          <a:prstGeom prst="rect">
            <a:avLst/>
          </a:prstGeom>
        </p:spPr>
      </p:pic>
      <p:pic>
        <p:nvPicPr>
          <p:cNvPr id="12" name="Picture 11" descr="A white and green mountain bike&#10;&#10;Description automatically generated">
            <a:extLst>
              <a:ext uri="{FF2B5EF4-FFF2-40B4-BE49-F238E27FC236}">
                <a16:creationId xmlns:a16="http://schemas.microsoft.com/office/drawing/2014/main" id="{3BA76025-7A9E-6EC5-238F-0BF406C9C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783">
            <a:off x="4195952" y="2034128"/>
            <a:ext cx="5867277" cy="3382852"/>
          </a:xfrm>
          <a:prstGeom prst="rect">
            <a:avLst/>
          </a:prstGeom>
        </p:spPr>
      </p:pic>
      <p:pic>
        <p:nvPicPr>
          <p:cNvPr id="14" name="Picture 13" descr="A yellow and orange star&#10;&#10;Description automatically generated">
            <a:extLst>
              <a:ext uri="{FF2B5EF4-FFF2-40B4-BE49-F238E27FC236}">
                <a16:creationId xmlns:a16="http://schemas.microsoft.com/office/drawing/2014/main" id="{2595AC35-8F91-FCEC-ECE6-5D9551633E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172">
            <a:off x="8473375" y="5326647"/>
            <a:ext cx="1355399" cy="1238920"/>
          </a:xfrm>
          <a:prstGeom prst="rect">
            <a:avLst/>
          </a:prstGeom>
        </p:spPr>
      </p:pic>
      <p:sp>
        <p:nvSpPr>
          <p:cNvPr id="19" name="Oval Callout 18">
            <a:extLst>
              <a:ext uri="{FF2B5EF4-FFF2-40B4-BE49-F238E27FC236}">
                <a16:creationId xmlns:a16="http://schemas.microsoft.com/office/drawing/2014/main" id="{909887E6-A320-6E7A-F195-0C1D1ECECF0D}"/>
              </a:ext>
            </a:extLst>
          </p:cNvPr>
          <p:cNvSpPr/>
          <p:nvPr/>
        </p:nvSpPr>
        <p:spPr>
          <a:xfrm>
            <a:off x="8898738" y="1375158"/>
            <a:ext cx="2871787" cy="1328738"/>
          </a:xfrm>
          <a:prstGeom prst="wedgeEllipseCallout">
            <a:avLst>
              <a:gd name="adj1" fmla="val 57931"/>
              <a:gd name="adj2" fmla="val 625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dk1"/>
                </a:solidFill>
              </a:rPr>
              <a:t>Aua*! </a:t>
            </a:r>
          </a:p>
        </p:txBody>
      </p:sp>
      <p:pic>
        <p:nvPicPr>
          <p:cNvPr id="20" name="Picture 19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2B7552CC-76EE-7427-D99A-4C051114047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33"/>
          <a:stretch/>
        </p:blipFill>
        <p:spPr>
          <a:xfrm>
            <a:off x="3841838" y="1331969"/>
            <a:ext cx="3402668" cy="5368871"/>
          </a:xfrm>
          <a:prstGeom prst="rect">
            <a:avLst/>
          </a:prstGeom>
        </p:spPr>
      </p:pic>
      <p:sp>
        <p:nvSpPr>
          <p:cNvPr id="21" name="Oval Callout 20">
            <a:extLst>
              <a:ext uri="{FF2B5EF4-FFF2-40B4-BE49-F238E27FC236}">
                <a16:creationId xmlns:a16="http://schemas.microsoft.com/office/drawing/2014/main" id="{EB28391D-6343-A462-C0C4-4A3B84D47187}"/>
              </a:ext>
            </a:extLst>
          </p:cNvPr>
          <p:cNvSpPr/>
          <p:nvPr/>
        </p:nvSpPr>
        <p:spPr>
          <a:xfrm>
            <a:off x="6611847" y="2221122"/>
            <a:ext cx="2981325" cy="1618043"/>
          </a:xfrm>
          <a:prstGeom prst="wedgeEllipseCallout">
            <a:avLst>
              <a:gd name="adj1" fmla="val -66571"/>
              <a:gd name="adj2" fmla="val 1590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dk1"/>
                </a:solidFill>
              </a:rPr>
              <a:t>Lias</a:t>
            </a:r>
            <a:r>
              <a:rPr lang="en-US" dirty="0">
                <a:solidFill>
                  <a:schemeClr val="dk1"/>
                </a:solidFill>
              </a:rPr>
              <a:t>! </a:t>
            </a:r>
            <a:r>
              <a:rPr lang="en-US" dirty="0" err="1">
                <a:solidFill>
                  <a:schemeClr val="dk1"/>
                </a:solidFill>
              </a:rPr>
              <a:t>Ist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alles</a:t>
            </a:r>
            <a:r>
              <a:rPr lang="en-US" dirty="0">
                <a:solidFill>
                  <a:schemeClr val="dk1"/>
                </a:solidFill>
              </a:rPr>
              <a:t> OK?</a:t>
            </a:r>
          </a:p>
        </p:txBody>
      </p:sp>
      <p:pic>
        <p:nvPicPr>
          <p:cNvPr id="22" name="Picture 21" descr="A cartoon of a person&#10;&#10;Description automatically generated">
            <a:extLst>
              <a:ext uri="{FF2B5EF4-FFF2-40B4-BE49-F238E27FC236}">
                <a16:creationId xmlns:a16="http://schemas.microsoft.com/office/drawing/2014/main" id="{E0E6409A-F3E2-7E5A-52F9-8C7C64EA0E6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92"/>
          <a:stretch/>
        </p:blipFill>
        <p:spPr>
          <a:xfrm>
            <a:off x="1952490" y="2039527"/>
            <a:ext cx="2981325" cy="4661313"/>
          </a:xfrm>
          <a:prstGeom prst="rect">
            <a:avLst/>
          </a:prstGeom>
        </p:spPr>
      </p:pic>
      <p:sp>
        <p:nvSpPr>
          <p:cNvPr id="24" name="Oval Callout 23">
            <a:extLst>
              <a:ext uri="{FF2B5EF4-FFF2-40B4-BE49-F238E27FC236}">
                <a16:creationId xmlns:a16="http://schemas.microsoft.com/office/drawing/2014/main" id="{361901E4-36C3-8150-09A1-4075424B61D2}"/>
              </a:ext>
            </a:extLst>
          </p:cNvPr>
          <p:cNvSpPr/>
          <p:nvPr/>
        </p:nvSpPr>
        <p:spPr>
          <a:xfrm>
            <a:off x="8801846" y="3399965"/>
            <a:ext cx="2981325" cy="1618043"/>
          </a:xfrm>
          <a:prstGeom prst="wedgeEllipseCallout">
            <a:avLst>
              <a:gd name="adj1" fmla="val 56651"/>
              <a:gd name="adj2" fmla="val 6051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 err="1"/>
              <a:t>Nein</a:t>
            </a:r>
            <a:r>
              <a:rPr lang="en-US" dirty="0"/>
              <a:t>... </a:t>
            </a:r>
            <a:r>
              <a:rPr lang="en-US" dirty="0" err="1"/>
              <a:t>mein</a:t>
            </a:r>
            <a:r>
              <a:rPr lang="en-US" dirty="0"/>
              <a:t> </a:t>
            </a:r>
            <a:r>
              <a:rPr lang="en-US" dirty="0" err="1"/>
              <a:t>Bein</a:t>
            </a:r>
            <a:r>
              <a:rPr lang="en-US" dirty="0"/>
              <a:t>! 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/>
              <a:t>Schmerzen</a:t>
            </a:r>
            <a:r>
              <a:rPr lang="en-US" dirty="0"/>
              <a:t>! Aua*!  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26" name="Oval Callout 25">
            <a:extLst>
              <a:ext uri="{FF2B5EF4-FFF2-40B4-BE49-F238E27FC236}">
                <a16:creationId xmlns:a16="http://schemas.microsoft.com/office/drawing/2014/main" id="{A3A45D03-F8E0-63F6-EE1D-5F0EEAA23039}"/>
              </a:ext>
            </a:extLst>
          </p:cNvPr>
          <p:cNvSpPr/>
          <p:nvPr/>
        </p:nvSpPr>
        <p:spPr>
          <a:xfrm>
            <a:off x="104268" y="4288667"/>
            <a:ext cx="2981325" cy="1618043"/>
          </a:xfrm>
          <a:prstGeom prst="wedgeEllipseCallout">
            <a:avLst>
              <a:gd name="adj1" fmla="val 59341"/>
              <a:gd name="adj2" fmla="val -9613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dk1"/>
                </a:solidFill>
              </a:rPr>
              <a:t>Mama! Papa! </a:t>
            </a:r>
            <a:r>
              <a:rPr lang="en-US" err="1">
                <a:solidFill>
                  <a:schemeClr val="dk1"/>
                </a:solidFill>
              </a:rPr>
              <a:t>Wir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err="1">
                <a:solidFill>
                  <a:schemeClr val="dk1"/>
                </a:solidFill>
              </a:rPr>
              <a:t>brauchen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err="1">
                <a:solidFill>
                  <a:schemeClr val="dk1"/>
                </a:solidFill>
              </a:rPr>
              <a:t>Hilfe</a:t>
            </a:r>
            <a:r>
              <a:rPr lang="en-US">
                <a:solidFill>
                  <a:schemeClr val="dk1"/>
                </a:solidFill>
              </a:rPr>
              <a:t>!</a:t>
            </a:r>
          </a:p>
        </p:txBody>
      </p:sp>
      <p:sp>
        <p:nvSpPr>
          <p:cNvPr id="8" name="Title 1">
            <a:hlinkClick r:id="" action="ppaction://noaction">
              <a:snd r:embed="rId16" name="T3_W1_9.1.wav"/>
            </a:hlinkClick>
            <a:extLst>
              <a:ext uri="{FF2B5EF4-FFF2-40B4-BE49-F238E27FC236}">
                <a16:creationId xmlns:a16="http://schemas.microsoft.com/office/drawing/2014/main" id="{0C13B8DD-9BC5-3AB9-D0EC-14B0E890FEAC}"/>
              </a:ext>
            </a:extLst>
          </p:cNvPr>
          <p:cNvSpPr txBox="1">
            <a:spLocks/>
          </p:cNvSpPr>
          <p:nvPr/>
        </p:nvSpPr>
        <p:spPr>
          <a:xfrm>
            <a:off x="371474" y="345227"/>
            <a:ext cx="3456914" cy="456148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200" b="1" spc="-1" dirty="0">
                <a:latin typeface="Century Gothic" panose="020B0502020202020204" pitchFamily="34" charset="0"/>
              </a:rPr>
              <a:t>Ein </a:t>
            </a:r>
            <a:r>
              <a:rPr lang="en-GB" sz="3200" b="1" spc="-1" dirty="0" err="1">
                <a:latin typeface="Century Gothic" panose="020B0502020202020204" pitchFamily="34" charset="0"/>
              </a:rPr>
              <a:t>Fahrradunfall</a:t>
            </a:r>
            <a:endParaRPr lang="en-GB" sz="32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48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cycle-falling-over-with-wheel-spin-6-takes-676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11.4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4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hills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C1227763-869F-727B-3132-CD6E59C815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3" b="15902"/>
          <a:stretch/>
        </p:blipFill>
        <p:spPr>
          <a:xfrm>
            <a:off x="371474" y="1331969"/>
            <a:ext cx="11472863" cy="536887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57D323DF-D1DE-85FE-65E6-A0B32F8FE23B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F3208CC-7A1E-3A87-828C-DF18C920D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D11FC0-5C38-D4D9-13A4-993237E5457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" action="ppaction://noaction">
              <a:snd r:embed="rId8" name="T3_W1_12.1.wav"/>
            </a:hlinkClick>
            <a:extLst>
              <a:ext uri="{FF2B5EF4-FFF2-40B4-BE49-F238E27FC236}">
                <a16:creationId xmlns:a16="http://schemas.microsoft.com/office/drawing/2014/main" id="{FB333842-EA84-1207-8EA0-B20358A27507}"/>
              </a:ext>
            </a:extLst>
          </p:cNvPr>
          <p:cNvSpPr/>
          <p:nvPr/>
        </p:nvSpPr>
        <p:spPr>
          <a:xfrm>
            <a:off x="485775" y="1418400"/>
            <a:ext cx="3571875" cy="7104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dk1"/>
                </a:solidFill>
              </a:rPr>
              <a:t>Leonie </a:t>
            </a:r>
            <a:r>
              <a:rPr lang="en-US" err="1">
                <a:solidFill>
                  <a:schemeClr val="dk1"/>
                </a:solidFill>
              </a:rPr>
              <a:t>kommt</a:t>
            </a:r>
            <a:r>
              <a:rPr lang="en-US">
                <a:solidFill>
                  <a:schemeClr val="dk1"/>
                </a:solidFill>
              </a:rPr>
              <a:t>.</a:t>
            </a:r>
          </a:p>
        </p:txBody>
      </p:sp>
      <p:sp>
        <p:nvSpPr>
          <p:cNvPr id="41" name="Oval Callout 40">
            <a:extLst>
              <a:ext uri="{FF2B5EF4-FFF2-40B4-BE49-F238E27FC236}">
                <a16:creationId xmlns:a16="http://schemas.microsoft.com/office/drawing/2014/main" id="{11E5FB4C-2EEF-C08E-01D4-F7D5D41D17FB}"/>
              </a:ext>
            </a:extLst>
          </p:cNvPr>
          <p:cNvSpPr/>
          <p:nvPr/>
        </p:nvSpPr>
        <p:spPr>
          <a:xfrm>
            <a:off x="2224827" y="1904807"/>
            <a:ext cx="2871787" cy="1328738"/>
          </a:xfrm>
          <a:prstGeom prst="wedgeEllipseCallout">
            <a:avLst>
              <a:gd name="adj1" fmla="val -42060"/>
              <a:gd name="adj2" fmla="val 6129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Alles OK? Ach, du Armer*. </a:t>
            </a:r>
            <a:r>
              <a:rPr lang="en-US" dirty="0" err="1"/>
              <a:t>Zeig</a:t>
            </a:r>
            <a:r>
              <a:rPr lang="en-US" dirty="0"/>
              <a:t> mir* </a:t>
            </a:r>
            <a:r>
              <a:rPr lang="en-US" dirty="0" err="1"/>
              <a:t>dein</a:t>
            </a:r>
            <a:r>
              <a:rPr lang="en-US" dirty="0"/>
              <a:t> </a:t>
            </a:r>
            <a:r>
              <a:rPr lang="en-US" dirty="0" err="1"/>
              <a:t>Bein</a:t>
            </a:r>
            <a:r>
              <a:rPr lang="en-US" dirty="0"/>
              <a:t>, </a:t>
            </a:r>
            <a:r>
              <a:rPr lang="en-US" dirty="0" err="1"/>
              <a:t>Lias</a:t>
            </a:r>
            <a:r>
              <a:rPr lang="en-US" dirty="0"/>
              <a:t>. 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7959E-48C8-7581-1423-909B4996BCDA}"/>
              </a:ext>
            </a:extLst>
          </p:cNvPr>
          <p:cNvSpPr txBox="1"/>
          <p:nvPr/>
        </p:nvSpPr>
        <p:spPr>
          <a:xfrm>
            <a:off x="7318922" y="116758"/>
            <a:ext cx="3547379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du Armer – you poor thing</a:t>
            </a:r>
          </a:p>
          <a:p>
            <a:pPr algn="ctr"/>
            <a:r>
              <a:rPr lang="en-GB" sz="2000" err="1"/>
              <a:t>zeig</a:t>
            </a:r>
            <a:r>
              <a:rPr lang="en-GB" sz="2000"/>
              <a:t> mir – show me</a:t>
            </a:r>
          </a:p>
          <a:p>
            <a:pPr algn="ctr"/>
            <a:r>
              <a:rPr lang="en-GB" sz="2000" err="1"/>
              <a:t>schlimm</a:t>
            </a:r>
            <a:r>
              <a:rPr lang="en-GB" sz="2000"/>
              <a:t> – bad</a:t>
            </a:r>
          </a:p>
        </p:txBody>
      </p:sp>
      <p:pic>
        <p:nvPicPr>
          <p:cNvPr id="10" name="Picture 9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9E72901A-CCC1-88D6-6175-52CA332142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3" y="2046312"/>
            <a:ext cx="2690899" cy="4654528"/>
          </a:xfrm>
          <a:prstGeom prst="rect">
            <a:avLst/>
          </a:prstGeom>
        </p:spPr>
      </p:pic>
      <p:pic>
        <p:nvPicPr>
          <p:cNvPr id="13" name="Picture 12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2F931C59-D0D3-1B2B-25E4-78FBE6C02E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940" y="1872723"/>
            <a:ext cx="2651018" cy="4811688"/>
          </a:xfrm>
          <a:prstGeom prst="rect">
            <a:avLst/>
          </a:prstGeom>
        </p:spPr>
      </p:pic>
      <p:pic>
        <p:nvPicPr>
          <p:cNvPr id="19" name="Picture 18" descr="A cartoon of a person&#10;&#10;Description automatically generated">
            <a:extLst>
              <a:ext uri="{FF2B5EF4-FFF2-40B4-BE49-F238E27FC236}">
                <a16:creationId xmlns:a16="http://schemas.microsoft.com/office/drawing/2014/main" id="{82552644-EB09-CF45-4C83-EE5C07EB36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95"/>
          <a:stretch/>
        </p:blipFill>
        <p:spPr>
          <a:xfrm>
            <a:off x="7070910" y="2014169"/>
            <a:ext cx="3280054" cy="4686672"/>
          </a:xfrm>
          <a:prstGeom prst="rect">
            <a:avLst/>
          </a:prstGeom>
        </p:spPr>
      </p:pic>
      <p:pic>
        <p:nvPicPr>
          <p:cNvPr id="18" name="Picture 17" descr="A cartoon of a child&#10;&#10;Description automatically generated">
            <a:extLst>
              <a:ext uri="{FF2B5EF4-FFF2-40B4-BE49-F238E27FC236}">
                <a16:creationId xmlns:a16="http://schemas.microsoft.com/office/drawing/2014/main" id="{C0C03166-7A0C-C5E6-4492-12E5CBE2B7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36" y="1869383"/>
            <a:ext cx="2642394" cy="4796034"/>
          </a:xfrm>
          <a:prstGeom prst="rect">
            <a:avLst/>
          </a:prstGeom>
        </p:spPr>
      </p:pic>
      <p:pic>
        <p:nvPicPr>
          <p:cNvPr id="15" name="Picture 14" descr="A cartoon of a person&#10;&#10;Description automatically generated">
            <a:extLst>
              <a:ext uri="{FF2B5EF4-FFF2-40B4-BE49-F238E27FC236}">
                <a16:creationId xmlns:a16="http://schemas.microsoft.com/office/drawing/2014/main" id="{2EB46BFD-EA15-AD58-32AF-3D32D0FD47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8"/>
          <a:stretch/>
        </p:blipFill>
        <p:spPr>
          <a:xfrm>
            <a:off x="7079766" y="2030191"/>
            <a:ext cx="3280054" cy="4651655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11C3AF74-1471-1657-1CCB-8374E5C934F6}"/>
              </a:ext>
            </a:extLst>
          </p:cNvPr>
          <p:cNvSpPr/>
          <p:nvPr/>
        </p:nvSpPr>
        <p:spPr>
          <a:xfrm>
            <a:off x="9140481" y="3907988"/>
            <a:ext cx="2981325" cy="1618043"/>
          </a:xfrm>
          <a:prstGeom prst="wedgeEllipseCallout">
            <a:avLst>
              <a:gd name="adj1" fmla="val -38590"/>
              <a:gd name="adj2" fmla="val -6837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Da hast du </a:t>
            </a:r>
            <a:r>
              <a:rPr lang="en-US" err="1"/>
              <a:t>Glück</a:t>
            </a:r>
            <a:r>
              <a:rPr lang="en-US"/>
              <a:t>, </a:t>
            </a:r>
            <a:r>
              <a:rPr lang="en-US" err="1"/>
              <a:t>Lias</a:t>
            </a:r>
            <a:r>
              <a:rPr lang="en-US"/>
              <a:t>! Bin ich </a:t>
            </a:r>
            <a:r>
              <a:rPr lang="en-US" err="1"/>
              <a:t>froh</a:t>
            </a:r>
            <a:r>
              <a:rPr lang="en-US"/>
              <a:t>!</a:t>
            </a:r>
            <a:endParaRPr lang="en-US">
              <a:solidFill>
                <a:schemeClr val="dk1"/>
              </a:solidFill>
            </a:endParaRPr>
          </a:p>
        </p:txBody>
      </p:sp>
      <p:pic>
        <p:nvPicPr>
          <p:cNvPr id="16" name="Picture 15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47781931-4576-093F-766E-A1D13F1CA7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6" y="2027318"/>
            <a:ext cx="2690898" cy="4654528"/>
          </a:xfrm>
          <a:prstGeom prst="rect">
            <a:avLst/>
          </a:prstGeom>
        </p:spPr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56B8D80B-F138-1FA1-5146-23AA804115B0}"/>
              </a:ext>
            </a:extLst>
          </p:cNvPr>
          <p:cNvSpPr/>
          <p:nvPr/>
        </p:nvSpPr>
        <p:spPr>
          <a:xfrm>
            <a:off x="3605951" y="3164167"/>
            <a:ext cx="2981325" cy="1618043"/>
          </a:xfrm>
          <a:prstGeom prst="wedgeEllipseCallout">
            <a:avLst>
              <a:gd name="adj1" fmla="val -85941"/>
              <a:gd name="adj2" fmla="val -2573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dk1"/>
                </a:solidFill>
              </a:rPr>
              <a:t>Hmm...OK. Das </a:t>
            </a:r>
            <a:r>
              <a:rPr lang="en-US" err="1">
                <a:solidFill>
                  <a:schemeClr val="dk1"/>
                </a:solidFill>
              </a:rPr>
              <a:t>ist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err="1">
                <a:solidFill>
                  <a:schemeClr val="dk1"/>
                </a:solidFill>
              </a:rPr>
              <a:t>nicht</a:t>
            </a:r>
            <a:r>
              <a:rPr lang="en-US">
                <a:solidFill>
                  <a:schemeClr val="dk1"/>
                </a:solidFill>
              </a:rPr>
              <a:t> so </a:t>
            </a:r>
            <a:r>
              <a:rPr lang="en-US" err="1">
                <a:solidFill>
                  <a:schemeClr val="dk1"/>
                </a:solidFill>
              </a:rPr>
              <a:t>schlimm</a:t>
            </a:r>
            <a:r>
              <a:rPr lang="en-US">
                <a:solidFill>
                  <a:schemeClr val="dk1"/>
                </a:solidFill>
              </a:rPr>
              <a:t>*. </a:t>
            </a:r>
            <a:r>
              <a:rPr lang="en-US" err="1">
                <a:solidFill>
                  <a:schemeClr val="dk1"/>
                </a:solidFill>
              </a:rPr>
              <a:t>Komm</a:t>
            </a:r>
            <a:r>
              <a:rPr lang="en-US">
                <a:solidFill>
                  <a:schemeClr val="dk1"/>
                </a:solidFill>
              </a:rPr>
              <a:t>, </a:t>
            </a:r>
            <a:r>
              <a:rPr lang="en-US" err="1">
                <a:solidFill>
                  <a:schemeClr val="dk1"/>
                </a:solidFill>
              </a:rPr>
              <a:t>wir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err="1">
                <a:solidFill>
                  <a:schemeClr val="dk1"/>
                </a:solidFill>
              </a:rPr>
              <a:t>gehen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err="1">
                <a:solidFill>
                  <a:schemeClr val="dk1"/>
                </a:solidFill>
              </a:rPr>
              <a:t>nach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err="1">
                <a:solidFill>
                  <a:schemeClr val="dk1"/>
                </a:solidFill>
              </a:rPr>
              <a:t>Hause</a:t>
            </a:r>
            <a:r>
              <a:rPr lang="en-US">
                <a:solidFill>
                  <a:schemeClr val="dk1"/>
                </a:solidFill>
              </a:rPr>
              <a:t>. </a:t>
            </a:r>
          </a:p>
        </p:txBody>
      </p:sp>
      <p:sp>
        <p:nvSpPr>
          <p:cNvPr id="12" name="Title 1">
            <a:hlinkClick r:id="" action="ppaction://noaction">
              <a:snd r:embed="rId15" name="T3_W1_9.1.wav"/>
            </a:hlinkClick>
            <a:extLst>
              <a:ext uri="{FF2B5EF4-FFF2-40B4-BE49-F238E27FC236}">
                <a16:creationId xmlns:a16="http://schemas.microsoft.com/office/drawing/2014/main" id="{F216C74E-1402-59DE-7B34-DE33E6EAF2F4}"/>
              </a:ext>
            </a:extLst>
          </p:cNvPr>
          <p:cNvSpPr txBox="1">
            <a:spLocks/>
          </p:cNvSpPr>
          <p:nvPr/>
        </p:nvSpPr>
        <p:spPr>
          <a:xfrm>
            <a:off x="371474" y="345227"/>
            <a:ext cx="3456914" cy="456148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200" b="1" spc="-1" dirty="0">
                <a:latin typeface="Century Gothic" panose="020B0502020202020204" pitchFamily="34" charset="0"/>
              </a:rPr>
              <a:t>Ein </a:t>
            </a:r>
            <a:r>
              <a:rPr lang="en-GB" sz="3200" b="1" spc="-1" dirty="0" err="1">
                <a:latin typeface="Century Gothic" panose="020B0502020202020204" pitchFamily="34" charset="0"/>
              </a:rPr>
              <a:t>Fahrradunfall</a:t>
            </a:r>
            <a:endParaRPr lang="en-GB" sz="32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2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5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84444" y="88520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800">
                <a:solidFill>
                  <a:srgbClr val="002060"/>
                </a:solidFill>
              </a:rPr>
              <a:t>Remember that the verb </a:t>
            </a:r>
            <a:r>
              <a:rPr lang="en-US" sz="2800" b="1">
                <a:solidFill>
                  <a:srgbClr val="002060"/>
                </a:solidFill>
              </a:rPr>
              <a:t>SEIN </a:t>
            </a:r>
            <a:r>
              <a:rPr lang="en-US" sz="2800">
                <a:solidFill>
                  <a:srgbClr val="002060"/>
                </a:solidFill>
              </a:rPr>
              <a:t>(to be, being) is irregular:</a:t>
            </a:r>
          </a:p>
        </p:txBody>
      </p:sp>
      <p:sp>
        <p:nvSpPr>
          <p:cNvPr id="91" name="CustomShape 4"/>
          <p:cNvSpPr/>
          <p:nvPr/>
        </p:nvSpPr>
        <p:spPr>
          <a:xfrm>
            <a:off x="84444" y="187791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bin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80163" y="247245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262630" y="4655746"/>
            <a:ext cx="144581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113950" y="5302118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8500920" y="1939192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Ich bin </a:t>
            </a:r>
            <a:r>
              <a:rPr kumimoji="0" lang="en-GB" sz="2800" b="0" i="0" u="none" strike="noStrike" kern="1200" cap="none" spc="-1" normalizeH="0" baseline="0" noProof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froh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8500920" y="2476056"/>
            <a:ext cx="3691080" cy="5108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 glad/happy.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CustomShape 10"/>
          <p:cNvSpPr/>
          <p:nvPr/>
        </p:nvSpPr>
        <p:spPr>
          <a:xfrm>
            <a:off x="8575809" y="3320725"/>
            <a:ext cx="4219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hr </a:t>
            </a: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seid</a:t>
            </a: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krank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" name="CustomShape 11"/>
          <p:cNvSpPr/>
          <p:nvPr/>
        </p:nvSpPr>
        <p:spPr>
          <a:xfrm>
            <a:off x="8546547" y="5114526"/>
            <a:ext cx="355315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</a:t>
            </a:r>
            <a:r>
              <a:rPr kumimoji="0" lang="en-GB" sz="2400" b="0" i="0" u="none" strike="noStrike" kern="1200" cap="none" spc="-1" normalizeH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(formal) are at home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baseline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 are at home.</a:t>
            </a:r>
            <a:r>
              <a:rPr kumimoji="0" lang="en-GB" sz="24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16"/>
          <a:stretch/>
        </p:blipFill>
        <p:spPr>
          <a:xfrm>
            <a:off x="1749083" y="1654703"/>
            <a:ext cx="544411" cy="1174577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17"/>
          <a:stretch/>
        </p:blipFill>
        <p:spPr>
          <a:xfrm>
            <a:off x="1624551" y="4636320"/>
            <a:ext cx="1221905" cy="897924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18"/>
          <a:stretch/>
        </p:blipFill>
        <p:spPr>
          <a:xfrm>
            <a:off x="1747775" y="5704522"/>
            <a:ext cx="1267560" cy="912824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19"/>
          <a:stretch/>
        </p:blipFill>
        <p:spPr>
          <a:xfrm>
            <a:off x="8083826" y="2517328"/>
            <a:ext cx="452895" cy="510827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4;p8"/>
          <p:cNvPicPr/>
          <p:nvPr/>
        </p:nvPicPr>
        <p:blipFill>
          <a:blip r:embed="rId19"/>
          <a:stretch/>
        </p:blipFill>
        <p:spPr>
          <a:xfrm>
            <a:off x="8144029" y="5149118"/>
            <a:ext cx="458399" cy="599768"/>
          </a:xfrm>
          <a:prstGeom prst="rect">
            <a:avLst/>
          </a:prstGeom>
          <a:ln>
            <a:noFill/>
          </a:ln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5F1B9E9F-6D2A-4848-9B21-2247172EA021}"/>
              </a:ext>
            </a:extLst>
          </p:cNvPr>
          <p:cNvSpPr/>
          <p:nvPr/>
        </p:nvSpPr>
        <p:spPr>
          <a:xfrm>
            <a:off x="227996" y="6379617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is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331530" y="5930655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10">
            <a:extLst>
              <a:ext uri="{FF2B5EF4-FFF2-40B4-BE49-F238E27FC236}">
                <a16:creationId xmlns:a16="http://schemas.microsoft.com/office/drawing/2014/main" id="{CE5ECE19-77AC-4AF8-A023-19C5584467C8}"/>
              </a:ext>
            </a:extLst>
          </p:cNvPr>
          <p:cNvSpPr/>
          <p:nvPr/>
        </p:nvSpPr>
        <p:spPr>
          <a:xfrm>
            <a:off x="8602429" y="4566169"/>
            <a:ext cx="339123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 </a:t>
            </a: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sind</a:t>
            </a: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Hause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11">
            <a:extLst>
              <a:ext uri="{FF2B5EF4-FFF2-40B4-BE49-F238E27FC236}">
                <a16:creationId xmlns:a16="http://schemas.microsoft.com/office/drawing/2014/main" id="{842260D9-04DE-4DA1-BA65-C5CAC5B041EB}"/>
              </a:ext>
            </a:extLst>
          </p:cNvPr>
          <p:cNvSpPr/>
          <p:nvPr/>
        </p:nvSpPr>
        <p:spPr>
          <a:xfrm>
            <a:off x="8482019" y="3884685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(all) are sick</a:t>
            </a:r>
            <a:r>
              <a:rPr lang="en-GB" sz="2800" spc="-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/ill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19"/>
          <a:stretch/>
        </p:blipFill>
        <p:spPr>
          <a:xfrm>
            <a:off x="8083826" y="3923108"/>
            <a:ext cx="458398" cy="479617"/>
          </a:xfrm>
          <a:prstGeom prst="rect">
            <a:avLst/>
          </a:prstGeom>
          <a:ln>
            <a:noFill/>
          </a:ln>
        </p:spPr>
      </p:pic>
      <p:sp>
        <p:nvSpPr>
          <p:cNvPr id="4" name="CustomShape 4">
            <a:extLst>
              <a:ext uri="{FF2B5EF4-FFF2-40B4-BE49-F238E27FC236}">
                <a16:creationId xmlns:a16="http://schemas.microsoft.com/office/drawing/2014/main" id="{E30D9AE8-E203-EBDF-0D9E-DE98E9F5217D}"/>
              </a:ext>
            </a:extLst>
          </p:cNvPr>
          <p:cNvSpPr/>
          <p:nvPr/>
        </p:nvSpPr>
        <p:spPr>
          <a:xfrm>
            <a:off x="166517" y="3243305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du </a:t>
            </a:r>
            <a:r>
              <a:rPr lang="en-GB" sz="2800" b="1" spc="-1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D356EFA4-233E-E301-42F3-00BE75228F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35108" y="26926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F1005-5563-C30D-E946-8351F866AA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26416" y="3075718"/>
            <a:ext cx="1418173" cy="996773"/>
          </a:xfrm>
          <a:prstGeom prst="rect">
            <a:avLst/>
          </a:prstGeom>
        </p:spPr>
      </p:pic>
      <p:sp>
        <p:nvSpPr>
          <p:cNvPr id="7" name="CustomShape 5">
            <a:extLst>
              <a:ext uri="{FF2B5EF4-FFF2-40B4-BE49-F238E27FC236}">
                <a16:creationId xmlns:a16="http://schemas.microsoft.com/office/drawing/2014/main" id="{41192EE6-E9E6-56EA-9DBE-DF86BF4E5EDB}"/>
              </a:ext>
            </a:extLst>
          </p:cNvPr>
          <p:cNvSpPr/>
          <p:nvPr/>
        </p:nvSpPr>
        <p:spPr>
          <a:xfrm>
            <a:off x="166517" y="3791036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you are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7BF05375-8BDD-FE7B-D44A-1045833E5AB5}"/>
              </a:ext>
            </a:extLst>
          </p:cNvPr>
          <p:cNvSpPr/>
          <p:nvPr/>
        </p:nvSpPr>
        <p:spPr>
          <a:xfrm>
            <a:off x="4312850" y="1795463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sind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E5CF5E89-554C-7530-4BAF-897EC267E79C}"/>
              </a:ext>
            </a:extLst>
          </p:cNvPr>
          <p:cNvSpPr/>
          <p:nvPr/>
        </p:nvSpPr>
        <p:spPr>
          <a:xfrm>
            <a:off x="4278033" y="2389064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we are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759B22-B87B-1EDA-3A99-4F6B3EF566E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75016" y="1579872"/>
            <a:ext cx="1763695" cy="1158756"/>
          </a:xfrm>
          <a:prstGeom prst="rect">
            <a:avLst/>
          </a:prstGeom>
        </p:spPr>
      </p:pic>
      <p:sp>
        <p:nvSpPr>
          <p:cNvPr id="11" name="CustomShape 4">
            <a:extLst>
              <a:ext uri="{FF2B5EF4-FFF2-40B4-BE49-F238E27FC236}">
                <a16:creationId xmlns:a16="http://schemas.microsoft.com/office/drawing/2014/main" id="{251B2BFB-0F23-F3E3-80FE-B5A97059C0E4}"/>
              </a:ext>
            </a:extLst>
          </p:cNvPr>
          <p:cNvSpPr/>
          <p:nvPr/>
        </p:nvSpPr>
        <p:spPr>
          <a:xfrm>
            <a:off x="4312850" y="3315852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ihr</a:t>
            </a:r>
            <a:r>
              <a:rPr lang="en-US" sz="2800" b="1" spc="-1" noProof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seid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5">
            <a:extLst>
              <a:ext uri="{FF2B5EF4-FFF2-40B4-BE49-F238E27FC236}">
                <a16:creationId xmlns:a16="http://schemas.microsoft.com/office/drawing/2014/main" id="{7B757FAA-9358-0B83-7282-5B1FDBC1D1B9}"/>
              </a:ext>
            </a:extLst>
          </p:cNvPr>
          <p:cNvSpPr/>
          <p:nvPr/>
        </p:nvSpPr>
        <p:spPr>
          <a:xfrm>
            <a:off x="4037165" y="3827802"/>
            <a:ext cx="240274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you (all) are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7A35C3-9B0B-8FBA-CE33-552715158D2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33709" y="3201758"/>
            <a:ext cx="1516310" cy="1066384"/>
          </a:xfrm>
          <a:prstGeom prst="rect">
            <a:avLst/>
          </a:prstGeom>
        </p:spPr>
      </p:pic>
      <p:sp>
        <p:nvSpPr>
          <p:cNvPr id="15" name="CustomShape 4">
            <a:extLst>
              <a:ext uri="{FF2B5EF4-FFF2-40B4-BE49-F238E27FC236}">
                <a16:creationId xmlns:a16="http://schemas.microsoft.com/office/drawing/2014/main" id="{05C5C5C1-5030-03E6-907E-BD5EFE83D5FF}"/>
              </a:ext>
            </a:extLst>
          </p:cNvPr>
          <p:cNvSpPr/>
          <p:nvPr/>
        </p:nvSpPr>
        <p:spPr>
          <a:xfrm>
            <a:off x="4380675" y="4529779"/>
            <a:ext cx="1516310" cy="442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>
                <a:solidFill>
                  <a:srgbClr val="92D050"/>
                </a:solidFill>
                <a:latin typeface="Century Gothic" panose="020B0502020202020204" pitchFamily="34" charset="0"/>
              </a:rPr>
              <a:t>Sie </a:t>
            </a: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sind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35438EEB-96B5-86C2-2385-3ABBBBD75D89}"/>
              </a:ext>
            </a:extLst>
          </p:cNvPr>
          <p:cNvSpPr/>
          <p:nvPr/>
        </p:nvSpPr>
        <p:spPr>
          <a:xfrm>
            <a:off x="3633937" y="5004777"/>
            <a:ext cx="32091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you (formal) are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4EDE6F-411B-3ED6-2227-6D8ED010131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53895" y="4566169"/>
            <a:ext cx="844951" cy="810525"/>
          </a:xfrm>
          <a:prstGeom prst="rect">
            <a:avLst/>
          </a:prstGeom>
        </p:spPr>
      </p:pic>
      <p:sp>
        <p:nvSpPr>
          <p:cNvPr id="21" name="CustomShape 4">
            <a:extLst>
              <a:ext uri="{FF2B5EF4-FFF2-40B4-BE49-F238E27FC236}">
                <a16:creationId xmlns:a16="http://schemas.microsoft.com/office/drawing/2014/main" id="{AA69FBB4-A12E-0409-747D-9DFC97130175}"/>
              </a:ext>
            </a:extLst>
          </p:cNvPr>
          <p:cNvSpPr/>
          <p:nvPr/>
        </p:nvSpPr>
        <p:spPr>
          <a:xfrm>
            <a:off x="4321074" y="5748886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sie</a:t>
            </a:r>
            <a:r>
              <a:rPr lang="en-US" sz="2800" b="1" spc="-1" noProof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sind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FBCA59-9578-00CB-79F9-37ED78C6783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23006" y="5678730"/>
            <a:ext cx="1024229" cy="729854"/>
          </a:xfrm>
          <a:prstGeom prst="rect">
            <a:avLst/>
          </a:prstGeom>
        </p:spPr>
      </p:pic>
      <p:sp>
        <p:nvSpPr>
          <p:cNvPr id="27" name="CustomShape 5">
            <a:extLst>
              <a:ext uri="{FF2B5EF4-FFF2-40B4-BE49-F238E27FC236}">
                <a16:creationId xmlns:a16="http://schemas.microsoft.com/office/drawing/2014/main" id="{649DB622-0B03-29CD-8E11-602FDCFA1245}"/>
              </a:ext>
            </a:extLst>
          </p:cNvPr>
          <p:cNvSpPr/>
          <p:nvPr/>
        </p:nvSpPr>
        <p:spPr>
          <a:xfrm>
            <a:off x="4184585" y="633996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they are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9DEF5834-A9ED-3224-2FA7-35EACBB41ED8}"/>
              </a:ext>
            </a:extLst>
          </p:cNvPr>
          <p:cNvSpPr/>
          <p:nvPr/>
        </p:nvSpPr>
        <p:spPr>
          <a:xfrm>
            <a:off x="2310839" y="2365582"/>
            <a:ext cx="2006191" cy="881829"/>
          </a:xfrm>
          <a:prstGeom prst="wedgeRoundRectCallout">
            <a:avLst>
              <a:gd name="adj1" fmla="val 1062"/>
              <a:gd name="adj2" fmla="val 378944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Also: </a:t>
            </a:r>
            <a:r>
              <a:rPr lang="en-US" sz="2400" b="1" i="1"/>
              <a:t>es </a:t>
            </a:r>
            <a:r>
              <a:rPr lang="en-US" sz="2400" b="1" i="1" err="1"/>
              <a:t>ist</a:t>
            </a:r>
            <a:r>
              <a:rPr lang="en-US" sz="2400" b="1" i="1"/>
              <a:t> </a:t>
            </a:r>
            <a:r>
              <a:rPr lang="en-US" sz="2400" b="1"/>
              <a:t>= it is </a:t>
            </a:r>
            <a:endParaRPr lang="en-GB" sz="2400" b="1"/>
          </a:p>
        </p:txBody>
      </p:sp>
      <p:sp>
        <p:nvSpPr>
          <p:cNvPr id="3" name="Title 1">
            <a:hlinkClick r:id="" action="ppaction://noaction">
              <a:snd r:embed="rId25" name="T3_W1_13.1.wav"/>
            </a:hlinkClick>
            <a:extLst>
              <a:ext uri="{FF2B5EF4-FFF2-40B4-BE49-F238E27FC236}">
                <a16:creationId xmlns:a16="http://schemas.microsoft.com/office/drawing/2014/main" id="{B2226E4D-2CFB-10DD-1CC2-4804A04484E6}"/>
              </a:ext>
            </a:extLst>
          </p:cNvPr>
          <p:cNvSpPr txBox="1">
            <a:spLocks/>
          </p:cNvSpPr>
          <p:nvPr/>
        </p:nvSpPr>
        <p:spPr>
          <a:xfrm>
            <a:off x="84444" y="181866"/>
            <a:ext cx="5500176" cy="595051"/>
          </a:xfrm>
          <a:prstGeom prst="rect">
            <a:avLst/>
          </a:prstGeom>
        </p:spPr>
        <p:txBody>
          <a:bodyPr lIns="9000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SEIN – to be, being</a:t>
            </a:r>
          </a:p>
        </p:txBody>
      </p:sp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1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1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_13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_13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1_13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1_13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1_13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_W1_13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3_W1_13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5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84444" y="885205"/>
            <a:ext cx="11860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800">
                <a:solidFill>
                  <a:srgbClr val="002060"/>
                </a:solidFill>
              </a:rPr>
              <a:t>Remember that the verb </a:t>
            </a:r>
            <a:r>
              <a:rPr lang="en-US" sz="2800" b="1" err="1">
                <a:solidFill>
                  <a:srgbClr val="002060"/>
                </a:solidFill>
              </a:rPr>
              <a:t>haben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>
                <a:solidFill>
                  <a:srgbClr val="002060"/>
                </a:solidFill>
              </a:rPr>
              <a:t>(to have, having) is irregular:</a:t>
            </a:r>
          </a:p>
        </p:txBody>
      </p:sp>
      <p:sp>
        <p:nvSpPr>
          <p:cNvPr id="91" name="CustomShape 4"/>
          <p:cNvSpPr/>
          <p:nvPr/>
        </p:nvSpPr>
        <p:spPr>
          <a:xfrm>
            <a:off x="83269" y="1798637"/>
            <a:ext cx="20339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habe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78988" y="2393177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have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261455" y="4576473"/>
            <a:ext cx="144581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 hat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104238" y="5114022"/>
            <a:ext cx="15944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has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8271205" y="1737583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Ich </a:t>
            </a:r>
            <a:r>
              <a:rPr lang="en-GB" sz="2800" b="1" spc="-1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habe</a:t>
            </a: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Glück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8294172" y="2282817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 lucky.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CustomShape 10"/>
          <p:cNvSpPr/>
          <p:nvPr/>
        </p:nvSpPr>
        <p:spPr>
          <a:xfrm>
            <a:off x="8271205" y="3242051"/>
            <a:ext cx="4219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Du hast </a:t>
            </a:r>
            <a:r>
              <a:rPr kumimoji="0" lang="en-GB" sz="2800" b="0" i="0" u="none" strike="noStrike" kern="1200" cap="none" spc="-1" normalizeH="0" baseline="0" noProof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recht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" name="CustomShape 11"/>
          <p:cNvSpPr/>
          <p:nvPr/>
        </p:nvSpPr>
        <p:spPr>
          <a:xfrm>
            <a:off x="7889986" y="5410160"/>
            <a:ext cx="460077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 scared</a:t>
            </a:r>
            <a:r>
              <a:rPr kumimoji="0" lang="en-GB" sz="2600" b="0" i="0" u="none" strike="noStrike" kern="1200" cap="none" spc="-1" normalizeH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of exams.</a:t>
            </a:r>
            <a:r>
              <a:rPr kumimoji="0" lang="en-GB" sz="26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16"/>
          <a:stretch/>
        </p:blipFill>
        <p:spPr>
          <a:xfrm>
            <a:off x="1901995" y="1908856"/>
            <a:ext cx="275702" cy="750940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17"/>
          <a:stretch/>
        </p:blipFill>
        <p:spPr>
          <a:xfrm>
            <a:off x="1571213" y="4645884"/>
            <a:ext cx="820475" cy="610133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18"/>
          <a:stretch/>
        </p:blipFill>
        <p:spPr>
          <a:xfrm>
            <a:off x="1738460" y="5759289"/>
            <a:ext cx="820475" cy="610133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19"/>
          <a:stretch/>
        </p:blipFill>
        <p:spPr>
          <a:xfrm>
            <a:off x="7938690" y="2346547"/>
            <a:ext cx="361338" cy="405965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4;p8"/>
          <p:cNvPicPr/>
          <p:nvPr/>
        </p:nvPicPr>
        <p:blipFill>
          <a:blip r:embed="rId19"/>
          <a:stretch/>
        </p:blipFill>
        <p:spPr>
          <a:xfrm>
            <a:off x="7571006" y="5417213"/>
            <a:ext cx="380814" cy="472851"/>
          </a:xfrm>
          <a:prstGeom prst="rect">
            <a:avLst/>
          </a:prstGeom>
          <a:ln>
            <a:noFill/>
          </a:ln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5F1B9E9F-6D2A-4848-9B21-2247172EA021}"/>
              </a:ext>
            </a:extLst>
          </p:cNvPr>
          <p:cNvSpPr/>
          <p:nvPr/>
        </p:nvSpPr>
        <p:spPr>
          <a:xfrm>
            <a:off x="-35180" y="6279053"/>
            <a:ext cx="189040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has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205881" y="5817385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hat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10">
            <a:extLst>
              <a:ext uri="{FF2B5EF4-FFF2-40B4-BE49-F238E27FC236}">
                <a16:creationId xmlns:a16="http://schemas.microsoft.com/office/drawing/2014/main" id="{CE5ECE19-77AC-4AF8-A023-19C5584467C8}"/>
              </a:ext>
            </a:extLst>
          </p:cNvPr>
          <p:cNvSpPr/>
          <p:nvPr/>
        </p:nvSpPr>
        <p:spPr>
          <a:xfrm>
            <a:off x="7719128" y="4825834"/>
            <a:ext cx="494249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 hat </a:t>
            </a:r>
            <a:r>
              <a:rPr lang="en-GB" sz="2600" spc="-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Angst </a:t>
            </a:r>
            <a:r>
              <a:rPr lang="en-GB" sz="2600" spc="-1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vor</a:t>
            </a:r>
            <a:r>
              <a:rPr lang="en-GB" sz="2600" spc="-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600" spc="-1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Prüfungen</a:t>
            </a:r>
            <a:r>
              <a:rPr lang="en-GB" sz="2600" spc="-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11">
            <a:extLst>
              <a:ext uri="{FF2B5EF4-FFF2-40B4-BE49-F238E27FC236}">
                <a16:creationId xmlns:a16="http://schemas.microsoft.com/office/drawing/2014/main" id="{842260D9-04DE-4DA1-BA65-C5CAC5B041EB}"/>
              </a:ext>
            </a:extLst>
          </p:cNvPr>
          <p:cNvSpPr/>
          <p:nvPr/>
        </p:nvSpPr>
        <p:spPr>
          <a:xfrm>
            <a:off x="8294172" y="3744650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</a:t>
            </a:r>
            <a:r>
              <a:rPr kumimoji="0" lang="en-GB" sz="2800" b="0" i="0" u="none" strike="noStrike" kern="1200" cap="none" spc="-1" normalizeH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are right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19"/>
          <a:stretch/>
        </p:blipFill>
        <p:spPr>
          <a:xfrm>
            <a:off x="7938690" y="3760091"/>
            <a:ext cx="332515" cy="444641"/>
          </a:xfrm>
          <a:prstGeom prst="rect">
            <a:avLst/>
          </a:prstGeom>
          <a:ln>
            <a:noFill/>
          </a:ln>
        </p:spPr>
      </p:pic>
      <p:sp>
        <p:nvSpPr>
          <p:cNvPr id="4" name="CustomShape 4">
            <a:extLst>
              <a:ext uri="{FF2B5EF4-FFF2-40B4-BE49-F238E27FC236}">
                <a16:creationId xmlns:a16="http://schemas.microsoft.com/office/drawing/2014/main" id="{E30D9AE8-E203-EBDF-0D9E-DE98E9F5217D}"/>
              </a:ext>
            </a:extLst>
          </p:cNvPr>
          <p:cNvSpPr/>
          <p:nvPr/>
        </p:nvSpPr>
        <p:spPr>
          <a:xfrm>
            <a:off x="152044" y="3244682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du hast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D356EFA4-233E-E301-42F3-00BE75228F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35108" y="26926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F1005-5563-C30D-E946-8351F866AA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31310" y="3096728"/>
            <a:ext cx="1131651" cy="795389"/>
          </a:xfrm>
          <a:prstGeom prst="rect">
            <a:avLst/>
          </a:prstGeom>
        </p:spPr>
      </p:pic>
      <p:sp>
        <p:nvSpPr>
          <p:cNvPr id="7" name="CustomShape 5">
            <a:extLst>
              <a:ext uri="{FF2B5EF4-FFF2-40B4-BE49-F238E27FC236}">
                <a16:creationId xmlns:a16="http://schemas.microsoft.com/office/drawing/2014/main" id="{41192EE6-E9E6-56EA-9DBE-DF86BF4E5EDB}"/>
              </a:ext>
            </a:extLst>
          </p:cNvPr>
          <p:cNvSpPr/>
          <p:nvPr/>
        </p:nvSpPr>
        <p:spPr>
          <a:xfrm>
            <a:off x="155014" y="3782231"/>
            <a:ext cx="203395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you have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7BF05375-8BDD-FE7B-D44A-1045833E5AB5}"/>
              </a:ext>
            </a:extLst>
          </p:cNvPr>
          <p:cNvSpPr/>
          <p:nvPr/>
        </p:nvSpPr>
        <p:spPr>
          <a:xfrm>
            <a:off x="4225786" y="1804317"/>
            <a:ext cx="200619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800" b="1" spc="-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haben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E5CF5E89-554C-7530-4BAF-897EC267E79C}"/>
              </a:ext>
            </a:extLst>
          </p:cNvPr>
          <p:cNvSpPr/>
          <p:nvPr/>
        </p:nvSpPr>
        <p:spPr>
          <a:xfrm>
            <a:off x="4278033" y="2389064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we have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759B22-B87B-1EDA-3A99-4F6B3EF566E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42673" y="1829962"/>
            <a:ext cx="1367417" cy="898399"/>
          </a:xfrm>
          <a:prstGeom prst="rect">
            <a:avLst/>
          </a:prstGeom>
        </p:spPr>
      </p:pic>
      <p:sp>
        <p:nvSpPr>
          <p:cNvPr id="11" name="CustomShape 4">
            <a:extLst>
              <a:ext uri="{FF2B5EF4-FFF2-40B4-BE49-F238E27FC236}">
                <a16:creationId xmlns:a16="http://schemas.microsoft.com/office/drawing/2014/main" id="{251B2BFB-0F23-F3E3-80FE-B5A97059C0E4}"/>
              </a:ext>
            </a:extLst>
          </p:cNvPr>
          <p:cNvSpPr/>
          <p:nvPr/>
        </p:nvSpPr>
        <p:spPr>
          <a:xfrm>
            <a:off x="4421912" y="3304761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ihr</a:t>
            </a:r>
            <a:r>
              <a:rPr lang="en-US" sz="2800" b="1" spc="-1" noProof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habt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5">
            <a:extLst>
              <a:ext uri="{FF2B5EF4-FFF2-40B4-BE49-F238E27FC236}">
                <a16:creationId xmlns:a16="http://schemas.microsoft.com/office/drawing/2014/main" id="{7B757FAA-9358-0B83-7282-5B1FDBC1D1B9}"/>
              </a:ext>
            </a:extLst>
          </p:cNvPr>
          <p:cNvSpPr/>
          <p:nvPr/>
        </p:nvSpPr>
        <p:spPr>
          <a:xfrm>
            <a:off x="3755289" y="3799449"/>
            <a:ext cx="291197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you (all) have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7A35C3-9B0B-8FBA-CE33-55271515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2990" y="3210266"/>
            <a:ext cx="1187490" cy="835133"/>
          </a:xfrm>
          <a:prstGeom prst="rect">
            <a:avLst/>
          </a:prstGeom>
        </p:spPr>
      </p:pic>
      <p:sp>
        <p:nvSpPr>
          <p:cNvPr id="15" name="CustomShape 4">
            <a:extLst>
              <a:ext uri="{FF2B5EF4-FFF2-40B4-BE49-F238E27FC236}">
                <a16:creationId xmlns:a16="http://schemas.microsoft.com/office/drawing/2014/main" id="{05C5C5C1-5030-03E6-907E-BD5EFE83D5FF}"/>
              </a:ext>
            </a:extLst>
          </p:cNvPr>
          <p:cNvSpPr/>
          <p:nvPr/>
        </p:nvSpPr>
        <p:spPr>
          <a:xfrm>
            <a:off x="4278033" y="4528996"/>
            <a:ext cx="1945909" cy="442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>
                <a:solidFill>
                  <a:srgbClr val="92D050"/>
                </a:solidFill>
                <a:latin typeface="Century Gothic" panose="020B0502020202020204" pitchFamily="34" charset="0"/>
              </a:rPr>
              <a:t>Sie </a:t>
            </a: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haben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35438EEB-96B5-86C2-2385-3ABBBBD75D89}"/>
              </a:ext>
            </a:extLst>
          </p:cNvPr>
          <p:cNvSpPr/>
          <p:nvPr/>
        </p:nvSpPr>
        <p:spPr>
          <a:xfrm>
            <a:off x="3637622" y="5084854"/>
            <a:ext cx="409004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you (formal) have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4EDE6F-411B-3ED6-2227-6D8ED010131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46886" y="4387645"/>
            <a:ext cx="716242" cy="687060"/>
          </a:xfrm>
          <a:prstGeom prst="rect">
            <a:avLst/>
          </a:prstGeom>
        </p:spPr>
      </p:pic>
      <p:sp>
        <p:nvSpPr>
          <p:cNvPr id="21" name="CustomShape 4">
            <a:extLst>
              <a:ext uri="{FF2B5EF4-FFF2-40B4-BE49-F238E27FC236}">
                <a16:creationId xmlns:a16="http://schemas.microsoft.com/office/drawing/2014/main" id="{AA69FBB4-A12E-0409-747D-9DFC97130175}"/>
              </a:ext>
            </a:extLst>
          </p:cNvPr>
          <p:cNvSpPr/>
          <p:nvPr/>
        </p:nvSpPr>
        <p:spPr>
          <a:xfrm>
            <a:off x="4225786" y="5838562"/>
            <a:ext cx="260988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sie</a:t>
            </a:r>
            <a:r>
              <a:rPr lang="en-US" sz="2800" b="1" spc="-1" noProof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" noProof="0" err="1">
                <a:solidFill>
                  <a:srgbClr val="92D050"/>
                </a:solidFill>
                <a:latin typeface="Century Gothic" panose="020B0502020202020204" pitchFamily="34" charset="0"/>
              </a:rPr>
              <a:t>haben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FBCA59-9578-00CB-79F9-37ED78C6783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53876" y="5755868"/>
            <a:ext cx="780857" cy="556430"/>
          </a:xfrm>
          <a:prstGeom prst="rect">
            <a:avLst/>
          </a:prstGeom>
        </p:spPr>
      </p:pic>
      <p:sp>
        <p:nvSpPr>
          <p:cNvPr id="27" name="CustomShape 5">
            <a:extLst>
              <a:ext uri="{FF2B5EF4-FFF2-40B4-BE49-F238E27FC236}">
                <a16:creationId xmlns:a16="http://schemas.microsoft.com/office/drawing/2014/main" id="{649DB622-0B03-29CD-8E11-602FDCFA1245}"/>
              </a:ext>
            </a:extLst>
          </p:cNvPr>
          <p:cNvSpPr/>
          <p:nvPr/>
        </p:nvSpPr>
        <p:spPr>
          <a:xfrm>
            <a:off x="4184584" y="6339960"/>
            <a:ext cx="246662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>
                <a:solidFill>
                  <a:srgbClr val="1F3864"/>
                </a:solidFill>
                <a:latin typeface="Century Gothic" panose="020B0502020202020204" pitchFamily="34" charset="0"/>
              </a:rPr>
              <a:t>they have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9DEF5834-A9ED-3224-2FA7-35EACBB41ED8}"/>
              </a:ext>
            </a:extLst>
          </p:cNvPr>
          <p:cNvSpPr/>
          <p:nvPr/>
        </p:nvSpPr>
        <p:spPr>
          <a:xfrm>
            <a:off x="2310839" y="2365582"/>
            <a:ext cx="2006191" cy="881829"/>
          </a:xfrm>
          <a:prstGeom prst="wedgeRoundRectCallout">
            <a:avLst>
              <a:gd name="adj1" fmla="val 1062"/>
              <a:gd name="adj2" fmla="val 378944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Also: es hat = it has </a:t>
            </a:r>
            <a:endParaRPr lang="en-GB" sz="2400" b="1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1A56342-A9EE-ABFF-04A8-5832E61E5673}"/>
              </a:ext>
            </a:extLst>
          </p:cNvPr>
          <p:cNvSpPr/>
          <p:nvPr/>
        </p:nvSpPr>
        <p:spPr>
          <a:xfrm>
            <a:off x="6287508" y="103323"/>
            <a:ext cx="3857941" cy="881829"/>
          </a:xfrm>
          <a:prstGeom prst="wedgeRoundRectCallout">
            <a:avLst>
              <a:gd name="adj1" fmla="val 61541"/>
              <a:gd name="adj2" fmla="val 28531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/>
              <a:t>Haben</a:t>
            </a:r>
            <a:r>
              <a:rPr lang="en-US" sz="2400" b="1"/>
              <a:t> can sometimes mean ‘to be, being’! </a:t>
            </a:r>
            <a:endParaRPr lang="en-GB" sz="2400" b="1"/>
          </a:p>
        </p:txBody>
      </p:sp>
      <p:sp>
        <p:nvSpPr>
          <p:cNvPr id="35" name="CasellaDiTesto 34">
            <a:hlinkClick r:id="" action="ppaction://noaction">
              <a:snd r:embed="rId25" name="T3_W1_14.1.wav"/>
            </a:hlinkClick>
            <a:extLst>
              <a:ext uri="{FF2B5EF4-FFF2-40B4-BE49-F238E27FC236}">
                <a16:creationId xmlns:a16="http://schemas.microsoft.com/office/drawing/2014/main" id="{B85825AB-3706-F80F-D814-6639EEC5D6C8}"/>
              </a:ext>
            </a:extLst>
          </p:cNvPr>
          <p:cNvSpPr txBox="1"/>
          <p:nvPr/>
        </p:nvSpPr>
        <p:spPr>
          <a:xfrm>
            <a:off x="152044" y="148139"/>
            <a:ext cx="6386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HABEN – to have, having</a:t>
            </a:r>
            <a:endParaRPr lang="en-GB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509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1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14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_1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_1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1_1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1_1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1_1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_W1_1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3_W1_14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28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3_W1_15.1.wav"/>
            </a:hlinkClick>
          </p:cNvPr>
          <p:cNvSpPr/>
          <p:nvPr/>
        </p:nvSpPr>
        <p:spPr>
          <a:xfrm>
            <a:off x="-1" y="-65286"/>
            <a:ext cx="6332544" cy="5409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Gabriel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schreibt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Nachrichten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graphicFrame>
        <p:nvGraphicFramePr>
          <p:cNvPr id="6" name="Table 1">
            <a:extLst>
              <a:ext uri="{FF2B5EF4-FFF2-40B4-BE49-F238E27FC236}">
                <a16:creationId xmlns:a16="http://schemas.microsoft.com/office/drawing/2014/main" id="{71782C29-4FB0-A1CD-C410-9DC27BE4F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9933892"/>
              </p:ext>
            </p:extLst>
          </p:nvPr>
        </p:nvGraphicFramePr>
        <p:xfrm>
          <a:off x="7619912" y="1558890"/>
          <a:ext cx="4539238" cy="4741920"/>
        </p:xfrm>
        <a:graphic>
          <a:graphicData uri="http://schemas.openxmlformats.org/drawingml/2006/table">
            <a:tbl>
              <a:tblPr/>
              <a:tblGrid>
                <a:gridCol w="445928">
                  <a:extLst>
                    <a:ext uri="{9D8B030D-6E8A-4147-A177-3AD203B41FA5}">
                      <a16:colId xmlns:a16="http://schemas.microsoft.com/office/drawing/2014/main" val="1383813711"/>
                    </a:ext>
                  </a:extLst>
                </a:gridCol>
                <a:gridCol w="107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7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222">
                  <a:extLst>
                    <a:ext uri="{9D8B030D-6E8A-4147-A177-3AD203B41FA5}">
                      <a16:colId xmlns:a16="http://schemas.microsoft.com/office/drawing/2014/main" val="2782903656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who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be/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have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details</a:t>
                      </a:r>
                      <a:endParaRPr lang="en-GB" sz="20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we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great bikes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an exam on Monday, right?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err="1">
                          <a:solidFill>
                            <a:srgbClr val="002060"/>
                          </a:solidFill>
                        </a:rPr>
                        <a:t>Lias</a:t>
                      </a:r>
                      <a:r>
                        <a:rPr lang="en-US" b="1">
                          <a:solidFill>
                            <a:srgbClr val="002060"/>
                          </a:solidFill>
                        </a:rPr>
                        <a:t> (er)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has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leg pain(s)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Ronja &amp; Leonie (they)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are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right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you (all)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a house in the mountains?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am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still scared of cycling!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0D72AAA6-3B95-EB47-3B6F-881ED1C046DD}"/>
              </a:ext>
            </a:extLst>
          </p:cNvPr>
          <p:cNvSpPr txBox="1"/>
          <p:nvPr/>
        </p:nvSpPr>
        <p:spPr>
          <a:xfrm>
            <a:off x="6184467" y="3700"/>
            <a:ext cx="3817199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err="1"/>
              <a:t>oder</a:t>
            </a:r>
            <a:r>
              <a:rPr lang="en-GB" sz="2000"/>
              <a:t> – don’t you/right?</a:t>
            </a:r>
          </a:p>
          <a:p>
            <a:pPr algn="ctr"/>
            <a:r>
              <a:rPr lang="en-GB" sz="2000" err="1"/>
              <a:t>immer</a:t>
            </a:r>
            <a:r>
              <a:rPr lang="en-GB" sz="2000"/>
              <a:t> </a:t>
            </a:r>
            <a:r>
              <a:rPr lang="en-GB" sz="2000" err="1"/>
              <a:t>noch</a:t>
            </a:r>
            <a:r>
              <a:rPr lang="en-GB" sz="2000"/>
              <a:t> – still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9C89AF-6B0C-279D-D306-9E379BFE448D}"/>
              </a:ext>
            </a:extLst>
          </p:cNvPr>
          <p:cNvSpPr txBox="1"/>
          <p:nvPr/>
        </p:nvSpPr>
        <p:spPr>
          <a:xfrm>
            <a:off x="8106714" y="2592254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248B29-148D-812F-D9E2-15BB0ADDC9D8}"/>
              </a:ext>
            </a:extLst>
          </p:cNvPr>
          <p:cNvSpPr txBox="1"/>
          <p:nvPr/>
        </p:nvSpPr>
        <p:spPr>
          <a:xfrm>
            <a:off x="9213739" y="262282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44A0FF-A101-8410-60A6-052C84652283}"/>
              </a:ext>
            </a:extLst>
          </p:cNvPr>
          <p:cNvSpPr txBox="1"/>
          <p:nvPr/>
        </p:nvSpPr>
        <p:spPr>
          <a:xfrm>
            <a:off x="10424062" y="2592254"/>
            <a:ext cx="1587069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48123C3-C5D3-BEAC-43A9-BEEBBDDFE40E}"/>
              </a:ext>
            </a:extLst>
          </p:cNvPr>
          <p:cNvSpPr txBox="1"/>
          <p:nvPr/>
        </p:nvSpPr>
        <p:spPr>
          <a:xfrm>
            <a:off x="8076836" y="3157306"/>
            <a:ext cx="102105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100"/>
          </a:p>
          <a:p>
            <a:endParaRPr lang="en-GB" sz="11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275EC8E-C553-59DD-E230-B992C50335C1}"/>
              </a:ext>
            </a:extLst>
          </p:cNvPr>
          <p:cNvSpPr txBox="1"/>
          <p:nvPr/>
        </p:nvSpPr>
        <p:spPr>
          <a:xfrm>
            <a:off x="9192611" y="3124784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9DDE4D-0F4C-F02A-33EA-DBB92609BF14}"/>
              </a:ext>
            </a:extLst>
          </p:cNvPr>
          <p:cNvSpPr txBox="1"/>
          <p:nvPr/>
        </p:nvSpPr>
        <p:spPr>
          <a:xfrm>
            <a:off x="10327594" y="3099092"/>
            <a:ext cx="1804224" cy="5355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92C80BA-C5A6-5109-6F19-63A85CB2A86B}"/>
              </a:ext>
            </a:extLst>
          </p:cNvPr>
          <p:cNvSpPr txBox="1"/>
          <p:nvPr/>
        </p:nvSpPr>
        <p:spPr>
          <a:xfrm>
            <a:off x="8103741" y="3728174"/>
            <a:ext cx="10210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6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BE21F0D-3075-3921-27C8-12A6E8C3BA50}"/>
              </a:ext>
            </a:extLst>
          </p:cNvPr>
          <p:cNvSpPr txBox="1"/>
          <p:nvPr/>
        </p:nvSpPr>
        <p:spPr>
          <a:xfrm>
            <a:off x="9179390" y="3701935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906941-12A5-DD83-0D4D-41B278726017}"/>
              </a:ext>
            </a:extLst>
          </p:cNvPr>
          <p:cNvSpPr txBox="1"/>
          <p:nvPr/>
        </p:nvSpPr>
        <p:spPr>
          <a:xfrm>
            <a:off x="10431931" y="3675598"/>
            <a:ext cx="1437636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03715A-6B14-4A3B-8CE8-BF828CAAE8E6}"/>
              </a:ext>
            </a:extLst>
          </p:cNvPr>
          <p:cNvSpPr txBox="1"/>
          <p:nvPr/>
        </p:nvSpPr>
        <p:spPr>
          <a:xfrm>
            <a:off x="8093066" y="4126417"/>
            <a:ext cx="1021057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600"/>
          </a:p>
          <a:p>
            <a:endParaRPr lang="en-GB" sz="1600"/>
          </a:p>
          <a:p>
            <a:endParaRPr lang="en-GB" sz="16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F000B1A-C166-3231-378D-2A02FBC7BA0D}"/>
              </a:ext>
            </a:extLst>
          </p:cNvPr>
          <p:cNvSpPr txBox="1"/>
          <p:nvPr/>
        </p:nvSpPr>
        <p:spPr>
          <a:xfrm>
            <a:off x="9300805" y="4448042"/>
            <a:ext cx="933992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A638C2C-AF91-E34A-78BB-70D887726C5D}"/>
              </a:ext>
            </a:extLst>
          </p:cNvPr>
          <p:cNvSpPr txBox="1"/>
          <p:nvPr/>
        </p:nvSpPr>
        <p:spPr>
          <a:xfrm>
            <a:off x="10585988" y="4404563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FC3213C-E05C-A316-B28B-A2D2451A7474}"/>
              </a:ext>
            </a:extLst>
          </p:cNvPr>
          <p:cNvSpPr txBox="1"/>
          <p:nvPr/>
        </p:nvSpPr>
        <p:spPr>
          <a:xfrm>
            <a:off x="8205781" y="5057715"/>
            <a:ext cx="696715" cy="591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D61894D-20DB-4B34-7471-28C5ABC21AA2}"/>
              </a:ext>
            </a:extLst>
          </p:cNvPr>
          <p:cNvSpPr txBox="1"/>
          <p:nvPr/>
        </p:nvSpPr>
        <p:spPr>
          <a:xfrm>
            <a:off x="9239332" y="519090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97C255F-E317-2E57-434C-2DDBD55CFC5B}"/>
              </a:ext>
            </a:extLst>
          </p:cNvPr>
          <p:cNvSpPr txBox="1"/>
          <p:nvPr/>
        </p:nvSpPr>
        <p:spPr>
          <a:xfrm>
            <a:off x="10341076" y="5073189"/>
            <a:ext cx="1731088" cy="520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2B4E16F-3450-7BA3-330C-6496F514D729}"/>
              </a:ext>
            </a:extLst>
          </p:cNvPr>
          <p:cNvSpPr txBox="1"/>
          <p:nvPr/>
        </p:nvSpPr>
        <p:spPr>
          <a:xfrm>
            <a:off x="8103740" y="5732848"/>
            <a:ext cx="102105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GB" sz="8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EBC7DB-6A1C-EA1A-48BA-9D376E442144}"/>
              </a:ext>
            </a:extLst>
          </p:cNvPr>
          <p:cNvSpPr txBox="1"/>
          <p:nvPr/>
        </p:nvSpPr>
        <p:spPr>
          <a:xfrm>
            <a:off x="9179390" y="5772863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ECDD050-EE94-C018-2E5A-C79A1327E6E9}"/>
              </a:ext>
            </a:extLst>
          </p:cNvPr>
          <p:cNvSpPr txBox="1"/>
          <p:nvPr/>
        </p:nvSpPr>
        <p:spPr>
          <a:xfrm>
            <a:off x="10362493" y="5716989"/>
            <a:ext cx="1709671" cy="5456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71" name="Graphic 70" descr="Teacher">
            <a:extLst>
              <a:ext uri="{FF2B5EF4-FFF2-40B4-BE49-F238E27FC236}">
                <a16:creationId xmlns:a16="http://schemas.microsoft.com/office/drawing/2014/main" id="{9FA78124-E3ED-498F-823F-526DEE1A1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79013" y="295535"/>
            <a:ext cx="914400" cy="914400"/>
          </a:xfrm>
          <a:prstGeom prst="rect">
            <a:avLst/>
          </a:prstGeom>
        </p:spPr>
      </p:pic>
      <p:sp>
        <p:nvSpPr>
          <p:cNvPr id="72" name="Speech Bubble: Rectangle with Corners Rounded 71">
            <a:hlinkClick r:id="" action="ppaction://noaction">
              <a:snd r:embed="rId7" name="T3_W1_15.2.wav"/>
            </a:hlinkClick>
            <a:extLst>
              <a:ext uri="{FF2B5EF4-FFF2-40B4-BE49-F238E27FC236}">
                <a16:creationId xmlns:a16="http://schemas.microsoft.com/office/drawing/2014/main" id="{206387D2-BDFF-4436-A6B5-703F4E2A5148}"/>
              </a:ext>
            </a:extLst>
          </p:cNvPr>
          <p:cNvSpPr/>
          <p:nvPr/>
        </p:nvSpPr>
        <p:spPr>
          <a:xfrm>
            <a:off x="835388" y="424646"/>
            <a:ext cx="268774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3" name="Google Shape;108;p3">
            <a:hlinkClick r:id="" action="ppaction://noaction">
              <a:snd r:embed="rId7" name="T3_W1_15.2.wav"/>
            </a:hlinkClick>
            <a:extLst>
              <a:ext uri="{FF2B5EF4-FFF2-40B4-BE49-F238E27FC236}">
                <a16:creationId xmlns:a16="http://schemas.microsoft.com/office/drawing/2014/main" id="{EAB9DBCA-E93E-492C-872A-5D25BD07BD51}"/>
              </a:ext>
            </a:extLst>
          </p:cNvPr>
          <p:cNvSpPr txBox="1"/>
          <p:nvPr/>
        </p:nvSpPr>
        <p:spPr>
          <a:xfrm>
            <a:off x="877096" y="433531"/>
            <a:ext cx="26460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400" b="1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schreibt</a:t>
            </a: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er?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D60994-AB90-D53C-A296-B0886E2703D2}"/>
              </a:ext>
            </a:extLst>
          </p:cNvPr>
          <p:cNvGrpSpPr/>
          <p:nvPr/>
        </p:nvGrpSpPr>
        <p:grpSpPr>
          <a:xfrm>
            <a:off x="59255" y="1160368"/>
            <a:ext cx="3680440" cy="1576131"/>
            <a:chOff x="59255" y="1160368"/>
            <a:chExt cx="3680440" cy="157613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413C40-5FF9-80FE-F325-1C4C4036539A}"/>
                </a:ext>
              </a:extLst>
            </p:cNvPr>
            <p:cNvSpPr/>
            <p:nvPr/>
          </p:nvSpPr>
          <p:spPr>
            <a:xfrm rot="16200000">
              <a:off x="1370320" y="367124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C20AD5-25C5-6BBE-E82E-6E29A4852D36}"/>
                </a:ext>
              </a:extLst>
            </p:cNvPr>
            <p:cNvSpPr/>
            <p:nvPr/>
          </p:nvSpPr>
          <p:spPr>
            <a:xfrm rot="16200000">
              <a:off x="1343679" y="699082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E1378C8-2BAD-75AE-6D0D-A8884CB3FAA6}"/>
                </a:ext>
              </a:extLst>
            </p:cNvPr>
            <p:cNvSpPr/>
            <p:nvPr/>
          </p:nvSpPr>
          <p:spPr>
            <a:xfrm>
              <a:off x="3427532" y="1844865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4C1C5CBD-CBC6-7576-4B1E-FCAE059F4FAD}"/>
                </a:ext>
              </a:extLst>
            </p:cNvPr>
            <p:cNvSpPr/>
            <p:nvPr/>
          </p:nvSpPr>
          <p:spPr>
            <a:xfrm>
              <a:off x="863387" y="1496140"/>
              <a:ext cx="2392549" cy="697450"/>
            </a:xfrm>
            <a:prstGeom prst="wedgeRoundRectCallout">
              <a:avLst>
                <a:gd name="adj1" fmla="val 27044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2915C3-0331-FFE4-58C3-D0A30AE4F94C}"/>
                </a:ext>
              </a:extLst>
            </p:cNvPr>
            <p:cNvSpPr txBox="1"/>
            <p:nvPr/>
          </p:nvSpPr>
          <p:spPr>
            <a:xfrm>
              <a:off x="924050" y="1469146"/>
              <a:ext cx="22033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Wir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haben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tolle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Fahrräder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.</a:t>
              </a: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hlinkClick r:id="" action="ppaction://noaction">
                <a:snd r:embed="rId8" name="T3_W1_15.3.wav"/>
              </a:hlinkClick>
              <a:extLst>
                <a:ext uri="{FF2B5EF4-FFF2-40B4-BE49-F238E27FC236}">
                  <a16:creationId xmlns:a16="http://schemas.microsoft.com/office/drawing/2014/main" id="{C95A771D-1D15-8E67-9575-C7DF400892D5}"/>
                </a:ext>
              </a:extLst>
            </p:cNvPr>
            <p:cNvSpPr txBox="1"/>
            <p:nvPr/>
          </p:nvSpPr>
          <p:spPr>
            <a:xfrm>
              <a:off x="59255" y="1160368"/>
              <a:ext cx="41205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E94A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7266A5-8CAC-5D05-C123-43AFF8680CA1}"/>
              </a:ext>
            </a:extLst>
          </p:cNvPr>
          <p:cNvGrpSpPr/>
          <p:nvPr/>
        </p:nvGrpSpPr>
        <p:grpSpPr>
          <a:xfrm>
            <a:off x="60182" y="3011951"/>
            <a:ext cx="3680440" cy="1576131"/>
            <a:chOff x="59255" y="1160368"/>
            <a:chExt cx="3680440" cy="1576131"/>
          </a:xfrm>
        </p:grpSpPr>
        <p:sp>
          <p:nvSpPr>
            <p:cNvPr id="26" name="Rectangle: Rounded Corners 14">
              <a:extLst>
                <a:ext uri="{FF2B5EF4-FFF2-40B4-BE49-F238E27FC236}">
                  <a16:creationId xmlns:a16="http://schemas.microsoft.com/office/drawing/2014/main" id="{89A8FBD7-D66E-8DD9-585E-31C0CBF684AC}"/>
                </a:ext>
              </a:extLst>
            </p:cNvPr>
            <p:cNvSpPr/>
            <p:nvPr/>
          </p:nvSpPr>
          <p:spPr>
            <a:xfrm rot="16200000">
              <a:off x="1370320" y="367124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314700B-E85A-45B8-3227-6F71AB72831A}"/>
                </a:ext>
              </a:extLst>
            </p:cNvPr>
            <p:cNvSpPr/>
            <p:nvPr/>
          </p:nvSpPr>
          <p:spPr>
            <a:xfrm rot="16200000">
              <a:off x="1343679" y="699082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FCFA266-9BA5-A016-4EA0-91F82556E55C}"/>
                </a:ext>
              </a:extLst>
            </p:cNvPr>
            <p:cNvSpPr/>
            <p:nvPr/>
          </p:nvSpPr>
          <p:spPr>
            <a:xfrm>
              <a:off x="3427532" y="1844865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Speech Bubble: Rectangle with Corners Rounded 17">
              <a:extLst>
                <a:ext uri="{FF2B5EF4-FFF2-40B4-BE49-F238E27FC236}">
                  <a16:creationId xmlns:a16="http://schemas.microsoft.com/office/drawing/2014/main" id="{CF2712AB-D912-7C1A-6F7B-1093FD92A03B}"/>
                </a:ext>
              </a:extLst>
            </p:cNvPr>
            <p:cNvSpPr/>
            <p:nvPr/>
          </p:nvSpPr>
          <p:spPr>
            <a:xfrm>
              <a:off x="863387" y="1359659"/>
              <a:ext cx="2392549" cy="1015663"/>
            </a:xfrm>
            <a:prstGeom prst="wedgeRoundRectCallout">
              <a:avLst>
                <a:gd name="adj1" fmla="val 27044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DC809C1-4AA5-F774-C7EA-F2B980A3BF01}"/>
                </a:ext>
              </a:extLst>
            </p:cNvPr>
            <p:cNvSpPr txBox="1"/>
            <p:nvPr/>
          </p:nvSpPr>
          <p:spPr>
            <a:xfrm>
              <a:off x="924050" y="1332666"/>
              <a:ext cx="22033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>
                  <a:solidFill>
                    <a:srgbClr val="1F4E79"/>
                  </a:solidFill>
                  <a:latin typeface="Century Gothic" panose="020B0502020202020204" pitchFamily="34" charset="0"/>
                </a:rPr>
                <a:t>D</a:t>
              </a:r>
              <a:r>
                <a:rPr kumimoji="0" lang="en-GB" sz="2000" b="0" i="0" u="none" strike="noStrike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u hast am Montag </a:t>
              </a:r>
              <a:r>
                <a:rPr kumimoji="0" lang="en-GB" sz="2000" b="0" i="0" u="none" strike="noStrike" cap="none" spc="0" normalizeH="0" baseline="0" noProof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eine</a:t>
              </a:r>
              <a:r>
                <a:rPr kumimoji="0" lang="en-GB" sz="2000" b="0" i="0" u="none" strike="noStrike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en-GB" sz="2000" b="0" i="0" u="none" strike="noStrike" cap="none" spc="0" normalizeH="0" baseline="0" noProof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Prüfung</a:t>
              </a:r>
              <a:r>
                <a:rPr kumimoji="0" lang="en-GB" sz="2000" b="0" i="0" u="none" strike="noStrike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, </a:t>
              </a:r>
              <a:r>
                <a:rPr kumimoji="0" lang="en-GB" sz="2000" b="0" i="0" u="none" strike="noStrike" cap="none" spc="0" normalizeH="0" baseline="0" noProof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oder</a:t>
              </a:r>
              <a:r>
                <a:rPr kumimoji="0" lang="en-GB" sz="2000" b="0" i="0" u="none" strike="noStrike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*?</a:t>
              </a: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hlinkClick r:id="" action="ppaction://noaction">
                <a:snd r:embed="rId9" name="T3_W1_15.4.wav"/>
              </a:hlinkClick>
              <a:extLst>
                <a:ext uri="{FF2B5EF4-FFF2-40B4-BE49-F238E27FC236}">
                  <a16:creationId xmlns:a16="http://schemas.microsoft.com/office/drawing/2014/main" id="{9A306545-452F-25EF-7D4A-D0D27D7F6CA2}"/>
                </a:ext>
              </a:extLst>
            </p:cNvPr>
            <p:cNvSpPr txBox="1"/>
            <p:nvPr/>
          </p:nvSpPr>
          <p:spPr>
            <a:xfrm>
              <a:off x="59255" y="1160368"/>
              <a:ext cx="41205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E94A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438266-CCB5-87CA-59D1-6038EE65594D}"/>
              </a:ext>
            </a:extLst>
          </p:cNvPr>
          <p:cNvGrpSpPr/>
          <p:nvPr/>
        </p:nvGrpSpPr>
        <p:grpSpPr>
          <a:xfrm>
            <a:off x="59255" y="4909566"/>
            <a:ext cx="3680440" cy="1576131"/>
            <a:chOff x="59255" y="1160368"/>
            <a:chExt cx="3680440" cy="1576131"/>
          </a:xfrm>
        </p:grpSpPr>
        <p:sp>
          <p:nvSpPr>
            <p:cNvPr id="33" name="Rectangle: Rounded Corners 14">
              <a:extLst>
                <a:ext uri="{FF2B5EF4-FFF2-40B4-BE49-F238E27FC236}">
                  <a16:creationId xmlns:a16="http://schemas.microsoft.com/office/drawing/2014/main" id="{839481B4-E4D6-D049-7555-73BFF582083B}"/>
                </a:ext>
              </a:extLst>
            </p:cNvPr>
            <p:cNvSpPr/>
            <p:nvPr/>
          </p:nvSpPr>
          <p:spPr>
            <a:xfrm rot="16200000">
              <a:off x="1370320" y="367124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5D69E08-BCD5-2BEA-87B9-134AB1D4C06E}"/>
                </a:ext>
              </a:extLst>
            </p:cNvPr>
            <p:cNvSpPr/>
            <p:nvPr/>
          </p:nvSpPr>
          <p:spPr>
            <a:xfrm rot="16200000">
              <a:off x="1343679" y="699082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EFA1F60-B5FF-31FB-2E10-57BEAC9CBE26}"/>
                </a:ext>
              </a:extLst>
            </p:cNvPr>
            <p:cNvSpPr/>
            <p:nvPr/>
          </p:nvSpPr>
          <p:spPr>
            <a:xfrm>
              <a:off x="3427532" y="1844865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Speech Bubble: Rectangle with Corners Rounded 17">
              <a:extLst>
                <a:ext uri="{FF2B5EF4-FFF2-40B4-BE49-F238E27FC236}">
                  <a16:creationId xmlns:a16="http://schemas.microsoft.com/office/drawing/2014/main" id="{31E261E4-AE93-B072-91F3-0EFF379ABABB}"/>
                </a:ext>
              </a:extLst>
            </p:cNvPr>
            <p:cNvSpPr/>
            <p:nvPr/>
          </p:nvSpPr>
          <p:spPr>
            <a:xfrm>
              <a:off x="863387" y="1496140"/>
              <a:ext cx="2392549" cy="697450"/>
            </a:xfrm>
            <a:prstGeom prst="wedgeRoundRectCallout">
              <a:avLst>
                <a:gd name="adj1" fmla="val 27044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408EACD-1601-B198-57FA-2848B9F595B5}"/>
                </a:ext>
              </a:extLst>
            </p:cNvPr>
            <p:cNvSpPr txBox="1"/>
            <p:nvPr/>
          </p:nvSpPr>
          <p:spPr>
            <a:xfrm>
              <a:off x="924050" y="1469146"/>
              <a:ext cx="22033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Lias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hat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Beinschmerzen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.</a:t>
              </a: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TextBox 37">
              <a:hlinkClick r:id="" action="ppaction://noaction">
                <a:snd r:embed="rId10" name="T3_W1_15.5.wav"/>
              </a:hlinkClick>
              <a:extLst>
                <a:ext uri="{FF2B5EF4-FFF2-40B4-BE49-F238E27FC236}">
                  <a16:creationId xmlns:a16="http://schemas.microsoft.com/office/drawing/2014/main" id="{8652C247-91B6-6D23-DECC-5F6AAD782718}"/>
                </a:ext>
              </a:extLst>
            </p:cNvPr>
            <p:cNvSpPr txBox="1"/>
            <p:nvPr/>
          </p:nvSpPr>
          <p:spPr>
            <a:xfrm>
              <a:off x="59255" y="1160368"/>
              <a:ext cx="41205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E94A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4C054F7-347C-F43A-1FC6-89EDA452C568}"/>
              </a:ext>
            </a:extLst>
          </p:cNvPr>
          <p:cNvGrpSpPr/>
          <p:nvPr/>
        </p:nvGrpSpPr>
        <p:grpSpPr>
          <a:xfrm>
            <a:off x="3825546" y="1200926"/>
            <a:ext cx="3680440" cy="1576131"/>
            <a:chOff x="59255" y="1160368"/>
            <a:chExt cx="3680440" cy="1576131"/>
          </a:xfrm>
        </p:grpSpPr>
        <p:sp>
          <p:nvSpPr>
            <p:cNvPr id="70" name="Rectangle: Rounded Corners 14">
              <a:extLst>
                <a:ext uri="{FF2B5EF4-FFF2-40B4-BE49-F238E27FC236}">
                  <a16:creationId xmlns:a16="http://schemas.microsoft.com/office/drawing/2014/main" id="{7FA35174-7D49-3853-3669-1C4238D964C3}"/>
                </a:ext>
              </a:extLst>
            </p:cNvPr>
            <p:cNvSpPr/>
            <p:nvPr/>
          </p:nvSpPr>
          <p:spPr>
            <a:xfrm rot="16200000">
              <a:off x="1370320" y="367124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8A7464F-3BDA-01E3-12B6-9AED9739355A}"/>
                </a:ext>
              </a:extLst>
            </p:cNvPr>
            <p:cNvSpPr/>
            <p:nvPr/>
          </p:nvSpPr>
          <p:spPr>
            <a:xfrm rot="16200000">
              <a:off x="1343679" y="699082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6903F3C-5BC2-0E2C-DB83-78EC26E7E846}"/>
                </a:ext>
              </a:extLst>
            </p:cNvPr>
            <p:cNvSpPr/>
            <p:nvPr/>
          </p:nvSpPr>
          <p:spPr>
            <a:xfrm>
              <a:off x="3427532" y="1844865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6" name="Speech Bubble: Rectangle with Corners Rounded 17">
              <a:extLst>
                <a:ext uri="{FF2B5EF4-FFF2-40B4-BE49-F238E27FC236}">
                  <a16:creationId xmlns:a16="http://schemas.microsoft.com/office/drawing/2014/main" id="{DB6134C2-9086-29E6-5B2A-462AF2016068}"/>
                </a:ext>
              </a:extLst>
            </p:cNvPr>
            <p:cNvSpPr/>
            <p:nvPr/>
          </p:nvSpPr>
          <p:spPr>
            <a:xfrm>
              <a:off x="863387" y="1386955"/>
              <a:ext cx="2392549" cy="988669"/>
            </a:xfrm>
            <a:prstGeom prst="wedgeRoundRectCallout">
              <a:avLst>
                <a:gd name="adj1" fmla="val 27044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FEF2186-EBC0-4CA8-602D-6A931576036C}"/>
                </a:ext>
              </a:extLst>
            </p:cNvPr>
            <p:cNvSpPr txBox="1"/>
            <p:nvPr/>
          </p:nvSpPr>
          <p:spPr>
            <a:xfrm>
              <a:off x="924050" y="1359962"/>
              <a:ext cx="22033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Ronja und Leonie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haben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recht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.</a:t>
              </a: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TextBox 77">
              <a:hlinkClick r:id="" action="ppaction://noaction">
                <a:snd r:embed="rId11" name="T3_W1_15.6.wav"/>
              </a:hlinkClick>
              <a:extLst>
                <a:ext uri="{FF2B5EF4-FFF2-40B4-BE49-F238E27FC236}">
                  <a16:creationId xmlns:a16="http://schemas.microsoft.com/office/drawing/2014/main" id="{B36438C6-6C2D-02F3-0A31-4BC09A316D47}"/>
                </a:ext>
              </a:extLst>
            </p:cNvPr>
            <p:cNvSpPr txBox="1"/>
            <p:nvPr/>
          </p:nvSpPr>
          <p:spPr>
            <a:xfrm>
              <a:off x="59255" y="1160368"/>
              <a:ext cx="41205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E94A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99E6B85-D77A-BDBF-68C6-637DAE35F632}"/>
              </a:ext>
            </a:extLst>
          </p:cNvPr>
          <p:cNvGrpSpPr/>
          <p:nvPr/>
        </p:nvGrpSpPr>
        <p:grpSpPr>
          <a:xfrm>
            <a:off x="3825546" y="2989866"/>
            <a:ext cx="3680440" cy="1576131"/>
            <a:chOff x="59255" y="1160368"/>
            <a:chExt cx="3680440" cy="1576131"/>
          </a:xfrm>
        </p:grpSpPr>
        <p:sp>
          <p:nvSpPr>
            <p:cNvPr id="80" name="Rectangle: Rounded Corners 14">
              <a:extLst>
                <a:ext uri="{FF2B5EF4-FFF2-40B4-BE49-F238E27FC236}">
                  <a16:creationId xmlns:a16="http://schemas.microsoft.com/office/drawing/2014/main" id="{F36301A8-51E6-F6A3-0C4D-AD8672C7795C}"/>
                </a:ext>
              </a:extLst>
            </p:cNvPr>
            <p:cNvSpPr/>
            <p:nvPr/>
          </p:nvSpPr>
          <p:spPr>
            <a:xfrm rot="16200000">
              <a:off x="1370320" y="367124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DA2138B-AD28-8177-07C6-C874B11B1626}"/>
                </a:ext>
              </a:extLst>
            </p:cNvPr>
            <p:cNvSpPr/>
            <p:nvPr/>
          </p:nvSpPr>
          <p:spPr>
            <a:xfrm rot="16200000">
              <a:off x="1343679" y="699082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A3EF95E-7DA5-E2C0-58FD-EF3EE6BFE366}"/>
                </a:ext>
              </a:extLst>
            </p:cNvPr>
            <p:cNvSpPr/>
            <p:nvPr/>
          </p:nvSpPr>
          <p:spPr>
            <a:xfrm>
              <a:off x="3427532" y="1844865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3" name="Speech Bubble: Rectangle with Corners Rounded 17">
              <a:extLst>
                <a:ext uri="{FF2B5EF4-FFF2-40B4-BE49-F238E27FC236}">
                  <a16:creationId xmlns:a16="http://schemas.microsoft.com/office/drawing/2014/main" id="{1AB86FED-55F9-834E-AD1B-3E936E6FCBF3}"/>
                </a:ext>
              </a:extLst>
            </p:cNvPr>
            <p:cNvSpPr/>
            <p:nvPr/>
          </p:nvSpPr>
          <p:spPr>
            <a:xfrm>
              <a:off x="863387" y="1332363"/>
              <a:ext cx="2392549" cy="1037747"/>
            </a:xfrm>
            <a:prstGeom prst="wedgeRoundRectCallout">
              <a:avLst>
                <a:gd name="adj1" fmla="val 27044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8147E8F-590D-B284-AED6-14BB61A3DC5F}"/>
                </a:ext>
              </a:extLst>
            </p:cNvPr>
            <p:cNvSpPr txBox="1"/>
            <p:nvPr/>
          </p:nvSpPr>
          <p:spPr>
            <a:xfrm>
              <a:off x="924050" y="1305370"/>
              <a:ext cx="22033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cap="none" spc="0" normalizeH="0" baseline="0" noProof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Habt</a:t>
              </a:r>
              <a:r>
                <a:rPr kumimoji="0" lang="en-GB" sz="2000" b="0" i="0" u="none" strike="noStrike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en-GB" sz="2000" b="0" i="0" u="none" strike="noStrike" cap="none" spc="0" normalizeH="0" baseline="0" noProof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ihr</a:t>
              </a:r>
              <a:r>
                <a:rPr kumimoji="0" lang="en-GB" sz="2000" b="0" i="0" u="none" strike="noStrike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lang="en-GB" sz="200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ein</a:t>
              </a:r>
              <a:r>
                <a:rPr lang="en-GB" sz="2000">
                  <a:solidFill>
                    <a:srgbClr val="1F4E79"/>
                  </a:solidFill>
                  <a:latin typeface="Century Gothic" panose="020B0502020202020204" pitchFamily="34" charset="0"/>
                </a:rPr>
                <a:t> Haus auf </a:t>
              </a:r>
              <a:r>
                <a:rPr lang="en-GB" sz="200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dem</a:t>
              </a:r>
              <a:r>
                <a:rPr lang="en-GB" sz="2000">
                  <a:solidFill>
                    <a:srgbClr val="1F4E79"/>
                  </a:solidFill>
                  <a:latin typeface="Century Gothic" panose="020B0502020202020204" pitchFamily="34" charset="0"/>
                </a:rPr>
                <a:t> Land?</a:t>
              </a: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TextBox 84">
              <a:hlinkClick r:id="" action="ppaction://noaction">
                <a:snd r:embed="rId12" name="T3_W1_15.7.wav"/>
              </a:hlinkClick>
              <a:extLst>
                <a:ext uri="{FF2B5EF4-FFF2-40B4-BE49-F238E27FC236}">
                  <a16:creationId xmlns:a16="http://schemas.microsoft.com/office/drawing/2014/main" id="{FC8AC7E3-76EE-7E01-07BF-F0F839E0BDD6}"/>
                </a:ext>
              </a:extLst>
            </p:cNvPr>
            <p:cNvSpPr txBox="1"/>
            <p:nvPr/>
          </p:nvSpPr>
          <p:spPr>
            <a:xfrm>
              <a:off x="59255" y="1160368"/>
              <a:ext cx="41205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E94A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3E01582-5373-E42D-82C7-46E075C262C2}"/>
              </a:ext>
            </a:extLst>
          </p:cNvPr>
          <p:cNvGrpSpPr/>
          <p:nvPr/>
        </p:nvGrpSpPr>
        <p:grpSpPr>
          <a:xfrm>
            <a:off x="3825546" y="4886885"/>
            <a:ext cx="3680440" cy="1576131"/>
            <a:chOff x="59255" y="1160368"/>
            <a:chExt cx="3680440" cy="1576131"/>
          </a:xfrm>
        </p:grpSpPr>
        <p:sp>
          <p:nvSpPr>
            <p:cNvPr id="87" name="Rectangle: Rounded Corners 14">
              <a:extLst>
                <a:ext uri="{FF2B5EF4-FFF2-40B4-BE49-F238E27FC236}">
                  <a16:creationId xmlns:a16="http://schemas.microsoft.com/office/drawing/2014/main" id="{1DB2D9BE-39D3-E2F6-C886-76C7FABECFB6}"/>
                </a:ext>
              </a:extLst>
            </p:cNvPr>
            <p:cNvSpPr/>
            <p:nvPr/>
          </p:nvSpPr>
          <p:spPr>
            <a:xfrm rot="16200000">
              <a:off x="1370320" y="367124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99F0440-611F-58C1-F401-851B4B8E3AAD}"/>
                </a:ext>
              </a:extLst>
            </p:cNvPr>
            <p:cNvSpPr/>
            <p:nvPr/>
          </p:nvSpPr>
          <p:spPr>
            <a:xfrm rot="16200000">
              <a:off x="1343679" y="699082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314596F-4F86-3ACE-AED4-83BA26B1BB2D}"/>
                </a:ext>
              </a:extLst>
            </p:cNvPr>
            <p:cNvSpPr/>
            <p:nvPr/>
          </p:nvSpPr>
          <p:spPr>
            <a:xfrm>
              <a:off x="3427532" y="1844865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0" name="Speech Bubble: Rectangle with Corners Rounded 17">
              <a:extLst>
                <a:ext uri="{FF2B5EF4-FFF2-40B4-BE49-F238E27FC236}">
                  <a16:creationId xmlns:a16="http://schemas.microsoft.com/office/drawing/2014/main" id="{6DC5CD9A-05E5-256E-CE27-674DAA2A6EDF}"/>
                </a:ext>
              </a:extLst>
            </p:cNvPr>
            <p:cNvSpPr/>
            <p:nvPr/>
          </p:nvSpPr>
          <p:spPr>
            <a:xfrm>
              <a:off x="863387" y="1400603"/>
              <a:ext cx="2392549" cy="988669"/>
            </a:xfrm>
            <a:prstGeom prst="wedgeRoundRectCallout">
              <a:avLst>
                <a:gd name="adj1" fmla="val 27044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7D5CD09-7814-3FB9-0B93-36712961289E}"/>
                </a:ext>
              </a:extLst>
            </p:cNvPr>
            <p:cNvSpPr txBox="1"/>
            <p:nvPr/>
          </p:nvSpPr>
          <p:spPr>
            <a:xfrm>
              <a:off x="924050" y="1373610"/>
              <a:ext cx="22033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Ich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habe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immer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noch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* Angst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vor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lang="en-GB" sz="2000" kern="1200" err="1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Radfahren</a:t>
              </a:r>
              <a:r>
                <a:rPr lang="en-GB" sz="2000" kern="1200">
                  <a:solidFill>
                    <a:srgbClr val="1F4E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!</a:t>
              </a: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TextBox 91">
              <a:hlinkClick r:id="" action="ppaction://noaction">
                <a:snd r:embed="rId13" name="T3_W1_15.8.wav"/>
              </a:hlinkClick>
              <a:extLst>
                <a:ext uri="{FF2B5EF4-FFF2-40B4-BE49-F238E27FC236}">
                  <a16:creationId xmlns:a16="http://schemas.microsoft.com/office/drawing/2014/main" id="{4046D5FC-EB9B-AC3E-5F08-1E150DF20B7B}"/>
                </a:ext>
              </a:extLst>
            </p:cNvPr>
            <p:cNvSpPr txBox="1"/>
            <p:nvPr/>
          </p:nvSpPr>
          <p:spPr>
            <a:xfrm>
              <a:off x="59255" y="1160368"/>
              <a:ext cx="41205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E94A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16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4446240"/>
              </p:ext>
            </p:extLst>
          </p:nvPr>
        </p:nvGraphicFramePr>
        <p:xfrm>
          <a:off x="1047777" y="2061663"/>
          <a:ext cx="9166266" cy="4419217"/>
        </p:xfrm>
        <a:graphic>
          <a:graphicData uri="http://schemas.openxmlformats.org/drawingml/2006/table">
            <a:tbl>
              <a:tblPr/>
              <a:tblGrid>
                <a:gridCol w="2912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6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6719">
                  <a:extLst>
                    <a:ext uri="{9D8B030D-6E8A-4147-A177-3AD203B41FA5}">
                      <a16:colId xmlns:a16="http://schemas.microsoft.com/office/drawing/2014/main" val="2857445964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who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be/have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details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we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are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sick/ill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you (all)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are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in pain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937">
                <a:tc>
                  <a:txBody>
                    <a:bodyPr/>
                    <a:lstStyle/>
                    <a:p>
                      <a:pPr algn="ctr"/>
                      <a:r>
                        <a:rPr lang="en-US" b="1" err="1">
                          <a:solidFill>
                            <a:srgbClr val="002060"/>
                          </a:solidFill>
                        </a:rPr>
                        <a:t>Lias</a:t>
                      </a:r>
                      <a:r>
                        <a:rPr lang="en-US" b="1">
                          <a:solidFill>
                            <a:srgbClr val="002060"/>
                          </a:solidFill>
                        </a:rPr>
                        <a:t> (he)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is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in pain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a headache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you (all)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enough water?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you (formal)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glasses of water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</a:rPr>
                        <a:t>are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right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95551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3" name="T3_W1_16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465837" y="302790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4" name="T3_W1_16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465837" y="352697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5" name="T3_W1_16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465837" y="402604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6" name="T3_W1_16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465837" y="452512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7" name="T3_W1_16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465837" y="502419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8" name="T3_W1_16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465837" y="552326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 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B6C2BA2F-AAA2-494D-8B4A-A9E54028AE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092" y="860084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2" name="T3_W1_16.2.wav"/>
            </a:hlinkClick>
            <a:extLst>
              <a:ext uri="{FF2B5EF4-FFF2-40B4-BE49-F238E27FC236}">
                <a16:creationId xmlns:a16="http://schemas.microsoft.com/office/drawing/2014/main" id="{9031242A-6C06-4C99-98C8-65900A9410C5}"/>
              </a:ext>
            </a:extLst>
          </p:cNvPr>
          <p:cNvSpPr/>
          <p:nvPr/>
        </p:nvSpPr>
        <p:spPr>
          <a:xfrm>
            <a:off x="1001492" y="1010792"/>
            <a:ext cx="464868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Google Shape;108;p3">
            <a:hlinkClick r:id="" action="ppaction://noaction">
              <a:snd r:embed="rId13" name="T3_W1_16.1.wav"/>
            </a:hlinkClick>
            <a:extLst>
              <a:ext uri="{FF2B5EF4-FFF2-40B4-BE49-F238E27FC236}">
                <a16:creationId xmlns:a16="http://schemas.microsoft.com/office/drawing/2014/main" id="{807AA42F-1717-4BA6-ADE4-E7ABD8E8DAC6}"/>
              </a:ext>
            </a:extLst>
          </p:cNvPr>
          <p:cNvSpPr txBox="1"/>
          <p:nvPr/>
        </p:nvSpPr>
        <p:spPr>
          <a:xfrm>
            <a:off x="154208" y="16062"/>
            <a:ext cx="674457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Ronja und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Lias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sind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in der Schule. Sie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sind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krank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und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telefonieren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*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mit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Leonie.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8;p3">
            <a:hlinkClick r:id="" action="ppaction://noaction">
              <a:snd r:embed="rId12" name="T3_W1_16.2.wav"/>
            </a:hlinkClick>
            <a:extLst>
              <a:ext uri="{FF2B5EF4-FFF2-40B4-BE49-F238E27FC236}">
                <a16:creationId xmlns:a16="http://schemas.microsoft.com/office/drawing/2014/main" id="{9DC61FA2-77AD-320B-2840-1381F42763DA}"/>
              </a:ext>
            </a:extLst>
          </p:cNvPr>
          <p:cNvSpPr txBox="1"/>
          <p:nvPr/>
        </p:nvSpPr>
        <p:spPr>
          <a:xfrm>
            <a:off x="1049335" y="1039000"/>
            <a:ext cx="46008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sagen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Ronja und Leonie?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D1BA59-0653-01D8-2648-08E20338558A}"/>
              </a:ext>
            </a:extLst>
          </p:cNvPr>
          <p:cNvSpPr txBox="1"/>
          <p:nvPr/>
        </p:nvSpPr>
        <p:spPr>
          <a:xfrm>
            <a:off x="1977005" y="308836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2F2D13-7484-5385-B9F0-C7D7EF72B0E9}"/>
              </a:ext>
            </a:extLst>
          </p:cNvPr>
          <p:cNvSpPr txBox="1"/>
          <p:nvPr/>
        </p:nvSpPr>
        <p:spPr>
          <a:xfrm>
            <a:off x="4948345" y="308836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2D0D16-41FD-F720-385E-21F6E945682A}"/>
              </a:ext>
            </a:extLst>
          </p:cNvPr>
          <p:cNvSpPr txBox="1"/>
          <p:nvPr/>
        </p:nvSpPr>
        <p:spPr>
          <a:xfrm>
            <a:off x="8190234" y="3159939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8E9F11-8088-7D21-7736-9FF443D70449}"/>
              </a:ext>
            </a:extLst>
          </p:cNvPr>
          <p:cNvSpPr txBox="1"/>
          <p:nvPr/>
        </p:nvSpPr>
        <p:spPr>
          <a:xfrm>
            <a:off x="2011311" y="3573571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9EBF2F-CA53-5CCD-2DDF-22BE2E9BBDE1}"/>
              </a:ext>
            </a:extLst>
          </p:cNvPr>
          <p:cNvSpPr txBox="1"/>
          <p:nvPr/>
        </p:nvSpPr>
        <p:spPr>
          <a:xfrm>
            <a:off x="4965648" y="3609720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C25502-8DD7-9EFF-25EA-99A6E181F448}"/>
              </a:ext>
            </a:extLst>
          </p:cNvPr>
          <p:cNvSpPr txBox="1"/>
          <p:nvPr/>
        </p:nvSpPr>
        <p:spPr>
          <a:xfrm>
            <a:off x="8119903" y="3605616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A0C6A7-2AC3-35AC-64FD-9CE8C8CEE9A2}"/>
              </a:ext>
            </a:extLst>
          </p:cNvPr>
          <p:cNvSpPr txBox="1"/>
          <p:nvPr/>
        </p:nvSpPr>
        <p:spPr>
          <a:xfrm>
            <a:off x="2003481" y="4087752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CDDD1B-8EB1-5384-9D2C-3EFA68B3540B}"/>
              </a:ext>
            </a:extLst>
          </p:cNvPr>
          <p:cNvSpPr txBox="1"/>
          <p:nvPr/>
        </p:nvSpPr>
        <p:spPr>
          <a:xfrm>
            <a:off x="4981664" y="4081461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C74966-1E06-2EE6-4F59-917E06C10E7D}"/>
              </a:ext>
            </a:extLst>
          </p:cNvPr>
          <p:cNvSpPr txBox="1"/>
          <p:nvPr/>
        </p:nvSpPr>
        <p:spPr>
          <a:xfrm>
            <a:off x="8058122" y="4126594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F03D1D-C56D-C078-653C-BB0DA7349BFD}"/>
              </a:ext>
            </a:extLst>
          </p:cNvPr>
          <p:cNvSpPr txBox="1"/>
          <p:nvPr/>
        </p:nvSpPr>
        <p:spPr>
          <a:xfrm>
            <a:off x="1944476" y="4579669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58A883-60C4-E26E-8BD6-A70ECB51C051}"/>
              </a:ext>
            </a:extLst>
          </p:cNvPr>
          <p:cNvSpPr txBox="1"/>
          <p:nvPr/>
        </p:nvSpPr>
        <p:spPr>
          <a:xfrm>
            <a:off x="4965648" y="458751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3F9B2-8052-C0CC-74E7-43D6832BDDBB}"/>
              </a:ext>
            </a:extLst>
          </p:cNvPr>
          <p:cNvSpPr txBox="1"/>
          <p:nvPr/>
        </p:nvSpPr>
        <p:spPr>
          <a:xfrm>
            <a:off x="7906871" y="4578734"/>
            <a:ext cx="1532963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FE6BC4-1BD2-1EC9-642A-7A53DA1014AD}"/>
              </a:ext>
            </a:extLst>
          </p:cNvPr>
          <p:cNvSpPr txBox="1"/>
          <p:nvPr/>
        </p:nvSpPr>
        <p:spPr>
          <a:xfrm>
            <a:off x="2011311" y="5121319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917999-B8B6-093F-DC05-B6B3824AD616}"/>
              </a:ext>
            </a:extLst>
          </p:cNvPr>
          <p:cNvSpPr txBox="1"/>
          <p:nvPr/>
        </p:nvSpPr>
        <p:spPr>
          <a:xfrm>
            <a:off x="4943724" y="5084810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DDD857-ED4E-B6E6-26D5-821C15781108}"/>
              </a:ext>
            </a:extLst>
          </p:cNvPr>
          <p:cNvSpPr txBox="1"/>
          <p:nvPr/>
        </p:nvSpPr>
        <p:spPr>
          <a:xfrm>
            <a:off x="7763435" y="5099712"/>
            <a:ext cx="1775011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20DA8E-A8F8-BEA2-6BB4-97E21C6229AD}"/>
              </a:ext>
            </a:extLst>
          </p:cNvPr>
          <p:cNvSpPr txBox="1"/>
          <p:nvPr/>
        </p:nvSpPr>
        <p:spPr>
          <a:xfrm>
            <a:off x="1754617" y="5584699"/>
            <a:ext cx="1484972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EE1C75-9FF0-3DD9-668E-F8097C453E5E}"/>
              </a:ext>
            </a:extLst>
          </p:cNvPr>
          <p:cNvSpPr txBox="1"/>
          <p:nvPr/>
        </p:nvSpPr>
        <p:spPr>
          <a:xfrm>
            <a:off x="4981664" y="6069831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71879B-3291-8B3B-04DC-1CDA37DA04F4}"/>
              </a:ext>
            </a:extLst>
          </p:cNvPr>
          <p:cNvSpPr txBox="1"/>
          <p:nvPr/>
        </p:nvSpPr>
        <p:spPr>
          <a:xfrm>
            <a:off x="7583827" y="5574059"/>
            <a:ext cx="2419046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439500-CA25-250B-D420-E2953030B35F}"/>
              </a:ext>
            </a:extLst>
          </p:cNvPr>
          <p:cNvSpPr txBox="1"/>
          <p:nvPr/>
        </p:nvSpPr>
        <p:spPr>
          <a:xfrm>
            <a:off x="1669639" y="6103035"/>
            <a:ext cx="1756020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8F6397-C755-6CDC-783F-2B9DDC4E0C35}"/>
              </a:ext>
            </a:extLst>
          </p:cNvPr>
          <p:cNvSpPr txBox="1"/>
          <p:nvPr/>
        </p:nvSpPr>
        <p:spPr>
          <a:xfrm>
            <a:off x="4965648" y="5535588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2DBE04-79D0-75A8-8017-3479D69F9A48}"/>
              </a:ext>
            </a:extLst>
          </p:cNvPr>
          <p:cNvSpPr txBox="1"/>
          <p:nvPr/>
        </p:nvSpPr>
        <p:spPr>
          <a:xfrm>
            <a:off x="8140411" y="6069686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03CE4-9FE1-A467-011E-D9A618365B72}"/>
              </a:ext>
            </a:extLst>
          </p:cNvPr>
          <p:cNvSpPr txBox="1"/>
          <p:nvPr/>
        </p:nvSpPr>
        <p:spPr>
          <a:xfrm>
            <a:off x="6898779" y="11399"/>
            <a:ext cx="4123821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err="1"/>
              <a:t>telefonieren</a:t>
            </a:r>
            <a:r>
              <a:rPr lang="en-GB" sz="2000"/>
              <a:t> – to telephone/call</a:t>
            </a:r>
          </a:p>
          <a:p>
            <a:pPr algn="ctr"/>
            <a:r>
              <a:rPr lang="en-GB" sz="2000" err="1"/>
              <a:t>genug</a:t>
            </a:r>
            <a:r>
              <a:rPr lang="en-GB" sz="2000"/>
              <a:t> - enough</a:t>
            </a:r>
          </a:p>
        </p:txBody>
      </p:sp>
      <p:sp>
        <p:nvSpPr>
          <p:cNvPr id="6" name="CustomShape 28">
            <a:hlinkClick r:id="" action="ppaction://noaction">
              <a:snd r:embed="rId14" name="T3_W1_16.9.wav"/>
            </a:hlinkClick>
            <a:extLst>
              <a:ext uri="{FF2B5EF4-FFF2-40B4-BE49-F238E27FC236}">
                <a16:creationId xmlns:a16="http://schemas.microsoft.com/office/drawing/2014/main" id="{FDD8A67C-6EE1-C4C7-D7AE-8A442D5C53F3}"/>
              </a:ext>
            </a:extLst>
          </p:cNvPr>
          <p:cNvSpPr/>
          <p:nvPr/>
        </p:nvSpPr>
        <p:spPr>
          <a:xfrm>
            <a:off x="465837" y="60300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2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720089" y="361519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ier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3_W1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00B0F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6412988-DA21-4999-930F-07DB82E73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730" y="965396"/>
            <a:ext cx="3109229" cy="278611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176510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ier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8" name="T3_W1_3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76137" y="-155228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rgbClr val="00B0F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8" name="Picture 7" descr="father">
            <a:extLst>
              <a:ext uri="{FF2B5EF4-FFF2-40B4-BE49-F238E27FC236}">
                <a16:creationId xmlns:a16="http://schemas.microsoft.com/office/drawing/2014/main" id="{FFC4FA07-C8A4-4C42-9FCE-DCA9A51CE4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24" y="2213003"/>
            <a:ext cx="1502057" cy="1530157"/>
          </a:xfrm>
          <a:prstGeom prst="rect">
            <a:avLst/>
          </a:prstGeom>
        </p:spPr>
      </p:pic>
      <p:pic>
        <p:nvPicPr>
          <p:cNvPr id="9" name="Picture 8" descr="plus sign">
            <a:extLst>
              <a:ext uri="{FF2B5EF4-FFF2-40B4-BE49-F238E27FC236}">
                <a16:creationId xmlns:a16="http://schemas.microsoft.com/office/drawing/2014/main" id="{09F89BBD-C0A4-42D5-8334-A18FDB7139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33" y="5399536"/>
            <a:ext cx="1381776" cy="13817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3597F5-60F6-4492-934A-6450618C5CB1}"/>
              </a:ext>
            </a:extLst>
          </p:cNvPr>
          <p:cNvSpPr/>
          <p:nvPr/>
        </p:nvSpPr>
        <p:spPr>
          <a:xfrm>
            <a:off x="0" y="1492730"/>
            <a:ext cx="4016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ergessen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24F7F1-6D4D-4EAF-A6EE-83BF83CAB799}"/>
              </a:ext>
            </a:extLst>
          </p:cNvPr>
          <p:cNvGrpSpPr/>
          <p:nvPr/>
        </p:nvGrpSpPr>
        <p:grpSpPr>
          <a:xfrm>
            <a:off x="-152276" y="2427681"/>
            <a:ext cx="4016175" cy="1964946"/>
            <a:chOff x="-152276" y="2427681"/>
            <a:chExt cx="4016175" cy="19649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545993-E0A4-4E5D-B83D-BE141A4F4BA0}"/>
                </a:ext>
              </a:extLst>
            </p:cNvPr>
            <p:cNvSpPr/>
            <p:nvPr/>
          </p:nvSpPr>
          <p:spPr>
            <a:xfrm>
              <a:off x="-152276" y="3930962"/>
              <a:ext cx="40161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forget]</a:t>
              </a:r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0E24071-FF37-4C77-BEBD-433108E3E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392" y="2427681"/>
              <a:ext cx="1523114" cy="150328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CF546-4BC2-4796-A963-C34E0A0036FE}"/>
              </a:ext>
            </a:extLst>
          </p:cNvPr>
          <p:cNvSpPr/>
          <p:nvPr/>
        </p:nvSpPr>
        <p:spPr>
          <a:xfrm>
            <a:off x="-152276" y="4615935"/>
            <a:ext cx="4016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positi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5C1CEE-1D8C-462B-9C4A-BFBBDB6563FB}"/>
              </a:ext>
            </a:extLst>
          </p:cNvPr>
          <p:cNvSpPr/>
          <p:nvPr/>
        </p:nvSpPr>
        <p:spPr>
          <a:xfrm>
            <a:off x="8046464" y="1398162"/>
            <a:ext cx="4016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ater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453BBF-BE17-4F4F-A857-0CD979DC263A}"/>
              </a:ext>
            </a:extLst>
          </p:cNvPr>
          <p:cNvSpPr/>
          <p:nvPr/>
        </p:nvSpPr>
        <p:spPr>
          <a:xfrm>
            <a:off x="8046463" y="4732171"/>
            <a:ext cx="4016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F6AC63-9DCA-4854-9D17-356BEDA6109E}"/>
              </a:ext>
            </a:extLst>
          </p:cNvPr>
          <p:cNvSpPr/>
          <p:nvPr/>
        </p:nvSpPr>
        <p:spPr>
          <a:xfrm>
            <a:off x="8058303" y="5692174"/>
            <a:ext cx="4016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 lot, much]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AE4F12-31DC-421A-A494-6D1FC32B33FE}"/>
              </a:ext>
            </a:extLst>
          </p:cNvPr>
          <p:cNvSpPr/>
          <p:nvPr/>
        </p:nvSpPr>
        <p:spPr>
          <a:xfrm>
            <a:off x="4444589" y="3223246"/>
            <a:ext cx="3107851" cy="27853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59117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968502-C716-0F63-8D6D-4BE976F9FB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6287968"/>
              </p:ext>
            </p:extLst>
          </p:nvPr>
        </p:nvGraphicFramePr>
        <p:xfrm>
          <a:off x="590257" y="1515722"/>
          <a:ext cx="8566542" cy="4600992"/>
        </p:xfrm>
        <a:graphic>
          <a:graphicData uri="http://schemas.openxmlformats.org/drawingml/2006/table">
            <a:tbl>
              <a:tblPr/>
              <a:tblGrid>
                <a:gridCol w="1270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2538">
                  <a:extLst>
                    <a:ext uri="{9D8B030D-6E8A-4147-A177-3AD203B41FA5}">
                      <a16:colId xmlns:a16="http://schemas.microsoft.com/office/drawing/2014/main" val="1855854880"/>
                    </a:ext>
                  </a:extLst>
                </a:gridCol>
              </a:tblGrid>
              <a:tr h="575124"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Wort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English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der </a:t>
                      </a:r>
                      <a:r>
                        <a:rPr lang="en-GB" sz="2400" b="1" strike="noStrike" spc="-1" err="1">
                          <a:solidFill>
                            <a:srgbClr val="FF0000"/>
                          </a:solidFill>
                          <a:latin typeface="Century gothic"/>
                        </a:rPr>
                        <a:t>W</a:t>
                      </a:r>
                      <a:r>
                        <a:rPr lang="en-GB" sz="2400" b="1" strike="noStrike" spc="-1" err="1">
                          <a:solidFill>
                            <a:srgbClr val="002060"/>
                          </a:solidFill>
                          <a:latin typeface="Century gothic"/>
                        </a:rPr>
                        <a:t>itz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(the) joke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>
                          <a:solidFill>
                            <a:srgbClr val="FF0066"/>
                          </a:solidFill>
                          <a:latin typeface="Century gothic"/>
                        </a:rPr>
                        <a:t>w</a:t>
                      </a:r>
                      <a:r>
                        <a:rPr lang="en-GB" sz="2400" b="1" strike="noStrike" spc="-1" err="1">
                          <a:solidFill>
                            <a:srgbClr val="002060"/>
                          </a:solidFill>
                          <a:latin typeface="Century gothic"/>
                        </a:rPr>
                        <a:t>eich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soft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err="1">
                          <a:solidFill>
                            <a:srgbClr val="002060"/>
                          </a:solidFill>
                          <a:latin typeface="Century gothic"/>
                        </a:rPr>
                        <a:t>negati</a:t>
                      </a:r>
                      <a:r>
                        <a:rPr lang="en-GB" sz="2400" b="1" strike="noStrike" spc="-1" err="1">
                          <a:solidFill>
                            <a:srgbClr val="FF0066"/>
                          </a:solidFill>
                          <a:latin typeface="Century gothic"/>
                        </a:rPr>
                        <a:t>v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negative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die</a:t>
                      </a:r>
                      <a:r>
                        <a:rPr lang="en-GB" sz="2400" b="1" strike="noStrike" spc="-1">
                          <a:solidFill>
                            <a:srgbClr val="FF0066"/>
                          </a:solidFill>
                          <a:latin typeface="Century gothic"/>
                        </a:rPr>
                        <a:t> W</a:t>
                      </a:r>
                      <a:r>
                        <a:rPr lang="en-GB" sz="2400" b="1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olke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(the) cloud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err="1">
                          <a:solidFill>
                            <a:srgbClr val="FF0000"/>
                          </a:solidFill>
                          <a:latin typeface="Century gothic"/>
                        </a:rPr>
                        <a:t>v</a:t>
                      </a:r>
                      <a:r>
                        <a:rPr lang="en-GB" sz="2400" b="1" strike="noStrike" spc="-1" err="1">
                          <a:solidFill>
                            <a:srgbClr val="002060"/>
                          </a:solidFill>
                          <a:latin typeface="Century gothic"/>
                        </a:rPr>
                        <a:t>ersprechen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to promise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err="1">
                          <a:solidFill>
                            <a:srgbClr val="FF0066"/>
                          </a:solidFill>
                          <a:latin typeface="Century gothic"/>
                        </a:rPr>
                        <a:t>v</a:t>
                      </a:r>
                      <a:r>
                        <a:rPr lang="en-GB" sz="2400" b="1" strike="noStrike" spc="-1" err="1">
                          <a:solidFill>
                            <a:srgbClr val="002060"/>
                          </a:solidFill>
                          <a:latin typeface="Century gothic"/>
                        </a:rPr>
                        <a:t>erletzen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to injure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das </a:t>
                      </a:r>
                      <a:r>
                        <a:rPr lang="en-GB" sz="2400" b="1" strike="noStrike" spc="-1" err="1">
                          <a:solidFill>
                            <a:srgbClr val="002060"/>
                          </a:solidFill>
                          <a:latin typeface="Century gothic"/>
                        </a:rPr>
                        <a:t>Netz</a:t>
                      </a:r>
                      <a:r>
                        <a:rPr lang="en-GB" sz="2400" b="1" strike="noStrike" spc="-1" err="1">
                          <a:solidFill>
                            <a:srgbClr val="FF0066"/>
                          </a:solidFill>
                          <a:latin typeface="Century gothic"/>
                        </a:rPr>
                        <a:t>w</a:t>
                      </a:r>
                      <a:r>
                        <a:rPr lang="en-GB" sz="2400" b="1" strike="noStrike" spc="-1" err="1">
                          <a:solidFill>
                            <a:srgbClr val="002060"/>
                          </a:solidFill>
                          <a:latin typeface="Century gothic"/>
                        </a:rPr>
                        <a:t>erk</a:t>
                      </a:r>
                      <a:endParaRPr lang="en-GB" sz="2400" b="1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(the) network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7355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AC8E3BE-9A14-6BC7-5D42-116048AA801D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[v]</a:t>
            </a:r>
          </a:p>
        </p:txBody>
      </p:sp>
      <p:pic>
        <p:nvPicPr>
          <p:cNvPr id="9" name="Picture 8" descr="A picture containing text, clipart&#10;&#10;Description automatically generated">
            <a:hlinkClick r:id="" action="ppaction://noaction">
              <a:snd r:embed="rId4" name="T3_W1_4.2.wav"/>
            </a:hlinkClick>
            <a:extLst>
              <a:ext uri="{FF2B5EF4-FFF2-40B4-BE49-F238E27FC236}">
                <a16:creationId xmlns:a16="http://schemas.microsoft.com/office/drawing/2014/main" id="{65D1FE66-EDE0-4B33-CEE5-87BAC4CC2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0" y="2078113"/>
            <a:ext cx="609653" cy="627942"/>
          </a:xfrm>
          <a:prstGeom prst="rect">
            <a:avLst/>
          </a:prstGeom>
        </p:spPr>
      </p:pic>
      <p:sp>
        <p:nvSpPr>
          <p:cNvPr id="10" name="CustomShape 6">
            <a:hlinkClick r:id="" action="ppaction://noaction">
              <a:snd r:embed="rId6" name="T1_W4F.wav"/>
            </a:hlinkClick>
            <a:extLst>
              <a:ext uri="{FF2B5EF4-FFF2-40B4-BE49-F238E27FC236}">
                <a16:creationId xmlns:a16="http://schemas.microsoft.com/office/drawing/2014/main" id="{23693C41-4D7E-EC2E-45AB-3EBAE240BE27}"/>
              </a:ext>
            </a:extLst>
          </p:cNvPr>
          <p:cNvSpPr/>
          <p:nvPr/>
        </p:nvSpPr>
        <p:spPr>
          <a:xfrm>
            <a:off x="898842" y="23783"/>
            <a:ext cx="3220304" cy="499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[v]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[w]?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picture containing text, clipart&#10;&#10;Description automatically generated">
            <a:hlinkClick r:id="" action="ppaction://noaction">
              <a:snd r:embed="rId7" name="T3_W1_4.3.wav"/>
            </a:hlinkClick>
            <a:extLst>
              <a:ext uri="{FF2B5EF4-FFF2-40B4-BE49-F238E27FC236}">
                <a16:creationId xmlns:a16="http://schemas.microsoft.com/office/drawing/2014/main" id="{840D490C-D507-092F-FD78-DC3A06AE4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0" y="2660183"/>
            <a:ext cx="609653" cy="627942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hlinkClick r:id="" action="ppaction://noaction">
              <a:snd r:embed="rId8" name="T3_W1_4.4.wav"/>
            </a:hlinkClick>
            <a:extLst>
              <a:ext uri="{FF2B5EF4-FFF2-40B4-BE49-F238E27FC236}">
                <a16:creationId xmlns:a16="http://schemas.microsoft.com/office/drawing/2014/main" id="{7FFF97D5-5045-83B7-718E-5B8F8AF75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0" y="3251104"/>
            <a:ext cx="609653" cy="627942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hlinkClick r:id="" action="ppaction://noaction">
              <a:snd r:embed="rId9" name="T3_W1_4.5.wav"/>
            </a:hlinkClick>
            <a:extLst>
              <a:ext uri="{FF2B5EF4-FFF2-40B4-BE49-F238E27FC236}">
                <a16:creationId xmlns:a16="http://schemas.microsoft.com/office/drawing/2014/main" id="{AF78B426-6620-1E1E-FB68-AF1C144F7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0" y="3835254"/>
            <a:ext cx="609653" cy="627942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hlinkClick r:id="" action="ppaction://noaction">
              <a:snd r:embed="rId10" name="T3_W1_4.6.wav"/>
            </a:hlinkClick>
            <a:extLst>
              <a:ext uri="{FF2B5EF4-FFF2-40B4-BE49-F238E27FC236}">
                <a16:creationId xmlns:a16="http://schemas.microsoft.com/office/drawing/2014/main" id="{EE5F678A-A407-8975-C774-5CCA4BFED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0" y="4412715"/>
            <a:ext cx="609653" cy="627942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hlinkClick r:id="" action="ppaction://noaction">
              <a:snd r:embed="rId11" name="T3_W1_4.7.wav"/>
            </a:hlinkClick>
            <a:extLst>
              <a:ext uri="{FF2B5EF4-FFF2-40B4-BE49-F238E27FC236}">
                <a16:creationId xmlns:a16="http://schemas.microsoft.com/office/drawing/2014/main" id="{73B36476-3DA7-BCF2-2675-586E50D01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0" y="4964453"/>
            <a:ext cx="609653" cy="627942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12" name="T3_W1_4.1.wav"/>
            </a:hlinkClick>
            <a:extLst>
              <a:ext uri="{FF2B5EF4-FFF2-40B4-BE49-F238E27FC236}">
                <a16:creationId xmlns:a16="http://schemas.microsoft.com/office/drawing/2014/main" id="{81ECC992-B950-CF2E-C106-280DEE6A2982}"/>
              </a:ext>
            </a:extLst>
          </p:cNvPr>
          <p:cNvSpPr/>
          <p:nvPr/>
        </p:nvSpPr>
        <p:spPr>
          <a:xfrm>
            <a:off x="5246917" y="118434"/>
            <a:ext cx="471993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1E6C3C7B-4DD2-4088-CE04-23EED1CBE9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32517" y="-51594"/>
            <a:ext cx="914400" cy="914400"/>
          </a:xfrm>
          <a:prstGeom prst="rect">
            <a:avLst/>
          </a:prstGeom>
        </p:spPr>
      </p:pic>
      <p:sp>
        <p:nvSpPr>
          <p:cNvPr id="33" name="Google Shape;108;p3">
            <a:hlinkClick r:id="" action="ppaction://noaction">
              <a:snd r:embed="rId12" name="T3_W1_4.1.wav"/>
            </a:hlinkClick>
            <a:extLst>
              <a:ext uri="{FF2B5EF4-FFF2-40B4-BE49-F238E27FC236}">
                <a16:creationId xmlns:a16="http://schemas.microsoft.com/office/drawing/2014/main" id="{BBE4D9F3-88F7-A76F-6FB8-723C0D7E91EF}"/>
              </a:ext>
            </a:extLst>
          </p:cNvPr>
          <p:cNvSpPr txBox="1"/>
          <p:nvPr/>
        </p:nvSpPr>
        <p:spPr>
          <a:xfrm>
            <a:off x="5420325" y="143423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und </a:t>
            </a:r>
            <a:r>
              <a:rPr lang="en-GB" sz="24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das Wort.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9C6B9F-78D7-D4AE-796D-2ED7ECC2FA13}"/>
              </a:ext>
            </a:extLst>
          </p:cNvPr>
          <p:cNvSpPr txBox="1"/>
          <p:nvPr/>
        </p:nvSpPr>
        <p:spPr>
          <a:xfrm>
            <a:off x="191122" y="698254"/>
            <a:ext cx="10295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>
                <a:solidFill>
                  <a:srgbClr val="002060"/>
                </a:solidFill>
                <a:latin typeface="Century Gothic" panose="020B0502020202020204" pitchFamily="34" charset="0"/>
              </a:rPr>
              <a:t>Write numbers 1-7. Turn away from the board, listen and write down the word that you hear. It will have either [v] or [w] in it!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5" name="Picture 34" descr="A picture containing text, clipart&#10;&#10;Description automatically generated">
            <a:hlinkClick r:id="" action="ppaction://noaction">
              <a:snd r:embed="rId15" name="T3_W1_4.8.wav"/>
            </a:hlinkClick>
            <a:extLst>
              <a:ext uri="{FF2B5EF4-FFF2-40B4-BE49-F238E27FC236}">
                <a16:creationId xmlns:a16="http://schemas.microsoft.com/office/drawing/2014/main" id="{FF6767E4-D803-9C08-09F5-9BCD1F5D1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0" y="5541373"/>
            <a:ext cx="609653" cy="62794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5125883-AFEA-CA9F-F9D9-9CE252483383}"/>
              </a:ext>
            </a:extLst>
          </p:cNvPr>
          <p:cNvSpPr txBox="1"/>
          <p:nvPr/>
        </p:nvSpPr>
        <p:spPr>
          <a:xfrm>
            <a:off x="1949255" y="2111525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2322CF-846B-4FCF-A5CE-7C4BAF094E06}"/>
              </a:ext>
            </a:extLst>
          </p:cNvPr>
          <p:cNvSpPr txBox="1"/>
          <p:nvPr/>
        </p:nvSpPr>
        <p:spPr>
          <a:xfrm>
            <a:off x="1948608" y="2703627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095A95-BD3D-32A3-FAA9-C1F1DBC5A9D7}"/>
              </a:ext>
            </a:extLst>
          </p:cNvPr>
          <p:cNvSpPr txBox="1"/>
          <p:nvPr/>
        </p:nvSpPr>
        <p:spPr>
          <a:xfrm>
            <a:off x="1949255" y="3286592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782498-0DD3-8331-ADC4-B3F4B5245C6C}"/>
              </a:ext>
            </a:extLst>
          </p:cNvPr>
          <p:cNvSpPr txBox="1"/>
          <p:nvPr/>
        </p:nvSpPr>
        <p:spPr>
          <a:xfrm>
            <a:off x="1949255" y="3854584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C5CAC4-F9E1-3179-A13F-488FCD364C4D}"/>
              </a:ext>
            </a:extLst>
          </p:cNvPr>
          <p:cNvSpPr txBox="1"/>
          <p:nvPr/>
        </p:nvSpPr>
        <p:spPr>
          <a:xfrm>
            <a:off x="1948608" y="4450008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760D25-1AF1-4867-7E3D-0BDF9914AD6E}"/>
              </a:ext>
            </a:extLst>
          </p:cNvPr>
          <p:cNvSpPr txBox="1"/>
          <p:nvPr/>
        </p:nvSpPr>
        <p:spPr>
          <a:xfrm>
            <a:off x="1948608" y="5014551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28EB08-7BD4-1176-91C8-BEA02B94EF8B}"/>
              </a:ext>
            </a:extLst>
          </p:cNvPr>
          <p:cNvSpPr txBox="1"/>
          <p:nvPr/>
        </p:nvSpPr>
        <p:spPr>
          <a:xfrm>
            <a:off x="1948608" y="5601862"/>
            <a:ext cx="2065608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79FFCB-5992-1C6A-EE76-4B1FC4FCBF6A}"/>
              </a:ext>
            </a:extLst>
          </p:cNvPr>
          <p:cNvSpPr txBox="1"/>
          <p:nvPr/>
        </p:nvSpPr>
        <p:spPr>
          <a:xfrm>
            <a:off x="6810630" y="2160764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740E89-60EB-D287-1AB0-79CA9FF81C87}"/>
              </a:ext>
            </a:extLst>
          </p:cNvPr>
          <p:cNvSpPr txBox="1"/>
          <p:nvPr/>
        </p:nvSpPr>
        <p:spPr>
          <a:xfrm>
            <a:off x="7024576" y="2738436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F9EC58-A45D-0350-1434-621490879FBE}"/>
              </a:ext>
            </a:extLst>
          </p:cNvPr>
          <p:cNvSpPr txBox="1"/>
          <p:nvPr/>
        </p:nvSpPr>
        <p:spPr>
          <a:xfrm>
            <a:off x="6966096" y="3325450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9F70507-C785-9199-573A-9C57DD622B79}"/>
              </a:ext>
            </a:extLst>
          </p:cNvPr>
          <p:cNvSpPr txBox="1"/>
          <p:nvPr/>
        </p:nvSpPr>
        <p:spPr>
          <a:xfrm>
            <a:off x="6991823" y="3893935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F6C89A0-0FAB-BC0B-8496-6FF95BA41BC6}"/>
              </a:ext>
            </a:extLst>
          </p:cNvPr>
          <p:cNvSpPr txBox="1"/>
          <p:nvPr/>
        </p:nvSpPr>
        <p:spPr>
          <a:xfrm>
            <a:off x="7106126" y="4449047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2FE41A-9E6B-EC35-D05B-D7D31A786FD0}"/>
              </a:ext>
            </a:extLst>
          </p:cNvPr>
          <p:cNvSpPr txBox="1"/>
          <p:nvPr/>
        </p:nvSpPr>
        <p:spPr>
          <a:xfrm>
            <a:off x="7205770" y="5040739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B5C808-10EF-74F3-41D0-77D71EDA573F}"/>
              </a:ext>
            </a:extLst>
          </p:cNvPr>
          <p:cNvSpPr txBox="1"/>
          <p:nvPr/>
        </p:nvSpPr>
        <p:spPr>
          <a:xfrm>
            <a:off x="6978856" y="5622159"/>
            <a:ext cx="2045546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5" name="Picture 4" descr="A group of people in circles&#10;&#10;Description automatically generated">
            <a:extLst>
              <a:ext uri="{FF2B5EF4-FFF2-40B4-BE49-F238E27FC236}">
                <a16:creationId xmlns:a16="http://schemas.microsoft.com/office/drawing/2014/main" id="{816BE69C-B480-E1BB-6B99-B4526D6FBF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33" y="5538670"/>
            <a:ext cx="658843" cy="650607"/>
          </a:xfrm>
          <a:prstGeom prst="rect">
            <a:avLst/>
          </a:prstGeom>
        </p:spPr>
      </p:pic>
      <p:pic>
        <p:nvPicPr>
          <p:cNvPr id="15" name="Picture 14" descr="A close-up of a band aid&#10;&#10;Description automatically generated">
            <a:extLst>
              <a:ext uri="{FF2B5EF4-FFF2-40B4-BE49-F238E27FC236}">
                <a16:creationId xmlns:a16="http://schemas.microsoft.com/office/drawing/2014/main" id="{6AA66784-ED08-6B4A-838F-6CBCF20E4A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16" y="4924642"/>
            <a:ext cx="730476" cy="661994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68DA5DA-B5DB-215D-B961-610FD84CA2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71" y="4398252"/>
            <a:ext cx="1129966" cy="575576"/>
          </a:xfrm>
          <a:prstGeom prst="rect">
            <a:avLst/>
          </a:prstGeom>
        </p:spPr>
      </p:pic>
      <p:pic>
        <p:nvPicPr>
          <p:cNvPr id="19" name="Picture 18" descr="A white cloud with blue edges&#10;&#10;Description automatically generated">
            <a:extLst>
              <a:ext uri="{FF2B5EF4-FFF2-40B4-BE49-F238E27FC236}">
                <a16:creationId xmlns:a16="http://schemas.microsoft.com/office/drawing/2014/main" id="{BC906A6A-C692-4E78-8425-B8CFA3BFEF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390" y="3879046"/>
            <a:ext cx="731528" cy="477780"/>
          </a:xfrm>
          <a:prstGeom prst="rect">
            <a:avLst/>
          </a:prstGeom>
        </p:spPr>
      </p:pic>
      <p:pic>
        <p:nvPicPr>
          <p:cNvPr id="21" name="Picture 20" descr="A group of yellow smiley faces&#10;&#10;Description automatically generated">
            <a:extLst>
              <a:ext uri="{FF2B5EF4-FFF2-40B4-BE49-F238E27FC236}">
                <a16:creationId xmlns:a16="http://schemas.microsoft.com/office/drawing/2014/main" id="{034D0706-8921-E23F-3F29-64DC0A517F7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05" b="62379"/>
          <a:stretch/>
        </p:blipFill>
        <p:spPr>
          <a:xfrm>
            <a:off x="5622824" y="2093237"/>
            <a:ext cx="548661" cy="538077"/>
          </a:xfrm>
          <a:prstGeom prst="rect">
            <a:avLst/>
          </a:prstGeom>
        </p:spPr>
      </p:pic>
      <p:pic>
        <p:nvPicPr>
          <p:cNvPr id="23" name="Picture 22" descr="A close-up of a feather&#10;&#10;Description automatically generated">
            <a:extLst>
              <a:ext uri="{FF2B5EF4-FFF2-40B4-BE49-F238E27FC236}">
                <a16:creationId xmlns:a16="http://schemas.microsoft.com/office/drawing/2014/main" id="{CB1046FB-EB29-1145-FE4C-6D20A311DD3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2" t="7058" r="16581" b="6250"/>
          <a:stretch/>
        </p:blipFill>
        <p:spPr>
          <a:xfrm rot="5400000">
            <a:off x="5628116" y="2416061"/>
            <a:ext cx="538077" cy="1068999"/>
          </a:xfrm>
          <a:prstGeom prst="rect">
            <a:avLst/>
          </a:prstGeom>
        </p:spPr>
      </p:pic>
      <p:pic>
        <p:nvPicPr>
          <p:cNvPr id="25" name="Graphic 24" descr="Badge Unfollow with solid fill">
            <a:extLst>
              <a:ext uri="{FF2B5EF4-FFF2-40B4-BE49-F238E27FC236}">
                <a16:creationId xmlns:a16="http://schemas.microsoft.com/office/drawing/2014/main" id="{F2DA5099-94AC-9A16-CF78-FED9750AAA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531390" y="3183741"/>
            <a:ext cx="731529" cy="73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FC8EE4D-37BA-4531-9348-CDB676C92A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" y="3003951"/>
            <a:ext cx="1051472" cy="10504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6F0E2-1EE6-4563-A242-C4673BA277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0" y="778268"/>
            <a:ext cx="1632327" cy="144741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81EDD39-548E-4FE6-BA25-7CB597719276}"/>
              </a:ext>
            </a:extLst>
          </p:cNvPr>
          <p:cNvSpPr txBox="1"/>
          <p:nvPr/>
        </p:nvSpPr>
        <p:spPr>
          <a:xfrm>
            <a:off x="761005" y="4021400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[glad, happy]</a:t>
            </a:r>
          </a:p>
        </p:txBody>
      </p:sp>
      <p:sp>
        <p:nvSpPr>
          <p:cNvPr id="32" name="TextBox 31">
            <a:hlinkClick r:id="" action="ppaction://noaction">
              <a:snd r:embed="rId5" name="T3_W1_5.2.wav"/>
            </a:hlinkClick>
            <a:extLst>
              <a:ext uri="{FF2B5EF4-FFF2-40B4-BE49-F238E27FC236}">
                <a16:creationId xmlns:a16="http://schemas.microsoft.com/office/drawing/2014/main" id="{6E11A54F-1390-4230-BF78-27FCDFE2C4D9}"/>
              </a:ext>
            </a:extLst>
          </p:cNvPr>
          <p:cNvSpPr txBox="1"/>
          <p:nvPr/>
        </p:nvSpPr>
        <p:spPr>
          <a:xfrm>
            <a:off x="2867700" y="1531164"/>
            <a:ext cx="2992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(die) Angst (</a:t>
            </a:r>
            <a:r>
              <a:rPr lang="en-GB" sz="2800" b="1" dirty="0" err="1">
                <a:solidFill>
                  <a:srgbClr val="002060"/>
                </a:solidFill>
              </a:rPr>
              <a:t>vor</a:t>
            </a:r>
            <a:r>
              <a:rPr lang="en-GB" sz="28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5D39E5-BC73-4F6E-9C12-F55DF5EB129C}"/>
              </a:ext>
            </a:extLst>
          </p:cNvPr>
          <p:cNvSpPr txBox="1"/>
          <p:nvPr/>
        </p:nvSpPr>
        <p:spPr>
          <a:xfrm>
            <a:off x="525056" y="2238929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002060"/>
                </a:solidFill>
              </a:rPr>
              <a:t>[fear (of)]</a:t>
            </a:r>
          </a:p>
        </p:txBody>
      </p:sp>
      <p:sp>
        <p:nvSpPr>
          <p:cNvPr id="4" name="TextBox 3">
            <a:hlinkClick r:id="" action="ppaction://noaction">
              <a:snd r:embed="rId6" name="T3_W1_5.4.wav"/>
            </a:hlinkClick>
            <a:extLst>
              <a:ext uri="{FF2B5EF4-FFF2-40B4-BE49-F238E27FC236}">
                <a16:creationId xmlns:a16="http://schemas.microsoft.com/office/drawing/2014/main" id="{8D67BE88-C64F-7BCC-C342-736FA86B2BFB}"/>
              </a:ext>
            </a:extLst>
          </p:cNvPr>
          <p:cNvSpPr txBox="1"/>
          <p:nvPr/>
        </p:nvSpPr>
        <p:spPr>
          <a:xfrm>
            <a:off x="2867700" y="5326836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err="1">
                <a:solidFill>
                  <a:srgbClr val="002060"/>
                </a:solidFill>
              </a:rPr>
              <a:t>krank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955DB-DDC7-0333-FBD3-B1A19F190803}"/>
              </a:ext>
            </a:extLst>
          </p:cNvPr>
          <p:cNvSpPr txBox="1"/>
          <p:nvPr/>
        </p:nvSpPr>
        <p:spPr>
          <a:xfrm>
            <a:off x="1006518" y="6090776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[sick, ill]</a:t>
            </a:r>
          </a:p>
        </p:txBody>
      </p:sp>
      <p:sp>
        <p:nvSpPr>
          <p:cNvPr id="9" name="TextBox 8">
            <a:hlinkClick r:id="" action="ppaction://noaction">
              <a:snd r:embed="rId7" name="T3_W1_5.7.wav"/>
            </a:hlinkClick>
            <a:extLst>
              <a:ext uri="{FF2B5EF4-FFF2-40B4-BE49-F238E27FC236}">
                <a16:creationId xmlns:a16="http://schemas.microsoft.com/office/drawing/2014/main" id="{1DBE32BF-9A36-D0B3-20FC-1DAFC7C2A57A}"/>
              </a:ext>
            </a:extLst>
          </p:cNvPr>
          <p:cNvSpPr txBox="1"/>
          <p:nvPr/>
        </p:nvSpPr>
        <p:spPr>
          <a:xfrm>
            <a:off x="8044268" y="5326836"/>
            <a:ext cx="2314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die </a:t>
            </a:r>
            <a:r>
              <a:rPr lang="en-GB" sz="2800" b="1" err="1">
                <a:solidFill>
                  <a:srgbClr val="002060"/>
                </a:solidFill>
              </a:rPr>
              <a:t>Prüfung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19" name="TextBox 18">
            <a:hlinkClick r:id="" action="ppaction://noaction">
              <a:snd r:embed="rId8" name="T3_W1_5.5.wav"/>
            </a:hlinkClick>
            <a:extLst>
              <a:ext uri="{FF2B5EF4-FFF2-40B4-BE49-F238E27FC236}">
                <a16:creationId xmlns:a16="http://schemas.microsoft.com/office/drawing/2014/main" id="{F353EB66-0743-188F-4C76-DB976CC6B572}"/>
              </a:ext>
            </a:extLst>
          </p:cNvPr>
          <p:cNvSpPr txBox="1"/>
          <p:nvPr/>
        </p:nvSpPr>
        <p:spPr>
          <a:xfrm>
            <a:off x="8044268" y="1531164"/>
            <a:ext cx="255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das </a:t>
            </a:r>
            <a:r>
              <a:rPr lang="en-GB" sz="2800" b="1" err="1">
                <a:solidFill>
                  <a:srgbClr val="002060"/>
                </a:solidFill>
              </a:rPr>
              <a:t>Glück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21" name="TextBox 20">
            <a:hlinkClick r:id="" action="ppaction://noaction">
              <a:snd r:embed="rId9" name="T3_W1_5.3.wav"/>
            </a:hlinkClick>
            <a:extLst>
              <a:ext uri="{FF2B5EF4-FFF2-40B4-BE49-F238E27FC236}">
                <a16:creationId xmlns:a16="http://schemas.microsoft.com/office/drawing/2014/main" id="{2FE3D01F-8080-11D7-B7D3-CCFB8C9F4B02}"/>
              </a:ext>
            </a:extLst>
          </p:cNvPr>
          <p:cNvSpPr txBox="1"/>
          <p:nvPr/>
        </p:nvSpPr>
        <p:spPr>
          <a:xfrm>
            <a:off x="2867700" y="3251090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err="1">
                <a:solidFill>
                  <a:srgbClr val="002060"/>
                </a:solidFill>
              </a:rPr>
              <a:t>froh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23" name="TextBox 22">
            <a:hlinkClick r:id="" action="ppaction://noaction">
              <a:snd r:embed="rId10" name="T3_W1_5.6.wav"/>
            </a:hlinkClick>
            <a:extLst>
              <a:ext uri="{FF2B5EF4-FFF2-40B4-BE49-F238E27FC236}">
                <a16:creationId xmlns:a16="http://schemas.microsoft.com/office/drawing/2014/main" id="{47995414-C92C-82D8-1AA7-08B08395C8E5}"/>
              </a:ext>
            </a:extLst>
          </p:cNvPr>
          <p:cNvSpPr txBox="1"/>
          <p:nvPr/>
        </p:nvSpPr>
        <p:spPr>
          <a:xfrm>
            <a:off x="8044268" y="3251090"/>
            <a:ext cx="216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err="1">
                <a:solidFill>
                  <a:srgbClr val="002060"/>
                </a:solidFill>
              </a:rPr>
              <a:t>recht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54BF20-9206-F8F9-C173-426F80F322E7}"/>
              </a:ext>
            </a:extLst>
          </p:cNvPr>
          <p:cNvSpPr txBox="1"/>
          <p:nvPr/>
        </p:nvSpPr>
        <p:spPr>
          <a:xfrm>
            <a:off x="6676996" y="2468655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[luck]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20A2B9-FC09-FF4F-CB81-E261D7818D25}"/>
              </a:ext>
            </a:extLst>
          </p:cNvPr>
          <p:cNvSpPr txBox="1"/>
          <p:nvPr/>
        </p:nvSpPr>
        <p:spPr>
          <a:xfrm>
            <a:off x="6676996" y="4104789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[right]</a:t>
            </a:r>
          </a:p>
        </p:txBody>
      </p:sp>
      <p:pic>
        <p:nvPicPr>
          <p:cNvPr id="34" name="Picture 33" descr="A yellow emoji with a white face mask&#10;&#10;Description automatically generated">
            <a:extLst>
              <a:ext uri="{FF2B5EF4-FFF2-40B4-BE49-F238E27FC236}">
                <a16:creationId xmlns:a16="http://schemas.microsoft.com/office/drawing/2014/main" id="{A09BAB93-BBAB-537B-0C1E-05C566E4F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03" y="4913194"/>
            <a:ext cx="1136968" cy="1229154"/>
          </a:xfrm>
          <a:prstGeom prst="rect">
            <a:avLst/>
          </a:prstGeom>
        </p:spPr>
      </p:pic>
      <p:pic>
        <p:nvPicPr>
          <p:cNvPr id="36" name="Picture 35" descr="A rainbow and pot of gold&#10;&#10;Description automatically generated">
            <a:extLst>
              <a:ext uri="{FF2B5EF4-FFF2-40B4-BE49-F238E27FC236}">
                <a16:creationId xmlns:a16="http://schemas.microsoft.com/office/drawing/2014/main" id="{2B575A7B-E5D7-EEA1-7CBC-6FA73A2F63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11" y="996693"/>
            <a:ext cx="1417842" cy="1556464"/>
          </a:xfrm>
          <a:prstGeom prst="rect">
            <a:avLst/>
          </a:prstGeom>
        </p:spPr>
      </p:pic>
      <p:pic>
        <p:nvPicPr>
          <p:cNvPr id="39" name="Picture 38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15EE2E77-FC29-1214-97AA-CAE510C217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74" y="3109022"/>
            <a:ext cx="986688" cy="938895"/>
          </a:xfrm>
          <a:prstGeom prst="rect">
            <a:avLst/>
          </a:prstGeom>
        </p:spPr>
      </p:pic>
      <p:pic>
        <p:nvPicPr>
          <p:cNvPr id="41" name="Picture 40" descr="A cartoon of a person writing on a piece of paper&#10;&#10;Description automatically generated">
            <a:extLst>
              <a:ext uri="{FF2B5EF4-FFF2-40B4-BE49-F238E27FC236}">
                <a16:creationId xmlns:a16="http://schemas.microsoft.com/office/drawing/2014/main" id="{47B4EF88-2D8D-4FDF-4D99-FC8A4B4AD1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61" y="4814235"/>
            <a:ext cx="1867741" cy="142707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F27BC36-338F-EF36-8571-392022F8C4D2}"/>
              </a:ext>
            </a:extLst>
          </p:cNvPr>
          <p:cNvSpPr txBox="1"/>
          <p:nvPr/>
        </p:nvSpPr>
        <p:spPr>
          <a:xfrm>
            <a:off x="6363095" y="6272612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[exam, test]</a:t>
            </a:r>
          </a:p>
        </p:txBody>
      </p:sp>
      <p:sp>
        <p:nvSpPr>
          <p:cNvPr id="43" name="Speech Bubble: Rectangle with Corners Rounded 12">
            <a:hlinkClick r:id="" action="ppaction://noaction">
              <a:snd r:embed="rId15" name="T3_W1_5.1.wav"/>
            </a:hlinkClick>
            <a:extLst>
              <a:ext uri="{FF2B5EF4-FFF2-40B4-BE49-F238E27FC236}">
                <a16:creationId xmlns:a16="http://schemas.microsoft.com/office/drawing/2014/main" id="{34F8F0C9-2071-F18A-510A-BAD8955073C2}"/>
              </a:ext>
            </a:extLst>
          </p:cNvPr>
          <p:cNvSpPr/>
          <p:nvPr/>
        </p:nvSpPr>
        <p:spPr>
          <a:xfrm>
            <a:off x="1026043" y="139531"/>
            <a:ext cx="2463566" cy="46162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799CB7D1-6D75-30A0-F407-4A1D1CB682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1536" y="-80551"/>
            <a:ext cx="914400" cy="914400"/>
          </a:xfrm>
          <a:prstGeom prst="rect">
            <a:avLst/>
          </a:prstGeom>
        </p:spPr>
      </p:pic>
      <p:sp>
        <p:nvSpPr>
          <p:cNvPr id="45" name="Google Shape;108;p3">
            <a:hlinkClick r:id="" action="ppaction://noaction">
              <a:snd r:embed="rId15" name="T3_W1_5.1.wav"/>
            </a:hlinkClick>
            <a:extLst>
              <a:ext uri="{FF2B5EF4-FFF2-40B4-BE49-F238E27FC236}">
                <a16:creationId xmlns:a16="http://schemas.microsoft.com/office/drawing/2014/main" id="{C7BCDD3A-FF8B-F10E-5472-3643B6BBDBB4}"/>
              </a:ext>
            </a:extLst>
          </p:cNvPr>
          <p:cNvSpPr txBox="1"/>
          <p:nvPr/>
        </p:nvSpPr>
        <p:spPr>
          <a:xfrm>
            <a:off x="1064840" y="108938"/>
            <a:ext cx="25153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68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B1FE8ED-CC02-4A72-AAB2-2E79CC914A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70" y="2880947"/>
            <a:ext cx="1145179" cy="12584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C0CAD9-836A-4B08-A93A-C51B4DF7BF8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36" y="4624053"/>
            <a:ext cx="1261275" cy="12612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81EDD39-548E-4FE6-BA25-7CB597719276}"/>
              </a:ext>
            </a:extLst>
          </p:cNvPr>
          <p:cNvSpPr txBox="1"/>
          <p:nvPr/>
        </p:nvSpPr>
        <p:spPr>
          <a:xfrm>
            <a:off x="1213035" y="4082169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[head]</a:t>
            </a:r>
          </a:p>
        </p:txBody>
      </p:sp>
      <p:sp>
        <p:nvSpPr>
          <p:cNvPr id="32" name="TextBox 31">
            <a:hlinkClick r:id="" action="ppaction://noaction">
              <a:snd r:embed="rId5" name="T3_W1_5.8.wav"/>
            </a:hlinkClick>
            <a:extLst>
              <a:ext uri="{FF2B5EF4-FFF2-40B4-BE49-F238E27FC236}">
                <a16:creationId xmlns:a16="http://schemas.microsoft.com/office/drawing/2014/main" id="{6E11A54F-1390-4230-BF78-27FCDFE2C4D9}"/>
              </a:ext>
            </a:extLst>
          </p:cNvPr>
          <p:cNvSpPr txBox="1"/>
          <p:nvPr/>
        </p:nvSpPr>
        <p:spPr>
          <a:xfrm>
            <a:off x="2662157" y="1322085"/>
            <a:ext cx="2992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das </a:t>
            </a:r>
            <a:r>
              <a:rPr lang="en-GB" sz="2800" b="1" err="1">
                <a:solidFill>
                  <a:srgbClr val="002060"/>
                </a:solidFill>
              </a:rPr>
              <a:t>Bein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5D39E5-BC73-4F6E-9C12-F55DF5EB129C}"/>
              </a:ext>
            </a:extLst>
          </p:cNvPr>
          <p:cNvSpPr txBox="1"/>
          <p:nvPr/>
        </p:nvSpPr>
        <p:spPr>
          <a:xfrm>
            <a:off x="395107" y="1756953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002060"/>
                </a:solidFill>
              </a:rPr>
              <a:t>[leg]</a:t>
            </a:r>
          </a:p>
        </p:txBody>
      </p:sp>
      <p:sp>
        <p:nvSpPr>
          <p:cNvPr id="4" name="TextBox 3">
            <a:hlinkClick r:id="" action="ppaction://noaction">
              <a:snd r:embed="rId6" name="T3_W1_5.10.wav"/>
            </a:hlinkClick>
            <a:extLst>
              <a:ext uri="{FF2B5EF4-FFF2-40B4-BE49-F238E27FC236}">
                <a16:creationId xmlns:a16="http://schemas.microsoft.com/office/drawing/2014/main" id="{8D67BE88-C64F-7BCC-C342-736FA86B2BFB}"/>
              </a:ext>
            </a:extLst>
          </p:cNvPr>
          <p:cNvSpPr txBox="1"/>
          <p:nvPr/>
        </p:nvSpPr>
        <p:spPr>
          <a:xfrm>
            <a:off x="2805710" y="5012695"/>
            <a:ext cx="2366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der </a:t>
            </a:r>
            <a:r>
              <a:rPr lang="en-GB" sz="2800" b="1" err="1">
                <a:solidFill>
                  <a:srgbClr val="002060"/>
                </a:solidFill>
              </a:rPr>
              <a:t>Unfall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955DB-DDC7-0333-FBD3-B1A19F190803}"/>
              </a:ext>
            </a:extLst>
          </p:cNvPr>
          <p:cNvSpPr txBox="1"/>
          <p:nvPr/>
        </p:nvSpPr>
        <p:spPr>
          <a:xfrm>
            <a:off x="1014346" y="6048807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[accident]</a:t>
            </a:r>
          </a:p>
        </p:txBody>
      </p:sp>
      <p:sp>
        <p:nvSpPr>
          <p:cNvPr id="9" name="TextBox 8">
            <a:hlinkClick r:id="" action="ppaction://noaction">
              <a:snd r:embed="rId7" name="T3_W1_5.12.wav"/>
            </a:hlinkClick>
            <a:extLst>
              <a:ext uri="{FF2B5EF4-FFF2-40B4-BE49-F238E27FC236}">
                <a16:creationId xmlns:a16="http://schemas.microsoft.com/office/drawing/2014/main" id="{1DBE32BF-9A36-D0B3-20FC-1DAFC7C2A57A}"/>
              </a:ext>
            </a:extLst>
          </p:cNvPr>
          <p:cNvSpPr txBox="1"/>
          <p:nvPr/>
        </p:nvSpPr>
        <p:spPr>
          <a:xfrm>
            <a:off x="7974675" y="3167390"/>
            <a:ext cx="2314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bitte</a:t>
            </a:r>
          </a:p>
        </p:txBody>
      </p:sp>
      <p:sp>
        <p:nvSpPr>
          <p:cNvPr id="17" name="TextBox 16">
            <a:hlinkClick r:id="" action="ppaction://noaction">
              <a:snd r:embed="rId8" name="T3_W1_5.13.wav"/>
            </a:hlinkClick>
            <a:extLst>
              <a:ext uri="{FF2B5EF4-FFF2-40B4-BE49-F238E27FC236}">
                <a16:creationId xmlns:a16="http://schemas.microsoft.com/office/drawing/2014/main" id="{49FCAF0D-539C-29E1-1B30-8DACEA5E39E6}"/>
              </a:ext>
            </a:extLst>
          </p:cNvPr>
          <p:cNvSpPr txBox="1"/>
          <p:nvPr/>
        </p:nvSpPr>
        <p:spPr>
          <a:xfrm>
            <a:off x="7974675" y="5012695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danke</a:t>
            </a:r>
          </a:p>
        </p:txBody>
      </p:sp>
      <p:sp>
        <p:nvSpPr>
          <p:cNvPr id="19" name="TextBox 18">
            <a:hlinkClick r:id="" action="ppaction://noaction">
              <a:snd r:embed="rId9" name="T3_W1_5.11.wav"/>
            </a:hlinkClick>
            <a:extLst>
              <a:ext uri="{FF2B5EF4-FFF2-40B4-BE49-F238E27FC236}">
                <a16:creationId xmlns:a16="http://schemas.microsoft.com/office/drawing/2014/main" id="{F353EB66-0743-188F-4C76-DB976CC6B572}"/>
              </a:ext>
            </a:extLst>
          </p:cNvPr>
          <p:cNvSpPr txBox="1"/>
          <p:nvPr/>
        </p:nvSpPr>
        <p:spPr>
          <a:xfrm>
            <a:off x="7974675" y="1322085"/>
            <a:ext cx="255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die </a:t>
            </a:r>
            <a:r>
              <a:rPr lang="en-GB" sz="2800" b="1" dirty="0" err="1">
                <a:solidFill>
                  <a:srgbClr val="002060"/>
                </a:solidFill>
              </a:rPr>
              <a:t>Schmerzen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hlinkClick r:id="" action="ppaction://noaction">
              <a:snd r:embed="rId10" name="T3_W1_5.9.wav"/>
            </a:hlinkClick>
            <a:extLst>
              <a:ext uri="{FF2B5EF4-FFF2-40B4-BE49-F238E27FC236}">
                <a16:creationId xmlns:a16="http://schemas.microsoft.com/office/drawing/2014/main" id="{2FE3D01F-8080-11D7-B7D3-CCFB8C9F4B02}"/>
              </a:ext>
            </a:extLst>
          </p:cNvPr>
          <p:cNvSpPr txBox="1"/>
          <p:nvPr/>
        </p:nvSpPr>
        <p:spPr>
          <a:xfrm>
            <a:off x="2737899" y="3167390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der Kopf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54BF20-9206-F8F9-C173-426F80F322E7}"/>
              </a:ext>
            </a:extLst>
          </p:cNvPr>
          <p:cNvSpPr txBox="1"/>
          <p:nvPr/>
        </p:nvSpPr>
        <p:spPr>
          <a:xfrm>
            <a:off x="6558979" y="2350087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[pain(s)]</a:t>
            </a:r>
          </a:p>
        </p:txBody>
      </p:sp>
      <p:sp>
        <p:nvSpPr>
          <p:cNvPr id="13" name="Speech Bubble: Rectangle with Corners Rounded 12">
            <a:hlinkClick r:id="" action="ppaction://noaction">
              <a:snd r:embed="rId11" name="T3_W1_5.1.wav"/>
            </a:hlinkClick>
            <a:extLst>
              <a:ext uri="{FF2B5EF4-FFF2-40B4-BE49-F238E27FC236}">
                <a16:creationId xmlns:a16="http://schemas.microsoft.com/office/drawing/2014/main" id="{59F07F86-739D-1685-6797-8A34907F0B90}"/>
              </a:ext>
            </a:extLst>
          </p:cNvPr>
          <p:cNvSpPr/>
          <p:nvPr/>
        </p:nvSpPr>
        <p:spPr>
          <a:xfrm>
            <a:off x="902865" y="139531"/>
            <a:ext cx="2709923" cy="46162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E5207B39-516C-000E-6C1E-15C6718EE8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1536" y="-80551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hlinkClick r:id="" action="ppaction://noaction">
              <a:snd r:embed="rId11" name="T3_W1_5.1.wav"/>
            </a:hlinkClick>
            <a:extLst>
              <a:ext uri="{FF2B5EF4-FFF2-40B4-BE49-F238E27FC236}">
                <a16:creationId xmlns:a16="http://schemas.microsoft.com/office/drawing/2014/main" id="{510865BF-85AE-A49C-D2C7-D3392E646310}"/>
              </a:ext>
            </a:extLst>
          </p:cNvPr>
          <p:cNvSpPr txBox="1"/>
          <p:nvPr/>
        </p:nvSpPr>
        <p:spPr>
          <a:xfrm>
            <a:off x="939336" y="108938"/>
            <a:ext cx="25153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400" b="1" i="0" u="none" strike="noStrike" kern="1200" cap="none" spc="-1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 descr="A yellow leg with black background&#10;&#10;Description automatically generated">
            <a:extLst>
              <a:ext uri="{FF2B5EF4-FFF2-40B4-BE49-F238E27FC236}">
                <a16:creationId xmlns:a16="http://schemas.microsoft.com/office/drawing/2014/main" id="{FC42F4A3-5D2B-EEE4-1CA6-C9B1E10441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8" y="1019163"/>
            <a:ext cx="728824" cy="1457647"/>
          </a:xfrm>
          <a:prstGeom prst="rect">
            <a:avLst/>
          </a:prstGeom>
        </p:spPr>
      </p:pic>
      <p:pic>
        <p:nvPicPr>
          <p:cNvPr id="25" name="Picture 24" descr="A cartoon of a child's face&#10;&#10;Description automatically generated">
            <a:extLst>
              <a:ext uri="{FF2B5EF4-FFF2-40B4-BE49-F238E27FC236}">
                <a16:creationId xmlns:a16="http://schemas.microsoft.com/office/drawing/2014/main" id="{216D2C41-DBA5-62FC-D3D2-14CFA9EDF7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4" y="2880947"/>
            <a:ext cx="1609579" cy="1179519"/>
          </a:xfrm>
          <a:prstGeom prst="rect">
            <a:avLst/>
          </a:prstGeom>
        </p:spPr>
      </p:pic>
      <p:pic>
        <p:nvPicPr>
          <p:cNvPr id="31" name="Picture 30" descr="A cartoon of a green turtle&#10;&#10;Description automatically generated">
            <a:extLst>
              <a:ext uri="{FF2B5EF4-FFF2-40B4-BE49-F238E27FC236}">
                <a16:creationId xmlns:a16="http://schemas.microsoft.com/office/drawing/2014/main" id="{DDC07633-A2F9-8CD1-32D4-9751D9AB02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62" y="4483941"/>
            <a:ext cx="1556089" cy="1541501"/>
          </a:xfrm>
          <a:prstGeom prst="rect">
            <a:avLst/>
          </a:prstGeom>
        </p:spPr>
      </p:pic>
      <p:pic>
        <p:nvPicPr>
          <p:cNvPr id="35" name="Picture 34" descr="A cartoon of a child with his hand on his cheek&#10;&#10;Description automatically generated">
            <a:extLst>
              <a:ext uri="{FF2B5EF4-FFF2-40B4-BE49-F238E27FC236}">
                <a16:creationId xmlns:a16="http://schemas.microsoft.com/office/drawing/2014/main" id="{005379CA-A218-DE9C-F177-64910843A7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69" y="876639"/>
            <a:ext cx="1414111" cy="141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38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TextBox 30">
            <a:hlinkClick r:id="" action="ppaction://noaction">
              <a:snd r:embed="rId3" name="T3_W1_5.5.wav"/>
            </a:hlinkClick>
            <a:extLst>
              <a:ext uri="{FF2B5EF4-FFF2-40B4-BE49-F238E27FC236}">
                <a16:creationId xmlns:a16="http://schemas.microsoft.com/office/drawing/2014/main" id="{493BCBCB-C719-4630-894D-560933DA3810}"/>
              </a:ext>
            </a:extLst>
          </p:cNvPr>
          <p:cNvSpPr txBox="1"/>
          <p:nvPr/>
        </p:nvSpPr>
        <p:spPr>
          <a:xfrm>
            <a:off x="3445184" y="4031301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das </a:t>
            </a:r>
            <a:r>
              <a:rPr lang="en-GB" sz="2800" b="1" err="1">
                <a:solidFill>
                  <a:srgbClr val="002060"/>
                </a:solidFill>
              </a:rPr>
              <a:t>Glück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32" name="TextBox 31">
            <a:hlinkClick r:id="" action="ppaction://noaction">
              <a:snd r:embed="rId4" name="T3_W1_5.2.wav"/>
            </a:hlinkClick>
            <a:extLst>
              <a:ext uri="{FF2B5EF4-FFF2-40B4-BE49-F238E27FC236}">
                <a16:creationId xmlns:a16="http://schemas.microsoft.com/office/drawing/2014/main" id="{6E11A54F-1390-4230-BF78-27FCDFE2C4D9}"/>
              </a:ext>
            </a:extLst>
          </p:cNvPr>
          <p:cNvSpPr txBox="1"/>
          <p:nvPr/>
        </p:nvSpPr>
        <p:spPr>
          <a:xfrm>
            <a:off x="3445184" y="840638"/>
            <a:ext cx="2414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(die) Angst (</a:t>
            </a:r>
            <a:r>
              <a:rPr lang="en-GB" sz="2800" b="1" dirty="0" err="1">
                <a:solidFill>
                  <a:srgbClr val="002060"/>
                </a:solidFill>
              </a:rPr>
              <a:t>vor</a:t>
            </a:r>
            <a:r>
              <a:rPr lang="en-GB" sz="28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4" name="TextBox 3">
            <a:hlinkClick r:id="" action="ppaction://noaction">
              <a:snd r:embed="rId5" name="T3_W1_5.4.wav"/>
            </a:hlinkClick>
            <a:extLst>
              <a:ext uri="{FF2B5EF4-FFF2-40B4-BE49-F238E27FC236}">
                <a16:creationId xmlns:a16="http://schemas.microsoft.com/office/drawing/2014/main" id="{8D67BE88-C64F-7BCC-C342-736FA86B2BFB}"/>
              </a:ext>
            </a:extLst>
          </p:cNvPr>
          <p:cNvSpPr txBox="1"/>
          <p:nvPr/>
        </p:nvSpPr>
        <p:spPr>
          <a:xfrm>
            <a:off x="3445184" y="3038587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err="1">
                <a:solidFill>
                  <a:srgbClr val="002060"/>
                </a:solidFill>
              </a:rPr>
              <a:t>krank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9" name="TextBox 8">
            <a:hlinkClick r:id="" action="ppaction://noaction">
              <a:snd r:embed="rId6" name="T3_W1_5.10.wav"/>
            </a:hlinkClick>
            <a:extLst>
              <a:ext uri="{FF2B5EF4-FFF2-40B4-BE49-F238E27FC236}">
                <a16:creationId xmlns:a16="http://schemas.microsoft.com/office/drawing/2014/main" id="{1DBE32BF-9A36-D0B3-20FC-1DAFC7C2A57A}"/>
              </a:ext>
            </a:extLst>
          </p:cNvPr>
          <p:cNvSpPr txBox="1"/>
          <p:nvPr/>
        </p:nvSpPr>
        <p:spPr>
          <a:xfrm>
            <a:off x="9421516" y="3038587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der </a:t>
            </a:r>
            <a:r>
              <a:rPr lang="en-GB" sz="2800" b="1" err="1">
                <a:solidFill>
                  <a:srgbClr val="002060"/>
                </a:solidFill>
              </a:rPr>
              <a:t>Unfall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17" name="TextBox 16">
            <a:hlinkClick r:id="" action="ppaction://noaction">
              <a:snd r:embed="rId7" name="T3_W1_5.11.wav"/>
            </a:hlinkClick>
            <a:extLst>
              <a:ext uri="{FF2B5EF4-FFF2-40B4-BE49-F238E27FC236}">
                <a16:creationId xmlns:a16="http://schemas.microsoft.com/office/drawing/2014/main" id="{49FCAF0D-539C-29E1-1B30-8DACEA5E39E6}"/>
              </a:ext>
            </a:extLst>
          </p:cNvPr>
          <p:cNvSpPr txBox="1"/>
          <p:nvPr/>
        </p:nvSpPr>
        <p:spPr>
          <a:xfrm>
            <a:off x="9421516" y="4031301"/>
            <a:ext cx="260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die </a:t>
            </a:r>
            <a:r>
              <a:rPr lang="en-GB" sz="2800" b="1" err="1">
                <a:solidFill>
                  <a:srgbClr val="002060"/>
                </a:solidFill>
              </a:rPr>
              <a:t>Schmerzen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19" name="TextBox 18">
            <a:hlinkClick r:id="" action="ppaction://noaction">
              <a:snd r:embed="rId8" name="T3_W1_5.8.wav"/>
            </a:hlinkClick>
            <a:extLst>
              <a:ext uri="{FF2B5EF4-FFF2-40B4-BE49-F238E27FC236}">
                <a16:creationId xmlns:a16="http://schemas.microsoft.com/office/drawing/2014/main" id="{F353EB66-0743-188F-4C76-DB976CC6B572}"/>
              </a:ext>
            </a:extLst>
          </p:cNvPr>
          <p:cNvSpPr txBox="1"/>
          <p:nvPr/>
        </p:nvSpPr>
        <p:spPr>
          <a:xfrm>
            <a:off x="8930195" y="1053159"/>
            <a:ext cx="2107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das </a:t>
            </a:r>
            <a:r>
              <a:rPr lang="en-GB" sz="2800" b="1" err="1">
                <a:solidFill>
                  <a:srgbClr val="002060"/>
                </a:solidFill>
              </a:rPr>
              <a:t>Bein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21" name="TextBox 20">
            <a:hlinkClick r:id="" action="ppaction://noaction">
              <a:snd r:embed="rId9" name="T3_W1_5.3.wav"/>
            </a:hlinkClick>
            <a:extLst>
              <a:ext uri="{FF2B5EF4-FFF2-40B4-BE49-F238E27FC236}">
                <a16:creationId xmlns:a16="http://schemas.microsoft.com/office/drawing/2014/main" id="{2FE3D01F-8080-11D7-B7D3-CCFB8C9F4B02}"/>
              </a:ext>
            </a:extLst>
          </p:cNvPr>
          <p:cNvSpPr txBox="1"/>
          <p:nvPr/>
        </p:nvSpPr>
        <p:spPr>
          <a:xfrm>
            <a:off x="3445184" y="2045873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err="1">
                <a:solidFill>
                  <a:srgbClr val="002060"/>
                </a:solidFill>
              </a:rPr>
              <a:t>froh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23" name="TextBox 22">
            <a:hlinkClick r:id="" action="ppaction://noaction">
              <a:snd r:embed="rId10" name="T3_W1_5.9.wav"/>
            </a:hlinkClick>
            <a:extLst>
              <a:ext uri="{FF2B5EF4-FFF2-40B4-BE49-F238E27FC236}">
                <a16:creationId xmlns:a16="http://schemas.microsoft.com/office/drawing/2014/main" id="{47995414-C92C-82D8-1AA7-08B08395C8E5}"/>
              </a:ext>
            </a:extLst>
          </p:cNvPr>
          <p:cNvSpPr txBox="1"/>
          <p:nvPr/>
        </p:nvSpPr>
        <p:spPr>
          <a:xfrm>
            <a:off x="9271388" y="2045873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der Kopf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5E444-38A5-D493-1920-B60683014A15}"/>
              </a:ext>
            </a:extLst>
          </p:cNvPr>
          <p:cNvSpPr txBox="1"/>
          <p:nvPr/>
        </p:nvSpPr>
        <p:spPr>
          <a:xfrm>
            <a:off x="11100" y="930048"/>
            <a:ext cx="3482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(t_ _) f_ _ _ (o_)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56E993-FFFB-0BF2-465F-832E33575F42}"/>
              </a:ext>
            </a:extLst>
          </p:cNvPr>
          <p:cNvSpPr txBox="1"/>
          <p:nvPr/>
        </p:nvSpPr>
        <p:spPr>
          <a:xfrm>
            <a:off x="76478" y="930048"/>
            <a:ext cx="3321145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fear (of)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A5FE46-5012-A8DD-6DEB-C932CBA0985F}"/>
              </a:ext>
            </a:extLst>
          </p:cNvPr>
          <p:cNvSpPr txBox="1"/>
          <p:nvPr/>
        </p:nvSpPr>
        <p:spPr>
          <a:xfrm>
            <a:off x="11100" y="1922762"/>
            <a:ext cx="360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g_ _ _ </a:t>
            </a: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, h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C9900F-27DF-AF41-C1D0-F85FB121F28D}"/>
              </a:ext>
            </a:extLst>
          </p:cNvPr>
          <p:cNvSpPr txBox="1"/>
          <p:nvPr/>
        </p:nvSpPr>
        <p:spPr>
          <a:xfrm>
            <a:off x="76478" y="1922762"/>
            <a:ext cx="335524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glad, happy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F0E6B6-A339-EF7D-0126-EABC37367B59}"/>
              </a:ext>
            </a:extLst>
          </p:cNvPr>
          <p:cNvSpPr txBox="1"/>
          <p:nvPr/>
        </p:nvSpPr>
        <p:spPr>
          <a:xfrm>
            <a:off x="11100" y="2915476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, </a:t>
            </a:r>
            <a:r>
              <a:rPr kumimoji="0" lang="en-GB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0C38DD-5A51-031A-CF35-D81A47280086}"/>
              </a:ext>
            </a:extLst>
          </p:cNvPr>
          <p:cNvSpPr txBox="1"/>
          <p:nvPr/>
        </p:nvSpPr>
        <p:spPr>
          <a:xfrm>
            <a:off x="76478" y="2915476"/>
            <a:ext cx="2721302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sick, ill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90E345-AC72-1EEC-5B17-055BA06385CF}"/>
              </a:ext>
            </a:extLst>
          </p:cNvPr>
          <p:cNvSpPr txBox="1"/>
          <p:nvPr/>
        </p:nvSpPr>
        <p:spPr>
          <a:xfrm>
            <a:off x="11100" y="3908190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(t_ _) l_ _ _ 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3B9319-8DE3-ED79-9AD1-C5A36AB49F4E}"/>
              </a:ext>
            </a:extLst>
          </p:cNvPr>
          <p:cNvSpPr txBox="1"/>
          <p:nvPr/>
        </p:nvSpPr>
        <p:spPr>
          <a:xfrm>
            <a:off x="76478" y="3908190"/>
            <a:ext cx="2734961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luck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818860-DB91-0E16-EEAD-1F3F2AFA144F}"/>
              </a:ext>
            </a:extLst>
          </p:cNvPr>
          <p:cNvSpPr txBox="1"/>
          <p:nvPr/>
        </p:nvSpPr>
        <p:spPr>
          <a:xfrm>
            <a:off x="5424821" y="930048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(t_ _) l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0E261E-99C6-8FD3-A8B7-2B67214336B4}"/>
              </a:ext>
            </a:extLst>
          </p:cNvPr>
          <p:cNvSpPr txBox="1"/>
          <p:nvPr/>
        </p:nvSpPr>
        <p:spPr>
          <a:xfrm>
            <a:off x="5529345" y="930048"/>
            <a:ext cx="209586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white"/>
                </a:solidFill>
                <a:latin typeface="Century Gothic" panose="020B0502020202020204" pitchFamily="34" charset="0"/>
              </a:rPr>
              <a:t>(the) leg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00F084-A765-17C1-D916-F07D3D293382}"/>
              </a:ext>
            </a:extLst>
          </p:cNvPr>
          <p:cNvSpPr txBox="1"/>
          <p:nvPr/>
        </p:nvSpPr>
        <p:spPr>
          <a:xfrm>
            <a:off x="5424821" y="1922762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(t_ _) h_ _ _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F4D410-C871-DBF6-F683-7DA6594BF7F3}"/>
              </a:ext>
            </a:extLst>
          </p:cNvPr>
          <p:cNvSpPr txBox="1"/>
          <p:nvPr/>
        </p:nvSpPr>
        <p:spPr>
          <a:xfrm>
            <a:off x="5529344" y="1922762"/>
            <a:ext cx="263717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head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FA9A9B-54E0-0B4A-23F3-207DB8F9D2FA}"/>
              </a:ext>
            </a:extLst>
          </p:cNvPr>
          <p:cNvSpPr txBox="1"/>
          <p:nvPr/>
        </p:nvSpPr>
        <p:spPr>
          <a:xfrm>
            <a:off x="5424821" y="2915476"/>
            <a:ext cx="425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(t_ _) a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5839F4-7D74-0220-7F01-117FD1E9052A}"/>
              </a:ext>
            </a:extLst>
          </p:cNvPr>
          <p:cNvSpPr txBox="1"/>
          <p:nvPr/>
        </p:nvSpPr>
        <p:spPr>
          <a:xfrm>
            <a:off x="5529344" y="2915476"/>
            <a:ext cx="3892172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</a:t>
            </a:r>
            <a:r>
              <a:rPr kumimoji="0" lang="en-GB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accident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6835BA-4DA1-F109-DF58-3EB40B975140}"/>
              </a:ext>
            </a:extLst>
          </p:cNvPr>
          <p:cNvSpPr txBox="1"/>
          <p:nvPr/>
        </p:nvSpPr>
        <p:spPr>
          <a:xfrm>
            <a:off x="5424821" y="3908190"/>
            <a:ext cx="3446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(t_ _) p _ _ _ (s)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A5C80B-5C7E-EFC8-47EF-535BCB2DE5F2}"/>
              </a:ext>
            </a:extLst>
          </p:cNvPr>
          <p:cNvSpPr txBox="1"/>
          <p:nvPr/>
        </p:nvSpPr>
        <p:spPr>
          <a:xfrm>
            <a:off x="5529344" y="3908190"/>
            <a:ext cx="325071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pain(s)</a:t>
            </a:r>
          </a:p>
        </p:txBody>
      </p:sp>
      <p:sp>
        <p:nvSpPr>
          <p:cNvPr id="6" name="TextBox 5">
            <a:hlinkClick r:id="" action="ppaction://noaction">
              <a:snd r:embed="rId11" name="T3_W1_5.6.wav"/>
            </a:hlinkClick>
            <a:extLst>
              <a:ext uri="{FF2B5EF4-FFF2-40B4-BE49-F238E27FC236}">
                <a16:creationId xmlns:a16="http://schemas.microsoft.com/office/drawing/2014/main" id="{57DBADB6-4082-A68A-6919-208945DB753B}"/>
              </a:ext>
            </a:extLst>
          </p:cNvPr>
          <p:cNvSpPr txBox="1"/>
          <p:nvPr/>
        </p:nvSpPr>
        <p:spPr>
          <a:xfrm>
            <a:off x="3445184" y="5024015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err="1">
                <a:solidFill>
                  <a:srgbClr val="002060"/>
                </a:solidFill>
              </a:rPr>
              <a:t>recht</a:t>
            </a:r>
            <a:endParaRPr lang="en-GB" sz="2800" b="1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FE8BF-7CD7-489E-8AC7-F9EC43D6D579}"/>
              </a:ext>
            </a:extLst>
          </p:cNvPr>
          <p:cNvSpPr txBox="1"/>
          <p:nvPr/>
        </p:nvSpPr>
        <p:spPr>
          <a:xfrm>
            <a:off x="11100" y="4900904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01F2E-3A9A-8204-5028-B21458E0DC3A}"/>
              </a:ext>
            </a:extLst>
          </p:cNvPr>
          <p:cNvSpPr txBox="1"/>
          <p:nvPr/>
        </p:nvSpPr>
        <p:spPr>
          <a:xfrm>
            <a:off x="76478" y="4900904"/>
            <a:ext cx="1680885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right</a:t>
            </a:r>
          </a:p>
        </p:txBody>
      </p:sp>
      <p:sp>
        <p:nvSpPr>
          <p:cNvPr id="22" name="TextBox 21">
            <a:hlinkClick r:id="" action="ppaction://noaction">
              <a:snd r:embed="rId12" name="T3_W1_5.7.wav"/>
            </a:hlinkClick>
            <a:extLst>
              <a:ext uri="{FF2B5EF4-FFF2-40B4-BE49-F238E27FC236}">
                <a16:creationId xmlns:a16="http://schemas.microsoft.com/office/drawing/2014/main" id="{C4A6A34F-00D4-1D0A-EF16-34C49B422CF4}"/>
              </a:ext>
            </a:extLst>
          </p:cNvPr>
          <p:cNvSpPr txBox="1"/>
          <p:nvPr/>
        </p:nvSpPr>
        <p:spPr>
          <a:xfrm>
            <a:off x="3445184" y="6035642"/>
            <a:ext cx="1979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die </a:t>
            </a:r>
            <a:r>
              <a:rPr lang="en-GB" sz="2800" b="1" dirty="0" err="1">
                <a:solidFill>
                  <a:srgbClr val="002060"/>
                </a:solidFill>
              </a:rPr>
              <a:t>Prüfung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4FEA45-F525-C163-E1E8-93A21F7A7A6B}"/>
              </a:ext>
            </a:extLst>
          </p:cNvPr>
          <p:cNvSpPr txBox="1"/>
          <p:nvPr/>
        </p:nvSpPr>
        <p:spPr>
          <a:xfrm>
            <a:off x="11100" y="5697088"/>
            <a:ext cx="2800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(t_ _) e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_, t_ _ _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5EF3F4-2602-5BEB-C488-B606462C1430}"/>
              </a:ext>
            </a:extLst>
          </p:cNvPr>
          <p:cNvSpPr txBox="1"/>
          <p:nvPr/>
        </p:nvSpPr>
        <p:spPr>
          <a:xfrm>
            <a:off x="76478" y="5657906"/>
            <a:ext cx="2800339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exam, test</a:t>
            </a:r>
          </a:p>
        </p:txBody>
      </p:sp>
      <p:sp>
        <p:nvSpPr>
          <p:cNvPr id="26" name="Speech Bubble: Rectangle with Corners Rounded 12">
            <a:hlinkClick r:id="" action="ppaction://noaction">
              <a:snd r:embed="rId13" name="T3_W1_7.1.wav"/>
            </a:hlinkClick>
            <a:extLst>
              <a:ext uri="{FF2B5EF4-FFF2-40B4-BE49-F238E27FC236}">
                <a16:creationId xmlns:a16="http://schemas.microsoft.com/office/drawing/2014/main" id="{3446601B-3BC3-7928-4EB9-AFA44A66D972}"/>
              </a:ext>
            </a:extLst>
          </p:cNvPr>
          <p:cNvSpPr/>
          <p:nvPr/>
        </p:nvSpPr>
        <p:spPr>
          <a:xfrm>
            <a:off x="902866" y="139531"/>
            <a:ext cx="3898208" cy="46162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CCFC7090-4552-735F-E9A6-E12093A91E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11536" y="-80551"/>
            <a:ext cx="914400" cy="914400"/>
          </a:xfrm>
          <a:prstGeom prst="rect">
            <a:avLst/>
          </a:prstGeom>
        </p:spPr>
      </p:pic>
      <p:sp>
        <p:nvSpPr>
          <p:cNvPr id="28" name="Google Shape;108;p3">
            <a:hlinkClick r:id="" action="ppaction://noaction">
              <a:snd r:embed="rId13" name="T3_W1_7.1.wav"/>
            </a:hlinkClick>
            <a:extLst>
              <a:ext uri="{FF2B5EF4-FFF2-40B4-BE49-F238E27FC236}">
                <a16:creationId xmlns:a16="http://schemas.microsoft.com/office/drawing/2014/main" id="{8A110E94-BB45-C6A2-83F4-9F250727B527}"/>
              </a:ext>
            </a:extLst>
          </p:cNvPr>
          <p:cNvSpPr txBox="1"/>
          <p:nvPr/>
        </p:nvSpPr>
        <p:spPr>
          <a:xfrm>
            <a:off x="939336" y="108938"/>
            <a:ext cx="38617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E891C1-DEFC-E5BE-4E4F-AB080051D4A4}"/>
              </a:ext>
            </a:extLst>
          </p:cNvPr>
          <p:cNvSpPr txBox="1"/>
          <p:nvPr/>
        </p:nvSpPr>
        <p:spPr>
          <a:xfrm>
            <a:off x="5424821" y="4900904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D33820-054C-E150-4B0D-CE36A79D2536}"/>
              </a:ext>
            </a:extLst>
          </p:cNvPr>
          <p:cNvSpPr txBox="1"/>
          <p:nvPr/>
        </p:nvSpPr>
        <p:spPr>
          <a:xfrm>
            <a:off x="5529344" y="4900904"/>
            <a:ext cx="209586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796039-6F1A-E8B5-5D68-BB55919A6E66}"/>
              </a:ext>
            </a:extLst>
          </p:cNvPr>
          <p:cNvSpPr txBox="1"/>
          <p:nvPr/>
        </p:nvSpPr>
        <p:spPr>
          <a:xfrm>
            <a:off x="5424821" y="5974087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t_ _ _ _ y _ _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959F9E-4A65-6399-3F33-684D418322FD}"/>
              </a:ext>
            </a:extLst>
          </p:cNvPr>
          <p:cNvSpPr txBox="1"/>
          <p:nvPr/>
        </p:nvSpPr>
        <p:spPr>
          <a:xfrm>
            <a:off x="5529344" y="5934905"/>
            <a:ext cx="263717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</a:t>
            </a:r>
          </a:p>
        </p:txBody>
      </p:sp>
      <p:sp>
        <p:nvSpPr>
          <p:cNvPr id="48" name="TextBox 47">
            <a:hlinkClick r:id="" action="ppaction://noaction">
              <a:snd r:embed="rId16" name="T3_W1_5.12.wav"/>
            </a:hlinkClick>
            <a:extLst>
              <a:ext uri="{FF2B5EF4-FFF2-40B4-BE49-F238E27FC236}">
                <a16:creationId xmlns:a16="http://schemas.microsoft.com/office/drawing/2014/main" id="{413A1432-4E3F-0E42-C3EA-325829256C02}"/>
              </a:ext>
            </a:extLst>
          </p:cNvPr>
          <p:cNvSpPr txBox="1"/>
          <p:nvPr/>
        </p:nvSpPr>
        <p:spPr>
          <a:xfrm>
            <a:off x="9421516" y="5024015"/>
            <a:ext cx="260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bitte</a:t>
            </a:r>
          </a:p>
        </p:txBody>
      </p:sp>
      <p:sp>
        <p:nvSpPr>
          <p:cNvPr id="49" name="TextBox 48">
            <a:hlinkClick r:id="" action="ppaction://noaction">
              <a:snd r:embed="rId17" name="T3_W1_5.13.wav"/>
            </a:hlinkClick>
            <a:extLst>
              <a:ext uri="{FF2B5EF4-FFF2-40B4-BE49-F238E27FC236}">
                <a16:creationId xmlns:a16="http://schemas.microsoft.com/office/drawing/2014/main" id="{72D4BC1A-BCBB-B9E0-37DE-FF834F7DD771}"/>
              </a:ext>
            </a:extLst>
          </p:cNvPr>
          <p:cNvSpPr txBox="1"/>
          <p:nvPr/>
        </p:nvSpPr>
        <p:spPr>
          <a:xfrm>
            <a:off x="9421516" y="6097198"/>
            <a:ext cx="260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err="1">
                <a:solidFill>
                  <a:srgbClr val="002060"/>
                </a:solidFill>
              </a:rPr>
              <a:t>danke</a:t>
            </a:r>
            <a:endParaRPr lang="en-GB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7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8" grpId="0" animBg="1"/>
      <p:bldP spid="25" grpId="0" animBg="1"/>
      <p:bldP spid="30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Speech Bubble: Rectangle with Corners Rounded 12">
            <a:hlinkClick r:id="" action="ppaction://noaction">
              <a:snd r:embed="rId15" name="T3_W1_7.2.wav"/>
            </a:hlinkClick>
            <a:extLst>
              <a:ext uri="{FF2B5EF4-FFF2-40B4-BE49-F238E27FC236}">
                <a16:creationId xmlns:a16="http://schemas.microsoft.com/office/drawing/2014/main" id="{9692E2B6-6990-64BD-40CA-884497533A33}"/>
              </a:ext>
            </a:extLst>
          </p:cNvPr>
          <p:cNvSpPr/>
          <p:nvPr/>
        </p:nvSpPr>
        <p:spPr>
          <a:xfrm>
            <a:off x="902865" y="139531"/>
            <a:ext cx="3898421" cy="46162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159E1CC3-F5B7-7CCB-B4A9-7F21E544C9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1536" y="-80551"/>
            <a:ext cx="914400" cy="914400"/>
          </a:xfrm>
          <a:prstGeom prst="rect">
            <a:avLst/>
          </a:prstGeom>
        </p:spPr>
      </p:pic>
      <p:sp>
        <p:nvSpPr>
          <p:cNvPr id="8" name="Google Shape;108;p3">
            <a:hlinkClick r:id="" action="ppaction://noaction">
              <a:snd r:embed="rId15" name="T3_W1_7.2.wav"/>
            </a:hlinkClick>
            <a:extLst>
              <a:ext uri="{FF2B5EF4-FFF2-40B4-BE49-F238E27FC236}">
                <a16:creationId xmlns:a16="http://schemas.microsoft.com/office/drawing/2014/main" id="{2F86D1F9-9859-6051-3F39-7A3E4826EDEB}"/>
              </a:ext>
            </a:extLst>
          </p:cNvPr>
          <p:cNvSpPr txBox="1"/>
          <p:nvPr/>
        </p:nvSpPr>
        <p:spPr>
          <a:xfrm>
            <a:off x="939336" y="108938"/>
            <a:ext cx="38619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Deutsch?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D5FCD-9D70-769C-4A76-B12F5EB611D0}"/>
              </a:ext>
            </a:extLst>
          </p:cNvPr>
          <p:cNvSpPr txBox="1"/>
          <p:nvPr/>
        </p:nvSpPr>
        <p:spPr>
          <a:xfrm>
            <a:off x="3554368" y="4088453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(the) luck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56D2A-6003-5EAA-4DC5-A9A77E097289}"/>
              </a:ext>
            </a:extLst>
          </p:cNvPr>
          <p:cNvSpPr txBox="1"/>
          <p:nvPr/>
        </p:nvSpPr>
        <p:spPr>
          <a:xfrm>
            <a:off x="3554368" y="1004414"/>
            <a:ext cx="2109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(the) fear (of)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1BDB9E-2430-9825-6573-906ADCD6D428}"/>
              </a:ext>
            </a:extLst>
          </p:cNvPr>
          <p:cNvSpPr txBox="1"/>
          <p:nvPr/>
        </p:nvSpPr>
        <p:spPr>
          <a:xfrm>
            <a:off x="3554368" y="3245227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sick, ill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A73CA0-D151-BA0A-171F-D3240F8A7356}"/>
              </a:ext>
            </a:extLst>
          </p:cNvPr>
          <p:cNvSpPr txBox="1"/>
          <p:nvPr/>
        </p:nvSpPr>
        <p:spPr>
          <a:xfrm>
            <a:off x="9694474" y="3245227"/>
            <a:ext cx="2525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(the) accident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5100BD-0A26-BD27-55FB-DAADA228F6D5}"/>
              </a:ext>
            </a:extLst>
          </p:cNvPr>
          <p:cNvSpPr txBox="1"/>
          <p:nvPr/>
        </p:nvSpPr>
        <p:spPr>
          <a:xfrm>
            <a:off x="9694474" y="4088453"/>
            <a:ext cx="260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(the) pain(s)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0C01E7-4952-9B3A-6168-55C0110E7D96}"/>
              </a:ext>
            </a:extLst>
          </p:cNvPr>
          <p:cNvSpPr txBox="1"/>
          <p:nvPr/>
        </p:nvSpPr>
        <p:spPr>
          <a:xfrm>
            <a:off x="8930195" y="1330158"/>
            <a:ext cx="2107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(the) leg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18F637-8C8C-2F6F-06ED-299BED7773A3}"/>
              </a:ext>
            </a:extLst>
          </p:cNvPr>
          <p:cNvSpPr txBox="1"/>
          <p:nvPr/>
        </p:nvSpPr>
        <p:spPr>
          <a:xfrm>
            <a:off x="3554368" y="2073171"/>
            <a:ext cx="1884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glad, happy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5FCDED-7A73-042D-6120-1E6641F71CB2}"/>
              </a:ext>
            </a:extLst>
          </p:cNvPr>
          <p:cNvSpPr txBox="1"/>
          <p:nvPr/>
        </p:nvSpPr>
        <p:spPr>
          <a:xfrm>
            <a:off x="9271388" y="2414369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(the) head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7C5A2B-B977-AB51-B708-B6863A5B4B43}"/>
              </a:ext>
            </a:extLst>
          </p:cNvPr>
          <p:cNvSpPr txBox="1"/>
          <p:nvPr/>
        </p:nvSpPr>
        <p:spPr>
          <a:xfrm>
            <a:off x="11100" y="930048"/>
            <a:ext cx="3482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(d_ _) A_ _ _ _ (v_ _)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408956-BF15-91BE-0A4D-3D70A9114C5F}"/>
              </a:ext>
            </a:extLst>
          </p:cNvPr>
          <p:cNvSpPr txBox="1"/>
          <p:nvPr/>
        </p:nvSpPr>
        <p:spPr>
          <a:xfrm>
            <a:off x="90121" y="930048"/>
            <a:ext cx="3187493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(die) Angst (</a:t>
            </a:r>
            <a:r>
              <a:rPr lang="en-GB" sz="3600" b="1" err="1">
                <a:solidFill>
                  <a:prstClr val="white"/>
                </a:solidFill>
                <a:latin typeface="Century Gothic" panose="020B0502020202020204" pitchFamily="34" charset="0"/>
              </a:rPr>
              <a:t>vor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0C4325-CEE4-30D9-5644-D3943DD2534A}"/>
              </a:ext>
            </a:extLst>
          </p:cNvPr>
          <p:cNvSpPr txBox="1"/>
          <p:nvPr/>
        </p:nvSpPr>
        <p:spPr>
          <a:xfrm>
            <a:off x="11100" y="2291258"/>
            <a:ext cx="360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f_ _ 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B7E33B-7AE0-D5AB-96B1-A857B10A34BF}"/>
              </a:ext>
            </a:extLst>
          </p:cNvPr>
          <p:cNvSpPr txBox="1"/>
          <p:nvPr/>
        </p:nvSpPr>
        <p:spPr>
          <a:xfrm>
            <a:off x="90121" y="2291258"/>
            <a:ext cx="118146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froh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3D3B7FF-D893-E994-8BE7-A1D1C506EA37}"/>
              </a:ext>
            </a:extLst>
          </p:cNvPr>
          <p:cNvSpPr txBox="1"/>
          <p:nvPr/>
        </p:nvSpPr>
        <p:spPr>
          <a:xfrm>
            <a:off x="11100" y="3122116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k_ _ _ _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331F96-4298-450D-AADB-57FB5399EDD2}"/>
              </a:ext>
            </a:extLst>
          </p:cNvPr>
          <p:cNvSpPr txBox="1"/>
          <p:nvPr/>
        </p:nvSpPr>
        <p:spPr>
          <a:xfrm>
            <a:off x="90121" y="3122116"/>
            <a:ext cx="163866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krank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3F00AC-0F4F-8E77-D1AA-8B18C8E23196}"/>
              </a:ext>
            </a:extLst>
          </p:cNvPr>
          <p:cNvSpPr txBox="1"/>
          <p:nvPr/>
        </p:nvSpPr>
        <p:spPr>
          <a:xfrm>
            <a:off x="11100" y="3965342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d_ _ </a:t>
            </a: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0D0FB19-AFCB-2F36-767D-18BE51413BC9}"/>
              </a:ext>
            </a:extLst>
          </p:cNvPr>
          <p:cNvSpPr txBox="1"/>
          <p:nvPr/>
        </p:nvSpPr>
        <p:spPr>
          <a:xfrm>
            <a:off x="90121" y="3965342"/>
            <a:ext cx="2824529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Glück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E808B01-242F-3044-EB1B-D6B977C37F05}"/>
              </a:ext>
            </a:extLst>
          </p:cNvPr>
          <p:cNvSpPr txBox="1"/>
          <p:nvPr/>
        </p:nvSpPr>
        <p:spPr>
          <a:xfrm>
            <a:off x="5424821" y="1207047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d_ _ B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99FB2F6-D111-9826-7B63-AC7C476886A9}"/>
              </a:ext>
            </a:extLst>
          </p:cNvPr>
          <p:cNvSpPr txBox="1"/>
          <p:nvPr/>
        </p:nvSpPr>
        <p:spPr>
          <a:xfrm>
            <a:off x="5515695" y="1207047"/>
            <a:ext cx="237100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white"/>
                </a:solidFill>
                <a:latin typeface="Century Gothic" panose="020B0502020202020204" pitchFamily="34" charset="0"/>
              </a:rPr>
              <a:t>das </a:t>
            </a:r>
            <a:r>
              <a:rPr lang="en-US" sz="3600" b="1" err="1">
                <a:solidFill>
                  <a:prstClr val="white"/>
                </a:solidFill>
                <a:latin typeface="Century Gothic" panose="020B0502020202020204" pitchFamily="34" charset="0"/>
              </a:rPr>
              <a:t>Bein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9C6E5F-EEC7-362F-2B40-18352B8A8072}"/>
              </a:ext>
            </a:extLst>
          </p:cNvPr>
          <p:cNvSpPr txBox="1"/>
          <p:nvPr/>
        </p:nvSpPr>
        <p:spPr>
          <a:xfrm>
            <a:off x="5424821" y="2291258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d_ _ K_ _ _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BFC7F4A-A2CB-D4F4-FD6B-5B3D51FBF0E1}"/>
              </a:ext>
            </a:extLst>
          </p:cNvPr>
          <p:cNvSpPr txBox="1"/>
          <p:nvPr/>
        </p:nvSpPr>
        <p:spPr>
          <a:xfrm>
            <a:off x="5515694" y="2291258"/>
            <a:ext cx="237100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Kopf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7231204-BFCC-DD17-022C-339568CD4C19}"/>
              </a:ext>
            </a:extLst>
          </p:cNvPr>
          <p:cNvSpPr txBox="1"/>
          <p:nvPr/>
        </p:nvSpPr>
        <p:spPr>
          <a:xfrm>
            <a:off x="5424821" y="3122116"/>
            <a:ext cx="425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d_ _ U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A979ADE-F121-768B-E8EF-C76104E78B2E}"/>
              </a:ext>
            </a:extLst>
          </p:cNvPr>
          <p:cNvSpPr txBox="1"/>
          <p:nvPr/>
        </p:nvSpPr>
        <p:spPr>
          <a:xfrm>
            <a:off x="5515694" y="3122116"/>
            <a:ext cx="3085381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Unfall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A70D83-07AE-975F-0650-EB3E477A7CFF}"/>
              </a:ext>
            </a:extLst>
          </p:cNvPr>
          <p:cNvSpPr txBox="1"/>
          <p:nvPr/>
        </p:nvSpPr>
        <p:spPr>
          <a:xfrm>
            <a:off x="5424821" y="3965342"/>
            <a:ext cx="425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S_ _ _ _ _ _ _ _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86D45A3-9EED-A89E-661D-930EDBEEB7A0}"/>
              </a:ext>
            </a:extLst>
          </p:cNvPr>
          <p:cNvSpPr txBox="1"/>
          <p:nvPr/>
        </p:nvSpPr>
        <p:spPr>
          <a:xfrm>
            <a:off x="5515693" y="3965342"/>
            <a:ext cx="416056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Schmerzen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3C16020-C28F-5EF7-424D-DEF2E8FE9841}"/>
              </a:ext>
            </a:extLst>
          </p:cNvPr>
          <p:cNvSpPr txBox="1"/>
          <p:nvPr/>
        </p:nvSpPr>
        <p:spPr>
          <a:xfrm>
            <a:off x="3554368" y="4955775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right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21DED8F-3C21-8EDC-DD65-D032BE8472A1}"/>
              </a:ext>
            </a:extLst>
          </p:cNvPr>
          <p:cNvSpPr txBox="1"/>
          <p:nvPr/>
        </p:nvSpPr>
        <p:spPr>
          <a:xfrm>
            <a:off x="11100" y="4832664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 _ _ _ _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7D4E9B-6FA6-9A20-8FD1-DB582BBB7C35}"/>
              </a:ext>
            </a:extLst>
          </p:cNvPr>
          <p:cNvSpPr txBox="1"/>
          <p:nvPr/>
        </p:nvSpPr>
        <p:spPr>
          <a:xfrm>
            <a:off x="90121" y="4832664"/>
            <a:ext cx="163866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recht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2484C3E-AAA2-CAEE-2E0A-9F1758E1BD77}"/>
              </a:ext>
            </a:extLst>
          </p:cNvPr>
          <p:cNvSpPr txBox="1"/>
          <p:nvPr/>
        </p:nvSpPr>
        <p:spPr>
          <a:xfrm>
            <a:off x="3554368" y="5657906"/>
            <a:ext cx="2109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(the) exam, test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83EC13D-590E-2662-26C5-3895BD9DB8E5}"/>
              </a:ext>
            </a:extLst>
          </p:cNvPr>
          <p:cNvSpPr txBox="1"/>
          <p:nvPr/>
        </p:nvSpPr>
        <p:spPr>
          <a:xfrm>
            <a:off x="11100" y="5657906"/>
            <a:ext cx="360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d_ _ P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031D99C-A1D4-23BC-0D8E-9939613F60F0}"/>
              </a:ext>
            </a:extLst>
          </p:cNvPr>
          <p:cNvSpPr txBox="1"/>
          <p:nvPr/>
        </p:nvSpPr>
        <p:spPr>
          <a:xfrm>
            <a:off x="90121" y="5657906"/>
            <a:ext cx="340370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Prüfung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E5471B1-428B-453B-BCD3-B019D53E14BC}"/>
              </a:ext>
            </a:extLst>
          </p:cNvPr>
          <p:cNvSpPr txBox="1"/>
          <p:nvPr/>
        </p:nvSpPr>
        <p:spPr>
          <a:xfrm>
            <a:off x="5424821" y="4832664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1C95237-9033-4AF5-8E9E-75DA1B08FBB6}"/>
              </a:ext>
            </a:extLst>
          </p:cNvPr>
          <p:cNvSpPr txBox="1"/>
          <p:nvPr/>
        </p:nvSpPr>
        <p:spPr>
          <a:xfrm>
            <a:off x="5515695" y="4832664"/>
            <a:ext cx="1794002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bitte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5AA7F9-3B23-13FA-6016-F80AE12DB49A}"/>
              </a:ext>
            </a:extLst>
          </p:cNvPr>
          <p:cNvSpPr txBox="1"/>
          <p:nvPr/>
        </p:nvSpPr>
        <p:spPr>
          <a:xfrm>
            <a:off x="5424821" y="5657906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d_ _ _ _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A4D7AF3-33F3-6A96-DCAF-45ED089AB0E4}"/>
              </a:ext>
            </a:extLst>
          </p:cNvPr>
          <p:cNvSpPr txBox="1"/>
          <p:nvPr/>
        </p:nvSpPr>
        <p:spPr>
          <a:xfrm>
            <a:off x="5515694" y="5657906"/>
            <a:ext cx="1794002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danke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8D613A-F611-F714-9138-A9D480CBEC1B}"/>
              </a:ext>
            </a:extLst>
          </p:cNvPr>
          <p:cNvSpPr txBox="1"/>
          <p:nvPr/>
        </p:nvSpPr>
        <p:spPr>
          <a:xfrm>
            <a:off x="9694474" y="4955775"/>
            <a:ext cx="260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please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C2C64A7-C07E-905E-2310-FB882ACE1E3F}"/>
              </a:ext>
            </a:extLst>
          </p:cNvPr>
          <p:cNvSpPr txBox="1"/>
          <p:nvPr/>
        </p:nvSpPr>
        <p:spPr>
          <a:xfrm>
            <a:off x="9694474" y="5657906"/>
            <a:ext cx="260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999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1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1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1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_W1_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3_W1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  <p:bldP spid="61" grpId="0" animBg="1"/>
      <p:bldP spid="64" grpId="0" animBg="1"/>
      <p:bldP spid="66" grpId="0" animBg="1"/>
      <p:bldP spid="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green hills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26BE8B19-624F-FEFA-88AD-D83B95B98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3" b="15902"/>
          <a:stretch/>
        </p:blipFill>
        <p:spPr>
          <a:xfrm>
            <a:off x="371474" y="1331969"/>
            <a:ext cx="11472863" cy="536887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57D323DF-D1DE-85FE-65E6-A0B32F8FE23B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F3208CC-7A1E-3A87-828C-DF18C920D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D11FC0-5C38-D4D9-13A4-993237E5457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" action="ppaction://noaction">
              <a:snd r:embed="rId7" name="T3_W1_9.3.wav"/>
            </a:hlinkClick>
            <a:extLst>
              <a:ext uri="{FF2B5EF4-FFF2-40B4-BE49-F238E27FC236}">
                <a16:creationId xmlns:a16="http://schemas.microsoft.com/office/drawing/2014/main" id="{FB333842-EA84-1207-8EA0-B20358A27507}"/>
              </a:ext>
            </a:extLst>
          </p:cNvPr>
          <p:cNvSpPr/>
          <p:nvPr/>
        </p:nvSpPr>
        <p:spPr>
          <a:xfrm>
            <a:off x="485774" y="1418400"/>
            <a:ext cx="5795613" cy="7104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Ronja, </a:t>
            </a:r>
            <a:r>
              <a:rPr lang="en-US" dirty="0" err="1"/>
              <a:t>Lias</a:t>
            </a:r>
            <a:r>
              <a:rPr lang="en-US" dirty="0"/>
              <a:t> und Gabriel </a:t>
            </a:r>
            <a:r>
              <a:rPr lang="en-US" dirty="0" err="1"/>
              <a:t>fahren</a:t>
            </a:r>
            <a:r>
              <a:rPr lang="en-US" dirty="0"/>
              <a:t> in die Berge. Sie </a:t>
            </a:r>
            <a:r>
              <a:rPr lang="en-US" dirty="0" err="1"/>
              <a:t>fahren</a:t>
            </a:r>
            <a:r>
              <a:rPr lang="en-US" dirty="0"/>
              <a:t> </a:t>
            </a:r>
            <a:r>
              <a:rPr lang="en-US" dirty="0" err="1"/>
              <a:t>dort</a:t>
            </a:r>
            <a:r>
              <a:rPr lang="en-US" dirty="0"/>
              <a:t> Rad. Leonie und Lothar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da.</a:t>
            </a:r>
          </a:p>
        </p:txBody>
      </p:sp>
      <p:sp>
        <p:nvSpPr>
          <p:cNvPr id="38" name="Speech Bubble: Rectangle with Corners Rounded 12">
            <a:hlinkClick r:id="" action="ppaction://noaction">
              <a:snd r:embed="rId8" name="T3_W1_9.2.wav"/>
            </a:hlinkClick>
            <a:extLst>
              <a:ext uri="{FF2B5EF4-FFF2-40B4-BE49-F238E27FC236}">
                <a16:creationId xmlns:a16="http://schemas.microsoft.com/office/drawing/2014/main" id="{CACB099B-5393-BDE1-84D5-9BB325AA09A5}"/>
              </a:ext>
            </a:extLst>
          </p:cNvPr>
          <p:cNvSpPr/>
          <p:nvPr/>
        </p:nvSpPr>
        <p:spPr>
          <a:xfrm>
            <a:off x="1036979" y="699625"/>
            <a:ext cx="2463566" cy="46162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9285FD37-808C-6BF3-7D9F-ED039E7843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600" y="479543"/>
            <a:ext cx="914400" cy="914400"/>
          </a:xfrm>
          <a:prstGeom prst="rect">
            <a:avLst/>
          </a:prstGeom>
        </p:spPr>
      </p:pic>
      <p:sp>
        <p:nvSpPr>
          <p:cNvPr id="40" name="Google Shape;108;p3">
            <a:hlinkClick r:id="" action="ppaction://noaction">
              <a:snd r:embed="rId8" name="T3_W1_9.2.wav"/>
            </a:hlinkClick>
            <a:extLst>
              <a:ext uri="{FF2B5EF4-FFF2-40B4-BE49-F238E27FC236}">
                <a16:creationId xmlns:a16="http://schemas.microsoft.com/office/drawing/2014/main" id="{84914B8C-5A7D-9918-6EC2-8D626486BB79}"/>
              </a:ext>
            </a:extLst>
          </p:cNvPr>
          <p:cNvSpPr txBox="1"/>
          <p:nvPr/>
        </p:nvSpPr>
        <p:spPr>
          <a:xfrm>
            <a:off x="1021712" y="669032"/>
            <a:ext cx="26304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Lies den Comic.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Oval Callout 41">
            <a:extLst>
              <a:ext uri="{FF2B5EF4-FFF2-40B4-BE49-F238E27FC236}">
                <a16:creationId xmlns:a16="http://schemas.microsoft.com/office/drawing/2014/main" id="{E856401C-6B7D-5A86-540C-30A0E702C05F}"/>
              </a:ext>
            </a:extLst>
          </p:cNvPr>
          <p:cNvSpPr/>
          <p:nvPr/>
        </p:nvSpPr>
        <p:spPr>
          <a:xfrm>
            <a:off x="6899360" y="1633525"/>
            <a:ext cx="2871787" cy="1328738"/>
          </a:xfrm>
          <a:prstGeom prst="wedgeEllipseCallout">
            <a:avLst>
              <a:gd name="adj1" fmla="val -11380"/>
              <a:gd name="adj2" fmla="val 7755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Wie </a:t>
            </a:r>
            <a:r>
              <a:rPr lang="en-US" err="1"/>
              <a:t>findest</a:t>
            </a:r>
            <a:r>
              <a:rPr lang="en-US"/>
              <a:t> du es </a:t>
            </a:r>
            <a:r>
              <a:rPr lang="en-US" err="1"/>
              <a:t>hier</a:t>
            </a:r>
            <a:r>
              <a:rPr lang="en-US"/>
              <a:t>, Gabriel?</a:t>
            </a:r>
          </a:p>
        </p:txBody>
      </p:sp>
      <p:sp>
        <p:nvSpPr>
          <p:cNvPr id="43" name="Oval Callout 42">
            <a:extLst>
              <a:ext uri="{FF2B5EF4-FFF2-40B4-BE49-F238E27FC236}">
                <a16:creationId xmlns:a16="http://schemas.microsoft.com/office/drawing/2014/main" id="{055A67F4-FB5D-773C-CCCE-56EC490C311A}"/>
              </a:ext>
            </a:extLst>
          </p:cNvPr>
          <p:cNvSpPr/>
          <p:nvPr/>
        </p:nvSpPr>
        <p:spPr>
          <a:xfrm>
            <a:off x="2224043" y="2895379"/>
            <a:ext cx="3174185" cy="1618043"/>
          </a:xfrm>
          <a:prstGeom prst="wedgeEllipseCallout">
            <a:avLst>
              <a:gd name="adj1" fmla="val 57761"/>
              <a:gd name="adj2" fmla="val 42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Ich </a:t>
            </a:r>
            <a:r>
              <a:rPr lang="en-US" err="1"/>
              <a:t>finde</a:t>
            </a:r>
            <a:r>
              <a:rPr lang="en-US"/>
              <a:t> es gut...</a:t>
            </a:r>
            <a:r>
              <a:rPr lang="en-US" err="1"/>
              <a:t>aber</a:t>
            </a:r>
            <a:r>
              <a:rPr lang="en-US"/>
              <a:t>...ich </a:t>
            </a:r>
            <a:r>
              <a:rPr lang="en-US" err="1"/>
              <a:t>habe</a:t>
            </a:r>
            <a:r>
              <a:rPr lang="en-US"/>
              <a:t> Angst </a:t>
            </a:r>
            <a:r>
              <a:rPr lang="en-US" err="1"/>
              <a:t>vor</a:t>
            </a:r>
            <a:r>
              <a:rPr lang="en-US"/>
              <a:t> </a:t>
            </a:r>
            <a:r>
              <a:rPr lang="en-US" err="1"/>
              <a:t>Radfahren</a:t>
            </a:r>
            <a:r>
              <a:rPr lang="en-US"/>
              <a:t>. Ich </a:t>
            </a:r>
            <a:r>
              <a:rPr lang="en-US" err="1"/>
              <a:t>finde</a:t>
            </a:r>
            <a:r>
              <a:rPr lang="en-US"/>
              <a:t> es </a:t>
            </a:r>
            <a:r>
              <a:rPr lang="en-US" err="1"/>
              <a:t>schwer</a:t>
            </a:r>
            <a:r>
              <a:rPr lang="en-US"/>
              <a:t>.</a:t>
            </a:r>
          </a:p>
        </p:txBody>
      </p:sp>
      <p:pic>
        <p:nvPicPr>
          <p:cNvPr id="49" name="Picture 48" descr="A person in a white shirt&#10;&#10;Description automatically generated">
            <a:extLst>
              <a:ext uri="{FF2B5EF4-FFF2-40B4-BE49-F238E27FC236}">
                <a16:creationId xmlns:a16="http://schemas.microsoft.com/office/drawing/2014/main" id="{A3F3897D-E1CC-12EC-08FE-A3C8E0ABDC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883"/>
          <a:stretch/>
        </p:blipFill>
        <p:spPr>
          <a:xfrm>
            <a:off x="1018230" y="4175957"/>
            <a:ext cx="1810889" cy="2524883"/>
          </a:xfrm>
          <a:prstGeom prst="rect">
            <a:avLst/>
          </a:prstGeom>
        </p:spPr>
      </p:pic>
      <p:pic>
        <p:nvPicPr>
          <p:cNvPr id="47" name="Picture 46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E361D8A9-E6DD-4263-F84F-3126B6E2EB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3" y="4381040"/>
            <a:ext cx="1341134" cy="2319800"/>
          </a:xfrm>
          <a:prstGeom prst="rect">
            <a:avLst/>
          </a:prstGeom>
        </p:spPr>
      </p:pic>
      <p:pic>
        <p:nvPicPr>
          <p:cNvPr id="51" name="Picture 50" descr="A cartoon of a person&#10;&#10;Description automatically generated">
            <a:extLst>
              <a:ext uri="{FF2B5EF4-FFF2-40B4-BE49-F238E27FC236}">
                <a16:creationId xmlns:a16="http://schemas.microsoft.com/office/drawing/2014/main" id="{29ADB2B4-35BA-ADB3-1F93-49E9E50354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05" y="3043602"/>
            <a:ext cx="1444766" cy="3739393"/>
          </a:xfrm>
          <a:prstGeom prst="rect">
            <a:avLst/>
          </a:prstGeom>
        </p:spPr>
      </p:pic>
      <p:pic>
        <p:nvPicPr>
          <p:cNvPr id="53" name="Picture 52" descr="A cartoon of a person with his arms crossed&#10;&#10;Description automatically generated">
            <a:extLst>
              <a:ext uri="{FF2B5EF4-FFF2-40B4-BE49-F238E27FC236}">
                <a16:creationId xmlns:a16="http://schemas.microsoft.com/office/drawing/2014/main" id="{C59F64AE-FD54-D88A-8EA8-32A612CC39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014" y="2957513"/>
            <a:ext cx="980229" cy="3739392"/>
          </a:xfrm>
          <a:prstGeom prst="rect">
            <a:avLst/>
          </a:prstGeom>
        </p:spPr>
      </p:pic>
      <p:pic>
        <p:nvPicPr>
          <p:cNvPr id="57" name="Picture 56" descr="A white and green mountain bike&#10;&#10;Description automatically generated">
            <a:extLst>
              <a:ext uri="{FF2B5EF4-FFF2-40B4-BE49-F238E27FC236}">
                <a16:creationId xmlns:a16="http://schemas.microsoft.com/office/drawing/2014/main" id="{9B49C87F-9B28-D5C4-3F4C-2F75BFC9F60C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387" y="4540568"/>
            <a:ext cx="3759910" cy="2167823"/>
          </a:xfrm>
          <a:prstGeom prst="rect">
            <a:avLst/>
          </a:prstGeom>
        </p:spPr>
      </p:pic>
      <p:pic>
        <p:nvPicPr>
          <p:cNvPr id="55" name="Picture 54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8CA0D53C-0993-B043-BC31-0AD1ED6C08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98" y="2841433"/>
            <a:ext cx="1517946" cy="3928520"/>
          </a:xfrm>
          <a:prstGeom prst="rect">
            <a:avLst/>
          </a:prstGeom>
        </p:spPr>
      </p:pic>
      <p:pic>
        <p:nvPicPr>
          <p:cNvPr id="59" name="Picture 58" descr="A white and green mountain bike&#10;&#10;Description automatically generated">
            <a:extLst>
              <a:ext uri="{FF2B5EF4-FFF2-40B4-BE49-F238E27FC236}">
                <a16:creationId xmlns:a16="http://schemas.microsoft.com/office/drawing/2014/main" id="{97FF4C78-E1BE-EFEC-2362-9A4D36DFFE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434" y="4342515"/>
            <a:ext cx="4083495" cy="2354390"/>
          </a:xfrm>
          <a:prstGeom prst="rect">
            <a:avLst/>
          </a:prstGeom>
        </p:spPr>
      </p:pic>
      <p:pic>
        <p:nvPicPr>
          <p:cNvPr id="61" name="Picture 60" descr="A red bicycle with blue seat and white wheels&#10;&#10;Description automatically generated">
            <a:extLst>
              <a:ext uri="{FF2B5EF4-FFF2-40B4-BE49-F238E27FC236}">
                <a16:creationId xmlns:a16="http://schemas.microsoft.com/office/drawing/2014/main" id="{2A7EF88C-405A-9666-936B-6FF1E72920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137" y="4094253"/>
            <a:ext cx="4128892" cy="2612814"/>
          </a:xfrm>
          <a:prstGeom prst="rect">
            <a:avLst/>
          </a:prstGeom>
        </p:spPr>
      </p:pic>
      <p:sp>
        <p:nvSpPr>
          <p:cNvPr id="3" name="Title 1">
            <a:hlinkClick r:id="" action="ppaction://noaction">
              <a:snd r:embed="rId18" name="T3_W1_9.1.wav"/>
            </a:hlinkClick>
            <a:extLst>
              <a:ext uri="{FF2B5EF4-FFF2-40B4-BE49-F238E27FC236}">
                <a16:creationId xmlns:a16="http://schemas.microsoft.com/office/drawing/2014/main" id="{B59B8224-3C45-AD0C-AFE7-8F84611CF565}"/>
              </a:ext>
            </a:extLst>
          </p:cNvPr>
          <p:cNvSpPr txBox="1">
            <a:spLocks/>
          </p:cNvSpPr>
          <p:nvPr/>
        </p:nvSpPr>
        <p:spPr>
          <a:xfrm>
            <a:off x="195217" y="61262"/>
            <a:ext cx="3456914" cy="456148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200" b="1" spc="-1" dirty="0">
                <a:latin typeface="Century Gothic" panose="020B0502020202020204" pitchFamily="34" charset="0"/>
              </a:rPr>
              <a:t>Ein </a:t>
            </a:r>
            <a:r>
              <a:rPr lang="en-GB" sz="3200" b="1" spc="-1" dirty="0" err="1">
                <a:latin typeface="Century Gothic" panose="020B0502020202020204" pitchFamily="34" charset="0"/>
              </a:rPr>
              <a:t>Fahrradunfall</a:t>
            </a:r>
            <a:endParaRPr lang="en-GB" sz="32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7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3391</Words>
  <Application>Microsoft Office PowerPoint</Application>
  <PresentationFormat>Widescreen</PresentationFormat>
  <Paragraphs>557</Paragraphs>
  <Slides>17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Century gothic</vt:lpstr>
      <vt:lpstr>Modern Love</vt:lpstr>
      <vt:lpstr>Symbol</vt:lpstr>
      <vt:lpstr>Wingdings</vt:lpstr>
      <vt:lpstr>1_Office Theme</vt:lpstr>
      <vt:lpstr>Office Theme</vt:lpstr>
      <vt:lpstr>Presentazione standard di PowerPoint</vt:lpstr>
      <vt:lpstr>aussprechen</vt:lpstr>
      <vt:lpstr>aussprechen</vt:lpstr>
      <vt:lpstr>hören</vt:lpstr>
      <vt:lpstr>Vokabeln</vt:lpstr>
      <vt:lpstr>Vokabeln</vt:lpstr>
      <vt:lpstr>Vokabeln</vt:lpstr>
      <vt:lpstr>Vokabeln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lesen</vt:lpstr>
      <vt:lpstr>hören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7</cp:revision>
  <dcterms:created xsi:type="dcterms:W3CDTF">2021-07-02T19:27:01Z</dcterms:created>
  <dcterms:modified xsi:type="dcterms:W3CDTF">2024-03-03T16:22:10Z</dcterms:modified>
</cp:coreProperties>
</file>