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993" r:id="rId2"/>
    <p:sldId id="996" r:id="rId3"/>
    <p:sldId id="997" r:id="rId4"/>
    <p:sldId id="998" r:id="rId5"/>
    <p:sldId id="999" r:id="rId6"/>
    <p:sldId id="988" r:id="rId7"/>
    <p:sldId id="989" r:id="rId8"/>
    <p:sldId id="279" r:id="rId9"/>
    <p:sldId id="994" r:id="rId10"/>
    <p:sldId id="992" r:id="rId11"/>
    <p:sldId id="990" r:id="rId12"/>
    <p:sldId id="99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13"/>
    <a:srgbClr val="0070C0"/>
    <a:srgbClr val="FFFFCC"/>
    <a:srgbClr val="FFD10D"/>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D0AFD1-8E8C-4965-98F3-8B8E449CDB32}" v="1" dt="2024-03-04T11:34:58.9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71525" autoAdjust="0"/>
  </p:normalViewPr>
  <p:slideViewPr>
    <p:cSldViewPr snapToGrid="0">
      <p:cViewPr varScale="1">
        <p:scale>
          <a:sx n="72" d="100"/>
          <a:sy n="72" d="100"/>
        </p:scale>
        <p:origin x="892" y="6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F8D0AFD1-8E8C-4965-98F3-8B8E449CDB32}"/>
    <pc:docChg chg="custSel modSld">
      <pc:chgData name="Charlotte Moss" userId="17b589c9-cb67-41ed-a894-f82ca12b573d" providerId="ADAL" clId="{F8D0AFD1-8E8C-4965-98F3-8B8E449CDB32}" dt="2024-03-04T11:35:17.187" v="5" actId="14100"/>
      <pc:docMkLst>
        <pc:docMk/>
      </pc:docMkLst>
      <pc:sldChg chg="addSp delSp modSp mod">
        <pc:chgData name="Charlotte Moss" userId="17b589c9-cb67-41ed-a894-f82ca12b573d" providerId="ADAL" clId="{F8D0AFD1-8E8C-4965-98F3-8B8E449CDB32}" dt="2024-03-04T11:35:17.187" v="5" actId="14100"/>
        <pc:sldMkLst>
          <pc:docMk/>
          <pc:sldMk cId="2729484080" sldId="989"/>
        </pc:sldMkLst>
        <pc:spChg chg="del">
          <ac:chgData name="Charlotte Moss" userId="17b589c9-cb67-41ed-a894-f82ca12b573d" providerId="ADAL" clId="{F8D0AFD1-8E8C-4965-98F3-8B8E449CDB32}" dt="2024-03-04T11:34:53.986" v="0" actId="478"/>
          <ac:spMkLst>
            <pc:docMk/>
            <pc:sldMk cId="2729484080" sldId="989"/>
            <ac:spMk id="2" creationId="{ABB291AC-93A1-439F-85A7-E3B092647288}"/>
          </ac:spMkLst>
        </pc:spChg>
        <pc:spChg chg="del">
          <ac:chgData name="Charlotte Moss" userId="17b589c9-cb67-41ed-a894-f82ca12b573d" providerId="ADAL" clId="{F8D0AFD1-8E8C-4965-98F3-8B8E449CDB32}" dt="2024-03-04T11:34:57.710" v="1" actId="478"/>
          <ac:spMkLst>
            <pc:docMk/>
            <pc:sldMk cId="2729484080" sldId="989"/>
            <ac:spMk id="4" creationId="{90E7BC0C-F880-49B8-9A19-82F23797B785}"/>
          </ac:spMkLst>
        </pc:spChg>
        <pc:spChg chg="add mod">
          <ac:chgData name="Charlotte Moss" userId="17b589c9-cb67-41ed-a894-f82ca12b573d" providerId="ADAL" clId="{F8D0AFD1-8E8C-4965-98F3-8B8E449CDB32}" dt="2024-03-04T11:35:17.187" v="5" actId="14100"/>
          <ac:spMkLst>
            <pc:docMk/>
            <pc:sldMk cId="2729484080" sldId="989"/>
            <ac:spMk id="7" creationId="{4C5812D6-AE5E-5C1C-B2BA-78BB4FBD94C2}"/>
          </ac:spMkLst>
        </pc:spChg>
        <pc:spChg chg="add mod">
          <ac:chgData name="Charlotte Moss" userId="17b589c9-cb67-41ed-a894-f82ca12b573d" providerId="ADAL" clId="{F8D0AFD1-8E8C-4965-98F3-8B8E449CDB32}" dt="2024-03-04T11:35:04.235" v="3" actId="1076"/>
          <ac:spMkLst>
            <pc:docMk/>
            <pc:sldMk cId="2729484080" sldId="989"/>
            <ac:spMk id="11" creationId="{CDE69CEA-DCE5-50E5-C156-5DB5D29736A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04/03/2024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en-GB" sz="1200" b="1" i="0" strike="noStrike" spc="-1" dirty="0">
                <a:solidFill>
                  <a:srgbClr val="002060"/>
                </a:solidFill>
                <a:latin typeface="Century Gothic"/>
                <a:ea typeface="Century Gothic"/>
              </a:rPr>
              <a:t>[-g] </a:t>
            </a:r>
            <a:r>
              <a:rPr lang="en-GB" sz="1200" b="0" i="0" strike="noStrike" spc="-1" dirty="0">
                <a:solidFill>
                  <a:srgbClr val="002060"/>
                </a:solidFill>
                <a:latin typeface="Century Gothic"/>
                <a:ea typeface="Century Gothic"/>
              </a:rPr>
              <a:t>Tag [111] Berg [934] Zug [675] </a:t>
            </a:r>
          </a:p>
          <a:p>
            <a:pPr marL="216000" indent="-216000">
              <a:lnSpc>
                <a:spcPct val="100000"/>
              </a:lnSpc>
            </a:pPr>
            <a:r>
              <a:rPr lang="en-GB" sz="1200" b="1" i="0" strike="noStrike" spc="-1" dirty="0">
                <a:solidFill>
                  <a:srgbClr val="002060"/>
                </a:solidFill>
                <a:latin typeface="Century Gothic"/>
                <a:ea typeface="Century Gothic"/>
              </a:rPr>
              <a:t>[-d] </a:t>
            </a:r>
            <a:r>
              <a:rPr lang="en-GB" sz="1200" b="0" i="0" strike="noStrike" spc="-1" dirty="0">
                <a:solidFill>
                  <a:srgbClr val="002060"/>
                </a:solidFill>
                <a:latin typeface="Century Gothic"/>
                <a:ea typeface="Century Gothic"/>
              </a:rPr>
              <a:t>und [2] Lied [1733] Freund [273] </a:t>
            </a:r>
          </a:p>
          <a:p>
            <a:pPr marL="216000" indent="-216000">
              <a:lnSpc>
                <a:spcPct val="100000"/>
              </a:lnSpc>
            </a:pPr>
            <a:r>
              <a:rPr lang="en-GB" sz="1200" b="1" i="0" strike="noStrike" spc="-1" dirty="0">
                <a:solidFill>
                  <a:srgbClr val="002060"/>
                </a:solidFill>
                <a:latin typeface="Century Gothic"/>
                <a:ea typeface="Century Gothic"/>
              </a:rPr>
              <a:t>[-b] </a:t>
            </a:r>
            <a:r>
              <a:rPr lang="en-GB" sz="1200" b="0" i="0" strike="noStrike" spc="-1" dirty="0" err="1">
                <a:solidFill>
                  <a:srgbClr val="002060"/>
                </a:solidFill>
                <a:latin typeface="Century Gothic"/>
                <a:ea typeface="Century Gothic"/>
              </a:rPr>
              <a:t>gelb</a:t>
            </a:r>
            <a:r>
              <a:rPr lang="en-GB" sz="1200" b="0" i="0" strike="noStrike" spc="-1" dirty="0">
                <a:solidFill>
                  <a:srgbClr val="002060"/>
                </a:solidFill>
                <a:latin typeface="Century Gothic"/>
                <a:ea typeface="Century Gothic"/>
              </a:rPr>
              <a:t> [1446] </a:t>
            </a:r>
            <a:r>
              <a:rPr lang="en-GB" sz="1200" b="0" i="0" strike="noStrike" spc="-1" dirty="0" err="1">
                <a:solidFill>
                  <a:srgbClr val="002060"/>
                </a:solidFill>
                <a:latin typeface="Century Gothic"/>
                <a:ea typeface="Century Gothic"/>
              </a:rPr>
              <a:t>Lieblings</a:t>
            </a:r>
            <a:r>
              <a:rPr lang="en-GB" sz="1200" b="0" i="0" strike="noStrike" spc="-1" dirty="0">
                <a:solidFill>
                  <a:srgbClr val="002060"/>
                </a:solidFill>
                <a:latin typeface="Century Gothic"/>
                <a:ea typeface="Century Gothic"/>
              </a:rPr>
              <a:t>- [n/a] </a:t>
            </a:r>
            <a:r>
              <a:rPr lang="en-GB" sz="1200" b="0" i="0" strike="noStrike" spc="-1" dirty="0" err="1">
                <a:solidFill>
                  <a:srgbClr val="002060"/>
                </a:solidFill>
                <a:latin typeface="Century Gothic"/>
                <a:ea typeface="Century Gothic"/>
              </a:rPr>
              <a:t>siebzehn</a:t>
            </a:r>
            <a:r>
              <a:rPr lang="en-GB" sz="1200" b="0" i="0" strike="noStrike" spc="-1" dirty="0">
                <a:solidFill>
                  <a:srgbClr val="002060"/>
                </a:solidFill>
                <a:latin typeface="Century Gothic"/>
                <a:ea typeface="Century Gothic"/>
              </a:rPr>
              <a:t> [&gt;5000]</a:t>
            </a:r>
          </a:p>
          <a:p>
            <a:pPr marL="216000" indent="-216000">
              <a:lnSpc>
                <a:spcPct val="100000"/>
              </a:lnSpc>
            </a:pPr>
            <a:endParaRPr lang="en-GB" sz="1200" b="0"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0" i="0" strike="noStrike" spc="-1" dirty="0">
                <a:solidFill>
                  <a:srgbClr val="002060"/>
                </a:solidFill>
                <a:latin typeface="Century Gothic"/>
                <a:ea typeface="Century Gothic"/>
              </a:rPr>
              <a:t>fahren [215] Berg [934] Dorf [959] Europa [294] Haus [147]  Meer [854] Österreich [707] Schweiz [763] See [1317] dort [139] </a:t>
            </a:r>
            <a:r>
              <a:rPr lang="de-DE" sz="1200" b="1" i="0" strike="noStrike" spc="-1" dirty="0">
                <a:solidFill>
                  <a:srgbClr val="002060"/>
                </a:solidFill>
                <a:latin typeface="Century Gothic"/>
                <a:ea typeface="Century Gothic"/>
              </a:rPr>
              <a:t>bald</a:t>
            </a:r>
            <a:r>
              <a:rPr lang="de-DE" sz="1200" b="0" i="0" strike="noStrike" spc="-1" dirty="0">
                <a:solidFill>
                  <a:srgbClr val="002060"/>
                </a:solidFill>
                <a:latin typeface="Century Gothic"/>
                <a:ea typeface="Century Gothic"/>
              </a:rPr>
              <a:t> [503] </a:t>
            </a:r>
            <a:r>
              <a:rPr lang="de-DE" sz="1200" b="1" i="0" strike="noStrike" spc="-1" dirty="0">
                <a:solidFill>
                  <a:srgbClr val="002060"/>
                </a:solidFill>
                <a:latin typeface="Century Gothic"/>
                <a:ea typeface="Century Gothic"/>
              </a:rPr>
              <a:t>nach</a:t>
            </a:r>
            <a:r>
              <a:rPr lang="de-DE" sz="1200" b="0" i="0" strike="noStrike" spc="-1" dirty="0">
                <a:solidFill>
                  <a:srgbClr val="002060"/>
                </a:solidFill>
                <a:latin typeface="Century Gothic"/>
                <a:ea typeface="Century Gothic"/>
              </a:rPr>
              <a:t> [34] </a:t>
            </a:r>
            <a:r>
              <a:rPr lang="de-DE" sz="1200" b="1" i="0" strike="noStrike" spc="-1" dirty="0">
                <a:solidFill>
                  <a:srgbClr val="002060"/>
                </a:solidFill>
                <a:latin typeface="Century Gothic"/>
                <a:ea typeface="Century Gothic"/>
              </a:rPr>
              <a:t>zu</a:t>
            </a:r>
            <a:r>
              <a:rPr lang="de-DE" sz="1200" b="0" i="0" strike="noStrike" spc="-1" dirty="0">
                <a:solidFill>
                  <a:srgbClr val="002060"/>
                </a:solidFill>
                <a:latin typeface="Century Gothic"/>
                <a:ea typeface="Century Gothic"/>
              </a:rPr>
              <a:t> [21] nach Hause [</a:t>
            </a:r>
            <a:r>
              <a:rPr lang="de-DE" sz="1200" b="0" i="0" strike="noStrike" spc="-1" dirty="0" err="1">
                <a:solidFill>
                  <a:srgbClr val="002060"/>
                </a:solidFill>
                <a:latin typeface="Century Gothic"/>
                <a:ea typeface="Century Gothic"/>
              </a:rPr>
              <a:t>n</a:t>
            </a:r>
            <a:r>
              <a:rPr lang="de-DE" sz="1200" b="0" i="0" strike="noStrike" spc="-1" dirty="0">
                <a:solidFill>
                  <a:srgbClr val="002060"/>
                </a:solidFill>
                <a:latin typeface="Century Gothic"/>
                <a:ea typeface="Century Gothic"/>
              </a:rPr>
              <a:t>/a]</a:t>
            </a:r>
          </a:p>
          <a:p>
            <a:pPr marL="216000" indent="-216000">
              <a:lnSpc>
                <a:spcPct val="100000"/>
              </a:lnSpc>
            </a:pPr>
            <a:r>
              <a:rPr lang="de-DE" sz="1200" b="1" i="0" strike="noStrike" spc="-1" dirty="0" err="1">
                <a:solidFill>
                  <a:srgbClr val="002060"/>
                </a:solidFill>
                <a:latin typeface="Century Gothic"/>
                <a:ea typeface="Century Gothic"/>
              </a:rPr>
              <a:t>Revisit</a:t>
            </a:r>
            <a:r>
              <a:rPr lang="de-DE" sz="1200" b="1" i="0" strike="noStrike" spc="-1" dirty="0">
                <a:solidFill>
                  <a:srgbClr val="002060"/>
                </a:solidFill>
                <a:latin typeface="Century Gothic"/>
                <a:ea typeface="Century Gothic"/>
              </a:rPr>
              <a:t> 1: </a:t>
            </a:r>
            <a:r>
              <a:rPr lang="en-GB" sz="1800" b="0" i="0" u="none" strike="noStrike" dirty="0" err="1">
                <a:solidFill>
                  <a:srgbClr val="002060"/>
                </a:solidFill>
                <a:effectLst/>
                <a:latin typeface="Century Gothic" panose="020B0502020202020204" pitchFamily="34" charset="0"/>
              </a:rPr>
              <a:t>werden</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werde</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wirst</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wird</a:t>
            </a:r>
            <a:r>
              <a:rPr lang="en-GB" sz="1800" b="0" i="0" u="none" strike="noStrike" dirty="0">
                <a:solidFill>
                  <a:srgbClr val="002060"/>
                </a:solidFill>
                <a:effectLst/>
                <a:latin typeface="Century Gothic" panose="020B0502020202020204" pitchFamily="34" charset="0"/>
              </a:rPr>
              <a:t> [8] </a:t>
            </a:r>
            <a:r>
              <a:rPr lang="en-GB" sz="1800" b="0" i="0" u="none" strike="noStrike" dirty="0" err="1">
                <a:solidFill>
                  <a:srgbClr val="002060"/>
                </a:solidFill>
                <a:effectLst/>
                <a:latin typeface="Century Gothic" panose="020B0502020202020204" pitchFamily="34" charset="0"/>
              </a:rPr>
              <a:t>Frohe</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Weihnachten</a:t>
            </a:r>
            <a:r>
              <a:rPr lang="en-GB" sz="1800" b="0" i="0" u="none" strike="noStrike" dirty="0">
                <a:solidFill>
                  <a:srgbClr val="002060"/>
                </a:solidFill>
                <a:effectLst/>
                <a:latin typeface="Century Gothic" panose="020B0502020202020204" pitchFamily="34" charset="0"/>
              </a:rPr>
              <a:t> [n/a] </a:t>
            </a:r>
            <a:r>
              <a:rPr lang="en-GB" sz="1800" b="0" i="0" u="none" strike="noStrike" dirty="0" err="1">
                <a:solidFill>
                  <a:srgbClr val="002060"/>
                </a:solidFill>
                <a:effectLst/>
                <a:latin typeface="Century Gothic" panose="020B0502020202020204" pitchFamily="34" charset="0"/>
              </a:rPr>
              <a:t>Gute</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Besserung</a:t>
            </a:r>
            <a:r>
              <a:rPr lang="en-GB" sz="1800" b="0" i="0" u="none" strike="noStrike" dirty="0">
                <a:solidFill>
                  <a:srgbClr val="002060"/>
                </a:solidFill>
                <a:effectLst/>
                <a:latin typeface="Century Gothic" panose="020B0502020202020204" pitchFamily="34" charset="0"/>
              </a:rPr>
              <a:t> [n/a] </a:t>
            </a:r>
            <a:r>
              <a:rPr lang="en-GB" sz="1800" b="0" i="0" u="none" strike="noStrike" dirty="0" err="1">
                <a:solidFill>
                  <a:srgbClr val="002060"/>
                </a:solidFill>
                <a:effectLst/>
                <a:latin typeface="Century Gothic" panose="020B0502020202020204" pitchFamily="34" charset="0"/>
              </a:rPr>
              <a:t>Herzlichen</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Glückwunsch</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zum</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Geburtstag</a:t>
            </a:r>
            <a:r>
              <a:rPr lang="en-GB" sz="1800" b="0" i="0" u="none" strike="noStrike" dirty="0">
                <a:solidFill>
                  <a:srgbClr val="002060"/>
                </a:solidFill>
                <a:effectLst/>
                <a:latin typeface="Century Gothic" panose="020B0502020202020204" pitchFamily="34" charset="0"/>
              </a:rPr>
              <a:t> [n/a] </a:t>
            </a:r>
            <a:r>
              <a:rPr lang="en-GB" sz="1800" b="0" i="0" u="none" strike="noStrike" dirty="0" err="1">
                <a:solidFill>
                  <a:srgbClr val="002060"/>
                </a:solidFill>
                <a:effectLst/>
                <a:latin typeface="Century Gothic" panose="020B0502020202020204" pitchFamily="34" charset="0"/>
              </a:rPr>
              <a:t>viel</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Glück</a:t>
            </a:r>
            <a:r>
              <a:rPr lang="en-GB" sz="1800" b="0" i="0" u="none" strike="noStrike" dirty="0">
                <a:solidFill>
                  <a:srgbClr val="002060"/>
                </a:solidFill>
                <a:effectLst/>
                <a:latin typeface="Century Gothic" panose="020B0502020202020204" pitchFamily="34" charset="0"/>
              </a:rPr>
              <a:t> [n/a] </a:t>
            </a:r>
            <a:endParaRPr lang="en-GB" b="0" dirty="0"/>
          </a:p>
          <a:p>
            <a:pPr marL="216000" indent="-216000">
              <a:lnSpc>
                <a:spcPct val="100000"/>
              </a:lnSpc>
            </a:pPr>
            <a:r>
              <a:rPr lang="en-GB" sz="1200" b="1" i="0" strike="noStrike" spc="-1" dirty="0">
                <a:solidFill>
                  <a:srgbClr val="002060"/>
                </a:solidFill>
                <a:latin typeface="Century Gothic"/>
                <a:ea typeface="Century Gothic"/>
              </a:rPr>
              <a:t>Revisit 2: </a:t>
            </a:r>
            <a:r>
              <a:rPr lang="en-GB" sz="1800" b="0" i="0" u="none" strike="noStrike" dirty="0">
                <a:solidFill>
                  <a:srgbClr val="002060"/>
                </a:solidFill>
                <a:effectLst/>
                <a:latin typeface="Century Gothic" panose="020B0502020202020204" pitchFamily="34" charset="0"/>
              </a:rPr>
              <a:t>Uhr</a:t>
            </a:r>
            <a:r>
              <a:rPr lang="en-GB" sz="1800" b="0" i="0" u="none" strike="noStrike" baseline="30000" dirty="0">
                <a:solidFill>
                  <a:srgbClr val="002060"/>
                </a:solidFill>
                <a:effectLst/>
                <a:latin typeface="Century Gothic" panose="020B0502020202020204" pitchFamily="34" charset="0"/>
              </a:rPr>
              <a:t>3</a:t>
            </a:r>
            <a:r>
              <a:rPr lang="en-GB" sz="1800" b="0" i="0" u="none" strike="noStrike" dirty="0">
                <a:solidFill>
                  <a:srgbClr val="002060"/>
                </a:solidFill>
                <a:effectLst/>
                <a:latin typeface="Century Gothic" panose="020B0502020202020204" pitchFamily="34" charset="0"/>
              </a:rPr>
              <a:t> [348] </a:t>
            </a:r>
            <a:r>
              <a:rPr lang="en-GB" sz="1800" b="0" i="0" u="none" strike="noStrike" dirty="0" err="1">
                <a:solidFill>
                  <a:srgbClr val="002060"/>
                </a:solidFill>
                <a:effectLst/>
                <a:latin typeface="Century Gothic" panose="020B0502020202020204" pitchFamily="34" charset="0"/>
              </a:rPr>
              <a:t>spät</a:t>
            </a:r>
            <a:r>
              <a:rPr lang="en-GB" sz="1800" b="0" i="0" u="none" strike="noStrike" dirty="0">
                <a:solidFill>
                  <a:srgbClr val="002060"/>
                </a:solidFill>
                <a:effectLst/>
                <a:latin typeface="Century Gothic" panose="020B0502020202020204" pitchFamily="34" charset="0"/>
              </a:rPr>
              <a:t> [169] um</a:t>
            </a:r>
            <a:r>
              <a:rPr lang="en-GB" sz="1800" b="0" i="0" u="none" strike="noStrike" baseline="30000" dirty="0">
                <a:solidFill>
                  <a:srgbClr val="002060"/>
                </a:solidFill>
                <a:effectLst/>
                <a:latin typeface="Century Gothic" panose="020B0502020202020204" pitchFamily="34" charset="0"/>
              </a:rPr>
              <a:t>1</a:t>
            </a:r>
            <a:r>
              <a:rPr lang="en-GB" sz="1800" b="0" i="0" u="none" strike="noStrike" dirty="0">
                <a:solidFill>
                  <a:srgbClr val="002060"/>
                </a:solidFill>
                <a:effectLst/>
                <a:latin typeface="Century Gothic" panose="020B0502020202020204" pitchFamily="34" charset="0"/>
              </a:rPr>
              <a:t> [44] </a:t>
            </a:r>
            <a:r>
              <a:rPr lang="en-GB" sz="1800" b="0" i="0" u="none" strike="noStrike" dirty="0" err="1">
                <a:solidFill>
                  <a:srgbClr val="002060"/>
                </a:solidFill>
                <a:effectLst/>
                <a:latin typeface="Century Gothic" panose="020B0502020202020204" pitchFamily="34" charset="0"/>
              </a:rPr>
              <a:t>zusammen</a:t>
            </a:r>
            <a:r>
              <a:rPr lang="en-GB" sz="1800" b="0" i="0" u="none" strike="noStrike" dirty="0">
                <a:solidFill>
                  <a:srgbClr val="002060"/>
                </a:solidFill>
                <a:effectLst/>
                <a:latin typeface="Century Gothic" panose="020B0502020202020204" pitchFamily="34" charset="0"/>
              </a:rPr>
              <a:t> [533] Revisit numbers 1-12</a:t>
            </a:r>
            <a:r>
              <a:rPr lang="en-GB" dirty="0"/>
              <a:t> </a:t>
            </a:r>
            <a:endParaRPr lang="de-DE" sz="1200" b="0" i="0" strike="noStrike" spc="-1" dirty="0">
              <a:solidFill>
                <a:srgbClr val="002060"/>
              </a:solidFill>
              <a:latin typeface="Century Gothic"/>
              <a:ea typeface="Century Gothic"/>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dirty="0">
                <a:effectLst/>
              </a:rPr>
              <a:t> </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92E8B2C-58C5-4E00-9154-C2FE2549F68B}"/>
              </a:ext>
            </a:extLst>
          </p:cNvPr>
          <p:cNvSpPr>
            <a:spLocks noGrp="1"/>
          </p:cNvSpPr>
          <p:nvPr>
            <p:ph type="body" idx="1"/>
          </p:nvPr>
        </p:nvSpPr>
        <p:spPr/>
        <p:txBody>
          <a:bodyPr/>
          <a:lstStyle/>
          <a:p>
            <a:r>
              <a:rPr lang="en-US" b="1" dirty="0"/>
              <a:t>Time: </a:t>
            </a:r>
            <a:r>
              <a:rPr lang="en-US" dirty="0"/>
              <a:t>3 minutes. </a:t>
            </a:r>
          </a:p>
          <a:p>
            <a:endParaRPr lang="en-US" dirty="0"/>
          </a:p>
          <a:p>
            <a:r>
              <a:rPr lang="en-US" b="1" dirty="0"/>
              <a:t>Aim: </a:t>
            </a:r>
            <a:r>
              <a:rPr lang="en-US" b="0" dirty="0"/>
              <a:t>to </a:t>
            </a:r>
            <a:r>
              <a:rPr lang="en-US" b="0" dirty="0" err="1"/>
              <a:t>practise</a:t>
            </a:r>
            <a:r>
              <a:rPr lang="en-US" b="0" dirty="0"/>
              <a:t> the meanings of ‘</a:t>
            </a:r>
            <a:r>
              <a:rPr lang="en-US" b="0" dirty="0" err="1"/>
              <a:t>zu</a:t>
            </a:r>
            <a:r>
              <a:rPr lang="en-US" b="0" dirty="0"/>
              <a:t>’ and ‘</a:t>
            </a:r>
            <a:r>
              <a:rPr lang="en-US" b="0" dirty="0" err="1"/>
              <a:t>nach</a:t>
            </a:r>
            <a:r>
              <a:rPr lang="en-US" b="0" dirty="0"/>
              <a:t>’ in a reading activity. </a:t>
            </a:r>
          </a:p>
          <a:p>
            <a:endParaRPr lang="en-US" b="1" dirty="0"/>
          </a:p>
          <a:p>
            <a:r>
              <a:rPr lang="en-US" b="1" dirty="0"/>
              <a:t>Procedure:</a:t>
            </a:r>
          </a:p>
          <a:p>
            <a:pPr marL="228600" indent="-228600">
              <a:buAutoNum type="arabicPeriod"/>
            </a:pPr>
            <a:r>
              <a:rPr lang="en-US" b="0" dirty="0"/>
              <a:t>Pupils read the text messages and identify the correct meaning of </a:t>
            </a:r>
            <a:r>
              <a:rPr lang="en-US" b="0" dirty="0" err="1"/>
              <a:t>zu</a:t>
            </a:r>
            <a:r>
              <a:rPr lang="en-US" b="0" dirty="0"/>
              <a:t> or </a:t>
            </a:r>
            <a:r>
              <a:rPr lang="en-US" b="0" dirty="0" err="1"/>
              <a:t>nach</a:t>
            </a:r>
            <a:r>
              <a:rPr lang="en-US" b="0" dirty="0"/>
              <a:t>. </a:t>
            </a:r>
          </a:p>
          <a:p>
            <a:pPr marL="228600" indent="-228600">
              <a:buAutoNum type="arabicPeriod"/>
            </a:pPr>
            <a:r>
              <a:rPr lang="en-US" b="0" dirty="0"/>
              <a:t>Click for answer ticks to appear. </a:t>
            </a:r>
          </a:p>
          <a:p>
            <a:pPr marL="228600" indent="-228600">
              <a:buAutoNum type="arabicPeriod"/>
            </a:pPr>
            <a:r>
              <a:rPr lang="en-US" b="0" dirty="0"/>
              <a:t>Then elicit meanings of the whole messages – suggested translations below.</a:t>
            </a:r>
          </a:p>
          <a:p>
            <a:pPr marL="228600" indent="-228600">
              <a:buAutoNum type="arabicPeriod"/>
            </a:pPr>
            <a:r>
              <a:rPr lang="en-US" b="0" dirty="0"/>
              <a:t>Click to bring up callouts to draw pupils’ attention to English meanings. Finally, click to bring up a picture of the </a:t>
            </a:r>
            <a:r>
              <a:rPr lang="en-US" b="0" dirty="0" err="1"/>
              <a:t>Obernberger</a:t>
            </a:r>
            <a:r>
              <a:rPr lang="en-US" b="0" dirty="0"/>
              <a:t> See.</a:t>
            </a:r>
          </a:p>
          <a:p>
            <a:pPr marL="228600" indent="-228600">
              <a:buAutoNum type="arabicPeriod"/>
            </a:pPr>
            <a:endParaRPr lang="en-US" b="0" dirty="0"/>
          </a:p>
          <a:p>
            <a:pPr marL="0" indent="0">
              <a:buNone/>
            </a:pPr>
            <a:r>
              <a:rPr lang="en-US" b="1" dirty="0"/>
              <a:t>Translation:</a:t>
            </a:r>
          </a:p>
          <a:p>
            <a:pPr marL="228600" indent="-228600">
              <a:buAutoNum type="arabicPeriod"/>
            </a:pPr>
            <a:r>
              <a:rPr lang="en-US" b="0" dirty="0"/>
              <a:t>We are going to Innsbruck soon. </a:t>
            </a:r>
          </a:p>
          <a:p>
            <a:pPr marL="228600" indent="-228600">
              <a:buAutoNum type="arabicPeriod"/>
            </a:pPr>
            <a:r>
              <a:rPr lang="en-US" b="0" dirty="0"/>
              <a:t>On Friday we’re travelling by train. It goes through the mountains to Austria.</a:t>
            </a:r>
          </a:p>
          <a:p>
            <a:pPr marL="228600" indent="-228600">
              <a:buAutoNum type="arabicPeriod"/>
            </a:pPr>
            <a:r>
              <a:rPr lang="en-US" b="0" dirty="0"/>
              <a:t>At 7 o’clock we’re going to a/the restaurant.</a:t>
            </a:r>
          </a:p>
          <a:p>
            <a:pPr marL="228600" indent="-228600">
              <a:buAutoNum type="arabicPeriod"/>
            </a:pPr>
            <a:r>
              <a:rPr lang="en-US" b="0" dirty="0"/>
              <a:t>On Saturday we’re going to the zoo.</a:t>
            </a:r>
          </a:p>
          <a:p>
            <a:pPr marL="228600" indent="-228600">
              <a:buAutoNum type="arabicPeriod"/>
            </a:pPr>
            <a:r>
              <a:rPr lang="en-US" b="0" dirty="0"/>
              <a:t>On Sunday we’re going to the </a:t>
            </a:r>
            <a:r>
              <a:rPr lang="en-US" b="0" dirty="0" err="1"/>
              <a:t>Obernberger</a:t>
            </a:r>
            <a:r>
              <a:rPr lang="en-US" b="0" dirty="0"/>
              <a:t> See (lake).</a:t>
            </a:r>
          </a:p>
          <a:p>
            <a:pPr marL="228600" indent="-228600">
              <a:buAutoNum type="arabicPeriod"/>
            </a:pPr>
            <a:r>
              <a:rPr lang="en-US" b="0" dirty="0"/>
              <a:t>On Sunday we’re going home.</a:t>
            </a:r>
          </a:p>
          <a:p>
            <a:pPr marL="228600" indent="-228600">
              <a:buAutoNum type="arabicPeriod"/>
            </a:pPr>
            <a:endParaRPr lang="en-US" b="0" dirty="0"/>
          </a:p>
          <a:p>
            <a:pPr marL="0" indent="0">
              <a:buNone/>
            </a:pPr>
            <a:r>
              <a:rPr lang="en-GB" b="1" dirty="0"/>
              <a:t>Word 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Plan [954]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pPr marL="228600" indent="-228600">
              <a:buAutoNum type="arabicPeriod"/>
            </a:pPr>
            <a:endParaRPr lang="en-US" b="0" dirty="0"/>
          </a:p>
          <a:p>
            <a:pPr marL="228600" indent="-228600">
              <a:buAutoNum type="arabicPeriod"/>
            </a:pPr>
            <a:endParaRPr lang="en-US" b="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EFA315B-AA8D-BB06-6D34-BEDF3A27B2C2}"/>
              </a:ext>
            </a:extLst>
          </p:cNvPr>
          <p:cNvSpPr>
            <a:spLocks noGrp="1"/>
          </p:cNvSpPr>
          <p:nvPr>
            <p:ph type="body" idx="1"/>
          </p:nvPr>
        </p:nvSpPr>
        <p:spPr/>
        <p:txBody>
          <a:bodyPr/>
          <a:lstStyle/>
          <a:p>
            <a:r>
              <a:rPr lang="en-US" b="1" dirty="0"/>
              <a:t>Time: </a:t>
            </a:r>
            <a:r>
              <a:rPr lang="en-US" b="0" dirty="0"/>
              <a:t>5 minutes. </a:t>
            </a:r>
          </a:p>
          <a:p>
            <a:endParaRPr lang="en-US" b="1" dirty="0"/>
          </a:p>
          <a:p>
            <a:r>
              <a:rPr lang="en-US" b="1" dirty="0"/>
              <a:t>Aim: </a:t>
            </a:r>
            <a:r>
              <a:rPr lang="en-US" b="0" dirty="0"/>
              <a:t>to practice aural comprehension of the different uses of ‘to’ (‘</a:t>
            </a:r>
            <a:r>
              <a:rPr lang="en-US" b="0" dirty="0" err="1"/>
              <a:t>nach</a:t>
            </a:r>
            <a:r>
              <a:rPr lang="en-US" b="0" dirty="0"/>
              <a:t>’ and ‘</a:t>
            </a:r>
            <a:r>
              <a:rPr lang="en-US" b="0" dirty="0" err="1"/>
              <a:t>zu</a:t>
            </a:r>
            <a:r>
              <a:rPr lang="en-US" b="0" dirty="0"/>
              <a:t>’).</a:t>
            </a:r>
          </a:p>
          <a:p>
            <a:endParaRPr lang="en-US" b="1" dirty="0"/>
          </a:p>
          <a:p>
            <a:endParaRPr lang="en-US" b="1" dirty="0"/>
          </a:p>
          <a:p>
            <a:r>
              <a:rPr lang="en-US" b="1" dirty="0"/>
              <a:t>Procedure:</a:t>
            </a:r>
          </a:p>
          <a:p>
            <a:pPr marL="228600" indent="-228600">
              <a:buAutoNum type="arabicPeriod"/>
            </a:pPr>
            <a:r>
              <a:rPr lang="en-US" b="0" dirty="0"/>
              <a:t>Click to play the example. Pupils identify the correct word for ‘to’: </a:t>
            </a:r>
            <a:r>
              <a:rPr lang="en-US" b="0" dirty="0" err="1"/>
              <a:t>zu</a:t>
            </a:r>
            <a:r>
              <a:rPr lang="en-US" b="0" dirty="0"/>
              <a:t> or </a:t>
            </a:r>
            <a:r>
              <a:rPr lang="en-US" b="0" dirty="0" err="1"/>
              <a:t>nach</a:t>
            </a:r>
            <a:r>
              <a:rPr lang="en-US" b="0" dirty="0"/>
              <a:t>. </a:t>
            </a:r>
          </a:p>
          <a:p>
            <a:pPr marL="228600" indent="-228600">
              <a:buAutoNum type="arabicPeriod"/>
            </a:pPr>
            <a:r>
              <a:rPr lang="en-US" b="0" dirty="0"/>
              <a:t>Click to reveal the answer tick. Elicit translation.</a:t>
            </a:r>
          </a:p>
          <a:p>
            <a:pPr marL="228600" indent="-228600">
              <a:buAutoNum type="arabicPeriod"/>
            </a:pPr>
            <a:r>
              <a:rPr lang="en-US" b="0" dirty="0"/>
              <a:t>Click to reveal the meaning. </a:t>
            </a:r>
          </a:p>
          <a:p>
            <a:pPr marL="228600" indent="-228600">
              <a:buAutoNum type="arabicPeriod"/>
            </a:pPr>
            <a:r>
              <a:rPr lang="en-US" b="0" dirty="0"/>
              <a:t>Continue for items 1-6. </a:t>
            </a:r>
          </a:p>
          <a:p>
            <a:endParaRPr lang="en-US" b="1" dirty="0"/>
          </a:p>
          <a:p>
            <a:r>
              <a:rPr lang="en-US" b="1" dirty="0"/>
              <a:t>Transcript:</a:t>
            </a:r>
          </a:p>
          <a:p>
            <a:pPr marL="228600" indent="-228600">
              <a:buAutoNum type="arabicPeriod"/>
            </a:pPr>
            <a:endParaRPr lang="en-US" dirty="0"/>
          </a:p>
          <a:p>
            <a:pPr marL="0" indent="0">
              <a:buNone/>
            </a:pPr>
            <a:r>
              <a:rPr lang="en-US" dirty="0" err="1"/>
              <a:t>Beispiel</a:t>
            </a:r>
            <a:r>
              <a:rPr lang="en-US" dirty="0"/>
              <a:t>: </a:t>
            </a:r>
            <a:r>
              <a:rPr lang="en-US" dirty="0" err="1"/>
              <a:t>Wir</a:t>
            </a:r>
            <a:r>
              <a:rPr lang="en-US" dirty="0"/>
              <a:t> </a:t>
            </a:r>
            <a:r>
              <a:rPr lang="en-US" dirty="0" err="1"/>
              <a:t>fahren</a:t>
            </a:r>
            <a:r>
              <a:rPr lang="en-US" dirty="0"/>
              <a:t> bald [</a:t>
            </a:r>
            <a:r>
              <a:rPr lang="en-US" dirty="0" err="1"/>
              <a:t>nach</a:t>
            </a:r>
            <a:r>
              <a:rPr lang="en-US" dirty="0"/>
              <a:t>] </a:t>
            </a:r>
            <a:r>
              <a:rPr lang="en-US" dirty="0" err="1"/>
              <a:t>Österreich</a:t>
            </a:r>
            <a:r>
              <a:rPr lang="en-US" dirty="0"/>
              <a:t>. </a:t>
            </a:r>
          </a:p>
          <a:p>
            <a:pPr marL="685800" lvl="1" indent="-228600">
              <a:buAutoNum type="arabicPeriod"/>
            </a:pPr>
            <a:r>
              <a:rPr lang="en-US" dirty="0"/>
              <a:t>Die </a:t>
            </a:r>
            <a:r>
              <a:rPr lang="en-US" dirty="0" err="1"/>
              <a:t>Fahrt</a:t>
            </a:r>
            <a:r>
              <a:rPr lang="en-US" dirty="0"/>
              <a:t> [</a:t>
            </a:r>
            <a:r>
              <a:rPr lang="en-US" dirty="0" err="1"/>
              <a:t>nach</a:t>
            </a:r>
            <a:r>
              <a:rPr lang="en-US" dirty="0"/>
              <a:t>] Innsbruck </a:t>
            </a:r>
            <a:r>
              <a:rPr lang="en-US" dirty="0" err="1"/>
              <a:t>ist</a:t>
            </a:r>
            <a:r>
              <a:rPr lang="en-US" dirty="0"/>
              <a:t> </a:t>
            </a:r>
            <a:r>
              <a:rPr lang="en-US" dirty="0" err="1"/>
              <a:t>sehr</a:t>
            </a:r>
            <a:r>
              <a:rPr lang="en-US" dirty="0"/>
              <a:t> </a:t>
            </a:r>
            <a:r>
              <a:rPr lang="en-US" dirty="0" err="1"/>
              <a:t>schön</a:t>
            </a:r>
            <a:r>
              <a:rPr lang="en-US" dirty="0"/>
              <a:t>. </a:t>
            </a:r>
            <a:r>
              <a:rPr lang="en-US" dirty="0" err="1"/>
              <a:t>Wir</a:t>
            </a:r>
            <a:r>
              <a:rPr lang="en-US" dirty="0"/>
              <a:t> </a:t>
            </a:r>
            <a:r>
              <a:rPr lang="en-US" dirty="0" err="1"/>
              <a:t>sehen</a:t>
            </a:r>
            <a:r>
              <a:rPr lang="en-US" dirty="0"/>
              <a:t> </a:t>
            </a:r>
            <a:r>
              <a:rPr lang="en-US" dirty="0" err="1"/>
              <a:t>viele</a:t>
            </a:r>
            <a:r>
              <a:rPr lang="en-US" dirty="0"/>
              <a:t> Berge, </a:t>
            </a:r>
            <a:r>
              <a:rPr lang="en-US" dirty="0" err="1"/>
              <a:t>Dörfer</a:t>
            </a:r>
            <a:r>
              <a:rPr lang="en-US" dirty="0"/>
              <a:t> und Seen. </a:t>
            </a:r>
          </a:p>
          <a:p>
            <a:pPr marL="685800" lvl="1" indent="-228600">
              <a:buAutoNum type="arabicPeriod"/>
            </a:pPr>
            <a:r>
              <a:rPr lang="en-US" dirty="0"/>
              <a:t>Der Zug </a:t>
            </a:r>
            <a:r>
              <a:rPr lang="en-US" dirty="0" err="1"/>
              <a:t>fährt</a:t>
            </a:r>
            <a:r>
              <a:rPr lang="en-US" dirty="0"/>
              <a:t> von Biel [</a:t>
            </a:r>
            <a:r>
              <a:rPr lang="en-US" dirty="0" err="1"/>
              <a:t>nach</a:t>
            </a:r>
            <a:r>
              <a:rPr lang="en-US" dirty="0"/>
              <a:t>] Zürich und </a:t>
            </a:r>
            <a:r>
              <a:rPr lang="en-US" dirty="0" err="1"/>
              <a:t>dann</a:t>
            </a:r>
            <a:r>
              <a:rPr lang="en-US" dirty="0"/>
              <a:t> von Zürich [</a:t>
            </a:r>
            <a:r>
              <a:rPr lang="en-US" dirty="0" err="1"/>
              <a:t>nach</a:t>
            </a:r>
            <a:r>
              <a:rPr lang="en-US" dirty="0"/>
              <a:t>] Innsbruck.</a:t>
            </a:r>
          </a:p>
          <a:p>
            <a:pPr marL="685800" lvl="1" indent="-228600">
              <a:buAutoNum type="arabicPeriod"/>
            </a:pPr>
            <a:r>
              <a:rPr lang="en-US" dirty="0" err="1"/>
              <a:t>Wir</a:t>
            </a:r>
            <a:r>
              <a:rPr lang="en-US" dirty="0"/>
              <a:t> </a:t>
            </a:r>
            <a:r>
              <a:rPr lang="en-US" dirty="0" err="1"/>
              <a:t>fahren</a:t>
            </a:r>
            <a:r>
              <a:rPr lang="en-US" dirty="0"/>
              <a:t> </a:t>
            </a:r>
            <a:r>
              <a:rPr lang="en-US" dirty="0" err="1"/>
              <a:t>mit</a:t>
            </a:r>
            <a:r>
              <a:rPr lang="en-US" dirty="0"/>
              <a:t> dem Bus [</a:t>
            </a:r>
            <a:r>
              <a:rPr lang="en-US" dirty="0" err="1"/>
              <a:t>zum</a:t>
            </a:r>
            <a:r>
              <a:rPr lang="en-US" dirty="0"/>
              <a:t>] Hotel.</a:t>
            </a:r>
          </a:p>
          <a:p>
            <a:pPr marL="685800" lvl="1" indent="-228600">
              <a:buAutoNum type="arabicPeriod"/>
            </a:pPr>
            <a:r>
              <a:rPr lang="en-US" dirty="0"/>
              <a:t>In Innsbruck </a:t>
            </a:r>
            <a:r>
              <a:rPr lang="en-US" dirty="0" err="1"/>
              <a:t>gehen</a:t>
            </a:r>
            <a:r>
              <a:rPr lang="en-US" dirty="0"/>
              <a:t> </a:t>
            </a:r>
            <a:r>
              <a:rPr lang="en-US" dirty="0" err="1"/>
              <a:t>wir</a:t>
            </a:r>
            <a:r>
              <a:rPr lang="en-US" dirty="0"/>
              <a:t> [</a:t>
            </a:r>
            <a:r>
              <a:rPr lang="en-US" dirty="0" err="1"/>
              <a:t>zum</a:t>
            </a:r>
            <a:r>
              <a:rPr lang="en-US" dirty="0"/>
              <a:t>] Zoo.</a:t>
            </a:r>
          </a:p>
          <a:p>
            <a:pPr marL="685800" lvl="1" indent="-228600">
              <a:buAutoNum type="arabicPeriod"/>
            </a:pPr>
            <a:r>
              <a:rPr lang="en-US" dirty="0" err="1"/>
              <a:t>Wir</a:t>
            </a:r>
            <a:r>
              <a:rPr lang="en-US" dirty="0"/>
              <a:t> </a:t>
            </a:r>
            <a:r>
              <a:rPr lang="en-US" dirty="0" err="1"/>
              <a:t>gehen</a:t>
            </a:r>
            <a:r>
              <a:rPr lang="en-US" dirty="0"/>
              <a:t> </a:t>
            </a:r>
            <a:r>
              <a:rPr lang="en-US" dirty="0" err="1"/>
              <a:t>auch</a:t>
            </a:r>
            <a:r>
              <a:rPr lang="en-US" dirty="0"/>
              <a:t> [</a:t>
            </a:r>
            <a:r>
              <a:rPr lang="en-US" dirty="0" err="1"/>
              <a:t>zum</a:t>
            </a:r>
            <a:r>
              <a:rPr lang="en-US" dirty="0"/>
              <a:t>] Restaurant und </a:t>
            </a:r>
            <a:r>
              <a:rPr lang="en-US" dirty="0" err="1"/>
              <a:t>essen</a:t>
            </a:r>
            <a:r>
              <a:rPr lang="en-US" dirty="0"/>
              <a:t> Schnitzel. </a:t>
            </a:r>
          </a:p>
          <a:p>
            <a:pPr marL="685800" lvl="1" indent="-228600">
              <a:buAutoNum type="arabicPeriod"/>
            </a:pPr>
            <a:r>
              <a:rPr lang="en-US" dirty="0"/>
              <a:t>Am Sonntag </a:t>
            </a:r>
            <a:r>
              <a:rPr lang="en-US" dirty="0" err="1"/>
              <a:t>fahren</a:t>
            </a:r>
            <a:r>
              <a:rPr lang="en-US" dirty="0"/>
              <a:t> </a:t>
            </a:r>
            <a:r>
              <a:rPr lang="en-US" dirty="0" err="1"/>
              <a:t>wir</a:t>
            </a:r>
            <a:r>
              <a:rPr lang="en-US" dirty="0"/>
              <a:t> [</a:t>
            </a:r>
            <a:r>
              <a:rPr lang="en-US" dirty="0" err="1"/>
              <a:t>nach</a:t>
            </a:r>
            <a:r>
              <a:rPr lang="en-US" dirty="0"/>
              <a:t>] </a:t>
            </a:r>
            <a:r>
              <a:rPr lang="en-US" dirty="0" err="1"/>
              <a:t>Hause</a:t>
            </a:r>
            <a:r>
              <a:rPr lang="en-US" dirty="0"/>
              <a:t>. </a:t>
            </a:r>
          </a:p>
          <a:p>
            <a:pPr marL="457200" lvl="1" indent="0">
              <a:buNone/>
            </a:pPr>
            <a:endParaRPr lang="en-US" dirty="0"/>
          </a:p>
          <a:p>
            <a:pPr marL="0" indent="0">
              <a:buNone/>
            </a:pPr>
            <a:r>
              <a:rPr lang="en-GB" b="1" dirty="0"/>
              <a:t>Word 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xiesen</a:t>
            </a:r>
            <a:r>
              <a:rPr lang="en-US" dirty="0"/>
              <a:t> [N/A] </a:t>
            </a:r>
            <a:r>
              <a:rPr lang="en-US" dirty="0" err="1"/>
              <a:t>Eltern</a:t>
            </a:r>
            <a:r>
              <a:rPr lang="en-US" dirty="0"/>
              <a:t> [404]</a:t>
            </a:r>
            <a:endParaRPr lang="en-GB" b="1" dirty="0"/>
          </a:p>
          <a:p>
            <a:pPr marL="0" indent="0">
              <a:buNone/>
            </a:pPr>
            <a:r>
              <a:rPr lang="en-GB" i="1" dirty="0"/>
              <a:t>Source:  Jones, R.L. &amp; </a:t>
            </a:r>
            <a:r>
              <a:rPr lang="en-GB" i="1" dirty="0" err="1"/>
              <a:t>Tschirner</a:t>
            </a:r>
            <a:r>
              <a:rPr lang="en-GB" i="1" dirty="0"/>
              <a:t>, E. (2019). A frequency dictionary of German: core vocabulary for learners. Routledge</a:t>
            </a:r>
          </a:p>
          <a:p>
            <a:pPr marL="457200" lvl="1" indent="0" algn="l">
              <a:buNone/>
            </a:pPr>
            <a:endParaRPr lang="en-US" dirty="0"/>
          </a:p>
          <a:p>
            <a:pPr marL="685800" lvl="1" indent="-228600">
              <a:buAutoNum type="arabicPeriod"/>
            </a:pPr>
            <a:endParaRPr lang="en-US" dirty="0"/>
          </a:p>
          <a:p>
            <a:pPr marL="228600" indent="-228600">
              <a:buAutoNum type="arabicPeriod"/>
            </a:pPr>
            <a:endParaRPr lang="en-GB"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final </a:t>
            </a:r>
            <a:r>
              <a:rPr lang="en-GB" b="1" dirty="0"/>
              <a:t>[-g] </a:t>
            </a:r>
            <a:r>
              <a:rPr lang="en-GB" b="0" dirty="0"/>
              <a:t>sound first, on its own. Pupils repeat it with you. Do the same with final [-d] and final [-b].</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Click to bring up the callout to explain when these letters sound like this: i.e., g = k, d = t, b = p.</a:t>
            </a:r>
            <a:br>
              <a:rPr lang="en-GB" b="0" dirty="0"/>
            </a:br>
            <a:r>
              <a:rPr lang="en-GB" b="0" dirty="0"/>
              <a:t>3. Bring up the word “</a:t>
            </a:r>
            <a:r>
              <a:rPr lang="en-GB" b="1" baseline="0" dirty="0"/>
              <a:t>Tag</a:t>
            </a:r>
            <a:r>
              <a:rPr lang="en-GB" sz="1200" dirty="0">
                <a:solidFill>
                  <a:schemeClr val="tx1"/>
                </a:solidFill>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a:t>
            </a:r>
            <a:r>
              <a:rPr lang="en-GB" dirty="0"/>
              <a:t>A</a:t>
            </a:r>
            <a:r>
              <a:rPr lang="en-GB" baseline="0" dirty="0"/>
              <a:t> possible gesture for this would be to use the British Sign Language (BSL) sign for day, as here: https://www.signbsl.com/sign/day.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5. Click to bring up the image and say the word “Tag” again with pupils.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6. Click to bring up the word “und”. One gesture is to make the plus sign with two index fingers.  Alternatively, the BSL sign for “and” is here: https://www.signbsl.com/sign/and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7. Click to bring up the image and say the word “und” again.</a:t>
            </a:r>
            <a:br>
              <a:rPr lang="en-GB" b="0" baseline="0" dirty="0"/>
            </a:br>
            <a:r>
              <a:rPr lang="en-GB" b="0" baseline="0" dirty="0"/>
              <a:t>8. Finally, click to bring up the word “</a:t>
            </a:r>
            <a:r>
              <a:rPr lang="en-GB" b="0" baseline="0" dirty="0" err="1"/>
              <a:t>gelb</a:t>
            </a:r>
            <a:r>
              <a:rPr lang="en-GB" b="0" baseline="0" dirty="0"/>
              <a:t>”. BSL is here: https://www.signbsl.com/sign/yellow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9. Click to bring up the image and say the word again.</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baseline="0" dirty="0"/>
              <a:t>Word frequency (1 is the most frequent word in German): </a:t>
            </a:r>
            <a:br>
              <a:rPr lang="en-GB" b="1" baseline="0" dirty="0"/>
            </a:br>
            <a:r>
              <a:rPr lang="en-GB" b="0" baseline="0" dirty="0" err="1"/>
              <a:t>gelb</a:t>
            </a:r>
            <a:r>
              <a:rPr lang="en-GB" b="0" baseline="0" dirty="0"/>
              <a:t> [1446] Tag [111] und [2]</a:t>
            </a:r>
            <a:br>
              <a:rPr lang="en-GB" baseline="0" dirty="0"/>
            </a:br>
            <a:r>
              <a:rPr lang="en-GB" i="1" dirty="0"/>
              <a:t>Source:  Jones, R.L. &amp; </a:t>
            </a:r>
            <a:r>
              <a:rPr lang="en-GB" i="1" dirty="0" err="1"/>
              <a:t>Tschirner</a:t>
            </a:r>
            <a:r>
              <a:rPr lang="en-GB" i="1" dirty="0"/>
              <a:t>, E. (2019). A frequency dictionary of German: core vocabulary for learners.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07342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 (three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[-g] </a:t>
            </a:r>
            <a:r>
              <a:rPr lang="en-GB" baseline="0" dirty="0"/>
              <a:t>and then the </a:t>
            </a:r>
            <a:r>
              <a:rPr lang="en-GB" b="1" baseline="0" dirty="0"/>
              <a:t>source</a:t>
            </a:r>
            <a:r>
              <a:rPr lang="en-GB" baseline="0" dirty="0"/>
              <a:t> word again ‘</a:t>
            </a:r>
            <a:r>
              <a:rPr lang="en-GB" b="1" baseline="0" dirty="0"/>
              <a:t>Tag</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two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Berg [934] Tag [11] Zug [675]</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[-d] </a:t>
            </a:r>
            <a:r>
              <a:rPr lang="en-GB" baseline="0" dirty="0"/>
              <a:t>and then the </a:t>
            </a:r>
            <a:r>
              <a:rPr lang="en-GB" b="1" baseline="0" dirty="0"/>
              <a:t>source</a:t>
            </a:r>
            <a:r>
              <a:rPr lang="en-GB" baseline="0" dirty="0"/>
              <a:t> word again ‘</a:t>
            </a:r>
            <a:r>
              <a:rPr lang="en-GB" b="1" baseline="0" dirty="0"/>
              <a:t>und</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two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und [2] Freund [273] Lied [1733]</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081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[3/3]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[-b] </a:t>
            </a:r>
            <a:r>
              <a:rPr lang="en-GB" baseline="0" dirty="0"/>
              <a:t>and then the </a:t>
            </a:r>
            <a:r>
              <a:rPr lang="en-GB" b="1" baseline="0" dirty="0"/>
              <a:t>source</a:t>
            </a:r>
            <a:r>
              <a:rPr lang="en-GB" baseline="0" dirty="0"/>
              <a:t> word again ‘</a:t>
            </a:r>
            <a:r>
              <a:rPr lang="en-GB" b="1" baseline="0" dirty="0" err="1"/>
              <a:t>gelb</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two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err="1"/>
              <a:t>gelb</a:t>
            </a:r>
            <a:r>
              <a:rPr lang="en-GB" baseline="0" dirty="0"/>
              <a:t> [1446] </a:t>
            </a:r>
            <a:r>
              <a:rPr lang="en-GB" baseline="0" dirty="0" err="1"/>
              <a:t>Lieblings</a:t>
            </a:r>
            <a:r>
              <a:rPr lang="en-GB" baseline="0" dirty="0"/>
              <a:t>-[N/A] </a:t>
            </a:r>
            <a:r>
              <a:rPr lang="en-GB" baseline="0" dirty="0" err="1"/>
              <a:t>siebzehn</a:t>
            </a:r>
            <a:r>
              <a:rPr lang="en-GB" baseline="0"/>
              <a:t> [N/A]</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4861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new vocabulary and context for this week.</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720" indent="0">
              <a:lnSpc>
                <a:spcPct val="100000"/>
              </a:lnSpc>
              <a:buNone/>
            </a:pPr>
            <a:r>
              <a:rPr lang="en-GB" sz="1200" b="0" strike="noStrike" spc="-1" dirty="0">
                <a:solidFill>
                  <a:srgbClr val="000000"/>
                </a:solidFill>
                <a:latin typeface="Calibri"/>
                <a:ea typeface="Calibri"/>
              </a:rPr>
              <a:t>Read the texts or play the recordings. Make sure the lesson’s context is clear.</a:t>
            </a:r>
          </a:p>
          <a:p>
            <a:pPr marL="720" indent="0">
              <a:lnSpc>
                <a:spcPct val="100000"/>
              </a:lnSpc>
              <a:buNone/>
            </a:pPr>
            <a:endParaRPr lang="en-GB" sz="1200" b="0" strike="noStrike" spc="-1" dirty="0">
              <a:solidFill>
                <a:srgbClr val="000000"/>
              </a:solidFill>
              <a:latin typeface="Calibri"/>
            </a:endParaRPr>
          </a:p>
          <a:p>
            <a:pPr marL="720" indent="0">
              <a:lnSpc>
                <a:spcPct val="100000"/>
              </a:lnSpc>
              <a:buNone/>
            </a:pPr>
            <a:r>
              <a:rPr lang="en-GB" sz="1200" b="1" strike="noStrike" spc="-1" dirty="0">
                <a:solidFill>
                  <a:srgbClr val="000000"/>
                </a:solidFill>
                <a:latin typeface="Calibri"/>
              </a:rPr>
              <a:t>Translation:</a:t>
            </a:r>
          </a:p>
          <a:p>
            <a:pPr marL="720" indent="0">
              <a:lnSpc>
                <a:spcPct val="100000"/>
              </a:lnSpc>
              <a:buNone/>
            </a:pPr>
            <a:r>
              <a:rPr lang="en-GB" sz="1200" b="0" strike="noStrike" spc="-1" dirty="0" err="1">
                <a:solidFill>
                  <a:srgbClr val="000000"/>
                </a:solidFill>
                <a:latin typeface="Calibri"/>
              </a:rPr>
              <a:t>Lias</a:t>
            </a:r>
            <a:r>
              <a:rPr lang="en-GB" sz="1200" b="0" strike="noStrike" spc="-1" dirty="0">
                <a:solidFill>
                  <a:srgbClr val="000000"/>
                </a:solidFill>
                <a:latin typeface="Calibri"/>
              </a:rPr>
              <a:t>, Ronja and their family live in Biel in Switzerland. Soon they’re going to Innsbruck in Austria. The journey is long. They are going to be travelling for 6 hours 25 minutes with the train! That’s/It’s 410 kilometres!</a:t>
            </a: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216000" indent="-216000">
              <a:lnSpc>
                <a:spcPct val="100000"/>
              </a:lnSpc>
            </a:pPr>
            <a:r>
              <a:rPr lang="de-DE" sz="1400" b="1" i="0" strike="noStrike" spc="-1" dirty="0" err="1">
                <a:solidFill>
                  <a:srgbClr val="002060"/>
                </a:solidFill>
                <a:effectLst/>
                <a:latin typeface="Century Gothic"/>
                <a:ea typeface="+mn-ea"/>
                <a:cs typeface="+mn-cs"/>
              </a:rPr>
              <a:t>Vocabulary</a:t>
            </a:r>
            <a:r>
              <a:rPr lang="de-DE" sz="1400" b="1" i="0" strike="noStrike" spc="-1" dirty="0">
                <a:solidFill>
                  <a:srgbClr val="002060"/>
                </a:solidFill>
                <a:effectLst/>
                <a:latin typeface="Century Gothic"/>
                <a:ea typeface="+mn-ea"/>
                <a:cs typeface="+mn-cs"/>
              </a:rPr>
              <a:t>:</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400" b="0" strike="noStrike" spc="-1" dirty="0">
                <a:latin typeface="Arial"/>
              </a:rPr>
              <a:t>bald [503] </a:t>
            </a:r>
            <a:r>
              <a:rPr lang="en-GB" sz="1400" b="0" strike="noStrike" spc="-1" dirty="0" err="1">
                <a:latin typeface="Arial"/>
              </a:rPr>
              <a:t>Fahrt</a:t>
            </a:r>
            <a:r>
              <a:rPr lang="en-GB" sz="1400" b="0" strike="noStrike" spc="-1" dirty="0">
                <a:latin typeface="Arial"/>
              </a:rPr>
              <a:t> [1569]</a:t>
            </a:r>
            <a:endParaRPr lang="de-DE" sz="1400" b="1" i="0" strike="noStrike" spc="-1" dirty="0">
              <a:solidFill>
                <a:srgbClr val="002060"/>
              </a:solidFill>
              <a:effectLst/>
              <a:latin typeface="Century Gothic"/>
              <a:ea typeface="+mn-ea"/>
              <a:cs typeface="+mn-cs"/>
            </a:endParaRP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05455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[-g] [-d] and [-b].</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8600">
              <a:buAutoNum type="arabicPeriod"/>
            </a:pPr>
            <a:r>
              <a:rPr lang="en-GB" dirty="0"/>
              <a:t>Click each audio button to hear the place name. Pupils listen out particularly for the last sound of the word. </a:t>
            </a:r>
          </a:p>
          <a:p>
            <a:pPr marL="228600" indent="-228600">
              <a:buAutoNum type="arabicPeriod"/>
            </a:pPr>
            <a:r>
              <a:rPr lang="en-GB" dirty="0"/>
              <a:t>Pupils listen and decide which SSC they hear. Note that these items are all unvoiced versions of the letters.  </a:t>
            </a:r>
          </a:p>
          <a:p>
            <a:pPr marL="228600" indent="-228600">
              <a:buAutoNum type="arabicPeriod"/>
            </a:pPr>
            <a:r>
              <a:rPr lang="en-GB" dirty="0"/>
              <a:t>Optional stage: listen again and pupils try transcribing the full place name (Note: pupils could do this the first time around, too, if able).</a:t>
            </a:r>
          </a:p>
          <a:p>
            <a:pPr marL="0" indent="0">
              <a:buNone/>
            </a:pPr>
            <a:r>
              <a:rPr lang="en-GB" dirty="0"/>
              <a:t>4.   Click to reveal answers.</a:t>
            </a:r>
          </a:p>
          <a:p>
            <a:pPr marL="0" indent="0">
              <a:buNone/>
            </a:pPr>
            <a:endParaRPr lang="en-GB" dirty="0"/>
          </a:p>
          <a:p>
            <a:pPr marL="0" indent="0">
              <a:buNone/>
            </a:pPr>
            <a:r>
              <a:rPr lang="en-GB" dirty="0"/>
              <a:t>NB: the places ending in –d and –g are situated near/along the family’s train route. The places ending in –b are a bit further away – selected for phonics rather than geography! </a:t>
            </a:r>
            <a:r>
              <a:rPr lang="en-GB" dirty="0">
                <a:sym typeface="Wingdings" panose="05000000000000000000" pitchFamily="2" charset="2"/>
              </a:rPr>
              <a:t></a:t>
            </a:r>
            <a:endParaRPr lang="en-GB" dirty="0"/>
          </a:p>
          <a:p>
            <a:pPr marL="0" indent="0">
              <a:buNone/>
            </a:pPr>
            <a:endParaRPr lang="en-GB" dirty="0"/>
          </a:p>
          <a:p>
            <a:r>
              <a:rPr lang="en-GB" b="1" dirty="0"/>
              <a:t>Transcript:</a:t>
            </a:r>
          </a:p>
          <a:p>
            <a:pPr marL="228600" indent="-228600">
              <a:buAutoNum type="arabicPeriod"/>
            </a:pPr>
            <a:r>
              <a:rPr lang="en-GB" dirty="0" err="1"/>
              <a:t>Meinisberg</a:t>
            </a:r>
            <a:endParaRPr lang="en-GB" dirty="0"/>
          </a:p>
          <a:p>
            <a:pPr marL="228600" indent="-228600">
              <a:buAutoNum type="arabicPeriod"/>
            </a:pPr>
            <a:r>
              <a:rPr lang="en-GB" dirty="0" err="1"/>
              <a:t>Kirchberg</a:t>
            </a:r>
            <a:endParaRPr lang="en-GB" dirty="0"/>
          </a:p>
          <a:p>
            <a:pPr marL="228600" indent="-228600">
              <a:buAutoNum type="arabicPeriod"/>
            </a:pPr>
            <a:r>
              <a:rPr lang="en-GB" dirty="0" err="1"/>
              <a:t>Gaiserwald</a:t>
            </a:r>
            <a:endParaRPr lang="en-GB" dirty="0"/>
          </a:p>
          <a:p>
            <a:pPr marL="228600" indent="-228600">
              <a:buAutoNum type="arabicPeriod"/>
            </a:pPr>
            <a:r>
              <a:rPr lang="en-GB" dirty="0" err="1"/>
              <a:t>Lutzenberg</a:t>
            </a:r>
            <a:endParaRPr lang="en-GB" dirty="0"/>
          </a:p>
          <a:p>
            <a:pPr marL="228600" indent="-228600">
              <a:buAutoNum type="arabicPeriod"/>
            </a:pPr>
            <a:r>
              <a:rPr lang="en-GB" dirty="0"/>
              <a:t>Grabs</a:t>
            </a:r>
          </a:p>
          <a:p>
            <a:pPr marL="228600" indent="-228600">
              <a:buAutoNum type="arabicPeriod"/>
            </a:pPr>
            <a:r>
              <a:rPr lang="en-GB" dirty="0"/>
              <a:t>Brand</a:t>
            </a:r>
          </a:p>
          <a:p>
            <a:pPr marL="228600" indent="-228600">
              <a:buAutoNum type="arabicPeriod"/>
            </a:pPr>
            <a:r>
              <a:rPr lang="en-GB" dirty="0" err="1"/>
              <a:t>Auland</a:t>
            </a:r>
            <a:endParaRPr lang="en-GB" dirty="0"/>
          </a:p>
          <a:p>
            <a:pPr marL="228600" indent="-228600">
              <a:buAutoNum type="arabicPeriod"/>
            </a:pPr>
            <a:r>
              <a:rPr lang="en-GB" dirty="0" err="1"/>
              <a:t>Bschlabs</a:t>
            </a:r>
            <a:endParaRPr lang="en-GB" dirty="0"/>
          </a:p>
          <a:p>
            <a:pPr marL="228600" indent="-228600">
              <a:buAutoNum type="arabicPeriod"/>
            </a:pPr>
            <a:r>
              <a:rPr lang="en-GB" dirty="0"/>
              <a:t>Hard</a:t>
            </a:r>
          </a:p>
          <a:p>
            <a:pPr marL="0" indent="0">
              <a:buNone/>
            </a:pPr>
            <a:endParaRPr lang="en-GB" dirty="0"/>
          </a:p>
          <a:p>
            <a:pPr marL="0" indent="0">
              <a:buNone/>
            </a:pPr>
            <a:r>
              <a:rPr lang="en-GB" b="1" dirty="0"/>
              <a:t>Word 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Schild</a:t>
            </a:r>
            <a:r>
              <a:rPr lang="en-GB" baseline="0" dirty="0"/>
              <a:t> [3366]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pPr marL="0" indent="0">
              <a:buNone/>
            </a:pP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5499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046522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68B391D-4688-80F9-D653-5536B9402A8C}"/>
              </a:ext>
            </a:extLst>
          </p:cNvPr>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a:p>
            <a:endParaRPr lang="en-GB" dirty="0"/>
          </a:p>
        </p:txBody>
      </p:sp>
    </p:spTree>
    <p:extLst>
      <p:ext uri="{BB962C8B-B14F-4D97-AF65-F5344CB8AC3E}">
        <p14:creationId xmlns:p14="http://schemas.microsoft.com/office/powerpoint/2010/main" val="1886847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audio" Target="../media/audio51.wav"/><Relationship Id="rId13" Type="http://schemas.openxmlformats.org/officeDocument/2006/relationships/image" Target="../media/image39.png"/><Relationship Id="rId3" Type="http://schemas.openxmlformats.org/officeDocument/2006/relationships/image" Target="../media/image18.png"/><Relationship Id="rId7" Type="http://schemas.openxmlformats.org/officeDocument/2006/relationships/audio" Target="../media/audio50.wav"/><Relationship Id="rId12" Type="http://schemas.openxmlformats.org/officeDocument/2006/relationships/audio" Target="../media/audio54.wav"/><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audio" Target="../media/audio49.wav"/><Relationship Id="rId11" Type="http://schemas.openxmlformats.org/officeDocument/2006/relationships/audio" Target="../media/audio53.wav"/><Relationship Id="rId5" Type="http://schemas.openxmlformats.org/officeDocument/2006/relationships/audio" Target="../media/audio48.wav"/><Relationship Id="rId15" Type="http://schemas.openxmlformats.org/officeDocument/2006/relationships/image" Target="../media/image40.gif"/><Relationship Id="rId10" Type="http://schemas.openxmlformats.org/officeDocument/2006/relationships/image" Target="../media/image38.png"/><Relationship Id="rId4" Type="http://schemas.openxmlformats.org/officeDocument/2006/relationships/image" Target="../media/image19.svg"/><Relationship Id="rId9" Type="http://schemas.openxmlformats.org/officeDocument/2006/relationships/audio" Target="../media/audio52.wav"/><Relationship Id="rId14" Type="http://schemas.openxmlformats.org/officeDocument/2006/relationships/audio" Target="../media/audio55.wav"/></Relationships>
</file>

<file path=ppt/slides/_rels/slide11.xml.rels><?xml version="1.0" encoding="UTF-8" standalone="yes"?>
<Relationships xmlns="http://schemas.openxmlformats.org/package/2006/relationships"><Relationship Id="rId8" Type="http://schemas.openxmlformats.org/officeDocument/2006/relationships/audio" Target="../media/audio61.wav"/><Relationship Id="rId13" Type="http://schemas.openxmlformats.org/officeDocument/2006/relationships/image" Target="../media/image41.png"/><Relationship Id="rId18" Type="http://schemas.openxmlformats.org/officeDocument/2006/relationships/audio" Target="../media/audio68.wav"/><Relationship Id="rId3" Type="http://schemas.openxmlformats.org/officeDocument/2006/relationships/audio" Target="../media/audio56.wav"/><Relationship Id="rId21" Type="http://schemas.openxmlformats.org/officeDocument/2006/relationships/audio" Target="../media/audio71.wav"/><Relationship Id="rId7" Type="http://schemas.openxmlformats.org/officeDocument/2006/relationships/audio" Target="../media/audio60.wav"/><Relationship Id="rId12" Type="http://schemas.openxmlformats.org/officeDocument/2006/relationships/image" Target="../media/image19.svg"/><Relationship Id="rId17" Type="http://schemas.openxmlformats.org/officeDocument/2006/relationships/audio" Target="../media/audio67.wav"/><Relationship Id="rId25" Type="http://schemas.openxmlformats.org/officeDocument/2006/relationships/image" Target="../media/image40.gif"/><Relationship Id="rId2" Type="http://schemas.openxmlformats.org/officeDocument/2006/relationships/notesSlide" Target="../notesSlides/notesSlide11.xml"/><Relationship Id="rId16" Type="http://schemas.openxmlformats.org/officeDocument/2006/relationships/audio" Target="../media/audio66.wav"/><Relationship Id="rId20" Type="http://schemas.openxmlformats.org/officeDocument/2006/relationships/audio" Target="../media/audio70.wav"/><Relationship Id="rId1" Type="http://schemas.openxmlformats.org/officeDocument/2006/relationships/slideLayout" Target="../slideLayouts/slideLayout5.xml"/><Relationship Id="rId6" Type="http://schemas.openxmlformats.org/officeDocument/2006/relationships/audio" Target="../media/audio59.wav"/><Relationship Id="rId11" Type="http://schemas.openxmlformats.org/officeDocument/2006/relationships/image" Target="../media/image18.png"/><Relationship Id="rId24" Type="http://schemas.openxmlformats.org/officeDocument/2006/relationships/audio" Target="../media/audio73.wav"/><Relationship Id="rId5" Type="http://schemas.openxmlformats.org/officeDocument/2006/relationships/audio" Target="../media/audio58.wav"/><Relationship Id="rId15" Type="http://schemas.openxmlformats.org/officeDocument/2006/relationships/audio" Target="../media/audio65.wav"/><Relationship Id="rId23" Type="http://schemas.openxmlformats.org/officeDocument/2006/relationships/image" Target="../media/image26.png"/><Relationship Id="rId10" Type="http://schemas.openxmlformats.org/officeDocument/2006/relationships/audio" Target="../media/audio63.wav"/><Relationship Id="rId19" Type="http://schemas.openxmlformats.org/officeDocument/2006/relationships/audio" Target="../media/audio69.wav"/><Relationship Id="rId4" Type="http://schemas.openxmlformats.org/officeDocument/2006/relationships/audio" Target="../media/audio57.wav"/><Relationship Id="rId9" Type="http://schemas.openxmlformats.org/officeDocument/2006/relationships/audio" Target="../media/audio62.wav"/><Relationship Id="rId14" Type="http://schemas.openxmlformats.org/officeDocument/2006/relationships/audio" Target="../media/audio64.wav"/><Relationship Id="rId22" Type="http://schemas.openxmlformats.org/officeDocument/2006/relationships/audio" Target="../media/audio72.wav"/></Relationships>
</file>

<file path=ppt/slides/_rels/slide12.xml.rels><?xml version="1.0" encoding="UTF-8" standalone="yes"?>
<Relationships xmlns="http://schemas.openxmlformats.org/package/2006/relationships"><Relationship Id="rId3" Type="http://schemas.openxmlformats.org/officeDocument/2006/relationships/audio" Target="../media/audio74.wav"/><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audio" Target="../media/audio2.wav"/><Relationship Id="rId7" Type="http://schemas.openxmlformats.org/officeDocument/2006/relationships/image" Target="../media/image4.png"/><Relationship Id="rId12" Type="http://schemas.openxmlformats.org/officeDocument/2006/relationships/image" Target="../media/image9.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audio" Target="../media/audio5.wav"/><Relationship Id="rId11" Type="http://schemas.openxmlformats.org/officeDocument/2006/relationships/image" Target="../media/image8.png"/><Relationship Id="rId5" Type="http://schemas.openxmlformats.org/officeDocument/2006/relationships/audio" Target="../media/audio4.wav"/><Relationship Id="rId10" Type="http://schemas.openxmlformats.org/officeDocument/2006/relationships/image" Target="../media/image7.png"/><Relationship Id="rId4" Type="http://schemas.openxmlformats.org/officeDocument/2006/relationships/audio" Target="../media/audio3.wav"/><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audio" Target="../media/audio10.wav"/><Relationship Id="rId3" Type="http://schemas.openxmlformats.org/officeDocument/2006/relationships/audio" Target="../media/audio6.wav"/><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9.wav"/><Relationship Id="rId11" Type="http://schemas.openxmlformats.org/officeDocument/2006/relationships/image" Target="../media/image7.png"/><Relationship Id="rId5" Type="http://schemas.openxmlformats.org/officeDocument/2006/relationships/audio" Target="../media/audio8.wav"/><Relationship Id="rId10" Type="http://schemas.openxmlformats.org/officeDocument/2006/relationships/image" Target="../media/image12.png"/><Relationship Id="rId4" Type="http://schemas.openxmlformats.org/officeDocument/2006/relationships/audio" Target="../media/audio7.wav"/><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11.wav"/><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14.wav"/><Relationship Id="rId11" Type="http://schemas.openxmlformats.org/officeDocument/2006/relationships/image" Target="../media/image14.png"/><Relationship Id="rId5" Type="http://schemas.openxmlformats.org/officeDocument/2006/relationships/audio" Target="../media/audio13.wav"/><Relationship Id="rId10" Type="http://schemas.openxmlformats.org/officeDocument/2006/relationships/image" Target="../media/image13.png"/><Relationship Id="rId4" Type="http://schemas.openxmlformats.org/officeDocument/2006/relationships/audio" Target="../media/audio12.wav"/><Relationship Id="rId9" Type="http://schemas.openxmlformats.org/officeDocument/2006/relationships/image" Target="../media/image9.sv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15.wav"/><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18.wav"/><Relationship Id="rId5" Type="http://schemas.openxmlformats.org/officeDocument/2006/relationships/audio" Target="../media/audio17.wav"/><Relationship Id="rId10" Type="http://schemas.openxmlformats.org/officeDocument/2006/relationships/image" Target="../media/image16.png"/><Relationship Id="rId4" Type="http://schemas.openxmlformats.org/officeDocument/2006/relationships/audio" Target="../media/audio16.wav"/><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image" Target="../media/image22.gif"/><Relationship Id="rId3" Type="http://schemas.openxmlformats.org/officeDocument/2006/relationships/audio" Target="../media/audio19.wav"/><Relationship Id="rId7" Type="http://schemas.openxmlformats.org/officeDocument/2006/relationships/image" Target="../media/image19.svg"/><Relationship Id="rId12" Type="http://schemas.openxmlformats.org/officeDocument/2006/relationships/image" Target="../media/image21.gif"/><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8.png"/><Relationship Id="rId11" Type="http://schemas.openxmlformats.org/officeDocument/2006/relationships/image" Target="../media/image20.gif"/><Relationship Id="rId5" Type="http://schemas.openxmlformats.org/officeDocument/2006/relationships/audio" Target="../media/audio20.wav"/><Relationship Id="rId10" Type="http://schemas.openxmlformats.org/officeDocument/2006/relationships/image" Target="../media/image1.gif"/><Relationship Id="rId4" Type="http://schemas.openxmlformats.org/officeDocument/2006/relationships/image" Target="../media/image17.png"/><Relationship Id="rId9" Type="http://schemas.openxmlformats.org/officeDocument/2006/relationships/image" Target="../media/image3.png"/><Relationship Id="rId14" Type="http://schemas.openxmlformats.org/officeDocument/2006/relationships/image" Target="../media/image23.gif"/></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audio" Target="../media/audio28.wav"/><Relationship Id="rId18" Type="http://schemas.openxmlformats.org/officeDocument/2006/relationships/audio" Target="../media/audio32.wav"/><Relationship Id="rId3" Type="http://schemas.openxmlformats.org/officeDocument/2006/relationships/image" Target="../media/image18.png"/><Relationship Id="rId7" Type="http://schemas.openxmlformats.org/officeDocument/2006/relationships/audio" Target="../media/audio23.wav"/><Relationship Id="rId12" Type="http://schemas.openxmlformats.org/officeDocument/2006/relationships/audio" Target="../media/audio27.wav"/><Relationship Id="rId17" Type="http://schemas.openxmlformats.org/officeDocument/2006/relationships/image" Target="../media/image26.png"/><Relationship Id="rId2" Type="http://schemas.openxmlformats.org/officeDocument/2006/relationships/notesSlide" Target="../notesSlides/notesSlide7.xml"/><Relationship Id="rId16" Type="http://schemas.openxmlformats.org/officeDocument/2006/relationships/audio" Target="../media/audio31.wav"/><Relationship Id="rId20" Type="http://schemas.openxmlformats.org/officeDocument/2006/relationships/audio" Target="../media/audio33.wav"/><Relationship Id="rId1" Type="http://schemas.openxmlformats.org/officeDocument/2006/relationships/slideLayout" Target="../slideLayouts/slideLayout1.xml"/><Relationship Id="rId6" Type="http://schemas.openxmlformats.org/officeDocument/2006/relationships/audio" Target="../media/audio22.wav"/><Relationship Id="rId11" Type="http://schemas.openxmlformats.org/officeDocument/2006/relationships/audio" Target="../media/audio26.wav"/><Relationship Id="rId5" Type="http://schemas.openxmlformats.org/officeDocument/2006/relationships/image" Target="../media/image24.png"/><Relationship Id="rId15" Type="http://schemas.openxmlformats.org/officeDocument/2006/relationships/audio" Target="../media/audio30.wav"/><Relationship Id="rId10" Type="http://schemas.openxmlformats.org/officeDocument/2006/relationships/audio" Target="../media/audio25.wav"/><Relationship Id="rId19" Type="http://schemas.openxmlformats.org/officeDocument/2006/relationships/image" Target="../media/image27.jpg"/><Relationship Id="rId4" Type="http://schemas.openxmlformats.org/officeDocument/2006/relationships/image" Target="../media/image19.svg"/><Relationship Id="rId9" Type="http://schemas.openxmlformats.org/officeDocument/2006/relationships/audio" Target="../media/audio24.wav"/><Relationship Id="rId14" Type="http://schemas.openxmlformats.org/officeDocument/2006/relationships/audio" Target="../media/audio29.wav"/></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34.wav"/><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audio" Target="../media/audio37.wav"/><Relationship Id="rId11" Type="http://schemas.openxmlformats.org/officeDocument/2006/relationships/audio" Target="../media/audio38.wav"/><Relationship Id="rId5" Type="http://schemas.openxmlformats.org/officeDocument/2006/relationships/audio" Target="../media/audio36.wav"/><Relationship Id="rId10" Type="http://schemas.openxmlformats.org/officeDocument/2006/relationships/image" Target="../media/image31.jpeg"/><Relationship Id="rId4" Type="http://schemas.openxmlformats.org/officeDocument/2006/relationships/audio" Target="../media/audio35.wav"/><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audio" Target="../media/audio44.wav"/><Relationship Id="rId13" Type="http://schemas.openxmlformats.org/officeDocument/2006/relationships/image" Target="../media/image32.png"/><Relationship Id="rId18" Type="http://schemas.openxmlformats.org/officeDocument/2006/relationships/image" Target="../media/image36.svg"/><Relationship Id="rId3" Type="http://schemas.openxmlformats.org/officeDocument/2006/relationships/audio" Target="../media/audio39.wav"/><Relationship Id="rId7" Type="http://schemas.openxmlformats.org/officeDocument/2006/relationships/audio" Target="../media/audio43.wav"/><Relationship Id="rId12" Type="http://schemas.openxmlformats.org/officeDocument/2006/relationships/image" Target="../media/image29.png"/><Relationship Id="rId17" Type="http://schemas.openxmlformats.org/officeDocument/2006/relationships/image" Target="../media/image35.png"/><Relationship Id="rId2" Type="http://schemas.openxmlformats.org/officeDocument/2006/relationships/notesSlide" Target="../notesSlides/notesSlide9.xml"/><Relationship Id="rId16" Type="http://schemas.openxmlformats.org/officeDocument/2006/relationships/image" Target="../media/image34.svg"/><Relationship Id="rId20" Type="http://schemas.openxmlformats.org/officeDocument/2006/relationships/audio" Target="../media/audio47.wav"/><Relationship Id="rId1" Type="http://schemas.openxmlformats.org/officeDocument/2006/relationships/slideLayout" Target="../slideLayouts/slideLayout5.xml"/><Relationship Id="rId6" Type="http://schemas.openxmlformats.org/officeDocument/2006/relationships/audio" Target="../media/audio42.wav"/><Relationship Id="rId11" Type="http://schemas.openxmlformats.org/officeDocument/2006/relationships/image" Target="../media/image28.png"/><Relationship Id="rId5" Type="http://schemas.openxmlformats.org/officeDocument/2006/relationships/audio" Target="../media/audio41.wav"/><Relationship Id="rId15" Type="http://schemas.openxmlformats.org/officeDocument/2006/relationships/image" Target="../media/image33.png"/><Relationship Id="rId10" Type="http://schemas.openxmlformats.org/officeDocument/2006/relationships/audio" Target="../media/audio46.wav"/><Relationship Id="rId19" Type="http://schemas.openxmlformats.org/officeDocument/2006/relationships/image" Target="../media/image37.png"/><Relationship Id="rId4" Type="http://schemas.openxmlformats.org/officeDocument/2006/relationships/audio" Target="../media/audio40.wav"/><Relationship Id="rId9" Type="http://schemas.openxmlformats.org/officeDocument/2006/relationships/audio" Target="../media/audio45.wav"/><Relationship Id="rId1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744" y="0"/>
            <a:ext cx="4350240" cy="1144800"/>
          </a:xfrm>
        </p:spPr>
        <p:txBody>
          <a:bodyPr/>
          <a:lstStyle/>
          <a:p>
            <a:pPr algn="ctr"/>
            <a:r>
              <a:rPr lang="en-GB" sz="4000" b="1" spc="-1" dirty="0">
                <a:solidFill>
                  <a:schemeClr val="bg1"/>
                </a:solidFill>
                <a:latin typeface="Century Gothic" panose="020B0502020202020204" pitchFamily="34" charset="0"/>
                <a:ea typeface="Century Gothic"/>
              </a:rPr>
              <a:t>Experiences at home and away</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5</a:t>
            </a:r>
          </a:p>
        </p:txBody>
      </p:sp>
      <p:sp>
        <p:nvSpPr>
          <p:cNvPr id="3" name="TextBox 2">
            <a:hlinkClick r:id="" action="ppaction://noaction">
              <a:snd r:embed="rId4" name="T3_W5_1.1.wav"/>
            </a:hlinkClick>
            <a:extLst>
              <a:ext uri="{FF2B5EF4-FFF2-40B4-BE49-F238E27FC236}">
                <a16:creationId xmlns:a16="http://schemas.microsoft.com/office/drawing/2014/main" id="{906BE88F-F08F-0A22-9010-0BEA9D3723D9}"/>
              </a:ext>
            </a:extLst>
          </p:cNvPr>
          <p:cNvSpPr txBox="1"/>
          <p:nvPr/>
        </p:nvSpPr>
        <p:spPr>
          <a:xfrm>
            <a:off x="37376" y="3873767"/>
            <a:ext cx="4281990" cy="830997"/>
          </a:xfrm>
          <a:prstGeom prst="rect">
            <a:avLst/>
          </a:prstGeom>
          <a:solidFill>
            <a:schemeClr val="bg1"/>
          </a:solidFill>
          <a:ln w="28575">
            <a:solidFill>
              <a:srgbClr val="002060"/>
            </a:solidFill>
          </a:ln>
        </p:spPr>
        <p:txBody>
          <a:bodyPr wrap="square" rtlCol="0">
            <a:spAutoFit/>
          </a:bodyPr>
          <a:lstStyle/>
          <a:p>
            <a:pPr algn="ctr"/>
            <a:r>
              <a:rPr lang="en-GB" sz="2400" dirty="0">
                <a:solidFill>
                  <a:srgbClr val="002060"/>
                </a:solidFill>
              </a:rPr>
              <a:t>Dieses </a:t>
            </a:r>
            <a:r>
              <a:rPr lang="en-GB" sz="2400" dirty="0" err="1">
                <a:solidFill>
                  <a:srgbClr val="002060"/>
                </a:solidFill>
              </a:rPr>
              <a:t>Wochenende</a:t>
            </a:r>
            <a:r>
              <a:rPr lang="en-GB" sz="2400" dirty="0">
                <a:solidFill>
                  <a:srgbClr val="002060"/>
                </a:solidFill>
              </a:rPr>
              <a:t>* </a:t>
            </a:r>
            <a:r>
              <a:rPr lang="en-GB" sz="2400" dirty="0" err="1">
                <a:solidFill>
                  <a:srgbClr val="002060"/>
                </a:solidFill>
              </a:rPr>
              <a:t>fahren</a:t>
            </a:r>
            <a:r>
              <a:rPr lang="en-GB" sz="2400" dirty="0">
                <a:solidFill>
                  <a:srgbClr val="002060"/>
                </a:solidFill>
              </a:rPr>
              <a:t> </a:t>
            </a:r>
            <a:r>
              <a:rPr lang="en-GB" sz="2400" dirty="0" err="1">
                <a:solidFill>
                  <a:srgbClr val="002060"/>
                </a:solidFill>
              </a:rPr>
              <a:t>wir</a:t>
            </a:r>
            <a:r>
              <a:rPr lang="en-GB" sz="2400" dirty="0">
                <a:solidFill>
                  <a:srgbClr val="002060"/>
                </a:solidFill>
              </a:rPr>
              <a:t> </a:t>
            </a:r>
            <a:r>
              <a:rPr lang="en-GB" sz="2400" dirty="0" err="1">
                <a:solidFill>
                  <a:srgbClr val="002060"/>
                </a:solidFill>
              </a:rPr>
              <a:t>nach</a:t>
            </a:r>
            <a:r>
              <a:rPr lang="en-GB" sz="2400" dirty="0">
                <a:solidFill>
                  <a:srgbClr val="002060"/>
                </a:solidFill>
              </a:rPr>
              <a:t> </a:t>
            </a:r>
            <a:r>
              <a:rPr lang="en-GB" sz="2400" dirty="0" err="1">
                <a:solidFill>
                  <a:srgbClr val="002060"/>
                </a:solidFill>
              </a:rPr>
              <a:t>Österreich</a:t>
            </a:r>
            <a:r>
              <a:rPr lang="en-GB" sz="2400" dirty="0">
                <a:solidFill>
                  <a:srgbClr val="002060"/>
                </a:solidFill>
              </a:rPr>
              <a:t>!</a:t>
            </a:r>
          </a:p>
        </p:txBody>
      </p:sp>
      <p:sp>
        <p:nvSpPr>
          <p:cNvPr id="4" name="CustomShape 3">
            <a:extLst>
              <a:ext uri="{FF2B5EF4-FFF2-40B4-BE49-F238E27FC236}">
                <a16:creationId xmlns:a16="http://schemas.microsoft.com/office/drawing/2014/main" id="{6D7D1AA5-78FC-ED56-755F-41E67176C791}"/>
              </a:ext>
            </a:extLst>
          </p:cNvPr>
          <p:cNvSpPr/>
          <p:nvPr/>
        </p:nvSpPr>
        <p:spPr>
          <a:xfrm>
            <a:off x="50076" y="4734448"/>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lang="fr-FR" sz="2800" b="1" spc="-1" dirty="0">
                <a:solidFill>
                  <a:prstClr val="white"/>
                </a:solidFill>
                <a:latin typeface="Century Gothic" panose="020B0502020202020204" pitchFamily="34" charset="0"/>
                <a:ea typeface="Century Gothic"/>
              </a:rPr>
              <a:t>travelling ‘to’: </a:t>
            </a:r>
            <a:br>
              <a:rPr lang="fr-FR" sz="2800" b="1" spc="-1" dirty="0">
                <a:solidFill>
                  <a:prstClr val="white"/>
                </a:solidFill>
                <a:latin typeface="Century Gothic" panose="020B0502020202020204" pitchFamily="34" charset="0"/>
                <a:ea typeface="Century Gothic"/>
              </a:rPr>
            </a:br>
            <a:r>
              <a:rPr lang="fr-FR" sz="2800" b="1" spc="-1" dirty="0">
                <a:solidFill>
                  <a:prstClr val="white"/>
                </a:solidFill>
                <a:latin typeface="Century Gothic" panose="020B0502020202020204" pitchFamily="34" charset="0"/>
                <a:ea typeface="Century Gothic"/>
              </a:rPr>
              <a:t>nach |zu</a:t>
            </a: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lang="fr-FR" sz="2800" b="1" spc="-1" dirty="0">
                <a:solidFill>
                  <a:prstClr val="white"/>
                </a:solidFill>
                <a:latin typeface="Century Gothic" panose="020B0502020202020204" pitchFamily="34" charset="0"/>
                <a:ea typeface="Century Gothic"/>
              </a:rPr>
              <a:t>present tense </a:t>
            </a:r>
            <a:br>
              <a:rPr lang="fr-FR" sz="2800" b="1" spc="-1" dirty="0">
                <a:solidFill>
                  <a:prstClr val="white"/>
                </a:solidFill>
                <a:latin typeface="Century Gothic" panose="020B0502020202020204" pitchFamily="34" charset="0"/>
                <a:ea typeface="Century Gothic"/>
              </a:rPr>
            </a:br>
            <a:r>
              <a:rPr lang="fr-FR" sz="2000" spc="-1" dirty="0">
                <a:solidFill>
                  <a:prstClr val="white"/>
                </a:solidFill>
                <a:latin typeface="Century Gothic" panose="020B0502020202020204" pitchFamily="34" charset="0"/>
                <a:ea typeface="Century Gothic"/>
              </a:rPr>
              <a:t>(future meaning)</a:t>
            </a:r>
            <a:endParaRPr kumimoji="0" lang="fr-FR" sz="2800"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[-g] [-d] [-b]</a:t>
            </a:r>
          </a:p>
        </p:txBody>
      </p:sp>
      <p:sp>
        <p:nvSpPr>
          <p:cNvPr id="5" name="TextBox 4">
            <a:extLst>
              <a:ext uri="{FF2B5EF4-FFF2-40B4-BE49-F238E27FC236}">
                <a16:creationId xmlns:a16="http://schemas.microsoft.com/office/drawing/2014/main" id="{71F8EEDF-BF3A-1F5D-A063-745F32F0940E}"/>
              </a:ext>
            </a:extLst>
          </p:cNvPr>
          <p:cNvSpPr txBox="1"/>
          <p:nvPr/>
        </p:nvSpPr>
        <p:spPr>
          <a:xfrm>
            <a:off x="4767654" y="6496772"/>
            <a:ext cx="3563546" cy="369332"/>
          </a:xfrm>
          <a:prstGeom prst="rect">
            <a:avLst/>
          </a:prstGeom>
          <a:solidFill>
            <a:srgbClr val="92D050"/>
          </a:solidFill>
        </p:spPr>
        <p:txBody>
          <a:bodyPr wrap="square" rtlCol="0">
            <a:spAutoFit/>
          </a:bodyPr>
          <a:lstStyle/>
          <a:p>
            <a:pPr algn="ctr"/>
            <a:r>
              <a:rPr lang="en-GB" dirty="0">
                <a:solidFill>
                  <a:srgbClr val="002060"/>
                </a:solidFill>
                <a:latin typeface="Century Gothic" panose="020B0502020202020204" pitchFamily="34" charset="0"/>
              </a:rPr>
              <a:t>das </a:t>
            </a:r>
            <a:r>
              <a:rPr lang="en-GB" dirty="0" err="1">
                <a:solidFill>
                  <a:srgbClr val="002060"/>
                </a:solidFill>
                <a:latin typeface="Century Gothic" panose="020B0502020202020204" pitchFamily="34" charset="0"/>
              </a:rPr>
              <a:t>Wochenende</a:t>
            </a:r>
            <a:r>
              <a:rPr lang="en-GB" dirty="0">
                <a:solidFill>
                  <a:srgbClr val="002060"/>
                </a:solidFill>
                <a:latin typeface="Century Gothic" panose="020B0502020202020204" pitchFamily="34" charset="0"/>
              </a:rPr>
              <a:t> - weekend</a:t>
            </a:r>
          </a:p>
        </p:txBody>
      </p:sp>
      <p:pic>
        <p:nvPicPr>
          <p:cNvPr id="11" name="Picture 10" descr="A boat on the water with Hallstatt in the background&#10;&#10;Description automatically generated">
            <a:extLst>
              <a:ext uri="{FF2B5EF4-FFF2-40B4-BE49-F238E27FC236}">
                <a16:creationId xmlns:a16="http://schemas.microsoft.com/office/drawing/2014/main" id="{32831E94-38BC-529C-193C-7DF6E04F05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088" y="1345287"/>
            <a:ext cx="4070808" cy="2327993"/>
          </a:xfrm>
          <a:prstGeom prst="rect">
            <a:avLst/>
          </a:prstGeom>
        </p:spPr>
      </p:pic>
      <p:pic>
        <p:nvPicPr>
          <p:cNvPr id="6" name="Picture 5">
            <a:extLst>
              <a:ext uri="{FF2B5EF4-FFF2-40B4-BE49-F238E27FC236}">
                <a16:creationId xmlns:a16="http://schemas.microsoft.com/office/drawing/2014/main" id="{FA8FB141-3AFB-00C7-8E91-E554D87BE14E}"/>
              </a:ext>
            </a:extLst>
          </p:cNvPr>
          <p:cNvPicPr>
            <a:picLocks noChangeAspect="1"/>
          </p:cNvPicPr>
          <p:nvPr/>
        </p:nvPicPr>
        <p:blipFill>
          <a:blip r:embed="rId6"/>
          <a:stretch>
            <a:fillRect/>
          </a:stretch>
        </p:blipFill>
        <p:spPr>
          <a:xfrm flipH="1">
            <a:off x="50076" y="2874523"/>
            <a:ext cx="1931935" cy="921638"/>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Graphic 97" descr="Teacher">
            <a:extLst>
              <a:ext uri="{FF2B5EF4-FFF2-40B4-BE49-F238E27FC236}">
                <a16:creationId xmlns:a16="http://schemas.microsoft.com/office/drawing/2014/main" id="{76C2CF01-C98F-4B94-9BAB-17090305818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554" y="235241"/>
            <a:ext cx="914400" cy="914400"/>
          </a:xfrm>
          <a:prstGeom prst="rect">
            <a:avLst/>
          </a:prstGeom>
        </p:spPr>
      </p:pic>
      <p:sp>
        <p:nvSpPr>
          <p:cNvPr id="100" name="Speech Bubble: Rectangle with Corners Rounded 99">
            <a:hlinkClick r:id="" action="ppaction://noaction">
              <a:snd r:embed="rId5" name="T3_W5_10.2.wav"/>
            </a:hlinkClick>
            <a:extLst>
              <a:ext uri="{FF2B5EF4-FFF2-40B4-BE49-F238E27FC236}">
                <a16:creationId xmlns:a16="http://schemas.microsoft.com/office/drawing/2014/main" id="{DE16F019-F912-4B0D-B115-8C8411E2976C}"/>
              </a:ext>
            </a:extLst>
          </p:cNvPr>
          <p:cNvSpPr/>
          <p:nvPr/>
        </p:nvSpPr>
        <p:spPr>
          <a:xfrm>
            <a:off x="883037" y="453938"/>
            <a:ext cx="8207954" cy="508740"/>
          </a:xfrm>
          <a:prstGeom prst="wedgeRoundRectCallout">
            <a:avLst>
              <a:gd name="adj1" fmla="val -54991"/>
              <a:gd name="adj2" fmla="val -758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57613" y="929051"/>
            <a:ext cx="706161" cy="39806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sp>
        <p:nvSpPr>
          <p:cNvPr id="15" name="Rectangle: Rounded Corners 14">
            <a:extLst>
              <a:ext uri="{FF2B5EF4-FFF2-40B4-BE49-F238E27FC236}">
                <a16:creationId xmlns:a16="http://schemas.microsoft.com/office/drawing/2014/main" id="{9EEDC220-2790-45FA-9898-FA0C4D05DE84}"/>
              </a:ext>
            </a:extLst>
          </p:cNvPr>
          <p:cNvSpPr/>
          <p:nvPr/>
        </p:nvSpPr>
        <p:spPr>
          <a:xfrm rot="16200000">
            <a:off x="1481037" y="257320"/>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2B7F2670-6BCA-4586-BE79-49400960C4D6}"/>
              </a:ext>
            </a:extLst>
          </p:cNvPr>
          <p:cNvSpPr/>
          <p:nvPr/>
        </p:nvSpPr>
        <p:spPr>
          <a:xfrm rot="16200000">
            <a:off x="1454396" y="589278"/>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Oval 16">
            <a:extLst>
              <a:ext uri="{FF2B5EF4-FFF2-40B4-BE49-F238E27FC236}">
                <a16:creationId xmlns:a16="http://schemas.microsoft.com/office/drawing/2014/main" id="{ED6BB17D-BB01-4E52-8822-1E64474E7E38}"/>
              </a:ext>
            </a:extLst>
          </p:cNvPr>
          <p:cNvSpPr/>
          <p:nvPr/>
        </p:nvSpPr>
        <p:spPr>
          <a:xfrm>
            <a:off x="3538249" y="1735061"/>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Speech Bubble: Rectangle with Corners Rounded 17">
            <a:extLst>
              <a:ext uri="{FF2B5EF4-FFF2-40B4-BE49-F238E27FC236}">
                <a16:creationId xmlns:a16="http://schemas.microsoft.com/office/drawing/2014/main" id="{FC25D4C6-59F2-469D-8A83-04427990B34A}"/>
              </a:ext>
            </a:extLst>
          </p:cNvPr>
          <p:cNvSpPr/>
          <p:nvPr/>
        </p:nvSpPr>
        <p:spPr>
          <a:xfrm>
            <a:off x="920672" y="1249337"/>
            <a:ext cx="2463196" cy="1200540"/>
          </a:xfrm>
          <a:prstGeom prst="wedgeRoundRectCallout">
            <a:avLst>
              <a:gd name="adj1" fmla="val 26529"/>
              <a:gd name="adj2" fmla="val 6080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CFFECA15-1662-4CED-89CD-8541D308D281}"/>
              </a:ext>
            </a:extLst>
          </p:cNvPr>
          <p:cNvSpPr txBox="1"/>
          <p:nvPr/>
        </p:nvSpPr>
        <p:spPr>
          <a:xfrm>
            <a:off x="913055" y="1267760"/>
            <a:ext cx="24987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Wir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fahren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bald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nach</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Innsbruck.</a:t>
            </a:r>
          </a:p>
        </p:txBody>
      </p:sp>
      <p:sp>
        <p:nvSpPr>
          <p:cNvPr id="20" name="TextBox 19">
            <a:hlinkClick r:id="" action="ppaction://noaction">
              <a:snd r:embed="rId6" name="T3_W5_10.3.wav"/>
            </a:hlinkClick>
            <a:extLst>
              <a:ext uri="{FF2B5EF4-FFF2-40B4-BE49-F238E27FC236}">
                <a16:creationId xmlns:a16="http://schemas.microsoft.com/office/drawing/2014/main" id="{76629107-549E-4B60-9A05-7B0B89B30765}"/>
              </a:ext>
            </a:extLst>
          </p:cNvPr>
          <p:cNvSpPr txBox="1"/>
          <p:nvPr/>
        </p:nvSpPr>
        <p:spPr>
          <a:xfrm>
            <a:off x="178512" y="1080959"/>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1</a:t>
            </a:r>
          </a:p>
        </p:txBody>
      </p:sp>
      <p:sp>
        <p:nvSpPr>
          <p:cNvPr id="21" name="TextBox 20">
            <a:extLst>
              <a:ext uri="{FF2B5EF4-FFF2-40B4-BE49-F238E27FC236}">
                <a16:creationId xmlns:a16="http://schemas.microsoft.com/office/drawing/2014/main" id="{9CD58BB9-4907-432F-9B6E-52E1D914C9D7}"/>
              </a:ext>
            </a:extLst>
          </p:cNvPr>
          <p:cNvSpPr txBox="1"/>
          <p:nvPr/>
        </p:nvSpPr>
        <p:spPr>
          <a:xfrm>
            <a:off x="3933525" y="1056254"/>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2" name="TextBox 21">
            <a:extLst>
              <a:ext uri="{FF2B5EF4-FFF2-40B4-BE49-F238E27FC236}">
                <a16:creationId xmlns:a16="http://schemas.microsoft.com/office/drawing/2014/main" id="{FACFC432-5E19-4F84-B63E-E189C50EEB68}"/>
              </a:ext>
            </a:extLst>
          </p:cNvPr>
          <p:cNvSpPr txBox="1"/>
          <p:nvPr/>
        </p:nvSpPr>
        <p:spPr>
          <a:xfrm>
            <a:off x="4455190" y="1055738"/>
            <a:ext cx="594470"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a:t>
            </a:r>
          </a:p>
        </p:txBody>
      </p:sp>
      <p:sp>
        <p:nvSpPr>
          <p:cNvPr id="24" name="TextBox 23">
            <a:extLst>
              <a:ext uri="{FF2B5EF4-FFF2-40B4-BE49-F238E27FC236}">
                <a16:creationId xmlns:a16="http://schemas.microsoft.com/office/drawing/2014/main" id="{1B4548B4-4D5C-4D2B-AF47-3AB7ED5CC829}"/>
              </a:ext>
            </a:extLst>
          </p:cNvPr>
          <p:cNvSpPr txBox="1"/>
          <p:nvPr/>
        </p:nvSpPr>
        <p:spPr>
          <a:xfrm>
            <a:off x="4455190" y="1655160"/>
            <a:ext cx="1015391"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a:t>
            </a:r>
          </a:p>
        </p:txBody>
      </p:sp>
      <p:sp>
        <p:nvSpPr>
          <p:cNvPr id="25" name="Rectangle: Rounded Corners 24">
            <a:extLst>
              <a:ext uri="{FF2B5EF4-FFF2-40B4-BE49-F238E27FC236}">
                <a16:creationId xmlns:a16="http://schemas.microsoft.com/office/drawing/2014/main" id="{5ABA9AEE-F0F5-41CE-A809-DA7D51B09546}"/>
              </a:ext>
            </a:extLst>
          </p:cNvPr>
          <p:cNvSpPr/>
          <p:nvPr/>
        </p:nvSpPr>
        <p:spPr>
          <a:xfrm rot="16200000">
            <a:off x="1447122" y="2273214"/>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68906FC0-3549-4811-96C2-D23A5FCF78AE}"/>
              </a:ext>
            </a:extLst>
          </p:cNvPr>
          <p:cNvSpPr/>
          <p:nvPr/>
        </p:nvSpPr>
        <p:spPr>
          <a:xfrm rot="16200000">
            <a:off x="1420481" y="2605172"/>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Oval 26">
            <a:extLst>
              <a:ext uri="{FF2B5EF4-FFF2-40B4-BE49-F238E27FC236}">
                <a16:creationId xmlns:a16="http://schemas.microsoft.com/office/drawing/2014/main" id="{A75C672D-5AD7-4B45-9A10-93A61B900574}"/>
              </a:ext>
            </a:extLst>
          </p:cNvPr>
          <p:cNvSpPr/>
          <p:nvPr/>
        </p:nvSpPr>
        <p:spPr>
          <a:xfrm>
            <a:off x="3504334" y="3750955"/>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Speech Bubble: Rectangle with Corners Rounded 27">
            <a:extLst>
              <a:ext uri="{FF2B5EF4-FFF2-40B4-BE49-F238E27FC236}">
                <a16:creationId xmlns:a16="http://schemas.microsoft.com/office/drawing/2014/main" id="{0C2FDF49-5E66-409F-9191-B608914861C4}"/>
              </a:ext>
            </a:extLst>
          </p:cNvPr>
          <p:cNvSpPr/>
          <p:nvPr/>
        </p:nvSpPr>
        <p:spPr>
          <a:xfrm>
            <a:off x="869542" y="3211861"/>
            <a:ext cx="2487299" cy="1323439"/>
          </a:xfrm>
          <a:prstGeom prst="wedgeRoundRectCallout">
            <a:avLst>
              <a:gd name="adj1" fmla="val 29077"/>
              <a:gd name="adj2" fmla="val 5256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708E9CED-CA58-4AB9-A28D-F66718AEBFDA}"/>
              </a:ext>
            </a:extLst>
          </p:cNvPr>
          <p:cNvSpPr txBox="1"/>
          <p:nvPr/>
        </p:nvSpPr>
        <p:spPr>
          <a:xfrm>
            <a:off x="863569" y="3204383"/>
            <a:ext cx="254818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Am Freitag </a:t>
            </a:r>
            <a:r>
              <a:rPr kumimoji="0" lang="en-GB"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fahren</a:t>
            </a:r>
            <a:r>
              <a:rPr kumimoji="0" lang="en-GB"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wir</a:t>
            </a:r>
            <a:r>
              <a:rPr kumimoji="0" lang="en-GB"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mit</a:t>
            </a:r>
            <a:r>
              <a:rPr kumimoji="0" lang="en-GB"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dem</a:t>
            </a:r>
            <a:r>
              <a:rPr kumimoji="0" lang="en-GB"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Zug. </a:t>
            </a:r>
            <a:r>
              <a:rPr lang="en-GB" dirty="0">
                <a:solidFill>
                  <a:srgbClr val="1F4E79"/>
                </a:solidFill>
                <a:latin typeface="Century Gothic" panose="020B0502020202020204" pitchFamily="34" charset="0"/>
              </a:rPr>
              <a:t>E</a:t>
            </a:r>
            <a:r>
              <a:rPr kumimoji="0" lang="en-GB"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r </a:t>
            </a:r>
            <a:r>
              <a:rPr kumimoji="0" lang="en-GB"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fährt</a:t>
            </a:r>
            <a:r>
              <a:rPr kumimoji="0" lang="en-GB"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durch</a:t>
            </a:r>
            <a:r>
              <a:rPr kumimoji="0" lang="en-GB"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die Berge </a:t>
            </a:r>
            <a:r>
              <a:rPr kumimoji="0" lang="en-GB"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nach</a:t>
            </a:r>
            <a:r>
              <a:rPr kumimoji="0" lang="en-GB"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Österreich</a:t>
            </a:r>
            <a:r>
              <a:rPr kumimoji="0" lang="en-GB"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31" name="TextBox 30">
            <a:hlinkClick r:id="" action="ppaction://noaction">
              <a:snd r:embed="rId7" name="T3_W5_10.4.wav"/>
            </a:hlinkClick>
            <a:extLst>
              <a:ext uri="{FF2B5EF4-FFF2-40B4-BE49-F238E27FC236}">
                <a16:creationId xmlns:a16="http://schemas.microsoft.com/office/drawing/2014/main" id="{821232D9-BAD1-486E-AC36-E2DD1E9885CC}"/>
              </a:ext>
            </a:extLst>
          </p:cNvPr>
          <p:cNvSpPr txBox="1"/>
          <p:nvPr/>
        </p:nvSpPr>
        <p:spPr>
          <a:xfrm>
            <a:off x="144597" y="3096853"/>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2</a:t>
            </a:r>
          </a:p>
        </p:txBody>
      </p:sp>
      <p:sp>
        <p:nvSpPr>
          <p:cNvPr id="37" name="Rectangle: Rounded Corners 36">
            <a:extLst>
              <a:ext uri="{FF2B5EF4-FFF2-40B4-BE49-F238E27FC236}">
                <a16:creationId xmlns:a16="http://schemas.microsoft.com/office/drawing/2014/main" id="{BE28DD37-D5E8-4E4C-8EEB-2F9F5E0BCC55}"/>
              </a:ext>
            </a:extLst>
          </p:cNvPr>
          <p:cNvSpPr/>
          <p:nvPr/>
        </p:nvSpPr>
        <p:spPr>
          <a:xfrm rot="16200000">
            <a:off x="7061923" y="2169645"/>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AA356C31-5657-4CE9-B3B7-EF0D30FDB7B0}"/>
              </a:ext>
            </a:extLst>
          </p:cNvPr>
          <p:cNvSpPr/>
          <p:nvPr/>
        </p:nvSpPr>
        <p:spPr>
          <a:xfrm rot="16200000">
            <a:off x="7035282" y="2501603"/>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Oval 38">
            <a:extLst>
              <a:ext uri="{FF2B5EF4-FFF2-40B4-BE49-F238E27FC236}">
                <a16:creationId xmlns:a16="http://schemas.microsoft.com/office/drawing/2014/main" id="{78FA7F6C-4C89-4C7C-AAF0-0FB93DD8BC8C}"/>
              </a:ext>
            </a:extLst>
          </p:cNvPr>
          <p:cNvSpPr/>
          <p:nvPr/>
        </p:nvSpPr>
        <p:spPr>
          <a:xfrm>
            <a:off x="9119135" y="3647386"/>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Speech Bubble: Rectangle with Corners Rounded 39">
            <a:extLst>
              <a:ext uri="{FF2B5EF4-FFF2-40B4-BE49-F238E27FC236}">
                <a16:creationId xmlns:a16="http://schemas.microsoft.com/office/drawing/2014/main" id="{94215E34-8A1F-4BB4-AD90-930DBCAA9CED}"/>
              </a:ext>
            </a:extLst>
          </p:cNvPr>
          <p:cNvSpPr/>
          <p:nvPr/>
        </p:nvSpPr>
        <p:spPr>
          <a:xfrm>
            <a:off x="6498855" y="3086697"/>
            <a:ext cx="2498702" cy="1009580"/>
          </a:xfrm>
          <a:prstGeom prst="wedgeRoundRectCallout">
            <a:avLst>
              <a:gd name="adj1" fmla="val 23123"/>
              <a:gd name="adj2" fmla="val 6170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74FD7C7F-1C0E-47E3-AA58-933C0F389B84}"/>
              </a:ext>
            </a:extLst>
          </p:cNvPr>
          <p:cNvSpPr txBox="1"/>
          <p:nvPr/>
        </p:nvSpPr>
        <p:spPr>
          <a:xfrm>
            <a:off x="6486808" y="3068359"/>
            <a:ext cx="2659998" cy="9694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Am Sonntag </a:t>
            </a:r>
            <a:r>
              <a:rPr kumimoji="0" lang="en-GB" sz="19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fahren</a:t>
            </a:r>
            <a:r>
              <a:rPr kumimoji="0" lang="en-GB" sz="19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19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wir</a:t>
            </a:r>
            <a:r>
              <a:rPr kumimoji="0" lang="en-GB" sz="19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19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zum</a:t>
            </a:r>
            <a:r>
              <a:rPr kumimoji="0" lang="en-GB" sz="19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19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Obernberger</a:t>
            </a:r>
            <a:r>
              <a:rPr kumimoji="0" lang="en-GB" sz="19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See’.</a:t>
            </a:r>
          </a:p>
        </p:txBody>
      </p:sp>
      <p:sp>
        <p:nvSpPr>
          <p:cNvPr id="47" name="Rectangle: Rounded Corners 46">
            <a:extLst>
              <a:ext uri="{FF2B5EF4-FFF2-40B4-BE49-F238E27FC236}">
                <a16:creationId xmlns:a16="http://schemas.microsoft.com/office/drawing/2014/main" id="{895FCBAE-AEAD-41BF-8514-10259C925CA5}"/>
              </a:ext>
            </a:extLst>
          </p:cNvPr>
          <p:cNvSpPr/>
          <p:nvPr/>
        </p:nvSpPr>
        <p:spPr>
          <a:xfrm rot="16200000">
            <a:off x="1449901" y="4224393"/>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8" name="Rectangle 47">
            <a:extLst>
              <a:ext uri="{FF2B5EF4-FFF2-40B4-BE49-F238E27FC236}">
                <a16:creationId xmlns:a16="http://schemas.microsoft.com/office/drawing/2014/main" id="{0A3DAEBA-5920-49A3-91B2-3223A0061B60}"/>
              </a:ext>
            </a:extLst>
          </p:cNvPr>
          <p:cNvSpPr/>
          <p:nvPr/>
        </p:nvSpPr>
        <p:spPr>
          <a:xfrm rot="16200000">
            <a:off x="1423260" y="4556351"/>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9" name="Oval 48">
            <a:extLst>
              <a:ext uri="{FF2B5EF4-FFF2-40B4-BE49-F238E27FC236}">
                <a16:creationId xmlns:a16="http://schemas.microsoft.com/office/drawing/2014/main" id="{627E31CA-32EF-43BE-AFF4-A412252CCF5D}"/>
              </a:ext>
            </a:extLst>
          </p:cNvPr>
          <p:cNvSpPr/>
          <p:nvPr/>
        </p:nvSpPr>
        <p:spPr>
          <a:xfrm>
            <a:off x="3507113" y="5702134"/>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Speech Bubble: Rectangle with Corners Rounded 49">
            <a:extLst>
              <a:ext uri="{FF2B5EF4-FFF2-40B4-BE49-F238E27FC236}">
                <a16:creationId xmlns:a16="http://schemas.microsoft.com/office/drawing/2014/main" id="{CF8D28C7-9242-4023-9F82-7DA71DD36CD3}"/>
              </a:ext>
            </a:extLst>
          </p:cNvPr>
          <p:cNvSpPr/>
          <p:nvPr/>
        </p:nvSpPr>
        <p:spPr>
          <a:xfrm>
            <a:off x="926925" y="5176516"/>
            <a:ext cx="2422462" cy="1047137"/>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51" name="TextBox 50">
            <a:extLst>
              <a:ext uri="{FF2B5EF4-FFF2-40B4-BE49-F238E27FC236}">
                <a16:creationId xmlns:a16="http://schemas.microsoft.com/office/drawing/2014/main" id="{E7711254-B2AB-461B-9000-F57453818BB6}"/>
              </a:ext>
            </a:extLst>
          </p:cNvPr>
          <p:cNvSpPr txBox="1"/>
          <p:nvPr/>
        </p:nvSpPr>
        <p:spPr>
          <a:xfrm>
            <a:off x="986951" y="5199293"/>
            <a:ext cx="239532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Um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sieben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Uhr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gehen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wir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zum</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Restaurant. </a:t>
            </a:r>
          </a:p>
        </p:txBody>
      </p:sp>
      <p:sp>
        <p:nvSpPr>
          <p:cNvPr id="52" name="TextBox 51">
            <a:hlinkClick r:id="" action="ppaction://noaction">
              <a:snd r:embed="rId8" name="T3_W5_10.5.wav"/>
            </a:hlinkClick>
            <a:extLst>
              <a:ext uri="{FF2B5EF4-FFF2-40B4-BE49-F238E27FC236}">
                <a16:creationId xmlns:a16="http://schemas.microsoft.com/office/drawing/2014/main" id="{48654096-BC00-45D3-89B8-99ECBA40136D}"/>
              </a:ext>
            </a:extLst>
          </p:cNvPr>
          <p:cNvSpPr txBox="1"/>
          <p:nvPr/>
        </p:nvSpPr>
        <p:spPr>
          <a:xfrm>
            <a:off x="147376" y="5048032"/>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3</a:t>
            </a:r>
          </a:p>
        </p:txBody>
      </p:sp>
      <p:sp>
        <p:nvSpPr>
          <p:cNvPr id="57" name="Rectangle: Rounded Corners 56">
            <a:extLst>
              <a:ext uri="{FF2B5EF4-FFF2-40B4-BE49-F238E27FC236}">
                <a16:creationId xmlns:a16="http://schemas.microsoft.com/office/drawing/2014/main" id="{2E9CDF83-31D5-4DC2-9E33-47E33FF2F18B}"/>
              </a:ext>
            </a:extLst>
          </p:cNvPr>
          <p:cNvSpPr/>
          <p:nvPr/>
        </p:nvSpPr>
        <p:spPr>
          <a:xfrm rot="16200000">
            <a:off x="7064702" y="4120824"/>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8" name="Rectangle 57">
            <a:extLst>
              <a:ext uri="{FF2B5EF4-FFF2-40B4-BE49-F238E27FC236}">
                <a16:creationId xmlns:a16="http://schemas.microsoft.com/office/drawing/2014/main" id="{86C14C37-2813-4210-B414-4D2A216CE3A3}"/>
              </a:ext>
            </a:extLst>
          </p:cNvPr>
          <p:cNvSpPr/>
          <p:nvPr/>
        </p:nvSpPr>
        <p:spPr>
          <a:xfrm rot="16200000">
            <a:off x="7038061" y="4452782"/>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9" name="Oval 58">
            <a:extLst>
              <a:ext uri="{FF2B5EF4-FFF2-40B4-BE49-F238E27FC236}">
                <a16:creationId xmlns:a16="http://schemas.microsoft.com/office/drawing/2014/main" id="{056C975A-2CED-425A-B508-65D93DB2FABF}"/>
              </a:ext>
            </a:extLst>
          </p:cNvPr>
          <p:cNvSpPr/>
          <p:nvPr/>
        </p:nvSpPr>
        <p:spPr>
          <a:xfrm>
            <a:off x="9121914" y="5598565"/>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Speech Bubble: Rectangle with Corners Rounded 59">
            <a:extLst>
              <a:ext uri="{FF2B5EF4-FFF2-40B4-BE49-F238E27FC236}">
                <a16:creationId xmlns:a16="http://schemas.microsoft.com/office/drawing/2014/main" id="{EDBA1CB1-FF4A-4A07-800E-E8F5F5CAD871}"/>
              </a:ext>
            </a:extLst>
          </p:cNvPr>
          <p:cNvSpPr/>
          <p:nvPr/>
        </p:nvSpPr>
        <p:spPr>
          <a:xfrm>
            <a:off x="6528429" y="5050622"/>
            <a:ext cx="2392549" cy="1111301"/>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61" name="TextBox 60">
            <a:extLst>
              <a:ext uri="{FF2B5EF4-FFF2-40B4-BE49-F238E27FC236}">
                <a16:creationId xmlns:a16="http://schemas.microsoft.com/office/drawing/2014/main" id="{EA906E03-8FD3-4961-8A92-3CA9D85EF565}"/>
              </a:ext>
            </a:extLst>
          </p:cNvPr>
          <p:cNvSpPr txBox="1"/>
          <p:nvPr/>
        </p:nvSpPr>
        <p:spPr>
          <a:xfrm>
            <a:off x="6558074" y="5048032"/>
            <a:ext cx="239532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Am Sonntag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fahren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wir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nach</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Hause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62" name="TextBox 61">
            <a:hlinkClick r:id="" action="ppaction://noaction">
              <a:snd r:embed="rId9" name="T3_W5_10.7.wav"/>
            </a:hlinkClick>
            <a:extLst>
              <a:ext uri="{FF2B5EF4-FFF2-40B4-BE49-F238E27FC236}">
                <a16:creationId xmlns:a16="http://schemas.microsoft.com/office/drawing/2014/main" id="{D06A5264-6A2C-431C-8F07-EAEA01BA084D}"/>
              </a:ext>
            </a:extLst>
          </p:cNvPr>
          <p:cNvSpPr txBox="1"/>
          <p:nvPr/>
        </p:nvSpPr>
        <p:spPr>
          <a:xfrm>
            <a:off x="5748179" y="2993326"/>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5</a:t>
            </a:r>
          </a:p>
        </p:txBody>
      </p:sp>
      <p:pic>
        <p:nvPicPr>
          <p:cNvPr id="67" name="Picture 66" descr="Icon&#10;&#10;Description automatically generated">
            <a:extLst>
              <a:ext uri="{FF2B5EF4-FFF2-40B4-BE49-F238E27FC236}">
                <a16:creationId xmlns:a16="http://schemas.microsoft.com/office/drawing/2014/main" id="{BC90431E-2725-42A0-AD10-D2A874C2DB5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75" name="TextBox 74">
            <a:extLst>
              <a:ext uri="{FF2B5EF4-FFF2-40B4-BE49-F238E27FC236}">
                <a16:creationId xmlns:a16="http://schemas.microsoft.com/office/drawing/2014/main" id="{2CEB819C-F736-4488-893F-539BAA686408}"/>
              </a:ext>
            </a:extLst>
          </p:cNvPr>
          <p:cNvSpPr txBox="1"/>
          <p:nvPr/>
        </p:nvSpPr>
        <p:spPr>
          <a:xfrm>
            <a:off x="4455190" y="2236075"/>
            <a:ext cx="594470"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25" name="Rectangle: Rounded Corners 124">
            <a:extLst>
              <a:ext uri="{FF2B5EF4-FFF2-40B4-BE49-F238E27FC236}">
                <a16:creationId xmlns:a16="http://schemas.microsoft.com/office/drawing/2014/main" id="{376BB9E9-F326-C1DA-54E6-46061AEDCD8E}"/>
              </a:ext>
            </a:extLst>
          </p:cNvPr>
          <p:cNvSpPr/>
          <p:nvPr/>
        </p:nvSpPr>
        <p:spPr>
          <a:xfrm rot="16200000">
            <a:off x="6953481" y="342275"/>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6" name="Rectangle 125">
            <a:extLst>
              <a:ext uri="{FF2B5EF4-FFF2-40B4-BE49-F238E27FC236}">
                <a16:creationId xmlns:a16="http://schemas.microsoft.com/office/drawing/2014/main" id="{15C2CE1F-DF9E-882C-0430-5157140C22E5}"/>
              </a:ext>
            </a:extLst>
          </p:cNvPr>
          <p:cNvSpPr/>
          <p:nvPr/>
        </p:nvSpPr>
        <p:spPr>
          <a:xfrm rot="16200000">
            <a:off x="7008620" y="685933"/>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7" name="Speech Bubble: Rectangle with Corners Rounded 126">
            <a:extLst>
              <a:ext uri="{FF2B5EF4-FFF2-40B4-BE49-F238E27FC236}">
                <a16:creationId xmlns:a16="http://schemas.microsoft.com/office/drawing/2014/main" id="{82E45E17-E125-3A06-3436-08B2C7F61E28}"/>
              </a:ext>
            </a:extLst>
          </p:cNvPr>
          <p:cNvSpPr/>
          <p:nvPr/>
        </p:nvSpPr>
        <p:spPr>
          <a:xfrm>
            <a:off x="6477273" y="1274832"/>
            <a:ext cx="2445625" cy="1128526"/>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28" name="Oval 127">
            <a:extLst>
              <a:ext uri="{FF2B5EF4-FFF2-40B4-BE49-F238E27FC236}">
                <a16:creationId xmlns:a16="http://schemas.microsoft.com/office/drawing/2014/main" id="{714067B9-5B96-0C89-62B1-DE2BD833023A}"/>
              </a:ext>
            </a:extLst>
          </p:cNvPr>
          <p:cNvSpPr/>
          <p:nvPr/>
        </p:nvSpPr>
        <p:spPr>
          <a:xfrm>
            <a:off x="9066516" y="1821685"/>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9" name="TextBox 128">
            <a:extLst>
              <a:ext uri="{FF2B5EF4-FFF2-40B4-BE49-F238E27FC236}">
                <a16:creationId xmlns:a16="http://schemas.microsoft.com/office/drawing/2014/main" id="{B08B5FA2-5501-84F0-3B60-AA63C772EF30}"/>
              </a:ext>
            </a:extLst>
          </p:cNvPr>
          <p:cNvSpPr txBox="1"/>
          <p:nvPr/>
        </p:nvSpPr>
        <p:spPr>
          <a:xfrm>
            <a:off x="6537418" y="1332800"/>
            <a:ext cx="239254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Am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Samstag</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gehen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wir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zum</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Zoo.</a:t>
            </a:r>
          </a:p>
        </p:txBody>
      </p:sp>
      <p:sp>
        <p:nvSpPr>
          <p:cNvPr id="42" name="TextBox 41">
            <a:hlinkClick r:id="" action="ppaction://noaction">
              <a:snd r:embed="rId11" name="T3_W5_10.6.wav"/>
            </a:hlinkClick>
            <a:extLst>
              <a:ext uri="{FF2B5EF4-FFF2-40B4-BE49-F238E27FC236}">
                <a16:creationId xmlns:a16="http://schemas.microsoft.com/office/drawing/2014/main" id="{284211E8-A02A-46E8-9D59-5FDAFA50B723}"/>
              </a:ext>
            </a:extLst>
          </p:cNvPr>
          <p:cNvSpPr txBox="1"/>
          <p:nvPr/>
        </p:nvSpPr>
        <p:spPr>
          <a:xfrm>
            <a:off x="5657969" y="1281014"/>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4</a:t>
            </a:r>
          </a:p>
        </p:txBody>
      </p:sp>
      <p:sp>
        <p:nvSpPr>
          <p:cNvPr id="130" name="TextBox 129">
            <a:hlinkClick r:id="" action="ppaction://noaction">
              <a:snd r:embed="rId12" name="T3_W5_10.8.wav"/>
            </a:hlinkClick>
            <a:extLst>
              <a:ext uri="{FF2B5EF4-FFF2-40B4-BE49-F238E27FC236}">
                <a16:creationId xmlns:a16="http://schemas.microsoft.com/office/drawing/2014/main" id="{D1DA55D0-69A0-EB8D-DCB8-FD2F84967AEE}"/>
              </a:ext>
            </a:extLst>
          </p:cNvPr>
          <p:cNvSpPr txBox="1"/>
          <p:nvPr/>
        </p:nvSpPr>
        <p:spPr>
          <a:xfrm>
            <a:off x="5761348" y="5199293"/>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6</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43" name="CustomShape 7">
            <a:hlinkClick r:id="" action="ppaction://noaction">
              <a:snd r:embed="rId5" name="T3_W5_10.2.wav"/>
            </a:hlinkClick>
            <a:extLst>
              <a:ext uri="{FF2B5EF4-FFF2-40B4-BE49-F238E27FC236}">
                <a16:creationId xmlns:a16="http://schemas.microsoft.com/office/drawing/2014/main" id="{1273201B-79EE-9100-987A-65B4F4F40E31}"/>
              </a:ext>
            </a:extLst>
          </p:cNvPr>
          <p:cNvSpPr/>
          <p:nvPr/>
        </p:nvSpPr>
        <p:spPr>
          <a:xfrm>
            <a:off x="830846" y="453938"/>
            <a:ext cx="9114984" cy="61284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Lies die SMS. Was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heißen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nach</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und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zu</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5" name="TextBox 104">
            <a:extLst>
              <a:ext uri="{FF2B5EF4-FFF2-40B4-BE49-F238E27FC236}">
                <a16:creationId xmlns:a16="http://schemas.microsoft.com/office/drawing/2014/main" id="{03B57471-719F-40FF-844E-9A36A9ABFCB3}"/>
              </a:ext>
            </a:extLst>
          </p:cNvPr>
          <p:cNvSpPr txBox="1"/>
          <p:nvPr/>
        </p:nvSpPr>
        <p:spPr>
          <a:xfrm>
            <a:off x="3933525" y="1664935"/>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44" name="TextBox 143">
            <a:extLst>
              <a:ext uri="{FF2B5EF4-FFF2-40B4-BE49-F238E27FC236}">
                <a16:creationId xmlns:a16="http://schemas.microsoft.com/office/drawing/2014/main" id="{DB344F38-3DBB-4332-BD76-23CD92ABC8C3}"/>
              </a:ext>
            </a:extLst>
          </p:cNvPr>
          <p:cNvSpPr txBox="1"/>
          <p:nvPr/>
        </p:nvSpPr>
        <p:spPr>
          <a:xfrm>
            <a:off x="3933525" y="2238002"/>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68" name="Picture 67" descr="Shape, arrow&#10;&#10;Description automatically generated">
            <a:extLst>
              <a:ext uri="{FF2B5EF4-FFF2-40B4-BE49-F238E27FC236}">
                <a16:creationId xmlns:a16="http://schemas.microsoft.com/office/drawing/2014/main" id="{88EFA66D-9D39-43F3-B02E-B453E1ABB447}"/>
              </a:ext>
            </a:extLst>
          </p:cNvPr>
          <p:cNvPicPr>
            <a:picLocks noChangeAspect="1"/>
          </p:cNvPicPr>
          <p:nvPr/>
        </p:nvPicPr>
        <p:blipFill>
          <a:blip r:embed="rId13"/>
          <a:stretch>
            <a:fillRect/>
          </a:stretch>
        </p:blipFill>
        <p:spPr>
          <a:xfrm>
            <a:off x="4000203" y="860655"/>
            <a:ext cx="546339" cy="506217"/>
          </a:xfrm>
          <a:prstGeom prst="rect">
            <a:avLst/>
          </a:prstGeom>
        </p:spPr>
      </p:pic>
      <p:sp>
        <p:nvSpPr>
          <p:cNvPr id="145" name="TextBox 144">
            <a:extLst>
              <a:ext uri="{FF2B5EF4-FFF2-40B4-BE49-F238E27FC236}">
                <a16:creationId xmlns:a16="http://schemas.microsoft.com/office/drawing/2014/main" id="{AC7CA24D-EBEC-4697-959F-71EF64E74EDF}"/>
              </a:ext>
            </a:extLst>
          </p:cNvPr>
          <p:cNvSpPr txBox="1"/>
          <p:nvPr/>
        </p:nvSpPr>
        <p:spPr>
          <a:xfrm>
            <a:off x="3933525" y="3058811"/>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46" name="TextBox 145">
            <a:extLst>
              <a:ext uri="{FF2B5EF4-FFF2-40B4-BE49-F238E27FC236}">
                <a16:creationId xmlns:a16="http://schemas.microsoft.com/office/drawing/2014/main" id="{A44C05BC-4F8C-4657-8AB0-6DE8EA23DF7C}"/>
              </a:ext>
            </a:extLst>
          </p:cNvPr>
          <p:cNvSpPr txBox="1"/>
          <p:nvPr/>
        </p:nvSpPr>
        <p:spPr>
          <a:xfrm>
            <a:off x="4455190" y="3058295"/>
            <a:ext cx="594470"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a:t>
            </a:r>
          </a:p>
        </p:txBody>
      </p:sp>
      <p:sp>
        <p:nvSpPr>
          <p:cNvPr id="147" name="TextBox 146">
            <a:extLst>
              <a:ext uri="{FF2B5EF4-FFF2-40B4-BE49-F238E27FC236}">
                <a16:creationId xmlns:a16="http://schemas.microsoft.com/office/drawing/2014/main" id="{0BB554F1-3B8E-48B9-9CDB-9802BCCA130E}"/>
              </a:ext>
            </a:extLst>
          </p:cNvPr>
          <p:cNvSpPr txBox="1"/>
          <p:nvPr/>
        </p:nvSpPr>
        <p:spPr>
          <a:xfrm>
            <a:off x="4455190" y="3650843"/>
            <a:ext cx="1015391"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a:t>
            </a:r>
          </a:p>
        </p:txBody>
      </p:sp>
      <p:sp>
        <p:nvSpPr>
          <p:cNvPr id="149" name="TextBox 148">
            <a:extLst>
              <a:ext uri="{FF2B5EF4-FFF2-40B4-BE49-F238E27FC236}">
                <a16:creationId xmlns:a16="http://schemas.microsoft.com/office/drawing/2014/main" id="{22EDD711-AFCE-4C75-8999-20008672A885}"/>
              </a:ext>
            </a:extLst>
          </p:cNvPr>
          <p:cNvSpPr txBox="1"/>
          <p:nvPr/>
        </p:nvSpPr>
        <p:spPr>
          <a:xfrm>
            <a:off x="4455190" y="4223551"/>
            <a:ext cx="644956"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50" name="TextBox 149">
            <a:extLst>
              <a:ext uri="{FF2B5EF4-FFF2-40B4-BE49-F238E27FC236}">
                <a16:creationId xmlns:a16="http://schemas.microsoft.com/office/drawing/2014/main" id="{E95BCED4-E8FF-4BE5-AABB-A3AED19F1CC5}"/>
              </a:ext>
            </a:extLst>
          </p:cNvPr>
          <p:cNvSpPr txBox="1"/>
          <p:nvPr/>
        </p:nvSpPr>
        <p:spPr>
          <a:xfrm>
            <a:off x="3933525" y="3660618"/>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52" name="TextBox 151">
            <a:extLst>
              <a:ext uri="{FF2B5EF4-FFF2-40B4-BE49-F238E27FC236}">
                <a16:creationId xmlns:a16="http://schemas.microsoft.com/office/drawing/2014/main" id="{FFFB763C-CEDB-4798-9678-6D4623CB9962}"/>
              </a:ext>
            </a:extLst>
          </p:cNvPr>
          <p:cNvSpPr txBox="1"/>
          <p:nvPr/>
        </p:nvSpPr>
        <p:spPr>
          <a:xfrm>
            <a:off x="3933525" y="4225987"/>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53" name="TextBox 152">
            <a:extLst>
              <a:ext uri="{FF2B5EF4-FFF2-40B4-BE49-F238E27FC236}">
                <a16:creationId xmlns:a16="http://schemas.microsoft.com/office/drawing/2014/main" id="{A29AAC59-6852-40A8-AA61-EC071FC0B923}"/>
              </a:ext>
            </a:extLst>
          </p:cNvPr>
          <p:cNvSpPr txBox="1"/>
          <p:nvPr/>
        </p:nvSpPr>
        <p:spPr>
          <a:xfrm>
            <a:off x="3933525" y="5011054"/>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54" name="TextBox 153">
            <a:extLst>
              <a:ext uri="{FF2B5EF4-FFF2-40B4-BE49-F238E27FC236}">
                <a16:creationId xmlns:a16="http://schemas.microsoft.com/office/drawing/2014/main" id="{010651C0-9413-4714-B207-555F42D2352C}"/>
              </a:ext>
            </a:extLst>
          </p:cNvPr>
          <p:cNvSpPr txBox="1"/>
          <p:nvPr/>
        </p:nvSpPr>
        <p:spPr>
          <a:xfrm>
            <a:off x="4455190" y="5010538"/>
            <a:ext cx="594470"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a:t>
            </a:r>
          </a:p>
        </p:txBody>
      </p:sp>
      <p:sp>
        <p:nvSpPr>
          <p:cNvPr id="155" name="TextBox 154">
            <a:extLst>
              <a:ext uri="{FF2B5EF4-FFF2-40B4-BE49-F238E27FC236}">
                <a16:creationId xmlns:a16="http://schemas.microsoft.com/office/drawing/2014/main" id="{AB64D381-E74B-46E6-8815-136EAC13FD2E}"/>
              </a:ext>
            </a:extLst>
          </p:cNvPr>
          <p:cNvSpPr txBox="1"/>
          <p:nvPr/>
        </p:nvSpPr>
        <p:spPr>
          <a:xfrm>
            <a:off x="4455190" y="5596215"/>
            <a:ext cx="1024642"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a:t>
            </a:r>
          </a:p>
        </p:txBody>
      </p:sp>
      <p:sp>
        <p:nvSpPr>
          <p:cNvPr id="157" name="TextBox 156">
            <a:extLst>
              <a:ext uri="{FF2B5EF4-FFF2-40B4-BE49-F238E27FC236}">
                <a16:creationId xmlns:a16="http://schemas.microsoft.com/office/drawing/2014/main" id="{B1327E69-53E3-492C-92DE-111A6CFC201E}"/>
              </a:ext>
            </a:extLst>
          </p:cNvPr>
          <p:cNvSpPr txBox="1"/>
          <p:nvPr/>
        </p:nvSpPr>
        <p:spPr>
          <a:xfrm>
            <a:off x="4455190" y="6185536"/>
            <a:ext cx="594470"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58" name="TextBox 157">
            <a:extLst>
              <a:ext uri="{FF2B5EF4-FFF2-40B4-BE49-F238E27FC236}">
                <a16:creationId xmlns:a16="http://schemas.microsoft.com/office/drawing/2014/main" id="{7E20FBCD-AFF4-4493-934F-0554D032225F}"/>
              </a:ext>
            </a:extLst>
          </p:cNvPr>
          <p:cNvSpPr txBox="1"/>
          <p:nvPr/>
        </p:nvSpPr>
        <p:spPr>
          <a:xfrm>
            <a:off x="3933525" y="5605990"/>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60" name="TextBox 159">
            <a:extLst>
              <a:ext uri="{FF2B5EF4-FFF2-40B4-BE49-F238E27FC236}">
                <a16:creationId xmlns:a16="http://schemas.microsoft.com/office/drawing/2014/main" id="{FC9D2017-8AD3-4165-AC38-20AC5B1BEBBE}"/>
              </a:ext>
            </a:extLst>
          </p:cNvPr>
          <p:cNvSpPr txBox="1"/>
          <p:nvPr/>
        </p:nvSpPr>
        <p:spPr>
          <a:xfrm>
            <a:off x="3933525" y="6187463"/>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61" name="TextBox 160">
            <a:extLst>
              <a:ext uri="{FF2B5EF4-FFF2-40B4-BE49-F238E27FC236}">
                <a16:creationId xmlns:a16="http://schemas.microsoft.com/office/drawing/2014/main" id="{D257C93F-7E65-44D1-8994-26FC740595C9}"/>
              </a:ext>
            </a:extLst>
          </p:cNvPr>
          <p:cNvSpPr txBox="1"/>
          <p:nvPr/>
        </p:nvSpPr>
        <p:spPr>
          <a:xfrm>
            <a:off x="9518245" y="1141536"/>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62" name="TextBox 161">
            <a:extLst>
              <a:ext uri="{FF2B5EF4-FFF2-40B4-BE49-F238E27FC236}">
                <a16:creationId xmlns:a16="http://schemas.microsoft.com/office/drawing/2014/main" id="{414C6E31-897F-4F3F-A874-020B681EEE34}"/>
              </a:ext>
            </a:extLst>
          </p:cNvPr>
          <p:cNvSpPr txBox="1"/>
          <p:nvPr/>
        </p:nvSpPr>
        <p:spPr>
          <a:xfrm>
            <a:off x="10068441" y="1141020"/>
            <a:ext cx="594470"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a:t>
            </a:r>
          </a:p>
        </p:txBody>
      </p:sp>
      <p:sp>
        <p:nvSpPr>
          <p:cNvPr id="163" name="TextBox 162">
            <a:extLst>
              <a:ext uri="{FF2B5EF4-FFF2-40B4-BE49-F238E27FC236}">
                <a16:creationId xmlns:a16="http://schemas.microsoft.com/office/drawing/2014/main" id="{87C23154-7CB9-4152-912B-CBB96A4FD3FC}"/>
              </a:ext>
            </a:extLst>
          </p:cNvPr>
          <p:cNvSpPr txBox="1"/>
          <p:nvPr/>
        </p:nvSpPr>
        <p:spPr>
          <a:xfrm>
            <a:off x="10068441" y="1733567"/>
            <a:ext cx="1127858"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 </a:t>
            </a:r>
          </a:p>
        </p:txBody>
      </p:sp>
      <p:sp>
        <p:nvSpPr>
          <p:cNvPr id="165" name="TextBox 164">
            <a:extLst>
              <a:ext uri="{FF2B5EF4-FFF2-40B4-BE49-F238E27FC236}">
                <a16:creationId xmlns:a16="http://schemas.microsoft.com/office/drawing/2014/main" id="{57F18D78-11C8-418F-9405-BEBBDADD1B32}"/>
              </a:ext>
            </a:extLst>
          </p:cNvPr>
          <p:cNvSpPr txBox="1"/>
          <p:nvPr/>
        </p:nvSpPr>
        <p:spPr>
          <a:xfrm>
            <a:off x="10068441" y="2293032"/>
            <a:ext cx="628693"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66" name="TextBox 165">
            <a:extLst>
              <a:ext uri="{FF2B5EF4-FFF2-40B4-BE49-F238E27FC236}">
                <a16:creationId xmlns:a16="http://schemas.microsoft.com/office/drawing/2014/main" id="{29770E3A-2E68-43F7-8D30-B2B8D9286C74}"/>
              </a:ext>
            </a:extLst>
          </p:cNvPr>
          <p:cNvSpPr txBox="1"/>
          <p:nvPr/>
        </p:nvSpPr>
        <p:spPr>
          <a:xfrm>
            <a:off x="9518245" y="1743342"/>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68" name="TextBox 167">
            <a:extLst>
              <a:ext uri="{FF2B5EF4-FFF2-40B4-BE49-F238E27FC236}">
                <a16:creationId xmlns:a16="http://schemas.microsoft.com/office/drawing/2014/main" id="{A77F415C-484B-412D-99FB-BFFDA7C347CC}"/>
              </a:ext>
            </a:extLst>
          </p:cNvPr>
          <p:cNvSpPr txBox="1"/>
          <p:nvPr/>
        </p:nvSpPr>
        <p:spPr>
          <a:xfrm>
            <a:off x="9518245" y="2294959"/>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69" name="TextBox 168">
            <a:extLst>
              <a:ext uri="{FF2B5EF4-FFF2-40B4-BE49-F238E27FC236}">
                <a16:creationId xmlns:a16="http://schemas.microsoft.com/office/drawing/2014/main" id="{1F2A9D71-1665-474A-84B7-D75E607502C1}"/>
              </a:ext>
            </a:extLst>
          </p:cNvPr>
          <p:cNvSpPr txBox="1"/>
          <p:nvPr/>
        </p:nvSpPr>
        <p:spPr>
          <a:xfrm>
            <a:off x="9518245" y="2963404"/>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70" name="TextBox 169">
            <a:extLst>
              <a:ext uri="{FF2B5EF4-FFF2-40B4-BE49-F238E27FC236}">
                <a16:creationId xmlns:a16="http://schemas.microsoft.com/office/drawing/2014/main" id="{8C22F1BB-07D8-4A01-9121-5DD8A2E7ABAC}"/>
              </a:ext>
            </a:extLst>
          </p:cNvPr>
          <p:cNvSpPr txBox="1"/>
          <p:nvPr/>
        </p:nvSpPr>
        <p:spPr>
          <a:xfrm>
            <a:off x="10068441" y="2962888"/>
            <a:ext cx="594470"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panose="020B0502020202020204" pitchFamily="34" charset="0"/>
              </a:rPr>
              <a:t>to</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1" name="TextBox 170">
            <a:extLst>
              <a:ext uri="{FF2B5EF4-FFF2-40B4-BE49-F238E27FC236}">
                <a16:creationId xmlns:a16="http://schemas.microsoft.com/office/drawing/2014/main" id="{0E29E370-496B-4E14-A8EB-10A3DFEB520C}"/>
              </a:ext>
            </a:extLst>
          </p:cNvPr>
          <p:cNvSpPr txBox="1"/>
          <p:nvPr/>
        </p:nvSpPr>
        <p:spPr>
          <a:xfrm>
            <a:off x="10068441" y="3541685"/>
            <a:ext cx="1080445"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a:t>
            </a:r>
          </a:p>
        </p:txBody>
      </p:sp>
      <p:sp>
        <p:nvSpPr>
          <p:cNvPr id="173" name="TextBox 172">
            <a:extLst>
              <a:ext uri="{FF2B5EF4-FFF2-40B4-BE49-F238E27FC236}">
                <a16:creationId xmlns:a16="http://schemas.microsoft.com/office/drawing/2014/main" id="{10459A4A-AA2A-4F70-983D-D334CC815A43}"/>
              </a:ext>
            </a:extLst>
          </p:cNvPr>
          <p:cNvSpPr txBox="1"/>
          <p:nvPr/>
        </p:nvSpPr>
        <p:spPr>
          <a:xfrm>
            <a:off x="10068441" y="4114900"/>
            <a:ext cx="617248"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74" name="TextBox 173">
            <a:extLst>
              <a:ext uri="{FF2B5EF4-FFF2-40B4-BE49-F238E27FC236}">
                <a16:creationId xmlns:a16="http://schemas.microsoft.com/office/drawing/2014/main" id="{8A858718-BC36-4658-AFEC-A83C0E19310F}"/>
              </a:ext>
            </a:extLst>
          </p:cNvPr>
          <p:cNvSpPr txBox="1"/>
          <p:nvPr/>
        </p:nvSpPr>
        <p:spPr>
          <a:xfrm>
            <a:off x="9518245" y="3551460"/>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76" name="TextBox 175">
            <a:extLst>
              <a:ext uri="{FF2B5EF4-FFF2-40B4-BE49-F238E27FC236}">
                <a16:creationId xmlns:a16="http://schemas.microsoft.com/office/drawing/2014/main" id="{16FFC2E9-FBAD-45BC-8DAA-51CEDC89D74B}"/>
              </a:ext>
            </a:extLst>
          </p:cNvPr>
          <p:cNvSpPr txBox="1"/>
          <p:nvPr/>
        </p:nvSpPr>
        <p:spPr>
          <a:xfrm>
            <a:off x="9518245" y="4116827"/>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77" name="TextBox 176">
            <a:extLst>
              <a:ext uri="{FF2B5EF4-FFF2-40B4-BE49-F238E27FC236}">
                <a16:creationId xmlns:a16="http://schemas.microsoft.com/office/drawing/2014/main" id="{3B41176F-8413-4CF7-BF4E-8657881C62F8}"/>
              </a:ext>
            </a:extLst>
          </p:cNvPr>
          <p:cNvSpPr txBox="1"/>
          <p:nvPr/>
        </p:nvSpPr>
        <p:spPr>
          <a:xfrm>
            <a:off x="9518245" y="4912133"/>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78" name="TextBox 177">
            <a:extLst>
              <a:ext uri="{FF2B5EF4-FFF2-40B4-BE49-F238E27FC236}">
                <a16:creationId xmlns:a16="http://schemas.microsoft.com/office/drawing/2014/main" id="{4FDD2799-C7DD-4FF0-BF93-81575F07E733}"/>
              </a:ext>
            </a:extLst>
          </p:cNvPr>
          <p:cNvSpPr txBox="1"/>
          <p:nvPr/>
        </p:nvSpPr>
        <p:spPr>
          <a:xfrm>
            <a:off x="10068441" y="4911617"/>
            <a:ext cx="594470"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panose="020B0502020202020204" pitchFamily="34" charset="0"/>
              </a:rPr>
              <a:t>to</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9" name="TextBox 178">
            <a:extLst>
              <a:ext uri="{FF2B5EF4-FFF2-40B4-BE49-F238E27FC236}">
                <a16:creationId xmlns:a16="http://schemas.microsoft.com/office/drawing/2014/main" id="{99EF8586-D351-4A4F-AE80-D02CC6C94C57}"/>
              </a:ext>
            </a:extLst>
          </p:cNvPr>
          <p:cNvSpPr txBox="1"/>
          <p:nvPr/>
        </p:nvSpPr>
        <p:spPr>
          <a:xfrm>
            <a:off x="10068441" y="5490421"/>
            <a:ext cx="1080445"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a:t>
            </a:r>
          </a:p>
        </p:txBody>
      </p:sp>
      <p:sp>
        <p:nvSpPr>
          <p:cNvPr id="181" name="TextBox 180">
            <a:extLst>
              <a:ext uri="{FF2B5EF4-FFF2-40B4-BE49-F238E27FC236}">
                <a16:creationId xmlns:a16="http://schemas.microsoft.com/office/drawing/2014/main" id="{F3FD4072-7386-475C-B86F-93BA91060F49}"/>
              </a:ext>
            </a:extLst>
          </p:cNvPr>
          <p:cNvSpPr txBox="1"/>
          <p:nvPr/>
        </p:nvSpPr>
        <p:spPr>
          <a:xfrm>
            <a:off x="10068441" y="6079741"/>
            <a:ext cx="613539"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82" name="TextBox 181">
            <a:extLst>
              <a:ext uri="{FF2B5EF4-FFF2-40B4-BE49-F238E27FC236}">
                <a16:creationId xmlns:a16="http://schemas.microsoft.com/office/drawing/2014/main" id="{27430B71-3E8F-4949-BFC0-AD8CB0A27743}"/>
              </a:ext>
            </a:extLst>
          </p:cNvPr>
          <p:cNvSpPr txBox="1"/>
          <p:nvPr/>
        </p:nvSpPr>
        <p:spPr>
          <a:xfrm>
            <a:off x="9518245" y="5500196"/>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84" name="TextBox 183">
            <a:extLst>
              <a:ext uri="{FF2B5EF4-FFF2-40B4-BE49-F238E27FC236}">
                <a16:creationId xmlns:a16="http://schemas.microsoft.com/office/drawing/2014/main" id="{B3016FF6-3C72-44E1-80A4-13295414C642}"/>
              </a:ext>
            </a:extLst>
          </p:cNvPr>
          <p:cNvSpPr txBox="1"/>
          <p:nvPr/>
        </p:nvSpPr>
        <p:spPr>
          <a:xfrm>
            <a:off x="9518245" y="6081668"/>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120" name="Picture 119" descr="Shape, arrow&#10;&#10;Description automatically generated">
            <a:extLst>
              <a:ext uri="{FF2B5EF4-FFF2-40B4-BE49-F238E27FC236}">
                <a16:creationId xmlns:a16="http://schemas.microsoft.com/office/drawing/2014/main" id="{FAEDFC87-A6E0-F798-F85E-55D4DFB9C0A3}"/>
              </a:ext>
            </a:extLst>
          </p:cNvPr>
          <p:cNvPicPr>
            <a:picLocks noChangeAspect="1"/>
          </p:cNvPicPr>
          <p:nvPr/>
        </p:nvPicPr>
        <p:blipFill>
          <a:blip r:embed="rId13"/>
          <a:stretch>
            <a:fillRect/>
          </a:stretch>
        </p:blipFill>
        <p:spPr>
          <a:xfrm>
            <a:off x="9597946" y="1596974"/>
            <a:ext cx="546339" cy="506217"/>
          </a:xfrm>
          <a:prstGeom prst="rect">
            <a:avLst/>
          </a:prstGeom>
        </p:spPr>
      </p:pic>
      <p:pic>
        <p:nvPicPr>
          <p:cNvPr id="99" name="Picture 98" descr="Shape, arrow&#10;&#10;Description automatically generated">
            <a:extLst>
              <a:ext uri="{FF2B5EF4-FFF2-40B4-BE49-F238E27FC236}">
                <a16:creationId xmlns:a16="http://schemas.microsoft.com/office/drawing/2014/main" id="{FEE8A6F1-060D-161D-B8A5-5446F87B5A27}"/>
              </a:ext>
            </a:extLst>
          </p:cNvPr>
          <p:cNvPicPr>
            <a:picLocks noChangeAspect="1"/>
          </p:cNvPicPr>
          <p:nvPr/>
        </p:nvPicPr>
        <p:blipFill>
          <a:blip r:embed="rId13"/>
          <a:stretch>
            <a:fillRect/>
          </a:stretch>
        </p:blipFill>
        <p:spPr>
          <a:xfrm>
            <a:off x="9587514" y="3383549"/>
            <a:ext cx="546339" cy="506217"/>
          </a:xfrm>
          <a:prstGeom prst="rect">
            <a:avLst/>
          </a:prstGeom>
        </p:spPr>
      </p:pic>
      <p:pic>
        <p:nvPicPr>
          <p:cNvPr id="109" name="Picture 108" descr="Shape, arrow&#10;&#10;Description automatically generated">
            <a:extLst>
              <a:ext uri="{FF2B5EF4-FFF2-40B4-BE49-F238E27FC236}">
                <a16:creationId xmlns:a16="http://schemas.microsoft.com/office/drawing/2014/main" id="{E795B97C-814C-4E93-6FDF-EB95F03621F3}"/>
              </a:ext>
            </a:extLst>
          </p:cNvPr>
          <p:cNvPicPr>
            <a:picLocks noChangeAspect="1"/>
          </p:cNvPicPr>
          <p:nvPr/>
        </p:nvPicPr>
        <p:blipFill>
          <a:blip r:embed="rId13"/>
          <a:stretch>
            <a:fillRect/>
          </a:stretch>
        </p:blipFill>
        <p:spPr>
          <a:xfrm>
            <a:off x="9620190" y="5919796"/>
            <a:ext cx="546339" cy="506217"/>
          </a:xfrm>
          <a:prstGeom prst="rect">
            <a:avLst/>
          </a:prstGeom>
        </p:spPr>
      </p:pic>
      <p:pic>
        <p:nvPicPr>
          <p:cNvPr id="138" name="Picture 137" descr="Shape, arrow&#10;&#10;Description automatically generated">
            <a:extLst>
              <a:ext uri="{FF2B5EF4-FFF2-40B4-BE49-F238E27FC236}">
                <a16:creationId xmlns:a16="http://schemas.microsoft.com/office/drawing/2014/main" id="{09887A8F-319B-D26C-6134-5F10E2EC95DE}"/>
              </a:ext>
            </a:extLst>
          </p:cNvPr>
          <p:cNvPicPr>
            <a:picLocks noChangeAspect="1"/>
          </p:cNvPicPr>
          <p:nvPr/>
        </p:nvPicPr>
        <p:blipFill>
          <a:blip r:embed="rId13"/>
          <a:stretch>
            <a:fillRect/>
          </a:stretch>
        </p:blipFill>
        <p:spPr>
          <a:xfrm>
            <a:off x="4006509" y="5440353"/>
            <a:ext cx="546339" cy="506217"/>
          </a:xfrm>
          <a:prstGeom prst="rect">
            <a:avLst/>
          </a:prstGeom>
        </p:spPr>
      </p:pic>
      <p:pic>
        <p:nvPicPr>
          <p:cNvPr id="13" name="Picture 12" descr="Shape, arrow&#10;&#10;Description automatically generated">
            <a:extLst>
              <a:ext uri="{FF2B5EF4-FFF2-40B4-BE49-F238E27FC236}">
                <a16:creationId xmlns:a16="http://schemas.microsoft.com/office/drawing/2014/main" id="{19CA9B6E-5E6E-DFE4-DA6D-3DAE76672A50}"/>
              </a:ext>
            </a:extLst>
          </p:cNvPr>
          <p:cNvPicPr>
            <a:picLocks noChangeAspect="1"/>
          </p:cNvPicPr>
          <p:nvPr/>
        </p:nvPicPr>
        <p:blipFill>
          <a:blip r:embed="rId13"/>
          <a:stretch>
            <a:fillRect/>
          </a:stretch>
        </p:blipFill>
        <p:spPr>
          <a:xfrm>
            <a:off x="3990712" y="2909076"/>
            <a:ext cx="546339" cy="506217"/>
          </a:xfrm>
          <a:prstGeom prst="rect">
            <a:avLst/>
          </a:prstGeom>
        </p:spPr>
      </p:pic>
      <p:sp>
        <p:nvSpPr>
          <p:cNvPr id="4" name="CustomShape 6">
            <a:hlinkClick r:id="" action="ppaction://noaction">
              <a:snd r:embed="rId14" name="T3_W5_10.1.wav"/>
            </a:hlinkClick>
            <a:extLst>
              <a:ext uri="{FF2B5EF4-FFF2-40B4-BE49-F238E27FC236}">
                <a16:creationId xmlns:a16="http://schemas.microsoft.com/office/drawing/2014/main" id="{DDDC44DE-6439-DAB2-3DE7-9F2C1A333ACB}"/>
              </a:ext>
            </a:extLst>
          </p:cNvPr>
          <p:cNvSpPr/>
          <p:nvPr/>
        </p:nvSpPr>
        <p:spPr>
          <a:xfrm>
            <a:off x="60091" y="-7443"/>
            <a:ext cx="11194482"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Leon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kommt</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auch</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Lias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und Ronja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Leon und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erzählen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die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Pläne</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04" name="Rounded Rectangular Callout 66">
            <a:extLst>
              <a:ext uri="{FF2B5EF4-FFF2-40B4-BE49-F238E27FC236}">
                <a16:creationId xmlns:a16="http://schemas.microsoft.com/office/drawing/2014/main" id="{E006CE08-3A06-42A6-B391-228234F809BC}"/>
              </a:ext>
            </a:extLst>
          </p:cNvPr>
          <p:cNvSpPr/>
          <p:nvPr/>
        </p:nvSpPr>
        <p:spPr>
          <a:xfrm>
            <a:off x="3422004" y="2109329"/>
            <a:ext cx="3262757" cy="1975048"/>
          </a:xfrm>
          <a:prstGeom prst="wedgeRoundRectCallout">
            <a:avLst>
              <a:gd name="adj1" fmla="val -65584"/>
              <a:gd name="adj2" fmla="val -27695"/>
              <a:gd name="adj3" fmla="val 16667"/>
            </a:avLst>
          </a:prstGeom>
          <a:solidFill>
            <a:srgbClr val="002060"/>
          </a:solidFill>
          <a:ln w="12700" cap="flat" cmpd="sng" algn="ctr">
            <a:solidFill>
              <a:srgbClr val="DAA52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br>
              <a:rPr kumimoji="0" lang="en-GB" sz="2000" b="0" i="1" u="none" strike="noStrike" kern="0" cap="none" spc="0" normalizeH="0" baseline="0" noProof="0" dirty="0">
                <a:ln>
                  <a:noFill/>
                </a:ln>
                <a:solidFill>
                  <a:prstClr val="white"/>
                </a:solidFill>
                <a:effectLst/>
                <a:uLnTx/>
                <a:uFillTx/>
                <a:latin typeface="Century Gothic" panose="020F0302020204030204"/>
                <a:ea typeface="+mn-ea"/>
                <a:cs typeface="+mn-cs"/>
              </a:rPr>
            </a:br>
            <a:endParaRPr kumimoji="0" lang="en-GB" sz="2000" b="0" i="1"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06" name="TextBox 105">
            <a:extLst>
              <a:ext uri="{FF2B5EF4-FFF2-40B4-BE49-F238E27FC236}">
                <a16:creationId xmlns:a16="http://schemas.microsoft.com/office/drawing/2014/main" id="{F9C430C6-DBFD-411F-B2B7-A98EED655F1F}"/>
              </a:ext>
            </a:extLst>
          </p:cNvPr>
          <p:cNvSpPr txBox="1"/>
          <p:nvPr/>
        </p:nvSpPr>
        <p:spPr>
          <a:xfrm>
            <a:off x="3523153" y="2095454"/>
            <a:ext cx="3050082" cy="1938992"/>
          </a:xfrm>
          <a:prstGeom prst="rect">
            <a:avLst/>
          </a:prstGeom>
          <a:noFill/>
        </p:spPr>
        <p:txBody>
          <a:bodyPr wrap="square" rtlCol="0">
            <a:spAutoFit/>
          </a:bodyPr>
          <a:lstStyle/>
          <a:p>
            <a:r>
              <a:rPr lang="en-GB" sz="2400" dirty="0">
                <a:solidFill>
                  <a:schemeClr val="bg1"/>
                </a:solidFill>
              </a:rPr>
              <a:t>In German we use future time phrases with the present to say what </a:t>
            </a:r>
            <a:r>
              <a:rPr lang="en-GB" sz="2400" b="1" dirty="0">
                <a:solidFill>
                  <a:schemeClr val="bg1"/>
                </a:solidFill>
              </a:rPr>
              <a:t>we are doing </a:t>
            </a:r>
            <a:r>
              <a:rPr lang="en-GB" sz="2400" dirty="0">
                <a:solidFill>
                  <a:schemeClr val="bg1"/>
                </a:solidFill>
              </a:rPr>
              <a:t>in the future.</a:t>
            </a:r>
          </a:p>
        </p:txBody>
      </p:sp>
      <p:pic>
        <p:nvPicPr>
          <p:cNvPr id="7" name="Picture 6" descr="A cartoon of a person&#10;&#10;Description automatically generated">
            <a:extLst>
              <a:ext uri="{FF2B5EF4-FFF2-40B4-BE49-F238E27FC236}">
                <a16:creationId xmlns:a16="http://schemas.microsoft.com/office/drawing/2014/main" id="{30CA4051-4F25-54F4-7D8E-DFD53CB4B606}"/>
              </a:ext>
            </a:extLst>
          </p:cNvPr>
          <p:cNvPicPr>
            <a:picLocks noChangeAspect="1"/>
          </p:cNvPicPr>
          <p:nvPr/>
        </p:nvPicPr>
        <p:blipFill rotWithShape="1">
          <a:blip r:embed="rId15">
            <a:extLst>
              <a:ext uri="{28A0092B-C50C-407E-A947-70E740481C1C}">
                <a14:useLocalDpi xmlns:a14="http://schemas.microsoft.com/office/drawing/2010/main" val="0"/>
              </a:ext>
            </a:extLst>
          </a:blip>
          <a:srcRect t="5363" b="57209"/>
          <a:stretch/>
        </p:blipFill>
        <p:spPr>
          <a:xfrm>
            <a:off x="10583782" y="4310918"/>
            <a:ext cx="1903123" cy="2566800"/>
          </a:xfrm>
          <a:prstGeom prst="rect">
            <a:avLst/>
          </a:prstGeom>
        </p:spPr>
      </p:pic>
      <p:sp>
        <p:nvSpPr>
          <p:cNvPr id="10" name="Rounded Rectangular Callout 66">
            <a:extLst>
              <a:ext uri="{FF2B5EF4-FFF2-40B4-BE49-F238E27FC236}">
                <a16:creationId xmlns:a16="http://schemas.microsoft.com/office/drawing/2014/main" id="{0CAF5DE8-3495-AA4C-A005-F6E29CBB120C}"/>
              </a:ext>
            </a:extLst>
          </p:cNvPr>
          <p:cNvSpPr/>
          <p:nvPr/>
        </p:nvSpPr>
        <p:spPr>
          <a:xfrm>
            <a:off x="7832343" y="4755604"/>
            <a:ext cx="3262757" cy="1271786"/>
          </a:xfrm>
          <a:prstGeom prst="wedgeRoundRectCallout">
            <a:avLst>
              <a:gd name="adj1" fmla="val -41840"/>
              <a:gd name="adj2" fmla="val -80116"/>
              <a:gd name="adj3" fmla="val 16667"/>
            </a:avLst>
          </a:prstGeom>
          <a:solidFill>
            <a:srgbClr val="002060"/>
          </a:solidFill>
          <a:ln w="12700" cap="flat" cmpd="sng" algn="ctr">
            <a:solidFill>
              <a:srgbClr val="DAA52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br>
              <a:rPr kumimoji="0" lang="en-GB" sz="2000" b="0" i="1" u="none" strike="noStrike" kern="0" cap="none" spc="0" normalizeH="0" baseline="0" noProof="0" dirty="0">
                <a:ln>
                  <a:noFill/>
                </a:ln>
                <a:solidFill>
                  <a:prstClr val="white"/>
                </a:solidFill>
                <a:effectLst/>
                <a:uLnTx/>
                <a:uFillTx/>
                <a:latin typeface="Century Gothic" panose="020F0302020204030204"/>
                <a:ea typeface="+mn-ea"/>
                <a:cs typeface="+mn-cs"/>
              </a:rPr>
            </a:br>
            <a:endParaRPr kumimoji="0" lang="en-GB" sz="2000" b="0" i="1"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DC744FB5-DE1B-E125-9ABA-2C83B347DB06}"/>
              </a:ext>
            </a:extLst>
          </p:cNvPr>
          <p:cNvSpPr txBox="1"/>
          <p:nvPr/>
        </p:nvSpPr>
        <p:spPr>
          <a:xfrm>
            <a:off x="7986228" y="4804056"/>
            <a:ext cx="3050082" cy="1200329"/>
          </a:xfrm>
          <a:prstGeom prst="rect">
            <a:avLst/>
          </a:prstGeom>
          <a:noFill/>
        </p:spPr>
        <p:txBody>
          <a:bodyPr wrap="square" rtlCol="0">
            <a:spAutoFit/>
          </a:bodyPr>
          <a:lstStyle/>
          <a:p>
            <a:r>
              <a:rPr lang="en-GB" sz="2400" dirty="0" err="1">
                <a:solidFill>
                  <a:schemeClr val="bg1"/>
                </a:solidFill>
              </a:rPr>
              <a:t>Obernberger</a:t>
            </a:r>
            <a:r>
              <a:rPr lang="en-GB" sz="2400" dirty="0">
                <a:solidFill>
                  <a:schemeClr val="bg1"/>
                </a:solidFill>
              </a:rPr>
              <a:t> See is a lake near Innsbruck. </a:t>
            </a:r>
          </a:p>
        </p:txBody>
      </p:sp>
      <p:sp>
        <p:nvSpPr>
          <p:cNvPr id="2" name="TextBox 1">
            <a:extLst>
              <a:ext uri="{FF2B5EF4-FFF2-40B4-BE49-F238E27FC236}">
                <a16:creationId xmlns:a16="http://schemas.microsoft.com/office/drawing/2014/main" id="{831F3F0D-5B62-1D66-B54F-C251DEA52913}"/>
              </a:ext>
            </a:extLst>
          </p:cNvPr>
          <p:cNvSpPr txBox="1"/>
          <p:nvPr/>
        </p:nvSpPr>
        <p:spPr>
          <a:xfrm>
            <a:off x="8827820" y="6529923"/>
            <a:ext cx="2058147" cy="369332"/>
          </a:xfrm>
          <a:prstGeom prst="rect">
            <a:avLst/>
          </a:prstGeom>
          <a:solidFill>
            <a:srgbClr val="92D050"/>
          </a:solidFill>
        </p:spPr>
        <p:txBody>
          <a:bodyPr wrap="square" rtlCol="0">
            <a:spAutoFit/>
          </a:bodyPr>
          <a:lstStyle/>
          <a:p>
            <a:pPr algn="ctr"/>
            <a:r>
              <a:rPr lang="en-GB" dirty="0">
                <a:solidFill>
                  <a:srgbClr val="002060"/>
                </a:solidFill>
                <a:latin typeface="Century Gothic" panose="020B0502020202020204" pitchFamily="34" charset="0"/>
              </a:rPr>
              <a:t>die </a:t>
            </a:r>
            <a:r>
              <a:rPr lang="en-GB" dirty="0" err="1">
                <a:solidFill>
                  <a:srgbClr val="002060"/>
                </a:solidFill>
                <a:latin typeface="Century Gothic" panose="020B0502020202020204" pitchFamily="34" charset="0"/>
              </a:rPr>
              <a:t>Pläne</a:t>
            </a:r>
            <a:r>
              <a:rPr lang="en-GB" dirty="0">
                <a:solidFill>
                  <a:srgbClr val="002060"/>
                </a:solidFill>
                <a:latin typeface="Century Gothic" panose="020B0502020202020204" pitchFamily="34" charset="0"/>
              </a:rPr>
              <a:t> - plans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04"/>
                                        </p:tgtEl>
                                      </p:cBhvr>
                                    </p:animEffect>
                                    <p:set>
                                      <p:cBhvr>
                                        <p:cTn id="37" dur="1" fill="hold">
                                          <p:stCondLst>
                                            <p:cond delay="499"/>
                                          </p:stCondLst>
                                        </p:cTn>
                                        <p:tgtEl>
                                          <p:spTgt spid="104"/>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106"/>
                                        </p:tgtEl>
                                      </p:cBhvr>
                                    </p:animEffect>
                                    <p:set>
                                      <p:cBhvr>
                                        <p:cTn id="40" dur="1" fill="hold">
                                          <p:stCondLst>
                                            <p:cond delay="499"/>
                                          </p:stCondLst>
                                        </p:cTn>
                                        <p:tgtEl>
                                          <p:spTgt spid="10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4" grpId="1" animBg="1"/>
      <p:bldP spid="106" grpId="0"/>
      <p:bldP spid="106" grpId="1"/>
      <p:bldP spid="10" grpId="0" animBg="1"/>
      <p:bldP spid="10" grpId="1" animBg="1"/>
      <p:bldP spid="11" grpId="0"/>
      <p:bldP spid="11"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descr="Teacher">
            <a:extLst>
              <a:ext uri="{FF2B5EF4-FFF2-40B4-BE49-F238E27FC236}">
                <a16:creationId xmlns:a16="http://schemas.microsoft.com/office/drawing/2014/main" id="{6775A3FA-B12C-4C9F-A453-8975E9DB2C4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65850" y="517320"/>
            <a:ext cx="914400" cy="91440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2" name="CustomShape 6">
            <a:hlinkClick r:id="" action="ppaction://noaction">
              <a:snd r:embed="rId14" name="T3_W5_11.1.wav"/>
            </a:hlinkClick>
            <a:extLst>
              <a:ext uri="{FF2B5EF4-FFF2-40B4-BE49-F238E27FC236}">
                <a16:creationId xmlns:a16="http://schemas.microsoft.com/office/drawing/2014/main" id="{FA8AED60-423A-4B76-8C13-0B79F3041BF0}"/>
              </a:ext>
            </a:extLst>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Leon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erzählt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xiesen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Eltern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über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die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Fahrt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Speech Bubble: Rectangle with Corners Rounded 9">
            <a:hlinkClick r:id="" action="ppaction://noaction">
              <a:snd r:embed="rId15" name="T3_W5_11.2.wav"/>
            </a:hlinkClick>
            <a:extLst>
              <a:ext uri="{FF2B5EF4-FFF2-40B4-BE49-F238E27FC236}">
                <a16:creationId xmlns:a16="http://schemas.microsoft.com/office/drawing/2014/main" id="{CD914626-E186-4B56-B440-A603902EFE33}"/>
              </a:ext>
            </a:extLst>
          </p:cNvPr>
          <p:cNvSpPr/>
          <p:nvPr/>
        </p:nvSpPr>
        <p:spPr>
          <a:xfrm>
            <a:off x="1132667" y="720104"/>
            <a:ext cx="5095369" cy="460817"/>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Google Shape;108;p3">
            <a:hlinkClick r:id="" action="ppaction://noaction">
              <a:snd r:embed="rId15" name="T3_W5_11.2.wav"/>
            </a:hlinkClick>
            <a:extLst>
              <a:ext uri="{FF2B5EF4-FFF2-40B4-BE49-F238E27FC236}">
                <a16:creationId xmlns:a16="http://schemas.microsoft.com/office/drawing/2014/main" id="{D272DD0E-28D6-408E-83DB-C5056C655C46}"/>
              </a:ext>
            </a:extLst>
          </p:cNvPr>
          <p:cNvSpPr txBox="1"/>
          <p:nvPr/>
        </p:nvSpPr>
        <p:spPr>
          <a:xfrm>
            <a:off x="1224299" y="689347"/>
            <a:ext cx="5095370" cy="4692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Hör</a:t>
            </a:r>
            <a:r>
              <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zu</a:t>
            </a:r>
            <a:r>
              <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Ist</a:t>
            </a:r>
            <a:r>
              <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es ‘</a:t>
            </a:r>
            <a:r>
              <a:rPr kumimoji="0" lang="en-GB" sz="2400" b="1" i="1"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nach</a:t>
            </a:r>
            <a:r>
              <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oder</a:t>
            </a:r>
            <a:r>
              <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400" b="1" i="1"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zu</a:t>
            </a:r>
            <a:r>
              <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aphicFrame>
        <p:nvGraphicFramePr>
          <p:cNvPr id="16" name="Table 2">
            <a:extLst>
              <a:ext uri="{FF2B5EF4-FFF2-40B4-BE49-F238E27FC236}">
                <a16:creationId xmlns:a16="http://schemas.microsoft.com/office/drawing/2014/main" id="{F89B78BB-C244-4541-88BE-B181DFC54DE7}"/>
              </a:ext>
            </a:extLst>
          </p:cNvPr>
          <p:cNvGraphicFramePr/>
          <p:nvPr>
            <p:extLst>
              <p:ext uri="{D42A27DB-BD31-4B8C-83A1-F6EECF244321}">
                <p14:modId xmlns:p14="http://schemas.microsoft.com/office/powerpoint/2010/main" val="3894500715"/>
              </p:ext>
            </p:extLst>
          </p:nvPr>
        </p:nvGraphicFramePr>
        <p:xfrm>
          <a:off x="566784" y="1468837"/>
          <a:ext cx="10469811" cy="5107112"/>
        </p:xfrm>
        <a:graphic>
          <a:graphicData uri="http://schemas.openxmlformats.org/drawingml/2006/table">
            <a:tbl>
              <a:tblPr/>
              <a:tblGrid>
                <a:gridCol w="920958">
                  <a:extLst>
                    <a:ext uri="{9D8B030D-6E8A-4147-A177-3AD203B41FA5}">
                      <a16:colId xmlns:a16="http://schemas.microsoft.com/office/drawing/2014/main" val="20000"/>
                    </a:ext>
                  </a:extLst>
                </a:gridCol>
                <a:gridCol w="1064072">
                  <a:extLst>
                    <a:ext uri="{9D8B030D-6E8A-4147-A177-3AD203B41FA5}">
                      <a16:colId xmlns:a16="http://schemas.microsoft.com/office/drawing/2014/main" val="20001"/>
                    </a:ext>
                  </a:extLst>
                </a:gridCol>
                <a:gridCol w="1552353">
                  <a:extLst>
                    <a:ext uri="{9D8B030D-6E8A-4147-A177-3AD203B41FA5}">
                      <a16:colId xmlns:a16="http://schemas.microsoft.com/office/drawing/2014/main" val="3549182892"/>
                    </a:ext>
                  </a:extLst>
                </a:gridCol>
                <a:gridCol w="6932428">
                  <a:extLst>
                    <a:ext uri="{9D8B030D-6E8A-4147-A177-3AD203B41FA5}">
                      <a16:colId xmlns:a16="http://schemas.microsoft.com/office/drawing/2014/main" val="1503297835"/>
                    </a:ext>
                  </a:extLst>
                </a:gridCol>
              </a:tblGrid>
              <a:tr h="1052792">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b="1" dirty="0" err="1">
                          <a:solidFill>
                            <a:srgbClr val="002060"/>
                          </a:solidFill>
                        </a:rPr>
                        <a:t>nach</a:t>
                      </a:r>
                      <a:endParaRPr lang="en-US" sz="24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b="1" dirty="0" err="1">
                          <a:solidFill>
                            <a:srgbClr val="002060"/>
                          </a:solidFill>
                        </a:rPr>
                        <a:t>zu</a:t>
                      </a:r>
                      <a:r>
                        <a:rPr lang="en-US" sz="2400" b="1" dirty="0">
                          <a:solidFill>
                            <a:srgbClr val="002060"/>
                          </a:solidFill>
                        </a:rPr>
                        <a:t>, </a:t>
                      </a:r>
                      <a:br>
                        <a:rPr lang="en-US" sz="2400" b="1" dirty="0">
                          <a:solidFill>
                            <a:srgbClr val="002060"/>
                          </a:solidFill>
                        </a:rPr>
                      </a:br>
                      <a:r>
                        <a:rPr lang="en-US" sz="2400" b="1" dirty="0" err="1">
                          <a:solidFill>
                            <a:srgbClr val="002060"/>
                          </a:solidFill>
                        </a:rPr>
                        <a:t>zum</a:t>
                      </a:r>
                      <a:r>
                        <a:rPr lang="en-US" sz="2400" b="1" dirty="0">
                          <a:solidFill>
                            <a:srgbClr val="002060"/>
                          </a:solidFill>
                        </a:rPr>
                        <a:t>, </a:t>
                      </a:r>
                      <a:r>
                        <a:rPr lang="en-US" sz="2400" b="1" dirty="0" err="1">
                          <a:solidFill>
                            <a:srgbClr val="002060"/>
                          </a:solidFill>
                        </a:rPr>
                        <a:t>zur</a:t>
                      </a:r>
                      <a:endParaRPr lang="en-US" sz="24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800" b="1" dirty="0" err="1">
                          <a:solidFill>
                            <a:srgbClr val="002060"/>
                          </a:solidFill>
                        </a:rPr>
                        <a:t>Englisch</a:t>
                      </a:r>
                      <a:r>
                        <a:rPr lang="en-US" sz="2800" b="1" dirty="0">
                          <a:solidFill>
                            <a:srgbClr val="002060"/>
                          </a:solidFill>
                        </a:rPr>
                        <a:t>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We are travelling to Austria soon.</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The journey to Innsbruck is very beautiful. We see lots of mountains, villages and lakes.</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The train goes from Biel to Zurich and then from Zurich to Innsbruck.</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We’re going by bus to the hotel.</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In Innsbruck we’re going to the zoo.</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520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We’re also going to a/the restaurant and we’re going to eat Schnitzel.</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0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On Sunday we’re going home.</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7" name="CustomShape 22">
            <a:hlinkClick r:id="" action="ppaction://noaction">
              <a:snd r:embed="rId16" name="T3_W5_11.4.wav"/>
            </a:hlinkClick>
            <a:extLst>
              <a:ext uri="{FF2B5EF4-FFF2-40B4-BE49-F238E27FC236}">
                <a16:creationId xmlns:a16="http://schemas.microsoft.com/office/drawing/2014/main" id="{2D20101D-30F9-44DC-A899-09FAB17B4EB3}"/>
              </a:ext>
            </a:extLst>
          </p:cNvPr>
          <p:cNvSpPr/>
          <p:nvPr/>
        </p:nvSpPr>
        <p:spPr>
          <a:xfrm>
            <a:off x="808114" y="256615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CustomShape 23">
            <a:hlinkClick r:id="" action="ppaction://noaction">
              <a:snd r:embed="rId17" name="T3_W5_11.5.wav"/>
            </a:hlinkClick>
            <a:extLst>
              <a:ext uri="{FF2B5EF4-FFF2-40B4-BE49-F238E27FC236}">
                <a16:creationId xmlns:a16="http://schemas.microsoft.com/office/drawing/2014/main" id="{33E35517-76A0-41BE-91F6-999873E7E621}"/>
              </a:ext>
            </a:extLst>
          </p:cNvPr>
          <p:cNvSpPr/>
          <p:nvPr/>
        </p:nvSpPr>
        <p:spPr>
          <a:xfrm>
            <a:off x="808114" y="317090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9" name="CustomShape 24">
            <a:hlinkClick r:id="" action="ppaction://noaction">
              <a:snd r:embed="rId18" name="T3_W5_11.6.wav"/>
            </a:hlinkClick>
            <a:extLst>
              <a:ext uri="{FF2B5EF4-FFF2-40B4-BE49-F238E27FC236}">
                <a16:creationId xmlns:a16="http://schemas.microsoft.com/office/drawing/2014/main" id="{979AF2A9-8616-4A93-ABD7-A6E827AC3C88}"/>
              </a:ext>
            </a:extLst>
          </p:cNvPr>
          <p:cNvSpPr/>
          <p:nvPr/>
        </p:nvSpPr>
        <p:spPr>
          <a:xfrm>
            <a:off x="808114" y="386655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CustomShape 25">
            <a:hlinkClick r:id="" action="ppaction://noaction">
              <a:snd r:embed="rId19" name="T3_W5_11.7.wav"/>
            </a:hlinkClick>
            <a:extLst>
              <a:ext uri="{FF2B5EF4-FFF2-40B4-BE49-F238E27FC236}">
                <a16:creationId xmlns:a16="http://schemas.microsoft.com/office/drawing/2014/main" id="{738E0FC9-AA1B-4AC7-BDA2-8223A9A71F1F}"/>
              </a:ext>
            </a:extLst>
          </p:cNvPr>
          <p:cNvSpPr/>
          <p:nvPr/>
        </p:nvSpPr>
        <p:spPr>
          <a:xfrm>
            <a:off x="808114" y="446099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2" name="CustomShape 26">
            <a:hlinkClick r:id="" action="ppaction://noaction">
              <a:snd r:embed="rId20" name="T3_W5_11.8.wav"/>
            </a:hlinkClick>
            <a:extLst>
              <a:ext uri="{FF2B5EF4-FFF2-40B4-BE49-F238E27FC236}">
                <a16:creationId xmlns:a16="http://schemas.microsoft.com/office/drawing/2014/main" id="{001ADE1D-AAB6-455B-8918-3986D9BB5BE4}"/>
              </a:ext>
            </a:extLst>
          </p:cNvPr>
          <p:cNvSpPr/>
          <p:nvPr/>
        </p:nvSpPr>
        <p:spPr>
          <a:xfrm>
            <a:off x="808114" y="495373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3" name="CustomShape 27">
            <a:hlinkClick r:id="" action="ppaction://noaction">
              <a:snd r:embed="rId21" name="T3_W5_11.9.wav"/>
            </a:hlinkClick>
            <a:extLst>
              <a:ext uri="{FF2B5EF4-FFF2-40B4-BE49-F238E27FC236}">
                <a16:creationId xmlns:a16="http://schemas.microsoft.com/office/drawing/2014/main" id="{4B3F3B5A-08A3-4439-8722-133FA2A58D79}"/>
              </a:ext>
            </a:extLst>
          </p:cNvPr>
          <p:cNvSpPr/>
          <p:nvPr/>
        </p:nvSpPr>
        <p:spPr>
          <a:xfrm>
            <a:off x="808114" y="555218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4" name="CustomShape 28">
            <a:hlinkClick r:id="" action="ppaction://noaction">
              <a:snd r:embed="rId22" name="T3_W5_11.10.wav"/>
            </a:hlinkClick>
            <a:extLst>
              <a:ext uri="{FF2B5EF4-FFF2-40B4-BE49-F238E27FC236}">
                <a16:creationId xmlns:a16="http://schemas.microsoft.com/office/drawing/2014/main" id="{183273D6-D263-4B00-813F-E76441A5BC2B}"/>
              </a:ext>
            </a:extLst>
          </p:cNvPr>
          <p:cNvSpPr/>
          <p:nvPr/>
        </p:nvSpPr>
        <p:spPr>
          <a:xfrm>
            <a:off x="808114" y="613976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descr="Icon&#10;&#10;Description automatically generated">
            <a:extLst>
              <a:ext uri="{FF2B5EF4-FFF2-40B4-BE49-F238E27FC236}">
                <a16:creationId xmlns:a16="http://schemas.microsoft.com/office/drawing/2014/main" id="{14857B2C-F486-7360-E84C-B00D1D42D2DD}"/>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r="50000"/>
          <a:stretch/>
        </p:blipFill>
        <p:spPr>
          <a:xfrm>
            <a:off x="1792230" y="2511251"/>
            <a:ext cx="517321" cy="517320"/>
          </a:xfrm>
          <a:prstGeom prst="rect">
            <a:avLst/>
          </a:prstGeom>
        </p:spPr>
      </p:pic>
      <p:pic>
        <p:nvPicPr>
          <p:cNvPr id="4" name="Picture 3" descr="Icon&#10;&#10;Description automatically generated">
            <a:extLst>
              <a:ext uri="{FF2B5EF4-FFF2-40B4-BE49-F238E27FC236}">
                <a16:creationId xmlns:a16="http://schemas.microsoft.com/office/drawing/2014/main" id="{45981EDD-B914-148B-9035-B7F8FFD52D3D}"/>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r="50000"/>
          <a:stretch/>
        </p:blipFill>
        <p:spPr>
          <a:xfrm>
            <a:off x="1779530" y="3097062"/>
            <a:ext cx="517321" cy="517320"/>
          </a:xfrm>
          <a:prstGeom prst="rect">
            <a:avLst/>
          </a:prstGeom>
        </p:spPr>
      </p:pic>
      <p:pic>
        <p:nvPicPr>
          <p:cNvPr id="5" name="Picture 4" descr="Icon&#10;&#10;Description automatically generated">
            <a:extLst>
              <a:ext uri="{FF2B5EF4-FFF2-40B4-BE49-F238E27FC236}">
                <a16:creationId xmlns:a16="http://schemas.microsoft.com/office/drawing/2014/main" id="{2AA65B11-BE82-1171-0C7A-482BBBE7F537}"/>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r="50000"/>
          <a:stretch/>
        </p:blipFill>
        <p:spPr>
          <a:xfrm>
            <a:off x="1533042" y="3806365"/>
            <a:ext cx="517321" cy="517320"/>
          </a:xfrm>
          <a:prstGeom prst="rect">
            <a:avLst/>
          </a:prstGeom>
        </p:spPr>
      </p:pic>
      <p:pic>
        <p:nvPicPr>
          <p:cNvPr id="6" name="Picture 5" descr="Icon&#10;&#10;Description automatically generated">
            <a:extLst>
              <a:ext uri="{FF2B5EF4-FFF2-40B4-BE49-F238E27FC236}">
                <a16:creationId xmlns:a16="http://schemas.microsoft.com/office/drawing/2014/main" id="{7C8744E0-5011-6B8D-BF2B-149CA57EC0B6}"/>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r="50000"/>
          <a:stretch/>
        </p:blipFill>
        <p:spPr>
          <a:xfrm>
            <a:off x="3063269" y="4405040"/>
            <a:ext cx="517321" cy="517320"/>
          </a:xfrm>
          <a:prstGeom prst="rect">
            <a:avLst/>
          </a:prstGeom>
        </p:spPr>
      </p:pic>
      <p:pic>
        <p:nvPicPr>
          <p:cNvPr id="31" name="Picture 30" descr="Icon&#10;&#10;Description automatically generated">
            <a:extLst>
              <a:ext uri="{FF2B5EF4-FFF2-40B4-BE49-F238E27FC236}">
                <a16:creationId xmlns:a16="http://schemas.microsoft.com/office/drawing/2014/main" id="{94B03EE5-1F89-46A0-1056-19285D29C555}"/>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r="50000"/>
          <a:stretch/>
        </p:blipFill>
        <p:spPr>
          <a:xfrm>
            <a:off x="3063268" y="4845476"/>
            <a:ext cx="517321" cy="517320"/>
          </a:xfrm>
          <a:prstGeom prst="rect">
            <a:avLst/>
          </a:prstGeom>
        </p:spPr>
      </p:pic>
      <p:pic>
        <p:nvPicPr>
          <p:cNvPr id="32" name="Picture 31" descr="Icon&#10;&#10;Description automatically generated">
            <a:extLst>
              <a:ext uri="{FF2B5EF4-FFF2-40B4-BE49-F238E27FC236}">
                <a16:creationId xmlns:a16="http://schemas.microsoft.com/office/drawing/2014/main" id="{90540987-9B22-3E6B-B7AB-59852FF65103}"/>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r="50000"/>
          <a:stretch/>
        </p:blipFill>
        <p:spPr>
          <a:xfrm>
            <a:off x="3075966" y="5507716"/>
            <a:ext cx="517321" cy="517320"/>
          </a:xfrm>
          <a:prstGeom prst="rect">
            <a:avLst/>
          </a:prstGeom>
        </p:spPr>
      </p:pic>
      <p:pic>
        <p:nvPicPr>
          <p:cNvPr id="33" name="Picture 32" descr="Icon&#10;&#10;Description automatically generated">
            <a:extLst>
              <a:ext uri="{FF2B5EF4-FFF2-40B4-BE49-F238E27FC236}">
                <a16:creationId xmlns:a16="http://schemas.microsoft.com/office/drawing/2014/main" id="{1B9F13ED-C6ED-FA50-4A2A-DC6AEEC67B8D}"/>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r="50000"/>
          <a:stretch/>
        </p:blipFill>
        <p:spPr>
          <a:xfrm>
            <a:off x="1779530" y="6101637"/>
            <a:ext cx="517321" cy="517320"/>
          </a:xfrm>
          <a:prstGeom prst="rect">
            <a:avLst/>
          </a:prstGeom>
        </p:spPr>
      </p:pic>
      <p:sp>
        <p:nvSpPr>
          <p:cNvPr id="34" name="Rectangle 33">
            <a:extLst>
              <a:ext uri="{FF2B5EF4-FFF2-40B4-BE49-F238E27FC236}">
                <a16:creationId xmlns:a16="http://schemas.microsoft.com/office/drawing/2014/main" id="{2E28E432-356B-9035-BCF7-1FC037D0F846}"/>
              </a:ext>
            </a:extLst>
          </p:cNvPr>
          <p:cNvSpPr/>
          <p:nvPr/>
        </p:nvSpPr>
        <p:spPr>
          <a:xfrm>
            <a:off x="5493884" y="2584436"/>
            <a:ext cx="4234316" cy="3647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5" name="Rectangle 34">
            <a:extLst>
              <a:ext uri="{FF2B5EF4-FFF2-40B4-BE49-F238E27FC236}">
                <a16:creationId xmlns:a16="http://schemas.microsoft.com/office/drawing/2014/main" id="{371F1BD3-AD7D-D34F-0F87-58CC2CFC7799}"/>
              </a:ext>
            </a:extLst>
          </p:cNvPr>
          <p:cNvSpPr/>
          <p:nvPr/>
        </p:nvSpPr>
        <p:spPr>
          <a:xfrm>
            <a:off x="4158852" y="3091255"/>
            <a:ext cx="6773407" cy="6012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6" name="Rectangle 35">
            <a:extLst>
              <a:ext uri="{FF2B5EF4-FFF2-40B4-BE49-F238E27FC236}">
                <a16:creationId xmlns:a16="http://schemas.microsoft.com/office/drawing/2014/main" id="{FB107B66-C61A-8166-617D-002F7E3E1776}"/>
              </a:ext>
            </a:extLst>
          </p:cNvPr>
          <p:cNvSpPr/>
          <p:nvPr/>
        </p:nvSpPr>
        <p:spPr>
          <a:xfrm>
            <a:off x="4224338" y="3792685"/>
            <a:ext cx="6773407" cy="5691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7" name="Rectangle 36">
            <a:extLst>
              <a:ext uri="{FF2B5EF4-FFF2-40B4-BE49-F238E27FC236}">
                <a16:creationId xmlns:a16="http://schemas.microsoft.com/office/drawing/2014/main" id="{7BA636DC-B27E-DC85-3D80-EBE8901DBA90}"/>
              </a:ext>
            </a:extLst>
          </p:cNvPr>
          <p:cNvSpPr/>
          <p:nvPr/>
        </p:nvSpPr>
        <p:spPr>
          <a:xfrm>
            <a:off x="5513268" y="4464309"/>
            <a:ext cx="4552847" cy="4155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8" name="Rectangle 37">
            <a:extLst>
              <a:ext uri="{FF2B5EF4-FFF2-40B4-BE49-F238E27FC236}">
                <a16:creationId xmlns:a16="http://schemas.microsoft.com/office/drawing/2014/main" id="{2667580E-F5B3-3C8A-6AF2-7D02DB190DF0}"/>
              </a:ext>
            </a:extLst>
          </p:cNvPr>
          <p:cNvSpPr/>
          <p:nvPr/>
        </p:nvSpPr>
        <p:spPr>
          <a:xfrm>
            <a:off x="5315976" y="4997917"/>
            <a:ext cx="4633127" cy="3107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9" name="Rectangle 38">
            <a:extLst>
              <a:ext uri="{FF2B5EF4-FFF2-40B4-BE49-F238E27FC236}">
                <a16:creationId xmlns:a16="http://schemas.microsoft.com/office/drawing/2014/main" id="{978F0922-D1C3-EE3E-8B5B-6C4F5E1DB828}"/>
              </a:ext>
            </a:extLst>
          </p:cNvPr>
          <p:cNvSpPr/>
          <p:nvPr/>
        </p:nvSpPr>
        <p:spPr>
          <a:xfrm>
            <a:off x="4275573" y="5438960"/>
            <a:ext cx="6675001" cy="6243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0" name="Rectangle 39">
            <a:extLst>
              <a:ext uri="{FF2B5EF4-FFF2-40B4-BE49-F238E27FC236}">
                <a16:creationId xmlns:a16="http://schemas.microsoft.com/office/drawing/2014/main" id="{0B24D438-1264-C943-7250-9D143BBDFF5B}"/>
              </a:ext>
            </a:extLst>
          </p:cNvPr>
          <p:cNvSpPr/>
          <p:nvPr/>
        </p:nvSpPr>
        <p:spPr>
          <a:xfrm>
            <a:off x="5314134" y="6153778"/>
            <a:ext cx="4174954" cy="4009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2" name="Speech Bubble: Rectangle with Corners Rounded 51">
            <a:hlinkClick r:id="" action="ppaction://noaction">
              <a:snd r:embed="rId24" name="T3_W5_11.3.wav"/>
            </a:hlinkClick>
            <a:extLst>
              <a:ext uri="{FF2B5EF4-FFF2-40B4-BE49-F238E27FC236}">
                <a16:creationId xmlns:a16="http://schemas.microsoft.com/office/drawing/2014/main" id="{1A0EA7BF-9CDE-4FAE-9D3D-592F2E323BC1}"/>
              </a:ext>
            </a:extLst>
          </p:cNvPr>
          <p:cNvSpPr/>
          <p:nvPr/>
        </p:nvSpPr>
        <p:spPr>
          <a:xfrm>
            <a:off x="6600199" y="741450"/>
            <a:ext cx="4182145" cy="43947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3" name="Google Shape;108;p3">
            <a:hlinkClick r:id="" action="ppaction://noaction">
              <a:snd r:embed="rId24" name="T3_W5_11.3.wav"/>
            </a:hlinkClick>
            <a:extLst>
              <a:ext uri="{FF2B5EF4-FFF2-40B4-BE49-F238E27FC236}">
                <a16:creationId xmlns:a16="http://schemas.microsoft.com/office/drawing/2014/main" id="{40E6C563-6FD2-489F-BB48-B1E2B33B0F62}"/>
              </a:ext>
            </a:extLst>
          </p:cNvPr>
          <p:cNvSpPr txBox="1"/>
          <p:nvPr/>
        </p:nvSpPr>
        <p:spPr>
          <a:xfrm>
            <a:off x="6680405" y="722337"/>
            <a:ext cx="46539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Wie </a:t>
            </a:r>
            <a:r>
              <a:rPr kumimoji="0" lang="en-GB" sz="24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heißt</a:t>
            </a:r>
            <a:r>
              <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das auf </a:t>
            </a:r>
            <a:r>
              <a:rPr kumimoji="0" lang="en-GB" sz="24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Englisch</a:t>
            </a:r>
            <a:r>
              <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8" name="Picture 7" descr="A cartoon of a person&#10;&#10;Description automatically generated">
            <a:extLst>
              <a:ext uri="{FF2B5EF4-FFF2-40B4-BE49-F238E27FC236}">
                <a16:creationId xmlns:a16="http://schemas.microsoft.com/office/drawing/2014/main" id="{6F09B545-A00F-AE9C-D930-8579BCA526C1}"/>
              </a:ext>
            </a:extLst>
          </p:cNvPr>
          <p:cNvPicPr>
            <a:picLocks noChangeAspect="1"/>
          </p:cNvPicPr>
          <p:nvPr/>
        </p:nvPicPr>
        <p:blipFill rotWithShape="1">
          <a:blip r:embed="rId25">
            <a:extLst>
              <a:ext uri="{28A0092B-C50C-407E-A947-70E740481C1C}">
                <a14:useLocalDpi xmlns:a14="http://schemas.microsoft.com/office/drawing/2010/main" val="0"/>
              </a:ext>
            </a:extLst>
          </a:blip>
          <a:srcRect t="5363" b="57209"/>
          <a:stretch/>
        </p:blipFill>
        <p:spPr>
          <a:xfrm>
            <a:off x="10583782" y="4310918"/>
            <a:ext cx="1903123" cy="2566800"/>
          </a:xfrm>
          <a:prstGeom prst="rect">
            <a:avLst/>
          </a:prstGeom>
        </p:spPr>
      </p:pic>
      <p:sp>
        <p:nvSpPr>
          <p:cNvPr id="9" name="TextBox 8">
            <a:extLst>
              <a:ext uri="{FF2B5EF4-FFF2-40B4-BE49-F238E27FC236}">
                <a16:creationId xmlns:a16="http://schemas.microsoft.com/office/drawing/2014/main" id="{A3DD2CA4-7C6D-7581-95B7-31921915D2F9}"/>
              </a:ext>
            </a:extLst>
          </p:cNvPr>
          <p:cNvSpPr txBox="1"/>
          <p:nvPr/>
        </p:nvSpPr>
        <p:spPr>
          <a:xfrm>
            <a:off x="9515475" y="6224736"/>
            <a:ext cx="2676525" cy="646331"/>
          </a:xfrm>
          <a:prstGeom prst="rect">
            <a:avLst/>
          </a:prstGeom>
          <a:solidFill>
            <a:srgbClr val="92D050"/>
          </a:solidFill>
        </p:spPr>
        <p:txBody>
          <a:bodyPr wrap="square" rtlCol="0">
            <a:spAutoFit/>
          </a:bodyPr>
          <a:lstStyle/>
          <a:p>
            <a:pPr algn="ctr"/>
            <a:r>
              <a:rPr lang="en-GB" dirty="0" err="1">
                <a:solidFill>
                  <a:srgbClr val="002060"/>
                </a:solidFill>
                <a:latin typeface="Century Gothic" panose="020B0502020202020204" pitchFamily="34" charset="0"/>
              </a:rPr>
              <a:t>xiesen</a:t>
            </a:r>
            <a:r>
              <a:rPr lang="en-GB" dirty="0">
                <a:solidFill>
                  <a:srgbClr val="002060"/>
                </a:solidFill>
                <a:latin typeface="Century Gothic" panose="020B0502020202020204" pitchFamily="34" charset="0"/>
              </a:rPr>
              <a:t> = their (dat. pl.)</a:t>
            </a:r>
          </a:p>
          <a:p>
            <a:pPr algn="ctr"/>
            <a:r>
              <a:rPr lang="en-GB" dirty="0">
                <a:solidFill>
                  <a:srgbClr val="002060"/>
                </a:solidFill>
                <a:latin typeface="Century Gothic" panose="020B0502020202020204" pitchFamily="34" charset="0"/>
              </a:rPr>
              <a:t>die </a:t>
            </a:r>
            <a:r>
              <a:rPr lang="en-GB" dirty="0" err="1">
                <a:solidFill>
                  <a:srgbClr val="002060"/>
                </a:solidFill>
                <a:latin typeface="Century Gothic" panose="020B0502020202020204" pitchFamily="34" charset="0"/>
              </a:rPr>
              <a:t>Eltern</a:t>
            </a:r>
            <a:r>
              <a:rPr lang="en-GB" dirty="0">
                <a:solidFill>
                  <a:srgbClr val="002060"/>
                </a:solidFill>
                <a:latin typeface="Century Gothic" panose="020B0502020202020204" pitchFamily="34" charset="0"/>
              </a:rPr>
              <a:t> - parents</a:t>
            </a:r>
          </a:p>
        </p:txBody>
      </p:sp>
      <p:pic>
        <p:nvPicPr>
          <p:cNvPr id="14" name="Picture 13" descr="Icon&#10;&#10;Description automatically generated">
            <a:extLst>
              <a:ext uri="{FF2B5EF4-FFF2-40B4-BE49-F238E27FC236}">
                <a16:creationId xmlns:a16="http://schemas.microsoft.com/office/drawing/2014/main" id="{5977721E-7F6A-EB94-0526-0462DD5D32C5}"/>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r="50000"/>
          <a:stretch/>
        </p:blipFill>
        <p:spPr>
          <a:xfrm>
            <a:off x="1927779" y="3828622"/>
            <a:ext cx="517321" cy="5173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5_11.1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5_11.1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3_W5_11.13.wav"/>
                                        </p:tgtEl>
                                      </p:cMediaNode>
                                    </p:audio>
                                  </p:sub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6" name="T3_W5_11.13.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3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7" name="T3_W5_11.14.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8" name="T3_W5_11.15.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3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9" name="T3_W5_11.16.wav"/>
                                        </p:tgtEl>
                                      </p:cMediaNode>
                                    </p:audio>
                                  </p:sub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3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10" name="T3_W5_11.17.wav"/>
                                        </p:tgtEl>
                                      </p:cMediaNode>
                                    </p:audio>
                                  </p:sub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2_W7_15.1.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2_W7_15.1.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27542383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4164049" y="3856904"/>
            <a:ext cx="322490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un</a:t>
            </a: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d</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6" name="T3_W5_3.1.wav"/>
            </a:hlinkClick>
            <a:extLst>
              <a:ext uri="{FF2B5EF4-FFF2-40B4-BE49-F238E27FC236}">
                <a16:creationId xmlns:a16="http://schemas.microsoft.com/office/drawing/2014/main" id="{6DC42178-501A-44BF-9149-1C679CF37202}"/>
              </a:ext>
            </a:extLst>
          </p:cNvPr>
          <p:cNvSpPr txBox="1"/>
          <p:nvPr/>
        </p:nvSpPr>
        <p:spPr>
          <a:xfrm>
            <a:off x="0" y="-267906"/>
            <a:ext cx="660802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[-g]</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1" name="Picture 10" descr="A picture containing drawing&#10;&#10;Description automatically generated">
            <a:extLst>
              <a:ext uri="{FF2B5EF4-FFF2-40B4-BE49-F238E27FC236}">
                <a16:creationId xmlns:a16="http://schemas.microsoft.com/office/drawing/2014/main" id="{7DF2147C-9A15-4860-830F-DF5E22B20EE8}"/>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48747" y="1581820"/>
            <a:ext cx="1745395" cy="1745395"/>
          </a:xfrm>
          <a:prstGeom prst="rect">
            <a:avLst/>
          </a:prstGeom>
        </p:spPr>
      </p:pic>
      <p:pic>
        <p:nvPicPr>
          <p:cNvPr id="16" name="Picture 15" descr="A picture containing light&#10;&#10;Description automatically generated">
            <a:extLst>
              <a:ext uri="{FF2B5EF4-FFF2-40B4-BE49-F238E27FC236}">
                <a16:creationId xmlns:a16="http://schemas.microsoft.com/office/drawing/2014/main" id="{4D270E66-42F8-4472-8C66-59287775C0B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64277" y="2736657"/>
            <a:ext cx="517545" cy="590233"/>
          </a:xfrm>
          <a:prstGeom prst="rect">
            <a:avLst/>
          </a:prstGeom>
        </p:spPr>
      </p:pic>
      <p:sp>
        <p:nvSpPr>
          <p:cNvPr id="17" name="TextBox 16">
            <a:extLst>
              <a:ext uri="{FF2B5EF4-FFF2-40B4-BE49-F238E27FC236}">
                <a16:creationId xmlns:a16="http://schemas.microsoft.com/office/drawing/2014/main" id="{8F5C420A-136E-4038-B482-5D25B1D4FB03}"/>
              </a:ext>
            </a:extLst>
          </p:cNvPr>
          <p:cNvSpPr txBox="1"/>
          <p:nvPr/>
        </p:nvSpPr>
        <p:spPr>
          <a:xfrm>
            <a:off x="2232100" y="-271618"/>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[-d]</a:t>
            </a:r>
          </a:p>
        </p:txBody>
      </p:sp>
      <p:sp>
        <p:nvSpPr>
          <p:cNvPr id="18" name="TextBox 17">
            <a:extLst>
              <a:ext uri="{FF2B5EF4-FFF2-40B4-BE49-F238E27FC236}">
                <a16:creationId xmlns:a16="http://schemas.microsoft.com/office/drawing/2014/main" id="{A9AF9152-A2CC-4732-8C38-8278BDFDBC27}"/>
              </a:ext>
            </a:extLst>
          </p:cNvPr>
          <p:cNvSpPr txBox="1"/>
          <p:nvPr/>
        </p:nvSpPr>
        <p:spPr>
          <a:xfrm>
            <a:off x="4428688" y="-275330"/>
            <a:ext cx="228929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[-b]</a:t>
            </a:r>
          </a:p>
        </p:txBody>
      </p:sp>
      <p:sp>
        <p:nvSpPr>
          <p:cNvPr id="19" name="Speech Bubble: Rectangle with Corners Rounded 18">
            <a:extLst>
              <a:ext uri="{FF2B5EF4-FFF2-40B4-BE49-F238E27FC236}">
                <a16:creationId xmlns:a16="http://schemas.microsoft.com/office/drawing/2014/main" id="{F27F9AA3-034F-457D-ABB7-4AB3D552621F}"/>
              </a:ext>
            </a:extLst>
          </p:cNvPr>
          <p:cNvSpPr/>
          <p:nvPr/>
        </p:nvSpPr>
        <p:spPr>
          <a:xfrm>
            <a:off x="7090977" y="43436"/>
            <a:ext cx="3224907" cy="1843920"/>
          </a:xfrm>
          <a:prstGeom prst="wedgeRoundRectCallout">
            <a:avLst>
              <a:gd name="adj1" fmla="val -63294"/>
              <a:gd name="adj2" fmla="val 1503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When </a:t>
            </a:r>
            <a:r>
              <a:rPr kumimoji="0" lang="en-GB" sz="2000" b="1" i="0" u="none" strike="noStrike" kern="1200" cap="none" spc="0" normalizeH="0" baseline="0" noProof="0" dirty="0">
                <a:ln>
                  <a:noFill/>
                </a:ln>
                <a:solidFill>
                  <a:prstClr val="white"/>
                </a:solidFill>
                <a:effectLst/>
                <a:uLnTx/>
                <a:uFillTx/>
                <a:latin typeface="Century Gothic"/>
                <a:ea typeface="+mn-ea"/>
                <a:cs typeface="+mn-cs"/>
              </a:rPr>
              <a:t>g, d, b </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come at the </a:t>
            </a:r>
            <a:r>
              <a:rPr kumimoji="0" lang="en-GB" sz="2000" b="0" i="0" u="sng" strike="noStrike" kern="1200" cap="none" spc="0" normalizeH="0" baseline="0" noProof="0" dirty="0">
                <a:ln>
                  <a:noFill/>
                </a:ln>
                <a:solidFill>
                  <a:prstClr val="white"/>
                </a:solidFill>
                <a:effectLst/>
                <a:uLnTx/>
                <a:uFillTx/>
                <a:latin typeface="Century Gothic"/>
                <a:ea typeface="+mn-ea"/>
                <a:cs typeface="+mn-cs"/>
              </a:rPr>
              <a:t>end of a word</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 or before a consonant they sound like </a:t>
            </a:r>
            <a:r>
              <a:rPr kumimoji="0" lang="en-GB" sz="2000" b="1" i="0" u="none" strike="noStrike" kern="1200" cap="none" spc="0" normalizeH="0" baseline="0" noProof="0" dirty="0">
                <a:ln>
                  <a:noFill/>
                </a:ln>
                <a:solidFill>
                  <a:prstClr val="white"/>
                </a:solidFill>
                <a:effectLst/>
                <a:uLnTx/>
                <a:uFillTx/>
                <a:latin typeface="Century Gothic"/>
                <a:ea typeface="+mn-ea"/>
                <a:cs typeface="+mn-cs"/>
              </a:rPr>
              <a:t>k, t, p </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and you don’t use your vocal chords.</a:t>
            </a:r>
          </a:p>
        </p:txBody>
      </p:sp>
      <p:sp>
        <p:nvSpPr>
          <p:cNvPr id="20" name="CustomShape 2">
            <a:extLst>
              <a:ext uri="{FF2B5EF4-FFF2-40B4-BE49-F238E27FC236}">
                <a16:creationId xmlns:a16="http://schemas.microsoft.com/office/drawing/2014/main" id="{D10CE4FF-347E-48AB-94C0-60A62055D95B}"/>
              </a:ext>
            </a:extLst>
          </p:cNvPr>
          <p:cNvSpPr/>
          <p:nvPr/>
        </p:nvSpPr>
        <p:spPr>
          <a:xfrm>
            <a:off x="-28810" y="3810852"/>
            <a:ext cx="322490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Ta</a:t>
            </a: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g</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CustomShape 2">
            <a:extLst>
              <a:ext uri="{FF2B5EF4-FFF2-40B4-BE49-F238E27FC236}">
                <a16:creationId xmlns:a16="http://schemas.microsoft.com/office/drawing/2014/main" id="{2BDD6781-73E5-4CFB-BC90-B33CD520CF49}"/>
              </a:ext>
            </a:extLst>
          </p:cNvPr>
          <p:cNvSpPr/>
          <p:nvPr/>
        </p:nvSpPr>
        <p:spPr>
          <a:xfrm>
            <a:off x="8233747" y="3789532"/>
            <a:ext cx="395825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gel</a:t>
            </a: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b</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2" name="Picture 21">
            <a:extLst>
              <a:ext uri="{FF2B5EF4-FFF2-40B4-BE49-F238E27FC236}">
                <a16:creationId xmlns:a16="http://schemas.microsoft.com/office/drawing/2014/main" id="{68463DFE-ED18-48B8-9B56-C0614203E9F4}"/>
              </a:ext>
            </a:extLst>
          </p:cNvPr>
          <p:cNvPicPr>
            <a:picLocks noChangeAspect="1"/>
          </p:cNvPicPr>
          <p:nvPr/>
        </p:nvPicPr>
        <p:blipFill>
          <a:blip r:embed="rId10"/>
          <a:stretch>
            <a:fillRect/>
          </a:stretch>
        </p:blipFill>
        <p:spPr>
          <a:xfrm>
            <a:off x="663351" y="1793784"/>
            <a:ext cx="2158497" cy="2158497"/>
          </a:xfrm>
          <a:prstGeom prst="rect">
            <a:avLst/>
          </a:prstGeom>
        </p:spPr>
      </p:pic>
      <p:grpSp>
        <p:nvGrpSpPr>
          <p:cNvPr id="23" name="Group 22">
            <a:extLst>
              <a:ext uri="{FF2B5EF4-FFF2-40B4-BE49-F238E27FC236}">
                <a16:creationId xmlns:a16="http://schemas.microsoft.com/office/drawing/2014/main" id="{C0FB8839-A03C-441A-9500-F9B40AC7C572}"/>
              </a:ext>
            </a:extLst>
          </p:cNvPr>
          <p:cNvGrpSpPr/>
          <p:nvPr/>
        </p:nvGrpSpPr>
        <p:grpSpPr>
          <a:xfrm>
            <a:off x="5196065" y="2257176"/>
            <a:ext cx="1411963" cy="1695105"/>
            <a:chOff x="1384117" y="4494095"/>
            <a:chExt cx="1411963" cy="1695105"/>
          </a:xfrm>
        </p:grpSpPr>
        <p:pic>
          <p:nvPicPr>
            <p:cNvPr id="24" name="Graphic 23" descr="Add with solid fill">
              <a:extLst>
                <a:ext uri="{FF2B5EF4-FFF2-40B4-BE49-F238E27FC236}">
                  <a16:creationId xmlns:a16="http://schemas.microsoft.com/office/drawing/2014/main" id="{541ED7C9-80CB-461C-A4D3-504194D282E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427649" y="4494095"/>
              <a:ext cx="1324900" cy="1324900"/>
            </a:xfrm>
            <a:prstGeom prst="rect">
              <a:avLst/>
            </a:prstGeom>
          </p:spPr>
        </p:pic>
        <p:sp>
          <p:nvSpPr>
            <p:cNvPr id="25" name="TextBox 24">
              <a:extLst>
                <a:ext uri="{FF2B5EF4-FFF2-40B4-BE49-F238E27FC236}">
                  <a16:creationId xmlns:a16="http://schemas.microsoft.com/office/drawing/2014/main" id="{22DB3C3C-5A8D-4926-B7E4-4B86BCB596AF}"/>
                </a:ext>
              </a:extLst>
            </p:cNvPr>
            <p:cNvSpPr txBox="1"/>
            <p:nvPr/>
          </p:nvSpPr>
          <p:spPr>
            <a:xfrm>
              <a:off x="1384117" y="5665980"/>
              <a:ext cx="141196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and</a:t>
              </a:r>
            </a:p>
          </p:txBody>
        </p:sp>
      </p:grpSp>
      <p:pic>
        <p:nvPicPr>
          <p:cNvPr id="2" name="Picture 1">
            <a:extLst>
              <a:ext uri="{FF2B5EF4-FFF2-40B4-BE49-F238E27FC236}">
                <a16:creationId xmlns:a16="http://schemas.microsoft.com/office/drawing/2014/main" id="{FC61CACE-C233-4AEA-9BF3-4D3DC469ED24}"/>
              </a:ext>
            </a:extLst>
          </p:cNvPr>
          <p:cNvPicPr>
            <a:picLocks noChangeAspect="1"/>
          </p:cNvPicPr>
          <p:nvPr/>
        </p:nvPicPr>
        <p:blipFill>
          <a:blip r:embed="rId13"/>
          <a:stretch>
            <a:fillRect/>
          </a:stretch>
        </p:blipFill>
        <p:spPr>
          <a:xfrm>
            <a:off x="8982245" y="2135109"/>
            <a:ext cx="2166923" cy="20513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T3_W5_3.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T3_W5_3.2.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5" name="T3_W5_3.4.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19" grpId="0" animBg="1"/>
      <p:bldP spid="20"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6" name="T3_W5_4.1.wav"/>
            </a:hlinkClick>
            <a:extLst>
              <a:ext uri="{FF2B5EF4-FFF2-40B4-BE49-F238E27FC236}">
                <a16:creationId xmlns:a16="http://schemas.microsoft.com/office/drawing/2014/main" id="{6DC42178-501A-44BF-9149-1C679CF37202}"/>
              </a:ext>
            </a:extLst>
          </p:cNvPr>
          <p:cNvSpPr txBox="1"/>
          <p:nvPr/>
        </p:nvSpPr>
        <p:spPr>
          <a:xfrm>
            <a:off x="0" y="-267906"/>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[-g]</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17" name="CustomShape 2">
            <a:extLst>
              <a:ext uri="{FF2B5EF4-FFF2-40B4-BE49-F238E27FC236}">
                <a16:creationId xmlns:a16="http://schemas.microsoft.com/office/drawing/2014/main" id="{5CDD948E-DF41-454B-82AB-09F8E96C13D9}"/>
              </a:ext>
            </a:extLst>
          </p:cNvPr>
          <p:cNvSpPr/>
          <p:nvPr/>
        </p:nvSpPr>
        <p:spPr>
          <a:xfrm>
            <a:off x="-342122" y="4366089"/>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Ber</a:t>
            </a:r>
            <a:r>
              <a:rPr kumimoji="0" lang="en-GB" sz="60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CustomShape 2">
            <a:extLst>
              <a:ext uri="{FF2B5EF4-FFF2-40B4-BE49-F238E27FC236}">
                <a16:creationId xmlns:a16="http://schemas.microsoft.com/office/drawing/2014/main" id="{B36C4F78-D819-4686-8A37-49C4DC2ECA78}"/>
              </a:ext>
            </a:extLst>
          </p:cNvPr>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Ta</a:t>
            </a:r>
            <a:r>
              <a:rPr kumimoji="0" lang="en-GB" sz="96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g</a:t>
            </a:r>
            <a:endParaRPr kumimoji="0" lang="en-GB" sz="9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Rounded Rectangle 3">
            <a:extLst>
              <a:ext uri="{FF2B5EF4-FFF2-40B4-BE49-F238E27FC236}">
                <a16:creationId xmlns:a16="http://schemas.microsoft.com/office/drawing/2014/main" id="{7235FC93-BCE6-4A82-9919-D14BD80B537B}"/>
              </a:ext>
            </a:extLst>
          </p:cNvPr>
          <p:cNvSpPr/>
          <p:nvPr/>
        </p:nvSpPr>
        <p:spPr>
          <a:xfrm>
            <a:off x="3610882" y="1530791"/>
            <a:ext cx="4147387" cy="3892241"/>
          </a:xfrm>
          <a:prstGeom prst="roundRect">
            <a:avLst/>
          </a:prstGeom>
          <a:noFill/>
          <a:ln w="57150" cap="flat" cmpd="sng" algn="ctr">
            <a:solidFill>
              <a:srgbClr val="002060"/>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15" name="CustomShape 2">
            <a:extLst>
              <a:ext uri="{FF2B5EF4-FFF2-40B4-BE49-F238E27FC236}">
                <a16:creationId xmlns:a16="http://schemas.microsoft.com/office/drawing/2014/main" id="{3390B9B7-3FF3-4E02-BEC7-7081B0879694}"/>
              </a:ext>
            </a:extLst>
          </p:cNvPr>
          <p:cNvSpPr/>
          <p:nvPr/>
        </p:nvSpPr>
        <p:spPr>
          <a:xfrm>
            <a:off x="8017837" y="4366089"/>
            <a:ext cx="4197677" cy="9562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Zu</a:t>
            </a:r>
            <a:r>
              <a:rPr kumimoji="0" lang="en-GB" sz="60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1" name="Picture 20" descr="A close up of a logo&#10;&#10;Description automatically generated">
            <a:hlinkClick r:id="" action="ppaction://noaction">
              <a:snd r:embed="rId8" name="4. 2. Berg.wav"/>
            </a:hlinkClick>
            <a:extLst>
              <a:ext uri="{FF2B5EF4-FFF2-40B4-BE49-F238E27FC236}">
                <a16:creationId xmlns:a16="http://schemas.microsoft.com/office/drawing/2014/main" id="{ABAAA975-B107-42E2-8E6E-39BF8A3074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4975" y="1807897"/>
            <a:ext cx="3036339" cy="3036339"/>
          </a:xfrm>
          <a:prstGeom prst="rect">
            <a:avLst/>
          </a:prstGeom>
        </p:spPr>
      </p:pic>
      <p:pic>
        <p:nvPicPr>
          <p:cNvPr id="22" name="Picture 2" descr="Free vector graphics of High speed train">
            <a:extLst>
              <a:ext uri="{FF2B5EF4-FFF2-40B4-BE49-F238E27FC236}">
                <a16:creationId xmlns:a16="http://schemas.microsoft.com/office/drawing/2014/main" id="{3D95F586-AB08-4C01-A244-DEA4E192B19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739938" y="2772719"/>
            <a:ext cx="2684839" cy="134242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51D1FF22-2015-409B-8EF2-2E01AEF28A73}"/>
              </a:ext>
            </a:extLst>
          </p:cNvPr>
          <p:cNvPicPr>
            <a:picLocks noChangeAspect="1"/>
          </p:cNvPicPr>
          <p:nvPr/>
        </p:nvPicPr>
        <p:blipFill>
          <a:blip r:embed="rId11"/>
          <a:stretch>
            <a:fillRect/>
          </a:stretch>
        </p:blipFill>
        <p:spPr>
          <a:xfrm>
            <a:off x="4650308" y="1576997"/>
            <a:ext cx="2158497" cy="2158497"/>
          </a:xfrm>
          <a:prstGeom prst="rect">
            <a:avLst/>
          </a:prstGeom>
        </p:spPr>
      </p:pic>
    </p:spTree>
    <p:extLst>
      <p:ext uri="{BB962C8B-B14F-4D97-AF65-F5344CB8AC3E}">
        <p14:creationId xmlns:p14="http://schemas.microsoft.com/office/powerpoint/2010/main" val="406560985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5_4.2.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3_W5_4.3.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3_W5_4.4.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6" name="T3_W5_5.1.wav"/>
            </a:hlinkClick>
            <a:extLst>
              <a:ext uri="{FF2B5EF4-FFF2-40B4-BE49-F238E27FC236}">
                <a16:creationId xmlns:a16="http://schemas.microsoft.com/office/drawing/2014/main" id="{6DC42178-501A-44BF-9149-1C679CF37202}"/>
              </a:ext>
            </a:extLst>
          </p:cNvPr>
          <p:cNvSpPr txBox="1"/>
          <p:nvPr/>
        </p:nvSpPr>
        <p:spPr>
          <a:xfrm>
            <a:off x="0" y="-267906"/>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[-d]</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17" name="CustomShape 2">
            <a:extLst>
              <a:ext uri="{FF2B5EF4-FFF2-40B4-BE49-F238E27FC236}">
                <a16:creationId xmlns:a16="http://schemas.microsoft.com/office/drawing/2014/main" id="{5CDD948E-DF41-454B-82AB-09F8E96C13D9}"/>
              </a:ext>
            </a:extLst>
          </p:cNvPr>
          <p:cNvSpPr/>
          <p:nvPr/>
        </p:nvSpPr>
        <p:spPr>
          <a:xfrm>
            <a:off x="-342122" y="4366089"/>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Lie</a:t>
            </a:r>
            <a:r>
              <a:rPr kumimoji="0" lang="en-GB" sz="60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d</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CustomShape 2">
            <a:extLst>
              <a:ext uri="{FF2B5EF4-FFF2-40B4-BE49-F238E27FC236}">
                <a16:creationId xmlns:a16="http://schemas.microsoft.com/office/drawing/2014/main" id="{B36C4F78-D819-4686-8A37-49C4DC2ECA78}"/>
              </a:ext>
            </a:extLst>
          </p:cNvPr>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un</a:t>
            </a:r>
            <a:r>
              <a:rPr kumimoji="0" lang="en-GB" sz="96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d</a:t>
            </a:r>
            <a:endParaRPr kumimoji="0" lang="en-GB" sz="9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Rounded Rectangle 3">
            <a:extLst>
              <a:ext uri="{FF2B5EF4-FFF2-40B4-BE49-F238E27FC236}">
                <a16:creationId xmlns:a16="http://schemas.microsoft.com/office/drawing/2014/main" id="{7235FC93-BCE6-4A82-9919-D14BD80B537B}"/>
              </a:ext>
            </a:extLst>
          </p:cNvPr>
          <p:cNvSpPr/>
          <p:nvPr/>
        </p:nvSpPr>
        <p:spPr>
          <a:xfrm>
            <a:off x="3610882" y="1530791"/>
            <a:ext cx="4147387" cy="3892241"/>
          </a:xfrm>
          <a:prstGeom prst="roundRect">
            <a:avLst/>
          </a:prstGeom>
          <a:noFill/>
          <a:ln w="57150" cap="flat" cmpd="sng" algn="ctr">
            <a:solidFill>
              <a:srgbClr val="002060"/>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15" name="CustomShape 2">
            <a:extLst>
              <a:ext uri="{FF2B5EF4-FFF2-40B4-BE49-F238E27FC236}">
                <a16:creationId xmlns:a16="http://schemas.microsoft.com/office/drawing/2014/main" id="{3390B9B7-3FF3-4E02-BEC7-7081B0879694}"/>
              </a:ext>
            </a:extLst>
          </p:cNvPr>
          <p:cNvSpPr/>
          <p:nvPr/>
        </p:nvSpPr>
        <p:spPr>
          <a:xfrm>
            <a:off x="8017837" y="4366089"/>
            <a:ext cx="4197677" cy="9562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Freun</a:t>
            </a:r>
            <a:r>
              <a:rPr kumimoji="0" lang="en-GB" sz="60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d</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16" name="Group 15">
            <a:extLst>
              <a:ext uri="{FF2B5EF4-FFF2-40B4-BE49-F238E27FC236}">
                <a16:creationId xmlns:a16="http://schemas.microsoft.com/office/drawing/2014/main" id="{84812BEA-5F62-4181-BB18-5E6B24AFE882}"/>
              </a:ext>
            </a:extLst>
          </p:cNvPr>
          <p:cNvGrpSpPr/>
          <p:nvPr/>
        </p:nvGrpSpPr>
        <p:grpSpPr>
          <a:xfrm>
            <a:off x="5196065" y="2257176"/>
            <a:ext cx="1411963" cy="1695105"/>
            <a:chOff x="1384117" y="4494095"/>
            <a:chExt cx="1411963" cy="1695105"/>
          </a:xfrm>
        </p:grpSpPr>
        <p:pic>
          <p:nvPicPr>
            <p:cNvPr id="18" name="Graphic 17" descr="Add with solid fill">
              <a:extLst>
                <a:ext uri="{FF2B5EF4-FFF2-40B4-BE49-F238E27FC236}">
                  <a16:creationId xmlns:a16="http://schemas.microsoft.com/office/drawing/2014/main" id="{1FAFE7EB-DBE2-4474-B3B3-857230413E5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27649" y="4494095"/>
              <a:ext cx="1324900" cy="1324900"/>
            </a:xfrm>
            <a:prstGeom prst="rect">
              <a:avLst/>
            </a:prstGeom>
          </p:spPr>
        </p:pic>
        <p:sp>
          <p:nvSpPr>
            <p:cNvPr id="19" name="TextBox 18">
              <a:extLst>
                <a:ext uri="{FF2B5EF4-FFF2-40B4-BE49-F238E27FC236}">
                  <a16:creationId xmlns:a16="http://schemas.microsoft.com/office/drawing/2014/main" id="{FFAAE983-A09E-412C-A906-84E2E606969F}"/>
                </a:ext>
              </a:extLst>
            </p:cNvPr>
            <p:cNvSpPr txBox="1"/>
            <p:nvPr/>
          </p:nvSpPr>
          <p:spPr>
            <a:xfrm>
              <a:off x="1384117" y="5665980"/>
              <a:ext cx="141196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and</a:t>
              </a:r>
            </a:p>
          </p:txBody>
        </p:sp>
      </p:grpSp>
      <p:pic>
        <p:nvPicPr>
          <p:cNvPr id="20" name="Picture 2" descr="Free vector graphics of Vector file">
            <a:extLst>
              <a:ext uri="{FF2B5EF4-FFF2-40B4-BE49-F238E27FC236}">
                <a16:creationId xmlns:a16="http://schemas.microsoft.com/office/drawing/2014/main" id="{CAD56209-DEE1-4428-976A-9F15C0A4494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8452" y="2491161"/>
            <a:ext cx="1593281" cy="17878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Icon&#10;&#10;Description automatically generated with medium confidence">
            <a:extLst>
              <a:ext uri="{FF2B5EF4-FFF2-40B4-BE49-F238E27FC236}">
                <a16:creationId xmlns:a16="http://schemas.microsoft.com/office/drawing/2014/main" id="{AF70808E-F612-4272-92D2-622B525DDA2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14861" r="57718" b="9009"/>
          <a:stretch/>
        </p:blipFill>
        <p:spPr>
          <a:xfrm>
            <a:off x="9433260" y="2381305"/>
            <a:ext cx="1476227" cy="1574030"/>
          </a:xfrm>
          <a:prstGeom prst="rect">
            <a:avLst/>
          </a:prstGeom>
        </p:spPr>
      </p:pic>
    </p:spTree>
    <p:extLst>
      <p:ext uri="{BB962C8B-B14F-4D97-AF65-F5344CB8AC3E}">
        <p14:creationId xmlns:p14="http://schemas.microsoft.com/office/powerpoint/2010/main" val="44672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5_5.2.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3_W5_5.3.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3_W5_5.4.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animBg="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6" name="T3_W5_6.1.wav"/>
            </a:hlinkClick>
            <a:extLst>
              <a:ext uri="{FF2B5EF4-FFF2-40B4-BE49-F238E27FC236}">
                <a16:creationId xmlns:a16="http://schemas.microsoft.com/office/drawing/2014/main" id="{6DC42178-501A-44BF-9149-1C679CF37202}"/>
              </a:ext>
            </a:extLst>
          </p:cNvPr>
          <p:cNvSpPr txBox="1"/>
          <p:nvPr/>
        </p:nvSpPr>
        <p:spPr>
          <a:xfrm>
            <a:off x="0" y="-267906"/>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[-b]</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17" name="CustomShape 2">
            <a:extLst>
              <a:ext uri="{FF2B5EF4-FFF2-40B4-BE49-F238E27FC236}">
                <a16:creationId xmlns:a16="http://schemas.microsoft.com/office/drawing/2014/main" id="{5CDD948E-DF41-454B-82AB-09F8E96C13D9}"/>
              </a:ext>
            </a:extLst>
          </p:cNvPr>
          <p:cNvSpPr/>
          <p:nvPr/>
        </p:nvSpPr>
        <p:spPr>
          <a:xfrm>
            <a:off x="-333778" y="4400422"/>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Lie</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b</a:t>
            </a: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lings-</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CustomShape 2">
            <a:extLst>
              <a:ext uri="{FF2B5EF4-FFF2-40B4-BE49-F238E27FC236}">
                <a16:creationId xmlns:a16="http://schemas.microsoft.com/office/drawing/2014/main" id="{B36C4F78-D819-4686-8A37-49C4DC2ECA78}"/>
              </a:ext>
            </a:extLst>
          </p:cNvPr>
          <p:cNvSpPr/>
          <p:nvPr/>
        </p:nvSpPr>
        <p:spPr>
          <a:xfrm>
            <a:off x="3021444" y="3687582"/>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gel</a:t>
            </a:r>
            <a:r>
              <a:rPr kumimoji="0" lang="en-GB" sz="9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b</a:t>
            </a:r>
            <a:endParaRPr kumimoji="0" lang="en-GB" sz="9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Rounded Rectangle 3">
            <a:extLst>
              <a:ext uri="{FF2B5EF4-FFF2-40B4-BE49-F238E27FC236}">
                <a16:creationId xmlns:a16="http://schemas.microsoft.com/office/drawing/2014/main" id="{7235FC93-BCE6-4A82-9919-D14BD80B537B}"/>
              </a:ext>
            </a:extLst>
          </p:cNvPr>
          <p:cNvSpPr/>
          <p:nvPr/>
        </p:nvSpPr>
        <p:spPr>
          <a:xfrm>
            <a:off x="3863899" y="1482879"/>
            <a:ext cx="4147387" cy="3892241"/>
          </a:xfrm>
          <a:prstGeom prst="roundRect">
            <a:avLst/>
          </a:prstGeom>
          <a:noFill/>
          <a:ln w="57150" cap="flat" cmpd="sng" algn="ctr">
            <a:solidFill>
              <a:srgbClr val="002060"/>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15" name="CustomShape 2">
            <a:extLst>
              <a:ext uri="{FF2B5EF4-FFF2-40B4-BE49-F238E27FC236}">
                <a16:creationId xmlns:a16="http://schemas.microsoft.com/office/drawing/2014/main" id="{3390B9B7-3FF3-4E02-BEC7-7081B0879694}"/>
              </a:ext>
            </a:extLst>
          </p:cNvPr>
          <p:cNvSpPr/>
          <p:nvPr/>
        </p:nvSpPr>
        <p:spPr>
          <a:xfrm>
            <a:off x="8072534" y="4366089"/>
            <a:ext cx="4197677" cy="9562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sie</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b</a:t>
            </a: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zehn</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1" name="Picture 20">
            <a:extLst>
              <a:ext uri="{FF2B5EF4-FFF2-40B4-BE49-F238E27FC236}">
                <a16:creationId xmlns:a16="http://schemas.microsoft.com/office/drawing/2014/main" id="{E1B16218-9A79-472E-9CD9-BE1A503A25DD}"/>
              </a:ext>
            </a:extLst>
          </p:cNvPr>
          <p:cNvPicPr>
            <a:picLocks noChangeAspect="1"/>
          </p:cNvPicPr>
          <p:nvPr/>
        </p:nvPicPr>
        <p:blipFill>
          <a:blip r:embed="rId8"/>
          <a:stretch>
            <a:fillRect/>
          </a:stretch>
        </p:blipFill>
        <p:spPr>
          <a:xfrm>
            <a:off x="4908238" y="2031310"/>
            <a:ext cx="2166923" cy="2051354"/>
          </a:xfrm>
          <a:prstGeom prst="rect">
            <a:avLst/>
          </a:prstGeom>
        </p:spPr>
      </p:pic>
      <p:pic>
        <p:nvPicPr>
          <p:cNvPr id="2" name="Picture 1">
            <a:extLst>
              <a:ext uri="{FF2B5EF4-FFF2-40B4-BE49-F238E27FC236}">
                <a16:creationId xmlns:a16="http://schemas.microsoft.com/office/drawing/2014/main" id="{0576D627-EC04-4DF9-8855-0253AC892280}"/>
              </a:ext>
            </a:extLst>
          </p:cNvPr>
          <p:cNvPicPr>
            <a:picLocks noChangeAspect="1"/>
          </p:cNvPicPr>
          <p:nvPr/>
        </p:nvPicPr>
        <p:blipFill>
          <a:blip r:embed="rId9"/>
          <a:stretch>
            <a:fillRect/>
          </a:stretch>
        </p:blipFill>
        <p:spPr>
          <a:xfrm>
            <a:off x="445870" y="2157451"/>
            <a:ext cx="2322557" cy="2177397"/>
          </a:xfrm>
          <a:prstGeom prst="rect">
            <a:avLst/>
          </a:prstGeom>
        </p:spPr>
      </p:pic>
      <p:pic>
        <p:nvPicPr>
          <p:cNvPr id="4" name="Picture 3">
            <a:extLst>
              <a:ext uri="{FF2B5EF4-FFF2-40B4-BE49-F238E27FC236}">
                <a16:creationId xmlns:a16="http://schemas.microsoft.com/office/drawing/2014/main" id="{942019A8-4B09-4F4B-8A16-B5ECC17AD924}"/>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8861071" y="1914395"/>
            <a:ext cx="2857500" cy="2857500"/>
          </a:xfrm>
          <a:prstGeom prst="rect">
            <a:avLst/>
          </a:prstGeom>
        </p:spPr>
      </p:pic>
    </p:spTree>
    <p:extLst>
      <p:ext uri="{BB962C8B-B14F-4D97-AF65-F5344CB8AC3E}">
        <p14:creationId xmlns:p14="http://schemas.microsoft.com/office/powerpoint/2010/main" val="188456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5_6.2.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3_W5_6.3.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3_W5_6.4.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P spid="12" grpId="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T3_W5_6.1.wav"/>
            </a:hlinkClick>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Sie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fahren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nach</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Österreich</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03440" y="329833"/>
            <a:ext cx="1557451" cy="374973"/>
          </a:xfrm>
          <a:solidFill>
            <a:schemeClr val="bg1"/>
          </a:solidFill>
        </p:spPr>
        <p:txBody>
          <a:bodyPr/>
          <a:lstStyle/>
          <a:p>
            <a:pPr algn="ctr"/>
            <a:r>
              <a:rPr lang="en-GB" sz="2000" b="1" dirty="0">
                <a:solidFill>
                  <a:schemeClr val="bg1"/>
                </a:solidFill>
                <a:latin typeface="Century Gothic" panose="020B0502020202020204" pitchFamily="34" charset="0"/>
              </a:rPr>
              <a:t>Kultur</a:t>
            </a:r>
          </a:p>
        </p:txBody>
      </p:sp>
      <p:pic>
        <p:nvPicPr>
          <p:cNvPr id="15" name="Picture 14" descr="Logo&#10;&#10;Description automatically generated">
            <a:extLst>
              <a:ext uri="{FF2B5EF4-FFF2-40B4-BE49-F238E27FC236}">
                <a16:creationId xmlns:a16="http://schemas.microsoft.com/office/drawing/2014/main" id="{89B9ADB6-F0BD-458B-888C-C78805A62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4362" y="87550"/>
            <a:ext cx="1695683" cy="1050586"/>
          </a:xfrm>
          <a:prstGeom prst="rect">
            <a:avLst/>
          </a:prstGeom>
        </p:spPr>
      </p:pic>
      <p:sp>
        <p:nvSpPr>
          <p:cNvPr id="6" name="Speech Bubble: Rectangle with Corners Rounded 5">
            <a:hlinkClick r:id="" action="ppaction://noaction">
              <a:snd r:embed="rId5" name="T3_W5_6.2.wav"/>
            </a:hlinkClick>
            <a:extLst>
              <a:ext uri="{FF2B5EF4-FFF2-40B4-BE49-F238E27FC236}">
                <a16:creationId xmlns:a16="http://schemas.microsoft.com/office/drawing/2014/main" id="{2265768B-0A14-43E5-A2B7-3148994967F5}"/>
              </a:ext>
            </a:extLst>
          </p:cNvPr>
          <p:cNvSpPr/>
          <p:nvPr/>
        </p:nvSpPr>
        <p:spPr>
          <a:xfrm>
            <a:off x="1028457" y="603007"/>
            <a:ext cx="2739424"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7" name="Graphic 6" descr="Teacher">
            <a:extLst>
              <a:ext uri="{FF2B5EF4-FFF2-40B4-BE49-F238E27FC236}">
                <a16:creationId xmlns:a16="http://schemas.microsoft.com/office/drawing/2014/main" id="{EE10E2C3-D3EE-4544-B72F-2C56AEEF5E5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389" y="388313"/>
            <a:ext cx="914400" cy="914400"/>
          </a:xfrm>
          <a:prstGeom prst="rect">
            <a:avLst/>
          </a:prstGeom>
        </p:spPr>
      </p:pic>
      <p:sp>
        <p:nvSpPr>
          <p:cNvPr id="8" name="Google Shape;108;p3">
            <a:hlinkClick r:id="" action="ppaction://noaction">
              <a:snd r:embed="rId5" name="T3_W5_6.2.wav"/>
            </a:hlinkClick>
            <a:extLst>
              <a:ext uri="{FF2B5EF4-FFF2-40B4-BE49-F238E27FC236}">
                <a16:creationId xmlns:a16="http://schemas.microsoft.com/office/drawing/2014/main" id="{4CC6996F-AD6F-480D-A4A5-FC8A28365D8F}"/>
              </a:ext>
            </a:extLst>
          </p:cNvPr>
          <p:cNvSpPr txBox="1"/>
          <p:nvPr/>
        </p:nvSpPr>
        <p:spPr>
          <a:xfrm>
            <a:off x="1167321" y="614701"/>
            <a:ext cx="249896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Lies den Text. </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2" name="TextBox 1">
            <a:hlinkClick r:id="" action="ppaction://noaction">
              <a:snd r:embed="rId8" name="T3_W5_6.3.wav"/>
            </a:hlinkClick>
            <a:extLst>
              <a:ext uri="{FF2B5EF4-FFF2-40B4-BE49-F238E27FC236}">
                <a16:creationId xmlns:a16="http://schemas.microsoft.com/office/drawing/2014/main" id="{D9655365-3C5E-4984-AFAE-DD4E580F239C}"/>
              </a:ext>
            </a:extLst>
          </p:cNvPr>
          <p:cNvSpPr txBox="1"/>
          <p:nvPr/>
        </p:nvSpPr>
        <p:spPr>
          <a:xfrm>
            <a:off x="188992" y="1374141"/>
            <a:ext cx="3392925" cy="4031873"/>
          </a:xfrm>
          <a:prstGeom prst="rect">
            <a:avLst/>
          </a:prstGeom>
          <a:noFill/>
        </p:spPr>
        <p:txBody>
          <a:bodyPr wrap="square" rtlCol="0">
            <a:spAutoFit/>
          </a:bodyPr>
          <a:lstStyle/>
          <a:p>
            <a:r>
              <a:rPr lang="en-GB" sz="2000" dirty="0" err="1">
                <a:solidFill>
                  <a:srgbClr val="002060"/>
                </a:solidFill>
              </a:rPr>
              <a:t>Lias</a:t>
            </a:r>
            <a:r>
              <a:rPr lang="en-GB" sz="2000" dirty="0">
                <a:solidFill>
                  <a:srgbClr val="002060"/>
                </a:solidFill>
              </a:rPr>
              <a:t> und Ronja Brandt </a:t>
            </a:r>
            <a:r>
              <a:rPr lang="en-GB" sz="2000" dirty="0" err="1">
                <a:solidFill>
                  <a:srgbClr val="002060"/>
                </a:solidFill>
              </a:rPr>
              <a:t>wohnen</a:t>
            </a:r>
            <a:r>
              <a:rPr lang="en-GB" sz="2000" dirty="0">
                <a:solidFill>
                  <a:srgbClr val="002060"/>
                </a:solidFill>
              </a:rPr>
              <a:t> in Biel in der Schweiz. Bald* </a:t>
            </a:r>
            <a:r>
              <a:rPr lang="en-GB" sz="2000" dirty="0" err="1">
                <a:solidFill>
                  <a:srgbClr val="002060"/>
                </a:solidFill>
              </a:rPr>
              <a:t>fährt</a:t>
            </a:r>
            <a:r>
              <a:rPr lang="en-GB" sz="2000" dirty="0">
                <a:solidFill>
                  <a:srgbClr val="002060"/>
                </a:solidFill>
              </a:rPr>
              <a:t> die </a:t>
            </a:r>
            <a:r>
              <a:rPr lang="en-GB" sz="2000" dirty="0" err="1">
                <a:solidFill>
                  <a:srgbClr val="002060"/>
                </a:solidFill>
              </a:rPr>
              <a:t>Familie</a:t>
            </a:r>
            <a:r>
              <a:rPr lang="en-GB" sz="2000" dirty="0">
                <a:solidFill>
                  <a:srgbClr val="002060"/>
                </a:solidFill>
              </a:rPr>
              <a:t> Brandt </a:t>
            </a:r>
            <a:r>
              <a:rPr lang="en-GB" sz="2000" dirty="0" err="1">
                <a:solidFill>
                  <a:srgbClr val="002060"/>
                </a:solidFill>
              </a:rPr>
              <a:t>nach</a:t>
            </a:r>
            <a:r>
              <a:rPr lang="en-GB" sz="2000" dirty="0">
                <a:solidFill>
                  <a:srgbClr val="002060"/>
                </a:solidFill>
              </a:rPr>
              <a:t> Innsbruck in </a:t>
            </a:r>
            <a:r>
              <a:rPr lang="en-GB" sz="2000" dirty="0" err="1">
                <a:solidFill>
                  <a:srgbClr val="002060"/>
                </a:solidFill>
              </a:rPr>
              <a:t>Österreich</a:t>
            </a:r>
            <a:r>
              <a:rPr lang="en-GB" sz="2000" dirty="0">
                <a:solidFill>
                  <a:srgbClr val="002060"/>
                </a:solidFill>
              </a:rPr>
              <a:t>. Die </a:t>
            </a:r>
            <a:r>
              <a:rPr lang="en-GB" sz="2000" dirty="0" err="1">
                <a:solidFill>
                  <a:srgbClr val="002060"/>
                </a:solidFill>
              </a:rPr>
              <a:t>Fahrt</a:t>
            </a:r>
            <a:r>
              <a:rPr lang="en-GB" sz="2000" dirty="0">
                <a:solidFill>
                  <a:srgbClr val="002060"/>
                </a:solidFill>
              </a:rPr>
              <a:t>* </a:t>
            </a:r>
            <a:r>
              <a:rPr lang="en-GB" sz="2000" dirty="0" err="1">
                <a:solidFill>
                  <a:srgbClr val="002060"/>
                </a:solidFill>
              </a:rPr>
              <a:t>ist</a:t>
            </a:r>
            <a:r>
              <a:rPr lang="en-GB" sz="2000" dirty="0">
                <a:solidFill>
                  <a:srgbClr val="002060"/>
                </a:solidFill>
              </a:rPr>
              <a:t> lang. Sie </a:t>
            </a:r>
            <a:r>
              <a:rPr lang="en-GB" sz="2000" dirty="0" err="1">
                <a:solidFill>
                  <a:srgbClr val="002060"/>
                </a:solidFill>
              </a:rPr>
              <a:t>fahren</a:t>
            </a:r>
            <a:r>
              <a:rPr lang="en-GB" sz="2000" dirty="0">
                <a:solidFill>
                  <a:srgbClr val="002060"/>
                </a:solidFill>
              </a:rPr>
              <a:t> 4 </a:t>
            </a:r>
            <a:r>
              <a:rPr lang="en-GB" sz="2000" dirty="0" err="1">
                <a:solidFill>
                  <a:srgbClr val="002060"/>
                </a:solidFill>
              </a:rPr>
              <a:t>Stunden</a:t>
            </a:r>
            <a:r>
              <a:rPr lang="en-GB" sz="2000" dirty="0">
                <a:solidFill>
                  <a:srgbClr val="002060"/>
                </a:solidFill>
              </a:rPr>
              <a:t> 25 </a:t>
            </a:r>
            <a:r>
              <a:rPr lang="en-GB" sz="2000" dirty="0" err="1">
                <a:solidFill>
                  <a:srgbClr val="002060"/>
                </a:solidFill>
              </a:rPr>
              <a:t>Minuten</a:t>
            </a:r>
            <a:r>
              <a:rPr lang="en-GB" sz="2000" dirty="0">
                <a:solidFill>
                  <a:srgbClr val="002060"/>
                </a:solidFill>
              </a:rPr>
              <a:t> </a:t>
            </a:r>
            <a:r>
              <a:rPr lang="en-GB" sz="2000" dirty="0" err="1">
                <a:solidFill>
                  <a:srgbClr val="002060"/>
                </a:solidFill>
              </a:rPr>
              <a:t>mit</a:t>
            </a:r>
            <a:r>
              <a:rPr lang="en-GB" sz="2000" dirty="0">
                <a:solidFill>
                  <a:srgbClr val="002060"/>
                </a:solidFill>
              </a:rPr>
              <a:t> </a:t>
            </a:r>
            <a:r>
              <a:rPr lang="en-GB" sz="2000" dirty="0" err="1">
                <a:solidFill>
                  <a:srgbClr val="002060"/>
                </a:solidFill>
              </a:rPr>
              <a:t>dem</a:t>
            </a:r>
            <a:r>
              <a:rPr lang="en-GB" sz="2000" dirty="0">
                <a:solidFill>
                  <a:srgbClr val="002060"/>
                </a:solidFill>
              </a:rPr>
              <a:t> Zug! Das </a:t>
            </a:r>
            <a:r>
              <a:rPr lang="en-GB" sz="2000" dirty="0" err="1">
                <a:solidFill>
                  <a:srgbClr val="002060"/>
                </a:solidFill>
              </a:rPr>
              <a:t>sind</a:t>
            </a:r>
            <a:r>
              <a:rPr lang="en-GB" sz="2000" dirty="0">
                <a:solidFill>
                  <a:srgbClr val="002060"/>
                </a:solidFill>
              </a:rPr>
              <a:t> 410 </a:t>
            </a:r>
            <a:r>
              <a:rPr lang="en-GB" sz="2000" dirty="0" err="1">
                <a:solidFill>
                  <a:srgbClr val="002060"/>
                </a:solidFill>
              </a:rPr>
              <a:t>Kilometer</a:t>
            </a:r>
            <a:r>
              <a:rPr lang="en-GB" sz="2000" dirty="0">
                <a:solidFill>
                  <a:srgbClr val="002060"/>
                </a:solidFill>
              </a:rPr>
              <a:t>!</a:t>
            </a:r>
            <a:br>
              <a:rPr lang="en-GB" sz="2000" dirty="0"/>
            </a:br>
            <a:br>
              <a:rPr lang="en-GB" sz="2000" dirty="0"/>
            </a:br>
            <a:endParaRPr lang="en-GB" sz="2000" dirty="0"/>
          </a:p>
          <a:p>
            <a:endParaRPr lang="en-GB" dirty="0"/>
          </a:p>
          <a:p>
            <a:endParaRPr lang="en-GB" dirty="0"/>
          </a:p>
        </p:txBody>
      </p:sp>
      <p:sp>
        <p:nvSpPr>
          <p:cNvPr id="4" name="TextBox 3">
            <a:extLst>
              <a:ext uri="{FF2B5EF4-FFF2-40B4-BE49-F238E27FC236}">
                <a16:creationId xmlns:a16="http://schemas.microsoft.com/office/drawing/2014/main" id="{1E314B25-8214-B1B3-391A-E6F917DB5CE4}"/>
              </a:ext>
            </a:extLst>
          </p:cNvPr>
          <p:cNvSpPr txBox="1"/>
          <p:nvPr/>
        </p:nvSpPr>
        <p:spPr>
          <a:xfrm>
            <a:off x="9515475" y="6224736"/>
            <a:ext cx="2676525" cy="646331"/>
          </a:xfrm>
          <a:prstGeom prst="rect">
            <a:avLst/>
          </a:prstGeom>
          <a:solidFill>
            <a:srgbClr val="92D050"/>
          </a:solidFill>
        </p:spPr>
        <p:txBody>
          <a:bodyPr wrap="square" rtlCol="0">
            <a:spAutoFit/>
          </a:bodyPr>
          <a:lstStyle/>
          <a:p>
            <a:pPr algn="ctr"/>
            <a:r>
              <a:rPr lang="en-GB" dirty="0">
                <a:solidFill>
                  <a:srgbClr val="002060"/>
                </a:solidFill>
                <a:latin typeface="Century Gothic" panose="020B0502020202020204" pitchFamily="34" charset="0"/>
              </a:rPr>
              <a:t>bald – soon</a:t>
            </a:r>
          </a:p>
          <a:p>
            <a:pPr algn="ctr"/>
            <a:r>
              <a:rPr lang="en-GB" dirty="0">
                <a:solidFill>
                  <a:srgbClr val="002060"/>
                </a:solidFill>
                <a:latin typeface="Century Gothic" panose="020B0502020202020204" pitchFamily="34" charset="0"/>
              </a:rPr>
              <a:t>die </a:t>
            </a:r>
            <a:r>
              <a:rPr lang="en-GB" dirty="0" err="1">
                <a:solidFill>
                  <a:srgbClr val="002060"/>
                </a:solidFill>
                <a:latin typeface="Century Gothic" panose="020B0502020202020204" pitchFamily="34" charset="0"/>
              </a:rPr>
              <a:t>Fahrt</a:t>
            </a:r>
            <a:r>
              <a:rPr lang="en-GB" dirty="0">
                <a:solidFill>
                  <a:srgbClr val="002060"/>
                </a:solidFill>
                <a:latin typeface="Century Gothic" panose="020B0502020202020204" pitchFamily="34" charset="0"/>
              </a:rPr>
              <a:t> – the journey</a:t>
            </a:r>
          </a:p>
        </p:txBody>
      </p:sp>
      <p:pic>
        <p:nvPicPr>
          <p:cNvPr id="5" name="Picture 4">
            <a:extLst>
              <a:ext uri="{FF2B5EF4-FFF2-40B4-BE49-F238E27FC236}">
                <a16:creationId xmlns:a16="http://schemas.microsoft.com/office/drawing/2014/main" id="{5A5BCF7C-2993-C4D0-997E-2D8938D31588}"/>
              </a:ext>
            </a:extLst>
          </p:cNvPr>
          <p:cNvPicPr>
            <a:picLocks noChangeAspect="1"/>
          </p:cNvPicPr>
          <p:nvPr/>
        </p:nvPicPr>
        <p:blipFill>
          <a:blip r:embed="rId9"/>
          <a:stretch>
            <a:fillRect/>
          </a:stretch>
        </p:blipFill>
        <p:spPr>
          <a:xfrm>
            <a:off x="915959" y="4511704"/>
            <a:ext cx="4151308" cy="2075655"/>
          </a:xfrm>
          <a:prstGeom prst="rect">
            <a:avLst/>
          </a:prstGeom>
        </p:spPr>
      </p:pic>
      <p:pic>
        <p:nvPicPr>
          <p:cNvPr id="10" name="Picture 9" descr="A map of germany with different colors&#10;&#10;Description automatically generated">
            <a:extLst>
              <a:ext uri="{FF2B5EF4-FFF2-40B4-BE49-F238E27FC236}">
                <a16:creationId xmlns:a16="http://schemas.microsoft.com/office/drawing/2014/main" id="{31CFE339-AA14-A207-BCCF-84D362314F9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96000" y="-87550"/>
            <a:ext cx="5354877" cy="6858000"/>
          </a:xfrm>
          <a:prstGeom prst="rect">
            <a:avLst/>
          </a:prstGeom>
        </p:spPr>
      </p:pic>
      <p:sp>
        <p:nvSpPr>
          <p:cNvPr id="14" name="Oval 13">
            <a:extLst>
              <a:ext uri="{FF2B5EF4-FFF2-40B4-BE49-F238E27FC236}">
                <a16:creationId xmlns:a16="http://schemas.microsoft.com/office/drawing/2014/main" id="{F0E440CA-E745-4102-65AF-5B6727BB210E}"/>
              </a:ext>
            </a:extLst>
          </p:cNvPr>
          <p:cNvSpPr/>
          <p:nvPr/>
        </p:nvSpPr>
        <p:spPr>
          <a:xfrm>
            <a:off x="7004940" y="5422151"/>
            <a:ext cx="114318" cy="114318"/>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4A0E926-1CFD-B033-DD68-8397B7B436DF}"/>
              </a:ext>
            </a:extLst>
          </p:cNvPr>
          <p:cNvSpPr/>
          <p:nvPr/>
        </p:nvSpPr>
        <p:spPr>
          <a:xfrm>
            <a:off x="8716279" y="5363345"/>
            <a:ext cx="114318" cy="114318"/>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Curved Connector 19">
            <a:extLst>
              <a:ext uri="{FF2B5EF4-FFF2-40B4-BE49-F238E27FC236}">
                <a16:creationId xmlns:a16="http://schemas.microsoft.com/office/drawing/2014/main" id="{920BAE58-53CA-7611-C6A2-8C488C5977B2}"/>
              </a:ext>
            </a:extLst>
          </p:cNvPr>
          <p:cNvCxnSpPr>
            <a:cxnSpLocks/>
          </p:cNvCxnSpPr>
          <p:nvPr/>
        </p:nvCxnSpPr>
        <p:spPr>
          <a:xfrm flipV="1">
            <a:off x="7153282" y="5427237"/>
            <a:ext cx="235372" cy="31718"/>
          </a:xfrm>
          <a:prstGeom prst="curvedConnector3">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4282254-54F5-7FE4-611E-0FE5D6BCEE74}"/>
              </a:ext>
            </a:extLst>
          </p:cNvPr>
          <p:cNvCxnSpPr>
            <a:cxnSpLocks/>
          </p:cNvCxnSpPr>
          <p:nvPr/>
        </p:nvCxnSpPr>
        <p:spPr>
          <a:xfrm>
            <a:off x="7428359" y="5419307"/>
            <a:ext cx="265302" cy="15859"/>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4" name="Curved Connector 23">
            <a:extLst>
              <a:ext uri="{FF2B5EF4-FFF2-40B4-BE49-F238E27FC236}">
                <a16:creationId xmlns:a16="http://schemas.microsoft.com/office/drawing/2014/main" id="{40C8A581-23AC-A276-9D44-3673AC283B23}"/>
              </a:ext>
            </a:extLst>
          </p:cNvPr>
          <p:cNvCxnSpPr>
            <a:cxnSpLocks/>
          </p:cNvCxnSpPr>
          <p:nvPr/>
        </p:nvCxnSpPr>
        <p:spPr>
          <a:xfrm>
            <a:off x="7738171" y="5438797"/>
            <a:ext cx="344071" cy="45982"/>
          </a:xfrm>
          <a:prstGeom prst="curvedConnector3">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Curved Connector 25">
            <a:extLst>
              <a:ext uri="{FF2B5EF4-FFF2-40B4-BE49-F238E27FC236}">
                <a16:creationId xmlns:a16="http://schemas.microsoft.com/office/drawing/2014/main" id="{7059F12C-C6DF-8DCD-FBD5-FA55DD5E2D67}"/>
              </a:ext>
            </a:extLst>
          </p:cNvPr>
          <p:cNvCxnSpPr>
            <a:cxnSpLocks/>
          </p:cNvCxnSpPr>
          <p:nvPr/>
        </p:nvCxnSpPr>
        <p:spPr>
          <a:xfrm flipV="1">
            <a:off x="8113163" y="5464271"/>
            <a:ext cx="292986" cy="20508"/>
          </a:xfrm>
          <a:prstGeom prst="curvedConnector3">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8" name="Curved Connector 27">
            <a:extLst>
              <a:ext uri="{FF2B5EF4-FFF2-40B4-BE49-F238E27FC236}">
                <a16:creationId xmlns:a16="http://schemas.microsoft.com/office/drawing/2014/main" id="{47876B5E-53E9-A8F8-118C-9F7F789A87C0}"/>
              </a:ext>
            </a:extLst>
          </p:cNvPr>
          <p:cNvCxnSpPr>
            <a:cxnSpLocks/>
          </p:cNvCxnSpPr>
          <p:nvPr/>
        </p:nvCxnSpPr>
        <p:spPr>
          <a:xfrm flipV="1">
            <a:off x="8451617" y="5427236"/>
            <a:ext cx="228712" cy="31719"/>
          </a:xfrm>
          <a:prstGeom prst="curvedConnector3">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03303DCA-C8B9-729C-A7B6-20AC8AC25722}"/>
              </a:ext>
            </a:extLst>
          </p:cNvPr>
          <p:cNvCxnSpPr/>
          <p:nvPr/>
        </p:nvCxnSpPr>
        <p:spPr>
          <a:xfrm>
            <a:off x="6096000" y="4888874"/>
            <a:ext cx="908940" cy="530433"/>
          </a:xfrm>
          <a:prstGeom prst="straightConnector1">
            <a:avLst/>
          </a:prstGeom>
          <a:ln>
            <a:solidFill>
              <a:srgbClr val="002060"/>
            </a:solidFill>
            <a:tailEnd type="triangle"/>
          </a:ln>
        </p:spPr>
        <p:style>
          <a:lnRef idx="3">
            <a:schemeClr val="accent4"/>
          </a:lnRef>
          <a:fillRef idx="0">
            <a:schemeClr val="accent4"/>
          </a:fillRef>
          <a:effectRef idx="2">
            <a:schemeClr val="accent4"/>
          </a:effectRef>
          <a:fontRef idx="minor">
            <a:schemeClr val="tx1"/>
          </a:fontRef>
        </p:style>
      </p:cxnSp>
      <p:cxnSp>
        <p:nvCxnSpPr>
          <p:cNvPr id="45" name="Straight Arrow Connector 44">
            <a:extLst>
              <a:ext uri="{FF2B5EF4-FFF2-40B4-BE49-F238E27FC236}">
                <a16:creationId xmlns:a16="http://schemas.microsoft.com/office/drawing/2014/main" id="{4DF7DE8B-33BF-F7FC-AE63-FF8BBDC72FCA}"/>
              </a:ext>
            </a:extLst>
          </p:cNvPr>
          <p:cNvCxnSpPr>
            <a:cxnSpLocks/>
          </p:cNvCxnSpPr>
          <p:nvPr/>
        </p:nvCxnSpPr>
        <p:spPr>
          <a:xfrm flipH="1">
            <a:off x="8830597" y="3914775"/>
            <a:ext cx="1531427" cy="1347953"/>
          </a:xfrm>
          <a:prstGeom prst="straightConnector1">
            <a:avLst/>
          </a:prstGeom>
          <a:ln>
            <a:solidFill>
              <a:srgbClr val="002060"/>
            </a:solidFill>
            <a:tailEnd type="triangle"/>
          </a:ln>
        </p:spPr>
        <p:style>
          <a:lnRef idx="3">
            <a:schemeClr val="accent4"/>
          </a:lnRef>
          <a:fillRef idx="0">
            <a:schemeClr val="accent4"/>
          </a:fillRef>
          <a:effectRef idx="2">
            <a:schemeClr val="accent4"/>
          </a:effectRef>
          <a:fontRef idx="minor">
            <a:schemeClr val="tx1"/>
          </a:fontRef>
        </p:style>
      </p:cxnSp>
      <p:sp>
        <p:nvSpPr>
          <p:cNvPr id="48" name="TextBox 47">
            <a:extLst>
              <a:ext uri="{FF2B5EF4-FFF2-40B4-BE49-F238E27FC236}">
                <a16:creationId xmlns:a16="http://schemas.microsoft.com/office/drawing/2014/main" id="{ACB6D313-A6AB-FB3F-4D58-1647A088715A}"/>
              </a:ext>
            </a:extLst>
          </p:cNvPr>
          <p:cNvSpPr txBox="1"/>
          <p:nvPr/>
        </p:nvSpPr>
        <p:spPr>
          <a:xfrm>
            <a:off x="4897584" y="4422181"/>
            <a:ext cx="2199641" cy="400110"/>
          </a:xfrm>
          <a:prstGeom prst="rect">
            <a:avLst/>
          </a:prstGeom>
          <a:noFill/>
        </p:spPr>
        <p:txBody>
          <a:bodyPr wrap="none" rtlCol="0">
            <a:spAutoFit/>
          </a:bodyPr>
          <a:lstStyle/>
          <a:p>
            <a:r>
              <a:rPr lang="en-US" sz="2000" dirty="0">
                <a:solidFill>
                  <a:srgbClr val="002060"/>
                </a:solidFill>
              </a:rPr>
              <a:t>Biel, die Schweiz</a:t>
            </a:r>
          </a:p>
        </p:txBody>
      </p:sp>
      <p:sp>
        <p:nvSpPr>
          <p:cNvPr id="49" name="TextBox 48">
            <a:extLst>
              <a:ext uri="{FF2B5EF4-FFF2-40B4-BE49-F238E27FC236}">
                <a16:creationId xmlns:a16="http://schemas.microsoft.com/office/drawing/2014/main" id="{0F1E4197-E3C3-ED0E-710B-352090F98693}"/>
              </a:ext>
            </a:extLst>
          </p:cNvPr>
          <p:cNvSpPr txBox="1"/>
          <p:nvPr/>
        </p:nvSpPr>
        <p:spPr>
          <a:xfrm>
            <a:off x="10349600" y="3206889"/>
            <a:ext cx="2202553" cy="707886"/>
          </a:xfrm>
          <a:prstGeom prst="rect">
            <a:avLst/>
          </a:prstGeom>
          <a:noFill/>
        </p:spPr>
        <p:txBody>
          <a:bodyPr wrap="square" rtlCol="0">
            <a:spAutoFit/>
          </a:bodyPr>
          <a:lstStyle/>
          <a:p>
            <a:r>
              <a:rPr lang="en-US" sz="2000" dirty="0">
                <a:solidFill>
                  <a:srgbClr val="002060"/>
                </a:solidFill>
              </a:rPr>
              <a:t>Innsbruck, </a:t>
            </a:r>
            <a:r>
              <a:rPr lang="en-US" sz="2000" dirty="0" err="1">
                <a:solidFill>
                  <a:srgbClr val="002060"/>
                </a:solidFill>
              </a:rPr>
              <a:t>Österreich</a:t>
            </a:r>
            <a:endParaRPr lang="en-US" sz="2000" dirty="0">
              <a:solidFill>
                <a:srgbClr val="002060"/>
              </a:solidFill>
            </a:endParaRPr>
          </a:p>
        </p:txBody>
      </p:sp>
      <p:grpSp>
        <p:nvGrpSpPr>
          <p:cNvPr id="50" name="Group 49">
            <a:extLst>
              <a:ext uri="{FF2B5EF4-FFF2-40B4-BE49-F238E27FC236}">
                <a16:creationId xmlns:a16="http://schemas.microsoft.com/office/drawing/2014/main" id="{BEEB2C68-FD70-3A38-C725-01289ED298F8}"/>
              </a:ext>
            </a:extLst>
          </p:cNvPr>
          <p:cNvGrpSpPr/>
          <p:nvPr/>
        </p:nvGrpSpPr>
        <p:grpSpPr>
          <a:xfrm>
            <a:off x="3741428" y="937214"/>
            <a:ext cx="2640544" cy="3347933"/>
            <a:chOff x="-7231165" y="-1602039"/>
            <a:chExt cx="5522708" cy="6871309"/>
          </a:xfrm>
        </p:grpSpPr>
        <p:pic>
          <p:nvPicPr>
            <p:cNvPr id="51" name="Picture 50" descr="A cartoon of a person with her arms crossed&#10;&#10;Description automatically generated with medium confidence">
              <a:extLst>
                <a:ext uri="{FF2B5EF4-FFF2-40B4-BE49-F238E27FC236}">
                  <a16:creationId xmlns:a16="http://schemas.microsoft.com/office/drawing/2014/main" id="{35232386-6CAA-0B99-C5EE-0D7C69C7B4B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74866" y="-1567618"/>
              <a:ext cx="3256606" cy="5633048"/>
            </a:xfrm>
            <a:prstGeom prst="ellipse">
              <a:avLst/>
            </a:prstGeom>
          </p:spPr>
        </p:pic>
        <p:pic>
          <p:nvPicPr>
            <p:cNvPr id="52" name="Picture 51" descr="A person in a white shirt&#10;&#10;Description automatically generated with low confidence">
              <a:extLst>
                <a:ext uri="{FF2B5EF4-FFF2-40B4-BE49-F238E27FC236}">
                  <a16:creationId xmlns:a16="http://schemas.microsoft.com/office/drawing/2014/main" id="{D8B67A49-0041-F051-E472-06263B4106E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31165" y="-1602039"/>
              <a:ext cx="3498016" cy="6858000"/>
            </a:xfrm>
            <a:prstGeom prst="ellipse">
              <a:avLst/>
            </a:prstGeom>
          </p:spPr>
        </p:pic>
        <p:pic>
          <p:nvPicPr>
            <p:cNvPr id="53" name="Picture 52" descr="A cartoon of a person&#10;&#10;Description automatically generated with medium confidence">
              <a:extLst>
                <a:ext uri="{FF2B5EF4-FFF2-40B4-BE49-F238E27FC236}">
                  <a16:creationId xmlns:a16="http://schemas.microsoft.com/office/drawing/2014/main" id="{385C3CB7-3B66-7AD3-1146-E02B69E6DA8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36891" y="1913198"/>
              <a:ext cx="2751738" cy="3356072"/>
            </a:xfrm>
            <a:prstGeom prst="ellipse">
              <a:avLst/>
            </a:prstGeom>
          </p:spPr>
        </p:pic>
        <p:pic>
          <p:nvPicPr>
            <p:cNvPr id="54" name="Picture 53" descr="A cartoon of a child&#10;&#10;Description automatically generated with medium confidence">
              <a:extLst>
                <a:ext uri="{FF2B5EF4-FFF2-40B4-BE49-F238E27FC236}">
                  <a16:creationId xmlns:a16="http://schemas.microsoft.com/office/drawing/2014/main" id="{95E7FA00-0CAB-16AB-AA3E-6414FE140907}"/>
                </a:ext>
              </a:extLst>
            </p:cNvPr>
            <p:cNvPicPr>
              <a:picLocks noChangeAspect="1"/>
            </p:cNvPicPr>
            <p:nvPr/>
          </p:nvPicPr>
          <p:blipFill rotWithShape="1">
            <a:blip r:embed="rId14">
              <a:extLst>
                <a:ext uri="{28A0092B-C50C-407E-A947-70E740481C1C}">
                  <a14:useLocalDpi xmlns:a14="http://schemas.microsoft.com/office/drawing/2010/main" val="0"/>
                </a:ext>
              </a:extLst>
            </a:blip>
            <a:srcRect b="21614"/>
            <a:stretch/>
          </p:blipFill>
          <p:spPr>
            <a:xfrm>
              <a:off x="-4458296" y="1342790"/>
              <a:ext cx="2749839" cy="3913171"/>
            </a:xfrm>
            <a:prstGeom prst="ellipse">
              <a:avLst/>
            </a:prstGeom>
          </p:spPr>
        </p:pic>
      </p:grpSp>
    </p:spTree>
    <p:extLst>
      <p:ext uri="{BB962C8B-B14F-4D97-AF65-F5344CB8AC3E}">
        <p14:creationId xmlns:p14="http://schemas.microsoft.com/office/powerpoint/2010/main" val="2430174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Teacher">
            <a:extLst>
              <a:ext uri="{FF2B5EF4-FFF2-40B4-BE49-F238E27FC236}">
                <a16:creationId xmlns:a16="http://schemas.microsoft.com/office/drawing/2014/main" id="{75CBEE6C-0235-40DE-AE37-3D52FEAEDEA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11395" y="369070"/>
            <a:ext cx="914400" cy="914400"/>
          </a:xfrm>
          <a:prstGeom prst="rect">
            <a:avLst/>
          </a:prstGeom>
        </p:spPr>
      </p:pic>
      <p:pic>
        <p:nvPicPr>
          <p:cNvPr id="5" name="Picture 4">
            <a:extLst>
              <a:ext uri="{FF2B5EF4-FFF2-40B4-BE49-F238E27FC236}">
                <a16:creationId xmlns:a16="http://schemas.microsoft.com/office/drawing/2014/main" id="{F448B846-E322-4FB0-A4DF-3B77C3FF64F3}"/>
              </a:ext>
            </a:extLst>
          </p:cNvPr>
          <p:cNvPicPr>
            <a:picLocks noChangeAspect="1"/>
          </p:cNvPicPr>
          <p:nvPr/>
        </p:nvPicPr>
        <p:blipFill>
          <a:blip r:embed="rId5"/>
          <a:stretch>
            <a:fillRect/>
          </a:stretch>
        </p:blipFill>
        <p:spPr>
          <a:xfrm>
            <a:off x="10908783" y="-167608"/>
            <a:ext cx="1243692" cy="1700931"/>
          </a:xfrm>
          <a:prstGeom prst="rect">
            <a:avLst/>
          </a:prstGeom>
        </p:spPr>
      </p:pic>
      <p:sp>
        <p:nvSpPr>
          <p:cNvPr id="9" name="TextBox 8">
            <a:hlinkClick r:id="" action="ppaction://noaction">
              <a:snd r:embed="rId6" name="T3_W5_7.1.wav"/>
            </a:hlinkClick>
            <a:extLst>
              <a:ext uri="{FF2B5EF4-FFF2-40B4-BE49-F238E27FC236}">
                <a16:creationId xmlns:a16="http://schemas.microsoft.com/office/drawing/2014/main" id="{3F3BEA42-26FC-44CA-B665-218C34AAC2E2}"/>
              </a:ext>
            </a:extLst>
          </p:cNvPr>
          <p:cNvSpPr txBox="1"/>
          <p:nvPr/>
        </p:nvSpPr>
        <p:spPr>
          <a:xfrm>
            <a:off x="50894" y="63392"/>
            <a:ext cx="23042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[-g] [-d] [-b]</a:t>
            </a:r>
          </a:p>
        </p:txBody>
      </p:sp>
      <p:graphicFrame>
        <p:nvGraphicFramePr>
          <p:cNvPr id="8" name="Table 10">
            <a:extLst>
              <a:ext uri="{FF2B5EF4-FFF2-40B4-BE49-F238E27FC236}">
                <a16:creationId xmlns:a16="http://schemas.microsoft.com/office/drawing/2014/main" id="{4B72E596-47F1-4C01-8ABD-8BD10B95429A}"/>
              </a:ext>
            </a:extLst>
          </p:cNvPr>
          <p:cNvGraphicFramePr>
            <a:graphicFrameLocks noGrp="1"/>
          </p:cNvGraphicFramePr>
          <p:nvPr>
            <p:extLst>
              <p:ext uri="{D42A27DB-BD31-4B8C-83A1-F6EECF244321}">
                <p14:modId xmlns:p14="http://schemas.microsoft.com/office/powerpoint/2010/main" val="1626765141"/>
              </p:ext>
            </p:extLst>
          </p:nvPr>
        </p:nvGraphicFramePr>
        <p:xfrm>
          <a:off x="385137" y="1055408"/>
          <a:ext cx="8161704" cy="5438700"/>
        </p:xfrm>
        <a:graphic>
          <a:graphicData uri="http://schemas.openxmlformats.org/drawingml/2006/table">
            <a:tbl>
              <a:tblPr firstRow="1" bandRow="1">
                <a:tableStyleId>{5940675A-B579-460E-94D1-54222C63F5DA}</a:tableStyleId>
              </a:tblPr>
              <a:tblGrid>
                <a:gridCol w="842239">
                  <a:extLst>
                    <a:ext uri="{9D8B030D-6E8A-4147-A177-3AD203B41FA5}">
                      <a16:colId xmlns:a16="http://schemas.microsoft.com/office/drawing/2014/main" val="488213244"/>
                    </a:ext>
                  </a:extLst>
                </a:gridCol>
                <a:gridCol w="5068853">
                  <a:extLst>
                    <a:ext uri="{9D8B030D-6E8A-4147-A177-3AD203B41FA5}">
                      <a16:colId xmlns:a16="http://schemas.microsoft.com/office/drawing/2014/main" val="2875303925"/>
                    </a:ext>
                  </a:extLst>
                </a:gridCol>
                <a:gridCol w="742689">
                  <a:extLst>
                    <a:ext uri="{9D8B030D-6E8A-4147-A177-3AD203B41FA5}">
                      <a16:colId xmlns:a16="http://schemas.microsoft.com/office/drawing/2014/main" val="1228578767"/>
                    </a:ext>
                  </a:extLst>
                </a:gridCol>
                <a:gridCol w="742689">
                  <a:extLst>
                    <a:ext uri="{9D8B030D-6E8A-4147-A177-3AD203B41FA5}">
                      <a16:colId xmlns:a16="http://schemas.microsoft.com/office/drawing/2014/main" val="175986621"/>
                    </a:ext>
                  </a:extLst>
                </a:gridCol>
                <a:gridCol w="765234">
                  <a:extLst>
                    <a:ext uri="{9D8B030D-6E8A-4147-A177-3AD203B41FA5}">
                      <a16:colId xmlns:a16="http://schemas.microsoft.com/office/drawing/2014/main" val="2775499880"/>
                    </a:ext>
                  </a:extLst>
                </a:gridCol>
              </a:tblGrid>
              <a:tr h="543870">
                <a:tc>
                  <a:txBody>
                    <a:bodyPr/>
                    <a:lstStyle/>
                    <a:p>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a:solidFill>
                            <a:srgbClr val="002060"/>
                          </a:solidFill>
                          <a:latin typeface="+mn-lt"/>
                        </a:rPr>
                        <a:t>[-g]</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a:solidFill>
                            <a:srgbClr val="002060"/>
                          </a:solidFill>
                          <a:latin typeface="+mn-lt"/>
                        </a:rPr>
                        <a:t>[-d]</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a:solidFill>
                            <a:srgbClr val="002060"/>
                          </a:solidFill>
                          <a:latin typeface="+mn-lt"/>
                        </a:rPr>
                        <a:t>[-b]</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4006792270"/>
                  </a:ext>
                </a:extLst>
              </a:tr>
              <a:tr h="543870">
                <a:tc>
                  <a:txBody>
                    <a:bodyPr/>
                    <a:lstStyle/>
                    <a:p>
                      <a:r>
                        <a:rPr lang="en-GB" sz="2400" b="1" dirty="0">
                          <a:solidFill>
                            <a:srgbClr val="002060"/>
                          </a:solidFill>
                          <a:latin typeface="+mn-lt"/>
                        </a:rPr>
                        <a:t>1</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kern="1200" dirty="0" err="1">
                          <a:solidFill>
                            <a:srgbClr val="002060"/>
                          </a:solidFill>
                          <a:latin typeface="+mn-lt"/>
                          <a:ea typeface="+mn-ea"/>
                          <a:cs typeface="+mn-cs"/>
                        </a:rPr>
                        <a:t>Meinisberg</a:t>
                      </a:r>
                      <a:endParaRPr lang="en-GB" sz="2400" kern="1200" dirty="0">
                        <a:solidFill>
                          <a:srgbClr val="002060"/>
                        </a:solidFill>
                        <a:latin typeface="+mn-lt"/>
                        <a:ea typeface="+mn-ea"/>
                        <a:cs typeface="+mn-cs"/>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1210209433"/>
                  </a:ext>
                </a:extLst>
              </a:tr>
              <a:tr h="543870">
                <a:tc>
                  <a:txBody>
                    <a:bodyPr/>
                    <a:lstStyle/>
                    <a:p>
                      <a:r>
                        <a:rPr lang="en-GB" sz="2400" b="1" dirty="0">
                          <a:solidFill>
                            <a:srgbClr val="002060"/>
                          </a:solidFill>
                          <a:latin typeface="+mn-lt"/>
                        </a:rPr>
                        <a:t>2</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mn-lt"/>
                        </a:rPr>
                        <a:t>Kirchberg</a:t>
                      </a:r>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1720269047"/>
                  </a:ext>
                </a:extLst>
              </a:tr>
              <a:tr h="543870">
                <a:tc>
                  <a:txBody>
                    <a:bodyPr/>
                    <a:lstStyle/>
                    <a:p>
                      <a:r>
                        <a:rPr lang="en-GB" sz="2400" b="1" dirty="0">
                          <a:solidFill>
                            <a:srgbClr val="002060"/>
                          </a:solidFill>
                          <a:latin typeface="+mn-lt"/>
                        </a:rPr>
                        <a:t>3</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err="1">
                          <a:solidFill>
                            <a:srgbClr val="002060"/>
                          </a:solidFill>
                          <a:latin typeface="+mn-lt"/>
                        </a:rPr>
                        <a:t>Gaiserwald</a:t>
                      </a:r>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3170222386"/>
                  </a:ext>
                </a:extLst>
              </a:tr>
              <a:tr h="543870">
                <a:tc>
                  <a:txBody>
                    <a:bodyPr/>
                    <a:lstStyle/>
                    <a:p>
                      <a:r>
                        <a:rPr lang="en-GB" sz="2400" b="1" dirty="0">
                          <a:solidFill>
                            <a:srgbClr val="002060"/>
                          </a:solidFill>
                          <a:latin typeface="+mn-lt"/>
                        </a:rPr>
                        <a:t>4</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kern="1200" dirty="0" err="1">
                          <a:solidFill>
                            <a:srgbClr val="002060"/>
                          </a:solidFill>
                          <a:latin typeface="+mn-lt"/>
                          <a:ea typeface="+mn-ea"/>
                          <a:cs typeface="+mn-cs"/>
                        </a:rPr>
                        <a:t>Lutzenberg</a:t>
                      </a:r>
                      <a:endParaRPr lang="en-GB" sz="2400" kern="1200" dirty="0">
                        <a:solidFill>
                          <a:srgbClr val="002060"/>
                        </a:solidFill>
                        <a:latin typeface="+mn-lt"/>
                        <a:ea typeface="+mn-ea"/>
                        <a:cs typeface="+mn-cs"/>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2204806051"/>
                  </a:ext>
                </a:extLst>
              </a:tr>
              <a:tr h="543870">
                <a:tc>
                  <a:txBody>
                    <a:bodyPr/>
                    <a:lstStyle/>
                    <a:p>
                      <a:r>
                        <a:rPr lang="en-GB" sz="2400" b="1" dirty="0">
                          <a:solidFill>
                            <a:srgbClr val="002060"/>
                          </a:solidFill>
                          <a:latin typeface="+mn-lt"/>
                        </a:rPr>
                        <a:t>5</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a:solidFill>
                            <a:srgbClr val="002060"/>
                          </a:solidFill>
                          <a:latin typeface="+mn-lt"/>
                        </a:rPr>
                        <a:t>Grabs</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2921218919"/>
                  </a:ext>
                </a:extLst>
              </a:tr>
              <a:tr h="543870">
                <a:tc>
                  <a:txBody>
                    <a:bodyPr/>
                    <a:lstStyle/>
                    <a:p>
                      <a:r>
                        <a:rPr lang="en-GB" sz="2400" b="1" dirty="0">
                          <a:solidFill>
                            <a:srgbClr val="002060"/>
                          </a:solidFill>
                          <a:latin typeface="+mn-lt"/>
                        </a:rPr>
                        <a:t>6</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a:solidFill>
                            <a:srgbClr val="002060"/>
                          </a:solidFill>
                          <a:latin typeface="+mn-lt"/>
                        </a:rPr>
                        <a:t>Brand</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681021213"/>
                  </a:ext>
                </a:extLst>
              </a:tr>
              <a:tr h="543870">
                <a:tc>
                  <a:txBody>
                    <a:bodyPr/>
                    <a:lstStyle/>
                    <a:p>
                      <a:r>
                        <a:rPr lang="en-GB" sz="2400" b="1" dirty="0">
                          <a:solidFill>
                            <a:srgbClr val="002060"/>
                          </a:solidFill>
                          <a:latin typeface="+mn-lt"/>
                        </a:rPr>
                        <a:t>7</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err="1">
                          <a:solidFill>
                            <a:srgbClr val="002060"/>
                          </a:solidFill>
                          <a:latin typeface="+mn-lt"/>
                        </a:rPr>
                        <a:t>Auland</a:t>
                      </a:r>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3658838667"/>
                  </a:ext>
                </a:extLst>
              </a:tr>
              <a:tr h="543870">
                <a:tc>
                  <a:txBody>
                    <a:bodyPr/>
                    <a:lstStyle/>
                    <a:p>
                      <a:r>
                        <a:rPr lang="en-GB" sz="2400" b="1" dirty="0">
                          <a:solidFill>
                            <a:srgbClr val="002060"/>
                          </a:solidFill>
                          <a:latin typeface="+mn-lt"/>
                        </a:rPr>
                        <a:t>8</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err="1">
                          <a:solidFill>
                            <a:srgbClr val="002060"/>
                          </a:solidFill>
                          <a:latin typeface="+mn-lt"/>
                        </a:rPr>
                        <a:t>Bschlabs</a:t>
                      </a:r>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4043379532"/>
                  </a:ext>
                </a:extLst>
              </a:tr>
              <a:tr h="543870">
                <a:tc>
                  <a:txBody>
                    <a:bodyPr/>
                    <a:lstStyle/>
                    <a:p>
                      <a:r>
                        <a:rPr lang="en-GB" sz="2400" b="1" dirty="0">
                          <a:solidFill>
                            <a:srgbClr val="002060"/>
                          </a:solidFill>
                          <a:latin typeface="+mn-lt"/>
                        </a:rPr>
                        <a:t>9</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a:solidFill>
                            <a:srgbClr val="002060"/>
                          </a:solidFill>
                          <a:latin typeface="+mn-lt"/>
                        </a:rPr>
                        <a:t>Hard</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2751738534"/>
                  </a:ext>
                </a:extLst>
              </a:tr>
            </a:tbl>
          </a:graphicData>
        </a:graphic>
      </p:graphicFrame>
      <p:pic>
        <p:nvPicPr>
          <p:cNvPr id="46" name="Picture 45" descr="A picture containing text, clipart&#10;&#10;Description automatically generated">
            <a:hlinkClick r:id="" action="ppaction://noaction">
              <a:snd r:embed="rId7" name="T3_W5_7.4.wav"/>
            </a:hlinkClick>
            <a:extLst>
              <a:ext uri="{FF2B5EF4-FFF2-40B4-BE49-F238E27FC236}">
                <a16:creationId xmlns:a16="http://schemas.microsoft.com/office/drawing/2014/main" id="{6DBF3E1C-921B-4773-A181-B1519710B8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2875" y="1586304"/>
            <a:ext cx="609653" cy="627942"/>
          </a:xfrm>
          <a:prstGeom prst="rect">
            <a:avLst/>
          </a:prstGeom>
        </p:spPr>
      </p:pic>
      <p:pic>
        <p:nvPicPr>
          <p:cNvPr id="47" name="Picture 46" descr="A picture containing text, clipart&#10;&#10;Description automatically generated">
            <a:hlinkClick r:id="" action="ppaction://noaction">
              <a:snd r:embed="rId9" name="T3_W5_7.5.wav"/>
            </a:hlinkClick>
            <a:extLst>
              <a:ext uri="{FF2B5EF4-FFF2-40B4-BE49-F238E27FC236}">
                <a16:creationId xmlns:a16="http://schemas.microsoft.com/office/drawing/2014/main" id="{5CF54C28-71C8-4C2A-8318-A4D7ED1329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2875" y="2128277"/>
            <a:ext cx="609653" cy="627942"/>
          </a:xfrm>
          <a:prstGeom prst="rect">
            <a:avLst/>
          </a:prstGeom>
        </p:spPr>
      </p:pic>
      <p:pic>
        <p:nvPicPr>
          <p:cNvPr id="48" name="Picture 47" descr="A picture containing text, clipart&#10;&#10;Description automatically generated">
            <a:hlinkClick r:id="" action="ppaction://noaction">
              <a:snd r:embed="rId10" name="T3_W5_7.6.wav"/>
            </a:hlinkClick>
            <a:extLst>
              <a:ext uri="{FF2B5EF4-FFF2-40B4-BE49-F238E27FC236}">
                <a16:creationId xmlns:a16="http://schemas.microsoft.com/office/drawing/2014/main" id="{B467A93A-B227-454A-AED3-C755577633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2875" y="2670250"/>
            <a:ext cx="609653" cy="627942"/>
          </a:xfrm>
          <a:prstGeom prst="rect">
            <a:avLst/>
          </a:prstGeom>
        </p:spPr>
      </p:pic>
      <p:pic>
        <p:nvPicPr>
          <p:cNvPr id="49" name="Picture 48" descr="A picture containing text, clipart&#10;&#10;Description automatically generated">
            <a:hlinkClick r:id="" action="ppaction://noaction">
              <a:snd r:embed="rId11" name="T3_W5_7.7.wav"/>
            </a:hlinkClick>
            <a:extLst>
              <a:ext uri="{FF2B5EF4-FFF2-40B4-BE49-F238E27FC236}">
                <a16:creationId xmlns:a16="http://schemas.microsoft.com/office/drawing/2014/main" id="{C5575E07-3B07-47D9-A700-3005F2BEF0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2875" y="3212223"/>
            <a:ext cx="609653" cy="627942"/>
          </a:xfrm>
          <a:prstGeom prst="rect">
            <a:avLst/>
          </a:prstGeom>
        </p:spPr>
      </p:pic>
      <p:pic>
        <p:nvPicPr>
          <p:cNvPr id="50" name="Picture 49" descr="A picture containing text, clipart&#10;&#10;Description automatically generated">
            <a:hlinkClick r:id="" action="ppaction://noaction">
              <a:snd r:embed="rId12" name="T3_W5_7.8.wav"/>
            </a:hlinkClick>
            <a:extLst>
              <a:ext uri="{FF2B5EF4-FFF2-40B4-BE49-F238E27FC236}">
                <a16:creationId xmlns:a16="http://schemas.microsoft.com/office/drawing/2014/main" id="{E62E7E49-A38A-4379-9F82-1CD434240C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2875" y="3754196"/>
            <a:ext cx="609653" cy="627942"/>
          </a:xfrm>
          <a:prstGeom prst="rect">
            <a:avLst/>
          </a:prstGeom>
        </p:spPr>
      </p:pic>
      <p:pic>
        <p:nvPicPr>
          <p:cNvPr id="51" name="Picture 50" descr="A picture containing text, clipart&#10;&#10;Description automatically generated">
            <a:hlinkClick r:id="" action="ppaction://noaction">
              <a:snd r:embed="rId13" name="T3_W5_7.12.wav"/>
            </a:hlinkClick>
            <a:extLst>
              <a:ext uri="{FF2B5EF4-FFF2-40B4-BE49-F238E27FC236}">
                <a16:creationId xmlns:a16="http://schemas.microsoft.com/office/drawing/2014/main" id="{9E7B4BA8-FF56-480D-B3AD-B6AFA83C58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2875" y="5922088"/>
            <a:ext cx="609653" cy="627942"/>
          </a:xfrm>
          <a:prstGeom prst="rect">
            <a:avLst/>
          </a:prstGeom>
        </p:spPr>
      </p:pic>
      <p:pic>
        <p:nvPicPr>
          <p:cNvPr id="52" name="Picture 51" descr="A picture containing text, clipart&#10;&#10;Description automatically generated">
            <a:hlinkClick r:id="" action="ppaction://noaction">
              <a:snd r:embed="rId14" name="T3_W5_7.9.wav"/>
            </a:hlinkClick>
            <a:extLst>
              <a:ext uri="{FF2B5EF4-FFF2-40B4-BE49-F238E27FC236}">
                <a16:creationId xmlns:a16="http://schemas.microsoft.com/office/drawing/2014/main" id="{55CE691E-1EF8-4D88-8A9C-221DA2F66C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2875" y="4296169"/>
            <a:ext cx="609653" cy="627942"/>
          </a:xfrm>
          <a:prstGeom prst="rect">
            <a:avLst/>
          </a:prstGeom>
        </p:spPr>
      </p:pic>
      <p:pic>
        <p:nvPicPr>
          <p:cNvPr id="53" name="Picture 52" descr="A picture containing text, clipart&#10;&#10;Description automatically generated">
            <a:hlinkClick r:id="" action="ppaction://noaction">
              <a:snd r:embed="rId15" name="RawAudio_Grün3.5_Slide7_Extra.wav"/>
            </a:hlinkClick>
            <a:extLst>
              <a:ext uri="{FF2B5EF4-FFF2-40B4-BE49-F238E27FC236}">
                <a16:creationId xmlns:a16="http://schemas.microsoft.com/office/drawing/2014/main" id="{6109E0AB-3192-4A28-A122-7C7804CDBB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2875" y="4838142"/>
            <a:ext cx="609653" cy="627942"/>
          </a:xfrm>
          <a:prstGeom prst="rect">
            <a:avLst/>
          </a:prstGeom>
        </p:spPr>
      </p:pic>
      <p:pic>
        <p:nvPicPr>
          <p:cNvPr id="54" name="Picture 53" descr="A picture containing text, clipart&#10;&#10;Description automatically generated">
            <a:hlinkClick r:id="" action="ppaction://noaction">
              <a:snd r:embed="rId16" name="T3_W5_7.11.wav"/>
            </a:hlinkClick>
            <a:extLst>
              <a:ext uri="{FF2B5EF4-FFF2-40B4-BE49-F238E27FC236}">
                <a16:creationId xmlns:a16="http://schemas.microsoft.com/office/drawing/2014/main" id="{C43588BA-F61B-43AF-90E9-8D9BA78E1D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2875" y="5380115"/>
            <a:ext cx="609653" cy="627942"/>
          </a:xfrm>
          <a:prstGeom prst="rect">
            <a:avLst/>
          </a:prstGeom>
        </p:spPr>
      </p:pic>
      <p:pic>
        <p:nvPicPr>
          <p:cNvPr id="56" name="Picture 55"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50000"/>
          <a:stretch/>
        </p:blipFill>
        <p:spPr>
          <a:xfrm>
            <a:off x="6381397" y="1593713"/>
            <a:ext cx="517321" cy="517320"/>
          </a:xfrm>
          <a:prstGeom prst="rect">
            <a:avLst/>
          </a:prstGeom>
        </p:spPr>
      </p:pic>
      <p:sp>
        <p:nvSpPr>
          <p:cNvPr id="6" name="Rectangle 5"/>
          <p:cNvSpPr/>
          <p:nvPr/>
        </p:nvSpPr>
        <p:spPr>
          <a:xfrm>
            <a:off x="1333391" y="1731058"/>
            <a:ext cx="1909871" cy="3206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a:ea typeface="+mn-ea"/>
                <a:cs typeface="+mn-cs"/>
              </a:rPr>
              <a:t>O</a:t>
            </a: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4" name="Rectangle 23"/>
          <p:cNvSpPr/>
          <p:nvPr/>
        </p:nvSpPr>
        <p:spPr>
          <a:xfrm>
            <a:off x="1333392" y="2186137"/>
            <a:ext cx="2565068"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25" name="Picture 24"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50000"/>
          <a:stretch/>
        </p:blipFill>
        <p:spPr>
          <a:xfrm>
            <a:off x="7210079" y="2691352"/>
            <a:ext cx="517321" cy="517320"/>
          </a:xfrm>
          <a:prstGeom prst="rect">
            <a:avLst/>
          </a:prstGeom>
        </p:spPr>
      </p:pic>
      <p:sp>
        <p:nvSpPr>
          <p:cNvPr id="26" name="Rectangle 25"/>
          <p:cNvSpPr/>
          <p:nvPr/>
        </p:nvSpPr>
        <p:spPr>
          <a:xfrm>
            <a:off x="1333392" y="2738045"/>
            <a:ext cx="2044631"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27" name="Picture 26"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50000"/>
          <a:stretch/>
        </p:blipFill>
        <p:spPr>
          <a:xfrm>
            <a:off x="6496204" y="3257438"/>
            <a:ext cx="517321" cy="517320"/>
          </a:xfrm>
          <a:prstGeom prst="rect">
            <a:avLst/>
          </a:prstGeom>
        </p:spPr>
      </p:pic>
      <p:sp>
        <p:nvSpPr>
          <p:cNvPr id="28" name="Rectangle 27"/>
          <p:cNvSpPr/>
          <p:nvPr/>
        </p:nvSpPr>
        <p:spPr>
          <a:xfrm>
            <a:off x="1333392" y="3310882"/>
            <a:ext cx="2044631"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29" name="Picture 28"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50000"/>
          <a:stretch/>
        </p:blipFill>
        <p:spPr>
          <a:xfrm>
            <a:off x="7938686" y="3809507"/>
            <a:ext cx="517321" cy="517320"/>
          </a:xfrm>
          <a:prstGeom prst="rect">
            <a:avLst/>
          </a:prstGeom>
        </p:spPr>
      </p:pic>
      <p:sp>
        <p:nvSpPr>
          <p:cNvPr id="30" name="Rectangle 29"/>
          <p:cNvSpPr/>
          <p:nvPr/>
        </p:nvSpPr>
        <p:spPr>
          <a:xfrm>
            <a:off x="1333392" y="3845574"/>
            <a:ext cx="2044631"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31" name="Picture 30"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50000"/>
          <a:stretch/>
        </p:blipFill>
        <p:spPr>
          <a:xfrm>
            <a:off x="7163620" y="4320789"/>
            <a:ext cx="517321" cy="517320"/>
          </a:xfrm>
          <a:prstGeom prst="rect">
            <a:avLst/>
          </a:prstGeom>
        </p:spPr>
      </p:pic>
      <p:sp>
        <p:nvSpPr>
          <p:cNvPr id="32" name="Rectangle 31"/>
          <p:cNvSpPr/>
          <p:nvPr/>
        </p:nvSpPr>
        <p:spPr>
          <a:xfrm>
            <a:off x="1333392" y="4353307"/>
            <a:ext cx="2044631"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33" name="Picture 32"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50000"/>
          <a:stretch/>
        </p:blipFill>
        <p:spPr>
          <a:xfrm>
            <a:off x="7188740" y="4877289"/>
            <a:ext cx="517321" cy="517320"/>
          </a:xfrm>
          <a:prstGeom prst="rect">
            <a:avLst/>
          </a:prstGeom>
        </p:spPr>
      </p:pic>
      <p:sp>
        <p:nvSpPr>
          <p:cNvPr id="34" name="Rectangle 33"/>
          <p:cNvSpPr/>
          <p:nvPr/>
        </p:nvSpPr>
        <p:spPr>
          <a:xfrm>
            <a:off x="1333392" y="4916355"/>
            <a:ext cx="2044631"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35" name="Picture 34"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50000"/>
          <a:stretch/>
        </p:blipFill>
        <p:spPr>
          <a:xfrm>
            <a:off x="7836546" y="5430275"/>
            <a:ext cx="517321" cy="517320"/>
          </a:xfrm>
          <a:prstGeom prst="rect">
            <a:avLst/>
          </a:prstGeom>
        </p:spPr>
      </p:pic>
      <p:sp>
        <p:nvSpPr>
          <p:cNvPr id="36" name="Rectangle 35"/>
          <p:cNvSpPr/>
          <p:nvPr/>
        </p:nvSpPr>
        <p:spPr>
          <a:xfrm>
            <a:off x="1333392" y="5427367"/>
            <a:ext cx="2538888"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37" name="Picture 36"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50000"/>
          <a:stretch/>
        </p:blipFill>
        <p:spPr>
          <a:xfrm>
            <a:off x="7191121" y="5946557"/>
            <a:ext cx="517321" cy="517320"/>
          </a:xfrm>
          <a:prstGeom prst="rect">
            <a:avLst/>
          </a:prstGeom>
        </p:spPr>
      </p:pic>
      <p:sp>
        <p:nvSpPr>
          <p:cNvPr id="38" name="Rectangle 37"/>
          <p:cNvSpPr/>
          <p:nvPr/>
        </p:nvSpPr>
        <p:spPr>
          <a:xfrm>
            <a:off x="1333392" y="6027107"/>
            <a:ext cx="2329159"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CustomShape 6">
            <a:hlinkClick r:id="" action="ppaction://noaction">
              <a:snd r:embed="rId18" name="T3_W5_7.2.wav"/>
            </a:hlinkClick>
            <a:extLst>
              <a:ext uri="{FF2B5EF4-FFF2-40B4-BE49-F238E27FC236}">
                <a16:creationId xmlns:a16="http://schemas.microsoft.com/office/drawing/2014/main" id="{C87C043F-89A4-B4AA-B562-018AA3757C4C}"/>
              </a:ext>
            </a:extLst>
          </p:cNvPr>
          <p:cNvSpPr/>
          <p:nvPr/>
        </p:nvSpPr>
        <p:spPr>
          <a:xfrm>
            <a:off x="2431582" y="-1386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panose="020B0502020202020204" pitchFamily="34" charset="0"/>
              </a:rPr>
              <a:t>A</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uf</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der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Fahrt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sehen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sie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Schilder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9" name="Picture 38" descr="Icon&#10;&#10;Description automatically generated">
            <a:extLst>
              <a:ext uri="{FF2B5EF4-FFF2-40B4-BE49-F238E27FC236}">
                <a16:creationId xmlns:a16="http://schemas.microsoft.com/office/drawing/2014/main" id="{E908B85B-B422-480F-83F5-784827A2A45F}"/>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50000"/>
          <a:stretch/>
        </p:blipFill>
        <p:spPr>
          <a:xfrm>
            <a:off x="6428854" y="2143801"/>
            <a:ext cx="517321" cy="517320"/>
          </a:xfrm>
          <a:prstGeom prst="rect">
            <a:avLst/>
          </a:prstGeom>
        </p:spPr>
      </p:pic>
      <p:pic>
        <p:nvPicPr>
          <p:cNvPr id="15" name="Picture 14" descr="A train on the tracks in the mountains&#10;&#10;Description automatically generated">
            <a:extLst>
              <a:ext uri="{FF2B5EF4-FFF2-40B4-BE49-F238E27FC236}">
                <a16:creationId xmlns:a16="http://schemas.microsoft.com/office/drawing/2014/main" id="{82C6F938-5574-7F99-5A8F-6A718A0B6CF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671307" y="1534671"/>
            <a:ext cx="3401194" cy="5109775"/>
          </a:xfrm>
          <a:prstGeom prst="rect">
            <a:avLst/>
          </a:prstGeom>
        </p:spPr>
      </p:pic>
      <p:sp>
        <p:nvSpPr>
          <p:cNvPr id="12" name="TextBox 11">
            <a:extLst>
              <a:ext uri="{FF2B5EF4-FFF2-40B4-BE49-F238E27FC236}">
                <a16:creationId xmlns:a16="http://schemas.microsoft.com/office/drawing/2014/main" id="{F71B9728-AA2A-0E36-09F0-754410F3E82D}"/>
              </a:ext>
            </a:extLst>
          </p:cNvPr>
          <p:cNvSpPr txBox="1"/>
          <p:nvPr/>
        </p:nvSpPr>
        <p:spPr>
          <a:xfrm>
            <a:off x="10208696" y="6494108"/>
            <a:ext cx="2005012" cy="369332"/>
          </a:xfrm>
          <a:prstGeom prst="rect">
            <a:avLst/>
          </a:prstGeom>
          <a:solidFill>
            <a:srgbClr val="92D050"/>
          </a:solidFill>
        </p:spPr>
        <p:txBody>
          <a:bodyPr wrap="square" rtlCol="0">
            <a:spAutoFit/>
          </a:bodyPr>
          <a:lstStyle/>
          <a:p>
            <a:pPr algn="ctr"/>
            <a:r>
              <a:rPr lang="en-GB" dirty="0">
                <a:solidFill>
                  <a:srgbClr val="002060"/>
                </a:solidFill>
                <a:latin typeface="Century Gothic" panose="020B0502020202020204" pitchFamily="34" charset="0"/>
              </a:rPr>
              <a:t>das </a:t>
            </a:r>
            <a:r>
              <a:rPr lang="en-GB" dirty="0" err="1">
                <a:solidFill>
                  <a:srgbClr val="002060"/>
                </a:solidFill>
                <a:latin typeface="Century Gothic" panose="020B0502020202020204" pitchFamily="34" charset="0"/>
              </a:rPr>
              <a:t>Schild</a:t>
            </a:r>
            <a:r>
              <a:rPr lang="en-GB" dirty="0">
                <a:solidFill>
                  <a:srgbClr val="002060"/>
                </a:solidFill>
                <a:latin typeface="Century Gothic" panose="020B0502020202020204" pitchFamily="34" charset="0"/>
              </a:rPr>
              <a:t> – sign </a:t>
            </a:r>
          </a:p>
        </p:txBody>
      </p:sp>
      <p:sp>
        <p:nvSpPr>
          <p:cNvPr id="7" name="Speech Bubble: Rectangle with Corners Rounded 6">
            <a:hlinkClick r:id="" action="ppaction://noaction">
              <a:snd r:embed="rId20" name="RawAudio_Gelb3.5_Extra_Recording.wav"/>
            </a:hlinkClick>
            <a:extLst>
              <a:ext uri="{FF2B5EF4-FFF2-40B4-BE49-F238E27FC236}">
                <a16:creationId xmlns:a16="http://schemas.microsoft.com/office/drawing/2014/main" id="{4C5812D6-AE5E-5C1C-B2BA-78BB4FBD94C2}"/>
              </a:ext>
            </a:extLst>
          </p:cNvPr>
          <p:cNvSpPr/>
          <p:nvPr/>
        </p:nvSpPr>
        <p:spPr>
          <a:xfrm>
            <a:off x="5224596" y="489683"/>
            <a:ext cx="5046868" cy="518040"/>
          </a:xfrm>
          <a:prstGeom prst="wedgeRoundRectCallout">
            <a:avLst>
              <a:gd name="adj1" fmla="val -57323"/>
              <a:gd name="adj2" fmla="val -521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Google Shape;108;p3">
            <a:hlinkClick r:id="" action="ppaction://noaction">
              <a:snd r:embed="rId20" name="RawAudio_Gelb3.5_Extra_Recording.wav"/>
            </a:hlinkClick>
            <a:extLst>
              <a:ext uri="{FF2B5EF4-FFF2-40B4-BE49-F238E27FC236}">
                <a16:creationId xmlns:a16="http://schemas.microsoft.com/office/drawing/2014/main" id="{CDE69CEA-DCE5-50E5-C156-5DB5D29736AA}"/>
              </a:ext>
            </a:extLst>
          </p:cNvPr>
          <p:cNvSpPr txBox="1"/>
          <p:nvPr/>
        </p:nvSpPr>
        <p:spPr>
          <a:xfrm>
            <a:off x="5281526" y="547935"/>
            <a:ext cx="512486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Ist</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es [-g], [-d]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oder</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[-b]?</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272948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4" grpId="0" animBg="1"/>
      <p:bldP spid="26" grpId="0" animBg="1"/>
      <p:bldP spid="28" grpId="0" animBg="1"/>
      <p:bldP spid="30" grpId="0" animBg="1"/>
      <p:bldP spid="32" grpId="0" animBg="1"/>
      <p:bldP spid="34" grpId="0" animBg="1"/>
      <p:bldP spid="36" grpId="0" animBg="1"/>
      <p:bldP spid="3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7"/>
          <a:stretch/>
        </p:blipFill>
        <p:spPr>
          <a:xfrm>
            <a:off x="10909270" y="86527"/>
            <a:ext cx="1190434" cy="1088269"/>
          </a:xfrm>
          <a:prstGeom prst="rect">
            <a:avLst/>
          </a:prstGeom>
          <a:ln>
            <a:noFill/>
          </a:ln>
        </p:spPr>
      </p:pic>
      <p:pic>
        <p:nvPicPr>
          <p:cNvPr id="102" name="Google Shape;183;p8"/>
          <p:cNvPicPr/>
          <p:nvPr/>
        </p:nvPicPr>
        <p:blipFill>
          <a:blip r:embed="rId8">
            <a:clrChange>
              <a:clrFrom>
                <a:srgbClr val="FFFFFF"/>
              </a:clrFrom>
              <a:clrTo>
                <a:srgbClr val="FFFFFF">
                  <a:alpha val="0"/>
                </a:srgbClr>
              </a:clrTo>
            </a:clrChange>
          </a:blip>
          <a:stretch/>
        </p:blipFill>
        <p:spPr>
          <a:xfrm>
            <a:off x="8242192" y="1830313"/>
            <a:ext cx="425555" cy="570988"/>
          </a:xfrm>
          <a:prstGeom prst="rect">
            <a:avLst/>
          </a:prstGeom>
          <a:ln>
            <a:noFill/>
          </a:ln>
        </p:spPr>
      </p:pic>
      <p:sp>
        <p:nvSpPr>
          <p:cNvPr id="3" name="Rectangle 2">
            <a:extLst>
              <a:ext uri="{FF2B5EF4-FFF2-40B4-BE49-F238E27FC236}">
                <a16:creationId xmlns:a16="http://schemas.microsoft.com/office/drawing/2014/main" id="{BE346190-5134-4FB4-AF87-17C6A137E164}"/>
              </a:ext>
            </a:extLst>
          </p:cNvPr>
          <p:cNvSpPr/>
          <p:nvPr/>
        </p:nvSpPr>
        <p:spPr>
          <a:xfrm>
            <a:off x="161569" y="923276"/>
            <a:ext cx="11407680" cy="523220"/>
          </a:xfrm>
          <a:prstGeom prst="rect">
            <a:avLst/>
          </a:prstGeom>
        </p:spPr>
        <p:txBody>
          <a:bodyPr wrap="square">
            <a:spAutoFit/>
          </a:bodyPr>
          <a:lstStyle/>
          <a:p>
            <a:pPr lvl="0">
              <a:defRPr/>
            </a:pPr>
            <a:r>
              <a:rPr lang="en-GB" sz="2800" b="1" dirty="0" err="1">
                <a:solidFill>
                  <a:srgbClr val="002060"/>
                </a:solidFill>
                <a:latin typeface="Century Gothic" panose="020B0502020202020204" pitchFamily="34" charset="0"/>
              </a:rPr>
              <a:t>Nach</a:t>
            </a:r>
            <a:r>
              <a:rPr lang="en-GB" sz="2800" dirty="0">
                <a:solidFill>
                  <a:srgbClr val="002060"/>
                </a:solidFill>
                <a:latin typeface="Century Gothic" panose="020B0502020202020204" pitchFamily="34" charset="0"/>
              </a:rPr>
              <a:t> and </a:t>
            </a:r>
            <a:r>
              <a:rPr lang="en-GB" sz="2800" b="1" dirty="0" err="1">
                <a:solidFill>
                  <a:srgbClr val="002060"/>
                </a:solidFill>
                <a:latin typeface="Century Gothic" panose="020B0502020202020204" pitchFamily="34" charset="0"/>
              </a:rPr>
              <a:t>zu</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can both mean ‘</a:t>
            </a:r>
            <a:r>
              <a:rPr lang="en-GB" sz="2800" b="1" dirty="0">
                <a:solidFill>
                  <a:srgbClr val="002060"/>
                </a:solidFill>
                <a:latin typeface="Century Gothic" panose="020B0502020202020204" pitchFamily="34" charset="0"/>
              </a:rPr>
              <a:t>to</a:t>
            </a:r>
            <a:r>
              <a:rPr lang="en-GB" sz="2800" dirty="0">
                <a:solidFill>
                  <a:srgbClr val="002060"/>
                </a:solidFill>
                <a:latin typeface="Century Gothic" panose="020B0502020202020204" pitchFamily="34" charset="0"/>
              </a:rPr>
              <a:t>’. </a:t>
            </a:r>
            <a:r>
              <a:rPr lang="en-GB" sz="2800" b="1" dirty="0" err="1">
                <a:solidFill>
                  <a:srgbClr val="002060"/>
                </a:solidFill>
              </a:rPr>
              <a:t>Nach</a:t>
            </a:r>
            <a:r>
              <a:rPr lang="en-GB" sz="2800" b="1" dirty="0">
                <a:solidFill>
                  <a:srgbClr val="002060"/>
                </a:solidFill>
              </a:rPr>
              <a:t> </a:t>
            </a:r>
            <a:r>
              <a:rPr lang="en-GB" sz="2800" dirty="0">
                <a:solidFill>
                  <a:srgbClr val="002060"/>
                </a:solidFill>
              </a:rPr>
              <a:t>means ‘to’ with:</a:t>
            </a:r>
          </a:p>
        </p:txBody>
      </p:sp>
      <p:sp>
        <p:nvSpPr>
          <p:cNvPr id="25" name="Rectangle 24">
            <a:extLst>
              <a:ext uri="{FF2B5EF4-FFF2-40B4-BE49-F238E27FC236}">
                <a16:creationId xmlns:a16="http://schemas.microsoft.com/office/drawing/2014/main" id="{EC246969-5000-4DC9-BC33-008CEB7DE9A9}"/>
              </a:ext>
            </a:extLst>
          </p:cNvPr>
          <p:cNvSpPr/>
          <p:nvPr/>
        </p:nvSpPr>
        <p:spPr>
          <a:xfrm>
            <a:off x="3150192" y="4983375"/>
            <a:ext cx="3484735" cy="474179"/>
          </a:xfrm>
          <a:prstGeom prst="rect">
            <a:avLst/>
          </a:prstGeom>
          <a:solidFill>
            <a:schemeClr val="accent2">
              <a:lumMod val="20000"/>
              <a:lumOff val="80000"/>
            </a:scheme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2060"/>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B814F7AC-84AD-4F64-949D-7165510FB2EF}"/>
              </a:ext>
            </a:extLst>
          </p:cNvPr>
          <p:cNvSpPr/>
          <p:nvPr/>
        </p:nvSpPr>
        <p:spPr>
          <a:xfrm>
            <a:off x="3170250" y="2782286"/>
            <a:ext cx="4002075" cy="474179"/>
          </a:xfrm>
          <a:prstGeom prst="rect">
            <a:avLst/>
          </a:prstGeom>
          <a:solidFill>
            <a:schemeClr val="accent2">
              <a:lumMod val="20000"/>
              <a:lumOff val="80000"/>
            </a:scheme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2060"/>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D8CB71E2-B4A6-4B29-A2E7-C653CB798EA3}"/>
              </a:ext>
            </a:extLst>
          </p:cNvPr>
          <p:cNvSpPr/>
          <p:nvPr/>
        </p:nvSpPr>
        <p:spPr>
          <a:xfrm>
            <a:off x="3231000" y="1917846"/>
            <a:ext cx="3941325" cy="474179"/>
          </a:xfrm>
          <a:prstGeom prst="rect">
            <a:avLst/>
          </a:prstGeom>
          <a:solidFill>
            <a:schemeClr val="accent2">
              <a:lumMod val="20000"/>
              <a:lumOff val="80000"/>
            </a:scheme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2060"/>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C10CDDC5-D68E-4768-B9DB-EE4A9E31E576}"/>
              </a:ext>
            </a:extLst>
          </p:cNvPr>
          <p:cNvSpPr txBox="1"/>
          <p:nvPr/>
        </p:nvSpPr>
        <p:spPr>
          <a:xfrm>
            <a:off x="179763" y="1895309"/>
            <a:ext cx="330086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City or town names</a:t>
            </a:r>
            <a:endParaRPr kumimoji="0" lang="en-GB" sz="2400" b="0" i="0" u="none" strike="noStrike" kern="0" cap="none" spc="0" normalizeH="0" baseline="0" noProof="0" dirty="0">
              <a:ln>
                <a:noFill/>
              </a:ln>
              <a:solidFill>
                <a:srgbClr val="002060"/>
              </a:solidFill>
              <a:effectLst/>
              <a:uLnTx/>
              <a:uFillTx/>
            </a:endParaRPr>
          </a:p>
        </p:txBody>
      </p:sp>
      <p:sp>
        <p:nvSpPr>
          <p:cNvPr id="31" name="TextBox 30">
            <a:extLst>
              <a:ext uri="{FF2B5EF4-FFF2-40B4-BE49-F238E27FC236}">
                <a16:creationId xmlns:a16="http://schemas.microsoft.com/office/drawing/2014/main" id="{38D2D373-C7D2-4CD5-8D80-B5767488A9BC}"/>
              </a:ext>
            </a:extLst>
          </p:cNvPr>
          <p:cNvSpPr txBox="1"/>
          <p:nvPr/>
        </p:nvSpPr>
        <p:spPr>
          <a:xfrm>
            <a:off x="179763" y="2785434"/>
            <a:ext cx="289726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Most countries</a:t>
            </a:r>
            <a:endParaRPr kumimoji="0" lang="en-GB" sz="2400" b="0" i="0" u="none" strike="noStrike" kern="0" cap="none" spc="0" normalizeH="0" baseline="0" noProof="0" dirty="0">
              <a:ln>
                <a:noFill/>
              </a:ln>
              <a:solidFill>
                <a:srgbClr val="002060"/>
              </a:solidFill>
              <a:effectLst/>
              <a:uLnTx/>
              <a:uFillTx/>
            </a:endParaRPr>
          </a:p>
        </p:txBody>
      </p:sp>
      <p:sp>
        <p:nvSpPr>
          <p:cNvPr id="32" name="TextBox 31">
            <a:extLst>
              <a:ext uri="{FF2B5EF4-FFF2-40B4-BE49-F238E27FC236}">
                <a16:creationId xmlns:a16="http://schemas.microsoft.com/office/drawing/2014/main" id="{8F255969-E017-4A7D-AFDC-43C722381F63}"/>
              </a:ext>
            </a:extLst>
          </p:cNvPr>
          <p:cNvSpPr txBox="1"/>
          <p:nvPr/>
        </p:nvSpPr>
        <p:spPr>
          <a:xfrm>
            <a:off x="3231000" y="1895455"/>
            <a:ext cx="394132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Ich </a:t>
            </a:r>
            <a:r>
              <a:rPr kumimoji="0" lang="en-GB" sz="2400" b="0" i="0" u="none" strike="noStrike" kern="0" cap="none" spc="0" normalizeH="0" baseline="0" noProof="0" dirty="0" err="1">
                <a:ln>
                  <a:noFill/>
                </a:ln>
                <a:solidFill>
                  <a:srgbClr val="002060"/>
                </a:solidFill>
                <a:effectLst/>
                <a:uLnTx/>
                <a:uFillTx/>
              </a:rPr>
              <a:t>fahre</a:t>
            </a:r>
            <a:r>
              <a:rPr kumimoji="0" lang="en-GB" sz="2400" b="0" i="0" u="none" strike="noStrike" kern="0" cap="none" spc="0" normalizeH="0" baseline="0" noProof="0" dirty="0">
                <a:ln>
                  <a:noFill/>
                </a:ln>
                <a:solidFill>
                  <a:srgbClr val="002060"/>
                </a:solidFill>
                <a:effectLst/>
                <a:uLnTx/>
                <a:uFillTx/>
              </a:rPr>
              <a:t> </a:t>
            </a:r>
            <a:r>
              <a:rPr kumimoji="0" lang="en-GB" sz="2400" b="1" i="0" u="none" strike="noStrike" kern="0" cap="none" spc="0" normalizeH="0" baseline="0" noProof="0" dirty="0" err="1">
                <a:ln>
                  <a:noFill/>
                </a:ln>
                <a:solidFill>
                  <a:srgbClr val="002060"/>
                </a:solidFill>
                <a:effectLst/>
                <a:uLnTx/>
                <a:uFillTx/>
              </a:rPr>
              <a:t>nach</a:t>
            </a:r>
            <a:r>
              <a:rPr kumimoji="0" lang="en-GB" sz="2400" b="1" i="0" u="none" strike="noStrike" kern="0" cap="none" spc="0" normalizeH="0" baseline="0" noProof="0" dirty="0">
                <a:ln>
                  <a:noFill/>
                </a:ln>
                <a:solidFill>
                  <a:srgbClr val="002060"/>
                </a:solidFill>
                <a:effectLst/>
                <a:uLnTx/>
                <a:uFillTx/>
              </a:rPr>
              <a:t> </a:t>
            </a:r>
            <a:r>
              <a:rPr kumimoji="0" lang="en-GB" sz="2400" b="0" i="0" u="none" strike="noStrike" kern="0" cap="none" spc="0" normalizeH="0" baseline="0" noProof="0" dirty="0" err="1">
                <a:ln>
                  <a:noFill/>
                </a:ln>
                <a:solidFill>
                  <a:srgbClr val="002060"/>
                </a:solidFill>
                <a:effectLst/>
                <a:uLnTx/>
                <a:uFillTx/>
              </a:rPr>
              <a:t>Innsb</a:t>
            </a:r>
            <a:r>
              <a:rPr lang="en-GB" sz="2400" kern="0" dirty="0">
                <a:solidFill>
                  <a:srgbClr val="002060"/>
                </a:solidFill>
              </a:rPr>
              <a:t>ruck</a:t>
            </a:r>
            <a:r>
              <a:rPr kumimoji="0" lang="en-GB" sz="2400" b="0" i="0" u="none" strike="noStrike" kern="0" cap="none" spc="0" normalizeH="0" baseline="0" noProof="0" dirty="0">
                <a:ln>
                  <a:noFill/>
                </a:ln>
                <a:solidFill>
                  <a:srgbClr val="002060"/>
                </a:solidFill>
                <a:effectLst/>
                <a:uLnTx/>
                <a:uFillTx/>
              </a:rPr>
              <a:t>.</a:t>
            </a:r>
          </a:p>
        </p:txBody>
      </p:sp>
      <p:sp>
        <p:nvSpPr>
          <p:cNvPr id="34" name="TextBox 33">
            <a:extLst>
              <a:ext uri="{FF2B5EF4-FFF2-40B4-BE49-F238E27FC236}">
                <a16:creationId xmlns:a16="http://schemas.microsoft.com/office/drawing/2014/main" id="{4A967E24-2928-4800-AC3C-BB060C508FD2}"/>
              </a:ext>
            </a:extLst>
          </p:cNvPr>
          <p:cNvSpPr txBox="1"/>
          <p:nvPr/>
        </p:nvSpPr>
        <p:spPr>
          <a:xfrm>
            <a:off x="3189542" y="2801724"/>
            <a:ext cx="407485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Ich </a:t>
            </a:r>
            <a:r>
              <a:rPr kumimoji="0" lang="en-GB" sz="2400" b="0" i="0" u="none" strike="noStrike" kern="0" cap="none" spc="0" normalizeH="0" baseline="0" noProof="0" dirty="0" err="1">
                <a:ln>
                  <a:noFill/>
                </a:ln>
                <a:solidFill>
                  <a:srgbClr val="002060"/>
                </a:solidFill>
                <a:effectLst/>
                <a:uLnTx/>
                <a:uFillTx/>
              </a:rPr>
              <a:t>fahre</a:t>
            </a:r>
            <a:r>
              <a:rPr kumimoji="0" lang="en-GB" sz="2400" b="0" i="0" u="none" strike="noStrike" kern="0" cap="none" spc="0" normalizeH="0" baseline="0" noProof="0" dirty="0">
                <a:ln>
                  <a:noFill/>
                </a:ln>
                <a:solidFill>
                  <a:srgbClr val="002060"/>
                </a:solidFill>
                <a:effectLst/>
                <a:uLnTx/>
                <a:uFillTx/>
              </a:rPr>
              <a:t> </a:t>
            </a:r>
            <a:r>
              <a:rPr kumimoji="0" lang="en-GB" sz="2400" b="1" i="0" u="none" strike="noStrike" kern="0" cap="none" spc="0" normalizeH="0" baseline="0" noProof="0" dirty="0" err="1">
                <a:ln>
                  <a:noFill/>
                </a:ln>
                <a:solidFill>
                  <a:srgbClr val="002060"/>
                </a:solidFill>
                <a:effectLst/>
                <a:uLnTx/>
                <a:uFillTx/>
              </a:rPr>
              <a:t>nach</a:t>
            </a:r>
            <a:r>
              <a:rPr kumimoji="0" lang="en-GB" sz="2400" b="1" i="0" u="none" strike="noStrike" kern="0" cap="none" spc="0" normalizeH="0" baseline="0" noProof="0" dirty="0">
                <a:ln>
                  <a:noFill/>
                </a:ln>
                <a:solidFill>
                  <a:srgbClr val="002060"/>
                </a:solidFill>
                <a:effectLst/>
                <a:uLnTx/>
                <a:uFillTx/>
              </a:rPr>
              <a:t> </a:t>
            </a:r>
            <a:r>
              <a:rPr kumimoji="0" lang="en-GB" sz="2400" b="0" i="0" u="none" strike="noStrike" kern="0" cap="none" spc="0" normalizeH="0" baseline="0" noProof="0" dirty="0" err="1">
                <a:ln>
                  <a:noFill/>
                </a:ln>
                <a:solidFill>
                  <a:srgbClr val="002060"/>
                </a:solidFill>
                <a:effectLst/>
                <a:uLnTx/>
                <a:uFillTx/>
              </a:rPr>
              <a:t>Österreich</a:t>
            </a:r>
            <a:r>
              <a:rPr kumimoji="0" lang="en-GB" sz="2400" b="0" i="0" u="none" strike="noStrike" kern="0" cap="none" spc="0" normalizeH="0" baseline="0" noProof="0" dirty="0">
                <a:ln>
                  <a:noFill/>
                </a:ln>
                <a:solidFill>
                  <a:srgbClr val="002060"/>
                </a:solidFill>
                <a:effectLst/>
                <a:uLnTx/>
                <a:uFillTx/>
              </a:rPr>
              <a:t>.</a:t>
            </a:r>
          </a:p>
        </p:txBody>
      </p:sp>
      <p:sp>
        <p:nvSpPr>
          <p:cNvPr id="35" name="TextBox 34">
            <a:extLst>
              <a:ext uri="{FF2B5EF4-FFF2-40B4-BE49-F238E27FC236}">
                <a16:creationId xmlns:a16="http://schemas.microsoft.com/office/drawing/2014/main" id="{4F3522AE-0EBF-47F8-9B4A-1EA32D17FE79}"/>
              </a:ext>
            </a:extLst>
          </p:cNvPr>
          <p:cNvSpPr txBox="1"/>
          <p:nvPr/>
        </p:nvSpPr>
        <p:spPr>
          <a:xfrm>
            <a:off x="179763" y="4462970"/>
            <a:ext cx="1012269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rPr>
              <a:t>Nach</a:t>
            </a:r>
            <a:r>
              <a:rPr kumimoji="0" lang="en-GB" sz="2400" b="1" i="0" u="none" strike="noStrike" kern="0" cap="none" spc="0" normalizeH="0" baseline="0" noProof="0" dirty="0">
                <a:ln>
                  <a:noFill/>
                </a:ln>
                <a:solidFill>
                  <a:srgbClr val="002060"/>
                </a:solidFill>
                <a:effectLst/>
                <a:uLnTx/>
                <a:uFillTx/>
              </a:rPr>
              <a:t> </a:t>
            </a:r>
            <a:r>
              <a:rPr kumimoji="0" lang="en-GB" sz="2400" b="0" i="0" u="none" strike="noStrike" kern="0" cap="none" spc="0" normalizeH="0" baseline="0" noProof="0" dirty="0">
                <a:ln>
                  <a:noFill/>
                </a:ln>
                <a:solidFill>
                  <a:srgbClr val="002060"/>
                </a:solidFill>
                <a:effectLst/>
                <a:uLnTx/>
                <a:uFillTx/>
              </a:rPr>
              <a:t>meaning ‘to’ is </a:t>
            </a:r>
            <a:r>
              <a:rPr kumimoji="0" lang="en-GB" sz="2400" b="0" i="0" u="sng" strike="noStrike" kern="0" cap="none" spc="0" normalizeH="0" baseline="0" noProof="0" dirty="0">
                <a:ln>
                  <a:noFill/>
                </a:ln>
                <a:solidFill>
                  <a:srgbClr val="002060"/>
                </a:solidFill>
                <a:effectLst/>
                <a:uLnTx/>
                <a:uFillTx/>
              </a:rPr>
              <a:t>never</a:t>
            </a:r>
            <a:r>
              <a:rPr kumimoji="0" lang="en-GB" sz="2400" b="0" i="0" u="none" strike="noStrike" kern="0" cap="none" spc="0" normalizeH="0" baseline="0" noProof="0" dirty="0">
                <a:ln>
                  <a:noFill/>
                </a:ln>
                <a:solidFill>
                  <a:srgbClr val="002060"/>
                </a:solidFill>
                <a:effectLst/>
                <a:uLnTx/>
                <a:uFillTx/>
              </a:rPr>
              <a:t> followed by an article (word for ‘the’).</a:t>
            </a:r>
          </a:p>
        </p:txBody>
      </p:sp>
      <p:sp>
        <p:nvSpPr>
          <p:cNvPr id="36" name="TextBox 35">
            <a:extLst>
              <a:ext uri="{FF2B5EF4-FFF2-40B4-BE49-F238E27FC236}">
                <a16:creationId xmlns:a16="http://schemas.microsoft.com/office/drawing/2014/main" id="{7478165F-EC63-4395-8E12-92FE322371AA}"/>
              </a:ext>
            </a:extLst>
          </p:cNvPr>
          <p:cNvSpPr txBox="1"/>
          <p:nvPr/>
        </p:nvSpPr>
        <p:spPr>
          <a:xfrm>
            <a:off x="160471" y="5043207"/>
            <a:ext cx="289726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You also know:</a:t>
            </a:r>
          </a:p>
        </p:txBody>
      </p:sp>
      <p:sp>
        <p:nvSpPr>
          <p:cNvPr id="37" name="TextBox 36">
            <a:extLst>
              <a:ext uri="{FF2B5EF4-FFF2-40B4-BE49-F238E27FC236}">
                <a16:creationId xmlns:a16="http://schemas.microsoft.com/office/drawing/2014/main" id="{762320F3-498D-4085-90B1-0E36B139F13E}"/>
              </a:ext>
            </a:extLst>
          </p:cNvPr>
          <p:cNvSpPr txBox="1"/>
          <p:nvPr/>
        </p:nvSpPr>
        <p:spPr>
          <a:xfrm>
            <a:off x="8623179" y="4920917"/>
            <a:ext cx="3484735" cy="4725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dirty="0">
                <a:ln>
                  <a:noFill/>
                </a:ln>
                <a:solidFill>
                  <a:srgbClr val="002060"/>
                </a:solidFill>
                <a:effectLst/>
                <a:uLnTx/>
                <a:uFillTx/>
              </a:rPr>
              <a:t>I’m going </a:t>
            </a:r>
            <a:r>
              <a:rPr kumimoji="0" lang="en-GB" sz="2400" b="1" i="1" u="none" strike="noStrike" kern="0" cap="none" spc="0" normalizeH="0" baseline="0" noProof="0" dirty="0">
                <a:ln>
                  <a:noFill/>
                </a:ln>
                <a:solidFill>
                  <a:srgbClr val="002060"/>
                </a:solidFill>
                <a:effectLst/>
                <a:uLnTx/>
                <a:uFillTx/>
              </a:rPr>
              <a:t>(to) </a:t>
            </a:r>
            <a:r>
              <a:rPr kumimoji="0" lang="en-GB" sz="2400" b="0" i="1" u="none" strike="noStrike" kern="0" cap="none" spc="0" normalizeH="0" baseline="0" noProof="0" dirty="0">
                <a:ln>
                  <a:noFill/>
                </a:ln>
                <a:solidFill>
                  <a:srgbClr val="002060"/>
                </a:solidFill>
                <a:effectLst/>
                <a:uLnTx/>
                <a:uFillTx/>
              </a:rPr>
              <a:t>home.</a:t>
            </a:r>
          </a:p>
        </p:txBody>
      </p:sp>
      <p:pic>
        <p:nvPicPr>
          <p:cNvPr id="38" name="Picture 37">
            <a:extLst>
              <a:ext uri="{FF2B5EF4-FFF2-40B4-BE49-F238E27FC236}">
                <a16:creationId xmlns:a16="http://schemas.microsoft.com/office/drawing/2014/main" id="{F34B7D43-9ACE-4EB7-ABF5-317BFD079B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65050" y="5319797"/>
            <a:ext cx="944217" cy="1395609"/>
          </a:xfrm>
          <a:prstGeom prst="rect">
            <a:avLst/>
          </a:prstGeom>
        </p:spPr>
      </p:pic>
      <p:sp>
        <p:nvSpPr>
          <p:cNvPr id="39" name="TextBox 38">
            <a:extLst>
              <a:ext uri="{FF2B5EF4-FFF2-40B4-BE49-F238E27FC236}">
                <a16:creationId xmlns:a16="http://schemas.microsoft.com/office/drawing/2014/main" id="{188246D7-2818-468C-A972-4E4438E5BC66}"/>
              </a:ext>
            </a:extLst>
          </p:cNvPr>
          <p:cNvSpPr txBox="1"/>
          <p:nvPr/>
        </p:nvSpPr>
        <p:spPr>
          <a:xfrm>
            <a:off x="3150192" y="5013829"/>
            <a:ext cx="34847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Ich</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gehe</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nach</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Hause</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pic>
        <p:nvPicPr>
          <p:cNvPr id="40" name="Picture 39">
            <a:extLst>
              <a:ext uri="{FF2B5EF4-FFF2-40B4-BE49-F238E27FC236}">
                <a16:creationId xmlns:a16="http://schemas.microsoft.com/office/drawing/2014/main" id="{6D97D7EB-D2C2-40D4-9A9C-D4C231C4951D}"/>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0094721" y="5539829"/>
            <a:ext cx="1629098" cy="1072756"/>
          </a:xfrm>
          <a:prstGeom prst="rect">
            <a:avLst/>
          </a:prstGeom>
        </p:spPr>
      </p:pic>
      <p:sp>
        <p:nvSpPr>
          <p:cNvPr id="41" name="TextBox 40">
            <a:extLst>
              <a:ext uri="{FF2B5EF4-FFF2-40B4-BE49-F238E27FC236}">
                <a16:creationId xmlns:a16="http://schemas.microsoft.com/office/drawing/2014/main" id="{B4AAEBFE-9C10-42A6-AEC5-CBA95A7B0A16}"/>
              </a:ext>
            </a:extLst>
          </p:cNvPr>
          <p:cNvSpPr txBox="1"/>
          <p:nvPr/>
        </p:nvSpPr>
        <p:spPr>
          <a:xfrm>
            <a:off x="160471" y="6341922"/>
            <a:ext cx="94433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Remember: </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gehen</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is go </a:t>
            </a:r>
            <a:r>
              <a:rPr kumimoji="0" lang="en-GB" sz="2400" b="0" i="1" u="sng" strike="noStrike" kern="1200" cap="none" spc="0" normalizeH="0" baseline="0" noProof="0" dirty="0">
                <a:ln>
                  <a:noFill/>
                </a:ln>
                <a:solidFill>
                  <a:srgbClr val="002060"/>
                </a:solidFill>
                <a:effectLst/>
                <a:uLnTx/>
                <a:uFillTx/>
                <a:latin typeface="Century Gothic" panose="020F0302020204030204"/>
                <a:ea typeface="+mn-ea"/>
                <a:cs typeface="+mn-cs"/>
              </a:rPr>
              <a:t>on foot</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fahren</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is go </a:t>
            </a:r>
            <a:r>
              <a:rPr kumimoji="0" lang="en-GB" sz="2400" b="0" i="1" u="sng" strike="noStrike" kern="1200" cap="none" spc="0" normalizeH="0" baseline="0" noProof="0" dirty="0">
                <a:ln>
                  <a:noFill/>
                </a:ln>
                <a:solidFill>
                  <a:srgbClr val="002060"/>
                </a:solidFill>
                <a:effectLst/>
                <a:uLnTx/>
                <a:uFillTx/>
                <a:latin typeface="Century Gothic" panose="020F0302020204030204"/>
                <a:ea typeface="+mn-ea"/>
                <a:cs typeface="+mn-cs"/>
              </a:rPr>
              <a:t>by transport</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42" name="TextBox 41">
            <a:extLst>
              <a:ext uri="{FF2B5EF4-FFF2-40B4-BE49-F238E27FC236}">
                <a16:creationId xmlns:a16="http://schemas.microsoft.com/office/drawing/2014/main" id="{EB487083-F987-46DB-A23A-318A1B1103E6}"/>
              </a:ext>
            </a:extLst>
          </p:cNvPr>
          <p:cNvSpPr txBox="1"/>
          <p:nvPr/>
        </p:nvSpPr>
        <p:spPr>
          <a:xfrm>
            <a:off x="8647842" y="1917846"/>
            <a:ext cx="354415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0" u="none" strike="noStrike" kern="0" cap="none" spc="0" normalizeH="0" baseline="0" noProof="0" dirty="0">
                <a:ln>
                  <a:noFill/>
                </a:ln>
                <a:solidFill>
                  <a:srgbClr val="002060"/>
                </a:solidFill>
                <a:effectLst/>
                <a:uLnTx/>
                <a:uFillTx/>
              </a:rPr>
              <a:t>I’m going to Innsbruck.</a:t>
            </a:r>
          </a:p>
        </p:txBody>
      </p:sp>
      <p:sp>
        <p:nvSpPr>
          <p:cNvPr id="43" name="TextBox 42">
            <a:extLst>
              <a:ext uri="{FF2B5EF4-FFF2-40B4-BE49-F238E27FC236}">
                <a16:creationId xmlns:a16="http://schemas.microsoft.com/office/drawing/2014/main" id="{378917FE-30B1-4773-8A6C-5A3AAC0D5693}"/>
              </a:ext>
            </a:extLst>
          </p:cNvPr>
          <p:cNvSpPr txBox="1"/>
          <p:nvPr/>
        </p:nvSpPr>
        <p:spPr>
          <a:xfrm>
            <a:off x="8642471" y="2796431"/>
            <a:ext cx="40178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0" u="none" strike="noStrike" kern="0" cap="none" spc="0" normalizeH="0" baseline="0" noProof="0" dirty="0">
                <a:ln>
                  <a:noFill/>
                </a:ln>
                <a:solidFill>
                  <a:srgbClr val="002060"/>
                </a:solidFill>
                <a:effectLst/>
                <a:uLnTx/>
                <a:uFillTx/>
              </a:rPr>
              <a:t>I’m going to </a:t>
            </a:r>
            <a:r>
              <a:rPr lang="en-GB" sz="2400" kern="0" dirty="0">
                <a:solidFill>
                  <a:srgbClr val="002060"/>
                </a:solidFill>
              </a:rPr>
              <a:t>Austria</a:t>
            </a:r>
            <a:r>
              <a:rPr kumimoji="0" lang="en-GB" sz="2400" i="0" u="none" strike="noStrike" kern="0" cap="none" spc="0" normalizeH="0" baseline="0" noProof="0" dirty="0">
                <a:ln>
                  <a:noFill/>
                </a:ln>
                <a:solidFill>
                  <a:srgbClr val="002060"/>
                </a:solidFill>
                <a:effectLst/>
                <a:uLnTx/>
                <a:uFillTx/>
              </a:rPr>
              <a:t>.</a:t>
            </a:r>
          </a:p>
        </p:txBody>
      </p:sp>
      <p:pic>
        <p:nvPicPr>
          <p:cNvPr id="44" name="Google Shape;183;p8">
            <a:extLst>
              <a:ext uri="{FF2B5EF4-FFF2-40B4-BE49-F238E27FC236}">
                <a16:creationId xmlns:a16="http://schemas.microsoft.com/office/drawing/2014/main" id="{194558AA-6A1F-46BF-A734-C30B5D0BB229}"/>
              </a:ext>
            </a:extLst>
          </p:cNvPr>
          <p:cNvPicPr/>
          <p:nvPr/>
        </p:nvPicPr>
        <p:blipFill>
          <a:blip r:embed="rId8">
            <a:clrChange>
              <a:clrFrom>
                <a:srgbClr val="FFFFFF"/>
              </a:clrFrom>
              <a:clrTo>
                <a:srgbClr val="FFFFFF">
                  <a:alpha val="0"/>
                </a:srgbClr>
              </a:clrTo>
            </a:clrChange>
          </a:blip>
          <a:stretch/>
        </p:blipFill>
        <p:spPr>
          <a:xfrm>
            <a:off x="8150291" y="2695325"/>
            <a:ext cx="425555" cy="570988"/>
          </a:xfrm>
          <a:prstGeom prst="rect">
            <a:avLst/>
          </a:prstGeom>
          <a:ln>
            <a:noFill/>
          </a:ln>
        </p:spPr>
      </p:pic>
      <p:pic>
        <p:nvPicPr>
          <p:cNvPr id="45" name="Google Shape;183;p8">
            <a:extLst>
              <a:ext uri="{FF2B5EF4-FFF2-40B4-BE49-F238E27FC236}">
                <a16:creationId xmlns:a16="http://schemas.microsoft.com/office/drawing/2014/main" id="{3F7D6156-A668-4809-AF3D-5088F5BBB1FB}"/>
              </a:ext>
            </a:extLst>
          </p:cNvPr>
          <p:cNvPicPr/>
          <p:nvPr/>
        </p:nvPicPr>
        <p:blipFill>
          <a:blip r:embed="rId8">
            <a:clrChange>
              <a:clrFrom>
                <a:srgbClr val="FFFFFF"/>
              </a:clrFrom>
              <a:clrTo>
                <a:srgbClr val="FFFFFF">
                  <a:alpha val="0"/>
                </a:srgbClr>
              </a:clrTo>
            </a:clrChange>
          </a:blip>
          <a:stretch/>
        </p:blipFill>
        <p:spPr>
          <a:xfrm>
            <a:off x="8162817" y="4910540"/>
            <a:ext cx="425555" cy="570988"/>
          </a:xfrm>
          <a:prstGeom prst="rect">
            <a:avLst/>
          </a:prstGeom>
          <a:ln>
            <a:noFill/>
          </a:ln>
        </p:spPr>
      </p:pic>
      <p:sp>
        <p:nvSpPr>
          <p:cNvPr id="27" name="Rectangle 26">
            <a:extLst>
              <a:ext uri="{FF2B5EF4-FFF2-40B4-BE49-F238E27FC236}">
                <a16:creationId xmlns:a16="http://schemas.microsoft.com/office/drawing/2014/main" id="{2D71F673-977C-4826-87DF-2A97715FA44F}"/>
              </a:ext>
            </a:extLst>
          </p:cNvPr>
          <p:cNvSpPr/>
          <p:nvPr/>
        </p:nvSpPr>
        <p:spPr>
          <a:xfrm>
            <a:off x="3189542" y="3667891"/>
            <a:ext cx="3111201" cy="474179"/>
          </a:xfrm>
          <a:prstGeom prst="rect">
            <a:avLst/>
          </a:prstGeom>
          <a:solidFill>
            <a:schemeClr val="accent2">
              <a:lumMod val="20000"/>
              <a:lumOff val="80000"/>
            </a:scheme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2060"/>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DD0AF7E7-64AD-42ED-9FD7-0CF153FBBE8F}"/>
              </a:ext>
            </a:extLst>
          </p:cNvPr>
          <p:cNvSpPr txBox="1"/>
          <p:nvPr/>
        </p:nvSpPr>
        <p:spPr>
          <a:xfrm>
            <a:off x="179763" y="3606977"/>
            <a:ext cx="289726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Directions</a:t>
            </a:r>
            <a:endParaRPr kumimoji="0" lang="en-GB" sz="2400" b="0" i="0" u="none" strike="noStrike" kern="0" cap="none" spc="0" normalizeH="0" baseline="0" noProof="0" dirty="0">
              <a:ln>
                <a:noFill/>
              </a:ln>
              <a:solidFill>
                <a:srgbClr val="002060"/>
              </a:solidFill>
              <a:effectLst/>
              <a:uLnTx/>
              <a:uFillTx/>
            </a:endParaRPr>
          </a:p>
        </p:txBody>
      </p:sp>
      <p:sp>
        <p:nvSpPr>
          <p:cNvPr id="33" name="TextBox 32">
            <a:extLst>
              <a:ext uri="{FF2B5EF4-FFF2-40B4-BE49-F238E27FC236}">
                <a16:creationId xmlns:a16="http://schemas.microsoft.com/office/drawing/2014/main" id="{8330B13F-B0E0-4758-A632-2E835ADA51CA}"/>
              </a:ext>
            </a:extLst>
          </p:cNvPr>
          <p:cNvSpPr txBox="1"/>
          <p:nvPr/>
        </p:nvSpPr>
        <p:spPr>
          <a:xfrm>
            <a:off x="3245798" y="3704035"/>
            <a:ext cx="311120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Ich </a:t>
            </a:r>
            <a:r>
              <a:rPr kumimoji="0" lang="en-GB" sz="2400" b="0" i="0" u="none" strike="noStrike" kern="0" cap="none" spc="0" normalizeH="0" baseline="0" noProof="0" dirty="0" err="1">
                <a:ln>
                  <a:noFill/>
                </a:ln>
                <a:solidFill>
                  <a:srgbClr val="002060"/>
                </a:solidFill>
                <a:effectLst/>
                <a:uLnTx/>
                <a:uFillTx/>
              </a:rPr>
              <a:t>gehe</a:t>
            </a:r>
            <a:r>
              <a:rPr kumimoji="0" lang="en-GB" sz="2400" b="0" i="0" u="none" strike="noStrike" kern="0" cap="none" spc="0" normalizeH="0" baseline="0" noProof="0" dirty="0">
                <a:ln>
                  <a:noFill/>
                </a:ln>
                <a:solidFill>
                  <a:srgbClr val="002060"/>
                </a:solidFill>
                <a:effectLst/>
                <a:uLnTx/>
                <a:uFillTx/>
              </a:rPr>
              <a:t> </a:t>
            </a:r>
            <a:r>
              <a:rPr kumimoji="0" lang="en-GB" sz="2400" b="1" i="0" u="none" strike="noStrike" kern="0" cap="none" spc="0" normalizeH="0" baseline="0" noProof="0" dirty="0" err="1">
                <a:ln>
                  <a:noFill/>
                </a:ln>
                <a:solidFill>
                  <a:srgbClr val="002060"/>
                </a:solidFill>
                <a:effectLst/>
                <a:uLnTx/>
                <a:uFillTx/>
              </a:rPr>
              <a:t>nach</a:t>
            </a:r>
            <a:r>
              <a:rPr kumimoji="0" lang="en-GB" sz="2400" b="1" i="0" u="none" strike="noStrike" kern="0" cap="none" spc="0" normalizeH="0" baseline="0" noProof="0" dirty="0">
                <a:ln>
                  <a:noFill/>
                </a:ln>
                <a:solidFill>
                  <a:srgbClr val="002060"/>
                </a:solidFill>
                <a:effectLst/>
                <a:uLnTx/>
                <a:uFillTx/>
              </a:rPr>
              <a:t> </a:t>
            </a:r>
            <a:r>
              <a:rPr kumimoji="0" lang="en-GB" sz="2400" b="0" i="0" u="none" strike="noStrike" kern="0" cap="none" spc="0" normalizeH="0" baseline="0" noProof="0" dirty="0">
                <a:ln>
                  <a:noFill/>
                </a:ln>
                <a:solidFill>
                  <a:srgbClr val="002060"/>
                </a:solidFill>
                <a:effectLst/>
                <a:uLnTx/>
                <a:uFillTx/>
              </a:rPr>
              <a:t>links.</a:t>
            </a:r>
          </a:p>
        </p:txBody>
      </p:sp>
      <p:sp>
        <p:nvSpPr>
          <p:cNvPr id="46" name="TextBox 45">
            <a:extLst>
              <a:ext uri="{FF2B5EF4-FFF2-40B4-BE49-F238E27FC236}">
                <a16:creationId xmlns:a16="http://schemas.microsoft.com/office/drawing/2014/main" id="{43658074-44F5-461B-9E0F-A3A7AFB0FBEC}"/>
              </a:ext>
            </a:extLst>
          </p:cNvPr>
          <p:cNvSpPr txBox="1"/>
          <p:nvPr/>
        </p:nvSpPr>
        <p:spPr>
          <a:xfrm>
            <a:off x="8642471" y="3617974"/>
            <a:ext cx="40178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0" u="none" strike="noStrike" kern="0" cap="none" spc="0" normalizeH="0" baseline="0" noProof="0" dirty="0">
                <a:ln>
                  <a:noFill/>
                </a:ln>
                <a:solidFill>
                  <a:srgbClr val="002060"/>
                </a:solidFill>
                <a:effectLst/>
                <a:uLnTx/>
                <a:uFillTx/>
              </a:rPr>
              <a:t>I’m going (to the) left.</a:t>
            </a:r>
          </a:p>
        </p:txBody>
      </p:sp>
      <p:pic>
        <p:nvPicPr>
          <p:cNvPr id="47" name="Google Shape;183;p8">
            <a:extLst>
              <a:ext uri="{FF2B5EF4-FFF2-40B4-BE49-F238E27FC236}">
                <a16:creationId xmlns:a16="http://schemas.microsoft.com/office/drawing/2014/main" id="{4413E55C-2B70-4003-AD76-CDF77DBDEFA4}"/>
              </a:ext>
            </a:extLst>
          </p:cNvPr>
          <p:cNvPicPr/>
          <p:nvPr/>
        </p:nvPicPr>
        <p:blipFill>
          <a:blip r:embed="rId8">
            <a:clrChange>
              <a:clrFrom>
                <a:srgbClr val="FFFFFF"/>
              </a:clrFrom>
              <a:clrTo>
                <a:srgbClr val="FFFFFF">
                  <a:alpha val="0"/>
                </a:srgbClr>
              </a:clrTo>
            </a:clrChange>
          </a:blip>
          <a:stretch/>
        </p:blipFill>
        <p:spPr>
          <a:xfrm>
            <a:off x="8150291" y="3516868"/>
            <a:ext cx="425555" cy="570988"/>
          </a:xfrm>
          <a:prstGeom prst="rect">
            <a:avLst/>
          </a:prstGeom>
          <a:ln>
            <a:noFill/>
          </a:ln>
        </p:spPr>
      </p:pic>
      <p:sp>
        <p:nvSpPr>
          <p:cNvPr id="4" name="Rounded Rectangular Callout 66">
            <a:extLst>
              <a:ext uri="{FF2B5EF4-FFF2-40B4-BE49-F238E27FC236}">
                <a16:creationId xmlns:a16="http://schemas.microsoft.com/office/drawing/2014/main" id="{F33B7327-0F09-209E-C467-62CE9219F545}"/>
              </a:ext>
            </a:extLst>
          </p:cNvPr>
          <p:cNvSpPr/>
          <p:nvPr/>
        </p:nvSpPr>
        <p:spPr>
          <a:xfrm>
            <a:off x="2892579" y="2705958"/>
            <a:ext cx="3262757" cy="1975048"/>
          </a:xfrm>
          <a:prstGeom prst="wedgeRoundRectCallout">
            <a:avLst>
              <a:gd name="adj1" fmla="val -65584"/>
              <a:gd name="adj2" fmla="val -27695"/>
              <a:gd name="adj3" fmla="val 16667"/>
            </a:avLst>
          </a:prstGeom>
          <a:solidFill>
            <a:srgbClr val="002060"/>
          </a:solidFill>
          <a:ln w="12700" cap="flat" cmpd="sng" algn="ctr">
            <a:solidFill>
              <a:srgbClr val="DAA52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br>
              <a:rPr kumimoji="0" lang="en-GB" sz="2000" b="0" i="1" u="none" strike="noStrike" kern="0" cap="none" spc="0" normalizeH="0" baseline="0" noProof="0" dirty="0">
                <a:ln>
                  <a:noFill/>
                </a:ln>
                <a:solidFill>
                  <a:prstClr val="white"/>
                </a:solidFill>
                <a:effectLst/>
                <a:uLnTx/>
                <a:uFillTx/>
                <a:latin typeface="Century Gothic" panose="020F0302020204030204"/>
                <a:ea typeface="+mn-ea"/>
                <a:cs typeface="+mn-cs"/>
              </a:rPr>
            </a:br>
            <a:endParaRPr kumimoji="0" lang="en-GB" sz="2000" b="0" i="1"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C24B7160-5D5B-2424-1444-13BA463FFE65}"/>
              </a:ext>
            </a:extLst>
          </p:cNvPr>
          <p:cNvSpPr txBox="1"/>
          <p:nvPr/>
        </p:nvSpPr>
        <p:spPr>
          <a:xfrm>
            <a:off x="3007328" y="2755231"/>
            <a:ext cx="3050082" cy="1938992"/>
          </a:xfrm>
          <a:prstGeom prst="rect">
            <a:avLst/>
          </a:prstGeom>
          <a:noFill/>
        </p:spPr>
        <p:txBody>
          <a:bodyPr wrap="square" rtlCol="0">
            <a:spAutoFit/>
          </a:bodyPr>
          <a:lstStyle/>
          <a:p>
            <a:r>
              <a:rPr lang="en-GB" sz="2400" dirty="0">
                <a:solidFill>
                  <a:schemeClr val="bg1"/>
                </a:solidFill>
              </a:rPr>
              <a:t>...and continents, e.g. ‘</a:t>
            </a:r>
            <a:r>
              <a:rPr lang="en-GB" sz="2400" dirty="0" err="1">
                <a:solidFill>
                  <a:schemeClr val="bg1"/>
                </a:solidFill>
              </a:rPr>
              <a:t>Wir</a:t>
            </a:r>
            <a:r>
              <a:rPr lang="en-GB" sz="2400" dirty="0">
                <a:solidFill>
                  <a:schemeClr val="bg1"/>
                </a:solidFill>
              </a:rPr>
              <a:t> </a:t>
            </a:r>
            <a:r>
              <a:rPr lang="en-GB" sz="2400" dirty="0" err="1">
                <a:solidFill>
                  <a:schemeClr val="bg1"/>
                </a:solidFill>
              </a:rPr>
              <a:t>fahren</a:t>
            </a:r>
            <a:r>
              <a:rPr lang="en-GB" sz="2400" dirty="0">
                <a:solidFill>
                  <a:schemeClr val="bg1"/>
                </a:solidFill>
              </a:rPr>
              <a:t> </a:t>
            </a:r>
            <a:r>
              <a:rPr lang="en-GB" sz="2400" b="1" dirty="0" err="1">
                <a:solidFill>
                  <a:schemeClr val="bg1"/>
                </a:solidFill>
              </a:rPr>
              <a:t>nach</a:t>
            </a:r>
            <a:r>
              <a:rPr lang="en-GB" sz="2400" dirty="0">
                <a:solidFill>
                  <a:schemeClr val="bg1"/>
                </a:solidFill>
              </a:rPr>
              <a:t> Europa.’ (We’re going to Europe).</a:t>
            </a:r>
          </a:p>
        </p:txBody>
      </p:sp>
      <p:sp>
        <p:nvSpPr>
          <p:cNvPr id="6" name="Rounded Rectangular Callout 66">
            <a:extLst>
              <a:ext uri="{FF2B5EF4-FFF2-40B4-BE49-F238E27FC236}">
                <a16:creationId xmlns:a16="http://schemas.microsoft.com/office/drawing/2014/main" id="{2F59135F-15DC-D290-6755-74CF486B507B}"/>
              </a:ext>
            </a:extLst>
          </p:cNvPr>
          <p:cNvSpPr/>
          <p:nvPr/>
        </p:nvSpPr>
        <p:spPr>
          <a:xfrm>
            <a:off x="569097" y="4753058"/>
            <a:ext cx="3262757" cy="1859527"/>
          </a:xfrm>
          <a:prstGeom prst="wedgeRoundRectCallout">
            <a:avLst>
              <a:gd name="adj1" fmla="val -38525"/>
              <a:gd name="adj2" fmla="val -127474"/>
              <a:gd name="adj3" fmla="val 16667"/>
            </a:avLst>
          </a:prstGeom>
          <a:solidFill>
            <a:srgbClr val="002060"/>
          </a:solidFill>
          <a:ln w="12700" cap="flat" cmpd="sng" algn="ctr">
            <a:solidFill>
              <a:srgbClr val="DAA52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GB" sz="2400" b="1" kern="0" dirty="0">
                <a:solidFill>
                  <a:prstClr val="white"/>
                </a:solidFill>
                <a:latin typeface="Century Gothic" panose="020F0302020204030204"/>
              </a:rPr>
              <a:t>Exception! </a:t>
            </a:r>
            <a:r>
              <a:rPr lang="en-GB" sz="2400" kern="0" dirty="0">
                <a:solidFill>
                  <a:prstClr val="white"/>
                </a:solidFill>
                <a:latin typeface="Century Gothic" panose="020F0302020204030204"/>
              </a:rPr>
              <a:t>If you want to say ‘I go to Switzerland’ you say ‘Ich </a:t>
            </a:r>
            <a:r>
              <a:rPr lang="en-GB" sz="2400" kern="0" dirty="0" err="1">
                <a:solidFill>
                  <a:prstClr val="white"/>
                </a:solidFill>
                <a:latin typeface="Century Gothic" panose="020F0302020204030204"/>
              </a:rPr>
              <a:t>fahre</a:t>
            </a:r>
            <a:r>
              <a:rPr lang="en-GB" sz="2400" kern="0" dirty="0">
                <a:solidFill>
                  <a:prstClr val="white"/>
                </a:solidFill>
                <a:latin typeface="Century Gothic" panose="020F0302020204030204"/>
              </a:rPr>
              <a:t> </a:t>
            </a:r>
            <a:r>
              <a:rPr lang="en-GB" sz="2400" b="1" kern="0" dirty="0">
                <a:solidFill>
                  <a:prstClr val="white"/>
                </a:solidFill>
                <a:latin typeface="Century Gothic" panose="020F0302020204030204"/>
              </a:rPr>
              <a:t>in die </a:t>
            </a:r>
            <a:r>
              <a:rPr lang="en-GB" sz="2400" kern="0" dirty="0">
                <a:solidFill>
                  <a:prstClr val="white"/>
                </a:solidFill>
                <a:latin typeface="Century Gothic" panose="020F0302020204030204"/>
              </a:rPr>
              <a:t>Schweiz’.</a:t>
            </a:r>
            <a:endParaRPr kumimoji="0" lang="en-GB" sz="2400" b="1" i="1" u="none" strike="noStrike" kern="0" cap="none" spc="0" normalizeH="0" baseline="0" noProof="0" dirty="0">
              <a:ln>
                <a:noFill/>
              </a:ln>
              <a:solidFill>
                <a:prstClr val="white"/>
              </a:solidFill>
              <a:effectLst/>
              <a:uLnTx/>
              <a:uFillTx/>
              <a:latin typeface="Century Gothic" panose="020F0302020204030204"/>
            </a:endParaRPr>
          </a:p>
        </p:txBody>
      </p:sp>
      <p:sp>
        <p:nvSpPr>
          <p:cNvPr id="8" name="CasellaDiTesto 7">
            <a:hlinkClick r:id="" action="ppaction://noaction">
              <a:snd r:embed="rId11" name="T3_W5_8.1.wav"/>
            </a:hlinkClick>
            <a:extLst>
              <a:ext uri="{FF2B5EF4-FFF2-40B4-BE49-F238E27FC236}">
                <a16:creationId xmlns:a16="http://schemas.microsoft.com/office/drawing/2014/main" id="{C77D8053-85B6-A508-6413-15BD544CEDAA}"/>
              </a:ext>
            </a:extLst>
          </p:cNvPr>
          <p:cNvSpPr txBox="1"/>
          <p:nvPr/>
        </p:nvSpPr>
        <p:spPr>
          <a:xfrm>
            <a:off x="160471" y="204893"/>
            <a:ext cx="6341164" cy="646331"/>
          </a:xfrm>
          <a:prstGeom prst="rect">
            <a:avLst/>
          </a:prstGeom>
          <a:noFill/>
        </p:spPr>
        <p:txBody>
          <a:bodyPr wrap="square">
            <a:spAutoFit/>
          </a:bodyPr>
          <a:lstStyle/>
          <a:p>
            <a:r>
              <a:rPr lang="en-GB" sz="3600" b="1" spc="-1" dirty="0" err="1">
                <a:solidFill>
                  <a:srgbClr val="002060"/>
                </a:solidFill>
                <a:latin typeface="Century Gothic" panose="020B0502020202020204" pitchFamily="34" charset="0"/>
                <a:ea typeface="Century Gothic"/>
              </a:rPr>
              <a:t>nach</a:t>
            </a:r>
            <a:r>
              <a:rPr lang="en-GB" sz="3600" b="1" spc="-1" dirty="0">
                <a:solidFill>
                  <a:srgbClr val="002060"/>
                </a:solidFill>
                <a:latin typeface="Century Gothic" panose="020B0502020202020204" pitchFamily="34" charset="0"/>
                <a:ea typeface="Century Gothic"/>
              </a:rPr>
              <a:t> </a:t>
            </a:r>
            <a:r>
              <a:rPr lang="en-GB" sz="3600" spc="-1" dirty="0">
                <a:solidFill>
                  <a:srgbClr val="002060"/>
                </a:solidFill>
                <a:latin typeface="Century Gothic" panose="020B0502020202020204" pitchFamily="34" charset="0"/>
                <a:ea typeface="Century Gothic"/>
              </a:rPr>
              <a:t>und</a:t>
            </a:r>
            <a:r>
              <a:rPr lang="en-GB" sz="3600" b="1" spc="-1" dirty="0">
                <a:solidFill>
                  <a:srgbClr val="002060"/>
                </a:solidFill>
                <a:latin typeface="Century Gothic" panose="020B0502020202020204" pitchFamily="34" charset="0"/>
                <a:ea typeface="Century Gothic"/>
              </a:rPr>
              <a:t> </a:t>
            </a:r>
            <a:r>
              <a:rPr lang="en-GB" sz="3600" b="1" spc="-1" dirty="0" err="1">
                <a:solidFill>
                  <a:srgbClr val="002060"/>
                </a:solidFill>
                <a:latin typeface="Century Gothic" panose="020B0502020202020204" pitchFamily="34" charset="0"/>
                <a:ea typeface="Century Gothic"/>
              </a:rPr>
              <a:t>zu</a:t>
            </a:r>
            <a:r>
              <a:rPr lang="en-GB" sz="3600" b="1" spc="-1" dirty="0">
                <a:solidFill>
                  <a:srgbClr val="002060"/>
                </a:solidFill>
                <a:latin typeface="Century Gothic" panose="020B0502020202020204" pitchFamily="34" charset="0"/>
                <a:ea typeface="Century Gothic"/>
              </a:rPr>
              <a:t> </a:t>
            </a:r>
            <a:endParaRPr lang="en-GB" sz="3600" dirty="0">
              <a:solidFill>
                <a:srgbClr val="002060"/>
              </a:solidFill>
            </a:endParaRPr>
          </a:p>
        </p:txBody>
      </p:sp>
    </p:spTree>
    <p:extLst>
      <p:ext uri="{BB962C8B-B14F-4D97-AF65-F5344CB8AC3E}">
        <p14:creationId xmlns:p14="http://schemas.microsoft.com/office/powerpoint/2010/main" val="32084737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T3_W5_8.2.wav"/>
                                        </p:tgtEl>
                                      </p:cMediaNode>
                                    </p:audio>
                                  </p:subTnLst>
                                </p:cTn>
                              </p:par>
                              <p:par>
                                <p:cTn id="17" presetID="1" presetClass="entr" presetSubtype="0" fill="hold" nodeType="withEffect">
                                  <p:stCondLst>
                                    <p:cond delay="0"/>
                                  </p:stCondLst>
                                  <p:childTnLst>
                                    <p:set>
                                      <p:cBhvr>
                                        <p:cTn id="18" dur="1" fill="hold">
                                          <p:stCondLst>
                                            <p:cond delay="0"/>
                                          </p:stCondLst>
                                        </p:cTn>
                                        <p:tgtEl>
                                          <p:spTgt spid="1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T3_W5_8.3.wav"/>
                                        </p:tgtEl>
                                      </p:cMediaNode>
                                    </p:audio>
                                  </p:sub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4"/>
                                        </p:tgtEl>
                                      </p:cBhvr>
                                    </p:animEffect>
                                    <p:set>
                                      <p:cBhvr>
                                        <p:cTn id="49" dur="1" fill="hold">
                                          <p:stCondLst>
                                            <p:cond delay="499"/>
                                          </p:stCondLst>
                                        </p:cTn>
                                        <p:tgtEl>
                                          <p:spTgt spid="4"/>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1" nodeType="clickEffect">
                                  <p:stCondLst>
                                    <p:cond delay="0"/>
                                  </p:stCondLst>
                                  <p:childTnLst>
                                    <p:animEffect transition="out" filter="fade">
                                      <p:cBhvr>
                                        <p:cTn id="60" dur="500"/>
                                        <p:tgtEl>
                                          <p:spTgt spid="6"/>
                                        </p:tgtEl>
                                      </p:cBhvr>
                                    </p:animEffect>
                                    <p:set>
                                      <p:cBhvr>
                                        <p:cTn id="61" dur="1" fill="hold">
                                          <p:stCondLst>
                                            <p:cond delay="499"/>
                                          </p:stCondLst>
                                        </p:cTn>
                                        <p:tgtEl>
                                          <p:spTgt spid="6"/>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30"/>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5" name="T3_W5_8.4.wav"/>
                                        </p:tgtEl>
                                      </p:cMediaNode>
                                    </p:audio>
                                  </p:subTnLst>
                                </p:cTn>
                              </p:par>
                              <p:par>
                                <p:cTn id="68" presetID="1" presetClass="entr" presetSubtype="0" fill="hold" grpId="0" nodeType="withEffect">
                                  <p:stCondLst>
                                    <p:cond delay="0"/>
                                  </p:stCondLst>
                                  <p:childTnLst>
                                    <p:set>
                                      <p:cBhvr>
                                        <p:cTn id="69" dur="1" fill="hold">
                                          <p:stCondLst>
                                            <p:cond delay="0"/>
                                          </p:stCondLst>
                                        </p:cTn>
                                        <p:tgtEl>
                                          <p:spTgt spid="27"/>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47"/>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46"/>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35"/>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36"/>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45"/>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25"/>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6" name="T3_W5_8.5.wav"/>
                                        </p:tgtEl>
                                      </p:cMediaNode>
                                    </p:audio>
                                  </p:sub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37"/>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38"/>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40"/>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animBg="1"/>
      <p:bldP spid="26" grpId="0" animBg="1"/>
      <p:bldP spid="28" grpId="0" animBg="1"/>
      <p:bldP spid="29" grpId="0"/>
      <p:bldP spid="31" grpId="0"/>
      <p:bldP spid="32" grpId="0"/>
      <p:bldP spid="34" grpId="0"/>
      <p:bldP spid="35" grpId="0"/>
      <p:bldP spid="36" grpId="0"/>
      <p:bldP spid="37" grpId="0"/>
      <p:bldP spid="39" grpId="0"/>
      <p:bldP spid="41" grpId="0"/>
      <p:bldP spid="42" grpId="0"/>
      <p:bldP spid="43" grpId="0"/>
      <p:bldP spid="27" grpId="0" animBg="1"/>
      <p:bldP spid="30" grpId="0"/>
      <p:bldP spid="33" grpId="0"/>
      <p:bldP spid="46" grpId="0"/>
      <p:bldP spid="4" grpId="0" animBg="1"/>
      <p:bldP spid="4" grpId="1" animBg="1"/>
      <p:bldP spid="5" grpId="0"/>
      <p:bldP spid="5" grpId="1"/>
      <p:bldP spid="6" grpId="0" animBg="1"/>
      <p:bldP spid="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11"/>
          <a:stretch/>
        </p:blipFill>
        <p:spPr>
          <a:xfrm>
            <a:off x="10761790" y="157425"/>
            <a:ext cx="1190434" cy="1088269"/>
          </a:xfrm>
          <a:prstGeom prst="rect">
            <a:avLst/>
          </a:prstGeom>
          <a:ln>
            <a:noFill/>
          </a:ln>
        </p:spPr>
      </p:pic>
      <p:sp>
        <p:nvSpPr>
          <p:cNvPr id="90" name="CustomShape 3"/>
          <p:cNvSpPr/>
          <p:nvPr/>
        </p:nvSpPr>
        <p:spPr>
          <a:xfrm>
            <a:off x="70368" y="522384"/>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Use </a:t>
            </a:r>
            <a:r>
              <a:rPr lang="en-US" sz="2400" b="1" spc="-1" dirty="0" err="1">
                <a:solidFill>
                  <a:srgbClr val="002060"/>
                </a:solidFill>
                <a:latin typeface="Century Gothic" panose="020B0502020202020204" pitchFamily="34" charset="0"/>
              </a:rPr>
              <a:t>zu</a:t>
            </a:r>
            <a:r>
              <a:rPr lang="en-US" sz="2400" b="1" spc="-1" dirty="0">
                <a:solidFill>
                  <a:srgbClr val="002060"/>
                </a:solidFill>
                <a:latin typeface="Century Gothic" panose="020B0502020202020204" pitchFamily="34" charset="0"/>
              </a:rPr>
              <a:t> </a:t>
            </a:r>
            <a:r>
              <a:rPr lang="en-US" sz="2400" spc="-1" dirty="0">
                <a:solidFill>
                  <a:srgbClr val="002060"/>
                </a:solidFill>
                <a:latin typeface="Century Gothic" panose="020B0502020202020204" pitchFamily="34" charset="0"/>
              </a:rPr>
              <a:t>(to) for places and events with articles.</a:t>
            </a:r>
            <a:r>
              <a:rPr kumimoji="0" lang="en-US"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8" name="Google Shape;184;p8">
            <a:extLst>
              <a:ext uri="{FF2B5EF4-FFF2-40B4-BE49-F238E27FC236}">
                <a16:creationId xmlns:a16="http://schemas.microsoft.com/office/drawing/2014/main" id="{CF7D831A-7A7E-8ABD-F425-66B3C8511820}"/>
              </a:ext>
            </a:extLst>
          </p:cNvPr>
          <p:cNvPicPr/>
          <p:nvPr/>
        </p:nvPicPr>
        <p:blipFill>
          <a:blip r:embed="rId12"/>
          <a:stretch/>
        </p:blipFill>
        <p:spPr>
          <a:xfrm>
            <a:off x="997821" y="3760278"/>
            <a:ext cx="464230" cy="491383"/>
          </a:xfrm>
          <a:prstGeom prst="rect">
            <a:avLst/>
          </a:prstGeom>
          <a:ln>
            <a:noFill/>
          </a:ln>
        </p:spPr>
      </p:pic>
      <p:sp>
        <p:nvSpPr>
          <p:cNvPr id="21" name="CustomShape 3">
            <a:extLst>
              <a:ext uri="{FF2B5EF4-FFF2-40B4-BE49-F238E27FC236}">
                <a16:creationId xmlns:a16="http://schemas.microsoft.com/office/drawing/2014/main" id="{917C9B84-E43A-9415-EC7D-3C35E918790E}"/>
              </a:ext>
            </a:extLst>
          </p:cNvPr>
          <p:cNvSpPr/>
          <p:nvPr/>
        </p:nvSpPr>
        <p:spPr>
          <a:xfrm>
            <a:off x="62674" y="992039"/>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In this case, the words for ‘the’ (der, die, das) are: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4" name="Speech Bubble: Rectangle with Corners Rounded 23">
            <a:extLst>
              <a:ext uri="{FF2B5EF4-FFF2-40B4-BE49-F238E27FC236}">
                <a16:creationId xmlns:a16="http://schemas.microsoft.com/office/drawing/2014/main" id="{62A13F0E-551C-7A80-A2B4-19FCE3FF1D0B}"/>
              </a:ext>
            </a:extLst>
          </p:cNvPr>
          <p:cNvSpPr/>
          <p:nvPr/>
        </p:nvSpPr>
        <p:spPr>
          <a:xfrm>
            <a:off x="7087843" y="299057"/>
            <a:ext cx="3233920" cy="676918"/>
          </a:xfrm>
          <a:prstGeom prst="wedgeRoundRectCallout">
            <a:avLst>
              <a:gd name="adj1" fmla="val 2933"/>
              <a:gd name="adj2" fmla="val 114064"/>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a:ea typeface="+mn-ea"/>
                <a:cs typeface="+mn-cs"/>
              </a:rPr>
              <a:t>We shorten </a:t>
            </a:r>
            <a:r>
              <a:rPr kumimoji="0" lang="en-US" sz="2000" b="1" i="0" u="none" strike="noStrike" kern="1200" cap="none" spc="0" normalizeH="0" baseline="0" noProof="0" dirty="0" err="1">
                <a:ln>
                  <a:noFill/>
                </a:ln>
                <a:solidFill>
                  <a:prstClr val="white"/>
                </a:solidFill>
                <a:effectLst/>
                <a:uLnTx/>
                <a:uFillTx/>
                <a:latin typeface="Century Gothic"/>
                <a:ea typeface="+mn-ea"/>
                <a:cs typeface="+mn-cs"/>
              </a:rPr>
              <a:t>zu</a:t>
            </a:r>
            <a:r>
              <a:rPr kumimoji="0" lang="en-US" sz="2000" b="1" i="0" u="none" strike="noStrike" kern="1200" cap="none" spc="0" normalizeH="0" baseline="0" noProof="0" dirty="0">
                <a:ln>
                  <a:noFill/>
                </a:ln>
                <a:solidFill>
                  <a:prstClr val="white"/>
                </a:solidFill>
                <a:effectLst/>
                <a:uLnTx/>
                <a:uFillTx/>
                <a:latin typeface="Century Gothic"/>
                <a:ea typeface="+mn-ea"/>
                <a:cs typeface="+mn-cs"/>
              </a:rPr>
              <a:t> dem</a:t>
            </a:r>
            <a:r>
              <a:rPr kumimoji="0" lang="en-US" sz="2000" b="0" i="0" u="none" strike="noStrike" kern="1200" cap="none" spc="0" normalizeH="0" baseline="0" noProof="0" dirty="0">
                <a:ln>
                  <a:noFill/>
                </a:ln>
                <a:solidFill>
                  <a:prstClr val="white"/>
                </a:solidFill>
                <a:effectLst/>
                <a:uLnTx/>
                <a:uFillTx/>
                <a:latin typeface="Century Gothic"/>
                <a:ea typeface="+mn-ea"/>
                <a:cs typeface="+mn-cs"/>
              </a:rPr>
              <a:t> to </a:t>
            </a:r>
            <a:r>
              <a:rPr kumimoji="0" lang="en-US" sz="2000" b="1" i="0" u="none" strike="noStrike" kern="1200" cap="none" spc="0" normalizeH="0" baseline="0" noProof="0" dirty="0" err="1">
                <a:ln>
                  <a:noFill/>
                </a:ln>
                <a:solidFill>
                  <a:prstClr val="white"/>
                </a:solidFill>
                <a:effectLst/>
                <a:uLnTx/>
                <a:uFillTx/>
                <a:latin typeface="Century Gothic"/>
                <a:ea typeface="+mn-ea"/>
                <a:cs typeface="+mn-cs"/>
              </a:rPr>
              <a:t>zum</a:t>
            </a:r>
            <a:r>
              <a:rPr kumimoji="0" lang="en-US" sz="2000" b="1" i="0" u="none" strike="noStrike" kern="1200" cap="none" spc="0" normalizeH="0" baseline="0" noProof="0" dirty="0">
                <a:ln>
                  <a:noFill/>
                </a:ln>
                <a:solidFill>
                  <a:prstClr val="white"/>
                </a:solidFill>
                <a:effectLst/>
                <a:uLnTx/>
                <a:uFillTx/>
                <a:latin typeface="Century Gothic"/>
                <a:ea typeface="+mn-ea"/>
                <a:cs typeface="+mn-cs"/>
              </a:rPr>
              <a:t> </a:t>
            </a:r>
            <a:r>
              <a:rPr kumimoji="0" lang="en-US" sz="2000" i="0" u="none" strike="noStrike" kern="1200" cap="none" spc="0" normalizeH="0" baseline="0" noProof="0" dirty="0">
                <a:ln>
                  <a:noFill/>
                </a:ln>
                <a:solidFill>
                  <a:prstClr val="white"/>
                </a:solidFill>
                <a:effectLst/>
                <a:uLnTx/>
                <a:uFillTx/>
                <a:latin typeface="Century Gothic"/>
                <a:ea typeface="+mn-ea"/>
                <a:cs typeface="+mn-cs"/>
              </a:rPr>
              <a:t>and</a:t>
            </a:r>
            <a:r>
              <a:rPr kumimoji="0" lang="en-US" sz="2000" b="1" i="0" u="none" strike="noStrike" kern="1200" cap="none" spc="0" normalizeH="0" baseline="0" noProof="0" dirty="0">
                <a:ln>
                  <a:noFill/>
                </a:ln>
                <a:solidFill>
                  <a:prstClr val="white"/>
                </a:solidFill>
                <a:effectLst/>
                <a:uLnTx/>
                <a:uFillTx/>
                <a:latin typeface="Century Gothic"/>
                <a:ea typeface="+mn-ea"/>
                <a:cs typeface="+mn-cs"/>
              </a:rPr>
              <a:t> </a:t>
            </a:r>
            <a:r>
              <a:rPr kumimoji="0" lang="en-US" sz="2000" b="1" i="0" u="none" strike="noStrike" kern="1200" cap="none" spc="0" normalizeH="0" baseline="0" noProof="0" dirty="0" err="1">
                <a:ln>
                  <a:noFill/>
                </a:ln>
                <a:solidFill>
                  <a:prstClr val="white"/>
                </a:solidFill>
                <a:effectLst/>
                <a:uLnTx/>
                <a:uFillTx/>
                <a:latin typeface="Century Gothic"/>
                <a:ea typeface="+mn-ea"/>
                <a:cs typeface="+mn-cs"/>
              </a:rPr>
              <a:t>zu</a:t>
            </a:r>
            <a:r>
              <a:rPr kumimoji="0" lang="en-US" sz="2000" b="1" i="0" u="none" strike="noStrike" kern="1200" cap="none" spc="0" normalizeH="0" baseline="0" noProof="0" dirty="0">
                <a:ln>
                  <a:noFill/>
                </a:ln>
                <a:solidFill>
                  <a:prstClr val="white"/>
                </a:solidFill>
                <a:effectLst/>
                <a:uLnTx/>
                <a:uFillTx/>
                <a:latin typeface="Century Gothic"/>
                <a:ea typeface="+mn-ea"/>
                <a:cs typeface="+mn-cs"/>
              </a:rPr>
              <a:t> der </a:t>
            </a:r>
            <a:r>
              <a:rPr kumimoji="0" lang="en-US" sz="2000" i="0" u="none" strike="noStrike" kern="1200" cap="none" spc="0" normalizeH="0" baseline="0" noProof="0" dirty="0">
                <a:ln>
                  <a:noFill/>
                </a:ln>
                <a:solidFill>
                  <a:prstClr val="white"/>
                </a:solidFill>
                <a:effectLst/>
                <a:uLnTx/>
                <a:uFillTx/>
                <a:latin typeface="Century Gothic"/>
                <a:ea typeface="+mn-ea"/>
                <a:cs typeface="+mn-cs"/>
              </a:rPr>
              <a:t>to </a:t>
            </a:r>
            <a:r>
              <a:rPr kumimoji="0" lang="en-US" sz="2000" b="1" i="0" u="none" strike="noStrike" kern="1200" cap="none" spc="0" normalizeH="0" baseline="0" noProof="0" dirty="0" err="1">
                <a:ln>
                  <a:noFill/>
                </a:ln>
                <a:solidFill>
                  <a:prstClr val="white"/>
                </a:solidFill>
                <a:effectLst/>
                <a:uLnTx/>
                <a:uFillTx/>
                <a:latin typeface="Century Gothic"/>
                <a:ea typeface="+mn-ea"/>
                <a:cs typeface="+mn-cs"/>
              </a:rPr>
              <a:t>zur</a:t>
            </a:r>
            <a:r>
              <a:rPr kumimoji="0" lang="en-US" sz="2000" b="1" i="0" u="none" strike="noStrike" kern="1200" cap="none" spc="0" normalizeH="0" baseline="0" noProof="0" dirty="0">
                <a:ln>
                  <a:noFill/>
                </a:ln>
                <a:solidFill>
                  <a:prstClr val="white"/>
                </a:solidFill>
                <a:effectLst/>
                <a:uLnTx/>
                <a:uFillTx/>
                <a:latin typeface="Century Gothic"/>
                <a:ea typeface="+mn-ea"/>
                <a:cs typeface="+mn-cs"/>
              </a:rPr>
              <a:t>.</a:t>
            </a:r>
            <a:endParaRPr kumimoji="0" lang="en-GB" sz="20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5" name="TextBox 44">
            <a:extLst>
              <a:ext uri="{FF2B5EF4-FFF2-40B4-BE49-F238E27FC236}">
                <a16:creationId xmlns:a16="http://schemas.microsoft.com/office/drawing/2014/main" id="{918C03F7-D494-46E8-B5DF-D2456C65781B}"/>
              </a:ext>
            </a:extLst>
          </p:cNvPr>
          <p:cNvSpPr txBox="1"/>
          <p:nvPr/>
        </p:nvSpPr>
        <p:spPr>
          <a:xfrm>
            <a:off x="-334296" y="3152165"/>
            <a:ext cx="35614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Ich</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32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gehe</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t>
            </a:r>
          </a:p>
        </p:txBody>
      </p:sp>
      <p:sp>
        <p:nvSpPr>
          <p:cNvPr id="46" name="TextBox 45">
            <a:extLst>
              <a:ext uri="{FF2B5EF4-FFF2-40B4-BE49-F238E27FC236}">
                <a16:creationId xmlns:a16="http://schemas.microsoft.com/office/drawing/2014/main" id="{33D98E5E-5509-418A-BB02-605F9FBBC991}"/>
              </a:ext>
            </a:extLst>
          </p:cNvPr>
          <p:cNvSpPr txBox="1"/>
          <p:nvPr/>
        </p:nvSpPr>
        <p:spPr>
          <a:xfrm>
            <a:off x="5790175" y="3126271"/>
            <a:ext cx="29690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zu</a:t>
            </a: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3200" b="1" i="0" u="sng"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rPr>
              <a:t>der</a:t>
            </a:r>
            <a:r>
              <a:rPr kumimoji="0" lang="en-GB" sz="3200" b="1"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rPr>
              <a:t> </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Party</a:t>
            </a:r>
            <a:endParaRPr kumimoji="0" lang="en-GB" sz="3200" b="1"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endParaRPr>
          </a:p>
        </p:txBody>
      </p:sp>
      <p:sp>
        <p:nvSpPr>
          <p:cNvPr id="50" name="TextBox 49">
            <a:extLst>
              <a:ext uri="{FF2B5EF4-FFF2-40B4-BE49-F238E27FC236}">
                <a16:creationId xmlns:a16="http://schemas.microsoft.com/office/drawing/2014/main" id="{FF3EAE41-A444-400D-9F14-B3770B5623EA}"/>
              </a:ext>
            </a:extLst>
          </p:cNvPr>
          <p:cNvSpPr txBox="1"/>
          <p:nvPr/>
        </p:nvSpPr>
        <p:spPr>
          <a:xfrm>
            <a:off x="8777133" y="3134013"/>
            <a:ext cx="34760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zu</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3200" b="1" i="0" u="sng" strike="noStrike" kern="0" cap="none" spc="0" normalizeH="0" baseline="0" noProof="0" dirty="0" err="1">
                <a:ln>
                  <a:noFill/>
                </a:ln>
                <a:solidFill>
                  <a:srgbClr val="00B050"/>
                </a:solidFill>
                <a:effectLst/>
                <a:uLnTx/>
                <a:uFillTx/>
                <a:latin typeface="Century Gothic" panose="020B0502020202020204" pitchFamily="34" charset="0"/>
                <a:ea typeface="+mn-ea"/>
                <a:cs typeface="Arial"/>
                <a:sym typeface="Arial"/>
              </a:rPr>
              <a:t>dem</a:t>
            </a:r>
            <a:r>
              <a:rPr kumimoji="0" lang="en-GB" sz="3200" b="1" i="0" u="none" strike="noStrike" kern="0" cap="none" spc="0" normalizeH="0" baseline="0" noProof="0" dirty="0">
                <a:ln>
                  <a:noFill/>
                </a:ln>
                <a:solidFill>
                  <a:srgbClr val="C2931C"/>
                </a:solidFill>
                <a:effectLst/>
                <a:uLnTx/>
                <a:uFillTx/>
                <a:latin typeface="Century Gothic" panose="020B0502020202020204" pitchFamily="34" charset="0"/>
                <a:ea typeface="+mn-ea"/>
                <a:cs typeface="Arial"/>
                <a:sym typeface="Arial"/>
              </a:rPr>
              <a:t> </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Meer</a:t>
            </a:r>
            <a:endParaRPr kumimoji="0" lang="en-GB" sz="3200" b="1" i="0" u="none" strike="noStrike" kern="0" cap="none" spc="0" normalizeH="0" baseline="0" noProof="0" dirty="0">
              <a:ln>
                <a:noFill/>
              </a:ln>
              <a:solidFill>
                <a:srgbClr val="C2931C"/>
              </a:solidFill>
              <a:effectLst/>
              <a:uLnTx/>
              <a:uFillTx/>
              <a:latin typeface="Century Gothic" panose="020B0502020202020204" pitchFamily="34" charset="0"/>
              <a:ea typeface="+mn-ea"/>
              <a:cs typeface="Arial"/>
              <a:sym typeface="Arial"/>
            </a:endParaRPr>
          </a:p>
        </p:txBody>
      </p:sp>
      <p:sp>
        <p:nvSpPr>
          <p:cNvPr id="51" name="TextBox 50">
            <a:extLst>
              <a:ext uri="{FF2B5EF4-FFF2-40B4-BE49-F238E27FC236}">
                <a16:creationId xmlns:a16="http://schemas.microsoft.com/office/drawing/2014/main" id="{02E2223B-4BB6-4C92-AE08-E02B05A5756A}"/>
              </a:ext>
            </a:extLst>
          </p:cNvPr>
          <p:cNvSpPr txBox="1"/>
          <p:nvPr/>
        </p:nvSpPr>
        <p:spPr>
          <a:xfrm>
            <a:off x="2213111" y="3167048"/>
            <a:ext cx="35614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zu</a:t>
            </a:r>
            <a:r>
              <a:rPr kumimoji="0" lang="en-GB" sz="32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rPr>
              <a:t> </a:t>
            </a:r>
            <a:r>
              <a:rPr kumimoji="0" lang="en-GB" sz="3200" b="1" i="0" u="sng" strike="noStrike" kern="0" cap="none" spc="0" normalizeH="0" baseline="0" noProof="0" dirty="0" err="1">
                <a:ln>
                  <a:noFill/>
                </a:ln>
                <a:solidFill>
                  <a:srgbClr val="0070C0"/>
                </a:solidFill>
                <a:effectLst/>
                <a:uLnTx/>
                <a:uFillTx/>
                <a:latin typeface="Century Gothic" panose="020B0502020202020204" pitchFamily="34" charset="0"/>
                <a:ea typeface="+mn-ea"/>
                <a:cs typeface="Arial"/>
                <a:sym typeface="Arial"/>
              </a:rPr>
              <a:t>dem</a:t>
            </a:r>
            <a:r>
              <a:rPr kumimoji="0" lang="en-GB" sz="32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rPr>
              <a:t> </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Laden</a:t>
            </a:r>
            <a:endParaRPr kumimoji="0" lang="en-GB" sz="32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endParaRPr>
          </a:p>
        </p:txBody>
      </p:sp>
      <p:pic>
        <p:nvPicPr>
          <p:cNvPr id="52" name="Picture 51" descr="Icon&#10;&#10;Description automatically generated">
            <a:extLst>
              <a:ext uri="{FF2B5EF4-FFF2-40B4-BE49-F238E27FC236}">
                <a16:creationId xmlns:a16="http://schemas.microsoft.com/office/drawing/2014/main" id="{05939537-D527-4411-8152-214E98D215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6025" y="2196584"/>
            <a:ext cx="968428" cy="957020"/>
          </a:xfrm>
          <a:prstGeom prst="rect">
            <a:avLst/>
          </a:prstGeom>
        </p:spPr>
      </p:pic>
      <p:sp>
        <p:nvSpPr>
          <p:cNvPr id="53" name="Rectangle: Rounded Corners 52">
            <a:extLst>
              <a:ext uri="{FF2B5EF4-FFF2-40B4-BE49-F238E27FC236}">
                <a16:creationId xmlns:a16="http://schemas.microsoft.com/office/drawing/2014/main" id="{1CF781A4-AA62-4F11-B851-E0E1A033B180}"/>
              </a:ext>
            </a:extLst>
          </p:cNvPr>
          <p:cNvSpPr/>
          <p:nvPr/>
        </p:nvSpPr>
        <p:spPr>
          <a:xfrm>
            <a:off x="3006298" y="1509131"/>
            <a:ext cx="1870421" cy="518040"/>
          </a:xfrm>
          <a:prstGeom prst="roundRect">
            <a:avLst/>
          </a:prstGeom>
          <a:solidFill>
            <a:srgbClr val="00B0F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masculine</a:t>
            </a:r>
          </a:p>
        </p:txBody>
      </p:sp>
      <p:sp>
        <p:nvSpPr>
          <p:cNvPr id="54" name="Rectangle: Rounded Corners 53">
            <a:extLst>
              <a:ext uri="{FF2B5EF4-FFF2-40B4-BE49-F238E27FC236}">
                <a16:creationId xmlns:a16="http://schemas.microsoft.com/office/drawing/2014/main" id="{65BD04BE-D8EB-4EFA-BF59-C6C345BDB731}"/>
              </a:ext>
            </a:extLst>
          </p:cNvPr>
          <p:cNvSpPr/>
          <p:nvPr/>
        </p:nvSpPr>
        <p:spPr>
          <a:xfrm>
            <a:off x="6116272" y="1484175"/>
            <a:ext cx="1870421" cy="518040"/>
          </a:xfrm>
          <a:prstGeom prst="roundRect">
            <a:avLst/>
          </a:prstGeom>
          <a:solidFill>
            <a:srgbClr val="FF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feminine</a:t>
            </a:r>
          </a:p>
        </p:txBody>
      </p:sp>
      <p:sp>
        <p:nvSpPr>
          <p:cNvPr id="55" name="Rectangle: Rounded Corners 54">
            <a:extLst>
              <a:ext uri="{FF2B5EF4-FFF2-40B4-BE49-F238E27FC236}">
                <a16:creationId xmlns:a16="http://schemas.microsoft.com/office/drawing/2014/main" id="{8313BDD2-9703-4A98-872F-E16AD12BAE31}"/>
              </a:ext>
            </a:extLst>
          </p:cNvPr>
          <p:cNvSpPr/>
          <p:nvPr/>
        </p:nvSpPr>
        <p:spPr>
          <a:xfrm>
            <a:off x="9467433" y="1468057"/>
            <a:ext cx="1870421" cy="51804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neuter</a:t>
            </a:r>
          </a:p>
        </p:txBody>
      </p:sp>
      <p:sp>
        <p:nvSpPr>
          <p:cNvPr id="31" name="TextBox 30">
            <a:extLst>
              <a:ext uri="{FF2B5EF4-FFF2-40B4-BE49-F238E27FC236}">
                <a16:creationId xmlns:a16="http://schemas.microsoft.com/office/drawing/2014/main" id="{3A11E607-F9FE-4754-AFB2-BD7BC99A3B41}"/>
              </a:ext>
            </a:extLst>
          </p:cNvPr>
          <p:cNvSpPr txBox="1"/>
          <p:nvPr/>
        </p:nvSpPr>
        <p:spPr>
          <a:xfrm>
            <a:off x="2213111" y="3625954"/>
            <a:ext cx="3561452" cy="584775"/>
          </a:xfrm>
          <a:prstGeom prst="rect">
            <a:avLst/>
          </a:prstGeom>
          <a:noFill/>
        </p:spPr>
        <p:txBody>
          <a:bodyPr wrap="square" rtlCol="0">
            <a:spAutoFit/>
          </a:bodyPr>
          <a:lstStyle/>
          <a:p>
            <a:pPr lvl="0" algn="ctr">
              <a:buClr>
                <a:srgbClr val="000000"/>
              </a:buClr>
              <a:defRPr/>
            </a:pPr>
            <a:r>
              <a:rPr lang="en-GB" sz="3200" b="1" kern="0" dirty="0">
                <a:solidFill>
                  <a:srgbClr val="4472C4">
                    <a:lumMod val="50000"/>
                  </a:srgbClr>
                </a:solidFill>
                <a:latin typeface="Century Gothic" panose="020B0502020202020204" pitchFamily="34" charset="0"/>
                <a:cs typeface="Arial"/>
                <a:sym typeface="Arial"/>
              </a:rPr>
              <a:t>… </a:t>
            </a:r>
            <a:r>
              <a:rPr kumimoji="0" lang="en-GB" sz="3200" b="1" i="0" u="sng" strike="noStrike" kern="0" cap="none" spc="0" normalizeH="0" baseline="0" noProof="0" dirty="0" err="1">
                <a:ln>
                  <a:noFill/>
                </a:ln>
                <a:solidFill>
                  <a:srgbClr val="0070C0"/>
                </a:solidFill>
                <a:effectLst/>
                <a:uLnTx/>
                <a:uFillTx/>
                <a:latin typeface="Century Gothic" panose="020B0502020202020204" pitchFamily="34" charset="0"/>
                <a:ea typeface="+mn-ea"/>
                <a:cs typeface="Arial"/>
                <a:sym typeface="Arial"/>
              </a:rPr>
              <a:t>zum</a:t>
            </a:r>
            <a:r>
              <a:rPr kumimoji="0" lang="en-GB" sz="32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rPr>
              <a:t> </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Laden</a:t>
            </a:r>
            <a:endParaRPr kumimoji="0" lang="en-GB" sz="32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endParaRPr>
          </a:p>
        </p:txBody>
      </p:sp>
      <p:sp>
        <p:nvSpPr>
          <p:cNvPr id="32" name="TextBox 31">
            <a:extLst>
              <a:ext uri="{FF2B5EF4-FFF2-40B4-BE49-F238E27FC236}">
                <a16:creationId xmlns:a16="http://schemas.microsoft.com/office/drawing/2014/main" id="{83643282-88CF-444A-9929-C50B6A23CC68}"/>
              </a:ext>
            </a:extLst>
          </p:cNvPr>
          <p:cNvSpPr txBox="1"/>
          <p:nvPr/>
        </p:nvSpPr>
        <p:spPr>
          <a:xfrm>
            <a:off x="5249650" y="3556130"/>
            <a:ext cx="3561452" cy="584775"/>
          </a:xfrm>
          <a:prstGeom prst="rect">
            <a:avLst/>
          </a:prstGeom>
          <a:noFill/>
        </p:spPr>
        <p:txBody>
          <a:bodyPr wrap="square" rtlCol="0">
            <a:spAutoFit/>
          </a:bodyPr>
          <a:lstStyle/>
          <a:p>
            <a:pPr lvl="0" algn="ctr">
              <a:buClr>
                <a:srgbClr val="000000"/>
              </a:buClr>
              <a:defRPr/>
            </a:pPr>
            <a:r>
              <a:rPr lang="en-GB" sz="3200" b="1" kern="0" dirty="0">
                <a:solidFill>
                  <a:srgbClr val="4472C4">
                    <a:lumMod val="50000"/>
                  </a:srgbClr>
                </a:solidFill>
                <a:latin typeface="Century Gothic" panose="020B0502020202020204" pitchFamily="34" charset="0"/>
                <a:cs typeface="Arial"/>
                <a:sym typeface="Arial"/>
              </a:rPr>
              <a:t>… </a:t>
            </a:r>
            <a:r>
              <a:rPr kumimoji="0" lang="en-GB" sz="3200" b="1" i="0" u="sng" strike="noStrike" kern="0" cap="none" spc="0" normalizeH="0" baseline="0" noProof="0" dirty="0" err="1">
                <a:ln>
                  <a:noFill/>
                </a:ln>
                <a:solidFill>
                  <a:srgbClr val="FF0000"/>
                </a:solidFill>
                <a:effectLst/>
                <a:uLnTx/>
                <a:uFillTx/>
                <a:latin typeface="Century Gothic" panose="020B0502020202020204" pitchFamily="34" charset="0"/>
                <a:ea typeface="+mn-ea"/>
                <a:cs typeface="Arial"/>
                <a:sym typeface="Arial"/>
              </a:rPr>
              <a:t>zur</a:t>
            </a:r>
            <a:r>
              <a:rPr kumimoji="0" lang="en-GB" sz="32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rPr>
              <a:t> </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Party</a:t>
            </a:r>
            <a:endParaRPr kumimoji="0" lang="en-GB" sz="32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endParaRPr>
          </a:p>
        </p:txBody>
      </p:sp>
      <p:sp>
        <p:nvSpPr>
          <p:cNvPr id="33" name="TextBox 32">
            <a:extLst>
              <a:ext uri="{FF2B5EF4-FFF2-40B4-BE49-F238E27FC236}">
                <a16:creationId xmlns:a16="http://schemas.microsoft.com/office/drawing/2014/main" id="{7A64D8EC-D10F-4DA2-978D-426EF1C50792}"/>
              </a:ext>
            </a:extLst>
          </p:cNvPr>
          <p:cNvSpPr txBox="1"/>
          <p:nvPr/>
        </p:nvSpPr>
        <p:spPr>
          <a:xfrm>
            <a:off x="8441310" y="3582262"/>
            <a:ext cx="3561452" cy="584775"/>
          </a:xfrm>
          <a:prstGeom prst="rect">
            <a:avLst/>
          </a:prstGeom>
          <a:noFill/>
        </p:spPr>
        <p:txBody>
          <a:bodyPr wrap="square" rtlCol="0">
            <a:spAutoFit/>
          </a:bodyPr>
          <a:lstStyle/>
          <a:p>
            <a:pPr lvl="0" algn="ctr">
              <a:buClr>
                <a:srgbClr val="000000"/>
              </a:buClr>
              <a:defRPr/>
            </a:pPr>
            <a:r>
              <a:rPr lang="en-GB" sz="3200" b="1" kern="0" dirty="0">
                <a:solidFill>
                  <a:srgbClr val="4472C4">
                    <a:lumMod val="50000"/>
                  </a:srgbClr>
                </a:solidFill>
                <a:latin typeface="Century Gothic" panose="020B0502020202020204" pitchFamily="34" charset="0"/>
                <a:cs typeface="Arial"/>
                <a:sym typeface="Arial"/>
              </a:rPr>
              <a:t>… </a:t>
            </a:r>
            <a:r>
              <a:rPr kumimoji="0" lang="en-GB" sz="3200" b="1" i="0" u="sng" strike="noStrike" kern="0" cap="none" spc="0" normalizeH="0" baseline="0" noProof="0" dirty="0" err="1">
                <a:ln>
                  <a:noFill/>
                </a:ln>
                <a:solidFill>
                  <a:srgbClr val="00B050"/>
                </a:solidFill>
                <a:effectLst/>
                <a:uLnTx/>
                <a:uFillTx/>
                <a:latin typeface="Century Gothic" panose="020B0502020202020204" pitchFamily="34" charset="0"/>
                <a:ea typeface="+mn-ea"/>
                <a:cs typeface="Arial"/>
                <a:sym typeface="Arial"/>
              </a:rPr>
              <a:t>zum</a:t>
            </a:r>
            <a:r>
              <a:rPr kumimoji="0" lang="en-GB" sz="32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rPr>
              <a:t> </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Meer</a:t>
            </a:r>
            <a:endParaRPr kumimoji="0" lang="en-GB" sz="32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endParaRPr>
          </a:p>
        </p:txBody>
      </p:sp>
      <p:sp>
        <p:nvSpPr>
          <p:cNvPr id="34" name="Rounded Rectangular Callout 66">
            <a:extLst>
              <a:ext uri="{FF2B5EF4-FFF2-40B4-BE49-F238E27FC236}">
                <a16:creationId xmlns:a16="http://schemas.microsoft.com/office/drawing/2014/main" id="{0C5539B5-17EC-4D21-A9FC-3D23AD605EFB}"/>
              </a:ext>
            </a:extLst>
          </p:cNvPr>
          <p:cNvSpPr/>
          <p:nvPr/>
        </p:nvSpPr>
        <p:spPr>
          <a:xfrm>
            <a:off x="8631835" y="4668344"/>
            <a:ext cx="3498006" cy="1975048"/>
          </a:xfrm>
          <a:prstGeom prst="wedgeRoundRectCallout">
            <a:avLst>
              <a:gd name="adj1" fmla="val -20522"/>
              <a:gd name="adj2" fmla="val 56988"/>
              <a:gd name="adj3" fmla="val 16667"/>
            </a:avLst>
          </a:prstGeom>
          <a:solidFill>
            <a:srgbClr val="002060"/>
          </a:solidFill>
          <a:ln w="12700" cap="flat" cmpd="sng" algn="ctr">
            <a:solidFill>
              <a:srgbClr val="DAA52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br>
              <a:rPr kumimoji="0" lang="en-GB" sz="2000" b="0" i="1" u="none" strike="noStrike" kern="0" cap="none" spc="0" normalizeH="0" baseline="0" noProof="0" dirty="0">
                <a:ln>
                  <a:noFill/>
                </a:ln>
                <a:solidFill>
                  <a:prstClr val="white"/>
                </a:solidFill>
                <a:effectLst/>
                <a:uLnTx/>
                <a:uFillTx/>
                <a:latin typeface="Century Gothic" panose="020F0302020204030204"/>
                <a:ea typeface="+mn-ea"/>
                <a:cs typeface="+mn-cs"/>
              </a:rPr>
            </a:br>
            <a:endParaRPr kumimoji="0" lang="en-GB" sz="2000" b="0" i="1"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35" name="Group 34">
            <a:extLst>
              <a:ext uri="{FF2B5EF4-FFF2-40B4-BE49-F238E27FC236}">
                <a16:creationId xmlns:a16="http://schemas.microsoft.com/office/drawing/2014/main" id="{05E9E1B6-7EF9-4D87-B326-8BC743985135}"/>
              </a:ext>
            </a:extLst>
          </p:cNvPr>
          <p:cNvGrpSpPr/>
          <p:nvPr/>
        </p:nvGrpSpPr>
        <p:grpSpPr>
          <a:xfrm>
            <a:off x="10958422" y="4587653"/>
            <a:ext cx="1214510" cy="829449"/>
            <a:chOff x="10902976" y="3128118"/>
            <a:chExt cx="1214510" cy="829449"/>
          </a:xfrm>
        </p:grpSpPr>
        <p:sp>
          <p:nvSpPr>
            <p:cNvPr id="36" name="Rounded Rectangle 16">
              <a:extLst>
                <a:ext uri="{FF2B5EF4-FFF2-40B4-BE49-F238E27FC236}">
                  <a16:creationId xmlns:a16="http://schemas.microsoft.com/office/drawing/2014/main" id="{1CD00313-D197-47CC-A56A-E160D722EF01}"/>
                </a:ext>
              </a:extLst>
            </p:cNvPr>
            <p:cNvSpPr/>
            <p:nvPr/>
          </p:nvSpPr>
          <p:spPr>
            <a:xfrm>
              <a:off x="10902976" y="3128118"/>
              <a:ext cx="1214510" cy="829449"/>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37" name="Picture 36">
              <a:extLst>
                <a:ext uri="{FF2B5EF4-FFF2-40B4-BE49-F238E27FC236}">
                  <a16:creationId xmlns:a16="http://schemas.microsoft.com/office/drawing/2014/main" id="{3B844658-2D2B-40B8-A8CE-F62A733CB805}"/>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0902976" y="3162765"/>
              <a:ext cx="1206994" cy="794802"/>
            </a:xfrm>
            <a:prstGeom prst="rect">
              <a:avLst/>
            </a:prstGeom>
          </p:spPr>
        </p:pic>
      </p:grpSp>
      <p:sp>
        <p:nvSpPr>
          <p:cNvPr id="38" name="CustomShape 3">
            <a:extLst>
              <a:ext uri="{FF2B5EF4-FFF2-40B4-BE49-F238E27FC236}">
                <a16:creationId xmlns:a16="http://schemas.microsoft.com/office/drawing/2014/main" id="{30F9FAFB-9962-4E36-91A2-6FE623D74FCF}"/>
              </a:ext>
            </a:extLst>
          </p:cNvPr>
          <p:cNvSpPr/>
          <p:nvPr/>
        </p:nvSpPr>
        <p:spPr>
          <a:xfrm>
            <a:off x="133894" y="4800541"/>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Also use </a:t>
            </a:r>
            <a:r>
              <a:rPr lang="en-US" sz="2400" b="1" spc="-1" dirty="0" err="1">
                <a:solidFill>
                  <a:srgbClr val="002060"/>
                </a:solidFill>
                <a:latin typeface="Century Gothic" panose="020B0502020202020204" pitchFamily="34" charset="0"/>
              </a:rPr>
              <a:t>zu</a:t>
            </a:r>
            <a:r>
              <a:rPr lang="en-US" sz="2400" b="1" spc="-1" dirty="0">
                <a:solidFill>
                  <a:srgbClr val="002060"/>
                </a:solidFill>
                <a:latin typeface="Century Gothic" panose="020B0502020202020204" pitchFamily="34" charset="0"/>
              </a:rPr>
              <a:t> </a:t>
            </a:r>
            <a:r>
              <a:rPr lang="en-US" sz="2400" spc="-1" dirty="0">
                <a:solidFill>
                  <a:srgbClr val="002060"/>
                </a:solidFill>
                <a:latin typeface="Century Gothic" panose="020B0502020202020204" pitchFamily="34" charset="0"/>
              </a:rPr>
              <a:t>(to) for people:</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0A319654-5715-4358-91DF-411740CFA348}"/>
              </a:ext>
            </a:extLst>
          </p:cNvPr>
          <p:cNvSpPr txBox="1"/>
          <p:nvPr/>
        </p:nvSpPr>
        <p:spPr>
          <a:xfrm>
            <a:off x="-248923" y="5257766"/>
            <a:ext cx="45289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Ich </a:t>
            </a:r>
            <a:r>
              <a:rPr kumimoji="0" lang="en-GB" sz="32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gehe</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32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zu</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Anna.</a:t>
            </a:r>
          </a:p>
        </p:txBody>
      </p:sp>
      <p:sp>
        <p:nvSpPr>
          <p:cNvPr id="41" name="TextBox 40">
            <a:extLst>
              <a:ext uri="{FF2B5EF4-FFF2-40B4-BE49-F238E27FC236}">
                <a16:creationId xmlns:a16="http://schemas.microsoft.com/office/drawing/2014/main" id="{8D9481B7-68EB-474E-B3DC-408ECEDE4830}"/>
              </a:ext>
            </a:extLst>
          </p:cNvPr>
          <p:cNvSpPr txBox="1"/>
          <p:nvPr/>
        </p:nvSpPr>
        <p:spPr>
          <a:xfrm>
            <a:off x="4317226" y="5336281"/>
            <a:ext cx="60263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I’m going </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Anna’s (place).</a:t>
            </a:r>
          </a:p>
        </p:txBody>
      </p:sp>
      <p:sp>
        <p:nvSpPr>
          <p:cNvPr id="3" name="TextBox 2">
            <a:extLst>
              <a:ext uri="{FF2B5EF4-FFF2-40B4-BE49-F238E27FC236}">
                <a16:creationId xmlns:a16="http://schemas.microsoft.com/office/drawing/2014/main" id="{57B6613D-1501-1449-AC4D-42AD0E69275B}"/>
              </a:ext>
            </a:extLst>
          </p:cNvPr>
          <p:cNvSpPr txBox="1"/>
          <p:nvPr/>
        </p:nvSpPr>
        <p:spPr>
          <a:xfrm>
            <a:off x="287513" y="4255204"/>
            <a:ext cx="21119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I’m going…</a:t>
            </a:r>
          </a:p>
        </p:txBody>
      </p:sp>
      <p:sp>
        <p:nvSpPr>
          <p:cNvPr id="4" name="TextBox 3">
            <a:extLst>
              <a:ext uri="{FF2B5EF4-FFF2-40B4-BE49-F238E27FC236}">
                <a16:creationId xmlns:a16="http://schemas.microsoft.com/office/drawing/2014/main" id="{D12F984D-354F-E713-524C-E7742FF94519}"/>
              </a:ext>
            </a:extLst>
          </p:cNvPr>
          <p:cNvSpPr txBox="1"/>
          <p:nvPr/>
        </p:nvSpPr>
        <p:spPr>
          <a:xfrm>
            <a:off x="2669855" y="4255204"/>
            <a:ext cx="30458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 shop</a:t>
            </a:r>
          </a:p>
        </p:txBody>
      </p:sp>
      <p:pic>
        <p:nvPicPr>
          <p:cNvPr id="5" name="Google Shape;184;p8">
            <a:extLst>
              <a:ext uri="{FF2B5EF4-FFF2-40B4-BE49-F238E27FC236}">
                <a16:creationId xmlns:a16="http://schemas.microsoft.com/office/drawing/2014/main" id="{DD682E27-77BC-9976-DED4-B1F5A266A4C6}"/>
              </a:ext>
            </a:extLst>
          </p:cNvPr>
          <p:cNvPicPr/>
          <p:nvPr/>
        </p:nvPicPr>
        <p:blipFill>
          <a:blip r:embed="rId12"/>
          <a:stretch/>
        </p:blipFill>
        <p:spPr>
          <a:xfrm>
            <a:off x="5471001" y="4225486"/>
            <a:ext cx="464230" cy="491383"/>
          </a:xfrm>
          <a:prstGeom prst="rect">
            <a:avLst/>
          </a:prstGeom>
          <a:ln>
            <a:noFill/>
          </a:ln>
        </p:spPr>
      </p:pic>
      <p:pic>
        <p:nvPicPr>
          <p:cNvPr id="6" name="Google Shape;184;p8">
            <a:extLst>
              <a:ext uri="{FF2B5EF4-FFF2-40B4-BE49-F238E27FC236}">
                <a16:creationId xmlns:a16="http://schemas.microsoft.com/office/drawing/2014/main" id="{50C5889D-AB5E-1B8D-7982-09A91A891E2E}"/>
              </a:ext>
            </a:extLst>
          </p:cNvPr>
          <p:cNvPicPr/>
          <p:nvPr/>
        </p:nvPicPr>
        <p:blipFill>
          <a:blip r:embed="rId12">
            <a:clrChange>
              <a:clrFrom>
                <a:srgbClr val="FFFFFF"/>
              </a:clrFrom>
              <a:clrTo>
                <a:srgbClr val="FFFFFF">
                  <a:alpha val="0"/>
                </a:srgbClr>
              </a:clrTo>
            </a:clrChange>
          </a:blip>
          <a:stretch/>
        </p:blipFill>
        <p:spPr>
          <a:xfrm>
            <a:off x="3938350" y="5328427"/>
            <a:ext cx="373756" cy="461665"/>
          </a:xfrm>
          <a:prstGeom prst="rect">
            <a:avLst/>
          </a:prstGeom>
          <a:ln>
            <a:noFill/>
          </a:ln>
        </p:spPr>
      </p:pic>
      <p:pic>
        <p:nvPicPr>
          <p:cNvPr id="7" name="Google Shape;184;p8">
            <a:extLst>
              <a:ext uri="{FF2B5EF4-FFF2-40B4-BE49-F238E27FC236}">
                <a16:creationId xmlns:a16="http://schemas.microsoft.com/office/drawing/2014/main" id="{0CF937AB-6ADC-6317-1EEC-EFFC874AA171}"/>
              </a:ext>
            </a:extLst>
          </p:cNvPr>
          <p:cNvPicPr/>
          <p:nvPr/>
        </p:nvPicPr>
        <p:blipFill>
          <a:blip r:embed="rId12">
            <a:clrChange>
              <a:clrFrom>
                <a:srgbClr val="FFFFFF"/>
              </a:clrFrom>
              <a:clrTo>
                <a:srgbClr val="FFFFFF">
                  <a:alpha val="0"/>
                </a:srgbClr>
              </a:clrTo>
            </a:clrChange>
          </a:blip>
          <a:stretch/>
        </p:blipFill>
        <p:spPr>
          <a:xfrm>
            <a:off x="8420367" y="4225486"/>
            <a:ext cx="464230" cy="491383"/>
          </a:xfrm>
          <a:prstGeom prst="rect">
            <a:avLst/>
          </a:prstGeom>
          <a:ln>
            <a:noFill/>
          </a:ln>
        </p:spPr>
      </p:pic>
      <p:sp>
        <p:nvSpPr>
          <p:cNvPr id="8" name="TextBox 7">
            <a:extLst>
              <a:ext uri="{FF2B5EF4-FFF2-40B4-BE49-F238E27FC236}">
                <a16:creationId xmlns:a16="http://schemas.microsoft.com/office/drawing/2014/main" id="{C9D2C8BD-4EAD-7F00-0475-9199818DC0DB}"/>
              </a:ext>
            </a:extLst>
          </p:cNvPr>
          <p:cNvSpPr txBox="1"/>
          <p:nvPr/>
        </p:nvSpPr>
        <p:spPr>
          <a:xfrm>
            <a:off x="5833199" y="4255204"/>
            <a:ext cx="23540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 party</a:t>
            </a:r>
          </a:p>
        </p:txBody>
      </p:sp>
      <p:sp>
        <p:nvSpPr>
          <p:cNvPr id="9" name="TextBox 8">
            <a:extLst>
              <a:ext uri="{FF2B5EF4-FFF2-40B4-BE49-F238E27FC236}">
                <a16:creationId xmlns:a16="http://schemas.microsoft.com/office/drawing/2014/main" id="{930C94EC-EA84-4E72-DE1F-462C224C1053}"/>
              </a:ext>
            </a:extLst>
          </p:cNvPr>
          <p:cNvSpPr txBox="1"/>
          <p:nvPr/>
        </p:nvSpPr>
        <p:spPr>
          <a:xfrm>
            <a:off x="9241456" y="4255204"/>
            <a:ext cx="30458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 sea</a:t>
            </a:r>
          </a:p>
        </p:txBody>
      </p:sp>
      <p:pic>
        <p:nvPicPr>
          <p:cNvPr id="10" name="Google Shape;184;p8">
            <a:extLst>
              <a:ext uri="{FF2B5EF4-FFF2-40B4-BE49-F238E27FC236}">
                <a16:creationId xmlns:a16="http://schemas.microsoft.com/office/drawing/2014/main" id="{5585B38E-7DDE-20E9-A6DD-793E69EE8A93}"/>
              </a:ext>
            </a:extLst>
          </p:cNvPr>
          <p:cNvPicPr/>
          <p:nvPr/>
        </p:nvPicPr>
        <p:blipFill>
          <a:blip r:embed="rId12"/>
          <a:stretch/>
        </p:blipFill>
        <p:spPr>
          <a:xfrm>
            <a:off x="2248038" y="4225486"/>
            <a:ext cx="464230" cy="491383"/>
          </a:xfrm>
          <a:prstGeom prst="rect">
            <a:avLst/>
          </a:prstGeom>
          <a:ln>
            <a:noFill/>
          </a:ln>
        </p:spPr>
      </p:pic>
      <p:pic>
        <p:nvPicPr>
          <p:cNvPr id="12" name="Graphic 11" descr="Balloons with solid fill">
            <a:extLst>
              <a:ext uri="{FF2B5EF4-FFF2-40B4-BE49-F238E27FC236}">
                <a16:creationId xmlns:a16="http://schemas.microsoft.com/office/drawing/2014/main" id="{8F5463B1-E2CF-C42C-0C67-A22EF02AB0B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499166" y="2107177"/>
            <a:ext cx="1012863" cy="1012863"/>
          </a:xfrm>
          <a:prstGeom prst="rect">
            <a:avLst/>
          </a:prstGeom>
        </p:spPr>
      </p:pic>
      <p:sp>
        <p:nvSpPr>
          <p:cNvPr id="40" name="TextBox 39">
            <a:extLst>
              <a:ext uri="{FF2B5EF4-FFF2-40B4-BE49-F238E27FC236}">
                <a16:creationId xmlns:a16="http://schemas.microsoft.com/office/drawing/2014/main" id="{06110451-0B2F-4072-9388-F3A8D3196E33}"/>
              </a:ext>
            </a:extLst>
          </p:cNvPr>
          <p:cNvSpPr txBox="1"/>
          <p:nvPr/>
        </p:nvSpPr>
        <p:spPr>
          <a:xfrm>
            <a:off x="8665189" y="5773340"/>
            <a:ext cx="3253287" cy="707886"/>
          </a:xfrm>
          <a:prstGeom prst="rect">
            <a:avLst/>
          </a:prstGeom>
          <a:noFill/>
        </p:spPr>
        <p:txBody>
          <a:bodyPr wrap="square">
            <a:spAutoFit/>
          </a:bodyPr>
          <a:lstStyle/>
          <a:p>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Ich </a:t>
            </a:r>
            <a:r>
              <a:rPr kumimoji="0" lang="en-GB" sz="2000" b="0" i="0" u="none" strike="noStrike" kern="0" cap="none" spc="0" normalizeH="0" baseline="0" noProof="0" dirty="0" err="1">
                <a:ln>
                  <a:noFill/>
                </a:ln>
                <a:solidFill>
                  <a:prstClr val="white"/>
                </a:solidFill>
                <a:effectLst/>
                <a:uLnTx/>
                <a:uFillTx/>
                <a:latin typeface="Century Gothic" panose="020F0302020204030204"/>
                <a:ea typeface="+mn-ea"/>
                <a:cs typeface="+mn-cs"/>
              </a:rPr>
              <a:t>gehe</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nach</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0" cap="none" spc="0" normalizeH="0" baseline="0" noProof="0" dirty="0" err="1">
                <a:ln>
                  <a:noFill/>
                </a:ln>
                <a:solidFill>
                  <a:prstClr val="white"/>
                </a:solidFill>
                <a:effectLst/>
                <a:uLnTx/>
                <a:uFillTx/>
                <a:latin typeface="Century Gothic" panose="020F0302020204030204"/>
                <a:ea typeface="+mn-ea"/>
                <a:cs typeface="+mn-cs"/>
              </a:rPr>
              <a:t>Hause</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a:t>
            </a:r>
            <a:r>
              <a:rPr kumimoji="0" lang="en-GB" sz="2000" b="0" i="1" u="none" strike="noStrike" kern="0" cap="none" spc="0" normalizeH="0" baseline="0" noProof="0" dirty="0">
                <a:ln>
                  <a:noFill/>
                </a:ln>
                <a:solidFill>
                  <a:prstClr val="white"/>
                </a:solidFill>
                <a:effectLst/>
                <a:uLnTx/>
                <a:uFillTx/>
                <a:latin typeface="Century Gothic" panose="020F0302020204030204"/>
                <a:ea typeface="+mn-ea"/>
                <a:cs typeface="+mn-cs"/>
              </a:rPr>
              <a:t>I’m going (to) home.</a:t>
            </a:r>
            <a:endParaRPr lang="en-GB" dirty="0"/>
          </a:p>
        </p:txBody>
      </p:sp>
      <p:sp>
        <p:nvSpPr>
          <p:cNvPr id="42" name="TextBox 41">
            <a:extLst>
              <a:ext uri="{FF2B5EF4-FFF2-40B4-BE49-F238E27FC236}">
                <a16:creationId xmlns:a16="http://schemas.microsoft.com/office/drawing/2014/main" id="{FE5EE351-88CF-40BA-B394-0D73D307387D}"/>
              </a:ext>
            </a:extLst>
          </p:cNvPr>
          <p:cNvSpPr txBox="1"/>
          <p:nvPr/>
        </p:nvSpPr>
        <p:spPr>
          <a:xfrm>
            <a:off x="8706399" y="4707503"/>
            <a:ext cx="3530741" cy="1015663"/>
          </a:xfrm>
          <a:prstGeom prst="rect">
            <a:avLst/>
          </a:prstGeom>
          <a:noFill/>
        </p:spPr>
        <p:txBody>
          <a:bodyPr wrap="square">
            <a:spAutoFit/>
          </a:bodyPr>
          <a:lstStyle/>
          <a:p>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But…</a:t>
            </a:r>
            <a:b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Ich bin </a:t>
            </a: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zu</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0" cap="none" spc="0" normalizeH="0" baseline="0" noProof="0" dirty="0" err="1">
                <a:ln>
                  <a:noFill/>
                </a:ln>
                <a:solidFill>
                  <a:prstClr val="white"/>
                </a:solidFill>
                <a:effectLst/>
                <a:uLnTx/>
                <a:uFillTx/>
                <a:latin typeface="Century Gothic" panose="020F0302020204030204"/>
                <a:ea typeface="+mn-ea"/>
                <a:cs typeface="+mn-cs"/>
              </a:rPr>
              <a:t>Hause</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a:t>
            </a:r>
            <a:b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br>
            <a:r>
              <a:rPr kumimoji="0" lang="en-GB" sz="2000" b="0" i="1" u="none" strike="noStrike" kern="0" cap="none" spc="0" normalizeH="0" baseline="0" noProof="0" dirty="0">
                <a:ln>
                  <a:noFill/>
                </a:ln>
                <a:solidFill>
                  <a:prstClr val="white"/>
                </a:solidFill>
                <a:effectLst/>
                <a:uLnTx/>
                <a:uFillTx/>
                <a:latin typeface="Century Gothic" panose="020F0302020204030204"/>
                <a:ea typeface="+mn-ea"/>
                <a:cs typeface="+mn-cs"/>
              </a:rPr>
              <a:t>I am </a:t>
            </a:r>
            <a:r>
              <a:rPr kumimoji="0" lang="en-GB" sz="2000" b="1" i="1" u="none" strike="noStrike" kern="0" cap="none" spc="0" normalizeH="0" baseline="0" noProof="0" dirty="0">
                <a:ln>
                  <a:noFill/>
                </a:ln>
                <a:solidFill>
                  <a:prstClr val="white"/>
                </a:solidFill>
                <a:effectLst/>
                <a:uLnTx/>
                <a:uFillTx/>
                <a:latin typeface="Century Gothic" panose="020F0302020204030204"/>
                <a:ea typeface="+mn-ea"/>
                <a:cs typeface="+mn-cs"/>
              </a:rPr>
              <a:t>at</a:t>
            </a:r>
            <a:r>
              <a:rPr kumimoji="0" lang="en-GB" sz="2000" b="0" i="1" u="none" strike="noStrike" kern="0" cap="none" spc="0" normalizeH="0" baseline="0" noProof="0" dirty="0">
                <a:ln>
                  <a:noFill/>
                </a:ln>
                <a:solidFill>
                  <a:prstClr val="white"/>
                </a:solidFill>
                <a:effectLst/>
                <a:uLnTx/>
                <a:uFillTx/>
                <a:latin typeface="Century Gothic" panose="020F0302020204030204"/>
                <a:ea typeface="+mn-ea"/>
                <a:cs typeface="+mn-cs"/>
              </a:rPr>
              <a:t> home.</a:t>
            </a:r>
            <a:endParaRPr lang="en-GB" dirty="0"/>
          </a:p>
        </p:txBody>
      </p:sp>
      <p:pic>
        <p:nvPicPr>
          <p:cNvPr id="13" name="Graphic 12" descr="Store with solid fill">
            <a:extLst>
              <a:ext uri="{FF2B5EF4-FFF2-40B4-BE49-F238E27FC236}">
                <a16:creationId xmlns:a16="http://schemas.microsoft.com/office/drawing/2014/main" id="{C3C8D6C3-54A0-FC43-9818-307BCD6CD9A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274350" y="2021952"/>
            <a:ext cx="1252776" cy="1252776"/>
          </a:xfrm>
          <a:prstGeom prst="rect">
            <a:avLst/>
          </a:prstGeom>
        </p:spPr>
      </p:pic>
      <p:pic>
        <p:nvPicPr>
          <p:cNvPr id="17" name="Picture 16" descr="A group of fish swimming in the ocean&#10;&#10;Description automatically generated">
            <a:extLst>
              <a:ext uri="{FF2B5EF4-FFF2-40B4-BE49-F238E27FC236}">
                <a16:creationId xmlns:a16="http://schemas.microsoft.com/office/drawing/2014/main" id="{D555E675-1CB1-BB0C-4AF3-490C4E1CE9C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563731" y="2091090"/>
            <a:ext cx="1634213" cy="1133735"/>
          </a:xfrm>
          <a:prstGeom prst="rect">
            <a:avLst/>
          </a:prstGeom>
        </p:spPr>
      </p:pic>
      <p:sp>
        <p:nvSpPr>
          <p:cNvPr id="14" name="CasellaDiTesto 13">
            <a:hlinkClick r:id="" action="ppaction://noaction">
              <a:snd r:embed="rId20" name="T3_W5_9.1.wav"/>
            </a:hlinkClick>
            <a:extLst>
              <a:ext uri="{FF2B5EF4-FFF2-40B4-BE49-F238E27FC236}">
                <a16:creationId xmlns:a16="http://schemas.microsoft.com/office/drawing/2014/main" id="{194EC135-CF1C-3392-E278-D4D2E2A74D18}"/>
              </a:ext>
            </a:extLst>
          </p:cNvPr>
          <p:cNvSpPr txBox="1"/>
          <p:nvPr/>
        </p:nvSpPr>
        <p:spPr>
          <a:xfrm>
            <a:off x="70422" y="38960"/>
            <a:ext cx="6313468" cy="523220"/>
          </a:xfrm>
          <a:prstGeom prst="rect">
            <a:avLst/>
          </a:prstGeom>
          <a:noFill/>
        </p:spPr>
        <p:txBody>
          <a:bodyPr wrap="square">
            <a:spAutoFit/>
          </a:bodyPr>
          <a:lstStyle/>
          <a:p>
            <a:r>
              <a:rPr lang="en-GB" sz="2800" b="1" spc="-1" dirty="0" err="1">
                <a:solidFill>
                  <a:srgbClr val="002060"/>
                </a:solidFill>
                <a:latin typeface="Century Gothic" panose="020B0502020202020204" pitchFamily="34" charset="0"/>
              </a:rPr>
              <a:t>Nach</a:t>
            </a:r>
            <a:r>
              <a:rPr lang="en-GB" sz="2800" b="1" spc="-1" dirty="0">
                <a:solidFill>
                  <a:srgbClr val="002060"/>
                </a:solidFill>
                <a:latin typeface="Century Gothic" panose="020B0502020202020204" pitchFamily="34" charset="0"/>
              </a:rPr>
              <a:t> und </a:t>
            </a:r>
            <a:r>
              <a:rPr lang="en-GB" sz="2800" b="1" spc="-1" dirty="0" err="1">
                <a:solidFill>
                  <a:srgbClr val="002060"/>
                </a:solidFill>
                <a:latin typeface="Century Gothic" panose="020B0502020202020204" pitchFamily="34" charset="0"/>
              </a:rPr>
              <a:t>zu</a:t>
            </a:r>
            <a:endParaRPr lang="en-GB" sz="2800" dirty="0">
              <a:solidFill>
                <a:srgbClr val="002060"/>
              </a:solidFill>
            </a:endParaRPr>
          </a:p>
        </p:txBody>
      </p:sp>
    </p:spTree>
    <p:extLst>
      <p:ext uri="{BB962C8B-B14F-4D97-AF65-F5344CB8AC3E}">
        <p14:creationId xmlns:p14="http://schemas.microsoft.com/office/powerpoint/2010/main" val="180118483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T3_W5_9.2.wav"/>
                                        </p:tgtEl>
                                      </p:cMediaNode>
                                    </p:audio>
                                  </p:subTnLst>
                                </p:cTn>
                              </p:par>
                              <p:par>
                                <p:cTn id="15" presetID="1" presetClass="entr" presetSubtype="0" fill="hold"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T3_W5_9.3.wav"/>
                                        </p:tgtEl>
                                      </p:cMediaNode>
                                    </p:audio>
                                  </p:subTnLst>
                                </p:cTn>
                              </p:par>
                              <p:par>
                                <p:cTn id="41" presetID="1"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T3_W5_9.5.wav"/>
                                        </p:tgtEl>
                                      </p:cMediaNode>
                                    </p:audio>
                                  </p:subTnLst>
                                </p:cTn>
                              </p:par>
                              <p:par>
                                <p:cTn id="51" presetID="1" presetClass="entr" presetSubtype="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T3_W5_9.7.wav"/>
                                        </p:tgtEl>
                                      </p:cMediaNode>
                                    </p:audio>
                                  </p:subTnLst>
                                </p:cTn>
                              </p:par>
                              <p:par>
                                <p:cTn id="61" presetID="1" presetClass="entr" presetSubtype="0" fill="hold" nodeType="withEffect">
                                  <p:stCondLst>
                                    <p:cond delay="0"/>
                                  </p:stCondLst>
                                  <p:childTnLst>
                                    <p:set>
                                      <p:cBhvr>
                                        <p:cTn id="62" dur="1" fill="hold">
                                          <p:stCondLst>
                                            <p:cond delay="0"/>
                                          </p:stCondLst>
                                        </p:cTn>
                                        <p:tgtEl>
                                          <p:spTgt spid="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7" name="T3_W5_9.4.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8" name="T3_W5_9.6.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9" name="T3_W5_9.8.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10" name="T3_W5_9.9.wav"/>
                                        </p:tgtEl>
                                      </p:cMediaNode>
                                    </p:audio>
                                  </p:subTnLst>
                                </p:cTn>
                              </p:par>
                              <p:par>
                                <p:cTn id="91" presetID="1" presetClass="entr" presetSubtype="0" fill="hold" nodeType="withEffect">
                                  <p:stCondLst>
                                    <p:cond delay="0"/>
                                  </p:stCondLst>
                                  <p:childTnLst>
                                    <p:set>
                                      <p:cBhvr>
                                        <p:cTn id="92" dur="1" fill="hold">
                                          <p:stCondLst>
                                            <p:cond delay="0"/>
                                          </p:stCondLst>
                                        </p:cTn>
                                        <p:tgtEl>
                                          <p:spTgt spid="6"/>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1"/>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34"/>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35"/>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42"/>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45" grpId="0"/>
      <p:bldP spid="46" grpId="0"/>
      <p:bldP spid="50" grpId="0"/>
      <p:bldP spid="51" grpId="0"/>
      <p:bldP spid="53" grpId="0" animBg="1"/>
      <p:bldP spid="54" grpId="0" animBg="1"/>
      <p:bldP spid="55" grpId="0" animBg="1"/>
      <p:bldP spid="31" grpId="0"/>
      <p:bldP spid="32" grpId="0" animBg="1"/>
      <p:bldP spid="33" grpId="0" animBg="1"/>
      <p:bldP spid="34" grpId="0" animBg="1"/>
      <p:bldP spid="39" grpId="0"/>
      <p:bldP spid="41" grpId="0"/>
      <p:bldP spid="3" grpId="0"/>
      <p:bldP spid="4" grpId="0"/>
      <p:bldP spid="8" grpId="0"/>
      <p:bldP spid="9" grpId="0"/>
      <p:bldP spid="40" grpId="0"/>
      <p:bldP spid="4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2908</Words>
  <Application>Microsoft Office PowerPoint</Application>
  <PresentationFormat>Widescreen</PresentationFormat>
  <Paragraphs>349</Paragraphs>
  <Slides>12</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Century Gothic</vt:lpstr>
      <vt:lpstr>Century Gothic</vt:lpstr>
      <vt:lpstr>Modern Love</vt:lpstr>
      <vt:lpstr>Symbol</vt:lpstr>
      <vt:lpstr>Wingdings</vt:lpstr>
      <vt:lpstr>1_Office Theme</vt:lpstr>
      <vt:lpstr>Experiences at home and away</vt:lpstr>
      <vt:lpstr>aussprechen</vt:lpstr>
      <vt:lpstr>aussprechen</vt:lpstr>
      <vt:lpstr>aussprechen</vt:lpstr>
      <vt:lpstr>aussprechen</vt:lpstr>
      <vt:lpstr>Kultur</vt:lpstr>
      <vt:lpstr>PowerPoint Presentation</vt:lpstr>
      <vt:lpstr>PowerPoint Presentation</vt:lpstr>
      <vt:lpstr>PowerPoint Presentation</vt:lpstr>
      <vt:lpstr>lesen</vt:lpstr>
      <vt:lpstr>hören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Charlotte Moss</cp:lastModifiedBy>
  <cp:revision>83</cp:revision>
  <dcterms:created xsi:type="dcterms:W3CDTF">2021-07-02T19:27:01Z</dcterms:created>
  <dcterms:modified xsi:type="dcterms:W3CDTF">2024-03-04T11:35:24Z</dcterms:modified>
</cp:coreProperties>
</file>