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9"/>
  </p:notesMasterIdLst>
  <p:sldIdLst>
    <p:sldId id="1005" r:id="rId3"/>
    <p:sldId id="926" r:id="rId4"/>
    <p:sldId id="1006" r:id="rId5"/>
    <p:sldId id="1007" r:id="rId6"/>
    <p:sldId id="296" r:id="rId7"/>
    <p:sldId id="363" r:id="rId8"/>
    <p:sldId id="999" r:id="rId9"/>
    <p:sldId id="298" r:id="rId10"/>
    <p:sldId id="994" r:id="rId11"/>
    <p:sldId id="995" r:id="rId12"/>
    <p:sldId id="996" r:id="rId13"/>
    <p:sldId id="997" r:id="rId14"/>
    <p:sldId id="998" r:id="rId15"/>
    <p:sldId id="1008" r:id="rId16"/>
    <p:sldId id="1001" r:id="rId17"/>
    <p:sldId id="10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FB"/>
    <a:srgbClr val="FFE269"/>
    <a:srgbClr val="FFD319"/>
    <a:srgbClr val="0070C0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83" autoAdjust="0"/>
    <p:restoredTop sz="51116" autoAdjust="0"/>
  </p:normalViewPr>
  <p:slideViewPr>
    <p:cSldViewPr snapToGrid="0">
      <p:cViewPr varScale="1">
        <p:scale>
          <a:sx n="34" d="100"/>
          <a:sy n="34" d="100"/>
        </p:scale>
        <p:origin x="1760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th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Theater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[1086]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Bibliothek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[2366]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Mathematik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[1636] 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liegen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[107]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Lust haben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/a] Rad fahren [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/a]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Sonne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[864]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wichtig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draußen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[884]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fahren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[215] Berg [934] Dorf [959] Europa [294] Haus [147]  Meer [854]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Österreich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[707] Schweiz [763] See [1317]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dort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[139] bald [503]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nach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zu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[21]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nach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Hause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</a:t>
            </a:r>
            <a:r>
              <a:rPr lang="en-GB" sz="1800" dirty="0"/>
              <a:t> </a:t>
            </a:r>
            <a:endParaRPr lang="de-DE" sz="18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2: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Language </a:t>
            </a:r>
            <a:r>
              <a:rPr lang="de-DE" sz="1800" b="0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from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Term 2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</a:p>
          <a:p>
            <a:pPr marL="0" indent="-216000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sz="2800" b="0" dirty="0">
                <a:effectLst/>
              </a:rPr>
              <a:t> 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3/6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2674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4/6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48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5/6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7180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6/6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8653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646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589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1. Present the letter and say the </a:t>
            </a:r>
            <a:r>
              <a:rPr lang="en-GB" sz="1200" b="1" dirty="0"/>
              <a:t>[</a:t>
            </a:r>
            <a:r>
              <a:rPr lang="en-GB" sz="1200" b="1" dirty="0" err="1"/>
              <a:t>th</a:t>
            </a:r>
            <a:r>
              <a:rPr lang="en-GB" sz="1200" b="1" dirty="0"/>
              <a:t>] </a:t>
            </a:r>
            <a:r>
              <a:rPr lang="en-GB" sz="1200" b="0" dirty="0"/>
              <a:t>sound first, on its own. Pupils repeat it with you.</a:t>
            </a:r>
            <a:br>
              <a:rPr lang="en-GB" sz="1200" b="0" dirty="0"/>
            </a:br>
            <a:r>
              <a:rPr lang="en-GB" sz="1200" b="0" dirty="0"/>
              <a:t>2. Bring up the word </a:t>
            </a:r>
            <a:r>
              <a:rPr lang="en-GB" sz="1200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Theater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dirty="0"/>
              <a:t> on its own, say</a:t>
            </a:r>
            <a:r>
              <a:rPr lang="en-GB" sz="12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dirty="0"/>
              <a:t>3. Click to bring up the picture and introduce the gesture, if using. Pupils repeat the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4. Roll back the animations and work through 1-3 again, but this time, dropping your voice completely to listen carefully to the Pupils saying the </a:t>
            </a:r>
            <a:r>
              <a:rPr lang="en-GB" sz="1200" b="1" dirty="0"/>
              <a:t>[</a:t>
            </a:r>
            <a:r>
              <a:rPr lang="en-GB" sz="1200" b="1" dirty="0" err="1"/>
              <a:t>th</a:t>
            </a:r>
            <a:r>
              <a:rPr lang="en-GB" sz="1200" b="1" dirty="0"/>
              <a:t>] </a:t>
            </a:r>
            <a:r>
              <a:rPr lang="en-GB" sz="1200" baseline="0" dirty="0"/>
              <a:t>sound, pronouncing </a:t>
            </a:r>
            <a:r>
              <a:rPr lang="en-GB" sz="1200" b="0" baseline="0" dirty="0"/>
              <a:t>”</a:t>
            </a:r>
            <a:r>
              <a:rPr lang="en-GB" sz="1200" b="1" baseline="0" dirty="0" err="1"/>
              <a:t>Theater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200" baseline="0" dirty="0"/>
              <a:t>and, if using, doing the gesture.</a:t>
            </a:r>
            <a:endParaRPr lang="en-GB" sz="1200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sz="1200" dirty="0"/>
              <a:t>A</a:t>
            </a:r>
            <a:r>
              <a:rPr lang="en-GB" sz="1200" baseline="0" dirty="0"/>
              <a:t> possible gesture for this would be to mime the opening of a theatre’s curtains, by drawing your hands away from each other quickly, in front of your body.  This is very much like the gesture for ‘play’ in charades.</a:t>
            </a:r>
            <a:br>
              <a:rPr lang="en-GB" sz="1200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Theater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[1086]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</a:t>
            </a:r>
            <a:r>
              <a:rPr lang="en-GB" b="0" dirty="0" err="1"/>
              <a:t>th</a:t>
            </a:r>
            <a:r>
              <a:rPr lang="en-GB" b="0" dirty="0"/>
              <a:t>] and to cognates and contrasting it with [t].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dirty="0"/>
              <a:t>This</a:t>
            </a:r>
            <a:r>
              <a:rPr lang="en-GB" baseline="0" dirty="0"/>
              <a:t> exercise only contains cognates, emphasising a cross-linguistic difference between English and German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</a:t>
            </a:r>
            <a:r>
              <a:rPr lang="en-GB" baseline="0" dirty="0"/>
              <a:t>Remind pupils that although ‘</a:t>
            </a:r>
            <a:r>
              <a:rPr lang="en-GB" baseline="0" dirty="0" err="1"/>
              <a:t>th</a:t>
            </a:r>
            <a:r>
              <a:rPr lang="en-GB" baseline="0" dirty="0"/>
              <a:t>’ and ‘t’ are pronounced differently in English, they sound the same in German – even when the word is borrowed from English (or another language). Pupils will therefore have to draw on English to match what they hear with a known word, relying on knowledge of English spelling to work out the answer.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aseline="0" dirty="0"/>
              <a:t>2. Click on the audio buttons to hear a native speaker say each word. Drawing on their knowledge of English, pupils write down the word either with [</a:t>
            </a:r>
            <a:r>
              <a:rPr lang="en-GB" baseline="0" dirty="0" err="1"/>
              <a:t>th</a:t>
            </a:r>
            <a:r>
              <a:rPr lang="en-GB" baseline="0" dirty="0"/>
              <a:t>] or [t]. The pictures are there to help them arrive at the English word more easily. </a:t>
            </a:r>
            <a:r>
              <a:rPr lang="en-GB" b="1" baseline="0" dirty="0"/>
              <a:t>Hint</a:t>
            </a:r>
            <a:r>
              <a:rPr lang="en-GB" b="0" baseline="0" dirty="0"/>
              <a:t> for pupils: if they don’t recognise the word they hear, try replacing the </a:t>
            </a:r>
            <a:r>
              <a:rPr lang="en-GB" b="0" i="0" baseline="0" dirty="0"/>
              <a:t>‘t’ sound with an English ‘</a:t>
            </a:r>
            <a:r>
              <a:rPr lang="en-GB" b="0" i="0" baseline="0" dirty="0" err="1"/>
              <a:t>th</a:t>
            </a:r>
            <a:r>
              <a:rPr lang="en-GB" b="0" i="0" baseline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i="0" baseline="0" dirty="0"/>
              <a:t>3. Click to reveal the answers.</a:t>
            </a:r>
            <a:r>
              <a:rPr lang="en-GB" baseline="0" dirty="0"/>
              <a:t> Before revealing the answers, play the audio again and ask pupils which English word it sounds like.</a:t>
            </a:r>
          </a:p>
          <a:p>
            <a:endParaRPr lang="en-GB" baseline="0" dirty="0"/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Tennis</a:t>
            </a:r>
          </a:p>
          <a:p>
            <a:pPr marL="228600" indent="-228600">
              <a:buAutoNum type="arabicPeriod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Thailand</a:t>
            </a:r>
          </a:p>
          <a:p>
            <a:pPr marL="228600" indent="-228600">
              <a:buAutoNum type="arabicPeriod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Taxi</a:t>
            </a:r>
          </a:p>
          <a:p>
            <a:pPr marL="228600" indent="-228600">
              <a:buAutoNum type="arabicPeriod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Tiger</a:t>
            </a:r>
          </a:p>
          <a:p>
            <a:pPr marL="228600" indent="-228600">
              <a:buAutoNum type="arabicPeriod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Thermometer</a:t>
            </a:r>
          </a:p>
          <a:p>
            <a:pPr marL="228600" indent="-228600">
              <a:buAutoNum type="arabicPeriod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Tourist</a:t>
            </a:r>
          </a:p>
          <a:p>
            <a:pPr marL="228600" indent="-228600">
              <a:buAutoNum type="arabicPeriod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Theodor</a:t>
            </a:r>
          </a:p>
          <a:p>
            <a:pPr marL="228600" indent="-228600">
              <a:buAutoNum type="arabicPeriod"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Athletik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(athletics)</a:t>
            </a:r>
            <a:endParaRPr lang="en-GB" b="0" baseline="0" dirty="0"/>
          </a:p>
          <a:p>
            <a:pPr marL="0" indent="0"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Vocabulary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Tennis </a:t>
            </a:r>
            <a:r>
              <a:rPr lang="en-GB" b="0" baseline="0" dirty="0"/>
              <a:t>[4671] </a:t>
            </a:r>
            <a:r>
              <a:rPr lang="en-GB" b="1" baseline="0" dirty="0"/>
              <a:t>Thailand</a:t>
            </a:r>
            <a:r>
              <a:rPr lang="en-GB" b="0" baseline="0" dirty="0"/>
              <a:t> [N/A] </a:t>
            </a:r>
            <a:r>
              <a:rPr lang="en-GB" b="1" baseline="0" dirty="0"/>
              <a:t>Taxi</a:t>
            </a:r>
            <a:r>
              <a:rPr lang="en-GB" b="0" baseline="0" dirty="0"/>
              <a:t> [2999] </a:t>
            </a:r>
            <a:r>
              <a:rPr lang="en-GB" b="1" baseline="0" dirty="0"/>
              <a:t>Tiger</a:t>
            </a:r>
            <a:r>
              <a:rPr lang="en-GB" b="0" baseline="0" dirty="0"/>
              <a:t> [N/A] </a:t>
            </a:r>
            <a:r>
              <a:rPr lang="en-GB" b="1" baseline="0" dirty="0"/>
              <a:t>Thermometer </a:t>
            </a:r>
            <a:r>
              <a:rPr lang="en-GB" b="0" baseline="0" dirty="0"/>
              <a:t>[N/A] </a:t>
            </a:r>
            <a:r>
              <a:rPr lang="en-GB" b="1" baseline="0" dirty="0"/>
              <a:t>Tourist</a:t>
            </a:r>
            <a:r>
              <a:rPr lang="en-GB" b="0" baseline="0" dirty="0"/>
              <a:t> [1318] </a:t>
            </a:r>
            <a:r>
              <a:rPr lang="en-GB" b="1" baseline="0" dirty="0"/>
              <a:t>Theodor </a:t>
            </a:r>
            <a:r>
              <a:rPr lang="en-GB" b="0" baseline="0" dirty="0"/>
              <a:t>[N/A] </a:t>
            </a:r>
            <a:r>
              <a:rPr lang="en-GB" b="1" baseline="0" dirty="0" err="1"/>
              <a:t>Athletik</a:t>
            </a:r>
            <a:r>
              <a:rPr lang="en-GB" b="0" baseline="0" dirty="0"/>
              <a:t> [N/A]</a:t>
            </a: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</a:t>
            </a:r>
            <a:r>
              <a:rPr lang="en-GB" b="0" baseline="0" dirty="0"/>
              <a:t> of sentences containing two verbs (with and without ‘</a:t>
            </a:r>
            <a:r>
              <a:rPr lang="en-GB" b="0" baseline="0" dirty="0" err="1"/>
              <a:t>zu</a:t>
            </a:r>
            <a:r>
              <a:rPr lang="en-GB" b="0" baseline="0" dirty="0"/>
              <a:t>’).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on the first audio button to hear a sentence. Pupils listen carefully and decide whether option A, B or C contains the correct answer. NB: they may need to listen to each sentence more than once.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Repeat for questions 2-6.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to reveal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1. </a:t>
            </a:r>
            <a:r>
              <a:rPr lang="en-GB" sz="1200" dirty="0"/>
              <a:t>Es </a:t>
            </a:r>
            <a:r>
              <a:rPr lang="en-GB" sz="1200" dirty="0" err="1"/>
              <a:t>ist</a:t>
            </a:r>
            <a:r>
              <a:rPr lang="en-GB" sz="1200" dirty="0"/>
              <a:t> toll, in </a:t>
            </a:r>
            <a:r>
              <a:rPr lang="en-GB" sz="1200" dirty="0" err="1"/>
              <a:t>diesem</a:t>
            </a:r>
            <a:r>
              <a:rPr lang="en-GB" sz="1200" dirty="0"/>
              <a:t> Dorf </a:t>
            </a:r>
            <a:r>
              <a:rPr lang="en-GB" sz="1200" dirty="0" err="1"/>
              <a:t>zu</a:t>
            </a:r>
            <a:r>
              <a:rPr lang="en-GB" sz="1200" dirty="0"/>
              <a:t> </a:t>
            </a:r>
            <a:r>
              <a:rPr lang="en-GB" sz="1200" dirty="0" err="1"/>
              <a:t>wohnen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2. Du </a:t>
            </a:r>
            <a:r>
              <a:rPr lang="en-GB" sz="1200" dirty="0" err="1"/>
              <a:t>musst</a:t>
            </a:r>
            <a:r>
              <a:rPr lang="en-GB" sz="1200" dirty="0"/>
              <a:t> bald </a:t>
            </a:r>
            <a:r>
              <a:rPr lang="en-GB" sz="1200" dirty="0" err="1"/>
              <a:t>nach</a:t>
            </a:r>
            <a:r>
              <a:rPr lang="en-GB" sz="1200" dirty="0"/>
              <a:t> </a:t>
            </a:r>
            <a:r>
              <a:rPr lang="en-GB" sz="1200" dirty="0" err="1"/>
              <a:t>Hause</a:t>
            </a:r>
            <a:r>
              <a:rPr lang="en-GB" sz="1200" dirty="0"/>
              <a:t> </a:t>
            </a:r>
            <a:r>
              <a:rPr lang="en-GB" sz="1200" dirty="0" err="1"/>
              <a:t>fahren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3. Sie hat Lust, </a:t>
            </a:r>
            <a:r>
              <a:rPr lang="en-GB" sz="1200" dirty="0" err="1"/>
              <a:t>draußen</a:t>
            </a:r>
            <a:r>
              <a:rPr lang="en-GB" sz="1200" dirty="0"/>
              <a:t> in der </a:t>
            </a:r>
            <a:r>
              <a:rPr lang="en-GB" sz="1200" dirty="0" err="1"/>
              <a:t>Sonne</a:t>
            </a:r>
            <a:r>
              <a:rPr lang="en-GB" sz="1200" dirty="0"/>
              <a:t> </a:t>
            </a:r>
            <a:r>
              <a:rPr lang="en-GB" sz="1200" dirty="0" err="1"/>
              <a:t>zu</a:t>
            </a:r>
            <a:r>
              <a:rPr lang="en-GB" sz="1200" dirty="0"/>
              <a:t> </a:t>
            </a:r>
            <a:r>
              <a:rPr lang="en-GB" sz="1200" dirty="0" err="1"/>
              <a:t>liegen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4. Es </a:t>
            </a:r>
            <a:r>
              <a:rPr lang="en-GB" sz="1200" dirty="0" err="1"/>
              <a:t>ist</a:t>
            </a:r>
            <a:r>
              <a:rPr lang="en-GB" sz="1200" dirty="0"/>
              <a:t> gut, in den Bergen Rad </a:t>
            </a:r>
            <a:r>
              <a:rPr lang="en-GB" sz="1200" dirty="0" err="1"/>
              <a:t>zu</a:t>
            </a:r>
            <a:r>
              <a:rPr lang="en-GB" sz="1200" dirty="0"/>
              <a:t> </a:t>
            </a:r>
            <a:r>
              <a:rPr lang="en-GB" sz="1200" dirty="0" err="1"/>
              <a:t>fahren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5. Es </a:t>
            </a:r>
            <a:r>
              <a:rPr lang="en-GB" sz="1200" dirty="0" err="1"/>
              <a:t>ist</a:t>
            </a:r>
            <a:r>
              <a:rPr lang="en-GB" sz="1200" dirty="0"/>
              <a:t> </a:t>
            </a:r>
            <a:r>
              <a:rPr lang="en-GB" sz="1200" dirty="0" err="1"/>
              <a:t>wichtig</a:t>
            </a:r>
            <a:r>
              <a:rPr lang="en-GB" sz="1200" dirty="0"/>
              <a:t>, </a:t>
            </a:r>
            <a:r>
              <a:rPr lang="en-GB" sz="1200" dirty="0" err="1"/>
              <a:t>zu</a:t>
            </a:r>
            <a:r>
              <a:rPr lang="en-GB" sz="1200" dirty="0"/>
              <a:t> </a:t>
            </a:r>
            <a:r>
              <a:rPr lang="en-GB" sz="1200" dirty="0" err="1"/>
              <a:t>Hause</a:t>
            </a:r>
            <a:r>
              <a:rPr lang="en-GB" sz="1200" dirty="0"/>
              <a:t> </a:t>
            </a:r>
            <a:r>
              <a:rPr lang="en-GB" sz="1200" dirty="0" err="1"/>
              <a:t>zu</a:t>
            </a:r>
            <a:r>
              <a:rPr lang="en-GB" sz="1200" dirty="0"/>
              <a:t> </a:t>
            </a:r>
            <a:r>
              <a:rPr lang="en-GB" sz="1200" dirty="0" err="1"/>
              <a:t>bleiben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6. </a:t>
            </a:r>
            <a:r>
              <a:rPr lang="en-GB" sz="1200" dirty="0" err="1"/>
              <a:t>Ihr</a:t>
            </a:r>
            <a:r>
              <a:rPr lang="en-GB" sz="1200" dirty="0"/>
              <a:t> </a:t>
            </a:r>
            <a:r>
              <a:rPr lang="en-GB" sz="1200" dirty="0" err="1"/>
              <a:t>könnt</a:t>
            </a:r>
            <a:r>
              <a:rPr lang="en-GB" sz="1200" dirty="0"/>
              <a:t> </a:t>
            </a:r>
            <a:r>
              <a:rPr lang="en-GB" sz="1200" dirty="0" err="1"/>
              <a:t>mit</a:t>
            </a:r>
            <a:r>
              <a:rPr lang="en-GB" sz="1200" dirty="0"/>
              <a:t> </a:t>
            </a:r>
            <a:r>
              <a:rPr lang="en-GB" sz="1200" dirty="0" err="1"/>
              <a:t>dem</a:t>
            </a:r>
            <a:r>
              <a:rPr lang="en-GB" sz="1200" dirty="0"/>
              <a:t> Zug </a:t>
            </a:r>
            <a:r>
              <a:rPr lang="en-GB" sz="1200" dirty="0" err="1"/>
              <a:t>nach</a:t>
            </a:r>
            <a:r>
              <a:rPr lang="en-GB" sz="1200" dirty="0"/>
              <a:t> </a:t>
            </a:r>
            <a:r>
              <a:rPr lang="en-GB" sz="1200" dirty="0" err="1"/>
              <a:t>Österreich</a:t>
            </a:r>
            <a:r>
              <a:rPr lang="en-GB" sz="1200" dirty="0"/>
              <a:t> </a:t>
            </a:r>
            <a:r>
              <a:rPr lang="en-GB" sz="1200" dirty="0" err="1"/>
              <a:t>fahren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Timing: 5</a:t>
            </a:r>
            <a:r>
              <a:rPr lang="en-GB" b="1" dirty="0"/>
              <a:t>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GB" b="0" noProof="0" dirty="0"/>
              <a:t>this slide practises read aloud, meaning and spoken production of revisited words from Term 2, plus words from revisit 1.</a:t>
            </a:r>
            <a:endParaRPr lang="en-GB" b="0" i="0" noProof="0" dirty="0"/>
          </a:p>
          <a:p>
            <a:endParaRPr lang="en-GB" b="0" noProof="0" dirty="0"/>
          </a:p>
          <a:p>
            <a:r>
              <a:rPr lang="en-GB" b="1" noProof="0" dirty="0"/>
              <a:t>Procedure:  </a:t>
            </a:r>
          </a:p>
          <a:p>
            <a:r>
              <a:rPr lang="en-GB" b="0" noProof="0" dirty="0"/>
              <a:t>The activity is designed like a scratch card. On clicks, the English translation appears following the horizontal (left to right) order of the display.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noProof="0" dirty="0"/>
              <a:t>Click to select a word (the word will change colour).  Pupils read the word aloud.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noProof="0" dirty="0"/>
              <a:t>Ask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‘Wie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man das auf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Englisch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?’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and c</a:t>
            </a:r>
            <a:r>
              <a:rPr lang="en-GB" b="0" noProof="0" dirty="0"/>
              <a:t>lick again to trigger a </a:t>
            </a:r>
            <a:r>
              <a:rPr lang="en-GB" b="1" noProof="0" dirty="0"/>
              <a:t>6-second</a:t>
            </a:r>
            <a:r>
              <a:rPr lang="en-GB" b="0" noProof="0" dirty="0"/>
              <a:t> ‘scratch’ animation, which slowly reveals the English equivalent. Pupils turn to their partner and say the word meaning before it is revealed.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noProof="0" dirty="0"/>
              <a:t>Ask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‘Wie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man das auf Deutsch?’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to elicit the German meaning again.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When all English meanings are displayed, if time allows, ask 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1200" b="1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man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[late]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auf Deutsch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?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etc. to elicit oral recall of a few of the German meanings again, but in a jumbled order this time, to increase the challenge incrementally.</a:t>
            </a:r>
            <a:endParaRPr lang="en-GB" b="0" noProof="0" dirty="0"/>
          </a:p>
          <a:p>
            <a:pPr marL="0" indent="0">
              <a:buNone/>
            </a:pPr>
            <a:endParaRPr lang="en-GB" sz="1200" b="0" strike="noStrike" spc="-1" noProof="0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074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</a:t>
            </a:r>
            <a:r>
              <a:rPr lang="en-GB" b="0" baseline="0" dirty="0"/>
              <a:t>5 minutes </a:t>
            </a:r>
            <a:r>
              <a:rPr lang="en-GB" b="1" baseline="0" dirty="0"/>
              <a:t>(6 slides)</a:t>
            </a:r>
            <a:br>
              <a:rPr lang="en-GB" b="1" baseline="0" dirty="0"/>
            </a:b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guided spoken sentence building. Targeted features: 2-verb structures, with and without ‘</a:t>
            </a:r>
            <a:r>
              <a:rPr lang="en-GB" b="0" baseline="0" dirty="0" err="1"/>
              <a:t>zu</a:t>
            </a:r>
            <a:r>
              <a:rPr lang="en-GB" b="0" baseline="0" dirty="0"/>
              <a:t>’.</a:t>
            </a:r>
          </a:p>
          <a:p>
            <a:br>
              <a:rPr lang="en-GB" b="0" baseline="0" dirty="0"/>
            </a:br>
            <a:r>
              <a:rPr lang="en-GB" b="1" baseline="0" dirty="0"/>
              <a:t>Procedure</a:t>
            </a:r>
            <a:r>
              <a:rPr lang="en-GB" b="0" baseline="0" dirty="0"/>
              <a:t>:</a:t>
            </a:r>
          </a:p>
          <a:p>
            <a:pPr marL="228600" indent="-228600">
              <a:buAutoNum type="arabicPeriod"/>
            </a:pPr>
            <a:r>
              <a:rPr lang="en-GB" dirty="0"/>
              <a:t>Do this first sentence with pupils as an example.</a:t>
            </a:r>
          </a:p>
          <a:p>
            <a:pPr marL="228600" indent="-228600">
              <a:buAutoNum type="arabicPeriod"/>
            </a:pPr>
            <a:r>
              <a:rPr lang="en-GB" dirty="0"/>
              <a:t>Click for English sentence and German prompt words.</a:t>
            </a:r>
          </a:p>
          <a:p>
            <a:pPr marL="228600" indent="-228600">
              <a:buAutoNum type="arabicPeriod"/>
            </a:pPr>
            <a:r>
              <a:rPr lang="en-GB" dirty="0"/>
              <a:t>Support pupils to select from the words given to create and say the sentence out loud before the time elapses. </a:t>
            </a:r>
          </a:p>
          <a:p>
            <a:pPr marL="228600" indent="-228600">
              <a:buAutoNum type="arabicPeriod"/>
            </a:pPr>
            <a:r>
              <a:rPr lang="en-GB" dirty="0"/>
              <a:t>Click to remind pupils that they might need to change the form of the word to match the subject, e.g. </a:t>
            </a:r>
            <a:r>
              <a:rPr lang="en-GB" dirty="0" err="1"/>
              <a:t>haben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 hast.</a:t>
            </a:r>
          </a:p>
          <a:p>
            <a:pPr marL="228600" indent="-228600">
              <a:buAutoNum type="arabicPeriod"/>
            </a:pPr>
            <a:r>
              <a:rPr lang="en-GB" dirty="0"/>
              <a:t>Click for the German sentence to appear.</a:t>
            </a:r>
          </a:p>
          <a:p>
            <a:r>
              <a:rPr lang="en-GB" dirty="0"/>
              <a:t>6.   Continue with items 2-6.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2/6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2190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18" Type="http://schemas.openxmlformats.org/officeDocument/2006/relationships/image" Target="../media/image10.png"/><Relationship Id="rId3" Type="http://schemas.openxmlformats.org/officeDocument/2006/relationships/image" Target="../media/image5.png"/><Relationship Id="rId21" Type="http://schemas.openxmlformats.org/officeDocument/2006/relationships/image" Target="../media/image13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image" Target="../media/image7.png"/><Relationship Id="rId15" Type="http://schemas.openxmlformats.org/officeDocument/2006/relationships/audio" Target="../media/audio11.wav"/><Relationship Id="rId23" Type="http://schemas.openxmlformats.org/officeDocument/2006/relationships/image" Target="../media/image15.png"/><Relationship Id="rId10" Type="http://schemas.openxmlformats.org/officeDocument/2006/relationships/audio" Target="../media/audio6.wav"/><Relationship Id="rId19" Type="http://schemas.openxmlformats.org/officeDocument/2006/relationships/image" Target="../media/image11.png"/><Relationship Id="rId4" Type="http://schemas.openxmlformats.org/officeDocument/2006/relationships/image" Target="../media/image6.svg"/><Relationship Id="rId9" Type="http://schemas.openxmlformats.org/officeDocument/2006/relationships/audio" Target="../media/audio5.wav"/><Relationship Id="rId14" Type="http://schemas.openxmlformats.org/officeDocument/2006/relationships/audio" Target="../media/audio10.wav"/><Relationship Id="rId2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3" Type="http://schemas.openxmlformats.org/officeDocument/2006/relationships/image" Target="../media/image5.png"/><Relationship Id="rId7" Type="http://schemas.openxmlformats.org/officeDocument/2006/relationships/audio" Target="../media/audio13.wav"/><Relationship Id="rId12" Type="http://schemas.openxmlformats.org/officeDocument/2006/relationships/audio" Target="../media/audio18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5" Type="http://schemas.openxmlformats.org/officeDocument/2006/relationships/image" Target="../media/image7.png"/><Relationship Id="rId10" Type="http://schemas.openxmlformats.org/officeDocument/2006/relationships/audio" Target="../media/audio16.wav"/><Relationship Id="rId4" Type="http://schemas.openxmlformats.org/officeDocument/2006/relationships/image" Target="../media/image6.svg"/><Relationship Id="rId9" Type="http://schemas.openxmlformats.org/officeDocument/2006/relationships/audio" Target="../media/audio15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720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8</a:t>
            </a:r>
          </a:p>
        </p:txBody>
      </p:sp>
      <p:sp>
        <p:nvSpPr>
          <p:cNvPr id="3" name="TextBox 2">
            <a:hlinkClick r:id="" action="ppaction://noaction">
              <a:snd r:embed="rId4" name="T3_W8_1.1.wav"/>
            </a:hlinkClick>
            <a:extLst>
              <a:ext uri="{FF2B5EF4-FFF2-40B4-BE49-F238E27FC236}">
                <a16:creationId xmlns:a16="http://schemas.microsoft.com/office/drawing/2014/main" id="{9761B20E-109C-2108-F191-634EF99BDDBB}"/>
              </a:ext>
            </a:extLst>
          </p:cNvPr>
          <p:cNvSpPr txBox="1"/>
          <p:nvPr/>
        </p:nvSpPr>
        <p:spPr>
          <a:xfrm>
            <a:off x="587220" y="4253093"/>
            <a:ext cx="3314625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gehen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draußen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A cartoon of a landscape&#10;&#10;Description automatically generated">
            <a:extLst>
              <a:ext uri="{FF2B5EF4-FFF2-40B4-BE49-F238E27FC236}">
                <a16:creationId xmlns:a16="http://schemas.microsoft.com/office/drawing/2014/main" id="{7E3CD464-D684-BDE2-5E87-13F90521D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5" y="1358986"/>
            <a:ext cx="3929974" cy="267992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[3/6]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813356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2035828"/>
            <a:ext cx="4812449" cy="1512254"/>
          </a:xfrm>
          <a:prstGeom prst="wedgeEllipseCallout">
            <a:avLst>
              <a:gd name="adj1" fmla="val -47318"/>
              <a:gd name="adj2" fmla="val 51996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Ich bin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froh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,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Leon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zu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sehen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777632" y="411061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ich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123171" y="1548064"/>
            <a:ext cx="5672536" cy="523220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I am happy/glad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see Leon.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545524" y="411061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spät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545524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sein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711460" y="5091753"/>
            <a:ext cx="2132420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gehen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75913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09740" y="411061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110619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sehen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241849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froh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</p:txBody>
      </p:sp>
      <p:pic>
        <p:nvPicPr>
          <p:cNvPr id="3074" name="Picture 2" descr="A blue round object with black eyes&#10;&#10;Description automatically generated">
            <a:extLst>
              <a:ext uri="{FF2B5EF4-FFF2-40B4-BE49-F238E27FC236}">
                <a16:creationId xmlns:a16="http://schemas.microsoft.com/office/drawing/2014/main" id="{2E0CBD01-080A-EBFE-3AE0-05D19272C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595" y="2467120"/>
            <a:ext cx="1187735" cy="109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artoon a cartoon of a person wearing a blue dress with yellow flowers&#10;&#10;Description automatically generated">
            <a:extLst>
              <a:ext uri="{FF2B5EF4-FFF2-40B4-BE49-F238E27FC236}">
                <a16:creationId xmlns:a16="http://schemas.microsoft.com/office/drawing/2014/main" id="{5D419F8B-C6B6-405E-5FA0-8CCBE24FE5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03"/>
          <a:stretch/>
        </p:blipFill>
        <p:spPr>
          <a:xfrm>
            <a:off x="3311873" y="1922152"/>
            <a:ext cx="1820265" cy="196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3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[4/6]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813356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1876939"/>
            <a:ext cx="4812449" cy="1671143"/>
          </a:xfrm>
          <a:prstGeom prst="wedgeEllipseCallout">
            <a:avLst>
              <a:gd name="adj1" fmla="val -47318"/>
              <a:gd name="adj2" fmla="val 51996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Wir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können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eine</a:t>
            </a:r>
            <a:r>
              <a:rPr lang="en-GB" sz="3200" kern="0" dirty="0">
                <a:solidFill>
                  <a:srgbClr val="002060"/>
                </a:solidFill>
                <a:latin typeface="Segoe Print" panose="02000600000000000000" pitchFamily="2" charset="0"/>
              </a:rPr>
              <a:t>n Kuchen </a:t>
            </a:r>
            <a:r>
              <a:rPr lang="en-GB" sz="3200" kern="0" dirty="0" err="1">
                <a:solidFill>
                  <a:srgbClr val="002060"/>
                </a:solidFill>
                <a:latin typeface="Segoe Print" panose="02000600000000000000" pitchFamily="2" charset="0"/>
              </a:rPr>
              <a:t>backen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777632" y="393050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müssen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123171" y="1548064"/>
            <a:ext cx="4296423" cy="523220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We </a:t>
            </a:r>
            <a:r>
              <a:rPr lang="en-GB" sz="2800" b="1" kern="0" dirty="0">
                <a:solidFill>
                  <a:srgbClr val="FFFDFB"/>
                </a:solidFill>
                <a:latin typeface="Century Gothic" panose="020B0502020202020204" pitchFamily="34" charset="0"/>
              </a:rPr>
              <a:t>can bake a cake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545524" y="393050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Kuchen (m)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545524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780206" y="5091753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07168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kochen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09740" y="393050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können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3930509"/>
            <a:ext cx="2147566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wichtig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241849" y="5091753"/>
            <a:ext cx="2080428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backen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98" name="Picture 2" descr="A cartoon of a child holding a plate of food&#10;&#10;Description automatically generated">
            <a:extLst>
              <a:ext uri="{FF2B5EF4-FFF2-40B4-BE49-F238E27FC236}">
                <a16:creationId xmlns:a16="http://schemas.microsoft.com/office/drawing/2014/main" id="{0ECD49F1-3150-492D-8D18-772848D55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113" y="2258878"/>
            <a:ext cx="1460398" cy="141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hocolate cake with icing&#10;&#10;Description automatically generated">
            <a:extLst>
              <a:ext uri="{FF2B5EF4-FFF2-40B4-BE49-F238E27FC236}">
                <a16:creationId xmlns:a16="http://schemas.microsoft.com/office/drawing/2014/main" id="{BE4CEEE5-790C-C8E9-C2CD-1D2A619273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1" y="2379198"/>
            <a:ext cx="1789114" cy="126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8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[5/6]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813356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1876939"/>
            <a:ext cx="4812449" cy="1671143"/>
          </a:xfrm>
          <a:prstGeom prst="wedgeEllipseCallout">
            <a:avLst>
              <a:gd name="adj1" fmla="val -47318"/>
              <a:gd name="adj2" fmla="val 51996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Es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wichtig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,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Sportkleidung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zu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tragen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802585" y="405519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138083" y="1438396"/>
            <a:ext cx="6442825" cy="523220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It is important to wear sports clothes.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553244" y="405519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wichtig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553244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tragen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802585" y="5091753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sein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33470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können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33470" y="405519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055199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kommen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241849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Sport-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kleidung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8D40D0-81AE-D6BE-415B-97E03FFD73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53" y="1905958"/>
            <a:ext cx="2519885" cy="2204899"/>
          </a:xfrm>
          <a:prstGeom prst="rect">
            <a:avLst/>
          </a:prstGeom>
        </p:spPr>
      </p:pic>
      <p:pic>
        <p:nvPicPr>
          <p:cNvPr id="5122" name="Picture 2" descr="A silhouette of a person holding dresses&#10;&#10;Description automatically generated">
            <a:extLst>
              <a:ext uri="{FF2B5EF4-FFF2-40B4-BE49-F238E27FC236}">
                <a16:creationId xmlns:a16="http://schemas.microsoft.com/office/drawing/2014/main" id="{7C5E525A-B6B1-ED43-6F26-2466C3E36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250" y="2248925"/>
            <a:ext cx="1512125" cy="146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54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[6/6]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813356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2276260"/>
            <a:ext cx="4812449" cy="1271822"/>
          </a:xfrm>
          <a:prstGeom prst="wedgeEllipseCallout">
            <a:avLst>
              <a:gd name="adj1" fmla="val -47318"/>
              <a:gd name="adj2" fmla="val 51996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Wir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müssen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bald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schlafen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722541" y="4110620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können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85455" y="1344544"/>
            <a:ext cx="4440442" cy="523220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>
                <a:solidFill>
                  <a:srgbClr val="FFFDFB"/>
                </a:solidFill>
                <a:latin typeface="Century Gothic" panose="020B0502020202020204" pitchFamily="34" charset="0"/>
              </a:rPr>
              <a:t>We have to sleep soon.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545524" y="4110620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545524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schlafen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780206" y="5091753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bald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07168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4899558" y="4110620"/>
            <a:ext cx="2091458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müssen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11062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241849" y="5091753"/>
            <a:ext cx="1916900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spät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cartoon face with a striped hat&#10;&#10;Description automatically generated">
            <a:extLst>
              <a:ext uri="{FF2B5EF4-FFF2-40B4-BE49-F238E27FC236}">
                <a16:creationId xmlns:a16="http://schemas.microsoft.com/office/drawing/2014/main" id="{04DE795E-A798-5B03-2EA3-851C89EBA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67247"/>
            <a:ext cx="2395796" cy="1583471"/>
          </a:xfrm>
          <a:prstGeom prst="rect">
            <a:avLst/>
          </a:prstGeom>
        </p:spPr>
      </p:pic>
      <p:pic>
        <p:nvPicPr>
          <p:cNvPr id="8" name="Picture 7" descr="A sand clock with yellow liquid&#10;&#10;Description automatically generated">
            <a:extLst>
              <a:ext uri="{FF2B5EF4-FFF2-40B4-BE49-F238E27FC236}">
                <a16:creationId xmlns:a16="http://schemas.microsoft.com/office/drawing/2014/main" id="{56EEB17C-5182-692E-C6EE-B79AF629CF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92" y="1984701"/>
            <a:ext cx="1027631" cy="172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9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8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042012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CCCB40-F9A7-4BC6-8878-BB27BAD3F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387" y="11076"/>
            <a:ext cx="1278613" cy="1035068"/>
          </a:xfrm>
          <a:prstGeom prst="rect">
            <a:avLst/>
          </a:prstGeom>
        </p:spPr>
      </p:pic>
      <p:graphicFrame>
        <p:nvGraphicFramePr>
          <p:cNvPr id="35" name="Table 4">
            <a:extLst>
              <a:ext uri="{FF2B5EF4-FFF2-40B4-BE49-F238E27FC236}">
                <a16:creationId xmlns:a16="http://schemas.microsoft.com/office/drawing/2014/main" id="{23F8F8D6-D781-2EFD-BD87-40C644C99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865319"/>
              </p:ext>
            </p:extLst>
          </p:nvPr>
        </p:nvGraphicFramePr>
        <p:xfrm>
          <a:off x="378377" y="699714"/>
          <a:ext cx="11435245" cy="6029786"/>
        </p:xfrm>
        <a:graphic>
          <a:graphicData uri="http://schemas.openxmlformats.org/drawingml/2006/table">
            <a:tbl>
              <a:tblPr firstRow="1" bandRow="1"/>
              <a:tblGrid>
                <a:gridCol w="201697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3873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4011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94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einkaufen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Museum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Laden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wohin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um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zwölf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finden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fahren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Berg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Dorf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Österreich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Schweiz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See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52569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liegen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draußen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Lust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wichtig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Rad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fahren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36" name="Picture 35">
            <a:extLst>
              <a:ext uri="{FF2B5EF4-FFF2-40B4-BE49-F238E27FC236}">
                <a16:creationId xmlns:a16="http://schemas.microsoft.com/office/drawing/2014/main" id="{B330A2CD-F408-CD1C-CA05-385E72D4E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50" y="3298062"/>
            <a:ext cx="1186070" cy="1080360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7D38B866-0CD0-5540-8DD9-F7C31206F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3" y="1103896"/>
            <a:ext cx="1186070" cy="11860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69D5B91-F375-B2B9-8AC6-E717C0A38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121" y="5417656"/>
            <a:ext cx="1162417" cy="110123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C92A872-E249-5AB1-12EC-B4B4A480209E}"/>
              </a:ext>
            </a:extLst>
          </p:cNvPr>
          <p:cNvSpPr txBox="1"/>
          <p:nvPr/>
        </p:nvSpPr>
        <p:spPr>
          <a:xfrm>
            <a:off x="1603871" y="591740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C168FB-B674-F4B9-5E81-CE97BFEA1BDF}"/>
              </a:ext>
            </a:extLst>
          </p:cNvPr>
          <p:cNvSpPr txBox="1"/>
          <p:nvPr/>
        </p:nvSpPr>
        <p:spPr>
          <a:xfrm>
            <a:off x="1584065" y="350509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73BB97-2EED-7EC3-FF17-F7F996E26D75}"/>
              </a:ext>
            </a:extLst>
          </p:cNvPr>
          <p:cNvSpPr txBox="1"/>
          <p:nvPr/>
        </p:nvSpPr>
        <p:spPr>
          <a:xfrm>
            <a:off x="1570408" y="179795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664638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3E80AFEF-0D9B-4648-A329-456771751825}"/>
              </a:ext>
            </a:extLst>
          </p:cNvPr>
          <p:cNvSpPr txBox="1">
            <a:spLocks/>
          </p:cNvSpPr>
          <p:nvPr/>
        </p:nvSpPr>
        <p:spPr>
          <a:xfrm>
            <a:off x="10634549" y="1070461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854AE8-8215-4AB4-9610-6D89574D2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387" y="11076"/>
            <a:ext cx="1278613" cy="1035068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49F8C1F-504A-58D7-8805-C65020C948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523928"/>
              </p:ext>
            </p:extLst>
          </p:nvPr>
        </p:nvGraphicFramePr>
        <p:xfrm>
          <a:off x="373241" y="634787"/>
          <a:ext cx="11435245" cy="6029786"/>
        </p:xfrm>
        <a:graphic>
          <a:graphicData uri="http://schemas.openxmlformats.org/drawingml/2006/table">
            <a:tbl>
              <a:tblPr firstRow="1" bandRow="1"/>
              <a:tblGrid>
                <a:gridCol w="201697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3873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4011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94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shop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twelve o’clock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find, finding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museum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shop, shopping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 (to)?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village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Austria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(to) home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Switzerland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go (transport)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hill, mountain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soon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52569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cycling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feel like (doing </a:t>
                      </a:r>
                      <a:r>
                        <a:rPr lang="en-GB" sz="2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sth</a:t>
                      </a:r>
                      <a:r>
                        <a:rPr lang="en-GB" sz="2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lie, lying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sun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outside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392C79C-6052-16C7-9685-D41C9D5EB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14" y="3233135"/>
            <a:ext cx="1186070" cy="108036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C41E84F-EEBF-6865-FC7B-A7AD378A3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7" y="1038969"/>
            <a:ext cx="1186070" cy="1186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987773-C568-F56F-1B02-26F844A76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985" y="5352729"/>
            <a:ext cx="1162417" cy="1101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DB0033-19B2-F79A-AC6A-0C701B095357}"/>
              </a:ext>
            </a:extLst>
          </p:cNvPr>
          <p:cNvSpPr txBox="1"/>
          <p:nvPr/>
        </p:nvSpPr>
        <p:spPr>
          <a:xfrm>
            <a:off x="1598735" y="585247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0A4C8E-EC12-5CE2-3D76-B3CE793BAD22}"/>
              </a:ext>
            </a:extLst>
          </p:cNvPr>
          <p:cNvSpPr txBox="1"/>
          <p:nvPr/>
        </p:nvSpPr>
        <p:spPr>
          <a:xfrm>
            <a:off x="1578929" y="344016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D1A77A-C351-1CD2-FCED-95CB5FE56644}"/>
              </a:ext>
            </a:extLst>
          </p:cNvPr>
          <p:cNvSpPr txBox="1"/>
          <p:nvPr/>
        </p:nvSpPr>
        <p:spPr>
          <a:xfrm>
            <a:off x="1565272" y="17330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730186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2899650" y="4282775"/>
            <a:ext cx="5814412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eater</a:t>
            </a:r>
            <a:endParaRPr kumimoji="0" lang="en-GB" sz="12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590A18-897D-4A3F-B3D9-CCE5BE4D0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22" y="672687"/>
            <a:ext cx="5201520" cy="4124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775A3FA-B12C-4C9F-A453-8975E9DB2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4956" y="-80169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4" name="CustomShape 7">
            <a:extLst>
              <a:ext uri="{FF2B5EF4-FFF2-40B4-BE49-F238E27FC236}">
                <a16:creationId xmlns:a16="http://schemas.microsoft.com/office/drawing/2014/main" id="{060A5DAB-3E11-44F1-91E1-F0FF9B82C5C5}"/>
              </a:ext>
            </a:extLst>
          </p:cNvPr>
          <p:cNvSpPr/>
          <p:nvPr/>
        </p:nvSpPr>
        <p:spPr>
          <a:xfrm>
            <a:off x="30104" y="882140"/>
            <a:ext cx="10949908" cy="8407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German ‘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’ sounds the same as ‘t’. All of these words are cognates. How do you spell the </a:t>
            </a:r>
            <a:r>
              <a:rPr kumimoji="0" lang="en-GB" sz="2400" b="1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word? With ‘t’ or ‘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’?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6" name="T3_W8F_3.1.wav"/>
            </a:hlinkClick>
            <a:extLst>
              <a:ext uri="{FF2B5EF4-FFF2-40B4-BE49-F238E27FC236}">
                <a16:creationId xmlns:a16="http://schemas.microsoft.com/office/drawing/2014/main" id="{CD914626-E186-4B56-B440-A603902EFE33}"/>
              </a:ext>
            </a:extLst>
          </p:cNvPr>
          <p:cNvSpPr/>
          <p:nvPr/>
        </p:nvSpPr>
        <p:spPr>
          <a:xfrm>
            <a:off x="3976506" y="133874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7" name="T3_W8F_3.1.wav"/>
            </a:hlinkClick>
            <a:extLst>
              <a:ext uri="{FF2B5EF4-FFF2-40B4-BE49-F238E27FC236}">
                <a16:creationId xmlns:a16="http://schemas.microsoft.com/office/drawing/2014/main" id="{D272DD0E-28D6-408E-83DB-C5056C655C46}"/>
              </a:ext>
            </a:extLst>
          </p:cNvPr>
          <p:cNvSpPr txBox="1"/>
          <p:nvPr/>
        </p:nvSpPr>
        <p:spPr>
          <a:xfrm>
            <a:off x="4008950" y="145544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 ‘t’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‘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’?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0B2A36B-6367-4799-8DFE-F1CB1E50861A}"/>
              </a:ext>
            </a:extLst>
          </p:cNvPr>
          <p:cNvGraphicFramePr>
            <a:graphicFrameLocks noGrp="1"/>
          </p:cNvGraphicFramePr>
          <p:nvPr/>
        </p:nvGraphicFramePr>
        <p:xfrm>
          <a:off x="277581" y="1782646"/>
          <a:ext cx="11688418" cy="45699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2335">
                  <a:extLst>
                    <a:ext uri="{9D8B030D-6E8A-4147-A177-3AD203B41FA5}">
                      <a16:colId xmlns:a16="http://schemas.microsoft.com/office/drawing/2014/main" val="2810080005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1120428666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2133878556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155592963"/>
                    </a:ext>
                  </a:extLst>
                </a:gridCol>
                <a:gridCol w="692335">
                  <a:extLst>
                    <a:ext uri="{9D8B030D-6E8A-4147-A177-3AD203B41FA5}">
                      <a16:colId xmlns:a16="http://schemas.microsoft.com/office/drawing/2014/main" val="1314309203"/>
                    </a:ext>
                  </a:extLst>
                </a:gridCol>
                <a:gridCol w="1514326">
                  <a:extLst>
                    <a:ext uri="{9D8B030D-6E8A-4147-A177-3AD203B41FA5}">
                      <a16:colId xmlns:a16="http://schemas.microsoft.com/office/drawing/2014/main" val="1226845557"/>
                    </a:ext>
                  </a:extLst>
                </a:gridCol>
                <a:gridCol w="1906712">
                  <a:extLst>
                    <a:ext uri="{9D8B030D-6E8A-4147-A177-3AD203B41FA5}">
                      <a16:colId xmlns:a16="http://schemas.microsoft.com/office/drawing/2014/main" val="1897295395"/>
                    </a:ext>
                  </a:extLst>
                </a:gridCol>
                <a:gridCol w="1690202">
                  <a:extLst>
                    <a:ext uri="{9D8B030D-6E8A-4147-A177-3AD203B41FA5}">
                      <a16:colId xmlns:a16="http://schemas.microsoft.com/office/drawing/2014/main" val="2413173870"/>
                    </a:ext>
                  </a:extLst>
                </a:gridCol>
              </a:tblGrid>
              <a:tr h="566583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endParaRPr lang="en-GB" sz="2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endParaRPr lang="en-GB" sz="2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1078693"/>
                  </a:ext>
                </a:extLst>
              </a:tr>
              <a:tr h="10132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ennis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ermometer</a:t>
                      </a:r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7168465"/>
                  </a:ext>
                </a:extLst>
              </a:tr>
              <a:tr h="10132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ailand</a:t>
                      </a:r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ourist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875320"/>
                  </a:ext>
                </a:extLst>
              </a:tr>
              <a:tr h="10132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axi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eodor</a:t>
                      </a:r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8102765"/>
                  </a:ext>
                </a:extLst>
              </a:tr>
              <a:tr h="963522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iger</a:t>
                      </a:r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A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</a:rPr>
                        <a:t>letik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2951230"/>
                  </a:ext>
                </a:extLst>
              </a:tr>
            </a:tbl>
          </a:graphicData>
        </a:graphic>
      </p:graphicFrame>
      <p:sp>
        <p:nvSpPr>
          <p:cNvPr id="16" name="Action Button: Custom 6" descr="number 1">
            <a:hlinkClick r:id="" action="ppaction://noaction" highlightClick="1">
              <a:snd r:embed="rId8" name="T3_W8F_3.6.wav"/>
            </a:hlinkClick>
            <a:extLst>
              <a:ext uri="{FF2B5EF4-FFF2-40B4-BE49-F238E27FC236}">
                <a16:creationId xmlns:a16="http://schemas.microsoft.com/office/drawing/2014/main" id="{83AF48A1-E7B5-49BE-85FA-85CBF087C68D}"/>
              </a:ext>
            </a:extLst>
          </p:cNvPr>
          <p:cNvSpPr/>
          <p:nvPr/>
        </p:nvSpPr>
        <p:spPr>
          <a:xfrm>
            <a:off x="6247880" y="2644258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17" name="Action Button: Custom 7" descr="number 1">
            <a:hlinkClick r:id="" action="ppaction://noaction" highlightClick="1">
              <a:snd r:embed="rId9" name="T3_W8F_3.4.wav"/>
            </a:hlinkClick>
            <a:extLst>
              <a:ext uri="{FF2B5EF4-FFF2-40B4-BE49-F238E27FC236}">
                <a16:creationId xmlns:a16="http://schemas.microsoft.com/office/drawing/2014/main" id="{426E73E8-95B1-49BC-BA88-83ABE2F9E710}"/>
              </a:ext>
            </a:extLst>
          </p:cNvPr>
          <p:cNvSpPr/>
          <p:nvPr/>
        </p:nvSpPr>
        <p:spPr>
          <a:xfrm>
            <a:off x="396622" y="4684290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Action Button: Custom 9" descr="number 1">
            <a:hlinkClick r:id="" action="ppaction://noaction" highlightClick="1">
              <a:snd r:embed="rId10" name="T3_W8F_3.9.wav"/>
            </a:hlinkClick>
            <a:extLst>
              <a:ext uri="{FF2B5EF4-FFF2-40B4-BE49-F238E27FC236}">
                <a16:creationId xmlns:a16="http://schemas.microsoft.com/office/drawing/2014/main" id="{8C4C68DA-CE92-40F1-B851-EF93B9BE4425}"/>
              </a:ext>
            </a:extLst>
          </p:cNvPr>
          <p:cNvSpPr/>
          <p:nvPr/>
        </p:nvSpPr>
        <p:spPr>
          <a:xfrm>
            <a:off x="6247880" y="5697531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19" name="Action Button: Custom 11" descr="number 1">
            <a:hlinkClick r:id="" action="ppaction://noaction" highlightClick="1">
              <a:snd r:embed="rId11" name="T3_W8F_3.8.wav"/>
            </a:hlinkClick>
            <a:extLst>
              <a:ext uri="{FF2B5EF4-FFF2-40B4-BE49-F238E27FC236}">
                <a16:creationId xmlns:a16="http://schemas.microsoft.com/office/drawing/2014/main" id="{A73B4932-7191-48F2-A6E2-BD6014A11B04}"/>
              </a:ext>
            </a:extLst>
          </p:cNvPr>
          <p:cNvSpPr/>
          <p:nvPr/>
        </p:nvSpPr>
        <p:spPr>
          <a:xfrm>
            <a:off x="6246585" y="4674142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21" name="Action Button: Custom 12" descr="number 1">
            <a:hlinkClick r:id="" action="ppaction://noaction" highlightClick="1">
              <a:snd r:embed="rId12" name="T3_W8F_3.3.wav"/>
            </a:hlinkClick>
            <a:extLst>
              <a:ext uri="{FF2B5EF4-FFF2-40B4-BE49-F238E27FC236}">
                <a16:creationId xmlns:a16="http://schemas.microsoft.com/office/drawing/2014/main" id="{1D5C4C49-27CA-424D-A458-78AA19FDF2E3}"/>
              </a:ext>
            </a:extLst>
          </p:cNvPr>
          <p:cNvSpPr/>
          <p:nvPr/>
        </p:nvSpPr>
        <p:spPr>
          <a:xfrm>
            <a:off x="396623" y="3671431"/>
            <a:ext cx="500400" cy="392400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Action Button: Custom 13" descr="number 1">
            <a:hlinkClick r:id="" action="ppaction://noaction" highlightClick="1">
              <a:snd r:embed="rId13" name="T3_W8F_3.2.wav"/>
            </a:hlinkClick>
            <a:extLst>
              <a:ext uri="{FF2B5EF4-FFF2-40B4-BE49-F238E27FC236}">
                <a16:creationId xmlns:a16="http://schemas.microsoft.com/office/drawing/2014/main" id="{CAA45E66-2BF8-4D98-A11B-55EF7664C6AB}"/>
              </a:ext>
            </a:extLst>
          </p:cNvPr>
          <p:cNvSpPr/>
          <p:nvPr/>
        </p:nvSpPr>
        <p:spPr>
          <a:xfrm>
            <a:off x="383856" y="2658190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3" name="Action Button: Custom 14" descr="number 1">
            <a:hlinkClick r:id="" action="ppaction://noaction" highlightClick="1">
              <a:snd r:embed="rId14" name="T3_W8F_3.7.wav"/>
            </a:hlinkClick>
            <a:extLst>
              <a:ext uri="{FF2B5EF4-FFF2-40B4-BE49-F238E27FC236}">
                <a16:creationId xmlns:a16="http://schemas.microsoft.com/office/drawing/2014/main" id="{56265FAA-5447-4EAD-97CF-BADDDF322E81}"/>
              </a:ext>
            </a:extLst>
          </p:cNvPr>
          <p:cNvSpPr/>
          <p:nvPr/>
        </p:nvSpPr>
        <p:spPr>
          <a:xfrm>
            <a:off x="6247880" y="3714152"/>
            <a:ext cx="500400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24" name="Action Button: Custom 15" descr="number 1">
            <a:hlinkClick r:id="" action="ppaction://noaction" highlightClick="1">
              <a:snd r:embed="rId15" name="T3_W8F_3.5.wav"/>
            </a:hlinkClick>
            <a:extLst>
              <a:ext uri="{FF2B5EF4-FFF2-40B4-BE49-F238E27FC236}">
                <a16:creationId xmlns:a16="http://schemas.microsoft.com/office/drawing/2014/main" id="{00DEEDA7-5686-4DFB-AD3C-1B28DBC9A68C}"/>
              </a:ext>
            </a:extLst>
          </p:cNvPr>
          <p:cNvSpPr/>
          <p:nvPr/>
        </p:nvSpPr>
        <p:spPr>
          <a:xfrm>
            <a:off x="389132" y="5697531"/>
            <a:ext cx="500400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163DD3-0D3A-49E3-A01C-EA2766634D36}"/>
              </a:ext>
            </a:extLst>
          </p:cNvPr>
          <p:cNvSpPr/>
          <p:nvPr/>
        </p:nvSpPr>
        <p:spPr>
          <a:xfrm>
            <a:off x="1031396" y="5678360"/>
            <a:ext cx="1564430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FDA0E8-0582-48C1-8021-0AE9E3A7EAB1}"/>
              </a:ext>
            </a:extLst>
          </p:cNvPr>
          <p:cNvSpPr/>
          <p:nvPr/>
        </p:nvSpPr>
        <p:spPr>
          <a:xfrm>
            <a:off x="8617705" y="4613662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A7037C-2BE1-45FB-8B63-B535A1706FC6}"/>
              </a:ext>
            </a:extLst>
          </p:cNvPr>
          <p:cNvSpPr/>
          <p:nvPr/>
        </p:nvSpPr>
        <p:spPr>
          <a:xfrm>
            <a:off x="1031396" y="2631754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14509E-2800-411A-BD3E-11A6F0533ADB}"/>
              </a:ext>
            </a:extLst>
          </p:cNvPr>
          <p:cNvSpPr/>
          <p:nvPr/>
        </p:nvSpPr>
        <p:spPr>
          <a:xfrm>
            <a:off x="2774418" y="3639283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875F63-95A1-4D0A-86D4-A6D0BFA1A0DA}"/>
              </a:ext>
            </a:extLst>
          </p:cNvPr>
          <p:cNvSpPr/>
          <p:nvPr/>
        </p:nvSpPr>
        <p:spPr>
          <a:xfrm>
            <a:off x="1034484" y="4800528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AAA256-DDD6-4F78-B84E-12E41D4B21D5}"/>
              </a:ext>
            </a:extLst>
          </p:cNvPr>
          <p:cNvSpPr/>
          <p:nvPr/>
        </p:nvSpPr>
        <p:spPr>
          <a:xfrm>
            <a:off x="7013645" y="3653633"/>
            <a:ext cx="1157930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0A0E46-E7E6-4995-A076-98A1C8E64054}"/>
              </a:ext>
            </a:extLst>
          </p:cNvPr>
          <p:cNvSpPr/>
          <p:nvPr/>
        </p:nvSpPr>
        <p:spPr>
          <a:xfrm>
            <a:off x="8539420" y="5681343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BCDEC0-2716-4A2D-9A54-6CCE4ACE9A76}"/>
              </a:ext>
            </a:extLst>
          </p:cNvPr>
          <p:cNvSpPr/>
          <p:nvPr/>
        </p:nvSpPr>
        <p:spPr>
          <a:xfrm>
            <a:off x="8461136" y="2673195"/>
            <a:ext cx="1766294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4560CEEF-C81A-40CC-8460-6BAE8935476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B5217F7C-E576-4E5D-B194-4A5EC987EB3E}"/>
              </a:ext>
            </a:extLst>
          </p:cNvPr>
          <p:cNvSpPr txBox="1">
            <a:spLocks/>
          </p:cNvSpPr>
          <p:nvPr/>
        </p:nvSpPr>
        <p:spPr>
          <a:xfrm>
            <a:off x="657989" y="43400"/>
            <a:ext cx="2810719" cy="675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6" name="Picture 5" descr="A person running in a track and field&#10;&#10;Description automatically generated">
            <a:extLst>
              <a:ext uri="{FF2B5EF4-FFF2-40B4-BE49-F238E27FC236}">
                <a16:creationId xmlns:a16="http://schemas.microsoft.com/office/drawing/2014/main" id="{E4F6047F-8A5D-D6EC-8ABD-0EE7AB0DEC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50" y="5432332"/>
            <a:ext cx="1095735" cy="878300"/>
          </a:xfrm>
          <a:prstGeom prst="rect">
            <a:avLst/>
          </a:prstGeom>
        </p:spPr>
      </p:pic>
      <p:pic>
        <p:nvPicPr>
          <p:cNvPr id="20" name="Picture 19" descr="A cartoon of a child waving&#10;&#10;Description automatically generated">
            <a:extLst>
              <a:ext uri="{FF2B5EF4-FFF2-40B4-BE49-F238E27FC236}">
                <a16:creationId xmlns:a16="http://schemas.microsoft.com/office/drawing/2014/main" id="{0AA58BA3-4309-3F0F-07F5-2FB55263FD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516" y="4398968"/>
            <a:ext cx="604060" cy="922670"/>
          </a:xfrm>
          <a:prstGeom prst="rect">
            <a:avLst/>
          </a:prstGeom>
        </p:spPr>
      </p:pic>
      <p:sp>
        <p:nvSpPr>
          <p:cNvPr id="43" name="Oval Callout 42">
            <a:extLst>
              <a:ext uri="{FF2B5EF4-FFF2-40B4-BE49-F238E27FC236}">
                <a16:creationId xmlns:a16="http://schemas.microsoft.com/office/drawing/2014/main" id="{177E14E6-8743-8F30-3767-810472E48CC0}"/>
              </a:ext>
            </a:extLst>
          </p:cNvPr>
          <p:cNvSpPr/>
          <p:nvPr/>
        </p:nvSpPr>
        <p:spPr>
          <a:xfrm>
            <a:off x="10960255" y="4426100"/>
            <a:ext cx="1222066" cy="667956"/>
          </a:xfrm>
          <a:prstGeom prst="wedgeEllipseCallout">
            <a:avLst>
              <a:gd name="adj1" fmla="val -57111"/>
              <a:gd name="adj2" fmla="val 3553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Mein Name </a:t>
            </a:r>
            <a:r>
              <a:rPr lang="en-US" sz="1200" dirty="0" err="1"/>
              <a:t>ist</a:t>
            </a:r>
            <a:r>
              <a:rPr lang="en-US" sz="1200" dirty="0"/>
              <a:t>...</a:t>
            </a:r>
          </a:p>
        </p:txBody>
      </p:sp>
      <p:pic>
        <p:nvPicPr>
          <p:cNvPr id="45" name="Picture 44" descr="A cartoon of an orange object&#10;&#10;Description automatically generated">
            <a:extLst>
              <a:ext uri="{FF2B5EF4-FFF2-40B4-BE49-F238E27FC236}">
                <a16:creationId xmlns:a16="http://schemas.microsoft.com/office/drawing/2014/main" id="{1A604CFA-11EB-FF06-7938-DA4EDD937E6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801" y="3397769"/>
            <a:ext cx="818487" cy="910220"/>
          </a:xfrm>
          <a:prstGeom prst="rect">
            <a:avLst/>
          </a:prstGeom>
        </p:spPr>
      </p:pic>
      <p:pic>
        <p:nvPicPr>
          <p:cNvPr id="47" name="Picture 46" descr="A screenshot of a thermometer&#10;&#10;Description automatically generated">
            <a:extLst>
              <a:ext uri="{FF2B5EF4-FFF2-40B4-BE49-F238E27FC236}">
                <a16:creationId xmlns:a16="http://schemas.microsoft.com/office/drawing/2014/main" id="{D8A365D1-7798-C162-12A4-B15151029B7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762" y="2417011"/>
            <a:ext cx="455110" cy="910220"/>
          </a:xfrm>
          <a:prstGeom prst="rect">
            <a:avLst/>
          </a:prstGeom>
        </p:spPr>
      </p:pic>
      <p:pic>
        <p:nvPicPr>
          <p:cNvPr id="49" name="Picture 48" descr="A tiger with green eyes&#10;&#10;Description automatically generated">
            <a:extLst>
              <a:ext uri="{FF2B5EF4-FFF2-40B4-BE49-F238E27FC236}">
                <a16:creationId xmlns:a16="http://schemas.microsoft.com/office/drawing/2014/main" id="{C4B0425A-183F-7277-11CD-62C4F6857F9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696" y="5406267"/>
            <a:ext cx="909336" cy="964333"/>
          </a:xfrm>
          <a:prstGeom prst="rect">
            <a:avLst/>
          </a:prstGeom>
        </p:spPr>
      </p:pic>
      <p:pic>
        <p:nvPicPr>
          <p:cNvPr id="51" name="Picture 50" descr="A yellow taxi car with black and white checkered lettering&#10;&#10;Description automatically generated">
            <a:extLst>
              <a:ext uri="{FF2B5EF4-FFF2-40B4-BE49-F238E27FC236}">
                <a16:creationId xmlns:a16="http://schemas.microsoft.com/office/drawing/2014/main" id="{8713CC65-454E-FE15-F254-10F7BA521A8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03" y="4563666"/>
            <a:ext cx="1613522" cy="806761"/>
          </a:xfrm>
          <a:prstGeom prst="rect">
            <a:avLst/>
          </a:prstGeom>
        </p:spPr>
      </p:pic>
      <p:pic>
        <p:nvPicPr>
          <p:cNvPr id="53" name="Picture 52" descr="A blue and white flag&#10;&#10;Description automatically generated">
            <a:extLst>
              <a:ext uri="{FF2B5EF4-FFF2-40B4-BE49-F238E27FC236}">
                <a16:creationId xmlns:a16="http://schemas.microsoft.com/office/drawing/2014/main" id="{BC4823E2-68BB-6379-AF07-B0E6EADAF6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73" y="3414022"/>
            <a:ext cx="500400" cy="922928"/>
          </a:xfrm>
          <a:prstGeom prst="rect">
            <a:avLst/>
          </a:prstGeom>
        </p:spPr>
      </p:pic>
      <p:pic>
        <p:nvPicPr>
          <p:cNvPr id="55" name="Picture 54" descr="Cartoon a cartoon of a person running with a magnifying glass&#10;&#10;Description automatically generated">
            <a:extLst>
              <a:ext uri="{FF2B5EF4-FFF2-40B4-BE49-F238E27FC236}">
                <a16:creationId xmlns:a16="http://schemas.microsoft.com/office/drawing/2014/main" id="{7796AA37-68EF-2CAF-84A5-342F4062D17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918" y="2381726"/>
            <a:ext cx="1162756" cy="910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6" name="T3_W8F_4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28500"/>
            <a:ext cx="5404757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6" name="T3_W8F_4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53206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CustomShape 23">
            <a:hlinkClick r:id="" action="ppaction://noaction">
              <a:snd r:embed="rId7" name="T3_W8F_4.2.wav"/>
            </a:hlinkClick>
            <a:extLst>
              <a:ext uri="{FF2B5EF4-FFF2-40B4-BE49-F238E27FC236}">
                <a16:creationId xmlns:a16="http://schemas.microsoft.com/office/drawing/2014/main" id="{541E3B30-66C2-4D0A-B650-DD2A0F24ECC9}"/>
              </a:ext>
            </a:extLst>
          </p:cNvPr>
          <p:cNvSpPr/>
          <p:nvPr/>
        </p:nvSpPr>
        <p:spPr>
          <a:xfrm>
            <a:off x="180868" y="125568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50275131-4665-4ADF-A8B9-322DFEBCBFF0}"/>
              </a:ext>
            </a:extLst>
          </p:cNvPr>
          <p:cNvGraphicFramePr>
            <a:graphicFrameLocks noGrp="1"/>
          </p:cNvGraphicFramePr>
          <p:nvPr/>
        </p:nvGraphicFramePr>
        <p:xfrm>
          <a:off x="676015" y="1185839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It’s great going to this village.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It’s great living in this town.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It’s great living in this village.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5" name="CustomShape 23">
            <a:hlinkClick r:id="" action="ppaction://noaction">
              <a:snd r:embed="rId8" name="T3_W8F_4.3.wav"/>
            </a:hlinkClick>
            <a:extLst>
              <a:ext uri="{FF2B5EF4-FFF2-40B4-BE49-F238E27FC236}">
                <a16:creationId xmlns:a16="http://schemas.microsoft.com/office/drawing/2014/main" id="{C434D8E5-CBEA-4432-8097-62A72E3DF36D}"/>
              </a:ext>
            </a:extLst>
          </p:cNvPr>
          <p:cNvSpPr/>
          <p:nvPr/>
        </p:nvSpPr>
        <p:spPr>
          <a:xfrm>
            <a:off x="180868" y="214499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BB337338-6275-41A2-B16A-974F47F75D8A}"/>
              </a:ext>
            </a:extLst>
          </p:cNvPr>
          <p:cNvGraphicFramePr>
            <a:graphicFrameLocks noGrp="1"/>
          </p:cNvGraphicFramePr>
          <p:nvPr/>
        </p:nvGraphicFramePr>
        <p:xfrm>
          <a:off x="775236" y="2170622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have to go home soon.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have to go home soon.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have to stay at home soon.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7" name="CustomShape 23">
            <a:hlinkClick r:id="" action="ppaction://noaction">
              <a:snd r:embed="rId9" name="T3_W8F_4.4.wav"/>
            </a:hlinkClick>
            <a:extLst>
              <a:ext uri="{FF2B5EF4-FFF2-40B4-BE49-F238E27FC236}">
                <a16:creationId xmlns:a16="http://schemas.microsoft.com/office/drawing/2014/main" id="{E7E0F268-987D-47D8-9332-F9E6AF02553F}"/>
              </a:ext>
            </a:extLst>
          </p:cNvPr>
          <p:cNvSpPr/>
          <p:nvPr/>
        </p:nvSpPr>
        <p:spPr>
          <a:xfrm>
            <a:off x="180868" y="3130497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B1CB1739-ECA0-4792-9197-113139B0F9D1}"/>
              </a:ext>
            </a:extLst>
          </p:cNvPr>
          <p:cNvGraphicFramePr>
            <a:graphicFrameLocks noGrp="1"/>
          </p:cNvGraphicFramePr>
          <p:nvPr/>
        </p:nvGraphicFramePr>
        <p:xfrm>
          <a:off x="775236" y="3047146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feel like lying outside in the sun.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feels like lying outside in the sun.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 time to lie out in the sun.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9" name="CustomShape 23">
            <a:hlinkClick r:id="" action="ppaction://noaction">
              <a:snd r:embed="rId10" name="T3_W8F_4.5.wav"/>
            </a:hlinkClick>
            <a:extLst>
              <a:ext uri="{FF2B5EF4-FFF2-40B4-BE49-F238E27FC236}">
                <a16:creationId xmlns:a16="http://schemas.microsoft.com/office/drawing/2014/main" id="{093674CB-991B-48FB-885D-BD9C1F2A97F1}"/>
              </a:ext>
            </a:extLst>
          </p:cNvPr>
          <p:cNvSpPr/>
          <p:nvPr/>
        </p:nvSpPr>
        <p:spPr>
          <a:xfrm>
            <a:off x="167613" y="4112254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3A0A5BA1-6D89-493F-AE84-830BDB9495B3}"/>
              </a:ext>
            </a:extLst>
          </p:cNvPr>
          <p:cNvGraphicFramePr>
            <a:graphicFrameLocks noGrp="1"/>
          </p:cNvGraphicFramePr>
          <p:nvPr/>
        </p:nvGraphicFramePr>
        <p:xfrm>
          <a:off x="736043" y="4030550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important to cycle in the mountains.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good to cycle in the countryside.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good to cycle in the mountains.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5" name="CustomShape 23">
            <a:hlinkClick r:id="" action="ppaction://noaction">
              <a:snd r:embed="rId11" name="T3_W8F_4.6.wav"/>
            </a:hlinkClick>
            <a:extLst>
              <a:ext uri="{FF2B5EF4-FFF2-40B4-BE49-F238E27FC236}">
                <a16:creationId xmlns:a16="http://schemas.microsoft.com/office/drawing/2014/main" id="{2826DEC1-3D75-4686-85F6-05B84383D3FF}"/>
              </a:ext>
            </a:extLst>
          </p:cNvPr>
          <p:cNvSpPr/>
          <p:nvPr/>
        </p:nvSpPr>
        <p:spPr>
          <a:xfrm>
            <a:off x="193128" y="519904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6" name="Table 2">
            <a:extLst>
              <a:ext uri="{FF2B5EF4-FFF2-40B4-BE49-F238E27FC236}">
                <a16:creationId xmlns:a16="http://schemas.microsoft.com/office/drawing/2014/main" id="{46A70032-BFAB-4281-A71E-48075622F358}"/>
              </a:ext>
            </a:extLst>
          </p:cNvPr>
          <p:cNvGraphicFramePr>
            <a:graphicFrameLocks noGrp="1"/>
          </p:cNvGraphicFramePr>
          <p:nvPr/>
        </p:nvGraphicFramePr>
        <p:xfrm>
          <a:off x="775236" y="4962569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important to stay at home.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important to go home.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good to stay home.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7" name="CustomShape 23">
            <a:hlinkClick r:id="" action="ppaction://noaction">
              <a:snd r:embed="rId12" name="T3_W8F_4.7.wav"/>
            </a:hlinkClick>
            <a:extLst>
              <a:ext uri="{FF2B5EF4-FFF2-40B4-BE49-F238E27FC236}">
                <a16:creationId xmlns:a16="http://schemas.microsoft.com/office/drawing/2014/main" id="{0F170121-1BA1-4316-9DB1-0041951EB34A}"/>
              </a:ext>
            </a:extLst>
          </p:cNvPr>
          <p:cNvSpPr/>
          <p:nvPr/>
        </p:nvSpPr>
        <p:spPr>
          <a:xfrm>
            <a:off x="211975" y="608765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61360CE8-92D5-4AE2-B9FC-D9D8C208FE1E}"/>
              </a:ext>
            </a:extLst>
          </p:cNvPr>
          <p:cNvGraphicFramePr>
            <a:graphicFrameLocks noGrp="1"/>
          </p:cNvGraphicFramePr>
          <p:nvPr/>
        </p:nvGraphicFramePr>
        <p:xfrm>
          <a:off x="775236" y="5913708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can walk to Austria.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can go to Switzerland with the train.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can go to Austria with the train.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2293668" y="78564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5863203" y="78564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9128553" y="78258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84282" y="1175272"/>
            <a:ext cx="3431179" cy="721428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36043" y="2209042"/>
            <a:ext cx="3451969" cy="66262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199355" y="3052005"/>
            <a:ext cx="3491207" cy="674195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671573" y="4030549"/>
            <a:ext cx="3443108" cy="674195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75236" y="5005513"/>
            <a:ext cx="3453863" cy="677216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671573" y="5890479"/>
            <a:ext cx="3491207" cy="72427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FE8599C0-7079-E106-9EA6-61D610F37FEB}"/>
              </a:ext>
            </a:extLst>
          </p:cNvPr>
          <p:cNvSpPr/>
          <p:nvPr/>
        </p:nvSpPr>
        <p:spPr>
          <a:xfrm>
            <a:off x="81606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143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9633665" y="917289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797" y="78581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70983" y="7847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D54C4CF9-F897-47B1-95EF-9C3D668B1047}"/>
              </a:ext>
            </a:extLst>
          </p:cNvPr>
          <p:cNvSpPr txBox="1">
            <a:spLocks/>
          </p:cNvSpPr>
          <p:nvPr/>
        </p:nvSpPr>
        <p:spPr>
          <a:xfrm>
            <a:off x="10694846" y="1092034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B9DFDB-2C79-4E93-BDA5-3887162EC79F}"/>
              </a:ext>
            </a:extLst>
          </p:cNvPr>
          <p:cNvGrpSpPr/>
          <p:nvPr/>
        </p:nvGrpSpPr>
        <p:grpSpPr>
          <a:xfrm>
            <a:off x="10694846" y="114473"/>
            <a:ext cx="1316286" cy="754334"/>
            <a:chOff x="10714104" y="160499"/>
            <a:chExt cx="1316286" cy="754334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E4669179-32A1-4280-94AE-001D0D27CC59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BBAFFFA5-C5AA-437B-9C0F-57C09B47A869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8F7B80E3-A483-406E-8141-FD7DE9A07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B694E1-B48E-4C9A-A084-C6F655B89E97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FF7307C-2008-482C-8F7E-CE46678B592C}"/>
              </a:ext>
            </a:extLst>
          </p:cNvPr>
          <p:cNvSpPr txBox="1"/>
          <p:nvPr/>
        </p:nvSpPr>
        <p:spPr>
          <a:xfrm>
            <a:off x="1541662" y="2058679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Europe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27D8FB-FE4A-4A65-B27E-9CBE0C0ABAB5}"/>
              </a:ext>
            </a:extLst>
          </p:cNvPr>
          <p:cNvSpPr txBox="1"/>
          <p:nvPr/>
        </p:nvSpPr>
        <p:spPr>
          <a:xfrm>
            <a:off x="4122893" y="2058679"/>
            <a:ext cx="228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house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E13630-6E4F-4FD4-A4B6-BA6A36655E47}"/>
              </a:ext>
            </a:extLst>
          </p:cNvPr>
          <p:cNvSpPr/>
          <p:nvPr/>
        </p:nvSpPr>
        <p:spPr>
          <a:xfrm flipH="1">
            <a:off x="4127383" y="1888916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ABB040-A02A-4191-B4A3-D5771F6C1B70}"/>
              </a:ext>
            </a:extLst>
          </p:cNvPr>
          <p:cNvSpPr txBox="1"/>
          <p:nvPr/>
        </p:nvSpPr>
        <p:spPr>
          <a:xfrm>
            <a:off x="6673879" y="2058679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sea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6FA119-2E03-46E0-B686-403230AC5A4F}"/>
              </a:ext>
            </a:extLst>
          </p:cNvPr>
          <p:cNvSpPr/>
          <p:nvPr/>
        </p:nvSpPr>
        <p:spPr>
          <a:xfrm flipH="1">
            <a:off x="6670018" y="1888916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5A529-01E5-470E-9CE3-3BD8D0BA2F1B}"/>
              </a:ext>
            </a:extLst>
          </p:cNvPr>
          <p:cNvSpPr txBox="1"/>
          <p:nvPr/>
        </p:nvSpPr>
        <p:spPr>
          <a:xfrm>
            <a:off x="9159627" y="2058679"/>
            <a:ext cx="2256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Switzerland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7CA226-A336-4347-B86A-A57E837C8B67}"/>
              </a:ext>
            </a:extLst>
          </p:cNvPr>
          <p:cNvSpPr/>
          <p:nvPr/>
        </p:nvSpPr>
        <p:spPr>
          <a:xfrm flipH="1">
            <a:off x="9148194" y="1888916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8A6052-8E7D-4845-85F6-0B80850AD09A}"/>
              </a:ext>
            </a:extLst>
          </p:cNvPr>
          <p:cNvSpPr/>
          <p:nvPr/>
        </p:nvSpPr>
        <p:spPr>
          <a:xfrm flipH="1">
            <a:off x="1554460" y="1874964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0F5E8A5-43F9-4E74-A6C0-F98760EFDF50}"/>
              </a:ext>
            </a:extLst>
          </p:cNvPr>
          <p:cNvSpPr/>
          <p:nvPr/>
        </p:nvSpPr>
        <p:spPr>
          <a:xfrm flipH="1">
            <a:off x="384816" y="2905577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9A563B-1EAE-4822-AE3A-D3E062AF5070}"/>
              </a:ext>
            </a:extLst>
          </p:cNvPr>
          <p:cNvSpPr txBox="1"/>
          <p:nvPr/>
        </p:nvSpPr>
        <p:spPr>
          <a:xfrm>
            <a:off x="384815" y="3090630"/>
            <a:ext cx="2269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lake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A0D135-B257-417F-90EA-4F6696673106}"/>
              </a:ext>
            </a:extLst>
          </p:cNvPr>
          <p:cNvSpPr txBox="1"/>
          <p:nvPr/>
        </p:nvSpPr>
        <p:spPr>
          <a:xfrm>
            <a:off x="2870890" y="3090630"/>
            <a:ext cx="2259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775135-90B9-487D-A446-5626FFCB1220}"/>
              </a:ext>
            </a:extLst>
          </p:cNvPr>
          <p:cNvSpPr/>
          <p:nvPr/>
        </p:nvSpPr>
        <p:spPr>
          <a:xfrm flipH="1">
            <a:off x="2870891" y="2912412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3D47FF-2702-44FD-868A-2B2627F002AF}"/>
              </a:ext>
            </a:extLst>
          </p:cNvPr>
          <p:cNvSpPr txBox="1"/>
          <p:nvPr/>
        </p:nvSpPr>
        <p:spPr>
          <a:xfrm>
            <a:off x="5455399" y="3090630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to(wards)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14C91C-6E83-4905-9479-B736B3BD3EB9}"/>
              </a:ext>
            </a:extLst>
          </p:cNvPr>
          <p:cNvSpPr/>
          <p:nvPr/>
        </p:nvSpPr>
        <p:spPr>
          <a:xfrm flipH="1">
            <a:off x="5455400" y="2912194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8196AF-96A2-43AF-AF55-0501624EA00F}"/>
              </a:ext>
            </a:extLst>
          </p:cNvPr>
          <p:cNvSpPr txBox="1"/>
          <p:nvPr/>
        </p:nvSpPr>
        <p:spPr>
          <a:xfrm>
            <a:off x="7965858" y="3090630"/>
            <a:ext cx="228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up, above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6D2C7B9-8973-4EC4-ADAA-AB7F599F3EC3}"/>
              </a:ext>
            </a:extLst>
          </p:cNvPr>
          <p:cNvSpPr/>
          <p:nvPr/>
        </p:nvSpPr>
        <p:spPr>
          <a:xfrm flipH="1">
            <a:off x="7965859" y="2918379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C65F1DB-8B9C-450F-8B65-BD7B66622C1E}"/>
              </a:ext>
            </a:extLst>
          </p:cNvPr>
          <p:cNvSpPr/>
          <p:nvPr/>
        </p:nvSpPr>
        <p:spPr>
          <a:xfrm flipH="1">
            <a:off x="1554460" y="3896889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31A5C0-A8BE-481B-AC26-25C4570ADDD3}"/>
              </a:ext>
            </a:extLst>
          </p:cNvPr>
          <p:cNvSpPr txBox="1"/>
          <p:nvPr/>
        </p:nvSpPr>
        <p:spPr>
          <a:xfrm>
            <a:off x="1554459" y="4086094"/>
            <a:ext cx="2269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down, below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010C5E-5A0D-4D5A-A08C-A0500F593E49}"/>
              </a:ext>
            </a:extLst>
          </p:cNvPr>
          <p:cNvSpPr txBox="1"/>
          <p:nvPr/>
        </p:nvSpPr>
        <p:spPr>
          <a:xfrm>
            <a:off x="4112238" y="4086094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normally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2E014A5-FAA7-4345-AF8C-401A4B460DF9}"/>
              </a:ext>
            </a:extLst>
          </p:cNvPr>
          <p:cNvSpPr/>
          <p:nvPr/>
        </p:nvSpPr>
        <p:spPr>
          <a:xfrm flipH="1">
            <a:off x="4112239" y="3903724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4E996F-BCE5-45A8-839B-B1B783E12625}"/>
              </a:ext>
            </a:extLst>
          </p:cNvPr>
          <p:cNvSpPr txBox="1"/>
          <p:nvPr/>
        </p:nvSpPr>
        <p:spPr>
          <a:xfrm>
            <a:off x="6713510" y="4086094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art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347AD01-74CB-47AA-ACC9-7A9E1E4415D0}"/>
              </a:ext>
            </a:extLst>
          </p:cNvPr>
          <p:cNvSpPr/>
          <p:nvPr/>
        </p:nvSpPr>
        <p:spPr>
          <a:xfrm flipH="1">
            <a:off x="6670018" y="3903724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84A9CB-4AC0-4521-A69C-35B3E528079C}"/>
              </a:ext>
            </a:extLst>
          </p:cNvPr>
          <p:cNvSpPr txBox="1"/>
          <p:nvPr/>
        </p:nvSpPr>
        <p:spPr>
          <a:xfrm>
            <a:off x="9199925" y="4086094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rubbish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F4E6903-1065-414D-B4B1-2251B731CBB4}"/>
              </a:ext>
            </a:extLst>
          </p:cNvPr>
          <p:cNvSpPr/>
          <p:nvPr/>
        </p:nvSpPr>
        <p:spPr>
          <a:xfrm flipH="1">
            <a:off x="9243418" y="3896889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96408E0-7332-43F7-9DF4-3BDA0B8A578B}"/>
              </a:ext>
            </a:extLst>
          </p:cNvPr>
          <p:cNvSpPr/>
          <p:nvPr/>
        </p:nvSpPr>
        <p:spPr>
          <a:xfrm flipH="1">
            <a:off x="384816" y="4888419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21A6FF-70A8-4AE5-A0BA-96A06C446D00}"/>
              </a:ext>
            </a:extLst>
          </p:cNvPr>
          <p:cNvSpPr txBox="1"/>
          <p:nvPr/>
        </p:nvSpPr>
        <p:spPr>
          <a:xfrm>
            <a:off x="413064" y="5067747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project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26A1A0-FE65-47AD-8BD6-E5FB9698EE8C}"/>
              </a:ext>
            </a:extLst>
          </p:cNvPr>
          <p:cNvSpPr txBox="1"/>
          <p:nvPr/>
        </p:nvSpPr>
        <p:spPr>
          <a:xfrm>
            <a:off x="2886905" y="4883081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wear, wearing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34BF588-D33A-4BA1-835B-A63E6B432958}"/>
              </a:ext>
            </a:extLst>
          </p:cNvPr>
          <p:cNvSpPr/>
          <p:nvPr/>
        </p:nvSpPr>
        <p:spPr>
          <a:xfrm flipH="1">
            <a:off x="2901317" y="4883081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F211B90-26CB-4864-94B2-2756F9C7D679}"/>
              </a:ext>
            </a:extLst>
          </p:cNvPr>
          <p:cNvSpPr txBox="1"/>
          <p:nvPr/>
        </p:nvSpPr>
        <p:spPr>
          <a:xfrm>
            <a:off x="5459274" y="4883081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run, running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FCF3FEA-9E77-444B-95B0-EC801CE12E18}"/>
              </a:ext>
            </a:extLst>
          </p:cNvPr>
          <p:cNvSpPr/>
          <p:nvPr/>
        </p:nvSpPr>
        <p:spPr>
          <a:xfrm flipH="1">
            <a:off x="5425989" y="4895254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24FBA3F-537E-4A0E-8C04-EBE4024968A2}"/>
              </a:ext>
            </a:extLst>
          </p:cNvPr>
          <p:cNvSpPr txBox="1"/>
          <p:nvPr/>
        </p:nvSpPr>
        <p:spPr>
          <a:xfrm>
            <a:off x="7986841" y="4883081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buy, buying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195A529-25F0-4756-9BD9-227A15B63186}"/>
              </a:ext>
            </a:extLst>
          </p:cNvPr>
          <p:cNvSpPr/>
          <p:nvPr/>
        </p:nvSpPr>
        <p:spPr>
          <a:xfrm flipH="1">
            <a:off x="7994186" y="4888417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8C8384B-6E45-428A-B4E3-897891860DFA}"/>
              </a:ext>
            </a:extLst>
          </p:cNvPr>
          <p:cNvSpPr/>
          <p:nvPr/>
        </p:nvSpPr>
        <p:spPr>
          <a:xfrm flipH="1">
            <a:off x="1556636" y="5902968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7B623B-A78E-4D22-BEF4-D2F11F67D330}"/>
              </a:ext>
            </a:extLst>
          </p:cNvPr>
          <p:cNvSpPr txBox="1"/>
          <p:nvPr/>
        </p:nvSpPr>
        <p:spPr>
          <a:xfrm>
            <a:off x="1556636" y="6084743"/>
            <a:ext cx="226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together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057CDA3-6C14-4195-8F05-EFC90362A24B}"/>
              </a:ext>
            </a:extLst>
          </p:cNvPr>
          <p:cNvSpPr txBox="1"/>
          <p:nvPr/>
        </p:nvSpPr>
        <p:spPr>
          <a:xfrm>
            <a:off x="4057445" y="6084743"/>
            <a:ext cx="2261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late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25AB292-AA11-438F-9592-8615A986C740}"/>
              </a:ext>
            </a:extLst>
          </p:cNvPr>
          <p:cNvSpPr/>
          <p:nvPr/>
        </p:nvSpPr>
        <p:spPr>
          <a:xfrm flipH="1">
            <a:off x="4042711" y="5909803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6415882-2649-408B-AEA6-FF9D30F11C34}"/>
              </a:ext>
            </a:extLst>
          </p:cNvPr>
          <p:cNvSpPr txBox="1"/>
          <p:nvPr/>
        </p:nvSpPr>
        <p:spPr>
          <a:xfrm>
            <a:off x="6536819" y="6084743"/>
            <a:ext cx="226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street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6E59087-5E43-4F3C-8BC5-451345D64AE8}"/>
              </a:ext>
            </a:extLst>
          </p:cNvPr>
          <p:cNvSpPr/>
          <p:nvPr/>
        </p:nvSpPr>
        <p:spPr>
          <a:xfrm flipH="1">
            <a:off x="6522085" y="5909803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C3B1075-F0CF-4375-A840-A03AFECE3C68}"/>
              </a:ext>
            </a:extLst>
          </p:cNvPr>
          <p:cNvSpPr txBox="1"/>
          <p:nvPr/>
        </p:nvSpPr>
        <p:spPr>
          <a:xfrm>
            <a:off x="9016285" y="6084743"/>
            <a:ext cx="2289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on, to, at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B678153-6191-41DF-B12C-5758CEF05C72}"/>
              </a:ext>
            </a:extLst>
          </p:cNvPr>
          <p:cNvSpPr/>
          <p:nvPr/>
        </p:nvSpPr>
        <p:spPr>
          <a:xfrm flipH="1">
            <a:off x="9022894" y="5902968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BF149BD-76B4-4F60-8D2A-6C2F94E0CC8C}"/>
              </a:ext>
            </a:extLst>
          </p:cNvPr>
          <p:cNvSpPr/>
          <p:nvPr/>
        </p:nvSpPr>
        <p:spPr>
          <a:xfrm flipH="1">
            <a:off x="1454029" y="1820821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Europa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7114F59-78AF-4305-9CC0-0120B00CDD34}"/>
              </a:ext>
            </a:extLst>
          </p:cNvPr>
          <p:cNvSpPr/>
          <p:nvPr/>
        </p:nvSpPr>
        <p:spPr>
          <a:xfrm flipH="1">
            <a:off x="6474391" y="1820821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Meer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7EDD9D4-7EB4-4FD4-A9C6-3030B33CE3DB}"/>
              </a:ext>
            </a:extLst>
          </p:cNvPr>
          <p:cNvSpPr/>
          <p:nvPr/>
        </p:nvSpPr>
        <p:spPr>
          <a:xfrm flipH="1">
            <a:off x="8937805" y="1820821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die Schweiz</a:t>
            </a: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4B39F73-A0E8-4754-A0B0-88DEC45C1ACD}"/>
              </a:ext>
            </a:extLst>
          </p:cNvPr>
          <p:cNvSpPr/>
          <p:nvPr/>
        </p:nvSpPr>
        <p:spPr>
          <a:xfrm flipH="1">
            <a:off x="232936" y="2823228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See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5E00801-3AB2-4D66-A3A6-E902D591AE94}"/>
              </a:ext>
            </a:extLst>
          </p:cNvPr>
          <p:cNvSpPr/>
          <p:nvPr/>
        </p:nvSpPr>
        <p:spPr>
          <a:xfrm flipH="1">
            <a:off x="5323873" y="2823228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nach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F694C1C-5F96-46AE-BF12-0A47AF4AABEA}"/>
              </a:ext>
            </a:extLst>
          </p:cNvPr>
          <p:cNvSpPr/>
          <p:nvPr/>
        </p:nvSpPr>
        <p:spPr>
          <a:xfrm flipH="1">
            <a:off x="245533" y="4806279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Projekt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58FE41B-1499-4319-9ABC-5B7E436E6FD8}"/>
              </a:ext>
            </a:extLst>
          </p:cNvPr>
          <p:cNvSpPr/>
          <p:nvPr/>
        </p:nvSpPr>
        <p:spPr>
          <a:xfrm flipH="1">
            <a:off x="6436692" y="5800745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Straße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73B7B12-14BA-4D25-8D15-05C24E61069F}"/>
              </a:ext>
            </a:extLst>
          </p:cNvPr>
          <p:cNvSpPr/>
          <p:nvPr/>
        </p:nvSpPr>
        <p:spPr>
          <a:xfrm flipH="1">
            <a:off x="2763968" y="2823228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dort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AB72D32-64C4-4E32-BFC1-0B556CAFA4F4}"/>
              </a:ext>
            </a:extLst>
          </p:cNvPr>
          <p:cNvSpPr/>
          <p:nvPr/>
        </p:nvSpPr>
        <p:spPr>
          <a:xfrm flipH="1">
            <a:off x="6523062" y="3809884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Kunst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369A7DC-D686-4890-9D4E-BE8E9EFD3C5B}"/>
              </a:ext>
            </a:extLst>
          </p:cNvPr>
          <p:cNvSpPr/>
          <p:nvPr/>
        </p:nvSpPr>
        <p:spPr>
          <a:xfrm flipH="1">
            <a:off x="1349384" y="5800745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zusammen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A417BC8-9195-434A-93BA-C5CB220DD3A4}"/>
              </a:ext>
            </a:extLst>
          </p:cNvPr>
          <p:cNvSpPr/>
          <p:nvPr/>
        </p:nvSpPr>
        <p:spPr>
          <a:xfrm flipH="1">
            <a:off x="5336484" y="4806279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laufen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152EB1B-DBA1-4B34-8276-8C76F9D9C0C2}"/>
              </a:ext>
            </a:extLst>
          </p:cNvPr>
          <p:cNvSpPr/>
          <p:nvPr/>
        </p:nvSpPr>
        <p:spPr>
          <a:xfrm flipH="1">
            <a:off x="3989721" y="1820821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Haus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AF7DB54-8D8D-4257-9EB2-D153C9FB6E1A}"/>
              </a:ext>
            </a:extLst>
          </p:cNvPr>
          <p:cNvSpPr/>
          <p:nvPr/>
        </p:nvSpPr>
        <p:spPr>
          <a:xfrm flipH="1">
            <a:off x="1479447" y="3809884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unten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54C93B7-7CAA-4AA9-A6C3-C511CA15C9EC}"/>
              </a:ext>
            </a:extLst>
          </p:cNvPr>
          <p:cNvSpPr/>
          <p:nvPr/>
        </p:nvSpPr>
        <p:spPr>
          <a:xfrm flipH="1">
            <a:off x="3960141" y="3809884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normalerweise</a:t>
            </a:r>
            <a:endParaRPr kumimoji="0" lang="en-GB" sz="25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7577003-1943-4F62-943E-7124F4794593}"/>
              </a:ext>
            </a:extLst>
          </p:cNvPr>
          <p:cNvSpPr/>
          <p:nvPr/>
        </p:nvSpPr>
        <p:spPr>
          <a:xfrm flipH="1">
            <a:off x="7839227" y="2823228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oben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D1D0842-2A61-40FF-A92C-E33B1410F2F6}"/>
              </a:ext>
            </a:extLst>
          </p:cNvPr>
          <p:cNvSpPr/>
          <p:nvPr/>
        </p:nvSpPr>
        <p:spPr>
          <a:xfrm flipH="1">
            <a:off x="3895587" y="5800745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spät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5BCDDD3-971A-429E-90BD-455CB8A7C716}"/>
              </a:ext>
            </a:extLst>
          </p:cNvPr>
          <p:cNvSpPr/>
          <p:nvPr/>
        </p:nvSpPr>
        <p:spPr>
          <a:xfrm flipH="1">
            <a:off x="2732379" y="4806279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tragen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5BB19EF-DA86-4467-BB20-CE838E98F65D}"/>
              </a:ext>
            </a:extLst>
          </p:cNvPr>
          <p:cNvSpPr/>
          <p:nvPr/>
        </p:nvSpPr>
        <p:spPr>
          <a:xfrm flipH="1">
            <a:off x="9129084" y="3809884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</a:t>
            </a:r>
            <a:r>
              <a:rPr kumimoji="0" lang="en-GB" sz="3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Müll</a:t>
            </a: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B3BFE16-FA42-4BD9-B2DD-6D0AAF7F1FF2}"/>
              </a:ext>
            </a:extLst>
          </p:cNvPr>
          <p:cNvSpPr/>
          <p:nvPr/>
        </p:nvSpPr>
        <p:spPr>
          <a:xfrm flipH="1">
            <a:off x="7799694" y="4806279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kaufen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3F24F01-5225-45EE-9EA8-E1A6AF653891}"/>
              </a:ext>
            </a:extLst>
          </p:cNvPr>
          <p:cNvSpPr/>
          <p:nvPr/>
        </p:nvSpPr>
        <p:spPr>
          <a:xfrm flipH="1">
            <a:off x="8937805" y="5800745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</a:t>
            </a:r>
          </a:p>
        </p:txBody>
      </p:sp>
      <p:pic>
        <p:nvPicPr>
          <p:cNvPr id="82" name="Graphic 81" descr="Teacher">
            <a:extLst>
              <a:ext uri="{FF2B5EF4-FFF2-40B4-BE49-F238E27FC236}">
                <a16:creationId xmlns:a16="http://schemas.microsoft.com/office/drawing/2014/main" id="{9BA289C4-FAC3-4891-AB84-6995806A3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3496" y="307381"/>
            <a:ext cx="1043752" cy="1043752"/>
          </a:xfrm>
          <a:prstGeom prst="rect">
            <a:avLst/>
          </a:prstGeom>
        </p:spPr>
      </p:pic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20BBC5AE-C579-432E-B315-5A487C76139F}"/>
              </a:ext>
            </a:extLst>
          </p:cNvPr>
          <p:cNvSpPr/>
          <p:nvPr/>
        </p:nvSpPr>
        <p:spPr>
          <a:xfrm>
            <a:off x="4135105" y="358714"/>
            <a:ext cx="5008150" cy="501889"/>
          </a:xfrm>
          <a:prstGeom prst="wedgeRoundRectCallout">
            <a:avLst>
              <a:gd name="adj1" fmla="val -55396"/>
              <a:gd name="adj2" fmla="val 4748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Wie </a:t>
            </a:r>
            <a:r>
              <a:rPr lang="en-GB" sz="24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sagt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 man das auf </a:t>
            </a:r>
            <a:r>
              <a:rPr lang="en-GB" sz="24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Englisch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Speech Bubble: Rectangle with Corners Rounded 83">
            <a:extLst>
              <a:ext uri="{FF2B5EF4-FFF2-40B4-BE49-F238E27FC236}">
                <a16:creationId xmlns:a16="http://schemas.microsoft.com/office/drawing/2014/main" id="{BBB7D5A2-EE1B-4F7C-91B5-0C196049B3DB}"/>
              </a:ext>
            </a:extLst>
          </p:cNvPr>
          <p:cNvSpPr/>
          <p:nvPr/>
        </p:nvSpPr>
        <p:spPr>
          <a:xfrm>
            <a:off x="4096658" y="967062"/>
            <a:ext cx="5046597" cy="501889"/>
          </a:xfrm>
          <a:prstGeom prst="wedgeRoundRectCallout">
            <a:avLst>
              <a:gd name="adj1" fmla="val -55050"/>
              <a:gd name="adj2" fmla="val -43616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 das auf Deutsch?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2AB85D58-9B09-4677-8A37-0AE09D37A2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1156" y="582661"/>
            <a:ext cx="2042337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0" dur="6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9" dur="6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28" dur="6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37" dur="6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46" dur="6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55" dur="6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64" dur="6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73" dur="6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82" dur="6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91" dur="6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00" dur="6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09" dur="6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18" dur="6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27" dur="6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36" dur="6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45" dur="6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54" dur="6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63" dur="6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72" dur="6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81" dur="6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8A4414E6-1909-9834-4684-2D78D0A9E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158316"/>
              </p:ext>
            </p:extLst>
          </p:nvPr>
        </p:nvGraphicFramePr>
        <p:xfrm>
          <a:off x="378377" y="699714"/>
          <a:ext cx="11435245" cy="6029786"/>
        </p:xfrm>
        <a:graphic>
          <a:graphicData uri="http://schemas.openxmlformats.org/drawingml/2006/table">
            <a:tbl>
              <a:tblPr firstRow="1" bandRow="1"/>
              <a:tblGrid>
                <a:gridCol w="201697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3873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4011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94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einkaufen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Museum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Laden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wohin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um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zwölf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finden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fahren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Berg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Dorf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bald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Österreich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Schweiz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See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52569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liegen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draußen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Lust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wichtig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Rad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fahren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Sonne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31398F2-C5FA-B39C-7F93-3F388D426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50" y="3298062"/>
            <a:ext cx="1186070" cy="108036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778CE42-7738-BB61-C030-E5BC12A1F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3" y="1103896"/>
            <a:ext cx="1186070" cy="1186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749850-5B60-55F5-E848-761FDD05C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21" y="5417656"/>
            <a:ext cx="1162417" cy="1101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01AAAF-8B60-D3B8-3C9D-454F9F30768D}"/>
              </a:ext>
            </a:extLst>
          </p:cNvPr>
          <p:cNvSpPr txBox="1"/>
          <p:nvPr/>
        </p:nvSpPr>
        <p:spPr>
          <a:xfrm>
            <a:off x="1603871" y="591740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3B28B-7FC5-B833-4AA0-97B8AF0CBF16}"/>
              </a:ext>
            </a:extLst>
          </p:cNvPr>
          <p:cNvSpPr txBox="1"/>
          <p:nvPr/>
        </p:nvSpPr>
        <p:spPr>
          <a:xfrm>
            <a:off x="1584065" y="350509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7BCE84-1BE8-9FBB-4933-46D290FE8E7F}"/>
              </a:ext>
            </a:extLst>
          </p:cNvPr>
          <p:cNvSpPr txBox="1"/>
          <p:nvPr/>
        </p:nvSpPr>
        <p:spPr>
          <a:xfrm>
            <a:off x="1570408" y="179795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551054-4569-EEB8-C5F9-881506425B7C}"/>
              </a:ext>
            </a:extLst>
          </p:cNvPr>
          <p:cNvSpPr txBox="1"/>
          <p:nvPr/>
        </p:nvSpPr>
        <p:spPr>
          <a:xfrm>
            <a:off x="2392146" y="625853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important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966E05-33C2-4181-BAED-46B6AC042481}"/>
              </a:ext>
            </a:extLst>
          </p:cNvPr>
          <p:cNvSpPr txBox="1"/>
          <p:nvPr/>
        </p:nvSpPr>
        <p:spPr>
          <a:xfrm>
            <a:off x="5649908" y="625853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cycling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66AE2-27B1-3E48-7B86-5012CBF6518D}"/>
              </a:ext>
            </a:extLst>
          </p:cNvPr>
          <p:cNvSpPr txBox="1"/>
          <p:nvPr/>
        </p:nvSpPr>
        <p:spPr>
          <a:xfrm>
            <a:off x="8688119" y="625853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591A57-B85F-FD6A-C2E5-CB6474407327}"/>
              </a:ext>
            </a:extLst>
          </p:cNvPr>
          <p:cNvSpPr txBox="1"/>
          <p:nvPr/>
        </p:nvSpPr>
        <p:spPr>
          <a:xfrm>
            <a:off x="2392146" y="53985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lie, lying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46CA23-A814-5E00-CE15-396B370B8AC2}"/>
              </a:ext>
            </a:extLst>
          </p:cNvPr>
          <p:cNvSpPr txBox="1"/>
          <p:nvPr/>
        </p:nvSpPr>
        <p:spPr>
          <a:xfrm>
            <a:off x="5649908" y="4529997"/>
            <a:ext cx="2742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Switzerland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F2471D-65EA-A2E9-0734-854E00A9C416}"/>
              </a:ext>
            </a:extLst>
          </p:cNvPr>
          <p:cNvSpPr txBox="1"/>
          <p:nvPr/>
        </p:nvSpPr>
        <p:spPr>
          <a:xfrm>
            <a:off x="8688119" y="4529997"/>
            <a:ext cx="3075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lake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440D31-29A1-1FFE-4E35-EDB5AB5CD22C}"/>
              </a:ext>
            </a:extLst>
          </p:cNvPr>
          <p:cNvSpPr txBox="1"/>
          <p:nvPr/>
        </p:nvSpPr>
        <p:spPr>
          <a:xfrm>
            <a:off x="2392146" y="3676019"/>
            <a:ext cx="319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BD357C-7892-20DA-2FCE-80FC55C1E498}"/>
              </a:ext>
            </a:extLst>
          </p:cNvPr>
          <p:cNvSpPr txBox="1"/>
          <p:nvPr/>
        </p:nvSpPr>
        <p:spPr>
          <a:xfrm>
            <a:off x="5649908" y="3676019"/>
            <a:ext cx="3385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village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3C436A-111E-BAA3-5E59-FB1C92E2B862}"/>
              </a:ext>
            </a:extLst>
          </p:cNvPr>
          <p:cNvSpPr txBox="1"/>
          <p:nvPr/>
        </p:nvSpPr>
        <p:spPr>
          <a:xfrm>
            <a:off x="8688119" y="3722186"/>
            <a:ext cx="313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E22867-AC97-9D0C-A847-90607DF294F2}"/>
              </a:ext>
            </a:extLst>
          </p:cNvPr>
          <p:cNvSpPr txBox="1"/>
          <p:nvPr/>
        </p:nvSpPr>
        <p:spPr>
          <a:xfrm>
            <a:off x="2392146" y="2818177"/>
            <a:ext cx="3385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go (transport)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476CE7-323C-1F6E-47B7-A6FC1A25F881}"/>
              </a:ext>
            </a:extLst>
          </p:cNvPr>
          <p:cNvSpPr txBox="1"/>
          <p:nvPr/>
        </p:nvSpPr>
        <p:spPr>
          <a:xfrm>
            <a:off x="5649908" y="2818177"/>
            <a:ext cx="2791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(to) home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459C09-D865-88B2-8235-606CB1563437}"/>
              </a:ext>
            </a:extLst>
          </p:cNvPr>
          <p:cNvSpPr txBox="1"/>
          <p:nvPr/>
        </p:nvSpPr>
        <p:spPr>
          <a:xfrm>
            <a:off x="8688119" y="2818177"/>
            <a:ext cx="3523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hill, mountain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0427F4-58E8-69B8-A137-3FD52304BE99}"/>
              </a:ext>
            </a:extLst>
          </p:cNvPr>
          <p:cNvSpPr txBox="1"/>
          <p:nvPr/>
        </p:nvSpPr>
        <p:spPr>
          <a:xfrm>
            <a:off x="2392146" y="1951212"/>
            <a:ext cx="2359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where (to)?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6905AE-5DD9-335A-C010-00CC698D43D1}"/>
              </a:ext>
            </a:extLst>
          </p:cNvPr>
          <p:cNvSpPr txBox="1"/>
          <p:nvPr/>
        </p:nvSpPr>
        <p:spPr>
          <a:xfrm>
            <a:off x="5649908" y="1951212"/>
            <a:ext cx="3032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at twelve o’clock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E41BDE-52C3-D3EC-3644-62C91763895C}"/>
              </a:ext>
            </a:extLst>
          </p:cNvPr>
          <p:cNvSpPr txBox="1"/>
          <p:nvPr/>
        </p:nvSpPr>
        <p:spPr>
          <a:xfrm>
            <a:off x="8688119" y="1951212"/>
            <a:ext cx="2359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find, finding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CC0091-00E1-DABA-A03D-78FFE4DE2CFE}"/>
              </a:ext>
            </a:extLst>
          </p:cNvPr>
          <p:cNvSpPr txBox="1"/>
          <p:nvPr/>
        </p:nvSpPr>
        <p:spPr>
          <a:xfrm>
            <a:off x="2392146" y="1081925"/>
            <a:ext cx="323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shop, shopping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38371E-E73D-4527-2544-D855B7B9D358}"/>
              </a:ext>
            </a:extLst>
          </p:cNvPr>
          <p:cNvSpPr txBox="1"/>
          <p:nvPr/>
        </p:nvSpPr>
        <p:spPr>
          <a:xfrm>
            <a:off x="5649908" y="1081925"/>
            <a:ext cx="2742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museum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8A6234-DE14-6297-20C2-889B054BE2B0}"/>
              </a:ext>
            </a:extLst>
          </p:cNvPr>
          <p:cNvSpPr txBox="1"/>
          <p:nvPr/>
        </p:nvSpPr>
        <p:spPr>
          <a:xfrm>
            <a:off x="8688119" y="108192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shop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324C0D-AAC1-33AC-49EF-46F61F4A827B}"/>
              </a:ext>
            </a:extLst>
          </p:cNvPr>
          <p:cNvSpPr txBox="1"/>
          <p:nvPr/>
        </p:nvSpPr>
        <p:spPr>
          <a:xfrm>
            <a:off x="5649908" y="5404721"/>
            <a:ext cx="3075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outside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4B3829-7AD0-D7BC-4B32-7DBB084A6FD1}"/>
              </a:ext>
            </a:extLst>
          </p:cNvPr>
          <p:cNvSpPr txBox="1"/>
          <p:nvPr/>
        </p:nvSpPr>
        <p:spPr>
          <a:xfrm>
            <a:off x="8688119" y="5404721"/>
            <a:ext cx="3895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feel like (doing </a:t>
            </a:r>
            <a:r>
              <a:rPr lang="en-GB" sz="23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sth</a:t>
            </a:r>
            <a:r>
              <a:rPr lang="en-GB" sz="2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B008A0-16F9-CAB5-A8FF-1AE15CBC90E6}"/>
              </a:ext>
            </a:extLst>
          </p:cNvPr>
          <p:cNvSpPr txBox="1"/>
          <p:nvPr/>
        </p:nvSpPr>
        <p:spPr>
          <a:xfrm>
            <a:off x="2392146" y="4529997"/>
            <a:ext cx="3251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Austria</a:t>
            </a: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9098" y="140246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919671" y="132135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29DB85C9-C0F8-42AA-3710-147AEEF750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674290"/>
              </p:ext>
            </p:extLst>
          </p:nvPr>
        </p:nvGraphicFramePr>
        <p:xfrm>
          <a:off x="373241" y="634787"/>
          <a:ext cx="11435245" cy="6029786"/>
        </p:xfrm>
        <a:graphic>
          <a:graphicData uri="http://schemas.openxmlformats.org/drawingml/2006/table">
            <a:tbl>
              <a:tblPr firstRow="1" bandRow="1"/>
              <a:tblGrid>
                <a:gridCol w="201697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3873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4011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94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shop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at twelve o’clock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find, finding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museum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shop, shopping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where (to)?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village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Austria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lake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(to) home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Switzerland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go (transport)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hill, mountain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soon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52569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cycling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1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feel like (doing </a:t>
                      </a:r>
                      <a:r>
                        <a:rPr lang="en-GB" sz="21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sth</a:t>
                      </a:r>
                      <a:r>
                        <a:rPr lang="en-GB" sz="21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lie, lying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sun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outside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F3EA60B-DA72-1528-C176-DF3410358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14" y="3233135"/>
            <a:ext cx="1186070" cy="108036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37C3D48-CA00-5829-8F92-1AB90F46B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7" y="1038969"/>
            <a:ext cx="1186070" cy="1186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1C6957-7E6A-2B14-2897-28FE64B42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85" y="5352729"/>
            <a:ext cx="1162417" cy="1101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4F154F-1591-4FF5-1E47-BED7244F32FC}"/>
              </a:ext>
            </a:extLst>
          </p:cNvPr>
          <p:cNvSpPr txBox="1"/>
          <p:nvPr/>
        </p:nvSpPr>
        <p:spPr>
          <a:xfrm>
            <a:off x="1598735" y="585247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AFF536-00F3-7874-9DDA-F8DEA1386E09}"/>
              </a:ext>
            </a:extLst>
          </p:cNvPr>
          <p:cNvSpPr txBox="1"/>
          <p:nvPr/>
        </p:nvSpPr>
        <p:spPr>
          <a:xfrm>
            <a:off x="1578929" y="344016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A9A812-84BB-8C3B-4EC6-6CBB94E8D125}"/>
              </a:ext>
            </a:extLst>
          </p:cNvPr>
          <p:cNvSpPr txBox="1"/>
          <p:nvPr/>
        </p:nvSpPr>
        <p:spPr>
          <a:xfrm>
            <a:off x="1565272" y="17330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A9ADC0-57F3-78B6-1FFF-542E0FDAF9AA}"/>
              </a:ext>
            </a:extLst>
          </p:cNvPr>
          <p:cNvSpPr txBox="1"/>
          <p:nvPr/>
        </p:nvSpPr>
        <p:spPr>
          <a:xfrm>
            <a:off x="2387010" y="619360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liegen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5E9840-3D2B-FB16-4881-0F29B0EA264D}"/>
              </a:ext>
            </a:extLst>
          </p:cNvPr>
          <p:cNvSpPr txBox="1"/>
          <p:nvPr/>
        </p:nvSpPr>
        <p:spPr>
          <a:xfrm>
            <a:off x="5644772" y="6193603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Sonne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FC1196-DC7F-7EC9-91A4-337D0872F3F3}"/>
              </a:ext>
            </a:extLst>
          </p:cNvPr>
          <p:cNvSpPr txBox="1"/>
          <p:nvPr/>
        </p:nvSpPr>
        <p:spPr>
          <a:xfrm>
            <a:off x="8682983" y="619360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draußen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E11D4F-A91F-2F4D-3BF7-82E35ECAD366}"/>
              </a:ext>
            </a:extLst>
          </p:cNvPr>
          <p:cNvSpPr txBox="1"/>
          <p:nvPr/>
        </p:nvSpPr>
        <p:spPr>
          <a:xfrm>
            <a:off x="2387010" y="533365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Rad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fahren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40C36E-D40B-1F8B-61B7-2A73EC97BE89}"/>
              </a:ext>
            </a:extLst>
          </p:cNvPr>
          <p:cNvSpPr txBox="1"/>
          <p:nvPr/>
        </p:nvSpPr>
        <p:spPr>
          <a:xfrm>
            <a:off x="5644772" y="4465070"/>
            <a:ext cx="2742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Berg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A8CF7D-8FD4-99CD-42C6-73DDD1E4B5F9}"/>
              </a:ext>
            </a:extLst>
          </p:cNvPr>
          <p:cNvSpPr txBox="1"/>
          <p:nvPr/>
        </p:nvSpPr>
        <p:spPr>
          <a:xfrm>
            <a:off x="8682983" y="4465070"/>
            <a:ext cx="3075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bald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3E46EF-A468-8B94-40DE-31D5DA425351}"/>
              </a:ext>
            </a:extLst>
          </p:cNvPr>
          <p:cNvSpPr txBox="1"/>
          <p:nvPr/>
        </p:nvSpPr>
        <p:spPr>
          <a:xfrm>
            <a:off x="2387010" y="3611092"/>
            <a:ext cx="319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97AC12-FBFB-84D0-97AE-E5085E6C88EE}"/>
              </a:ext>
            </a:extLst>
          </p:cNvPr>
          <p:cNvSpPr txBox="1"/>
          <p:nvPr/>
        </p:nvSpPr>
        <p:spPr>
          <a:xfrm>
            <a:off x="5644772" y="3611092"/>
            <a:ext cx="3385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DAE1E1-C0A4-4A6E-A7D6-23D616893D58}"/>
              </a:ext>
            </a:extLst>
          </p:cNvPr>
          <p:cNvSpPr txBox="1"/>
          <p:nvPr/>
        </p:nvSpPr>
        <p:spPr>
          <a:xfrm>
            <a:off x="8682983" y="3657259"/>
            <a:ext cx="313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Schweiz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7B39B8-F01D-D7F6-EB3C-908A7C9548B3}"/>
              </a:ext>
            </a:extLst>
          </p:cNvPr>
          <p:cNvSpPr txBox="1"/>
          <p:nvPr/>
        </p:nvSpPr>
        <p:spPr>
          <a:xfrm>
            <a:off x="2387010" y="2753250"/>
            <a:ext cx="3385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Dorf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148637-66A5-54CA-290B-AB31F86F463D}"/>
              </a:ext>
            </a:extLst>
          </p:cNvPr>
          <p:cNvSpPr txBox="1"/>
          <p:nvPr/>
        </p:nvSpPr>
        <p:spPr>
          <a:xfrm>
            <a:off x="5644772" y="2753250"/>
            <a:ext cx="2791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Österreich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E5FE1A-65DE-FF90-4D2A-4A5CC677D43C}"/>
              </a:ext>
            </a:extLst>
          </p:cNvPr>
          <p:cNvSpPr txBox="1"/>
          <p:nvPr/>
        </p:nvSpPr>
        <p:spPr>
          <a:xfrm>
            <a:off x="8682983" y="2753250"/>
            <a:ext cx="3523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See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C7C552-2864-6758-C82D-12AD0CCC8379}"/>
              </a:ext>
            </a:extLst>
          </p:cNvPr>
          <p:cNvSpPr txBox="1"/>
          <p:nvPr/>
        </p:nvSpPr>
        <p:spPr>
          <a:xfrm>
            <a:off x="2387010" y="1886285"/>
            <a:ext cx="2119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Museum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8DD6C0-7EFE-F7C8-5918-F34B60044634}"/>
              </a:ext>
            </a:extLst>
          </p:cNvPr>
          <p:cNvSpPr txBox="1"/>
          <p:nvPr/>
        </p:nvSpPr>
        <p:spPr>
          <a:xfrm>
            <a:off x="5644772" y="18862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einkaufen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1645C1-D382-76C9-98B4-1AAFD5485C79}"/>
              </a:ext>
            </a:extLst>
          </p:cNvPr>
          <p:cNvSpPr txBox="1"/>
          <p:nvPr/>
        </p:nvSpPr>
        <p:spPr>
          <a:xfrm>
            <a:off x="8682983" y="18862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wohin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7A661B-08D0-6868-EB3E-FAE2D42D14F9}"/>
              </a:ext>
            </a:extLst>
          </p:cNvPr>
          <p:cNvSpPr txBox="1"/>
          <p:nvPr/>
        </p:nvSpPr>
        <p:spPr>
          <a:xfrm>
            <a:off x="2387010" y="1016998"/>
            <a:ext cx="323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Laden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BD5271-0BEF-3287-BC3E-E9EF7D586F06}"/>
              </a:ext>
            </a:extLst>
          </p:cNvPr>
          <p:cNvSpPr txBox="1"/>
          <p:nvPr/>
        </p:nvSpPr>
        <p:spPr>
          <a:xfrm>
            <a:off x="5644772" y="1016998"/>
            <a:ext cx="2268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um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zwölf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159E38-EE05-0BCA-32C9-06965788C79A}"/>
              </a:ext>
            </a:extLst>
          </p:cNvPr>
          <p:cNvSpPr txBox="1"/>
          <p:nvPr/>
        </p:nvSpPr>
        <p:spPr>
          <a:xfrm>
            <a:off x="8682983" y="101699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finden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32D368-C18B-C03F-B7D7-BE1A4B13CEBF}"/>
              </a:ext>
            </a:extLst>
          </p:cNvPr>
          <p:cNvSpPr txBox="1"/>
          <p:nvPr/>
        </p:nvSpPr>
        <p:spPr>
          <a:xfrm>
            <a:off x="5644772" y="5325939"/>
            <a:ext cx="3075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Lust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haben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BB5531-CC07-AEA8-8AB0-DAEFEDB2FF7C}"/>
              </a:ext>
            </a:extLst>
          </p:cNvPr>
          <p:cNvSpPr txBox="1"/>
          <p:nvPr/>
        </p:nvSpPr>
        <p:spPr>
          <a:xfrm>
            <a:off x="8682983" y="5325939"/>
            <a:ext cx="3895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wichtig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20B3E2-6DAF-B80A-7275-02A71AEE07FB}"/>
              </a:ext>
            </a:extLst>
          </p:cNvPr>
          <p:cNvSpPr txBox="1"/>
          <p:nvPr/>
        </p:nvSpPr>
        <p:spPr>
          <a:xfrm>
            <a:off x="2387010" y="4465070"/>
            <a:ext cx="3251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fahren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73834" y="130177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935656" y="103748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643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[1/6]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813356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2165367"/>
            <a:ext cx="4812449" cy="1765142"/>
          </a:xfrm>
          <a:prstGeom prst="wedgeEllipseCallout">
            <a:avLst>
              <a:gd name="adj1" fmla="val -53652"/>
              <a:gd name="adj2" fmla="val 38653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Hast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du Lust, ins Museum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zu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gehen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?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782779" y="4110620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123170" y="1548064"/>
            <a:ext cx="7399847" cy="523220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Do you feel like going (in)to the museum?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447140" y="4110620"/>
            <a:ext cx="2032287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447140" y="5161028"/>
            <a:ext cx="2032287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Museum</a:t>
            </a:r>
            <a:b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780206" y="5161028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07168" y="5161028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12314" y="4110620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können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11062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Lust,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241849" y="5161028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Graphic 4" descr="Dinosaur Head Skeleton with solid fill">
            <a:extLst>
              <a:ext uri="{FF2B5EF4-FFF2-40B4-BE49-F238E27FC236}">
                <a16:creationId xmlns:a16="http://schemas.microsoft.com/office/drawing/2014/main" id="{5310CF2F-78A5-F0EB-1CAE-678C2CC1A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48260" y="2083316"/>
            <a:ext cx="2027304" cy="2027304"/>
          </a:xfrm>
          <a:prstGeom prst="rect">
            <a:avLst/>
          </a:prstGeom>
        </p:spPr>
      </p:pic>
      <p:pic>
        <p:nvPicPr>
          <p:cNvPr id="1026" name="Picture 2" descr="A blue and white sign with text&#10;&#10;Description automatically generated">
            <a:extLst>
              <a:ext uri="{FF2B5EF4-FFF2-40B4-BE49-F238E27FC236}">
                <a16:creationId xmlns:a16="http://schemas.microsoft.com/office/drawing/2014/main" id="{3FAFF56D-7831-26DF-8BFF-041F842F2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77" y="2333029"/>
            <a:ext cx="1522107" cy="156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1E44980-2E15-44E8-B760-6A641DB1C3DF}"/>
              </a:ext>
            </a:extLst>
          </p:cNvPr>
          <p:cNvGrpSpPr/>
          <p:nvPr/>
        </p:nvGrpSpPr>
        <p:grpSpPr>
          <a:xfrm>
            <a:off x="6384604" y="199708"/>
            <a:ext cx="4196847" cy="1124902"/>
            <a:chOff x="6384604" y="199708"/>
            <a:chExt cx="4196847" cy="1124902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67653FC1-8EB5-4253-BE06-8CAA35F5D929}"/>
                </a:ext>
              </a:extLst>
            </p:cNvPr>
            <p:cNvSpPr/>
            <p:nvPr/>
          </p:nvSpPr>
          <p:spPr>
            <a:xfrm>
              <a:off x="6384604" y="199708"/>
              <a:ext cx="4196847" cy="1124902"/>
            </a:xfrm>
            <a:prstGeom prst="wedgeRoundRectCallou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FC32208-2DCE-4C97-9331-5DB78BD42E54}"/>
                </a:ext>
              </a:extLst>
            </p:cNvPr>
            <p:cNvSpPr txBox="1"/>
            <p:nvPr/>
          </p:nvSpPr>
          <p:spPr>
            <a:xfrm>
              <a:off x="6418033" y="207075"/>
              <a:ext cx="408737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⚠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Note that you need to change the form of some words – e.g.,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haben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Wingdings" panose="05000000000000000000" pitchFamily="2" charset="2"/>
                </a:rPr>
                <a:t> hast, in  ins.</a:t>
              </a:r>
              <a:endParaRPr lang="en-GB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[2/6]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813356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25181" y="1940891"/>
            <a:ext cx="4812449" cy="1891336"/>
          </a:xfrm>
          <a:prstGeom prst="wedgeEllipseCallout">
            <a:avLst>
              <a:gd name="adj1" fmla="val -57394"/>
              <a:gd name="adj2" fmla="val 39543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Du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musst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deine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Schulsachen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holen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777632" y="4082911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möchten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123171" y="1548064"/>
            <a:ext cx="6734830" cy="523220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have to fetch your school things.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545524" y="4082911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nehmen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545524" y="5160688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holen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780206" y="5160688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müssen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07168" y="5160688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Schulsachen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(pl)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09740" y="4082911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082911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241849" y="5160688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bringen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A cartoon of a bee carrying buckets&#10;&#10;Description automatically generated">
            <a:extLst>
              <a:ext uri="{FF2B5EF4-FFF2-40B4-BE49-F238E27FC236}">
                <a16:creationId xmlns:a16="http://schemas.microsoft.com/office/drawing/2014/main" id="{D943845C-6978-4E96-9D03-DC8BFE493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171" y="2324748"/>
            <a:ext cx="1375140" cy="134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white backpack with school supplies&#10;&#10;Description automatically generated">
            <a:extLst>
              <a:ext uri="{FF2B5EF4-FFF2-40B4-BE49-F238E27FC236}">
                <a16:creationId xmlns:a16="http://schemas.microsoft.com/office/drawing/2014/main" id="{79DC8F35-39B8-9091-05A5-E3965A22F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20" y="2081811"/>
            <a:ext cx="1344265" cy="175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0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2580</TotalTime>
  <Words>2626</Words>
  <Application>Microsoft Office PowerPoint</Application>
  <PresentationFormat>Widescreen</PresentationFormat>
  <Paragraphs>504</Paragraphs>
  <Slides>16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16</vt:i4>
      </vt:variant>
    </vt:vector>
  </HeadingPairs>
  <TitlesOfParts>
    <vt:vector size="25" baseType="lpstr">
      <vt:lpstr>Arial</vt:lpstr>
      <vt:lpstr>Calibri</vt:lpstr>
      <vt:lpstr>Century Gothic</vt:lpstr>
      <vt:lpstr>Modern Love</vt:lpstr>
      <vt:lpstr>Segoe Print</vt:lpstr>
      <vt:lpstr>Symbol</vt:lpstr>
      <vt:lpstr>Wingdings</vt:lpstr>
      <vt:lpstr>1_Office Theme</vt:lpstr>
      <vt:lpstr>2_Office Theme</vt:lpstr>
      <vt:lpstr>Interacting </vt:lpstr>
      <vt:lpstr>aussprechen</vt:lpstr>
      <vt:lpstr>hören</vt:lpstr>
      <vt:lpstr>Follow up 2</vt:lpstr>
      <vt:lpstr>Follow up 3</vt:lpstr>
      <vt:lpstr>Follow up 4: </vt:lpstr>
      <vt:lpstr>Follow up 4: </vt:lpstr>
      <vt:lpstr>Follow up 5  [1/6]</vt:lpstr>
      <vt:lpstr>Follow up 5  [2/6]</vt:lpstr>
      <vt:lpstr>Follow up 5  [3/6]</vt:lpstr>
      <vt:lpstr>Follow up 5  [4/6]</vt:lpstr>
      <vt:lpstr>Follow up 5  [5/6]</vt:lpstr>
      <vt:lpstr>Follow up 5  [6/6]</vt:lpstr>
      <vt:lpstr>Tschüss!</vt:lpstr>
      <vt:lpstr>Follow up 4: </vt:lpstr>
      <vt:lpstr>Follow up 4: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73</cp:revision>
  <dcterms:created xsi:type="dcterms:W3CDTF">2021-06-12T06:20:35Z</dcterms:created>
  <dcterms:modified xsi:type="dcterms:W3CDTF">2024-03-08T18:59:01Z</dcterms:modified>
</cp:coreProperties>
</file>