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4"/>
  </p:notesMasterIdLst>
  <p:sldIdLst>
    <p:sldId id="1013" r:id="rId2"/>
    <p:sldId id="926" r:id="rId3"/>
    <p:sldId id="927" r:id="rId4"/>
    <p:sldId id="965" r:id="rId5"/>
    <p:sldId id="991" r:id="rId6"/>
    <p:sldId id="1010" r:id="rId7"/>
    <p:sldId id="1011" r:id="rId8"/>
    <p:sldId id="1012" r:id="rId9"/>
    <p:sldId id="968" r:id="rId10"/>
    <p:sldId id="296" r:id="rId11"/>
    <p:sldId id="970" r:id="rId12"/>
    <p:sldId id="995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E94AF"/>
    <a:srgbClr val="EA5F00"/>
    <a:srgbClr val="FFFFFF"/>
    <a:srgbClr val="29C1FA"/>
    <a:srgbClr val="0070C0"/>
    <a:srgbClr val="FFFFCC"/>
    <a:srgbClr val="FFD10D"/>
    <a:srgbClr val="EFF9FB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629" autoAdjust="0"/>
    <p:restoredTop sz="64277" autoAdjust="0"/>
  </p:normalViewPr>
  <p:slideViewPr>
    <p:cSldViewPr snapToGrid="0">
      <p:cViewPr varScale="1">
        <p:scale>
          <a:sx n="65" d="100"/>
          <a:sy n="65" d="100"/>
        </p:scale>
        <p:origin x="904" y="5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85" d="100"/>
        <a:sy n="85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asmin Silver" userId="S::bv929433@reading.ac.uk::2d507aff-3db3-468e-9a53-e6204b33d4b5" providerId="AD" clId="Web-{F0E6A97D-38A1-6FDC-6CDD-F19D320B8BA4}"/>
    <pc:docChg chg="modSld">
      <pc:chgData name="Jasmin Silver" userId="S::bv929433@reading.ac.uk::2d507aff-3db3-468e-9a53-e6204b33d4b5" providerId="AD" clId="Web-{F0E6A97D-38A1-6FDC-6CDD-F19D320B8BA4}" dt="2024-01-11T19:23:29.158" v="4" actId="20577"/>
      <pc:docMkLst>
        <pc:docMk/>
      </pc:docMkLst>
      <pc:sldChg chg="modSp">
        <pc:chgData name="Jasmin Silver" userId="S::bv929433@reading.ac.uk::2d507aff-3db3-468e-9a53-e6204b33d4b5" providerId="AD" clId="Web-{F0E6A97D-38A1-6FDC-6CDD-F19D320B8BA4}" dt="2024-01-11T19:23:29.158" v="4" actId="20577"/>
        <pc:sldMkLst>
          <pc:docMk/>
          <pc:sldMk cId="966855945" sldId="968"/>
        </pc:sldMkLst>
        <pc:spChg chg="mod">
          <ac:chgData name="Jasmin Silver" userId="S::bv929433@reading.ac.uk::2d507aff-3db3-468e-9a53-e6204b33d4b5" providerId="AD" clId="Web-{F0E6A97D-38A1-6FDC-6CDD-F19D320B8BA4}" dt="2024-01-11T19:23:29.158" v="4" actId="20577"/>
          <ac:spMkLst>
            <pc:docMk/>
            <pc:sldMk cId="966855945" sldId="968"/>
            <ac:spMk id="7" creationId="{96484A9F-7E05-CC94-01E1-368FBB7B769B}"/>
          </ac:spMkLst>
        </pc:spChg>
      </pc:sldChg>
    </pc:docChg>
  </pc:docChgLst>
  <pc:docChgLst>
    <pc:chgData name="Charlotte Moss" userId="17b589c9-cb67-41ed-a894-f82ca12b573d" providerId="ADAL" clId="{11CCF1C1-9932-4B89-8156-21E31FD6D94B}"/>
    <pc:docChg chg="modSld">
      <pc:chgData name="Charlotte Moss" userId="17b589c9-cb67-41ed-a894-f82ca12b573d" providerId="ADAL" clId="{11CCF1C1-9932-4B89-8156-21E31FD6D94B}" dt="2024-03-11T10:41:38.526" v="0" actId="20577"/>
      <pc:docMkLst>
        <pc:docMk/>
      </pc:docMkLst>
      <pc:sldChg chg="modNotesTx">
        <pc:chgData name="Charlotte Moss" userId="17b589c9-cb67-41ed-a894-f82ca12b573d" providerId="ADAL" clId="{11CCF1C1-9932-4B89-8156-21E31FD6D94B}" dt="2024-03-11T10:41:38.526" v="0" actId="20577"/>
        <pc:sldMkLst>
          <pc:docMk/>
          <pc:sldMk cId="642938911" sldId="965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A2C99A-C469-487C-B7F3-BEA3E06E0D84}" type="datetimeFigureOut">
              <a:rPr lang="en-GB" smtClean="0"/>
              <a:t>11/03/2024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88A7DB-3951-47CF-8E53-B42241E8667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73592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5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Artwork by Steve Clarke. Pronoun pictures from NCELP (www.ncelp.org). All additional pictures selected from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Pixabay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and are available under a Creative Commons license, no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attribution required.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Phonics:  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</a:t>
            </a:r>
            <a:r>
              <a:rPr lang="en-GB" sz="1200" b="0" i="0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th</a:t>
            </a:r>
            <a:r>
              <a:rPr lang="en-GB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] </a:t>
            </a:r>
            <a:r>
              <a:rPr lang="en-GB" sz="1200" b="0" i="0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Theater</a:t>
            </a:r>
            <a:r>
              <a:rPr lang="en-GB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[1086] </a:t>
            </a:r>
            <a:r>
              <a:rPr lang="en-GB" sz="1200" b="0" i="0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Bibliothek</a:t>
            </a:r>
            <a:r>
              <a:rPr lang="en-GB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[2366] </a:t>
            </a:r>
            <a:r>
              <a:rPr lang="en-GB" sz="1200" b="0" i="0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Mathematik</a:t>
            </a:r>
            <a:r>
              <a:rPr lang="en-GB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[1636] </a:t>
            </a:r>
          </a:p>
          <a:p>
            <a:pPr marL="216000" indent="-216000">
              <a:lnSpc>
                <a:spcPct val="100000"/>
              </a:lnSpc>
            </a:pPr>
            <a:endParaRPr lang="en-GB" sz="1200" b="1" i="0" strike="noStrike" spc="-1" dirty="0">
              <a:solidFill>
                <a:srgbClr val="002060"/>
              </a:solidFill>
              <a:latin typeface="Century Gothic"/>
              <a:ea typeface="Century Gothic"/>
            </a:endParaRPr>
          </a:p>
          <a:p>
            <a:pPr marL="216000" indent="-216000">
              <a:lnSpc>
                <a:spcPct val="100000"/>
              </a:lnSpc>
            </a:pPr>
            <a:r>
              <a:rPr lang="it-IT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Vocabulary</a:t>
            </a:r>
            <a:r>
              <a:rPr lang="it-IT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: </a:t>
            </a:r>
            <a:r>
              <a:rPr lang="de-DE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liegen</a:t>
            </a:r>
            <a:r>
              <a:rPr lang="de-DE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</a:t>
            </a:r>
            <a:r>
              <a:rPr lang="de-DE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[107]</a:t>
            </a:r>
            <a:r>
              <a:rPr lang="de-DE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Lust haben </a:t>
            </a:r>
            <a:r>
              <a:rPr lang="de-DE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</a:t>
            </a:r>
            <a:r>
              <a:rPr lang="de-DE" sz="1200" b="0" i="0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n</a:t>
            </a:r>
            <a:r>
              <a:rPr lang="de-DE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/a] Rad fahren [</a:t>
            </a:r>
            <a:r>
              <a:rPr lang="de-DE" sz="1200" b="0" i="0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n</a:t>
            </a:r>
            <a:r>
              <a:rPr lang="de-DE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/a] </a:t>
            </a:r>
            <a:r>
              <a:rPr lang="de-DE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Sonne </a:t>
            </a:r>
            <a:r>
              <a:rPr lang="de-DE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[864] </a:t>
            </a:r>
            <a:r>
              <a:rPr lang="de-DE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wichtig </a:t>
            </a:r>
            <a:r>
              <a:rPr lang="de-DE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[144] </a:t>
            </a:r>
            <a:r>
              <a:rPr lang="de-DE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draußen </a:t>
            </a:r>
            <a:r>
              <a:rPr lang="de-DE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[884]</a:t>
            </a:r>
          </a:p>
          <a:p>
            <a:pPr marL="216000" indent="-216000">
              <a:lnSpc>
                <a:spcPct val="100000"/>
              </a:lnSpc>
            </a:pPr>
            <a:r>
              <a:rPr lang="de-DE" sz="1200" b="1" i="0" strike="noStrike" spc="-1" dirty="0" err="1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Revisit</a:t>
            </a:r>
            <a:r>
              <a:rPr lang="de-DE" sz="1200" b="1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 1: </a:t>
            </a:r>
            <a:r>
              <a:rPr lang="en-GB" sz="18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fahren</a:t>
            </a:r>
            <a:r>
              <a:rPr lang="en-GB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[215] Berg [934] Dorf [959] Europa [294] Haus [147]  Meer [854] </a:t>
            </a:r>
            <a:r>
              <a:rPr lang="en-GB" sz="18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Österreich</a:t>
            </a:r>
            <a:r>
              <a:rPr lang="en-GB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[707] Schweiz [763] See [1317] </a:t>
            </a:r>
            <a:r>
              <a:rPr lang="en-GB" sz="18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dort</a:t>
            </a:r>
            <a:r>
              <a:rPr lang="en-GB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[139] bald [503] </a:t>
            </a:r>
            <a:r>
              <a:rPr lang="en-GB" sz="18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nach</a:t>
            </a:r>
            <a:r>
              <a:rPr lang="en-GB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[34] </a:t>
            </a:r>
            <a:r>
              <a:rPr lang="en-GB" sz="18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zu</a:t>
            </a:r>
            <a:r>
              <a:rPr lang="en-GB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[21] </a:t>
            </a:r>
            <a:r>
              <a:rPr lang="en-GB" sz="18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nach</a:t>
            </a:r>
            <a:r>
              <a:rPr lang="en-GB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n-GB" sz="18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Hause</a:t>
            </a:r>
            <a:r>
              <a:rPr lang="en-GB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[n/a]</a:t>
            </a:r>
            <a:r>
              <a:rPr lang="en-GB" dirty="0"/>
              <a:t> </a:t>
            </a:r>
            <a:endParaRPr lang="de-DE" sz="1200" b="1" i="0" strike="noStrike" spc="-1" dirty="0">
              <a:solidFill>
                <a:srgbClr val="002060"/>
              </a:solidFill>
              <a:effectLst/>
              <a:latin typeface="Century Gothic"/>
              <a:ea typeface="+mn-ea"/>
              <a:cs typeface="+mn-cs"/>
            </a:endParaRPr>
          </a:p>
          <a:p>
            <a:pPr marL="216000" indent="-216000">
              <a:lnSpc>
                <a:spcPct val="100000"/>
              </a:lnSpc>
            </a:pPr>
            <a:r>
              <a:rPr lang="de-DE" sz="1200" b="1" i="0" strike="noStrike" spc="-1" dirty="0" err="1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Revisit</a:t>
            </a:r>
            <a:r>
              <a:rPr lang="de-DE" sz="1200" b="1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 2: </a:t>
            </a:r>
            <a:r>
              <a:rPr lang="de-DE" sz="1200" b="0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Language </a:t>
            </a:r>
            <a:r>
              <a:rPr lang="de-DE" sz="1200" b="0" i="0" strike="noStrike" spc="-1" dirty="0" err="1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from</a:t>
            </a:r>
            <a:r>
              <a:rPr lang="de-DE" sz="1200" b="0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 Term 2</a:t>
            </a:r>
          </a:p>
          <a:p>
            <a:pPr marL="216000" indent="-216000">
              <a:lnSpc>
                <a:spcPct val="100000"/>
              </a:lnSpc>
            </a:pPr>
            <a:r>
              <a:rPr lang="en-GB" sz="11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Jones, R.L &amp; </a:t>
            </a:r>
            <a:r>
              <a:rPr lang="en-GB" sz="1100" dirty="0" err="1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Tschirner</a:t>
            </a:r>
            <a:r>
              <a:rPr lang="en-GB" sz="11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, E. (2019). A frequency dictionary of German: Core vocabulary for learners. London: Routledge.</a:t>
            </a:r>
            <a:endParaRPr lang="en-GB" sz="1100" baseline="0" dirty="0">
              <a:solidFill>
                <a:sysClr val="windowText" lastClr="000000"/>
              </a:solidFill>
            </a:endParaRPr>
          </a:p>
          <a:p>
            <a:pPr marL="216000" indent="-216000">
              <a:lnSpc>
                <a:spcPct val="100000"/>
              </a:lnSpc>
            </a:pPr>
            <a:endParaRPr lang="en-GB" sz="11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1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The frequency rankings for words that occur in this PowerPoint which have been</a:t>
            </a:r>
            <a:r>
              <a:rPr lang="en-GB" sz="1100" b="0" i="1" strike="noStrike" spc="-1" dirty="0">
                <a:solidFill>
                  <a:srgbClr val="000000"/>
                </a:solidFill>
                <a:latin typeface="Calibri"/>
                <a:ea typeface="Calibri"/>
              </a:rPr>
              <a:t> previously</a:t>
            </a:r>
            <a:r>
              <a:rPr lang="en-GB" sz="11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 introduced in these resources are given in the SOW and in the resources that first</a:t>
            </a:r>
          </a:p>
          <a:p>
            <a:pPr marL="216000" indent="-216000">
              <a:lnSpc>
                <a:spcPct val="100000"/>
              </a:lnSpc>
            </a:pPr>
            <a:r>
              <a:rPr lang="en-GB" sz="11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introduced and formally re-visited those words. </a:t>
            </a:r>
            <a:endParaRPr lang="en-GB" sz="11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For any </a:t>
            </a:r>
            <a:r>
              <a:rPr lang="en-GB" sz="1200" b="0" i="1" strike="noStrike" spc="-1" dirty="0">
                <a:solidFill>
                  <a:srgbClr val="000000"/>
                </a:solidFill>
                <a:latin typeface="Calibri"/>
                <a:ea typeface="Calibri"/>
              </a:rPr>
              <a:t>other 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words that occur incidentally in this PowerPoint, frequency rankings will be provided in the notes field wherever possible.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800" b="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</a:rPr>
              <a:t>Remember that at the start of the course (first three lessons of Rot/Gelb) pupils learnt language (for</a:t>
            </a:r>
            <a:r>
              <a:rPr lang="en-GB" sz="1800" b="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GB" sz="1800" b="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</a:rPr>
              <a:t>greetings and register taking) that can still be part of the lesson routines in upper KS2 (</a:t>
            </a:r>
            <a:r>
              <a:rPr lang="en-GB" sz="1800" b="0" dirty="0" err="1">
                <a:solidFill>
                  <a:srgbClr val="000000"/>
                </a:solidFill>
                <a:effectLst/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</a:rPr>
              <a:t>Blau</a:t>
            </a:r>
            <a:r>
              <a:rPr lang="en-GB" sz="1800" b="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</a:rPr>
              <a:t>/</a:t>
            </a:r>
            <a:r>
              <a:rPr lang="en-GB" sz="1800" b="0" dirty="0" err="1">
                <a:solidFill>
                  <a:srgbClr val="000000"/>
                </a:solidFill>
                <a:effectLst/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</a:rPr>
              <a:t>Grün</a:t>
            </a:r>
            <a:r>
              <a:rPr lang="en-GB" sz="1800" b="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</a:rPr>
              <a:t>).  They</a:t>
            </a:r>
            <a:r>
              <a:rPr lang="en-GB" sz="1800" b="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GB" sz="1800" b="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</a:rPr>
              <a:t>are not re-taught, as we anticipate that teachers have built these in from early in lower KS2.</a:t>
            </a:r>
            <a:r>
              <a:rPr lang="en-GB" b="0" dirty="0">
                <a:effectLst/>
              </a:rPr>
              <a:t> 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286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D74213-264C-415B-8B29-4DFEF3354BDA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7 minutes</a:t>
            </a:r>
          </a:p>
          <a:p>
            <a:pPr marL="216000" indent="-21528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practise written comprehension of 2-verb sentences with modal verbs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können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and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müssen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, and ‘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zu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’ clauses with other verbs and phrases.</a:t>
            </a:r>
          </a:p>
          <a:p>
            <a:pPr marL="216000" indent="-21528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Pupils write 1-6 and the correct verb choice (with or without ‘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zu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’).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Click anywhere to reveal answers in turn.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In the audio version, click numbers 1-6 to play the recording of the correct sentence. 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Go to the next slide for the comprehension part of the task.</a:t>
            </a:r>
            <a:endParaRPr lang="en-GB" sz="1200" b="0" strike="noStrike" spc="-1" dirty="0">
              <a:latin typeface="Arial"/>
            </a:endParaRPr>
          </a:p>
          <a:p>
            <a:pPr marL="228600" marR="0" lvl="0" indent="-2271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AutoNum type="arabicPeriod"/>
              <a:tabLst/>
              <a:defRPr/>
            </a:pP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GB" sz="1200" b="1" strike="noStrike" spc="-1" dirty="0">
                <a:latin typeface="Arial"/>
              </a:rPr>
              <a:t>Vocabulary</a:t>
            </a:r>
          </a:p>
          <a:p>
            <a:pPr>
              <a:lnSpc>
                <a:spcPct val="100000"/>
              </a:lnSpc>
            </a:pPr>
            <a:r>
              <a:rPr lang="en-GB" sz="1200" b="1" strike="noStrike" spc="-1" dirty="0" err="1">
                <a:latin typeface="Arial"/>
              </a:rPr>
              <a:t>schon</a:t>
            </a:r>
            <a:r>
              <a:rPr lang="en-GB" sz="1200" b="0" strike="noStrike" spc="-1" dirty="0">
                <a:latin typeface="Arial"/>
              </a:rPr>
              <a:t> [61] </a:t>
            </a:r>
            <a:r>
              <a:rPr lang="en-GB" sz="1200" b="1" strike="noStrike" spc="-1" dirty="0" err="1">
                <a:latin typeface="Arial"/>
              </a:rPr>
              <a:t>wirklich</a:t>
            </a:r>
            <a:r>
              <a:rPr lang="en-GB" sz="1200" b="0" strike="noStrike" spc="-1" dirty="0">
                <a:latin typeface="Arial"/>
              </a:rPr>
              <a:t> [189]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Jones, R.L &amp; </a:t>
            </a:r>
            <a:r>
              <a:rPr lang="en-GB" sz="1200" dirty="0" err="1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Tschirner</a:t>
            </a:r>
            <a:r>
              <a:rPr lang="en-GB" sz="12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, E. (2019). A frequency dictionary of German: Core vocabulary for learners. London: Routledge.</a:t>
            </a:r>
            <a:endParaRPr lang="en-GB" sz="1200" baseline="0" dirty="0">
              <a:solidFill>
                <a:sysClr val="windowText" lastClr="000000"/>
              </a:solidFill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8 minutes</a:t>
            </a:r>
          </a:p>
          <a:p>
            <a:pPr marL="216000" indent="-21528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practise written comprehension of 2-verb sentences with modal verbs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können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and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müssen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, and ‘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zu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’ clauses with other verbs and phrases.</a:t>
            </a:r>
          </a:p>
          <a:p>
            <a:pPr marL="216000" indent="-21528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This is the correct version of the sentences form the previous slide. Pupils read the sentences again. 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The read the true/false statements on the right (they are not in order of the sentences). Pupils write 1-6 and R (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richtig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) or F (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falsch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).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Click to reveal answers. 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If time, ask pupils to translate the sentences into English. Translations below.</a:t>
            </a:r>
          </a:p>
          <a:p>
            <a:pPr marL="720" indent="0">
              <a:lnSpc>
                <a:spcPct val="100000"/>
              </a:lnSpc>
              <a:buNone/>
            </a:pPr>
            <a:endParaRPr lang="en-GB" sz="1200" b="0" strike="noStrike" spc="-1" dirty="0">
              <a:solidFill>
                <a:srgbClr val="000000"/>
              </a:solidFill>
              <a:latin typeface="Calibri"/>
            </a:endParaRPr>
          </a:p>
          <a:p>
            <a:pPr marL="720" indent="0">
              <a:lnSpc>
                <a:spcPct val="100000"/>
              </a:lnSpc>
              <a:buNone/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</a:rPr>
              <a:t>Translations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Are you (all) at/in the park? It’s good to be outside in the sun.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Yes, we’re in/at the park. Grandpa is learning how to play football! 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Great! But Grandpa can already play football.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Really?! He says he doesn’t play football...and we have to help him.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OK...When are you (all) coming home? Do you (all) feel like eating pizza?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Yes!!!!!!!! We’re coming soon! We can make the salad.</a:t>
            </a:r>
            <a:endParaRPr lang="en-GB" sz="1200" b="0" strike="noStrike" spc="-1" dirty="0">
              <a:latin typeface="Arial"/>
            </a:endParaRPr>
          </a:p>
          <a:p>
            <a:pPr marL="228600" marR="0" lvl="0" indent="-2271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AutoNum type="arabicPeriod"/>
              <a:tabLst/>
              <a:defRPr/>
            </a:pP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1866776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21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22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A66831-990D-4F2F-9C07-338AF4E9D4C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300235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1 minute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present the SSC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[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th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].</a:t>
            </a:r>
          </a:p>
          <a:p>
            <a:pPr marL="216000" indent="-21600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0" dirty="0"/>
              <a:t>1. Present the letter and say the </a:t>
            </a:r>
            <a:r>
              <a:rPr lang="en-GB" sz="1200" b="1" dirty="0"/>
              <a:t>[</a:t>
            </a:r>
            <a:r>
              <a:rPr lang="en-GB" sz="1200" b="1" dirty="0" err="1"/>
              <a:t>th</a:t>
            </a:r>
            <a:r>
              <a:rPr lang="en-GB" sz="1200" b="1" dirty="0"/>
              <a:t>] </a:t>
            </a:r>
            <a:r>
              <a:rPr lang="en-GB" sz="1200" b="0" dirty="0"/>
              <a:t>sound first, on its own. Pupils repeat it with you.</a:t>
            </a:r>
            <a:br>
              <a:rPr lang="en-GB" sz="1200" b="0" dirty="0"/>
            </a:br>
            <a:r>
              <a:rPr lang="en-GB" sz="1200" b="0" dirty="0"/>
              <a:t>2. Bring up the word </a:t>
            </a:r>
            <a:r>
              <a:rPr lang="en-GB" sz="1200" b="0" baseline="0" dirty="0"/>
              <a:t>”</a:t>
            </a:r>
            <a:r>
              <a:rPr lang="en-GB" sz="1200" b="1" baseline="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Theater</a:t>
            </a:r>
            <a:r>
              <a:rPr lang="en-GB" sz="1200" b="0" dirty="0">
                <a:solidFill>
                  <a:schemeClr val="tx1"/>
                </a:solidFill>
                <a:latin typeface="+mn-lt"/>
              </a:rPr>
              <a:t>”</a:t>
            </a:r>
            <a:r>
              <a:rPr lang="en-GB" sz="1200" b="0" dirty="0"/>
              <a:t> on its own, say</a:t>
            </a:r>
            <a:r>
              <a:rPr lang="en-GB" sz="1200" b="0" baseline="0" dirty="0"/>
              <a:t> it, pupils repeat it, so that they have the opportunity to focus all of their attention on the connection between the written word and its sound.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0" baseline="0" dirty="0"/>
              <a:t>3. Click to bring up the picture and introduce the gesture, if using. Pupils repeat the word again.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aseline="0" dirty="0"/>
              <a:t>4. Roll back the animations and work through 1-3 again, but this time, dropping your voice completely to listen carefully to the Pupils saying the </a:t>
            </a:r>
            <a:r>
              <a:rPr lang="en-GB" sz="1200" b="1" dirty="0"/>
              <a:t>[</a:t>
            </a:r>
            <a:r>
              <a:rPr lang="en-GB" sz="1200" b="1" dirty="0" err="1"/>
              <a:t>th</a:t>
            </a:r>
            <a:r>
              <a:rPr lang="en-GB" sz="1200" b="1" dirty="0"/>
              <a:t>] </a:t>
            </a:r>
            <a:r>
              <a:rPr lang="en-GB" sz="1200" baseline="0" dirty="0"/>
              <a:t>sound, pronouncing </a:t>
            </a:r>
            <a:r>
              <a:rPr lang="en-GB" sz="1200" b="0" baseline="0" dirty="0"/>
              <a:t>”</a:t>
            </a:r>
            <a:r>
              <a:rPr lang="en-GB" sz="1200" b="1" baseline="0" dirty="0" err="1"/>
              <a:t>Theater</a:t>
            </a:r>
            <a:r>
              <a:rPr lang="en-GB" sz="1200" b="0" dirty="0">
                <a:solidFill>
                  <a:schemeClr val="tx1"/>
                </a:solidFill>
                <a:latin typeface="+mn-lt"/>
              </a:rPr>
              <a:t>”</a:t>
            </a:r>
            <a:r>
              <a:rPr lang="en-GB" sz="1200" b="0" baseline="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GB" sz="1200" baseline="0" dirty="0"/>
              <a:t>and, if using, doing the gesture.</a:t>
            </a:r>
            <a:endParaRPr lang="en-GB" sz="1200" dirty="0"/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GB" sz="1200" b="1" strike="noStrike" spc="-1" dirty="0">
                <a:latin typeface="Arial"/>
              </a:rPr>
              <a:t>Note</a:t>
            </a:r>
            <a:r>
              <a:rPr lang="en-GB" sz="1200" b="0" strike="noStrike" spc="-1" dirty="0">
                <a:latin typeface="Arial"/>
              </a:rPr>
              <a:t>: </a:t>
            </a:r>
            <a:r>
              <a:rPr lang="en-GB" sz="1200" dirty="0"/>
              <a:t>A</a:t>
            </a:r>
            <a:r>
              <a:rPr lang="en-GB" sz="1200" baseline="0" dirty="0"/>
              <a:t> possible gesture for this would be to mime the opening of a theatre’s curtains, by drawing your hands away from each other quickly, in front of your body.  This is very much like the gesture for ‘play’ in charades.</a:t>
            </a:r>
            <a:br>
              <a:rPr lang="en-GB" sz="1200" baseline="0" dirty="0"/>
            </a:br>
            <a:endParaRPr lang="fr-FR" sz="1200" b="0" strike="noStrike" spc="-1" baseline="0" dirty="0"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Frequency: </a:t>
            </a:r>
            <a:br>
              <a:rPr kumimoji="0" lang="en-GB" sz="12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</a:br>
            <a:r>
              <a:rPr kumimoji="0" lang="en-GB" sz="12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Theater</a:t>
            </a:r>
            <a:r>
              <a:rPr kumimoji="0" lang="en-GB" sz="12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 </a:t>
            </a:r>
            <a:r>
              <a:rPr kumimoji="0" lang="en-GB" sz="12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[1086]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Jones, R.L &amp; </a:t>
            </a:r>
            <a:r>
              <a:rPr kumimoji="0" lang="en-GB" sz="11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Tschirner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E. (2019). A frequency dictionary of German: Core vocabulary for learners. London: Routledge.</a:t>
            </a:r>
          </a:p>
          <a:p>
            <a:pPr marL="285750" indent="-285750">
              <a:lnSpc>
                <a:spcPct val="100000"/>
              </a:lnSpc>
              <a:buAutoNum type="romanLcParenR"/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289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Timing: 1 minute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to consolidate the SSC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[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+mn-lt"/>
                <a:ea typeface="Calibri"/>
              </a:rPr>
              <a:t>th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].</a:t>
            </a:r>
          </a:p>
          <a:p>
            <a:pPr marL="216000" indent="-21600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+mn-lt"/>
              <a:ea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Re-present</a:t>
            </a:r>
            <a:r>
              <a:rPr lang="en-GB" sz="1200" b="0" strike="noStrike" spc="-1" baseline="0" dirty="0">
                <a:solidFill>
                  <a:srgbClr val="000000"/>
                </a:solidFill>
                <a:latin typeface="+mn-lt"/>
                <a:ea typeface="Calibri"/>
              </a:rPr>
              <a:t>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the SSC and the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source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 word ‘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+mn-lt"/>
                <a:ea typeface="Calibri"/>
              </a:rPr>
              <a:t>Theater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’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(with gesture, if using).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Click to bring on the picture and get pupils to repeat the word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‘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+mn-lt"/>
                <a:ea typeface="Calibri"/>
              </a:rPr>
              <a:t>Theater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’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(with gesture, if using). </a:t>
            </a: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Present the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</a:rPr>
              <a:t>cluster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words in the same</a:t>
            </a:r>
            <a:r>
              <a:rPr lang="en-GB" sz="1200" b="0" strike="noStrike" spc="-1" baseline="0" dirty="0">
                <a:solidFill>
                  <a:srgbClr val="000000"/>
                </a:solidFill>
                <a:latin typeface="+mn-lt"/>
              </a:rPr>
              <a:t> way, bringing on the picture and getting pupils to pronounce the words.</a:t>
            </a: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baseline="0" dirty="0">
                <a:solidFill>
                  <a:srgbClr val="000000"/>
                </a:solidFill>
                <a:latin typeface="+mn-lt"/>
              </a:rPr>
              <a:t>Click to bring up a callout abut </a:t>
            </a:r>
            <a:r>
              <a:rPr lang="en-GB" sz="1200" b="0" strike="noStrike" spc="-1" baseline="0" dirty="0" err="1">
                <a:solidFill>
                  <a:srgbClr val="000000"/>
                </a:solidFill>
                <a:latin typeface="+mn-lt"/>
              </a:rPr>
              <a:t>Mathematik</a:t>
            </a:r>
            <a:r>
              <a:rPr lang="en-GB" sz="1200" b="0" strike="noStrike" spc="-1" baseline="0" dirty="0">
                <a:solidFill>
                  <a:srgbClr val="000000"/>
                </a:solidFill>
                <a:latin typeface="+mn-lt"/>
              </a:rPr>
              <a:t>.</a:t>
            </a: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endParaRPr lang="en-GB" sz="1200" b="0" strike="noStrike" spc="-1" baseline="0" dirty="0">
              <a:solidFill>
                <a:srgbClr val="000000"/>
              </a:solidFill>
              <a:latin typeface="+mn-lt"/>
            </a:endParaRPr>
          </a:p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Vocabulary: </a:t>
            </a:r>
            <a:r>
              <a:rPr kumimoji="0" lang="en-GB" sz="12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Theater</a:t>
            </a:r>
            <a:r>
              <a:rPr kumimoji="0" lang="en-GB" sz="12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 </a:t>
            </a:r>
            <a:r>
              <a:rPr kumimoji="0" lang="en-GB" sz="12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[1086] </a:t>
            </a:r>
            <a:r>
              <a:rPr kumimoji="0" lang="de-DE" sz="12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] </a:t>
            </a:r>
            <a:r>
              <a:rPr kumimoji="0" lang="de-DE" sz="12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Mathematik</a:t>
            </a:r>
            <a:r>
              <a:rPr kumimoji="0" lang="de-DE" sz="12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 [1636] </a:t>
            </a:r>
            <a:r>
              <a:rPr kumimoji="0" lang="de-DE" sz="12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Bibliothek </a:t>
            </a:r>
            <a:r>
              <a:rPr kumimoji="0" lang="de-DE" sz="12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[2366] </a:t>
            </a:r>
          </a:p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i="1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Jones, R.L &amp; </a:t>
            </a:r>
            <a:r>
              <a:rPr lang="en-GB" sz="1200" i="1" dirty="0" err="1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Tschirner</a:t>
            </a:r>
            <a:r>
              <a:rPr lang="en-GB" sz="1200" i="1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, E. (2019). A frequency dictionary of German: Core vocabulary for learners. London: Routledge.</a:t>
            </a:r>
            <a:endParaRPr lang="en-GB" sz="1200" i="1" baseline="0" dirty="0">
              <a:solidFill>
                <a:sysClr val="windowText" lastClr="000000"/>
              </a:solidFill>
            </a:endParaRPr>
          </a:p>
          <a:p>
            <a:pPr marL="720" indent="0">
              <a:lnSpc>
                <a:spcPct val="100000"/>
              </a:lnSpc>
              <a:buClr>
                <a:srgbClr val="000000"/>
              </a:buClr>
              <a:buFont typeface="Calibri"/>
              <a:buNone/>
            </a:pP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88A7DB-3951-47CF-8E53-B42241E8667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20106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</a:t>
            </a:r>
            <a:r>
              <a:rPr lang="en-GB" sz="1200" b="1" strike="noStrike" spc="-1">
                <a:solidFill>
                  <a:srgbClr val="000000"/>
                </a:solidFill>
                <a:latin typeface="Calibri"/>
                <a:ea typeface="Calibri"/>
              </a:rPr>
              <a:t>3 minutes</a:t>
            </a:r>
          </a:p>
          <a:p>
            <a:pPr marL="216000" indent="-21528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present and practise new vocabulary items for this week</a:t>
            </a:r>
          </a:p>
          <a:p>
            <a:pPr marL="216000" indent="-21528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marR="0" lvl="0" indent="-2271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AutoNum type="arabicPeriod"/>
              <a:tabLst/>
              <a:defRPr/>
            </a:pPr>
            <a:r>
              <a:rPr lang="en-GB" sz="1200" b="0" strike="noStrike" spc="-1" dirty="0">
                <a:latin typeface="Arial"/>
              </a:rPr>
              <a:t>Click to bring up word number 1 and an image to illustrate the meaning.</a:t>
            </a:r>
          </a:p>
          <a:p>
            <a:pPr marL="228600" marR="0" lvl="0" indent="-2271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AutoNum type="arabicPeriod"/>
              <a:tabLst/>
              <a:defRPr/>
            </a:pPr>
            <a:r>
              <a:rPr lang="en-GB" sz="1200" b="0" strike="noStrike" spc="-1" dirty="0">
                <a:latin typeface="Arial"/>
              </a:rPr>
              <a:t>Pupils repeat the pronounciation (play recording or say the word).</a:t>
            </a:r>
          </a:p>
          <a:p>
            <a:pPr marL="228600" marR="0" lvl="0" indent="-2271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AutoNum type="arabicPeriod"/>
              <a:tabLst/>
              <a:defRPr/>
            </a:pPr>
            <a:r>
              <a:rPr lang="en-GB" sz="1200" b="0" strike="noStrike" spc="-1" dirty="0">
                <a:latin typeface="Arial"/>
              </a:rPr>
              <a:t>Click to bring up the English meaning.</a:t>
            </a:r>
          </a:p>
          <a:p>
            <a:pPr marL="228600" marR="0" lvl="0" indent="-2271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AutoNum type="arabicPeriod"/>
              <a:tabLst/>
              <a:defRPr/>
            </a:pPr>
            <a:r>
              <a:rPr lang="en-GB" sz="1200" b="0" strike="noStrike" spc="-1" dirty="0">
                <a:latin typeface="Arial"/>
              </a:rPr>
              <a:t>Continue for the remaining words.</a:t>
            </a: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79098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[1/4]</a:t>
            </a: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2 minutes</a:t>
            </a:r>
          </a:p>
          <a:p>
            <a:pPr marL="216000" indent="-21528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introduce the vocabulary in context and practise reading skills.</a:t>
            </a:r>
          </a:p>
          <a:p>
            <a:pPr marL="216000" indent="-21528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Read the text with the class (or play the recording).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Elicit the meaning after each scene (four in total).</a:t>
            </a:r>
            <a:endParaRPr lang="en-GB" sz="1200" b="0" strike="noStrike" spc="-1" dirty="0">
              <a:latin typeface="Arial"/>
            </a:endParaRPr>
          </a:p>
          <a:p>
            <a:pPr marL="228600" marR="0" lvl="0" indent="-2271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AutoNum type="arabicPeriod"/>
              <a:tabLst/>
              <a:defRPr/>
            </a:pPr>
            <a:endParaRPr lang="en-GB" sz="1200" b="0" strike="noStrike" spc="-1" dirty="0">
              <a:latin typeface="Arial"/>
            </a:endParaRPr>
          </a:p>
          <a:p>
            <a:pPr marL="144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None/>
              <a:tabLst/>
              <a:defRPr/>
            </a:pPr>
            <a:r>
              <a:rPr lang="en-GB" sz="1200" b="1" strike="noStrike" spc="-1" dirty="0">
                <a:latin typeface="Arial"/>
              </a:rPr>
              <a:t>Translation:</a:t>
            </a:r>
          </a:p>
          <a:p>
            <a:pPr marL="144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None/>
              <a:tabLst/>
              <a:defRPr/>
            </a:pPr>
            <a:r>
              <a:rPr lang="en-GB" sz="1200" b="0" strike="noStrike" spc="-1" dirty="0">
                <a:latin typeface="Arial"/>
              </a:rPr>
              <a:t>Ronja, </a:t>
            </a:r>
            <a:r>
              <a:rPr lang="en-GB" sz="1200" b="0" strike="noStrike" spc="-1" dirty="0" err="1">
                <a:latin typeface="Arial"/>
              </a:rPr>
              <a:t>Lias</a:t>
            </a:r>
            <a:r>
              <a:rPr lang="en-GB" sz="1200" b="0" strike="noStrike" spc="-1" dirty="0">
                <a:latin typeface="Arial"/>
              </a:rPr>
              <a:t> and Grandma Sabine and Grandpa Dieter are sitting at the table.</a:t>
            </a:r>
          </a:p>
          <a:p>
            <a:pPr marL="144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None/>
              <a:tabLst/>
              <a:defRPr/>
            </a:pPr>
            <a:r>
              <a:rPr lang="en-GB" sz="1200" b="0" strike="noStrike" spc="-1" dirty="0">
                <a:latin typeface="Arial"/>
              </a:rPr>
              <a:t>Dieter: What are we going to do today, children?</a:t>
            </a:r>
          </a:p>
          <a:p>
            <a:pPr marL="144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None/>
              <a:tabLst/>
              <a:defRPr/>
            </a:pPr>
            <a:r>
              <a:rPr lang="en-GB" sz="1200" b="0" strike="noStrike" spc="-1" dirty="0">
                <a:latin typeface="Arial"/>
              </a:rPr>
              <a:t>Ronja: I don’t know...</a:t>
            </a:r>
          </a:p>
          <a:p>
            <a:pPr marL="144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None/>
              <a:tabLst/>
              <a:defRPr/>
            </a:pPr>
            <a:r>
              <a:rPr lang="en-GB" sz="1200" b="0" strike="noStrike" spc="-1" dirty="0" err="1">
                <a:latin typeface="Arial"/>
              </a:rPr>
              <a:t>Lias</a:t>
            </a:r>
            <a:r>
              <a:rPr lang="en-GB" sz="1200" b="0" strike="noStrike" spc="-1" dirty="0">
                <a:latin typeface="Arial"/>
              </a:rPr>
              <a:t>: I don’t know either.</a:t>
            </a:r>
          </a:p>
          <a:p>
            <a:pPr marL="144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None/>
              <a:tabLst/>
              <a:defRPr/>
            </a:pPr>
            <a:endParaRPr lang="en-GB" sz="1200" b="0" strike="noStrike" spc="-1" dirty="0">
              <a:latin typeface="Arial"/>
            </a:endParaRPr>
          </a:p>
          <a:p>
            <a:pPr marL="144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None/>
              <a:tabLst/>
              <a:defRPr/>
            </a:pPr>
            <a:r>
              <a:rPr lang="en-GB" sz="1200" b="1" strike="noStrike" spc="-1" dirty="0">
                <a:latin typeface="Arial"/>
              </a:rPr>
              <a:t>Vocabulary:</a:t>
            </a:r>
          </a:p>
          <a:p>
            <a:pPr marL="144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None/>
              <a:tabLst/>
              <a:defRPr/>
            </a:pPr>
            <a:r>
              <a:rPr lang="en-GB" sz="1200" b="0" strike="noStrike" spc="-1" dirty="0" err="1">
                <a:latin typeface="Arial"/>
              </a:rPr>
              <a:t>sonnig</a:t>
            </a:r>
            <a:r>
              <a:rPr lang="en-GB" sz="1200" b="0" strike="noStrike" spc="-1" dirty="0">
                <a:latin typeface="Arial"/>
              </a:rPr>
              <a:t> [N/A]</a:t>
            </a:r>
          </a:p>
          <a:p>
            <a:pPr marL="144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None/>
              <a:tabLst/>
              <a:defRPr/>
            </a:pPr>
            <a:r>
              <a:rPr lang="en-GB" sz="12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Jones, R.L &amp; </a:t>
            </a:r>
            <a:r>
              <a:rPr lang="en-GB" sz="1200" dirty="0" err="1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Tschirner</a:t>
            </a:r>
            <a:r>
              <a:rPr lang="en-GB" sz="12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, E. (2019). A frequency dictionary of German: Core vocabulary for learners. London: Routledge.</a:t>
            </a:r>
            <a:endParaRPr lang="en-GB" sz="1200" baseline="0" dirty="0">
              <a:solidFill>
                <a:sysClr val="windowText" lastClr="000000"/>
              </a:solidFill>
            </a:endParaRPr>
          </a:p>
          <a:p>
            <a:pPr marL="144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None/>
              <a:tabLst/>
              <a:defRPr/>
            </a:pPr>
            <a:endParaRPr lang="en-GB" sz="1200" b="0" strike="noStrike" spc="-1" noProof="0" dirty="0">
              <a:latin typeface="Arial"/>
            </a:endParaRPr>
          </a:p>
          <a:p>
            <a:pPr marL="144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None/>
              <a:tabLst/>
              <a:defRPr/>
            </a:pPr>
            <a:r>
              <a:rPr lang="en-GB" sz="1200" b="0" strike="noStrike" spc="-1" noProof="0" dirty="0">
                <a:latin typeface="Arial"/>
              </a:rPr>
              <a:t>Image of living room generated with AI on </a:t>
            </a:r>
            <a:r>
              <a:rPr lang="en-GB" sz="1200" b="0" strike="noStrike" spc="-1" noProof="0" dirty="0" err="1">
                <a:latin typeface="Arial"/>
              </a:rPr>
              <a:t>canva.com</a:t>
            </a:r>
            <a:endParaRPr lang="en-GB" sz="1200" b="0" strike="noStrike" spc="-1" noProof="0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721307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[2/4]</a:t>
            </a: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2 minutes</a:t>
            </a:r>
          </a:p>
          <a:p>
            <a:pPr marL="216000" indent="-21528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introduce the vocabulary in context and practise reading skills.</a:t>
            </a:r>
          </a:p>
          <a:p>
            <a:pPr marL="216000" indent="-21528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Read the text with the class (or play the recording).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Elicit the meaning after each scene (four in total).</a:t>
            </a:r>
            <a:endParaRPr lang="en-GB" sz="1200" b="0" strike="noStrike" spc="-1" dirty="0">
              <a:latin typeface="Arial"/>
            </a:endParaRPr>
          </a:p>
          <a:p>
            <a:pPr marL="228600" marR="0" lvl="0" indent="-2271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AutoNum type="arabicPeriod"/>
              <a:tabLst/>
              <a:defRPr/>
            </a:pPr>
            <a:endParaRPr lang="en-GB" sz="1200" b="0" strike="noStrike" spc="-1" dirty="0">
              <a:latin typeface="Arial"/>
            </a:endParaRPr>
          </a:p>
          <a:p>
            <a:pPr marL="144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None/>
              <a:tabLst/>
              <a:defRPr/>
            </a:pPr>
            <a:r>
              <a:rPr lang="en-GB" sz="1200" b="1" strike="noStrike" spc="-1" dirty="0">
                <a:latin typeface="Arial"/>
              </a:rPr>
              <a:t>Translation:</a:t>
            </a:r>
          </a:p>
          <a:p>
            <a:pPr marL="144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None/>
              <a:tabLst/>
              <a:defRPr/>
            </a:pPr>
            <a:r>
              <a:rPr lang="en-GB" sz="1200" b="0" strike="noStrike" spc="-1" dirty="0">
                <a:latin typeface="Arial"/>
              </a:rPr>
              <a:t>Grandma Sabine has an idea.</a:t>
            </a:r>
          </a:p>
          <a:p>
            <a:pPr marL="144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None/>
              <a:tabLst/>
              <a:defRPr/>
            </a:pPr>
            <a:r>
              <a:rPr lang="en-GB" sz="1200" b="0" strike="noStrike" spc="-1" dirty="0">
                <a:latin typeface="Arial"/>
              </a:rPr>
              <a:t>Sabine: The weather is great today. The sun is shining. Do you (all) feel like going outside?</a:t>
            </a:r>
          </a:p>
          <a:p>
            <a:pPr marL="144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None/>
              <a:tabLst/>
              <a:defRPr/>
            </a:pPr>
            <a:r>
              <a:rPr lang="en-GB" sz="1200" b="0" strike="noStrike" spc="-1" dirty="0">
                <a:latin typeface="Arial"/>
              </a:rPr>
              <a:t>Ronja: Good idea. We can play football outside. I’m going to fetch/get my football!</a:t>
            </a:r>
          </a:p>
          <a:p>
            <a:pPr marL="144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None/>
              <a:tabLst/>
              <a:defRPr/>
            </a:pPr>
            <a:r>
              <a:rPr lang="en-GB" sz="1200" b="0" strike="noStrike" spc="-1" dirty="0">
                <a:latin typeface="Arial"/>
              </a:rPr>
              <a:t>Dieter: OK, you children  play football and we’ll lie in the sun.</a:t>
            </a:r>
          </a:p>
          <a:p>
            <a:pPr marL="144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None/>
              <a:tabLst/>
              <a:defRPr/>
            </a:pPr>
            <a:r>
              <a:rPr lang="en-GB" sz="1200" b="0" strike="noStrike" spc="-1" dirty="0">
                <a:latin typeface="Arial"/>
              </a:rPr>
              <a:t>Sabine: We? You maybe! But I’m going to play football with Ronja and </a:t>
            </a:r>
            <a:r>
              <a:rPr lang="en-GB" sz="1200" b="0" strike="noStrike" spc="-1" dirty="0" err="1">
                <a:latin typeface="Arial"/>
              </a:rPr>
              <a:t>Lias</a:t>
            </a:r>
            <a:r>
              <a:rPr lang="en-GB" sz="1200" b="0" strike="noStrike" spc="-1" dirty="0">
                <a:latin typeface="Arial"/>
              </a:rPr>
              <a:t>.</a:t>
            </a:r>
          </a:p>
          <a:p>
            <a:pPr marL="228600" marR="0" lvl="0" indent="-2271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AutoNum type="arabicPeriod"/>
              <a:tabLst/>
              <a:defRPr/>
            </a:pPr>
            <a:endParaRPr lang="en-GB" sz="1200" b="1" strike="noStrike" spc="-1" dirty="0">
              <a:latin typeface="Arial"/>
            </a:endParaRPr>
          </a:p>
          <a:p>
            <a:pPr marL="720" indent="0">
              <a:lnSpc>
                <a:spcPct val="100000"/>
              </a:lnSpc>
              <a:buFont typeface="+mj-lt"/>
              <a:buNone/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</a:rPr>
              <a:t>Vocabulary:</a:t>
            </a:r>
          </a:p>
          <a:p>
            <a:pPr>
              <a:lnSpc>
                <a:spcPct val="100000"/>
              </a:lnSpc>
            </a:pPr>
            <a:r>
              <a:rPr lang="en-GB" sz="1200" b="1" strike="noStrike" spc="-1" dirty="0" err="1">
                <a:latin typeface="Arial"/>
              </a:rPr>
              <a:t>scheinen</a:t>
            </a:r>
            <a:r>
              <a:rPr lang="en-GB" sz="1200" b="1" strike="noStrike" spc="-1" dirty="0">
                <a:latin typeface="Arial"/>
              </a:rPr>
              <a:t> </a:t>
            </a:r>
            <a:r>
              <a:rPr lang="en-GB" sz="1200" b="0" strike="noStrike" spc="-1" dirty="0">
                <a:latin typeface="Arial"/>
              </a:rPr>
              <a:t>[275]</a:t>
            </a:r>
            <a:r>
              <a:rPr lang="en-GB" sz="1200" b="1" strike="noStrike" spc="-1" dirty="0">
                <a:latin typeface="Arial"/>
              </a:rPr>
              <a:t> </a:t>
            </a:r>
            <a:r>
              <a:rPr lang="en-GB" sz="1200" b="1" strike="noStrike" spc="-1" dirty="0" err="1">
                <a:latin typeface="Arial"/>
              </a:rPr>
              <a:t>vielleicht</a:t>
            </a:r>
            <a:r>
              <a:rPr lang="en-GB" sz="1200" b="1" strike="noStrike" spc="-1" dirty="0">
                <a:latin typeface="Arial"/>
              </a:rPr>
              <a:t> </a:t>
            </a:r>
            <a:r>
              <a:rPr lang="en-GB" sz="1200" b="0" strike="noStrike" spc="-1" dirty="0">
                <a:latin typeface="Arial"/>
              </a:rPr>
              <a:t>[145]</a:t>
            </a:r>
            <a:endParaRPr lang="en-GB" sz="1200" b="1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GB" sz="12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Jones, R.L &amp; </a:t>
            </a:r>
            <a:r>
              <a:rPr lang="en-GB" sz="1200" dirty="0" err="1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Tschirner</a:t>
            </a:r>
            <a:r>
              <a:rPr lang="en-GB" sz="12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, E. (2019). A frequency dictionary of German: Core vocabulary for learners. London: Routledge.</a:t>
            </a:r>
            <a:endParaRPr lang="en-GB" sz="1200" baseline="0" dirty="0">
              <a:solidFill>
                <a:sysClr val="windowText" lastClr="000000"/>
              </a:solidFill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880434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[3/4]</a:t>
            </a: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2 minutes</a:t>
            </a:r>
          </a:p>
          <a:p>
            <a:pPr marL="216000" indent="-21528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introduce the vocabulary in context and practise reading skills.</a:t>
            </a:r>
          </a:p>
          <a:p>
            <a:pPr marL="216000" indent="-21528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Read the text with the class (or play the recording).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Elicit the meaning after each scene (four in total).</a:t>
            </a:r>
            <a:endParaRPr lang="en-GB" sz="1200" b="0" strike="noStrike" spc="-1" dirty="0">
              <a:latin typeface="Arial"/>
            </a:endParaRPr>
          </a:p>
          <a:p>
            <a:pPr marL="228600" marR="0" lvl="0" indent="-2271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AutoNum type="arabicPeriod"/>
              <a:tabLst/>
              <a:defRPr/>
            </a:pPr>
            <a:endParaRPr lang="en-GB" sz="1200" b="0" strike="noStrike" spc="-1" dirty="0">
              <a:latin typeface="Arial"/>
            </a:endParaRPr>
          </a:p>
          <a:p>
            <a:pPr marL="144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None/>
              <a:tabLst/>
              <a:defRPr/>
            </a:pPr>
            <a:r>
              <a:rPr lang="en-GB" sz="1200" b="1" strike="noStrike" spc="-1" dirty="0">
                <a:latin typeface="Arial"/>
              </a:rPr>
              <a:t>Translation:</a:t>
            </a:r>
          </a:p>
          <a:p>
            <a:pPr marL="144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None/>
              <a:tabLst/>
              <a:defRPr/>
            </a:pPr>
            <a:r>
              <a:rPr lang="en-GB" sz="1200" b="0" strike="noStrike" spc="-1" dirty="0">
                <a:latin typeface="Arial"/>
              </a:rPr>
              <a:t>Ronja, </a:t>
            </a:r>
            <a:r>
              <a:rPr lang="en-GB" sz="1200" b="0" strike="noStrike" spc="-1" dirty="0" err="1">
                <a:latin typeface="Arial"/>
              </a:rPr>
              <a:t>Lias</a:t>
            </a:r>
            <a:r>
              <a:rPr lang="en-GB" sz="1200" b="0" strike="noStrike" spc="-1" dirty="0">
                <a:latin typeface="Arial"/>
              </a:rPr>
              <a:t>, Grandma and Grandpa are going outside.</a:t>
            </a:r>
          </a:p>
          <a:p>
            <a:pPr marL="144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None/>
              <a:tabLst/>
              <a:defRPr/>
            </a:pPr>
            <a:r>
              <a:rPr lang="en-GB" sz="1200" b="0" strike="noStrike" spc="-1" dirty="0">
                <a:latin typeface="Arial"/>
              </a:rPr>
              <a:t>Ronja: Grandma, are you taking the sun cream with you?</a:t>
            </a:r>
          </a:p>
          <a:p>
            <a:pPr marL="144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None/>
              <a:tabLst/>
              <a:defRPr/>
            </a:pPr>
            <a:r>
              <a:rPr lang="en-GB" sz="1200" b="0" strike="noStrike" spc="-1" dirty="0">
                <a:latin typeface="Arial"/>
              </a:rPr>
              <a:t>Sabine: Yes, of course. Sun cream is very important!</a:t>
            </a:r>
          </a:p>
          <a:p>
            <a:pPr marL="228600" marR="0" lvl="0" indent="-2271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AutoNum type="arabicPeriod"/>
              <a:tabLst/>
              <a:defRPr/>
            </a:pPr>
            <a:endParaRPr lang="en-GB" sz="1200" b="1" strike="noStrike" spc="-1" dirty="0">
              <a:latin typeface="Arial"/>
            </a:endParaRPr>
          </a:p>
          <a:p>
            <a:pPr marL="720" indent="0">
              <a:lnSpc>
                <a:spcPct val="100000"/>
              </a:lnSpc>
              <a:buFont typeface="+mj-lt"/>
              <a:buNone/>
            </a:pPr>
            <a:r>
              <a:rPr lang="en-GB" sz="1200" b="1" strike="noStrike" spc="-1" dirty="0" err="1">
                <a:solidFill>
                  <a:srgbClr val="000000"/>
                </a:solidFill>
                <a:latin typeface="Calibri"/>
              </a:rPr>
              <a:t>Vocabuarly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</a:rPr>
              <a:t>:</a:t>
            </a:r>
          </a:p>
          <a:p>
            <a:pPr>
              <a:lnSpc>
                <a:spcPct val="100000"/>
              </a:lnSpc>
            </a:pPr>
            <a:r>
              <a:rPr lang="en-GB" sz="1200" b="1" strike="noStrike" spc="-1" dirty="0">
                <a:latin typeface="Arial"/>
              </a:rPr>
              <a:t>Creme </a:t>
            </a:r>
            <a:r>
              <a:rPr lang="en-GB" sz="1200" b="0" strike="noStrike" spc="-1" dirty="0">
                <a:latin typeface="Arial"/>
              </a:rPr>
              <a:t>[N/A]</a:t>
            </a:r>
            <a:r>
              <a:rPr lang="en-GB" sz="1200" b="1" strike="noStrike" spc="-1" dirty="0">
                <a:latin typeface="Arial"/>
              </a:rPr>
              <a:t> </a:t>
            </a:r>
            <a:r>
              <a:rPr lang="en-GB" sz="1200" b="1" strike="noStrike" spc="-1" dirty="0" err="1">
                <a:latin typeface="Arial"/>
              </a:rPr>
              <a:t>natürlich</a:t>
            </a:r>
            <a:r>
              <a:rPr lang="en-GB" sz="1200" b="0" strike="noStrike" spc="-1" dirty="0">
                <a:latin typeface="Arial"/>
              </a:rPr>
              <a:t> [137]</a:t>
            </a:r>
            <a:endParaRPr lang="en-GB" sz="1200" b="1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GB" sz="12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Jones, R.L &amp; </a:t>
            </a:r>
            <a:r>
              <a:rPr lang="en-GB" sz="1200" dirty="0" err="1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Tschirner</a:t>
            </a:r>
            <a:r>
              <a:rPr lang="en-GB" sz="12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, E. (2019). A frequency dictionary of German: Core vocabulary for learners. London: Routledge.</a:t>
            </a:r>
            <a:endParaRPr lang="en-GB" sz="1200" baseline="0" dirty="0">
              <a:solidFill>
                <a:sysClr val="windowText" lastClr="000000"/>
              </a:solidFill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118816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[4/4]</a:t>
            </a: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2 minutes</a:t>
            </a:r>
          </a:p>
          <a:p>
            <a:pPr marL="216000" indent="-21528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introduce the vocabulary in context and practise reading skills.</a:t>
            </a:r>
          </a:p>
          <a:p>
            <a:pPr marL="216000" indent="-21528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Read the text with the class (or play the recording).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Elicit the meaning after each scene (four in total).</a:t>
            </a:r>
            <a:endParaRPr lang="en-GB" sz="1200" b="0" strike="noStrike" spc="-1" dirty="0">
              <a:latin typeface="Arial"/>
            </a:endParaRPr>
          </a:p>
          <a:p>
            <a:pPr marL="228600" marR="0" lvl="0" indent="-2271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AutoNum type="arabicPeriod"/>
              <a:tabLst/>
              <a:defRPr/>
            </a:pPr>
            <a:endParaRPr lang="en-GB" sz="1200" b="0" strike="noStrike" spc="-1" dirty="0">
              <a:latin typeface="Arial"/>
            </a:endParaRPr>
          </a:p>
          <a:p>
            <a:pPr marL="144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None/>
              <a:tabLst/>
              <a:defRPr/>
            </a:pPr>
            <a:r>
              <a:rPr lang="en-GB" sz="1200" b="1" strike="noStrike" spc="-1" dirty="0">
                <a:latin typeface="Arial"/>
              </a:rPr>
              <a:t>Translation:</a:t>
            </a:r>
          </a:p>
          <a:p>
            <a:pPr marL="144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None/>
              <a:tabLst/>
              <a:defRPr/>
            </a:pPr>
            <a:r>
              <a:rPr lang="en-GB" sz="1200" b="0" strike="noStrike" spc="-1" dirty="0">
                <a:latin typeface="Arial"/>
              </a:rPr>
              <a:t>One hour later...Grandpa’s head is turning red!</a:t>
            </a:r>
          </a:p>
          <a:p>
            <a:pPr marL="144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None/>
              <a:tabLst/>
              <a:defRPr/>
            </a:pPr>
            <a:r>
              <a:rPr lang="en-GB" sz="1200" b="0" strike="noStrike" spc="-1" dirty="0" err="1">
                <a:latin typeface="Arial"/>
              </a:rPr>
              <a:t>Lias</a:t>
            </a:r>
            <a:r>
              <a:rPr lang="en-GB" sz="1200" b="0" strike="noStrike" spc="-1" dirty="0">
                <a:latin typeface="Arial"/>
              </a:rPr>
              <a:t>: Grandpa! Your head is turning red! It’s important to use sun cream!</a:t>
            </a:r>
          </a:p>
          <a:p>
            <a:pPr marL="144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None/>
              <a:tabLst/>
              <a:defRPr/>
            </a:pPr>
            <a:r>
              <a:rPr lang="en-GB" sz="1200" b="0" strike="noStrike" spc="-1" dirty="0">
                <a:latin typeface="Arial"/>
              </a:rPr>
              <a:t>Dieter: You’re right. Please can you give me the sun cream, please?</a:t>
            </a:r>
          </a:p>
          <a:p>
            <a:pPr marL="228600" marR="0" lvl="0" indent="-2271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AutoNum type="arabicPeriod"/>
              <a:tabLst/>
              <a:defRPr/>
            </a:pPr>
            <a:endParaRPr lang="en-GB" sz="1200" b="1" strike="noStrike" spc="-1" dirty="0">
              <a:latin typeface="Arial"/>
            </a:endParaRPr>
          </a:p>
          <a:p>
            <a:pPr marL="720" indent="0">
              <a:lnSpc>
                <a:spcPct val="100000"/>
              </a:lnSpc>
              <a:buFont typeface="+mj-lt"/>
              <a:buNone/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</a:rPr>
              <a:t>Vocabulary:</a:t>
            </a:r>
          </a:p>
          <a:p>
            <a:pPr>
              <a:lnSpc>
                <a:spcPct val="100000"/>
              </a:lnSpc>
            </a:pPr>
            <a:r>
              <a:rPr lang="en-GB" sz="1200" b="1" strike="noStrike" spc="-1" dirty="0" err="1">
                <a:latin typeface="Arial"/>
              </a:rPr>
              <a:t>später</a:t>
            </a:r>
            <a:r>
              <a:rPr lang="en-GB" sz="1200" b="1" strike="noStrike" spc="-1" dirty="0">
                <a:latin typeface="Arial"/>
              </a:rPr>
              <a:t> </a:t>
            </a:r>
            <a:r>
              <a:rPr lang="en-GB" sz="1200" b="0" strike="noStrike" spc="-1" dirty="0">
                <a:latin typeface="Arial"/>
              </a:rPr>
              <a:t>[N/A]</a:t>
            </a:r>
            <a:r>
              <a:rPr lang="en-GB" sz="1200" b="1" strike="noStrike" spc="-1" dirty="0">
                <a:latin typeface="Arial"/>
              </a:rPr>
              <a:t> mir </a:t>
            </a:r>
            <a:r>
              <a:rPr lang="en-GB" sz="1200" b="0" strike="noStrike" spc="-1" dirty="0">
                <a:latin typeface="Arial"/>
              </a:rPr>
              <a:t>[63]</a:t>
            </a:r>
            <a:endParaRPr lang="en-GB" sz="1200" b="1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GB" sz="12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Jones, R.L &amp; </a:t>
            </a:r>
            <a:r>
              <a:rPr lang="en-GB" sz="1200" dirty="0" err="1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Tschirner</a:t>
            </a:r>
            <a:r>
              <a:rPr lang="en-GB" sz="12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, E. (2019). A frequency dictionary of German: Core vocabulary for learners. London: Routledge.</a:t>
            </a:r>
            <a:endParaRPr lang="en-GB" sz="1200" baseline="0" dirty="0">
              <a:solidFill>
                <a:sysClr val="windowText" lastClr="000000"/>
              </a:solidFill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6848972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03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2 minutes 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strike="noStrike" spc="-1" dirty="0">
                <a:latin typeface="Arial"/>
              </a:rPr>
              <a:t>Aim: </a:t>
            </a:r>
            <a:r>
              <a:rPr lang="en-GB" sz="1200" b="0" strike="noStrike" spc="-1" dirty="0">
                <a:latin typeface="Arial"/>
              </a:rPr>
              <a:t>to recap how to use </a:t>
            </a:r>
            <a:r>
              <a:rPr lang="en-GB" sz="1200" b="1" strike="noStrike" spc="-1" dirty="0" err="1">
                <a:latin typeface="Arial"/>
              </a:rPr>
              <a:t>müssen</a:t>
            </a:r>
            <a:r>
              <a:rPr lang="en-GB" sz="1200" b="0" strike="noStrike" spc="-1" dirty="0">
                <a:latin typeface="Arial"/>
              </a:rPr>
              <a:t> and </a:t>
            </a:r>
            <a:r>
              <a:rPr lang="en-GB" sz="1200" b="1" strike="noStrike" spc="-1" dirty="0" err="1">
                <a:latin typeface="Arial"/>
              </a:rPr>
              <a:t>können</a:t>
            </a:r>
            <a:r>
              <a:rPr lang="en-GB" sz="1200" b="1" strike="noStrike" spc="-1" dirty="0">
                <a:latin typeface="Arial"/>
              </a:rPr>
              <a:t>; </a:t>
            </a:r>
            <a:r>
              <a:rPr lang="en-GB" sz="1200" b="0" strike="noStrike" spc="-1" dirty="0">
                <a:latin typeface="Arial"/>
              </a:rPr>
              <a:t>to present infinitive clauses with ‘</a:t>
            </a:r>
            <a:r>
              <a:rPr lang="en-GB" sz="1200" b="0" strike="noStrike" spc="-1" dirty="0" err="1">
                <a:latin typeface="Arial"/>
              </a:rPr>
              <a:t>zu</a:t>
            </a:r>
            <a:r>
              <a:rPr lang="en-GB" sz="1200" b="0" strike="noStrike" spc="-1" dirty="0">
                <a:latin typeface="Arial"/>
              </a:rPr>
              <a:t>’.</a:t>
            </a: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Click through the animations to present the new information.</a:t>
            </a: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Elicit English translation for the German</a:t>
            </a:r>
            <a:r>
              <a:rPr lang="en-GB" sz="1200" b="0" strike="noStrike" spc="-1" baseline="0" dirty="0">
                <a:solidFill>
                  <a:srgbClr val="000000"/>
                </a:solidFill>
                <a:latin typeface="Calibri"/>
                <a:ea typeface="Calibri"/>
              </a:rPr>
              <a:t>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examples provided.  </a:t>
            </a: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endParaRPr lang="en-GB" sz="1200" b="0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720" indent="0">
              <a:lnSpc>
                <a:spcPct val="100000"/>
              </a:lnSpc>
              <a:buClr>
                <a:srgbClr val="000000"/>
              </a:buClr>
              <a:buFont typeface="Calibri"/>
              <a:buNone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The answers to how the sentences would sound like translated into English keeping the German word order are:</a:t>
            </a:r>
          </a:p>
          <a:p>
            <a:pPr marL="720" indent="0">
              <a:lnSpc>
                <a:spcPct val="100000"/>
              </a:lnSpc>
              <a:buClr>
                <a:srgbClr val="000000"/>
              </a:buClr>
              <a:buFont typeface="Calibri"/>
              <a:buNone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‘We have to outside stay.’</a:t>
            </a:r>
          </a:p>
          <a:p>
            <a:pPr marL="720" indent="0">
              <a:lnSpc>
                <a:spcPct val="100000"/>
              </a:lnSpc>
              <a:buClr>
                <a:srgbClr val="000000"/>
              </a:buClr>
              <a:buFont typeface="Calibri"/>
              <a:buNone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‘We can football play.’</a:t>
            </a:r>
          </a:p>
          <a:p>
            <a:pPr marL="720" indent="0">
              <a:lnSpc>
                <a:spcPct val="100000"/>
              </a:lnSpc>
              <a:buClr>
                <a:srgbClr val="000000"/>
              </a:buClr>
              <a:buFont typeface="Calibri"/>
              <a:buNone/>
            </a:pPr>
            <a:r>
              <a:rPr lang="en-GB" sz="1200" b="0" strike="noStrike" spc="-1">
                <a:solidFill>
                  <a:srgbClr val="000000"/>
                </a:solidFill>
                <a:latin typeface="Calibri"/>
                <a:ea typeface="Calibri"/>
              </a:rPr>
              <a:t>‘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We are helping grandpa, the meal to cook.’</a:t>
            </a:r>
          </a:p>
          <a:p>
            <a:pPr marL="720" indent="0">
              <a:lnSpc>
                <a:spcPct val="100000"/>
              </a:lnSpc>
              <a:buClr>
                <a:srgbClr val="000000"/>
              </a:buClr>
              <a:buFont typeface="Calibri"/>
              <a:buNone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‘It is important, outside to go.’</a:t>
            </a:r>
          </a:p>
          <a:p>
            <a:pPr marL="720" indent="0">
              <a:lnSpc>
                <a:spcPct val="100000"/>
              </a:lnSpc>
              <a:buClr>
                <a:srgbClr val="000000"/>
              </a:buClr>
              <a:buFont typeface="Calibri"/>
              <a:buNone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‘I feel like, bike to ride.’</a:t>
            </a:r>
          </a:p>
          <a:p>
            <a:pPr marL="720" indent="0">
              <a:lnSpc>
                <a:spcPct val="100000"/>
              </a:lnSpc>
              <a:buClr>
                <a:srgbClr val="000000"/>
              </a:buClr>
              <a:buFont typeface="Calibri"/>
              <a:buNone/>
            </a:pPr>
            <a:endParaRPr lang="en-GB" sz="1200" b="0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720" indent="0">
              <a:lnSpc>
                <a:spcPct val="100000"/>
              </a:lnSpc>
              <a:buClr>
                <a:srgbClr val="000000"/>
              </a:buClr>
              <a:buFont typeface="Calibri"/>
              <a:buNone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Highlight that the second verb goes to the end, unlike in English.</a:t>
            </a:r>
          </a:p>
        </p:txBody>
      </p:sp>
      <p:sp>
        <p:nvSpPr>
          <p:cNvPr id="304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6BF5E4-B3AA-482D-8DF1-4A8A1D53B555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65227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546224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10836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172560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595966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808189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478887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397400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953832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75718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906417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216433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785809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en-GB" sz="4400" b="0" strike="noStrike" spc="-1" dirty="0">
                <a:latin typeface="Arial"/>
              </a:rPr>
              <a:t>Click to edit the title text format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3200" b="0" strike="noStrike" spc="-1"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800" b="0" strike="noStrike" spc="-1"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400" b="0" strike="noStrike" spc="-1"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000" b="0" strike="noStrike" spc="-1"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Seventh Outline Level</a:t>
            </a:r>
          </a:p>
        </p:txBody>
      </p:sp>
    </p:spTree>
    <p:extLst>
      <p:ext uri="{BB962C8B-B14F-4D97-AF65-F5344CB8AC3E}">
        <p14:creationId xmlns:p14="http://schemas.microsoft.com/office/powerpoint/2010/main" val="27428338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002060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002060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002060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002060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33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10" Type="http://schemas.microsoft.com/office/2007/relationships/hdphoto" Target="../media/hdphoto4.wdp"/><Relationship Id="rId4" Type="http://schemas.openxmlformats.org/officeDocument/2006/relationships/image" Target="../media/image23.png"/><Relationship Id="rId9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3.png"/><Relationship Id="rId7" Type="http://schemas.openxmlformats.org/officeDocument/2006/relationships/image" Target="../media/image36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.svg"/><Relationship Id="rId11" Type="http://schemas.microsoft.com/office/2007/relationships/hdphoto" Target="../media/hdphoto6.wdp"/><Relationship Id="rId5" Type="http://schemas.openxmlformats.org/officeDocument/2006/relationships/image" Target="../media/image8.png"/><Relationship Id="rId10" Type="http://schemas.openxmlformats.org/officeDocument/2006/relationships/image" Target="../media/image38.png"/><Relationship Id="rId4" Type="http://schemas.openxmlformats.org/officeDocument/2006/relationships/image" Target="../media/image23.png"/><Relationship Id="rId9" Type="http://schemas.microsoft.com/office/2007/relationships/hdphoto" Target="../media/hdphoto5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svg"/><Relationship Id="rId9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jpe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10" Type="http://schemas.openxmlformats.org/officeDocument/2006/relationships/image" Target="../media/image9.svg"/><Relationship Id="rId4" Type="http://schemas.openxmlformats.org/officeDocument/2006/relationships/image" Target="../media/image19.png"/><Relationship Id="rId9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8.jpe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13.png"/><Relationship Id="rId7" Type="http://schemas.openxmlformats.org/officeDocument/2006/relationships/image" Target="../media/image26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5.gif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13.png"/><Relationship Id="rId7" Type="http://schemas.microsoft.com/office/2007/relationships/hdphoto" Target="../media/hdphoto1.wdp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10" Type="http://schemas.openxmlformats.org/officeDocument/2006/relationships/image" Target="../media/image25.gif"/><Relationship Id="rId4" Type="http://schemas.openxmlformats.org/officeDocument/2006/relationships/image" Target="../media/image23.png"/><Relationship Id="rId9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98;p2" descr="background rectangle">
            <a:extLst>
              <a:ext uri="{FF2B5EF4-FFF2-40B4-BE49-F238E27FC236}">
                <a16:creationId xmlns:a16="http://schemas.microsoft.com/office/drawing/2014/main" id="{100DF08E-F49B-4B01-82DC-A9BE96DF7F26}"/>
              </a:ext>
            </a:extLst>
          </p:cNvPr>
          <p:cNvSpPr/>
          <p:nvPr/>
        </p:nvSpPr>
        <p:spPr>
          <a:xfrm>
            <a:off x="0" y="0"/>
            <a:ext cx="4350984" cy="68580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6" name="CustomShape 2"/>
          <p:cNvSpPr/>
          <p:nvPr/>
        </p:nvSpPr>
        <p:spPr>
          <a:xfrm>
            <a:off x="5959980" y="4734448"/>
            <a:ext cx="5644800" cy="1554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lvl="0" algn="ctr">
              <a:buClr>
                <a:srgbClr val="FF3333"/>
              </a:buClr>
              <a:buSzPts val="9600"/>
              <a:defRPr/>
            </a:pPr>
            <a:r>
              <a:rPr lang="en-GB" sz="9600" b="1" kern="0" dirty="0" err="1">
                <a:solidFill>
                  <a:srgbClr val="00B050"/>
                </a:solidFill>
                <a:latin typeface="Modern Love" panose="04090805081005020601" pitchFamily="82" charset="0"/>
                <a:cs typeface="Arial"/>
                <a:sym typeface="Arial"/>
              </a:rPr>
              <a:t>grün</a:t>
            </a:r>
            <a:endParaRPr lang="en-GB" sz="1400" kern="0" dirty="0">
              <a:solidFill>
                <a:srgbClr val="00B050"/>
              </a:solidFill>
              <a:latin typeface="Modern Love" panose="04090805081005020601" pitchFamily="82" charset="0"/>
              <a:cs typeface="Arial"/>
              <a:sym typeface="Arial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55CF993-3D71-4C59-9D34-78FA39EC2F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4" y="0"/>
            <a:ext cx="4350240" cy="1144800"/>
          </a:xfrm>
        </p:spPr>
        <p:txBody>
          <a:bodyPr/>
          <a:lstStyle/>
          <a:p>
            <a:pPr algn="ctr"/>
            <a:r>
              <a:rPr lang="en-GB" sz="4000" b="1" spc="-1" dirty="0">
                <a:solidFill>
                  <a:schemeClr val="bg1"/>
                </a:solidFill>
                <a:latin typeface="Century Gothic" panose="020B0502020202020204" pitchFamily="34" charset="0"/>
                <a:ea typeface="Century Gothic"/>
              </a:rPr>
              <a:t>Experiences at home and away</a:t>
            </a:r>
            <a:endParaRPr lang="en-GB" sz="4000" dirty="0"/>
          </a:p>
        </p:txBody>
      </p:sp>
      <p:pic>
        <p:nvPicPr>
          <p:cNvPr id="8" name="Picture 7" descr="Map&#10;&#10;Description automatically generated">
            <a:extLst>
              <a:ext uri="{FF2B5EF4-FFF2-40B4-BE49-F238E27FC236}">
                <a16:creationId xmlns:a16="http://schemas.microsoft.com/office/drawing/2014/main" id="{D221C529-BF74-4965-96AD-9519D65DB1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0866" y="240668"/>
            <a:ext cx="3811412" cy="488128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FB254EC-1FC5-4D22-BD0A-34EB0D0AE9D2}"/>
              </a:ext>
            </a:extLst>
          </p:cNvPr>
          <p:cNvSpPr txBox="1"/>
          <p:nvPr/>
        </p:nvSpPr>
        <p:spPr>
          <a:xfrm>
            <a:off x="8161501" y="6457890"/>
            <a:ext cx="39874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Term 3 Week 8</a:t>
            </a:r>
          </a:p>
        </p:txBody>
      </p:sp>
      <p:sp>
        <p:nvSpPr>
          <p:cNvPr id="3" name="TextBox 2">
            <a:hlinkClick r:id="" action="ppaction://noaction">
              <a:snd r:embed="rId4" name="T3_W8_1.1.wav"/>
            </a:hlinkClick>
            <a:extLst>
              <a:ext uri="{FF2B5EF4-FFF2-40B4-BE49-F238E27FC236}">
                <a16:creationId xmlns:a16="http://schemas.microsoft.com/office/drawing/2014/main" id="{906BE88F-F08F-0A22-9010-0BEA9D3723D9}"/>
              </a:ext>
            </a:extLst>
          </p:cNvPr>
          <p:cNvSpPr txBox="1"/>
          <p:nvPr/>
        </p:nvSpPr>
        <p:spPr>
          <a:xfrm>
            <a:off x="587220" y="4253093"/>
            <a:ext cx="3314625" cy="830997"/>
          </a:xfrm>
          <a:prstGeom prst="rect">
            <a:avLst/>
          </a:prstGeom>
          <a:solidFill>
            <a:schemeClr val="bg1"/>
          </a:solidFill>
          <a:ln w="28575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400" dirty="0" err="1">
                <a:solidFill>
                  <a:srgbClr val="002060"/>
                </a:solidFill>
              </a:rPr>
              <a:t>Wir</a:t>
            </a:r>
            <a:r>
              <a:rPr lang="en-GB" sz="2400" dirty="0">
                <a:solidFill>
                  <a:srgbClr val="002060"/>
                </a:solidFill>
              </a:rPr>
              <a:t> </a:t>
            </a:r>
            <a:r>
              <a:rPr lang="en-GB" sz="2400" dirty="0" err="1">
                <a:solidFill>
                  <a:srgbClr val="002060"/>
                </a:solidFill>
              </a:rPr>
              <a:t>gehen</a:t>
            </a:r>
            <a:r>
              <a:rPr lang="en-GB" sz="2400" dirty="0">
                <a:solidFill>
                  <a:srgbClr val="002060"/>
                </a:solidFill>
              </a:rPr>
              <a:t> </a:t>
            </a:r>
            <a:r>
              <a:rPr lang="en-GB" sz="2400" dirty="0" err="1">
                <a:solidFill>
                  <a:srgbClr val="002060"/>
                </a:solidFill>
              </a:rPr>
              <a:t>nach</a:t>
            </a:r>
            <a:r>
              <a:rPr lang="en-GB" sz="2400" dirty="0">
                <a:solidFill>
                  <a:srgbClr val="002060"/>
                </a:solidFill>
              </a:rPr>
              <a:t> </a:t>
            </a:r>
            <a:r>
              <a:rPr lang="en-GB" sz="2400" dirty="0" err="1">
                <a:solidFill>
                  <a:srgbClr val="002060"/>
                </a:solidFill>
              </a:rPr>
              <a:t>draußen</a:t>
            </a:r>
            <a:r>
              <a:rPr lang="en-GB" sz="2400" dirty="0">
                <a:solidFill>
                  <a:srgbClr val="002060"/>
                </a:solidFill>
              </a:rPr>
              <a:t>*</a:t>
            </a:r>
          </a:p>
        </p:txBody>
      </p:sp>
      <p:sp>
        <p:nvSpPr>
          <p:cNvPr id="4" name="CustomShape 3">
            <a:extLst>
              <a:ext uri="{FF2B5EF4-FFF2-40B4-BE49-F238E27FC236}">
                <a16:creationId xmlns:a16="http://schemas.microsoft.com/office/drawing/2014/main" id="{C32DCA9F-20DE-84D1-3907-1196E3C4C136}"/>
              </a:ext>
            </a:extLst>
          </p:cNvPr>
          <p:cNvSpPr/>
          <p:nvPr/>
        </p:nvSpPr>
        <p:spPr>
          <a:xfrm>
            <a:off x="39403" y="5086650"/>
            <a:ext cx="4311581" cy="1371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45792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2800" b="1" i="0" u="none" strike="noStrike" kern="1200" cap="none" spc="-1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Using</a:t>
            </a:r>
            <a:r>
              <a:rPr kumimoji="0" lang="fr-FR" sz="2800" b="1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infinitive clauses with ‘zu’</a:t>
            </a:r>
          </a:p>
          <a:p>
            <a:pPr marL="45792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2800" b="1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SSC [th]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AEAEAB1-9965-1D05-B5C0-05E0C48C66EE}"/>
              </a:ext>
            </a:extLst>
          </p:cNvPr>
          <p:cNvSpPr txBox="1"/>
          <p:nvPr/>
        </p:nvSpPr>
        <p:spPr>
          <a:xfrm>
            <a:off x="4536721" y="6457890"/>
            <a:ext cx="2388892" cy="40011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draußen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- outside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6" name="Picture 5" descr="A cartoon of a landscape&#10;&#10;Description automatically generated">
            <a:extLst>
              <a:ext uri="{FF2B5EF4-FFF2-40B4-BE49-F238E27FC236}">
                <a16:creationId xmlns:a16="http://schemas.microsoft.com/office/drawing/2014/main" id="{3F1BB2BD-9779-BB7D-6EA6-9A0D7F3F0B6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505" y="1358986"/>
            <a:ext cx="3929974" cy="2679920"/>
          </a:xfrm>
          <a:prstGeom prst="rect">
            <a:avLst/>
          </a:prstGeom>
          <a:solidFill>
            <a:schemeClr val="bg1"/>
          </a:solidFill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" name="Picture 2" descr="Free Iphone Android vector and picture">
            <a:extLst>
              <a:ext uri="{FF2B5EF4-FFF2-40B4-BE49-F238E27FC236}">
                <a16:creationId xmlns:a16="http://schemas.microsoft.com/office/drawing/2014/main" id="{5B5C55EF-C968-433E-8D6B-33DF4F3B6F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51" r="24715"/>
          <a:stretch/>
        </p:blipFill>
        <p:spPr bwMode="auto">
          <a:xfrm>
            <a:off x="8034965" y="712379"/>
            <a:ext cx="3928809" cy="6266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CustomShape 8">
            <a:extLst>
              <a:ext uri="{FF2B5EF4-FFF2-40B4-BE49-F238E27FC236}">
                <a16:creationId xmlns:a16="http://schemas.microsoft.com/office/drawing/2014/main" id="{7D683BF0-B5CD-8533-4D4C-3526C060BC0B}"/>
              </a:ext>
            </a:extLst>
          </p:cNvPr>
          <p:cNvSpPr/>
          <p:nvPr/>
        </p:nvSpPr>
        <p:spPr>
          <a:xfrm>
            <a:off x="8514497" y="1674484"/>
            <a:ext cx="3000283" cy="208878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38100" lvl="2">
              <a:defRPr/>
            </a:pPr>
            <a:r>
              <a:rPr kumimoji="0" lang="en-GB" sz="240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         </a:t>
            </a:r>
            <a:r>
              <a:rPr lang="en-GB" sz="24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OK...</a:t>
            </a:r>
            <a:r>
              <a:rPr lang="en-GB" sz="2400" spc="-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Wann</a:t>
            </a:r>
            <a:r>
              <a:rPr lang="en-GB" sz="24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spc="-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kommt</a:t>
            </a:r>
            <a:r>
              <a:rPr lang="en-GB" sz="24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spc="-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ihr</a:t>
            </a:r>
            <a:r>
              <a:rPr lang="en-GB" sz="24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spc="-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nach</a:t>
            </a:r>
            <a:r>
              <a:rPr lang="en-GB" sz="24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spc="-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Hause</a:t>
            </a:r>
            <a:r>
              <a:rPr lang="en-GB" sz="24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? </a:t>
            </a:r>
            <a:r>
              <a:rPr lang="en-GB" sz="2400" spc="-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Habt</a:t>
            </a:r>
            <a:r>
              <a:rPr lang="en-GB" sz="24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spc="-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ihr</a:t>
            </a:r>
            <a:r>
              <a:rPr lang="en-GB" sz="24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 Lust, Pizza </a:t>
            </a:r>
            <a:r>
              <a:rPr lang="en-GB" sz="2400" b="1" spc="-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essen</a:t>
            </a:r>
            <a:r>
              <a:rPr lang="en-GB" sz="2400" b="1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 / </a:t>
            </a:r>
            <a:r>
              <a:rPr lang="en-GB" sz="2400" b="1" spc="-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zu</a:t>
            </a:r>
            <a:r>
              <a:rPr lang="en-GB" sz="2400" b="1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b="1" spc="-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essen</a:t>
            </a:r>
            <a:r>
              <a:rPr lang="en-GB" sz="2400" b="1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?</a:t>
            </a:r>
            <a:endParaRPr kumimoji="0" lang="en-GB" sz="2400" b="1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71" name="Picture 2" descr="Free Iphone Android vector and picture">
            <a:extLst>
              <a:ext uri="{FF2B5EF4-FFF2-40B4-BE49-F238E27FC236}">
                <a16:creationId xmlns:a16="http://schemas.microsoft.com/office/drawing/2014/main" id="{01ED0223-4319-4F7F-8C21-C40041B567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51" r="24715"/>
          <a:stretch/>
        </p:blipFill>
        <p:spPr bwMode="auto">
          <a:xfrm>
            <a:off x="310081" y="835258"/>
            <a:ext cx="3928809" cy="6266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" name="Picture 2" descr="Free Iphone Android vector and picture">
            <a:extLst>
              <a:ext uri="{FF2B5EF4-FFF2-40B4-BE49-F238E27FC236}">
                <a16:creationId xmlns:a16="http://schemas.microsoft.com/office/drawing/2014/main" id="{4D9649C8-A64E-4DB4-934D-E7E77E815A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51" r="24715"/>
          <a:stretch/>
        </p:blipFill>
        <p:spPr bwMode="auto">
          <a:xfrm>
            <a:off x="4158156" y="788349"/>
            <a:ext cx="3928809" cy="6266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2" name="CustomShape 6"/>
          <p:cNvSpPr/>
          <p:nvPr/>
        </p:nvSpPr>
        <p:spPr>
          <a:xfrm>
            <a:off x="101160" y="0"/>
            <a:ext cx="11648880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Ronja und </a:t>
            </a:r>
            <a:r>
              <a:rPr kumimoji="0" lang="en-GB" sz="26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Lias</a:t>
            </a:r>
            <a:r>
              <a:rPr kumimoji="0" lang="en-GB" sz="26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 </a:t>
            </a:r>
            <a:r>
              <a:rPr kumimoji="0" lang="en-GB" sz="26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sind</a:t>
            </a:r>
            <a:r>
              <a:rPr kumimoji="0" lang="en-GB" sz="26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 </a:t>
            </a:r>
            <a:r>
              <a:rPr kumimoji="0" lang="en-GB" sz="26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im</a:t>
            </a:r>
            <a:r>
              <a:rPr kumimoji="0" lang="en-GB" sz="26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 Park </a:t>
            </a:r>
            <a:r>
              <a:rPr kumimoji="0" lang="en-GB" sz="26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mit</a:t>
            </a:r>
            <a:r>
              <a:rPr kumimoji="0" lang="en-GB" sz="26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 Oma und </a:t>
            </a:r>
            <a:r>
              <a:rPr kumimoji="0" lang="en-GB" sz="26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Opa</a:t>
            </a:r>
            <a:r>
              <a:rPr kumimoji="0" lang="en-GB" sz="26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. Sie</a:t>
            </a:r>
            <a:r>
              <a:rPr kumimoji="0" lang="en-GB" sz="2600" b="1" i="0" u="none" strike="noStrike" kern="1200" cap="none" spc="-1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 </a:t>
            </a:r>
            <a:r>
              <a:rPr kumimoji="0" lang="en-GB" sz="2600" b="1" i="0" u="none" strike="noStrike" kern="1200" cap="none" spc="-1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bekommen</a:t>
            </a:r>
            <a:r>
              <a:rPr kumimoji="0" lang="en-GB" sz="2600" b="1" i="0" u="none" strike="noStrike" kern="1200" cap="none" spc="-1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 </a:t>
            </a:r>
            <a:r>
              <a:rPr kumimoji="0" lang="en-GB" sz="2600" b="1" i="0" u="none" strike="noStrike" kern="1200" cap="none" spc="-1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viele</a:t>
            </a:r>
            <a:r>
              <a:rPr kumimoji="0" lang="en-GB" sz="2600" b="1" i="0" u="none" strike="noStrike" kern="1200" cap="none" spc="-1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 SMS von </a:t>
            </a:r>
            <a:r>
              <a:rPr lang="en-GB" sz="2600" b="1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Vati</a:t>
            </a:r>
            <a:r>
              <a:rPr lang="en-GB" sz="2600" b="1" spc="-1" dirty="0">
                <a:solidFill>
                  <a:srgbClr val="002060"/>
                </a:solidFill>
                <a:latin typeface="Century gothic"/>
                <a:ea typeface="Century Gothic"/>
              </a:rPr>
              <a:t>/Lothar.</a:t>
            </a:r>
            <a:endParaRPr kumimoji="0" lang="en-GB" sz="26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</a:endParaRPr>
          </a:p>
        </p:txBody>
      </p:sp>
      <p:sp>
        <p:nvSpPr>
          <p:cNvPr id="32" name="CustomShape 8">
            <a:extLst>
              <a:ext uri="{FF2B5EF4-FFF2-40B4-BE49-F238E27FC236}">
                <a16:creationId xmlns:a16="http://schemas.microsoft.com/office/drawing/2014/main" id="{977D9DC2-7212-4C61-B9B9-2FECC03F6397}"/>
              </a:ext>
            </a:extLst>
          </p:cNvPr>
          <p:cNvSpPr/>
          <p:nvPr/>
        </p:nvSpPr>
        <p:spPr>
          <a:xfrm>
            <a:off x="794478" y="1718100"/>
            <a:ext cx="2917742" cy="164602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Seid</a:t>
            </a:r>
            <a:r>
              <a:rPr kumimoji="0" lang="en-GB" sz="240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</a:t>
            </a:r>
            <a:r>
              <a:rPr kumimoji="0" lang="en-GB" sz="240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ihr</a:t>
            </a:r>
            <a:r>
              <a:rPr kumimoji="0" lang="en-GB" sz="240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</a:t>
            </a:r>
            <a:r>
              <a:rPr kumimoji="0" lang="en-GB" sz="240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im</a:t>
            </a:r>
            <a:r>
              <a:rPr kumimoji="0" lang="en-GB" sz="240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Park? Es </a:t>
            </a:r>
            <a:r>
              <a:rPr kumimoji="0" lang="en-GB" sz="240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ist</a:t>
            </a:r>
            <a:r>
              <a:rPr kumimoji="0" lang="en-GB" sz="240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gut, </a:t>
            </a:r>
            <a:r>
              <a:rPr kumimoji="0" lang="en-GB" sz="240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draußen</a:t>
            </a:r>
            <a:r>
              <a:rPr kumimoji="0" lang="en-GB" sz="240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in der </a:t>
            </a:r>
            <a:r>
              <a:rPr kumimoji="0" lang="en-GB" sz="240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Sonne</a:t>
            </a:r>
            <a:r>
              <a:rPr lang="en-GB" sz="24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 </a:t>
            </a:r>
            <a:r>
              <a:rPr lang="en-GB" sz="2400" b="1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sein / </a:t>
            </a:r>
            <a:r>
              <a:rPr lang="en-GB" sz="2400" b="1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zu</a:t>
            </a:r>
            <a:r>
              <a:rPr lang="en-GB" sz="2400" b="1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 sein.</a:t>
            </a:r>
            <a:endParaRPr kumimoji="0" lang="en-GB" sz="240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57613" y="929051"/>
            <a:ext cx="706161" cy="398063"/>
          </a:xfrm>
          <a:solidFill>
            <a:srgbClr val="2E94AF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lesen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6629107-549E-4B60-9A05-7B0B89B30765}"/>
              </a:ext>
            </a:extLst>
          </p:cNvPr>
          <p:cNvSpPr txBox="1"/>
          <p:nvPr/>
        </p:nvSpPr>
        <p:spPr>
          <a:xfrm>
            <a:off x="219255" y="1719358"/>
            <a:ext cx="412058" cy="400110"/>
          </a:xfrm>
          <a:prstGeom prst="rect">
            <a:avLst/>
          </a:prstGeom>
          <a:solidFill>
            <a:srgbClr val="2E94AF"/>
          </a:solidFill>
          <a:ln w="28575">
            <a:solidFill>
              <a:srgbClr val="2E94AF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1</a:t>
            </a:r>
          </a:p>
        </p:txBody>
      </p:sp>
      <p:pic>
        <p:nvPicPr>
          <p:cNvPr id="67" name="Picture 66" descr="Icon&#10;&#10;Description automatically generated">
            <a:extLst>
              <a:ext uri="{FF2B5EF4-FFF2-40B4-BE49-F238E27FC236}">
                <a16:creationId xmlns:a16="http://schemas.microsoft.com/office/drawing/2014/main" id="{BC90431E-2725-42A0-AD10-D2A874C2DB5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4142" y="61136"/>
            <a:ext cx="1127858" cy="829128"/>
          </a:xfrm>
          <a:prstGeom prst="rect">
            <a:avLst/>
          </a:prstGeom>
        </p:spPr>
      </p:pic>
      <p:pic>
        <p:nvPicPr>
          <p:cNvPr id="65" name="Graphic 64" descr="Teacher">
            <a:extLst>
              <a:ext uri="{FF2B5EF4-FFF2-40B4-BE49-F238E27FC236}">
                <a16:creationId xmlns:a16="http://schemas.microsoft.com/office/drawing/2014/main" id="{37405C42-1BE1-482C-B5D0-6FB326DBFB1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993890" y="332087"/>
            <a:ext cx="914400" cy="914400"/>
          </a:xfrm>
          <a:prstGeom prst="rect">
            <a:avLst/>
          </a:prstGeom>
        </p:spPr>
      </p:pic>
      <p:sp>
        <p:nvSpPr>
          <p:cNvPr id="69" name="Speech Bubble: Rectangle with Corners Rounded 68">
            <a:extLst>
              <a:ext uri="{FF2B5EF4-FFF2-40B4-BE49-F238E27FC236}">
                <a16:creationId xmlns:a16="http://schemas.microsoft.com/office/drawing/2014/main" id="{7455D017-EF74-48DA-B4CF-88047C199FE1}"/>
              </a:ext>
            </a:extLst>
          </p:cNvPr>
          <p:cNvSpPr/>
          <p:nvPr/>
        </p:nvSpPr>
        <p:spPr>
          <a:xfrm>
            <a:off x="6891705" y="543478"/>
            <a:ext cx="3928809" cy="518040"/>
          </a:xfrm>
          <a:prstGeom prst="wedgeRoundRectCallout">
            <a:avLst>
              <a:gd name="adj1" fmla="val -54991"/>
              <a:gd name="adj2" fmla="val -7585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70" name="Google Shape;108;p3">
            <a:extLst>
              <a:ext uri="{FF2B5EF4-FFF2-40B4-BE49-F238E27FC236}">
                <a16:creationId xmlns:a16="http://schemas.microsoft.com/office/drawing/2014/main" id="{1EABAD8D-5F95-40DD-A2BD-088C9326CD89}"/>
              </a:ext>
            </a:extLst>
          </p:cNvPr>
          <p:cNvSpPr txBox="1"/>
          <p:nvPr/>
        </p:nvSpPr>
        <p:spPr>
          <a:xfrm>
            <a:off x="6888871" y="589337"/>
            <a:ext cx="4518477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defRPr/>
            </a:pPr>
            <a:r>
              <a:rPr kumimoji="0" lang="en-GB" sz="2400" i="0" u="none" strike="noStrike" kern="1200" cap="none" spc="-1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Schreib</a:t>
            </a:r>
            <a:r>
              <a:rPr kumimoji="0" lang="en-GB" sz="2400" i="0" u="none" strike="noStrike" kern="1200" cap="none" spc="-1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1-6 und A</a:t>
            </a:r>
            <a:r>
              <a:rPr kumimoji="0" lang="en-GB" sz="2400" i="0" u="none" strike="noStrike" kern="1200" cap="none" spc="-1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</a:t>
            </a:r>
            <a:r>
              <a:rPr kumimoji="0" lang="en-GB" sz="2400" i="0" u="none" strike="noStrike" kern="1200" cap="none" spc="-1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oder</a:t>
            </a:r>
            <a:r>
              <a:rPr kumimoji="0" lang="en-GB" sz="2400" i="0" u="none" strike="noStrike" kern="1200" cap="none" spc="-1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B.</a:t>
            </a:r>
            <a:endParaRPr kumimoji="0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445D0DD3-4EB6-42FE-8C72-15DE07734A51}"/>
              </a:ext>
            </a:extLst>
          </p:cNvPr>
          <p:cNvSpPr txBox="1"/>
          <p:nvPr/>
        </p:nvSpPr>
        <p:spPr>
          <a:xfrm>
            <a:off x="228600" y="3992477"/>
            <a:ext cx="412058" cy="400110"/>
          </a:xfrm>
          <a:prstGeom prst="rect">
            <a:avLst/>
          </a:prstGeom>
          <a:solidFill>
            <a:srgbClr val="2E94AF"/>
          </a:solidFill>
          <a:ln w="28575">
            <a:solidFill>
              <a:srgbClr val="2E94AF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2</a:t>
            </a:r>
          </a:p>
        </p:txBody>
      </p:sp>
      <p:sp>
        <p:nvSpPr>
          <p:cNvPr id="75" name="CustomShape 8">
            <a:extLst>
              <a:ext uri="{FF2B5EF4-FFF2-40B4-BE49-F238E27FC236}">
                <a16:creationId xmlns:a16="http://schemas.microsoft.com/office/drawing/2014/main" id="{5138E8BB-45C0-4D13-BC69-C83CC4C86083}"/>
              </a:ext>
            </a:extLst>
          </p:cNvPr>
          <p:cNvSpPr/>
          <p:nvPr/>
        </p:nvSpPr>
        <p:spPr>
          <a:xfrm>
            <a:off x="794477" y="3994101"/>
            <a:ext cx="3000283" cy="164602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Ja</a:t>
            </a:r>
            <a:r>
              <a:rPr kumimoji="0" lang="en-GB" sz="240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, </a:t>
            </a:r>
            <a:r>
              <a:rPr kumimoji="0" lang="en-GB" sz="240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wir</a:t>
            </a:r>
            <a:r>
              <a:rPr kumimoji="0" lang="en-GB" sz="240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</a:t>
            </a:r>
            <a:r>
              <a:rPr kumimoji="0" lang="en-GB" sz="240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sind</a:t>
            </a:r>
            <a:r>
              <a:rPr kumimoji="0" lang="en-GB" sz="240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</a:t>
            </a:r>
            <a:r>
              <a:rPr kumimoji="0" lang="en-GB" sz="240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im</a:t>
            </a:r>
            <a:r>
              <a:rPr kumimoji="0" lang="en-GB" sz="240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Park. </a:t>
            </a:r>
            <a:r>
              <a:rPr kumimoji="0" lang="en-GB" sz="240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Opa</a:t>
            </a:r>
            <a:r>
              <a:rPr kumimoji="0" lang="en-GB" sz="240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</a:t>
            </a:r>
            <a:r>
              <a:rPr kumimoji="0" lang="en-GB" sz="240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lernt</a:t>
            </a:r>
            <a:r>
              <a:rPr kumimoji="0" lang="en-GB" sz="240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, </a:t>
            </a:r>
            <a:r>
              <a:rPr kumimoji="0" lang="en-GB" sz="240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Fußball</a:t>
            </a:r>
            <a:r>
              <a:rPr kumimoji="0" lang="en-GB" sz="240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spielen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/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zu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spielen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!</a:t>
            </a:r>
            <a:endParaRPr kumimoji="0" lang="en-GB" sz="2400" b="1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93BFDE4A-BFC6-46F3-BA13-408941A7B8A1}"/>
              </a:ext>
            </a:extLst>
          </p:cNvPr>
          <p:cNvSpPr/>
          <p:nvPr/>
        </p:nvSpPr>
        <p:spPr>
          <a:xfrm>
            <a:off x="2431303" y="2492740"/>
            <a:ext cx="888299" cy="400260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CustomShape 8">
            <a:extLst>
              <a:ext uri="{FF2B5EF4-FFF2-40B4-BE49-F238E27FC236}">
                <a16:creationId xmlns:a16="http://schemas.microsoft.com/office/drawing/2014/main" id="{A79AC90E-26DE-1A21-E796-2106EEBB30DB}"/>
              </a:ext>
            </a:extLst>
          </p:cNvPr>
          <p:cNvSpPr/>
          <p:nvPr/>
        </p:nvSpPr>
        <p:spPr>
          <a:xfrm>
            <a:off x="4834446" y="1694991"/>
            <a:ext cx="2772987" cy="168667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Toll! Aber </a:t>
            </a:r>
            <a:r>
              <a:rPr lang="en-GB" sz="2400" spc="-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Opa</a:t>
            </a:r>
            <a:r>
              <a:rPr lang="en-GB" sz="24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spc="-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kann</a:t>
            </a:r>
            <a:r>
              <a:rPr lang="en-GB" sz="24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spc="-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schon</a:t>
            </a:r>
            <a:r>
              <a:rPr lang="en-GB" sz="24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* </a:t>
            </a:r>
            <a:r>
              <a:rPr lang="en-GB" sz="2400" spc="-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Fußball</a:t>
            </a:r>
            <a:r>
              <a:rPr lang="en-GB" sz="24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b="1" spc="-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spielen</a:t>
            </a:r>
            <a:r>
              <a:rPr lang="en-GB" sz="2400" b="1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 / </a:t>
            </a:r>
            <a:r>
              <a:rPr lang="en-GB" sz="2400" b="1" spc="-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zu</a:t>
            </a:r>
            <a:r>
              <a:rPr lang="en-GB" sz="2400" b="1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b="1" spc="-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spielen</a:t>
            </a:r>
            <a:r>
              <a:rPr lang="en-GB" sz="2400" b="1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  <a:endParaRPr kumimoji="0" lang="en-GB" sz="2400" b="1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6" name="CustomShape 8">
            <a:extLst>
              <a:ext uri="{FF2B5EF4-FFF2-40B4-BE49-F238E27FC236}">
                <a16:creationId xmlns:a16="http://schemas.microsoft.com/office/drawing/2014/main" id="{EF6AF2E1-636F-049E-E114-009423A25BDB}"/>
              </a:ext>
            </a:extLst>
          </p:cNvPr>
          <p:cNvSpPr/>
          <p:nvPr/>
        </p:nvSpPr>
        <p:spPr>
          <a:xfrm>
            <a:off x="4708352" y="3994100"/>
            <a:ext cx="3000283" cy="198034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spc="-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Wirklich</a:t>
            </a:r>
            <a:r>
              <a:rPr lang="en-GB" sz="24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*?! Er </a:t>
            </a:r>
            <a:r>
              <a:rPr lang="en-GB" sz="2400" spc="-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sagt</a:t>
            </a:r>
            <a:r>
              <a:rPr lang="en-GB" sz="24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, er </a:t>
            </a:r>
            <a:r>
              <a:rPr lang="en-GB" sz="2400" spc="-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spielt</a:t>
            </a:r>
            <a:r>
              <a:rPr lang="en-GB" sz="24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spc="-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kein</a:t>
            </a:r>
            <a:r>
              <a:rPr lang="en-GB" sz="24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spc="-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Fußball</a:t>
            </a:r>
            <a:r>
              <a:rPr lang="en-GB" sz="24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...und </a:t>
            </a:r>
            <a:r>
              <a:rPr lang="en-GB" sz="2400" spc="-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wir</a:t>
            </a:r>
            <a:r>
              <a:rPr lang="en-GB" sz="24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spc="-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müssen</a:t>
            </a:r>
            <a:r>
              <a:rPr lang="en-GB" sz="24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spc="-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ihm</a:t>
            </a:r>
            <a:r>
              <a:rPr lang="en-GB" sz="24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* </a:t>
            </a:r>
            <a:r>
              <a:rPr lang="en-GB" sz="2400" b="1" spc="-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helfen</a:t>
            </a:r>
            <a:r>
              <a:rPr lang="en-GB" sz="2400" b="1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 / </a:t>
            </a:r>
            <a:r>
              <a:rPr lang="en-GB" sz="2400" b="1" spc="-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zu</a:t>
            </a:r>
            <a:r>
              <a:rPr lang="en-GB" sz="2400" b="1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b="1" spc="-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helfen</a:t>
            </a:r>
            <a:r>
              <a:rPr lang="en-GB" sz="24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! </a:t>
            </a:r>
            <a:endParaRPr kumimoji="0" lang="en-GB" sz="240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7" name="CustomShape 8">
            <a:extLst>
              <a:ext uri="{FF2B5EF4-FFF2-40B4-BE49-F238E27FC236}">
                <a16:creationId xmlns:a16="http://schemas.microsoft.com/office/drawing/2014/main" id="{8053C597-DE35-6923-2A74-DF2DCE29AC6E}"/>
              </a:ext>
            </a:extLst>
          </p:cNvPr>
          <p:cNvSpPr/>
          <p:nvPr/>
        </p:nvSpPr>
        <p:spPr>
          <a:xfrm>
            <a:off x="8588214" y="1604266"/>
            <a:ext cx="3022480" cy="22443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8" name="CustomShape 8">
            <a:extLst>
              <a:ext uri="{FF2B5EF4-FFF2-40B4-BE49-F238E27FC236}">
                <a16:creationId xmlns:a16="http://schemas.microsoft.com/office/drawing/2014/main" id="{34B684A5-0540-6DB3-F4E7-0758D3DE586A}"/>
              </a:ext>
            </a:extLst>
          </p:cNvPr>
          <p:cNvSpPr/>
          <p:nvPr/>
        </p:nvSpPr>
        <p:spPr>
          <a:xfrm>
            <a:off x="8532901" y="3994100"/>
            <a:ext cx="2971810" cy="191286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Ja</a:t>
            </a:r>
            <a:r>
              <a:rPr kumimoji="0" lang="en-GB" sz="240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!!!!!!!! </a:t>
            </a:r>
            <a:r>
              <a:rPr kumimoji="0" lang="en-GB" sz="240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Wir</a:t>
            </a:r>
            <a:r>
              <a:rPr kumimoji="0" lang="en-GB" sz="240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</a:t>
            </a:r>
            <a:r>
              <a:rPr kumimoji="0" lang="en-GB" sz="240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kommen</a:t>
            </a:r>
            <a:r>
              <a:rPr kumimoji="0" lang="en-GB" sz="240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bald. </a:t>
            </a:r>
            <a:r>
              <a:rPr lang="en-GB" sz="2400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Wir</a:t>
            </a:r>
            <a:r>
              <a:rPr lang="en-GB" sz="24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 </a:t>
            </a:r>
            <a:r>
              <a:rPr lang="en-GB" sz="2400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können</a:t>
            </a:r>
            <a:r>
              <a:rPr lang="en-GB" sz="24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 den Salat </a:t>
            </a:r>
            <a:r>
              <a:rPr lang="en-GB" sz="2400" b="1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machen</a:t>
            </a:r>
            <a:r>
              <a:rPr lang="en-GB" sz="2400" b="1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 / </a:t>
            </a:r>
            <a:r>
              <a:rPr lang="en-GB" sz="2400" b="1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zu</a:t>
            </a:r>
            <a:r>
              <a:rPr lang="en-GB" sz="2400" b="1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 </a:t>
            </a:r>
            <a:r>
              <a:rPr lang="en-GB" sz="2400" b="1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machen</a:t>
            </a:r>
            <a:r>
              <a:rPr lang="en-GB" sz="24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.</a:t>
            </a:r>
            <a:endParaRPr kumimoji="0" lang="en-GB" sz="240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088CC52-A4F9-2064-376C-6B0451FCDA27}"/>
              </a:ext>
            </a:extLst>
          </p:cNvPr>
          <p:cNvSpPr txBox="1"/>
          <p:nvPr/>
        </p:nvSpPr>
        <p:spPr>
          <a:xfrm>
            <a:off x="4088618" y="1694991"/>
            <a:ext cx="412058" cy="400110"/>
          </a:xfrm>
          <a:prstGeom prst="rect">
            <a:avLst/>
          </a:prstGeom>
          <a:solidFill>
            <a:srgbClr val="2E94AF"/>
          </a:solidFill>
          <a:ln w="28575">
            <a:solidFill>
              <a:srgbClr val="2E94AF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schemeClr val="bg1"/>
                </a:solidFill>
                <a:latin typeface="Century Gothic" panose="020F0302020204030204"/>
              </a:rPr>
              <a:t>3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CF231DB-B9F7-1F77-7D0A-29D8AA0AA816}"/>
              </a:ext>
            </a:extLst>
          </p:cNvPr>
          <p:cNvSpPr txBox="1"/>
          <p:nvPr/>
        </p:nvSpPr>
        <p:spPr>
          <a:xfrm>
            <a:off x="4102399" y="3992477"/>
            <a:ext cx="412058" cy="400110"/>
          </a:xfrm>
          <a:prstGeom prst="rect">
            <a:avLst/>
          </a:prstGeom>
          <a:solidFill>
            <a:srgbClr val="2E94AF"/>
          </a:solidFill>
          <a:ln w="28575">
            <a:solidFill>
              <a:srgbClr val="2E94AF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schemeClr val="bg1"/>
                </a:solidFill>
                <a:latin typeface="Century Gothic" panose="020F0302020204030204"/>
              </a:rPr>
              <a:t>4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5F7BF17-C144-0DAE-020E-D99B1CF138FB}"/>
              </a:ext>
            </a:extLst>
          </p:cNvPr>
          <p:cNvSpPr txBox="1"/>
          <p:nvPr/>
        </p:nvSpPr>
        <p:spPr>
          <a:xfrm>
            <a:off x="7963942" y="1668926"/>
            <a:ext cx="412058" cy="400110"/>
          </a:xfrm>
          <a:prstGeom prst="rect">
            <a:avLst/>
          </a:prstGeom>
          <a:solidFill>
            <a:srgbClr val="2E94AF"/>
          </a:solidFill>
          <a:ln w="28575">
            <a:solidFill>
              <a:srgbClr val="2E94AF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schemeClr val="bg1"/>
                </a:solidFill>
                <a:latin typeface="Century Gothic" panose="020F0302020204030204"/>
              </a:rPr>
              <a:t>5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FE8C481-EAF8-83F7-F974-ECB832FAD7F8}"/>
              </a:ext>
            </a:extLst>
          </p:cNvPr>
          <p:cNvSpPr txBox="1"/>
          <p:nvPr/>
        </p:nvSpPr>
        <p:spPr>
          <a:xfrm>
            <a:off x="7963942" y="3992477"/>
            <a:ext cx="412058" cy="400110"/>
          </a:xfrm>
          <a:prstGeom prst="rect">
            <a:avLst/>
          </a:prstGeom>
          <a:solidFill>
            <a:srgbClr val="2E94AF"/>
          </a:solidFill>
          <a:ln w="28575">
            <a:solidFill>
              <a:srgbClr val="2E94AF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schemeClr val="bg1"/>
                </a:solidFill>
                <a:latin typeface="Century Gothic" panose="020F0302020204030204"/>
              </a:rPr>
              <a:t>6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F88942BE-3261-6A77-E2C2-60D167E9E9DC}"/>
              </a:ext>
            </a:extLst>
          </p:cNvPr>
          <p:cNvSpPr/>
          <p:nvPr/>
        </p:nvSpPr>
        <p:spPr>
          <a:xfrm>
            <a:off x="804312" y="4757686"/>
            <a:ext cx="1380088" cy="40026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C0675290-B52C-6A52-8F63-A82FC490E321}"/>
              </a:ext>
            </a:extLst>
          </p:cNvPr>
          <p:cNvSpPr/>
          <p:nvPr/>
        </p:nvSpPr>
        <p:spPr>
          <a:xfrm>
            <a:off x="4879589" y="2857201"/>
            <a:ext cx="1605617" cy="400260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BF58106C-0D09-BDC0-28F8-E115D5B1A2E2}"/>
              </a:ext>
            </a:extLst>
          </p:cNvPr>
          <p:cNvSpPr/>
          <p:nvPr/>
        </p:nvSpPr>
        <p:spPr>
          <a:xfrm>
            <a:off x="5784554" y="5475075"/>
            <a:ext cx="1737870" cy="35970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2" name="Picture 21" descr="A collection of yellow emojis&#10;&#10;Description automatically generated">
            <a:extLst>
              <a:ext uri="{FF2B5EF4-FFF2-40B4-BE49-F238E27FC236}">
                <a16:creationId xmlns:a16="http://schemas.microsoft.com/office/drawing/2014/main" id="{C669C0A3-AF35-89C2-5067-3B8E30E8B63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953" b="16172" l="52969" r="62266">
                        <a14:foregroundMark x1="55781" y1="7578" x2="59375" y2="7734"/>
                        <a14:foregroundMark x1="55859" y1="7109" x2="58906" y2="7344"/>
                        <a14:foregroundMark x1="55078" y1="7734" x2="56016" y2="6953"/>
                        <a14:foregroundMark x1="55781" y1="7109" x2="59219" y2="7187"/>
                        <a14:foregroundMark x1="56016" y1="11484" x2="56641" y2="11641"/>
                        <a14:foregroundMark x1="56563" y1="12109" x2="56641" y2="11875"/>
                        <a14:foregroundMark x1="56406" y1="11250" x2="60234" y2="11250"/>
                        <a14:foregroundMark x1="61875" y1="11875" x2="62266" y2="121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807" t="6441" r="36494" b="82716"/>
          <a:stretch/>
        </p:blipFill>
        <p:spPr>
          <a:xfrm>
            <a:off x="8986962" y="1718100"/>
            <a:ext cx="466777" cy="43262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</p:pic>
      <p:pic>
        <p:nvPicPr>
          <p:cNvPr id="23" name="Picture 22" descr="A collection of yellow emojis&#10;&#10;Description automatically generated">
            <a:extLst>
              <a:ext uri="{FF2B5EF4-FFF2-40B4-BE49-F238E27FC236}">
                <a16:creationId xmlns:a16="http://schemas.microsoft.com/office/drawing/2014/main" id="{66D327D3-E05E-9A1C-72DD-9E0113AA54CA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484" b="15234" l="68984" r="78047">
                        <a14:foregroundMark x1="71641" y1="10078" x2="71641" y2="9844"/>
                        <a14:foregroundMark x1="71094" y1="10547" x2="71250" y2="10078"/>
                        <a14:foregroundMark x1="74531" y1="10234" x2="75234" y2="9609"/>
                        <a14:foregroundMark x1="75313" y1="10391" x2="75313" y2="9219"/>
                        <a14:foregroundMark x1="70547" y1="10391" x2="70859" y2="9609"/>
                        <a14:foregroundMark x1="71250" y1="10938" x2="71641" y2="9453"/>
                        <a14:foregroundMark x1="72266" y1="13438" x2="74844" y2="13438"/>
                        <a14:foregroundMark x1="71484" y1="15234" x2="74844" y2="14844"/>
                        <a14:foregroundMark x1="71406" y1="13438" x2="71406" y2="131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864" t="5480" r="20793" b="83762"/>
          <a:stretch/>
        </p:blipFill>
        <p:spPr>
          <a:xfrm>
            <a:off x="8598969" y="1668926"/>
            <a:ext cx="456172" cy="432627"/>
          </a:xfrm>
          <a:prstGeom prst="rect">
            <a:avLst/>
          </a:prstGeom>
        </p:spPr>
      </p:pic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32F55659-D1A6-A98A-77F3-DA241CAAA21A}"/>
              </a:ext>
            </a:extLst>
          </p:cNvPr>
          <p:cNvSpPr/>
          <p:nvPr/>
        </p:nvSpPr>
        <p:spPr>
          <a:xfrm>
            <a:off x="10089622" y="2786193"/>
            <a:ext cx="1167991" cy="400260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Rectangle: Rounded Corners 17">
            <a:extLst>
              <a:ext uri="{FF2B5EF4-FFF2-40B4-BE49-F238E27FC236}">
                <a16:creationId xmlns:a16="http://schemas.microsoft.com/office/drawing/2014/main" id="{45F12B11-D6ED-B3A1-6BBE-D084EB9AFF9F}"/>
              </a:ext>
            </a:extLst>
          </p:cNvPr>
          <p:cNvSpPr/>
          <p:nvPr/>
        </p:nvSpPr>
        <p:spPr>
          <a:xfrm>
            <a:off x="8558356" y="5506704"/>
            <a:ext cx="1530494" cy="40026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Rectangle: Rounded Corners 17">
            <a:extLst>
              <a:ext uri="{FF2B5EF4-FFF2-40B4-BE49-F238E27FC236}">
                <a16:creationId xmlns:a16="http://schemas.microsoft.com/office/drawing/2014/main" id="{9352FCE6-6D56-68ED-A6ED-EB6883152611}"/>
              </a:ext>
            </a:extLst>
          </p:cNvPr>
          <p:cNvSpPr/>
          <p:nvPr/>
        </p:nvSpPr>
        <p:spPr>
          <a:xfrm>
            <a:off x="9927455" y="5143075"/>
            <a:ext cx="632785" cy="40026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1" dirty="0"/>
          </a:p>
        </p:txBody>
      </p:sp>
      <p:sp>
        <p:nvSpPr>
          <p:cNvPr id="28" name="Rectangle: Rounded Corners 14">
            <a:extLst>
              <a:ext uri="{FF2B5EF4-FFF2-40B4-BE49-F238E27FC236}">
                <a16:creationId xmlns:a16="http://schemas.microsoft.com/office/drawing/2014/main" id="{C2FAF997-0014-5EA3-2752-3A3C6256A030}"/>
              </a:ext>
            </a:extLst>
          </p:cNvPr>
          <p:cNvSpPr/>
          <p:nvPr/>
        </p:nvSpPr>
        <p:spPr>
          <a:xfrm>
            <a:off x="7139916" y="2475147"/>
            <a:ext cx="298750" cy="400260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C656F98-9574-F8F5-E12C-50CD6E248C01}"/>
              </a:ext>
            </a:extLst>
          </p:cNvPr>
          <p:cNvSpPr txBox="1"/>
          <p:nvPr/>
        </p:nvSpPr>
        <p:spPr>
          <a:xfrm>
            <a:off x="9994320" y="5845534"/>
            <a:ext cx="2212024" cy="1015663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schon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– already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wirklich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– really</a:t>
            </a:r>
            <a:b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</a:b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ihm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- him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4" grpId="0" animBg="1"/>
      <p:bldP spid="15" grpId="0" animBg="1"/>
      <p:bldP spid="16" grpId="0" animBg="1"/>
      <p:bldP spid="17" grpId="0" animBg="1"/>
      <p:bldP spid="26" grpId="0" animBg="1"/>
      <p:bldP spid="27" grpId="0" animBg="1"/>
      <p:bldP spid="2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 descr="Free Iphone Android vector and picture">
            <a:extLst>
              <a:ext uri="{FF2B5EF4-FFF2-40B4-BE49-F238E27FC236}">
                <a16:creationId xmlns:a16="http://schemas.microsoft.com/office/drawing/2014/main" id="{237D87CA-F36A-452A-970B-325EA1E2193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51" r="24715"/>
          <a:stretch/>
        </p:blipFill>
        <p:spPr bwMode="auto">
          <a:xfrm rot="5400000">
            <a:off x="828153" y="1434546"/>
            <a:ext cx="2489548" cy="4518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2" descr="Free Iphone Android vector and picture">
            <a:extLst>
              <a:ext uri="{FF2B5EF4-FFF2-40B4-BE49-F238E27FC236}">
                <a16:creationId xmlns:a16="http://schemas.microsoft.com/office/drawing/2014/main" id="{60D042F4-8098-4BF4-B459-6549CA3DA5D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51" r="24715"/>
          <a:stretch/>
        </p:blipFill>
        <p:spPr bwMode="auto">
          <a:xfrm rot="5400000">
            <a:off x="4851226" y="1449410"/>
            <a:ext cx="2489548" cy="4518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Free Iphone Android vector and picture">
            <a:extLst>
              <a:ext uri="{FF2B5EF4-FFF2-40B4-BE49-F238E27FC236}">
                <a16:creationId xmlns:a16="http://schemas.microsoft.com/office/drawing/2014/main" id="{51BBDF41-67B3-4993-8993-E81785FA02A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51" r="24715"/>
          <a:stretch/>
        </p:blipFill>
        <p:spPr bwMode="auto">
          <a:xfrm rot="5400000">
            <a:off x="827120" y="3527080"/>
            <a:ext cx="2489548" cy="4518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Free Iphone Android vector and picture">
            <a:extLst>
              <a:ext uri="{FF2B5EF4-FFF2-40B4-BE49-F238E27FC236}">
                <a16:creationId xmlns:a16="http://schemas.microsoft.com/office/drawing/2014/main" id="{8A9FD4D5-2E6A-4DA7-886E-32E096090F2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51" r="24715"/>
          <a:stretch/>
        </p:blipFill>
        <p:spPr bwMode="auto">
          <a:xfrm rot="5400000">
            <a:off x="974299" y="-538204"/>
            <a:ext cx="2197257" cy="4518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CustomShape 8">
            <a:extLst>
              <a:ext uri="{FF2B5EF4-FFF2-40B4-BE49-F238E27FC236}">
                <a16:creationId xmlns:a16="http://schemas.microsoft.com/office/drawing/2014/main" id="{977D9DC2-7212-4C61-B9B9-2FECC03F6397}"/>
              </a:ext>
            </a:extLst>
          </p:cNvPr>
          <p:cNvSpPr/>
          <p:nvPr/>
        </p:nvSpPr>
        <p:spPr>
          <a:xfrm>
            <a:off x="617283" y="909745"/>
            <a:ext cx="3069085" cy="126503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Seid</a:t>
            </a:r>
            <a:r>
              <a:rPr kumimoji="0" lang="en-GB" sz="240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</a:t>
            </a:r>
            <a:r>
              <a:rPr kumimoji="0" lang="en-GB" sz="240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ihr</a:t>
            </a:r>
            <a:r>
              <a:rPr kumimoji="0" lang="en-GB" sz="240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</a:t>
            </a:r>
            <a:r>
              <a:rPr kumimoji="0" lang="en-GB" sz="240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im</a:t>
            </a:r>
            <a:r>
              <a:rPr kumimoji="0" lang="en-GB" sz="240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Park? Es </a:t>
            </a:r>
            <a:r>
              <a:rPr kumimoji="0" lang="en-GB" sz="240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ist</a:t>
            </a:r>
            <a:r>
              <a:rPr kumimoji="0" lang="en-GB" sz="240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gut, </a:t>
            </a:r>
            <a:r>
              <a:rPr kumimoji="0" lang="en-GB" sz="240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draußen</a:t>
            </a:r>
            <a:r>
              <a:rPr kumimoji="0" lang="en-GB" sz="240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in der </a:t>
            </a:r>
            <a:r>
              <a:rPr kumimoji="0" lang="en-GB" sz="240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Sonne</a:t>
            </a:r>
            <a:r>
              <a:rPr lang="en-GB" sz="24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 </a:t>
            </a:r>
            <a:r>
              <a:rPr lang="en-GB" sz="2400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zu</a:t>
            </a:r>
            <a:r>
              <a:rPr lang="en-GB" sz="24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 sein.</a:t>
            </a:r>
            <a:endParaRPr kumimoji="0" lang="en-GB" sz="240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57613" y="929051"/>
            <a:ext cx="706161" cy="398063"/>
          </a:xfrm>
          <a:solidFill>
            <a:srgbClr val="2E94AF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lesen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6629107-549E-4B60-9A05-7B0B89B30765}"/>
              </a:ext>
            </a:extLst>
          </p:cNvPr>
          <p:cNvSpPr txBox="1"/>
          <p:nvPr/>
        </p:nvSpPr>
        <p:spPr>
          <a:xfrm>
            <a:off x="114509" y="1511391"/>
            <a:ext cx="412058" cy="400110"/>
          </a:xfrm>
          <a:prstGeom prst="rect">
            <a:avLst/>
          </a:prstGeom>
          <a:solidFill>
            <a:srgbClr val="2E94AF"/>
          </a:solidFill>
          <a:ln w="28575">
            <a:solidFill>
              <a:srgbClr val="2E94AF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1</a:t>
            </a:r>
          </a:p>
        </p:txBody>
      </p:sp>
      <p:pic>
        <p:nvPicPr>
          <p:cNvPr id="67" name="Picture 66" descr="Icon&#10;&#10;Description automatically generated">
            <a:extLst>
              <a:ext uri="{FF2B5EF4-FFF2-40B4-BE49-F238E27FC236}">
                <a16:creationId xmlns:a16="http://schemas.microsoft.com/office/drawing/2014/main" id="{BC90431E-2725-42A0-AD10-D2A874C2DB5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4142" y="61136"/>
            <a:ext cx="1127858" cy="829128"/>
          </a:xfrm>
          <a:prstGeom prst="rect">
            <a:avLst/>
          </a:prstGeom>
        </p:spPr>
      </p:pic>
      <p:pic>
        <p:nvPicPr>
          <p:cNvPr id="65" name="Graphic 64" descr="Teacher">
            <a:extLst>
              <a:ext uri="{FF2B5EF4-FFF2-40B4-BE49-F238E27FC236}">
                <a16:creationId xmlns:a16="http://schemas.microsoft.com/office/drawing/2014/main" id="{37405C42-1BE1-482C-B5D0-6FB326DBFB1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0" y="-137644"/>
            <a:ext cx="894981" cy="914400"/>
          </a:xfrm>
          <a:prstGeom prst="rect">
            <a:avLst/>
          </a:prstGeom>
        </p:spPr>
      </p:pic>
      <p:sp>
        <p:nvSpPr>
          <p:cNvPr id="69" name="Speech Bubble: Rectangle with Corners Rounded 68">
            <a:extLst>
              <a:ext uri="{FF2B5EF4-FFF2-40B4-BE49-F238E27FC236}">
                <a16:creationId xmlns:a16="http://schemas.microsoft.com/office/drawing/2014/main" id="{7455D017-EF74-48DA-B4CF-88047C199FE1}"/>
              </a:ext>
            </a:extLst>
          </p:cNvPr>
          <p:cNvSpPr/>
          <p:nvPr/>
        </p:nvSpPr>
        <p:spPr>
          <a:xfrm>
            <a:off x="897815" y="73747"/>
            <a:ext cx="6852573" cy="518040"/>
          </a:xfrm>
          <a:prstGeom prst="wedgeRoundRectCallout">
            <a:avLst>
              <a:gd name="adj1" fmla="val -54991"/>
              <a:gd name="adj2" fmla="val -7585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70" name="Google Shape;108;p3">
            <a:extLst>
              <a:ext uri="{FF2B5EF4-FFF2-40B4-BE49-F238E27FC236}">
                <a16:creationId xmlns:a16="http://schemas.microsoft.com/office/drawing/2014/main" id="{1EABAD8D-5F95-40DD-A2BD-088C9326CD89}"/>
              </a:ext>
            </a:extLst>
          </p:cNvPr>
          <p:cNvSpPr txBox="1"/>
          <p:nvPr/>
        </p:nvSpPr>
        <p:spPr>
          <a:xfrm>
            <a:off x="894981" y="119606"/>
            <a:ext cx="6891078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defRPr/>
            </a:pPr>
            <a:r>
              <a:rPr kumimoji="0" lang="en-GB" sz="2400" i="0" u="none" strike="noStrike" kern="1200" cap="none" spc="-1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Schreib</a:t>
            </a:r>
            <a:r>
              <a:rPr kumimoji="0" lang="en-GB" sz="2400" i="0" u="none" strike="noStrike" kern="1200" cap="none" spc="-1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1-6 und R (</a:t>
            </a:r>
            <a:r>
              <a:rPr kumimoji="0" lang="en-GB" sz="2400" i="0" u="none" strike="noStrike" kern="1200" cap="none" spc="-1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richtig</a:t>
            </a:r>
            <a:r>
              <a:rPr kumimoji="0" lang="en-GB" sz="2400" i="0" u="none" strike="noStrike" kern="1200" cap="none" spc="-1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) </a:t>
            </a:r>
            <a:r>
              <a:rPr kumimoji="0" lang="en-GB" sz="2400" i="0" u="none" strike="noStrike" kern="1200" cap="none" spc="-1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oder</a:t>
            </a:r>
            <a:r>
              <a:rPr kumimoji="0" lang="en-GB" sz="2400" i="0" u="none" strike="noStrike" kern="1200" cap="none" spc="-1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F (F)</a:t>
            </a:r>
            <a:r>
              <a:rPr kumimoji="0" lang="en-GB" sz="2400" i="0" u="none" strike="noStrike" kern="1200" cap="none" spc="-1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falsch</a:t>
            </a:r>
            <a:r>
              <a:rPr kumimoji="0" lang="en-GB" sz="2400" i="0" u="none" strike="noStrike" kern="1200" cap="none" spc="-1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.</a:t>
            </a:r>
            <a:endParaRPr kumimoji="0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445D0DD3-4EB6-42FE-8C72-15DE07734A51}"/>
              </a:ext>
            </a:extLst>
          </p:cNvPr>
          <p:cNvSpPr txBox="1"/>
          <p:nvPr/>
        </p:nvSpPr>
        <p:spPr>
          <a:xfrm>
            <a:off x="114509" y="3499373"/>
            <a:ext cx="412058" cy="400110"/>
          </a:xfrm>
          <a:prstGeom prst="rect">
            <a:avLst/>
          </a:prstGeom>
          <a:solidFill>
            <a:srgbClr val="2E94AF"/>
          </a:solidFill>
          <a:ln w="28575">
            <a:solidFill>
              <a:srgbClr val="2E94AF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2</a:t>
            </a:r>
          </a:p>
        </p:txBody>
      </p:sp>
      <p:sp>
        <p:nvSpPr>
          <p:cNvPr id="75" name="CustomShape 8">
            <a:extLst>
              <a:ext uri="{FF2B5EF4-FFF2-40B4-BE49-F238E27FC236}">
                <a16:creationId xmlns:a16="http://schemas.microsoft.com/office/drawing/2014/main" id="{5138E8BB-45C0-4D13-BC69-C83CC4C86083}"/>
              </a:ext>
            </a:extLst>
          </p:cNvPr>
          <p:cNvSpPr/>
          <p:nvPr/>
        </p:nvSpPr>
        <p:spPr>
          <a:xfrm>
            <a:off x="617283" y="2764458"/>
            <a:ext cx="3061077" cy="123692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Ja</a:t>
            </a:r>
            <a:r>
              <a:rPr kumimoji="0" lang="en-GB" sz="240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, </a:t>
            </a:r>
            <a:r>
              <a:rPr kumimoji="0" lang="en-GB" sz="240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wir</a:t>
            </a:r>
            <a:r>
              <a:rPr kumimoji="0" lang="en-GB" sz="240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</a:t>
            </a:r>
            <a:r>
              <a:rPr kumimoji="0" lang="en-GB" sz="240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sind</a:t>
            </a:r>
            <a:r>
              <a:rPr kumimoji="0" lang="en-GB" sz="240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</a:t>
            </a:r>
            <a:r>
              <a:rPr kumimoji="0" lang="en-GB" sz="240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im</a:t>
            </a:r>
            <a:r>
              <a:rPr kumimoji="0" lang="en-GB" sz="240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Park. </a:t>
            </a:r>
            <a:r>
              <a:rPr kumimoji="0" lang="en-GB" sz="240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Opa</a:t>
            </a:r>
            <a:r>
              <a:rPr kumimoji="0" lang="en-GB" sz="240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</a:t>
            </a:r>
            <a:r>
              <a:rPr kumimoji="0" lang="en-GB" sz="240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lernt</a:t>
            </a:r>
            <a:r>
              <a:rPr kumimoji="0" lang="en-GB" sz="240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, </a:t>
            </a:r>
            <a:r>
              <a:rPr kumimoji="0" lang="en-GB" sz="240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Fußball</a:t>
            </a:r>
            <a:r>
              <a:rPr kumimoji="0" lang="en-GB" sz="240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</a:t>
            </a:r>
            <a:r>
              <a:rPr kumimoji="0" lang="en-GB" sz="240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zu</a:t>
            </a:r>
            <a:r>
              <a:rPr kumimoji="0" lang="en-GB" sz="240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</a:t>
            </a:r>
            <a:r>
              <a:rPr kumimoji="0" lang="en-GB" sz="240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spielen</a:t>
            </a:r>
            <a:r>
              <a:rPr kumimoji="0" lang="en-GB" sz="240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!</a:t>
            </a:r>
            <a:endParaRPr kumimoji="0" lang="en-GB" sz="240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7EF94CD-A3DD-467F-B0F8-64A39A0545C0}"/>
              </a:ext>
            </a:extLst>
          </p:cNvPr>
          <p:cNvSpPr txBox="1"/>
          <p:nvPr/>
        </p:nvSpPr>
        <p:spPr>
          <a:xfrm>
            <a:off x="113476" y="5607147"/>
            <a:ext cx="412058" cy="400110"/>
          </a:xfrm>
          <a:prstGeom prst="rect">
            <a:avLst/>
          </a:prstGeom>
          <a:solidFill>
            <a:srgbClr val="2E94AF"/>
          </a:solidFill>
          <a:ln w="28575">
            <a:solidFill>
              <a:srgbClr val="2E94AF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3</a:t>
            </a:r>
          </a:p>
        </p:txBody>
      </p:sp>
      <p:sp>
        <p:nvSpPr>
          <p:cNvPr id="21" name="CustomShape 8">
            <a:extLst>
              <a:ext uri="{FF2B5EF4-FFF2-40B4-BE49-F238E27FC236}">
                <a16:creationId xmlns:a16="http://schemas.microsoft.com/office/drawing/2014/main" id="{976DF7EB-E3BA-43E8-A313-75C4C88B4AFD}"/>
              </a:ext>
            </a:extLst>
          </p:cNvPr>
          <p:cNvSpPr/>
          <p:nvPr/>
        </p:nvSpPr>
        <p:spPr>
          <a:xfrm>
            <a:off x="626318" y="4860474"/>
            <a:ext cx="3057052" cy="158892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Toll! Aber </a:t>
            </a:r>
            <a:r>
              <a:rPr lang="en-GB" sz="2400" spc="-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Opa</a:t>
            </a:r>
            <a:r>
              <a:rPr lang="en-GB" sz="24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spc="-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kann</a:t>
            </a:r>
            <a:r>
              <a:rPr lang="en-GB" sz="24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spc="-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schon</a:t>
            </a:r>
            <a:r>
              <a:rPr lang="en-GB" sz="24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spc="-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Fußball</a:t>
            </a:r>
            <a:r>
              <a:rPr lang="en-GB" sz="24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spc="-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spielen</a:t>
            </a:r>
            <a:r>
              <a:rPr lang="en-GB" sz="24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  <a:endParaRPr kumimoji="0" lang="en-GB" sz="240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33" name="Picture 2" descr="Free Iphone Android vector and picture">
            <a:extLst>
              <a:ext uri="{FF2B5EF4-FFF2-40B4-BE49-F238E27FC236}">
                <a16:creationId xmlns:a16="http://schemas.microsoft.com/office/drawing/2014/main" id="{A5E1ED1E-0E1C-441F-8841-2D18BC1C1D9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51" r="24715"/>
          <a:stretch/>
        </p:blipFill>
        <p:spPr bwMode="auto">
          <a:xfrm rot="5400000">
            <a:off x="4904205" y="3527080"/>
            <a:ext cx="2489548" cy="4518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" descr="Free Iphone Android vector and picture">
            <a:extLst>
              <a:ext uri="{FF2B5EF4-FFF2-40B4-BE49-F238E27FC236}">
                <a16:creationId xmlns:a16="http://schemas.microsoft.com/office/drawing/2014/main" id="{E22ABDBA-C00D-4757-824C-02D9871CC4D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51" r="24715"/>
          <a:stretch/>
        </p:blipFill>
        <p:spPr bwMode="auto">
          <a:xfrm rot="5400000">
            <a:off x="5051384" y="-538204"/>
            <a:ext cx="2197257" cy="4518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CustomShape 8">
            <a:extLst>
              <a:ext uri="{FF2B5EF4-FFF2-40B4-BE49-F238E27FC236}">
                <a16:creationId xmlns:a16="http://schemas.microsoft.com/office/drawing/2014/main" id="{6E2FFCE3-1285-43B3-B22E-C828D0ACD689}"/>
              </a:ext>
            </a:extLst>
          </p:cNvPr>
          <p:cNvSpPr/>
          <p:nvPr/>
        </p:nvSpPr>
        <p:spPr>
          <a:xfrm>
            <a:off x="4671058" y="896676"/>
            <a:ext cx="3092395" cy="158892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spc="-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Wirklich</a:t>
            </a:r>
            <a:r>
              <a:rPr lang="en-GB" sz="24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?! Er </a:t>
            </a:r>
            <a:r>
              <a:rPr lang="en-GB" sz="2400" spc="-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sagt</a:t>
            </a:r>
            <a:r>
              <a:rPr lang="en-GB" sz="24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, er </a:t>
            </a:r>
            <a:r>
              <a:rPr lang="en-GB" sz="2400" spc="-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spielt</a:t>
            </a:r>
            <a:r>
              <a:rPr lang="en-GB" sz="24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spc="-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kein</a:t>
            </a:r>
            <a:r>
              <a:rPr lang="en-GB" sz="24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spc="-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Fußball</a:t>
            </a:r>
            <a:r>
              <a:rPr lang="en-GB" sz="24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...und </a:t>
            </a:r>
            <a:r>
              <a:rPr lang="en-GB" sz="2400" spc="-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wir</a:t>
            </a:r>
            <a:r>
              <a:rPr lang="en-GB" sz="24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spc="-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müssen</a:t>
            </a:r>
            <a:r>
              <a:rPr lang="en-GB" sz="24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spc="-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ihn</a:t>
            </a:r>
            <a:r>
              <a:rPr lang="en-GB" sz="24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spc="-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helfen</a:t>
            </a:r>
            <a:r>
              <a:rPr lang="en-GB" sz="24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  <a:endParaRPr kumimoji="0" lang="en-GB" sz="240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76A1043E-EDE3-4ED8-B5B3-654BD3DAAEC9}"/>
              </a:ext>
            </a:extLst>
          </p:cNvPr>
          <p:cNvSpPr txBox="1"/>
          <p:nvPr/>
        </p:nvSpPr>
        <p:spPr>
          <a:xfrm>
            <a:off x="4191594" y="1511391"/>
            <a:ext cx="412058" cy="400110"/>
          </a:xfrm>
          <a:prstGeom prst="rect">
            <a:avLst/>
          </a:prstGeom>
          <a:solidFill>
            <a:srgbClr val="2E94AF"/>
          </a:solidFill>
          <a:ln w="28575">
            <a:solidFill>
              <a:srgbClr val="2E94AF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4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00C88E2F-C0C9-4B02-A04C-FEA7E33A8FBC}"/>
              </a:ext>
            </a:extLst>
          </p:cNvPr>
          <p:cNvSpPr txBox="1"/>
          <p:nvPr/>
        </p:nvSpPr>
        <p:spPr>
          <a:xfrm>
            <a:off x="4191594" y="3499373"/>
            <a:ext cx="412058" cy="400110"/>
          </a:xfrm>
          <a:prstGeom prst="rect">
            <a:avLst/>
          </a:prstGeom>
          <a:solidFill>
            <a:srgbClr val="2E94AF"/>
          </a:solidFill>
          <a:ln w="28575">
            <a:solidFill>
              <a:srgbClr val="2E94AF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5</a:t>
            </a:r>
          </a:p>
        </p:txBody>
      </p:sp>
      <p:sp>
        <p:nvSpPr>
          <p:cNvPr id="38" name="CustomShape 8">
            <a:extLst>
              <a:ext uri="{FF2B5EF4-FFF2-40B4-BE49-F238E27FC236}">
                <a16:creationId xmlns:a16="http://schemas.microsoft.com/office/drawing/2014/main" id="{A8359115-23C6-4025-8F8D-F5454DD93849}"/>
              </a:ext>
            </a:extLst>
          </p:cNvPr>
          <p:cNvSpPr/>
          <p:nvPr/>
        </p:nvSpPr>
        <p:spPr>
          <a:xfrm>
            <a:off x="4694368" y="2764457"/>
            <a:ext cx="3714883" cy="158892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07DEBB53-27DE-40B7-8AE1-310B092AE4E4}"/>
              </a:ext>
            </a:extLst>
          </p:cNvPr>
          <p:cNvSpPr txBox="1"/>
          <p:nvPr/>
        </p:nvSpPr>
        <p:spPr>
          <a:xfrm>
            <a:off x="4190561" y="5607147"/>
            <a:ext cx="412058" cy="400110"/>
          </a:xfrm>
          <a:prstGeom prst="rect">
            <a:avLst/>
          </a:prstGeom>
          <a:solidFill>
            <a:srgbClr val="2E94AF"/>
          </a:solidFill>
          <a:ln w="28575">
            <a:solidFill>
              <a:srgbClr val="2E94AF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6</a:t>
            </a:r>
          </a:p>
        </p:txBody>
      </p:sp>
      <p:sp>
        <p:nvSpPr>
          <p:cNvPr id="41" name="CustomShape 8">
            <a:extLst>
              <a:ext uri="{FF2B5EF4-FFF2-40B4-BE49-F238E27FC236}">
                <a16:creationId xmlns:a16="http://schemas.microsoft.com/office/drawing/2014/main" id="{42075E57-95D4-4D6D-9CC2-FD96BFE68BFB}"/>
              </a:ext>
            </a:extLst>
          </p:cNvPr>
          <p:cNvSpPr/>
          <p:nvPr/>
        </p:nvSpPr>
        <p:spPr>
          <a:xfrm>
            <a:off x="4693336" y="4856992"/>
            <a:ext cx="3057052" cy="152602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Ja</a:t>
            </a:r>
            <a:r>
              <a:rPr kumimoji="0" lang="en-GB" sz="240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!!!!!!!! </a:t>
            </a:r>
            <a:r>
              <a:rPr kumimoji="0" lang="en-GB" sz="240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Wir</a:t>
            </a:r>
            <a:r>
              <a:rPr kumimoji="0" lang="en-GB" sz="240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</a:t>
            </a:r>
            <a:r>
              <a:rPr kumimoji="0" lang="en-GB" sz="240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kommen</a:t>
            </a:r>
            <a:r>
              <a:rPr kumimoji="0" lang="en-GB" sz="240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bald!</a:t>
            </a:r>
            <a:r>
              <a:rPr kumimoji="0" lang="en-GB" sz="2400" i="0" u="none" strike="noStrike" kern="1200" cap="none" spc="-1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</a:t>
            </a:r>
            <a:r>
              <a:rPr lang="en-GB" sz="2400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Wir</a:t>
            </a:r>
            <a:r>
              <a:rPr lang="en-GB" sz="24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 </a:t>
            </a:r>
            <a:r>
              <a:rPr lang="en-GB" sz="2400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können</a:t>
            </a:r>
            <a:r>
              <a:rPr lang="en-GB" sz="24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 den Salat </a:t>
            </a:r>
            <a:r>
              <a:rPr lang="en-GB" sz="2400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machen</a:t>
            </a:r>
            <a:r>
              <a:rPr lang="en-GB" sz="24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.</a:t>
            </a:r>
            <a:endParaRPr kumimoji="0" lang="en-GB" sz="240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5" name="CustomShape 8">
            <a:extLst>
              <a:ext uri="{FF2B5EF4-FFF2-40B4-BE49-F238E27FC236}">
                <a16:creationId xmlns:a16="http://schemas.microsoft.com/office/drawing/2014/main" id="{84E98454-D884-2D8F-C65A-C7FF597F462E}"/>
              </a:ext>
            </a:extLst>
          </p:cNvPr>
          <p:cNvSpPr/>
          <p:nvPr/>
        </p:nvSpPr>
        <p:spPr>
          <a:xfrm>
            <a:off x="4655598" y="2759875"/>
            <a:ext cx="3057052" cy="190125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        </a:t>
            </a:r>
            <a:r>
              <a:rPr lang="en-GB" sz="24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OK...</a:t>
            </a:r>
            <a:r>
              <a:rPr lang="en-GB" sz="2400" spc="-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Wann</a:t>
            </a:r>
            <a:r>
              <a:rPr lang="en-GB" sz="24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spc="-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kommt</a:t>
            </a:r>
            <a:r>
              <a:rPr lang="en-GB" sz="24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spc="-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ihr</a:t>
            </a:r>
            <a:r>
              <a:rPr lang="en-GB" sz="24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spc="-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nach</a:t>
            </a:r>
            <a:r>
              <a:rPr lang="en-GB" sz="24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spc="-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Hause</a:t>
            </a:r>
            <a:r>
              <a:rPr lang="en-GB" sz="24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? </a:t>
            </a:r>
            <a:r>
              <a:rPr lang="en-GB" sz="2400" spc="-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Habt</a:t>
            </a:r>
            <a:r>
              <a:rPr lang="en-GB" sz="24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spc="-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ihr</a:t>
            </a:r>
            <a:r>
              <a:rPr lang="en-GB" sz="24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 Lust, Pizza </a:t>
            </a:r>
            <a:r>
              <a:rPr lang="en-GB" sz="2400" spc="-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zu</a:t>
            </a:r>
            <a:r>
              <a:rPr lang="en-GB" sz="24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spc="-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essen</a:t>
            </a:r>
            <a:r>
              <a:rPr lang="en-GB" sz="24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?</a:t>
            </a:r>
            <a:endParaRPr kumimoji="0" lang="en-GB" sz="240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8" name="CustomShape 8">
            <a:extLst>
              <a:ext uri="{FF2B5EF4-FFF2-40B4-BE49-F238E27FC236}">
                <a16:creationId xmlns:a16="http://schemas.microsoft.com/office/drawing/2014/main" id="{1102D7CD-BF11-2D46-6502-DA2B7EEA983E}"/>
              </a:ext>
            </a:extLst>
          </p:cNvPr>
          <p:cNvSpPr/>
          <p:nvPr/>
        </p:nvSpPr>
        <p:spPr>
          <a:xfrm>
            <a:off x="8340291" y="1671402"/>
            <a:ext cx="3237819" cy="22443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Ronja and </a:t>
            </a:r>
            <a:r>
              <a:rPr kumimoji="0" lang="en-GB" sz="240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Lias</a:t>
            </a:r>
            <a:r>
              <a:rPr kumimoji="0" lang="en-GB" sz="240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: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r>
              <a:rPr lang="en-GB" sz="24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don’t want to eat pizza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r>
              <a:rPr lang="en-GB" sz="24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are outside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r>
              <a:rPr lang="en-GB" sz="24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offer to help with dinner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r>
              <a:rPr lang="en-GB" sz="24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are helping their grandpa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r>
              <a:rPr lang="en-GB" sz="24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said their grandpa could play football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r>
              <a:rPr lang="en-GB" sz="24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are coming home late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endParaRPr lang="en-GB" sz="2400" spc="-1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endParaRPr lang="en-GB" sz="2400" spc="-1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endParaRPr lang="en-GB" sz="2400" spc="-1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endParaRPr lang="en-GB" sz="2400" spc="-1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endParaRPr kumimoji="0" lang="en-GB" sz="240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46A63AD-3111-9471-0EA4-BF8F8DE186E2}"/>
              </a:ext>
            </a:extLst>
          </p:cNvPr>
          <p:cNvSpPr/>
          <p:nvPr/>
        </p:nvSpPr>
        <p:spPr>
          <a:xfrm>
            <a:off x="11451846" y="2773545"/>
            <a:ext cx="337468" cy="461665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B050"/>
                </a:solidFill>
                <a:effectLst/>
              </a:rPr>
              <a:t>R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BBB4FC9-AA5F-C743-718A-90133124578D}"/>
              </a:ext>
            </a:extLst>
          </p:cNvPr>
          <p:cNvSpPr/>
          <p:nvPr/>
        </p:nvSpPr>
        <p:spPr>
          <a:xfrm flipH="1">
            <a:off x="11597721" y="3146413"/>
            <a:ext cx="45719" cy="461665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B050"/>
                </a:solidFill>
                <a:effectLst/>
              </a:rPr>
              <a:t>R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757FB19-735C-4EA7-CD97-8BA3548382C9}"/>
              </a:ext>
            </a:extLst>
          </p:cNvPr>
          <p:cNvSpPr/>
          <p:nvPr/>
        </p:nvSpPr>
        <p:spPr>
          <a:xfrm>
            <a:off x="11451846" y="3816228"/>
            <a:ext cx="337468" cy="461665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B050"/>
                </a:solidFill>
                <a:effectLst/>
              </a:rPr>
              <a:t>R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2BE60EC-45F1-AB6C-E153-D0A68E04C61C}"/>
              </a:ext>
            </a:extLst>
          </p:cNvPr>
          <p:cNvSpPr/>
          <p:nvPr/>
        </p:nvSpPr>
        <p:spPr>
          <a:xfrm>
            <a:off x="11451846" y="5702449"/>
            <a:ext cx="337468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F</a:t>
            </a:r>
            <a:endParaRPr lang="en-US" sz="2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FDAF440B-0907-C7CD-21A6-DFF424FAF5C5}"/>
              </a:ext>
            </a:extLst>
          </p:cNvPr>
          <p:cNvSpPr/>
          <p:nvPr/>
        </p:nvSpPr>
        <p:spPr>
          <a:xfrm>
            <a:off x="11293445" y="2039256"/>
            <a:ext cx="654271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F</a:t>
            </a:r>
            <a:endParaRPr lang="en-US" sz="2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  <p:pic>
        <p:nvPicPr>
          <p:cNvPr id="4" name="Picture 3" descr="A child and child hugging&#10;&#10;Description automatically generated with low confidence">
            <a:extLst>
              <a:ext uri="{FF2B5EF4-FFF2-40B4-BE49-F238E27FC236}">
                <a16:creationId xmlns:a16="http://schemas.microsoft.com/office/drawing/2014/main" id="{3F34396D-E74B-4695-9594-94D3383D697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5726" y="15382"/>
            <a:ext cx="1420400" cy="1722075"/>
          </a:xfrm>
          <a:prstGeom prst="rect">
            <a:avLst/>
          </a:prstGeom>
        </p:spPr>
      </p:pic>
      <p:sp>
        <p:nvSpPr>
          <p:cNvPr id="42" name="Rectangle 41">
            <a:extLst>
              <a:ext uri="{FF2B5EF4-FFF2-40B4-BE49-F238E27FC236}">
                <a16:creationId xmlns:a16="http://schemas.microsoft.com/office/drawing/2014/main" id="{64045D4E-0C86-4269-9E39-6B464159D1D0}"/>
              </a:ext>
            </a:extLst>
          </p:cNvPr>
          <p:cNvSpPr/>
          <p:nvPr/>
        </p:nvSpPr>
        <p:spPr>
          <a:xfrm>
            <a:off x="11293445" y="4602617"/>
            <a:ext cx="654271" cy="461665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F</a:t>
            </a:r>
            <a:endParaRPr lang="en-US" sz="2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  <p:pic>
        <p:nvPicPr>
          <p:cNvPr id="2" name="Picture 1" descr="A collection of yellow emojis&#10;&#10;Description automatically generated">
            <a:extLst>
              <a:ext uri="{FF2B5EF4-FFF2-40B4-BE49-F238E27FC236}">
                <a16:creationId xmlns:a16="http://schemas.microsoft.com/office/drawing/2014/main" id="{C73AA7D4-2B72-44C5-99F6-6B31EF7416A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875" b="16172" l="52969" r="62344">
                        <a14:foregroundMark x1="56172" y1="7266" x2="57109" y2="6953"/>
                        <a14:foregroundMark x1="61875" y1="11563" x2="62109" y2="11172"/>
                        <a14:foregroundMark x1="61484" y1="12344" x2="61953" y2="11172"/>
                        <a14:foregroundMark x1="57266" y1="11875" x2="60313" y2="11563"/>
                        <a14:foregroundMark x1="57578" y1="11875" x2="59141" y2="11328"/>
                        <a14:foregroundMark x1="57813" y1="11641" x2="54297" y2="11328"/>
                        <a14:foregroundMark x1="57266" y1="12969" x2="59453" y2="12734"/>
                        <a14:foregroundMark x1="61875" y1="12500" x2="62344" y2="122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807" t="6441" r="36494" b="82716"/>
          <a:stretch/>
        </p:blipFill>
        <p:spPr>
          <a:xfrm>
            <a:off x="4996120" y="2837239"/>
            <a:ext cx="466777" cy="432627"/>
          </a:xfrm>
          <a:prstGeom prst="rect">
            <a:avLst/>
          </a:prstGeom>
        </p:spPr>
      </p:pic>
      <p:pic>
        <p:nvPicPr>
          <p:cNvPr id="6" name="Picture 5" descr="A collection of yellow emojis&#10;&#10;Description automatically generated">
            <a:extLst>
              <a:ext uri="{FF2B5EF4-FFF2-40B4-BE49-F238E27FC236}">
                <a16:creationId xmlns:a16="http://schemas.microsoft.com/office/drawing/2014/main" id="{20DFB370-99DB-29E0-46D7-171CBCEFD61B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484" b="15234" l="68984" r="78047">
                        <a14:foregroundMark x1="71094" y1="10234" x2="71797" y2="9297"/>
                        <a14:foregroundMark x1="71797" y1="9844" x2="72109" y2="9844"/>
                        <a14:foregroundMark x1="74922" y1="9844" x2="75391" y2="9375"/>
                        <a14:foregroundMark x1="74688" y1="10078" x2="75781" y2="9531"/>
                        <a14:foregroundMark x1="74609" y1="8906" x2="74922" y2="10469"/>
                        <a14:foregroundMark x1="73047" y1="13359" x2="74219" y2="13594"/>
                        <a14:foregroundMark x1="73438" y1="15156" x2="74609" y2="15234"/>
                        <a14:foregroundMark x1="70938" y1="11172" x2="72500" y2="109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864" t="5480" r="20793" b="83762"/>
          <a:stretch/>
        </p:blipFill>
        <p:spPr>
          <a:xfrm>
            <a:off x="4608127" y="2788065"/>
            <a:ext cx="456172" cy="432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2356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5" grpId="0" animBg="1"/>
      <p:bldP spid="23" grpId="0" animBg="1"/>
      <p:bldP spid="24" grpId="0" animBg="1"/>
      <p:bldP spid="4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98;p2" descr="background rectangle">
            <a:extLst>
              <a:ext uri="{FF2B5EF4-FFF2-40B4-BE49-F238E27FC236}">
                <a16:creationId xmlns:a16="http://schemas.microsoft.com/office/drawing/2014/main" id="{0F465D11-BD17-455B-BAA6-75C52E315242}"/>
              </a:ext>
            </a:extLst>
          </p:cNvPr>
          <p:cNvSpPr/>
          <p:nvPr/>
        </p:nvSpPr>
        <p:spPr>
          <a:xfrm>
            <a:off x="0" y="0"/>
            <a:ext cx="4350984" cy="68580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BB08CD-FDA4-46B1-8623-507F63ABF8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0294405">
            <a:off x="238991" y="2856240"/>
            <a:ext cx="4216910" cy="1144800"/>
          </a:xfrm>
        </p:spPr>
        <p:txBody>
          <a:bodyPr/>
          <a:lstStyle/>
          <a:p>
            <a:pPr algn="ctr"/>
            <a:r>
              <a:rPr lang="en-GB" sz="6000" b="1" dirty="0" err="1">
                <a:solidFill>
                  <a:schemeClr val="bg1"/>
                </a:solidFill>
                <a:latin typeface="Century Gothic" panose="020B0502020202020204" pitchFamily="34" charset="0"/>
                <a:hlinkClick r:id="" action="ppaction://noaction">
                  <a:snd r:embed="rId3" name="T2_W7_15.1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Tschüss</a:t>
            </a:r>
            <a:r>
              <a:rPr lang="en-GB" sz="6000" b="1" dirty="0">
                <a:solidFill>
                  <a:schemeClr val="bg1"/>
                </a:solidFill>
                <a:latin typeface="Century Gothic" panose="020B0502020202020204" pitchFamily="34" charset="0"/>
                <a:hlinkClick r:id="" action="ppaction://noaction">
                  <a:snd r:embed="rId3" name="T2_W7_15.1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!</a:t>
            </a:r>
          </a:p>
        </p:txBody>
      </p:sp>
      <p:sp>
        <p:nvSpPr>
          <p:cNvPr id="11" name="CustomShape 2">
            <a:extLst>
              <a:ext uri="{FF2B5EF4-FFF2-40B4-BE49-F238E27FC236}">
                <a16:creationId xmlns:a16="http://schemas.microsoft.com/office/drawing/2014/main" id="{F3560F50-441E-4149-9EAE-DE5F5533F96A}"/>
              </a:ext>
            </a:extLst>
          </p:cNvPr>
          <p:cNvSpPr/>
          <p:nvPr/>
        </p:nvSpPr>
        <p:spPr>
          <a:xfrm>
            <a:off x="5564172" y="4843962"/>
            <a:ext cx="5644800" cy="1554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lvl="0" algn="ctr">
              <a:buClr>
                <a:srgbClr val="FF3333"/>
              </a:buClr>
              <a:buSzPts val="9600"/>
              <a:defRPr/>
            </a:pPr>
            <a:r>
              <a:rPr lang="en-GB" sz="9600" b="1" kern="0" dirty="0" err="1">
                <a:solidFill>
                  <a:srgbClr val="00B050"/>
                </a:solidFill>
                <a:latin typeface="Modern Love" panose="04090805081005020601" pitchFamily="82" charset="0"/>
                <a:cs typeface="Arial"/>
                <a:sym typeface="Arial"/>
              </a:rPr>
              <a:t>grün</a:t>
            </a:r>
            <a:endParaRPr lang="en-GB" sz="1400" kern="0" dirty="0">
              <a:solidFill>
                <a:srgbClr val="00B050"/>
              </a:solidFill>
              <a:latin typeface="Modern Love" panose="04090805081005020601" pitchFamily="82" charset="0"/>
              <a:cs typeface="Arial"/>
              <a:sym typeface="Arial"/>
            </a:endParaRPr>
          </a:p>
        </p:txBody>
      </p:sp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D5603E69-6D57-4DBC-9FBE-288A6A1DBE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0866" y="240668"/>
            <a:ext cx="3811412" cy="4881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423830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CustomShape 3"/>
          <p:cNvSpPr/>
          <p:nvPr/>
        </p:nvSpPr>
        <p:spPr>
          <a:xfrm>
            <a:off x="10396437" y="1197782"/>
            <a:ext cx="1800180" cy="3963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DC42178-501A-44BF-9149-1C679CF37202}"/>
              </a:ext>
            </a:extLst>
          </p:cNvPr>
          <p:cNvSpPr txBox="1"/>
          <p:nvPr/>
        </p:nvSpPr>
        <p:spPr>
          <a:xfrm>
            <a:off x="-79513" y="-50588"/>
            <a:ext cx="386389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[</a:t>
            </a:r>
            <a:r>
              <a:rPr kumimoji="0" lang="en-GB" sz="88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th</a:t>
            </a:r>
            <a:r>
              <a:rPr kumimoji="0" lang="en-GB" sz="8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]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ACEEA6C-A281-4216-BB7A-769491E99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24687" y="1165124"/>
            <a:ext cx="1800180" cy="494975"/>
          </a:xfrm>
        </p:spPr>
        <p:txBody>
          <a:bodyPr/>
          <a:lstStyle/>
          <a:p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aussprechen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8D4744F-B290-4485-90A6-89466F9A0EE9}"/>
              </a:ext>
            </a:extLst>
          </p:cNvPr>
          <p:cNvGrpSpPr/>
          <p:nvPr/>
        </p:nvGrpSpPr>
        <p:grpSpPr>
          <a:xfrm>
            <a:off x="10396437" y="189956"/>
            <a:ext cx="1537410" cy="941869"/>
            <a:chOff x="10396437" y="189956"/>
            <a:chExt cx="1537410" cy="941869"/>
          </a:xfrm>
        </p:grpSpPr>
        <p:pic>
          <p:nvPicPr>
            <p:cNvPr id="7" name="Picture 6" descr="Logo, icon&#10;&#10;Description automatically generated">
              <a:extLst>
                <a:ext uri="{FF2B5EF4-FFF2-40B4-BE49-F238E27FC236}">
                  <a16:creationId xmlns:a16="http://schemas.microsoft.com/office/drawing/2014/main" id="{82B9CBA6-AA64-4319-AD0C-341C8AC4EF1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95278" y="513212"/>
              <a:ext cx="638569" cy="618613"/>
            </a:xfrm>
            <a:prstGeom prst="rect">
              <a:avLst/>
            </a:prstGeom>
          </p:spPr>
        </p:pic>
        <p:sp>
          <p:nvSpPr>
            <p:cNvPr id="14" name="Speech Bubble: Oval 13">
              <a:extLst>
                <a:ext uri="{FF2B5EF4-FFF2-40B4-BE49-F238E27FC236}">
                  <a16:creationId xmlns:a16="http://schemas.microsoft.com/office/drawing/2014/main" id="{86F982C0-9F1C-4FC3-A97F-AFA3E065868B}"/>
                </a:ext>
              </a:extLst>
            </p:cNvPr>
            <p:cNvSpPr/>
            <p:nvPr/>
          </p:nvSpPr>
          <p:spPr>
            <a:xfrm>
              <a:off x="10396437" y="189956"/>
              <a:ext cx="818288" cy="775440"/>
            </a:xfrm>
            <a:prstGeom prst="wedgeEllipseCallout">
              <a:avLst>
                <a:gd name="adj1" fmla="val 80935"/>
                <a:gd name="adj2" fmla="val 35126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rPr>
                <a:t>…</a:t>
              </a:r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EC596076-C468-46AA-BCB5-4607E09FFDA4}"/>
              </a:ext>
            </a:extLst>
          </p:cNvPr>
          <p:cNvSpPr/>
          <p:nvPr/>
        </p:nvSpPr>
        <p:spPr>
          <a:xfrm>
            <a:off x="2899650" y="4282775"/>
            <a:ext cx="5814412" cy="1938992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</a:t>
            </a:r>
            <a:r>
              <a:rPr kumimoji="0" lang="en-GB" sz="1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eater</a:t>
            </a:r>
            <a:endParaRPr kumimoji="0" lang="en-GB" sz="120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D590A18-897D-4A3F-B3D9-CCE5BE4D03A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2722" y="672687"/>
            <a:ext cx="5201520" cy="41240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CustomShape 3"/>
          <p:cNvSpPr/>
          <p:nvPr/>
        </p:nvSpPr>
        <p:spPr>
          <a:xfrm>
            <a:off x="10396437" y="1197782"/>
            <a:ext cx="1800180" cy="3963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DC42178-501A-44BF-9149-1C679CF37202}"/>
              </a:ext>
            </a:extLst>
          </p:cNvPr>
          <p:cNvSpPr txBox="1"/>
          <p:nvPr/>
        </p:nvSpPr>
        <p:spPr>
          <a:xfrm>
            <a:off x="0" y="-105943"/>
            <a:ext cx="386389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[</a:t>
            </a:r>
            <a:r>
              <a:rPr kumimoji="0" lang="en-GB" sz="88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th</a:t>
            </a:r>
            <a:r>
              <a:rPr kumimoji="0" lang="en-GB" sz="8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]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ACEEA6C-A281-4216-BB7A-769491E99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24687" y="1165124"/>
            <a:ext cx="1800180" cy="494975"/>
          </a:xfrm>
        </p:spPr>
        <p:txBody>
          <a:bodyPr/>
          <a:lstStyle/>
          <a:p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aussprechen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7" name="Picture 6" descr="Logo, icon&#10;&#10;Description automatically generated">
            <a:extLst>
              <a:ext uri="{FF2B5EF4-FFF2-40B4-BE49-F238E27FC236}">
                <a16:creationId xmlns:a16="http://schemas.microsoft.com/office/drawing/2014/main" id="{82B9CBA6-AA64-4319-AD0C-341C8AC4EF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5278" y="513212"/>
            <a:ext cx="638569" cy="618613"/>
          </a:xfrm>
          <a:prstGeom prst="rect">
            <a:avLst/>
          </a:prstGeom>
        </p:spPr>
      </p:pic>
      <p:sp>
        <p:nvSpPr>
          <p:cNvPr id="14" name="Speech Bubble: Oval 13">
            <a:extLst>
              <a:ext uri="{FF2B5EF4-FFF2-40B4-BE49-F238E27FC236}">
                <a16:creationId xmlns:a16="http://schemas.microsoft.com/office/drawing/2014/main" id="{86F982C0-9F1C-4FC3-A97F-AFA3E065868B}"/>
              </a:ext>
            </a:extLst>
          </p:cNvPr>
          <p:cNvSpPr/>
          <p:nvPr/>
        </p:nvSpPr>
        <p:spPr>
          <a:xfrm>
            <a:off x="10396437" y="189956"/>
            <a:ext cx="818288" cy="775440"/>
          </a:xfrm>
          <a:prstGeom prst="wedgeEllipseCallout">
            <a:avLst>
              <a:gd name="adj1" fmla="val 80935"/>
              <a:gd name="adj2" fmla="val 35126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…</a:t>
            </a:r>
          </a:p>
        </p:txBody>
      </p:sp>
      <p:sp>
        <p:nvSpPr>
          <p:cNvPr id="8" name="Rounded Rectangle 3">
            <a:extLst>
              <a:ext uri="{FF2B5EF4-FFF2-40B4-BE49-F238E27FC236}">
                <a16:creationId xmlns:a16="http://schemas.microsoft.com/office/drawing/2014/main" id="{BDBD2313-8803-4322-BE63-9086E1E8DE9A}"/>
              </a:ext>
            </a:extLst>
          </p:cNvPr>
          <p:cNvSpPr/>
          <p:nvPr/>
        </p:nvSpPr>
        <p:spPr>
          <a:xfrm>
            <a:off x="4361797" y="2677397"/>
            <a:ext cx="3712349" cy="3168141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</a:t>
            </a:r>
            <a:r>
              <a:rPr kumimoji="0" lang="en-GB" sz="6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eater</a:t>
            </a:r>
            <a:endParaRPr kumimoji="0" lang="en-GB" sz="66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CD38772-8683-4A7C-A97E-ADD59BE2EF90}"/>
              </a:ext>
            </a:extLst>
          </p:cNvPr>
          <p:cNvSpPr/>
          <p:nvPr/>
        </p:nvSpPr>
        <p:spPr>
          <a:xfrm>
            <a:off x="356424" y="4813801"/>
            <a:ext cx="376256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Ma</a:t>
            </a:r>
            <a:r>
              <a:rPr kumimoji="0" lang="en-GB" sz="4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</a:t>
            </a:r>
            <a:r>
              <a:rPr kumimoji="0" lang="en-GB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ematik</a:t>
            </a:r>
            <a:endParaRPr kumimoji="0" lang="en-GB" sz="4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78CB66B7-8D06-4364-A9E7-DCED03BA4ABC}"/>
              </a:ext>
            </a:extLst>
          </p:cNvPr>
          <p:cNvSpPr/>
          <p:nvPr/>
        </p:nvSpPr>
        <p:spPr>
          <a:xfrm>
            <a:off x="8608681" y="4813802"/>
            <a:ext cx="299473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Biblio</a:t>
            </a:r>
            <a:r>
              <a:rPr kumimoji="0" lang="en-GB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</a:t>
            </a:r>
            <a:r>
              <a:rPr kumimoji="0" lang="en-GB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ek</a:t>
            </a:r>
            <a:endParaRPr kumimoji="0" lang="en-GB" sz="4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98FBC98-276B-7270-92C1-0347EF28B1E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6332" y="2771107"/>
            <a:ext cx="2643278" cy="2095746"/>
          </a:xfrm>
          <a:prstGeom prst="rect">
            <a:avLst/>
          </a:prstGeom>
        </p:spPr>
      </p:pic>
      <p:pic>
        <p:nvPicPr>
          <p:cNvPr id="26" name="Graphic 25" descr="Books on shelf with solid fill">
            <a:extLst>
              <a:ext uri="{FF2B5EF4-FFF2-40B4-BE49-F238E27FC236}">
                <a16:creationId xmlns:a16="http://schemas.microsoft.com/office/drawing/2014/main" id="{139EBCC4-87BE-FCF0-2ADB-7C2B5470443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094292" y="3013622"/>
            <a:ext cx="1800180" cy="1800180"/>
          </a:xfrm>
          <a:prstGeom prst="rect">
            <a:avLst/>
          </a:prstGeom>
        </p:spPr>
      </p:pic>
      <p:pic>
        <p:nvPicPr>
          <p:cNvPr id="1026" name="Picture 2" descr="Free Math Mathematics vector and picture">
            <a:extLst>
              <a:ext uri="{FF2B5EF4-FFF2-40B4-BE49-F238E27FC236}">
                <a16:creationId xmlns:a16="http://schemas.microsoft.com/office/drawing/2014/main" id="{13DC15BB-A358-873E-34CF-228ECCCB2D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4966" y="2930060"/>
            <a:ext cx="1777839" cy="1777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Speech Bubble: Rectangle with Corners Rounded 26">
            <a:extLst>
              <a:ext uri="{FF2B5EF4-FFF2-40B4-BE49-F238E27FC236}">
                <a16:creationId xmlns:a16="http://schemas.microsoft.com/office/drawing/2014/main" id="{4CA575D4-DBE2-8B91-5D05-177912A08132}"/>
              </a:ext>
            </a:extLst>
          </p:cNvPr>
          <p:cNvSpPr/>
          <p:nvPr/>
        </p:nvSpPr>
        <p:spPr>
          <a:xfrm>
            <a:off x="2285286" y="482575"/>
            <a:ext cx="2643278" cy="1937780"/>
          </a:xfrm>
          <a:prstGeom prst="wedgeRoundRectCallout">
            <a:avLst>
              <a:gd name="adj1" fmla="val -22994"/>
              <a:gd name="adj2" fmla="val 75280"/>
              <a:gd name="adj3" fmla="val 16667"/>
            </a:avLst>
          </a:prstGeom>
          <a:solidFill>
            <a:srgbClr val="002060"/>
          </a:solidFill>
          <a:ln>
            <a:solidFill>
              <a:srgbClr val="FFD1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Mathematik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is often shortened to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Mathe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.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3003A37-BA99-498B-A7A1-0006C0180FD9}"/>
              </a:ext>
            </a:extLst>
          </p:cNvPr>
          <p:cNvSpPr/>
          <p:nvPr/>
        </p:nvSpPr>
        <p:spPr>
          <a:xfrm>
            <a:off x="378534" y="5466355"/>
            <a:ext cx="212429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Ma</a:t>
            </a:r>
            <a:r>
              <a:rPr kumimoji="0" lang="en-GB" sz="4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</a:t>
            </a:r>
            <a:r>
              <a:rPr kumimoji="0" lang="en-GB" sz="4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</a:p>
        </p:txBody>
      </p:sp>
    </p:spTree>
    <p:extLst>
      <p:ext uri="{BB962C8B-B14F-4D97-AF65-F5344CB8AC3E}">
        <p14:creationId xmlns:p14="http://schemas.microsoft.com/office/powerpoint/2010/main" val="1736215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0" grpId="0"/>
      <p:bldP spid="24" grpId="0"/>
      <p:bldP spid="27" grpId="0" animBg="1"/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CustomShape 6"/>
          <p:cNvSpPr/>
          <p:nvPr/>
        </p:nvSpPr>
        <p:spPr>
          <a:xfrm>
            <a:off x="114389" y="0"/>
            <a:ext cx="8125560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Vokabeln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lernen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34549" y="1229428"/>
            <a:ext cx="1557451" cy="374973"/>
          </a:xfrm>
          <a:solidFill>
            <a:srgbClr val="FF0000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Vokabeln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DC25B4A-87A5-444F-8909-6798D57B9B6E}"/>
              </a:ext>
            </a:extLst>
          </p:cNvPr>
          <p:cNvGrpSpPr/>
          <p:nvPr/>
        </p:nvGrpSpPr>
        <p:grpSpPr>
          <a:xfrm>
            <a:off x="10850272" y="161306"/>
            <a:ext cx="1240568" cy="1008631"/>
            <a:chOff x="10818487" y="2376307"/>
            <a:chExt cx="1240568" cy="1008631"/>
          </a:xfrm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0407715F-6131-45A0-B32C-D2CFB1907A6E}"/>
                </a:ext>
              </a:extLst>
            </p:cNvPr>
            <p:cNvSpPr/>
            <p:nvPr/>
          </p:nvSpPr>
          <p:spPr>
            <a:xfrm>
              <a:off x="10951620" y="2411979"/>
              <a:ext cx="963627" cy="933659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sp>
          <p:nvSpPr>
            <p:cNvPr id="10" name="Explosion: 8 Points 9">
              <a:extLst>
                <a:ext uri="{FF2B5EF4-FFF2-40B4-BE49-F238E27FC236}">
                  <a16:creationId xmlns:a16="http://schemas.microsoft.com/office/drawing/2014/main" id="{B8BE6A60-1CFA-43E3-94FE-71206E822483}"/>
                </a:ext>
              </a:extLst>
            </p:cNvPr>
            <p:cNvSpPr/>
            <p:nvPr/>
          </p:nvSpPr>
          <p:spPr>
            <a:xfrm rot="20101036">
              <a:off x="10818487" y="2376307"/>
              <a:ext cx="1240568" cy="1008631"/>
            </a:xfrm>
            <a:prstGeom prst="irregularSeal1">
              <a:avLst/>
            </a:prstGeom>
            <a:solidFill>
              <a:schemeClr val="accent4">
                <a:lumMod val="20000"/>
                <a:lumOff val="80000"/>
              </a:schemeClr>
            </a:solidFill>
            <a:ln w="76200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sp>
          <p:nvSpPr>
            <p:cNvPr id="11" name="Explosion: 8 Points 10">
              <a:extLst>
                <a:ext uri="{FF2B5EF4-FFF2-40B4-BE49-F238E27FC236}">
                  <a16:creationId xmlns:a16="http://schemas.microsoft.com/office/drawing/2014/main" id="{B41BDBF2-E6DC-4745-8986-04DDABD48D4D}"/>
                </a:ext>
              </a:extLst>
            </p:cNvPr>
            <p:cNvSpPr/>
            <p:nvPr/>
          </p:nvSpPr>
          <p:spPr>
            <a:xfrm rot="20101036">
              <a:off x="10840538" y="2405739"/>
              <a:ext cx="1210924" cy="933778"/>
            </a:xfrm>
            <a:prstGeom prst="irregularSeal1">
              <a:avLst/>
            </a:prstGeom>
            <a:solidFill>
              <a:srgbClr val="FFD10D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5871A45-33B3-485C-BB71-EBE790506937}"/>
                </a:ext>
              </a:extLst>
            </p:cNvPr>
            <p:cNvSpPr txBox="1"/>
            <p:nvPr/>
          </p:nvSpPr>
          <p:spPr>
            <a:xfrm rot="20326871">
              <a:off x="10872111" y="2644457"/>
              <a:ext cx="112264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Wörter</a:t>
              </a:r>
              <a:endPara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13" name="Speech Bubble: Rectangle with Corners Rounded 12">
            <a:extLst>
              <a:ext uri="{FF2B5EF4-FFF2-40B4-BE49-F238E27FC236}">
                <a16:creationId xmlns:a16="http://schemas.microsoft.com/office/drawing/2014/main" id="{C472ADB2-A29C-468A-AFDC-509DA251A035}"/>
              </a:ext>
            </a:extLst>
          </p:cNvPr>
          <p:cNvSpPr/>
          <p:nvPr/>
        </p:nvSpPr>
        <p:spPr>
          <a:xfrm>
            <a:off x="1028456" y="657343"/>
            <a:ext cx="3753095" cy="518040"/>
          </a:xfrm>
          <a:prstGeom prst="wedgeRoundRectCallout">
            <a:avLst>
              <a:gd name="adj1" fmla="val -54991"/>
              <a:gd name="adj2" fmla="val -7585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4" name="Graphic 13" descr="Teacher">
            <a:extLst>
              <a:ext uri="{FF2B5EF4-FFF2-40B4-BE49-F238E27FC236}">
                <a16:creationId xmlns:a16="http://schemas.microsoft.com/office/drawing/2014/main" id="{D2A653A1-811E-4C2A-A57B-293284D271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4389" y="442649"/>
            <a:ext cx="914400" cy="914400"/>
          </a:xfrm>
          <a:prstGeom prst="rect">
            <a:avLst/>
          </a:prstGeom>
        </p:spPr>
      </p:pic>
      <p:sp>
        <p:nvSpPr>
          <p:cNvPr id="15" name="Google Shape;108;p3">
            <a:extLst>
              <a:ext uri="{FF2B5EF4-FFF2-40B4-BE49-F238E27FC236}">
                <a16:creationId xmlns:a16="http://schemas.microsoft.com/office/drawing/2014/main" id="{65FE47C1-828E-456E-B379-6234726CA4EB}"/>
              </a:ext>
            </a:extLst>
          </p:cNvPr>
          <p:cNvSpPr txBox="1"/>
          <p:nvPr/>
        </p:nvSpPr>
        <p:spPr>
          <a:xfrm>
            <a:off x="1060901" y="669013"/>
            <a:ext cx="3720650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-1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Hör</a:t>
            </a: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400" b="0" i="0" u="none" strike="noStrike" kern="1200" cap="none" spc="-1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zu</a:t>
            </a: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und </a:t>
            </a:r>
            <a:r>
              <a:rPr kumimoji="0" lang="en-GB" sz="2400" b="0" i="0" u="none" strike="noStrike" kern="1200" cap="none" spc="-1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wiederhole</a:t>
            </a: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.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01BBE37-0723-208F-AF85-38E96317B395}"/>
              </a:ext>
            </a:extLst>
          </p:cNvPr>
          <p:cNvSpPr txBox="1"/>
          <p:nvPr/>
        </p:nvSpPr>
        <p:spPr>
          <a:xfrm>
            <a:off x="294319" y="1703138"/>
            <a:ext cx="2807146" cy="707886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die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Sonne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3CC5CCC-EE5D-171B-526E-45FD8B5217D3}"/>
              </a:ext>
            </a:extLst>
          </p:cNvPr>
          <p:cNvSpPr txBox="1"/>
          <p:nvPr/>
        </p:nvSpPr>
        <p:spPr>
          <a:xfrm>
            <a:off x="6962371" y="1703138"/>
            <a:ext cx="2061938" cy="707886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wichtig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56E68944-875D-81A4-9047-1B09A5189F0E}"/>
              </a:ext>
            </a:extLst>
          </p:cNvPr>
          <p:cNvSpPr txBox="1"/>
          <p:nvPr/>
        </p:nvSpPr>
        <p:spPr>
          <a:xfrm>
            <a:off x="273236" y="3429000"/>
            <a:ext cx="2631767" cy="1323439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solidFill>
                  <a:prstClr val="white"/>
                </a:solidFill>
                <a:latin typeface="Century Gothic"/>
              </a:rPr>
              <a:t>Lust </a:t>
            </a:r>
            <a:r>
              <a:rPr lang="en-US" sz="4000" dirty="0" err="1">
                <a:solidFill>
                  <a:prstClr val="white"/>
                </a:solidFill>
                <a:latin typeface="Century Gothic"/>
              </a:rPr>
              <a:t>haben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</a:endParaRPr>
          </a:p>
        </p:txBody>
      </p:sp>
      <p:pic>
        <p:nvPicPr>
          <p:cNvPr id="1030" name="Picture 6" descr="Free Important Attention vector and picture">
            <a:extLst>
              <a:ext uri="{FF2B5EF4-FFF2-40B4-BE49-F238E27FC236}">
                <a16:creationId xmlns:a16="http://schemas.microsoft.com/office/drawing/2014/main" id="{AF227910-460A-A26B-A421-424FE52926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1523" y="1570909"/>
            <a:ext cx="1823094" cy="1228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96F436B-2B02-289A-9AA4-B09D96117BC8}"/>
              </a:ext>
            </a:extLst>
          </p:cNvPr>
          <p:cNvSpPr txBox="1"/>
          <p:nvPr/>
        </p:nvSpPr>
        <p:spPr>
          <a:xfrm>
            <a:off x="273236" y="5515572"/>
            <a:ext cx="2366738" cy="707886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draußen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D3375BFC-9D1C-2DAA-7353-E2BC0ABB36E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8953" y="1260968"/>
            <a:ext cx="1823094" cy="1823094"/>
          </a:xfrm>
          <a:prstGeom prst="rect">
            <a:avLst/>
          </a:prstGeom>
        </p:spPr>
      </p:pic>
      <p:pic>
        <p:nvPicPr>
          <p:cNvPr id="23" name="Picture 22" descr="Cartoon person in a boat&#10;&#10;Description automatically generated">
            <a:extLst>
              <a:ext uri="{FF2B5EF4-FFF2-40B4-BE49-F238E27FC236}">
                <a16:creationId xmlns:a16="http://schemas.microsoft.com/office/drawing/2014/main" id="{9AC28EBB-3AD3-9F38-8E98-BC59A04DA6B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8953" y="3340828"/>
            <a:ext cx="1823094" cy="1532538"/>
          </a:xfrm>
          <a:prstGeom prst="rect">
            <a:avLst/>
          </a:prstGeom>
        </p:spPr>
      </p:pic>
      <p:pic>
        <p:nvPicPr>
          <p:cNvPr id="25" name="Picture 24" descr="A cartoon of a landscape&#10;&#10;Description automatically generated">
            <a:extLst>
              <a:ext uri="{FF2B5EF4-FFF2-40B4-BE49-F238E27FC236}">
                <a16:creationId xmlns:a16="http://schemas.microsoft.com/office/drawing/2014/main" id="{874E95F9-3787-2035-BFDC-8063CAF7F01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0176" y="5255841"/>
            <a:ext cx="2200648" cy="1275688"/>
          </a:xfrm>
          <a:prstGeom prst="rect">
            <a:avLst/>
          </a:prstGeom>
        </p:spPr>
      </p:pic>
      <p:pic>
        <p:nvPicPr>
          <p:cNvPr id="26" name="Picture 2" descr="A map with a pin on it&#10;&#10;Description automatically generated">
            <a:extLst>
              <a:ext uri="{FF2B5EF4-FFF2-40B4-BE49-F238E27FC236}">
                <a16:creationId xmlns:a16="http://schemas.microsoft.com/office/drawing/2014/main" id="{F29C91B3-F435-6E77-0FFF-512824A598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7231" y="5338714"/>
            <a:ext cx="989015" cy="930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 descr="A picture containing text, circle, vehicle, design&#10;&#10;Description automatically generated">
            <a:extLst>
              <a:ext uri="{FF2B5EF4-FFF2-40B4-BE49-F238E27FC236}">
                <a16:creationId xmlns:a16="http://schemas.microsoft.com/office/drawing/2014/main" id="{7EA5C978-1D3E-7EA3-E99D-C163DDB3FED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3405" y="3556883"/>
            <a:ext cx="1011101" cy="1067667"/>
          </a:xfrm>
          <a:prstGeom prst="rect">
            <a:avLst/>
          </a:prstGeom>
        </p:spPr>
      </p:pic>
      <p:pic>
        <p:nvPicPr>
          <p:cNvPr id="29" name="Picture 28" descr="A red bicycle with blue wheels&#10;&#10;Description automatically generated">
            <a:extLst>
              <a:ext uri="{FF2B5EF4-FFF2-40B4-BE49-F238E27FC236}">
                <a16:creationId xmlns:a16="http://schemas.microsoft.com/office/drawing/2014/main" id="{9FB1C6BC-1C18-3EEE-AC86-450866EF063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7231" y="3511412"/>
            <a:ext cx="1498002" cy="1158611"/>
          </a:xfrm>
          <a:prstGeom prst="rect">
            <a:avLst/>
          </a:prstGeom>
        </p:spPr>
      </p:pic>
      <p:pic>
        <p:nvPicPr>
          <p:cNvPr id="31" name="Picture 30" descr="A cartoon of a crocodile lying on a pink towel&#10;&#10;Description automatically generated">
            <a:extLst>
              <a:ext uri="{FF2B5EF4-FFF2-40B4-BE49-F238E27FC236}">
                <a16:creationId xmlns:a16="http://schemas.microsoft.com/office/drawing/2014/main" id="{3E8A3754-7F46-5DBE-1D1F-5A8CF19985D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8811" y="5066093"/>
            <a:ext cx="1206254" cy="1276038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1894C605-2CBE-5866-E749-376155F3799C}"/>
              </a:ext>
            </a:extLst>
          </p:cNvPr>
          <p:cNvSpPr txBox="1"/>
          <p:nvPr/>
        </p:nvSpPr>
        <p:spPr>
          <a:xfrm>
            <a:off x="5433799" y="1982509"/>
            <a:ext cx="13244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2060"/>
                </a:solidFill>
              </a:rPr>
              <a:t>[(the) sun]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D2EF7D77-A4B1-4BCA-4DB2-E2BEFA5F8536}"/>
              </a:ext>
            </a:extLst>
          </p:cNvPr>
          <p:cNvSpPr txBox="1"/>
          <p:nvPr/>
        </p:nvSpPr>
        <p:spPr>
          <a:xfrm>
            <a:off x="5433799" y="3593827"/>
            <a:ext cx="152157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2060"/>
                </a:solidFill>
              </a:rPr>
              <a:t>[to feel like </a:t>
            </a:r>
          </a:p>
          <a:p>
            <a:r>
              <a:rPr lang="en-US" dirty="0">
                <a:solidFill>
                  <a:srgbClr val="002060"/>
                </a:solidFill>
              </a:rPr>
              <a:t>(doing </a:t>
            </a:r>
          </a:p>
          <a:p>
            <a:r>
              <a:rPr lang="en-US" dirty="0">
                <a:solidFill>
                  <a:srgbClr val="002060"/>
                </a:solidFill>
              </a:rPr>
              <a:t>something)]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370C8651-CB7F-663A-7732-32F38013E9B9}"/>
              </a:ext>
            </a:extLst>
          </p:cNvPr>
          <p:cNvSpPr txBox="1"/>
          <p:nvPr/>
        </p:nvSpPr>
        <p:spPr>
          <a:xfrm>
            <a:off x="5655751" y="5684849"/>
            <a:ext cx="12282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2060"/>
                </a:solidFill>
              </a:rPr>
              <a:t>[outside] 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A3071C80-B220-468F-FE1B-EA8743C397C2}"/>
              </a:ext>
            </a:extLst>
          </p:cNvPr>
          <p:cNvSpPr txBox="1"/>
          <p:nvPr/>
        </p:nvSpPr>
        <p:spPr>
          <a:xfrm>
            <a:off x="9362054" y="4642611"/>
            <a:ext cx="26324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2060"/>
                </a:solidFill>
              </a:rPr>
              <a:t>[to cycle, ride a bike] 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E0E3D3FB-8583-08D3-DDE9-8C8DB1470719}"/>
              </a:ext>
            </a:extLst>
          </p:cNvPr>
          <p:cNvSpPr txBox="1"/>
          <p:nvPr/>
        </p:nvSpPr>
        <p:spPr>
          <a:xfrm>
            <a:off x="9281523" y="6261290"/>
            <a:ext cx="15295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2060"/>
                </a:solidFill>
              </a:rPr>
              <a:t>[to lie, </a:t>
            </a:r>
          </a:p>
          <a:p>
            <a:r>
              <a:rPr lang="en-US" dirty="0">
                <a:solidFill>
                  <a:srgbClr val="002060"/>
                </a:solidFill>
              </a:rPr>
              <a:t>be located]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4D3BB824-FB2D-2BFE-8034-D1442477F426}"/>
              </a:ext>
            </a:extLst>
          </p:cNvPr>
          <p:cNvSpPr txBox="1"/>
          <p:nvPr/>
        </p:nvSpPr>
        <p:spPr>
          <a:xfrm>
            <a:off x="10930023" y="6291690"/>
            <a:ext cx="8851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2060"/>
                </a:solidFill>
              </a:rPr>
              <a:t>[to lie]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6F9541DE-A5DF-9B34-F1ED-28F39892B4A7}"/>
              </a:ext>
            </a:extLst>
          </p:cNvPr>
          <p:cNvSpPr txBox="1"/>
          <p:nvPr/>
        </p:nvSpPr>
        <p:spPr>
          <a:xfrm>
            <a:off x="7104219" y="3335747"/>
            <a:ext cx="1808508" cy="16004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Rad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fahren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3926D6B1-56BE-E295-5543-A28AE1FF2DE6}"/>
              </a:ext>
            </a:extLst>
          </p:cNvPr>
          <p:cNvSpPr txBox="1"/>
          <p:nvPr/>
        </p:nvSpPr>
        <p:spPr>
          <a:xfrm>
            <a:off x="7151507" y="5465657"/>
            <a:ext cx="171393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4000" dirty="0" err="1">
                <a:solidFill>
                  <a:srgbClr val="002060"/>
                </a:solidFill>
                <a:latin typeface="Century Gothic"/>
              </a:rPr>
              <a:t>liegen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E033FA7-0388-1921-F1E1-A8322A5A536B}"/>
              </a:ext>
            </a:extLst>
          </p:cNvPr>
          <p:cNvSpPr txBox="1"/>
          <p:nvPr/>
        </p:nvSpPr>
        <p:spPr>
          <a:xfrm>
            <a:off x="6955530" y="5530758"/>
            <a:ext cx="2252924" cy="707886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4000" dirty="0">
                <a:solidFill>
                  <a:prstClr val="white"/>
                </a:solidFill>
                <a:latin typeface="Century Gothic"/>
              </a:rPr>
              <a:t>l_ _ _ _ _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4FC1ACB-5160-20D0-0271-D5EC32B1B1E5}"/>
              </a:ext>
            </a:extLst>
          </p:cNvPr>
          <p:cNvSpPr txBox="1"/>
          <p:nvPr/>
        </p:nvSpPr>
        <p:spPr>
          <a:xfrm>
            <a:off x="6955530" y="3361770"/>
            <a:ext cx="2252924" cy="1323439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R_</a:t>
            </a:r>
            <a:r>
              <a:rPr kumimoji="0" lang="en-GB" sz="4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_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f_ _ _ _ _</a:t>
            </a:r>
          </a:p>
        </p:txBody>
      </p:sp>
      <p:sp>
        <p:nvSpPr>
          <p:cNvPr id="41" name="Rounded Rectangular Callout 40">
            <a:extLst>
              <a:ext uri="{FF2B5EF4-FFF2-40B4-BE49-F238E27FC236}">
                <a16:creationId xmlns:a16="http://schemas.microsoft.com/office/drawing/2014/main" id="{76C310A1-2E94-F5E9-8701-D6B339C05204}"/>
              </a:ext>
            </a:extLst>
          </p:cNvPr>
          <p:cNvSpPr/>
          <p:nvPr/>
        </p:nvSpPr>
        <p:spPr>
          <a:xfrm>
            <a:off x="9103740" y="3821956"/>
            <a:ext cx="2982351" cy="1237957"/>
          </a:xfrm>
          <a:prstGeom prst="wedgeRoundRectCallout">
            <a:avLst>
              <a:gd name="adj1" fmla="val -1322"/>
              <a:gd name="adj2" fmla="val 64738"/>
              <a:gd name="adj3" fmla="val 16667"/>
            </a:avLst>
          </a:prstGeom>
          <a:solidFill>
            <a:srgbClr val="00206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Like in English, this verb also means to lie, e.g. lie in the sun.</a:t>
            </a:r>
          </a:p>
        </p:txBody>
      </p:sp>
      <p:sp>
        <p:nvSpPr>
          <p:cNvPr id="17" name="Rounded Rectangular Callout 16">
            <a:extLst>
              <a:ext uri="{FF2B5EF4-FFF2-40B4-BE49-F238E27FC236}">
                <a16:creationId xmlns:a16="http://schemas.microsoft.com/office/drawing/2014/main" id="{D04D415C-709A-BA3B-0147-E3EB50188547}"/>
              </a:ext>
            </a:extLst>
          </p:cNvPr>
          <p:cNvSpPr/>
          <p:nvPr/>
        </p:nvSpPr>
        <p:spPr>
          <a:xfrm>
            <a:off x="5930376" y="1857146"/>
            <a:ext cx="2982351" cy="1237957"/>
          </a:xfrm>
          <a:prstGeom prst="wedgeRoundRectCallout">
            <a:avLst/>
          </a:prstGeom>
          <a:solidFill>
            <a:srgbClr val="00206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You’ve seen the next two words and phrases before. Can you fill in the blanks?</a:t>
            </a:r>
          </a:p>
        </p:txBody>
      </p:sp>
    </p:spTree>
    <p:extLst>
      <p:ext uri="{BB962C8B-B14F-4D97-AF65-F5344CB8AC3E}">
        <p14:creationId xmlns:p14="http://schemas.microsoft.com/office/powerpoint/2010/main" val="642938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44" grpId="0" animBg="1"/>
      <p:bldP spid="7" grpId="0" animBg="1"/>
      <p:bldP spid="32" grpId="0"/>
      <p:bldP spid="33" grpId="0"/>
      <p:bldP spid="34" grpId="0"/>
      <p:bldP spid="36" grpId="0"/>
      <p:bldP spid="37" grpId="0"/>
      <p:bldP spid="38" grpId="0"/>
      <p:bldP spid="39" grpId="0"/>
      <p:bldP spid="40" grpId="0"/>
      <p:bldP spid="8" grpId="0" animBg="1"/>
      <p:bldP spid="8" grpId="1" animBg="1"/>
      <p:bldP spid="9" grpId="0" animBg="1"/>
      <p:bldP spid="9" grpId="1" animBg="1"/>
      <p:bldP spid="41" grpId="0" animBg="1"/>
      <p:bldP spid="41" grpId="1" animBg="1"/>
      <p:bldP spid="17" grpId="0" animBg="1"/>
      <p:bldP spid="17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2">
            <a:extLst>
              <a:ext uri="{FF2B5EF4-FFF2-40B4-BE49-F238E27FC236}">
                <a16:creationId xmlns:a16="http://schemas.microsoft.com/office/drawing/2014/main" id="{593978C6-0049-F577-59BF-1AA1AE02F404}"/>
              </a:ext>
            </a:extLst>
          </p:cNvPr>
          <p:cNvSpPr/>
          <p:nvPr/>
        </p:nvSpPr>
        <p:spPr>
          <a:xfrm>
            <a:off x="382619" y="1329359"/>
            <a:ext cx="11472863" cy="5368871"/>
          </a:xfrm>
          <a:custGeom>
            <a:avLst/>
            <a:gdLst/>
            <a:ahLst/>
            <a:cxnLst/>
            <a:rect l="l" t="t" r="r" b="b"/>
            <a:pathLst>
              <a:path w="18288000" h="9500241">
                <a:moveTo>
                  <a:pt x="0" y="0"/>
                </a:moveTo>
                <a:lnTo>
                  <a:pt x="18288000" y="0"/>
                </a:lnTo>
                <a:lnTo>
                  <a:pt x="18288000" y="9500241"/>
                </a:lnTo>
                <a:lnTo>
                  <a:pt x="0" y="950024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42109" b="-50390"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2" name="Freeform 3">
            <a:extLst>
              <a:ext uri="{FF2B5EF4-FFF2-40B4-BE49-F238E27FC236}">
                <a16:creationId xmlns:a16="http://schemas.microsoft.com/office/drawing/2014/main" id="{CAE0AEA8-8A28-26CA-9FE1-45C3475F24DF}"/>
              </a:ext>
            </a:extLst>
          </p:cNvPr>
          <p:cNvSpPr/>
          <p:nvPr/>
        </p:nvSpPr>
        <p:spPr>
          <a:xfrm>
            <a:off x="6016046" y="3914633"/>
            <a:ext cx="1793284" cy="1858593"/>
          </a:xfrm>
          <a:custGeom>
            <a:avLst/>
            <a:gdLst/>
            <a:ahLst/>
            <a:cxnLst/>
            <a:rect l="l" t="t" r="r" b="b"/>
            <a:pathLst>
              <a:path w="3001833" h="3596895">
                <a:moveTo>
                  <a:pt x="0" y="0"/>
                </a:moveTo>
                <a:lnTo>
                  <a:pt x="3001833" y="0"/>
                </a:lnTo>
                <a:lnTo>
                  <a:pt x="3001833" y="3596895"/>
                </a:lnTo>
                <a:lnTo>
                  <a:pt x="0" y="359689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b="-215635"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3" name="Freeform 4">
            <a:extLst>
              <a:ext uri="{FF2B5EF4-FFF2-40B4-BE49-F238E27FC236}">
                <a16:creationId xmlns:a16="http://schemas.microsoft.com/office/drawing/2014/main" id="{93728B6A-37AC-5609-97DA-5547016F2DE2}"/>
              </a:ext>
            </a:extLst>
          </p:cNvPr>
          <p:cNvSpPr/>
          <p:nvPr/>
        </p:nvSpPr>
        <p:spPr>
          <a:xfrm>
            <a:off x="7637227" y="3746808"/>
            <a:ext cx="2220451" cy="2951423"/>
          </a:xfrm>
          <a:custGeom>
            <a:avLst/>
            <a:gdLst/>
            <a:ahLst/>
            <a:cxnLst/>
            <a:rect l="l" t="t" r="r" b="b"/>
            <a:pathLst>
              <a:path w="4045613" h="5381947">
                <a:moveTo>
                  <a:pt x="0" y="0"/>
                </a:moveTo>
                <a:lnTo>
                  <a:pt x="4045613" y="0"/>
                </a:lnTo>
                <a:lnTo>
                  <a:pt x="4045613" y="5381946"/>
                </a:lnTo>
                <a:lnTo>
                  <a:pt x="0" y="538194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5" name="Freeform 6">
            <a:extLst>
              <a:ext uri="{FF2B5EF4-FFF2-40B4-BE49-F238E27FC236}">
                <a16:creationId xmlns:a16="http://schemas.microsoft.com/office/drawing/2014/main" id="{EE03D75A-6E77-B711-88E7-A07B06A86258}"/>
              </a:ext>
            </a:extLst>
          </p:cNvPr>
          <p:cNvSpPr/>
          <p:nvPr/>
        </p:nvSpPr>
        <p:spPr>
          <a:xfrm>
            <a:off x="3307246" y="3640375"/>
            <a:ext cx="2325581" cy="2121145"/>
          </a:xfrm>
          <a:custGeom>
            <a:avLst/>
            <a:gdLst/>
            <a:ahLst/>
            <a:cxnLst/>
            <a:rect l="l" t="t" r="r" b="b"/>
            <a:pathLst>
              <a:path w="3707028" h="3753375">
                <a:moveTo>
                  <a:pt x="0" y="0"/>
                </a:moveTo>
                <a:lnTo>
                  <a:pt x="3707028" y="0"/>
                </a:lnTo>
                <a:lnTo>
                  <a:pt x="3707028" y="3753375"/>
                </a:lnTo>
                <a:lnTo>
                  <a:pt x="0" y="375337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3160" b="-163653"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4" name="Freeform 5">
            <a:extLst>
              <a:ext uri="{FF2B5EF4-FFF2-40B4-BE49-F238E27FC236}">
                <a16:creationId xmlns:a16="http://schemas.microsoft.com/office/drawing/2014/main" id="{2637A06E-C550-9B28-536E-D3B8439595E8}"/>
              </a:ext>
            </a:extLst>
          </p:cNvPr>
          <p:cNvSpPr/>
          <p:nvPr/>
        </p:nvSpPr>
        <p:spPr>
          <a:xfrm>
            <a:off x="1457325" y="3746808"/>
            <a:ext cx="2879205" cy="2951424"/>
          </a:xfrm>
          <a:custGeom>
            <a:avLst/>
            <a:gdLst/>
            <a:ahLst/>
            <a:cxnLst/>
            <a:rect l="l" t="t" r="r" b="b"/>
            <a:pathLst>
              <a:path w="4991712" h="5217811">
                <a:moveTo>
                  <a:pt x="0" y="0"/>
                </a:moveTo>
                <a:lnTo>
                  <a:pt x="4991712" y="0"/>
                </a:lnTo>
                <a:lnTo>
                  <a:pt x="4991712" y="5217811"/>
                </a:lnTo>
                <a:lnTo>
                  <a:pt x="0" y="521781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r="-1850" b="-29622"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4" name="Title 2">
            <a:extLst>
              <a:ext uri="{FF2B5EF4-FFF2-40B4-BE49-F238E27FC236}">
                <a16:creationId xmlns:a16="http://schemas.microsoft.com/office/drawing/2014/main" id="{57D323DF-D1DE-85FE-65E6-A0B32F8FE23B}"/>
              </a:ext>
            </a:extLst>
          </p:cNvPr>
          <p:cNvSpPr txBox="1">
            <a:spLocks/>
          </p:cNvSpPr>
          <p:nvPr/>
        </p:nvSpPr>
        <p:spPr>
          <a:xfrm>
            <a:off x="11245010" y="899844"/>
            <a:ext cx="766122" cy="374973"/>
          </a:xfrm>
          <a:prstGeom prst="rect">
            <a:avLst/>
          </a:prstGeom>
          <a:solidFill>
            <a:srgbClr val="2E94AF"/>
          </a:solidFill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000" b="1">
                <a:solidFill>
                  <a:schemeClr val="bg1"/>
                </a:solidFill>
                <a:latin typeface="Century Gothic" panose="020B0502020202020204" pitchFamily="34" charset="0"/>
              </a:rPr>
              <a:t>lesen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6F3208CC-7A1E-3A87-828C-DF18C920D4A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4142" y="61136"/>
            <a:ext cx="1127858" cy="829128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2CD11FC0-5C38-D4D9-13A4-993237E54573}"/>
              </a:ext>
            </a:extLst>
          </p:cNvPr>
          <p:cNvSpPr/>
          <p:nvPr/>
        </p:nvSpPr>
        <p:spPr>
          <a:xfrm>
            <a:off x="371474" y="1331969"/>
            <a:ext cx="11472863" cy="5368871"/>
          </a:xfrm>
          <a:prstGeom prst="rect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FB333842-EA84-1207-8EA0-B20358A27507}"/>
              </a:ext>
            </a:extLst>
          </p:cNvPr>
          <p:cNvSpPr/>
          <p:nvPr/>
        </p:nvSpPr>
        <p:spPr>
          <a:xfrm>
            <a:off x="485774" y="1418400"/>
            <a:ext cx="5014913" cy="710438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Ronja, </a:t>
            </a:r>
            <a:r>
              <a:rPr lang="en-US" dirty="0" err="1"/>
              <a:t>Lias</a:t>
            </a:r>
            <a:r>
              <a:rPr lang="en-US" dirty="0"/>
              <a:t>, Oma Sabine und </a:t>
            </a:r>
            <a:r>
              <a:rPr lang="en-US" dirty="0" err="1"/>
              <a:t>Opa</a:t>
            </a:r>
            <a:r>
              <a:rPr lang="en-US" dirty="0"/>
              <a:t> Dieter </a:t>
            </a:r>
            <a:r>
              <a:rPr lang="en-US" dirty="0" err="1"/>
              <a:t>sitzen</a:t>
            </a:r>
            <a:r>
              <a:rPr lang="en-US" dirty="0"/>
              <a:t> am Tisch.</a:t>
            </a:r>
          </a:p>
        </p:txBody>
      </p:sp>
      <p:sp>
        <p:nvSpPr>
          <p:cNvPr id="36" name="CustomShape 6">
            <a:extLst>
              <a:ext uri="{FF2B5EF4-FFF2-40B4-BE49-F238E27FC236}">
                <a16:creationId xmlns:a16="http://schemas.microsoft.com/office/drawing/2014/main" id="{3EDF90C2-8D53-79B8-A463-7E6E2FB31A3C}"/>
              </a:ext>
            </a:extLst>
          </p:cNvPr>
          <p:cNvSpPr/>
          <p:nvPr/>
        </p:nvSpPr>
        <p:spPr>
          <a:xfrm>
            <a:off x="12128" y="75005"/>
            <a:ext cx="8125560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Ein </a:t>
            </a:r>
            <a:r>
              <a:rPr lang="en-GB" sz="2800" b="1" spc="-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sonniger</a:t>
            </a:r>
            <a:r>
              <a:rPr lang="en-GB" sz="2800" b="1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* Tag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8" name="Speech Bubble: Rectangle with Corners Rounded 12">
            <a:extLst>
              <a:ext uri="{FF2B5EF4-FFF2-40B4-BE49-F238E27FC236}">
                <a16:creationId xmlns:a16="http://schemas.microsoft.com/office/drawing/2014/main" id="{CACB099B-5393-BDE1-84D5-9BB325AA09A5}"/>
              </a:ext>
            </a:extLst>
          </p:cNvPr>
          <p:cNvSpPr/>
          <p:nvPr/>
        </p:nvSpPr>
        <p:spPr>
          <a:xfrm>
            <a:off x="1036979" y="699625"/>
            <a:ext cx="2463566" cy="461625"/>
          </a:xfrm>
          <a:prstGeom prst="wedgeRoundRectCallout">
            <a:avLst>
              <a:gd name="adj1" fmla="val -54991"/>
              <a:gd name="adj2" fmla="val -7585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9" name="Graphic 38" descr="Teacher">
            <a:extLst>
              <a:ext uri="{FF2B5EF4-FFF2-40B4-BE49-F238E27FC236}">
                <a16:creationId xmlns:a16="http://schemas.microsoft.com/office/drawing/2014/main" id="{9285FD37-808C-6BF3-7D9F-ED039E78432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-600" y="479543"/>
            <a:ext cx="914400" cy="914400"/>
          </a:xfrm>
          <a:prstGeom prst="rect">
            <a:avLst/>
          </a:prstGeom>
        </p:spPr>
      </p:pic>
      <p:sp>
        <p:nvSpPr>
          <p:cNvPr id="40" name="Google Shape;108;p3">
            <a:extLst>
              <a:ext uri="{FF2B5EF4-FFF2-40B4-BE49-F238E27FC236}">
                <a16:creationId xmlns:a16="http://schemas.microsoft.com/office/drawing/2014/main" id="{84914B8C-5A7D-9918-6EC2-8D626486BB79}"/>
              </a:ext>
            </a:extLst>
          </p:cNvPr>
          <p:cNvSpPr txBox="1"/>
          <p:nvPr/>
        </p:nvSpPr>
        <p:spPr>
          <a:xfrm>
            <a:off x="1021711" y="669032"/>
            <a:ext cx="2935691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Lies den Comic.</a:t>
            </a:r>
            <a:endParaRPr kumimoji="0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43" name="Oval Callout 42">
            <a:extLst>
              <a:ext uri="{FF2B5EF4-FFF2-40B4-BE49-F238E27FC236}">
                <a16:creationId xmlns:a16="http://schemas.microsoft.com/office/drawing/2014/main" id="{055A67F4-FB5D-773C-CCCE-56EC490C311A}"/>
              </a:ext>
            </a:extLst>
          </p:cNvPr>
          <p:cNvSpPr/>
          <p:nvPr/>
        </p:nvSpPr>
        <p:spPr>
          <a:xfrm>
            <a:off x="454541" y="2202893"/>
            <a:ext cx="3174185" cy="1618043"/>
          </a:xfrm>
          <a:prstGeom prst="wedgeEllipseCallout">
            <a:avLst>
              <a:gd name="adj1" fmla="val 21225"/>
              <a:gd name="adj2" fmla="val 63490"/>
            </a:avLst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Was </a:t>
            </a:r>
            <a:r>
              <a:rPr lang="en-US" dirty="0" err="1"/>
              <a:t>machen</a:t>
            </a:r>
            <a:r>
              <a:rPr lang="en-US" dirty="0"/>
              <a:t> </a:t>
            </a:r>
            <a:r>
              <a:rPr lang="en-US" dirty="0" err="1"/>
              <a:t>wir</a:t>
            </a:r>
            <a:r>
              <a:rPr lang="en-US" dirty="0"/>
              <a:t> </a:t>
            </a:r>
            <a:r>
              <a:rPr lang="en-US" dirty="0" err="1"/>
              <a:t>heute</a:t>
            </a:r>
            <a:r>
              <a:rPr lang="en-US" dirty="0"/>
              <a:t>, Kinder? </a:t>
            </a:r>
          </a:p>
        </p:txBody>
      </p:sp>
      <p:sp>
        <p:nvSpPr>
          <p:cNvPr id="6" name="Oval Callout 5">
            <a:extLst>
              <a:ext uri="{FF2B5EF4-FFF2-40B4-BE49-F238E27FC236}">
                <a16:creationId xmlns:a16="http://schemas.microsoft.com/office/drawing/2014/main" id="{879744DD-434C-7327-1FBE-226FFFB32D0C}"/>
              </a:ext>
            </a:extLst>
          </p:cNvPr>
          <p:cNvSpPr/>
          <p:nvPr/>
        </p:nvSpPr>
        <p:spPr>
          <a:xfrm>
            <a:off x="4542265" y="2128838"/>
            <a:ext cx="3174185" cy="1618043"/>
          </a:xfrm>
          <a:prstGeom prst="wedgeEllipseCallout">
            <a:avLst>
              <a:gd name="adj1" fmla="val -35687"/>
              <a:gd name="adj2" fmla="val 55220"/>
            </a:avLst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Ich </a:t>
            </a:r>
            <a:r>
              <a:rPr lang="en-US" dirty="0" err="1"/>
              <a:t>weiß</a:t>
            </a:r>
            <a:r>
              <a:rPr lang="en-US" dirty="0"/>
              <a:t> </a:t>
            </a:r>
            <a:r>
              <a:rPr lang="en-US" dirty="0" err="1"/>
              <a:t>nicht</a:t>
            </a:r>
            <a:r>
              <a:rPr lang="en-US" dirty="0"/>
              <a:t>...</a:t>
            </a:r>
          </a:p>
        </p:txBody>
      </p:sp>
      <p:sp>
        <p:nvSpPr>
          <p:cNvPr id="7" name="Oval Callout 6">
            <a:extLst>
              <a:ext uri="{FF2B5EF4-FFF2-40B4-BE49-F238E27FC236}">
                <a16:creationId xmlns:a16="http://schemas.microsoft.com/office/drawing/2014/main" id="{D624AB0F-2DFA-C397-D948-A6F4B5ED62FD}"/>
              </a:ext>
            </a:extLst>
          </p:cNvPr>
          <p:cNvSpPr/>
          <p:nvPr/>
        </p:nvSpPr>
        <p:spPr>
          <a:xfrm>
            <a:off x="7788372" y="1857495"/>
            <a:ext cx="3174185" cy="1618043"/>
          </a:xfrm>
          <a:prstGeom prst="wedgeEllipseCallout">
            <a:avLst>
              <a:gd name="adj1" fmla="val -50794"/>
              <a:gd name="adj2" fmla="val 76585"/>
            </a:avLst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Ich </a:t>
            </a:r>
            <a:r>
              <a:rPr lang="en-US" dirty="0" err="1"/>
              <a:t>auch</a:t>
            </a:r>
            <a:r>
              <a:rPr lang="en-US" dirty="0"/>
              <a:t> </a:t>
            </a:r>
            <a:r>
              <a:rPr lang="en-US" dirty="0" err="1"/>
              <a:t>nicht</a:t>
            </a:r>
            <a:r>
              <a:rPr lang="en-US" dirty="0"/>
              <a:t>.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A55A0A4-5AE4-876E-1D2C-C17F2024697E}"/>
              </a:ext>
            </a:extLst>
          </p:cNvPr>
          <p:cNvSpPr txBox="1"/>
          <p:nvPr/>
        </p:nvSpPr>
        <p:spPr>
          <a:xfrm>
            <a:off x="8137688" y="16279"/>
            <a:ext cx="2215871" cy="40011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000" dirty="0" err="1"/>
              <a:t>sonnig</a:t>
            </a:r>
            <a:r>
              <a:rPr lang="en-GB" sz="2000" dirty="0"/>
              <a:t> – sunny </a:t>
            </a:r>
          </a:p>
        </p:txBody>
      </p:sp>
    </p:spTree>
    <p:extLst>
      <p:ext uri="{BB962C8B-B14F-4D97-AF65-F5344CB8AC3E}">
        <p14:creationId xmlns:p14="http://schemas.microsoft.com/office/powerpoint/2010/main" val="2235808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6" grpId="0" animBg="1"/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2">
            <a:extLst>
              <a:ext uri="{FF2B5EF4-FFF2-40B4-BE49-F238E27FC236}">
                <a16:creationId xmlns:a16="http://schemas.microsoft.com/office/drawing/2014/main" id="{3BF93B1C-F24D-8B1A-73EB-00ADEB4708E0}"/>
              </a:ext>
            </a:extLst>
          </p:cNvPr>
          <p:cNvSpPr/>
          <p:nvPr/>
        </p:nvSpPr>
        <p:spPr>
          <a:xfrm>
            <a:off x="382619" y="1329359"/>
            <a:ext cx="11472863" cy="5368871"/>
          </a:xfrm>
          <a:custGeom>
            <a:avLst/>
            <a:gdLst/>
            <a:ahLst/>
            <a:cxnLst/>
            <a:rect l="l" t="t" r="r" b="b"/>
            <a:pathLst>
              <a:path w="18288000" h="9500241">
                <a:moveTo>
                  <a:pt x="0" y="0"/>
                </a:moveTo>
                <a:lnTo>
                  <a:pt x="18288000" y="0"/>
                </a:lnTo>
                <a:lnTo>
                  <a:pt x="18288000" y="9500241"/>
                </a:lnTo>
                <a:lnTo>
                  <a:pt x="0" y="950024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42109" b="-50390"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4" name="Title 2">
            <a:extLst>
              <a:ext uri="{FF2B5EF4-FFF2-40B4-BE49-F238E27FC236}">
                <a16:creationId xmlns:a16="http://schemas.microsoft.com/office/drawing/2014/main" id="{57D323DF-D1DE-85FE-65E6-A0B32F8FE23B}"/>
              </a:ext>
            </a:extLst>
          </p:cNvPr>
          <p:cNvSpPr txBox="1">
            <a:spLocks/>
          </p:cNvSpPr>
          <p:nvPr/>
        </p:nvSpPr>
        <p:spPr>
          <a:xfrm>
            <a:off x="11245010" y="899844"/>
            <a:ext cx="766122" cy="374973"/>
          </a:xfrm>
          <a:prstGeom prst="rect">
            <a:avLst/>
          </a:prstGeom>
          <a:solidFill>
            <a:srgbClr val="2E94AF"/>
          </a:solidFill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000" b="1">
                <a:solidFill>
                  <a:schemeClr val="bg1"/>
                </a:solidFill>
                <a:latin typeface="Century Gothic" panose="020B0502020202020204" pitchFamily="34" charset="0"/>
              </a:rPr>
              <a:t>lesen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6F3208CC-7A1E-3A87-828C-DF18C920D4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4142" y="61136"/>
            <a:ext cx="1127858" cy="829128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2CD11FC0-5C38-D4D9-13A4-993237E54573}"/>
              </a:ext>
            </a:extLst>
          </p:cNvPr>
          <p:cNvSpPr/>
          <p:nvPr/>
        </p:nvSpPr>
        <p:spPr>
          <a:xfrm>
            <a:off x="371474" y="1331969"/>
            <a:ext cx="11472863" cy="5368871"/>
          </a:xfrm>
          <a:prstGeom prst="rect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FB333842-EA84-1207-8EA0-B20358A27507}"/>
              </a:ext>
            </a:extLst>
          </p:cNvPr>
          <p:cNvSpPr/>
          <p:nvPr/>
        </p:nvSpPr>
        <p:spPr>
          <a:xfrm>
            <a:off x="485775" y="1418400"/>
            <a:ext cx="3571875" cy="710438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Oma Sabine hat </a:t>
            </a:r>
            <a:r>
              <a:rPr lang="en-US" dirty="0" err="1"/>
              <a:t>eine</a:t>
            </a:r>
            <a:r>
              <a:rPr lang="en-US" dirty="0"/>
              <a:t> Idee.</a:t>
            </a:r>
            <a:endParaRPr lang="en-US" dirty="0">
              <a:solidFill>
                <a:schemeClr val="dk1"/>
              </a:solidFill>
            </a:endParaRPr>
          </a:p>
        </p:txBody>
      </p:sp>
      <p:sp>
        <p:nvSpPr>
          <p:cNvPr id="36" name="CustomShape 6">
            <a:extLst>
              <a:ext uri="{FF2B5EF4-FFF2-40B4-BE49-F238E27FC236}">
                <a16:creationId xmlns:a16="http://schemas.microsoft.com/office/drawing/2014/main" id="{3EDF90C2-8D53-79B8-A463-7E6E2FB31A3C}"/>
              </a:ext>
            </a:extLst>
          </p:cNvPr>
          <p:cNvSpPr/>
          <p:nvPr/>
        </p:nvSpPr>
        <p:spPr>
          <a:xfrm>
            <a:off x="12128" y="75005"/>
            <a:ext cx="8125560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Ein </a:t>
            </a:r>
            <a:r>
              <a:rPr lang="en-GB" sz="2800" b="1" spc="-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sonniger</a:t>
            </a:r>
            <a:r>
              <a:rPr lang="en-GB" sz="2800" b="1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 Tag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41" name="Oval Callout 40">
            <a:extLst>
              <a:ext uri="{FF2B5EF4-FFF2-40B4-BE49-F238E27FC236}">
                <a16:creationId xmlns:a16="http://schemas.microsoft.com/office/drawing/2014/main" id="{11E5FB4C-2EEF-C08E-01D4-F7D5D41D17FB}"/>
              </a:ext>
            </a:extLst>
          </p:cNvPr>
          <p:cNvSpPr/>
          <p:nvPr/>
        </p:nvSpPr>
        <p:spPr>
          <a:xfrm>
            <a:off x="7522530" y="1417007"/>
            <a:ext cx="3401354" cy="1770490"/>
          </a:xfrm>
          <a:prstGeom prst="wedgeEllipseCallout">
            <a:avLst>
              <a:gd name="adj1" fmla="val -21213"/>
              <a:gd name="adj2" fmla="val 84804"/>
            </a:avLst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Heute </a:t>
            </a:r>
            <a:r>
              <a:rPr lang="en-US" dirty="0" err="1"/>
              <a:t>ist</a:t>
            </a:r>
            <a:r>
              <a:rPr lang="en-US" dirty="0"/>
              <a:t> d</a:t>
            </a:r>
            <a:r>
              <a:rPr lang="en-US" dirty="0">
                <a:solidFill>
                  <a:schemeClr val="dk1"/>
                </a:solidFill>
              </a:rPr>
              <a:t>as Wetter </a:t>
            </a:r>
            <a:r>
              <a:rPr lang="en-US" dirty="0"/>
              <a:t>toll. Die </a:t>
            </a:r>
            <a:r>
              <a:rPr lang="en-US" dirty="0" err="1"/>
              <a:t>Sonne</a:t>
            </a:r>
            <a:r>
              <a:rPr lang="en-US" dirty="0"/>
              <a:t> </a:t>
            </a:r>
            <a:r>
              <a:rPr lang="en-US" dirty="0" err="1"/>
              <a:t>scheint</a:t>
            </a:r>
            <a:r>
              <a:rPr lang="en-US" dirty="0"/>
              <a:t>.* </a:t>
            </a:r>
            <a:r>
              <a:rPr lang="en-US" dirty="0" err="1"/>
              <a:t>Habt</a:t>
            </a:r>
            <a:r>
              <a:rPr lang="en-US" dirty="0"/>
              <a:t> </a:t>
            </a:r>
            <a:r>
              <a:rPr lang="en-US" dirty="0" err="1"/>
              <a:t>ihr</a:t>
            </a:r>
            <a:r>
              <a:rPr lang="en-US" dirty="0"/>
              <a:t> Lust, </a:t>
            </a:r>
            <a:r>
              <a:rPr lang="en-US" dirty="0" err="1"/>
              <a:t>nach</a:t>
            </a:r>
            <a:r>
              <a:rPr lang="en-US" dirty="0"/>
              <a:t> </a:t>
            </a:r>
            <a:r>
              <a:rPr lang="en-US" dirty="0" err="1"/>
              <a:t>draußen</a:t>
            </a:r>
            <a:r>
              <a:rPr lang="en-US" dirty="0"/>
              <a:t> </a:t>
            </a:r>
            <a:r>
              <a:rPr lang="en-US" dirty="0" err="1"/>
              <a:t>zu</a:t>
            </a:r>
            <a:r>
              <a:rPr lang="en-US" dirty="0"/>
              <a:t> </a:t>
            </a:r>
            <a:r>
              <a:rPr lang="en-US" dirty="0" err="1"/>
              <a:t>gehen</a:t>
            </a:r>
            <a:r>
              <a:rPr lang="en-US" dirty="0"/>
              <a:t>?</a:t>
            </a:r>
            <a:endParaRPr lang="en-US" dirty="0">
              <a:solidFill>
                <a:schemeClr val="dk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2C34F79-3295-9FCA-EE13-5627AE6624F8}"/>
              </a:ext>
            </a:extLst>
          </p:cNvPr>
          <p:cNvSpPr txBox="1"/>
          <p:nvPr/>
        </p:nvSpPr>
        <p:spPr>
          <a:xfrm>
            <a:off x="6380818" y="16559"/>
            <a:ext cx="4123821" cy="707886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000" dirty="0" err="1"/>
              <a:t>scheinen</a:t>
            </a:r>
            <a:r>
              <a:rPr lang="en-GB" sz="2000" dirty="0"/>
              <a:t> – to shine</a:t>
            </a:r>
          </a:p>
          <a:p>
            <a:pPr algn="ctr"/>
            <a:r>
              <a:rPr lang="en-GB" sz="2000" dirty="0" err="1"/>
              <a:t>vielleicht</a:t>
            </a:r>
            <a:r>
              <a:rPr lang="en-GB" sz="2000" dirty="0"/>
              <a:t> - maybe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48026C7-E6DF-9650-08BF-6A15C7F0DD53}"/>
              </a:ext>
            </a:extLst>
          </p:cNvPr>
          <p:cNvSpPr/>
          <p:nvPr/>
        </p:nvSpPr>
        <p:spPr>
          <a:xfrm>
            <a:off x="371474" y="1331969"/>
            <a:ext cx="11472863" cy="5368871"/>
          </a:xfrm>
          <a:prstGeom prst="rect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Callout 7">
            <a:extLst>
              <a:ext uri="{FF2B5EF4-FFF2-40B4-BE49-F238E27FC236}">
                <a16:creationId xmlns:a16="http://schemas.microsoft.com/office/drawing/2014/main" id="{F09C518D-0301-6D52-3B49-B0A87945C186}"/>
              </a:ext>
            </a:extLst>
          </p:cNvPr>
          <p:cNvSpPr/>
          <p:nvPr/>
        </p:nvSpPr>
        <p:spPr>
          <a:xfrm>
            <a:off x="4068795" y="1906935"/>
            <a:ext cx="3043239" cy="1655381"/>
          </a:xfrm>
          <a:prstGeom prst="wedgeEllipseCallout">
            <a:avLst>
              <a:gd name="adj1" fmla="val -31596"/>
              <a:gd name="adj2" fmla="val 61521"/>
            </a:avLst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/>
              <a:t>Gute</a:t>
            </a:r>
            <a:r>
              <a:rPr lang="en-US" dirty="0"/>
              <a:t> Idee. </a:t>
            </a:r>
            <a:r>
              <a:rPr lang="en-US" dirty="0" err="1"/>
              <a:t>Wir</a:t>
            </a:r>
            <a:r>
              <a:rPr lang="en-US" dirty="0"/>
              <a:t> </a:t>
            </a:r>
            <a:r>
              <a:rPr lang="en-US" dirty="0" err="1"/>
              <a:t>können</a:t>
            </a:r>
            <a:r>
              <a:rPr lang="en-US" dirty="0"/>
              <a:t> </a:t>
            </a:r>
            <a:r>
              <a:rPr lang="en-US" dirty="0" err="1"/>
              <a:t>draußen</a:t>
            </a:r>
            <a:r>
              <a:rPr lang="en-US" dirty="0"/>
              <a:t> </a:t>
            </a:r>
            <a:r>
              <a:rPr lang="en-US" dirty="0" err="1"/>
              <a:t>Fußball</a:t>
            </a:r>
            <a:r>
              <a:rPr lang="en-US" dirty="0"/>
              <a:t> </a:t>
            </a:r>
            <a:r>
              <a:rPr lang="en-US" dirty="0" err="1"/>
              <a:t>spielen</a:t>
            </a:r>
            <a:r>
              <a:rPr lang="en-US" dirty="0"/>
              <a:t>. Ich hole </a:t>
            </a:r>
            <a:r>
              <a:rPr lang="en-US" dirty="0" err="1"/>
              <a:t>meinen</a:t>
            </a:r>
            <a:r>
              <a:rPr lang="en-US" dirty="0"/>
              <a:t> </a:t>
            </a:r>
            <a:r>
              <a:rPr lang="en-US" dirty="0" err="1"/>
              <a:t>Fußball</a:t>
            </a:r>
            <a:r>
              <a:rPr lang="en-US" dirty="0"/>
              <a:t>!</a:t>
            </a:r>
            <a:endParaRPr lang="en-US" dirty="0">
              <a:solidFill>
                <a:schemeClr val="dk1"/>
              </a:solidFill>
            </a:endParaRPr>
          </a:p>
        </p:txBody>
      </p:sp>
      <p:sp>
        <p:nvSpPr>
          <p:cNvPr id="9" name="Oval Callout 8">
            <a:extLst>
              <a:ext uri="{FF2B5EF4-FFF2-40B4-BE49-F238E27FC236}">
                <a16:creationId xmlns:a16="http://schemas.microsoft.com/office/drawing/2014/main" id="{DEEC61A1-0867-B538-01E2-EBA7F949AC02}"/>
              </a:ext>
            </a:extLst>
          </p:cNvPr>
          <p:cNvSpPr/>
          <p:nvPr/>
        </p:nvSpPr>
        <p:spPr>
          <a:xfrm>
            <a:off x="443771" y="2155434"/>
            <a:ext cx="3043239" cy="1655381"/>
          </a:xfrm>
          <a:prstGeom prst="wedgeEllipseCallout">
            <a:avLst>
              <a:gd name="adj1" fmla="val 22864"/>
              <a:gd name="adj2" fmla="val 64110"/>
            </a:avLst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OK, </a:t>
            </a:r>
            <a:r>
              <a:rPr lang="en-US" dirty="0" err="1"/>
              <a:t>ihr</a:t>
            </a:r>
            <a:r>
              <a:rPr lang="en-US" dirty="0"/>
              <a:t> Kinder </a:t>
            </a:r>
            <a:r>
              <a:rPr lang="en-US" dirty="0" err="1"/>
              <a:t>spielt</a:t>
            </a:r>
            <a:r>
              <a:rPr lang="en-US" dirty="0"/>
              <a:t> </a:t>
            </a:r>
            <a:r>
              <a:rPr lang="en-US" dirty="0" err="1"/>
              <a:t>Fußball</a:t>
            </a:r>
            <a:r>
              <a:rPr lang="en-US" dirty="0"/>
              <a:t> und </a:t>
            </a:r>
            <a:r>
              <a:rPr lang="en-US" dirty="0" err="1"/>
              <a:t>wir</a:t>
            </a:r>
            <a:r>
              <a:rPr lang="en-US" dirty="0"/>
              <a:t> </a:t>
            </a:r>
            <a:r>
              <a:rPr lang="en-US" dirty="0" err="1"/>
              <a:t>liegen</a:t>
            </a:r>
            <a:r>
              <a:rPr lang="en-US" dirty="0"/>
              <a:t> in der </a:t>
            </a:r>
            <a:r>
              <a:rPr lang="en-US" dirty="0" err="1"/>
              <a:t>Sonne</a:t>
            </a:r>
            <a:r>
              <a:rPr lang="en-US" dirty="0"/>
              <a:t>.</a:t>
            </a:r>
            <a:endParaRPr lang="en-US" dirty="0">
              <a:solidFill>
                <a:schemeClr val="dk1"/>
              </a:solidFill>
            </a:endParaRPr>
          </a:p>
        </p:txBody>
      </p:sp>
      <p:sp>
        <p:nvSpPr>
          <p:cNvPr id="15" name="Freeform 3">
            <a:extLst>
              <a:ext uri="{FF2B5EF4-FFF2-40B4-BE49-F238E27FC236}">
                <a16:creationId xmlns:a16="http://schemas.microsoft.com/office/drawing/2014/main" id="{9253BBF7-44FD-B729-D2E1-5E139FC43D88}"/>
              </a:ext>
            </a:extLst>
          </p:cNvPr>
          <p:cNvSpPr/>
          <p:nvPr/>
        </p:nvSpPr>
        <p:spPr>
          <a:xfrm>
            <a:off x="6012050" y="3908003"/>
            <a:ext cx="1793284" cy="1858593"/>
          </a:xfrm>
          <a:custGeom>
            <a:avLst/>
            <a:gdLst/>
            <a:ahLst/>
            <a:cxnLst/>
            <a:rect l="l" t="t" r="r" b="b"/>
            <a:pathLst>
              <a:path w="3001833" h="3596895">
                <a:moveTo>
                  <a:pt x="0" y="0"/>
                </a:moveTo>
                <a:lnTo>
                  <a:pt x="3001833" y="0"/>
                </a:lnTo>
                <a:lnTo>
                  <a:pt x="3001833" y="3596895"/>
                </a:lnTo>
                <a:lnTo>
                  <a:pt x="0" y="359689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b="-215635"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6" name="Freeform 4">
            <a:extLst>
              <a:ext uri="{FF2B5EF4-FFF2-40B4-BE49-F238E27FC236}">
                <a16:creationId xmlns:a16="http://schemas.microsoft.com/office/drawing/2014/main" id="{E6F2E992-7854-3241-D9F0-8C8E7EC02850}"/>
              </a:ext>
            </a:extLst>
          </p:cNvPr>
          <p:cNvSpPr/>
          <p:nvPr/>
        </p:nvSpPr>
        <p:spPr>
          <a:xfrm>
            <a:off x="7637227" y="3746808"/>
            <a:ext cx="2220451" cy="2951423"/>
          </a:xfrm>
          <a:custGeom>
            <a:avLst/>
            <a:gdLst/>
            <a:ahLst/>
            <a:cxnLst/>
            <a:rect l="l" t="t" r="r" b="b"/>
            <a:pathLst>
              <a:path w="4045613" h="5381947">
                <a:moveTo>
                  <a:pt x="0" y="0"/>
                </a:moveTo>
                <a:lnTo>
                  <a:pt x="4045613" y="0"/>
                </a:lnTo>
                <a:lnTo>
                  <a:pt x="4045613" y="5381946"/>
                </a:lnTo>
                <a:lnTo>
                  <a:pt x="0" y="538194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7" name="Freeform 6">
            <a:extLst>
              <a:ext uri="{FF2B5EF4-FFF2-40B4-BE49-F238E27FC236}">
                <a16:creationId xmlns:a16="http://schemas.microsoft.com/office/drawing/2014/main" id="{29FD24EF-314F-17E0-C044-8BA8633A15C6}"/>
              </a:ext>
            </a:extLst>
          </p:cNvPr>
          <p:cNvSpPr/>
          <p:nvPr/>
        </p:nvSpPr>
        <p:spPr>
          <a:xfrm>
            <a:off x="3307246" y="3640375"/>
            <a:ext cx="2325581" cy="2121145"/>
          </a:xfrm>
          <a:custGeom>
            <a:avLst/>
            <a:gdLst/>
            <a:ahLst/>
            <a:cxnLst/>
            <a:rect l="l" t="t" r="r" b="b"/>
            <a:pathLst>
              <a:path w="3707028" h="3753375">
                <a:moveTo>
                  <a:pt x="0" y="0"/>
                </a:moveTo>
                <a:lnTo>
                  <a:pt x="3707028" y="0"/>
                </a:lnTo>
                <a:lnTo>
                  <a:pt x="3707028" y="3753375"/>
                </a:lnTo>
                <a:lnTo>
                  <a:pt x="0" y="375337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3160" b="-163653"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8" name="Freeform 5">
            <a:extLst>
              <a:ext uri="{FF2B5EF4-FFF2-40B4-BE49-F238E27FC236}">
                <a16:creationId xmlns:a16="http://schemas.microsoft.com/office/drawing/2014/main" id="{19A889C9-CC90-4068-E8D3-BA0696DE049C}"/>
              </a:ext>
            </a:extLst>
          </p:cNvPr>
          <p:cNvSpPr/>
          <p:nvPr/>
        </p:nvSpPr>
        <p:spPr>
          <a:xfrm>
            <a:off x="1457325" y="3746808"/>
            <a:ext cx="2879205" cy="2951424"/>
          </a:xfrm>
          <a:custGeom>
            <a:avLst/>
            <a:gdLst/>
            <a:ahLst/>
            <a:cxnLst/>
            <a:rect l="l" t="t" r="r" b="b"/>
            <a:pathLst>
              <a:path w="4991712" h="5217811">
                <a:moveTo>
                  <a:pt x="0" y="0"/>
                </a:moveTo>
                <a:lnTo>
                  <a:pt x="4991712" y="0"/>
                </a:lnTo>
                <a:lnTo>
                  <a:pt x="4991712" y="5217811"/>
                </a:lnTo>
                <a:lnTo>
                  <a:pt x="0" y="521781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r="-1850" b="-29622"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0" name="Oval Callout 9">
            <a:extLst>
              <a:ext uri="{FF2B5EF4-FFF2-40B4-BE49-F238E27FC236}">
                <a16:creationId xmlns:a16="http://schemas.microsoft.com/office/drawing/2014/main" id="{3810F349-67A4-5FD7-DE28-BF3D0FFBCE1F}"/>
              </a:ext>
            </a:extLst>
          </p:cNvPr>
          <p:cNvSpPr/>
          <p:nvPr/>
        </p:nvSpPr>
        <p:spPr>
          <a:xfrm>
            <a:off x="9081869" y="2983124"/>
            <a:ext cx="2746630" cy="1655381"/>
          </a:xfrm>
          <a:prstGeom prst="wedgeEllipseCallout">
            <a:avLst>
              <a:gd name="adj1" fmla="val -45070"/>
              <a:gd name="adj2" fmla="val 49438"/>
            </a:avLst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/>
              <a:t>Wir</a:t>
            </a:r>
            <a:r>
              <a:rPr lang="en-US" dirty="0"/>
              <a:t>? Du </a:t>
            </a:r>
            <a:r>
              <a:rPr lang="en-US" dirty="0" err="1"/>
              <a:t>vielleicht</a:t>
            </a:r>
            <a:r>
              <a:rPr lang="en-US" dirty="0"/>
              <a:t>*! Aber ich </a:t>
            </a:r>
            <a:r>
              <a:rPr lang="en-US" dirty="0" err="1"/>
              <a:t>spiele</a:t>
            </a:r>
            <a:r>
              <a:rPr lang="en-US" dirty="0"/>
              <a:t> </a:t>
            </a:r>
            <a:r>
              <a:rPr lang="en-US" dirty="0" err="1"/>
              <a:t>Fußball</a:t>
            </a:r>
            <a:r>
              <a:rPr lang="en-US" dirty="0"/>
              <a:t> </a:t>
            </a:r>
            <a:r>
              <a:rPr lang="en-US" dirty="0" err="1"/>
              <a:t>mit</a:t>
            </a:r>
            <a:r>
              <a:rPr lang="en-US" dirty="0"/>
              <a:t> Ronja und </a:t>
            </a:r>
            <a:r>
              <a:rPr lang="en-US" dirty="0" err="1"/>
              <a:t>Lias</a:t>
            </a:r>
            <a:r>
              <a:rPr lang="en-US" dirty="0"/>
              <a:t>!</a:t>
            </a:r>
            <a:endParaRPr lang="en-US" dirty="0">
              <a:solidFill>
                <a:schemeClr val="dk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721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8" grpId="0" animBg="1"/>
      <p:bldP spid="9" grpId="0" animBg="1"/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artoon of a landscape&#10;&#10;Description automatically generated">
            <a:extLst>
              <a:ext uri="{FF2B5EF4-FFF2-40B4-BE49-F238E27FC236}">
                <a16:creationId xmlns:a16="http://schemas.microsoft.com/office/drawing/2014/main" id="{D0FE4D43-B236-2519-0F82-0A204CCFEE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474" y="1331968"/>
            <a:ext cx="11472863" cy="5375203"/>
          </a:xfrm>
          <a:prstGeom prst="rect">
            <a:avLst/>
          </a:prstGeom>
        </p:spPr>
      </p:pic>
      <p:sp>
        <p:nvSpPr>
          <p:cNvPr id="4" name="Title 2">
            <a:extLst>
              <a:ext uri="{FF2B5EF4-FFF2-40B4-BE49-F238E27FC236}">
                <a16:creationId xmlns:a16="http://schemas.microsoft.com/office/drawing/2014/main" id="{57D323DF-D1DE-85FE-65E6-A0B32F8FE23B}"/>
              </a:ext>
            </a:extLst>
          </p:cNvPr>
          <p:cNvSpPr txBox="1">
            <a:spLocks/>
          </p:cNvSpPr>
          <p:nvPr/>
        </p:nvSpPr>
        <p:spPr>
          <a:xfrm>
            <a:off x="11245010" y="899844"/>
            <a:ext cx="766122" cy="374973"/>
          </a:xfrm>
          <a:prstGeom prst="rect">
            <a:avLst/>
          </a:prstGeom>
          <a:solidFill>
            <a:srgbClr val="2E94AF"/>
          </a:solidFill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000" b="1">
                <a:solidFill>
                  <a:schemeClr val="bg1"/>
                </a:solidFill>
                <a:latin typeface="Century Gothic" panose="020B0502020202020204" pitchFamily="34" charset="0"/>
              </a:rPr>
              <a:t>lesen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6F3208CC-7A1E-3A87-828C-DF18C920D4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4142" y="61136"/>
            <a:ext cx="1127858" cy="829128"/>
          </a:xfrm>
          <a:prstGeom prst="rect">
            <a:avLst/>
          </a:prstGeom>
        </p:spPr>
      </p:pic>
      <p:pic>
        <p:nvPicPr>
          <p:cNvPr id="10" name="Picture 9" descr="A house with a red roof&#10;&#10;Description automatically generated">
            <a:extLst>
              <a:ext uri="{FF2B5EF4-FFF2-40B4-BE49-F238E27FC236}">
                <a16:creationId xmlns:a16="http://schemas.microsoft.com/office/drawing/2014/main" id="{697F2260-0996-F074-87E7-80EC7A18ABB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474" y="1536240"/>
            <a:ext cx="4025899" cy="2717482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2CD11FC0-5C38-D4D9-13A4-993237E54573}"/>
              </a:ext>
            </a:extLst>
          </p:cNvPr>
          <p:cNvSpPr/>
          <p:nvPr/>
        </p:nvSpPr>
        <p:spPr>
          <a:xfrm>
            <a:off x="371474" y="1331969"/>
            <a:ext cx="11472863" cy="5368871"/>
          </a:xfrm>
          <a:prstGeom prst="rect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FB333842-EA84-1207-8EA0-B20358A27507}"/>
              </a:ext>
            </a:extLst>
          </p:cNvPr>
          <p:cNvSpPr/>
          <p:nvPr/>
        </p:nvSpPr>
        <p:spPr>
          <a:xfrm>
            <a:off x="485775" y="1418400"/>
            <a:ext cx="3571875" cy="710438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dk1"/>
                </a:solidFill>
              </a:rPr>
              <a:t>Ronja, </a:t>
            </a:r>
            <a:r>
              <a:rPr lang="en-US" dirty="0" err="1">
                <a:solidFill>
                  <a:schemeClr val="dk1"/>
                </a:solidFill>
              </a:rPr>
              <a:t>Lias</a:t>
            </a:r>
            <a:r>
              <a:rPr lang="en-US" dirty="0">
                <a:solidFill>
                  <a:schemeClr val="dk1"/>
                </a:solidFill>
              </a:rPr>
              <a:t>, Oma und </a:t>
            </a:r>
            <a:r>
              <a:rPr lang="en-US" dirty="0" err="1">
                <a:solidFill>
                  <a:schemeClr val="dk1"/>
                </a:solidFill>
              </a:rPr>
              <a:t>Opa</a:t>
            </a:r>
            <a:r>
              <a:rPr lang="en-US" dirty="0">
                <a:solidFill>
                  <a:schemeClr val="dk1"/>
                </a:solidFill>
              </a:rPr>
              <a:t> </a:t>
            </a:r>
            <a:r>
              <a:rPr lang="en-US" dirty="0" err="1">
                <a:solidFill>
                  <a:schemeClr val="dk1"/>
                </a:solidFill>
              </a:rPr>
              <a:t>gehen</a:t>
            </a:r>
            <a:r>
              <a:rPr lang="en-US" dirty="0">
                <a:solidFill>
                  <a:schemeClr val="dk1"/>
                </a:solidFill>
              </a:rPr>
              <a:t> </a:t>
            </a:r>
            <a:r>
              <a:rPr lang="en-US" dirty="0" err="1">
                <a:solidFill>
                  <a:schemeClr val="dk1"/>
                </a:solidFill>
              </a:rPr>
              <a:t>nach</a:t>
            </a:r>
            <a:r>
              <a:rPr lang="en-US" dirty="0">
                <a:solidFill>
                  <a:schemeClr val="dk1"/>
                </a:solidFill>
              </a:rPr>
              <a:t> </a:t>
            </a:r>
            <a:r>
              <a:rPr lang="en-US" dirty="0" err="1">
                <a:solidFill>
                  <a:schemeClr val="dk1"/>
                </a:solidFill>
              </a:rPr>
              <a:t>draußen</a:t>
            </a:r>
            <a:r>
              <a:rPr lang="en-US" dirty="0">
                <a:solidFill>
                  <a:schemeClr val="dk1"/>
                </a:solidFill>
              </a:rPr>
              <a:t>.</a:t>
            </a:r>
          </a:p>
        </p:txBody>
      </p:sp>
      <p:sp>
        <p:nvSpPr>
          <p:cNvPr id="36" name="CustomShape 6">
            <a:extLst>
              <a:ext uri="{FF2B5EF4-FFF2-40B4-BE49-F238E27FC236}">
                <a16:creationId xmlns:a16="http://schemas.microsoft.com/office/drawing/2014/main" id="{3EDF90C2-8D53-79B8-A463-7E6E2FB31A3C}"/>
              </a:ext>
            </a:extLst>
          </p:cNvPr>
          <p:cNvSpPr/>
          <p:nvPr/>
        </p:nvSpPr>
        <p:spPr>
          <a:xfrm>
            <a:off x="12128" y="75005"/>
            <a:ext cx="8125560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Ein </a:t>
            </a:r>
            <a:r>
              <a:rPr lang="en-GB" sz="2800" b="1" spc="-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sonniger</a:t>
            </a:r>
            <a:r>
              <a:rPr lang="en-GB" sz="2800" b="1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 Tag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527959E-48C8-7581-1423-909B4996BCDA}"/>
              </a:ext>
            </a:extLst>
          </p:cNvPr>
          <p:cNvSpPr txBox="1"/>
          <p:nvPr/>
        </p:nvSpPr>
        <p:spPr>
          <a:xfrm>
            <a:off x="7600950" y="16279"/>
            <a:ext cx="2752609" cy="707886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000" dirty="0"/>
              <a:t>die Creme – cream</a:t>
            </a:r>
          </a:p>
          <a:p>
            <a:pPr algn="ctr"/>
            <a:r>
              <a:rPr lang="en-GB" sz="2000" dirty="0" err="1"/>
              <a:t>natürlich</a:t>
            </a:r>
            <a:r>
              <a:rPr lang="en-GB" sz="2000" dirty="0"/>
              <a:t> – of course</a:t>
            </a:r>
          </a:p>
        </p:txBody>
      </p:sp>
      <p:sp>
        <p:nvSpPr>
          <p:cNvPr id="7" name="Oval Callout 6">
            <a:extLst>
              <a:ext uri="{FF2B5EF4-FFF2-40B4-BE49-F238E27FC236}">
                <a16:creationId xmlns:a16="http://schemas.microsoft.com/office/drawing/2014/main" id="{B26C4809-4063-122E-5378-B3C11489894A}"/>
              </a:ext>
            </a:extLst>
          </p:cNvPr>
          <p:cNvSpPr/>
          <p:nvPr/>
        </p:nvSpPr>
        <p:spPr>
          <a:xfrm>
            <a:off x="8662986" y="1427980"/>
            <a:ext cx="3043239" cy="1655381"/>
          </a:xfrm>
          <a:prstGeom prst="wedgeEllipseCallout">
            <a:avLst>
              <a:gd name="adj1" fmla="val -54601"/>
              <a:gd name="adj2" fmla="val 62384"/>
            </a:avLst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Oma, </a:t>
            </a:r>
            <a:r>
              <a:rPr lang="en-US" dirty="0" err="1"/>
              <a:t>nimmst</a:t>
            </a:r>
            <a:r>
              <a:rPr lang="en-US" dirty="0"/>
              <a:t> du die </a:t>
            </a:r>
            <a:r>
              <a:rPr lang="en-US" dirty="0" err="1"/>
              <a:t>Sonnencreme</a:t>
            </a:r>
            <a:r>
              <a:rPr lang="en-US" dirty="0"/>
              <a:t>* </a:t>
            </a:r>
            <a:r>
              <a:rPr lang="en-US" dirty="0" err="1"/>
              <a:t>mit</a:t>
            </a:r>
            <a:r>
              <a:rPr lang="en-US" dirty="0"/>
              <a:t>?</a:t>
            </a:r>
            <a:endParaRPr lang="en-US" dirty="0">
              <a:solidFill>
                <a:schemeClr val="dk1"/>
              </a:solidFill>
            </a:endParaRPr>
          </a:p>
        </p:txBody>
      </p:sp>
      <p:sp>
        <p:nvSpPr>
          <p:cNvPr id="8" name="Oval Callout 7">
            <a:extLst>
              <a:ext uri="{FF2B5EF4-FFF2-40B4-BE49-F238E27FC236}">
                <a16:creationId xmlns:a16="http://schemas.microsoft.com/office/drawing/2014/main" id="{C966EE93-27AC-6744-310B-8BBA3DB9EE74}"/>
              </a:ext>
            </a:extLst>
          </p:cNvPr>
          <p:cNvSpPr/>
          <p:nvPr/>
        </p:nvSpPr>
        <p:spPr>
          <a:xfrm>
            <a:off x="3711076" y="1585174"/>
            <a:ext cx="3043239" cy="1655381"/>
          </a:xfrm>
          <a:prstGeom prst="wedgeEllipseCallout">
            <a:avLst>
              <a:gd name="adj1" fmla="val -64460"/>
              <a:gd name="adj2" fmla="val 56343"/>
            </a:avLst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Ja, </a:t>
            </a:r>
            <a:r>
              <a:rPr lang="en-US" dirty="0" err="1"/>
              <a:t>natürlich</a:t>
            </a:r>
            <a:r>
              <a:rPr lang="en-US" dirty="0"/>
              <a:t>*. </a:t>
            </a:r>
            <a:r>
              <a:rPr lang="en-US" dirty="0" err="1"/>
              <a:t>Sonnencreme</a:t>
            </a:r>
            <a:r>
              <a:rPr lang="en-US" dirty="0"/>
              <a:t> </a:t>
            </a:r>
            <a:r>
              <a:rPr lang="en-US" dirty="0" err="1"/>
              <a:t>ist</a:t>
            </a:r>
            <a:r>
              <a:rPr lang="en-US" dirty="0"/>
              <a:t> </a:t>
            </a:r>
            <a:r>
              <a:rPr lang="en-US" dirty="0" err="1"/>
              <a:t>sehr</a:t>
            </a:r>
            <a:r>
              <a:rPr lang="en-US" dirty="0"/>
              <a:t> </a:t>
            </a:r>
            <a:r>
              <a:rPr lang="en-US" dirty="0" err="1"/>
              <a:t>wichtig</a:t>
            </a:r>
            <a:r>
              <a:rPr lang="en-US" dirty="0"/>
              <a:t>!</a:t>
            </a:r>
            <a:endParaRPr lang="en-US" dirty="0">
              <a:solidFill>
                <a:schemeClr val="dk1"/>
              </a:solidFill>
            </a:endParaRPr>
          </a:p>
        </p:txBody>
      </p:sp>
      <p:pic>
        <p:nvPicPr>
          <p:cNvPr id="14" name="Picture 13" descr="A cartoon of a person with his arms crossed&#10;&#10;Description automatically generated">
            <a:extLst>
              <a:ext uri="{FF2B5EF4-FFF2-40B4-BE49-F238E27FC236}">
                <a16:creationId xmlns:a16="http://schemas.microsoft.com/office/drawing/2014/main" id="{1102B9D5-E6DA-697C-E6E7-6E2FE99443D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1537" y="1901636"/>
            <a:ext cx="1259704" cy="4805536"/>
          </a:xfrm>
          <a:prstGeom prst="rect">
            <a:avLst/>
          </a:prstGeom>
        </p:spPr>
      </p:pic>
      <p:pic>
        <p:nvPicPr>
          <p:cNvPr id="11" name="Picture 10" descr="A cartoon of a person&#10;&#10;Description automatically generated">
            <a:extLst>
              <a:ext uri="{FF2B5EF4-FFF2-40B4-BE49-F238E27FC236}">
                <a16:creationId xmlns:a16="http://schemas.microsoft.com/office/drawing/2014/main" id="{359826B2-A766-EB35-EAD5-1DC861AE1EB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4315" y="1901636"/>
            <a:ext cx="1908671" cy="4940085"/>
          </a:xfrm>
          <a:prstGeom prst="rect">
            <a:avLst/>
          </a:prstGeom>
        </p:spPr>
      </p:pic>
      <p:pic>
        <p:nvPicPr>
          <p:cNvPr id="13" name="Picture 12" descr="A close-up of a football ball&#10;&#10;Description automatically generated">
            <a:extLst>
              <a:ext uri="{FF2B5EF4-FFF2-40B4-BE49-F238E27FC236}">
                <a16:creationId xmlns:a16="http://schemas.microsoft.com/office/drawing/2014/main" id="{2FCD6BAD-E759-177E-0D4C-67D0450BEFA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5430" y="5729288"/>
            <a:ext cx="855112" cy="855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6489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artoon of a landscape&#10;&#10;Description automatically generated">
            <a:extLst>
              <a:ext uri="{FF2B5EF4-FFF2-40B4-BE49-F238E27FC236}">
                <a16:creationId xmlns:a16="http://schemas.microsoft.com/office/drawing/2014/main" id="{0DE20A87-0406-401E-B54B-1F5271F3C7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474" y="1331968"/>
            <a:ext cx="11472863" cy="5375203"/>
          </a:xfrm>
          <a:prstGeom prst="rect">
            <a:avLst/>
          </a:prstGeom>
        </p:spPr>
      </p:pic>
      <p:sp>
        <p:nvSpPr>
          <p:cNvPr id="4" name="Title 2">
            <a:extLst>
              <a:ext uri="{FF2B5EF4-FFF2-40B4-BE49-F238E27FC236}">
                <a16:creationId xmlns:a16="http://schemas.microsoft.com/office/drawing/2014/main" id="{57D323DF-D1DE-85FE-65E6-A0B32F8FE23B}"/>
              </a:ext>
            </a:extLst>
          </p:cNvPr>
          <p:cNvSpPr txBox="1">
            <a:spLocks/>
          </p:cNvSpPr>
          <p:nvPr/>
        </p:nvSpPr>
        <p:spPr>
          <a:xfrm>
            <a:off x="11245010" y="899844"/>
            <a:ext cx="766122" cy="374973"/>
          </a:xfrm>
          <a:prstGeom prst="rect">
            <a:avLst/>
          </a:prstGeom>
          <a:solidFill>
            <a:srgbClr val="2E94AF"/>
          </a:solidFill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000" b="1">
                <a:solidFill>
                  <a:schemeClr val="bg1"/>
                </a:solidFill>
                <a:latin typeface="Century Gothic" panose="020B0502020202020204" pitchFamily="34" charset="0"/>
              </a:rPr>
              <a:t>lesen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6F3208CC-7A1E-3A87-828C-DF18C920D4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4142" y="61136"/>
            <a:ext cx="1127858" cy="829128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2CD11FC0-5C38-D4D9-13A4-993237E54573}"/>
              </a:ext>
            </a:extLst>
          </p:cNvPr>
          <p:cNvSpPr/>
          <p:nvPr/>
        </p:nvSpPr>
        <p:spPr>
          <a:xfrm>
            <a:off x="371474" y="1331969"/>
            <a:ext cx="11472863" cy="5368871"/>
          </a:xfrm>
          <a:prstGeom prst="rect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FB333842-EA84-1207-8EA0-B20358A27507}"/>
              </a:ext>
            </a:extLst>
          </p:cNvPr>
          <p:cNvSpPr/>
          <p:nvPr/>
        </p:nvSpPr>
        <p:spPr>
          <a:xfrm>
            <a:off x="485775" y="1418400"/>
            <a:ext cx="3571875" cy="710438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dk1"/>
                </a:solidFill>
              </a:rPr>
              <a:t>Eine </a:t>
            </a:r>
            <a:r>
              <a:rPr lang="en-US" dirty="0" err="1">
                <a:solidFill>
                  <a:schemeClr val="dk1"/>
                </a:solidFill>
              </a:rPr>
              <a:t>Stunde</a:t>
            </a:r>
            <a:r>
              <a:rPr lang="en-US" dirty="0">
                <a:solidFill>
                  <a:schemeClr val="dk1"/>
                </a:solidFill>
              </a:rPr>
              <a:t> </a:t>
            </a:r>
            <a:r>
              <a:rPr lang="en-US" dirty="0" err="1">
                <a:solidFill>
                  <a:schemeClr val="dk1"/>
                </a:solidFill>
              </a:rPr>
              <a:t>später</a:t>
            </a:r>
            <a:r>
              <a:rPr lang="en-US" dirty="0">
                <a:solidFill>
                  <a:schemeClr val="dk1"/>
                </a:solidFill>
              </a:rPr>
              <a:t>*...</a:t>
            </a:r>
            <a:r>
              <a:rPr lang="en-US" dirty="0" err="1">
                <a:solidFill>
                  <a:schemeClr val="dk1"/>
                </a:solidFill>
              </a:rPr>
              <a:t>Opas</a:t>
            </a:r>
            <a:r>
              <a:rPr lang="en-US" dirty="0">
                <a:solidFill>
                  <a:schemeClr val="dk1"/>
                </a:solidFill>
              </a:rPr>
              <a:t> Kopf </a:t>
            </a:r>
            <a:r>
              <a:rPr lang="en-US" dirty="0" err="1">
                <a:solidFill>
                  <a:schemeClr val="dk1"/>
                </a:solidFill>
              </a:rPr>
              <a:t>wird</a:t>
            </a:r>
            <a:r>
              <a:rPr lang="en-US" dirty="0">
                <a:solidFill>
                  <a:schemeClr val="dk1"/>
                </a:solidFill>
              </a:rPr>
              <a:t> rot!</a:t>
            </a:r>
          </a:p>
        </p:txBody>
      </p:sp>
      <p:sp>
        <p:nvSpPr>
          <p:cNvPr id="36" name="CustomShape 6">
            <a:extLst>
              <a:ext uri="{FF2B5EF4-FFF2-40B4-BE49-F238E27FC236}">
                <a16:creationId xmlns:a16="http://schemas.microsoft.com/office/drawing/2014/main" id="{3EDF90C2-8D53-79B8-A463-7E6E2FB31A3C}"/>
              </a:ext>
            </a:extLst>
          </p:cNvPr>
          <p:cNvSpPr/>
          <p:nvPr/>
        </p:nvSpPr>
        <p:spPr>
          <a:xfrm>
            <a:off x="12128" y="75005"/>
            <a:ext cx="8125560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Ein </a:t>
            </a:r>
            <a:r>
              <a:rPr lang="en-GB" sz="2800" b="1" spc="-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sonniger</a:t>
            </a:r>
            <a:r>
              <a:rPr lang="en-GB" sz="2800" b="1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 Tag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41" name="Oval Callout 40">
            <a:extLst>
              <a:ext uri="{FF2B5EF4-FFF2-40B4-BE49-F238E27FC236}">
                <a16:creationId xmlns:a16="http://schemas.microsoft.com/office/drawing/2014/main" id="{11E5FB4C-2EEF-C08E-01D4-F7D5D41D17FB}"/>
              </a:ext>
            </a:extLst>
          </p:cNvPr>
          <p:cNvSpPr/>
          <p:nvPr/>
        </p:nvSpPr>
        <p:spPr>
          <a:xfrm>
            <a:off x="2806440" y="2208938"/>
            <a:ext cx="3133225" cy="1590916"/>
          </a:xfrm>
          <a:prstGeom prst="wedgeEllipseCallout">
            <a:avLst>
              <a:gd name="adj1" fmla="val -59844"/>
              <a:gd name="adj2" fmla="val 23574"/>
            </a:avLst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/>
              <a:t>Opa</a:t>
            </a:r>
            <a:r>
              <a:rPr lang="en-US" dirty="0"/>
              <a:t>! Dein Kopf </a:t>
            </a:r>
            <a:r>
              <a:rPr lang="en-US" dirty="0" err="1"/>
              <a:t>wird</a:t>
            </a:r>
            <a:r>
              <a:rPr lang="en-US" dirty="0"/>
              <a:t> rot! Es </a:t>
            </a:r>
            <a:r>
              <a:rPr lang="en-US" dirty="0" err="1"/>
              <a:t>ist</a:t>
            </a:r>
            <a:r>
              <a:rPr lang="en-US" dirty="0"/>
              <a:t> </a:t>
            </a:r>
            <a:r>
              <a:rPr lang="en-US" dirty="0" err="1"/>
              <a:t>wichtig</a:t>
            </a:r>
            <a:r>
              <a:rPr lang="en-US" dirty="0"/>
              <a:t>, </a:t>
            </a:r>
            <a:r>
              <a:rPr lang="en-US" dirty="0" err="1"/>
              <a:t>Sonnencreme</a:t>
            </a:r>
            <a:r>
              <a:rPr lang="en-US" dirty="0"/>
              <a:t> </a:t>
            </a:r>
            <a:r>
              <a:rPr lang="en-US" dirty="0" err="1"/>
              <a:t>zu</a:t>
            </a:r>
            <a:r>
              <a:rPr lang="en-US" dirty="0"/>
              <a:t> </a:t>
            </a:r>
            <a:r>
              <a:rPr lang="en-US" dirty="0" err="1"/>
              <a:t>benutzen</a:t>
            </a:r>
            <a:r>
              <a:rPr lang="en-US" dirty="0"/>
              <a:t>!</a:t>
            </a:r>
            <a:endParaRPr lang="en-US" dirty="0">
              <a:solidFill>
                <a:schemeClr val="dk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527959E-48C8-7581-1423-909B4996BCDA}"/>
              </a:ext>
            </a:extLst>
          </p:cNvPr>
          <p:cNvSpPr txBox="1"/>
          <p:nvPr/>
        </p:nvSpPr>
        <p:spPr>
          <a:xfrm>
            <a:off x="6785811" y="-3829"/>
            <a:ext cx="3547379" cy="707886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000" dirty="0" err="1"/>
              <a:t>später</a:t>
            </a:r>
            <a:r>
              <a:rPr lang="en-GB" sz="2000" dirty="0"/>
              <a:t> – later</a:t>
            </a:r>
          </a:p>
          <a:p>
            <a:pPr algn="ctr"/>
            <a:r>
              <a:rPr lang="en-GB" sz="2000" dirty="0"/>
              <a:t>mir – to me</a:t>
            </a:r>
          </a:p>
        </p:txBody>
      </p:sp>
      <p:sp>
        <p:nvSpPr>
          <p:cNvPr id="11" name="Oval Callout 10">
            <a:extLst>
              <a:ext uri="{FF2B5EF4-FFF2-40B4-BE49-F238E27FC236}">
                <a16:creationId xmlns:a16="http://schemas.microsoft.com/office/drawing/2014/main" id="{D9E0AFE5-B048-1B65-997D-B64FAB193B8A}"/>
              </a:ext>
            </a:extLst>
          </p:cNvPr>
          <p:cNvSpPr/>
          <p:nvPr/>
        </p:nvSpPr>
        <p:spPr>
          <a:xfrm>
            <a:off x="5864500" y="1506794"/>
            <a:ext cx="2871787" cy="1590916"/>
          </a:xfrm>
          <a:prstGeom prst="wedgeEllipseCallout">
            <a:avLst>
              <a:gd name="adj1" fmla="val 43015"/>
              <a:gd name="adj2" fmla="val 62191"/>
            </a:avLst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Du hast </a:t>
            </a:r>
            <a:r>
              <a:rPr lang="en-US" dirty="0" err="1"/>
              <a:t>recht</a:t>
            </a:r>
            <a:r>
              <a:rPr lang="en-US" dirty="0"/>
              <a:t>. </a:t>
            </a:r>
            <a:r>
              <a:rPr lang="en-US" dirty="0" err="1"/>
              <a:t>Gibst</a:t>
            </a:r>
            <a:r>
              <a:rPr lang="en-US" dirty="0"/>
              <a:t> du mir* bitte die </a:t>
            </a:r>
            <a:r>
              <a:rPr lang="en-US" dirty="0" err="1"/>
              <a:t>Sonnencreme</a:t>
            </a:r>
            <a:r>
              <a:rPr lang="en-US" dirty="0"/>
              <a:t>?</a:t>
            </a:r>
            <a:endParaRPr lang="en-US" dirty="0">
              <a:solidFill>
                <a:schemeClr val="dk1"/>
              </a:solidFill>
            </a:endParaRP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878683E8-A11C-3C2A-28A5-5F9161E6286F}"/>
              </a:ext>
            </a:extLst>
          </p:cNvPr>
          <p:cNvGrpSpPr/>
          <p:nvPr/>
        </p:nvGrpSpPr>
        <p:grpSpPr>
          <a:xfrm rot="411085">
            <a:off x="2923071" y="4526637"/>
            <a:ext cx="490666" cy="1296245"/>
            <a:chOff x="2786367" y="1015663"/>
            <a:chExt cx="2183103" cy="5767332"/>
          </a:xfrm>
        </p:grpSpPr>
        <p:pic>
          <p:nvPicPr>
            <p:cNvPr id="24" name="Picture 23" descr="A couple of blue bottles with pink caps&#10;&#10;Description automatically generated">
              <a:extLst>
                <a:ext uri="{FF2B5EF4-FFF2-40B4-BE49-F238E27FC236}">
                  <a16:creationId xmlns:a16="http://schemas.microsoft.com/office/drawing/2014/main" id="{9F2CA2D4-A85D-732B-C97F-A8DEA860B5C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126" t="15904"/>
            <a:stretch/>
          </p:blipFill>
          <p:spPr>
            <a:xfrm>
              <a:off x="2786367" y="1015663"/>
              <a:ext cx="2183103" cy="5767332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9169CC15-EBC9-CF6A-0EDD-0C96B5D8462D}"/>
                </a:ext>
              </a:extLst>
            </p:cNvPr>
            <p:cNvSpPr/>
            <p:nvPr/>
          </p:nvSpPr>
          <p:spPr>
            <a:xfrm>
              <a:off x="2994602" y="3960702"/>
              <a:ext cx="1834401" cy="82162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GB" sz="6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SPF 30</a:t>
              </a:r>
              <a:endParaRPr lang="en-GB" sz="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pic>
          <p:nvPicPr>
            <p:cNvPr id="27" name="Picture 26" descr="A drawing of a sun&#10;&#10;Description automatically generated">
              <a:extLst>
                <a:ext uri="{FF2B5EF4-FFF2-40B4-BE49-F238E27FC236}">
                  <a16:creationId xmlns:a16="http://schemas.microsoft.com/office/drawing/2014/main" id="{94DAB378-F9EA-A5FA-63D5-770D19ECA7C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4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34653" y="2166391"/>
              <a:ext cx="1241539" cy="1328738"/>
            </a:xfrm>
            <a:prstGeom prst="rect">
              <a:avLst/>
            </a:prstGeom>
          </p:spPr>
        </p:pic>
      </p:grpSp>
      <p:pic>
        <p:nvPicPr>
          <p:cNvPr id="31" name="Picture 30" descr="A person with his arms crossed&#10;&#10;Description automatically generated">
            <a:extLst>
              <a:ext uri="{FF2B5EF4-FFF2-40B4-BE49-F238E27FC236}">
                <a16:creationId xmlns:a16="http://schemas.microsoft.com/office/drawing/2014/main" id="{75AA7114-FE6C-745E-07AD-5FAF93F0BB1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4729" y="1751478"/>
            <a:ext cx="3705259" cy="4957960"/>
          </a:xfrm>
          <a:prstGeom prst="rect">
            <a:avLst/>
          </a:prstGeom>
        </p:spPr>
      </p:pic>
      <p:pic>
        <p:nvPicPr>
          <p:cNvPr id="8" name="Picture 7" descr="A cartoon of a person with his arms crossed&#10;&#10;Description automatically generated">
            <a:extLst>
              <a:ext uri="{FF2B5EF4-FFF2-40B4-BE49-F238E27FC236}">
                <a16:creationId xmlns:a16="http://schemas.microsoft.com/office/drawing/2014/main" id="{DEEFCF01-4F9F-546C-592D-473B0D7147C3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163"/>
          <a:stretch/>
        </p:blipFill>
        <p:spPr>
          <a:xfrm>
            <a:off x="891624" y="2215269"/>
            <a:ext cx="2225383" cy="4485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8280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oogle Shape;170;p8"/>
          <p:cNvPicPr/>
          <p:nvPr/>
        </p:nvPicPr>
        <p:blipFill>
          <a:blip r:embed="rId3"/>
          <a:stretch/>
        </p:blipFill>
        <p:spPr>
          <a:xfrm>
            <a:off x="10994907" y="24973"/>
            <a:ext cx="1190434" cy="1088269"/>
          </a:xfrm>
          <a:prstGeom prst="rect">
            <a:avLst/>
          </a:prstGeom>
          <a:ln>
            <a:noFill/>
          </a:ln>
        </p:spPr>
      </p:pic>
      <p:sp>
        <p:nvSpPr>
          <p:cNvPr id="90" name="CustomShape 3"/>
          <p:cNvSpPr/>
          <p:nvPr/>
        </p:nvSpPr>
        <p:spPr>
          <a:xfrm>
            <a:off x="78332" y="587739"/>
            <a:ext cx="10916575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Remember to use modal verbs like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müssen</a:t>
            </a: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(to have to, must) and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können</a:t>
            </a:r>
            <a:r>
              <a:rPr kumimoji="0" lang="en-GB" sz="2400" b="0" i="0" u="none" strike="noStrike" kern="1200" cap="none" spc="-1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(can) with a 2</a:t>
            </a:r>
            <a:r>
              <a:rPr kumimoji="0" lang="en-GB" sz="2400" b="0" i="0" u="none" strike="noStrike" kern="1200" cap="none" spc="-1" normalizeH="0" baseline="3000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nd</a:t>
            </a:r>
            <a:r>
              <a:rPr kumimoji="0" lang="en-GB" sz="2400" b="0" i="0" u="none" strike="noStrike" kern="1200" cap="none" spc="-1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verb in infinitive:</a:t>
            </a:r>
            <a:endParaRPr kumimoji="0" lang="en-GB" sz="2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91" name="CustomShape 4"/>
          <p:cNvSpPr/>
          <p:nvPr/>
        </p:nvSpPr>
        <p:spPr>
          <a:xfrm>
            <a:off x="266644" y="1432055"/>
            <a:ext cx="5829355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Wir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müssen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40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draußen</a:t>
            </a:r>
            <a:r>
              <a:rPr kumimoji="0" lang="en-GB" sz="240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bleiben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.</a:t>
            </a:r>
            <a:endParaRPr kumimoji="0" lang="en-GB" sz="2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cs typeface="+mn-cs"/>
            </a:endParaRPr>
          </a:p>
        </p:txBody>
      </p:sp>
      <p:sp>
        <p:nvSpPr>
          <p:cNvPr id="96" name="CustomShape 9"/>
          <p:cNvSpPr/>
          <p:nvPr/>
        </p:nvSpPr>
        <p:spPr>
          <a:xfrm>
            <a:off x="6096000" y="1449242"/>
            <a:ext cx="6944608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We have to 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stay </a:t>
            </a:r>
            <a:r>
              <a:rPr kumimoji="0" lang="en-GB" sz="2400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outside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.</a:t>
            </a:r>
            <a:endParaRPr kumimoji="0" lang="en-GB" sz="2400" b="1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cs typeface="+mn-cs"/>
            </a:endParaRPr>
          </a:p>
        </p:txBody>
      </p:sp>
      <p:pic>
        <p:nvPicPr>
          <p:cNvPr id="102" name="Google Shape;183;p8"/>
          <p:cNvPicPr/>
          <p:nvPr/>
        </p:nvPicPr>
        <p:blipFill>
          <a:blip r:embed="rId4"/>
          <a:stretch/>
        </p:blipFill>
        <p:spPr>
          <a:xfrm>
            <a:off x="5562676" y="1443840"/>
            <a:ext cx="522720" cy="488972"/>
          </a:xfrm>
          <a:prstGeom prst="rect">
            <a:avLst/>
          </a:prstGeom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95DE2CF-C479-4832-BEE8-6FF1D832AF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780" y="67662"/>
            <a:ext cx="7267988" cy="543159"/>
          </a:xfrm>
        </p:spPr>
        <p:txBody>
          <a:bodyPr/>
          <a:lstStyle/>
          <a:p>
            <a:r>
              <a:rPr lang="en-GB" sz="3600" b="1" spc="-1" dirty="0">
                <a:latin typeface="Century Gothic" panose="020B0502020202020204" pitchFamily="34" charset="0"/>
                <a:ea typeface="Century Gothic"/>
              </a:rPr>
              <a:t>Infinitive clauses with ‘</a:t>
            </a:r>
            <a:r>
              <a:rPr lang="en-GB" sz="3600" b="1" spc="-1" dirty="0" err="1">
                <a:latin typeface="Century Gothic" panose="020B0502020202020204" pitchFamily="34" charset="0"/>
                <a:ea typeface="Century Gothic"/>
              </a:rPr>
              <a:t>zu</a:t>
            </a:r>
            <a:r>
              <a:rPr lang="en-GB" sz="3600" b="1" spc="-1" dirty="0">
                <a:latin typeface="Century Gothic" panose="020B0502020202020204" pitchFamily="34" charset="0"/>
                <a:ea typeface="Century Gothic"/>
              </a:rPr>
              <a:t>’</a:t>
            </a:r>
            <a:endParaRPr lang="en-GB" sz="3600" dirty="0"/>
          </a:p>
        </p:txBody>
      </p:sp>
      <p:sp>
        <p:nvSpPr>
          <p:cNvPr id="34" name="CustomShape 4">
            <a:extLst>
              <a:ext uri="{FF2B5EF4-FFF2-40B4-BE49-F238E27FC236}">
                <a16:creationId xmlns:a16="http://schemas.microsoft.com/office/drawing/2014/main" id="{69D85AD0-0013-4771-8946-BA524D31C720}"/>
              </a:ext>
            </a:extLst>
          </p:cNvPr>
          <p:cNvSpPr/>
          <p:nvPr/>
        </p:nvSpPr>
        <p:spPr>
          <a:xfrm>
            <a:off x="266644" y="2163528"/>
            <a:ext cx="6941875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Wir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können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40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Fußball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spielen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.</a:t>
            </a:r>
            <a:endParaRPr kumimoji="0" lang="en-GB" sz="2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cs typeface="+mn-cs"/>
            </a:endParaRPr>
          </a:p>
        </p:txBody>
      </p:sp>
      <p:sp>
        <p:nvSpPr>
          <p:cNvPr id="35" name="CustomShape 9">
            <a:extLst>
              <a:ext uri="{FF2B5EF4-FFF2-40B4-BE49-F238E27FC236}">
                <a16:creationId xmlns:a16="http://schemas.microsoft.com/office/drawing/2014/main" id="{79E85521-4BCD-4424-8F9E-2EAFB363AEB9}"/>
              </a:ext>
            </a:extLst>
          </p:cNvPr>
          <p:cNvSpPr/>
          <p:nvPr/>
        </p:nvSpPr>
        <p:spPr>
          <a:xfrm>
            <a:off x="6096000" y="2163273"/>
            <a:ext cx="7260804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spc="-1" dirty="0">
                <a:solidFill>
                  <a:srgbClr val="92D050"/>
                </a:solidFill>
                <a:latin typeface="Century Gothic" panose="020B0502020202020204" pitchFamily="34" charset="0"/>
                <a:ea typeface="Century Gothic"/>
              </a:rPr>
              <a:t>We can 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play </a:t>
            </a:r>
            <a:r>
              <a:rPr kumimoji="0" lang="en-GB" sz="2400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football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.</a:t>
            </a:r>
            <a:endParaRPr kumimoji="0" lang="en-GB" sz="2400" b="1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37" name="Google Shape;183;p8">
            <a:extLst>
              <a:ext uri="{FF2B5EF4-FFF2-40B4-BE49-F238E27FC236}">
                <a16:creationId xmlns:a16="http://schemas.microsoft.com/office/drawing/2014/main" id="{2888F035-7CAB-4432-9315-E90062A92CA5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5562676" y="2134731"/>
            <a:ext cx="522720" cy="488972"/>
          </a:xfrm>
          <a:prstGeom prst="rect">
            <a:avLst/>
          </a:prstGeom>
          <a:ln>
            <a:noFill/>
          </a:ln>
        </p:spPr>
      </p:pic>
      <p:sp>
        <p:nvSpPr>
          <p:cNvPr id="43" name="CustomShape 3">
            <a:extLst>
              <a:ext uri="{FF2B5EF4-FFF2-40B4-BE49-F238E27FC236}">
                <a16:creationId xmlns:a16="http://schemas.microsoft.com/office/drawing/2014/main" id="{792E92A5-70FA-478F-832E-F29F01E0DEB9}"/>
              </a:ext>
            </a:extLst>
          </p:cNvPr>
          <p:cNvSpPr/>
          <p:nvPr/>
        </p:nvSpPr>
        <p:spPr>
          <a:xfrm>
            <a:off x="144785" y="2761400"/>
            <a:ext cx="11864336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When you use other verbs and phrases, add ‘</a:t>
            </a:r>
            <a:r>
              <a:rPr lang="en-GB" sz="2400" spc="-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zu</a:t>
            </a:r>
            <a:r>
              <a:rPr lang="en-GB" sz="24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’ before the 2</a:t>
            </a:r>
            <a:r>
              <a:rPr lang="en-GB" sz="2400" spc="-1" baseline="30000" dirty="0">
                <a:solidFill>
                  <a:srgbClr val="002060"/>
                </a:solidFill>
                <a:latin typeface="Century Gothic" panose="020B0502020202020204" pitchFamily="34" charset="0"/>
              </a:rPr>
              <a:t>nd</a:t>
            </a:r>
            <a:r>
              <a:rPr lang="en-GB" sz="24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 infinitive verb:</a:t>
            </a:r>
            <a:endParaRPr kumimoji="0" lang="en-GB" sz="2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50" name="CustomShape 4">
            <a:extLst>
              <a:ext uri="{FF2B5EF4-FFF2-40B4-BE49-F238E27FC236}">
                <a16:creationId xmlns:a16="http://schemas.microsoft.com/office/drawing/2014/main" id="{77E399FD-A200-41D1-9BC4-58FB7366C94D}"/>
              </a:ext>
            </a:extLst>
          </p:cNvPr>
          <p:cNvSpPr/>
          <p:nvPr/>
        </p:nvSpPr>
        <p:spPr>
          <a:xfrm>
            <a:off x="266644" y="3516479"/>
            <a:ext cx="6148264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lvl="0">
              <a:defRPr/>
            </a:pP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Wir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helfen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</a:t>
            </a:r>
            <a:r>
              <a:rPr lang="en-GB" sz="2400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Opa</a:t>
            </a:r>
            <a:r>
              <a:rPr lang="en-GB" sz="24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,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</a:t>
            </a: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das Essen</a:t>
            </a:r>
            <a:r>
              <a:rPr kumimoji="0" lang="en-GB" sz="2400" b="0" i="0" u="none" strike="noStrike" kern="1200" cap="none" spc="-1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</a:t>
            </a:r>
            <a:r>
              <a:rPr lang="en-GB" sz="2400" b="1" spc="-1" dirty="0" err="1">
                <a:solidFill>
                  <a:srgbClr val="EA5F00"/>
                </a:solidFill>
                <a:latin typeface="Century Gothic" panose="020B0502020202020204" pitchFamily="34" charset="0"/>
                <a:ea typeface="Century Gothic"/>
              </a:rPr>
              <a:t>zu</a:t>
            </a: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</a:t>
            </a:r>
            <a:r>
              <a:rPr lang="en-GB" sz="2400" b="1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koche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n.</a:t>
            </a:r>
            <a:endParaRPr kumimoji="0" lang="en-GB" sz="2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51" name="CustomShape 9">
            <a:extLst>
              <a:ext uri="{FF2B5EF4-FFF2-40B4-BE49-F238E27FC236}">
                <a16:creationId xmlns:a16="http://schemas.microsoft.com/office/drawing/2014/main" id="{DD34A0D4-9173-4A96-8B2D-DF80E5D36966}"/>
              </a:ext>
            </a:extLst>
          </p:cNvPr>
          <p:cNvSpPr/>
          <p:nvPr/>
        </p:nvSpPr>
        <p:spPr>
          <a:xfrm>
            <a:off x="6794025" y="3525098"/>
            <a:ext cx="5215096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We are</a:t>
            </a:r>
            <a:r>
              <a:rPr kumimoji="0" lang="en-GB" sz="2400" b="1" i="0" u="none" strike="noStrike" kern="1200" cap="none" spc="-1" normalizeH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helping grandpa 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to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cook </a:t>
            </a: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the meal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.</a:t>
            </a:r>
            <a:endParaRPr kumimoji="0" lang="en-GB" sz="2400" b="1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cs typeface="+mn-cs"/>
            </a:endParaRPr>
          </a:p>
        </p:txBody>
      </p:sp>
      <p:pic>
        <p:nvPicPr>
          <p:cNvPr id="53" name="Google Shape;183;p8">
            <a:extLst>
              <a:ext uri="{FF2B5EF4-FFF2-40B4-BE49-F238E27FC236}">
                <a16:creationId xmlns:a16="http://schemas.microsoft.com/office/drawing/2014/main" id="{E377668A-78B5-4859-B8CC-3DE3E56BDA8B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6271305" y="3547668"/>
            <a:ext cx="425689" cy="488972"/>
          </a:xfrm>
          <a:prstGeom prst="rect">
            <a:avLst/>
          </a:prstGeom>
          <a:ln>
            <a:noFill/>
          </a:ln>
        </p:spPr>
      </p:pic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914A5A21-BD65-4462-BA9B-7113D3B9A8A1}"/>
              </a:ext>
            </a:extLst>
          </p:cNvPr>
          <p:cNvSpPr/>
          <p:nvPr/>
        </p:nvSpPr>
        <p:spPr>
          <a:xfrm>
            <a:off x="144785" y="6137578"/>
            <a:ext cx="11756477" cy="657798"/>
          </a:xfrm>
          <a:prstGeom prst="wedgeRoundRectCallout">
            <a:avLst>
              <a:gd name="adj1" fmla="val 51959"/>
              <a:gd name="adj2" fmla="val 27094"/>
              <a:gd name="adj3" fmla="val 16667"/>
            </a:avLst>
          </a:prstGeom>
          <a:solidFill>
            <a:srgbClr val="002060"/>
          </a:solidFill>
          <a:ln w="19050">
            <a:solidFill>
              <a:srgbClr val="FFD1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70B9927F-FFA6-47EF-BA2A-E2893163F948}"/>
              </a:ext>
            </a:extLst>
          </p:cNvPr>
          <p:cNvSpPr txBox="1"/>
          <p:nvPr/>
        </p:nvSpPr>
        <p:spPr>
          <a:xfrm>
            <a:off x="144780" y="6137577"/>
            <a:ext cx="117564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The word order is different from English! What</a:t>
            </a:r>
            <a:r>
              <a:rPr kumimoji="0" lang="en-GB" sz="2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would the German sentences sound like in English if you kept the German word order? E.g. ‘We have to outside stay.’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4A30E4B8-329E-4A82-B520-5715336D38E7}"/>
              </a:ext>
            </a:extLst>
          </p:cNvPr>
          <p:cNvCxnSpPr>
            <a:cxnSpLocks/>
          </p:cNvCxnSpPr>
          <p:nvPr/>
        </p:nvCxnSpPr>
        <p:spPr>
          <a:xfrm flipV="1">
            <a:off x="2809882" y="5683138"/>
            <a:ext cx="0" cy="324152"/>
          </a:xfrm>
          <a:prstGeom prst="straightConnector1">
            <a:avLst/>
          </a:prstGeom>
          <a:ln w="57150">
            <a:solidFill>
              <a:srgbClr val="FF66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Arrow Connector 68">
            <a:extLst>
              <a:ext uri="{FF2B5EF4-FFF2-40B4-BE49-F238E27FC236}">
                <a16:creationId xmlns:a16="http://schemas.microsoft.com/office/drawing/2014/main" id="{9E235EF2-A45E-4937-9EDC-7F65EC94FB89}"/>
              </a:ext>
            </a:extLst>
          </p:cNvPr>
          <p:cNvCxnSpPr>
            <a:cxnSpLocks/>
          </p:cNvCxnSpPr>
          <p:nvPr/>
        </p:nvCxnSpPr>
        <p:spPr>
          <a:xfrm flipV="1">
            <a:off x="9709390" y="5683138"/>
            <a:ext cx="0" cy="324152"/>
          </a:xfrm>
          <a:prstGeom prst="straightConnector1">
            <a:avLst/>
          </a:prstGeom>
          <a:ln w="57150">
            <a:solidFill>
              <a:srgbClr val="FF66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ustomShape 4">
            <a:extLst>
              <a:ext uri="{FF2B5EF4-FFF2-40B4-BE49-F238E27FC236}">
                <a16:creationId xmlns:a16="http://schemas.microsoft.com/office/drawing/2014/main" id="{96484A9F-7E05-CC94-01E1-368FBB7B769B}"/>
              </a:ext>
            </a:extLst>
          </p:cNvPr>
          <p:cNvSpPr/>
          <p:nvPr/>
        </p:nvSpPr>
        <p:spPr>
          <a:xfrm>
            <a:off x="266644" y="4355323"/>
            <a:ext cx="6148264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/>
          <a:lstStyle/>
          <a:p>
            <a:pPr>
              <a:defRPr/>
            </a:pP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/>
                <a:ea typeface="Century Gothic"/>
              </a:rPr>
              <a:t>Es </a:t>
            </a:r>
            <a:r>
              <a:rPr kumimoji="0" lang="en-GB" sz="2400" b="1" i="0" u="none" strike="noStrike" kern="1200" cap="none" spc="-1" normalizeH="0" baseline="0" noProof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/>
                <a:ea typeface="Century Gothic"/>
              </a:rPr>
              <a:t>ist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/>
                <a:ea typeface="Century Gothic"/>
              </a:rPr>
              <a:t> </a:t>
            </a:r>
            <a:r>
              <a:rPr kumimoji="0" lang="en-GB" sz="2400" b="1" i="0" u="none" strike="noStrike" kern="1200" cap="none" spc="-1" normalizeH="0" baseline="0" noProof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/>
                <a:ea typeface="Century Gothic"/>
              </a:rPr>
              <a:t>wichtig</a:t>
            </a:r>
            <a:r>
              <a:rPr kumimoji="0" lang="en-GB" sz="2400" b="1" i="0" u="none" strike="noStrike" kern="1200" cap="none" spc="-1" normalizeH="0" baseline="0" noProof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/>
                <a:ea typeface="Century Gothic"/>
              </a:rPr>
              <a:t>, </a:t>
            </a:r>
            <a:r>
              <a:rPr lang="en-GB" sz="2400" spc="-1">
                <a:solidFill>
                  <a:srgbClr val="002060"/>
                </a:solidFill>
                <a:latin typeface="Century Gothic"/>
              </a:rPr>
              <a:t>nach</a:t>
            </a:r>
            <a:r>
              <a:rPr lang="en-GB" sz="2400" b="1" spc="-1" dirty="0">
                <a:solidFill>
                  <a:srgbClr val="92D050"/>
                </a:solidFill>
                <a:latin typeface="Century Gothic"/>
                <a:ea typeface="Century Gothic"/>
              </a:rPr>
              <a:t> </a:t>
            </a:r>
            <a:r>
              <a:rPr lang="en-GB" sz="2400" spc="-1" err="1">
                <a:solidFill>
                  <a:srgbClr val="002060"/>
                </a:solidFill>
                <a:latin typeface="Century Gothic"/>
                <a:ea typeface="Century Gothic"/>
              </a:rPr>
              <a:t>draußen</a:t>
            </a:r>
            <a:r>
              <a:rPr kumimoji="0" lang="en-GB" sz="2400" b="0" i="0" u="none" strike="noStrike" kern="1200" cap="none" spc="-1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 </a:t>
            </a:r>
            <a:r>
              <a:rPr lang="en-GB" sz="2400" b="1" spc="-1" err="1">
                <a:solidFill>
                  <a:srgbClr val="EA5F00"/>
                </a:solidFill>
                <a:latin typeface="Century Gothic"/>
                <a:ea typeface="Century Gothic"/>
              </a:rPr>
              <a:t>zu</a:t>
            </a: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 </a:t>
            </a:r>
            <a:r>
              <a:rPr lang="en-GB" sz="2400" b="1" spc="-1" err="1">
                <a:solidFill>
                  <a:srgbClr val="002060"/>
                </a:solidFill>
                <a:latin typeface="Century Gothic"/>
                <a:ea typeface="Century Gothic"/>
              </a:rPr>
              <a:t>gehen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.</a:t>
            </a:r>
            <a:endParaRPr kumimoji="0" lang="en-GB" sz="2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</a:endParaRPr>
          </a:p>
        </p:txBody>
      </p:sp>
      <p:sp>
        <p:nvSpPr>
          <p:cNvPr id="9" name="CustomShape 9">
            <a:extLst>
              <a:ext uri="{FF2B5EF4-FFF2-40B4-BE49-F238E27FC236}">
                <a16:creationId xmlns:a16="http://schemas.microsoft.com/office/drawing/2014/main" id="{15F564EA-95C1-F16F-5BF7-8C34750135E7}"/>
              </a:ext>
            </a:extLst>
          </p:cNvPr>
          <p:cNvSpPr/>
          <p:nvPr/>
        </p:nvSpPr>
        <p:spPr>
          <a:xfrm>
            <a:off x="6794025" y="4359632"/>
            <a:ext cx="5215096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It</a:t>
            </a:r>
            <a:r>
              <a:rPr kumimoji="0" lang="en-GB" sz="2400" b="1" i="0" u="none" strike="noStrike" kern="1200" cap="none" spc="-1" normalizeH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is important 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to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go </a:t>
            </a: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outside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.</a:t>
            </a:r>
            <a:endParaRPr kumimoji="0" lang="en-GB" sz="2400" b="1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cs typeface="+mn-cs"/>
            </a:endParaRPr>
          </a:p>
        </p:txBody>
      </p:sp>
      <p:pic>
        <p:nvPicPr>
          <p:cNvPr id="10" name="Google Shape;183;p8">
            <a:extLst>
              <a:ext uri="{FF2B5EF4-FFF2-40B4-BE49-F238E27FC236}">
                <a16:creationId xmlns:a16="http://schemas.microsoft.com/office/drawing/2014/main" id="{8C44607F-FA2F-EBF2-2D5E-53E11886E7F7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6271305" y="4370917"/>
            <a:ext cx="425689" cy="488972"/>
          </a:xfrm>
          <a:prstGeom prst="rect">
            <a:avLst/>
          </a:prstGeom>
          <a:ln>
            <a:noFill/>
          </a:ln>
        </p:spPr>
      </p:pic>
      <p:sp>
        <p:nvSpPr>
          <p:cNvPr id="11" name="CustomShape 4">
            <a:extLst>
              <a:ext uri="{FF2B5EF4-FFF2-40B4-BE49-F238E27FC236}">
                <a16:creationId xmlns:a16="http://schemas.microsoft.com/office/drawing/2014/main" id="{81C89722-6488-53E7-B591-5CDA37BFBBCD}"/>
              </a:ext>
            </a:extLst>
          </p:cNvPr>
          <p:cNvSpPr/>
          <p:nvPr/>
        </p:nvSpPr>
        <p:spPr>
          <a:xfrm>
            <a:off x="266643" y="5194166"/>
            <a:ext cx="6148264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lvl="0">
              <a:defRPr/>
            </a:pP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Ich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habe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Lust, </a:t>
            </a:r>
            <a:r>
              <a:rPr lang="en-GB" sz="24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Rad</a:t>
            </a:r>
            <a:r>
              <a:rPr kumimoji="0" lang="en-GB" sz="2400" b="0" i="0" u="none" strike="noStrike" kern="1200" cap="none" spc="-1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</a:t>
            </a:r>
            <a:r>
              <a:rPr lang="en-GB" sz="2400" b="1" spc="-1" dirty="0" err="1">
                <a:solidFill>
                  <a:srgbClr val="EA5F00"/>
                </a:solidFill>
                <a:latin typeface="Century Gothic" panose="020B0502020202020204" pitchFamily="34" charset="0"/>
                <a:ea typeface="Century Gothic"/>
              </a:rPr>
              <a:t>zu</a:t>
            </a: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</a:t>
            </a:r>
            <a:r>
              <a:rPr lang="en-GB" sz="2400" b="1" spc="-1" noProof="0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fahren</a:t>
            </a:r>
            <a:r>
              <a:rPr lang="en-GB" sz="2400" b="1" spc="-1" noProof="0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.</a:t>
            </a:r>
            <a:endParaRPr kumimoji="0" lang="en-GB" sz="2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2" name="CustomShape 9">
            <a:extLst>
              <a:ext uri="{FF2B5EF4-FFF2-40B4-BE49-F238E27FC236}">
                <a16:creationId xmlns:a16="http://schemas.microsoft.com/office/drawing/2014/main" id="{701991E4-59F0-EC84-BA0B-9871EA16AD57}"/>
              </a:ext>
            </a:extLst>
          </p:cNvPr>
          <p:cNvSpPr/>
          <p:nvPr/>
        </p:nvSpPr>
        <p:spPr>
          <a:xfrm>
            <a:off x="6794024" y="5194166"/>
            <a:ext cx="5215096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I</a:t>
            </a:r>
            <a:r>
              <a:rPr kumimoji="0" lang="en-GB" sz="2400" b="1" i="0" u="none" strike="noStrike" kern="1200" cap="none" spc="-1" normalizeH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feel like 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riding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a bike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.</a:t>
            </a:r>
            <a:endParaRPr kumimoji="0" lang="en-GB" sz="2400" b="1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cs typeface="+mn-cs"/>
            </a:endParaRPr>
          </a:p>
        </p:txBody>
      </p:sp>
      <p:pic>
        <p:nvPicPr>
          <p:cNvPr id="13" name="Google Shape;183;p8">
            <a:extLst>
              <a:ext uri="{FF2B5EF4-FFF2-40B4-BE49-F238E27FC236}">
                <a16:creationId xmlns:a16="http://schemas.microsoft.com/office/drawing/2014/main" id="{518DDB5E-3D59-C3E2-08CA-4A86C8C5CC5D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6271304" y="5194166"/>
            <a:ext cx="425689" cy="488972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66855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" grpId="0"/>
      <p:bldP spid="91" grpId="0"/>
      <p:bldP spid="96" grpId="0"/>
      <p:bldP spid="34" grpId="0"/>
      <p:bldP spid="35" grpId="0"/>
      <p:bldP spid="43" grpId="0"/>
      <p:bldP spid="50" grpId="0"/>
      <p:bldP spid="51" grpId="0"/>
      <p:bldP spid="6" grpId="0" animBg="1"/>
      <p:bldP spid="65" grpId="0"/>
      <p:bldP spid="7" grpId="0"/>
      <p:bldP spid="9" grpId="0"/>
      <p:bldP spid="11" grpId="0"/>
      <p:bldP spid="12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Custom 2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2544</Words>
  <Application>Microsoft Office PowerPoint</Application>
  <PresentationFormat>Widescreen</PresentationFormat>
  <Paragraphs>320</Paragraphs>
  <Slides>12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0" baseType="lpstr">
      <vt:lpstr>Arial</vt:lpstr>
      <vt:lpstr>Calibri</vt:lpstr>
      <vt:lpstr>Century gothic</vt:lpstr>
      <vt:lpstr>Century gothic</vt:lpstr>
      <vt:lpstr>Modern Love</vt:lpstr>
      <vt:lpstr>Symbol</vt:lpstr>
      <vt:lpstr>Wingdings</vt:lpstr>
      <vt:lpstr>1_Office Theme</vt:lpstr>
      <vt:lpstr>Experiences at home and away</vt:lpstr>
      <vt:lpstr>aussprechen</vt:lpstr>
      <vt:lpstr>aussprechen</vt:lpstr>
      <vt:lpstr>Vokabeln</vt:lpstr>
      <vt:lpstr>PowerPoint Presentation</vt:lpstr>
      <vt:lpstr>PowerPoint Presentation</vt:lpstr>
      <vt:lpstr>PowerPoint Presentation</vt:lpstr>
      <vt:lpstr>PowerPoint Presentation</vt:lpstr>
      <vt:lpstr>Infinitive clauses with ‘zu’</vt:lpstr>
      <vt:lpstr>lesen</vt:lpstr>
      <vt:lpstr>lesen</vt:lpstr>
      <vt:lpstr>Tschüss!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Describing me and others</dc:title>
  <dc:creator>Rachel Hawkes</dc:creator>
  <cp:lastModifiedBy>Charlotte Moss</cp:lastModifiedBy>
  <cp:revision>85</cp:revision>
  <dcterms:created xsi:type="dcterms:W3CDTF">2021-07-02T19:27:01Z</dcterms:created>
  <dcterms:modified xsi:type="dcterms:W3CDTF">2024-03-11T10:41:48Z</dcterms:modified>
</cp:coreProperties>
</file>