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990" r:id="rId2"/>
    <p:sldId id="1013" r:id="rId3"/>
    <p:sldId id="1014" r:id="rId4"/>
    <p:sldId id="965" r:id="rId5"/>
    <p:sldId id="991" r:id="rId6"/>
    <p:sldId id="1010" r:id="rId7"/>
    <p:sldId id="1011" r:id="rId8"/>
    <p:sldId id="1012" r:id="rId9"/>
    <p:sldId id="968" r:id="rId10"/>
    <p:sldId id="296" r:id="rId11"/>
    <p:sldId id="970" r:id="rId12"/>
    <p:sldId id="9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EA5F00"/>
    <a:srgbClr val="FFFFFF"/>
    <a:srgbClr val="29C1FA"/>
    <a:srgbClr val="0070C0"/>
    <a:srgbClr val="FFFFCC"/>
    <a:srgbClr val="FFD10D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DF899-6217-4114-BA54-290AB7C466D4}" v="2" dt="2024-03-11T10:44:54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70515" autoAdjust="0"/>
  </p:normalViewPr>
  <p:slideViewPr>
    <p:cSldViewPr snapToGrid="0">
      <p:cViewPr varScale="1">
        <p:scale>
          <a:sx n="71" d="100"/>
          <a:sy n="71" d="100"/>
        </p:scale>
        <p:origin x="896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11DF899-6217-4114-BA54-290AB7C466D4}"/>
    <pc:docChg chg="custSel modSld">
      <pc:chgData name="Charlotte Moss" userId="17b589c9-cb67-41ed-a894-f82ca12b573d" providerId="ADAL" clId="{011DF899-6217-4114-BA54-290AB7C466D4}" dt="2024-03-11T10:44:54.734" v="4"/>
      <pc:docMkLst>
        <pc:docMk/>
      </pc:docMkLst>
      <pc:sldChg chg="modNotesTx">
        <pc:chgData name="Charlotte Moss" userId="17b589c9-cb67-41ed-a894-f82ca12b573d" providerId="ADAL" clId="{011DF899-6217-4114-BA54-290AB7C466D4}" dt="2024-03-11T10:41:34.047" v="0" actId="20577"/>
        <pc:sldMkLst>
          <pc:docMk/>
          <pc:sldMk cId="642938911" sldId="965"/>
        </pc:sldMkLst>
      </pc:sldChg>
      <pc:sldChg chg="addSp delSp modSp mod">
        <pc:chgData name="Charlotte Moss" userId="17b589c9-cb67-41ed-a894-f82ca12b573d" providerId="ADAL" clId="{011DF899-6217-4114-BA54-290AB7C466D4}" dt="2024-03-11T10:44:49.458" v="2"/>
        <pc:sldMkLst>
          <pc:docMk/>
          <pc:sldMk cId="0" sldId="1013"/>
        </pc:sldMkLst>
        <pc:spChg chg="add mod">
          <ac:chgData name="Charlotte Moss" userId="17b589c9-cb67-41ed-a894-f82ca12b573d" providerId="ADAL" clId="{011DF899-6217-4114-BA54-290AB7C466D4}" dt="2024-03-11T10:44:49.458" v="2"/>
          <ac:spMkLst>
            <pc:docMk/>
            <pc:sldMk cId="0" sldId="1013"/>
            <ac:spMk id="2" creationId="{679B7181-B8B2-45F1-952C-C619551796A6}"/>
          </ac:spMkLst>
        </pc:spChg>
        <pc:spChg chg="del">
          <ac:chgData name="Charlotte Moss" userId="17b589c9-cb67-41ed-a894-f82ca12b573d" providerId="ADAL" clId="{011DF899-6217-4114-BA54-290AB7C466D4}" dt="2024-03-11T10:44:48.624" v="1" actId="478"/>
          <ac:spMkLst>
            <pc:docMk/>
            <pc:sldMk cId="0" sldId="1013"/>
            <ac:spMk id="3" creationId="{6DC42178-501A-44BF-9149-1C679CF37202}"/>
          </ac:spMkLst>
        </pc:spChg>
      </pc:sldChg>
      <pc:sldChg chg="addSp delSp modSp mod">
        <pc:chgData name="Charlotte Moss" userId="17b589c9-cb67-41ed-a894-f82ca12b573d" providerId="ADAL" clId="{011DF899-6217-4114-BA54-290AB7C466D4}" dt="2024-03-11T10:44:54.734" v="4"/>
        <pc:sldMkLst>
          <pc:docMk/>
          <pc:sldMk cId="2693545531" sldId="1014"/>
        </pc:sldMkLst>
        <pc:spChg chg="del">
          <ac:chgData name="Charlotte Moss" userId="17b589c9-cb67-41ed-a894-f82ca12b573d" providerId="ADAL" clId="{011DF899-6217-4114-BA54-290AB7C466D4}" dt="2024-03-11T10:44:54.150" v="3" actId="478"/>
          <ac:spMkLst>
            <pc:docMk/>
            <pc:sldMk cId="2693545531" sldId="1014"/>
            <ac:spMk id="3" creationId="{6DC42178-501A-44BF-9149-1C679CF37202}"/>
          </ac:spMkLst>
        </pc:spChg>
        <pc:spChg chg="add mod">
          <ac:chgData name="Charlotte Moss" userId="17b589c9-cb67-41ed-a894-f82ca12b573d" providerId="ADAL" clId="{011DF899-6217-4114-BA54-290AB7C466D4}" dt="2024-03-11T10:44:54.734" v="4"/>
          <ac:spMkLst>
            <pc:docMk/>
            <pc:sldMk cId="2693545531" sldId="1014"/>
            <ac:spMk id="4" creationId="{F6BEFC78-AE5B-4D1B-4530-E52B50DCDA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Theater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[1086]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[1636]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liegen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Lust haben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Rad fahren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Sonne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[864]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draußen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[884]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fahren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[215] Berg [934] Dorf [959] Europa [294] Haus [147]  Meer [854]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Österreich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[707] Schweiz [763] See [1317]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dort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[139] bald [503]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Hause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en-GB" dirty="0"/>
              <a:t> </a:t>
            </a: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Language </a:t>
            </a:r>
            <a:r>
              <a:rPr lang="de-DE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from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Term 2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müssen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other verbs and phrases.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verb choice (with or without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anywhere to reveal answers in turn.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the audio version, click numbers 1-6 to play the recording of the correct sentence.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the comprehension part of the task.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Vocabulary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schon</a:t>
            </a:r>
            <a:r>
              <a:rPr lang="en-GB" sz="1200" b="0" strike="noStrike" spc="-1" dirty="0">
                <a:latin typeface="Arial"/>
              </a:rPr>
              <a:t> [61] </a:t>
            </a:r>
            <a:r>
              <a:rPr lang="en-GB" sz="1200" b="1" strike="noStrike" spc="-1" dirty="0" err="1">
                <a:latin typeface="Arial"/>
              </a:rPr>
              <a:t>wirklich</a:t>
            </a:r>
            <a:r>
              <a:rPr lang="en-GB" sz="1200" b="0" strike="noStrike" spc="-1" dirty="0">
                <a:latin typeface="Arial"/>
              </a:rPr>
              <a:t> [189]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müssen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other verbs and phrases.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This is the correct version of the sentences form the previous slide. Pupils read the sentences again.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read the true/false statements on the right (they are not in order of the sentences). Pupils write 1-6 and 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F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time, ask pupils to translate the sentences into English. Translations below.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Translations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Are you (all) at/in the park? It’s good to be outside in the sun.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Yes, we’re in/at the park. Grandpa is learning how to play football!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Great! But Grandpa can already play football.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Really?! He says he doesn’t play football...and we have to help him.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OK...When are you (all) coming home? Do you (all) feel like eating pizza?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Yes!!!!!!!! We’re coming soon! We can make the salad.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667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to bring up a callout abut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Mathematik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Mathematik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[1636]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Bibliothek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[2366]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items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 number 1 and an image to illustrate the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 the pronounciation (play recording or say the word).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for the remaining words.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0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Ronja,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 and Grandma Sabine and Grandpa Dieter are sitting at the table.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Dieter: What are we going to do today, children?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I don’t know...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: I don’t know either.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Vocabulary: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sonnig</a:t>
            </a:r>
            <a:r>
              <a:rPr lang="en-GB" sz="1200" b="0" strike="noStrike" spc="-1" dirty="0">
                <a:latin typeface="Arial"/>
              </a:rPr>
              <a:t> [N/A]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noProof="0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noProof="0" dirty="0">
                <a:latin typeface="Arial"/>
              </a:rPr>
              <a:t>Image of living room generated with AI on </a:t>
            </a:r>
            <a:r>
              <a:rPr lang="en-GB" sz="1200" b="0" strike="noStrike" spc="-1" noProof="0" dirty="0" err="1">
                <a:latin typeface="Arial"/>
              </a:rPr>
              <a:t>canva.com</a:t>
            </a:r>
            <a:endParaRPr lang="en-GB" sz="1200" b="0" strike="noStrike" spc="-1" noProof="0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Grandma Sabine has an idea.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Sabine: The weather is great today. The sun is shining. Do you (all) feel like going outside?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Good idea. We can play football outside. I’m going to fetch/get my football!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Dieter: OK, you children  play football and we’ll lie in the sun.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Sabine: We? You maybe! But I’m going to play football with Ronja and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scheinen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[275]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vielleicht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[145]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04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Ronja,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, Grandma and Grandpa are going outside.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Grandma, are you taking the sun cream with you?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Sabine: Yes, of course. Sun cream is very important!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Vocabuarly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Creme </a:t>
            </a:r>
            <a:r>
              <a:rPr lang="en-GB" sz="1200" b="0" strike="noStrike" spc="-1" dirty="0">
                <a:latin typeface="Arial"/>
              </a:rPr>
              <a:t>[N/A]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natürlich</a:t>
            </a:r>
            <a:r>
              <a:rPr lang="en-GB" sz="1200" b="0" strike="noStrike" spc="-1" dirty="0">
                <a:latin typeface="Arial"/>
              </a:rPr>
              <a:t> [137]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One hour later...Grandpa’s head is turning red!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: Grandpa! Your head is turning red! It’s important to use sun cream!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Dieter: You’re right. Please can you give me the sun cream, please?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später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[N/A]</a:t>
            </a:r>
            <a:r>
              <a:rPr lang="en-GB" sz="1200" b="1" strike="noStrike" spc="-1" dirty="0">
                <a:latin typeface="Arial"/>
              </a:rPr>
              <a:t> mir </a:t>
            </a:r>
            <a:r>
              <a:rPr lang="en-GB" sz="1200" b="0" strike="noStrike" spc="-1" dirty="0">
                <a:latin typeface="Arial"/>
              </a:rPr>
              <a:t>[63]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48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how to use </a:t>
            </a:r>
            <a:r>
              <a:rPr lang="en-GB" sz="1200" b="1" strike="noStrike" spc="-1" dirty="0" err="1">
                <a:latin typeface="Arial"/>
              </a:rPr>
              <a:t>müssen</a:t>
            </a:r>
            <a:r>
              <a:rPr lang="en-GB" sz="1200" b="0" strike="noStrike" spc="-1" dirty="0">
                <a:latin typeface="Arial"/>
              </a:rPr>
              <a:t> and </a:t>
            </a:r>
            <a:r>
              <a:rPr lang="en-GB" sz="1200" b="1" strike="noStrike" spc="-1" dirty="0" err="1">
                <a:latin typeface="Arial"/>
              </a:rPr>
              <a:t>können</a:t>
            </a:r>
            <a:r>
              <a:rPr lang="en-GB" sz="1200" b="1" strike="noStrike" spc="-1" dirty="0">
                <a:latin typeface="Arial"/>
              </a:rPr>
              <a:t>; </a:t>
            </a:r>
            <a:r>
              <a:rPr lang="en-GB" sz="1200" b="0" strike="noStrike" spc="-1" dirty="0">
                <a:latin typeface="Arial"/>
              </a:rPr>
              <a:t>to present infinitive clauses with ‘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answers to how the sentences would sound like translated into English keeping the German word order are: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 have to outside stay.’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 can football play.’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We are helping grandpa, the meal to cook.’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‘It is important, outside to go.’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‘I feel like, bike to ride.’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Highlight that the second verb goes to the end, unlike in English.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audio" Target="../media/audio44.wav"/><Relationship Id="rId18" Type="http://schemas.microsoft.com/office/2007/relationships/hdphoto" Target="../media/hdphoto4.wdp"/><Relationship Id="rId3" Type="http://schemas.openxmlformats.org/officeDocument/2006/relationships/audio" Target="../media/audio38.wav"/><Relationship Id="rId7" Type="http://schemas.openxmlformats.org/officeDocument/2006/relationships/image" Target="../media/image8.png"/><Relationship Id="rId12" Type="http://schemas.openxmlformats.org/officeDocument/2006/relationships/audio" Target="../media/audio43.wav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audio" Target="../media/audio42.wav"/><Relationship Id="rId5" Type="http://schemas.openxmlformats.org/officeDocument/2006/relationships/audio" Target="../media/audio39.wav"/><Relationship Id="rId15" Type="http://schemas.openxmlformats.org/officeDocument/2006/relationships/image" Target="../media/image34.png"/><Relationship Id="rId10" Type="http://schemas.openxmlformats.org/officeDocument/2006/relationships/audio" Target="../media/audio41.wav"/><Relationship Id="rId4" Type="http://schemas.openxmlformats.org/officeDocument/2006/relationships/image" Target="../media/image33.png"/><Relationship Id="rId9" Type="http://schemas.openxmlformats.org/officeDocument/2006/relationships/audio" Target="../media/audio40.wav"/><Relationship Id="rId14" Type="http://schemas.openxmlformats.org/officeDocument/2006/relationships/audio" Target="../media/audio4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45.wav"/><Relationship Id="rId1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9.svg"/><Relationship Id="rId12" Type="http://schemas.openxmlformats.org/officeDocument/2006/relationships/audio" Target="../media/audio44.wav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audio" Target="../media/audio43.wav"/><Relationship Id="rId5" Type="http://schemas.openxmlformats.org/officeDocument/2006/relationships/image" Target="../media/image23.png"/><Relationship Id="rId15" Type="http://schemas.openxmlformats.org/officeDocument/2006/relationships/image" Target="../media/image37.png"/><Relationship Id="rId10" Type="http://schemas.openxmlformats.org/officeDocument/2006/relationships/audio" Target="../media/audio42.wav"/><Relationship Id="rId4" Type="http://schemas.openxmlformats.org/officeDocument/2006/relationships/audio" Target="../media/audio39.wav"/><Relationship Id="rId9" Type="http://schemas.openxmlformats.org/officeDocument/2006/relationships/audio" Target="../media/audio41.wav"/><Relationship Id="rId1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wav"/><Relationship Id="rId7" Type="http://schemas.openxmlformats.org/officeDocument/2006/relationships/image" Target="../media/image3.png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7.png"/><Relationship Id="rId5" Type="http://schemas.openxmlformats.org/officeDocument/2006/relationships/audio" Target="../media/audio6.wav"/><Relationship Id="rId10" Type="http://schemas.openxmlformats.org/officeDocument/2006/relationships/image" Target="../media/image6.svg"/><Relationship Id="rId4" Type="http://schemas.openxmlformats.org/officeDocument/2006/relationships/audio" Target="../media/audio5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8.png"/><Relationship Id="rId5" Type="http://schemas.openxmlformats.org/officeDocument/2006/relationships/audio" Target="../media/audio10.wav"/><Relationship Id="rId15" Type="http://schemas.openxmlformats.org/officeDocument/2006/relationships/image" Target="../media/image12.png"/><Relationship Id="rId10" Type="http://schemas.openxmlformats.org/officeDocument/2006/relationships/audio" Target="../media/audio15.wav"/><Relationship Id="rId19" Type="http://schemas.openxmlformats.org/officeDocument/2006/relationships/image" Target="../media/image16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0.wav"/><Relationship Id="rId3" Type="http://schemas.openxmlformats.org/officeDocument/2006/relationships/audio" Target="../media/audio16.wav"/><Relationship Id="rId7" Type="http://schemas.openxmlformats.org/officeDocument/2006/relationships/image" Target="../media/image19.png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audio" Target="../media/audio18.wav"/><Relationship Id="rId1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audio" Target="../media/audio17.wav"/><Relationship Id="rId9" Type="http://schemas.openxmlformats.org/officeDocument/2006/relationships/image" Target="../media/image21.png"/><Relationship Id="rId14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1.png"/><Relationship Id="rId3" Type="http://schemas.openxmlformats.org/officeDocument/2006/relationships/audio" Target="../media/audio22.wav"/><Relationship Id="rId7" Type="http://schemas.openxmlformats.org/officeDocument/2006/relationships/image" Target="../media/image18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19.png"/><Relationship Id="rId5" Type="http://schemas.openxmlformats.org/officeDocument/2006/relationships/audio" Target="../media/audio24.wav"/><Relationship Id="rId10" Type="http://schemas.openxmlformats.org/officeDocument/2006/relationships/audio" Target="../media/audio20.wav"/><Relationship Id="rId4" Type="http://schemas.openxmlformats.org/officeDocument/2006/relationships/audio" Target="../media/audio23.wav"/><Relationship Id="rId9" Type="http://schemas.openxmlformats.org/officeDocument/2006/relationships/audio" Target="../media/audio26.wav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audio" Target="../media/audio27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6.gif"/><Relationship Id="rId5" Type="http://schemas.openxmlformats.org/officeDocument/2006/relationships/image" Target="../media/image13.png"/><Relationship Id="rId10" Type="http://schemas.openxmlformats.org/officeDocument/2006/relationships/image" Target="../media/image25.gif"/><Relationship Id="rId4" Type="http://schemas.openxmlformats.org/officeDocument/2006/relationships/audio" Target="../media/audio28.wav"/><Relationship Id="rId9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microsoft.com/office/2007/relationships/hdphoto" Target="../media/hdphoto2.wdp"/><Relationship Id="rId3" Type="http://schemas.openxmlformats.org/officeDocument/2006/relationships/audio" Target="../media/audio30.wav"/><Relationship Id="rId7" Type="http://schemas.openxmlformats.org/officeDocument/2006/relationships/audio" Target="../media/audio32.wav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audio31.wav"/><Relationship Id="rId9" Type="http://schemas.openxmlformats.org/officeDocument/2006/relationships/image" Target="../media/image28.png"/><Relationship Id="rId1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sp>
        <p:nvSpPr>
          <p:cNvPr id="3" name="TextBox 2">
            <a:hlinkClick r:id="" action="ppaction://noaction">
              <a:snd r:embed="rId4" name="T3_W8_1.1.wav"/>
            </a:hlinkClick>
            <a:extLst>
              <a:ext uri="{FF2B5EF4-FFF2-40B4-BE49-F238E27FC236}">
                <a16:creationId xmlns:a16="http://schemas.microsoft.com/office/drawing/2014/main" id="{906BE88F-F08F-0A22-9010-0BEA9D3723D9}"/>
              </a:ext>
            </a:extLst>
          </p:cNvPr>
          <p:cNvSpPr txBox="1"/>
          <p:nvPr/>
        </p:nvSpPr>
        <p:spPr>
          <a:xfrm>
            <a:off x="587220" y="4253093"/>
            <a:ext cx="3314625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Wir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gehen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draußen</a:t>
            </a:r>
            <a:r>
              <a:rPr lang="en-GB" sz="2400" dirty="0">
                <a:solidFill>
                  <a:srgbClr val="002060"/>
                </a:solidFill>
              </a:rPr>
              <a:t>*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C32DCA9F-20DE-84D1-3907-1196E3C4C136}"/>
              </a:ext>
            </a:extLst>
          </p:cNvPr>
          <p:cNvSpPr/>
          <p:nvPr/>
        </p:nvSpPr>
        <p:spPr>
          <a:xfrm>
            <a:off x="39403" y="5086650"/>
            <a:ext cx="4311581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Using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infinitive clauses with ‘zu’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[th]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AEAB1-9965-1D05-B5C0-05E0C48C66EE}"/>
              </a:ext>
            </a:extLst>
          </p:cNvPr>
          <p:cNvSpPr txBox="1"/>
          <p:nvPr/>
        </p:nvSpPr>
        <p:spPr>
          <a:xfrm>
            <a:off x="4536721" y="6457890"/>
            <a:ext cx="238889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draußen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outside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toon of a landscape&#10;&#10;Description automatically generated">
            <a:extLst>
              <a:ext uri="{FF2B5EF4-FFF2-40B4-BE49-F238E27FC236}">
                <a16:creationId xmlns:a16="http://schemas.microsoft.com/office/drawing/2014/main" id="{3F1BB2BD-9779-BB7D-6EA6-9A0D7F3F0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5" y="1358986"/>
            <a:ext cx="3929974" cy="267992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8_10.1.wav"/>
            </a:hlinkClick>
          </p:cNvPr>
          <p:cNvSpPr/>
          <p:nvPr/>
        </p:nvSpPr>
        <p:spPr>
          <a:xfrm>
            <a:off x="101160" y="-1"/>
            <a:ext cx="11648880" cy="879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sind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Park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Oma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Opa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Sie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bekommen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 von </a:t>
            </a:r>
            <a:r>
              <a:rPr lang="en-GB" sz="26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Vati</a:t>
            </a:r>
            <a:r>
              <a:rPr lang="en-GB" sz="26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/Lothar.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73" name="Picture 2" descr="Free Iphone Android vector and picture">
            <a:extLst>
              <a:ext uri="{FF2B5EF4-FFF2-40B4-BE49-F238E27FC236}">
                <a16:creationId xmlns:a16="http://schemas.microsoft.com/office/drawing/2014/main" id="{5B5C55EF-C968-433E-8D6B-33DF4F3B6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8034965" y="71237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stomShape 8">
            <a:extLst>
              <a:ext uri="{FF2B5EF4-FFF2-40B4-BE49-F238E27FC236}">
                <a16:creationId xmlns:a16="http://schemas.microsoft.com/office/drawing/2014/main" id="{7D683BF0-B5CD-8533-4D4C-3526C060BC0B}"/>
              </a:ext>
            </a:extLst>
          </p:cNvPr>
          <p:cNvSpPr/>
          <p:nvPr/>
        </p:nvSpPr>
        <p:spPr>
          <a:xfrm>
            <a:off x="8514497" y="1674484"/>
            <a:ext cx="3000283" cy="20887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8100" lvl="2"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OK...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kommt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Lust, Pizza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1" name="Picture 2" descr="Free Iphone Android vector and picture">
            <a:extLst>
              <a:ext uri="{FF2B5EF4-FFF2-40B4-BE49-F238E27FC236}">
                <a16:creationId xmlns:a16="http://schemas.microsoft.com/office/drawing/2014/main" id="{01ED0223-4319-4F7F-8C21-C40041B56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310081" y="835258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ree Iphone Android vector and picture">
            <a:extLst>
              <a:ext uri="{FF2B5EF4-FFF2-40B4-BE49-F238E27FC236}">
                <a16:creationId xmlns:a16="http://schemas.microsoft.com/office/drawing/2014/main" id="{4D9649C8-A64E-4DB4-934D-E7E77E815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4158156" y="78834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794478" y="1718100"/>
            <a:ext cx="2917742" cy="1646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Park? 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gut,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draußen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der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sein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sein.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5" name="T3_W8_10.3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219255" y="1719358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3890" y="332087"/>
            <a:ext cx="914400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9" name="T3_W8_10.2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6891705" y="543478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9" name="T3_W8_10.2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6888871" y="589337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A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TextBox 73">
            <a:hlinkClick r:id="" action="ppaction://noaction">
              <a:snd r:embed="rId10" name="T3_W8_10.4.wav"/>
            </a:hlinkClick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228600" y="399247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794477" y="3994101"/>
            <a:ext cx="3000283" cy="16460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Opa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lernt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Fußball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/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FDE4A-BFC6-46F3-BA13-408941A7B8A1}"/>
              </a:ext>
            </a:extLst>
          </p:cNvPr>
          <p:cNvSpPr/>
          <p:nvPr/>
        </p:nvSpPr>
        <p:spPr>
          <a:xfrm>
            <a:off x="2431303" y="2492740"/>
            <a:ext cx="888299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A79AC90E-26DE-1A21-E796-2106EEBB30DB}"/>
              </a:ext>
            </a:extLst>
          </p:cNvPr>
          <p:cNvSpPr/>
          <p:nvPr/>
        </p:nvSpPr>
        <p:spPr>
          <a:xfrm>
            <a:off x="4834446" y="1694991"/>
            <a:ext cx="2772987" cy="16866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Toll! Aber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schon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8">
            <a:extLst>
              <a:ext uri="{FF2B5EF4-FFF2-40B4-BE49-F238E27FC236}">
                <a16:creationId xmlns:a16="http://schemas.microsoft.com/office/drawing/2014/main" id="{EF6AF2E1-636F-049E-E114-009423A25BDB}"/>
              </a:ext>
            </a:extLst>
          </p:cNvPr>
          <p:cNvSpPr/>
          <p:nvPr/>
        </p:nvSpPr>
        <p:spPr>
          <a:xfrm>
            <a:off x="4708352" y="3994100"/>
            <a:ext cx="3000283" cy="19803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Wirklich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*?!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...und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müssen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8">
            <a:extLst>
              <a:ext uri="{FF2B5EF4-FFF2-40B4-BE49-F238E27FC236}">
                <a16:creationId xmlns:a16="http://schemas.microsoft.com/office/drawing/2014/main" id="{8053C597-DE35-6923-2A74-DF2DCE29AC6E}"/>
              </a:ext>
            </a:extLst>
          </p:cNvPr>
          <p:cNvSpPr/>
          <p:nvPr/>
        </p:nvSpPr>
        <p:spPr>
          <a:xfrm>
            <a:off x="8588214" y="1604266"/>
            <a:ext cx="3022480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34B684A5-0540-6DB3-F4E7-0758D3DE586A}"/>
              </a:ext>
            </a:extLst>
          </p:cNvPr>
          <p:cNvSpPr/>
          <p:nvPr/>
        </p:nvSpPr>
        <p:spPr>
          <a:xfrm>
            <a:off x="8532901" y="3994100"/>
            <a:ext cx="2971810" cy="1912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!!!!!!!!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kommen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bald.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den Salat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11" name="T3_W8_10.5.wav"/>
            </a:hlinkClick>
            <a:extLst>
              <a:ext uri="{FF2B5EF4-FFF2-40B4-BE49-F238E27FC236}">
                <a16:creationId xmlns:a16="http://schemas.microsoft.com/office/drawing/2014/main" id="{2088CC52-A4F9-2064-376C-6B0451FCDA27}"/>
              </a:ext>
            </a:extLst>
          </p:cNvPr>
          <p:cNvSpPr txBox="1"/>
          <p:nvPr/>
        </p:nvSpPr>
        <p:spPr>
          <a:xfrm>
            <a:off x="4088618" y="16949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12" name="T3_W8_10.6.wav"/>
            </a:hlinkClick>
            <a:extLst>
              <a:ext uri="{FF2B5EF4-FFF2-40B4-BE49-F238E27FC236}">
                <a16:creationId xmlns:a16="http://schemas.microsoft.com/office/drawing/2014/main" id="{DCF231DB-B9F7-1F77-7D0A-29D8AA0AA816}"/>
              </a:ext>
            </a:extLst>
          </p:cNvPr>
          <p:cNvSpPr txBox="1"/>
          <p:nvPr/>
        </p:nvSpPr>
        <p:spPr>
          <a:xfrm>
            <a:off x="4102399" y="399247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hlinkClick r:id="" action="ppaction://noaction">
              <a:snd r:embed="rId13" name="T3_W8_10.7.wav"/>
            </a:hlinkClick>
            <a:extLst>
              <a:ext uri="{FF2B5EF4-FFF2-40B4-BE49-F238E27FC236}">
                <a16:creationId xmlns:a16="http://schemas.microsoft.com/office/drawing/2014/main" id="{E5F7BF17-C144-0DAE-020E-D99B1CF138FB}"/>
              </a:ext>
            </a:extLst>
          </p:cNvPr>
          <p:cNvSpPr txBox="1"/>
          <p:nvPr/>
        </p:nvSpPr>
        <p:spPr>
          <a:xfrm>
            <a:off x="7963942" y="1668926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14" name="T3_W8_10.8.wav"/>
            </a:hlinkClick>
            <a:extLst>
              <a:ext uri="{FF2B5EF4-FFF2-40B4-BE49-F238E27FC236}">
                <a16:creationId xmlns:a16="http://schemas.microsoft.com/office/drawing/2014/main" id="{EFE8C481-EAF8-83F7-F974-ECB832FAD7F8}"/>
              </a:ext>
            </a:extLst>
          </p:cNvPr>
          <p:cNvSpPr txBox="1"/>
          <p:nvPr/>
        </p:nvSpPr>
        <p:spPr>
          <a:xfrm>
            <a:off x="7963942" y="399247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8942BE-3261-6A77-E2C2-60D167E9E9DC}"/>
              </a:ext>
            </a:extLst>
          </p:cNvPr>
          <p:cNvSpPr/>
          <p:nvPr/>
        </p:nvSpPr>
        <p:spPr>
          <a:xfrm>
            <a:off x="804312" y="4757686"/>
            <a:ext cx="1380088" cy="400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675290-B52C-6A52-8F63-A82FC490E321}"/>
              </a:ext>
            </a:extLst>
          </p:cNvPr>
          <p:cNvSpPr/>
          <p:nvPr/>
        </p:nvSpPr>
        <p:spPr>
          <a:xfrm>
            <a:off x="4879589" y="2857201"/>
            <a:ext cx="1605617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8106C-0D09-BDC0-28F8-E115D5B1A2E2}"/>
              </a:ext>
            </a:extLst>
          </p:cNvPr>
          <p:cNvSpPr/>
          <p:nvPr/>
        </p:nvSpPr>
        <p:spPr>
          <a:xfrm>
            <a:off x="5784554" y="5475075"/>
            <a:ext cx="1737870" cy="3597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collection of yellow emojis&#10;&#10;Description automatically generated">
            <a:extLst>
              <a:ext uri="{FF2B5EF4-FFF2-40B4-BE49-F238E27FC236}">
                <a16:creationId xmlns:a16="http://schemas.microsoft.com/office/drawing/2014/main" id="{C669C0A3-AF35-89C2-5067-3B8E30E8B63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53" b="16172" l="52969" r="62266">
                        <a14:foregroundMark x1="55781" y1="7578" x2="59375" y2="7734"/>
                        <a14:foregroundMark x1="55859" y1="7109" x2="58906" y2="7344"/>
                        <a14:foregroundMark x1="55078" y1="7734" x2="56016" y2="6953"/>
                        <a14:foregroundMark x1="55781" y1="7109" x2="59219" y2="7187"/>
                        <a14:foregroundMark x1="56016" y1="11484" x2="56641" y2="11641"/>
                        <a14:foregroundMark x1="56563" y1="12109" x2="56641" y2="11875"/>
                        <a14:foregroundMark x1="56406" y1="11250" x2="60234" y2="11250"/>
                        <a14:foregroundMark x1="61875" y1="11875" x2="62266" y2="1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7" t="6441" r="36494" b="82716"/>
          <a:stretch/>
        </p:blipFill>
        <p:spPr>
          <a:xfrm>
            <a:off x="8986962" y="1718100"/>
            <a:ext cx="466777" cy="4326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3" name="Picture 22" descr="A collection of yellow emojis&#10;&#10;Description automatically generated">
            <a:extLst>
              <a:ext uri="{FF2B5EF4-FFF2-40B4-BE49-F238E27FC236}">
                <a16:creationId xmlns:a16="http://schemas.microsoft.com/office/drawing/2014/main" id="{66D327D3-E05E-9A1C-72DD-9E0113AA54C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84" b="15234" l="68984" r="78047">
                        <a14:foregroundMark x1="71641" y1="10078" x2="71641" y2="9844"/>
                        <a14:foregroundMark x1="71094" y1="10547" x2="71250" y2="10078"/>
                        <a14:foregroundMark x1="74531" y1="10234" x2="75234" y2="9609"/>
                        <a14:foregroundMark x1="75313" y1="10391" x2="75313" y2="9219"/>
                        <a14:foregroundMark x1="70547" y1="10391" x2="70859" y2="9609"/>
                        <a14:foregroundMark x1="71250" y1="10938" x2="71641" y2="9453"/>
                        <a14:foregroundMark x1="72266" y1="13438" x2="74844" y2="13438"/>
                        <a14:foregroundMark x1="71484" y1="15234" x2="74844" y2="14844"/>
                        <a14:foregroundMark x1="71406" y1="13438" x2="7140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4" t="5480" r="20793" b="83762"/>
          <a:stretch/>
        </p:blipFill>
        <p:spPr>
          <a:xfrm>
            <a:off x="8598969" y="1668926"/>
            <a:ext cx="456172" cy="43262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F55659-D1A6-A98A-77F3-DA241CAAA21A}"/>
              </a:ext>
            </a:extLst>
          </p:cNvPr>
          <p:cNvSpPr/>
          <p:nvPr/>
        </p:nvSpPr>
        <p:spPr>
          <a:xfrm>
            <a:off x="10089622" y="2786193"/>
            <a:ext cx="1167991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45F12B11-D6ED-B3A1-6BBE-D084EB9AFF9F}"/>
              </a:ext>
            </a:extLst>
          </p:cNvPr>
          <p:cNvSpPr/>
          <p:nvPr/>
        </p:nvSpPr>
        <p:spPr>
          <a:xfrm>
            <a:off x="8558356" y="5506704"/>
            <a:ext cx="1530494" cy="400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17">
            <a:extLst>
              <a:ext uri="{FF2B5EF4-FFF2-40B4-BE49-F238E27FC236}">
                <a16:creationId xmlns:a16="http://schemas.microsoft.com/office/drawing/2014/main" id="{9352FCE6-6D56-68ED-A6ED-EB6883152611}"/>
              </a:ext>
            </a:extLst>
          </p:cNvPr>
          <p:cNvSpPr/>
          <p:nvPr/>
        </p:nvSpPr>
        <p:spPr>
          <a:xfrm>
            <a:off x="9927455" y="5143075"/>
            <a:ext cx="632785" cy="400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C2FAF997-0014-5EA3-2752-3A3C6256A030}"/>
              </a:ext>
            </a:extLst>
          </p:cNvPr>
          <p:cNvSpPr/>
          <p:nvPr/>
        </p:nvSpPr>
        <p:spPr>
          <a:xfrm>
            <a:off x="7139916" y="2475147"/>
            <a:ext cx="298750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656F98-9574-F8F5-E12C-50CD6E248C01}"/>
              </a:ext>
            </a:extLst>
          </p:cNvPr>
          <p:cNvSpPr txBox="1"/>
          <p:nvPr/>
        </p:nvSpPr>
        <p:spPr>
          <a:xfrm>
            <a:off x="9994320" y="5845534"/>
            <a:ext cx="221202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already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wirklich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really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him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ree Iphone Android vector and picture">
            <a:extLst>
              <a:ext uri="{FF2B5EF4-FFF2-40B4-BE49-F238E27FC236}">
                <a16:creationId xmlns:a16="http://schemas.microsoft.com/office/drawing/2014/main" id="{237D87CA-F36A-452A-970B-325EA1E21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8153" y="1434546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Iphone Android vector and picture">
            <a:extLst>
              <a:ext uri="{FF2B5EF4-FFF2-40B4-BE49-F238E27FC236}">
                <a16:creationId xmlns:a16="http://schemas.microsoft.com/office/drawing/2014/main" id="{60D042F4-8098-4BF4-B459-6549CA3D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851226" y="144941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Iphone Android vector and picture">
            <a:extLst>
              <a:ext uri="{FF2B5EF4-FFF2-40B4-BE49-F238E27FC236}">
                <a16:creationId xmlns:a16="http://schemas.microsoft.com/office/drawing/2014/main" id="{51BBDF41-67B3-4993-8993-E81785FA0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7120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Iphone Android vector and picture">
            <a:extLst>
              <a:ext uri="{FF2B5EF4-FFF2-40B4-BE49-F238E27FC236}">
                <a16:creationId xmlns:a16="http://schemas.microsoft.com/office/drawing/2014/main" id="{8A9FD4D5-2E6A-4DA7-886E-32E096090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974299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617283" y="909745"/>
            <a:ext cx="3069085" cy="12650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Park? 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gut,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draußen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der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sein.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4" name="T3_W8_10.3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14509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137644"/>
            <a:ext cx="894981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8" name="T3_W8_11.1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897815" y="73747"/>
            <a:ext cx="685257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8" name="T3_W8_11.1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894981" y="119606"/>
            <a:ext cx="6891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R (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 (F)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TextBox 73">
            <a:hlinkClick r:id="" action="ppaction://noaction">
              <a:snd r:embed="rId9" name="T3_W8_10.4.wav"/>
            </a:hlinkClick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114509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617283" y="2764458"/>
            <a:ext cx="3061077" cy="1236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Opa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lernt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Fußball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hlinkClick r:id="" action="ppaction://noaction">
              <a:snd r:embed="rId10" name="T3_W8_10.5.wav"/>
            </a:hlinkClick>
            <a:extLst>
              <a:ext uri="{FF2B5EF4-FFF2-40B4-BE49-F238E27FC236}">
                <a16:creationId xmlns:a16="http://schemas.microsoft.com/office/drawing/2014/main" id="{27EF94CD-A3DD-467F-B0F8-64A39A0545C0}"/>
              </a:ext>
            </a:extLst>
          </p:cNvPr>
          <p:cNvSpPr txBox="1"/>
          <p:nvPr/>
        </p:nvSpPr>
        <p:spPr>
          <a:xfrm>
            <a:off x="113476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976DF7EB-E3BA-43E8-A313-75C4C88B4AFD}"/>
              </a:ext>
            </a:extLst>
          </p:cNvPr>
          <p:cNvSpPr/>
          <p:nvPr/>
        </p:nvSpPr>
        <p:spPr>
          <a:xfrm>
            <a:off x="626318" y="4860474"/>
            <a:ext cx="3057052" cy="15889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Toll! Aber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schon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2" descr="Free Iphone Android vector and picture">
            <a:extLst>
              <a:ext uri="{FF2B5EF4-FFF2-40B4-BE49-F238E27FC236}">
                <a16:creationId xmlns:a16="http://schemas.microsoft.com/office/drawing/2014/main" id="{A5E1ED1E-0E1C-441F-8841-2D18BC1C1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904205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Iphone Android vector and picture">
            <a:extLst>
              <a:ext uri="{FF2B5EF4-FFF2-40B4-BE49-F238E27FC236}">
                <a16:creationId xmlns:a16="http://schemas.microsoft.com/office/drawing/2014/main" id="{E22ABDBA-C00D-4757-824C-02D9871CC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5051384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6E2FFCE3-1285-43B3-B22E-C828D0ACD689}"/>
              </a:ext>
            </a:extLst>
          </p:cNvPr>
          <p:cNvSpPr/>
          <p:nvPr/>
        </p:nvSpPr>
        <p:spPr>
          <a:xfrm>
            <a:off x="4671058" y="896676"/>
            <a:ext cx="3092395" cy="15889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Wirklich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?!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...und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müssen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hlinkClick r:id="" action="ppaction://noaction">
              <a:snd r:embed="rId11" name="T3_W8_10.6.wav"/>
            </a:hlinkClick>
            <a:extLst>
              <a:ext uri="{FF2B5EF4-FFF2-40B4-BE49-F238E27FC236}">
                <a16:creationId xmlns:a16="http://schemas.microsoft.com/office/drawing/2014/main" id="{76A1043E-EDE3-4ED8-B5B3-654BD3DAAEC9}"/>
              </a:ext>
            </a:extLst>
          </p:cNvPr>
          <p:cNvSpPr txBox="1"/>
          <p:nvPr/>
        </p:nvSpPr>
        <p:spPr>
          <a:xfrm>
            <a:off x="4191594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hlinkClick r:id="" action="ppaction://noaction">
              <a:snd r:embed="rId12" name="T3_W8_10.7.wav"/>
            </a:hlinkClick>
            <a:extLst>
              <a:ext uri="{FF2B5EF4-FFF2-40B4-BE49-F238E27FC236}">
                <a16:creationId xmlns:a16="http://schemas.microsoft.com/office/drawing/2014/main" id="{00C88E2F-C0C9-4B02-A04C-FEA7E33A8FBC}"/>
              </a:ext>
            </a:extLst>
          </p:cNvPr>
          <p:cNvSpPr txBox="1"/>
          <p:nvPr/>
        </p:nvSpPr>
        <p:spPr>
          <a:xfrm>
            <a:off x="4191594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CustomShape 8">
            <a:extLst>
              <a:ext uri="{FF2B5EF4-FFF2-40B4-BE49-F238E27FC236}">
                <a16:creationId xmlns:a16="http://schemas.microsoft.com/office/drawing/2014/main" id="{A8359115-23C6-4025-8F8D-F5454DD93849}"/>
              </a:ext>
            </a:extLst>
          </p:cNvPr>
          <p:cNvSpPr/>
          <p:nvPr/>
        </p:nvSpPr>
        <p:spPr>
          <a:xfrm>
            <a:off x="4694368" y="2764457"/>
            <a:ext cx="3714883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hlinkClick r:id="" action="ppaction://noaction">
              <a:snd r:embed="rId13" name="T3_W8_10.8.wav"/>
            </a:hlinkClick>
            <a:extLst>
              <a:ext uri="{FF2B5EF4-FFF2-40B4-BE49-F238E27FC236}">
                <a16:creationId xmlns:a16="http://schemas.microsoft.com/office/drawing/2014/main" id="{07DEBB53-27DE-40B7-8AE1-310B092AE4E4}"/>
              </a:ext>
            </a:extLst>
          </p:cNvPr>
          <p:cNvSpPr txBox="1"/>
          <p:nvPr/>
        </p:nvSpPr>
        <p:spPr>
          <a:xfrm>
            <a:off x="4190561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42075E57-95D4-4D6D-9CC2-FD96BFE68BFB}"/>
              </a:ext>
            </a:extLst>
          </p:cNvPr>
          <p:cNvSpPr/>
          <p:nvPr/>
        </p:nvSpPr>
        <p:spPr>
          <a:xfrm>
            <a:off x="4693336" y="4856992"/>
            <a:ext cx="3057052" cy="15260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!!!!!!!!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kommen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bald!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den Salat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84E98454-D884-2D8F-C65A-C7FF597F462E}"/>
              </a:ext>
            </a:extLst>
          </p:cNvPr>
          <p:cNvSpPr/>
          <p:nvPr/>
        </p:nvSpPr>
        <p:spPr>
          <a:xfrm>
            <a:off x="4655598" y="2759875"/>
            <a:ext cx="3057052" cy="19012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OK...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kommt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Lust, Pizza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1102D7CD-BF11-2D46-6502-DA2B7EEA983E}"/>
              </a:ext>
            </a:extLst>
          </p:cNvPr>
          <p:cNvSpPr/>
          <p:nvPr/>
        </p:nvSpPr>
        <p:spPr>
          <a:xfrm>
            <a:off x="8340291" y="1671402"/>
            <a:ext cx="3237819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 and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want to eat pizza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 outside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offer to help with dinner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 helping their grandpa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said their grandpa could play football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 coming home late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A63AD-3111-9471-0EA4-BF8F8DE186E2}"/>
              </a:ext>
            </a:extLst>
          </p:cNvPr>
          <p:cNvSpPr/>
          <p:nvPr/>
        </p:nvSpPr>
        <p:spPr>
          <a:xfrm>
            <a:off x="11451846" y="2773545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B4FC9-AA5F-C743-718A-90133124578D}"/>
              </a:ext>
            </a:extLst>
          </p:cNvPr>
          <p:cNvSpPr/>
          <p:nvPr/>
        </p:nvSpPr>
        <p:spPr>
          <a:xfrm flipH="1">
            <a:off x="11597721" y="3146413"/>
            <a:ext cx="4571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7FB19-735C-4EA7-CD97-8BA3548382C9}"/>
              </a:ext>
            </a:extLst>
          </p:cNvPr>
          <p:cNvSpPr/>
          <p:nvPr/>
        </p:nvSpPr>
        <p:spPr>
          <a:xfrm>
            <a:off x="11451846" y="3816228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BE60EC-45F1-AB6C-E153-D0A68E04C61C}"/>
              </a:ext>
            </a:extLst>
          </p:cNvPr>
          <p:cNvSpPr/>
          <p:nvPr/>
        </p:nvSpPr>
        <p:spPr>
          <a:xfrm>
            <a:off x="11451846" y="5702449"/>
            <a:ext cx="33746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F440B-0907-C7CD-21A6-DFF424FAF5C5}"/>
              </a:ext>
            </a:extLst>
          </p:cNvPr>
          <p:cNvSpPr/>
          <p:nvPr/>
        </p:nvSpPr>
        <p:spPr>
          <a:xfrm>
            <a:off x="11293445" y="2039256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 descr="A child and child hugging&#10;&#10;Description automatically generated with low confidence">
            <a:extLst>
              <a:ext uri="{FF2B5EF4-FFF2-40B4-BE49-F238E27FC236}">
                <a16:creationId xmlns:a16="http://schemas.microsoft.com/office/drawing/2014/main" id="{3F34396D-E74B-4695-9594-94D3383D69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26" y="15382"/>
            <a:ext cx="1420400" cy="17220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4045D4E-0C86-4269-9E39-6B464159D1D0}"/>
              </a:ext>
            </a:extLst>
          </p:cNvPr>
          <p:cNvSpPr/>
          <p:nvPr/>
        </p:nvSpPr>
        <p:spPr>
          <a:xfrm>
            <a:off x="11293445" y="4602617"/>
            <a:ext cx="65427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Picture 1" descr="A collection of yellow emojis&#10;&#10;Description automatically generated">
            <a:extLst>
              <a:ext uri="{FF2B5EF4-FFF2-40B4-BE49-F238E27FC236}">
                <a16:creationId xmlns:a16="http://schemas.microsoft.com/office/drawing/2014/main" id="{C73AA7D4-2B72-44C5-99F6-6B31EF7416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5" b="16172" l="52969" r="62344">
                        <a14:foregroundMark x1="56172" y1="7266" x2="57109" y2="6953"/>
                        <a14:foregroundMark x1="61875" y1="11563" x2="62109" y2="11172"/>
                        <a14:foregroundMark x1="61484" y1="12344" x2="61953" y2="11172"/>
                        <a14:foregroundMark x1="57266" y1="11875" x2="60313" y2="11563"/>
                        <a14:foregroundMark x1="57578" y1="11875" x2="59141" y2="11328"/>
                        <a14:foregroundMark x1="57813" y1="11641" x2="54297" y2="11328"/>
                        <a14:foregroundMark x1="57266" y1="12969" x2="59453" y2="12734"/>
                        <a14:foregroundMark x1="61875" y1="12500" x2="62344" y2="1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7" t="6441" r="36494" b="82716"/>
          <a:stretch/>
        </p:blipFill>
        <p:spPr>
          <a:xfrm>
            <a:off x="4996120" y="2837239"/>
            <a:ext cx="466777" cy="432627"/>
          </a:xfrm>
          <a:prstGeom prst="rect">
            <a:avLst/>
          </a:prstGeom>
        </p:spPr>
      </p:pic>
      <p:pic>
        <p:nvPicPr>
          <p:cNvPr id="6" name="Picture 5" descr="A collection of yellow emojis&#10;&#10;Description automatically generated">
            <a:extLst>
              <a:ext uri="{FF2B5EF4-FFF2-40B4-BE49-F238E27FC236}">
                <a16:creationId xmlns:a16="http://schemas.microsoft.com/office/drawing/2014/main" id="{20DFB370-99DB-29E0-46D7-171CBCEFD6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84" b="15234" l="68984" r="78047">
                        <a14:foregroundMark x1="71094" y1="10234" x2="71797" y2="9297"/>
                        <a14:foregroundMark x1="71797" y1="9844" x2="72109" y2="9844"/>
                        <a14:foregroundMark x1="74922" y1="9844" x2="75391" y2="9375"/>
                        <a14:foregroundMark x1="74688" y1="10078" x2="75781" y2="9531"/>
                        <a14:foregroundMark x1="74609" y1="8906" x2="74922" y2="10469"/>
                        <a14:foregroundMark x1="73047" y1="13359" x2="74219" y2="13594"/>
                        <a14:foregroundMark x1="73438" y1="15156" x2="74609" y2="15234"/>
                        <a14:foregroundMark x1="70938" y1="11172" x2="72500" y2="1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4" t="5480" r="20793" b="83762"/>
          <a:stretch/>
        </p:blipFill>
        <p:spPr>
          <a:xfrm>
            <a:off x="4608127" y="2788065"/>
            <a:ext cx="456172" cy="4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23" grpId="0" animBg="1"/>
      <p:bldP spid="24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6" name="T3_W8_2.1.wav"/>
            </a:hlinkClick>
            <a:extLst>
              <a:ext uri="{FF2B5EF4-FFF2-40B4-BE49-F238E27FC236}">
                <a16:creationId xmlns:a16="http://schemas.microsoft.com/office/drawing/2014/main" id="{679B7181-B8B2-45F1-952C-C619551796A6}"/>
              </a:ext>
            </a:extLst>
          </p:cNvPr>
          <p:cNvSpPr txBox="1"/>
          <p:nvPr/>
        </p:nvSpPr>
        <p:spPr>
          <a:xfrm>
            <a:off x="-79513" y="-50588"/>
            <a:ext cx="21628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361797" y="2677397"/>
            <a:ext cx="3712349" cy="31681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356424" y="4813801"/>
            <a:ext cx="3762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ematik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608681" y="4813802"/>
            <a:ext cx="2994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FBC98-276B-7270-92C1-0347EF28B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32" y="2771107"/>
            <a:ext cx="2643278" cy="2095746"/>
          </a:xfrm>
          <a:prstGeom prst="rect">
            <a:avLst/>
          </a:prstGeom>
        </p:spPr>
      </p:pic>
      <p:pic>
        <p:nvPicPr>
          <p:cNvPr id="26" name="Graphic 25" descr="Books on shelf with solid fill">
            <a:extLst>
              <a:ext uri="{FF2B5EF4-FFF2-40B4-BE49-F238E27FC236}">
                <a16:creationId xmlns:a16="http://schemas.microsoft.com/office/drawing/2014/main" id="{139EBCC4-87BE-FCF0-2ADB-7C2B54704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4292" y="3013622"/>
            <a:ext cx="1800180" cy="1800180"/>
          </a:xfrm>
          <a:prstGeom prst="rect">
            <a:avLst/>
          </a:prstGeom>
        </p:spPr>
      </p:pic>
      <p:pic>
        <p:nvPicPr>
          <p:cNvPr id="1026" name="Picture 2" descr="Free Math Mathematics vector and picture">
            <a:extLst>
              <a:ext uri="{FF2B5EF4-FFF2-40B4-BE49-F238E27FC236}">
                <a16:creationId xmlns:a16="http://schemas.microsoft.com/office/drawing/2014/main" id="{13DC15BB-A358-873E-34CF-228ECCCB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" y="2930060"/>
            <a:ext cx="1777839" cy="17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CA575D4-DBE2-8B91-5D05-177912A08132}"/>
              </a:ext>
            </a:extLst>
          </p:cNvPr>
          <p:cNvSpPr/>
          <p:nvPr/>
        </p:nvSpPr>
        <p:spPr>
          <a:xfrm>
            <a:off x="2285286" y="482575"/>
            <a:ext cx="2643278" cy="1937780"/>
          </a:xfrm>
          <a:prstGeom prst="wedgeRoundRectCallout">
            <a:avLst>
              <a:gd name="adj1" fmla="val -22994"/>
              <a:gd name="adj2" fmla="val 7528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Mathematik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often shortened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03A37-BA99-498B-A7A1-0006C0180FD9}"/>
              </a:ext>
            </a:extLst>
          </p:cNvPr>
          <p:cNvSpPr/>
          <p:nvPr/>
        </p:nvSpPr>
        <p:spPr>
          <a:xfrm>
            <a:off x="378534" y="5466355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" name="TextBox 3">
            <a:hlinkClick r:id="" action="ppaction://noaction">
              <a:snd r:embed="rId12" name="T3_W8_2.1.wav"/>
            </a:hlinkClick>
            <a:extLst>
              <a:ext uri="{FF2B5EF4-FFF2-40B4-BE49-F238E27FC236}">
                <a16:creationId xmlns:a16="http://schemas.microsoft.com/office/drawing/2014/main" id="{F6BEFC78-AE5B-4D1B-4530-E52B50DCDAFB}"/>
              </a:ext>
            </a:extLst>
          </p:cNvPr>
          <p:cNvSpPr txBox="1"/>
          <p:nvPr/>
        </p:nvSpPr>
        <p:spPr>
          <a:xfrm>
            <a:off x="-79513" y="-50588"/>
            <a:ext cx="21628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9354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4" grpId="0"/>
      <p:bldP spid="27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T3_W8_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lernen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10" name="T3_W8_4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75309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10" name="T3_W8_4.2.wav"/>
            </a:hlinkClick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1" y="669013"/>
            <a:ext cx="37206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wiederhole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BBE37-0723-208F-AF85-38E96317B395}"/>
              </a:ext>
            </a:extLst>
          </p:cNvPr>
          <p:cNvSpPr txBox="1"/>
          <p:nvPr/>
        </p:nvSpPr>
        <p:spPr>
          <a:xfrm>
            <a:off x="294319" y="1703138"/>
            <a:ext cx="2807146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Sonne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C5CCC-EE5D-171B-526E-45FD8B5217D3}"/>
              </a:ext>
            </a:extLst>
          </p:cNvPr>
          <p:cNvSpPr txBox="1"/>
          <p:nvPr/>
        </p:nvSpPr>
        <p:spPr>
          <a:xfrm>
            <a:off x="6962371" y="1703138"/>
            <a:ext cx="206193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wichtig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68944-875D-81A4-9047-1B09A5189F0E}"/>
              </a:ext>
            </a:extLst>
          </p:cNvPr>
          <p:cNvSpPr txBox="1"/>
          <p:nvPr/>
        </p:nvSpPr>
        <p:spPr>
          <a:xfrm>
            <a:off x="273236" y="3429000"/>
            <a:ext cx="2631767" cy="132343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entury Gothic"/>
              </a:rPr>
              <a:t>Lust </a:t>
            </a:r>
            <a:r>
              <a:rPr lang="en-US" sz="4000" dirty="0" err="1">
                <a:solidFill>
                  <a:prstClr val="white"/>
                </a:solidFill>
                <a:latin typeface="Century Gothic"/>
              </a:rPr>
              <a:t>haben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030" name="Picture 6" descr="Free Important Attention vector and picture">
            <a:extLst>
              <a:ext uri="{FF2B5EF4-FFF2-40B4-BE49-F238E27FC236}">
                <a16:creationId xmlns:a16="http://schemas.microsoft.com/office/drawing/2014/main" id="{AF227910-460A-A26B-A421-424FE529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23" y="1570909"/>
            <a:ext cx="1823094" cy="12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F436B-2B02-289A-9AA4-B09D96117BC8}"/>
              </a:ext>
            </a:extLst>
          </p:cNvPr>
          <p:cNvSpPr txBox="1"/>
          <p:nvPr/>
        </p:nvSpPr>
        <p:spPr>
          <a:xfrm>
            <a:off x="273236" y="5515572"/>
            <a:ext cx="236673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draußen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375BFC-9D1C-2DAA-7353-E2BC0ABB3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53" y="1260968"/>
            <a:ext cx="1823094" cy="1823094"/>
          </a:xfrm>
          <a:prstGeom prst="rect">
            <a:avLst/>
          </a:prstGeom>
        </p:spPr>
      </p:pic>
      <p:pic>
        <p:nvPicPr>
          <p:cNvPr id="23" name="Picture 22" descr="Cartoon person in a boat&#10;&#10;Description automatically generated">
            <a:extLst>
              <a:ext uri="{FF2B5EF4-FFF2-40B4-BE49-F238E27FC236}">
                <a16:creationId xmlns:a16="http://schemas.microsoft.com/office/drawing/2014/main" id="{9AC28EBB-3AD3-9F38-8E98-BC59A04DA6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53" y="3340828"/>
            <a:ext cx="1823094" cy="1532538"/>
          </a:xfrm>
          <a:prstGeom prst="rect">
            <a:avLst/>
          </a:prstGeom>
        </p:spPr>
      </p:pic>
      <p:pic>
        <p:nvPicPr>
          <p:cNvPr id="25" name="Picture 24" descr="A cartoon of a landscape&#10;&#10;Description automatically generated">
            <a:extLst>
              <a:ext uri="{FF2B5EF4-FFF2-40B4-BE49-F238E27FC236}">
                <a16:creationId xmlns:a16="http://schemas.microsoft.com/office/drawing/2014/main" id="{874E95F9-3787-2035-BFDC-8063CAF7F0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76" y="5255841"/>
            <a:ext cx="2200648" cy="1275688"/>
          </a:xfrm>
          <a:prstGeom prst="rect">
            <a:avLst/>
          </a:prstGeom>
        </p:spPr>
      </p:pic>
      <p:pic>
        <p:nvPicPr>
          <p:cNvPr id="26" name="Picture 2" descr="A map with a pin on it&#10;&#10;Description automatically generated">
            <a:extLst>
              <a:ext uri="{FF2B5EF4-FFF2-40B4-BE49-F238E27FC236}">
                <a16:creationId xmlns:a16="http://schemas.microsoft.com/office/drawing/2014/main" id="{F29C91B3-F435-6E77-0FFF-512824A5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31" y="5338714"/>
            <a:ext cx="989015" cy="9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7EA5C978-1D3E-7EA3-E99D-C163DDB3FE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05" y="3556883"/>
            <a:ext cx="1011101" cy="1067667"/>
          </a:xfrm>
          <a:prstGeom prst="rect">
            <a:avLst/>
          </a:prstGeom>
        </p:spPr>
      </p:pic>
      <p:pic>
        <p:nvPicPr>
          <p:cNvPr id="29" name="Picture 28" descr="A red bicycle with blue wheels&#10;&#10;Description automatically generated">
            <a:extLst>
              <a:ext uri="{FF2B5EF4-FFF2-40B4-BE49-F238E27FC236}">
                <a16:creationId xmlns:a16="http://schemas.microsoft.com/office/drawing/2014/main" id="{9FB1C6BC-1C18-3EEE-AC86-450866EF0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31" y="3511412"/>
            <a:ext cx="1498002" cy="1158611"/>
          </a:xfrm>
          <a:prstGeom prst="rect">
            <a:avLst/>
          </a:prstGeom>
        </p:spPr>
      </p:pic>
      <p:pic>
        <p:nvPicPr>
          <p:cNvPr id="31" name="Picture 30" descr="A cartoon of a crocodile lying on a pink towel&#10;&#10;Description automatically generated">
            <a:extLst>
              <a:ext uri="{FF2B5EF4-FFF2-40B4-BE49-F238E27FC236}">
                <a16:creationId xmlns:a16="http://schemas.microsoft.com/office/drawing/2014/main" id="{3E8A3754-7F46-5DBE-1D1F-5A8CF19985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11" y="5066093"/>
            <a:ext cx="1206254" cy="12760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894C605-2CBE-5866-E749-376155F3799C}"/>
              </a:ext>
            </a:extLst>
          </p:cNvPr>
          <p:cNvSpPr txBox="1"/>
          <p:nvPr/>
        </p:nvSpPr>
        <p:spPr>
          <a:xfrm>
            <a:off x="5433799" y="1982509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[(the) sun]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EF7D77-A4B1-4BCA-4DB2-E2BEFA5F8536}"/>
              </a:ext>
            </a:extLst>
          </p:cNvPr>
          <p:cNvSpPr txBox="1"/>
          <p:nvPr/>
        </p:nvSpPr>
        <p:spPr>
          <a:xfrm>
            <a:off x="5433799" y="3593827"/>
            <a:ext cx="1521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feel like </a:t>
            </a:r>
          </a:p>
          <a:p>
            <a:r>
              <a:rPr lang="en-US" dirty="0">
                <a:solidFill>
                  <a:srgbClr val="002060"/>
                </a:solidFill>
              </a:rPr>
              <a:t>(doing </a:t>
            </a:r>
          </a:p>
          <a:p>
            <a:r>
              <a:rPr lang="en-US" dirty="0">
                <a:solidFill>
                  <a:srgbClr val="002060"/>
                </a:solidFill>
              </a:rPr>
              <a:t>something)]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0C8651-CB7F-663A-7732-32F38013E9B9}"/>
              </a:ext>
            </a:extLst>
          </p:cNvPr>
          <p:cNvSpPr txBox="1"/>
          <p:nvPr/>
        </p:nvSpPr>
        <p:spPr>
          <a:xfrm>
            <a:off x="5655751" y="5684849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[outside]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071C80-B220-468F-FE1B-EA8743C397C2}"/>
              </a:ext>
            </a:extLst>
          </p:cNvPr>
          <p:cNvSpPr txBox="1"/>
          <p:nvPr/>
        </p:nvSpPr>
        <p:spPr>
          <a:xfrm>
            <a:off x="9362054" y="4642611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cycle, ride a bike]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3D3FB-8583-08D3-DDE9-8C8DB1470719}"/>
              </a:ext>
            </a:extLst>
          </p:cNvPr>
          <p:cNvSpPr txBox="1"/>
          <p:nvPr/>
        </p:nvSpPr>
        <p:spPr>
          <a:xfrm>
            <a:off x="9281523" y="6261290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lie, </a:t>
            </a:r>
          </a:p>
          <a:p>
            <a:r>
              <a:rPr lang="en-US" dirty="0">
                <a:solidFill>
                  <a:srgbClr val="002060"/>
                </a:solidFill>
              </a:rPr>
              <a:t>be located]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3BB824-FB2D-2BFE-8034-D1442477F426}"/>
              </a:ext>
            </a:extLst>
          </p:cNvPr>
          <p:cNvSpPr txBox="1"/>
          <p:nvPr/>
        </p:nvSpPr>
        <p:spPr>
          <a:xfrm>
            <a:off x="10930023" y="629169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lie]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9541DE-A5DF-9B34-F1ED-28F39892B4A7}"/>
              </a:ext>
            </a:extLst>
          </p:cNvPr>
          <p:cNvSpPr txBox="1"/>
          <p:nvPr/>
        </p:nvSpPr>
        <p:spPr>
          <a:xfrm>
            <a:off x="7104219" y="3335747"/>
            <a:ext cx="180850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26D6B1-56BE-E295-5543-A28AE1FF2DE6}"/>
              </a:ext>
            </a:extLst>
          </p:cNvPr>
          <p:cNvSpPr txBox="1"/>
          <p:nvPr/>
        </p:nvSpPr>
        <p:spPr>
          <a:xfrm>
            <a:off x="7151507" y="5465657"/>
            <a:ext cx="1713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/>
              </a:rPr>
              <a:t>liegen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33FA7-0388-1921-F1E1-A8322A5A536B}"/>
              </a:ext>
            </a:extLst>
          </p:cNvPr>
          <p:cNvSpPr txBox="1"/>
          <p:nvPr/>
        </p:nvSpPr>
        <p:spPr>
          <a:xfrm>
            <a:off x="6955530" y="5530758"/>
            <a:ext cx="2252924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entury Gothic"/>
              </a:rPr>
              <a:t>l_ _ _ _ _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C1ACB-5160-20D0-0271-D5EC32B1B1E5}"/>
              </a:ext>
            </a:extLst>
          </p:cNvPr>
          <p:cNvSpPr txBox="1"/>
          <p:nvPr/>
        </p:nvSpPr>
        <p:spPr>
          <a:xfrm>
            <a:off x="6955530" y="3361770"/>
            <a:ext cx="2252924" cy="132343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R_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_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f_ _ _ _ _</a:t>
            </a:r>
          </a:p>
        </p:txBody>
      </p: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76C310A1-2E94-F5E9-8701-D6B339C05204}"/>
              </a:ext>
            </a:extLst>
          </p:cNvPr>
          <p:cNvSpPr/>
          <p:nvPr/>
        </p:nvSpPr>
        <p:spPr>
          <a:xfrm>
            <a:off x="9103740" y="3821956"/>
            <a:ext cx="2982351" cy="1237957"/>
          </a:xfrm>
          <a:prstGeom prst="wedgeRoundRectCallout">
            <a:avLst>
              <a:gd name="adj1" fmla="val -1322"/>
              <a:gd name="adj2" fmla="val 64738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Like in English, this verb also means to lie, e.g. lie in the sun.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04D415C-709A-BA3B-0147-E3EB50188547}"/>
              </a:ext>
            </a:extLst>
          </p:cNvPr>
          <p:cNvSpPr/>
          <p:nvPr/>
        </p:nvSpPr>
        <p:spPr>
          <a:xfrm>
            <a:off x="5930376" y="1857146"/>
            <a:ext cx="2982351" cy="1237957"/>
          </a:xfrm>
          <a:prstGeom prst="wedgeRoundRectCallou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You’ve seen the next two words and phrases before. Can you fill in the blanks?</a:t>
            </a:r>
          </a:p>
        </p:txBody>
      </p:sp>
    </p:spTree>
    <p:extLst>
      <p:ext uri="{BB962C8B-B14F-4D97-AF65-F5344CB8AC3E}">
        <p14:creationId xmlns:p14="http://schemas.microsoft.com/office/powerpoint/2010/main" val="6429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8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8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44" grpId="0" animBg="1"/>
      <p:bldP spid="7" grpId="0" animBg="1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8" grpId="0" animBg="1"/>
      <p:bldP spid="8" grpId="1" animBg="1"/>
      <p:bldP spid="9" grpId="0" animBg="1"/>
      <p:bldP spid="9" grpId="1" animBg="1"/>
      <p:bldP spid="41" grpId="0" animBg="1"/>
      <p:bldP spid="41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593978C6-0049-F577-59BF-1AA1AE02F404}"/>
              </a:ext>
            </a:extLst>
          </p:cNvPr>
          <p:cNvSpPr/>
          <p:nvPr/>
        </p:nvSpPr>
        <p:spPr>
          <a:xfrm>
            <a:off x="382619" y="1329359"/>
            <a:ext cx="11472863" cy="5368871"/>
          </a:xfrm>
          <a:custGeom>
            <a:avLst/>
            <a:gdLst/>
            <a:ahLst/>
            <a:cxnLst/>
            <a:rect l="l" t="t" r="r" b="b"/>
            <a:pathLst>
              <a:path w="18288000" h="9500241">
                <a:moveTo>
                  <a:pt x="0" y="0"/>
                </a:moveTo>
                <a:lnTo>
                  <a:pt x="18288000" y="0"/>
                </a:lnTo>
                <a:lnTo>
                  <a:pt x="18288000" y="9500241"/>
                </a:lnTo>
                <a:lnTo>
                  <a:pt x="0" y="9500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109" b="-503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AE0AEA8-8A28-26CA-9FE1-45C3475F24DF}"/>
              </a:ext>
            </a:extLst>
          </p:cNvPr>
          <p:cNvSpPr/>
          <p:nvPr/>
        </p:nvSpPr>
        <p:spPr>
          <a:xfrm>
            <a:off x="6016046" y="3914633"/>
            <a:ext cx="1793284" cy="1858593"/>
          </a:xfrm>
          <a:custGeom>
            <a:avLst/>
            <a:gdLst/>
            <a:ahLst/>
            <a:cxnLst/>
            <a:rect l="l" t="t" r="r" b="b"/>
            <a:pathLst>
              <a:path w="3001833" h="3596895">
                <a:moveTo>
                  <a:pt x="0" y="0"/>
                </a:moveTo>
                <a:lnTo>
                  <a:pt x="3001833" y="0"/>
                </a:lnTo>
                <a:lnTo>
                  <a:pt x="3001833" y="3596895"/>
                </a:lnTo>
                <a:lnTo>
                  <a:pt x="0" y="3596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1563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93728B6A-37AC-5609-97DA-5547016F2DE2}"/>
              </a:ext>
            </a:extLst>
          </p:cNvPr>
          <p:cNvSpPr/>
          <p:nvPr/>
        </p:nvSpPr>
        <p:spPr>
          <a:xfrm>
            <a:off x="7637227" y="3746808"/>
            <a:ext cx="2220451" cy="2951423"/>
          </a:xfrm>
          <a:custGeom>
            <a:avLst/>
            <a:gdLst/>
            <a:ahLst/>
            <a:cxnLst/>
            <a:rect l="l" t="t" r="r" b="b"/>
            <a:pathLst>
              <a:path w="4045613" h="5381947">
                <a:moveTo>
                  <a:pt x="0" y="0"/>
                </a:moveTo>
                <a:lnTo>
                  <a:pt x="4045613" y="0"/>
                </a:lnTo>
                <a:lnTo>
                  <a:pt x="4045613" y="5381946"/>
                </a:lnTo>
                <a:lnTo>
                  <a:pt x="0" y="5381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EE03D75A-6E77-B711-88E7-A07B06A86258}"/>
              </a:ext>
            </a:extLst>
          </p:cNvPr>
          <p:cNvSpPr/>
          <p:nvPr/>
        </p:nvSpPr>
        <p:spPr>
          <a:xfrm>
            <a:off x="3307246" y="3640375"/>
            <a:ext cx="2325581" cy="2121145"/>
          </a:xfrm>
          <a:custGeom>
            <a:avLst/>
            <a:gdLst/>
            <a:ahLst/>
            <a:cxnLst/>
            <a:rect l="l" t="t" r="r" b="b"/>
            <a:pathLst>
              <a:path w="3707028" h="3753375">
                <a:moveTo>
                  <a:pt x="0" y="0"/>
                </a:moveTo>
                <a:lnTo>
                  <a:pt x="3707028" y="0"/>
                </a:lnTo>
                <a:lnTo>
                  <a:pt x="3707028" y="3753375"/>
                </a:lnTo>
                <a:lnTo>
                  <a:pt x="0" y="3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160" b="-16365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637A06E-C550-9B28-536E-D3B8439595E8}"/>
              </a:ext>
            </a:extLst>
          </p:cNvPr>
          <p:cNvSpPr/>
          <p:nvPr/>
        </p:nvSpPr>
        <p:spPr>
          <a:xfrm>
            <a:off x="1457325" y="3746808"/>
            <a:ext cx="2879205" cy="2951424"/>
          </a:xfrm>
          <a:custGeom>
            <a:avLst/>
            <a:gdLst/>
            <a:ahLst/>
            <a:cxnLst/>
            <a:rect l="l" t="t" r="r" b="b"/>
            <a:pathLst>
              <a:path w="4991712" h="5217811">
                <a:moveTo>
                  <a:pt x="0" y="0"/>
                </a:moveTo>
                <a:lnTo>
                  <a:pt x="4991712" y="0"/>
                </a:lnTo>
                <a:lnTo>
                  <a:pt x="4991712" y="5217811"/>
                </a:lnTo>
                <a:lnTo>
                  <a:pt x="0" y="5217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850" b="-296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12" name="T3_W8_5.3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4" y="1418400"/>
            <a:ext cx="5014913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Ronja, </a:t>
            </a:r>
            <a:r>
              <a:rPr lang="en-US" dirty="0" err="1"/>
              <a:t>Lias</a:t>
            </a:r>
            <a:r>
              <a:rPr lang="en-US" dirty="0"/>
              <a:t>, Oma Sabine und </a:t>
            </a:r>
            <a:r>
              <a:rPr lang="en-US" dirty="0" err="1"/>
              <a:t>Opa</a:t>
            </a:r>
            <a:r>
              <a:rPr lang="en-US" dirty="0"/>
              <a:t> Dieter </a:t>
            </a:r>
            <a:r>
              <a:rPr lang="en-US" dirty="0" err="1"/>
              <a:t>sitzen</a:t>
            </a:r>
            <a:r>
              <a:rPr lang="en-US" dirty="0"/>
              <a:t> am Tisch.</a:t>
            </a:r>
          </a:p>
        </p:txBody>
      </p:sp>
      <p:sp>
        <p:nvSpPr>
          <p:cNvPr id="36" name="CustomShape 6">
            <a:hlinkClick r:id="" action="ppaction://noaction">
              <a:snd r:embed="rId13" name="T3_W8_5.1.wav"/>
            </a:hlinkClick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Speech Bubble: Rectangle with Corners Rounded 12">
            <a:hlinkClick r:id="" action="ppaction://noaction">
              <a:snd r:embed="rId14" name="T3_W8_5.2.wav"/>
            </a:hlinkClick>
            <a:extLst>
              <a:ext uri="{FF2B5EF4-FFF2-40B4-BE49-F238E27FC236}">
                <a16:creationId xmlns:a16="http://schemas.microsoft.com/office/drawing/2014/main" id="{CACB099B-5393-BDE1-84D5-9BB325AA09A5}"/>
              </a:ext>
            </a:extLst>
          </p:cNvPr>
          <p:cNvSpPr/>
          <p:nvPr/>
        </p:nvSpPr>
        <p:spPr>
          <a:xfrm>
            <a:off x="1036979" y="699625"/>
            <a:ext cx="2463566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9285FD37-808C-6BF3-7D9F-ED039E7843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600" y="479543"/>
            <a:ext cx="914400" cy="914400"/>
          </a:xfrm>
          <a:prstGeom prst="rect">
            <a:avLst/>
          </a:prstGeom>
        </p:spPr>
      </p:pic>
      <p:sp>
        <p:nvSpPr>
          <p:cNvPr id="40" name="Google Shape;108;p3">
            <a:hlinkClick r:id="" action="ppaction://noaction">
              <a:snd r:embed="rId14" name="T3_W8_5.2.wav"/>
            </a:hlinkClick>
            <a:extLst>
              <a:ext uri="{FF2B5EF4-FFF2-40B4-BE49-F238E27FC236}">
                <a16:creationId xmlns:a16="http://schemas.microsoft.com/office/drawing/2014/main" id="{84914B8C-5A7D-9918-6EC2-8D626486BB79}"/>
              </a:ext>
            </a:extLst>
          </p:cNvPr>
          <p:cNvSpPr txBox="1"/>
          <p:nvPr/>
        </p:nvSpPr>
        <p:spPr>
          <a:xfrm>
            <a:off x="1021712" y="669032"/>
            <a:ext cx="2818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den Comic.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" name="Oval Callout 42">
            <a:extLst>
              <a:ext uri="{FF2B5EF4-FFF2-40B4-BE49-F238E27FC236}">
                <a16:creationId xmlns:a16="http://schemas.microsoft.com/office/drawing/2014/main" id="{055A67F4-FB5D-773C-CCCE-56EC490C311A}"/>
              </a:ext>
            </a:extLst>
          </p:cNvPr>
          <p:cNvSpPr/>
          <p:nvPr/>
        </p:nvSpPr>
        <p:spPr>
          <a:xfrm>
            <a:off x="454541" y="2202893"/>
            <a:ext cx="3174185" cy="1618043"/>
          </a:xfrm>
          <a:prstGeom prst="wedgeEllipseCallout">
            <a:avLst>
              <a:gd name="adj1" fmla="val 21225"/>
              <a:gd name="adj2" fmla="val 634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Was </a:t>
            </a:r>
            <a:r>
              <a:rPr lang="en-US" dirty="0" err="1"/>
              <a:t>machen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heute</a:t>
            </a:r>
            <a:r>
              <a:rPr lang="en-US" dirty="0"/>
              <a:t>, Kinder? 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879744DD-434C-7327-1FBE-226FFFB32D0C}"/>
              </a:ext>
            </a:extLst>
          </p:cNvPr>
          <p:cNvSpPr/>
          <p:nvPr/>
        </p:nvSpPr>
        <p:spPr>
          <a:xfrm>
            <a:off x="4542265" y="2128838"/>
            <a:ext cx="3174185" cy="1618043"/>
          </a:xfrm>
          <a:prstGeom prst="wedgeEllipseCallout">
            <a:avLst>
              <a:gd name="adj1" fmla="val -35687"/>
              <a:gd name="adj2" fmla="val 5522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Ich </a:t>
            </a:r>
            <a:r>
              <a:rPr lang="en-US" dirty="0" err="1"/>
              <a:t>weiß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...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D624AB0F-2DFA-C397-D948-A6F4B5ED62FD}"/>
              </a:ext>
            </a:extLst>
          </p:cNvPr>
          <p:cNvSpPr/>
          <p:nvPr/>
        </p:nvSpPr>
        <p:spPr>
          <a:xfrm>
            <a:off x="7788372" y="1857495"/>
            <a:ext cx="3174185" cy="1618043"/>
          </a:xfrm>
          <a:prstGeom prst="wedgeEllipseCallout">
            <a:avLst>
              <a:gd name="adj1" fmla="val -50794"/>
              <a:gd name="adj2" fmla="val 76585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Ich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5A0A4-5AE4-876E-1D2C-C17F2024697E}"/>
              </a:ext>
            </a:extLst>
          </p:cNvPr>
          <p:cNvSpPr txBox="1"/>
          <p:nvPr/>
        </p:nvSpPr>
        <p:spPr>
          <a:xfrm>
            <a:off x="8137688" y="16279"/>
            <a:ext cx="221587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sonnig</a:t>
            </a:r>
            <a:r>
              <a:rPr lang="en-GB" sz="2000" dirty="0"/>
              <a:t> – sunny </a:t>
            </a:r>
          </a:p>
        </p:txBody>
      </p:sp>
    </p:spTree>
    <p:extLst>
      <p:ext uri="{BB962C8B-B14F-4D97-AF65-F5344CB8AC3E}">
        <p14:creationId xmlns:p14="http://schemas.microsoft.com/office/powerpoint/2010/main" val="22358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3BF93B1C-F24D-8B1A-73EB-00ADEB4708E0}"/>
              </a:ext>
            </a:extLst>
          </p:cNvPr>
          <p:cNvSpPr/>
          <p:nvPr/>
        </p:nvSpPr>
        <p:spPr>
          <a:xfrm>
            <a:off x="382619" y="1329359"/>
            <a:ext cx="11472863" cy="5368871"/>
          </a:xfrm>
          <a:custGeom>
            <a:avLst/>
            <a:gdLst/>
            <a:ahLst/>
            <a:cxnLst/>
            <a:rect l="l" t="t" r="r" b="b"/>
            <a:pathLst>
              <a:path w="18288000" h="9500241">
                <a:moveTo>
                  <a:pt x="0" y="0"/>
                </a:moveTo>
                <a:lnTo>
                  <a:pt x="18288000" y="0"/>
                </a:lnTo>
                <a:lnTo>
                  <a:pt x="18288000" y="9500241"/>
                </a:lnTo>
                <a:lnTo>
                  <a:pt x="0" y="950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2109" b="-503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9" name="T3_W8_6.1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Oma Sabine hat </a:t>
            </a:r>
            <a:r>
              <a:rPr lang="en-US" dirty="0" err="1"/>
              <a:t>eine</a:t>
            </a:r>
            <a:r>
              <a:rPr lang="en-US" dirty="0"/>
              <a:t> Idee.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6" name="CustomShape 6">
            <a:hlinkClick r:id="" action="ppaction://noaction">
              <a:snd r:embed="rId10" name="T3_W8_5.1.wav"/>
            </a:hlinkClick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572007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7522530" y="1417007"/>
            <a:ext cx="3401354" cy="1770490"/>
          </a:xfrm>
          <a:prstGeom prst="wedgeEllipseCallout">
            <a:avLst>
              <a:gd name="adj1" fmla="val -21213"/>
              <a:gd name="adj2" fmla="val 8480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Heute </a:t>
            </a:r>
            <a:r>
              <a:rPr lang="en-US" dirty="0" err="1"/>
              <a:t>ist</a:t>
            </a:r>
            <a:r>
              <a:rPr lang="en-US" dirty="0"/>
              <a:t> d</a:t>
            </a:r>
            <a:r>
              <a:rPr lang="en-US" dirty="0">
                <a:solidFill>
                  <a:schemeClr val="dk1"/>
                </a:solidFill>
              </a:rPr>
              <a:t>as Wetter </a:t>
            </a:r>
            <a:r>
              <a:rPr lang="en-US" dirty="0"/>
              <a:t>toll. Die </a:t>
            </a:r>
            <a:r>
              <a:rPr lang="en-US" dirty="0" err="1"/>
              <a:t>Sonne</a:t>
            </a:r>
            <a:r>
              <a:rPr lang="en-US" dirty="0"/>
              <a:t> </a:t>
            </a:r>
            <a:r>
              <a:rPr lang="en-US" dirty="0" err="1"/>
              <a:t>scheint</a:t>
            </a:r>
            <a:r>
              <a:rPr lang="en-US" dirty="0"/>
              <a:t>.* </a:t>
            </a:r>
            <a:r>
              <a:rPr lang="en-US" dirty="0" err="1"/>
              <a:t>Habt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Lust,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draußen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?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34F79-3295-9FCA-EE13-5627AE6624F8}"/>
              </a:ext>
            </a:extLst>
          </p:cNvPr>
          <p:cNvSpPr txBox="1"/>
          <p:nvPr/>
        </p:nvSpPr>
        <p:spPr>
          <a:xfrm>
            <a:off x="6380818" y="16559"/>
            <a:ext cx="412382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scheinen</a:t>
            </a:r>
            <a:r>
              <a:rPr lang="en-GB" sz="2000" dirty="0"/>
              <a:t> – to shine</a:t>
            </a:r>
          </a:p>
          <a:p>
            <a:pPr algn="ctr"/>
            <a:r>
              <a:rPr lang="en-GB" sz="2000" dirty="0" err="1"/>
              <a:t>vielleicht</a:t>
            </a:r>
            <a:r>
              <a:rPr lang="en-GB" sz="2000" dirty="0"/>
              <a:t> - maybe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026C7-E6DF-9650-08BF-6A15C7F0DD5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F09C518D-0301-6D52-3B49-B0A87945C186}"/>
              </a:ext>
            </a:extLst>
          </p:cNvPr>
          <p:cNvSpPr/>
          <p:nvPr/>
        </p:nvSpPr>
        <p:spPr>
          <a:xfrm>
            <a:off x="4068795" y="1906935"/>
            <a:ext cx="3043239" cy="1655381"/>
          </a:xfrm>
          <a:prstGeom prst="wedgeEllipseCallout">
            <a:avLst>
              <a:gd name="adj1" fmla="val -31596"/>
              <a:gd name="adj2" fmla="val 615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Gute</a:t>
            </a:r>
            <a:r>
              <a:rPr lang="en-US" dirty="0"/>
              <a:t> Idee.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draußen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 </a:t>
            </a:r>
            <a:r>
              <a:rPr lang="en-US" dirty="0" err="1"/>
              <a:t>spielen</a:t>
            </a:r>
            <a:r>
              <a:rPr lang="en-US" dirty="0"/>
              <a:t>. Ich hole </a:t>
            </a:r>
            <a:r>
              <a:rPr lang="en-US" dirty="0" err="1"/>
              <a:t>meinen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DEEC61A1-0867-B538-01E2-EBA7F949AC02}"/>
              </a:ext>
            </a:extLst>
          </p:cNvPr>
          <p:cNvSpPr/>
          <p:nvPr/>
        </p:nvSpPr>
        <p:spPr>
          <a:xfrm>
            <a:off x="443771" y="2155434"/>
            <a:ext cx="3043239" cy="1655381"/>
          </a:xfrm>
          <a:prstGeom prst="wedgeEllipseCallout">
            <a:avLst>
              <a:gd name="adj1" fmla="val 22864"/>
              <a:gd name="adj2" fmla="val 641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OK, </a:t>
            </a:r>
            <a:r>
              <a:rPr lang="en-US" dirty="0" err="1"/>
              <a:t>ihr</a:t>
            </a:r>
            <a:r>
              <a:rPr lang="en-US" dirty="0"/>
              <a:t> Kinder </a:t>
            </a:r>
            <a:r>
              <a:rPr lang="en-US" dirty="0" err="1"/>
              <a:t>spielt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 und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liegen</a:t>
            </a:r>
            <a:r>
              <a:rPr lang="en-US" dirty="0"/>
              <a:t> in der </a:t>
            </a:r>
            <a:r>
              <a:rPr lang="en-US" dirty="0" err="1"/>
              <a:t>Sonne</a:t>
            </a:r>
            <a:r>
              <a:rPr lang="en-US" dirty="0"/>
              <a:t>.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253BBF7-44FD-B729-D2E1-5E139FC43D88}"/>
              </a:ext>
            </a:extLst>
          </p:cNvPr>
          <p:cNvSpPr/>
          <p:nvPr/>
        </p:nvSpPr>
        <p:spPr>
          <a:xfrm>
            <a:off x="6012050" y="3908003"/>
            <a:ext cx="1793284" cy="1858593"/>
          </a:xfrm>
          <a:custGeom>
            <a:avLst/>
            <a:gdLst/>
            <a:ahLst/>
            <a:cxnLst/>
            <a:rect l="l" t="t" r="r" b="b"/>
            <a:pathLst>
              <a:path w="3001833" h="3596895">
                <a:moveTo>
                  <a:pt x="0" y="0"/>
                </a:moveTo>
                <a:lnTo>
                  <a:pt x="3001833" y="0"/>
                </a:lnTo>
                <a:lnTo>
                  <a:pt x="3001833" y="3596895"/>
                </a:lnTo>
                <a:lnTo>
                  <a:pt x="0" y="3596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21563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6F2E992-7854-3241-D9F0-8C8E7EC02850}"/>
              </a:ext>
            </a:extLst>
          </p:cNvPr>
          <p:cNvSpPr/>
          <p:nvPr/>
        </p:nvSpPr>
        <p:spPr>
          <a:xfrm>
            <a:off x="7637227" y="3746808"/>
            <a:ext cx="2220451" cy="2951423"/>
          </a:xfrm>
          <a:custGeom>
            <a:avLst/>
            <a:gdLst/>
            <a:ahLst/>
            <a:cxnLst/>
            <a:rect l="l" t="t" r="r" b="b"/>
            <a:pathLst>
              <a:path w="4045613" h="5381947">
                <a:moveTo>
                  <a:pt x="0" y="0"/>
                </a:moveTo>
                <a:lnTo>
                  <a:pt x="4045613" y="0"/>
                </a:lnTo>
                <a:lnTo>
                  <a:pt x="4045613" y="5381946"/>
                </a:lnTo>
                <a:lnTo>
                  <a:pt x="0" y="53819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9FD24EF-314F-17E0-C044-8BA8633A15C6}"/>
              </a:ext>
            </a:extLst>
          </p:cNvPr>
          <p:cNvSpPr/>
          <p:nvPr/>
        </p:nvSpPr>
        <p:spPr>
          <a:xfrm>
            <a:off x="3307246" y="3640375"/>
            <a:ext cx="2325581" cy="2121145"/>
          </a:xfrm>
          <a:custGeom>
            <a:avLst/>
            <a:gdLst/>
            <a:ahLst/>
            <a:cxnLst/>
            <a:rect l="l" t="t" r="r" b="b"/>
            <a:pathLst>
              <a:path w="3707028" h="3753375">
                <a:moveTo>
                  <a:pt x="0" y="0"/>
                </a:moveTo>
                <a:lnTo>
                  <a:pt x="3707028" y="0"/>
                </a:lnTo>
                <a:lnTo>
                  <a:pt x="3707028" y="3753375"/>
                </a:lnTo>
                <a:lnTo>
                  <a:pt x="0" y="3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160" b="-16365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9A889C9-CC90-4068-E8D3-BA0696DE049C}"/>
              </a:ext>
            </a:extLst>
          </p:cNvPr>
          <p:cNvSpPr/>
          <p:nvPr/>
        </p:nvSpPr>
        <p:spPr>
          <a:xfrm>
            <a:off x="1457325" y="3746808"/>
            <a:ext cx="2879205" cy="2951424"/>
          </a:xfrm>
          <a:custGeom>
            <a:avLst/>
            <a:gdLst/>
            <a:ahLst/>
            <a:cxnLst/>
            <a:rect l="l" t="t" r="r" b="b"/>
            <a:pathLst>
              <a:path w="4991712" h="5217811">
                <a:moveTo>
                  <a:pt x="0" y="0"/>
                </a:moveTo>
                <a:lnTo>
                  <a:pt x="4991712" y="0"/>
                </a:lnTo>
                <a:lnTo>
                  <a:pt x="4991712" y="5217811"/>
                </a:lnTo>
                <a:lnTo>
                  <a:pt x="0" y="5217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850" b="-296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3810F349-67A4-5FD7-DE28-BF3D0FFBCE1F}"/>
              </a:ext>
            </a:extLst>
          </p:cNvPr>
          <p:cNvSpPr/>
          <p:nvPr/>
        </p:nvSpPr>
        <p:spPr>
          <a:xfrm>
            <a:off x="9081869" y="2983124"/>
            <a:ext cx="2746630" cy="1655381"/>
          </a:xfrm>
          <a:prstGeom prst="wedgeEllipseCallout">
            <a:avLst>
              <a:gd name="adj1" fmla="val -45070"/>
              <a:gd name="adj2" fmla="val 494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Wir</a:t>
            </a:r>
            <a:r>
              <a:rPr lang="en-US" dirty="0"/>
              <a:t>? Du </a:t>
            </a:r>
            <a:r>
              <a:rPr lang="en-US" dirty="0" err="1"/>
              <a:t>vielleicht</a:t>
            </a:r>
            <a:r>
              <a:rPr lang="en-US" dirty="0"/>
              <a:t>*! Aber ich </a:t>
            </a:r>
            <a:r>
              <a:rPr lang="en-US" dirty="0" err="1"/>
              <a:t>spiele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Ronja und </a:t>
            </a:r>
            <a:r>
              <a:rPr lang="en-US" dirty="0" err="1"/>
              <a:t>Lias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landscape&#10;&#10;Description automatically generated">
            <a:extLst>
              <a:ext uri="{FF2B5EF4-FFF2-40B4-BE49-F238E27FC236}">
                <a16:creationId xmlns:a16="http://schemas.microsoft.com/office/drawing/2014/main" id="{D0FE4D43-B236-2519-0F82-0A204CCFE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331968"/>
            <a:ext cx="11472863" cy="537520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" name="Picture 9" descr="A house with a red roof&#10;&#10;Description automatically generated">
            <a:extLst>
              <a:ext uri="{FF2B5EF4-FFF2-40B4-BE49-F238E27FC236}">
                <a16:creationId xmlns:a16="http://schemas.microsoft.com/office/drawing/2014/main" id="{697F2260-0996-F074-87E7-80EC7A18A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536240"/>
            <a:ext cx="4025899" cy="271748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8" name="T3_W8_7.1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Ronja, </a:t>
            </a:r>
            <a:r>
              <a:rPr lang="en-US" dirty="0" err="1">
                <a:solidFill>
                  <a:schemeClr val="dk1"/>
                </a:solidFill>
              </a:rPr>
              <a:t>Lias</a:t>
            </a:r>
            <a:r>
              <a:rPr lang="en-US" dirty="0">
                <a:solidFill>
                  <a:schemeClr val="dk1"/>
                </a:solidFill>
              </a:rPr>
              <a:t>, Oma und </a:t>
            </a:r>
            <a:r>
              <a:rPr lang="en-US" dirty="0" err="1">
                <a:solidFill>
                  <a:schemeClr val="dk1"/>
                </a:solidFill>
              </a:rPr>
              <a:t>Opa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gehen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draußen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36" name="CustomShape 6">
            <a:hlinkClick r:id="" action="ppaction://noaction">
              <a:snd r:embed="rId9" name="T3_W8_5.1.wav"/>
            </a:hlinkClick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331117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7600950" y="16279"/>
            <a:ext cx="275260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die Creme – cream</a:t>
            </a:r>
          </a:p>
          <a:p>
            <a:pPr algn="ctr"/>
            <a:r>
              <a:rPr lang="en-GB" sz="2000" dirty="0" err="1"/>
              <a:t>natürlich</a:t>
            </a:r>
            <a:r>
              <a:rPr lang="en-GB" sz="2000" dirty="0"/>
              <a:t> – of course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26C4809-4063-122E-5378-B3C11489894A}"/>
              </a:ext>
            </a:extLst>
          </p:cNvPr>
          <p:cNvSpPr/>
          <p:nvPr/>
        </p:nvSpPr>
        <p:spPr>
          <a:xfrm>
            <a:off x="8662986" y="1427980"/>
            <a:ext cx="3043239" cy="1655381"/>
          </a:xfrm>
          <a:prstGeom prst="wedgeEllipseCallout">
            <a:avLst>
              <a:gd name="adj1" fmla="val -54601"/>
              <a:gd name="adj2" fmla="val 6238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Oma, </a:t>
            </a:r>
            <a:r>
              <a:rPr lang="en-US" dirty="0" err="1"/>
              <a:t>nimmst</a:t>
            </a:r>
            <a:r>
              <a:rPr lang="en-US" dirty="0"/>
              <a:t> du die </a:t>
            </a:r>
            <a:r>
              <a:rPr lang="en-US" dirty="0" err="1"/>
              <a:t>Sonnencreme</a:t>
            </a:r>
            <a:r>
              <a:rPr lang="en-US" dirty="0"/>
              <a:t>* </a:t>
            </a:r>
            <a:r>
              <a:rPr lang="en-US" dirty="0" err="1"/>
              <a:t>mit</a:t>
            </a:r>
            <a:r>
              <a:rPr lang="en-US" dirty="0"/>
              <a:t>?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966EE93-27AC-6744-310B-8BBA3DB9EE74}"/>
              </a:ext>
            </a:extLst>
          </p:cNvPr>
          <p:cNvSpPr/>
          <p:nvPr/>
        </p:nvSpPr>
        <p:spPr>
          <a:xfrm>
            <a:off x="3711076" y="1585174"/>
            <a:ext cx="3043239" cy="1655381"/>
          </a:xfrm>
          <a:prstGeom prst="wedgeEllipseCallout">
            <a:avLst>
              <a:gd name="adj1" fmla="val 41189"/>
              <a:gd name="adj2" fmla="val 5099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Ja, </a:t>
            </a:r>
            <a:r>
              <a:rPr lang="en-US" dirty="0" err="1"/>
              <a:t>natürlich</a:t>
            </a:r>
            <a:r>
              <a:rPr lang="en-US" dirty="0"/>
              <a:t>*. </a:t>
            </a:r>
            <a:r>
              <a:rPr lang="en-US" dirty="0" err="1"/>
              <a:t>Sonnencreme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14" name="Picture 13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1102B9D5-E6DA-697C-E6E7-6E2FE99443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37" y="1901636"/>
            <a:ext cx="1259704" cy="4805536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">
            <a:extLst>
              <a:ext uri="{FF2B5EF4-FFF2-40B4-BE49-F238E27FC236}">
                <a16:creationId xmlns:a16="http://schemas.microsoft.com/office/drawing/2014/main" id="{359826B2-A766-EB35-EAD5-1DC861AE1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15" y="1901636"/>
            <a:ext cx="1908671" cy="4940085"/>
          </a:xfrm>
          <a:prstGeom prst="rect">
            <a:avLst/>
          </a:prstGeom>
        </p:spPr>
      </p:pic>
      <p:pic>
        <p:nvPicPr>
          <p:cNvPr id="13" name="Picture 12" descr="A close-up of a football ball&#10;&#10;Description automatically generated">
            <a:extLst>
              <a:ext uri="{FF2B5EF4-FFF2-40B4-BE49-F238E27FC236}">
                <a16:creationId xmlns:a16="http://schemas.microsoft.com/office/drawing/2014/main" id="{2FCD6BAD-E759-177E-0D4C-67D0450BEF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30" y="5729288"/>
            <a:ext cx="855112" cy="8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landscape&#10;&#10;Description automatically generated">
            <a:extLst>
              <a:ext uri="{FF2B5EF4-FFF2-40B4-BE49-F238E27FC236}">
                <a16:creationId xmlns:a16="http://schemas.microsoft.com/office/drawing/2014/main" id="{0DE20A87-0406-401E-B54B-1F5271F3C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331968"/>
            <a:ext cx="11472863" cy="537520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" action="ppaction://noaction">
              <a:snd r:embed="rId7" name="T3_W8_8.1.wav"/>
            </a:hlinkClick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Eine </a:t>
            </a:r>
            <a:r>
              <a:rPr lang="en-US" dirty="0" err="1">
                <a:solidFill>
                  <a:schemeClr val="dk1"/>
                </a:solidFill>
              </a:rPr>
              <a:t>Stunde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später</a:t>
            </a:r>
            <a:r>
              <a:rPr lang="en-US" dirty="0">
                <a:solidFill>
                  <a:schemeClr val="dk1"/>
                </a:solidFill>
              </a:rPr>
              <a:t>*...</a:t>
            </a:r>
            <a:r>
              <a:rPr lang="en-US" dirty="0" err="1">
                <a:solidFill>
                  <a:schemeClr val="dk1"/>
                </a:solidFill>
              </a:rPr>
              <a:t>Opas</a:t>
            </a:r>
            <a:r>
              <a:rPr lang="en-US" dirty="0">
                <a:solidFill>
                  <a:schemeClr val="dk1"/>
                </a:solidFill>
              </a:rPr>
              <a:t> Kopf </a:t>
            </a:r>
            <a:r>
              <a:rPr lang="en-US" dirty="0" err="1">
                <a:solidFill>
                  <a:schemeClr val="dk1"/>
                </a:solidFill>
              </a:rPr>
              <a:t>wird</a:t>
            </a:r>
            <a:r>
              <a:rPr lang="en-US" dirty="0">
                <a:solidFill>
                  <a:schemeClr val="dk1"/>
                </a:solidFill>
              </a:rPr>
              <a:t> rot!</a:t>
            </a:r>
          </a:p>
        </p:txBody>
      </p:sp>
      <p:sp>
        <p:nvSpPr>
          <p:cNvPr id="36" name="CustomShape 6">
            <a:hlinkClick r:id="" action="ppaction://noaction">
              <a:snd r:embed="rId8" name="T3_W8_5.1.wav"/>
            </a:hlinkClick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347717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2806440" y="2208938"/>
            <a:ext cx="3133225" cy="1590916"/>
          </a:xfrm>
          <a:prstGeom prst="wedgeEllipseCallout">
            <a:avLst>
              <a:gd name="adj1" fmla="val -59844"/>
              <a:gd name="adj2" fmla="val 2357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Opa</a:t>
            </a:r>
            <a:r>
              <a:rPr lang="en-US" dirty="0"/>
              <a:t>! Dein Kopf </a:t>
            </a:r>
            <a:r>
              <a:rPr lang="en-US" dirty="0" err="1"/>
              <a:t>wird</a:t>
            </a:r>
            <a:r>
              <a:rPr lang="en-US" dirty="0"/>
              <a:t> rot! Es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, </a:t>
            </a:r>
            <a:r>
              <a:rPr lang="en-US" dirty="0" err="1"/>
              <a:t>Sonnencreme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benutzen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6785811" y="-3829"/>
            <a:ext cx="35473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später</a:t>
            </a:r>
            <a:r>
              <a:rPr lang="en-GB" sz="2000" dirty="0"/>
              <a:t> – later</a:t>
            </a:r>
          </a:p>
          <a:p>
            <a:pPr algn="ctr"/>
            <a:r>
              <a:rPr lang="en-GB" sz="2000" dirty="0"/>
              <a:t>mir – to me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D9E0AFE5-B048-1B65-997D-B64FAB193B8A}"/>
              </a:ext>
            </a:extLst>
          </p:cNvPr>
          <p:cNvSpPr/>
          <p:nvPr/>
        </p:nvSpPr>
        <p:spPr>
          <a:xfrm>
            <a:off x="5864500" y="1506794"/>
            <a:ext cx="2871787" cy="1590916"/>
          </a:xfrm>
          <a:prstGeom prst="wedgeEllipseCallout">
            <a:avLst>
              <a:gd name="adj1" fmla="val 43015"/>
              <a:gd name="adj2" fmla="val 6219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Du hast </a:t>
            </a:r>
            <a:r>
              <a:rPr lang="en-US" dirty="0" err="1"/>
              <a:t>recht</a:t>
            </a:r>
            <a:r>
              <a:rPr lang="en-US" dirty="0"/>
              <a:t>. </a:t>
            </a:r>
            <a:r>
              <a:rPr lang="en-US" dirty="0" err="1"/>
              <a:t>Gibst</a:t>
            </a:r>
            <a:r>
              <a:rPr lang="en-US" dirty="0"/>
              <a:t> du mir* bitte die </a:t>
            </a:r>
            <a:r>
              <a:rPr lang="en-US" dirty="0" err="1"/>
              <a:t>Sonnencreme</a:t>
            </a:r>
            <a:r>
              <a:rPr lang="en-US" dirty="0"/>
              <a:t>?</a:t>
            </a:r>
            <a:endParaRPr lang="en-US" dirty="0">
              <a:solidFill>
                <a:schemeClr val="dk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8683E8-A11C-3C2A-28A5-5F9161E6286F}"/>
              </a:ext>
            </a:extLst>
          </p:cNvPr>
          <p:cNvGrpSpPr/>
          <p:nvPr/>
        </p:nvGrpSpPr>
        <p:grpSpPr>
          <a:xfrm rot="411085">
            <a:off x="2923071" y="4526637"/>
            <a:ext cx="490666" cy="1296245"/>
            <a:chOff x="2786367" y="1015663"/>
            <a:chExt cx="2183103" cy="5767332"/>
          </a:xfrm>
        </p:grpSpPr>
        <p:pic>
          <p:nvPicPr>
            <p:cNvPr id="24" name="Picture 23" descr="A couple of blue bottles with pink caps&#10;&#10;Description automatically generated">
              <a:extLst>
                <a:ext uri="{FF2B5EF4-FFF2-40B4-BE49-F238E27FC236}">
                  <a16:creationId xmlns:a16="http://schemas.microsoft.com/office/drawing/2014/main" id="{9F2CA2D4-A85D-732B-C97F-A8DEA860B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26" t="15904"/>
            <a:stretch/>
          </p:blipFill>
          <p:spPr>
            <a:xfrm>
              <a:off x="2786367" y="1015663"/>
              <a:ext cx="2183103" cy="576733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69CC15-EBC9-CF6A-0EDD-0C96B5D8462D}"/>
                </a:ext>
              </a:extLst>
            </p:cNvPr>
            <p:cNvSpPr/>
            <p:nvPr/>
          </p:nvSpPr>
          <p:spPr>
            <a:xfrm>
              <a:off x="2994602" y="3960702"/>
              <a:ext cx="1834401" cy="821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SPF 30</a:t>
              </a:r>
              <a:endParaRPr lang="en-GB" sz="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7" name="Picture 26" descr="A drawing of a sun&#10;&#10;Description automatically generated">
              <a:extLst>
                <a:ext uri="{FF2B5EF4-FFF2-40B4-BE49-F238E27FC236}">
                  <a16:creationId xmlns:a16="http://schemas.microsoft.com/office/drawing/2014/main" id="{94DAB378-F9EA-A5FA-63D5-770D19E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653" y="2166391"/>
              <a:ext cx="1241539" cy="1328738"/>
            </a:xfrm>
            <a:prstGeom prst="rect">
              <a:avLst/>
            </a:prstGeom>
          </p:spPr>
        </p:pic>
      </p:grpSp>
      <p:pic>
        <p:nvPicPr>
          <p:cNvPr id="31" name="Picture 30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75AA7114-FE6C-745E-07AD-5FAF93F0BB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29" y="1751478"/>
            <a:ext cx="3705259" cy="4957960"/>
          </a:xfrm>
          <a:prstGeom prst="rect">
            <a:avLst/>
          </a:prstGeom>
        </p:spPr>
      </p:pic>
      <p:pic>
        <p:nvPicPr>
          <p:cNvPr id="8" name="Picture 7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DEEFCF01-4F9F-546C-592D-473B0D7147C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3"/>
          <a:stretch/>
        </p:blipFill>
        <p:spPr>
          <a:xfrm>
            <a:off x="891624" y="2215269"/>
            <a:ext cx="2225383" cy="4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94907" y="2497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8332" y="587739"/>
            <a:ext cx="109165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to use modal verbs like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müssen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(to have to, must) and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(can) with a 2</a:t>
            </a:r>
            <a:r>
              <a:rPr kumimoji="0" lang="en-GB" sz="24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 in infinitive: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266644" y="1432055"/>
            <a:ext cx="582935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müssen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draußen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bleiben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6096000" y="1449242"/>
            <a:ext cx="69446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have to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stay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outside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9"/>
          <a:stretch/>
        </p:blipFill>
        <p:spPr>
          <a:xfrm>
            <a:off x="5562676" y="1443840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" y="67662"/>
            <a:ext cx="7267988" cy="543159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Infinitive clauses with ‘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’</a:t>
            </a:r>
            <a:endParaRPr lang="en-GB" sz="3600" dirty="0"/>
          </a:p>
        </p:txBody>
      </p:sp>
      <p:sp>
        <p:nvSpPr>
          <p:cNvPr id="34" name="CustomShape 4">
            <a:extLst>
              <a:ext uri="{FF2B5EF4-FFF2-40B4-BE49-F238E27FC236}">
                <a16:creationId xmlns:a16="http://schemas.microsoft.com/office/drawing/2014/main" id="{69D85AD0-0013-4771-8946-BA524D31C720}"/>
              </a:ext>
            </a:extLst>
          </p:cNvPr>
          <p:cNvSpPr/>
          <p:nvPr/>
        </p:nvSpPr>
        <p:spPr>
          <a:xfrm>
            <a:off x="266644" y="2163528"/>
            <a:ext cx="69418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können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5" name="CustomShape 9">
            <a:extLst>
              <a:ext uri="{FF2B5EF4-FFF2-40B4-BE49-F238E27FC236}">
                <a16:creationId xmlns:a16="http://schemas.microsoft.com/office/drawing/2014/main" id="{79E85521-4BCD-4424-8F9E-2EAFB363AEB9}"/>
              </a:ext>
            </a:extLst>
          </p:cNvPr>
          <p:cNvSpPr/>
          <p:nvPr/>
        </p:nvSpPr>
        <p:spPr>
          <a:xfrm>
            <a:off x="6096000" y="2163273"/>
            <a:ext cx="7260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We can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play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football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2888F035-7CAB-4432-9315-E90062A92CA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562676" y="2134731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43" name="CustomShape 3">
            <a:extLst>
              <a:ext uri="{FF2B5EF4-FFF2-40B4-BE49-F238E27FC236}">
                <a16:creationId xmlns:a16="http://schemas.microsoft.com/office/drawing/2014/main" id="{792E92A5-70FA-478F-832E-F29F01E0DEB9}"/>
              </a:ext>
            </a:extLst>
          </p:cNvPr>
          <p:cNvSpPr/>
          <p:nvPr/>
        </p:nvSpPr>
        <p:spPr>
          <a:xfrm>
            <a:off x="144785" y="2761400"/>
            <a:ext cx="118643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When you use other verbs and phrases, add ‘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2</a:t>
            </a:r>
            <a:r>
              <a:rPr lang="en-GB" sz="2400" spc="-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infinitive verb: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4">
            <a:extLst>
              <a:ext uri="{FF2B5EF4-FFF2-40B4-BE49-F238E27FC236}">
                <a16:creationId xmlns:a16="http://schemas.microsoft.com/office/drawing/2014/main" id="{77E399FD-A200-41D1-9BC4-58FB7366C94D}"/>
              </a:ext>
            </a:extLst>
          </p:cNvPr>
          <p:cNvSpPr/>
          <p:nvPr/>
        </p:nvSpPr>
        <p:spPr>
          <a:xfrm>
            <a:off x="266644" y="3516479"/>
            <a:ext cx="61482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helfen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 Essen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EA5F0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koche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9">
            <a:extLst>
              <a:ext uri="{FF2B5EF4-FFF2-40B4-BE49-F238E27FC236}">
                <a16:creationId xmlns:a16="http://schemas.microsoft.com/office/drawing/2014/main" id="{DD34A0D4-9173-4A96-8B2D-DF80E5D36966}"/>
              </a:ext>
            </a:extLst>
          </p:cNvPr>
          <p:cNvSpPr/>
          <p:nvPr/>
        </p:nvSpPr>
        <p:spPr>
          <a:xfrm>
            <a:off x="6794025" y="3525098"/>
            <a:ext cx="52150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are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helping grandpa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cook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meal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E377668A-78B5-4859-B8CC-3DE3E56BDA8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71305" y="3547668"/>
            <a:ext cx="425689" cy="488972"/>
          </a:xfrm>
          <a:prstGeom prst="rect">
            <a:avLst/>
          </a:prstGeom>
          <a:ln>
            <a:noFill/>
          </a:ln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14A5A21-BD65-4462-BA9B-7113D3B9A8A1}"/>
              </a:ext>
            </a:extLst>
          </p:cNvPr>
          <p:cNvSpPr/>
          <p:nvPr/>
        </p:nvSpPr>
        <p:spPr>
          <a:xfrm>
            <a:off x="144785" y="6137578"/>
            <a:ext cx="11756477" cy="657798"/>
          </a:xfrm>
          <a:prstGeom prst="wedgeRoundRectCallout">
            <a:avLst>
              <a:gd name="adj1" fmla="val 51959"/>
              <a:gd name="adj2" fmla="val 27094"/>
              <a:gd name="adj3" fmla="val 16667"/>
            </a:avLst>
          </a:prstGeom>
          <a:solidFill>
            <a:srgbClr val="002060"/>
          </a:solidFill>
          <a:ln w="190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B9927F-FFA6-47EF-BA2A-E2893163F948}"/>
              </a:ext>
            </a:extLst>
          </p:cNvPr>
          <p:cNvSpPr txBox="1"/>
          <p:nvPr/>
        </p:nvSpPr>
        <p:spPr>
          <a:xfrm>
            <a:off x="144780" y="6137577"/>
            <a:ext cx="1175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order is different from English! What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would the German sentences sound like in English if you kept the German word order? E.g. ‘We have to outside stay.’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30E4B8-329E-4A82-B520-5715336D38E7}"/>
              </a:ext>
            </a:extLst>
          </p:cNvPr>
          <p:cNvCxnSpPr>
            <a:cxnSpLocks/>
          </p:cNvCxnSpPr>
          <p:nvPr/>
        </p:nvCxnSpPr>
        <p:spPr>
          <a:xfrm flipV="1">
            <a:off x="2809882" y="5683138"/>
            <a:ext cx="0" cy="324152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E235EF2-A45E-4937-9EDC-7F65EC94FB89}"/>
              </a:ext>
            </a:extLst>
          </p:cNvPr>
          <p:cNvCxnSpPr>
            <a:cxnSpLocks/>
          </p:cNvCxnSpPr>
          <p:nvPr/>
        </p:nvCxnSpPr>
        <p:spPr>
          <a:xfrm flipV="1">
            <a:off x="9709390" y="5683138"/>
            <a:ext cx="0" cy="324152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stomShape 4">
            <a:extLst>
              <a:ext uri="{FF2B5EF4-FFF2-40B4-BE49-F238E27FC236}">
                <a16:creationId xmlns:a16="http://schemas.microsoft.com/office/drawing/2014/main" id="{96484A9F-7E05-CC94-01E1-368FBB7B769B}"/>
              </a:ext>
            </a:extLst>
          </p:cNvPr>
          <p:cNvSpPr/>
          <p:nvPr/>
        </p:nvSpPr>
        <p:spPr>
          <a:xfrm>
            <a:off x="266644" y="4355323"/>
            <a:ext cx="61482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Es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wichtig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lang="en-GB" sz="2400" spc="-1">
                <a:solidFill>
                  <a:srgbClr val="002060"/>
                </a:solidFill>
                <a:latin typeface="Century Gothic"/>
              </a:rPr>
              <a:t>nach</a:t>
            </a:r>
            <a:r>
              <a:rPr lang="en-GB" sz="2400" b="1" spc="-1" dirty="0">
                <a:solidFill>
                  <a:srgbClr val="92D050"/>
                </a:solidFill>
                <a:latin typeface="Century Gothic"/>
                <a:ea typeface="Century Gothic"/>
              </a:rPr>
              <a:t> </a:t>
            </a:r>
            <a:r>
              <a:rPr lang="en-GB" sz="2400" spc="-1" err="1">
                <a:solidFill>
                  <a:srgbClr val="002060"/>
                </a:solidFill>
                <a:latin typeface="Century Gothic"/>
                <a:ea typeface="Century Gothic"/>
              </a:rPr>
              <a:t>draußen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400" b="1" spc="-1" err="1">
                <a:solidFill>
                  <a:srgbClr val="EA5F00"/>
                </a:solidFill>
                <a:latin typeface="Century Gothic"/>
                <a:ea typeface="Century Gothic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400" b="1" spc="-1" err="1">
                <a:solidFill>
                  <a:srgbClr val="002060"/>
                </a:solidFill>
                <a:latin typeface="Century Gothic"/>
                <a:ea typeface="Century Gothic"/>
              </a:rPr>
              <a:t>gehen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9" name="CustomShape 9">
            <a:extLst>
              <a:ext uri="{FF2B5EF4-FFF2-40B4-BE49-F238E27FC236}">
                <a16:creationId xmlns:a16="http://schemas.microsoft.com/office/drawing/2014/main" id="{15F564EA-95C1-F16F-5BF7-8C34750135E7}"/>
              </a:ext>
            </a:extLst>
          </p:cNvPr>
          <p:cNvSpPr/>
          <p:nvPr/>
        </p:nvSpPr>
        <p:spPr>
          <a:xfrm>
            <a:off x="6794025" y="4359632"/>
            <a:ext cx="52150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is important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outside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0" name="Google Shape;183;p8">
            <a:extLst>
              <a:ext uri="{FF2B5EF4-FFF2-40B4-BE49-F238E27FC236}">
                <a16:creationId xmlns:a16="http://schemas.microsoft.com/office/drawing/2014/main" id="{8C44607F-FA2F-EBF2-2D5E-53E11886E7F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71305" y="4370917"/>
            <a:ext cx="425689" cy="488972"/>
          </a:xfrm>
          <a:prstGeom prst="rect">
            <a:avLst/>
          </a:prstGeom>
          <a:ln>
            <a:noFill/>
          </a:ln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81C89722-6488-53E7-B591-5CDA37BFBBCD}"/>
              </a:ext>
            </a:extLst>
          </p:cNvPr>
          <p:cNvSpPr/>
          <p:nvPr/>
        </p:nvSpPr>
        <p:spPr>
          <a:xfrm>
            <a:off x="266643" y="5194166"/>
            <a:ext cx="61482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Ich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Lust,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Rad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EA5F0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noProof="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9">
            <a:extLst>
              <a:ext uri="{FF2B5EF4-FFF2-40B4-BE49-F238E27FC236}">
                <a16:creationId xmlns:a16="http://schemas.microsoft.com/office/drawing/2014/main" id="{701991E4-59F0-EC84-BA0B-9871EA16AD57}"/>
              </a:ext>
            </a:extLst>
          </p:cNvPr>
          <p:cNvSpPr/>
          <p:nvPr/>
        </p:nvSpPr>
        <p:spPr>
          <a:xfrm>
            <a:off x="6794024" y="5194166"/>
            <a:ext cx="52150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feel like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riding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bike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3" name="Google Shape;183;p8">
            <a:extLst>
              <a:ext uri="{FF2B5EF4-FFF2-40B4-BE49-F238E27FC236}">
                <a16:creationId xmlns:a16="http://schemas.microsoft.com/office/drawing/2014/main" id="{518DDB5E-3D59-C3E2-08CA-4A86C8C5CC5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71304" y="5194166"/>
            <a:ext cx="425689" cy="4889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8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8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6" grpId="0"/>
      <p:bldP spid="34" grpId="0"/>
      <p:bldP spid="35" grpId="0"/>
      <p:bldP spid="43" grpId="0"/>
      <p:bldP spid="50" grpId="0"/>
      <p:bldP spid="51" grpId="0"/>
      <p:bldP spid="6" grpId="0" animBg="1"/>
      <p:bldP spid="65" grpId="0"/>
      <p:bldP spid="7" grpId="0"/>
      <p:bldP spid="9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2544</Words>
  <Application>Microsoft Office PowerPoint</Application>
  <PresentationFormat>Widescreen</PresentationFormat>
  <Paragraphs>320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Vokabeln</vt:lpstr>
      <vt:lpstr>PowerPoint Presentation</vt:lpstr>
      <vt:lpstr>PowerPoint Presentation</vt:lpstr>
      <vt:lpstr>PowerPoint Presentation</vt:lpstr>
      <vt:lpstr>PowerPoint Presentation</vt:lpstr>
      <vt:lpstr>Infinitive clauses with ‘zu’</vt:lpstr>
      <vt:lpstr>lesen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86</cp:revision>
  <dcterms:created xsi:type="dcterms:W3CDTF">2021-07-02T19:27:01Z</dcterms:created>
  <dcterms:modified xsi:type="dcterms:W3CDTF">2024-03-11T10:44:57Z</dcterms:modified>
</cp:coreProperties>
</file>