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29"/>
  </p:notesMasterIdLst>
  <p:sldIdLst>
    <p:sldId id="275" r:id="rId3"/>
    <p:sldId id="402" r:id="rId4"/>
    <p:sldId id="1034" r:id="rId5"/>
    <p:sldId id="1035" r:id="rId6"/>
    <p:sldId id="1026" r:id="rId7"/>
    <p:sldId id="1027" r:id="rId8"/>
    <p:sldId id="1028" r:id="rId9"/>
    <p:sldId id="1029" r:id="rId10"/>
    <p:sldId id="1030" r:id="rId11"/>
    <p:sldId id="1031" r:id="rId12"/>
    <p:sldId id="1032" r:id="rId13"/>
    <p:sldId id="1033" r:id="rId14"/>
    <p:sldId id="1047" r:id="rId15"/>
    <p:sldId id="1048" r:id="rId16"/>
    <p:sldId id="962" r:id="rId17"/>
    <p:sldId id="1036" r:id="rId18"/>
    <p:sldId id="1037" r:id="rId19"/>
    <p:sldId id="1038" r:id="rId20"/>
    <p:sldId id="1039" r:id="rId21"/>
    <p:sldId id="1040" r:id="rId22"/>
    <p:sldId id="1041" r:id="rId23"/>
    <p:sldId id="1042" r:id="rId24"/>
    <p:sldId id="1043" r:id="rId25"/>
    <p:sldId id="1044" r:id="rId26"/>
    <p:sldId id="1045" r:id="rId27"/>
    <p:sldId id="10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FF0066"/>
    <a:srgbClr val="99FF33"/>
    <a:srgbClr val="FFFF66"/>
    <a:srgbClr val="00CC99"/>
    <a:srgbClr val="DDF0C8"/>
    <a:srgbClr val="CC99FF"/>
    <a:srgbClr val="3399FF"/>
    <a:srgbClr val="FF5050"/>
    <a:srgbClr val="F3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08" autoAdjust="0"/>
    <p:restoredTop sz="53541" autoAdjust="0"/>
  </p:normalViewPr>
  <p:slideViewPr>
    <p:cSldViewPr snapToGrid="0">
      <p:cViewPr varScale="1">
        <p:scale>
          <a:sx n="58" d="100"/>
          <a:sy n="58" d="100"/>
        </p:scale>
        <p:origin x="24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4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(negation)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4 and 1 (top) or 2 (bottom) for each answer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5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(plurals).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1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several of this year’s SSCs;  to learn about Switzerland’s National Day.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Ask pupils to say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Nationalfeiertag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aloud. It contains 3 SSCs from this term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[-er] [-g]. Click on the word to hear it pronounced by a native speaker.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on each of the blue text boxes to hear each word. Pupils listen carefully and transcribe the missing SSC. Click to reveal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further information about how people celebrate.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GB" b="1" dirty="0"/>
              <a:t>Word 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Alphorn [&gt;5000] </a:t>
            </a:r>
            <a:r>
              <a:rPr lang="en-GB" i="0" dirty="0" err="1"/>
              <a:t>Fahne</a:t>
            </a:r>
            <a:r>
              <a:rPr lang="en-GB" i="0" dirty="0"/>
              <a:t> [4206] </a:t>
            </a:r>
            <a:r>
              <a:rPr lang="en-GB" i="0" dirty="0" err="1"/>
              <a:t>Feuerwerk</a:t>
            </a:r>
            <a:r>
              <a:rPr lang="en-GB" i="0" dirty="0"/>
              <a:t> [&gt;5000] </a:t>
            </a:r>
            <a:r>
              <a:rPr lang="en-GB" i="0" dirty="0" err="1"/>
              <a:t>Höhenfeuer</a:t>
            </a:r>
            <a:r>
              <a:rPr lang="en-GB" i="0" dirty="0"/>
              <a:t> [&gt;5000] Lampion [&gt;5000] Parade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Image Attribution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Lampions: Par Roland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Zumbühl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Arlesheim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Commons:Picswiss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https://commons.wikimedia.org/w/index.php?curid=1211596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Höhenfeuer</a:t>
            </a:r>
            <a:r>
              <a:rPr lang="en-GB" sz="1200" b="0" strike="noStrike" spc="-1" dirty="0">
                <a:latin typeface="Arial"/>
              </a:rPr>
              <a:t>: Par Roland </a:t>
            </a:r>
            <a:r>
              <a:rPr lang="en-GB" sz="1200" b="0" strike="noStrike" spc="-1" dirty="0" err="1">
                <a:latin typeface="Arial"/>
              </a:rPr>
              <a:t>Zumbühl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Picswiss</a:t>
            </a:r>
            <a:r>
              <a:rPr lang="en-GB" sz="1200" b="0" strike="noStrike" spc="-1" dirty="0">
                <a:latin typeface="Arial"/>
              </a:rPr>
              <a:t>), </a:t>
            </a:r>
            <a:r>
              <a:rPr lang="en-GB" sz="1200" b="0" strike="noStrike" spc="-1" dirty="0" err="1">
                <a:latin typeface="Arial"/>
              </a:rPr>
              <a:t>Arlesheim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Commons:Picswiss</a:t>
            </a:r>
            <a:r>
              <a:rPr lang="en-GB" sz="1200" b="0" strike="noStrike" spc="-1" dirty="0">
                <a:latin typeface="Arial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https://commons.wikimedia.org/w/index.php?curid=1211587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Fahnen</a:t>
            </a:r>
            <a:r>
              <a:rPr lang="en-GB" sz="1200" b="0" strike="noStrike" spc="-1" dirty="0">
                <a:latin typeface="Arial"/>
              </a:rPr>
              <a:t>: Di Schweizerflaggen_St._Gallen.JPG: </a:t>
            </a:r>
            <a:r>
              <a:rPr lang="en-GB" sz="1200" b="0" strike="noStrike" spc="-1" dirty="0" err="1">
                <a:latin typeface="Arial"/>
              </a:rPr>
              <a:t>de:Benutzer:BenjIIderivative</a:t>
            </a:r>
            <a:r>
              <a:rPr lang="en-GB" sz="1200" b="0" strike="noStrike" spc="-1" dirty="0">
                <a:latin typeface="Arial"/>
              </a:rPr>
              <a:t> work: Ultimate Destiny (talk) - Schweizerflaggen_St._Gallen.JPG, CC BY-SA 3.0, https://commons.wikimedia.org/w/index.php?curid=7443879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Paraden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de-DE" sz="1200" b="0" strike="noStrike" spc="-1" dirty="0">
                <a:latin typeface="Arial"/>
              </a:rPr>
              <a:t>Von Wouter Hagens - Eigenes Werk, CC BY-SA 3.0, https://commons.wikimedia.org/w/index.php?curid=4539682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learn more about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Nationalfeiertag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Switzerland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Pupils read the blue words in the bubbles. Ensure they understand all the vocabulary. Unknown words have an accompanying picture to aid comprehension.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Click on this link to play a video showing celebrations in Switzerland. </a:t>
            </a:r>
            <a:r>
              <a:rPr lang="en-GB" sz="1200" b="0" strike="noStrike" spc="-1" dirty="0">
                <a:latin typeface="Arial"/>
              </a:rPr>
              <a:t>https://www.youtube.com/watch?v=7b_G8O7xyEE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watch the video, and decide which of the words in the bubbles appear in the video and which don’t. 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b="1" dirty="0"/>
              <a:t>Word 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Alphorn [&gt;5000] </a:t>
            </a:r>
            <a:r>
              <a:rPr lang="en-GB" i="0" dirty="0" err="1"/>
              <a:t>Fahne</a:t>
            </a:r>
            <a:r>
              <a:rPr lang="en-GB" i="0" dirty="0"/>
              <a:t> [4206] </a:t>
            </a:r>
            <a:r>
              <a:rPr lang="en-GB" i="0" dirty="0" err="1"/>
              <a:t>Feuerwerk</a:t>
            </a:r>
            <a:r>
              <a:rPr lang="en-GB" i="0" dirty="0"/>
              <a:t> [&gt;5000] </a:t>
            </a:r>
            <a:r>
              <a:rPr lang="en-GB" i="0" dirty="0" err="1"/>
              <a:t>Höhenfeuer</a:t>
            </a:r>
            <a:r>
              <a:rPr lang="en-GB" i="0" dirty="0"/>
              <a:t> [&gt;5000] Lampion [&gt;5000] Parade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Image Attribution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Lampions: Par Roland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Zumbühl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Arlesheim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Commons:Picswiss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https://commons.wikimedia.org/w/index.php?curid=1211596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Höhenfeuer</a:t>
            </a:r>
            <a:r>
              <a:rPr lang="en-GB" sz="1200" b="0" strike="noStrike" spc="-1" dirty="0">
                <a:latin typeface="Arial"/>
              </a:rPr>
              <a:t>: Par Roland </a:t>
            </a:r>
            <a:r>
              <a:rPr lang="en-GB" sz="1200" b="0" strike="noStrike" spc="-1" dirty="0" err="1">
                <a:latin typeface="Arial"/>
              </a:rPr>
              <a:t>Zumbühl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Picswiss</a:t>
            </a:r>
            <a:r>
              <a:rPr lang="en-GB" sz="1200" b="0" strike="noStrike" spc="-1" dirty="0">
                <a:latin typeface="Arial"/>
              </a:rPr>
              <a:t>), </a:t>
            </a:r>
            <a:r>
              <a:rPr lang="en-GB" sz="1200" b="0" strike="noStrike" spc="-1" dirty="0" err="1">
                <a:latin typeface="Arial"/>
              </a:rPr>
              <a:t>Arlesheim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Commons:Picswiss</a:t>
            </a:r>
            <a:r>
              <a:rPr lang="en-GB" sz="1200" b="0" strike="noStrike" spc="-1" dirty="0">
                <a:latin typeface="Arial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https://commons.wikimedia.org/w/index.php?curid=1211587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Fahnen</a:t>
            </a:r>
            <a:r>
              <a:rPr lang="en-GB" sz="1200" b="0" strike="noStrike" spc="-1" dirty="0">
                <a:latin typeface="Arial"/>
              </a:rPr>
              <a:t>: Di Schweizerflaggen_St._Gallen.JPG: </a:t>
            </a:r>
            <a:r>
              <a:rPr lang="en-GB" sz="1200" b="0" strike="noStrike" spc="-1" dirty="0" err="1">
                <a:latin typeface="Arial"/>
              </a:rPr>
              <a:t>de:Benutzer:BenjIIderivative</a:t>
            </a:r>
            <a:r>
              <a:rPr lang="en-GB" sz="1200" b="0" strike="noStrike" spc="-1" dirty="0">
                <a:latin typeface="Arial"/>
              </a:rPr>
              <a:t> work: Ultimate Destiny (talk) - Schweizerflaggen_St._Gallen.JPG, CC BY-SA 3.0, https://commons.wikimedia.org/w/index.php?curid=7443879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Paraden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de-DE" sz="1200" b="0" strike="noStrike" spc="-1" dirty="0">
                <a:latin typeface="Arial"/>
              </a:rPr>
              <a:t>Von Wouter Hagens - Eigenes Werk, CC BY-SA 3.0, https://commons.wikimedia.org/w/index.php?curid=4539682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FFC72-82F7-428E-2FAC-EBEE58F49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E0D1A9A1-ECAF-5DDE-0E20-79A0D2C15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FDD82580-8ABA-D185-8D3F-AD09D9EDE17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Woche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möchte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Hilfe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Donnerstag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BD0E4D95-2905-F2C6-E375-AF0FA68BDAD7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1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19B59-36E4-2DB7-3E09-09C87122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C4F1F36-C81A-3510-B45B-8A69295E5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F37DFFF0-BE57-BE8C-619E-4088710D9FA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Transcript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weiß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der 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Januar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eins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EDBC9047-5E44-E668-AA21-A01765C8BA0F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7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3AC2C-D9EE-63C2-25B1-5424F1FD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D0A4C681-EAFE-E6FC-1B26-5AFCEF48F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B1B772C2-4951-D23C-CBDA-74AE79BD815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Monat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Schüler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Sonntag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63B25BF3-6BE7-4C92-A795-5E9B07B844E3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096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402A1-8374-0484-E5E8-ABA745176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6AEE5C28-561B-71E7-49DC-389C6E148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0022340B-ADE3-00AC-2782-21A1BA58D82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38782EC9-2FDC-FCDD-DFBA-F9570B32A850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51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Woche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möchte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Hilfe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Donnerstag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81502-11B5-2540-E714-FD2155801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1B58EC88-6991-AD17-6585-0FFDAF777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C7455A61-5B57-7697-C71B-D01EB2D78C7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5FD10D68-84E2-4F79-4852-D586E8BAF0CC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91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AAB2-2021-058A-2FBB-31043DFA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C3B6B959-DF3A-B821-6E6C-5B84285B2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E7C9730-93C2-1101-B6B9-EC6CF461AD2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BBC42A6F-D381-DBE3-1C6A-26CC9AFA23AB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44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C640-94DA-2C49-654B-9FAE9052F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8EF974E2-6FB0-4380-10E7-54BA811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C67845A7-38E0-0DB7-E952-AFCA6C1DC44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E5C51B7D-498F-DDB0-B45F-6E78C1CE12C5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08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9C8E-B6BC-CECC-4019-25BE247A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E0F60C67-D078-E1B2-F925-E99980771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64593255-4B28-19AE-589D-E0E8F583FD4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11FF369E-E56E-06C8-B403-08F351E45FD5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594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C0BFB-8675-69BD-EB8F-A477CBE0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BD6486AB-DFBF-1D77-7941-3F9B5B208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F2BA3DD-825A-D5B2-1620-4507DB7C3B6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7D464524-7FA9-BCD9-EEF0-CBC0273C09DF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44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944A0-22F6-7B44-69C3-C51A6777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44383CFE-82D7-4800-191E-5D9F24842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71194FA8-7984-4048-F7A3-B38511E0BE5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A2D16645-0879-58EF-6CDC-847F921659BB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67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E85D-928E-E6B6-317C-5E37DF33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129BA62-0CD4-64F2-415C-4EEFFC0E2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F048A26A-9569-A210-3326-2045D2F15A3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778FA96C-AED6-DBA8-211B-1CB1316BFFF4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5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90CEB-D166-5F2D-FF3D-913EBCFA5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E310096D-F1E6-B52A-8303-48A65EA8C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E715934F-9DF3-E0A2-B0C7-0BD544CA8E0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Transcript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weiß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der 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Januar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eins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096072A0-42AF-D051-4475-C2C106CBF9F9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6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DC8A-BF07-AE43-5CF0-ABA328D4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676240C-7E44-DB53-D691-F024B94A8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4A0DC4FC-F830-2B5D-25C4-A3A733A0521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sz="1800" dirty="0"/>
            </a:b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Monat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Schüler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Sonntag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CC08C7F2-DEC4-B614-B6E8-2B5FE6E48C68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2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individual English word meanings (or they could fill in if they have printed assessment sheets).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can either write 1C, etc.. or if they have the assessment on a print out they can put a X in the correct box.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8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German translations (or they could fill in if they have printed assessment sheets).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3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(verb endings for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with familiar verbs).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4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(subject-verb agreement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möcht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6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4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824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0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754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71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418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428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61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88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43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08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3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6631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20.wav"/><Relationship Id="rId18" Type="http://schemas.openxmlformats.org/officeDocument/2006/relationships/image" Target="../media/image19.jp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12" Type="http://schemas.openxmlformats.org/officeDocument/2006/relationships/audio" Target="../media/audio19.wav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jpe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image" Target="../media/image16.jpeg"/><Relationship Id="rId10" Type="http://schemas.openxmlformats.org/officeDocument/2006/relationships/audio" Target="../media/audio17.wav"/><Relationship Id="rId19" Type="http://schemas.openxmlformats.org/officeDocument/2006/relationships/image" Target="../media/image20.jpg"/><Relationship Id="rId4" Type="http://schemas.openxmlformats.org/officeDocument/2006/relationships/audio" Target="../media/audio14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17.wav"/><Relationship Id="rId18" Type="http://schemas.openxmlformats.org/officeDocument/2006/relationships/audio" Target="../media/audio27.wav"/><Relationship Id="rId26" Type="http://schemas.openxmlformats.org/officeDocument/2006/relationships/image" Target="../media/image22.png"/><Relationship Id="rId3" Type="http://schemas.openxmlformats.org/officeDocument/2006/relationships/audio" Target="../media/audio14.wav"/><Relationship Id="rId21" Type="http://schemas.openxmlformats.org/officeDocument/2006/relationships/image" Target="../media/image17.jpeg"/><Relationship Id="rId7" Type="http://schemas.openxmlformats.org/officeDocument/2006/relationships/image" Target="../media/image15.svg"/><Relationship Id="rId12" Type="http://schemas.openxmlformats.org/officeDocument/2006/relationships/audio" Target="../media/audio19.wav"/><Relationship Id="rId17" Type="http://schemas.openxmlformats.org/officeDocument/2006/relationships/audio" Target="../media/audio26.wav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5.wav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24.wav"/><Relationship Id="rId24" Type="http://schemas.openxmlformats.org/officeDocument/2006/relationships/image" Target="../media/image20.jpg"/><Relationship Id="rId5" Type="http://schemas.openxmlformats.org/officeDocument/2006/relationships/audio" Target="../media/audio22.wav"/><Relationship Id="rId15" Type="http://schemas.openxmlformats.org/officeDocument/2006/relationships/audio" Target="../media/audio21.wav"/><Relationship Id="rId23" Type="http://schemas.openxmlformats.org/officeDocument/2006/relationships/image" Target="../media/image19.jpg"/><Relationship Id="rId10" Type="http://schemas.openxmlformats.org/officeDocument/2006/relationships/audio" Target="../media/audio20.wav"/><Relationship Id="rId19" Type="http://schemas.openxmlformats.org/officeDocument/2006/relationships/audio" Target="../media/audio28.wav"/><Relationship Id="rId4" Type="http://schemas.openxmlformats.org/officeDocument/2006/relationships/image" Target="../media/image4.png"/><Relationship Id="rId9" Type="http://schemas.openxmlformats.org/officeDocument/2006/relationships/audio" Target="../media/audio16.wav"/><Relationship Id="rId14" Type="http://schemas.openxmlformats.org/officeDocument/2006/relationships/audio" Target="../media/audio18.wav"/><Relationship Id="rId22" Type="http://schemas.openxmlformats.org/officeDocument/2006/relationships/image" Target="../media/image18.jpg"/><Relationship Id="rId27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audio" Target="../media/audio8.wav"/><Relationship Id="rId5" Type="http://schemas.openxmlformats.org/officeDocument/2006/relationships/audio" Target="../media/audio31.wav"/><Relationship Id="rId10" Type="http://schemas.openxmlformats.org/officeDocument/2006/relationships/audio" Target="../media/audio7.wav"/><Relationship Id="rId4" Type="http://schemas.openxmlformats.org/officeDocument/2006/relationships/audio" Target="../media/audio30.wav"/><Relationship Id="rId9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59177" y="578078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&amp; </a:t>
            </a:r>
            <a:b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Grammar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quiz 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</a:t>
            </a:r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3 Week 10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D0F4A8EE-18E4-A358-E756-D9051CD9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" y="1865849"/>
            <a:ext cx="4234636" cy="3525166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95CE0535-E936-5803-F3CD-910CCCA109A2}"/>
              </a:ext>
            </a:extLst>
          </p:cNvPr>
          <p:cNvSpPr/>
          <p:nvPr/>
        </p:nvSpPr>
        <p:spPr>
          <a:xfrm rot="20928694">
            <a:off x="1965690" y="2354181"/>
            <a:ext cx="2241877" cy="540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wiederhole!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(4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34492E-67CF-C262-D2F7-A5986D107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30882"/>
              </p:ext>
            </p:extLst>
          </p:nvPr>
        </p:nvGraphicFramePr>
        <p:xfrm>
          <a:off x="1366423" y="2016055"/>
          <a:ext cx="9268654" cy="431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8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696774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741198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ist nicht meine Partnerin.</a:t>
                      </a:r>
                      <a:endParaRPr lang="en-GB" sz="20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is my partner.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is not my partner.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11044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benutze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das Papier.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use the paper.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 not use the paper.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schreibst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nicht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write.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don’t write.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habe keinen Grund.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have a reason.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don’t have a reason.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000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84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correct determiner in the blanks to complete the German translations. (8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C11EE3-08EF-F47B-577D-3D794F3CE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50136"/>
              </p:ext>
            </p:extLst>
          </p:nvPr>
        </p:nvGraphicFramePr>
        <p:xfrm>
          <a:off x="1294228" y="1518120"/>
          <a:ext cx="9073661" cy="4798277"/>
        </p:xfrm>
        <a:graphic>
          <a:graphicData uri="http://schemas.openxmlformats.org/drawingml/2006/table">
            <a:tbl>
              <a:tblPr firstRow="1" firstCol="1" bandRow="1"/>
              <a:tblGrid>
                <a:gridCol w="540042">
                  <a:extLst>
                    <a:ext uri="{9D8B030D-6E8A-4147-A177-3AD203B41FA5}">
                      <a16:colId xmlns:a16="http://schemas.microsoft.com/office/drawing/2014/main" val="3234461592"/>
                    </a:ext>
                  </a:extLst>
                </a:gridCol>
                <a:gridCol w="4360481">
                  <a:extLst>
                    <a:ext uri="{9D8B030D-6E8A-4147-A177-3AD203B41FA5}">
                      <a16:colId xmlns:a16="http://schemas.microsoft.com/office/drawing/2014/main" val="4004548191"/>
                    </a:ext>
                  </a:extLst>
                </a:gridCol>
                <a:gridCol w="4173138">
                  <a:extLst>
                    <a:ext uri="{9D8B030D-6E8A-4147-A177-3AD203B41FA5}">
                      <a16:colId xmlns:a16="http://schemas.microsoft.com/office/drawing/2014/main" val="2290076909"/>
                    </a:ext>
                  </a:extLst>
                </a:gridCol>
              </a:tblGrid>
              <a:tr h="582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Familie (f)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family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278057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Opa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(m)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granddad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839972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Brief. (m)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is </a:t>
                      </a: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letter.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124851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Hier ist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Fahrrad. (nt)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Here is </a:t>
                      </a: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my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bicycle.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846151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Du bekommst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Baum. (m)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receive </a:t>
                      </a: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tree.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849838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Oma hat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Gitarre. (f)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Grandma has </a:t>
                      </a: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guitar.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491980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Ball. (m)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is </a:t>
                      </a:r>
                      <a:r>
                        <a:rPr lang="en-GB" sz="18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ball.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105969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 ist </a:t>
                      </a: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Uhr. (f)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There is </a:t>
                      </a:r>
                      <a:r>
                        <a:rPr lang="en-GB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his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watch.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23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14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2795E-130F-62C5-35A8-20A141F46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55" y="2412601"/>
            <a:ext cx="10584986" cy="23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0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3_W10_1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36215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3_W10_1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49746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man am 1.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August?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80B4BC-2268-AE01-514F-D5C9064745DB}"/>
              </a:ext>
            </a:extLst>
          </p:cNvPr>
          <p:cNvSpPr txBox="1">
            <a:spLocks/>
          </p:cNvSpPr>
          <p:nvPr/>
        </p:nvSpPr>
        <p:spPr>
          <a:xfrm>
            <a:off x="9843095" y="1275641"/>
            <a:ext cx="837692" cy="388894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4E97EFC-4EAE-BE78-FB47-92DD2A9F0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09" y="284096"/>
            <a:ext cx="1233221" cy="90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7D5E2-78B7-AC49-37EF-B5C8E0C7065E}"/>
              </a:ext>
            </a:extLst>
          </p:cNvPr>
          <p:cNvSpPr txBox="1"/>
          <p:nvPr/>
        </p:nvSpPr>
        <p:spPr>
          <a:xfrm>
            <a:off x="0" y="1231156"/>
            <a:ext cx="872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The 1</a:t>
            </a:r>
            <a:r>
              <a:rPr lang="en-GB" sz="2400" baseline="30000" dirty="0">
                <a:latin typeface="Century Gothic" panose="020B0502020202020204" pitchFamily="34" charset="0"/>
              </a:rPr>
              <a:t>st</a:t>
            </a:r>
            <a:r>
              <a:rPr lang="en-GB" sz="2400" dirty="0">
                <a:latin typeface="Century Gothic" panose="020B0502020202020204" pitchFamily="34" charset="0"/>
              </a:rPr>
              <a:t> of August is Switzerland’s National Day.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How do people celebrate?</a:t>
            </a:r>
          </a:p>
        </p:txBody>
      </p:sp>
      <p:sp>
        <p:nvSpPr>
          <p:cNvPr id="6" name="Rectangle: Rounded Corners 5">
            <a:hlinkClick r:id="" action="ppaction://noaction">
              <a:snd r:embed="rId9" name="T3_W10_1.5.wav"/>
            </a:hlinkClick>
            <a:extLst>
              <a:ext uri="{FF2B5EF4-FFF2-40B4-BE49-F238E27FC236}">
                <a16:creationId xmlns:a16="http://schemas.microsoft.com/office/drawing/2014/main" id="{D08BE467-FB3A-30C6-97A9-B54DE5709957}"/>
              </a:ext>
            </a:extLst>
          </p:cNvPr>
          <p:cNvSpPr/>
          <p:nvPr/>
        </p:nvSpPr>
        <p:spPr>
          <a:xfrm>
            <a:off x="8156560" y="2208639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Höhenfeuer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D93EA9-16B9-11D2-1935-3CAC0F7B73F7}"/>
              </a:ext>
            </a:extLst>
          </p:cNvPr>
          <p:cNvSpPr txBox="1"/>
          <p:nvPr/>
        </p:nvSpPr>
        <p:spPr>
          <a:xfrm>
            <a:off x="8053801" y="2853674"/>
            <a:ext cx="2099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People light tall bonfires on mountains and hilltops.</a:t>
            </a:r>
          </a:p>
        </p:txBody>
      </p:sp>
      <p:sp>
        <p:nvSpPr>
          <p:cNvPr id="15" name="Rectangle: Rounded Corners 14">
            <a:hlinkClick r:id="" action="ppaction://noaction">
              <a:snd r:embed="rId10" name="T3_W10_1.4.wav"/>
            </a:hlinkClick>
            <a:extLst>
              <a:ext uri="{FF2B5EF4-FFF2-40B4-BE49-F238E27FC236}">
                <a16:creationId xmlns:a16="http://schemas.microsoft.com/office/drawing/2014/main" id="{23A80029-2005-147A-7426-D8B52270CE41}"/>
              </a:ext>
            </a:extLst>
          </p:cNvPr>
          <p:cNvSpPr/>
          <p:nvPr/>
        </p:nvSpPr>
        <p:spPr>
          <a:xfrm>
            <a:off x="4114036" y="2208639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Feuerwerke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5BC24-E7CC-7FBB-A7AC-CDB578180ABC}"/>
              </a:ext>
            </a:extLst>
          </p:cNvPr>
          <p:cNvSpPr txBox="1"/>
          <p:nvPr/>
        </p:nvSpPr>
        <p:spPr>
          <a:xfrm>
            <a:off x="4011059" y="2883786"/>
            <a:ext cx="208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People watch firework displays.</a:t>
            </a:r>
          </a:p>
        </p:txBody>
      </p:sp>
      <p:sp>
        <p:nvSpPr>
          <p:cNvPr id="17" name="Rectangle: Rounded Corners 16">
            <a:hlinkClick r:id="" action="ppaction://noaction">
              <a:snd r:embed="rId11" name="T3_W10_1.6.wav"/>
            </a:hlinkClick>
            <a:extLst>
              <a:ext uri="{FF2B5EF4-FFF2-40B4-BE49-F238E27FC236}">
                <a16:creationId xmlns:a16="http://schemas.microsoft.com/office/drawing/2014/main" id="{0C730575-A37B-F42D-3F10-79ACE81FAA8F}"/>
              </a:ext>
            </a:extLst>
          </p:cNvPr>
          <p:cNvSpPr/>
          <p:nvPr/>
        </p:nvSpPr>
        <p:spPr>
          <a:xfrm>
            <a:off x="71513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Alphörner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E271F-B293-A06E-853A-675AD416EDEA}"/>
              </a:ext>
            </a:extLst>
          </p:cNvPr>
          <p:cNvSpPr txBox="1"/>
          <p:nvPr/>
        </p:nvSpPr>
        <p:spPr>
          <a:xfrm>
            <a:off x="0" y="5162174"/>
            <a:ext cx="195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Musicians play alphorns.</a:t>
            </a:r>
          </a:p>
        </p:txBody>
      </p:sp>
      <p:sp>
        <p:nvSpPr>
          <p:cNvPr id="19" name="Rectangle: Rounded Corners 18">
            <a:hlinkClick r:id="" action="ppaction://noaction">
              <a:snd r:embed="rId12" name="T3_W10_1.8.wav"/>
            </a:hlinkClick>
            <a:extLst>
              <a:ext uri="{FF2B5EF4-FFF2-40B4-BE49-F238E27FC236}">
                <a16:creationId xmlns:a16="http://schemas.microsoft.com/office/drawing/2014/main" id="{99D948BA-B99E-17C3-8522-796885D45B6F}"/>
              </a:ext>
            </a:extLst>
          </p:cNvPr>
          <p:cNvSpPr/>
          <p:nvPr/>
        </p:nvSpPr>
        <p:spPr>
          <a:xfrm>
            <a:off x="8156560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Fahnen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C3B7EC-C15E-766F-1606-2628C4913E44}"/>
              </a:ext>
            </a:extLst>
          </p:cNvPr>
          <p:cNvSpPr txBox="1"/>
          <p:nvPr/>
        </p:nvSpPr>
        <p:spPr>
          <a:xfrm>
            <a:off x="8070780" y="5162174"/>
            <a:ext cx="208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The Swiss flag is proudly displayed.</a:t>
            </a:r>
          </a:p>
        </p:txBody>
      </p:sp>
      <p:sp>
        <p:nvSpPr>
          <p:cNvPr id="22" name="Rectangle: Rounded Corners 21">
            <a:hlinkClick r:id="" action="ppaction://noaction">
              <a:snd r:embed="rId13" name="T3_W10_1.3.wav"/>
            </a:hlinkClick>
            <a:extLst>
              <a:ext uri="{FF2B5EF4-FFF2-40B4-BE49-F238E27FC236}">
                <a16:creationId xmlns:a16="http://schemas.microsoft.com/office/drawing/2014/main" id="{EF28F0AE-D174-35E1-8288-0D9FBC4F12C0}"/>
              </a:ext>
            </a:extLst>
          </p:cNvPr>
          <p:cNvSpPr/>
          <p:nvPr/>
        </p:nvSpPr>
        <p:spPr>
          <a:xfrm>
            <a:off x="71513" y="2208639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Lampions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05B317-689A-5C7E-D32D-C741E9EDA1D9}"/>
              </a:ext>
            </a:extLst>
          </p:cNvPr>
          <p:cNvSpPr txBox="1"/>
          <p:nvPr/>
        </p:nvSpPr>
        <p:spPr>
          <a:xfrm>
            <a:off x="71513" y="2862974"/>
            <a:ext cx="224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Children carry Chinese lanterns.</a:t>
            </a:r>
          </a:p>
        </p:txBody>
      </p:sp>
      <p:sp>
        <p:nvSpPr>
          <p:cNvPr id="24" name="Rectangle: Rounded Corners 23">
            <a:hlinkClick r:id="" action="ppaction://noaction">
              <a:snd r:embed="rId14" name="T3_W10_1.7.wav"/>
            </a:hlinkClick>
            <a:extLst>
              <a:ext uri="{FF2B5EF4-FFF2-40B4-BE49-F238E27FC236}">
                <a16:creationId xmlns:a16="http://schemas.microsoft.com/office/drawing/2014/main" id="{B61583A9-D53E-AFA5-41DD-7D1421449583}"/>
              </a:ext>
            </a:extLst>
          </p:cNvPr>
          <p:cNvSpPr/>
          <p:nvPr/>
        </p:nvSpPr>
        <p:spPr>
          <a:xfrm>
            <a:off x="4114035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Paraden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DC654-7F31-7FDC-6AC6-40D9A7B85686}"/>
              </a:ext>
            </a:extLst>
          </p:cNvPr>
          <p:cNvSpPr txBox="1"/>
          <p:nvPr/>
        </p:nvSpPr>
        <p:spPr>
          <a:xfrm>
            <a:off x="4080612" y="5054452"/>
            <a:ext cx="19928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There are parades, and people wear traditional clothes.</a:t>
            </a:r>
          </a:p>
        </p:txBody>
      </p:sp>
      <p:pic>
        <p:nvPicPr>
          <p:cNvPr id="1026" name="Picture 2" descr="Free Alphorn Musical Instrument photo and picture">
            <a:extLst>
              <a:ext uri="{FF2B5EF4-FFF2-40B4-BE49-F238E27FC236}">
                <a16:creationId xmlns:a16="http://schemas.microsoft.com/office/drawing/2014/main" id="{EAADFD42-671D-68BF-108F-1F7C3F76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27" y="5162174"/>
            <a:ext cx="1901689" cy="106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ireworks Show photo and picture">
            <a:extLst>
              <a:ext uri="{FF2B5EF4-FFF2-40B4-BE49-F238E27FC236}">
                <a16:creationId xmlns:a16="http://schemas.microsoft.com/office/drawing/2014/main" id="{85DA5037-F0F9-E050-A562-48839C17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81" y="2740453"/>
            <a:ext cx="1843027" cy="138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Two red and white lanterns&#10;&#10;Description automatically generated">
            <a:extLst>
              <a:ext uri="{FF2B5EF4-FFF2-40B4-BE49-F238E27FC236}">
                <a16:creationId xmlns:a16="http://schemas.microsoft.com/office/drawing/2014/main" id="{952F1F7C-55AB-4274-12CC-2F8A7B92A0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2" y="2822847"/>
            <a:ext cx="1820277" cy="1212305"/>
          </a:xfrm>
          <a:prstGeom prst="rect">
            <a:avLst/>
          </a:prstGeom>
        </p:spPr>
      </p:pic>
      <p:pic>
        <p:nvPicPr>
          <p:cNvPr id="29" name="Picture 28" descr="A large bonfire at night&#10;&#10;Description automatically generated">
            <a:extLst>
              <a:ext uri="{FF2B5EF4-FFF2-40B4-BE49-F238E27FC236}">
                <a16:creationId xmlns:a16="http://schemas.microsoft.com/office/drawing/2014/main" id="{BAC86537-0C3A-B13D-D6C5-DF5CAA3075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22" y="2207414"/>
            <a:ext cx="1307401" cy="1961102"/>
          </a:xfrm>
          <a:prstGeom prst="rect">
            <a:avLst/>
          </a:prstGeom>
        </p:spPr>
      </p:pic>
      <p:pic>
        <p:nvPicPr>
          <p:cNvPr id="31" name="Picture 30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2328A75C-3B86-F34E-2AAD-6DECC3A51D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673" y="4722298"/>
            <a:ext cx="1617909" cy="1961102"/>
          </a:xfrm>
          <a:prstGeom prst="rect">
            <a:avLst/>
          </a:prstGeom>
        </p:spPr>
      </p:pic>
      <p:pic>
        <p:nvPicPr>
          <p:cNvPr id="33" name="Picture 32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3CE96C12-9B0D-4152-FDF8-1936CB1A987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5951693" y="5210310"/>
            <a:ext cx="1974110" cy="11042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4BFE21-86FC-00B5-DC86-0DFF5F45F8C5}"/>
              </a:ext>
            </a:extLst>
          </p:cNvPr>
          <p:cNvSpPr/>
          <p:nvPr/>
        </p:nvSpPr>
        <p:spPr>
          <a:xfrm>
            <a:off x="5073265" y="2322576"/>
            <a:ext cx="261832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5EEF3F-C816-BB4E-EE49-E2FD48E2CF3F}"/>
              </a:ext>
            </a:extLst>
          </p:cNvPr>
          <p:cNvSpPr/>
          <p:nvPr/>
        </p:nvSpPr>
        <p:spPr>
          <a:xfrm>
            <a:off x="1632536" y="2301201"/>
            <a:ext cx="261832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1001D3D-E9E1-6835-D2B5-6D992DF50199}"/>
              </a:ext>
            </a:extLst>
          </p:cNvPr>
          <p:cNvSpPr/>
          <p:nvPr/>
        </p:nvSpPr>
        <p:spPr>
          <a:xfrm>
            <a:off x="8454745" y="2322576"/>
            <a:ext cx="241923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35E76D-E614-BF37-3ADE-3100121CACCE}"/>
              </a:ext>
            </a:extLst>
          </p:cNvPr>
          <p:cNvSpPr/>
          <p:nvPr/>
        </p:nvSpPr>
        <p:spPr>
          <a:xfrm>
            <a:off x="1490687" y="4588150"/>
            <a:ext cx="463640" cy="34966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 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F0C9BC-D073-2FE3-6F6F-F0C4F316B79B}"/>
              </a:ext>
            </a:extLst>
          </p:cNvPr>
          <p:cNvSpPr/>
          <p:nvPr/>
        </p:nvSpPr>
        <p:spPr>
          <a:xfrm>
            <a:off x="4850205" y="4579524"/>
            <a:ext cx="129658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B1CE3F5-198B-09D5-F669-0B97958A29F6}"/>
              </a:ext>
            </a:extLst>
          </p:cNvPr>
          <p:cNvSpPr/>
          <p:nvPr/>
        </p:nvSpPr>
        <p:spPr>
          <a:xfrm>
            <a:off x="8755874" y="4591254"/>
            <a:ext cx="203931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/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/>
      <p:bldP spid="23" grpId="0"/>
      <p:bldP spid="25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0_1.1.wav"/>
            </a:hlinkClick>
          </p:cNvPr>
          <p:cNvSpPr/>
          <p:nvPr/>
        </p:nvSpPr>
        <p:spPr>
          <a:xfrm>
            <a:off x="101160" y="-32040"/>
            <a:ext cx="320261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142" y="899844"/>
            <a:ext cx="946990" cy="374973"/>
          </a:xfrm>
          <a:solidFill>
            <a:srgbClr val="2E94AF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58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5" name="T3_W10_2.1.wav"/>
            </a:hlinkClick>
            <a:extLst>
              <a:ext uri="{FF2B5EF4-FFF2-40B4-BE49-F238E27FC236}">
                <a16:creationId xmlns:a16="http://schemas.microsoft.com/office/drawing/2014/main" id="{D61BF50F-5CB7-4021-9F5B-9A2BB38F70D9}"/>
              </a:ext>
            </a:extLst>
          </p:cNvPr>
          <p:cNvSpPr/>
          <p:nvPr/>
        </p:nvSpPr>
        <p:spPr>
          <a:xfrm>
            <a:off x="914067" y="540014"/>
            <a:ext cx="471898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richtig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falsch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9673C7A2-D812-470F-9A9F-67800F494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4" name="Cloud 3">
            <a:hlinkClick r:id="" action="ppaction://noaction">
              <a:snd r:embed="rId8" name="T3_W10_2.3.wav"/>
            </a:hlinkClick>
            <a:extLst>
              <a:ext uri="{FF2B5EF4-FFF2-40B4-BE49-F238E27FC236}">
                <a16:creationId xmlns:a16="http://schemas.microsoft.com/office/drawing/2014/main" id="{6EDA97FC-FD9E-AB56-FFF2-9D71247930EE}"/>
              </a:ext>
            </a:extLst>
          </p:cNvPr>
          <p:cNvSpPr/>
          <p:nvPr/>
        </p:nvSpPr>
        <p:spPr>
          <a:xfrm>
            <a:off x="3791308" y="1738942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loud 4">
            <a:hlinkClick r:id="" action="ppaction://noaction">
              <a:snd r:embed="rId9" name="T3_W10_1.5.wav"/>
            </a:hlinkClick>
            <a:extLst>
              <a:ext uri="{FF2B5EF4-FFF2-40B4-BE49-F238E27FC236}">
                <a16:creationId xmlns:a16="http://schemas.microsoft.com/office/drawing/2014/main" id="{8E62EA6B-B54E-093C-71F4-1AEAEDBD30B2}"/>
              </a:ext>
            </a:extLst>
          </p:cNvPr>
          <p:cNvSpPr/>
          <p:nvPr/>
        </p:nvSpPr>
        <p:spPr>
          <a:xfrm>
            <a:off x="5641001" y="2823703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Höhenfeuer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loud 5">
            <a:hlinkClick r:id="" action="ppaction://noaction">
              <a:snd r:embed="rId10" name="T3_W10_1.3.wav"/>
            </a:hlinkClick>
            <a:extLst>
              <a:ext uri="{FF2B5EF4-FFF2-40B4-BE49-F238E27FC236}">
                <a16:creationId xmlns:a16="http://schemas.microsoft.com/office/drawing/2014/main" id="{A478BDE5-A224-CB86-1104-49D330A442AF}"/>
              </a:ext>
            </a:extLst>
          </p:cNvPr>
          <p:cNvSpPr/>
          <p:nvPr/>
        </p:nvSpPr>
        <p:spPr>
          <a:xfrm>
            <a:off x="2942708" y="3881122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Lampions </a:t>
            </a:r>
          </a:p>
        </p:txBody>
      </p:sp>
      <p:sp>
        <p:nvSpPr>
          <p:cNvPr id="7" name="Cloud 6">
            <a:hlinkClick r:id="" action="ppaction://noaction">
              <a:snd r:embed="rId11" name="T3_W10_2.5.wav"/>
            </a:hlinkClick>
            <a:extLst>
              <a:ext uri="{FF2B5EF4-FFF2-40B4-BE49-F238E27FC236}">
                <a16:creationId xmlns:a16="http://schemas.microsoft.com/office/drawing/2014/main" id="{3B6C3240-FA11-1A6C-E34F-1D22A4808C8A}"/>
              </a:ext>
            </a:extLst>
          </p:cNvPr>
          <p:cNvSpPr/>
          <p:nvPr/>
        </p:nvSpPr>
        <p:spPr>
          <a:xfrm>
            <a:off x="6781800" y="4286683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Gitarre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loud 9">
            <a:hlinkClick r:id="" action="ppaction://noaction">
              <a:snd r:embed="rId12" name="T3_W10_1.8.wav"/>
            </a:hlinkClick>
            <a:extLst>
              <a:ext uri="{FF2B5EF4-FFF2-40B4-BE49-F238E27FC236}">
                <a16:creationId xmlns:a16="http://schemas.microsoft.com/office/drawing/2014/main" id="{94B9D1DA-B642-E80F-9EE1-1742FEBDE78B}"/>
              </a:ext>
            </a:extLst>
          </p:cNvPr>
          <p:cNvSpPr/>
          <p:nvPr/>
        </p:nvSpPr>
        <p:spPr>
          <a:xfrm>
            <a:off x="8581167" y="1667977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loud 10">
            <a:hlinkClick r:id="" action="ppaction://noaction">
              <a:snd r:embed="rId13" name="T3_W10_1.4.wav"/>
            </a:hlinkClick>
            <a:extLst>
              <a:ext uri="{FF2B5EF4-FFF2-40B4-BE49-F238E27FC236}">
                <a16:creationId xmlns:a16="http://schemas.microsoft.com/office/drawing/2014/main" id="{C059C0B0-7D54-2CC1-1AC3-35D2C0468722}"/>
              </a:ext>
            </a:extLst>
          </p:cNvPr>
          <p:cNvSpPr/>
          <p:nvPr/>
        </p:nvSpPr>
        <p:spPr>
          <a:xfrm>
            <a:off x="362981" y="2991928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Feuerwerke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loud 11">
            <a:hlinkClick r:id="" action="ppaction://noaction">
              <a:snd r:embed="rId14" name="T3_W10_1.6.wav"/>
            </a:hlinkClick>
            <a:extLst>
              <a:ext uri="{FF2B5EF4-FFF2-40B4-BE49-F238E27FC236}">
                <a16:creationId xmlns:a16="http://schemas.microsoft.com/office/drawing/2014/main" id="{168405D6-C55B-8DC6-26A3-9BCA8994F8EF}"/>
              </a:ext>
            </a:extLst>
          </p:cNvPr>
          <p:cNvSpPr/>
          <p:nvPr/>
        </p:nvSpPr>
        <p:spPr>
          <a:xfrm>
            <a:off x="446369" y="5201337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Alphörner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9" name="Cloud 18">
            <a:hlinkClick r:id="" action="ppaction://noaction">
              <a:snd r:embed="rId15" name="T3_W10_1.7.wav"/>
            </a:hlinkClick>
            <a:extLst>
              <a:ext uri="{FF2B5EF4-FFF2-40B4-BE49-F238E27FC236}">
                <a16:creationId xmlns:a16="http://schemas.microsoft.com/office/drawing/2014/main" id="{C93286E0-AA41-FC4E-4C9F-464FF4BF8A17}"/>
              </a:ext>
            </a:extLst>
          </p:cNvPr>
          <p:cNvSpPr/>
          <p:nvPr/>
        </p:nvSpPr>
        <p:spPr>
          <a:xfrm>
            <a:off x="6731474" y="488711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Paraden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2" name="Cloud 21">
            <a:hlinkClick r:id="" action="ppaction://noaction">
              <a:snd r:embed="rId16" name="T3_W10_2.7.wav"/>
            </a:hlinkClick>
            <a:extLst>
              <a:ext uri="{FF2B5EF4-FFF2-40B4-BE49-F238E27FC236}">
                <a16:creationId xmlns:a16="http://schemas.microsoft.com/office/drawing/2014/main" id="{80824C69-FC6E-1791-1CAF-839978B3C032}"/>
              </a:ext>
            </a:extLst>
          </p:cNvPr>
          <p:cNvSpPr/>
          <p:nvPr/>
        </p:nvSpPr>
        <p:spPr>
          <a:xfrm>
            <a:off x="8959297" y="5313871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loud 22">
            <a:hlinkClick r:id="" action="ppaction://noaction">
              <a:snd r:embed="rId17" name="T3_W10_2.4.wav"/>
            </a:hlinkClick>
            <a:extLst>
              <a:ext uri="{FF2B5EF4-FFF2-40B4-BE49-F238E27FC236}">
                <a16:creationId xmlns:a16="http://schemas.microsoft.com/office/drawing/2014/main" id="{FB4D6791-136B-EA44-F95C-64A48059056D}"/>
              </a:ext>
            </a:extLst>
          </p:cNvPr>
          <p:cNvSpPr/>
          <p:nvPr/>
        </p:nvSpPr>
        <p:spPr>
          <a:xfrm>
            <a:off x="9069328" y="3075258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Sport</a:t>
            </a:r>
          </a:p>
        </p:txBody>
      </p:sp>
      <p:sp>
        <p:nvSpPr>
          <p:cNvPr id="24" name="Cloud 23">
            <a:hlinkClick r:id="" action="ppaction://noaction">
              <a:snd r:embed="rId18" name="T3_W10_2.6.wav"/>
            </a:hlinkClick>
            <a:extLst>
              <a:ext uri="{FF2B5EF4-FFF2-40B4-BE49-F238E27FC236}">
                <a16:creationId xmlns:a16="http://schemas.microsoft.com/office/drawing/2014/main" id="{0611A6F2-583F-CDC8-7E9A-CE9301C389BA}"/>
              </a:ext>
            </a:extLst>
          </p:cNvPr>
          <p:cNvSpPr/>
          <p:nvPr/>
        </p:nvSpPr>
        <p:spPr>
          <a:xfrm>
            <a:off x="3920704" y="5240502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loud 24">
            <a:hlinkClick r:id="" action="ppaction://noaction">
              <a:snd r:embed="rId19" name="T3_W10_2.2.wav"/>
            </a:hlinkClick>
            <a:extLst>
              <a:ext uri="{FF2B5EF4-FFF2-40B4-BE49-F238E27FC236}">
                <a16:creationId xmlns:a16="http://schemas.microsoft.com/office/drawing/2014/main" id="{C8BA5719-1EB3-D2DE-47D9-ED50AA785467}"/>
              </a:ext>
            </a:extLst>
          </p:cNvPr>
          <p:cNvSpPr/>
          <p:nvPr/>
        </p:nvSpPr>
        <p:spPr>
          <a:xfrm>
            <a:off x="431321" y="1320942"/>
            <a:ext cx="2990492" cy="133134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Fahrrad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" descr="Free Alphorn Musical Instrument photo and picture">
            <a:extLst>
              <a:ext uri="{FF2B5EF4-FFF2-40B4-BE49-F238E27FC236}">
                <a16:creationId xmlns:a16="http://schemas.microsoft.com/office/drawing/2014/main" id="{11809BC4-A563-82B9-66AC-8FF430CC1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0431" b="20195"/>
          <a:stretch/>
        </p:blipFill>
        <p:spPr bwMode="auto">
          <a:xfrm>
            <a:off x="2470641" y="5584547"/>
            <a:ext cx="833138" cy="4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Fireworks Show photo and picture">
            <a:extLst>
              <a:ext uri="{FF2B5EF4-FFF2-40B4-BE49-F238E27FC236}">
                <a16:creationId xmlns:a16="http://schemas.microsoft.com/office/drawing/2014/main" id="{AEF9F0A3-B221-BEF0-611D-D3E56E7D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6021"/>
          <a:stretch/>
        </p:blipFill>
        <p:spPr bwMode="auto">
          <a:xfrm>
            <a:off x="2598540" y="3308348"/>
            <a:ext cx="577339" cy="64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Two red and white lanterns&#10;&#10;Description automatically generated">
            <a:extLst>
              <a:ext uri="{FF2B5EF4-FFF2-40B4-BE49-F238E27FC236}">
                <a16:creationId xmlns:a16="http://schemas.microsoft.com/office/drawing/2014/main" id="{EF077356-8045-60C9-6CFB-C6E87BB97D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14" y="4264174"/>
            <a:ext cx="764374" cy="509073"/>
          </a:xfrm>
          <a:prstGeom prst="rect">
            <a:avLst/>
          </a:prstGeom>
        </p:spPr>
      </p:pic>
      <p:pic>
        <p:nvPicPr>
          <p:cNvPr id="30" name="Picture 29" descr="A large bonfire at night&#10;&#10;Description automatically generated">
            <a:extLst>
              <a:ext uri="{FF2B5EF4-FFF2-40B4-BE49-F238E27FC236}">
                <a16:creationId xmlns:a16="http://schemas.microsoft.com/office/drawing/2014/main" id="{2B89E0E1-F23A-BBD2-2069-2A35E45845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32" y="3012640"/>
            <a:ext cx="501255" cy="751882"/>
          </a:xfrm>
          <a:prstGeom prst="rect">
            <a:avLst/>
          </a:prstGeom>
        </p:spPr>
      </p:pic>
      <p:pic>
        <p:nvPicPr>
          <p:cNvPr id="31" name="Picture 30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B547AAC4-3D29-50C6-5687-A0D895CCB2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37" y="1820054"/>
            <a:ext cx="753508" cy="913343"/>
          </a:xfrm>
          <a:prstGeom prst="rect">
            <a:avLst/>
          </a:prstGeom>
        </p:spPr>
      </p:pic>
      <p:pic>
        <p:nvPicPr>
          <p:cNvPr id="32" name="Picture 31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35FA4617-C04B-91D4-38AF-57B125A4920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10481" b="25264"/>
          <a:stretch/>
        </p:blipFill>
        <p:spPr>
          <a:xfrm>
            <a:off x="8581167" y="809982"/>
            <a:ext cx="828612" cy="655615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B25F97DE-4795-7A29-8E5E-19C5CDB2C6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26" y="1714117"/>
            <a:ext cx="650959" cy="7423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8A0D609-320E-5431-07E3-9AA04957068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88" y="1997366"/>
            <a:ext cx="628723" cy="654919"/>
          </a:xfrm>
          <a:prstGeom prst="rect">
            <a:avLst/>
          </a:prstGeom>
        </p:spPr>
      </p:pic>
      <p:pic>
        <p:nvPicPr>
          <p:cNvPr id="37" name="Picture 36" descr="A picture containing light&#10;&#10;Description automatically generated">
            <a:extLst>
              <a:ext uri="{FF2B5EF4-FFF2-40B4-BE49-F238E27FC236}">
                <a16:creationId xmlns:a16="http://schemas.microsoft.com/office/drawing/2014/main" id="{BFA012F7-DC42-4271-FE4B-A553A6CA8AB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54" y="691072"/>
            <a:ext cx="650959" cy="7423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FB2F1C-EE5C-6FAA-7833-796D4CC11AA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010" y="1949265"/>
            <a:ext cx="628723" cy="6549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92BF0F-3322-77B1-0EE6-23F6447D8C0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95" y="3109066"/>
            <a:ext cx="628723" cy="654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E27CAEC-C122-4BCF-B30F-52E37D2634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91" y="3100637"/>
            <a:ext cx="628723" cy="654919"/>
          </a:xfrm>
          <a:prstGeom prst="rect">
            <a:avLst/>
          </a:prstGeom>
        </p:spPr>
      </p:pic>
      <p:pic>
        <p:nvPicPr>
          <p:cNvPr id="41" name="Picture 40" descr="A picture containing light&#10;&#10;Description automatically generated">
            <a:extLst>
              <a:ext uri="{FF2B5EF4-FFF2-40B4-BE49-F238E27FC236}">
                <a16:creationId xmlns:a16="http://schemas.microsoft.com/office/drawing/2014/main" id="{F3F256F8-193C-5B8E-D15E-CA699FAEFA9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61" y="3302575"/>
            <a:ext cx="650959" cy="7423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0261E70-7178-6892-570E-7EB23535FB2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37" y="4191250"/>
            <a:ext cx="628723" cy="6549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55AE7D6-EE3F-F28A-4F3A-8E3C137EA8B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92" y="4445787"/>
            <a:ext cx="628723" cy="654919"/>
          </a:xfrm>
          <a:prstGeom prst="rect">
            <a:avLst/>
          </a:prstGeom>
        </p:spPr>
      </p:pic>
      <p:pic>
        <p:nvPicPr>
          <p:cNvPr id="44" name="Picture 43" descr="A picture containing light&#10;&#10;Description automatically generated">
            <a:extLst>
              <a:ext uri="{FF2B5EF4-FFF2-40B4-BE49-F238E27FC236}">
                <a16:creationId xmlns:a16="http://schemas.microsoft.com/office/drawing/2014/main" id="{05669464-DF0A-046D-5834-645CEB64FF6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05" y="5224482"/>
            <a:ext cx="650959" cy="742385"/>
          </a:xfrm>
          <a:prstGeom prst="rect">
            <a:avLst/>
          </a:prstGeom>
        </p:spPr>
      </p:pic>
      <p:pic>
        <p:nvPicPr>
          <p:cNvPr id="45" name="Picture 44" descr="A picture containing light&#10;&#10;Description automatically generated">
            <a:extLst>
              <a:ext uri="{FF2B5EF4-FFF2-40B4-BE49-F238E27FC236}">
                <a16:creationId xmlns:a16="http://schemas.microsoft.com/office/drawing/2014/main" id="{2F8F257B-A662-B5F6-B0D0-610158A75B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37" y="5439323"/>
            <a:ext cx="650959" cy="7423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262231-00FD-165F-A087-2B6B3BB7BBE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55" y="5578713"/>
            <a:ext cx="628723" cy="654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1F5C7-B6AF-48D9-3306-DDECE0EF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258FBF-F913-7C7F-9FE0-FA310DE0A397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5819F2-C373-32DF-2C2E-189930E02F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F4B43A-420A-9387-F104-A98A0E0DAFC9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21CAF4-910A-21BF-95DF-A4B45C78E139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3_Voc_2.1.wav"/>
            </a:hlinkClick>
            <a:extLst>
              <a:ext uri="{FF2B5EF4-FFF2-40B4-BE49-F238E27FC236}">
                <a16:creationId xmlns:a16="http://schemas.microsoft.com/office/drawing/2014/main" id="{332FBBE9-379D-1121-2FFD-397683C2199F}"/>
              </a:ext>
            </a:extLst>
          </p:cNvPr>
          <p:cNvSpPr/>
          <p:nvPr/>
        </p:nvSpPr>
        <p:spPr>
          <a:xfrm>
            <a:off x="1332736" y="248473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3_Voc_2.2.wav"/>
            </a:hlinkClick>
            <a:extLst>
              <a:ext uri="{FF2B5EF4-FFF2-40B4-BE49-F238E27FC236}">
                <a16:creationId xmlns:a16="http://schemas.microsoft.com/office/drawing/2014/main" id="{1AFDAE68-344A-4E71-5660-61BEF30A2BB4}"/>
              </a:ext>
            </a:extLst>
          </p:cNvPr>
          <p:cNvSpPr/>
          <p:nvPr/>
        </p:nvSpPr>
        <p:spPr>
          <a:xfrm>
            <a:off x="1336534" y="34135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3_Voc_2.3.wav"/>
            </a:hlinkClick>
            <a:extLst>
              <a:ext uri="{FF2B5EF4-FFF2-40B4-BE49-F238E27FC236}">
                <a16:creationId xmlns:a16="http://schemas.microsoft.com/office/drawing/2014/main" id="{9B1965A7-589F-8468-F3F0-9DC8EFF4C0E2}"/>
              </a:ext>
            </a:extLst>
          </p:cNvPr>
          <p:cNvSpPr/>
          <p:nvPr/>
        </p:nvSpPr>
        <p:spPr>
          <a:xfrm>
            <a:off x="1336534" y="43422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3_Voc_2.4.wav"/>
            </a:hlinkClick>
            <a:extLst>
              <a:ext uri="{FF2B5EF4-FFF2-40B4-BE49-F238E27FC236}">
                <a16:creationId xmlns:a16="http://schemas.microsoft.com/office/drawing/2014/main" id="{E6F9450B-5EB0-740D-BAF8-BDF3A0EAF9AE}"/>
              </a:ext>
            </a:extLst>
          </p:cNvPr>
          <p:cNvSpPr/>
          <p:nvPr/>
        </p:nvSpPr>
        <p:spPr>
          <a:xfrm>
            <a:off x="1336534" y="527103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A0DA17AE-96E7-3D16-0DE8-EA35204F1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42391"/>
              </p:ext>
            </p:extLst>
          </p:nvPr>
        </p:nvGraphicFramePr>
        <p:xfrm>
          <a:off x="1063486" y="2253643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Wednesday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place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month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week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would like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would like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 would like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 would like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help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homework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list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Saturday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Tuesday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Thursday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3" name="Table 24">
            <a:extLst>
              <a:ext uri="{FF2B5EF4-FFF2-40B4-BE49-F238E27FC236}">
                <a16:creationId xmlns:a16="http://schemas.microsoft.com/office/drawing/2014/main" id="{4F969A51-373D-C888-B637-B60E40A07052}"/>
              </a:ext>
            </a:extLst>
          </p:cNvPr>
          <p:cNvGraphicFramePr>
            <a:graphicFrameLocks noGrp="1"/>
          </p:cNvGraphicFramePr>
          <p:nvPr/>
        </p:nvGraphicFramePr>
        <p:xfrm>
          <a:off x="2101573" y="1869551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55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15DA-2B8D-4415-8F35-2FABAA430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AF6AA1-CF2C-24B9-15AC-992592B75B4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D37505-E718-8DD2-A911-D6D08DB87A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E2F837-8FEB-28BE-0774-4D14D8F31556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A0C400-E99C-0BAE-8074-A1F8A507147E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3_Voc_2.1.wav"/>
            </a:hlinkClick>
            <a:extLst>
              <a:ext uri="{FF2B5EF4-FFF2-40B4-BE49-F238E27FC236}">
                <a16:creationId xmlns:a16="http://schemas.microsoft.com/office/drawing/2014/main" id="{20D74D2A-B699-2ED5-B394-8C57AFC6EF4B}"/>
              </a:ext>
            </a:extLst>
          </p:cNvPr>
          <p:cNvSpPr/>
          <p:nvPr/>
        </p:nvSpPr>
        <p:spPr>
          <a:xfrm>
            <a:off x="1332736" y="248473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3_Voc_2.2.wav"/>
            </a:hlinkClick>
            <a:extLst>
              <a:ext uri="{FF2B5EF4-FFF2-40B4-BE49-F238E27FC236}">
                <a16:creationId xmlns:a16="http://schemas.microsoft.com/office/drawing/2014/main" id="{2BF171D9-2302-D982-AB45-D4C3D7E7848A}"/>
              </a:ext>
            </a:extLst>
          </p:cNvPr>
          <p:cNvSpPr/>
          <p:nvPr/>
        </p:nvSpPr>
        <p:spPr>
          <a:xfrm>
            <a:off x="1336534" y="34135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3_Voc_2.3.wav"/>
            </a:hlinkClick>
            <a:extLst>
              <a:ext uri="{FF2B5EF4-FFF2-40B4-BE49-F238E27FC236}">
                <a16:creationId xmlns:a16="http://schemas.microsoft.com/office/drawing/2014/main" id="{066427AD-6856-92D4-343D-11FE7AEE6E0E}"/>
              </a:ext>
            </a:extLst>
          </p:cNvPr>
          <p:cNvSpPr/>
          <p:nvPr/>
        </p:nvSpPr>
        <p:spPr>
          <a:xfrm>
            <a:off x="1336534" y="43422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3_Voc_2.4.wav"/>
            </a:hlinkClick>
            <a:extLst>
              <a:ext uri="{FF2B5EF4-FFF2-40B4-BE49-F238E27FC236}">
                <a16:creationId xmlns:a16="http://schemas.microsoft.com/office/drawing/2014/main" id="{0BAB8571-F7B6-93BE-C75E-29C0D01EBFEB}"/>
              </a:ext>
            </a:extLst>
          </p:cNvPr>
          <p:cNvSpPr/>
          <p:nvPr/>
        </p:nvSpPr>
        <p:spPr>
          <a:xfrm>
            <a:off x="1336534" y="527103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8B2058EE-9E94-EDEF-4ED2-B7147DDCB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419416"/>
              </p:ext>
            </p:extLst>
          </p:nvPr>
        </p:nvGraphicFramePr>
        <p:xfrm>
          <a:off x="1063486" y="2253643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grey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white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black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green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minute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hour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day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year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January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February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June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eleven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twelve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3" name="Table 24">
            <a:extLst>
              <a:ext uri="{FF2B5EF4-FFF2-40B4-BE49-F238E27FC236}">
                <a16:creationId xmlns:a16="http://schemas.microsoft.com/office/drawing/2014/main" id="{E322BE87-EEA2-D9D6-0944-7C4CC264F855}"/>
              </a:ext>
            </a:extLst>
          </p:cNvPr>
          <p:cNvGraphicFramePr>
            <a:graphicFrameLocks noGrp="1"/>
          </p:cNvGraphicFramePr>
          <p:nvPr/>
        </p:nvGraphicFramePr>
        <p:xfrm>
          <a:off x="2101573" y="1869551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F8B12D0-AEA8-3CC5-3BDA-F9198F9CA421}"/>
              </a:ext>
            </a:extLst>
          </p:cNvPr>
          <p:cNvSpPr/>
          <p:nvPr/>
        </p:nvSpPr>
        <p:spPr>
          <a:xfrm>
            <a:off x="1209822" y="2363372"/>
            <a:ext cx="759655" cy="6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" action="ppaction://noaction">
              <a:snd r:embed="rId8" name="T3_Voc_A5.wav"/>
            </a:hlinkClick>
            <a:extLst>
              <a:ext uri="{FF2B5EF4-FFF2-40B4-BE49-F238E27FC236}">
                <a16:creationId xmlns:a16="http://schemas.microsoft.com/office/drawing/2014/main" id="{837185A9-2900-714B-053F-1B2615234925}"/>
              </a:ext>
            </a:extLst>
          </p:cNvPr>
          <p:cNvSpPr/>
          <p:nvPr/>
        </p:nvSpPr>
        <p:spPr>
          <a:xfrm>
            <a:off x="1328938" y="246934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ABF4A-AF72-4C20-CC5C-CE06404DE507}"/>
              </a:ext>
            </a:extLst>
          </p:cNvPr>
          <p:cNvSpPr/>
          <p:nvPr/>
        </p:nvSpPr>
        <p:spPr>
          <a:xfrm>
            <a:off x="1206287" y="3358703"/>
            <a:ext cx="759655" cy="6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C6F13C-0C79-8F82-F50D-CFCD714E705F}"/>
              </a:ext>
            </a:extLst>
          </p:cNvPr>
          <p:cNvSpPr/>
          <p:nvPr/>
        </p:nvSpPr>
        <p:spPr>
          <a:xfrm>
            <a:off x="1202752" y="4274350"/>
            <a:ext cx="759655" cy="6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noaction">
              <a:snd r:embed="rId9" name="T3_Voc_A6.wav"/>
            </a:hlinkClick>
            <a:extLst>
              <a:ext uri="{FF2B5EF4-FFF2-40B4-BE49-F238E27FC236}">
                <a16:creationId xmlns:a16="http://schemas.microsoft.com/office/drawing/2014/main" id="{A0E916C2-CB40-7E99-58FA-74C980170B61}"/>
              </a:ext>
            </a:extLst>
          </p:cNvPr>
          <p:cNvSpPr/>
          <p:nvPr/>
        </p:nvSpPr>
        <p:spPr>
          <a:xfrm>
            <a:off x="1332736" y="33981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F8D167-0C0F-3367-F4CD-582EF8D1AB05}"/>
              </a:ext>
            </a:extLst>
          </p:cNvPr>
          <p:cNvSpPr/>
          <p:nvPr/>
        </p:nvSpPr>
        <p:spPr>
          <a:xfrm>
            <a:off x="1209822" y="5203115"/>
            <a:ext cx="759655" cy="6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" action="ppaction://noaction">
              <a:snd r:embed="rId10" name="T3_Voc_A7.wav"/>
            </a:hlinkClick>
            <a:extLst>
              <a:ext uri="{FF2B5EF4-FFF2-40B4-BE49-F238E27FC236}">
                <a16:creationId xmlns:a16="http://schemas.microsoft.com/office/drawing/2014/main" id="{13A028A1-4D1C-5569-4BE0-8DFCD8B3FC28}"/>
              </a:ext>
            </a:extLst>
          </p:cNvPr>
          <p:cNvSpPr/>
          <p:nvPr/>
        </p:nvSpPr>
        <p:spPr>
          <a:xfrm>
            <a:off x="1332736" y="432687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7" name="Rectangle 6">
            <a:hlinkClick r:id="" action="ppaction://noaction">
              <a:snd r:embed="rId11" name="T3_Voc_A8.wav"/>
            </a:hlinkClick>
            <a:extLst>
              <a:ext uri="{FF2B5EF4-FFF2-40B4-BE49-F238E27FC236}">
                <a16:creationId xmlns:a16="http://schemas.microsoft.com/office/drawing/2014/main" id="{A31FB7E7-F9E9-A005-DAA1-DD25C9F2106F}"/>
              </a:ext>
            </a:extLst>
          </p:cNvPr>
          <p:cNvSpPr/>
          <p:nvPr/>
        </p:nvSpPr>
        <p:spPr>
          <a:xfrm>
            <a:off x="1332736" y="52556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4652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8F1DD-1FEA-E59E-AA3E-FD0FE316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E378C4F-BEFA-3A84-4B06-675DF618C3AF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7E11EB-CCAD-8924-0C72-8FC5392F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85C20C-1ABB-58CD-A295-D1CDDA86601C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D2A12E-13FF-A617-159C-02DC4EE979CB}"/>
              </a:ext>
            </a:extLst>
          </p:cNvPr>
          <p:cNvSpPr/>
          <p:nvPr/>
        </p:nvSpPr>
        <p:spPr>
          <a:xfrm>
            <a:off x="177800" y="743282"/>
            <a:ext cx="10916920" cy="79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(5 marks)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3">
            <a:extLst>
              <a:ext uri="{FF2B5EF4-FFF2-40B4-BE49-F238E27FC236}">
                <a16:creationId xmlns:a16="http://schemas.microsoft.com/office/drawing/2014/main" id="{01331838-B965-ED29-24EF-F6F8212BF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654743"/>
              </p:ext>
            </p:extLst>
          </p:nvPr>
        </p:nvGraphicFramePr>
        <p:xfrm>
          <a:off x="782934" y="2545766"/>
          <a:ext cx="10411808" cy="3979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124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2292921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2292921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388970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2196872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31988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time period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31988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time period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month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colour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greeting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478401"/>
                  </a:ext>
                </a:extLst>
              </a:tr>
              <a:tr h="48947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566946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" action="ppaction://noaction">
              <a:snd r:embed="rId4" name="T2_Asse_4.1.wav"/>
            </a:hlinkClick>
            <a:extLst>
              <a:ext uri="{FF2B5EF4-FFF2-40B4-BE49-F238E27FC236}">
                <a16:creationId xmlns:a16="http://schemas.microsoft.com/office/drawing/2014/main" id="{5FFC9AA6-ADBA-D09F-38D5-DD9550381E26}"/>
              </a:ext>
            </a:extLst>
          </p:cNvPr>
          <p:cNvSpPr/>
          <p:nvPr/>
        </p:nvSpPr>
        <p:spPr>
          <a:xfrm>
            <a:off x="1062608" y="272988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Rectangle 6">
            <a:hlinkClick r:id="" action="ppaction://noaction">
              <a:snd r:embed="rId5" name="T2_Asse_4.2.wav"/>
            </a:hlinkClick>
            <a:extLst>
              <a:ext uri="{FF2B5EF4-FFF2-40B4-BE49-F238E27FC236}">
                <a16:creationId xmlns:a16="http://schemas.microsoft.com/office/drawing/2014/main" id="{D7A92881-6F65-2168-9BC9-A75CC671749D}"/>
              </a:ext>
            </a:extLst>
          </p:cNvPr>
          <p:cNvSpPr/>
          <p:nvPr/>
        </p:nvSpPr>
        <p:spPr>
          <a:xfrm>
            <a:off x="1062608" y="350104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T2_Asse_4.3.wav"/>
            </a:hlinkClick>
            <a:extLst>
              <a:ext uri="{FF2B5EF4-FFF2-40B4-BE49-F238E27FC236}">
                <a16:creationId xmlns:a16="http://schemas.microsoft.com/office/drawing/2014/main" id="{68C78C65-AF81-E9A5-E9DC-308A0F7B96EA}"/>
              </a:ext>
            </a:extLst>
          </p:cNvPr>
          <p:cNvSpPr/>
          <p:nvPr/>
        </p:nvSpPr>
        <p:spPr>
          <a:xfrm>
            <a:off x="1062608" y="427220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7" name="T2_Asse_4.4.wav"/>
            </a:hlinkClick>
            <a:extLst>
              <a:ext uri="{FF2B5EF4-FFF2-40B4-BE49-F238E27FC236}">
                <a16:creationId xmlns:a16="http://schemas.microsoft.com/office/drawing/2014/main" id="{50866BFC-E6E1-D3AC-293F-C1E461ED504F}"/>
              </a:ext>
            </a:extLst>
          </p:cNvPr>
          <p:cNvSpPr/>
          <p:nvPr/>
        </p:nvSpPr>
        <p:spPr>
          <a:xfrm>
            <a:off x="1062608" y="504336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0CDEE4A7-CBBF-CB11-CEFF-AA2F8F0FD588}"/>
              </a:ext>
            </a:extLst>
          </p:cNvPr>
          <p:cNvGraphicFramePr>
            <a:graphicFrameLocks noGrp="1"/>
          </p:cNvGraphicFramePr>
          <p:nvPr/>
        </p:nvGraphicFramePr>
        <p:xfrm>
          <a:off x="782933" y="1801213"/>
          <a:ext cx="104118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90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2287112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2287113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396023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2196870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  <p:sp>
        <p:nvSpPr>
          <p:cNvPr id="19" name="Rectangle 18">
            <a:hlinkClick r:id="" action="ppaction://noaction">
              <a:snd r:embed="rId7" name="T2_Asse_4.4.wav"/>
            </a:hlinkClick>
            <a:extLst>
              <a:ext uri="{FF2B5EF4-FFF2-40B4-BE49-F238E27FC236}">
                <a16:creationId xmlns:a16="http://schemas.microsoft.com/office/drawing/2014/main" id="{381A1DC0-E460-E232-55B7-8DF79F183795}"/>
              </a:ext>
            </a:extLst>
          </p:cNvPr>
          <p:cNvSpPr/>
          <p:nvPr/>
        </p:nvSpPr>
        <p:spPr>
          <a:xfrm>
            <a:off x="1062607" y="58519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441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C4A9-E099-F15F-7FE2-297C2949C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CA8A74-AC3F-70F3-4637-EB8DE9426A61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64A78-7A91-D112-C169-3AD77FABDF86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496B512-4F44-DB97-E39B-0D697C811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09EC277-7E7E-4FC9-AC9D-20E54276EE74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67A1A-5B83-CF47-061E-E74860F642FE}"/>
              </a:ext>
            </a:extLst>
          </p:cNvPr>
          <p:cNvSpPr txBox="1"/>
          <p:nvPr/>
        </p:nvSpPr>
        <p:spPr>
          <a:xfrm>
            <a:off x="339005" y="2340370"/>
            <a:ext cx="11672020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bin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sechs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Jahre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alt.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old.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(2)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Ich mache Sport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Ben.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 sport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Ben.				(1)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Du hast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Geschichte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(2)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 sagt man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das?				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that?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(3)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das Haus?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the house?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(1)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bin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müde.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tired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(1)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bleibe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heute zu Hause.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I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staying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home today.			(1)</a:t>
            </a:r>
          </a:p>
        </p:txBody>
      </p:sp>
    </p:spTree>
    <p:extLst>
      <p:ext uri="{BB962C8B-B14F-4D97-AF65-F5344CB8AC3E}">
        <p14:creationId xmlns:p14="http://schemas.microsoft.com/office/powerpoint/2010/main" val="2017441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D60B6500-6DE1-CE62-AD72-1623724B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476026"/>
              </p:ext>
            </p:extLst>
          </p:nvPr>
        </p:nvGraphicFramePr>
        <p:xfrm>
          <a:off x="1063486" y="2253643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Wednesday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place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month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week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would like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would like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 would like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 would like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help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homework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list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Saturday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Thursday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3_Voc_A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332736" y="248473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3_Voc_A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336534" y="34135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3_Voc_A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336534" y="43422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3_Voc_A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336534" y="527103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3" name="Table 24">
            <a:extLst>
              <a:ext uri="{FF2B5EF4-FFF2-40B4-BE49-F238E27FC236}">
                <a16:creationId xmlns:a16="http://schemas.microsoft.com/office/drawing/2014/main" id="{A821D8F7-0E64-09BD-0A96-A7933D04B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47827"/>
              </p:ext>
            </p:extLst>
          </p:nvPr>
        </p:nvGraphicFramePr>
        <p:xfrm>
          <a:off x="2101573" y="1869551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E9F52-EAE1-56B9-6C5E-4E0B1C73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6A0907-346B-7AC3-C91A-E94A60BEE5F1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1B5029-7BDF-E03D-FCD4-D93D2380E938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B8CEA28-641C-2CF2-D5C9-26E4C4B08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F3C0FD5-49D1-57DB-708D-7A82716640DD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F6760C-0706-F7F4-A341-C0093404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14554"/>
              </p:ext>
            </p:extLst>
          </p:nvPr>
        </p:nvGraphicFramePr>
        <p:xfrm>
          <a:off x="507506" y="1997431"/>
          <a:ext cx="11176986" cy="42499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7915">
                  <a:extLst>
                    <a:ext uri="{9D8B030D-6E8A-4147-A177-3AD203B41FA5}">
                      <a16:colId xmlns:a16="http://schemas.microsoft.com/office/drawing/2014/main" val="3849182422"/>
                    </a:ext>
                  </a:extLst>
                </a:gridCol>
                <a:gridCol w="2308195">
                  <a:extLst>
                    <a:ext uri="{9D8B030D-6E8A-4147-A177-3AD203B41FA5}">
                      <a16:colId xmlns:a16="http://schemas.microsoft.com/office/drawing/2014/main" val="1781303640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2894207165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3032411822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3730441493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2554419367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This word is a good example of …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6707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2629007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month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Auf Wiedersehen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März</a:t>
                      </a:r>
                      <a:endParaRPr lang="en-GB" sz="2000" b="1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Montag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565369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number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neun</a:t>
                      </a:r>
                      <a:endParaRPr lang="en-GB" sz="2000" b="1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oder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rund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5347627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family member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Farbe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Vater</a:t>
                      </a:r>
                      <a:endParaRPr lang="en-GB" sz="2000" b="1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380732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day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Spiel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Oktober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Idee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Samstag</a:t>
                      </a:r>
                      <a:endParaRPr lang="en-GB" sz="2000" b="1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5165033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question word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nein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wer</a:t>
                      </a:r>
                      <a:endParaRPr lang="en-GB" sz="2000" b="1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endParaRPr lang="en-GB" sz="24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falsch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ja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28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89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BA037-8F98-B079-22B9-7E7EFB1F7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1DE293-2B2D-F73D-20D3-C2150A2C46F1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2366AB-C591-1512-1DC5-8AD600257F45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(18 marks)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025C98A2-B66E-EA1C-0BAF-E961BF332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21AB8D4-5219-220A-180C-0687544174EA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0CC2-838C-B1A8-C7FD-AFF870F42CCF}"/>
              </a:ext>
            </a:extLst>
          </p:cNvPr>
          <p:cNvSpPr txBox="1"/>
          <p:nvPr/>
        </p:nvSpPr>
        <p:spPr>
          <a:xfrm>
            <a:off x="280768" y="1349440"/>
            <a:ext cx="11757352" cy="551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Wednesday.	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Heute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Mittwoch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quiet.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ruhig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Tomorrow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Friday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Morgen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Freitag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  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Hello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Mrs Fischer!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Hallo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Frau Fischer!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	   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The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(female) player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new.	Die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Spielerin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neu.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He would like to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besuchen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(Write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Would she like to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      	  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What is your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number?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Lieblings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nummer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The plan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totally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Der Plan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schlecht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 you called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Lena?	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Heißt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Lena?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91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7480B-3553-109D-DF2C-E9317948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76C031-DFB5-7EB9-5689-B255011C2B06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F950F5-0D5F-2498-8F3F-20B5C7182DF2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(4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B6648C-73FC-4025-1ADE-69D263C4A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F3D1001-F6D9-20C3-6EE1-89917382BBDD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A9C5D9B-294F-C2CA-6E09-5AE591D26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2523"/>
              </p:ext>
            </p:extLst>
          </p:nvPr>
        </p:nvGraphicFramePr>
        <p:xfrm>
          <a:off x="1243087" y="1724025"/>
          <a:ext cx="9705826" cy="483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6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535555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3820645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lieb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wohnt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hat </a:t>
                      </a:r>
                      <a:r>
                        <a:rPr lang="en-GB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einen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Computer.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3844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arbeite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49621"/>
                  </a:ext>
                </a:extLst>
              </a:tr>
            </a:tbl>
          </a:graphicData>
        </a:graphic>
      </p:graphicFrame>
      <p:pic>
        <p:nvPicPr>
          <p:cNvPr id="2" name="Picture 1" descr="Free giving love apologize illustration">
            <a:extLst>
              <a:ext uri="{FF2B5EF4-FFF2-40B4-BE49-F238E27FC236}">
                <a16:creationId xmlns:a16="http://schemas.microsoft.com/office/drawing/2014/main" id="{FA13377A-54A5-511C-56BC-2B236A852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20192" b="5068"/>
          <a:stretch/>
        </p:blipFill>
        <p:spPr bwMode="auto">
          <a:xfrm>
            <a:off x="9024515" y="1788800"/>
            <a:ext cx="1433380" cy="1090103"/>
          </a:xfrm>
          <a:prstGeom prst="rect">
            <a:avLst/>
          </a:prstGeom>
          <a:noFill/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18C120B-222E-F8EB-798C-C6CF992B1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90" y="3005822"/>
            <a:ext cx="1433380" cy="1098834"/>
          </a:xfrm>
          <a:prstGeom prst="rect">
            <a:avLst/>
          </a:prstGeom>
        </p:spPr>
      </p:pic>
      <p:pic>
        <p:nvPicPr>
          <p:cNvPr id="4" name="Picture 3" descr="Free computer desktop modern vector">
            <a:extLst>
              <a:ext uri="{FF2B5EF4-FFF2-40B4-BE49-F238E27FC236}">
                <a16:creationId xmlns:a16="http://schemas.microsoft.com/office/drawing/2014/main" id="{66CC8DD2-2153-058D-F8DA-A50C20AC9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15" y="4231575"/>
            <a:ext cx="1349551" cy="101512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3DED5B-4508-6C87-F110-AB9941EC9916}"/>
              </a:ext>
            </a:extLst>
          </p:cNvPr>
          <p:cNvGrpSpPr/>
          <p:nvPr/>
        </p:nvGrpSpPr>
        <p:grpSpPr>
          <a:xfrm>
            <a:off x="9205890" y="5419967"/>
            <a:ext cx="1096717" cy="1015128"/>
            <a:chOff x="0" y="0"/>
            <a:chExt cx="2446639" cy="24201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56DE4B-BB15-3FFE-BC69-D62BF4D8AA10}"/>
                </a:ext>
              </a:extLst>
            </p:cNvPr>
            <p:cNvSpPr/>
            <p:nvPr/>
          </p:nvSpPr>
          <p:spPr>
            <a:xfrm>
              <a:off x="0" y="0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Free home office at home work vector">
              <a:extLst>
                <a:ext uri="{FF2B5EF4-FFF2-40B4-BE49-F238E27FC236}">
                  <a16:creationId xmlns:a16="http://schemas.microsoft.com/office/drawing/2014/main" id="{CB00B4F5-D190-237C-14A9-AE9B1F4ACD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361519" y="421397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5450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4B371-A9FE-B5CF-8762-8061F249A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EE956F-1250-6B8B-13D4-859FD498FC99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815075-47AD-D764-463D-E5881B28F34D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(2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D408F79-789F-0EF4-6046-3845753D6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39E49A1-13CD-BAC7-92BF-6DF4F6DEC649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8A9A5FC-D751-20A8-318F-804E73A2C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2325"/>
              </p:ext>
            </p:extLst>
          </p:nvPr>
        </p:nvGraphicFramePr>
        <p:xfrm>
          <a:off x="798990" y="2609850"/>
          <a:ext cx="10326211" cy="24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270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277248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4857350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259343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möchte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Minute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bleiben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möchtest fahren..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2238CE5D-BE0B-F10A-CE07-D58C642F3DC5}"/>
              </a:ext>
            </a:extLst>
          </p:cNvPr>
          <p:cNvGrpSpPr/>
          <p:nvPr/>
        </p:nvGrpSpPr>
        <p:grpSpPr>
          <a:xfrm>
            <a:off x="9474860" y="2681562"/>
            <a:ext cx="1089568" cy="1043665"/>
            <a:chOff x="0" y="0"/>
            <a:chExt cx="2289164" cy="22330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EFCCF8-3291-D73B-D8D0-96CCA0C810D6}"/>
                </a:ext>
              </a:extLst>
            </p:cNvPr>
            <p:cNvSpPr/>
            <p:nvPr/>
          </p:nvSpPr>
          <p:spPr>
            <a:xfrm>
              <a:off x="0" y="0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4B04CB-4100-82A6-12CD-491DFA6C19F2}"/>
                </a:ext>
              </a:extLst>
            </p:cNvPr>
            <p:cNvGrpSpPr/>
            <p:nvPr/>
          </p:nvGrpSpPr>
          <p:grpSpPr>
            <a:xfrm>
              <a:off x="322409" y="324089"/>
              <a:ext cx="1717275" cy="1515147"/>
              <a:chOff x="322408" y="324089"/>
              <a:chExt cx="1851967" cy="15959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18E1D4-E5D0-DC3A-93E0-239447CFFF16}"/>
                  </a:ext>
                </a:extLst>
              </p:cNvPr>
              <p:cNvSpPr/>
              <p:nvPr/>
            </p:nvSpPr>
            <p:spPr>
              <a:xfrm>
                <a:off x="1614840" y="443848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Text&#10;&#10;Description automatically generated">
                <a:extLst>
                  <a:ext uri="{FF2B5EF4-FFF2-40B4-BE49-F238E27FC236}">
                    <a16:creationId xmlns:a16="http://schemas.microsoft.com/office/drawing/2014/main" id="{35DA02B4-C494-6B80-C963-331217375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08" y="965957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E07D1112-46D9-0BE8-4572-ED0A9399B56B}"/>
                  </a:ext>
                </a:extLst>
              </p:cNvPr>
              <p:cNvSpPr/>
              <p:nvPr/>
            </p:nvSpPr>
            <p:spPr>
              <a:xfrm>
                <a:off x="372797" y="324089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 descr="A yellow circle with blue and black text and cars and a bus&#10;&#10;Description automatically generated">
            <a:extLst>
              <a:ext uri="{FF2B5EF4-FFF2-40B4-BE49-F238E27FC236}">
                <a16:creationId xmlns:a16="http://schemas.microsoft.com/office/drawing/2014/main" id="{1027E93B-BE79-9820-A161-9FD9BA6E6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617" y="3880371"/>
            <a:ext cx="1089568" cy="11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2C92F-076B-B199-EAF8-DFE93C7EE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587300-ADAC-4FCB-FE36-C8562475447A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6A5D6-E4D4-8168-DFDB-2910D40614BC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(4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0C07A19-91F1-7E26-815E-93E41F0AC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DA646EF-55E6-7A64-DD1D-8B5631AFB5F8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CF0695-3123-DE73-301B-8DD3FB2E7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320503"/>
              </p:ext>
            </p:extLst>
          </p:nvPr>
        </p:nvGraphicFramePr>
        <p:xfrm>
          <a:off x="1366423" y="2016055"/>
          <a:ext cx="9268654" cy="431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8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696774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741198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ist nicht meine Partnerin.</a:t>
                      </a:r>
                      <a:endParaRPr lang="en-GB" sz="20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 She is my partner.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is not my partner.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11044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benutze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das Papier.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use the paper.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 not use the paper.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schreibst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nicht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write.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don’t write.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 habe keinen Grund.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 I have a reason.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 don’t have a reason.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000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295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461A2-464F-0736-75B6-5C9636E4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C835C6-2A5B-B1B9-0B9A-1A57A26DB02A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B9A44-E90A-D622-BF28-230A95231E24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correct determiner in the blanks to complete the German translations. (8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CFD45C40-81E0-0BA3-72E5-A014AD5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C2051E-86D8-F602-8950-184DC07C76C4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D729B4-04BC-52EF-D745-378AAB9D6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64373"/>
              </p:ext>
            </p:extLst>
          </p:nvPr>
        </p:nvGraphicFramePr>
        <p:xfrm>
          <a:off x="729763" y="1518119"/>
          <a:ext cx="9812993" cy="4868251"/>
        </p:xfrm>
        <a:graphic>
          <a:graphicData uri="http://schemas.openxmlformats.org/drawingml/2006/table">
            <a:tbl>
              <a:tblPr firstRow="1" firstCol="1" bandRow="1"/>
              <a:tblGrid>
                <a:gridCol w="584045">
                  <a:extLst>
                    <a:ext uri="{9D8B030D-6E8A-4147-A177-3AD203B41FA5}">
                      <a16:colId xmlns:a16="http://schemas.microsoft.com/office/drawing/2014/main" val="1140919382"/>
                    </a:ext>
                  </a:extLst>
                </a:gridCol>
                <a:gridCol w="4715777">
                  <a:extLst>
                    <a:ext uri="{9D8B030D-6E8A-4147-A177-3AD203B41FA5}">
                      <a16:colId xmlns:a16="http://schemas.microsoft.com/office/drawing/2014/main" val="3354389297"/>
                    </a:ext>
                  </a:extLst>
                </a:gridCol>
                <a:gridCol w="4513171">
                  <a:extLst>
                    <a:ext uri="{9D8B030D-6E8A-4147-A177-3AD203B41FA5}">
                      <a16:colId xmlns:a16="http://schemas.microsoft.com/office/drawing/2014/main" val="732844119"/>
                    </a:ext>
                  </a:extLst>
                </a:gridCol>
              </a:tblGrid>
              <a:tr h="591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Familie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(f)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family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869376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Opa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(m)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granddad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061217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dein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Brief. (m)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is </a:t>
                      </a: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letter.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622999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Hier ist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mein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Fahrrad. (nt)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Here is </a:t>
                      </a: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my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bicycle.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098294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Du bekommst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den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Baum. (m)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receive </a:t>
                      </a: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tree.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852958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Oma hat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Gitarre. (f)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Grandma has </a:t>
                      </a: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guitar.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038648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ihr</a:t>
                      </a:r>
                      <a:r>
                        <a:rPr lang="de-DE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Ball. (m)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is </a:t>
                      </a:r>
                      <a:r>
                        <a:rPr lang="en-GB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ball.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279220"/>
                  </a:ext>
                </a:extLst>
              </a:tr>
              <a:tr h="61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Da ist </a:t>
                      </a:r>
                      <a:r>
                        <a:rPr lang="de-DE" sz="2000" b="1" u="sng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seine</a:t>
                      </a:r>
                      <a:r>
                        <a:rPr lang="de-DE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Uhr. (f)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There is </a:t>
                      </a:r>
                      <a:r>
                        <a:rPr lang="en-GB" sz="20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watch.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627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00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A748-849C-71A8-1CC3-E5FF01F28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9D48CB-7872-99C3-141B-F33047D7CF61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84252-96D4-5CAC-065D-7BB4999FBB7C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9D5786D8-B3CE-28BB-1474-6DB40C7EC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240F99-094E-3640-11C1-2C8060AF0B0B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21488-48B1-19EB-0E70-5A40B1B26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89" y="2524515"/>
            <a:ext cx="10920422" cy="23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DBC0-23DD-8ED6-02D9-F1672AD3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B1D209AA-7BDE-7786-85F1-6DDD52CB2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341062"/>
              </p:ext>
            </p:extLst>
          </p:nvPr>
        </p:nvGraphicFramePr>
        <p:xfrm>
          <a:off x="1063486" y="2253643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grey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white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black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green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minute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hour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year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January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February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June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eleven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twelve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4660DFB-0193-CE43-9B19-CE9FC2AB08C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D4A715-C31B-2DDD-FF34-725CF17B9F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64F0DE-DF61-DB48-2982-4F1442284DF0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B0DEC6-65EC-51C8-0B62-A25952F8C4F7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3_Voc_A5.wav"/>
            </a:hlinkClick>
            <a:extLst>
              <a:ext uri="{FF2B5EF4-FFF2-40B4-BE49-F238E27FC236}">
                <a16:creationId xmlns:a16="http://schemas.microsoft.com/office/drawing/2014/main" id="{43BFEB6C-B908-A407-D7D4-5DDE06402ABB}"/>
              </a:ext>
            </a:extLst>
          </p:cNvPr>
          <p:cNvSpPr/>
          <p:nvPr/>
        </p:nvSpPr>
        <p:spPr>
          <a:xfrm>
            <a:off x="1332736" y="248473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5" name="T3_Voc_A6.wav"/>
            </a:hlinkClick>
            <a:extLst>
              <a:ext uri="{FF2B5EF4-FFF2-40B4-BE49-F238E27FC236}">
                <a16:creationId xmlns:a16="http://schemas.microsoft.com/office/drawing/2014/main" id="{F69AB951-B02D-B9CD-5585-CCD8C6782B61}"/>
              </a:ext>
            </a:extLst>
          </p:cNvPr>
          <p:cNvSpPr/>
          <p:nvPr/>
        </p:nvSpPr>
        <p:spPr>
          <a:xfrm>
            <a:off x="1336534" y="34135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6" name="T3_Voc_A7.wav"/>
            </a:hlinkClick>
            <a:extLst>
              <a:ext uri="{FF2B5EF4-FFF2-40B4-BE49-F238E27FC236}">
                <a16:creationId xmlns:a16="http://schemas.microsoft.com/office/drawing/2014/main" id="{B3D67C5E-C1CF-5B62-01E3-54E1D441AB47}"/>
              </a:ext>
            </a:extLst>
          </p:cNvPr>
          <p:cNvSpPr/>
          <p:nvPr/>
        </p:nvSpPr>
        <p:spPr>
          <a:xfrm>
            <a:off x="1336534" y="43422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7" name="T3_Voc_A8.wav"/>
            </a:hlinkClick>
            <a:extLst>
              <a:ext uri="{FF2B5EF4-FFF2-40B4-BE49-F238E27FC236}">
                <a16:creationId xmlns:a16="http://schemas.microsoft.com/office/drawing/2014/main" id="{65F77B08-68A3-C6D6-61DA-ECC6D4CD6FFA}"/>
              </a:ext>
            </a:extLst>
          </p:cNvPr>
          <p:cNvSpPr/>
          <p:nvPr/>
        </p:nvSpPr>
        <p:spPr>
          <a:xfrm>
            <a:off x="1336534" y="527103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graphicFrame>
        <p:nvGraphicFramePr>
          <p:cNvPr id="3" name="Table 24">
            <a:extLst>
              <a:ext uri="{FF2B5EF4-FFF2-40B4-BE49-F238E27FC236}">
                <a16:creationId xmlns:a16="http://schemas.microsoft.com/office/drawing/2014/main" id="{68D73A68-A35D-839E-1D25-2F46232D32E0}"/>
              </a:ext>
            </a:extLst>
          </p:cNvPr>
          <p:cNvGraphicFramePr>
            <a:graphicFrameLocks noGrp="1"/>
          </p:cNvGraphicFramePr>
          <p:nvPr/>
        </p:nvGraphicFramePr>
        <p:xfrm>
          <a:off x="2101573" y="1869551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45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296E-67F7-5832-9265-CAC29A59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16594-568D-7C57-415F-712AB47DED57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566738-08E1-BB3C-1982-6045F278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412F06-89A3-6C7C-D5EB-A27AD27C121A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F6C17E-26C9-C97C-F585-01401995EA50}"/>
              </a:ext>
            </a:extLst>
          </p:cNvPr>
          <p:cNvSpPr/>
          <p:nvPr/>
        </p:nvSpPr>
        <p:spPr>
          <a:xfrm>
            <a:off x="177800" y="743282"/>
            <a:ext cx="10916920" cy="79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3">
            <a:extLst>
              <a:ext uri="{FF2B5EF4-FFF2-40B4-BE49-F238E27FC236}">
                <a16:creationId xmlns:a16="http://schemas.microsoft.com/office/drawing/2014/main" id="{C3B86385-18B7-F14B-DDA5-125F119A7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997328"/>
              </p:ext>
            </p:extLst>
          </p:nvPr>
        </p:nvGraphicFramePr>
        <p:xfrm>
          <a:off x="782934" y="2545766"/>
          <a:ext cx="10411808" cy="3979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124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2292921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2292921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388970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2196872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31988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time period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31988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time period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month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colour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animal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3189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  <a:tr h="37430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question word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greeting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place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478401"/>
                  </a:ext>
                </a:extLst>
              </a:tr>
              <a:tr h="48947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566946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" action="ppaction://noaction">
              <a:snd r:embed="rId4" name="T3_Voc_B1.wav"/>
            </a:hlinkClick>
            <a:extLst>
              <a:ext uri="{FF2B5EF4-FFF2-40B4-BE49-F238E27FC236}">
                <a16:creationId xmlns:a16="http://schemas.microsoft.com/office/drawing/2014/main" id="{1061CDD4-15CB-8DF1-8DD5-4CB0A645E26E}"/>
              </a:ext>
            </a:extLst>
          </p:cNvPr>
          <p:cNvSpPr/>
          <p:nvPr/>
        </p:nvSpPr>
        <p:spPr>
          <a:xfrm>
            <a:off x="1062608" y="272988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hlinkClick r:id="" action="ppaction://noaction">
              <a:snd r:embed="rId5" name="T3_Voc_B2.wav"/>
            </a:hlinkClick>
            <a:extLst>
              <a:ext uri="{FF2B5EF4-FFF2-40B4-BE49-F238E27FC236}">
                <a16:creationId xmlns:a16="http://schemas.microsoft.com/office/drawing/2014/main" id="{FD526CE1-12F2-E917-38EA-C2DC94F636DA}"/>
              </a:ext>
            </a:extLst>
          </p:cNvPr>
          <p:cNvSpPr/>
          <p:nvPr/>
        </p:nvSpPr>
        <p:spPr>
          <a:xfrm>
            <a:off x="1062608" y="35077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T3_Voc_B3.wav"/>
            </a:hlinkClick>
            <a:extLst>
              <a:ext uri="{FF2B5EF4-FFF2-40B4-BE49-F238E27FC236}">
                <a16:creationId xmlns:a16="http://schemas.microsoft.com/office/drawing/2014/main" id="{6354603E-3655-1D78-9D8A-77F17A101D63}"/>
              </a:ext>
            </a:extLst>
          </p:cNvPr>
          <p:cNvSpPr/>
          <p:nvPr/>
        </p:nvSpPr>
        <p:spPr>
          <a:xfrm>
            <a:off x="1062608" y="428551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7" name="T3_Voc_B4.wav"/>
            </a:hlinkClick>
            <a:extLst>
              <a:ext uri="{FF2B5EF4-FFF2-40B4-BE49-F238E27FC236}">
                <a16:creationId xmlns:a16="http://schemas.microsoft.com/office/drawing/2014/main" id="{4E68BD06-6B34-E104-4728-F7030529D389}"/>
              </a:ext>
            </a:extLst>
          </p:cNvPr>
          <p:cNvSpPr/>
          <p:nvPr/>
        </p:nvSpPr>
        <p:spPr>
          <a:xfrm>
            <a:off x="1062608" y="506333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F6239041-DC68-EE4F-0645-C53B90D26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454044"/>
              </p:ext>
            </p:extLst>
          </p:nvPr>
        </p:nvGraphicFramePr>
        <p:xfrm>
          <a:off x="782933" y="1801213"/>
          <a:ext cx="104118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90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2287112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2287113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396023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2196870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  <p:sp>
        <p:nvSpPr>
          <p:cNvPr id="19" name="Rectangle 18">
            <a:hlinkClick r:id="" action="ppaction://noaction">
              <a:snd r:embed="rId8" name="T3_Voc_B5.wav"/>
            </a:hlinkClick>
            <a:extLst>
              <a:ext uri="{FF2B5EF4-FFF2-40B4-BE49-F238E27FC236}">
                <a16:creationId xmlns:a16="http://schemas.microsoft.com/office/drawing/2014/main" id="{0B702F5A-D620-5725-C110-87135603BF3C}"/>
              </a:ext>
            </a:extLst>
          </p:cNvPr>
          <p:cNvSpPr/>
          <p:nvPr/>
        </p:nvSpPr>
        <p:spPr>
          <a:xfrm>
            <a:off x="1062607" y="58785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086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69C9D-86A8-F500-B74C-0E0C81EA913D}"/>
              </a:ext>
            </a:extLst>
          </p:cNvPr>
          <p:cNvSpPr txBox="1"/>
          <p:nvPr/>
        </p:nvSpPr>
        <p:spPr>
          <a:xfrm>
            <a:off x="339005" y="2340370"/>
            <a:ext cx="11672020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bin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sechs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Jahre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alt.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__________ 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old.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(2)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Ich mache Sport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Ben.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 sport 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Ben.			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Du hast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eine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Geschichte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 ___________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(2)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 sagt man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das?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that?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de-DE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das Haus?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the house?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(1)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jung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is ___________.		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bin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müde.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bleibe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heute zu Hause.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I 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home today.	(1)</a:t>
            </a:r>
          </a:p>
        </p:txBody>
      </p:sp>
    </p:spTree>
    <p:extLst>
      <p:ext uri="{BB962C8B-B14F-4D97-AF65-F5344CB8AC3E}">
        <p14:creationId xmlns:p14="http://schemas.microsoft.com/office/powerpoint/2010/main" val="3203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47E7F0-A943-268B-6687-6DD1BA4E8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38504"/>
              </p:ext>
            </p:extLst>
          </p:nvPr>
        </p:nvGraphicFramePr>
        <p:xfrm>
          <a:off x="507506" y="1997431"/>
          <a:ext cx="11176986" cy="42499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7915">
                  <a:extLst>
                    <a:ext uri="{9D8B030D-6E8A-4147-A177-3AD203B41FA5}">
                      <a16:colId xmlns:a16="http://schemas.microsoft.com/office/drawing/2014/main" val="3849182422"/>
                    </a:ext>
                  </a:extLst>
                </a:gridCol>
                <a:gridCol w="2308195">
                  <a:extLst>
                    <a:ext uri="{9D8B030D-6E8A-4147-A177-3AD203B41FA5}">
                      <a16:colId xmlns:a16="http://schemas.microsoft.com/office/drawing/2014/main" val="1781303640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2894207165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3032411822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3730441493"/>
                    </a:ext>
                  </a:extLst>
                </a:gridCol>
                <a:gridCol w="2097719">
                  <a:extLst>
                    <a:ext uri="{9D8B030D-6E8A-4147-A177-3AD203B41FA5}">
                      <a16:colId xmlns:a16="http://schemas.microsoft.com/office/drawing/2014/main" val="2554419367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This word is a good example of …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6707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2629007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month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Auf Wiedersehen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März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Montag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565369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number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neun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oder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rund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5347627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family member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Farbe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Vater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380732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day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Spiel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Oktober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Idee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Samstag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5165033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question word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nein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falsch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ja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28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68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(18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4C307BA9-151D-4AFE-8F96-D90464A1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0788B31-A30E-007D-E396-09241BB6DC3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2BA51-BC5B-CE34-F42F-69810CD17E7F}"/>
              </a:ext>
            </a:extLst>
          </p:cNvPr>
          <p:cNvSpPr txBox="1"/>
          <p:nvPr/>
        </p:nvSpPr>
        <p:spPr>
          <a:xfrm>
            <a:off x="280768" y="1358319"/>
            <a:ext cx="11757352" cy="551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Wednesday.	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Mittwoch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My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mother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quiet.		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ruhig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Tomorrow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Friday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Morgen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   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Hello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Mrs Fischer!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Frau Fischer!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	   	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The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(female) player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new.	Die 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neu.			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He would like to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Er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möchte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___________. 		</a:t>
            </a:r>
            <a:r>
              <a:rPr lang="de-DE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de-DE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Would she like to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Möchte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___________?	      	  	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What is your </a:t>
            </a:r>
            <a:r>
              <a:rPr lang="en-GB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number?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nummer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GB" sz="24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The plan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totally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Der Plan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________.		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 you called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Lena?	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Lena?		</a:t>
            </a:r>
            <a:r>
              <a:rPr lang="en-GB" sz="24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9655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(4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192A817C-67BA-7265-05CF-416E9859E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92143"/>
              </p:ext>
            </p:extLst>
          </p:nvPr>
        </p:nvGraphicFramePr>
        <p:xfrm>
          <a:off x="1243087" y="1724025"/>
          <a:ext cx="9705826" cy="483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6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535555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3820645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lieb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wohnt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hat </a:t>
                      </a:r>
                      <a:r>
                        <a:rPr lang="en-GB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einen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Computer.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3844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arbeite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49621"/>
                  </a:ext>
                </a:extLst>
              </a:tr>
            </a:tbl>
          </a:graphicData>
        </a:graphic>
      </p:graphicFrame>
      <p:pic>
        <p:nvPicPr>
          <p:cNvPr id="2" name="Picture 1" descr="Free giving love apologize illustration">
            <a:extLst>
              <a:ext uri="{FF2B5EF4-FFF2-40B4-BE49-F238E27FC236}">
                <a16:creationId xmlns:a16="http://schemas.microsoft.com/office/drawing/2014/main" id="{24EED6E8-E3B2-77B2-419A-565E989E76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20192" b="5068"/>
          <a:stretch/>
        </p:blipFill>
        <p:spPr bwMode="auto">
          <a:xfrm>
            <a:off x="9024515" y="1788800"/>
            <a:ext cx="1433380" cy="1090103"/>
          </a:xfrm>
          <a:prstGeom prst="rect">
            <a:avLst/>
          </a:prstGeom>
          <a:noFill/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0A0360F-2D42-977B-F05D-4A6B1F1F0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90" y="3005822"/>
            <a:ext cx="1433380" cy="1098834"/>
          </a:xfrm>
          <a:prstGeom prst="rect">
            <a:avLst/>
          </a:prstGeom>
        </p:spPr>
      </p:pic>
      <p:pic>
        <p:nvPicPr>
          <p:cNvPr id="4" name="Picture 3" descr="Free computer desktop modern vector">
            <a:extLst>
              <a:ext uri="{FF2B5EF4-FFF2-40B4-BE49-F238E27FC236}">
                <a16:creationId xmlns:a16="http://schemas.microsoft.com/office/drawing/2014/main" id="{ECEBC87C-E6CA-82AE-1A82-95806FE2B0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15" y="4231575"/>
            <a:ext cx="1349551" cy="101512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1594EF-4939-60C9-C611-151151C5C6DF}"/>
              </a:ext>
            </a:extLst>
          </p:cNvPr>
          <p:cNvGrpSpPr/>
          <p:nvPr/>
        </p:nvGrpSpPr>
        <p:grpSpPr>
          <a:xfrm>
            <a:off x="9205890" y="5419967"/>
            <a:ext cx="1096717" cy="1015128"/>
            <a:chOff x="0" y="0"/>
            <a:chExt cx="2446639" cy="24201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AE6B1C-9728-F696-9A0C-35C85465B36B}"/>
                </a:ext>
              </a:extLst>
            </p:cNvPr>
            <p:cNvSpPr/>
            <p:nvPr/>
          </p:nvSpPr>
          <p:spPr>
            <a:xfrm>
              <a:off x="0" y="0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6" name="Picture 15" descr="Free home office at home work vector">
              <a:extLst>
                <a:ext uri="{FF2B5EF4-FFF2-40B4-BE49-F238E27FC236}">
                  <a16:creationId xmlns:a16="http://schemas.microsoft.com/office/drawing/2014/main" id="{E010714A-8654-E456-C68F-4EC37FFEE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361519" y="421397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74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(2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A61429DA-755F-8BD0-9268-63FF8AA14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59735"/>
              </p:ext>
            </p:extLst>
          </p:nvPr>
        </p:nvGraphicFramePr>
        <p:xfrm>
          <a:off x="798990" y="2609850"/>
          <a:ext cx="10326211" cy="24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270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277248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4857350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259343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möchte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Minute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bleiben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möchtest fahren..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1677D08-A591-C54B-337C-22D5E520AB9A}"/>
              </a:ext>
            </a:extLst>
          </p:cNvPr>
          <p:cNvGrpSpPr/>
          <p:nvPr/>
        </p:nvGrpSpPr>
        <p:grpSpPr>
          <a:xfrm>
            <a:off x="9474860" y="2681562"/>
            <a:ext cx="1089568" cy="1043665"/>
            <a:chOff x="0" y="0"/>
            <a:chExt cx="2289164" cy="22330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BAF15F-4BB0-2EA0-7EB9-58F7F15A15A2}"/>
                </a:ext>
              </a:extLst>
            </p:cNvPr>
            <p:cNvSpPr/>
            <p:nvPr/>
          </p:nvSpPr>
          <p:spPr>
            <a:xfrm>
              <a:off x="0" y="0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33BCDB-B82E-87CF-9410-C05F4AE7E15F}"/>
                </a:ext>
              </a:extLst>
            </p:cNvPr>
            <p:cNvGrpSpPr/>
            <p:nvPr/>
          </p:nvGrpSpPr>
          <p:grpSpPr>
            <a:xfrm>
              <a:off x="322409" y="324089"/>
              <a:ext cx="1717275" cy="1515147"/>
              <a:chOff x="322408" y="324089"/>
              <a:chExt cx="1851967" cy="15959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F4758E-14D7-84A7-A5C0-091B9AFC9C79}"/>
                  </a:ext>
                </a:extLst>
              </p:cNvPr>
              <p:cNvSpPr/>
              <p:nvPr/>
            </p:nvSpPr>
            <p:spPr>
              <a:xfrm>
                <a:off x="1614840" y="443848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  <p:pic>
            <p:nvPicPr>
              <p:cNvPr id="9" name="Picture 8" descr="Text&#10;&#10;Description automatically generated">
                <a:extLst>
                  <a:ext uri="{FF2B5EF4-FFF2-40B4-BE49-F238E27FC236}">
                    <a16:creationId xmlns:a16="http://schemas.microsoft.com/office/drawing/2014/main" id="{B481C873-A8F8-77A4-6971-88E7895DF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08" y="965957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40F814B4-D43D-FAD0-A451-B1D7C818ED90}"/>
                  </a:ext>
                </a:extLst>
              </p:cNvPr>
              <p:cNvSpPr/>
              <p:nvPr/>
            </p:nvSpPr>
            <p:spPr>
              <a:xfrm>
                <a:off x="372797" y="324089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14" name="Picture 13" descr="A yellow circle with blue and black text and cars and a bus&#10;&#10;Description automatically generated">
            <a:extLst>
              <a:ext uri="{FF2B5EF4-FFF2-40B4-BE49-F238E27FC236}">
                <a16:creationId xmlns:a16="http://schemas.microsoft.com/office/drawing/2014/main" id="{26622D82-2AD0-C084-4B50-9F8B135A4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617" y="3880371"/>
            <a:ext cx="1089568" cy="11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4133</Words>
  <Application>Microsoft Macintosh PowerPoint</Application>
  <PresentationFormat>Widescreen</PresentationFormat>
  <Paragraphs>845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MS Gothic</vt:lpstr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Office Theme</vt:lpstr>
      <vt:lpstr>1_Office Theme</vt:lpstr>
      <vt:lpstr>Talking about activities and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hören</vt:lpstr>
      <vt:lpstr>lesen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Jasmin Silver</cp:lastModifiedBy>
  <cp:revision>40</cp:revision>
  <dcterms:created xsi:type="dcterms:W3CDTF">2022-01-14T11:53:29Z</dcterms:created>
  <dcterms:modified xsi:type="dcterms:W3CDTF">2024-04-10T13:34:22Z</dcterms:modified>
</cp:coreProperties>
</file>