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75" r:id="rId3"/>
    <p:sldId id="393" r:id="rId4"/>
    <p:sldId id="406" r:id="rId5"/>
    <p:sldId id="407" r:id="rId6"/>
    <p:sldId id="408" r:id="rId7"/>
    <p:sldId id="409" r:id="rId8"/>
    <p:sldId id="410" r:id="rId9"/>
    <p:sldId id="411" r:id="rId10"/>
    <p:sldId id="402" r:id="rId11"/>
    <p:sldId id="404" r:id="rId12"/>
    <p:sldId id="941" r:id="rId13"/>
    <p:sldId id="942" r:id="rId14"/>
    <p:sldId id="944" r:id="rId15"/>
    <p:sldId id="292" r:id="rId16"/>
    <p:sldId id="962" r:id="rId17"/>
    <p:sldId id="963" r:id="rId18"/>
    <p:sldId id="9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33"/>
    <a:srgbClr val="FFFF66"/>
    <a:srgbClr val="00CC99"/>
    <a:srgbClr val="DDF0C8"/>
    <a:srgbClr val="CC99FF"/>
    <a:srgbClr val="3399FF"/>
    <a:srgbClr val="FF5050"/>
    <a:srgbClr val="F3B70D"/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FD612A-8E51-43FD-94E8-91582B24C715}" v="85" dt="2024-02-16T17:16:50.3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63598" autoAdjust="0"/>
  </p:normalViewPr>
  <p:slideViewPr>
    <p:cSldViewPr snapToGrid="0">
      <p:cViewPr varScale="1">
        <p:scale>
          <a:sx n="71" d="100"/>
          <a:sy n="71" d="100"/>
        </p:scale>
        <p:origin x="216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Word frequency </a:t>
            </a:r>
            <a:r>
              <a:rPr lang="en-GB" b="1" baseline="0" dirty="0"/>
              <a:t>(1 is the most frequent word in German): </a:t>
            </a:r>
            <a:endParaRPr lang="en-GB" sz="1400" b="1" i="1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baseline="0" dirty="0">
              <a:solidFill>
                <a:sysClr val="windowText" lastClr="000000"/>
              </a:solidFill>
            </a:endParaRPr>
          </a:p>
          <a:p>
            <a:pPr marL="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 introduced and formally re-visited those words.  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4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4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4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Teacher audio version for preparation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986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8EB44-11B1-E9D5-F3B7-FABCF9E6C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B97E5E56-0401-ECBC-F3B9-435EF0DB2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371F612D-14CC-616D-FC0D-A64A86F46E7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a variety of verbs in the first and second persons.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Pupils read the sentences, and based on the form of the verb they see, decide who is doing the activity. Ronja is speaking, so she will be ich, 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Lias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will be du. Note, pupils are not expected to remember the vocabulary related to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Nationalfeiertag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from last week; pictures have been included to aid understanding.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Image attribution: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Swiss bread: By David Edgar - Own work, CC BY-SA 3.0, https://commons.wikimedia.org/w/index.php?curid=7726516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Lampions: Par Roland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Zumbühl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Arlesheim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Commons:Picswiss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https://commons.wikimedia.org/w/index.php?curid=1211596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Höhenfeuer</a:t>
            </a:r>
            <a:r>
              <a:rPr lang="en-GB" sz="1200" b="0" strike="noStrike" spc="-1" dirty="0">
                <a:latin typeface="Arial"/>
              </a:rPr>
              <a:t>: Par Roland </a:t>
            </a:r>
            <a:r>
              <a:rPr lang="en-GB" sz="1200" b="0" strike="noStrike" spc="-1" dirty="0" err="1">
                <a:latin typeface="Arial"/>
              </a:rPr>
              <a:t>Zumbühl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Picswiss</a:t>
            </a:r>
            <a:r>
              <a:rPr lang="en-GB" sz="1200" b="0" strike="noStrike" spc="-1" dirty="0">
                <a:latin typeface="Arial"/>
              </a:rPr>
              <a:t>), </a:t>
            </a:r>
            <a:r>
              <a:rPr lang="en-GB" sz="1200" b="0" strike="noStrike" spc="-1" dirty="0" err="1">
                <a:latin typeface="Arial"/>
              </a:rPr>
              <a:t>Arlesheim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Commons:Picswiss</a:t>
            </a:r>
            <a:r>
              <a:rPr lang="en-GB" sz="1200" b="0" strike="noStrike" spc="-1" dirty="0">
                <a:latin typeface="Arial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https://commons.wikimedia.org/w/index.php?curid=1211587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Fahnen</a:t>
            </a:r>
            <a:r>
              <a:rPr lang="en-GB" sz="1200" b="0" strike="noStrike" spc="-1" dirty="0">
                <a:latin typeface="Arial"/>
              </a:rPr>
              <a:t>: Di Schweizerflaggen_St._Gallen.JPG: </a:t>
            </a:r>
            <a:r>
              <a:rPr lang="en-GB" sz="1200" b="0" strike="noStrike" spc="-1" dirty="0" err="1">
                <a:latin typeface="Arial"/>
              </a:rPr>
              <a:t>de:Benutzer:BenjIIderivative</a:t>
            </a:r>
            <a:r>
              <a:rPr lang="en-GB" sz="1200" b="0" strike="noStrike" spc="-1" dirty="0">
                <a:latin typeface="Arial"/>
              </a:rPr>
              <a:t> work: Ultimate Destiny (talk) - Schweizerflaggen_St._Gallen.JPG, CC BY-SA 3.0, https://commons.wikimedia.org/w/index.php?curid=7443879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Paraden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de-DE" sz="1200" b="0" strike="noStrike" spc="-1" dirty="0">
                <a:latin typeface="Arial"/>
              </a:rPr>
              <a:t>Von Wouter Hagens - Eigenes Werk, CC BY-SA 3.0, https://commons.wikimedia.org/w/index.php?curid=4539682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5E4F774E-7BC9-7721-B60A-0431FD868714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25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F4220-0CA4-8FEA-67E0-9828C7A2C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B2212E09-CD75-4B4A-C7D9-3E522533F1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9094DF79-5D79-986F-66BA-89CEF36F1A75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 (2 slides)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comprehension of a variety of verbs and vocabulary.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Using Ronja’s notes, pupils translate each sentence into English.</a:t>
            </a:r>
          </a:p>
          <a:p>
            <a:pPr marL="229320" indent="-228600">
              <a:lnSpc>
                <a:spcPct val="100000"/>
              </a:lnSpc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Reveal answers on the following slide.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endParaRPr lang="en-GB" sz="1200" b="1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Image attribution: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strike="noStrike" spc="-1" dirty="0">
                <a:latin typeface="Arial"/>
              </a:rPr>
              <a:t>Swiss bread: By David Edgar - Own work, CC BY-SA 3.0, https://commons.wikimedia.org/w/index.php?curid=7726516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Lampions: Par Roland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Zumbühl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),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Arlesheim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Commons:Picswiss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https://commons.wikimedia.org/w/index.php?curid=1211596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Höhenfeuer</a:t>
            </a:r>
            <a:r>
              <a:rPr lang="en-GB" sz="1200" b="0" strike="noStrike" spc="-1" dirty="0">
                <a:latin typeface="Arial"/>
              </a:rPr>
              <a:t>: Par Roland </a:t>
            </a:r>
            <a:r>
              <a:rPr lang="en-GB" sz="1200" b="0" strike="noStrike" spc="-1" dirty="0" err="1">
                <a:latin typeface="Arial"/>
              </a:rPr>
              <a:t>Zumbühl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Picswiss</a:t>
            </a:r>
            <a:r>
              <a:rPr lang="en-GB" sz="1200" b="0" strike="noStrike" spc="-1" dirty="0">
                <a:latin typeface="Arial"/>
              </a:rPr>
              <a:t>), </a:t>
            </a:r>
            <a:r>
              <a:rPr lang="en-GB" sz="1200" b="0" strike="noStrike" spc="-1" dirty="0" err="1">
                <a:latin typeface="Arial"/>
              </a:rPr>
              <a:t>Arlesheim</a:t>
            </a:r>
            <a:r>
              <a:rPr lang="en-GB" sz="1200" b="0" strike="noStrike" spc="-1" dirty="0">
                <a:latin typeface="Arial"/>
              </a:rPr>
              <a:t> (</a:t>
            </a:r>
            <a:r>
              <a:rPr lang="en-GB" sz="1200" b="0" strike="noStrike" spc="-1" dirty="0" err="1">
                <a:latin typeface="Arial"/>
              </a:rPr>
              <a:t>Commons:Picswiss</a:t>
            </a:r>
            <a:r>
              <a:rPr lang="en-GB" sz="1200" b="0" strike="noStrike" spc="-1" dirty="0">
                <a:latin typeface="Arial"/>
              </a:rPr>
              <a:t> project) — [1]. If this link does not work (URLs are subject to changes), you can find the picture starting from the canton of the subject: http://www.picswiss.ch/geo.html then the location., CC BY-SA 3.0, https://commons.wikimedia.org/w/index.php?curid=1211587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Fahnen</a:t>
            </a:r>
            <a:r>
              <a:rPr lang="en-GB" sz="1200" b="0" strike="noStrike" spc="-1" dirty="0">
                <a:latin typeface="Arial"/>
              </a:rPr>
              <a:t>: Di Schweizerflaggen_St._Gallen.JPG: </a:t>
            </a:r>
            <a:r>
              <a:rPr lang="en-GB" sz="1200" b="0" strike="noStrike" spc="-1" dirty="0" err="1">
                <a:latin typeface="Arial"/>
              </a:rPr>
              <a:t>de:Benutzer:BenjIIderivative</a:t>
            </a:r>
            <a:r>
              <a:rPr lang="en-GB" sz="1200" b="0" strike="noStrike" spc="-1" dirty="0">
                <a:latin typeface="Arial"/>
              </a:rPr>
              <a:t> work: Ultimate Destiny (talk) - Schweizerflaggen_St._Gallen.JPG, CC BY-SA 3.0, https://commons.wikimedia.org/w/index.php?curid=7443879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 err="1">
                <a:latin typeface="Arial"/>
              </a:rPr>
              <a:t>Paraden</a:t>
            </a:r>
            <a:r>
              <a:rPr lang="en-GB" sz="1200" b="0" strike="noStrike" spc="-1" dirty="0">
                <a:latin typeface="Arial"/>
              </a:rPr>
              <a:t>: </a:t>
            </a:r>
            <a:r>
              <a:rPr lang="de-DE" sz="1200" b="0" strike="noStrike" spc="-1" dirty="0">
                <a:latin typeface="Arial"/>
              </a:rPr>
              <a:t>Von Wouter Hagens - Eigenes Werk, CC BY-SA 3.0, https://commons.wikimedia.org/w/index.php?curid=4539682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196FC926-E361-4E40-ED6A-BBE428A6294A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178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0B08A-51F0-4E66-9E61-575E605A1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3F01EFF0-C6A5-BA20-7080-F87D234B8C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B7FD14CC-9046-4581-CF66-342D7035547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[2/2]</a:t>
            </a: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381C6A9F-334E-866F-5442-1C073ED25598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977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10 minutes (independent) 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written production of the months of the year and some of this year’s vocabulary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marR="0" lvl="0" indent="-2271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Century Gothic"/>
              <a:buAutoNum type="arabicPeriod"/>
              <a:tabLst/>
              <a:defRPr/>
            </a:pPr>
            <a:r>
              <a:rPr lang="en-GB" sz="1200" b="0" strike="noStrike" spc="-1" dirty="0">
                <a:latin typeface="Arial"/>
              </a:rPr>
              <a:t>Pupils either use the handout or draw a grid of their own. They fill out their calendar with their plans for the year, using </a:t>
            </a:r>
            <a:r>
              <a:rPr lang="en-GB" sz="1200" b="0" strike="noStrike" spc="-1" dirty="0" err="1">
                <a:latin typeface="Arial"/>
              </a:rPr>
              <a:t>Lias’s</a:t>
            </a:r>
            <a:r>
              <a:rPr lang="en-GB" sz="1200" b="0" strike="noStrike" spc="-1" dirty="0">
                <a:latin typeface="Arial"/>
              </a:rPr>
              <a:t> calendar as inspiration.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175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459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18EB44-11B1-E9D5-F3B7-FABCF9E6C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B97E5E56-0401-ECBC-F3B9-435EF0DB29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371F612D-14CC-616D-FC0D-A64A86F46E76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HANDOUT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5E4F774E-7BC9-7721-B60A-0431FD868714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5201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67EC8-45D1-0E08-7292-CF0DA60DC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>
            <a:extLst>
              <a:ext uri="{FF2B5EF4-FFF2-40B4-BE49-F238E27FC236}">
                <a16:creationId xmlns:a16="http://schemas.microsoft.com/office/drawing/2014/main" id="{8CC9E0C1-FDF4-F7B0-89CB-EA8DEF09B7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>
            <a:extLst>
              <a:ext uri="{FF2B5EF4-FFF2-40B4-BE49-F238E27FC236}">
                <a16:creationId xmlns:a16="http://schemas.microsoft.com/office/drawing/2014/main" id="{2C2083A2-5F57-A39B-1610-00CDA12B6A1E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HANDOUT</a:t>
            </a:r>
          </a:p>
        </p:txBody>
      </p:sp>
      <p:sp>
        <p:nvSpPr>
          <p:cNvPr id="310" name="CustomShape 3">
            <a:extLst>
              <a:ext uri="{FF2B5EF4-FFF2-40B4-BE49-F238E27FC236}">
                <a16:creationId xmlns:a16="http://schemas.microsoft.com/office/drawing/2014/main" id="{6D2AA440-76B3-E4F2-39E7-BA4651DD9619}"/>
              </a:ext>
            </a:extLst>
          </p:cNvPr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721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Phonics quiz 1/7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 flexible during Week 11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Print out one set of these 14 phonics cards.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Working with one pupil at a time, elicit the pronunciation of each word.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Say: </a:t>
            </a:r>
            <a:r>
              <a:rPr lang="en-US" b="1" i="1" dirty="0"/>
              <a:t>You have not learnt these words, but you have learnt how to read aloud these sounds, so just have a go at reading each word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Focus only on the accurate pronunciation of the target SSC and tolerate any other inaccuracies.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Use the pupil scoring sheet at the end of this presentation to assess SSC knowledge and give feedback.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Note</a:t>
            </a:r>
            <a:r>
              <a:rPr lang="en-US" b="0" dirty="0"/>
              <a:t>: Whilst working with individual children, others can be doing the activities at the end of this presentation.</a:t>
            </a:r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54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3/7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6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4/7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9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5/7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074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6/7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84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7/7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604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8/7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046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Pupil feedback and assessment sheet</a:t>
            </a:r>
            <a:endParaRPr lang="en-US" b="0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26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8458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8133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6295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154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079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16307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367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7471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647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590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1552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5106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 dirty="0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28688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audio" Target="../media/audio11.wav"/><Relationship Id="rId18" Type="http://schemas.openxmlformats.org/officeDocument/2006/relationships/audio" Target="../media/audio13.wav"/><Relationship Id="rId3" Type="http://schemas.openxmlformats.org/officeDocument/2006/relationships/image" Target="../media/image15.png"/><Relationship Id="rId7" Type="http://schemas.openxmlformats.org/officeDocument/2006/relationships/audio" Target="../media/audio4.wav"/><Relationship Id="rId12" Type="http://schemas.openxmlformats.org/officeDocument/2006/relationships/audio" Target="../media/audio14.wav"/><Relationship Id="rId17" Type="http://schemas.openxmlformats.org/officeDocument/2006/relationships/audio" Target="../media/audio12.wav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image" Target="../media/image16.png"/><Relationship Id="rId15" Type="http://schemas.openxmlformats.org/officeDocument/2006/relationships/audio" Target="../media/audio9.wav"/><Relationship Id="rId10" Type="http://schemas.openxmlformats.org/officeDocument/2006/relationships/audio" Target="../media/audio5.wav"/><Relationship Id="rId4" Type="http://schemas.openxmlformats.org/officeDocument/2006/relationships/audio" Target="../media/audio7.wav"/><Relationship Id="rId9" Type="http://schemas.openxmlformats.org/officeDocument/2006/relationships/audio" Target="../media/audio1.wav"/><Relationship Id="rId1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19.wav"/><Relationship Id="rId18" Type="http://schemas.openxmlformats.org/officeDocument/2006/relationships/image" Target="../media/image25.jpg"/><Relationship Id="rId3" Type="http://schemas.openxmlformats.org/officeDocument/2006/relationships/audio" Target="../media/audio15.wav"/><Relationship Id="rId21" Type="http://schemas.openxmlformats.org/officeDocument/2006/relationships/audio" Target="../media/audio23.wav"/><Relationship Id="rId7" Type="http://schemas.openxmlformats.org/officeDocument/2006/relationships/image" Target="../media/image20.gif"/><Relationship Id="rId12" Type="http://schemas.openxmlformats.org/officeDocument/2006/relationships/image" Target="../media/image22.jpg"/><Relationship Id="rId17" Type="http://schemas.openxmlformats.org/officeDocument/2006/relationships/audio" Target="../media/audio21.wav"/><Relationship Id="rId25" Type="http://schemas.openxmlformats.org/officeDocument/2006/relationships/audio" Target="../media/audio25.wav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4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audio" Target="../media/audio18.wav"/><Relationship Id="rId24" Type="http://schemas.openxmlformats.org/officeDocument/2006/relationships/image" Target="../media/image28.jpeg"/><Relationship Id="rId5" Type="http://schemas.openxmlformats.org/officeDocument/2006/relationships/image" Target="../media/image18.png"/><Relationship Id="rId15" Type="http://schemas.openxmlformats.org/officeDocument/2006/relationships/audio" Target="../media/audio20.wav"/><Relationship Id="rId23" Type="http://schemas.openxmlformats.org/officeDocument/2006/relationships/audio" Target="../media/audio24.wav"/><Relationship Id="rId10" Type="http://schemas.openxmlformats.org/officeDocument/2006/relationships/image" Target="../media/image21.gif"/><Relationship Id="rId19" Type="http://schemas.openxmlformats.org/officeDocument/2006/relationships/audio" Target="../media/audio22.wav"/><Relationship Id="rId4" Type="http://schemas.openxmlformats.org/officeDocument/2006/relationships/image" Target="../media/image17.png"/><Relationship Id="rId9" Type="http://schemas.openxmlformats.org/officeDocument/2006/relationships/audio" Target="../media/audio17.wav"/><Relationship Id="rId14" Type="http://schemas.openxmlformats.org/officeDocument/2006/relationships/image" Target="../media/image23.jpeg"/><Relationship Id="rId22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6.jpg"/><Relationship Id="rId3" Type="http://schemas.openxmlformats.org/officeDocument/2006/relationships/audio" Target="../media/audio15.wav"/><Relationship Id="rId7" Type="http://schemas.openxmlformats.org/officeDocument/2006/relationships/audio" Target="../media/audio16.wav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5" Type="http://schemas.openxmlformats.org/officeDocument/2006/relationships/image" Target="../media/image20.gif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6.jpg"/><Relationship Id="rId3" Type="http://schemas.openxmlformats.org/officeDocument/2006/relationships/audio" Target="../media/audio15.wav"/><Relationship Id="rId7" Type="http://schemas.openxmlformats.org/officeDocument/2006/relationships/audio" Target="../media/audio16.wav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5" Type="http://schemas.openxmlformats.org/officeDocument/2006/relationships/image" Target="../media/image20.gif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32.gif"/><Relationship Id="rId18" Type="http://schemas.openxmlformats.org/officeDocument/2006/relationships/audio" Target="../media/audio32.wav"/><Relationship Id="rId3" Type="http://schemas.openxmlformats.org/officeDocument/2006/relationships/audio" Target="../media/audio26.wav"/><Relationship Id="rId21" Type="http://schemas.openxmlformats.org/officeDocument/2006/relationships/audio" Target="../media/audio35.wav"/><Relationship Id="rId7" Type="http://schemas.openxmlformats.org/officeDocument/2006/relationships/image" Target="../media/image18.png"/><Relationship Id="rId12" Type="http://schemas.openxmlformats.org/officeDocument/2006/relationships/audio" Target="../media/audio29.wav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31.wav"/><Relationship Id="rId20" Type="http://schemas.openxmlformats.org/officeDocument/2006/relationships/audio" Target="../media/audio3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7.wav"/><Relationship Id="rId11" Type="http://schemas.openxmlformats.org/officeDocument/2006/relationships/image" Target="../media/image31.png"/><Relationship Id="rId5" Type="http://schemas.openxmlformats.org/officeDocument/2006/relationships/image" Target="../media/image30.svg"/><Relationship Id="rId15" Type="http://schemas.openxmlformats.org/officeDocument/2006/relationships/image" Target="../media/image33.png"/><Relationship Id="rId10" Type="http://schemas.openxmlformats.org/officeDocument/2006/relationships/audio" Target="../media/audio28.wav"/><Relationship Id="rId19" Type="http://schemas.openxmlformats.org/officeDocument/2006/relationships/audio" Target="../media/audio33.wav"/><Relationship Id="rId4" Type="http://schemas.openxmlformats.org/officeDocument/2006/relationships/image" Target="../media/image29.png"/><Relationship Id="rId9" Type="http://schemas.openxmlformats.org/officeDocument/2006/relationships/image" Target="../media/image24.jpg"/><Relationship Id="rId14" Type="http://schemas.openxmlformats.org/officeDocument/2006/relationships/audio" Target="../media/audio3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3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19.wav"/><Relationship Id="rId18" Type="http://schemas.openxmlformats.org/officeDocument/2006/relationships/image" Target="../media/image25.jpg"/><Relationship Id="rId3" Type="http://schemas.openxmlformats.org/officeDocument/2006/relationships/audio" Target="../media/audio15.wav"/><Relationship Id="rId21" Type="http://schemas.openxmlformats.org/officeDocument/2006/relationships/audio" Target="../media/audio23.wav"/><Relationship Id="rId7" Type="http://schemas.openxmlformats.org/officeDocument/2006/relationships/image" Target="../media/image20.gif"/><Relationship Id="rId12" Type="http://schemas.openxmlformats.org/officeDocument/2006/relationships/image" Target="../media/image22.jpg"/><Relationship Id="rId17" Type="http://schemas.openxmlformats.org/officeDocument/2006/relationships/audio" Target="../media/audio21.wav"/><Relationship Id="rId25" Type="http://schemas.openxmlformats.org/officeDocument/2006/relationships/audio" Target="../media/audio25.wav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4.jpg"/><Relationship Id="rId20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11" Type="http://schemas.openxmlformats.org/officeDocument/2006/relationships/audio" Target="../media/audio18.wav"/><Relationship Id="rId24" Type="http://schemas.openxmlformats.org/officeDocument/2006/relationships/image" Target="../media/image28.jpeg"/><Relationship Id="rId5" Type="http://schemas.openxmlformats.org/officeDocument/2006/relationships/image" Target="../media/image18.png"/><Relationship Id="rId15" Type="http://schemas.openxmlformats.org/officeDocument/2006/relationships/audio" Target="../media/audio20.wav"/><Relationship Id="rId23" Type="http://schemas.openxmlformats.org/officeDocument/2006/relationships/audio" Target="../media/audio24.wav"/><Relationship Id="rId10" Type="http://schemas.openxmlformats.org/officeDocument/2006/relationships/image" Target="../media/image21.gif"/><Relationship Id="rId19" Type="http://schemas.openxmlformats.org/officeDocument/2006/relationships/audio" Target="../media/audio22.wav"/><Relationship Id="rId4" Type="http://schemas.openxmlformats.org/officeDocument/2006/relationships/image" Target="../media/image17.png"/><Relationship Id="rId9" Type="http://schemas.openxmlformats.org/officeDocument/2006/relationships/audio" Target="../media/audio17.wav"/><Relationship Id="rId14" Type="http://schemas.openxmlformats.org/officeDocument/2006/relationships/image" Target="../media/image23.jpeg"/><Relationship Id="rId22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audio" Target="../media/audio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audio" Target="../media/audio10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audio" Target="../media/audio1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audio" Target="../media/audio1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stomShape 1">
            <a:extLst>
              <a:ext uri="{FF2B5EF4-FFF2-40B4-BE49-F238E27FC236}">
                <a16:creationId xmlns:a16="http://schemas.microsoft.com/office/drawing/2014/main" id="{86F7028E-980D-47B5-893C-00CCDC562EE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84667" y="6226387"/>
            <a:ext cx="4571280" cy="13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838"/>
              </a:buClr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Phonics</a:t>
            </a: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quiz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707" y="331279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Talking </a:t>
            </a:r>
            <a:r>
              <a:rPr lang="en-GB" sz="4000" b="1" spc="-1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</a:rPr>
              <a:t>about activities and events</a:t>
            </a:r>
            <a:endParaRPr lang="en-GB" sz="4000" dirty="0">
              <a:solidFill>
                <a:srgbClr val="3B3838"/>
              </a:solidFill>
            </a:endParaRP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221C529-BF74-4965-96AD-9519D65DB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B254EC-1FC5-4D22-BD0A-34EB0D0AE9D2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Term 3 Week 11</a:t>
            </a: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0EE80D53-D699-4834-9252-8A67AA1DD8CC}"/>
              </a:ext>
            </a:extLst>
          </p:cNvPr>
          <p:cNvSpPr/>
          <p:nvPr/>
        </p:nvSpPr>
        <p:spPr>
          <a:xfrm>
            <a:off x="5649294" y="4911926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ea typeface="+mn-ea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ea typeface="+mn-ea"/>
              <a:cs typeface="Arial"/>
              <a:sym typeface="Arial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id="{D0F4A8EE-18E4-A358-E756-D9051CD9E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" y="2090012"/>
            <a:ext cx="4234636" cy="3525166"/>
          </a:xfrm>
          <a:prstGeom prst="rect">
            <a:avLst/>
          </a:prstGeom>
        </p:spPr>
      </p:pic>
      <p:sp>
        <p:nvSpPr>
          <p:cNvPr id="4" name="CustomShape 3">
            <a:extLst>
              <a:ext uri="{FF2B5EF4-FFF2-40B4-BE49-F238E27FC236}">
                <a16:creationId xmlns:a16="http://schemas.microsoft.com/office/drawing/2014/main" id="{95CE0535-E936-5803-F3CD-910CCCA109A2}"/>
              </a:ext>
            </a:extLst>
          </p:cNvPr>
          <p:cNvSpPr/>
          <p:nvPr/>
        </p:nvSpPr>
        <p:spPr>
          <a:xfrm rot="20928694">
            <a:off x="1930893" y="2513207"/>
            <a:ext cx="2241877" cy="5408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72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-1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Ich wiederhole!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884" y="194293"/>
            <a:ext cx="4755367" cy="396360"/>
          </a:xfrm>
          <a:noFill/>
        </p:spPr>
        <p:txBody>
          <a:bodyPr>
            <a:norm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Teacher audio version</a:t>
            </a: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282579" y="98132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D60B1503-B46A-4E35-BE7C-2731CD54F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907791"/>
              </p:ext>
            </p:extLst>
          </p:nvPr>
        </p:nvGraphicFramePr>
        <p:xfrm>
          <a:off x="1071150" y="707158"/>
          <a:ext cx="4422858" cy="577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721790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ersuchen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inken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imm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wen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Ausflu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</a:tbl>
          </a:graphicData>
        </a:graphic>
      </p:graphicFrame>
      <p:pic>
        <p:nvPicPr>
          <p:cNvPr id="16" name="Google Shape;338;p8">
            <a:hlinkClick r:id="" action="ppaction://noaction">
              <a:snd r:embed="rId4" name="T3_Phon_7.wav"/>
            </a:hlinkClick>
            <a:extLst>
              <a:ext uri="{FF2B5EF4-FFF2-40B4-BE49-F238E27FC236}">
                <a16:creationId xmlns:a16="http://schemas.microsoft.com/office/drawing/2014/main" id="{12A79711-D5D0-4EF6-92CD-5F53BD31FA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5332" y="591182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8" name="Table 4">
            <a:extLst>
              <a:ext uri="{FF2B5EF4-FFF2-40B4-BE49-F238E27FC236}">
                <a16:creationId xmlns:a16="http://schemas.microsoft.com/office/drawing/2014/main" id="{7EAEC12F-DCD1-4C7D-92D8-458447DF2F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0233122"/>
              </p:ext>
            </p:extLst>
          </p:nvPr>
        </p:nvGraphicFramePr>
        <p:xfrm>
          <a:off x="7046126" y="706104"/>
          <a:ext cx="4422858" cy="577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721790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eorie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ö</a:t>
                      </a:r>
                      <a:r>
                        <a:rPr lang="en-GB" sz="20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gen</a:t>
                      </a:r>
                      <a:endParaRPr lang="en-GB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Sp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ortler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nnt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721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hen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</a:tbl>
          </a:graphicData>
        </a:graphic>
      </p:graphicFrame>
      <p:pic>
        <p:nvPicPr>
          <p:cNvPr id="3" name="Google Shape;338;p8">
            <a:hlinkClick r:id="" action="ppaction://noaction">
              <a:snd r:embed="rId6" name="T3_Phon_4.wav"/>
            </a:hlinkClick>
            <a:extLst>
              <a:ext uri="{FF2B5EF4-FFF2-40B4-BE49-F238E27FC236}">
                <a16:creationId xmlns:a16="http://schemas.microsoft.com/office/drawing/2014/main" id="{68F2BDB9-995E-C6C4-2294-C62663B2659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61" y="3771830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Google Shape;338;p8">
            <a:hlinkClick r:id="" action="ppaction://noaction">
              <a:snd r:embed="rId7" name="T3_Phon_3.wav"/>
            </a:hlinkClick>
            <a:extLst>
              <a:ext uri="{FF2B5EF4-FFF2-40B4-BE49-F238E27FC236}">
                <a16:creationId xmlns:a16="http://schemas.microsoft.com/office/drawing/2014/main" id="{908B7986-9205-55DE-00E4-48435FE616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61" y="2991427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Google Shape;338;p8">
            <a:hlinkClick r:id="" action="ppaction://noaction">
              <a:snd r:embed="rId8" name="T3_Phon_2.wav"/>
            </a:hlinkClick>
            <a:extLst>
              <a:ext uri="{FF2B5EF4-FFF2-40B4-BE49-F238E27FC236}">
                <a16:creationId xmlns:a16="http://schemas.microsoft.com/office/drawing/2014/main" id="{8FA36028-6899-86F5-4A2D-15BD05620D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0088" y="229486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Google Shape;338;p8">
            <a:hlinkClick r:id="" action="ppaction://noaction">
              <a:snd r:embed="rId9" name="T3_Phon_1.wav"/>
            </a:hlinkClick>
            <a:extLst>
              <a:ext uri="{FF2B5EF4-FFF2-40B4-BE49-F238E27FC236}">
                <a16:creationId xmlns:a16="http://schemas.microsoft.com/office/drawing/2014/main" id="{80E8C4F2-AB16-FFC0-4893-6994F02D0B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953" y="1590412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Google Shape;338;p8">
            <a:hlinkClick r:id="" action="ppaction://noaction">
              <a:snd r:embed="rId10" name="T3_Phon_5.wav"/>
            </a:hlinkClick>
            <a:extLst>
              <a:ext uri="{FF2B5EF4-FFF2-40B4-BE49-F238E27FC236}">
                <a16:creationId xmlns:a16="http://schemas.microsoft.com/office/drawing/2014/main" id="{9957A21E-FED5-CC12-B700-C9E9AAC1D1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8661" y="444965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Google Shape;338;p8">
            <a:hlinkClick r:id="" action="ppaction://noaction">
              <a:snd r:embed="rId11" name="T3_Phon_6.wav"/>
            </a:hlinkClick>
            <a:extLst>
              <a:ext uri="{FF2B5EF4-FFF2-40B4-BE49-F238E27FC236}">
                <a16:creationId xmlns:a16="http://schemas.microsoft.com/office/drawing/2014/main" id="{EC353018-B6AC-BFD2-0B45-B5A719A5A0E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040" y="5180744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38;p8">
            <a:hlinkClick r:id="" action="ppaction://noaction">
              <a:snd r:embed="rId12" name="T3_Phon_14.wav"/>
            </a:hlinkClick>
            <a:extLst>
              <a:ext uri="{FF2B5EF4-FFF2-40B4-BE49-F238E27FC236}">
                <a16:creationId xmlns:a16="http://schemas.microsoft.com/office/drawing/2014/main" id="{91CBD8A1-58CB-91F2-58BD-1BC729FFDA5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8457" y="591182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Google Shape;338;p8">
            <a:hlinkClick r:id="" action="ppaction://noaction">
              <a:snd r:embed="rId13" name="T3_Phon_11.wav"/>
            </a:hlinkClick>
            <a:extLst>
              <a:ext uri="{FF2B5EF4-FFF2-40B4-BE49-F238E27FC236}">
                <a16:creationId xmlns:a16="http://schemas.microsoft.com/office/drawing/2014/main" id="{BB6096EE-7276-0EE8-0C1E-703CBB0DCD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1786" y="3771830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Google Shape;338;p8">
            <a:hlinkClick r:id="" action="ppaction://noaction">
              <a:snd r:embed="rId14" name="T3_Phon_10.wav"/>
            </a:hlinkClick>
            <a:extLst>
              <a:ext uri="{FF2B5EF4-FFF2-40B4-BE49-F238E27FC236}">
                <a16:creationId xmlns:a16="http://schemas.microsoft.com/office/drawing/2014/main" id="{5474B7E3-ADB2-AC56-A7DF-5A798C2E0A1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1786" y="2991427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Google Shape;338;p8">
            <a:hlinkClick r:id="" action="ppaction://noaction">
              <a:snd r:embed="rId15" name="T3_Phon_9.wav"/>
            </a:hlinkClick>
            <a:extLst>
              <a:ext uri="{FF2B5EF4-FFF2-40B4-BE49-F238E27FC236}">
                <a16:creationId xmlns:a16="http://schemas.microsoft.com/office/drawing/2014/main" id="{412398D6-0E8E-26EE-24E6-862A263CE1D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0851" y="229486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Google Shape;338;p8">
            <a:hlinkClick r:id="" action="ppaction://noaction">
              <a:snd r:embed="rId16" name="T3_Phon_8.wav"/>
            </a:hlinkClick>
            <a:extLst>
              <a:ext uri="{FF2B5EF4-FFF2-40B4-BE49-F238E27FC236}">
                <a16:creationId xmlns:a16="http://schemas.microsoft.com/office/drawing/2014/main" id="{E71D6148-EF2E-9567-6D80-C4692282CA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6078" y="1590412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Google Shape;338;p8">
            <a:hlinkClick r:id="" action="ppaction://noaction">
              <a:snd r:embed="rId17" name="T3_Phon_12.wav"/>
            </a:hlinkClick>
            <a:extLst>
              <a:ext uri="{FF2B5EF4-FFF2-40B4-BE49-F238E27FC236}">
                <a16:creationId xmlns:a16="http://schemas.microsoft.com/office/drawing/2014/main" id="{1D8394BC-BAE2-444E-BAED-03521E1FED8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91786" y="4449659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338;p8">
            <a:hlinkClick r:id="" action="ppaction://noaction">
              <a:snd r:embed="rId18" name="T3_Phon_13.wav"/>
            </a:hlinkClick>
            <a:extLst>
              <a:ext uri="{FF2B5EF4-FFF2-40B4-BE49-F238E27FC236}">
                <a16:creationId xmlns:a16="http://schemas.microsoft.com/office/drawing/2014/main" id="{E48E2011-5FD1-F0E7-0338-A561C341B05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04165" y="5180744"/>
            <a:ext cx="444762" cy="4000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7578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AE05-E8BA-2546-77F3-CAF61D38E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1_1.1.wav"/>
            </a:hlinkClick>
            <a:extLst>
              <a:ext uri="{FF2B5EF4-FFF2-40B4-BE49-F238E27FC236}">
                <a16:creationId xmlns:a16="http://schemas.microsoft.com/office/drawing/2014/main" id="{CC25B7AC-6D72-22B0-0E0A-589BD905475D}"/>
              </a:ext>
            </a:extLst>
          </p:cNvPr>
          <p:cNvSpPr/>
          <p:nvPr/>
        </p:nvSpPr>
        <p:spPr>
          <a:xfrm>
            <a:off x="101160" y="-32040"/>
            <a:ext cx="435782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Nationalfeiertag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13AE0-ACD9-8409-0CC1-4F0B4FFE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142" y="899845"/>
            <a:ext cx="946990" cy="339876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E809B9B-C065-9523-1CA3-19FD37C0C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26" y="61136"/>
            <a:ext cx="1127858" cy="829128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FA89B738-99FC-76D1-8F23-B27C1BFF9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pic>
        <p:nvPicPr>
          <p:cNvPr id="4" name="Picture 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B7F2EFA-D6F0-E2BA-B29A-DCAB28061B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/>
          <a:stretch/>
        </p:blipFill>
        <p:spPr>
          <a:xfrm>
            <a:off x="300657" y="1455041"/>
            <a:ext cx="1659740" cy="4862945"/>
          </a:xfrm>
          <a:prstGeom prst="rect">
            <a:avLst/>
          </a:prstGeom>
        </p:spPr>
      </p:pic>
      <p:sp>
        <p:nvSpPr>
          <p:cNvPr id="5" name="Rectangle: Rounded Corners 4">
            <a:hlinkClick r:id="" action="ppaction://noaction">
              <a:snd r:embed="rId8" name="T3_W11_1.4.wav"/>
            </a:hlinkClick>
            <a:extLst>
              <a:ext uri="{FF2B5EF4-FFF2-40B4-BE49-F238E27FC236}">
                <a16:creationId xmlns:a16="http://schemas.microsoft.com/office/drawing/2014/main" id="{7DF4B600-4013-3715-3276-17F55027FAB9}"/>
              </a:ext>
            </a:extLst>
          </p:cNvPr>
          <p:cNvSpPr/>
          <p:nvPr/>
        </p:nvSpPr>
        <p:spPr>
          <a:xfrm>
            <a:off x="10234272" y="6215721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Du</a:t>
            </a:r>
          </a:p>
        </p:txBody>
      </p:sp>
      <p:sp>
        <p:nvSpPr>
          <p:cNvPr id="6" name="Rectangle: Rounded Corners 5">
            <a:hlinkClick r:id="" action="ppaction://noaction">
              <a:snd r:embed="rId9" name="T3_W11_1.3.wav"/>
            </a:hlinkClick>
            <a:extLst>
              <a:ext uri="{FF2B5EF4-FFF2-40B4-BE49-F238E27FC236}">
                <a16:creationId xmlns:a16="http://schemas.microsoft.com/office/drawing/2014/main" id="{8951722C-E1C0-0F40-7276-6F6288B63B59}"/>
              </a:ext>
            </a:extLst>
          </p:cNvPr>
          <p:cNvSpPr/>
          <p:nvPr/>
        </p:nvSpPr>
        <p:spPr>
          <a:xfrm>
            <a:off x="171254" y="6289925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Ich</a:t>
            </a:r>
          </a:p>
        </p:txBody>
      </p:sp>
      <p:pic>
        <p:nvPicPr>
          <p:cNvPr id="10" name="Picture 9" descr="A cartoon of a person&#10;&#10;Description automatically generated">
            <a:extLst>
              <a:ext uri="{FF2B5EF4-FFF2-40B4-BE49-F238E27FC236}">
                <a16:creationId xmlns:a16="http://schemas.microsoft.com/office/drawing/2014/main" id="{1CC84804-502B-17CF-BFD2-0BFAE80B7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77" y="1323167"/>
            <a:ext cx="1276335" cy="4862945"/>
          </a:xfrm>
          <a:prstGeom prst="rect">
            <a:avLst/>
          </a:prstGeom>
        </p:spPr>
      </p:pic>
      <p:sp>
        <p:nvSpPr>
          <p:cNvPr id="19" name="Rectangle: Rounded Corners 18">
            <a:hlinkClick r:id="" action="ppaction://noaction">
              <a:snd r:embed="rId11" name="T3_W11_1.5.wav"/>
            </a:hlinkClick>
            <a:extLst>
              <a:ext uri="{FF2B5EF4-FFF2-40B4-BE49-F238E27FC236}">
                <a16:creationId xmlns:a16="http://schemas.microsoft.com/office/drawing/2014/main" id="{90111F90-0F44-E7B4-533F-3B3BE4306814}"/>
              </a:ext>
            </a:extLst>
          </p:cNvPr>
          <p:cNvSpPr/>
          <p:nvPr/>
        </p:nvSpPr>
        <p:spPr>
          <a:xfrm>
            <a:off x="1948431" y="1461165"/>
            <a:ext cx="401723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Lampion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2" name="Picture 11" descr="Two red and white lanterns&#10;&#10;Description automatically generated">
            <a:extLst>
              <a:ext uri="{FF2B5EF4-FFF2-40B4-BE49-F238E27FC236}">
                <a16:creationId xmlns:a16="http://schemas.microsoft.com/office/drawing/2014/main" id="{169A98F4-E019-7B99-3E62-41CE18D02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92" y="1608930"/>
            <a:ext cx="1206600" cy="803596"/>
          </a:xfrm>
          <a:prstGeom prst="rect">
            <a:avLst/>
          </a:prstGeom>
        </p:spPr>
      </p:pic>
      <p:sp>
        <p:nvSpPr>
          <p:cNvPr id="22" name="Rectangle: Rounded Corners 21">
            <a:hlinkClick r:id="" action="ppaction://noaction">
              <a:snd r:embed="rId13" name="T3_W11_1.7.wav"/>
            </a:hlinkClick>
            <a:extLst>
              <a:ext uri="{FF2B5EF4-FFF2-40B4-BE49-F238E27FC236}">
                <a16:creationId xmlns:a16="http://schemas.microsoft.com/office/drawing/2014/main" id="{4694310A-E88C-F525-D60C-46B3053973B6}"/>
              </a:ext>
            </a:extLst>
          </p:cNvPr>
          <p:cNvSpPr/>
          <p:nvPr/>
        </p:nvSpPr>
        <p:spPr>
          <a:xfrm>
            <a:off x="2721495" y="2845818"/>
            <a:ext cx="36339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Alphorn.</a:t>
            </a:r>
          </a:p>
        </p:txBody>
      </p:sp>
      <p:pic>
        <p:nvPicPr>
          <p:cNvPr id="24" name="Picture 2" descr="Free Alphorn Musical Instrument photo and picture">
            <a:extLst>
              <a:ext uri="{FF2B5EF4-FFF2-40B4-BE49-F238E27FC236}">
                <a16:creationId xmlns:a16="http://schemas.microsoft.com/office/drawing/2014/main" id="{00432D24-23A6-3BA1-7603-2B724A6E7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45" y="3002346"/>
            <a:ext cx="1461022" cy="8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hlinkClick r:id="" action="ppaction://noaction">
              <a:snd r:embed="rId15" name="T3_W11_1.9.wav"/>
            </a:hlinkClick>
            <a:extLst>
              <a:ext uri="{FF2B5EF4-FFF2-40B4-BE49-F238E27FC236}">
                <a16:creationId xmlns:a16="http://schemas.microsoft.com/office/drawing/2014/main" id="{EBD002D6-CEE7-1CDD-4B7D-7D495F9BDC35}"/>
              </a:ext>
            </a:extLst>
          </p:cNvPr>
          <p:cNvSpPr/>
          <p:nvPr/>
        </p:nvSpPr>
        <p:spPr>
          <a:xfrm>
            <a:off x="1898619" y="4202764"/>
            <a:ext cx="28211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…hast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Picture 24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1A3A4D86-DF3F-B436-E9CD-790664663A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0" y="4311998"/>
            <a:ext cx="726542" cy="880657"/>
          </a:xfrm>
          <a:prstGeom prst="rect">
            <a:avLst/>
          </a:prstGeom>
        </p:spPr>
      </p:pic>
      <p:sp>
        <p:nvSpPr>
          <p:cNvPr id="30" name="Rectangle: Rounded Corners 29">
            <a:hlinkClick r:id="" action="ppaction://noaction">
              <a:snd r:embed="rId17" name="T3_W11_1.6.wav"/>
            </a:hlinkClick>
            <a:extLst>
              <a:ext uri="{FF2B5EF4-FFF2-40B4-BE49-F238E27FC236}">
                <a16:creationId xmlns:a16="http://schemas.microsoft.com/office/drawing/2014/main" id="{39FE4DCA-E793-8E99-6D21-3046D9570647}"/>
              </a:ext>
            </a:extLst>
          </p:cNvPr>
          <p:cNvSpPr/>
          <p:nvPr/>
        </p:nvSpPr>
        <p:spPr>
          <a:xfrm>
            <a:off x="6752469" y="1059366"/>
            <a:ext cx="2998948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Butterbrot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Picture 32" descr="A piece of bread with a flag sticking out of it&#10;&#10;Description automatically generated">
            <a:extLst>
              <a:ext uri="{FF2B5EF4-FFF2-40B4-BE49-F238E27FC236}">
                <a16:creationId xmlns:a16="http://schemas.microsoft.com/office/drawing/2014/main" id="{54C3326C-84A9-2140-C580-FA3576AD59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32" y="1180245"/>
            <a:ext cx="863665" cy="863665"/>
          </a:xfrm>
          <a:prstGeom prst="rect">
            <a:avLst/>
          </a:prstGeom>
        </p:spPr>
      </p:pic>
      <p:sp>
        <p:nvSpPr>
          <p:cNvPr id="34" name="Rectangle: Rounded Corners 33">
            <a:hlinkClick r:id="" action="ppaction://noaction">
              <a:snd r:embed="rId19" name="T3_W11_1.11.wav"/>
            </a:hlinkClick>
            <a:extLst>
              <a:ext uri="{FF2B5EF4-FFF2-40B4-BE49-F238E27FC236}">
                <a16:creationId xmlns:a16="http://schemas.microsoft.com/office/drawing/2014/main" id="{77399324-A768-0305-C8F8-D1EBD65169F8}"/>
              </a:ext>
            </a:extLst>
          </p:cNvPr>
          <p:cNvSpPr/>
          <p:nvPr/>
        </p:nvSpPr>
        <p:spPr>
          <a:xfrm>
            <a:off x="4738218" y="5431634"/>
            <a:ext cx="4117479" cy="12499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bleiben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Höhenfeuer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wunderbar!</a:t>
            </a:r>
          </a:p>
        </p:txBody>
      </p:sp>
      <p:pic>
        <p:nvPicPr>
          <p:cNvPr id="28" name="Picture 27" descr="A large bonfire at night&#10;&#10;Description automatically generated">
            <a:extLst>
              <a:ext uri="{FF2B5EF4-FFF2-40B4-BE49-F238E27FC236}">
                <a16:creationId xmlns:a16="http://schemas.microsoft.com/office/drawing/2014/main" id="{DE65B9F3-D0F6-73E7-951B-83C7AD55BD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6" y="5536540"/>
            <a:ext cx="693401" cy="1040102"/>
          </a:xfrm>
          <a:prstGeom prst="rect">
            <a:avLst/>
          </a:prstGeom>
        </p:spPr>
      </p:pic>
      <p:sp>
        <p:nvSpPr>
          <p:cNvPr id="35" name="Rectangle: Rounded Corners 34">
            <a:hlinkClick r:id="" action="ppaction://noaction">
              <a:snd r:embed="rId21" name="T3_W11_1.10.wav"/>
            </a:hlinkClick>
            <a:extLst>
              <a:ext uri="{FF2B5EF4-FFF2-40B4-BE49-F238E27FC236}">
                <a16:creationId xmlns:a16="http://schemas.microsoft.com/office/drawing/2014/main" id="{9C819007-C22E-02D1-5032-BD76F381C9AE}"/>
              </a:ext>
            </a:extLst>
          </p:cNvPr>
          <p:cNvSpPr/>
          <p:nvPr/>
        </p:nvSpPr>
        <p:spPr>
          <a:xfrm>
            <a:off x="5393000" y="4082475"/>
            <a:ext cx="4046563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Die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Parade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lang!</a:t>
            </a:r>
          </a:p>
        </p:txBody>
      </p:sp>
      <p:pic>
        <p:nvPicPr>
          <p:cNvPr id="29" name="Picture 28" descr="A group of people in red and white outfits marching in a parade&#10;&#10;Description automatically generated">
            <a:extLst>
              <a:ext uri="{FF2B5EF4-FFF2-40B4-BE49-F238E27FC236}">
                <a16:creationId xmlns:a16="http://schemas.microsoft.com/office/drawing/2014/main" id="{0D9EF41A-86C9-B3B4-8294-9EA474BFC7C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4"/>
          <a:stretch/>
        </p:blipFill>
        <p:spPr>
          <a:xfrm>
            <a:off x="8007928" y="4284541"/>
            <a:ext cx="1320800" cy="738794"/>
          </a:xfrm>
          <a:prstGeom prst="rect">
            <a:avLst/>
          </a:prstGeom>
        </p:spPr>
      </p:pic>
      <p:sp>
        <p:nvSpPr>
          <p:cNvPr id="36" name="Rectangle: Rounded Corners 35">
            <a:hlinkClick r:id="" action="ppaction://noaction">
              <a:snd r:embed="rId23" name="T3_W11_1.8.wav"/>
            </a:hlinkClick>
            <a:extLst>
              <a:ext uri="{FF2B5EF4-FFF2-40B4-BE49-F238E27FC236}">
                <a16:creationId xmlns:a16="http://schemas.microsoft.com/office/drawing/2014/main" id="{E948C185-DDA1-166A-8ABE-76C625732149}"/>
              </a:ext>
            </a:extLst>
          </p:cNvPr>
          <p:cNvSpPr/>
          <p:nvPr/>
        </p:nvSpPr>
        <p:spPr>
          <a:xfrm>
            <a:off x="6946630" y="2560292"/>
            <a:ext cx="331658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Foto*!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E753C-176A-8385-DBED-31C24B2566FA}"/>
              </a:ext>
            </a:extLst>
          </p:cNvPr>
          <p:cNvSpPr/>
          <p:nvPr/>
        </p:nvSpPr>
        <p:spPr>
          <a:xfrm>
            <a:off x="8017164" y="151661"/>
            <a:ext cx="2453605" cy="4544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*Foto – photo</a:t>
            </a:r>
          </a:p>
        </p:txBody>
      </p:sp>
      <p:pic>
        <p:nvPicPr>
          <p:cNvPr id="27" name="Picture 4" descr="Free Fireworks Show photo and picture">
            <a:extLst>
              <a:ext uri="{FF2B5EF4-FFF2-40B4-BE49-F238E27FC236}">
                <a16:creationId xmlns:a16="http://schemas.microsoft.com/office/drawing/2014/main" id="{0395BBA8-BB97-92DB-3D20-2F0D6B3F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9945"/>
          <a:stretch/>
        </p:blipFill>
        <p:spPr bwMode="auto">
          <a:xfrm>
            <a:off x="9129567" y="2626920"/>
            <a:ext cx="1002730" cy="9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hlinkClick r:id="" action="ppaction://noaction">
              <a:snd r:embed="rId25" name="T3_W11_1.2.wav"/>
            </a:hlinkClick>
            <a:extLst>
              <a:ext uri="{FF2B5EF4-FFF2-40B4-BE49-F238E27FC236}">
                <a16:creationId xmlns:a16="http://schemas.microsoft.com/office/drawing/2014/main" id="{3798D216-7446-BE7F-F310-3A79205423C8}"/>
              </a:ext>
            </a:extLst>
          </p:cNvPr>
          <p:cNvSpPr/>
          <p:nvPr/>
        </p:nvSpPr>
        <p:spPr>
          <a:xfrm>
            <a:off x="914067" y="540014"/>
            <a:ext cx="4128987" cy="518040"/>
          </a:xfrm>
          <a:prstGeom prst="wedgeRoundRectCallout">
            <a:avLst>
              <a:gd name="adj1" fmla="val -56404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Ronja (ich)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(du)?</a:t>
            </a:r>
          </a:p>
        </p:txBody>
      </p:sp>
      <p:pic>
        <p:nvPicPr>
          <p:cNvPr id="11" name="Picture 10" descr="A cartoon of a person&#10;&#10;Description automatically generated">
            <a:extLst>
              <a:ext uri="{FF2B5EF4-FFF2-40B4-BE49-F238E27FC236}">
                <a16:creationId xmlns:a16="http://schemas.microsoft.com/office/drawing/2014/main" id="{E941D056-4A36-0E40-F727-E29EEA42E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1" b="79132"/>
          <a:stretch/>
        </p:blipFill>
        <p:spPr>
          <a:xfrm>
            <a:off x="2485090" y="2626920"/>
            <a:ext cx="640346" cy="524133"/>
          </a:xfrm>
          <a:prstGeom prst="rect">
            <a:avLst/>
          </a:prstGeom>
        </p:spPr>
      </p:pic>
      <p:pic>
        <p:nvPicPr>
          <p:cNvPr id="15" name="Picture 14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E72AB7D0-11D7-7E70-562C-5611CD6188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b="72431"/>
          <a:stretch/>
        </p:blipFill>
        <p:spPr>
          <a:xfrm>
            <a:off x="1753538" y="1221217"/>
            <a:ext cx="586539" cy="473772"/>
          </a:xfrm>
          <a:prstGeom prst="rect">
            <a:avLst/>
          </a:prstGeom>
        </p:spPr>
      </p:pic>
      <p:pic>
        <p:nvPicPr>
          <p:cNvPr id="23" name="Picture 22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B2DCA290-C51F-CBEB-D2C7-DC1983047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b="72431"/>
          <a:stretch/>
        </p:blipFill>
        <p:spPr>
          <a:xfrm>
            <a:off x="6536647" y="852370"/>
            <a:ext cx="586539" cy="473772"/>
          </a:xfrm>
          <a:prstGeom prst="rect">
            <a:avLst/>
          </a:prstGeom>
        </p:spPr>
      </p:pic>
      <p:pic>
        <p:nvPicPr>
          <p:cNvPr id="31" name="Picture 30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DEA11070-29CA-F2D5-49B6-A6EC0E0220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b="72431"/>
          <a:stretch/>
        </p:blipFill>
        <p:spPr>
          <a:xfrm>
            <a:off x="6775420" y="2344663"/>
            <a:ext cx="586539" cy="473772"/>
          </a:xfrm>
          <a:prstGeom prst="rect">
            <a:avLst/>
          </a:prstGeom>
        </p:spPr>
      </p:pic>
      <p:pic>
        <p:nvPicPr>
          <p:cNvPr id="32" name="Picture 31" descr="A cartoon of a person&#10;&#10;Description automatically generated">
            <a:extLst>
              <a:ext uri="{FF2B5EF4-FFF2-40B4-BE49-F238E27FC236}">
                <a16:creationId xmlns:a16="http://schemas.microsoft.com/office/drawing/2014/main" id="{AE05BC10-36A4-464C-6AC0-2F5ABB07F6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1" b="79132"/>
          <a:stretch/>
        </p:blipFill>
        <p:spPr>
          <a:xfrm>
            <a:off x="1710820" y="3944945"/>
            <a:ext cx="640346" cy="524133"/>
          </a:xfrm>
          <a:prstGeom prst="rect">
            <a:avLst/>
          </a:prstGeom>
        </p:spPr>
      </p:pic>
      <p:pic>
        <p:nvPicPr>
          <p:cNvPr id="37" name="Picture 3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AA1A1A7F-ABDB-AB82-E4F6-5B02269DD8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 b="72431"/>
          <a:stretch/>
        </p:blipFill>
        <p:spPr>
          <a:xfrm>
            <a:off x="5176703" y="3958091"/>
            <a:ext cx="586539" cy="473772"/>
          </a:xfrm>
          <a:prstGeom prst="rect">
            <a:avLst/>
          </a:prstGeom>
        </p:spPr>
      </p:pic>
      <p:pic>
        <p:nvPicPr>
          <p:cNvPr id="38" name="Picture 37" descr="A cartoon of a person&#10;&#10;Description automatically generated">
            <a:extLst>
              <a:ext uri="{FF2B5EF4-FFF2-40B4-BE49-F238E27FC236}">
                <a16:creationId xmlns:a16="http://schemas.microsoft.com/office/drawing/2014/main" id="{28DE9DA9-5960-2A85-4F90-B442A13EDD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61" b="79132"/>
          <a:stretch/>
        </p:blipFill>
        <p:spPr>
          <a:xfrm>
            <a:off x="4622321" y="5063284"/>
            <a:ext cx="640346" cy="52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20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A6ADE-2CEF-DF3C-32A1-839A1E219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1_1.1.wav"/>
            </a:hlinkClick>
            <a:extLst>
              <a:ext uri="{FF2B5EF4-FFF2-40B4-BE49-F238E27FC236}">
                <a16:creationId xmlns:a16="http://schemas.microsoft.com/office/drawing/2014/main" id="{BF3572F1-F2A7-8281-7753-431A52BE4447}"/>
              </a:ext>
            </a:extLst>
          </p:cNvPr>
          <p:cNvSpPr/>
          <p:nvPr/>
        </p:nvSpPr>
        <p:spPr>
          <a:xfrm>
            <a:off x="101160" y="-32040"/>
            <a:ext cx="3650663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Nationalfeiertag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0CAAA1-024C-77EC-8C46-319AC3E6C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732" y="899845"/>
            <a:ext cx="914400" cy="339876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6C9F5359-7345-F272-5FF2-A3BF8340B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919" y="39249"/>
            <a:ext cx="1127858" cy="82912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EC3EF486-54A2-F25A-753A-4AB4C36C4EB3}"/>
              </a:ext>
            </a:extLst>
          </p:cNvPr>
          <p:cNvSpPr/>
          <p:nvPr/>
        </p:nvSpPr>
        <p:spPr>
          <a:xfrm>
            <a:off x="914068" y="540014"/>
            <a:ext cx="2614756" cy="518040"/>
          </a:xfrm>
          <a:prstGeom prst="wedgeRoundRectCallout">
            <a:avLst>
              <a:gd name="adj1" fmla="val -58523"/>
              <a:gd name="adj2" fmla="val -580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Ronja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schreibt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1F3504CF-510D-A3AC-EF82-D8904B3855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5" name="Rectangle: Rounded Corners 4">
            <a:hlinkClick r:id="" action="ppaction://noaction">
              <a:snd r:embed="rId7" name="T3_W11_1.4.wav"/>
            </a:hlinkClick>
            <a:extLst>
              <a:ext uri="{FF2B5EF4-FFF2-40B4-BE49-F238E27FC236}">
                <a16:creationId xmlns:a16="http://schemas.microsoft.com/office/drawing/2014/main" id="{86905D4A-24E6-CCA1-7CC3-89A638082483}"/>
              </a:ext>
            </a:extLst>
          </p:cNvPr>
          <p:cNvSpPr/>
          <p:nvPr/>
        </p:nvSpPr>
        <p:spPr>
          <a:xfrm>
            <a:off x="10234272" y="6215721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Du</a:t>
            </a:r>
          </a:p>
        </p:txBody>
      </p:sp>
      <p:sp>
        <p:nvSpPr>
          <p:cNvPr id="6" name="Rectangle: Rounded Corners 5">
            <a:hlinkClick r:id="" action="ppaction://noaction">
              <a:snd r:embed="rId8" name="T3_W11_1.3.wav"/>
            </a:hlinkClick>
            <a:extLst>
              <a:ext uri="{FF2B5EF4-FFF2-40B4-BE49-F238E27FC236}">
                <a16:creationId xmlns:a16="http://schemas.microsoft.com/office/drawing/2014/main" id="{7B88BFB2-AF87-7055-33B0-D192879DBA5A}"/>
              </a:ext>
            </a:extLst>
          </p:cNvPr>
          <p:cNvSpPr/>
          <p:nvPr/>
        </p:nvSpPr>
        <p:spPr>
          <a:xfrm>
            <a:off x="171254" y="6289925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Ich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E7033DF-8ECE-25AD-ED3D-E35C6CEB68FB}"/>
              </a:ext>
            </a:extLst>
          </p:cNvPr>
          <p:cNvSpPr/>
          <p:nvPr/>
        </p:nvSpPr>
        <p:spPr>
          <a:xfrm>
            <a:off x="1948431" y="1461165"/>
            <a:ext cx="401723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__________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have a lamp.</a:t>
            </a:r>
          </a:p>
        </p:txBody>
      </p:sp>
      <p:pic>
        <p:nvPicPr>
          <p:cNvPr id="12" name="Picture 11" descr="Two red and white lanterns&#10;&#10;Description automatically generated">
            <a:extLst>
              <a:ext uri="{FF2B5EF4-FFF2-40B4-BE49-F238E27FC236}">
                <a16:creationId xmlns:a16="http://schemas.microsoft.com/office/drawing/2014/main" id="{C35943BF-35BE-DD2B-F5CE-E8D90B677B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61" y="1642112"/>
            <a:ext cx="1206600" cy="80359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E251627-EE9A-0BBB-9E79-5302B84CADE4}"/>
              </a:ext>
            </a:extLst>
          </p:cNvPr>
          <p:cNvSpPr/>
          <p:nvPr/>
        </p:nvSpPr>
        <p:spPr>
          <a:xfrm>
            <a:off x="2721495" y="2845818"/>
            <a:ext cx="36339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_______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an alp horn.</a:t>
            </a:r>
          </a:p>
        </p:txBody>
      </p:sp>
      <p:pic>
        <p:nvPicPr>
          <p:cNvPr id="24" name="Picture 2" descr="Free Alphorn Musical Instrument photo and picture">
            <a:extLst>
              <a:ext uri="{FF2B5EF4-FFF2-40B4-BE49-F238E27FC236}">
                <a16:creationId xmlns:a16="http://schemas.microsoft.com/office/drawing/2014/main" id="{989473BC-A5CA-D94F-B446-0C68E5B3E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45" y="3002346"/>
            <a:ext cx="1461022" cy="8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129D101-A928-3E68-EAF3-F08D21A0E065}"/>
              </a:ext>
            </a:extLst>
          </p:cNvPr>
          <p:cNvSpPr/>
          <p:nvPr/>
        </p:nvSpPr>
        <p:spPr>
          <a:xfrm>
            <a:off x="1898619" y="4202764"/>
            <a:ext cx="28211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_______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 flag.</a:t>
            </a:r>
          </a:p>
        </p:txBody>
      </p:sp>
      <p:pic>
        <p:nvPicPr>
          <p:cNvPr id="25" name="Picture 24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B2AB7EC1-548F-4502-8707-1B0D916CC9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0" y="4311998"/>
            <a:ext cx="726542" cy="880657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2C43B2-64DC-F26E-4036-6550F320CAF6}"/>
              </a:ext>
            </a:extLst>
          </p:cNvPr>
          <p:cNvSpPr/>
          <p:nvPr/>
        </p:nvSpPr>
        <p:spPr>
          <a:xfrm>
            <a:off x="6772995" y="2121548"/>
            <a:ext cx="2998948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______ ____ _______</a:t>
            </a:r>
          </a:p>
        </p:txBody>
      </p:sp>
      <p:pic>
        <p:nvPicPr>
          <p:cNvPr id="33" name="Picture 32" descr="A piece of bread with a flag sticking out of it&#10;&#10;Description automatically generated">
            <a:extLst>
              <a:ext uri="{FF2B5EF4-FFF2-40B4-BE49-F238E27FC236}">
                <a16:creationId xmlns:a16="http://schemas.microsoft.com/office/drawing/2014/main" id="{B5F702BD-62E6-D144-2103-8DC56E25317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58" y="2242427"/>
            <a:ext cx="863665" cy="863665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D76371A-B1E9-44B9-FAD5-22B079699185}"/>
              </a:ext>
            </a:extLst>
          </p:cNvPr>
          <p:cNvSpPr/>
          <p:nvPr/>
        </p:nvSpPr>
        <p:spPr>
          <a:xfrm>
            <a:off x="4738218" y="5431634"/>
            <a:ext cx="4117479" cy="12499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________________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Höhenfeuer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__________!</a:t>
            </a:r>
          </a:p>
        </p:txBody>
      </p:sp>
      <p:pic>
        <p:nvPicPr>
          <p:cNvPr id="28" name="Picture 27" descr="A large bonfire at night&#10;&#10;Description automatically generated">
            <a:extLst>
              <a:ext uri="{FF2B5EF4-FFF2-40B4-BE49-F238E27FC236}">
                <a16:creationId xmlns:a16="http://schemas.microsoft.com/office/drawing/2014/main" id="{705F46EE-C729-EDF6-BBD7-124B42598A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6" y="5536540"/>
            <a:ext cx="693401" cy="1040102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490A122-B140-A44C-B721-67732572DD16}"/>
              </a:ext>
            </a:extLst>
          </p:cNvPr>
          <p:cNvSpPr/>
          <p:nvPr/>
        </p:nvSpPr>
        <p:spPr>
          <a:xfrm>
            <a:off x="5393000" y="4082475"/>
            <a:ext cx="4046563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____ ______. Die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Parade __ ____!</a:t>
            </a:r>
          </a:p>
        </p:txBody>
      </p:sp>
      <p:pic>
        <p:nvPicPr>
          <p:cNvPr id="29" name="Picture 28" descr="A group of people in red and white outfits marching in a parade&#10;&#10;Description automatically generated">
            <a:extLst>
              <a:ext uri="{FF2B5EF4-FFF2-40B4-BE49-F238E27FC236}">
                <a16:creationId xmlns:a16="http://schemas.microsoft.com/office/drawing/2014/main" id="{913AD2DC-43F5-C327-7D8C-E862CABEE92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4"/>
          <a:stretch/>
        </p:blipFill>
        <p:spPr>
          <a:xfrm>
            <a:off x="8007928" y="4284541"/>
            <a:ext cx="1320800" cy="738794"/>
          </a:xfrm>
          <a:prstGeom prst="rect">
            <a:avLst/>
          </a:prstGeom>
        </p:spPr>
      </p:pic>
      <p:pic>
        <p:nvPicPr>
          <p:cNvPr id="7" name="Picture 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A7A79349-1702-1510-BCC1-1BB3FA6723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/>
          <a:stretch/>
        </p:blipFill>
        <p:spPr>
          <a:xfrm>
            <a:off x="300657" y="1455041"/>
            <a:ext cx="1659740" cy="4862945"/>
          </a:xfrm>
          <a:prstGeom prst="rect">
            <a:avLst/>
          </a:prstGeom>
        </p:spPr>
      </p:pic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642DAB8F-C33E-D739-0885-CEFB2140AB0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178" y="1313796"/>
            <a:ext cx="1276335" cy="48629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9AE751-C765-C978-E3F7-85E8DBEB908C}"/>
              </a:ext>
            </a:extLst>
          </p:cNvPr>
          <p:cNvSpPr txBox="1"/>
          <p:nvPr/>
        </p:nvSpPr>
        <p:spPr>
          <a:xfrm>
            <a:off x="2174358" y="1598002"/>
            <a:ext cx="19628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möchte</a:t>
            </a:r>
            <a:endParaRPr lang="en-GB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58ECCF-43B9-D778-EFE0-A2A88916F25B}"/>
              </a:ext>
            </a:extLst>
          </p:cNvPr>
          <p:cNvSpPr txBox="1"/>
          <p:nvPr/>
        </p:nvSpPr>
        <p:spPr>
          <a:xfrm>
            <a:off x="3528823" y="2953413"/>
            <a:ext cx="15142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spielst</a:t>
            </a:r>
            <a:endParaRPr lang="en-GB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09196F-3C56-AEB0-2E9B-02BD01D9A38C}"/>
              </a:ext>
            </a:extLst>
          </p:cNvPr>
          <p:cNvSpPr txBox="1"/>
          <p:nvPr/>
        </p:nvSpPr>
        <p:spPr>
          <a:xfrm>
            <a:off x="2687106" y="4352216"/>
            <a:ext cx="894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hast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D77EFA2-8563-1382-ADEC-AF7DD478E597}"/>
              </a:ext>
            </a:extLst>
          </p:cNvPr>
          <p:cNvSpPr txBox="1"/>
          <p:nvPr/>
        </p:nvSpPr>
        <p:spPr>
          <a:xfrm>
            <a:off x="7241703" y="2231944"/>
            <a:ext cx="1888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habe</a:t>
            </a:r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ein</a:t>
            </a:r>
            <a:endParaRPr lang="en-GB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E7EF93-7E8D-CB6B-7252-484C5191BE7F}"/>
              </a:ext>
            </a:extLst>
          </p:cNvPr>
          <p:cNvSpPr txBox="1"/>
          <p:nvPr/>
        </p:nvSpPr>
        <p:spPr>
          <a:xfrm>
            <a:off x="6809635" y="2651288"/>
            <a:ext cx="1935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Butterbrot</a:t>
            </a:r>
            <a:endParaRPr lang="en-GB" sz="2000" dirty="0"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CD14F5-DBAB-D0DD-E045-A569B12C2050}"/>
              </a:ext>
            </a:extLst>
          </p:cNvPr>
          <p:cNvSpPr txBox="1"/>
          <p:nvPr/>
        </p:nvSpPr>
        <p:spPr>
          <a:xfrm>
            <a:off x="5851357" y="4242855"/>
            <a:ext cx="1449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bin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müde</a:t>
            </a:r>
            <a:endParaRPr lang="en-GB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5EFA5C6-4EC8-51EB-EC6F-54DC188A408B}"/>
              </a:ext>
            </a:extLst>
          </p:cNvPr>
          <p:cNvSpPr txBox="1"/>
          <p:nvPr/>
        </p:nvSpPr>
        <p:spPr>
          <a:xfrm>
            <a:off x="6656046" y="4580440"/>
            <a:ext cx="1121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ist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lang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346729-0654-69FA-83C7-684B52956BFA}"/>
              </a:ext>
            </a:extLst>
          </p:cNvPr>
          <p:cNvSpPr txBox="1"/>
          <p:nvPr/>
        </p:nvSpPr>
        <p:spPr>
          <a:xfrm>
            <a:off x="5420390" y="5479512"/>
            <a:ext cx="2669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möchtest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bleiben</a:t>
            </a:r>
            <a:endParaRPr lang="en-GB" sz="2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FD1DBD-1A01-AF79-6B6B-B75B6527BB0D}"/>
              </a:ext>
            </a:extLst>
          </p:cNvPr>
          <p:cNvSpPr txBox="1"/>
          <p:nvPr/>
        </p:nvSpPr>
        <p:spPr>
          <a:xfrm>
            <a:off x="4867621" y="6194302"/>
            <a:ext cx="2669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wunderbar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1C21D7-0AC3-FC66-79B9-9D616ABFA3FC}"/>
              </a:ext>
            </a:extLst>
          </p:cNvPr>
          <p:cNvSpPr txBox="1"/>
          <p:nvPr/>
        </p:nvSpPr>
        <p:spPr>
          <a:xfrm>
            <a:off x="3751823" y="102425"/>
            <a:ext cx="6994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Ronja wants to write about the day in English. She has made a start, but she has got stuck on some words. </a:t>
            </a:r>
            <a:b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help her out?</a:t>
            </a:r>
          </a:p>
        </p:txBody>
      </p:sp>
    </p:spTree>
    <p:extLst>
      <p:ext uri="{BB962C8B-B14F-4D97-AF65-F5344CB8AC3E}">
        <p14:creationId xmlns:p14="http://schemas.microsoft.com/office/powerpoint/2010/main" val="86800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9B0D9-B0D5-17B0-C1C6-39BADFD20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1_1.1.wav"/>
            </a:hlinkClick>
            <a:extLst>
              <a:ext uri="{FF2B5EF4-FFF2-40B4-BE49-F238E27FC236}">
                <a16:creationId xmlns:a16="http://schemas.microsoft.com/office/drawing/2014/main" id="{9286E817-394F-D6A2-1ACA-D5AAD7B0BD40}"/>
              </a:ext>
            </a:extLst>
          </p:cNvPr>
          <p:cNvSpPr/>
          <p:nvPr/>
        </p:nvSpPr>
        <p:spPr>
          <a:xfrm>
            <a:off x="101160" y="-32040"/>
            <a:ext cx="3480717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Nationalfeiertag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CBBD4-9CE9-E538-B120-90E1C955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5010" y="899844"/>
            <a:ext cx="766122" cy="374973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2C455948-A51A-2291-3542-BC23B86619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142" y="61136"/>
            <a:ext cx="1127858" cy="829128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07144B51-41C2-972F-4E56-3D323A4AE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sp>
        <p:nvSpPr>
          <p:cNvPr id="5" name="Rectangle: Rounded Corners 4">
            <a:hlinkClick r:id="" action="ppaction://noaction">
              <a:snd r:embed="rId7" name="T3_W11_1.4.wav"/>
            </a:hlinkClick>
            <a:extLst>
              <a:ext uri="{FF2B5EF4-FFF2-40B4-BE49-F238E27FC236}">
                <a16:creationId xmlns:a16="http://schemas.microsoft.com/office/drawing/2014/main" id="{605C3036-82E9-D7B2-FF9B-01966D5B656E}"/>
              </a:ext>
            </a:extLst>
          </p:cNvPr>
          <p:cNvSpPr/>
          <p:nvPr/>
        </p:nvSpPr>
        <p:spPr>
          <a:xfrm>
            <a:off x="10234272" y="6215721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Du</a:t>
            </a:r>
          </a:p>
        </p:txBody>
      </p:sp>
      <p:sp>
        <p:nvSpPr>
          <p:cNvPr id="6" name="Rectangle: Rounded Corners 5">
            <a:hlinkClick r:id="" action="ppaction://noaction">
              <a:snd r:embed="rId8" name="T3_W11_1.3.wav"/>
            </a:hlinkClick>
            <a:extLst>
              <a:ext uri="{FF2B5EF4-FFF2-40B4-BE49-F238E27FC236}">
                <a16:creationId xmlns:a16="http://schemas.microsoft.com/office/drawing/2014/main" id="{03CEAD1D-9DE5-B02D-9A25-57148DBBAB97}"/>
              </a:ext>
            </a:extLst>
          </p:cNvPr>
          <p:cNvSpPr/>
          <p:nvPr/>
        </p:nvSpPr>
        <p:spPr>
          <a:xfrm>
            <a:off x="171254" y="6289925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Ich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7C71B4-1DEA-19CF-0F5F-A76DFA62135E}"/>
              </a:ext>
            </a:extLst>
          </p:cNvPr>
          <p:cNvSpPr/>
          <p:nvPr/>
        </p:nvSpPr>
        <p:spPr>
          <a:xfrm>
            <a:off x="1948431" y="1461165"/>
            <a:ext cx="401723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I __________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have a lamp.</a:t>
            </a:r>
          </a:p>
        </p:txBody>
      </p:sp>
      <p:pic>
        <p:nvPicPr>
          <p:cNvPr id="12" name="Picture 11" descr="Two red and white lanterns&#10;&#10;Description automatically generated">
            <a:extLst>
              <a:ext uri="{FF2B5EF4-FFF2-40B4-BE49-F238E27FC236}">
                <a16:creationId xmlns:a16="http://schemas.microsoft.com/office/drawing/2014/main" id="{69DAF9E0-D613-18FB-1251-546AA0CC86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861" y="1642112"/>
            <a:ext cx="1206600" cy="80359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C58B25C-1B6B-0477-4E83-71968FADF98C}"/>
              </a:ext>
            </a:extLst>
          </p:cNvPr>
          <p:cNvSpPr/>
          <p:nvPr/>
        </p:nvSpPr>
        <p:spPr>
          <a:xfrm>
            <a:off x="2721495" y="2845818"/>
            <a:ext cx="36339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You _______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an alp horn.</a:t>
            </a:r>
          </a:p>
        </p:txBody>
      </p:sp>
      <p:pic>
        <p:nvPicPr>
          <p:cNvPr id="24" name="Picture 2" descr="Free Alphorn Musical Instrument photo and picture">
            <a:extLst>
              <a:ext uri="{FF2B5EF4-FFF2-40B4-BE49-F238E27FC236}">
                <a16:creationId xmlns:a16="http://schemas.microsoft.com/office/drawing/2014/main" id="{54935D24-1FBD-3B2D-7CED-04B089C02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779" y="2999854"/>
            <a:ext cx="1461022" cy="8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A047F3C-B834-4A76-86F8-3CEC9C288768}"/>
              </a:ext>
            </a:extLst>
          </p:cNvPr>
          <p:cNvSpPr/>
          <p:nvPr/>
        </p:nvSpPr>
        <p:spPr>
          <a:xfrm>
            <a:off x="1898619" y="4202764"/>
            <a:ext cx="28211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You _______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a flag.</a:t>
            </a:r>
          </a:p>
        </p:txBody>
      </p:sp>
      <p:pic>
        <p:nvPicPr>
          <p:cNvPr id="25" name="Picture 24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7E28257E-5321-A99E-78A1-15063E2C54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0" y="4311998"/>
            <a:ext cx="726542" cy="880657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A7109B6-C5A2-5EA3-125E-3F714360F5FE}"/>
              </a:ext>
            </a:extLst>
          </p:cNvPr>
          <p:cNvSpPr/>
          <p:nvPr/>
        </p:nvSpPr>
        <p:spPr>
          <a:xfrm>
            <a:off x="6772995" y="2121548"/>
            <a:ext cx="2998948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I ______ ____ _______</a:t>
            </a:r>
          </a:p>
        </p:txBody>
      </p:sp>
      <p:pic>
        <p:nvPicPr>
          <p:cNvPr id="33" name="Picture 32" descr="A piece of bread with a flag sticking out of it&#10;&#10;Description automatically generated">
            <a:extLst>
              <a:ext uri="{FF2B5EF4-FFF2-40B4-BE49-F238E27FC236}">
                <a16:creationId xmlns:a16="http://schemas.microsoft.com/office/drawing/2014/main" id="{D650E6AD-7AF2-8C81-5300-7EF88E4514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458" y="2242427"/>
            <a:ext cx="863665" cy="863665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4682C1BE-E0C3-F135-604E-6E9CCEBC15E8}"/>
              </a:ext>
            </a:extLst>
          </p:cNvPr>
          <p:cNvSpPr/>
          <p:nvPr/>
        </p:nvSpPr>
        <p:spPr>
          <a:xfrm>
            <a:off x="4738218" y="5431634"/>
            <a:ext cx="4117479" cy="12499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You ________________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 – das </a:t>
            </a:r>
            <a:r>
              <a:rPr lang="en-GB" sz="2400" dirty="0" err="1">
                <a:solidFill>
                  <a:srgbClr val="002060"/>
                </a:solidFill>
              </a:rPr>
              <a:t>Höhenfeuer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ist</a:t>
            </a:r>
            <a:r>
              <a:rPr lang="en-GB" sz="2400" dirty="0">
                <a:solidFill>
                  <a:srgbClr val="002060"/>
                </a:solidFill>
              </a:rPr>
              <a:t> __________!</a:t>
            </a:r>
          </a:p>
        </p:txBody>
      </p:sp>
      <p:pic>
        <p:nvPicPr>
          <p:cNvPr id="28" name="Picture 27" descr="A large bonfire at night&#10;&#10;Description automatically generated">
            <a:extLst>
              <a:ext uri="{FF2B5EF4-FFF2-40B4-BE49-F238E27FC236}">
                <a16:creationId xmlns:a16="http://schemas.microsoft.com/office/drawing/2014/main" id="{F0E0F068-6D40-5E6A-666B-8F55623392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6" y="5536540"/>
            <a:ext cx="693401" cy="1040102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E16CE40E-AA86-1FFB-0423-019AF628D93A}"/>
              </a:ext>
            </a:extLst>
          </p:cNvPr>
          <p:cNvSpPr/>
          <p:nvPr/>
        </p:nvSpPr>
        <p:spPr>
          <a:xfrm>
            <a:off x="5393000" y="4082475"/>
            <a:ext cx="4046563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</a:rPr>
              <a:t>I ____ ______. Die 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Parade __ ____!</a:t>
            </a:r>
          </a:p>
        </p:txBody>
      </p:sp>
      <p:pic>
        <p:nvPicPr>
          <p:cNvPr id="29" name="Picture 28" descr="A group of people in red and white outfits marching in a parade&#10;&#10;Description automatically generated">
            <a:extLst>
              <a:ext uri="{FF2B5EF4-FFF2-40B4-BE49-F238E27FC236}">
                <a16:creationId xmlns:a16="http://schemas.microsoft.com/office/drawing/2014/main" id="{34FAD9C1-251C-C4A2-C155-7A083CD3F13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4"/>
          <a:stretch/>
        </p:blipFill>
        <p:spPr>
          <a:xfrm>
            <a:off x="8007928" y="4284541"/>
            <a:ext cx="1320800" cy="738794"/>
          </a:xfrm>
          <a:prstGeom prst="rect">
            <a:avLst/>
          </a:prstGeom>
        </p:spPr>
      </p:pic>
      <p:pic>
        <p:nvPicPr>
          <p:cNvPr id="7" name="Picture 6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72DE1963-9DAB-590B-8448-86E5BF05444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/>
          <a:stretch/>
        </p:blipFill>
        <p:spPr>
          <a:xfrm>
            <a:off x="300657" y="1455041"/>
            <a:ext cx="1659740" cy="4862945"/>
          </a:xfrm>
          <a:prstGeom prst="rect">
            <a:avLst/>
          </a:prstGeom>
        </p:spPr>
      </p:pic>
      <p:pic>
        <p:nvPicPr>
          <p:cNvPr id="9" name="Picture 8" descr="A cartoon of a person&#10;&#10;Description automatically generated">
            <a:extLst>
              <a:ext uri="{FF2B5EF4-FFF2-40B4-BE49-F238E27FC236}">
                <a16:creationId xmlns:a16="http://schemas.microsoft.com/office/drawing/2014/main" id="{7232C02C-1BF9-1A9F-35AB-820793EA55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0178" y="1313796"/>
            <a:ext cx="1276335" cy="48629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1FE740-E8C9-A636-DA9E-4E4F2966C226}"/>
              </a:ext>
            </a:extLst>
          </p:cNvPr>
          <p:cNvSpPr txBox="1"/>
          <p:nvPr/>
        </p:nvSpPr>
        <p:spPr>
          <a:xfrm>
            <a:off x="2174358" y="1598002"/>
            <a:ext cx="25638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would like 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544004-5895-4B7B-543D-977CAED51741}"/>
              </a:ext>
            </a:extLst>
          </p:cNvPr>
          <p:cNvSpPr txBox="1"/>
          <p:nvPr/>
        </p:nvSpPr>
        <p:spPr>
          <a:xfrm>
            <a:off x="3559013" y="2963403"/>
            <a:ext cx="18287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play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48DF6-2658-EB81-CA2A-386773F226FF}"/>
              </a:ext>
            </a:extLst>
          </p:cNvPr>
          <p:cNvSpPr txBox="1"/>
          <p:nvPr/>
        </p:nvSpPr>
        <p:spPr>
          <a:xfrm>
            <a:off x="2687106" y="4352216"/>
            <a:ext cx="8947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have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69ABBE-81C8-E2C5-2F8E-4E9ACEA5A5FC}"/>
              </a:ext>
            </a:extLst>
          </p:cNvPr>
          <p:cNvSpPr txBox="1"/>
          <p:nvPr/>
        </p:nvSpPr>
        <p:spPr>
          <a:xfrm>
            <a:off x="7241703" y="2231944"/>
            <a:ext cx="188864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have 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1600DCD-4A80-1B3A-1095-AF17E985F7A3}"/>
              </a:ext>
            </a:extLst>
          </p:cNvPr>
          <p:cNvSpPr txBox="1"/>
          <p:nvPr/>
        </p:nvSpPr>
        <p:spPr>
          <a:xfrm>
            <a:off x="6809635" y="2651288"/>
            <a:ext cx="19350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sandwich</a:t>
            </a:r>
            <a:endParaRPr lang="en-GB" sz="2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05D476E-5E87-96A4-3AD5-F6FF26AC4CCE}"/>
              </a:ext>
            </a:extLst>
          </p:cNvPr>
          <p:cNvSpPr txBox="1"/>
          <p:nvPr/>
        </p:nvSpPr>
        <p:spPr>
          <a:xfrm>
            <a:off x="5851357" y="4242855"/>
            <a:ext cx="14493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am tired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D3EBD76-0E49-77B1-A96B-A1E2D71D6026}"/>
              </a:ext>
            </a:extLst>
          </p:cNvPr>
          <p:cNvSpPr txBox="1"/>
          <p:nvPr/>
        </p:nvSpPr>
        <p:spPr>
          <a:xfrm>
            <a:off x="6656046" y="4580440"/>
            <a:ext cx="11211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is long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C7D767-69A4-D436-EBDF-C0B374BC6D27}"/>
              </a:ext>
            </a:extLst>
          </p:cNvPr>
          <p:cNvSpPr txBox="1"/>
          <p:nvPr/>
        </p:nvSpPr>
        <p:spPr>
          <a:xfrm>
            <a:off x="5506700" y="5479512"/>
            <a:ext cx="2669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would like to stay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F79C2D-729B-07EF-8A0F-5059DB82C9B2}"/>
              </a:ext>
            </a:extLst>
          </p:cNvPr>
          <p:cNvSpPr txBox="1"/>
          <p:nvPr/>
        </p:nvSpPr>
        <p:spPr>
          <a:xfrm>
            <a:off x="4867621" y="6194302"/>
            <a:ext cx="26691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7030A0"/>
                </a:solidFill>
              </a:rPr>
              <a:t>wonderful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8165E5C-DFE5-8339-D017-8AE0E9B3C24C}"/>
              </a:ext>
            </a:extLst>
          </p:cNvPr>
          <p:cNvSpPr/>
          <p:nvPr/>
        </p:nvSpPr>
        <p:spPr>
          <a:xfrm>
            <a:off x="914068" y="540014"/>
            <a:ext cx="2614756" cy="518040"/>
          </a:xfrm>
          <a:prstGeom prst="wedgeRoundRectCallout">
            <a:avLst>
              <a:gd name="adj1" fmla="val -58523"/>
              <a:gd name="adj2" fmla="val -580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Ronja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schreibt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D7698-F0DB-2AC7-0AA8-70BCD9E28235}"/>
              </a:ext>
            </a:extLst>
          </p:cNvPr>
          <p:cNvSpPr txBox="1"/>
          <p:nvPr/>
        </p:nvSpPr>
        <p:spPr>
          <a:xfrm>
            <a:off x="3751823" y="102425"/>
            <a:ext cx="6994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Ronja wants to write about the day in English. She has made a start, but she has got stuck on some words. </a:t>
            </a:r>
            <a:br>
              <a:rPr lang="en-GB" sz="2000" dirty="0">
                <a:solidFill>
                  <a:srgbClr val="002060"/>
                </a:solidFill>
              </a:rPr>
            </a:br>
            <a:r>
              <a:rPr lang="en-GB" sz="2000" dirty="0">
                <a:solidFill>
                  <a:srgbClr val="002060"/>
                </a:solidFill>
              </a:rPr>
              <a:t>Can you help her out?</a:t>
            </a:r>
          </a:p>
        </p:txBody>
      </p:sp>
    </p:spTree>
    <p:extLst>
      <p:ext uri="{BB962C8B-B14F-4D97-AF65-F5344CB8AC3E}">
        <p14:creationId xmlns:p14="http://schemas.microsoft.com/office/powerpoint/2010/main" val="34069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3" grpId="0"/>
      <p:bldP spid="32" grpId="0"/>
      <p:bldP spid="38" grpId="0"/>
      <p:bldP spid="40" grpId="0"/>
      <p:bldP spid="42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1_4.1.wav"/>
            </a:hlinkClick>
          </p:cNvPr>
          <p:cNvSpPr/>
          <p:nvPr/>
        </p:nvSpPr>
        <p:spPr>
          <a:xfrm>
            <a:off x="101160" y="-32040"/>
            <a:ext cx="357472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Pläne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8B6C0471-5D54-4087-B364-27D1F8B9B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6" name="T3_W11_4.2.wav"/>
            </a:hlinkClick>
            <a:extLst>
              <a:ext uri="{FF2B5EF4-FFF2-40B4-BE49-F238E27FC236}">
                <a16:creationId xmlns:a16="http://schemas.microsoft.com/office/drawing/2014/main" id="{17EC37F5-90BC-4675-B53D-CE4A386642F0}"/>
              </a:ext>
            </a:extLst>
          </p:cNvPr>
          <p:cNvSpPr/>
          <p:nvPr/>
        </p:nvSpPr>
        <p:spPr>
          <a:xfrm>
            <a:off x="914067" y="540014"/>
            <a:ext cx="2761821" cy="518040"/>
          </a:xfrm>
          <a:prstGeom prst="wedgeRoundRectCallout">
            <a:avLst>
              <a:gd name="adj1" fmla="val -5797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Hast du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Pläne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?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A0BBFB0B-4443-4A9C-BBEB-CE1A49784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7FE2981-15D8-28FE-0904-D0B6DD3DB293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80120"/>
          <a:ext cx="11311128" cy="4858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7782">
                  <a:extLst>
                    <a:ext uri="{9D8B030D-6E8A-4147-A177-3AD203B41FA5}">
                      <a16:colId xmlns:a16="http://schemas.microsoft.com/office/drawing/2014/main" val="1093740614"/>
                    </a:ext>
                  </a:extLst>
                </a:gridCol>
                <a:gridCol w="2827782">
                  <a:extLst>
                    <a:ext uri="{9D8B030D-6E8A-4147-A177-3AD203B41FA5}">
                      <a16:colId xmlns:a16="http://schemas.microsoft.com/office/drawing/2014/main" val="2912319000"/>
                    </a:ext>
                  </a:extLst>
                </a:gridCol>
                <a:gridCol w="2827782">
                  <a:extLst>
                    <a:ext uri="{9D8B030D-6E8A-4147-A177-3AD203B41FA5}">
                      <a16:colId xmlns:a16="http://schemas.microsoft.com/office/drawing/2014/main" val="1705307743"/>
                    </a:ext>
                  </a:extLst>
                </a:gridCol>
                <a:gridCol w="2827782">
                  <a:extLst>
                    <a:ext uri="{9D8B030D-6E8A-4147-A177-3AD203B41FA5}">
                      <a16:colId xmlns:a16="http://schemas.microsoft.com/office/drawing/2014/main" val="3605764146"/>
                    </a:ext>
                  </a:extLst>
                </a:gridCol>
              </a:tblGrid>
              <a:tr h="161952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85153830"/>
                  </a:ext>
                </a:extLst>
              </a:tr>
              <a:tr h="161952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59960319"/>
                  </a:ext>
                </a:extLst>
              </a:tr>
              <a:tr h="1619528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1125361"/>
                  </a:ext>
                </a:extLst>
              </a:tr>
            </a:tbl>
          </a:graphicData>
        </a:graphic>
      </p:graphicFrame>
      <p:pic>
        <p:nvPicPr>
          <p:cNvPr id="9" name="Picture 8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D0A46793-5CAC-41C2-1FBA-42C259A59D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2703" y="3429000"/>
            <a:ext cx="807186" cy="978408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10" name="T3_W11_4.5.wav"/>
            </a:hlinkClick>
            <a:extLst>
              <a:ext uri="{FF2B5EF4-FFF2-40B4-BE49-F238E27FC236}">
                <a16:creationId xmlns:a16="http://schemas.microsoft.com/office/drawing/2014/main" id="{54D31DEF-D0AD-6689-30FA-BCE22CC88605}"/>
              </a:ext>
            </a:extLst>
          </p:cNvPr>
          <p:cNvSpPr txBox="1"/>
          <p:nvPr/>
        </p:nvSpPr>
        <p:spPr>
          <a:xfrm>
            <a:off x="8985329" y="3396889"/>
            <a:ext cx="1652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mit</a:t>
            </a:r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Lias</a:t>
            </a:r>
            <a:endParaRPr lang="en-GB" sz="2400" dirty="0">
              <a:solidFill>
                <a:srgbClr val="002060"/>
              </a:solidFill>
              <a:latin typeface="Bradley Hand ITC" panose="03070402050302030203" pitchFamily="66" charset="0"/>
              <a:ea typeface="STXingkai" panose="020B0503020204020204" pitchFamily="2" charset="-122"/>
            </a:endParaRPr>
          </a:p>
        </p:txBody>
      </p:sp>
      <p:pic>
        <p:nvPicPr>
          <p:cNvPr id="1026" name="Picture 2" descr="Free christmas christmas tree decoration vector">
            <a:extLst>
              <a:ext uri="{FF2B5EF4-FFF2-40B4-BE49-F238E27FC236}">
                <a16:creationId xmlns:a16="http://schemas.microsoft.com/office/drawing/2014/main" id="{5BF27BA9-BAC2-EF15-C3C1-308EEAB05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329" y="4990107"/>
            <a:ext cx="1011394" cy="11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hlinkClick r:id="" action="ppaction://noaction">
              <a:snd r:embed="rId12" name="T3_W11_4.6.wav"/>
            </a:hlinkClick>
            <a:extLst>
              <a:ext uri="{FF2B5EF4-FFF2-40B4-BE49-F238E27FC236}">
                <a16:creationId xmlns:a16="http://schemas.microsoft.com/office/drawing/2014/main" id="{BBB7A105-F159-6757-AA2C-39B73ACB7DA0}"/>
              </a:ext>
            </a:extLst>
          </p:cNvPr>
          <p:cNvSpPr txBox="1"/>
          <p:nvPr/>
        </p:nvSpPr>
        <p:spPr>
          <a:xfrm>
            <a:off x="10156892" y="5136611"/>
            <a:ext cx="1577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Familie</a:t>
            </a:r>
            <a:endParaRPr lang="en-GB" sz="2400" dirty="0">
              <a:solidFill>
                <a:srgbClr val="002060"/>
              </a:solidFill>
              <a:latin typeface="Bradley Hand ITC" panose="03070402050302030203" pitchFamily="66" charset="0"/>
              <a:ea typeface="STXingkai" panose="020B0503020204020204" pitchFamily="2" charset="-122"/>
            </a:endParaRPr>
          </a:p>
        </p:txBody>
      </p:sp>
      <p:pic>
        <p:nvPicPr>
          <p:cNvPr id="13" name="Picture 12" descr="A cartoon of a person&#10;&#10;Description automatically generated">
            <a:extLst>
              <a:ext uri="{FF2B5EF4-FFF2-40B4-BE49-F238E27FC236}">
                <a16:creationId xmlns:a16="http://schemas.microsoft.com/office/drawing/2014/main" id="{B658393C-C6F4-8E67-06A8-C346E57E09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291" y="3438888"/>
            <a:ext cx="756100" cy="1005840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14" name="T3_W11_4.4.wav"/>
            </a:hlinkClick>
            <a:extLst>
              <a:ext uri="{FF2B5EF4-FFF2-40B4-BE49-F238E27FC236}">
                <a16:creationId xmlns:a16="http://schemas.microsoft.com/office/drawing/2014/main" id="{664A6B44-997F-5E15-EA59-073047300B0C}"/>
              </a:ext>
            </a:extLst>
          </p:cNvPr>
          <p:cNvSpPr txBox="1"/>
          <p:nvPr/>
        </p:nvSpPr>
        <p:spPr>
          <a:xfrm>
            <a:off x="3289783" y="3788708"/>
            <a:ext cx="2368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Oma </a:t>
            </a:r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besucht</a:t>
            </a:r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 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07DC739-D5BD-2865-127C-FCED89EADE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77" y="2156058"/>
            <a:ext cx="938559" cy="938559"/>
          </a:xfrm>
          <a:prstGeom prst="rect">
            <a:avLst/>
          </a:prstGeom>
        </p:spPr>
      </p:pic>
      <p:sp>
        <p:nvSpPr>
          <p:cNvPr id="16" name="TextBox 15">
            <a:hlinkClick r:id="" action="ppaction://noaction">
              <a:snd r:embed="rId16" name="T3_W11_4.3.wav"/>
            </a:hlinkClick>
            <a:extLst>
              <a:ext uri="{FF2B5EF4-FFF2-40B4-BE49-F238E27FC236}">
                <a16:creationId xmlns:a16="http://schemas.microsoft.com/office/drawing/2014/main" id="{C44B5B42-91CE-286C-1D9B-1BA059BD586F}"/>
              </a:ext>
            </a:extLst>
          </p:cNvPr>
          <p:cNvSpPr txBox="1"/>
          <p:nvPr/>
        </p:nvSpPr>
        <p:spPr>
          <a:xfrm rot="20579601">
            <a:off x="493416" y="1988845"/>
            <a:ext cx="2368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Ich </a:t>
            </a:r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zu</a:t>
            </a:r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Hause</a:t>
            </a:r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bleiben</a:t>
            </a:r>
            <a:r>
              <a:rPr lang="en-GB" sz="2400" dirty="0">
                <a:solidFill>
                  <a:srgbClr val="002060"/>
                </a:solidFill>
                <a:latin typeface="Bradley Hand ITC" panose="03070402050302030203" pitchFamily="66" charset="0"/>
                <a:ea typeface="STXingkai" panose="020B0503020204020204" pitchFamily="2" charset="-122"/>
              </a:rPr>
              <a:t>.</a:t>
            </a:r>
          </a:p>
        </p:txBody>
      </p:sp>
      <p:pic>
        <p:nvPicPr>
          <p:cNvPr id="1028" name="Picture 4" descr="Free frozen emoji emoticon vector">
            <a:extLst>
              <a:ext uri="{FF2B5EF4-FFF2-40B4-BE49-F238E27FC236}">
                <a16:creationId xmlns:a16="http://schemas.microsoft.com/office/drawing/2014/main" id="{8DF2F249-DCA1-6DF9-C054-57255086D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744128"/>
            <a:ext cx="619064" cy="5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4E1295-96B4-1246-4C7B-FD64DBC09EB0}"/>
              </a:ext>
            </a:extLst>
          </p:cNvPr>
          <p:cNvSpPr txBox="1"/>
          <p:nvPr/>
        </p:nvSpPr>
        <p:spPr>
          <a:xfrm>
            <a:off x="3754019" y="36906"/>
            <a:ext cx="6884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Lias</a:t>
            </a:r>
            <a:r>
              <a:rPr lang="en-GB" sz="2400" dirty="0">
                <a:solidFill>
                  <a:srgbClr val="002060"/>
                </a:solidFill>
              </a:rPr>
              <a:t> has made a calendar with his plans.</a:t>
            </a:r>
          </a:p>
          <a:p>
            <a:r>
              <a:rPr lang="en-GB" sz="2400" dirty="0">
                <a:solidFill>
                  <a:srgbClr val="002060"/>
                </a:solidFill>
              </a:rPr>
              <a:t>You can make one too! Write the months in German, draw a picture of your plans, and write any words in German about your plans.</a:t>
            </a:r>
          </a:p>
        </p:txBody>
      </p:sp>
      <p:sp>
        <p:nvSpPr>
          <p:cNvPr id="8" name="CasellaDiTesto 7">
            <a:hlinkClick r:id="" action="ppaction://noaction">
              <a:snd r:embed="rId18" name="T3_W11_4.7.wav"/>
            </a:hlinkClick>
            <a:extLst>
              <a:ext uri="{FF2B5EF4-FFF2-40B4-BE49-F238E27FC236}">
                <a16:creationId xmlns:a16="http://schemas.microsoft.com/office/drawing/2014/main" id="{1DB6630A-B632-FD92-796B-6CC0ABE527F7}"/>
              </a:ext>
            </a:extLst>
          </p:cNvPr>
          <p:cNvSpPr txBox="1"/>
          <p:nvPr/>
        </p:nvSpPr>
        <p:spPr>
          <a:xfrm>
            <a:off x="1255485" y="2802423"/>
            <a:ext cx="1266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Januar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18" name="CasellaDiTesto 17">
            <a:hlinkClick r:id="" action="ppaction://noaction">
              <a:snd r:embed="rId19" name="T3_W11_4.8.wav"/>
            </a:hlinkClick>
            <a:extLst>
              <a:ext uri="{FF2B5EF4-FFF2-40B4-BE49-F238E27FC236}">
                <a16:creationId xmlns:a16="http://schemas.microsoft.com/office/drawing/2014/main" id="{32589549-21ED-DE87-BE02-154CB63E9AAE}"/>
              </a:ext>
            </a:extLst>
          </p:cNvPr>
          <p:cNvSpPr txBox="1"/>
          <p:nvPr/>
        </p:nvSpPr>
        <p:spPr>
          <a:xfrm>
            <a:off x="4016731" y="4407408"/>
            <a:ext cx="914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Juni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0" name="CasellaDiTesto 19">
            <a:hlinkClick r:id="" action="ppaction://noaction">
              <a:snd r:embed="rId20" name="T3_W11_4.9.wav"/>
            </a:hlinkClick>
            <a:extLst>
              <a:ext uri="{FF2B5EF4-FFF2-40B4-BE49-F238E27FC236}">
                <a16:creationId xmlns:a16="http://schemas.microsoft.com/office/drawing/2014/main" id="{1579CD27-4697-1971-153B-F1D07935BF79}"/>
              </a:ext>
            </a:extLst>
          </p:cNvPr>
          <p:cNvSpPr txBox="1"/>
          <p:nvPr/>
        </p:nvSpPr>
        <p:spPr>
          <a:xfrm>
            <a:off x="10005063" y="4407337"/>
            <a:ext cx="1266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August</a:t>
            </a:r>
          </a:p>
        </p:txBody>
      </p:sp>
      <p:sp>
        <p:nvSpPr>
          <p:cNvPr id="22" name="CasellaDiTesto 21">
            <a:hlinkClick r:id="" action="ppaction://noaction">
              <a:snd r:embed="rId21" name="T3_W11_4.10.wav"/>
            </a:hlinkClick>
            <a:extLst>
              <a:ext uri="{FF2B5EF4-FFF2-40B4-BE49-F238E27FC236}">
                <a16:creationId xmlns:a16="http://schemas.microsoft.com/office/drawing/2014/main" id="{803B1B9F-885A-6BA2-523D-1EC09DA5A5F8}"/>
              </a:ext>
            </a:extLst>
          </p:cNvPr>
          <p:cNvSpPr txBox="1"/>
          <p:nvPr/>
        </p:nvSpPr>
        <p:spPr>
          <a:xfrm>
            <a:off x="9597445" y="6003260"/>
            <a:ext cx="17561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 err="1">
                <a:solidFill>
                  <a:srgbClr val="002060"/>
                </a:solidFill>
              </a:rPr>
              <a:t>Dezember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>
            <a:extLst>
              <a:ext uri="{FF2B5EF4-FFF2-40B4-BE49-F238E27FC236}">
                <a16:creationId xmlns:a16="http://schemas.microsoft.com/office/drawing/2014/main" id="{7AEA9783-5FAF-4A73-9C1C-3283B12CA41B}"/>
              </a:ext>
            </a:extLst>
          </p:cNvPr>
          <p:cNvSpPr/>
          <p:nvPr/>
        </p:nvSpPr>
        <p:spPr>
          <a:xfrm>
            <a:off x="-24707" y="0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MX"/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gelb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F2140E-EB89-8FF0-8D1A-65C5245044AA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rgbClr val="3B3838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471200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1AE05-E8BA-2546-77F3-CAF61D38E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hlinkClick r:id="" action="ppaction://noaction">
              <a:snd r:embed="rId3" name="T3_W11_1.1.wav"/>
            </a:hlinkClick>
            <a:extLst>
              <a:ext uri="{FF2B5EF4-FFF2-40B4-BE49-F238E27FC236}">
                <a16:creationId xmlns:a16="http://schemas.microsoft.com/office/drawing/2014/main" id="{CC25B7AC-6D72-22B0-0E0A-589BD905475D}"/>
              </a:ext>
            </a:extLst>
          </p:cNvPr>
          <p:cNvSpPr/>
          <p:nvPr/>
        </p:nvSpPr>
        <p:spPr>
          <a:xfrm>
            <a:off x="101160" y="-32040"/>
            <a:ext cx="4357824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Nationalfeiertag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713AE0-ACD9-8409-0CC1-4F0B4FFE2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4142" y="899845"/>
            <a:ext cx="946990" cy="339876"/>
          </a:xfrm>
          <a:solidFill>
            <a:srgbClr val="2E94AF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lesen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E809B9B-C065-9523-1CA3-19FD37C0C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426" y="61136"/>
            <a:ext cx="1127858" cy="829128"/>
          </a:xfrm>
          <a:prstGeom prst="rect">
            <a:avLst/>
          </a:prstGeom>
        </p:spPr>
      </p:pic>
      <p:pic>
        <p:nvPicPr>
          <p:cNvPr id="14" name="Graphic 13" descr="Teacher">
            <a:extLst>
              <a:ext uri="{FF2B5EF4-FFF2-40B4-BE49-F238E27FC236}">
                <a16:creationId xmlns:a16="http://schemas.microsoft.com/office/drawing/2014/main" id="{FA89B738-99FC-76D1-8F23-B27C1BFF98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pic>
        <p:nvPicPr>
          <p:cNvPr id="4" name="Picture 3" descr="A cartoon of a person with her hands in her pockets&#10;&#10;Description automatically generated">
            <a:extLst>
              <a:ext uri="{FF2B5EF4-FFF2-40B4-BE49-F238E27FC236}">
                <a16:creationId xmlns:a16="http://schemas.microsoft.com/office/drawing/2014/main" id="{8B7F2EFA-D6F0-E2BA-B29A-DCAB28061B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2"/>
          <a:stretch/>
        </p:blipFill>
        <p:spPr>
          <a:xfrm>
            <a:off x="300657" y="1455041"/>
            <a:ext cx="1659740" cy="4862945"/>
          </a:xfrm>
          <a:prstGeom prst="rect">
            <a:avLst/>
          </a:prstGeom>
        </p:spPr>
      </p:pic>
      <p:sp>
        <p:nvSpPr>
          <p:cNvPr id="5" name="Rectangle: Rounded Corners 4">
            <a:hlinkClick r:id="" action="ppaction://noaction">
              <a:snd r:embed="rId8" name="T3_W11_1.4.wav"/>
            </a:hlinkClick>
            <a:extLst>
              <a:ext uri="{FF2B5EF4-FFF2-40B4-BE49-F238E27FC236}">
                <a16:creationId xmlns:a16="http://schemas.microsoft.com/office/drawing/2014/main" id="{7DF4B600-4013-3715-3276-17F55027FAB9}"/>
              </a:ext>
            </a:extLst>
          </p:cNvPr>
          <p:cNvSpPr/>
          <p:nvPr/>
        </p:nvSpPr>
        <p:spPr>
          <a:xfrm>
            <a:off x="10234272" y="6215721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Du</a:t>
            </a:r>
          </a:p>
        </p:txBody>
      </p:sp>
      <p:sp>
        <p:nvSpPr>
          <p:cNvPr id="6" name="Rectangle: Rounded Corners 5">
            <a:hlinkClick r:id="" action="ppaction://noaction">
              <a:snd r:embed="rId9" name="T3_W11_1.3.wav"/>
            </a:hlinkClick>
            <a:extLst>
              <a:ext uri="{FF2B5EF4-FFF2-40B4-BE49-F238E27FC236}">
                <a16:creationId xmlns:a16="http://schemas.microsoft.com/office/drawing/2014/main" id="{8951722C-E1C0-0F40-7276-6F6288B63B59}"/>
              </a:ext>
            </a:extLst>
          </p:cNvPr>
          <p:cNvSpPr/>
          <p:nvPr/>
        </p:nvSpPr>
        <p:spPr>
          <a:xfrm>
            <a:off x="171254" y="6289925"/>
            <a:ext cx="1659740" cy="37869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Century Gothic" panose="020B0502020202020204" pitchFamily="34" charset="0"/>
              </a:rPr>
              <a:t>Ich</a:t>
            </a:r>
          </a:p>
        </p:txBody>
      </p:sp>
      <p:pic>
        <p:nvPicPr>
          <p:cNvPr id="10" name="Picture 9" descr="A cartoon of a person&#10;&#10;Description automatically generated">
            <a:extLst>
              <a:ext uri="{FF2B5EF4-FFF2-40B4-BE49-F238E27FC236}">
                <a16:creationId xmlns:a16="http://schemas.microsoft.com/office/drawing/2014/main" id="{1CC84804-502B-17CF-BFD2-0BFAE80B72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177" y="1323167"/>
            <a:ext cx="1276335" cy="4862945"/>
          </a:xfrm>
          <a:prstGeom prst="rect">
            <a:avLst/>
          </a:prstGeom>
        </p:spPr>
      </p:pic>
      <p:sp>
        <p:nvSpPr>
          <p:cNvPr id="19" name="Rectangle: Rounded Corners 18">
            <a:hlinkClick r:id="" action="ppaction://noaction">
              <a:snd r:embed="rId11" name="T3_W11_1.5.wav"/>
            </a:hlinkClick>
            <a:extLst>
              <a:ext uri="{FF2B5EF4-FFF2-40B4-BE49-F238E27FC236}">
                <a16:creationId xmlns:a16="http://schemas.microsoft.com/office/drawing/2014/main" id="{90111F90-0F44-E7B4-533F-3B3BE4306814}"/>
              </a:ext>
            </a:extLst>
          </p:cNvPr>
          <p:cNvSpPr/>
          <p:nvPr/>
        </p:nvSpPr>
        <p:spPr>
          <a:xfrm>
            <a:off x="1948431" y="1461165"/>
            <a:ext cx="401723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Lampion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2" name="Picture 11" descr="Two red and white lanterns&#10;&#10;Description automatically generated">
            <a:extLst>
              <a:ext uri="{FF2B5EF4-FFF2-40B4-BE49-F238E27FC236}">
                <a16:creationId xmlns:a16="http://schemas.microsoft.com/office/drawing/2014/main" id="{169A98F4-E019-7B99-3E62-41CE18D025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92" y="1608930"/>
            <a:ext cx="1206600" cy="803596"/>
          </a:xfrm>
          <a:prstGeom prst="rect">
            <a:avLst/>
          </a:prstGeom>
        </p:spPr>
      </p:pic>
      <p:sp>
        <p:nvSpPr>
          <p:cNvPr id="22" name="Rectangle: Rounded Corners 21">
            <a:hlinkClick r:id="" action="ppaction://noaction">
              <a:snd r:embed="rId13" name="T3_W11_1.7.wav"/>
            </a:hlinkClick>
            <a:extLst>
              <a:ext uri="{FF2B5EF4-FFF2-40B4-BE49-F238E27FC236}">
                <a16:creationId xmlns:a16="http://schemas.microsoft.com/office/drawing/2014/main" id="{4694310A-E88C-F525-D60C-46B3053973B6}"/>
              </a:ext>
            </a:extLst>
          </p:cNvPr>
          <p:cNvSpPr/>
          <p:nvPr/>
        </p:nvSpPr>
        <p:spPr>
          <a:xfrm>
            <a:off x="2721495" y="2845818"/>
            <a:ext cx="36339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spielst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Alphorn.</a:t>
            </a:r>
          </a:p>
        </p:txBody>
      </p:sp>
      <p:pic>
        <p:nvPicPr>
          <p:cNvPr id="24" name="Picture 2" descr="Free Alphorn Musical Instrument photo and picture">
            <a:extLst>
              <a:ext uri="{FF2B5EF4-FFF2-40B4-BE49-F238E27FC236}">
                <a16:creationId xmlns:a16="http://schemas.microsoft.com/office/drawing/2014/main" id="{00432D24-23A6-3BA1-7603-2B724A6E7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745" y="3002346"/>
            <a:ext cx="1461022" cy="82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: Rounded Corners 25">
            <a:hlinkClick r:id="" action="ppaction://noaction">
              <a:snd r:embed="rId15" name="T3_W11_1.9.wav"/>
            </a:hlinkClick>
            <a:extLst>
              <a:ext uri="{FF2B5EF4-FFF2-40B4-BE49-F238E27FC236}">
                <a16:creationId xmlns:a16="http://schemas.microsoft.com/office/drawing/2014/main" id="{EBD002D6-CEE7-1CDD-4B7D-7D495F9BDC35}"/>
              </a:ext>
            </a:extLst>
          </p:cNvPr>
          <p:cNvSpPr/>
          <p:nvPr/>
        </p:nvSpPr>
        <p:spPr>
          <a:xfrm>
            <a:off x="1898619" y="4202764"/>
            <a:ext cx="282112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…hast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Fahne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Picture 24" descr="A person walking down a street with flags&#10;&#10;Description automatically generated">
            <a:extLst>
              <a:ext uri="{FF2B5EF4-FFF2-40B4-BE49-F238E27FC236}">
                <a16:creationId xmlns:a16="http://schemas.microsoft.com/office/drawing/2014/main" id="{1A3A4D86-DF3F-B436-E9CD-790664663A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870" y="4311998"/>
            <a:ext cx="726542" cy="880657"/>
          </a:xfrm>
          <a:prstGeom prst="rect">
            <a:avLst/>
          </a:prstGeom>
        </p:spPr>
      </p:pic>
      <p:sp>
        <p:nvSpPr>
          <p:cNvPr id="30" name="Rectangle: Rounded Corners 29">
            <a:hlinkClick r:id="" action="ppaction://noaction">
              <a:snd r:embed="rId17" name="T3_W11_1.6.wav"/>
            </a:hlinkClick>
            <a:extLst>
              <a:ext uri="{FF2B5EF4-FFF2-40B4-BE49-F238E27FC236}">
                <a16:creationId xmlns:a16="http://schemas.microsoft.com/office/drawing/2014/main" id="{39FE4DCA-E793-8E99-6D21-3046D9570647}"/>
              </a:ext>
            </a:extLst>
          </p:cNvPr>
          <p:cNvSpPr/>
          <p:nvPr/>
        </p:nvSpPr>
        <p:spPr>
          <a:xfrm>
            <a:off x="6752469" y="1059366"/>
            <a:ext cx="2998948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Butterbrot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3" name="Picture 32" descr="A piece of bread with a flag sticking out of it&#10;&#10;Description automatically generated">
            <a:extLst>
              <a:ext uri="{FF2B5EF4-FFF2-40B4-BE49-F238E27FC236}">
                <a16:creationId xmlns:a16="http://schemas.microsoft.com/office/drawing/2014/main" id="{54C3326C-84A9-2140-C580-FA3576AD59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932" y="1180245"/>
            <a:ext cx="863665" cy="863665"/>
          </a:xfrm>
          <a:prstGeom prst="rect">
            <a:avLst/>
          </a:prstGeom>
        </p:spPr>
      </p:pic>
      <p:sp>
        <p:nvSpPr>
          <p:cNvPr id="34" name="Rectangle: Rounded Corners 33">
            <a:hlinkClick r:id="" action="ppaction://noaction">
              <a:snd r:embed="rId19" name="T3_W11_1.11.wav"/>
            </a:hlinkClick>
            <a:extLst>
              <a:ext uri="{FF2B5EF4-FFF2-40B4-BE49-F238E27FC236}">
                <a16:creationId xmlns:a16="http://schemas.microsoft.com/office/drawing/2014/main" id="{77399324-A768-0305-C8F8-D1EBD65169F8}"/>
              </a:ext>
            </a:extLst>
          </p:cNvPr>
          <p:cNvSpPr/>
          <p:nvPr/>
        </p:nvSpPr>
        <p:spPr>
          <a:xfrm>
            <a:off x="4738218" y="5431634"/>
            <a:ext cx="4117479" cy="124991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möchtest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bleiben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– das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Höhenfeuer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wunderbar!</a:t>
            </a:r>
          </a:p>
        </p:txBody>
      </p:sp>
      <p:pic>
        <p:nvPicPr>
          <p:cNvPr id="28" name="Picture 27" descr="A large bonfire at night&#10;&#10;Description automatically generated">
            <a:extLst>
              <a:ext uri="{FF2B5EF4-FFF2-40B4-BE49-F238E27FC236}">
                <a16:creationId xmlns:a16="http://schemas.microsoft.com/office/drawing/2014/main" id="{DE65B9F3-D0F6-73E7-951B-83C7AD55BDF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46" y="5536540"/>
            <a:ext cx="693401" cy="1040102"/>
          </a:xfrm>
          <a:prstGeom prst="rect">
            <a:avLst/>
          </a:prstGeom>
        </p:spPr>
      </p:pic>
      <p:sp>
        <p:nvSpPr>
          <p:cNvPr id="35" name="Rectangle: Rounded Corners 34">
            <a:hlinkClick r:id="" action="ppaction://noaction">
              <a:snd r:embed="rId21" name="T3_W11_1.10.wav"/>
            </a:hlinkClick>
            <a:extLst>
              <a:ext uri="{FF2B5EF4-FFF2-40B4-BE49-F238E27FC236}">
                <a16:creationId xmlns:a16="http://schemas.microsoft.com/office/drawing/2014/main" id="{9C819007-C22E-02D1-5032-BD76F381C9AE}"/>
              </a:ext>
            </a:extLst>
          </p:cNvPr>
          <p:cNvSpPr/>
          <p:nvPr/>
        </p:nvSpPr>
        <p:spPr>
          <a:xfrm>
            <a:off x="5393000" y="4082475"/>
            <a:ext cx="4046563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…bin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müde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Die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Parade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lang!</a:t>
            </a:r>
          </a:p>
        </p:txBody>
      </p:sp>
      <p:pic>
        <p:nvPicPr>
          <p:cNvPr id="29" name="Picture 28" descr="A group of people in red and white outfits marching in a parade&#10;&#10;Description automatically generated">
            <a:extLst>
              <a:ext uri="{FF2B5EF4-FFF2-40B4-BE49-F238E27FC236}">
                <a16:creationId xmlns:a16="http://schemas.microsoft.com/office/drawing/2014/main" id="{0D9EF41A-86C9-B3B4-8294-9EA474BFC7C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4"/>
          <a:stretch/>
        </p:blipFill>
        <p:spPr>
          <a:xfrm>
            <a:off x="8007928" y="4284541"/>
            <a:ext cx="1320800" cy="738794"/>
          </a:xfrm>
          <a:prstGeom prst="rect">
            <a:avLst/>
          </a:prstGeom>
        </p:spPr>
      </p:pic>
      <p:sp>
        <p:nvSpPr>
          <p:cNvPr id="36" name="Rectangle: Rounded Corners 35">
            <a:hlinkClick r:id="" action="ppaction://noaction">
              <a:snd r:embed="rId23" name="T3_W11_1.8.wav"/>
            </a:hlinkClick>
            <a:extLst>
              <a:ext uri="{FF2B5EF4-FFF2-40B4-BE49-F238E27FC236}">
                <a16:creationId xmlns:a16="http://schemas.microsoft.com/office/drawing/2014/main" id="{E948C185-DDA1-166A-8ABE-76C625732149}"/>
              </a:ext>
            </a:extLst>
          </p:cNvPr>
          <p:cNvSpPr/>
          <p:nvPr/>
        </p:nvSpPr>
        <p:spPr>
          <a:xfrm>
            <a:off x="6946630" y="2560292"/>
            <a:ext cx="3316586" cy="1099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mache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ein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Foto*!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CE753C-176A-8385-DBED-31C24B2566FA}"/>
              </a:ext>
            </a:extLst>
          </p:cNvPr>
          <p:cNvSpPr/>
          <p:nvPr/>
        </p:nvSpPr>
        <p:spPr>
          <a:xfrm>
            <a:off x="8017164" y="151661"/>
            <a:ext cx="2453605" cy="45449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*Foto – photo</a:t>
            </a:r>
          </a:p>
        </p:txBody>
      </p:sp>
      <p:pic>
        <p:nvPicPr>
          <p:cNvPr id="27" name="Picture 4" descr="Free Fireworks Show photo and picture">
            <a:extLst>
              <a:ext uri="{FF2B5EF4-FFF2-40B4-BE49-F238E27FC236}">
                <a16:creationId xmlns:a16="http://schemas.microsoft.com/office/drawing/2014/main" id="{0395BBA8-BB97-92DB-3D20-2F0D6B3F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3" r="9945"/>
          <a:stretch/>
        </p:blipFill>
        <p:spPr bwMode="auto">
          <a:xfrm>
            <a:off x="9129567" y="2626920"/>
            <a:ext cx="1002730" cy="96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hlinkClick r:id="" action="ppaction://noaction">
              <a:snd r:embed="rId25" name="T3_W11_1.2.wav"/>
            </a:hlinkClick>
            <a:extLst>
              <a:ext uri="{FF2B5EF4-FFF2-40B4-BE49-F238E27FC236}">
                <a16:creationId xmlns:a16="http://schemas.microsoft.com/office/drawing/2014/main" id="{3798D216-7446-BE7F-F310-3A79205423C8}"/>
              </a:ext>
            </a:extLst>
          </p:cNvPr>
          <p:cNvSpPr/>
          <p:nvPr/>
        </p:nvSpPr>
        <p:spPr>
          <a:xfrm>
            <a:off x="914067" y="540014"/>
            <a:ext cx="4128987" cy="518040"/>
          </a:xfrm>
          <a:prstGeom prst="wedgeRoundRectCallout">
            <a:avLst>
              <a:gd name="adj1" fmla="val -56404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Ronja (ich)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oder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(du)?</a:t>
            </a:r>
          </a:p>
        </p:txBody>
      </p:sp>
    </p:spTree>
    <p:extLst>
      <p:ext uri="{BB962C8B-B14F-4D97-AF65-F5344CB8AC3E}">
        <p14:creationId xmlns:p14="http://schemas.microsoft.com/office/powerpoint/2010/main" val="3621426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5844-D259-B720-323C-6773F1CCC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>
            <a:extLst>
              <a:ext uri="{FF2B5EF4-FFF2-40B4-BE49-F238E27FC236}">
                <a16:creationId xmlns:a16="http://schemas.microsoft.com/office/drawing/2014/main" id="{AE5D870D-C364-53FF-0316-DF6081A6CE28}"/>
              </a:ext>
            </a:extLst>
          </p:cNvPr>
          <p:cNvSpPr/>
          <p:nvPr/>
        </p:nvSpPr>
        <p:spPr>
          <a:xfrm>
            <a:off x="101160" y="-32040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Lias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Pläne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730687-8C5A-F876-72FA-C123740B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7" y="1135676"/>
            <a:ext cx="1331276" cy="37497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Graphic 3" descr="Blackboard">
            <a:extLst>
              <a:ext uri="{FF2B5EF4-FFF2-40B4-BE49-F238E27FC236}">
                <a16:creationId xmlns:a16="http://schemas.microsoft.com/office/drawing/2014/main" id="{68F30422-EF7C-640A-056E-7EBABF548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12703" y="0"/>
            <a:ext cx="1256675" cy="125667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0937EC2-2594-87C1-2685-080505C865B4}"/>
              </a:ext>
            </a:extLst>
          </p:cNvPr>
          <p:cNvSpPr/>
          <p:nvPr/>
        </p:nvSpPr>
        <p:spPr>
          <a:xfrm>
            <a:off x="914067" y="540014"/>
            <a:ext cx="2761821" cy="518040"/>
          </a:xfrm>
          <a:prstGeom prst="wedgeRoundRectCallout">
            <a:avLst>
              <a:gd name="adj1" fmla="val -5797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Hast du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Pläne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798055A5-7334-73D5-A3A5-C26C00DBC3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325320"/>
            <a:ext cx="914400" cy="9144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22940B-3C69-DD59-4F87-2BD50D91F156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680120"/>
          <a:ext cx="11311128" cy="48585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27782">
                  <a:extLst>
                    <a:ext uri="{9D8B030D-6E8A-4147-A177-3AD203B41FA5}">
                      <a16:colId xmlns:a16="http://schemas.microsoft.com/office/drawing/2014/main" val="1093740614"/>
                    </a:ext>
                  </a:extLst>
                </a:gridCol>
                <a:gridCol w="2827782">
                  <a:extLst>
                    <a:ext uri="{9D8B030D-6E8A-4147-A177-3AD203B41FA5}">
                      <a16:colId xmlns:a16="http://schemas.microsoft.com/office/drawing/2014/main" val="2912319000"/>
                    </a:ext>
                  </a:extLst>
                </a:gridCol>
                <a:gridCol w="2827782">
                  <a:extLst>
                    <a:ext uri="{9D8B030D-6E8A-4147-A177-3AD203B41FA5}">
                      <a16:colId xmlns:a16="http://schemas.microsoft.com/office/drawing/2014/main" val="1705307743"/>
                    </a:ext>
                  </a:extLst>
                </a:gridCol>
                <a:gridCol w="2827782">
                  <a:extLst>
                    <a:ext uri="{9D8B030D-6E8A-4147-A177-3AD203B41FA5}">
                      <a16:colId xmlns:a16="http://schemas.microsoft.com/office/drawing/2014/main" val="3605764146"/>
                    </a:ext>
                  </a:extLst>
                </a:gridCol>
              </a:tblGrid>
              <a:tr h="161952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685153830"/>
                  </a:ext>
                </a:extLst>
              </a:tr>
              <a:tr h="1619528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659960319"/>
                  </a:ext>
                </a:extLst>
              </a:tr>
              <a:tr h="1619528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112536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808E89C-A8B0-F42F-E5DD-8CA22F3B9FDE}"/>
              </a:ext>
            </a:extLst>
          </p:cNvPr>
          <p:cNvSpPr txBox="1"/>
          <p:nvPr/>
        </p:nvSpPr>
        <p:spPr>
          <a:xfrm>
            <a:off x="3754019" y="36906"/>
            <a:ext cx="6884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has made a calendar with his plans.</a:t>
            </a:r>
          </a:p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can make one too! Write the months in German, draw a picture of your plans, and write any words in German about your plans.</a:t>
            </a:r>
          </a:p>
        </p:txBody>
      </p:sp>
    </p:spTree>
    <p:extLst>
      <p:ext uri="{BB962C8B-B14F-4D97-AF65-F5344CB8AC3E}">
        <p14:creationId xmlns:p14="http://schemas.microsoft.com/office/powerpoint/2010/main" val="1674112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77144" y="479711"/>
            <a:ext cx="376284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v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411464" y="313061"/>
            <a:ext cx="4061183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consonantal </a:t>
            </a: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[r]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3" name="T3_Phon_1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ersuchen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4" name="T3_Phon_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inken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A3CBB59-B980-DE0A-045A-256D92A4B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71E0CBD2-1A53-9D87-5F4B-0803DE477CC7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0C77F43-2AA4-A3C2-E0DE-58363A89E4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FA375C8E-F952-2A9E-B581-A13C997B253C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1B937-225D-2160-B9D4-8E8E4A78FC1B}"/>
              </a:ext>
            </a:extLst>
          </p:cNvPr>
          <p:cNvSpPr txBox="1"/>
          <p:nvPr/>
        </p:nvSpPr>
        <p:spPr>
          <a:xfrm>
            <a:off x="278674" y="3219693"/>
            <a:ext cx="5599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[try]</a:t>
            </a:r>
          </a:p>
        </p:txBody>
      </p:sp>
      <p:pic>
        <p:nvPicPr>
          <p:cNvPr id="1026" name="Picture 2" descr="Free drinking nature water vector">
            <a:extLst>
              <a:ext uri="{FF2B5EF4-FFF2-40B4-BE49-F238E27FC236}">
                <a16:creationId xmlns:a16="http://schemas.microsoft.com/office/drawing/2014/main" id="{BC600F3C-35DA-ECF3-0062-5B1AB3B56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195" y="2323631"/>
            <a:ext cx="2698650" cy="243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57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4385131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r>
              <a:rPr kumimoji="0" lang="en-GB" sz="9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[-er]</a:t>
            </a:r>
            <a:endParaRPr kumimoji="0" lang="en-GB" sz="9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3" name="T3_Phon_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imm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er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81241187-759D-F863-47D4-EE969C3C0BB6}"/>
              </a:ext>
            </a:extLst>
          </p:cNvPr>
          <p:cNvSpPr/>
          <p:nvPr/>
        </p:nvSpPr>
        <p:spPr>
          <a:xfrm>
            <a:off x="404080" y="516074"/>
            <a:ext cx="404865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vocalic 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</a:t>
            </a:r>
            <a:r>
              <a:rPr kumimoji="0" lang="en-GB" sz="8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4" name="T3_Phon_3.wav"/>
            </a:hlinkClick>
            <a:extLst>
              <a:ext uri="{FF2B5EF4-FFF2-40B4-BE49-F238E27FC236}">
                <a16:creationId xmlns:a16="http://schemas.microsoft.com/office/drawing/2014/main" id="{2C814E3D-33AF-A17C-1FB3-44152574A996}"/>
              </a:ext>
            </a:extLst>
          </p:cNvPr>
          <p:cNvSpPr txBox="1"/>
          <p:nvPr/>
        </p:nvSpPr>
        <p:spPr>
          <a:xfrm>
            <a:off x="892656" y="5211678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Ga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ten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08A8DB2-1AD4-579A-0EF2-D0EAEFBE1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CED6AF50-2DE3-89BA-B53B-B7CC971B39C1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BBB0311D-ECA1-D617-3E95-6002810E3A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2773B65C-7D96-C661-9A2C-A598784418B6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0" name="Picture 2" descr="Free garden gardening vegetable garden illustration">
            <a:extLst>
              <a:ext uri="{FF2B5EF4-FFF2-40B4-BE49-F238E27FC236}">
                <a16:creationId xmlns:a16="http://schemas.microsoft.com/office/drawing/2014/main" id="{4DA42372-4A5A-647C-F398-2A4F2914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25" y="2571268"/>
            <a:ext cx="2836362" cy="235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BED38F5-9F91-E433-53EE-984400AA8DD8}"/>
              </a:ext>
            </a:extLst>
          </p:cNvPr>
          <p:cNvSpPr txBox="1"/>
          <p:nvPr/>
        </p:nvSpPr>
        <p:spPr>
          <a:xfrm>
            <a:off x="6321758" y="3231112"/>
            <a:ext cx="5599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[always]</a:t>
            </a:r>
          </a:p>
        </p:txBody>
      </p:sp>
    </p:spTree>
    <p:extLst>
      <p:ext uri="{BB962C8B-B14F-4D97-AF65-F5344CB8AC3E}">
        <p14:creationId xmlns:p14="http://schemas.microsoft.com/office/powerpoint/2010/main" val="3944035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522307" y="492228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ig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3" name="T3_Phon_5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1142022" y="5209643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wen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ig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stomShape 1">
            <a:extLst>
              <a:ext uri="{FF2B5EF4-FFF2-40B4-BE49-F238E27FC236}">
                <a16:creationId xmlns:a16="http://schemas.microsoft.com/office/drawing/2014/main" id="{EA934C36-4795-3AF6-27D2-81B2608AD55A}"/>
              </a:ext>
            </a:extLst>
          </p:cNvPr>
          <p:cNvSpPr/>
          <p:nvPr/>
        </p:nvSpPr>
        <p:spPr>
          <a:xfrm>
            <a:off x="6354169" y="497571"/>
            <a:ext cx="4323792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[-g]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hlinkClick r:id="" action="ppaction://noaction">
              <a:snd r:embed="rId4" name="T3_Phon_6.wav"/>
            </a:hlinkClick>
            <a:extLst>
              <a:ext uri="{FF2B5EF4-FFF2-40B4-BE49-F238E27FC236}">
                <a16:creationId xmlns:a16="http://schemas.microsoft.com/office/drawing/2014/main" id="{061ED9B3-5FFA-57AC-BACF-32C72ED56DE1}"/>
              </a:ext>
            </a:extLst>
          </p:cNvPr>
          <p:cNvSpPr txBox="1"/>
          <p:nvPr/>
        </p:nvSpPr>
        <p:spPr>
          <a:xfrm>
            <a:off x="7052951" y="519317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Ausflu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05A03C5-4943-AEFC-551B-938E0D746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17ECB4A4-55CA-4C0E-5258-CD57CEBFBCA4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B251A00-2351-BB89-CEE5-485C47B34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A09B88B5-8DA9-920D-58F9-E90A1007C07A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A3A37-323B-9C3B-BC63-B3BB979B47E0}"/>
              </a:ext>
            </a:extLst>
          </p:cNvPr>
          <p:cNvSpPr txBox="1"/>
          <p:nvPr/>
        </p:nvSpPr>
        <p:spPr>
          <a:xfrm>
            <a:off x="288613" y="3068374"/>
            <a:ext cx="5599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[little]</a:t>
            </a:r>
          </a:p>
        </p:txBody>
      </p:sp>
      <p:pic>
        <p:nvPicPr>
          <p:cNvPr id="3074" name="Picture 2" descr="Free tourist vacation travel vector">
            <a:extLst>
              <a:ext uri="{FF2B5EF4-FFF2-40B4-BE49-F238E27FC236}">
                <a16:creationId xmlns:a16="http://schemas.microsoft.com/office/drawing/2014/main" id="{45F40EB0-68C8-DFE7-15BF-8FA5BC76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15" y="2406308"/>
            <a:ext cx="2702172" cy="27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28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3" y="511241"/>
            <a:ext cx="3434699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-b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95122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th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3" name="T3_Phon_7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ga</a:t>
            </a:r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4" name="T3_Phon_8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Th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eorie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FCF4967-E5C5-03A8-738E-9F57E1985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8BAEA63B-CC12-7D37-E43E-896C194898C1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B5DAEC1-6A86-106E-2BA9-7891408E83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66EDB768-92A9-A60D-19CA-1CA0384FB20A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098" name="Picture 2" descr="Free present gift christmas illustration">
            <a:extLst>
              <a:ext uri="{FF2B5EF4-FFF2-40B4-BE49-F238E27FC236}">
                <a16:creationId xmlns:a16="http://schemas.microsoft.com/office/drawing/2014/main" id="{B446D6DF-D44D-1209-F674-128F8F953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509" y="2577656"/>
            <a:ext cx="3245941" cy="25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ee einstein theory of relativity math vector">
            <a:extLst>
              <a:ext uri="{FF2B5EF4-FFF2-40B4-BE49-F238E27FC236}">
                <a16:creationId xmlns:a16="http://schemas.microsoft.com/office/drawing/2014/main" id="{4073501C-B2B2-7D87-803A-3FBABA3AF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699" y="2572198"/>
            <a:ext cx="3936167" cy="196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37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ö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26218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sp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3" name="T3_Phon_9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ö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gen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4" name="T3_Phon_10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Sp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ortler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3595F52-88A0-0D7B-99F7-0B135D302C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6D1D3495-3105-B726-3ED9-AA0B9D245932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B75B9F32-CA96-6153-C21D-9C60F99A4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39455466-DDDB-23BA-A442-92FA8FC21004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2" name="Picture 2" descr="Free like facebook social media vector">
            <a:extLst>
              <a:ext uri="{FF2B5EF4-FFF2-40B4-BE49-F238E27FC236}">
                <a16:creationId xmlns:a16="http://schemas.microsoft.com/office/drawing/2014/main" id="{A0A919C2-0EAF-F13F-55E2-0ED76AA37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20025" r="22657" b="25507"/>
          <a:stretch/>
        </p:blipFill>
        <p:spPr bwMode="auto">
          <a:xfrm>
            <a:off x="1750232" y="2465519"/>
            <a:ext cx="2525156" cy="243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ree basketball dunking nba vector">
            <a:extLst>
              <a:ext uri="{FF2B5EF4-FFF2-40B4-BE49-F238E27FC236}">
                <a16:creationId xmlns:a16="http://schemas.microsoft.com/office/drawing/2014/main" id="{1B0875BF-6E29-6FEE-EAA1-16129A12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555" y="2242688"/>
            <a:ext cx="1451930" cy="28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375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487654" y="511241"/>
            <a:ext cx="2525156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s-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391555" y="511241"/>
            <a:ext cx="3707110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short 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lang="en-GB" sz="88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a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3" name="T3_Phon_11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1167344" y="5206845"/>
            <a:ext cx="38222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S</a:t>
            </a:r>
            <a:r>
              <a:rPr lang="en-GB" sz="6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ee</a:t>
            </a:r>
          </a:p>
        </p:txBody>
      </p:sp>
      <p:sp>
        <p:nvSpPr>
          <p:cNvPr id="13" name="TextBox 12">
            <a:hlinkClick r:id="" action="ppaction://noaction">
              <a:snd r:embed="rId4" name="T3_Phon_12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7011270" y="5228656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bek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nnt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71649239-3E2E-FE40-DE47-18753284C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2B5E8350-C5B1-1C59-2214-5C957E41BE1C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9B736CD2-17EE-F732-6177-07AD03F706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3C01FE84-9159-41EE-87B8-68AE1CBC22FB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4" name="Picture 4" descr="Free łódź lake joint vector">
            <a:extLst>
              <a:ext uri="{FF2B5EF4-FFF2-40B4-BE49-F238E27FC236}">
                <a16:creationId xmlns:a16="http://schemas.microsoft.com/office/drawing/2014/main" id="{4AEE6518-77AB-7B3C-B6A4-0E392EB66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681" y="2659989"/>
            <a:ext cx="3210258" cy="22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ree Star Walt Disney photo and picture">
            <a:extLst>
              <a:ext uri="{FF2B5EF4-FFF2-40B4-BE49-F238E27FC236}">
                <a16:creationId xmlns:a16="http://schemas.microsoft.com/office/drawing/2014/main" id="{0C329460-1CCB-B48D-64B6-5F00B6CB5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338" y="2552119"/>
            <a:ext cx="3026363" cy="226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20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390154" y="321427"/>
            <a:ext cx="445896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short</a:t>
            </a: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[o]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4B6EEA-15CE-49A1-A1A4-DFCAA3E7507C}"/>
              </a:ext>
            </a:extLst>
          </p:cNvPr>
          <p:cNvSpPr/>
          <p:nvPr/>
        </p:nvSpPr>
        <p:spPr>
          <a:xfrm>
            <a:off x="278674" y="304800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0A7C361-940E-4375-959E-07C4D1979504}"/>
              </a:ext>
            </a:extLst>
          </p:cNvPr>
          <p:cNvSpPr/>
          <p:nvPr/>
        </p:nvSpPr>
        <p:spPr>
          <a:xfrm>
            <a:off x="6313714" y="304799"/>
            <a:ext cx="5599612" cy="644434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ustomShape 1">
            <a:extLst>
              <a:ext uri="{FF2B5EF4-FFF2-40B4-BE49-F238E27FC236}">
                <a16:creationId xmlns:a16="http://schemas.microsoft.com/office/drawing/2014/main" id="{DF6B0FA1-BB47-46E8-A18D-92A6CE0441F5}"/>
              </a:ext>
            </a:extLst>
          </p:cNvPr>
          <p:cNvSpPr/>
          <p:nvPr/>
        </p:nvSpPr>
        <p:spPr>
          <a:xfrm>
            <a:off x="6562866" y="410029"/>
            <a:ext cx="4076148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long</a:t>
            </a:r>
            <a:r>
              <a:rPr kumimoji="0" lang="en-GB" sz="7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[e]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3" name="T3_Phon_13.wav"/>
            </a:hlinkClick>
            <a:extLst>
              <a:ext uri="{FF2B5EF4-FFF2-40B4-BE49-F238E27FC236}">
                <a16:creationId xmlns:a16="http://schemas.microsoft.com/office/drawing/2014/main" id="{CD540D00-BF60-4628-839C-F35A58E2D25B}"/>
              </a:ext>
            </a:extLst>
          </p:cNvPr>
          <p:cNvSpPr txBox="1"/>
          <p:nvPr/>
        </p:nvSpPr>
        <p:spPr>
          <a:xfrm>
            <a:off x="976230" y="5206845"/>
            <a:ext cx="420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6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sten</a:t>
            </a:r>
            <a:endParaRPr lang="en-GB" sz="6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hlinkClick r:id="" action="ppaction://noaction">
              <a:snd r:embed="rId4" name="T3_Phon_14.wav"/>
            </a:hlinkClick>
            <a:extLst>
              <a:ext uri="{FF2B5EF4-FFF2-40B4-BE49-F238E27FC236}">
                <a16:creationId xmlns:a16="http://schemas.microsoft.com/office/drawing/2014/main" id="{D50BDC62-6653-4D63-A6C0-061CBB44ABB0}"/>
              </a:ext>
            </a:extLst>
          </p:cNvPr>
          <p:cNvSpPr txBox="1"/>
          <p:nvPr/>
        </p:nvSpPr>
        <p:spPr>
          <a:xfrm>
            <a:off x="6575842" y="5228656"/>
            <a:ext cx="5226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g</a:t>
            </a:r>
            <a:r>
              <a:rPr lang="en-GB" sz="6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6000" b="1" dirty="0" err="1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hen</a:t>
            </a:r>
            <a:endParaRPr lang="en-GB" sz="6000" b="1" dirty="0">
              <a:solidFill>
                <a:schemeClr val="accent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985C74D7-55D6-7057-2A7C-D23AA018F0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665" y="410029"/>
            <a:ext cx="1579001" cy="963251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B5EEA28-4FF4-48D8-DB1B-F2985E368CB7}"/>
              </a:ext>
            </a:extLst>
          </p:cNvPr>
          <p:cNvSpPr txBox="1">
            <a:spLocks/>
          </p:cNvSpPr>
          <p:nvPr/>
        </p:nvSpPr>
        <p:spPr>
          <a:xfrm>
            <a:off x="10023249" y="1483638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A12AEF1C-C838-F62E-A78C-67AC69692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278" y="422798"/>
            <a:ext cx="1579001" cy="963251"/>
          </a:xfrm>
          <a:prstGeom prst="rect">
            <a:avLst/>
          </a:prstGeom>
        </p:spPr>
      </p:pic>
      <p:sp>
        <p:nvSpPr>
          <p:cNvPr id="19" name="Title 4">
            <a:extLst>
              <a:ext uri="{FF2B5EF4-FFF2-40B4-BE49-F238E27FC236}">
                <a16:creationId xmlns:a16="http://schemas.microsoft.com/office/drawing/2014/main" id="{E1775419-FAB4-ABA8-4EF9-AB669F1F7640}"/>
              </a:ext>
            </a:extLst>
          </p:cNvPr>
          <p:cNvSpPr txBox="1">
            <a:spLocks/>
          </p:cNvSpPr>
          <p:nvPr/>
        </p:nvSpPr>
        <p:spPr>
          <a:xfrm>
            <a:off x="4022862" y="1496407"/>
            <a:ext cx="1771298" cy="3846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aussprechen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170" name="Picture 2" descr="Free compass map navigation vector">
            <a:extLst>
              <a:ext uri="{FF2B5EF4-FFF2-40B4-BE49-F238E27FC236}">
                <a16:creationId xmlns:a16="http://schemas.microsoft.com/office/drawing/2014/main" id="{8BB417D0-D6AB-2374-BF91-023DE7594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838" y="2146619"/>
            <a:ext cx="2933283" cy="294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7C87CBA-8A3D-7970-2E3E-9D70892C7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1631" y="2552119"/>
            <a:ext cx="2354425" cy="23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6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0617" y="683158"/>
            <a:ext cx="1421383" cy="396360"/>
          </a:xfrm>
          <a:solidFill>
            <a:srgbClr val="FF0066"/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pronunciar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Google Shape;111;p3">
            <a:extLst>
              <a:ext uri="{FF2B5EF4-FFF2-40B4-BE49-F238E27FC236}">
                <a16:creationId xmlns:a16="http://schemas.microsoft.com/office/drawing/2014/main" id="{4FE55B17-56A0-4B49-9431-9CB2259379E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1278320" y="138545"/>
            <a:ext cx="570574" cy="507856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FDD52A8-5C47-44D2-A98E-740226D1BE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818794"/>
              </p:ext>
            </p:extLst>
          </p:nvPr>
        </p:nvGraphicFramePr>
        <p:xfrm>
          <a:off x="343106" y="646401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8924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ersuchen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inken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imm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wen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Ausflu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eorie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ö</a:t>
                      </a:r>
                      <a:r>
                        <a:rPr lang="en-GB" sz="20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gen</a:t>
                      </a:r>
                      <a:endParaRPr lang="en-GB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Sp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ortler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nnt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hen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41702A1-C8D7-4346-B167-634AFC707F1A}"/>
              </a:ext>
            </a:extLst>
          </p:cNvPr>
          <p:cNvSpPr txBox="1"/>
          <p:nvPr/>
        </p:nvSpPr>
        <p:spPr>
          <a:xfrm>
            <a:off x="261461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Pupil name: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C9CFA3-5082-45DE-B258-3BB6A1DEA3E2}"/>
              </a:ext>
            </a:extLst>
          </p:cNvPr>
          <p:cNvSpPr txBox="1"/>
          <p:nvPr/>
        </p:nvSpPr>
        <p:spPr>
          <a:xfrm>
            <a:off x="6015250" y="237879"/>
            <a:ext cx="4755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Century Gothic" panose="020B0502020202020204" pitchFamily="34" charset="0"/>
              </a:rPr>
              <a:t>Pupil name: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B31BE4BE-5C5E-06F4-6D64-1890BE2198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944300"/>
              </p:ext>
            </p:extLst>
          </p:nvPr>
        </p:nvGraphicFramePr>
        <p:xfrm>
          <a:off x="6096000" y="646401"/>
          <a:ext cx="4422858" cy="594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80749">
                  <a:extLst>
                    <a:ext uri="{9D8B030D-6E8A-4147-A177-3AD203B41FA5}">
                      <a16:colId xmlns:a16="http://schemas.microsoft.com/office/drawing/2014/main" val="3944815274"/>
                    </a:ext>
                  </a:extLst>
                </a:gridCol>
                <a:gridCol w="942109">
                  <a:extLst>
                    <a:ext uri="{9D8B030D-6E8A-4147-A177-3AD203B41FA5}">
                      <a16:colId xmlns:a16="http://schemas.microsoft.com/office/drawing/2014/main" val="1771353896"/>
                    </a:ext>
                  </a:extLst>
                </a:gridCol>
              </a:tblGrid>
              <a:tr h="389247">
                <a:tc>
                  <a:txBody>
                    <a:bodyPr/>
                    <a:lstStyle/>
                    <a:p>
                      <a:r>
                        <a:rPr lang="en-GB" sz="2000" b="1" dirty="0">
                          <a:latin typeface="Century Gothic" panose="020B0502020202020204" pitchFamily="34" charset="0"/>
                        </a:rPr>
                        <a:t>SSC and word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Bookshelf Symbol 7" panose="05010101010101010101" pitchFamily="2" charset="2"/>
                        </a:rPr>
                        <a:t>p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x</a:t>
                      </a:r>
                      <a:endParaRPr lang="en-GB" sz="2000" b="1" dirty="0">
                        <a:solidFill>
                          <a:srgbClr val="FF0066"/>
                        </a:solidFill>
                        <a:latin typeface="Bookshelf Symbol 7" panose="05010101010101010101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75824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ersuchen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48375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inken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14978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ten</a:t>
                      </a:r>
                      <a:endParaRPr lang="en-GB" sz="20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592629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imm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er</a:t>
                      </a:r>
                      <a:endParaRPr lang="en-GB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1648323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wen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ig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76798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Ausflu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39660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498232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kern="1200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Th</a:t>
                      </a: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eorie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26697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ö</a:t>
                      </a:r>
                      <a:r>
                        <a:rPr lang="en-GB" sz="2000" b="1" kern="12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gen</a:t>
                      </a:r>
                      <a:endParaRPr lang="en-GB" sz="20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035189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Sp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ortler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079011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/>
                      <a:r>
                        <a:rPr lang="en-GB" sz="2000" b="1" dirty="0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ee</a:t>
                      </a:r>
                      <a:endParaRPr lang="en-GB" sz="20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35426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nnt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097108"/>
                  </a:ext>
                </a:extLst>
              </a:tr>
              <a:tr h="389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O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sten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4802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g</a:t>
                      </a:r>
                      <a:r>
                        <a:rPr lang="en-GB" sz="2000" b="1" dirty="0" err="1">
                          <a:solidFill>
                            <a:srgbClr val="FF0066"/>
                          </a:solidFill>
                          <a:latin typeface="Century Gothic" panose="020B0502020202020204" pitchFamily="34" charset="0"/>
                        </a:rPr>
                        <a:t>e</a:t>
                      </a:r>
                      <a:r>
                        <a:rPr lang="en-GB" sz="2000" b="1" kern="12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hen</a:t>
                      </a:r>
                      <a:endParaRPr lang="en-GB" sz="2000" b="1" kern="1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261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06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ustom 2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1610</Words>
  <Application>Microsoft Macintosh PowerPoint</Application>
  <PresentationFormat>Widescreen</PresentationFormat>
  <Paragraphs>271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Bookshelf Symbol 7</vt:lpstr>
      <vt:lpstr>Bradley Hand ITC</vt:lpstr>
      <vt:lpstr>Calibri</vt:lpstr>
      <vt:lpstr>Calibri Light</vt:lpstr>
      <vt:lpstr>Century gothic</vt:lpstr>
      <vt:lpstr>Century gothic</vt:lpstr>
      <vt:lpstr>Modern Love</vt:lpstr>
      <vt:lpstr>Symbol</vt:lpstr>
      <vt:lpstr>Wingdings</vt:lpstr>
      <vt:lpstr>Office Theme</vt:lpstr>
      <vt:lpstr>1_Office Theme</vt:lpstr>
      <vt:lpstr>Talking about activities and events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pronunciar</vt:lpstr>
      <vt:lpstr>Teacher audio version</vt:lpstr>
      <vt:lpstr>lesen</vt:lpstr>
      <vt:lpstr>lesen</vt:lpstr>
      <vt:lpstr>lesen</vt:lpstr>
      <vt:lpstr>schreiben</vt:lpstr>
      <vt:lpstr>PowerPoint Presentation</vt:lpstr>
      <vt:lpstr>lesen</vt:lpstr>
      <vt:lpstr>schreiben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Jasmin Silver</cp:lastModifiedBy>
  <cp:revision>33</cp:revision>
  <dcterms:created xsi:type="dcterms:W3CDTF">2022-01-14T11:53:29Z</dcterms:created>
  <dcterms:modified xsi:type="dcterms:W3CDTF">2024-04-10T13:37:25Z</dcterms:modified>
</cp:coreProperties>
</file>