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0"/>
  </p:notesMasterIdLst>
  <p:sldIdLst>
    <p:sldId id="257" r:id="rId4"/>
    <p:sldId id="299" r:id="rId5"/>
    <p:sldId id="978" r:id="rId6"/>
    <p:sldId id="927" r:id="rId7"/>
    <p:sldId id="928" r:id="rId8"/>
    <p:sldId id="929" r:id="rId9"/>
    <p:sldId id="930" r:id="rId10"/>
    <p:sldId id="279" r:id="rId11"/>
    <p:sldId id="931" r:id="rId12"/>
    <p:sldId id="932" r:id="rId13"/>
    <p:sldId id="973" r:id="rId14"/>
    <p:sldId id="974" r:id="rId15"/>
    <p:sldId id="975" r:id="rId16"/>
    <p:sldId id="962" r:id="rId17"/>
    <p:sldId id="976" r:id="rId18"/>
    <p:sldId id="9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5FADE4"/>
    <a:srgbClr val="3B3838"/>
    <a:srgbClr val="F9D8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CB455-2036-4C03-AC97-D19B9F9572CA}" v="2" dt="2024-02-22T10:54:10.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6" autoAdjust="0"/>
    <p:restoredTop sz="83266" autoAdjust="0"/>
  </p:normalViewPr>
  <p:slideViewPr>
    <p:cSldViewPr snapToGrid="0">
      <p:cViewPr varScale="1">
        <p:scale>
          <a:sx n="118" d="100"/>
          <a:sy n="118" d="100"/>
        </p:scale>
        <p:origin x="224" y="20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strike="noStrike" spc="-1" dirty="0">
                <a:solidFill>
                  <a:srgbClr val="002060"/>
                </a:solidFill>
                <a:latin typeface="Century Gothic"/>
                <a:ea typeface="Century Gothic"/>
              </a:rPr>
              <a:t>[</a:t>
            </a:r>
            <a:r>
              <a:rPr lang="de-DE" sz="1800" b="1" strike="noStrike" spc="-1" dirty="0" err="1">
                <a:solidFill>
                  <a:srgbClr val="002060"/>
                </a:solidFill>
                <a:latin typeface="Century Gothic"/>
                <a:ea typeface="Century Gothic"/>
              </a:rPr>
              <a:t>pf</a:t>
            </a:r>
            <a:r>
              <a:rPr lang="de-DE" sz="1800" b="1" strike="noStrike" spc="-1" dirty="0">
                <a:solidFill>
                  <a:srgbClr val="002060"/>
                </a:solidFill>
                <a:latin typeface="Century Gothic"/>
                <a:ea typeface="Century Gothic"/>
              </a:rPr>
              <a:t>] Kopf </a:t>
            </a:r>
            <a:r>
              <a:rPr lang="de-DE" sz="1800" b="0" strike="noStrike" spc="-1" dirty="0">
                <a:solidFill>
                  <a:srgbClr val="002060"/>
                </a:solidFill>
                <a:latin typeface="Century Gothic"/>
                <a:ea typeface="Century Gothic"/>
              </a:rPr>
              <a:t>[279] </a:t>
            </a:r>
            <a:r>
              <a:rPr lang="de-DE" sz="1800" b="1" strike="noStrike" spc="-1" dirty="0">
                <a:solidFill>
                  <a:srgbClr val="002060"/>
                </a:solidFill>
                <a:latin typeface="Century Gothic"/>
                <a:ea typeface="Century Gothic"/>
              </a:rPr>
              <a:t>Pflanze </a:t>
            </a:r>
            <a:r>
              <a:rPr lang="de-DE" sz="1800" b="0" strike="noStrike" spc="-1" dirty="0">
                <a:solidFill>
                  <a:srgbClr val="002060"/>
                </a:solidFill>
                <a:latin typeface="Century Gothic"/>
                <a:ea typeface="Century Gothic"/>
              </a:rPr>
              <a:t>[1667] </a:t>
            </a:r>
            <a:r>
              <a:rPr lang="de-DE" sz="1800" b="1" strike="noStrike" spc="-1" dirty="0">
                <a:solidFill>
                  <a:srgbClr val="002060"/>
                </a:solidFill>
                <a:latin typeface="Century Gothic"/>
                <a:ea typeface="Century Gothic"/>
              </a:rPr>
              <a:t>Apfel </a:t>
            </a:r>
            <a:r>
              <a:rPr lang="de-DE" sz="1800" b="0" strike="noStrike" spc="-1" dirty="0">
                <a:solidFill>
                  <a:srgbClr val="002060"/>
                </a:solidFill>
                <a:latin typeface="Century Gothic"/>
                <a:ea typeface="Century Gothic"/>
              </a:rPr>
              <a:t>[3490]</a:t>
            </a:r>
          </a:p>
          <a:p>
            <a:pPr marL="216000" indent="-216000">
              <a:lnSpc>
                <a:spcPct val="100000"/>
              </a:lnSpc>
            </a:pPr>
            <a:r>
              <a:rPr lang="de-DE" sz="1800" b="1" strike="noStrike" spc="-1" dirty="0">
                <a:solidFill>
                  <a:srgbClr val="002060"/>
                </a:solidFill>
                <a:latin typeface="Century Gothic"/>
                <a:ea typeface="Century Gothic"/>
              </a:rPr>
              <a:t>[</a:t>
            </a:r>
            <a:r>
              <a:rPr lang="de-DE" sz="1800" b="1" strike="noStrike" spc="-1" dirty="0" err="1">
                <a:solidFill>
                  <a:srgbClr val="002060"/>
                </a:solidFill>
                <a:latin typeface="Century Gothic"/>
                <a:ea typeface="Century Gothic"/>
              </a:rPr>
              <a:t>kn</a:t>
            </a:r>
            <a:r>
              <a:rPr lang="de-DE" sz="1800" b="1" strike="noStrike" spc="-1" dirty="0">
                <a:solidFill>
                  <a:srgbClr val="002060"/>
                </a:solidFill>
                <a:latin typeface="Century Gothic"/>
                <a:ea typeface="Century Gothic"/>
              </a:rPr>
              <a:t>] Knie </a:t>
            </a:r>
            <a:r>
              <a:rPr lang="de-DE" sz="1800" b="0" strike="noStrike" spc="-1" dirty="0">
                <a:solidFill>
                  <a:srgbClr val="002060"/>
                </a:solidFill>
                <a:latin typeface="Century Gothic"/>
                <a:ea typeface="Century Gothic"/>
              </a:rPr>
              <a:t>[1679] </a:t>
            </a:r>
            <a:r>
              <a:rPr lang="de-DE" sz="1800" b="1" strike="noStrike" spc="-1" dirty="0">
                <a:solidFill>
                  <a:srgbClr val="002060"/>
                </a:solidFill>
                <a:latin typeface="Century Gothic"/>
                <a:ea typeface="Century Gothic"/>
              </a:rPr>
              <a:t>Knochen </a:t>
            </a:r>
            <a:r>
              <a:rPr lang="de-DE" sz="1800" b="0" strike="noStrike" spc="-1" dirty="0">
                <a:solidFill>
                  <a:srgbClr val="002060"/>
                </a:solidFill>
                <a:latin typeface="Century Gothic"/>
                <a:ea typeface="Century Gothic"/>
              </a:rPr>
              <a:t>[1930] </a:t>
            </a:r>
            <a:r>
              <a:rPr lang="de-DE" sz="1800" b="1" strike="noStrike" spc="-1" dirty="0">
                <a:solidFill>
                  <a:srgbClr val="002060"/>
                </a:solidFill>
                <a:latin typeface="Century Gothic"/>
                <a:ea typeface="Century Gothic"/>
              </a:rPr>
              <a:t>knüpfen </a:t>
            </a:r>
            <a:r>
              <a:rPr lang="de-DE" sz="1800" b="0" strike="noStrike" spc="-1" dirty="0">
                <a:solidFill>
                  <a:srgbClr val="002060"/>
                </a:solidFill>
                <a:latin typeface="Century Gothic"/>
                <a:ea typeface="Century Gothic"/>
              </a:rPr>
              <a:t>[4564]</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it-IT" sz="1800" b="1" strike="noStrike" spc="-1" dirty="0" err="1">
                <a:solidFill>
                  <a:srgbClr val="002060"/>
                </a:solidFill>
                <a:latin typeface="Century Gothic"/>
                <a:ea typeface="Century Gothic"/>
              </a:rPr>
              <a:t>Revisit</a:t>
            </a:r>
            <a:r>
              <a:rPr lang="it-IT" sz="1800" b="1" strike="noStrike" spc="-1" dirty="0">
                <a:solidFill>
                  <a:srgbClr val="002060"/>
                </a:solidFill>
                <a:latin typeface="Century Gothic"/>
                <a:ea typeface="Century Gothic"/>
              </a:rPr>
              <a:t> </a:t>
            </a:r>
            <a:r>
              <a:rPr lang="it-IT" sz="1800" b="1" strike="noStrike" spc="-1" dirty="0" err="1">
                <a:solidFill>
                  <a:srgbClr val="002060"/>
                </a:solidFill>
                <a:latin typeface="Century Gothic"/>
                <a:ea typeface="Century Gothic"/>
              </a:rPr>
              <a:t>vocabulary</a:t>
            </a:r>
            <a:endParaRPr lang="it-IT" sz="1800" b="0" strike="noStrike" spc="-1" dirty="0">
              <a:solidFill>
                <a:srgbClr val="002060"/>
              </a:solidFill>
              <a:latin typeface="Century Gothic"/>
              <a:ea typeface="Century Gothic"/>
            </a:endParaRPr>
          </a:p>
          <a:p>
            <a:pPr marL="216000" indent="-216000">
              <a:lnSpc>
                <a:spcPct val="100000"/>
              </a:lnSpc>
            </a:pPr>
            <a:r>
              <a:rPr lang="it-IT" sz="1800" b="1" i="0" strike="noStrike" spc="-1" dirty="0" err="1">
                <a:solidFill>
                  <a:srgbClr val="002060"/>
                </a:solidFill>
                <a:latin typeface="Century Gothic"/>
                <a:ea typeface="Century Gothic"/>
              </a:rPr>
              <a:t>Revisit</a:t>
            </a:r>
            <a:r>
              <a:rPr lang="it-IT" sz="1800" b="1" i="0" strike="noStrike" spc="-1" dirty="0">
                <a:solidFill>
                  <a:srgbClr val="002060"/>
                </a:solidFill>
                <a:latin typeface="Century Gothic"/>
                <a:ea typeface="Century Gothic"/>
              </a:rPr>
              <a:t> 1</a:t>
            </a:r>
            <a:r>
              <a:rPr lang="it-IT" sz="1800" b="0" i="0" strike="noStrike" spc="-1" dirty="0">
                <a:solidFill>
                  <a:srgbClr val="002060"/>
                </a:solidFill>
                <a:latin typeface="Century Gothic"/>
                <a:ea typeface="Century Gothic"/>
              </a:rPr>
              <a:t>: </a:t>
            </a:r>
            <a:r>
              <a:rPr lang="de-DE" sz="2800" b="0" i="0" u="none" strike="noStrike" dirty="0">
                <a:solidFill>
                  <a:srgbClr val="002060"/>
                </a:solidFill>
                <a:effectLst/>
                <a:latin typeface="Century Gothic" panose="020B0502020202020204" pitchFamily="34" charset="0"/>
              </a:rPr>
              <a:t>Familie [329] Mutter [218] Opa [2276] Vater [232] ihr1 [27] lieb [897] müde [2000] ruhig [991] sein2 [30]</a:t>
            </a:r>
            <a:r>
              <a:rPr lang="de-DE" sz="1800" dirty="0"/>
              <a:t>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a:t>
            </a:r>
            <a:r>
              <a:rPr lang="de-DE" sz="1800" b="0" i="0" strike="noStrike" spc="-1" dirty="0">
                <a:solidFill>
                  <a:srgbClr val="002060"/>
                </a:solidFill>
                <a:latin typeface="Century Gothic"/>
                <a:ea typeface="Century Gothic"/>
              </a:rPr>
              <a:t>: </a:t>
            </a:r>
            <a:r>
              <a:rPr lang="de-DE" sz="2800" b="0" i="0" u="none" strike="noStrike" dirty="0">
                <a:solidFill>
                  <a:srgbClr val="002060"/>
                </a:solidFill>
                <a:effectLst/>
                <a:latin typeface="Century Gothic" panose="020B0502020202020204" pitchFamily="34" charset="0"/>
              </a:rPr>
              <a:t>arbeiten [234] Grund [249] mit [13]</a:t>
            </a:r>
            <a:r>
              <a:rPr lang="de-DE" sz="1800" dirty="0"/>
              <a:t>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solidFill>
                <a:srgbClr val="000000"/>
              </a:solidFill>
              <a:latin typeface="Calibri"/>
              <a:ea typeface="Calibri"/>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endParaRPr lang="en-GB" sz="1800" b="1" noProof="0" dirty="0"/>
          </a:p>
          <a:p>
            <a:r>
              <a:rPr lang="en-GB" sz="1800" b="1" noProof="0" dirty="0"/>
              <a:t>Picture attribution</a:t>
            </a:r>
            <a:r>
              <a:rPr lang="en-GB" sz="1800" b="0" noProof="0" dirty="0"/>
              <a:t>:</a:t>
            </a:r>
          </a:p>
          <a:p>
            <a:r>
              <a:rPr lang="en-US" sz="1800" b="0" noProof="0" dirty="0"/>
              <a:t>Original cover:</a:t>
            </a:r>
            <a:br>
              <a:rPr lang="en-US" sz="1800" b="0" noProof="0" dirty="0"/>
            </a:br>
            <a:r>
              <a:rPr lang="en-US" sz="1800" b="0" noProof="0" dirty="0"/>
              <a:t>Original artist is unknown/uncredited. (Signed "W C 84"), Public domain, via Wikimedia Commons</a:t>
            </a: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contrast ‘wouldn’t like’ sentences with verbs</a:t>
            </a:r>
            <a:r>
              <a:rPr lang="en-GB" b="0" baseline="0" dirty="0"/>
              <a:t> only and those with noun verb phrases.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read the story segment and the speech bubbles.</a:t>
            </a:r>
          </a:p>
          <a:p>
            <a:pPr marL="228600" lvl="0" indent="-228600" algn="l" rtl="0">
              <a:spcBef>
                <a:spcPts val="0"/>
              </a:spcBef>
              <a:spcAft>
                <a:spcPts val="0"/>
              </a:spcAft>
              <a:buAutoNum type="arabicPeriod"/>
            </a:pPr>
            <a:r>
              <a:rPr lang="en-GB" dirty="0"/>
              <a:t>They change the positive sentences into negatives, using the callout at the top of the slide to help them.</a:t>
            </a:r>
          </a:p>
          <a:p>
            <a:pPr marL="228600" lvl="0" indent="-228600" algn="l" rtl="0">
              <a:spcBef>
                <a:spcPts val="0"/>
              </a:spcBef>
              <a:spcAft>
                <a:spcPts val="0"/>
              </a:spcAft>
              <a:buAutoNum type="arabicPeriod"/>
            </a:pPr>
            <a:r>
              <a:rPr lang="en-GB" dirty="0"/>
              <a:t>Click to reveal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using</a:t>
            </a:r>
            <a:r>
              <a:rPr lang="en-GB" b="0" baseline="0" dirty="0"/>
              <a:t> ‘ich </a:t>
            </a:r>
            <a:r>
              <a:rPr lang="en-GB" sz="1200" strike="noStrike" dirty="0" err="1">
                <a:solidFill>
                  <a:srgbClr val="002060"/>
                </a:solidFill>
                <a:latin typeface="Century Gothic" panose="020B0502020202020204" pitchFamily="34" charset="0"/>
              </a:rPr>
              <a:t>möchte</a:t>
            </a:r>
            <a:r>
              <a:rPr lang="en-GB" b="0" baseline="0" dirty="0"/>
              <a:t> </a:t>
            </a:r>
            <a:r>
              <a:rPr lang="en-GB" b="0" baseline="0" dirty="0" err="1"/>
              <a:t>nicht</a:t>
            </a:r>
            <a:r>
              <a:rPr lang="en-GB" b="0" baseline="0" dirty="0"/>
              <a:t>/ </a:t>
            </a:r>
            <a:r>
              <a:rPr lang="en-GB" b="0" baseline="0" dirty="0" err="1"/>
              <a:t>kein</a:t>
            </a:r>
            <a:r>
              <a:rPr lang="en-GB" b="0" baseline="0" dirty="0"/>
              <a:t>’.</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Explain that pupils are going</a:t>
            </a:r>
            <a:r>
              <a:rPr lang="en-GB" sz="1200" b="0" baseline="0" dirty="0"/>
              <a:t> to play a memory game.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Model how this will work by clicking through the example.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Pupils work in pairs. Pupil A chooses one of the 9 options on the slide at random. If they have chosen just a verb, they will say ‘ich </a:t>
            </a:r>
            <a:r>
              <a:rPr lang="en-GB" sz="1200" strike="noStrike" dirty="0" err="1">
                <a:solidFill>
                  <a:srgbClr val="002060"/>
                </a:solidFill>
                <a:latin typeface="Century Gothic" panose="020B0502020202020204" pitchFamily="34" charset="0"/>
              </a:rPr>
              <a:t>möchte</a:t>
            </a:r>
            <a:r>
              <a:rPr lang="en-GB" sz="1200" b="0" baseline="0" dirty="0"/>
              <a:t> </a:t>
            </a:r>
            <a:r>
              <a:rPr lang="en-GB" sz="1200" b="0" baseline="0" dirty="0" err="1"/>
              <a:t>nicht</a:t>
            </a:r>
            <a:r>
              <a:rPr lang="en-GB" sz="1200" b="0" baseline="0" dirty="0"/>
              <a:t>…’. If they have chosen a verb with a noun, they will say ‘ich </a:t>
            </a:r>
            <a:r>
              <a:rPr lang="en-GB" sz="1200" strike="noStrike" dirty="0" err="1">
                <a:solidFill>
                  <a:srgbClr val="002060"/>
                </a:solidFill>
                <a:latin typeface="Century Gothic" panose="020B0502020202020204" pitchFamily="34" charset="0"/>
              </a:rPr>
              <a:t>möchte</a:t>
            </a:r>
            <a:r>
              <a:rPr lang="en-GB" sz="1200" b="0" baseline="0" dirty="0"/>
              <a:t> </a:t>
            </a:r>
            <a:r>
              <a:rPr lang="en-GB" sz="1200" b="0" baseline="0" dirty="0" err="1"/>
              <a:t>kein</a:t>
            </a:r>
            <a:r>
              <a:rPr lang="en-GB" sz="1200" b="0" baseline="0" dirty="0"/>
              <a:t>…’. Pupil B then repeats what pupil A has said and then adds a second option. Pupils continue adding sentences until they have used all 9 options. </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6834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503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94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(4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[pf] and [</a:t>
            </a:r>
            <a:r>
              <a:rPr lang="en-GB" b="0" dirty="0" err="1"/>
              <a:t>kn</a:t>
            </a:r>
            <a:r>
              <a:rPr lang="en-GB" b="0" dirty="0"/>
              <a:t>]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read the sentence and the English translation.</a:t>
            </a:r>
          </a:p>
          <a:p>
            <a:pPr marL="0" marR="0" lvl="0" indent="0" algn="l" rtl="0">
              <a:lnSpc>
                <a:spcPct val="100000"/>
              </a:lnSpc>
              <a:spcBef>
                <a:spcPts val="0"/>
              </a:spcBef>
              <a:spcAft>
                <a:spcPts val="0"/>
              </a:spcAft>
              <a:buClr>
                <a:schemeClr val="dk1"/>
              </a:buClr>
              <a:buSzPts val="1200"/>
              <a:buFont typeface="Calibri"/>
              <a:buNone/>
            </a:pPr>
            <a:r>
              <a:rPr lang="en-GB" b="0" dirty="0"/>
              <a:t>2. Click on the 3 audio buttons to hear the sentence read at increasing speeds.</a:t>
            </a:r>
          </a:p>
          <a:p>
            <a:pPr marL="0" marR="0" lvl="0" indent="0" algn="l" rtl="0">
              <a:lnSpc>
                <a:spcPct val="100000"/>
              </a:lnSpc>
              <a:spcBef>
                <a:spcPts val="0"/>
              </a:spcBef>
              <a:spcAft>
                <a:spcPts val="0"/>
              </a:spcAft>
              <a:buClr>
                <a:schemeClr val="dk1"/>
              </a:buClr>
              <a:buSzPts val="1200"/>
              <a:buFont typeface="Calibri"/>
              <a:buNone/>
            </a:pPr>
            <a:r>
              <a:rPr lang="en-GB" b="0" dirty="0"/>
              <a:t>3. Click to reveal the following slide. Teacher clicks on the 30 second timer, and pupils try to say the sentence before the timer runs out. Repeat for the 20 second and 15 second timers.</a:t>
            </a:r>
          </a:p>
          <a:p>
            <a:pPr marL="0" marR="0" lvl="0" indent="0" algn="l" rtl="0">
              <a:lnSpc>
                <a:spcPct val="100000"/>
              </a:lnSpc>
              <a:spcBef>
                <a:spcPts val="0"/>
              </a:spcBef>
              <a:spcAft>
                <a:spcPts val="0"/>
              </a:spcAft>
              <a:buClr>
                <a:schemeClr val="dk1"/>
              </a:buClr>
              <a:buSzPts val="1200"/>
              <a:buFont typeface="Calibri"/>
              <a:buNone/>
            </a:pPr>
            <a:r>
              <a:rPr lang="en-GB" b="0" dirty="0"/>
              <a:t>4. Repeat steps 1-3 for the next two slides.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Knecht [&gt;5000] </a:t>
            </a:r>
            <a:r>
              <a:rPr kumimoji="0" lang="en-GB" sz="1400" b="0" i="0" u="none" strike="noStrike" kern="1200" cap="none" spc="-1" normalizeH="0" baseline="0" noProof="0" dirty="0" err="1">
                <a:ln>
                  <a:noFill/>
                </a:ln>
                <a:solidFill>
                  <a:srgbClr val="002060"/>
                </a:solidFill>
                <a:effectLst/>
                <a:uLnTx/>
                <a:uFillTx/>
                <a:latin typeface="Century Gothic"/>
                <a:ea typeface="Century Gothic"/>
                <a:cs typeface="+mn-cs"/>
              </a:rPr>
              <a:t>Knurren</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[&gt;5000] h</a:t>
            </a:r>
            <a:r>
              <a:rPr kumimoji="0" lang="de-DE"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ö</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ren [146] Pfau [&gt;5000] </a:t>
            </a:r>
            <a:r>
              <a:rPr kumimoji="0" lang="en-GB" sz="1400" b="0" i="0" u="none" strike="noStrike" kern="1200" cap="none" spc="-1" normalizeH="0" baseline="0" noProof="0" dirty="0" err="1">
                <a:ln>
                  <a:noFill/>
                </a:ln>
                <a:solidFill>
                  <a:srgbClr val="002060"/>
                </a:solidFill>
                <a:effectLst/>
                <a:uLnTx/>
                <a:uFillTx/>
                <a:latin typeface="Century Gothic"/>
                <a:ea typeface="Century Gothic"/>
                <a:cs typeface="+mn-cs"/>
              </a:rPr>
              <a:t>Pferd</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[1504] </a:t>
            </a:r>
            <a:r>
              <a:rPr kumimoji="0" lang="en-GB" sz="1400" b="0" i="0" u="none" strike="noStrike" kern="1200" cap="none" spc="-1" normalizeH="0" baseline="0" noProof="0" dirty="0" err="1">
                <a:ln>
                  <a:noFill/>
                </a:ln>
                <a:solidFill>
                  <a:srgbClr val="002060"/>
                </a:solidFill>
                <a:effectLst/>
                <a:uLnTx/>
                <a:uFillTx/>
                <a:latin typeface="Century Gothic"/>
                <a:ea typeface="Century Gothic"/>
                <a:cs typeface="+mn-cs"/>
              </a:rPr>
              <a:t>pflegen</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[1842]</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880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61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988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focus on the difference in meaning between ‘</a:t>
            </a:r>
            <a:r>
              <a:rPr lang="en-GB" b="0" baseline="0" dirty="0" err="1"/>
              <a:t>einen</a:t>
            </a:r>
            <a:r>
              <a:rPr lang="en-GB" b="0" baseline="0" dirty="0"/>
              <a:t>/</a:t>
            </a:r>
            <a:r>
              <a:rPr lang="en-GB" b="0" baseline="0" dirty="0" err="1"/>
              <a:t>eine</a:t>
            </a:r>
            <a:r>
              <a:rPr lang="en-GB" b="0" baseline="0" dirty="0"/>
              <a:t>/</a:t>
            </a:r>
            <a:r>
              <a:rPr lang="en-GB" b="0" baseline="0" dirty="0" err="1"/>
              <a:t>ein</a:t>
            </a:r>
            <a:r>
              <a:rPr lang="en-GB" b="0" baseline="0" dirty="0"/>
              <a:t>’ and ‘</a:t>
            </a:r>
            <a:r>
              <a:rPr lang="en-GB" b="0" baseline="0" dirty="0" err="1"/>
              <a:t>keinen</a:t>
            </a:r>
            <a:r>
              <a:rPr lang="en-GB" b="0" baseline="0" dirty="0"/>
              <a:t>/</a:t>
            </a:r>
            <a:r>
              <a:rPr lang="en-GB" b="0" baseline="0" dirty="0" err="1"/>
              <a:t>keine</a:t>
            </a:r>
            <a:r>
              <a:rPr lang="en-GB" b="0" baseline="0" dirty="0"/>
              <a:t>/</a:t>
            </a:r>
            <a:r>
              <a:rPr lang="en-GB" b="0" baseline="0" dirty="0" err="1"/>
              <a:t>kein</a:t>
            </a:r>
            <a:r>
              <a:rPr lang="en-GB" b="0" baseline="0" dirty="0"/>
              <a:t>’ within two-verb sentences with </a:t>
            </a:r>
            <a:r>
              <a:rPr lang="en-GB" b="0" baseline="0" dirty="0" err="1"/>
              <a:t>möchtest</a:t>
            </a:r>
            <a:r>
              <a:rPr lang="en-GB" b="0" baseline="0" dirty="0"/>
              <a:t>. </a:t>
            </a:r>
          </a:p>
          <a:p>
            <a:endParaRPr lang="en-GB" b="0" baseline="0" dirty="0"/>
          </a:p>
          <a:p>
            <a:r>
              <a:rPr lang="en-GB" b="1" baseline="0" dirty="0"/>
              <a:t>Note: </a:t>
            </a:r>
            <a:r>
              <a:rPr lang="en-GB" b="0" baseline="0" dirty="0"/>
              <a:t>The English translations are provided to allow pupils to focus solely on the difference in form and meaning between ‘</a:t>
            </a:r>
            <a:r>
              <a:rPr lang="en-GB" b="0" baseline="0" dirty="0" err="1"/>
              <a:t>ein</a:t>
            </a:r>
            <a:r>
              <a:rPr lang="en-GB" b="0" baseline="0" dirty="0"/>
              <a:t>/</a:t>
            </a:r>
            <a:r>
              <a:rPr lang="en-GB" b="0" baseline="0" dirty="0" err="1"/>
              <a:t>kein</a:t>
            </a:r>
            <a:r>
              <a:rPr lang="en-GB" b="0" baseline="0" dirty="0"/>
              <a:t>’ and the equivalent structure in English, which is very different. Pupils have already been taught ‘</a:t>
            </a:r>
            <a:r>
              <a:rPr lang="en-GB" b="0" baseline="0" dirty="0" err="1"/>
              <a:t>nicht</a:t>
            </a:r>
            <a:r>
              <a:rPr lang="en-GB" b="0" baseline="0" dirty="0"/>
              <a:t>’ with verbs and ‘</a:t>
            </a:r>
            <a:r>
              <a:rPr lang="en-GB" b="0" baseline="0" dirty="0" err="1"/>
              <a:t>kein</a:t>
            </a:r>
            <a:r>
              <a:rPr lang="en-GB" b="0" baseline="0" dirty="0"/>
              <a:t>’ with nouns and practised differentiating between them.  However, this is a point of significant cross-linguistic difficulty, and is therefore being revisited here, with different lexis and a different sentence structure.</a:t>
            </a:r>
            <a:br>
              <a:rPr lang="en-GB" b="0" baseline="0" dirty="0"/>
            </a:br>
            <a:endParaRPr lang="en-GB" b="1" baseline="0" dirty="0"/>
          </a:p>
          <a:p>
            <a:r>
              <a:rPr lang="en-GB" b="1" baseline="0" dirty="0"/>
              <a:t>Procedure:</a:t>
            </a:r>
          </a:p>
          <a:p>
            <a:pPr marL="228600" indent="-228600">
              <a:buAutoNum type="arabicPeriod"/>
            </a:pPr>
            <a:r>
              <a:rPr lang="en-GB" b="0" baseline="0" dirty="0"/>
              <a:t>Pupils should write 1-6 in their books and record ‘would’ or ‘wouldn’t’ for each.</a:t>
            </a:r>
          </a:p>
          <a:p>
            <a:pPr marL="228600" indent="-228600">
              <a:buAutoNum type="arabicPeriod"/>
            </a:pPr>
            <a:r>
              <a:rPr lang="en-GB" b="0" baseline="0" dirty="0"/>
              <a:t>Answers are revealed on separate mouse clicks.</a:t>
            </a:r>
          </a:p>
          <a:p>
            <a:pPr marL="228600" indent="-228600">
              <a:buAutoNum type="arabicPeriod"/>
            </a:pPr>
            <a:r>
              <a:rPr lang="en-GB" b="0" baseline="0" dirty="0"/>
              <a:t>In the audio version, click on the blue buttons to hear a native speaker.</a:t>
            </a:r>
            <a:br>
              <a:rPr lang="en-GB" b="0" baseline="0" dirty="0"/>
            </a:b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503797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3514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187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27744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38537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252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84197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2188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8150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4185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9283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0704959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audio" Target="../media/audio32.wav"/><Relationship Id="rId11" Type="http://schemas.openxmlformats.org/officeDocument/2006/relationships/image" Target="../media/image4.png"/><Relationship Id="rId5" Type="http://schemas.openxmlformats.org/officeDocument/2006/relationships/audio" Target="../media/audio31.wav"/><Relationship Id="rId10" Type="http://schemas.openxmlformats.org/officeDocument/2006/relationships/image" Target="../media/image40.svg"/><Relationship Id="rId4" Type="http://schemas.openxmlformats.org/officeDocument/2006/relationships/audio" Target="../media/audio30.wav"/><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39.wav"/><Relationship Id="rId18" Type="http://schemas.openxmlformats.org/officeDocument/2006/relationships/image" Target="../media/image35.png"/><Relationship Id="rId26" Type="http://schemas.openxmlformats.org/officeDocument/2006/relationships/image" Target="../media/image55.png"/><Relationship Id="rId3" Type="http://schemas.openxmlformats.org/officeDocument/2006/relationships/audio" Target="../media/audio35.wav"/><Relationship Id="rId21" Type="http://schemas.openxmlformats.org/officeDocument/2006/relationships/image" Target="../media/image31.png"/><Relationship Id="rId7" Type="http://schemas.openxmlformats.org/officeDocument/2006/relationships/image" Target="../media/image15.svg"/><Relationship Id="rId12" Type="http://schemas.openxmlformats.org/officeDocument/2006/relationships/audio" Target="../media/audio38.wav"/><Relationship Id="rId17" Type="http://schemas.openxmlformats.org/officeDocument/2006/relationships/image" Target="../media/image34.png"/><Relationship Id="rId25" Type="http://schemas.openxmlformats.org/officeDocument/2006/relationships/image" Target="../media/image54.jpe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audio" Target="../media/audio37.wav"/><Relationship Id="rId24" Type="http://schemas.openxmlformats.org/officeDocument/2006/relationships/image" Target="../media/image53.png"/><Relationship Id="rId5" Type="http://schemas.openxmlformats.org/officeDocument/2006/relationships/audio" Target="../media/audio36.wav"/><Relationship Id="rId15" Type="http://schemas.openxmlformats.org/officeDocument/2006/relationships/image" Target="../media/image47.png"/><Relationship Id="rId23"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46.png"/><Relationship Id="rId22" Type="http://schemas.openxmlformats.org/officeDocument/2006/relationships/image" Target="../media/image51.png"/><Relationship Id="rId27"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audio" Target="../media/audio53.wav"/><Relationship Id="rId26" Type="http://schemas.openxmlformats.org/officeDocument/2006/relationships/audio" Target="../media/audio61.wav"/><Relationship Id="rId3" Type="http://schemas.openxmlformats.org/officeDocument/2006/relationships/audio" Target="../media/audio41.wav"/><Relationship Id="rId21" Type="http://schemas.openxmlformats.org/officeDocument/2006/relationships/audio" Target="../media/audio56.wav"/><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audio" Target="../media/audio52.wav"/><Relationship Id="rId25" Type="http://schemas.openxmlformats.org/officeDocument/2006/relationships/audio" Target="../media/audio60.wav"/><Relationship Id="rId2" Type="http://schemas.openxmlformats.org/officeDocument/2006/relationships/notesSlide" Target="../notesSlides/notesSlide13.xml"/><Relationship Id="rId16" Type="http://schemas.openxmlformats.org/officeDocument/2006/relationships/audio" Target="../media/audio51.wav"/><Relationship Id="rId20" Type="http://schemas.openxmlformats.org/officeDocument/2006/relationships/audio" Target="../media/audio55.wav"/><Relationship Id="rId1" Type="http://schemas.openxmlformats.org/officeDocument/2006/relationships/slideLayout" Target="../slideLayouts/slideLayout29.xml"/><Relationship Id="rId6" Type="http://schemas.openxmlformats.org/officeDocument/2006/relationships/image" Target="../media/image59.png"/><Relationship Id="rId11" Type="http://schemas.openxmlformats.org/officeDocument/2006/relationships/audio" Target="../media/audio46.wav"/><Relationship Id="rId24" Type="http://schemas.openxmlformats.org/officeDocument/2006/relationships/audio" Target="../media/audio59.wav"/><Relationship Id="rId5" Type="http://schemas.openxmlformats.org/officeDocument/2006/relationships/image" Target="../media/image58.png"/><Relationship Id="rId15" Type="http://schemas.openxmlformats.org/officeDocument/2006/relationships/audio" Target="../media/audio50.wav"/><Relationship Id="rId23" Type="http://schemas.openxmlformats.org/officeDocument/2006/relationships/audio" Target="../media/audio58.wav"/><Relationship Id="rId10" Type="http://schemas.openxmlformats.org/officeDocument/2006/relationships/audio" Target="../media/audio45.wav"/><Relationship Id="rId19" Type="http://schemas.openxmlformats.org/officeDocument/2006/relationships/audio" Target="../media/audio54.wav"/><Relationship Id="rId4" Type="http://schemas.openxmlformats.org/officeDocument/2006/relationships/image" Target="../media/image57.png"/><Relationship Id="rId9" Type="http://schemas.openxmlformats.org/officeDocument/2006/relationships/audio" Target="../media/audio44.wav"/><Relationship Id="rId14" Type="http://schemas.openxmlformats.org/officeDocument/2006/relationships/audio" Target="../media/audio49.wav"/><Relationship Id="rId22" Type="http://schemas.openxmlformats.org/officeDocument/2006/relationships/audio" Target="../media/audio57.wav"/><Relationship Id="rId27" Type="http://schemas.openxmlformats.org/officeDocument/2006/relationships/audio" Target="../media/audio62.wav"/></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audio" Target="../media/audio63.wav"/></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5.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audio" Target="../media/audio7.wav"/><Relationship Id="rId10" Type="http://schemas.openxmlformats.org/officeDocument/2006/relationships/audio" Target="../media/audio8.wav"/><Relationship Id="rId4" Type="http://schemas.openxmlformats.org/officeDocument/2006/relationships/audio" Target="../media/audio6.wav"/><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audio" Target="../media/audio10.wav"/><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5.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audio" Target="../media/audio9.wav"/><Relationship Id="rId9" Type="http://schemas.openxmlformats.org/officeDocument/2006/relationships/audio" Target="../media/audio12.wav"/><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audio" Target="../media/audio13.wav"/><Relationship Id="rId11" Type="http://schemas.openxmlformats.org/officeDocument/2006/relationships/image" Target="../media/image19.png"/><Relationship Id="rId5" Type="http://schemas.openxmlformats.org/officeDocument/2006/relationships/image" Target="../media/image16.gif"/><Relationship Id="rId10" Type="http://schemas.openxmlformats.org/officeDocument/2006/relationships/image" Target="../media/image18.png"/><Relationship Id="rId4" Type="http://schemas.openxmlformats.org/officeDocument/2006/relationships/audio" Target="../media/audio12.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audio" Target="../media/audio17.wav"/><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audio" Target="../media/audio16.wav"/><Relationship Id="rId11" Type="http://schemas.openxmlformats.org/officeDocument/2006/relationships/image" Target="../media/image21.png"/><Relationship Id="rId5" Type="http://schemas.openxmlformats.org/officeDocument/2006/relationships/audio" Target="../media/audio15.wav"/><Relationship Id="rId15" Type="http://schemas.openxmlformats.org/officeDocument/2006/relationships/image" Target="../media/image24.png"/><Relationship Id="rId10" Type="http://schemas.openxmlformats.org/officeDocument/2006/relationships/image" Target="../media/image16.gif"/><Relationship Id="rId4" Type="http://schemas.openxmlformats.org/officeDocument/2006/relationships/audio" Target="../media/audio14.wav"/><Relationship Id="rId9" Type="http://schemas.openxmlformats.org/officeDocument/2006/relationships/image" Target="../media/image15.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audio" Target="../media/audio13.wav"/><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18.png"/><Relationship Id="rId4" Type="http://schemas.openxmlformats.org/officeDocument/2006/relationships/audio" Target="../media/audio16.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1.png"/><Relationship Id="rId18" Type="http://schemas.openxmlformats.org/officeDocument/2006/relationships/image" Target="../media/image18.png"/><Relationship Id="rId3" Type="http://schemas.openxmlformats.org/officeDocument/2006/relationships/audio" Target="../media/audio18.wav"/><Relationship Id="rId21" Type="http://schemas.openxmlformats.org/officeDocument/2006/relationships/audio" Target="../media/audio21.wav"/><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audio" Target="../media/audio20.wav"/><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17.png"/><Relationship Id="rId4" Type="http://schemas.openxmlformats.org/officeDocument/2006/relationships/audio" Target="../media/audio19.wav"/><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4.png"/><Relationship Id="rId3" Type="http://schemas.openxmlformats.org/officeDocument/2006/relationships/image" Target="../media/image37.png"/><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5.svg"/><Relationship Id="rId11" Type="http://schemas.openxmlformats.org/officeDocument/2006/relationships/audio" Target="../media/audio27.wav"/><Relationship Id="rId5" Type="http://schemas.openxmlformats.org/officeDocument/2006/relationships/image" Target="../media/image14.png"/><Relationship Id="rId15" Type="http://schemas.microsoft.com/office/2007/relationships/hdphoto" Target="../media/hdphoto1.wdp"/><Relationship Id="rId10" Type="http://schemas.openxmlformats.org/officeDocument/2006/relationships/audio" Target="../media/audio26.wav"/><Relationship Id="rId4" Type="http://schemas.openxmlformats.org/officeDocument/2006/relationships/audio" Target="../media/audio22.wav"/><Relationship Id="rId9" Type="http://schemas.openxmlformats.org/officeDocument/2006/relationships/audio" Target="../media/audio25.wav"/><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descr="Map&#10;&#10;Description automatically generated">
            <a:extLst>
              <a:ext uri="{FF2B5EF4-FFF2-40B4-BE49-F238E27FC236}">
                <a16:creationId xmlns:a16="http://schemas.microsoft.com/office/drawing/2014/main" id="{97A8768A-0ABC-A3DF-7A21-68C001420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69" y="2263821"/>
            <a:ext cx="1817326" cy="2825374"/>
          </a:xfrm>
          <a:prstGeom prst="rect">
            <a:avLst/>
          </a:prstGeom>
        </p:spPr>
      </p:pic>
      <p:grpSp>
        <p:nvGrpSpPr>
          <p:cNvPr id="5" name="Group 4">
            <a:extLst>
              <a:ext uri="{FF2B5EF4-FFF2-40B4-BE49-F238E27FC236}">
                <a16:creationId xmlns:a16="http://schemas.microsoft.com/office/drawing/2014/main" id="{417135B2-3FA6-FE7F-D8B1-38C51B096B2D}"/>
              </a:ext>
            </a:extLst>
          </p:cNvPr>
          <p:cNvGrpSpPr/>
          <p:nvPr/>
        </p:nvGrpSpPr>
        <p:grpSpPr>
          <a:xfrm>
            <a:off x="2215971" y="2256326"/>
            <a:ext cx="1884782" cy="2818546"/>
            <a:chOff x="2334949" y="2785842"/>
            <a:chExt cx="1423321" cy="2089358"/>
          </a:xfrm>
        </p:grpSpPr>
        <p:pic>
          <p:nvPicPr>
            <p:cNvPr id="6" name="Picture 12" descr="Free Alp Seiser Alm photo and picture">
              <a:extLst>
                <a:ext uri="{FF2B5EF4-FFF2-40B4-BE49-F238E27FC236}">
                  <a16:creationId xmlns:a16="http://schemas.microsoft.com/office/drawing/2014/main" id="{E99A7B19-2F0C-312D-E64E-44B95B7958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859"/>
            <a:stretch/>
          </p:blipFill>
          <p:spPr bwMode="auto">
            <a:xfrm>
              <a:off x="2334949" y="2785842"/>
              <a:ext cx="1423321"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F020C2-6E2C-9B4D-F0E7-8FD1841419A2}"/>
                </a:ext>
              </a:extLst>
            </p:cNvPr>
            <p:cNvGrpSpPr/>
            <p:nvPr/>
          </p:nvGrpSpPr>
          <p:grpSpPr>
            <a:xfrm>
              <a:off x="2505703" y="3643035"/>
              <a:ext cx="666242" cy="955237"/>
              <a:chOff x="-3112278" y="2329487"/>
              <a:chExt cx="2198711" cy="3345978"/>
            </a:xfrm>
          </p:grpSpPr>
          <p:pic>
            <p:nvPicPr>
              <p:cNvPr id="11" name="Picture 10" descr="Free boy cartoon comic characters vector">
                <a:extLst>
                  <a:ext uri="{FF2B5EF4-FFF2-40B4-BE49-F238E27FC236}">
                    <a16:creationId xmlns:a16="http://schemas.microsoft.com/office/drawing/2014/main" id="{03219569-0051-72DE-2899-A1AEDEB603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girl happy smile vector">
                <a:extLst>
                  <a:ext uri="{FF2B5EF4-FFF2-40B4-BE49-F238E27FC236}">
                    <a16:creationId xmlns:a16="http://schemas.microsoft.com/office/drawing/2014/main" id="{54C0D2E1-0703-58A3-A111-4595F63D4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8" name="T3_W12F_10.1.wav"/>
            </a:hlinkClick>
            <a:extLst>
              <a:ext uri="{FF2B5EF4-FFF2-40B4-BE49-F238E27FC236}">
                <a16:creationId xmlns:a16="http://schemas.microsoft.com/office/drawing/2014/main" id="{207C148F-45EB-4409-B006-B3FFBC980597}"/>
              </a:ext>
            </a:extLst>
          </p:cNvPr>
          <p:cNvSpPr txBox="1"/>
          <p:nvPr/>
        </p:nvSpPr>
        <p:spPr>
          <a:xfrm>
            <a:off x="128357" y="750376"/>
            <a:ext cx="40298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r>
              <a:rPr lang="en-GB" sz="2400" b="1" spc="-1" dirty="0">
                <a:solidFill>
                  <a:srgbClr val="002060"/>
                </a:solidFill>
                <a:latin typeface="Century Gothic" panose="020B0502020202020204" pitchFamily="34" charset="0"/>
                <a:sym typeface="Arial"/>
              </a:rPr>
              <a:t>‘</a:t>
            </a:r>
            <a:r>
              <a:rPr lang="en-GB" sz="2400" b="1" spc="-1" dirty="0" err="1">
                <a:solidFill>
                  <a:srgbClr val="002060"/>
                </a:solidFill>
                <a:latin typeface="Century Gothic" panose="020B0502020202020204" pitchFamily="34" charset="0"/>
                <a:sym typeface="Arial"/>
              </a:rPr>
              <a:t>nicht</a:t>
            </a:r>
            <a:r>
              <a:rPr lang="en-GB" sz="2400" b="1" spc="-1" dirty="0">
                <a:solidFill>
                  <a:srgbClr val="002060"/>
                </a:solidFill>
                <a:latin typeface="Century Gothic" panose="020B0502020202020204" pitchFamily="34" charset="0"/>
                <a:sym typeface="Arial"/>
              </a:rPr>
              <a:t>’ </a:t>
            </a:r>
            <a:r>
              <a:rPr lang="en-GB" sz="2400" b="1" spc="-1" dirty="0" err="1">
                <a:solidFill>
                  <a:srgbClr val="002060"/>
                </a:solidFill>
                <a:latin typeface="Century Gothic" panose="020B0502020202020204" pitchFamily="34" charset="0"/>
                <a:sym typeface="Arial"/>
              </a:rPr>
              <a:t>oder</a:t>
            </a:r>
            <a:r>
              <a:rPr lang="en-GB" sz="2400" b="1" spc="-1" dirty="0">
                <a:solidFill>
                  <a:srgbClr val="002060"/>
                </a:solidFill>
                <a:latin typeface="Century Gothic" panose="020B0502020202020204" pitchFamily="34" charset="0"/>
                <a:sym typeface="Arial"/>
              </a:rPr>
              <a:t> ‘</a:t>
            </a:r>
            <a:r>
              <a:rPr lang="en-GB" sz="2400" b="1" spc="-1" dirty="0" err="1">
                <a:solidFill>
                  <a:srgbClr val="002060"/>
                </a:solidFill>
                <a:latin typeface="Century Gothic" panose="020B0502020202020204" pitchFamily="34" charset="0"/>
                <a:sym typeface="Arial"/>
              </a:rPr>
              <a:t>kein</a:t>
            </a:r>
            <a:r>
              <a:rPr lang="en-GB" sz="2400" b="1" spc="-1" dirty="0">
                <a:solidFill>
                  <a:srgbClr val="002060"/>
                </a:solidFill>
                <a:latin typeface="Century Gothic" panose="020B0502020202020204" pitchFamily="34" charset="0"/>
                <a:sym typeface="Arial"/>
              </a:rPr>
              <a: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19121" y="-110706"/>
            <a:ext cx="1256675" cy="1256675"/>
          </a:xfrm>
          <a:prstGeom prst="rect">
            <a:avLst/>
          </a:prstGeom>
        </p:spPr>
      </p:pic>
      <p:sp>
        <p:nvSpPr>
          <p:cNvPr id="5" name="Speech Bubble: Rectangle with Corners Rounded 2">
            <a:extLst>
              <a:ext uri="{FF2B5EF4-FFF2-40B4-BE49-F238E27FC236}">
                <a16:creationId xmlns:a16="http://schemas.microsoft.com/office/drawing/2014/main" id="{6082A760-7365-CDE5-26A7-A83F42ED606F}"/>
              </a:ext>
            </a:extLst>
          </p:cNvPr>
          <p:cNvSpPr/>
          <p:nvPr/>
        </p:nvSpPr>
        <p:spPr>
          <a:xfrm>
            <a:off x="4175016" y="128500"/>
            <a:ext cx="6316944" cy="1108664"/>
          </a:xfrm>
          <a:prstGeom prst="wedgeRoundRectCallout">
            <a:avLst>
              <a:gd name="adj1" fmla="val -56238"/>
              <a:gd name="adj2" fmla="val -7783"/>
              <a:gd name="adj3" fmla="val 16667"/>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 say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 verb only, use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your sentence has a noun, use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13" name="Group 12">
            <a:extLst>
              <a:ext uri="{FF2B5EF4-FFF2-40B4-BE49-F238E27FC236}">
                <a16:creationId xmlns:a16="http://schemas.microsoft.com/office/drawing/2014/main" id="{1316A938-85C8-4AF8-94DE-C94ECEE2A311}"/>
              </a:ext>
            </a:extLst>
          </p:cNvPr>
          <p:cNvGrpSpPr/>
          <p:nvPr/>
        </p:nvGrpSpPr>
        <p:grpSpPr>
          <a:xfrm>
            <a:off x="5356442" y="3035435"/>
            <a:ext cx="1434750" cy="2282384"/>
            <a:chOff x="-1201432" y="3826822"/>
            <a:chExt cx="891484" cy="1399692"/>
          </a:xfrm>
        </p:grpSpPr>
        <p:pic>
          <p:nvPicPr>
            <p:cNvPr id="14" name="Picture 10" descr="Free boy cartoon comic characters vector">
              <a:extLst>
                <a:ext uri="{FF2B5EF4-FFF2-40B4-BE49-F238E27FC236}">
                  <a16:creationId xmlns:a16="http://schemas.microsoft.com/office/drawing/2014/main" id="{4B01A97F-B4AB-3593-A97B-6E3B7B516FB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0157" r="50000" b="1"/>
            <a:stretch/>
          </p:blipFill>
          <p:spPr bwMode="auto">
            <a:xfrm>
              <a:off x="-1201432" y="4546616"/>
              <a:ext cx="891484" cy="679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girl sad frown illustration">
              <a:extLst>
                <a:ext uri="{FF2B5EF4-FFF2-40B4-BE49-F238E27FC236}">
                  <a16:creationId xmlns:a16="http://schemas.microsoft.com/office/drawing/2014/main" id="{49972DFF-A45E-9966-DA18-C4A85E7F06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peech Bubble: Rectangle with Corners Rounded 15">
            <a:extLst>
              <a:ext uri="{FF2B5EF4-FFF2-40B4-BE49-F238E27FC236}">
                <a16:creationId xmlns:a16="http://schemas.microsoft.com/office/drawing/2014/main" id="{B543A628-A74D-CF4D-65E5-1D13112BE352}"/>
              </a:ext>
            </a:extLst>
          </p:cNvPr>
          <p:cNvSpPr/>
          <p:nvPr/>
        </p:nvSpPr>
        <p:spPr>
          <a:xfrm>
            <a:off x="361114" y="3030820"/>
            <a:ext cx="4365497" cy="970698"/>
          </a:xfrm>
          <a:prstGeom prst="wedgeRoundRectCallout">
            <a:avLst>
              <a:gd name="adj1" fmla="val 59764"/>
              <a:gd name="adj2" fmla="val -7126"/>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Frau </a:t>
            </a:r>
            <a:r>
              <a:rPr lang="en-GB" sz="2400" dirty="0" err="1">
                <a:solidFill>
                  <a:srgbClr val="002060"/>
                </a:solidFill>
                <a:latin typeface="Century Gothic" panose="020B0502020202020204" pitchFamily="34" charset="0"/>
              </a:rPr>
              <a:t>Rottenmeier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arbeiten</a:t>
            </a:r>
            <a:r>
              <a:rPr lang="en-GB" sz="2400" dirty="0">
                <a:solidFill>
                  <a:srgbClr val="002060"/>
                </a:solidFill>
                <a:latin typeface="Century Gothic" panose="020B0502020202020204" pitchFamily="34" charset="0"/>
              </a:rPr>
              <a:t>.</a:t>
            </a:r>
          </a:p>
        </p:txBody>
      </p:sp>
      <p:sp>
        <p:nvSpPr>
          <p:cNvPr id="17" name="Speech Bubble: Rectangle with Corners Rounded 16">
            <a:extLst>
              <a:ext uri="{FF2B5EF4-FFF2-40B4-BE49-F238E27FC236}">
                <a16:creationId xmlns:a16="http://schemas.microsoft.com/office/drawing/2014/main" id="{6D1C8EA7-EDE4-D00A-41B6-12E6F0CACE54}"/>
              </a:ext>
            </a:extLst>
          </p:cNvPr>
          <p:cNvSpPr/>
          <p:nvPr/>
        </p:nvSpPr>
        <p:spPr>
          <a:xfrm>
            <a:off x="361114" y="3035435"/>
            <a:ext cx="4365497" cy="970698"/>
          </a:xfrm>
          <a:prstGeom prst="wedgeRoundRectCallout">
            <a:avLst>
              <a:gd name="adj1" fmla="val 59308"/>
              <a:gd name="adj2" fmla="val -7126"/>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Frau </a:t>
            </a:r>
            <a:r>
              <a:rPr lang="en-GB" sz="2400" dirty="0" err="1">
                <a:solidFill>
                  <a:srgbClr val="002060"/>
                </a:solidFill>
                <a:latin typeface="Century Gothic" panose="020B0502020202020204" pitchFamily="34" charset="0"/>
              </a:rPr>
              <a:t>Rottenmeier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arbeiten</a:t>
            </a:r>
            <a:r>
              <a:rPr lang="en-GB" sz="2400" dirty="0">
                <a:solidFill>
                  <a:srgbClr val="002060"/>
                </a:solidFill>
                <a:latin typeface="Century Gothic" panose="020B0502020202020204" pitchFamily="34" charset="0"/>
              </a:rPr>
              <a:t>.</a:t>
            </a:r>
          </a:p>
        </p:txBody>
      </p:sp>
      <p:sp>
        <p:nvSpPr>
          <p:cNvPr id="18" name="TextBox 17">
            <a:extLst>
              <a:ext uri="{FF2B5EF4-FFF2-40B4-BE49-F238E27FC236}">
                <a16:creationId xmlns:a16="http://schemas.microsoft.com/office/drawing/2014/main" id="{EE4C5EE8-F812-BCDD-23A7-3BAF3003F5DF}"/>
              </a:ext>
            </a:extLst>
          </p:cNvPr>
          <p:cNvSpPr txBox="1"/>
          <p:nvPr/>
        </p:nvSpPr>
        <p:spPr>
          <a:xfrm>
            <a:off x="162692" y="1496704"/>
            <a:ext cx="11668193"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Heidi is miserable in Frankfurt. The housekeeper, Frau </a:t>
            </a:r>
            <a:r>
              <a:rPr lang="en-GB" sz="2400" dirty="0" err="1">
                <a:solidFill>
                  <a:srgbClr val="002060"/>
                </a:solidFill>
                <a:latin typeface="Century Gothic" panose="020B0502020202020204" pitchFamily="34" charset="0"/>
              </a:rPr>
              <a:t>Rottenmeier</a:t>
            </a:r>
            <a:r>
              <a:rPr lang="en-GB" sz="2400" dirty="0">
                <a:solidFill>
                  <a:srgbClr val="002060"/>
                </a:solidFill>
                <a:latin typeface="Century Gothic" panose="020B0502020202020204" pitchFamily="34" charset="0"/>
              </a:rPr>
              <a:t>, is strict, and calls Heidi “</a:t>
            </a:r>
            <a:r>
              <a:rPr lang="en-GB" sz="2400" dirty="0" err="1">
                <a:solidFill>
                  <a:srgbClr val="002060"/>
                </a:solidFill>
                <a:latin typeface="Century Gothic" panose="020B0502020202020204" pitchFamily="34" charset="0"/>
              </a:rPr>
              <a:t>Adelheid</a:t>
            </a:r>
            <a:r>
              <a:rPr lang="en-GB" sz="2400" dirty="0">
                <a:solidFill>
                  <a:srgbClr val="002060"/>
                </a:solidFill>
                <a:latin typeface="Century Gothic" panose="020B0502020202020204" pitchFamily="34" charset="0"/>
              </a:rPr>
              <a:t>”. Heidi has to take lessons and rarely gets to leave the house. She misses home!</a:t>
            </a:r>
          </a:p>
        </p:txBody>
      </p:sp>
      <p:sp>
        <p:nvSpPr>
          <p:cNvPr id="19" name="Speech Bubble: Rectangle with Corners Rounded 18">
            <a:extLst>
              <a:ext uri="{FF2B5EF4-FFF2-40B4-BE49-F238E27FC236}">
                <a16:creationId xmlns:a16="http://schemas.microsoft.com/office/drawing/2014/main" id="{F6DC5B94-2F57-CAFF-3A59-AA175F5BFABD}"/>
              </a:ext>
            </a:extLst>
          </p:cNvPr>
          <p:cNvSpPr/>
          <p:nvPr/>
        </p:nvSpPr>
        <p:spPr>
          <a:xfrm>
            <a:off x="352634" y="4269933"/>
            <a:ext cx="4373978" cy="970698"/>
          </a:xfrm>
          <a:prstGeom prst="wedgeRoundRectCallout">
            <a:avLst>
              <a:gd name="adj1" fmla="val 59607"/>
              <a:gd name="adj2" fmla="val -38867"/>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Hause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bleiben</a:t>
            </a:r>
            <a:r>
              <a:rPr lang="en-GB" sz="2400" dirty="0">
                <a:solidFill>
                  <a:srgbClr val="002060"/>
                </a:solidFill>
                <a:latin typeface="Century Gothic" panose="020B0502020202020204" pitchFamily="34" charset="0"/>
              </a:rPr>
              <a:t>.</a:t>
            </a:r>
          </a:p>
        </p:txBody>
      </p:sp>
      <p:sp>
        <p:nvSpPr>
          <p:cNvPr id="21" name="Speech Bubble: Rectangle with Corners Rounded 20">
            <a:extLst>
              <a:ext uri="{FF2B5EF4-FFF2-40B4-BE49-F238E27FC236}">
                <a16:creationId xmlns:a16="http://schemas.microsoft.com/office/drawing/2014/main" id="{AE3EBD5C-F0DF-A86D-3F8B-F34D57A9D81E}"/>
              </a:ext>
            </a:extLst>
          </p:cNvPr>
          <p:cNvSpPr/>
          <p:nvPr/>
        </p:nvSpPr>
        <p:spPr>
          <a:xfrm>
            <a:off x="349612" y="4265318"/>
            <a:ext cx="4376999" cy="970699"/>
          </a:xfrm>
          <a:prstGeom prst="wedgeRoundRectCallout">
            <a:avLst>
              <a:gd name="adj1" fmla="val 59552"/>
              <a:gd name="adj2" fmla="val -37844"/>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Hause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bleiben</a:t>
            </a:r>
            <a:r>
              <a:rPr lang="en-GB" sz="2400" dirty="0">
                <a:solidFill>
                  <a:srgbClr val="002060"/>
                </a:solidFill>
                <a:latin typeface="Century Gothic" panose="020B0502020202020204" pitchFamily="34" charset="0"/>
              </a:rPr>
              <a:t>.</a:t>
            </a:r>
          </a:p>
        </p:txBody>
      </p:sp>
      <p:sp>
        <p:nvSpPr>
          <p:cNvPr id="22" name="Speech Bubble: Rectangle with Corners Rounded 21">
            <a:extLst>
              <a:ext uri="{FF2B5EF4-FFF2-40B4-BE49-F238E27FC236}">
                <a16:creationId xmlns:a16="http://schemas.microsoft.com/office/drawing/2014/main" id="{6FB4688B-CF2E-87F3-D2F5-6F15D4546B67}"/>
              </a:ext>
            </a:extLst>
          </p:cNvPr>
          <p:cNvSpPr/>
          <p:nvPr/>
        </p:nvSpPr>
        <p:spPr>
          <a:xfrm>
            <a:off x="7287665" y="2939903"/>
            <a:ext cx="4543220" cy="1023869"/>
          </a:xfrm>
          <a:prstGeom prst="wedgeRoundRectCallout">
            <a:avLst>
              <a:gd name="adj1" fmla="val -58680"/>
              <a:gd name="adj2" fmla="val -3510"/>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Aufgabe </a:t>
            </a:r>
            <a:r>
              <a:rPr lang="en-GB" sz="2400" dirty="0" err="1">
                <a:solidFill>
                  <a:srgbClr val="002060"/>
                </a:solidFill>
                <a:latin typeface="Century Gothic" panose="020B0502020202020204" pitchFamily="34" charset="0"/>
              </a:rPr>
              <a:t>machen</a:t>
            </a:r>
            <a:r>
              <a:rPr lang="en-GB" sz="2400" dirty="0">
                <a:solidFill>
                  <a:srgbClr val="002060"/>
                </a:solidFill>
                <a:latin typeface="Century Gothic" panose="020B0502020202020204" pitchFamily="34" charset="0"/>
              </a:rPr>
              <a:t>.</a:t>
            </a:r>
          </a:p>
        </p:txBody>
      </p:sp>
      <p:sp>
        <p:nvSpPr>
          <p:cNvPr id="23" name="Speech Bubble: Rectangle with Corners Rounded 22">
            <a:extLst>
              <a:ext uri="{FF2B5EF4-FFF2-40B4-BE49-F238E27FC236}">
                <a16:creationId xmlns:a16="http://schemas.microsoft.com/office/drawing/2014/main" id="{5A348F4D-72AD-F029-4C3E-9FE369F68E5A}"/>
              </a:ext>
            </a:extLst>
          </p:cNvPr>
          <p:cNvSpPr/>
          <p:nvPr/>
        </p:nvSpPr>
        <p:spPr>
          <a:xfrm>
            <a:off x="7287665" y="2946328"/>
            <a:ext cx="4543220" cy="1023869"/>
          </a:xfrm>
          <a:prstGeom prst="wedgeRoundRectCallout">
            <a:avLst>
              <a:gd name="adj1" fmla="val -58899"/>
              <a:gd name="adj2" fmla="val -3510"/>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keine</a:t>
            </a:r>
            <a:r>
              <a:rPr lang="en-GB" sz="2400" dirty="0">
                <a:solidFill>
                  <a:srgbClr val="002060"/>
                </a:solidFill>
                <a:latin typeface="Century Gothic" panose="020B0502020202020204" pitchFamily="34" charset="0"/>
              </a:rPr>
              <a:t> Aufgabe </a:t>
            </a:r>
            <a:r>
              <a:rPr lang="en-GB" sz="2400" dirty="0" err="1">
                <a:solidFill>
                  <a:srgbClr val="002060"/>
                </a:solidFill>
                <a:latin typeface="Century Gothic" panose="020B0502020202020204" pitchFamily="34" charset="0"/>
              </a:rPr>
              <a:t>machen</a:t>
            </a:r>
            <a:r>
              <a:rPr lang="en-GB" sz="2400" dirty="0">
                <a:solidFill>
                  <a:srgbClr val="002060"/>
                </a:solidFill>
                <a:latin typeface="Century Gothic" panose="020B0502020202020204" pitchFamily="34" charset="0"/>
              </a:rPr>
              <a:t>.</a:t>
            </a:r>
          </a:p>
        </p:txBody>
      </p:sp>
      <p:sp>
        <p:nvSpPr>
          <p:cNvPr id="24" name="Speech Bubble: Rectangle with Corners Rounded 23">
            <a:extLst>
              <a:ext uri="{FF2B5EF4-FFF2-40B4-BE49-F238E27FC236}">
                <a16:creationId xmlns:a16="http://schemas.microsoft.com/office/drawing/2014/main" id="{A3D3AF1D-FB35-F3C3-378F-D76C41525F1F}"/>
              </a:ext>
            </a:extLst>
          </p:cNvPr>
          <p:cNvSpPr/>
          <p:nvPr/>
        </p:nvSpPr>
        <p:spPr>
          <a:xfrm>
            <a:off x="7294582" y="4279498"/>
            <a:ext cx="4497397" cy="886365"/>
          </a:xfrm>
          <a:prstGeom prst="wedgeRoundRectCallout">
            <a:avLst>
              <a:gd name="adj1" fmla="val -58403"/>
              <a:gd name="adj2" fmla="val -41784"/>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Adelheid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heißen</a:t>
            </a:r>
            <a:r>
              <a:rPr lang="en-GB" sz="2400" dirty="0">
                <a:solidFill>
                  <a:srgbClr val="002060"/>
                </a:solidFill>
                <a:latin typeface="Century Gothic" panose="020B0502020202020204" pitchFamily="34" charset="0"/>
              </a:rPr>
              <a:t>.</a:t>
            </a:r>
          </a:p>
        </p:txBody>
      </p:sp>
      <p:sp>
        <p:nvSpPr>
          <p:cNvPr id="26" name="Speech Bubble: Rectangle with Corners Rounded 25">
            <a:extLst>
              <a:ext uri="{FF2B5EF4-FFF2-40B4-BE49-F238E27FC236}">
                <a16:creationId xmlns:a16="http://schemas.microsoft.com/office/drawing/2014/main" id="{350C35A3-57B2-3107-4583-5A2185322FAF}"/>
              </a:ext>
            </a:extLst>
          </p:cNvPr>
          <p:cNvSpPr/>
          <p:nvPr/>
        </p:nvSpPr>
        <p:spPr>
          <a:xfrm>
            <a:off x="7297604" y="4279498"/>
            <a:ext cx="4497397" cy="886365"/>
          </a:xfrm>
          <a:prstGeom prst="wedgeRoundRectCallout">
            <a:avLst>
              <a:gd name="adj1" fmla="val -58624"/>
              <a:gd name="adj2" fmla="val -41784"/>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Adelheid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heißen</a:t>
            </a:r>
            <a:r>
              <a:rPr lang="en-GB" sz="2400" dirty="0">
                <a:solidFill>
                  <a:srgbClr val="002060"/>
                </a:solidFill>
                <a:latin typeface="Century Gothic" panose="020B0502020202020204" pitchFamily="34" charset="0"/>
              </a:rPr>
              <a:t>.</a:t>
            </a:r>
          </a:p>
        </p:txBody>
      </p:sp>
      <p:sp>
        <p:nvSpPr>
          <p:cNvPr id="29" name="Speech Bubble: Rectangle with Corners Rounded 28">
            <a:extLst>
              <a:ext uri="{FF2B5EF4-FFF2-40B4-BE49-F238E27FC236}">
                <a16:creationId xmlns:a16="http://schemas.microsoft.com/office/drawing/2014/main" id="{F78EFB17-1ABB-9496-85DA-194573368910}"/>
              </a:ext>
            </a:extLst>
          </p:cNvPr>
          <p:cNvSpPr/>
          <p:nvPr/>
        </p:nvSpPr>
        <p:spPr>
          <a:xfrm>
            <a:off x="3457667" y="5733130"/>
            <a:ext cx="5437421" cy="886365"/>
          </a:xfrm>
          <a:prstGeom prst="wedgeRoundRectCallout">
            <a:avLst>
              <a:gd name="adj1" fmla="val -12790"/>
              <a:gd name="adj2" fmla="val -81031"/>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einen</a:t>
            </a:r>
            <a:r>
              <a:rPr lang="en-GB" sz="2400" dirty="0">
                <a:solidFill>
                  <a:srgbClr val="002060"/>
                </a:solidFill>
                <a:latin typeface="Century Gothic" panose="020B0502020202020204" pitchFamily="34" charset="0"/>
              </a:rPr>
              <a:t> Text </a:t>
            </a:r>
            <a:r>
              <a:rPr lang="en-GB" sz="2400" dirty="0" err="1">
                <a:solidFill>
                  <a:srgbClr val="002060"/>
                </a:solidFill>
                <a:latin typeface="Century Gothic" panose="020B0502020202020204" pitchFamily="34" charset="0"/>
              </a:rPr>
              <a:t>schreiben</a:t>
            </a:r>
            <a:r>
              <a:rPr lang="en-GB" sz="2400" dirty="0">
                <a:solidFill>
                  <a:srgbClr val="002060"/>
                </a:solidFill>
                <a:latin typeface="Century Gothic" panose="020B0502020202020204" pitchFamily="34" charset="0"/>
              </a:rPr>
              <a:t>.</a:t>
            </a:r>
          </a:p>
        </p:txBody>
      </p:sp>
      <p:sp>
        <p:nvSpPr>
          <p:cNvPr id="30" name="Speech Bubble: Rectangle with Corners Rounded 29">
            <a:extLst>
              <a:ext uri="{FF2B5EF4-FFF2-40B4-BE49-F238E27FC236}">
                <a16:creationId xmlns:a16="http://schemas.microsoft.com/office/drawing/2014/main" id="{5A0AAD39-4BB2-7BC5-80D6-8F6741D43717}"/>
              </a:ext>
            </a:extLst>
          </p:cNvPr>
          <p:cNvSpPr/>
          <p:nvPr/>
        </p:nvSpPr>
        <p:spPr>
          <a:xfrm>
            <a:off x="3457667" y="5733129"/>
            <a:ext cx="5437421" cy="886365"/>
          </a:xfrm>
          <a:prstGeom prst="wedgeRoundRectCallout">
            <a:avLst>
              <a:gd name="adj1" fmla="val -12790"/>
              <a:gd name="adj2" fmla="val -82152"/>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keinen</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Text </a:t>
            </a:r>
            <a:r>
              <a:rPr lang="en-GB" sz="2400" dirty="0" err="1">
                <a:solidFill>
                  <a:srgbClr val="002060"/>
                </a:solidFill>
                <a:latin typeface="Century Gothic" panose="020B0502020202020204" pitchFamily="34" charset="0"/>
              </a:rPr>
              <a:t>schreiben</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6239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2F_10.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F_10.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2F_10.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3_W12F_10.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T3_W12F_1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animBg="1"/>
      <p:bldP spid="21" grpId="0" animBg="1"/>
      <p:bldP spid="23" grpId="0" animBg="1"/>
      <p:bldP spid="26"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a:t>
            </a:r>
            <a:r>
              <a:rPr lang="es-AR" sz="3200" b="1">
                <a:solidFill>
                  <a:srgbClr val="002060"/>
                </a:solidFill>
                <a:latin typeface="Century Gothic" panose="020B0502020202020204" pitchFamily="34" charset="0"/>
                <a:cs typeface="Arial"/>
                <a:sym typeface="Arial"/>
              </a:rPr>
              <a:t>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hlinkClick r:id="" action="ppaction://noaction">
              <a:snd r:embed="rId3" name="T3_W12F_11.1.wav"/>
            </a:hlinkClick>
            <a:extLst>
              <a:ext uri="{FF2B5EF4-FFF2-40B4-BE49-F238E27FC236}">
                <a16:creationId xmlns:a16="http://schemas.microsoft.com/office/drawing/2014/main" id="{67F195E3-B4A8-4B57-84B5-E286C7573A0E}"/>
              </a:ext>
            </a:extLst>
          </p:cNvPr>
          <p:cNvSpPr/>
          <p:nvPr/>
        </p:nvSpPr>
        <p:spPr>
          <a:xfrm>
            <a:off x="2869592" y="48311"/>
            <a:ext cx="514918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Ich</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9134706" y="324795"/>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117979"/>
            <a:ext cx="1585097" cy="1066892"/>
          </a:xfrm>
          <a:prstGeom prst="rect">
            <a:avLst/>
          </a:prstGeom>
        </p:spPr>
      </p:pic>
      <p:sp>
        <p:nvSpPr>
          <p:cNvPr id="8" name="Speech Bubble: Rectangle with Corners Rounded 7">
            <a:hlinkClick r:id="" action="ppaction://noaction">
              <a:snd r:embed="rId5" name="T3_W12F_11.2.wav"/>
            </a:hlinkClick>
            <a:extLst>
              <a:ext uri="{FF2B5EF4-FFF2-40B4-BE49-F238E27FC236}">
                <a16:creationId xmlns:a16="http://schemas.microsoft.com/office/drawing/2014/main" id="{59240F57-A22B-4D0E-8019-AC8D258BB600}"/>
              </a:ext>
            </a:extLst>
          </p:cNvPr>
          <p:cNvSpPr/>
          <p:nvPr/>
        </p:nvSpPr>
        <p:spPr>
          <a:xfrm>
            <a:off x="946220" y="677832"/>
            <a:ext cx="514918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möchtest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du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nicht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machen</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pic>
        <p:nvPicPr>
          <p:cNvPr id="26" name="Picture 25" descr="Logo, company name&#10;&#10;Description automatically generated">
            <a:extLst>
              <a:ext uri="{FF2B5EF4-FFF2-40B4-BE49-F238E27FC236}">
                <a16:creationId xmlns:a16="http://schemas.microsoft.com/office/drawing/2014/main" id="{3E6026A0-4D9F-4208-9EB1-A23883BF61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9732" y="5181266"/>
            <a:ext cx="1384996" cy="1371419"/>
          </a:xfrm>
          <a:prstGeom prst="rect">
            <a:avLst/>
          </a:prstGeom>
        </p:spPr>
      </p:pic>
      <p:pic>
        <p:nvPicPr>
          <p:cNvPr id="31" name="Picture 30" descr="Icon&#10;&#10;Description automatically generated">
            <a:extLst>
              <a:ext uri="{FF2B5EF4-FFF2-40B4-BE49-F238E27FC236}">
                <a16:creationId xmlns:a16="http://schemas.microsoft.com/office/drawing/2014/main" id="{8A1D2F31-9B56-4C4E-A9E3-9C39608763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5292" y="5181266"/>
            <a:ext cx="1490294" cy="1446941"/>
          </a:xfrm>
          <a:prstGeom prst="rect">
            <a:avLst/>
          </a:prstGeom>
        </p:spPr>
      </p:pic>
      <p:pic>
        <p:nvPicPr>
          <p:cNvPr id="2052" name="Picture 4" descr="Free Kids Drawing vector and picture"/>
          <p:cNvPicPr>
            <a:picLocks noChangeAspect="1" noChangeArrowheads="1"/>
          </p:cNvPicPr>
          <p:nvPr/>
        </p:nvPicPr>
        <p:blipFill rotWithShape="1">
          <a:blip r:embed="rId10">
            <a:extLst>
              <a:ext uri="{28A0092B-C50C-407E-A947-70E740481C1C}">
                <a14:useLocalDpi xmlns:a14="http://schemas.microsoft.com/office/drawing/2010/main" val="0"/>
              </a:ext>
            </a:extLst>
          </a:blip>
          <a:srcRect l="38249" t="-231" r="30913" b="76749"/>
          <a:stretch/>
        </p:blipFill>
        <p:spPr bwMode="auto">
          <a:xfrm>
            <a:off x="3359731" y="1509748"/>
            <a:ext cx="1186395" cy="95234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Free Kids Drawing vector and picture"/>
          <p:cNvPicPr>
            <a:picLocks noChangeAspect="1" noChangeArrowheads="1"/>
          </p:cNvPicPr>
          <p:nvPr/>
        </p:nvPicPr>
        <p:blipFill rotWithShape="1">
          <a:blip r:embed="rId10">
            <a:extLst>
              <a:ext uri="{28A0092B-C50C-407E-A947-70E740481C1C}">
                <a14:useLocalDpi xmlns:a14="http://schemas.microsoft.com/office/drawing/2010/main" val="0"/>
              </a:ext>
            </a:extLst>
          </a:blip>
          <a:srcRect l="74627" t="4271" r="-1270" b="77023"/>
          <a:stretch/>
        </p:blipFill>
        <p:spPr bwMode="auto">
          <a:xfrm>
            <a:off x="92994" y="1513361"/>
            <a:ext cx="1155395" cy="85517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hlinkClick r:id="" action="ppaction://noaction">
              <a:snd r:embed="rId11" name="T3_W12F_11.3.wav"/>
            </a:hlinkClick>
          </p:cNvPr>
          <p:cNvSpPr/>
          <p:nvPr/>
        </p:nvSpPr>
        <p:spPr>
          <a:xfrm>
            <a:off x="1286556" y="1377538"/>
            <a:ext cx="2073174" cy="1434352"/>
          </a:xfrm>
          <a:prstGeom prst="wedgeRoundRectCallout">
            <a:avLst>
              <a:gd name="adj1" fmla="val -59496"/>
              <a:gd name="adj2" fmla="val -10422"/>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lang="en-GB" sz="2200" spc="-1" dirty="0" err="1">
                <a:solidFill>
                  <a:srgbClr val="002060"/>
                </a:solidFill>
                <a:latin typeface="Century Gothic" panose="020B0502020202020204" pitchFamily="34" charset="0"/>
              </a:rPr>
              <a:t>möchte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bleiben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3" name="Rounded Rectangular Callout 72">
            <a:hlinkClick r:id="" action="ppaction://noaction">
              <a:snd r:embed="rId12" name="T3_W12F_11.4.wav"/>
            </a:hlinkClick>
          </p:cNvPr>
          <p:cNvSpPr/>
          <p:nvPr/>
        </p:nvSpPr>
        <p:spPr>
          <a:xfrm>
            <a:off x="4812212" y="1425500"/>
            <a:ext cx="2547319" cy="1682047"/>
          </a:xfrm>
          <a:prstGeom prst="wedgeRoundRectCallout">
            <a:avLst>
              <a:gd name="adj1" fmla="val -60589"/>
              <a:gd name="adj2" fmla="val -9187"/>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lang="en-GB" sz="2200" spc="-1" dirty="0" err="1">
                <a:solidFill>
                  <a:srgbClr val="002060"/>
                </a:solidFill>
                <a:latin typeface="Century Gothic" panose="020B0502020202020204" pitchFamily="34" charset="0"/>
              </a:rPr>
              <a:t>möchte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nicht</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bleiben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Ich </a:t>
            </a:r>
            <a:r>
              <a:rPr lang="en-GB" sz="2200" spc="-1" dirty="0" err="1">
                <a:solidFill>
                  <a:srgbClr val="002060"/>
                </a:solidFill>
                <a:latin typeface="Century Gothic" panose="020B0502020202020204" pitchFamily="34" charset="0"/>
              </a:rPr>
              <a:t>möchte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keinen</a:t>
            </a:r>
            <a:r>
              <a:rPr lang="en-GB" sz="2200" spc="-1" dirty="0">
                <a:solidFill>
                  <a:srgbClr val="002060"/>
                </a:solidFill>
                <a:latin typeface="Century Gothic" panose="020B0502020202020204" pitchFamily="34" charset="0"/>
              </a:rPr>
              <a:t> Brief </a:t>
            </a:r>
            <a:r>
              <a:rPr lang="en-GB" sz="2200" spc="-1" dirty="0" err="1">
                <a:solidFill>
                  <a:srgbClr val="002060"/>
                </a:solidFill>
                <a:latin typeface="Century Gothic" panose="020B0502020202020204" pitchFamily="34" charset="0"/>
              </a:rPr>
              <a:t>bekommen</a:t>
            </a:r>
            <a:r>
              <a:rPr lang="en-GB" sz="2200" spc="-1" dirty="0">
                <a:solidFill>
                  <a:srgbClr val="002060"/>
                </a:solidFill>
                <a:latin typeface="Century Gothic" panose="020B0502020202020204" pitchFamily="34" charset="0"/>
              </a:rPr>
              <a:t>.</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4" name="Picture 4" descr="Free Kids Drawing vector and picture"/>
          <p:cNvPicPr>
            <a:picLocks noChangeAspect="1" noChangeArrowheads="1"/>
          </p:cNvPicPr>
          <p:nvPr/>
        </p:nvPicPr>
        <p:blipFill rotWithShape="1">
          <a:blip r:embed="rId10">
            <a:extLst>
              <a:ext uri="{28A0092B-C50C-407E-A947-70E740481C1C}">
                <a14:useLocalDpi xmlns:a14="http://schemas.microsoft.com/office/drawing/2010/main" val="0"/>
              </a:ext>
            </a:extLst>
          </a:blip>
          <a:srcRect l="74627" t="4271" r="-1270" b="77023"/>
          <a:stretch/>
        </p:blipFill>
        <p:spPr bwMode="auto">
          <a:xfrm>
            <a:off x="7359532" y="1668697"/>
            <a:ext cx="1155395" cy="855174"/>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ular Callout 74">
            <a:hlinkClick r:id="" action="ppaction://noaction">
              <a:snd r:embed="rId13" name="T3_W12F_11.5.wav"/>
            </a:hlinkClick>
          </p:cNvPr>
          <p:cNvSpPr/>
          <p:nvPr/>
        </p:nvSpPr>
        <p:spPr>
          <a:xfrm>
            <a:off x="8514928" y="1387128"/>
            <a:ext cx="3563342" cy="2115025"/>
          </a:xfrm>
          <a:prstGeom prst="wedgeRoundRectCallout">
            <a:avLst>
              <a:gd name="adj1" fmla="val -60589"/>
              <a:gd name="adj2" fmla="val -9187"/>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spc="-1" dirty="0">
                <a:solidFill>
                  <a:srgbClr val="002060"/>
                </a:solidFill>
                <a:latin typeface="Century Gothic" panose="020B0502020202020204" pitchFamily="34" charset="0"/>
              </a:rPr>
              <a:t>Ich </a:t>
            </a:r>
            <a:r>
              <a:rPr lang="en-GB" sz="2200" spc="-1" dirty="0" err="1">
                <a:solidFill>
                  <a:srgbClr val="002060"/>
                </a:solidFill>
                <a:latin typeface="Century Gothic" panose="020B0502020202020204" pitchFamily="34" charset="0"/>
              </a:rPr>
              <a:t>möchte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nicht</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bleiben</a:t>
            </a:r>
            <a:r>
              <a:rPr lang="en-GB" sz="2200" spc="-1" dirty="0">
                <a:solidFill>
                  <a:srgbClr val="002060"/>
                </a:solidFill>
                <a:latin typeface="Century Gothic" panose="020B0502020202020204" pitchFamily="34" charset="0"/>
              </a:rPr>
              <a:t>. Ich </a:t>
            </a:r>
            <a:r>
              <a:rPr lang="en-GB" sz="2200" spc="-1" dirty="0" err="1">
                <a:solidFill>
                  <a:srgbClr val="002060"/>
                </a:solidFill>
                <a:latin typeface="Century Gothic" panose="020B0502020202020204" pitchFamily="34" charset="0"/>
              </a:rPr>
              <a:t>möchte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keinen</a:t>
            </a:r>
            <a:r>
              <a:rPr lang="en-GB" sz="2200" spc="-1" dirty="0">
                <a:solidFill>
                  <a:srgbClr val="002060"/>
                </a:solidFill>
                <a:latin typeface="Century Gothic" panose="020B0502020202020204" pitchFamily="34" charset="0"/>
              </a:rPr>
              <a:t> Brief </a:t>
            </a:r>
            <a:r>
              <a:rPr lang="en-GB" sz="2200" spc="-1" dirty="0" err="1">
                <a:solidFill>
                  <a:srgbClr val="002060"/>
                </a:solidFill>
                <a:latin typeface="Century Gothic" panose="020B0502020202020204" pitchFamily="34" charset="0"/>
              </a:rPr>
              <a:t>bekommen</a:t>
            </a:r>
            <a:r>
              <a:rPr lang="en-GB" sz="2200" spc="-1" dirty="0">
                <a:solidFill>
                  <a:srgbClr val="002060"/>
                </a:solidFill>
                <a:latin typeface="Century Gothic" panose="020B0502020202020204" pitchFamily="34" charset="0"/>
              </a:rPr>
              <a:t>. Ich </a:t>
            </a:r>
            <a:r>
              <a:rPr lang="en-GB" sz="2200" spc="-1" dirty="0" err="1">
                <a:solidFill>
                  <a:srgbClr val="002060"/>
                </a:solidFill>
                <a:latin typeface="Century Gothic" panose="020B0502020202020204" pitchFamily="34" charset="0"/>
              </a:rPr>
              <a:t>möchte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keine</a:t>
            </a:r>
            <a:r>
              <a:rPr lang="en-GB" sz="2200" spc="-1" dirty="0">
                <a:solidFill>
                  <a:srgbClr val="002060"/>
                </a:solidFill>
                <a:latin typeface="Century Gothic" panose="020B0502020202020204" pitchFamily="34" charset="0"/>
              </a:rPr>
              <a:t> Aufgabe </a:t>
            </a:r>
            <a:r>
              <a:rPr lang="en-GB" sz="2200" spc="-1" dirty="0" err="1">
                <a:solidFill>
                  <a:srgbClr val="002060"/>
                </a:solidFill>
                <a:latin typeface="Century Gothic" panose="020B0502020202020204" pitchFamily="34" charset="0"/>
              </a:rPr>
              <a:t>haben</a:t>
            </a:r>
            <a:r>
              <a:rPr lang="en-GB" sz="2200" spc="-1" dirty="0">
                <a:solidFill>
                  <a:srgbClr val="002060"/>
                </a:solidFill>
                <a:latin typeface="Century Gothic" panose="020B0502020202020204" pitchFamily="34" charset="0"/>
              </a:rPr>
              <a:t>.</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A picture containing text, sign, vector graphics&#10;&#10;Description automatically generated">
            <a:extLst>
              <a:ext uri="{FF2B5EF4-FFF2-40B4-BE49-F238E27FC236}">
                <a16:creationId xmlns:a16="http://schemas.microsoft.com/office/drawing/2014/main" id="{CDB85A30-4D45-C151-8D15-41A962629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1450" y="5207234"/>
            <a:ext cx="1392091" cy="1300467"/>
          </a:xfrm>
          <a:prstGeom prst="rect">
            <a:avLst/>
          </a:prstGeom>
        </p:spPr>
      </p:pic>
      <p:grpSp>
        <p:nvGrpSpPr>
          <p:cNvPr id="21" name="Group 20">
            <a:extLst>
              <a:ext uri="{FF2B5EF4-FFF2-40B4-BE49-F238E27FC236}">
                <a16:creationId xmlns:a16="http://schemas.microsoft.com/office/drawing/2014/main" id="{DE951D83-1B5D-86B5-E9DD-D9EDE83842BA}"/>
              </a:ext>
            </a:extLst>
          </p:cNvPr>
          <p:cNvGrpSpPr/>
          <p:nvPr/>
        </p:nvGrpSpPr>
        <p:grpSpPr>
          <a:xfrm>
            <a:off x="8954379" y="3680427"/>
            <a:ext cx="1729679" cy="1279124"/>
            <a:chOff x="8078724" y="4526165"/>
            <a:chExt cx="1417462" cy="1072269"/>
          </a:xfrm>
        </p:grpSpPr>
        <p:sp>
          <p:nvSpPr>
            <p:cNvPr id="22" name="Oval 21">
              <a:extLst>
                <a:ext uri="{FF2B5EF4-FFF2-40B4-BE49-F238E27FC236}">
                  <a16:creationId xmlns:a16="http://schemas.microsoft.com/office/drawing/2014/main" id="{072FE865-85ED-A5CD-4E51-9AFA34653E15}"/>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AB73DD3-9CE0-3F4B-6148-583C13C91485}"/>
                </a:ext>
              </a:extLst>
            </p:cNvPr>
            <p:cNvSpPr txBox="1"/>
            <p:nvPr/>
          </p:nvSpPr>
          <p:spPr>
            <a:xfrm>
              <a:off x="8332490" y="5210631"/>
              <a:ext cx="1163696"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to visit</a:t>
              </a:r>
            </a:p>
          </p:txBody>
        </p:sp>
        <p:pic>
          <p:nvPicPr>
            <p:cNvPr id="24" name="Picture 4" descr="Free Hand Card vector and picture">
              <a:extLst>
                <a:ext uri="{FF2B5EF4-FFF2-40B4-BE49-F238E27FC236}">
                  <a16:creationId xmlns:a16="http://schemas.microsoft.com/office/drawing/2014/main" id="{EF671D82-8044-DC01-E0A4-AE3BE15249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A blue and black sign with hands in a circle&#10;&#10;Description automatically generated">
            <a:extLst>
              <a:ext uri="{FF2B5EF4-FFF2-40B4-BE49-F238E27FC236}">
                <a16:creationId xmlns:a16="http://schemas.microsoft.com/office/drawing/2014/main" id="{FB4A2BB8-D695-D751-5606-010F713C56B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8227"/>
          <a:stretch/>
        </p:blipFill>
        <p:spPr bwMode="auto">
          <a:xfrm>
            <a:off x="1717904" y="3555739"/>
            <a:ext cx="1797163" cy="14859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A red and white circle with blue text&#10;&#10;Description automatically generated">
            <a:extLst>
              <a:ext uri="{FF2B5EF4-FFF2-40B4-BE49-F238E27FC236}">
                <a16:creationId xmlns:a16="http://schemas.microsoft.com/office/drawing/2014/main" id="{7E66C474-6183-09B5-482B-B68CEF482B0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39467"/>
          <a:stretch/>
        </p:blipFill>
        <p:spPr bwMode="auto">
          <a:xfrm>
            <a:off x="5199397" y="5227347"/>
            <a:ext cx="1792012" cy="13477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96DED47-2E4F-8EBF-E433-4B8568407481}"/>
              </a:ext>
            </a:extLst>
          </p:cNvPr>
          <p:cNvPicPr>
            <a:picLocks noChangeAspect="1"/>
          </p:cNvPicPr>
          <p:nvPr/>
        </p:nvPicPr>
        <p:blipFill>
          <a:blip r:embed="rId18"/>
          <a:stretch>
            <a:fillRect/>
          </a:stretch>
        </p:blipFill>
        <p:spPr>
          <a:xfrm>
            <a:off x="4462652" y="3624863"/>
            <a:ext cx="1403890" cy="1347735"/>
          </a:xfrm>
          <a:prstGeom prst="rect">
            <a:avLst/>
          </a:prstGeom>
        </p:spPr>
      </p:pic>
      <p:grpSp>
        <p:nvGrpSpPr>
          <p:cNvPr id="32" name="Group 31">
            <a:extLst>
              <a:ext uri="{FF2B5EF4-FFF2-40B4-BE49-F238E27FC236}">
                <a16:creationId xmlns:a16="http://schemas.microsoft.com/office/drawing/2014/main" id="{C2C3E06B-18A1-BCA2-FAC4-C426A7C72FA7}"/>
              </a:ext>
            </a:extLst>
          </p:cNvPr>
          <p:cNvGrpSpPr/>
          <p:nvPr/>
        </p:nvGrpSpPr>
        <p:grpSpPr>
          <a:xfrm>
            <a:off x="7764075" y="5250544"/>
            <a:ext cx="1386652" cy="1347736"/>
            <a:chOff x="-2579673" y="2642435"/>
            <a:chExt cx="2446639" cy="2420110"/>
          </a:xfrm>
        </p:grpSpPr>
        <p:sp>
          <p:nvSpPr>
            <p:cNvPr id="33" name="Oval 32">
              <a:extLst>
                <a:ext uri="{FF2B5EF4-FFF2-40B4-BE49-F238E27FC236}">
                  <a16:creationId xmlns:a16="http://schemas.microsoft.com/office/drawing/2014/main" id="{C9A05B47-149C-AD61-EE56-5BC9EE6FD3B0}"/>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9" name="Picture 8" descr="Free home office at home work vector">
              <a:extLst>
                <a:ext uri="{FF2B5EF4-FFF2-40B4-BE49-F238E27FC236}">
                  <a16:creationId xmlns:a16="http://schemas.microsoft.com/office/drawing/2014/main" id="{66F783B4-A907-470D-A713-1601B642E29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56DB351-E7DA-B4D1-EE7A-8351687B4F8C}"/>
              </a:ext>
            </a:extLst>
          </p:cNvPr>
          <p:cNvGrpSpPr/>
          <p:nvPr/>
        </p:nvGrpSpPr>
        <p:grpSpPr>
          <a:xfrm>
            <a:off x="6734616" y="3654960"/>
            <a:ext cx="1386652" cy="1287539"/>
            <a:chOff x="6078686" y="695074"/>
            <a:chExt cx="2289164" cy="2233005"/>
          </a:xfrm>
        </p:grpSpPr>
        <p:sp>
          <p:nvSpPr>
            <p:cNvPr id="41" name="Oval 40">
              <a:extLst>
                <a:ext uri="{FF2B5EF4-FFF2-40B4-BE49-F238E27FC236}">
                  <a16:creationId xmlns:a16="http://schemas.microsoft.com/office/drawing/2014/main" id="{57502668-0C2F-4727-3769-EE00C253A482}"/>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C68A7B4C-72A0-1663-2B84-E8DA4BE1E485}"/>
                </a:ext>
              </a:extLst>
            </p:cNvPr>
            <p:cNvGrpSpPr/>
            <p:nvPr/>
          </p:nvGrpSpPr>
          <p:grpSpPr>
            <a:xfrm>
              <a:off x="6401094" y="1019163"/>
              <a:ext cx="1717274" cy="1515147"/>
              <a:chOff x="-4777161" y="6088593"/>
              <a:chExt cx="1851967" cy="1595912"/>
            </a:xfrm>
          </p:grpSpPr>
          <p:sp>
            <p:nvSpPr>
              <p:cNvPr id="43" name="Rectangle 42">
                <a:extLst>
                  <a:ext uri="{FF2B5EF4-FFF2-40B4-BE49-F238E27FC236}">
                    <a16:creationId xmlns:a16="http://schemas.microsoft.com/office/drawing/2014/main" id="{B332AE1C-6C75-F1D9-75D3-F764CA928B04}"/>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Text&#10;&#10;Description automatically generated">
                <a:extLst>
                  <a:ext uri="{FF2B5EF4-FFF2-40B4-BE49-F238E27FC236}">
                    <a16:creationId xmlns:a16="http://schemas.microsoft.com/office/drawing/2014/main" id="{15F6C80E-CE30-BD8C-97A8-175A6FF039D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45" name="Isosceles Triangle 44">
                <a:extLst>
                  <a:ext uri="{FF2B5EF4-FFF2-40B4-BE49-F238E27FC236}">
                    <a16:creationId xmlns:a16="http://schemas.microsoft.com/office/drawing/2014/main" id="{E880D4A2-0BC0-85A7-045A-367E5C063704}"/>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46" name="Picture 45" descr="Free guitar music musical instrument vector">
            <a:extLst>
              <a:ext uri="{FF2B5EF4-FFF2-40B4-BE49-F238E27FC236}">
                <a16:creationId xmlns:a16="http://schemas.microsoft.com/office/drawing/2014/main" id="{DB602D5F-947B-264A-1E76-00B6FF4C602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485182" y="4959551"/>
            <a:ext cx="1091524" cy="12128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Free brief envelope letter vector">
            <a:extLst>
              <a:ext uri="{FF2B5EF4-FFF2-40B4-BE49-F238E27FC236}">
                <a16:creationId xmlns:a16="http://schemas.microsoft.com/office/drawing/2014/main" id="{699B1BAB-83BB-CFE4-0105-94821BF007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38667" y="3346616"/>
            <a:ext cx="1044435" cy="104929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Free hands holding letters illustration">
            <a:extLst>
              <a:ext uri="{FF2B5EF4-FFF2-40B4-BE49-F238E27FC236}">
                <a16:creationId xmlns:a16="http://schemas.microsoft.com/office/drawing/2014/main" id="{EA2140D9-99A1-290A-E151-A23A3972EEB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8600" y="4601150"/>
            <a:ext cx="1019789" cy="101978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Free Watch Wristwatch vector and picture">
            <a:extLst>
              <a:ext uri="{FF2B5EF4-FFF2-40B4-BE49-F238E27FC236}">
                <a16:creationId xmlns:a16="http://schemas.microsoft.com/office/drawing/2014/main" id="{2FB12E06-947D-77F4-29FD-8937665A028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20175" y="3334698"/>
            <a:ext cx="606137" cy="906373"/>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C7012F89-C1DD-B548-FAF3-22A293B6EACB}"/>
              </a:ext>
            </a:extLst>
          </p:cNvPr>
          <p:cNvGrpSpPr/>
          <p:nvPr/>
        </p:nvGrpSpPr>
        <p:grpSpPr>
          <a:xfrm>
            <a:off x="2463203" y="4920795"/>
            <a:ext cx="1063130" cy="820052"/>
            <a:chOff x="2726866" y="3620531"/>
            <a:chExt cx="2900564" cy="2120052"/>
          </a:xfrm>
        </p:grpSpPr>
        <p:pic>
          <p:nvPicPr>
            <p:cNvPr id="52" name="Picture 6" descr="Free christmas card christmas card illustration">
              <a:extLst>
                <a:ext uri="{FF2B5EF4-FFF2-40B4-BE49-F238E27FC236}">
                  <a16:creationId xmlns:a16="http://schemas.microsoft.com/office/drawing/2014/main" id="{58179510-66C0-A985-A429-5DB06443849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Free card cele celebration vector">
              <a:extLst>
                <a:ext uri="{FF2B5EF4-FFF2-40B4-BE49-F238E27FC236}">
                  <a16:creationId xmlns:a16="http://schemas.microsoft.com/office/drawing/2014/main" id="{5F792D84-56C6-A277-FBBD-F7280E2EA31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Free father's day card happy father's day card illustration">
              <a:extLst>
                <a:ext uri="{FF2B5EF4-FFF2-40B4-BE49-F238E27FC236}">
                  <a16:creationId xmlns:a16="http://schemas.microsoft.com/office/drawing/2014/main" id="{37C8715B-ED30-9DC2-51A9-31787D12CA9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6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3" grpId="0" animBg="1"/>
      <p:bldP spid="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664551184"/>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Grund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arbeiten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mit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besuchen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err="1">
                          <a:solidFill>
                            <a:srgbClr val="00B0F0"/>
                          </a:solidFill>
                          <a:latin typeface="Century Gothic" panose="020B0502020202020204" pitchFamily="34" charset="0"/>
                        </a:rPr>
                        <a:t>bleiben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err="1">
                          <a:solidFill>
                            <a:srgbClr val="00B0F0"/>
                          </a:solidFill>
                          <a:latin typeface="Century Gothic" panose="020B0502020202020204" pitchFamily="34" charset="0"/>
                        </a:rPr>
                        <a:t>machen</a:t>
                      </a:r>
                      <a:endParaRPr lang="en-GB" sz="20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Vater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lieb</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ihr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Opa</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müde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die </a:t>
                      </a:r>
                      <a:r>
                        <a:rPr lang="en-GB" sz="2400" b="1" i="0" u="none" strike="noStrike" cap="none" dirty="0" err="1">
                          <a:solidFill>
                            <a:srgbClr val="92D050"/>
                          </a:solidFill>
                          <a:latin typeface="Century Gothic" panose="020B0502020202020204" pitchFamily="34" charset="0"/>
                          <a:sym typeface="Arial"/>
                        </a:rPr>
                        <a:t>Familie</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92D050"/>
                          </a:solidFill>
                          <a:latin typeface="Century Gothic" panose="020B0502020202020204" pitchFamily="34" charset="0"/>
                          <a:sym typeface="Arial"/>
                        </a:rPr>
                        <a:t>ruhig</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a:t>
                      </a:r>
                      <a:r>
                        <a:rPr lang="en-GB" sz="2400" b="1" dirty="0" err="1">
                          <a:solidFill>
                            <a:srgbClr val="FF3399"/>
                          </a:solidFill>
                          <a:latin typeface="Century Gothic" panose="020B0502020202020204" pitchFamily="34" charset="0"/>
                        </a:rPr>
                        <a:t>möchte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a:t>
                      </a:r>
                      <a:r>
                        <a:rPr lang="en-GB" sz="2400" b="1" dirty="0" err="1">
                          <a:solidFill>
                            <a:srgbClr val="FF3399"/>
                          </a:solidFill>
                          <a:latin typeface="Century Gothic" panose="020B0502020202020204" pitchFamily="34" charset="0"/>
                        </a:rPr>
                        <a:t>möchtest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Oma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fahren</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möcht</a:t>
                      </a:r>
                      <a:r>
                        <a:rPr lang="en-GB" sz="2400" b="1" dirty="0">
                          <a:solidFill>
                            <a:srgbClr val="FF3399"/>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möchte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2.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58722" y="297070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66846"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1859" y="572750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00487" y="6203182"/>
            <a:ext cx="238053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go (transport)</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6941" y="6157015"/>
            <a:ext cx="2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ould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like</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80067" y="6157015"/>
            <a:ext cx="29717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would like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00487" y="5299398"/>
            <a:ext cx="2215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 would like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96941" y="529939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would like</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80067" y="5299398"/>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grandma</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00487" y="44233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family</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96941" y="4423309"/>
            <a:ext cx="3021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q</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uiet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calm</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80067" y="442330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mother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00487" y="35616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6941" y="3561620"/>
            <a:ext cx="2961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granddad</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80067" y="35616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tired</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00487" y="27106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father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96941" y="27106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k</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dear</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80067" y="271064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his</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00487" y="1841657"/>
            <a:ext cx="2533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visit, visiting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6941" y="1691530"/>
            <a:ext cx="3021450" cy="677108"/>
          </a:xfrm>
          <a:prstGeom prst="rect">
            <a:avLst/>
          </a:prstGeom>
          <a:noFill/>
        </p:spPr>
        <p:txBody>
          <a:bodyPr wrap="square" rtlCol="0">
            <a:spAutoFit/>
          </a:bodyPr>
          <a:lstStyle/>
          <a:p>
            <a:pPr lvl="0">
              <a:buClr>
                <a:srgbClr val="000000"/>
              </a:buClr>
              <a:defRPr/>
            </a:pPr>
            <a:r>
              <a:rPr lang="en-GB" sz="1900" kern="0" dirty="0">
                <a:solidFill>
                  <a:srgbClr val="002060"/>
                </a:solidFill>
                <a:latin typeface="Century Gothic" panose="020B0502020202020204" pitchFamily="34" charset="0"/>
                <a:cs typeface="Arial"/>
                <a:sym typeface="Arial"/>
              </a:rPr>
              <a:t>to remain, stay,  remaining, staying</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83081" y="1691530"/>
            <a:ext cx="2881352" cy="677108"/>
          </a:xfrm>
          <a:prstGeom prst="rect">
            <a:avLst/>
          </a:prstGeom>
          <a:noFill/>
        </p:spPr>
        <p:txBody>
          <a:bodyPr wrap="square" rtlCol="0">
            <a:spAutoFit/>
          </a:bodyPr>
          <a:lstStyle/>
          <a:p>
            <a:pPr lvl="0">
              <a:buClr>
                <a:srgbClr val="000000"/>
              </a:buClr>
              <a:defRPr/>
            </a:pPr>
            <a:r>
              <a:rPr lang="en-GB" sz="1900" kern="0" dirty="0">
                <a:solidFill>
                  <a:srgbClr val="002060"/>
                </a:solidFill>
                <a:latin typeface="Century Gothic" panose="020B0502020202020204" pitchFamily="34" charset="0"/>
                <a:cs typeface="Arial"/>
                <a:sym typeface="Arial"/>
              </a:rPr>
              <a:t>to do, make, doing, making</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00487" y="987699"/>
            <a:ext cx="22666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reason</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6941" y="987699"/>
            <a:ext cx="286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work, working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80067" y="9876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with</a:t>
            </a:r>
          </a:p>
        </p:txBody>
      </p:sp>
    </p:spTree>
    <p:extLst>
      <p:ext uri="{BB962C8B-B14F-4D97-AF65-F5344CB8AC3E}">
        <p14:creationId xmlns:p14="http://schemas.microsoft.com/office/powerpoint/2010/main" val="258008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41324208"/>
              </p:ext>
            </p:extLst>
          </p:nvPr>
        </p:nvGraphicFramePr>
        <p:xfrm>
          <a:off x="547097" y="676834"/>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30055">
                  <a:extLst>
                    <a:ext uri="{9D8B030D-6E8A-4147-A177-3AD203B41FA5}">
                      <a16:colId xmlns:a16="http://schemas.microsoft.com/office/drawing/2014/main" val="1810222861"/>
                    </a:ext>
                  </a:extLst>
                </a:gridCol>
                <a:gridCol w="2756788">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remain, stay, remaining, staying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visit, visiting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reason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work, working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granddad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kind, dear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quiet, calm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(the) father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go (transport)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would like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grandma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would like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2.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11560" y="304151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41247" y="528883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3_W12F_12.5.wav"/>
            </a:hlinkClick>
            <a:extLst>
              <a:ext uri="{FF2B5EF4-FFF2-40B4-BE49-F238E27FC236}">
                <a16:creationId xmlns:a16="http://schemas.microsoft.com/office/drawing/2014/main" id="{BDF82653-B951-4AAC-B1A2-20FD4CFE7478}"/>
              </a:ext>
            </a:extLst>
          </p:cNvPr>
          <p:cNvSpPr txBox="1"/>
          <p:nvPr/>
        </p:nvSpPr>
        <p:spPr>
          <a:xfrm>
            <a:off x="2286763" y="62384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3_W12F_12.8.wav"/>
            </a:hlinkClick>
            <a:extLst>
              <a:ext uri="{FF2B5EF4-FFF2-40B4-BE49-F238E27FC236}">
                <a16:creationId xmlns:a16="http://schemas.microsoft.com/office/drawing/2014/main" id="{862CFA1C-E682-4099-8294-19B044354D55}"/>
              </a:ext>
            </a:extLst>
          </p:cNvPr>
          <p:cNvSpPr txBox="1"/>
          <p:nvPr/>
        </p:nvSpPr>
        <p:spPr>
          <a:xfrm>
            <a:off x="4923644" y="62384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Oma</a:t>
            </a:r>
          </a:p>
        </p:txBody>
      </p:sp>
      <p:sp>
        <p:nvSpPr>
          <p:cNvPr id="57" name="TextBox 56">
            <a:hlinkClick r:id="" action="ppaction://noaction">
              <a:snd r:embed="rId9" name="T3_W12F_12.7.wav"/>
            </a:hlinkClick>
            <a:extLst>
              <a:ext uri="{FF2B5EF4-FFF2-40B4-BE49-F238E27FC236}">
                <a16:creationId xmlns:a16="http://schemas.microsoft.com/office/drawing/2014/main" id="{DF64A05B-A2E8-4E6A-AE16-0B9A2F39F702}"/>
              </a:ext>
            </a:extLst>
          </p:cNvPr>
          <p:cNvSpPr txBox="1"/>
          <p:nvPr/>
        </p:nvSpPr>
        <p:spPr>
          <a:xfrm>
            <a:off x="7677862" y="6238421"/>
            <a:ext cx="2885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3_W12F_12.4.wav"/>
            </a:hlinkClick>
            <a:extLst>
              <a:ext uri="{FF2B5EF4-FFF2-40B4-BE49-F238E27FC236}">
                <a16:creationId xmlns:a16="http://schemas.microsoft.com/office/drawing/2014/main" id="{EF239C35-C144-491F-AEA8-CD145B46436E}"/>
              </a:ext>
            </a:extLst>
          </p:cNvPr>
          <p:cNvSpPr txBox="1"/>
          <p:nvPr/>
        </p:nvSpPr>
        <p:spPr>
          <a:xfrm>
            <a:off x="2286763" y="536991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möcht</a:t>
            </a:r>
            <a:r>
              <a:rPr lang="en-GB" sz="24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3_W12F_12.3.wav"/>
            </a:hlinkClick>
            <a:extLst>
              <a:ext uri="{FF2B5EF4-FFF2-40B4-BE49-F238E27FC236}">
                <a16:creationId xmlns:a16="http://schemas.microsoft.com/office/drawing/2014/main" id="{5EAB8AEE-2EFB-4FCD-B290-9EBB073016C9}"/>
              </a:ext>
            </a:extLst>
          </p:cNvPr>
          <p:cNvSpPr txBox="1"/>
          <p:nvPr/>
        </p:nvSpPr>
        <p:spPr>
          <a:xfrm>
            <a:off x="4923644" y="536991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fahren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3_W12F_12.6.wav"/>
            </a:hlinkClick>
            <a:extLst>
              <a:ext uri="{FF2B5EF4-FFF2-40B4-BE49-F238E27FC236}">
                <a16:creationId xmlns:a16="http://schemas.microsoft.com/office/drawing/2014/main" id="{D18B8898-B477-43E3-BE8C-9D0576976DA9}"/>
              </a:ext>
            </a:extLst>
          </p:cNvPr>
          <p:cNvSpPr txBox="1"/>
          <p:nvPr/>
        </p:nvSpPr>
        <p:spPr>
          <a:xfrm>
            <a:off x="7677862" y="536991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3" name="T3_W12F_12.15.wav"/>
            </a:hlinkClick>
            <a:extLst>
              <a:ext uri="{FF2B5EF4-FFF2-40B4-BE49-F238E27FC236}">
                <a16:creationId xmlns:a16="http://schemas.microsoft.com/office/drawing/2014/main" id="{6A8195D3-7F81-44C0-B3C4-7AA5F73FDFE2}"/>
              </a:ext>
            </a:extLst>
          </p:cNvPr>
          <p:cNvSpPr txBox="1"/>
          <p:nvPr/>
        </p:nvSpPr>
        <p:spPr>
          <a:xfrm>
            <a:off x="2286763" y="45174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4" name="T3_W12F_12.12.wav"/>
            </a:hlinkClick>
            <a:extLst>
              <a:ext uri="{FF2B5EF4-FFF2-40B4-BE49-F238E27FC236}">
                <a16:creationId xmlns:a16="http://schemas.microsoft.com/office/drawing/2014/main" id="{E34A5B3A-1E1D-4D72-9D2C-CEF166467DEF}"/>
              </a:ext>
            </a:extLst>
          </p:cNvPr>
          <p:cNvSpPr txBox="1"/>
          <p:nvPr/>
        </p:nvSpPr>
        <p:spPr>
          <a:xfrm>
            <a:off x="4923644" y="45174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5" name="T3_W12F_12.17.wav"/>
            </a:hlinkClick>
            <a:extLst>
              <a:ext uri="{FF2B5EF4-FFF2-40B4-BE49-F238E27FC236}">
                <a16:creationId xmlns:a16="http://schemas.microsoft.com/office/drawing/2014/main" id="{4288424B-C932-4547-A012-B49F40F7D00B}"/>
              </a:ext>
            </a:extLst>
          </p:cNvPr>
          <p:cNvSpPr txBox="1"/>
          <p:nvPr/>
        </p:nvSpPr>
        <p:spPr>
          <a:xfrm>
            <a:off x="7677862" y="4517495"/>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64" name="TextBox 63">
            <a:hlinkClick r:id="" action="ppaction://noaction">
              <a:snd r:embed="rId16" name="T3_W12F_12.14.wav"/>
            </a:hlinkClick>
            <a:extLst>
              <a:ext uri="{FF2B5EF4-FFF2-40B4-BE49-F238E27FC236}">
                <a16:creationId xmlns:a16="http://schemas.microsoft.com/office/drawing/2014/main" id="{24EF90E7-D847-4795-BDB5-8402724F776D}"/>
              </a:ext>
            </a:extLst>
          </p:cNvPr>
          <p:cNvSpPr txBox="1"/>
          <p:nvPr/>
        </p:nvSpPr>
        <p:spPr>
          <a:xfrm>
            <a:off x="2286763" y="36529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müde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7" name="T3_W12F_12.11.wav"/>
            </a:hlinkClick>
            <a:extLst>
              <a:ext uri="{FF2B5EF4-FFF2-40B4-BE49-F238E27FC236}">
                <a16:creationId xmlns:a16="http://schemas.microsoft.com/office/drawing/2014/main" id="{14BEB3B8-B887-4DEB-A486-6CD05DC01D9A}"/>
              </a:ext>
            </a:extLst>
          </p:cNvPr>
          <p:cNvSpPr txBox="1"/>
          <p:nvPr/>
        </p:nvSpPr>
        <p:spPr>
          <a:xfrm>
            <a:off x="4923644" y="36529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Mutter</a:t>
            </a:r>
          </a:p>
        </p:txBody>
      </p:sp>
      <p:sp>
        <p:nvSpPr>
          <p:cNvPr id="66" name="TextBox 65">
            <a:hlinkClick r:id="" action="ppaction://noaction">
              <a:snd r:embed="rId18" name="T3_W12F_12.10.wav"/>
            </a:hlinkClick>
            <a:extLst>
              <a:ext uri="{FF2B5EF4-FFF2-40B4-BE49-F238E27FC236}">
                <a16:creationId xmlns:a16="http://schemas.microsoft.com/office/drawing/2014/main" id="{9A77445A-237C-48F8-B46C-8170B7D37559}"/>
              </a:ext>
            </a:extLst>
          </p:cNvPr>
          <p:cNvSpPr txBox="1"/>
          <p:nvPr/>
        </p:nvSpPr>
        <p:spPr>
          <a:xfrm>
            <a:off x="7677862" y="3652965"/>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ruhig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9" name="T3_W12F_12.13.wav"/>
            </a:hlinkClick>
            <a:extLst>
              <a:ext uri="{FF2B5EF4-FFF2-40B4-BE49-F238E27FC236}">
                <a16:creationId xmlns:a16="http://schemas.microsoft.com/office/drawing/2014/main" id="{2A9D9F22-C351-4596-BB7D-87AE8D30A74E}"/>
              </a:ext>
            </a:extLst>
          </p:cNvPr>
          <p:cNvSpPr txBox="1"/>
          <p:nvPr/>
        </p:nvSpPr>
        <p:spPr>
          <a:xfrm>
            <a:off x="2286763" y="27939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20" name="T3_W12F_12.9.wav"/>
            </a:hlinkClick>
            <a:extLst>
              <a:ext uri="{FF2B5EF4-FFF2-40B4-BE49-F238E27FC236}">
                <a16:creationId xmlns:a16="http://schemas.microsoft.com/office/drawing/2014/main" id="{171C234B-E1D8-4BA7-9BB6-CEE92AB173E3}"/>
              </a:ext>
            </a:extLst>
          </p:cNvPr>
          <p:cNvSpPr txBox="1"/>
          <p:nvPr/>
        </p:nvSpPr>
        <p:spPr>
          <a:xfrm>
            <a:off x="4923644" y="279394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Familie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1" name="T3_W12F_12.16.wav"/>
            </a:hlinkClick>
            <a:extLst>
              <a:ext uri="{FF2B5EF4-FFF2-40B4-BE49-F238E27FC236}">
                <a16:creationId xmlns:a16="http://schemas.microsoft.com/office/drawing/2014/main" id="{5C29C5FA-AFAC-4818-90A1-7B59F3E335C7}"/>
              </a:ext>
            </a:extLst>
          </p:cNvPr>
          <p:cNvSpPr txBox="1"/>
          <p:nvPr/>
        </p:nvSpPr>
        <p:spPr>
          <a:xfrm>
            <a:off x="7677862" y="279394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lieb</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3_W12F_12.20.wav"/>
            </a:hlinkClick>
            <a:extLst>
              <a:ext uri="{FF2B5EF4-FFF2-40B4-BE49-F238E27FC236}">
                <a16:creationId xmlns:a16="http://schemas.microsoft.com/office/drawing/2014/main" id="{3BD33182-986E-45CA-86E6-40DC81B590C8}"/>
              </a:ext>
            </a:extLst>
          </p:cNvPr>
          <p:cNvSpPr txBox="1"/>
          <p:nvPr/>
        </p:nvSpPr>
        <p:spPr>
          <a:xfrm>
            <a:off x="3342679" y="1937544"/>
            <a:ext cx="1509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3" name="T3_W12F_12.23.wav"/>
            </a:hlinkClick>
            <a:extLst>
              <a:ext uri="{FF2B5EF4-FFF2-40B4-BE49-F238E27FC236}">
                <a16:creationId xmlns:a16="http://schemas.microsoft.com/office/drawing/2014/main" id="{D4662F6F-BB7A-440E-99DB-3FEB806B34CB}"/>
              </a:ext>
            </a:extLst>
          </p:cNvPr>
          <p:cNvSpPr txBox="1"/>
          <p:nvPr/>
        </p:nvSpPr>
        <p:spPr>
          <a:xfrm>
            <a:off x="4923644" y="19375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4" name="T3_W12F_12.22.wav"/>
            </a:hlinkClick>
            <a:extLst>
              <a:ext uri="{FF2B5EF4-FFF2-40B4-BE49-F238E27FC236}">
                <a16:creationId xmlns:a16="http://schemas.microsoft.com/office/drawing/2014/main" id="{80DD82C3-D3C7-45A3-B5A4-90223E7359A7}"/>
              </a:ext>
            </a:extLst>
          </p:cNvPr>
          <p:cNvSpPr txBox="1"/>
          <p:nvPr/>
        </p:nvSpPr>
        <p:spPr>
          <a:xfrm>
            <a:off x="7677862" y="1937544"/>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arbeiten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5" name="T3_W12F_12.19.wav"/>
            </a:hlinkClick>
            <a:extLst>
              <a:ext uri="{FF2B5EF4-FFF2-40B4-BE49-F238E27FC236}">
                <a16:creationId xmlns:a16="http://schemas.microsoft.com/office/drawing/2014/main" id="{40541C7D-B0CC-4C45-9347-2F6A8921779D}"/>
              </a:ext>
            </a:extLst>
          </p:cNvPr>
          <p:cNvSpPr txBox="1"/>
          <p:nvPr/>
        </p:nvSpPr>
        <p:spPr>
          <a:xfrm>
            <a:off x="2286763" y="1200206"/>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bleiben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6" name="T3_W12F_12.18.wav"/>
            </a:hlinkClick>
            <a:extLst>
              <a:ext uri="{FF2B5EF4-FFF2-40B4-BE49-F238E27FC236}">
                <a16:creationId xmlns:a16="http://schemas.microsoft.com/office/drawing/2014/main" id="{85556096-252E-4BFA-8C9B-3147737202F6}"/>
              </a:ext>
            </a:extLst>
          </p:cNvPr>
          <p:cNvSpPr txBox="1"/>
          <p:nvPr/>
        </p:nvSpPr>
        <p:spPr>
          <a:xfrm>
            <a:off x="4923644" y="1073335"/>
            <a:ext cx="2171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besuchen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7" name="T3_W12F_12.21.wav"/>
            </a:hlinkClick>
            <a:extLst>
              <a:ext uri="{FF2B5EF4-FFF2-40B4-BE49-F238E27FC236}">
                <a16:creationId xmlns:a16="http://schemas.microsoft.com/office/drawing/2014/main" id="{B56FCEEC-BBC0-447D-8197-5467071F582A}"/>
              </a:ext>
            </a:extLst>
          </p:cNvPr>
          <p:cNvSpPr txBox="1"/>
          <p:nvPr/>
        </p:nvSpPr>
        <p:spPr>
          <a:xfrm>
            <a:off x="7677862" y="107333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Grund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11182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90290878"/>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Grund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arbeiten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besuchen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bleiben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Vater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Opa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müde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die </a:t>
                      </a:r>
                      <a:r>
                        <a:rPr lang="en-GB" sz="2400" b="1" i="0" u="none" strike="noStrike" cap="none" dirty="0" err="1">
                          <a:solidFill>
                            <a:srgbClr val="002060"/>
                          </a:solidFill>
                          <a:latin typeface="Century Gothic" panose="020B0502020202020204" pitchFamily="34" charset="0"/>
                          <a:sym typeface="Arial"/>
                        </a:rPr>
                        <a:t>Familie</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ruhig</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möchtest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Oma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möcht</a:t>
                      </a:r>
                      <a:r>
                        <a:rPr lang="en-GB" sz="2400" b="1" dirty="0">
                          <a:solidFill>
                            <a:srgbClr val="002060"/>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58722" y="297070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66846"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1859" y="572750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15506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05744039"/>
              </p:ext>
            </p:extLst>
          </p:nvPr>
        </p:nvGraphicFramePr>
        <p:xfrm>
          <a:off x="547097" y="676834"/>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30055">
                  <a:extLst>
                    <a:ext uri="{9D8B030D-6E8A-4147-A177-3AD203B41FA5}">
                      <a16:colId xmlns:a16="http://schemas.microsoft.com/office/drawing/2014/main" val="1810222861"/>
                    </a:ext>
                  </a:extLst>
                </a:gridCol>
                <a:gridCol w="2756788">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remain, stay, remaining, staying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visit, visiting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reason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work, working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kind, dear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quiet, calm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(the) father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 (transport)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would like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grandma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would like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11560" y="304151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41247" y="528883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03000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3_W12_2.1.wav"/>
            </a:hlinkClick>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r>
              <a:rPr lang="en-GB" sz="8800" dirty="0">
                <a:solidFill>
                  <a:srgbClr val="002060"/>
                </a:solidFill>
              </a:rPr>
              <a:t>[</a:t>
            </a:r>
            <a:r>
              <a:rPr lang="en-GB" sz="8800" dirty="0">
                <a:solidFill>
                  <a:srgbClr val="FF0066"/>
                </a:solidFill>
                <a:latin typeface="Century Gothic"/>
              </a:rPr>
              <a:t>pf</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algn="ctr"/>
            <a:r>
              <a:rPr lang="en-GB" sz="5400" dirty="0" err="1">
                <a:solidFill>
                  <a:srgbClr val="FF0066"/>
                </a:solidFill>
              </a:rPr>
              <a:t>Pf</a:t>
            </a:r>
            <a:r>
              <a:rPr lang="en-GB" sz="5400" dirty="0" err="1">
                <a:solidFill>
                  <a:srgbClr val="002060"/>
                </a:solidFill>
              </a:rPr>
              <a:t>lanze</a:t>
            </a:r>
            <a:endParaRPr lang="en-GB" sz="5400" dirty="0">
              <a:solidFill>
                <a:srgbClr val="002060"/>
              </a:solidFill>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algn="ctr"/>
            <a:r>
              <a:rPr lang="en-GB" sz="5400" dirty="0" err="1">
                <a:solidFill>
                  <a:srgbClr val="002060"/>
                </a:solidFill>
              </a:rPr>
              <a:t>A</a:t>
            </a:r>
            <a:r>
              <a:rPr lang="en-GB" sz="5400" dirty="0" err="1">
                <a:solidFill>
                  <a:srgbClr val="FF0066"/>
                </a:solidFill>
              </a:rPr>
              <a:t>pf</a:t>
            </a:r>
            <a:r>
              <a:rPr lang="en-GB" sz="5400" dirty="0" err="1">
                <a:solidFill>
                  <a:srgbClr val="002060"/>
                </a:solidFill>
              </a:rPr>
              <a:t>el</a:t>
            </a:r>
            <a:endParaRPr lang="en-GB" sz="5400" dirty="0">
              <a:solidFill>
                <a:srgbClr val="002060"/>
              </a:solidFill>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a:solidFill>
                  <a:srgbClr val="002060"/>
                </a:solidFill>
                <a:latin typeface="Century Gothic" panose="020B0502020202020204" pitchFamily="34" charset="0"/>
                <a:ea typeface="Century Gothic"/>
              </a:rPr>
              <a:t>Ko</a:t>
            </a:r>
            <a:r>
              <a:rPr lang="en-GB" sz="9600" spc="-1" dirty="0">
                <a:solidFill>
                  <a:srgbClr val="FF0066"/>
                </a:solidFill>
                <a:latin typeface="Century Gothic" panose="020B0502020202020204" pitchFamily="34" charset="0"/>
                <a:ea typeface="Century Gothic"/>
              </a:rPr>
              <a:t>pf</a:t>
            </a:r>
            <a:endParaRPr lang="en-GB" sz="7200" b="1" spc="-1" dirty="0">
              <a:solidFill>
                <a:srgbClr val="FF0066"/>
              </a:solidFill>
              <a:latin typeface="Century Gothic" panose="020B0502020202020204" pitchFamily="34" charset="0"/>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6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err="1">
                <a:solidFill>
                  <a:srgbClr val="FF0066"/>
                </a:solidFill>
                <a:latin typeface="Century Gothic" panose="020B0502020202020204" pitchFamily="34" charset="0"/>
                <a:ea typeface="Century Gothic"/>
              </a:rPr>
              <a:t>Kn</a:t>
            </a:r>
            <a:r>
              <a:rPr lang="en-GB" sz="9600" spc="-1" dirty="0" err="1">
                <a:solidFill>
                  <a:srgbClr val="002060"/>
                </a:solidFill>
                <a:latin typeface="Century Gothic" panose="020B0502020202020204" pitchFamily="34" charset="0"/>
                <a:ea typeface="Century Gothic"/>
              </a:rPr>
              <a:t>ie</a:t>
            </a:r>
            <a:endParaRPr lang="en-GB" sz="7200" b="1" spc="-1" dirty="0">
              <a:solidFill>
                <a:srgbClr val="FF0066"/>
              </a:solidFill>
              <a:latin typeface="Century Gothic" panose="020B0502020202020204" pitchFamily="34" charset="0"/>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algn="ctr"/>
            <a:r>
              <a:rPr lang="en-GB" sz="5400" dirty="0" err="1">
                <a:solidFill>
                  <a:srgbClr val="FF0066"/>
                </a:solidFill>
              </a:rPr>
              <a:t>Kn</a:t>
            </a:r>
            <a:r>
              <a:rPr lang="en-GB" sz="5400" dirty="0" err="1">
                <a:solidFill>
                  <a:srgbClr val="002060"/>
                </a:solidFill>
              </a:rPr>
              <a:t>ochen</a:t>
            </a:r>
            <a:endParaRPr lang="en-GB" sz="5400" dirty="0">
              <a:solidFill>
                <a:srgbClr val="002060"/>
              </a:solidFill>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algn="ctr"/>
            <a:r>
              <a:rPr lang="en-GB" sz="5400" dirty="0" err="1">
                <a:solidFill>
                  <a:srgbClr val="FF0066"/>
                </a:solidFill>
              </a:rPr>
              <a:t>kn</a:t>
            </a:r>
            <a:r>
              <a:rPr lang="en-GB" sz="5400" dirty="0" err="1">
                <a:solidFill>
                  <a:srgbClr val="002060"/>
                </a:solidFill>
              </a:rPr>
              <a:t>üpfen</a:t>
            </a:r>
            <a:endParaRPr lang="en-GB" sz="5400" dirty="0">
              <a:solidFill>
                <a:srgbClr val="002060"/>
              </a:solidFill>
            </a:endParaRPr>
          </a:p>
        </p:txBody>
      </p:sp>
      <p:sp>
        <p:nvSpPr>
          <p:cNvPr id="2" name="TextBox 1">
            <a:hlinkClick r:id="" action="ppaction://noaction">
              <a:snd r:embed="rId10" name="T3_W12_4.1.wav"/>
            </a:hlinkClick>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lang="en-GB" sz="8800" spc="-1" dirty="0" err="1">
                <a:solidFill>
                  <a:srgbClr val="FF0066"/>
                </a:solidFill>
                <a:latin typeface="Century Gothic" panose="020B0502020202020204" pitchFamily="34" charset="0"/>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7192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4" name="T3_W12F_4.1.wav"/>
            </a:hlinkClick>
            <a:extLst>
              <a:ext uri="{FF2B5EF4-FFF2-40B4-BE49-F238E27FC236}">
                <a16:creationId xmlns:a16="http://schemas.microsoft.com/office/drawing/2014/main" id="{39A0EC1D-351E-4C65-96EA-8418D53765B0}"/>
              </a:ext>
            </a:extLst>
          </p:cNvPr>
          <p:cNvSpPr/>
          <p:nvPr/>
        </p:nvSpPr>
        <p:spPr>
          <a:xfrm>
            <a:off x="3747312" y="131971"/>
            <a:ext cx="4132967" cy="9143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möchte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7005" y="22189"/>
            <a:ext cx="914400" cy="914400"/>
          </a:xfrm>
          <a:prstGeom prst="rect">
            <a:avLst/>
          </a:prstGeom>
        </p:spPr>
      </p:pic>
      <p:sp>
        <p:nvSpPr>
          <p:cNvPr id="6" name="CustomShape 23">
            <a:hlinkClick r:id="" action="ppaction://noaction">
              <a:snd r:embed="rId7" name="T3_W12F_4.3.wav"/>
            </a:hlinkClick>
            <a:extLst>
              <a:ext uri="{FF2B5EF4-FFF2-40B4-BE49-F238E27FC236}">
                <a16:creationId xmlns:a16="http://schemas.microsoft.com/office/drawing/2014/main" id="{9F2D108C-107E-0773-918B-DE23F8E0358E}"/>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 name="CustomShape 23">
            <a:hlinkClick r:id="" action="ppaction://noaction">
              <a:snd r:embed="rId8" name="T3_W12F_4.4.wav"/>
            </a:hlinkClick>
            <a:extLst>
              <a:ext uri="{FF2B5EF4-FFF2-40B4-BE49-F238E27FC236}">
                <a16:creationId xmlns:a16="http://schemas.microsoft.com/office/drawing/2014/main" id="{8D312855-4935-DE1E-AC90-F57552CD74F0}"/>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 name="CustomShape 23">
            <a:hlinkClick r:id="" action="ppaction://noaction">
              <a:snd r:embed="rId9" name="T3_W12F_4.5.wav"/>
            </a:hlinkClick>
            <a:extLst>
              <a:ext uri="{FF2B5EF4-FFF2-40B4-BE49-F238E27FC236}">
                <a16:creationId xmlns:a16="http://schemas.microsoft.com/office/drawing/2014/main" id="{E61CA761-A772-4099-A6BC-FE56C633D002}"/>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BD6F66-5231-4B75-FAC8-4CEBC676100F}"/>
              </a:ext>
            </a:extLst>
          </p:cNvPr>
          <p:cNvSpPr txBox="1"/>
          <p:nvPr/>
        </p:nvSpPr>
        <p:spPr>
          <a:xfrm>
            <a:off x="1820823" y="2772487"/>
            <a:ext cx="8222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möchte die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auen und die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erde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legen.</a:t>
            </a:r>
          </a:p>
        </p:txBody>
      </p:sp>
      <p:sp>
        <p:nvSpPr>
          <p:cNvPr id="10" name="TextBox 9">
            <a:extLst>
              <a:ext uri="{FF2B5EF4-FFF2-40B4-BE49-F238E27FC236}">
                <a16:creationId xmlns:a16="http://schemas.microsoft.com/office/drawing/2014/main" id="{1EDBAAB2-DD79-933B-BCF6-029F4A42CCC0}"/>
              </a:ext>
            </a:extLst>
          </p:cNvPr>
          <p:cNvSpPr txBox="1"/>
          <p:nvPr/>
        </p:nvSpPr>
        <p:spPr>
          <a:xfrm>
            <a:off x="1820823" y="3397157"/>
            <a:ext cx="9795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would like to care for the peacocks and the horses.</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pic>
        <p:nvPicPr>
          <p:cNvPr id="5" name="Google Shape;180;p8">
            <a:extLst>
              <a:ext uri="{FF2B5EF4-FFF2-40B4-BE49-F238E27FC236}">
                <a16:creationId xmlns:a16="http://schemas.microsoft.com/office/drawing/2014/main" id="{49BD16F2-D278-D05A-8907-3E5836BEBDE7}"/>
              </a:ext>
            </a:extLst>
          </p:cNvPr>
          <p:cNvPicPr/>
          <p:nvPr/>
        </p:nvPicPr>
        <p:blipFill>
          <a:blip r:embed="rId11"/>
          <a:stretch/>
        </p:blipFill>
        <p:spPr>
          <a:xfrm>
            <a:off x="2229861" y="4070094"/>
            <a:ext cx="357819" cy="837868"/>
          </a:xfrm>
          <a:prstGeom prst="rect">
            <a:avLst/>
          </a:prstGeom>
          <a:ln>
            <a:noFill/>
          </a:ln>
        </p:spPr>
      </p:pic>
      <p:pic>
        <p:nvPicPr>
          <p:cNvPr id="15" name="Picture 14">
            <a:extLst>
              <a:ext uri="{FF2B5EF4-FFF2-40B4-BE49-F238E27FC236}">
                <a16:creationId xmlns:a16="http://schemas.microsoft.com/office/drawing/2014/main" id="{659C7E86-ACB1-B3E7-832E-BADB96FC09D5}"/>
              </a:ext>
            </a:extLst>
          </p:cNvPr>
          <p:cNvPicPr>
            <a:picLocks noChangeAspect="1"/>
          </p:cNvPicPr>
          <p:nvPr/>
        </p:nvPicPr>
        <p:blipFill rotWithShape="1">
          <a:blip r:embed="rId12"/>
          <a:srcRect r="4602" b="2431"/>
          <a:stretch/>
        </p:blipFill>
        <p:spPr>
          <a:xfrm>
            <a:off x="2958387" y="4046539"/>
            <a:ext cx="972971" cy="902500"/>
          </a:xfrm>
          <a:prstGeom prst="rect">
            <a:avLst/>
          </a:prstGeom>
        </p:spPr>
      </p:pic>
      <p:pic>
        <p:nvPicPr>
          <p:cNvPr id="1026" name="Picture 2" descr="Free horse race horse animal vector">
            <a:extLst>
              <a:ext uri="{FF2B5EF4-FFF2-40B4-BE49-F238E27FC236}">
                <a16:creationId xmlns:a16="http://schemas.microsoft.com/office/drawing/2014/main" id="{2359D9B8-1DE8-B983-2A22-90D6832919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355" y="3879009"/>
            <a:ext cx="1414600" cy="1212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horse race horse animal vector">
            <a:extLst>
              <a:ext uri="{FF2B5EF4-FFF2-40B4-BE49-F238E27FC236}">
                <a16:creationId xmlns:a16="http://schemas.microsoft.com/office/drawing/2014/main" id="{79140346-B6F0-BE74-7145-5CD9B51AAA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40457" y="3834540"/>
            <a:ext cx="1414600" cy="1212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eacock bird wildlife illustration">
            <a:extLst>
              <a:ext uri="{FF2B5EF4-FFF2-40B4-BE49-F238E27FC236}">
                <a16:creationId xmlns:a16="http://schemas.microsoft.com/office/drawing/2014/main" id="{FFA87F52-3635-25E0-FF5B-A1E9D9FB36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9273" y="3994192"/>
            <a:ext cx="1096576" cy="10057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ree peacock bird wildlife illustration">
            <a:extLst>
              <a:ext uri="{FF2B5EF4-FFF2-40B4-BE49-F238E27FC236}">
                <a16:creationId xmlns:a16="http://schemas.microsoft.com/office/drawing/2014/main" id="{492D4306-FE48-3FAC-948F-EFB69B9200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2245" y="3982257"/>
            <a:ext cx="1096576" cy="100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860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4.5.wav"/>
            </a:hlinkClick>
            <a:extLst>
              <a:ext uri="{FF2B5EF4-FFF2-40B4-BE49-F238E27FC236}">
                <a16:creationId xmlns:a16="http://schemas.microsoft.com/office/drawing/2014/main" id="{B6BD6F66-5231-4B75-FAC8-4CEBC676100F}"/>
              </a:ext>
            </a:extLst>
          </p:cNvPr>
          <p:cNvSpPr txBox="1"/>
          <p:nvPr/>
        </p:nvSpPr>
        <p:spPr>
          <a:xfrm>
            <a:off x="266840" y="2392559"/>
            <a:ext cx="100181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möchte die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auen und die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erde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legen.</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6" name="T3_W12F_4.2.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sp>
        <p:nvSpPr>
          <p:cNvPr id="47" name="Google Shape;393;p19">
            <a:extLst>
              <a:ext uri="{FF2B5EF4-FFF2-40B4-BE49-F238E27FC236}">
                <a16:creationId xmlns:a16="http://schemas.microsoft.com/office/drawing/2014/main" id="{DF752FE8-3B3E-A4A3-C078-490EC1D60D03}"/>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Google Shape;180;p8">
            <a:extLst>
              <a:ext uri="{FF2B5EF4-FFF2-40B4-BE49-F238E27FC236}">
                <a16:creationId xmlns:a16="http://schemas.microsoft.com/office/drawing/2014/main" id="{E12DA410-ECF3-9B06-4C42-DBC8F4585F37}"/>
              </a:ext>
            </a:extLst>
          </p:cNvPr>
          <p:cNvPicPr/>
          <p:nvPr/>
        </p:nvPicPr>
        <p:blipFill>
          <a:blip r:embed="rId9"/>
          <a:stretch/>
        </p:blipFill>
        <p:spPr>
          <a:xfrm>
            <a:off x="734708" y="3310915"/>
            <a:ext cx="357819" cy="837868"/>
          </a:xfrm>
          <a:prstGeom prst="rect">
            <a:avLst/>
          </a:prstGeom>
          <a:ln>
            <a:noFill/>
          </a:ln>
        </p:spPr>
      </p:pic>
      <p:pic>
        <p:nvPicPr>
          <p:cNvPr id="4" name="Picture 3">
            <a:extLst>
              <a:ext uri="{FF2B5EF4-FFF2-40B4-BE49-F238E27FC236}">
                <a16:creationId xmlns:a16="http://schemas.microsoft.com/office/drawing/2014/main" id="{32BE12BC-12D4-660C-983A-1E62A0DECE2F}"/>
              </a:ext>
            </a:extLst>
          </p:cNvPr>
          <p:cNvPicPr>
            <a:picLocks noChangeAspect="1"/>
          </p:cNvPicPr>
          <p:nvPr/>
        </p:nvPicPr>
        <p:blipFill rotWithShape="1">
          <a:blip r:embed="rId10"/>
          <a:srcRect r="4602" b="2431"/>
          <a:stretch/>
        </p:blipFill>
        <p:spPr>
          <a:xfrm>
            <a:off x="1523062" y="3222727"/>
            <a:ext cx="1096575" cy="1017151"/>
          </a:xfrm>
          <a:prstGeom prst="rect">
            <a:avLst/>
          </a:prstGeom>
        </p:spPr>
      </p:pic>
      <p:pic>
        <p:nvPicPr>
          <p:cNvPr id="5" name="Picture 2" descr="Free horse race horse animal vector">
            <a:extLst>
              <a:ext uri="{FF2B5EF4-FFF2-40B4-BE49-F238E27FC236}">
                <a16:creationId xmlns:a16="http://schemas.microsoft.com/office/drawing/2014/main" id="{3EFE9E13-B233-148E-1CCE-079B2947AA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4030" y="3055198"/>
            <a:ext cx="1414600" cy="1212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horse race horse animal vector">
            <a:extLst>
              <a:ext uri="{FF2B5EF4-FFF2-40B4-BE49-F238E27FC236}">
                <a16:creationId xmlns:a16="http://schemas.microsoft.com/office/drawing/2014/main" id="{F4FCFA51-95DA-E5E2-20C0-FB1D8B9A9C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5132" y="3010729"/>
            <a:ext cx="1414600" cy="1212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peacock bird wildlife illustration">
            <a:extLst>
              <a:ext uri="{FF2B5EF4-FFF2-40B4-BE49-F238E27FC236}">
                <a16:creationId xmlns:a16="http://schemas.microsoft.com/office/drawing/2014/main" id="{23DB0BD6-CF65-74B5-295F-DD338B266B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3948" y="3170381"/>
            <a:ext cx="1096576" cy="1005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peacock bird wildlife illustration">
            <a:extLst>
              <a:ext uri="{FF2B5EF4-FFF2-40B4-BE49-F238E27FC236}">
                <a16:creationId xmlns:a16="http://schemas.microsoft.com/office/drawing/2014/main" id="{3BFEDC32-5E7B-C919-FE85-1A4EB47920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6920" y="3158446"/>
            <a:ext cx="1096576" cy="100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475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6" name="CustomShape 23">
            <a:hlinkClick r:id="" action="ppaction://noaction">
              <a:snd r:embed="rId4" name="T3_W12F_4.7.wav"/>
            </a:hlinkClick>
            <a:extLst>
              <a:ext uri="{FF2B5EF4-FFF2-40B4-BE49-F238E27FC236}">
                <a16:creationId xmlns:a16="http://schemas.microsoft.com/office/drawing/2014/main" id="{4C3D0DAF-68E6-8C29-9347-43D9372878F3}"/>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 name="CustomShape 23">
            <a:hlinkClick r:id="" action="ppaction://noaction">
              <a:snd r:embed="rId5" name="T3_W12F_4.8.wav"/>
            </a:hlinkClick>
            <a:extLst>
              <a:ext uri="{FF2B5EF4-FFF2-40B4-BE49-F238E27FC236}">
                <a16:creationId xmlns:a16="http://schemas.microsoft.com/office/drawing/2014/main" id="{8071EA6B-EAB1-A93F-4ECA-896D2629DE04}"/>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 name="CustomShape 23">
            <a:hlinkClick r:id="" action="ppaction://noaction">
              <a:snd r:embed="rId6" name="T3_W12F_4.9.wav"/>
            </a:hlinkClick>
            <a:extLst>
              <a:ext uri="{FF2B5EF4-FFF2-40B4-BE49-F238E27FC236}">
                <a16:creationId xmlns:a16="http://schemas.microsoft.com/office/drawing/2014/main" id="{CD68AACE-66DD-38E2-D46E-B1A1185DFBAA}"/>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2D54FBC-6D3E-E6C9-B7EA-DA23A2AC94E2}"/>
              </a:ext>
            </a:extLst>
          </p:cNvPr>
          <p:cNvSpPr txBox="1"/>
          <p:nvPr/>
        </p:nvSpPr>
        <p:spPr>
          <a:xfrm>
            <a:off x="1509635" y="2815776"/>
            <a:ext cx="10018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Kn</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echt möchte kein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Kn</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urren hören.</a:t>
            </a:r>
          </a:p>
        </p:txBody>
      </p:sp>
      <p:sp>
        <p:nvSpPr>
          <p:cNvPr id="10" name="TextBox 9">
            <a:extLst>
              <a:ext uri="{FF2B5EF4-FFF2-40B4-BE49-F238E27FC236}">
                <a16:creationId xmlns:a16="http://schemas.microsoft.com/office/drawing/2014/main" id="{86F6328C-FDE7-5162-330F-9BB0304218A6}"/>
              </a:ext>
            </a:extLst>
          </p:cNvPr>
          <p:cNvSpPr txBox="1"/>
          <p:nvPr/>
        </p:nvSpPr>
        <p:spPr>
          <a:xfrm>
            <a:off x="1509635" y="3386693"/>
            <a:ext cx="9795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farm worker wouldn’t like to </a:t>
            </a:r>
            <a:r>
              <a:rPr kumimoji="0" lang="en-GB" sz="24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hear growling</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Speech Bubble: Rectangle with Corners Rounded 25">
            <a:hlinkClick r:id="" action="ppaction://noaction">
              <a:snd r:embed="rId7" name="T3_W12F_4.6.wav"/>
            </a:hlinkClick>
            <a:extLst>
              <a:ext uri="{FF2B5EF4-FFF2-40B4-BE49-F238E27FC236}">
                <a16:creationId xmlns:a16="http://schemas.microsoft.com/office/drawing/2014/main" id="{D7981989-C4F0-1457-0620-01719F1F11B1}"/>
              </a:ext>
            </a:extLst>
          </p:cNvPr>
          <p:cNvSpPr/>
          <p:nvPr/>
        </p:nvSpPr>
        <p:spPr>
          <a:xfrm>
            <a:off x="3747312" y="131971"/>
            <a:ext cx="4132967" cy="9143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möchte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der Knecht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7" name="Graphic 26" descr="Teacher">
            <a:extLst>
              <a:ext uri="{FF2B5EF4-FFF2-40B4-BE49-F238E27FC236}">
                <a16:creationId xmlns:a16="http://schemas.microsoft.com/office/drawing/2014/main" id="{C689B8A0-7F87-2B50-3587-8BF0A47AFE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87005" y="22189"/>
            <a:ext cx="914400" cy="914400"/>
          </a:xfrm>
          <a:prstGeom prst="rect">
            <a:avLst/>
          </a:prstGeom>
        </p:spPr>
      </p:pic>
      <p:pic>
        <p:nvPicPr>
          <p:cNvPr id="28" name="Picture 27">
            <a:extLst>
              <a:ext uri="{FF2B5EF4-FFF2-40B4-BE49-F238E27FC236}">
                <a16:creationId xmlns:a16="http://schemas.microsoft.com/office/drawing/2014/main" id="{BF127CC2-3217-E70C-BED2-33F9CBC617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pic>
        <p:nvPicPr>
          <p:cNvPr id="31" name="Picture 30" descr="A picture containing light&#10;&#10;Description automatically generated">
            <a:extLst>
              <a:ext uri="{FF2B5EF4-FFF2-40B4-BE49-F238E27FC236}">
                <a16:creationId xmlns:a16="http://schemas.microsoft.com/office/drawing/2014/main" id="{BD1FC8AF-2FA3-3B12-9814-8C90856A95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0905" y="4032297"/>
            <a:ext cx="897687" cy="1023765"/>
          </a:xfrm>
          <a:prstGeom prst="rect">
            <a:avLst/>
          </a:prstGeom>
        </p:spPr>
      </p:pic>
      <p:pic>
        <p:nvPicPr>
          <p:cNvPr id="2" name="Picture 1">
            <a:extLst>
              <a:ext uri="{FF2B5EF4-FFF2-40B4-BE49-F238E27FC236}">
                <a16:creationId xmlns:a16="http://schemas.microsoft.com/office/drawing/2014/main" id="{FCF6E7D0-7647-86C2-0ACF-411AB21E1868}"/>
              </a:ext>
            </a:extLst>
          </p:cNvPr>
          <p:cNvPicPr>
            <a:picLocks noChangeAspect="1"/>
          </p:cNvPicPr>
          <p:nvPr/>
        </p:nvPicPr>
        <p:blipFill rotWithShape="1">
          <a:blip r:embed="rId12"/>
          <a:srcRect r="4602" b="2431"/>
          <a:stretch/>
        </p:blipFill>
        <p:spPr>
          <a:xfrm>
            <a:off x="2806883" y="4046538"/>
            <a:ext cx="1178772" cy="1093395"/>
          </a:xfrm>
          <a:prstGeom prst="rect">
            <a:avLst/>
          </a:prstGeom>
        </p:spPr>
      </p:pic>
      <p:pic>
        <p:nvPicPr>
          <p:cNvPr id="1026" name="Picture 2" descr="Free farmer rural worker agriculture vector">
            <a:extLst>
              <a:ext uri="{FF2B5EF4-FFF2-40B4-BE49-F238E27FC236}">
                <a16:creationId xmlns:a16="http://schemas.microsoft.com/office/drawing/2014/main" id="{85A3DE9C-5B74-33B9-C81E-011F12526B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6906" y="3915731"/>
            <a:ext cx="870476" cy="1405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wolf predator mascot vector">
            <a:extLst>
              <a:ext uri="{FF2B5EF4-FFF2-40B4-BE49-F238E27FC236}">
                <a16:creationId xmlns:a16="http://schemas.microsoft.com/office/drawing/2014/main" id="{05F0DD1A-5251-F029-9A02-F3FB899FEA8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8784" y="4032297"/>
            <a:ext cx="1149917" cy="1214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9D75E827-A597-251E-BF35-548C5BB322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42580" y="4032297"/>
            <a:ext cx="1178772" cy="1166688"/>
          </a:xfrm>
          <a:prstGeom prst="rect">
            <a:avLst/>
          </a:prstGeom>
        </p:spPr>
      </p:pic>
    </p:spTree>
    <p:extLst>
      <p:ext uri="{BB962C8B-B14F-4D97-AF65-F5344CB8AC3E}">
        <p14:creationId xmlns:p14="http://schemas.microsoft.com/office/powerpoint/2010/main" val="321901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4.9.wav"/>
            </a:hlinkClick>
            <a:extLst>
              <a:ext uri="{FF2B5EF4-FFF2-40B4-BE49-F238E27FC236}">
                <a16:creationId xmlns:a16="http://schemas.microsoft.com/office/drawing/2014/main" id="{B6BD6F66-5231-4B75-FAC8-4CEBC676100F}"/>
              </a:ext>
            </a:extLst>
          </p:cNvPr>
          <p:cNvSpPr txBox="1"/>
          <p:nvPr/>
        </p:nvSpPr>
        <p:spPr>
          <a:xfrm>
            <a:off x="266840" y="2134884"/>
            <a:ext cx="11695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Kn</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echt möchte kein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Kn</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urren hören.</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6" name="T3_W12F_4.2.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sp>
        <p:nvSpPr>
          <p:cNvPr id="8" name="Google Shape;393;p19">
            <a:extLst>
              <a:ext uri="{FF2B5EF4-FFF2-40B4-BE49-F238E27FC236}">
                <a16:creationId xmlns:a16="http://schemas.microsoft.com/office/drawing/2014/main" id="{5C4641A1-EB2B-E1C0-E61F-040119AB947B}"/>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 name="Picture 9" descr="A picture containing light&#10;&#10;Description automatically generated">
            <a:extLst>
              <a:ext uri="{FF2B5EF4-FFF2-40B4-BE49-F238E27FC236}">
                <a16:creationId xmlns:a16="http://schemas.microsoft.com/office/drawing/2014/main" id="{2DA93814-6745-B709-38B3-9D421487B9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5765" y="2813701"/>
            <a:ext cx="897687" cy="1023765"/>
          </a:xfrm>
          <a:prstGeom prst="rect">
            <a:avLst/>
          </a:prstGeom>
        </p:spPr>
      </p:pic>
      <p:pic>
        <p:nvPicPr>
          <p:cNvPr id="11" name="Picture 10">
            <a:extLst>
              <a:ext uri="{FF2B5EF4-FFF2-40B4-BE49-F238E27FC236}">
                <a16:creationId xmlns:a16="http://schemas.microsoft.com/office/drawing/2014/main" id="{00DCC64D-D041-4EDC-1E21-55F81545FD47}"/>
              </a:ext>
            </a:extLst>
          </p:cNvPr>
          <p:cNvPicPr>
            <a:picLocks noChangeAspect="1"/>
          </p:cNvPicPr>
          <p:nvPr/>
        </p:nvPicPr>
        <p:blipFill rotWithShape="1">
          <a:blip r:embed="rId10"/>
          <a:srcRect r="4602" b="2431"/>
          <a:stretch/>
        </p:blipFill>
        <p:spPr>
          <a:xfrm>
            <a:off x="1571743" y="2827942"/>
            <a:ext cx="1178772" cy="1093395"/>
          </a:xfrm>
          <a:prstGeom prst="rect">
            <a:avLst/>
          </a:prstGeom>
        </p:spPr>
      </p:pic>
      <p:pic>
        <p:nvPicPr>
          <p:cNvPr id="12" name="Picture 2" descr="Free farmer rural worker agriculture vector">
            <a:extLst>
              <a:ext uri="{FF2B5EF4-FFF2-40B4-BE49-F238E27FC236}">
                <a16:creationId xmlns:a16="http://schemas.microsoft.com/office/drawing/2014/main" id="{23796902-370E-F47E-D03C-BF45D33B6C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766" y="2697135"/>
            <a:ext cx="870476" cy="140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ree wolf predator mascot vector">
            <a:extLst>
              <a:ext uri="{FF2B5EF4-FFF2-40B4-BE49-F238E27FC236}">
                <a16:creationId xmlns:a16="http://schemas.microsoft.com/office/drawing/2014/main" id="{8BB383DF-3ADF-759A-56BB-EAD7EA119E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3644" y="2813701"/>
            <a:ext cx="1149917" cy="12146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10;&#10;Description automatically generated">
            <a:extLst>
              <a:ext uri="{FF2B5EF4-FFF2-40B4-BE49-F238E27FC236}">
                <a16:creationId xmlns:a16="http://schemas.microsoft.com/office/drawing/2014/main" id="{EFDA7AA6-8EBB-9503-7EEF-CCEF566670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7440" y="2813701"/>
            <a:ext cx="1178772" cy="1166688"/>
          </a:xfrm>
          <a:prstGeom prst="rect">
            <a:avLst/>
          </a:prstGeom>
        </p:spPr>
      </p:pic>
    </p:spTree>
    <p:extLst>
      <p:ext uri="{BB962C8B-B14F-4D97-AF65-F5344CB8AC3E}">
        <p14:creationId xmlns:p14="http://schemas.microsoft.com/office/powerpoint/2010/main" val="95211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143900" y="964987"/>
            <a:ext cx="708011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wouldn’t like to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with nouns and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möcht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put the noun before the infinitive verb:</a:t>
            </a:r>
          </a:p>
        </p:txBody>
      </p:sp>
      <p:sp>
        <p:nvSpPr>
          <p:cNvPr id="91" name="CustomShape 4"/>
          <p:cNvSpPr/>
          <p:nvPr/>
        </p:nvSpPr>
        <p:spPr>
          <a:xfrm>
            <a:off x="267957" y="4066462"/>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möchtest</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keine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400" b="1" spc="-1" dirty="0" err="1">
                <a:solidFill>
                  <a:srgbClr val="92D050"/>
                </a:solidFill>
                <a:latin typeface="Century Gothic" panose="020B0502020202020204" pitchFamily="34" charset="0"/>
                <a:ea typeface="Century Gothic"/>
              </a:rPr>
              <a:t>Gitarre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768679" y="4067126"/>
            <a:ext cx="51459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wouldn’t like to play guitar.</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7"/>
          <a:stretch/>
        </p:blipFill>
        <p:spPr>
          <a:xfrm>
            <a:off x="5858201" y="3985811"/>
            <a:ext cx="633960" cy="671040"/>
          </a:xfrm>
          <a:prstGeom prst="rect">
            <a:avLst/>
          </a:prstGeom>
          <a:ln>
            <a:noFill/>
          </a:ln>
        </p:spPr>
      </p:pic>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28426" y="3181712"/>
            <a:ext cx="750258" cy="855630"/>
          </a:xfrm>
          <a:prstGeom prst="rect">
            <a:avLst/>
          </a:prstGeom>
        </p:spPr>
      </p:pic>
      <p:sp>
        <p:nvSpPr>
          <p:cNvPr id="3" name="CustomShape 4">
            <a:extLst>
              <a:ext uri="{FF2B5EF4-FFF2-40B4-BE49-F238E27FC236}">
                <a16:creationId xmlns:a16="http://schemas.microsoft.com/office/drawing/2014/main" id="{3434429A-70FC-12C9-C9B0-0E519A59DA2A}"/>
              </a:ext>
            </a:extLst>
          </p:cNvPr>
          <p:cNvSpPr/>
          <p:nvPr/>
        </p:nvSpPr>
        <p:spPr>
          <a:xfrm>
            <a:off x="267956" y="2668889"/>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möchte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keinen</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Grund</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CustomShape 5">
            <a:extLst>
              <a:ext uri="{FF2B5EF4-FFF2-40B4-BE49-F238E27FC236}">
                <a16:creationId xmlns:a16="http://schemas.microsoft.com/office/drawing/2014/main" id="{E34F2CE3-B1EA-B41A-2ADD-C54291B4D739}"/>
              </a:ext>
            </a:extLst>
          </p:cNvPr>
          <p:cNvSpPr/>
          <p:nvPr/>
        </p:nvSpPr>
        <p:spPr>
          <a:xfrm>
            <a:off x="6768678" y="2668889"/>
            <a:ext cx="53310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wouldn’t like to write a reason.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Google Shape;183;p8">
            <a:extLst>
              <a:ext uri="{FF2B5EF4-FFF2-40B4-BE49-F238E27FC236}">
                <a16:creationId xmlns:a16="http://schemas.microsoft.com/office/drawing/2014/main" id="{4A749789-0C75-76FC-7AF6-1DE85081F619}"/>
              </a:ext>
            </a:extLst>
          </p:cNvPr>
          <p:cNvPicPr/>
          <p:nvPr/>
        </p:nvPicPr>
        <p:blipFill>
          <a:blip r:embed="rId7"/>
          <a:stretch/>
        </p:blipFill>
        <p:spPr>
          <a:xfrm>
            <a:off x="5860094" y="2592389"/>
            <a:ext cx="633960" cy="671040"/>
          </a:xfrm>
          <a:prstGeom prst="rect">
            <a:avLst/>
          </a:prstGeom>
          <a:ln>
            <a:noFill/>
          </a:ln>
        </p:spPr>
      </p:pic>
      <p:sp>
        <p:nvSpPr>
          <p:cNvPr id="13" name="CustomShape 4">
            <a:extLst>
              <a:ext uri="{FF2B5EF4-FFF2-40B4-BE49-F238E27FC236}">
                <a16:creationId xmlns:a16="http://schemas.microsoft.com/office/drawing/2014/main" id="{D01BDC9C-86D7-2DC3-81AE-4A448C6EFE1D}"/>
              </a:ext>
            </a:extLst>
          </p:cNvPr>
          <p:cNvSpPr/>
          <p:nvPr/>
        </p:nvSpPr>
        <p:spPr>
          <a:xfrm>
            <a:off x="267956" y="5329778"/>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möchte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kein</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Fahrrad</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bekommen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CustomShape 5">
            <a:extLst>
              <a:ext uri="{FF2B5EF4-FFF2-40B4-BE49-F238E27FC236}">
                <a16:creationId xmlns:a16="http://schemas.microsoft.com/office/drawing/2014/main" id="{D667F006-E1A4-9B8B-FBEE-A52C2FB52544}"/>
              </a:ext>
            </a:extLst>
          </p:cNvPr>
          <p:cNvSpPr/>
          <p:nvPr/>
        </p:nvSpPr>
        <p:spPr>
          <a:xfrm>
            <a:off x="6794429" y="5340119"/>
            <a:ext cx="564936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wouldn’t like to</a:t>
            </a:r>
            <a:r>
              <a:rPr kumimoji="0" lang="en-GB" sz="2400" b="1"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receive a bicycle.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5" name="Google Shape;183;p8">
            <a:extLst>
              <a:ext uri="{FF2B5EF4-FFF2-40B4-BE49-F238E27FC236}">
                <a16:creationId xmlns:a16="http://schemas.microsoft.com/office/drawing/2014/main" id="{D7B1DDF1-0394-8A06-EBE8-C61CAFE643F6}"/>
              </a:ext>
            </a:extLst>
          </p:cNvPr>
          <p:cNvPicPr/>
          <p:nvPr/>
        </p:nvPicPr>
        <p:blipFill>
          <a:blip r:embed="rId7"/>
          <a:stretch/>
        </p:blipFill>
        <p:spPr>
          <a:xfrm>
            <a:off x="5894363" y="5343319"/>
            <a:ext cx="633960" cy="671040"/>
          </a:xfrm>
          <a:prstGeom prst="rect">
            <a:avLst/>
          </a:prstGeom>
          <a:ln>
            <a:noFill/>
          </a:ln>
        </p:spPr>
      </p:pic>
      <p:sp>
        <p:nvSpPr>
          <p:cNvPr id="16" name="Speech Bubble: Rectangle with Corners Rounded 2">
            <a:extLst>
              <a:ext uri="{FF2B5EF4-FFF2-40B4-BE49-F238E27FC236}">
                <a16:creationId xmlns:a16="http://schemas.microsoft.com/office/drawing/2014/main" id="{010ADF40-93CB-6B27-45AC-87626D09C7FF}"/>
              </a:ext>
            </a:extLst>
          </p:cNvPr>
          <p:cNvSpPr/>
          <p:nvPr/>
        </p:nvSpPr>
        <p:spPr>
          <a:xfrm>
            <a:off x="7444509" y="757383"/>
            <a:ext cx="2721369" cy="1564538"/>
          </a:xfrm>
          <a:prstGeom prst="wedgeRoundRectCallou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How is the word order different from English?</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9" name="Google Shape;181;p8">
            <a:extLst>
              <a:ext uri="{FF2B5EF4-FFF2-40B4-BE49-F238E27FC236}">
                <a16:creationId xmlns:a16="http://schemas.microsoft.com/office/drawing/2014/main" id="{D60DEB1A-EDEF-508B-41CB-12520D020558}"/>
              </a:ext>
            </a:extLst>
          </p:cNvPr>
          <p:cNvPicPr/>
          <p:nvPr/>
        </p:nvPicPr>
        <p:blipFill>
          <a:blip r:embed="rId9"/>
          <a:stretch/>
        </p:blipFill>
        <p:spPr>
          <a:xfrm>
            <a:off x="6884141" y="3202252"/>
            <a:ext cx="952285" cy="671040"/>
          </a:xfrm>
          <a:prstGeom prst="rect">
            <a:avLst/>
          </a:prstGeom>
          <a:ln>
            <a:noFill/>
          </a:ln>
        </p:spPr>
      </p:pic>
      <p:pic>
        <p:nvPicPr>
          <p:cNvPr id="20" name="Picture 19" descr="A picture containing light&#10;&#10;Description automatically generated">
            <a:extLst>
              <a:ext uri="{FF2B5EF4-FFF2-40B4-BE49-F238E27FC236}">
                <a16:creationId xmlns:a16="http://schemas.microsoft.com/office/drawing/2014/main" id="{77B35AD1-F241-372F-1B5E-0D35D52F4F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821" y="4537266"/>
            <a:ext cx="750258" cy="855630"/>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75347020-C9BF-F27B-0908-2020830E2B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179" y="5827124"/>
            <a:ext cx="750258" cy="855630"/>
          </a:xfrm>
          <a:prstGeom prst="rect">
            <a:avLst/>
          </a:prstGeom>
        </p:spPr>
      </p:pic>
      <p:grpSp>
        <p:nvGrpSpPr>
          <p:cNvPr id="4" name="Group 3">
            <a:extLst>
              <a:ext uri="{FF2B5EF4-FFF2-40B4-BE49-F238E27FC236}">
                <a16:creationId xmlns:a16="http://schemas.microsoft.com/office/drawing/2014/main" id="{2DE1C2EA-3748-C013-D254-C459A9B2FA27}"/>
              </a:ext>
            </a:extLst>
          </p:cNvPr>
          <p:cNvGrpSpPr/>
          <p:nvPr/>
        </p:nvGrpSpPr>
        <p:grpSpPr>
          <a:xfrm>
            <a:off x="9895669" y="3150672"/>
            <a:ext cx="750258" cy="855630"/>
            <a:chOff x="8263230" y="4242978"/>
            <a:chExt cx="1804528" cy="1991909"/>
          </a:xfrm>
        </p:grpSpPr>
        <p:pic>
          <p:nvPicPr>
            <p:cNvPr id="5" name="Picture 10" descr="Free interview conversation talking illustration">
              <a:extLst>
                <a:ext uri="{FF2B5EF4-FFF2-40B4-BE49-F238E27FC236}">
                  <a16:creationId xmlns:a16="http://schemas.microsoft.com/office/drawing/2014/main" id="{20638DC9-89A5-E39D-EF62-61DDC639F1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cartoon icon light bulb vector">
              <a:extLst>
                <a:ext uri="{FF2B5EF4-FFF2-40B4-BE49-F238E27FC236}">
                  <a16:creationId xmlns:a16="http://schemas.microsoft.com/office/drawing/2014/main" id="{CC734A12-10FE-7EE4-6D80-F2402A79FB2B}"/>
                </a:ext>
              </a:extLst>
            </p:cNvPr>
            <p:cNvPicPr>
              <a:picLocks noChangeAspect="1" noChangeArrowheads="1"/>
            </p:cNvPicPr>
            <p:nvPr/>
          </p:nvPicPr>
          <p:blipFill>
            <a:blip r:embed="rId11">
              <a:duotone>
                <a:srgbClr val="F19D1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Free question question mark symbol vector">
              <a:extLst>
                <a:ext uri="{FF2B5EF4-FFF2-40B4-BE49-F238E27FC236}">
                  <a16:creationId xmlns:a16="http://schemas.microsoft.com/office/drawing/2014/main" id="{043729C6-964B-DDB5-7FB1-597A2BAADB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Free guitar music musical instrument vector">
            <a:extLst>
              <a:ext uri="{FF2B5EF4-FFF2-40B4-BE49-F238E27FC236}">
                <a16:creationId xmlns:a16="http://schemas.microsoft.com/office/drawing/2014/main" id="{7C775411-FC66-85DC-2CA9-249A6913494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72208" y="4537266"/>
            <a:ext cx="750258" cy="8336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ree bicycle bike ride vector">
            <a:extLst>
              <a:ext uri="{FF2B5EF4-FFF2-40B4-BE49-F238E27FC236}">
                <a16:creationId xmlns:a16="http://schemas.microsoft.com/office/drawing/2014/main" id="{92DAA659-B6FA-B510-E040-FD37231772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62492" y="5889388"/>
            <a:ext cx="952285" cy="6130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con&#10;&#10;Description automatically generated">
            <a:extLst>
              <a:ext uri="{FF2B5EF4-FFF2-40B4-BE49-F238E27FC236}">
                <a16:creationId xmlns:a16="http://schemas.microsoft.com/office/drawing/2014/main" id="{9CA8ABA6-A6D4-B02E-D046-7823673F74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39233" y="4468313"/>
            <a:ext cx="952286" cy="924583"/>
          </a:xfrm>
          <a:prstGeom prst="rect">
            <a:avLst/>
          </a:prstGeom>
        </p:spPr>
      </p:pic>
      <p:pic>
        <p:nvPicPr>
          <p:cNvPr id="30" name="Picture 6" descr="A red and white circle with blue text&#10;&#10;Description automatically generated">
            <a:extLst>
              <a:ext uri="{FF2B5EF4-FFF2-40B4-BE49-F238E27FC236}">
                <a16:creationId xmlns:a16="http://schemas.microsoft.com/office/drawing/2014/main" id="{F6A1316A-B60C-2A1F-CBBB-FFA697D9FF7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9467"/>
          <a:stretch/>
        </p:blipFill>
        <p:spPr bwMode="auto">
          <a:xfrm>
            <a:off x="10731171" y="3125189"/>
            <a:ext cx="1244904" cy="93626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EBB7E87-A085-C90A-CF38-29F8B10A90C2}"/>
              </a:ext>
            </a:extLst>
          </p:cNvPr>
          <p:cNvPicPr>
            <a:picLocks noChangeAspect="1"/>
          </p:cNvPicPr>
          <p:nvPr/>
        </p:nvPicPr>
        <p:blipFill>
          <a:blip r:embed="rId17"/>
          <a:stretch>
            <a:fillRect/>
          </a:stretch>
        </p:blipFill>
        <p:spPr>
          <a:xfrm>
            <a:off x="11100400" y="5774205"/>
            <a:ext cx="947485" cy="909586"/>
          </a:xfrm>
          <a:prstGeom prst="rect">
            <a:avLst/>
          </a:prstGeom>
        </p:spPr>
      </p:pic>
      <p:pic>
        <p:nvPicPr>
          <p:cNvPr id="32" name="Picture 31">
            <a:extLst>
              <a:ext uri="{FF2B5EF4-FFF2-40B4-BE49-F238E27FC236}">
                <a16:creationId xmlns:a16="http://schemas.microsoft.com/office/drawing/2014/main" id="{E6636133-6FCE-2988-6114-8B465CB4C4C0}"/>
              </a:ext>
            </a:extLst>
          </p:cNvPr>
          <p:cNvPicPr>
            <a:picLocks noChangeAspect="1"/>
          </p:cNvPicPr>
          <p:nvPr/>
        </p:nvPicPr>
        <p:blipFill rotWithShape="1">
          <a:blip r:embed="rId18"/>
          <a:srcRect r="4602" b="2431"/>
          <a:stretch/>
        </p:blipFill>
        <p:spPr>
          <a:xfrm>
            <a:off x="7936008" y="3171198"/>
            <a:ext cx="892835" cy="828168"/>
          </a:xfrm>
          <a:prstGeom prst="rect">
            <a:avLst/>
          </a:prstGeom>
        </p:spPr>
      </p:pic>
      <p:pic>
        <p:nvPicPr>
          <p:cNvPr id="33" name="Picture 32">
            <a:extLst>
              <a:ext uri="{FF2B5EF4-FFF2-40B4-BE49-F238E27FC236}">
                <a16:creationId xmlns:a16="http://schemas.microsoft.com/office/drawing/2014/main" id="{77847DCD-A42A-28F7-AFBE-1EDC25FC0A13}"/>
              </a:ext>
            </a:extLst>
          </p:cNvPr>
          <p:cNvPicPr>
            <a:picLocks noChangeAspect="1"/>
          </p:cNvPicPr>
          <p:nvPr/>
        </p:nvPicPr>
        <p:blipFill rotWithShape="1">
          <a:blip r:embed="rId18"/>
          <a:srcRect r="4602" b="2431"/>
          <a:stretch/>
        </p:blipFill>
        <p:spPr>
          <a:xfrm>
            <a:off x="7936008" y="4583380"/>
            <a:ext cx="892835" cy="828168"/>
          </a:xfrm>
          <a:prstGeom prst="rect">
            <a:avLst/>
          </a:prstGeom>
        </p:spPr>
      </p:pic>
      <p:pic>
        <p:nvPicPr>
          <p:cNvPr id="34" name="Picture 33">
            <a:extLst>
              <a:ext uri="{FF2B5EF4-FFF2-40B4-BE49-F238E27FC236}">
                <a16:creationId xmlns:a16="http://schemas.microsoft.com/office/drawing/2014/main" id="{6DD5EA82-6D0B-7D6E-C45D-0128DD2E230E}"/>
              </a:ext>
            </a:extLst>
          </p:cNvPr>
          <p:cNvPicPr>
            <a:picLocks noChangeAspect="1"/>
          </p:cNvPicPr>
          <p:nvPr/>
        </p:nvPicPr>
        <p:blipFill rotWithShape="1">
          <a:blip r:embed="rId18"/>
          <a:srcRect r="4602" b="2431"/>
          <a:stretch/>
        </p:blipFill>
        <p:spPr>
          <a:xfrm>
            <a:off x="7989247" y="5856373"/>
            <a:ext cx="892835" cy="828168"/>
          </a:xfrm>
          <a:prstGeom prst="rect">
            <a:avLst/>
          </a:prstGeom>
        </p:spPr>
      </p:pic>
      <p:pic>
        <p:nvPicPr>
          <p:cNvPr id="35" name="Google Shape;180;p8">
            <a:extLst>
              <a:ext uri="{FF2B5EF4-FFF2-40B4-BE49-F238E27FC236}">
                <a16:creationId xmlns:a16="http://schemas.microsoft.com/office/drawing/2014/main" id="{171ACE7E-D6BD-2474-E55A-19343EE16078}"/>
              </a:ext>
            </a:extLst>
          </p:cNvPr>
          <p:cNvPicPr/>
          <p:nvPr/>
        </p:nvPicPr>
        <p:blipFill>
          <a:blip r:embed="rId19"/>
          <a:stretch/>
        </p:blipFill>
        <p:spPr>
          <a:xfrm>
            <a:off x="7045108" y="5810064"/>
            <a:ext cx="357819" cy="837868"/>
          </a:xfrm>
          <a:prstGeom prst="rect">
            <a:avLst/>
          </a:prstGeom>
          <a:ln>
            <a:noFill/>
          </a:ln>
        </p:spPr>
      </p:pic>
      <p:pic>
        <p:nvPicPr>
          <p:cNvPr id="36" name="Picture 35" descr="A picture containing clipart&#10;&#10;Description automatically generated">
            <a:extLst>
              <a:ext uri="{FF2B5EF4-FFF2-40B4-BE49-F238E27FC236}">
                <a16:creationId xmlns:a16="http://schemas.microsoft.com/office/drawing/2014/main" id="{8664A9AC-C159-CADC-DD88-8BD778C405DD}"/>
              </a:ext>
            </a:extLst>
          </p:cNvPr>
          <p:cNvPicPr>
            <a:picLocks noChangeAspect="1"/>
          </p:cNvPicPr>
          <p:nvPr/>
        </p:nvPicPr>
        <p:blipFill>
          <a:blip r:embed="rId2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670693" y="4460810"/>
            <a:ext cx="1192769" cy="838346"/>
          </a:xfrm>
          <a:prstGeom prst="rect">
            <a:avLst/>
          </a:prstGeom>
        </p:spPr>
      </p:pic>
      <p:sp>
        <p:nvSpPr>
          <p:cNvPr id="17" name="CasellaDiTesto 16">
            <a:hlinkClick r:id="" action="ppaction://noaction">
              <a:snd r:embed="rId21" name="T3_W12F_8.1.wav"/>
            </a:hlinkClick>
            <a:extLst>
              <a:ext uri="{FF2B5EF4-FFF2-40B4-BE49-F238E27FC236}">
                <a16:creationId xmlns:a16="http://schemas.microsoft.com/office/drawing/2014/main" id="{E24EECF6-2F2C-496D-D248-506A70138B7A}"/>
              </a:ext>
            </a:extLst>
          </p:cNvPr>
          <p:cNvSpPr txBox="1"/>
          <p:nvPr/>
        </p:nvSpPr>
        <p:spPr>
          <a:xfrm>
            <a:off x="143900" y="305358"/>
            <a:ext cx="6270170"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Möcht</a:t>
            </a:r>
            <a:r>
              <a:rPr lang="en-GB" sz="3600" b="1" spc="-1" dirty="0">
                <a:solidFill>
                  <a:srgbClr val="002060"/>
                </a:solidFill>
                <a:latin typeface="Century Gothic" panose="020B0502020202020204" pitchFamily="34" charset="0"/>
                <a:ea typeface="Century Gothic"/>
              </a:rPr>
              <a:t>-</a:t>
            </a:r>
            <a:endParaRPr lang="en-GB" sz="3600" dirty="0">
              <a:solidFill>
                <a:srgbClr val="002060"/>
              </a:solidFill>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2F_8.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1">
                                            <p:txEl>
                                              <p:pRg st="0" end="0"/>
                                            </p:txEl>
                                          </p:spTgt>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3_W12F_8.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T3_W12F_8.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3" grpId="0"/>
      <p:bldP spid="11" grpId="0"/>
      <p:bldP spid="13" grpId="0"/>
      <p:bldP spid="14"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27A5B62-A3CA-EEAD-4751-E233EED8458C}"/>
              </a:ext>
            </a:extLst>
          </p:cNvPr>
          <p:cNvGraphicFramePr/>
          <p:nvPr>
            <p:extLst>
              <p:ext uri="{D42A27DB-BD31-4B8C-83A1-F6EECF244321}">
                <p14:modId xmlns:p14="http://schemas.microsoft.com/office/powerpoint/2010/main" val="2608009444"/>
              </p:ext>
            </p:extLst>
          </p:nvPr>
        </p:nvGraphicFramePr>
        <p:xfrm>
          <a:off x="208721" y="1777118"/>
          <a:ext cx="9939132" cy="4937760"/>
        </p:xfrm>
        <a:graphic>
          <a:graphicData uri="http://schemas.openxmlformats.org/drawingml/2006/table">
            <a:tbl>
              <a:tblPr/>
              <a:tblGrid>
                <a:gridCol w="626166">
                  <a:extLst>
                    <a:ext uri="{9D8B030D-6E8A-4147-A177-3AD203B41FA5}">
                      <a16:colId xmlns:a16="http://schemas.microsoft.com/office/drawing/2014/main" val="20000"/>
                    </a:ext>
                  </a:extLst>
                </a:gridCol>
                <a:gridCol w="4678009">
                  <a:extLst>
                    <a:ext uri="{9D8B030D-6E8A-4147-A177-3AD203B41FA5}">
                      <a16:colId xmlns:a16="http://schemas.microsoft.com/office/drawing/2014/main" val="20001"/>
                    </a:ext>
                  </a:extLst>
                </a:gridCol>
                <a:gridCol w="4634957">
                  <a:extLst>
                    <a:ext uri="{9D8B030D-6E8A-4147-A177-3AD203B41FA5}">
                      <a16:colId xmlns:a16="http://schemas.microsoft.com/office/drawing/2014/main" val="20002"/>
                    </a:ext>
                  </a:extLst>
                </a:gridCol>
              </a:tblGrid>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keine</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Geschichte</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schreiben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write a story.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a:t>
                      </a:r>
                      <a:r>
                        <a:rPr lang="en-GB" sz="2400" strike="noStrike" dirty="0">
                          <a:solidFill>
                            <a:srgbClr val="002060"/>
                          </a:solidFill>
                          <a:latin typeface="Century Gothic" panose="020B0502020202020204" pitchFamily="34" charset="0"/>
                        </a:rPr>
                        <a:t> Spiel </a:t>
                      </a:r>
                      <a:r>
                        <a:rPr lang="en-GB" sz="2400" strike="noStrike" dirty="0" err="1">
                          <a:solidFill>
                            <a:srgbClr val="002060"/>
                          </a:solidFill>
                          <a:latin typeface="Century Gothic" panose="020B0502020202020204" pitchFamily="34" charset="0"/>
                        </a:rPr>
                        <a:t>spielen</a:t>
                      </a:r>
                      <a:r>
                        <a:rPr lang="en-GB" sz="2400" strike="noStrike" dirty="0">
                          <a:solidFill>
                            <a:srgbClr val="002060"/>
                          </a:solidFill>
                          <a:latin typeface="Century Gothic" panose="020B0502020202020204" pitchFamily="34" charset="0"/>
                        </a:rPr>
                        <a:t>.</a:t>
                      </a:r>
                      <a:endParaRPr lang="en-GB" sz="2400" b="0" strike="noStrike" spc="-1"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play a game.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keine</a:t>
                      </a:r>
                      <a:r>
                        <a:rPr lang="en-GB" sz="2400" strike="noStrike" dirty="0">
                          <a:solidFill>
                            <a:srgbClr val="002060"/>
                          </a:solidFill>
                          <a:latin typeface="Century Gothic" panose="020B0502020202020204" pitchFamily="34" charset="0"/>
                        </a:rPr>
                        <a:t> Schule </a:t>
                      </a:r>
                      <a:r>
                        <a:rPr lang="en-GB" sz="2400" strike="noStrike" dirty="0" err="1">
                          <a:solidFill>
                            <a:srgbClr val="002060"/>
                          </a:solidFill>
                          <a:latin typeface="Century Gothic" panose="020B0502020202020204" pitchFamily="34" charset="0"/>
                        </a:rPr>
                        <a:t>besuchen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attend school.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a:t>
                      </a:r>
                      <a:r>
                        <a:rPr lang="en-GB" sz="2400" strike="noStrike" dirty="0">
                          <a:solidFill>
                            <a:srgbClr val="002060"/>
                          </a:solidFill>
                          <a:latin typeface="Century Gothic" panose="020B0502020202020204" pitchFamily="34" charset="0"/>
                        </a:rPr>
                        <a:t> Papier </a:t>
                      </a:r>
                      <a:r>
                        <a:rPr lang="en-GB" sz="2400" strike="noStrike" dirty="0" err="1">
                          <a:solidFill>
                            <a:srgbClr val="002060"/>
                          </a:solidFill>
                          <a:latin typeface="Century Gothic" panose="020B0502020202020204" pitchFamily="34" charset="0"/>
                        </a:rPr>
                        <a:t>benutzen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use paper.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407903693"/>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einen</a:t>
                      </a:r>
                      <a:r>
                        <a:rPr lang="en-GB" sz="2400" strike="noStrike" dirty="0">
                          <a:solidFill>
                            <a:srgbClr val="002060"/>
                          </a:solidFill>
                          <a:latin typeface="Century Gothic" panose="020B0502020202020204" pitchFamily="34" charset="0"/>
                        </a:rPr>
                        <a:t> Freund* </a:t>
                      </a:r>
                      <a:r>
                        <a:rPr lang="en-GB" sz="2400" strike="noStrike" dirty="0" err="1">
                          <a:solidFill>
                            <a:srgbClr val="002060"/>
                          </a:solidFill>
                          <a:latin typeface="Century Gothic" panose="020B0502020202020204" pitchFamily="34" charset="0"/>
                        </a:rPr>
                        <a:t>haben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have a friend.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4538989"/>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einen</a:t>
                      </a:r>
                      <a:r>
                        <a:rPr lang="en-GB" sz="2400" strike="noStrike" dirty="0">
                          <a:solidFill>
                            <a:srgbClr val="002060"/>
                          </a:solidFill>
                          <a:latin typeface="Century Gothic" panose="020B0502020202020204" pitchFamily="34" charset="0"/>
                        </a:rPr>
                        <a:t> Baum </a:t>
                      </a:r>
                      <a:r>
                        <a:rPr lang="en-GB" sz="2400" strike="noStrike" dirty="0" err="1">
                          <a:solidFill>
                            <a:srgbClr val="002060"/>
                          </a:solidFill>
                          <a:latin typeface="Century Gothic" panose="020B0502020202020204" pitchFamily="34" charset="0"/>
                        </a:rPr>
                        <a:t>sehen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see a tree.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30350002"/>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3_W12F_9.1.wav"/>
            </a:hlinkClick>
            <a:extLst>
              <a:ext uri="{FF2B5EF4-FFF2-40B4-BE49-F238E27FC236}">
                <a16:creationId xmlns:a16="http://schemas.microsoft.com/office/drawing/2014/main" id="{94B4CB56-EF9F-4AEF-B7BF-2923058BCD20}"/>
              </a:ext>
            </a:extLst>
          </p:cNvPr>
          <p:cNvSpPr/>
          <p:nvPr/>
        </p:nvSpPr>
        <p:spPr>
          <a:xfrm>
            <a:off x="3991854" y="134584"/>
            <a:ext cx="3558664" cy="518040"/>
          </a:xfrm>
          <a:prstGeom prst="wedgeRoundRectCallout">
            <a:avLst>
              <a:gd name="adj1" fmla="val -58766"/>
              <a:gd name="adj2" fmla="val -1078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Would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oder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wouldn’t?</a:t>
            </a: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77786" y="-80110"/>
            <a:ext cx="914400" cy="914400"/>
          </a:xfrm>
          <a:prstGeom prst="rect">
            <a:avLst/>
          </a:prstGeom>
        </p:spPr>
      </p:pic>
      <p:sp>
        <p:nvSpPr>
          <p:cNvPr id="2" name="Rectangle 1">
            <a:hlinkClick r:id="" action="ppaction://noaction">
              <a:snd r:embed="rId7" name="T3_W12F_9.2.wav"/>
            </a:hlinkClick>
            <a:extLst>
              <a:ext uri="{FF2B5EF4-FFF2-40B4-BE49-F238E27FC236}">
                <a16:creationId xmlns:a16="http://schemas.microsoft.com/office/drawing/2014/main" id="{9BF9E977-4415-8EB8-0838-B277CEBA0957}"/>
              </a:ext>
            </a:extLst>
          </p:cNvPr>
          <p:cNvSpPr/>
          <p:nvPr/>
        </p:nvSpPr>
        <p:spPr>
          <a:xfrm>
            <a:off x="252930" y="191976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4" name="Rectangle 3">
            <a:hlinkClick r:id="" action="ppaction://noaction">
              <a:snd r:embed="rId8" name="T3_W12F_9.3.wav"/>
            </a:hlinkClick>
            <a:extLst>
              <a:ext uri="{FF2B5EF4-FFF2-40B4-BE49-F238E27FC236}">
                <a16:creationId xmlns:a16="http://schemas.microsoft.com/office/drawing/2014/main" id="{89AC8606-E549-E890-8533-96E87DBF7929}"/>
              </a:ext>
            </a:extLst>
          </p:cNvPr>
          <p:cNvSpPr/>
          <p:nvPr/>
        </p:nvSpPr>
        <p:spPr>
          <a:xfrm>
            <a:off x="252930" y="273942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6" name="Rectangle 5">
            <a:hlinkClick r:id="" action="ppaction://noaction">
              <a:snd r:embed="rId9" name="T3_W12F_9.4.wav"/>
            </a:hlinkClick>
            <a:extLst>
              <a:ext uri="{FF2B5EF4-FFF2-40B4-BE49-F238E27FC236}">
                <a16:creationId xmlns:a16="http://schemas.microsoft.com/office/drawing/2014/main" id="{8F64E69D-9B31-C925-A81D-EC957F3D8C46}"/>
              </a:ext>
            </a:extLst>
          </p:cNvPr>
          <p:cNvSpPr/>
          <p:nvPr/>
        </p:nvSpPr>
        <p:spPr>
          <a:xfrm>
            <a:off x="252930" y="355907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9" name="Rectangle 18">
            <a:hlinkClick r:id="" action="ppaction://noaction">
              <a:snd r:embed="rId10" name="T3_W12F_9.5.wav"/>
            </a:hlinkClick>
            <a:extLst>
              <a:ext uri="{FF2B5EF4-FFF2-40B4-BE49-F238E27FC236}">
                <a16:creationId xmlns:a16="http://schemas.microsoft.com/office/drawing/2014/main" id="{BF185432-2821-1F4D-FF7D-842ACB9D7CC4}"/>
              </a:ext>
            </a:extLst>
          </p:cNvPr>
          <p:cNvSpPr/>
          <p:nvPr/>
        </p:nvSpPr>
        <p:spPr>
          <a:xfrm>
            <a:off x="252930" y="437873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20" name="Rectangle 19">
            <a:hlinkClick r:id="" action="ppaction://noaction">
              <a:snd r:embed="rId11" name="T3_W12F_9.6.wav"/>
            </a:hlinkClick>
            <a:extLst>
              <a:ext uri="{FF2B5EF4-FFF2-40B4-BE49-F238E27FC236}">
                <a16:creationId xmlns:a16="http://schemas.microsoft.com/office/drawing/2014/main" id="{3157940B-41F8-F1DE-A82A-03D581DE1BE3}"/>
              </a:ext>
            </a:extLst>
          </p:cNvPr>
          <p:cNvSpPr/>
          <p:nvPr/>
        </p:nvSpPr>
        <p:spPr>
          <a:xfrm>
            <a:off x="252930" y="519839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1" name="Rectangle 20">
            <a:hlinkClick r:id="" action="ppaction://noaction">
              <a:snd r:embed="rId12" name="T3_W12F_9.7.wav"/>
            </a:hlinkClick>
            <a:extLst>
              <a:ext uri="{FF2B5EF4-FFF2-40B4-BE49-F238E27FC236}">
                <a16:creationId xmlns:a16="http://schemas.microsoft.com/office/drawing/2014/main" id="{2BD15596-93F4-C7A6-89FB-AC414B3A4313}"/>
              </a:ext>
            </a:extLst>
          </p:cNvPr>
          <p:cNvSpPr/>
          <p:nvPr/>
        </p:nvSpPr>
        <p:spPr>
          <a:xfrm>
            <a:off x="252930" y="60180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25" name="Rectangle 24">
            <a:extLst>
              <a:ext uri="{FF2B5EF4-FFF2-40B4-BE49-F238E27FC236}">
                <a16:creationId xmlns:a16="http://schemas.microsoft.com/office/drawing/2014/main" id="{F674C9F2-4289-D31C-BB2F-98A915D684EA}"/>
              </a:ext>
            </a:extLst>
          </p:cNvPr>
          <p:cNvSpPr/>
          <p:nvPr/>
        </p:nvSpPr>
        <p:spPr>
          <a:xfrm>
            <a:off x="6226814" y="1808829"/>
            <a:ext cx="1048629"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92D273C-33DF-32A5-8AC3-A99FACB4DB9E}"/>
              </a:ext>
            </a:extLst>
          </p:cNvPr>
          <p:cNvSpPr/>
          <p:nvPr/>
        </p:nvSpPr>
        <p:spPr>
          <a:xfrm>
            <a:off x="7187990" y="2693790"/>
            <a:ext cx="1439175" cy="30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8C3D3F1C-EFAC-B9B9-3D9E-123BCD6961F0}"/>
              </a:ext>
            </a:extLst>
          </p:cNvPr>
          <p:cNvSpPr txBox="1"/>
          <p:nvPr/>
        </p:nvSpPr>
        <p:spPr>
          <a:xfrm>
            <a:off x="123171" y="779953"/>
            <a:ext cx="102045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Opa</a:t>
            </a:r>
            <a:r>
              <a:rPr lang="en-GB" sz="2400" dirty="0">
                <a:solidFill>
                  <a:srgbClr val="002060"/>
                </a:solidFill>
                <a:latin typeface="Century Gothic" panose="020B0502020202020204" pitchFamily="34" charset="0"/>
              </a:rPr>
              <a:t> is saying what he thinks Heidi would and wouldn’t like to do.</a:t>
            </a:r>
          </a:p>
        </p:txBody>
      </p:sp>
      <p:sp>
        <p:nvSpPr>
          <p:cNvPr id="14" name="Rectangle 13">
            <a:extLst>
              <a:ext uri="{FF2B5EF4-FFF2-40B4-BE49-F238E27FC236}">
                <a16:creationId xmlns:a16="http://schemas.microsoft.com/office/drawing/2014/main" id="{2ADC0320-100A-6100-23F2-60B03048C38C}"/>
              </a:ext>
            </a:extLst>
          </p:cNvPr>
          <p:cNvSpPr/>
          <p:nvPr/>
        </p:nvSpPr>
        <p:spPr>
          <a:xfrm>
            <a:off x="6226814" y="3436433"/>
            <a:ext cx="1048629"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3D350891-5E7A-CA3E-538D-496DC1CA35BA}"/>
              </a:ext>
            </a:extLst>
          </p:cNvPr>
          <p:cNvSpPr/>
          <p:nvPr/>
        </p:nvSpPr>
        <p:spPr>
          <a:xfrm>
            <a:off x="6226813" y="4266200"/>
            <a:ext cx="1048629"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D89784A-6065-E86C-A48A-035BC0D1E51F}"/>
              </a:ext>
            </a:extLst>
          </p:cNvPr>
          <p:cNvSpPr/>
          <p:nvPr/>
        </p:nvSpPr>
        <p:spPr>
          <a:xfrm>
            <a:off x="7187990" y="5152423"/>
            <a:ext cx="1439175" cy="30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3E488625-74C2-7704-31D1-65D98FF959A3}"/>
              </a:ext>
            </a:extLst>
          </p:cNvPr>
          <p:cNvSpPr/>
          <p:nvPr/>
        </p:nvSpPr>
        <p:spPr>
          <a:xfrm>
            <a:off x="7187990" y="5995161"/>
            <a:ext cx="1439175" cy="30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9FFEFD55-8246-808F-3BF8-AD8830342A49}"/>
              </a:ext>
            </a:extLst>
          </p:cNvPr>
          <p:cNvSpPr/>
          <p:nvPr/>
        </p:nvSpPr>
        <p:spPr>
          <a:xfrm>
            <a:off x="7961244" y="74275"/>
            <a:ext cx="2842549" cy="667370"/>
          </a:xfrm>
          <a:prstGeom prst="round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der Freund – friend</a:t>
            </a:r>
          </a:p>
          <a:p>
            <a:pPr algn="ctr"/>
            <a:r>
              <a:rPr lang="en-GB" sz="2200" dirty="0" err="1">
                <a:solidFill>
                  <a:srgbClr val="002060"/>
                </a:solidFill>
                <a:latin typeface="Century Gothic" panose="020B0502020202020204" pitchFamily="34" charset="0"/>
              </a:rPr>
              <a:t>sehen</a:t>
            </a:r>
            <a:r>
              <a:rPr lang="en-GB" sz="2200" dirty="0">
                <a:solidFill>
                  <a:srgbClr val="002060"/>
                </a:solidFill>
                <a:latin typeface="Century Gothic" panose="020B0502020202020204" pitchFamily="34" charset="0"/>
              </a:rPr>
              <a:t> – to see</a:t>
            </a:r>
          </a:p>
        </p:txBody>
      </p:sp>
      <p:grpSp>
        <p:nvGrpSpPr>
          <p:cNvPr id="22" name="Group 21">
            <a:extLst>
              <a:ext uri="{FF2B5EF4-FFF2-40B4-BE49-F238E27FC236}">
                <a16:creationId xmlns:a16="http://schemas.microsoft.com/office/drawing/2014/main" id="{FD8C75E9-EA73-F986-EF32-4A0B47DA8A59}"/>
              </a:ext>
            </a:extLst>
          </p:cNvPr>
          <p:cNvGrpSpPr/>
          <p:nvPr/>
        </p:nvGrpSpPr>
        <p:grpSpPr>
          <a:xfrm>
            <a:off x="10327704" y="2384895"/>
            <a:ext cx="1736897" cy="3353142"/>
            <a:chOff x="-2387757" y="2594553"/>
            <a:chExt cx="2259301" cy="4263447"/>
          </a:xfrm>
        </p:grpSpPr>
        <p:pic>
          <p:nvPicPr>
            <p:cNvPr id="23" name="Picture 10" descr="Free boy cartoon comic characters vector">
              <a:extLst>
                <a:ext uri="{FF2B5EF4-FFF2-40B4-BE49-F238E27FC236}">
                  <a16:creationId xmlns:a16="http://schemas.microsoft.com/office/drawing/2014/main" id="{DE2AE7AF-32E4-08AE-3E1F-7FB8261941F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882" t="50157" r="-2260" b="1"/>
            <a:stretch/>
          </p:blipFill>
          <p:spPr bwMode="auto">
            <a:xfrm>
              <a:off x="-2387757" y="4209272"/>
              <a:ext cx="2259301" cy="26487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2" descr="Free boy happy smile illustration">
              <a:extLst>
                <a:ext uri="{FF2B5EF4-FFF2-40B4-BE49-F238E27FC236}">
                  <a16:creationId xmlns:a16="http://schemas.microsoft.com/office/drawing/2014/main" id="{1A4AD4E5-84DE-90C6-9935-82382162A43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816" b="97390" l="469" r="88125">
                          <a14:foregroundMark x1="4844" y1="51713" x2="4844" y2="51713"/>
                          <a14:foregroundMark x1="1875" y1="51223" x2="1875" y2="51223"/>
                          <a14:foregroundMark x1="15781" y1="26264" x2="15781" y2="26264"/>
                          <a14:foregroundMark x1="35781" y1="16803" x2="35781" y2="16803"/>
                          <a14:foregroundMark x1="21875" y1="21370" x2="50000" y2="23491"/>
                          <a14:foregroundMark x1="50000" y1="23491" x2="52969" y2="22838"/>
                          <a14:foregroundMark x1="77188" y1="30669" x2="49531" y2="11093"/>
                          <a14:foregroundMark x1="49531" y1="11093" x2="21875" y2="12561"/>
                          <a14:foregroundMark x1="21875" y1="12561" x2="20469" y2="27732"/>
                          <a14:foregroundMark x1="31406" y1="91517" x2="61563" y2="72757"/>
                          <a14:foregroundMark x1="61563" y1="72757" x2="22969" y2="77977"/>
                          <a14:foregroundMark x1="41563" y1="96411" x2="41563" y2="96411"/>
                          <a14:foregroundMark x1="21406" y1="66558" x2="51563" y2="89396"/>
                          <a14:foregroundMark x1="51563" y1="89396" x2="62969" y2="64600"/>
                          <a14:foregroundMark x1="10000" y1="58075" x2="2344" y2="55139"/>
                          <a14:foregroundMark x1="14844" y1="44698" x2="17969" y2="17781"/>
                          <a14:foregroundMark x1="17969" y1="17781" x2="46875" y2="4405"/>
                          <a14:foregroundMark x1="46875" y1="4405" x2="73438" y2="20228"/>
                          <a14:foregroundMark x1="73438" y1="20228" x2="85781" y2="48777"/>
                          <a14:foregroundMark x1="85781" y1="48777" x2="65000" y2="20555"/>
                          <a14:foregroundMark x1="65000" y1="20555" x2="27344" y2="27080"/>
                          <a14:foregroundMark x1="27344" y1="27080" x2="1406" y2="45677"/>
                          <a14:foregroundMark x1="67188" y1="89886" x2="43125" y2="99347"/>
                          <a14:foregroundMark x1="43125" y1="99347" x2="15625" y2="79772"/>
                          <a14:foregroundMark x1="15625" y1="79772" x2="2656" y2="55465"/>
                          <a14:foregroundMark x1="2656" y1="55465" x2="9844" y2="21533"/>
                          <a14:foregroundMark x1="9844" y1="21533" x2="44844" y2="2447"/>
                          <a14:foregroundMark x1="18125" y1="92007" x2="9375" y2="66721"/>
                          <a14:foregroundMark x1="9375" y1="66721" x2="10469" y2="30179"/>
                          <a14:foregroundMark x1="14844" y1="41272" x2="34375" y2="20555"/>
                          <a14:foregroundMark x1="34375" y1="20555" x2="56719" y2="20228"/>
                          <a14:foregroundMark x1="41563" y1="16803" x2="41563" y2="16803"/>
                          <a14:foregroundMark x1="43906" y1="16313" x2="43906" y2="16313"/>
                          <a14:foregroundMark x1="47188" y1="16803" x2="48594" y2="17292"/>
                          <a14:foregroundMark x1="26250" y1="24796" x2="26250" y2="24796"/>
                          <a14:foregroundMark x1="23438" y1="30669" x2="23438" y2="30669"/>
                          <a14:foregroundMark x1="22500" y1="30669" x2="22500" y2="30669"/>
                          <a14:foregroundMark x1="11406" y1="76998" x2="11406" y2="76998"/>
                          <a14:foregroundMark x1="23906" y1="94454" x2="1875" y2="45514"/>
                          <a14:foregroundMark x1="1875" y1="45514" x2="11406" y2="19739"/>
                          <a14:foregroundMark x1="11406" y1="19739" x2="32969" y2="2447"/>
                          <a14:foregroundMark x1="32969" y1="2447" x2="56250" y2="1468"/>
                          <a14:foregroundMark x1="84375" y1="63132" x2="86250" y2="46166"/>
                          <a14:foregroundMark x1="24375" y1="37194" x2="33906" y2="27243"/>
                          <a14:foregroundMark x1="32969" y1="31811" x2="32969" y2="31811"/>
                          <a14:foregroundMark x1="27656" y1="31811" x2="27656" y2="31811"/>
                          <a14:foregroundMark x1="26250" y1="32790" x2="26250" y2="32790"/>
                          <a14:foregroundMark x1="20938" y1="37194" x2="20938" y2="37194"/>
                          <a14:foregroundMark x1="20000" y1="42251" x2="20000" y2="42251"/>
                          <a14:foregroundMark x1="22500" y1="39152" x2="22500" y2="39152"/>
                          <a14:foregroundMark x1="22969" y1="36215" x2="22969" y2="36215"/>
                          <a14:foregroundMark x1="21875" y1="40131" x2="26250" y2="38173"/>
                          <a14:foregroundMark x1="34844" y1="28711" x2="34844" y2="28711"/>
                          <a14:foregroundMark x1="67656" y1="33768" x2="67656" y2="33768"/>
                          <a14:foregroundMark x1="68125" y1="33768" x2="68125" y2="33768"/>
                          <a14:foregroundMark x1="68125" y1="33768" x2="68125" y2="33768"/>
                          <a14:foregroundMark x1="69531" y1="33768" x2="72031" y2="40131"/>
                          <a14:foregroundMark x1="76719" y1="45677" x2="76719" y2="45677"/>
                          <a14:foregroundMark x1="76250" y1="45188" x2="80156" y2="45188"/>
                          <a14:foregroundMark x1="84375" y1="45188" x2="84375" y2="45188"/>
                          <a14:foregroundMark x1="84375" y1="45188" x2="88125" y2="56117"/>
                          <a14:foregroundMark x1="81563" y1="61664" x2="78594" y2="73083"/>
                          <a14:foregroundMark x1="66250" y1="91028" x2="79688" y2="71615"/>
                          <a14:foregroundMark x1="53906" y1="97390" x2="65313" y2="91028"/>
                          <a14:foregroundMark x1="11875" y1="72594" x2="10469" y2="73083"/>
                          <a14:foregroundMark x1="4844" y1="46166" x2="7187" y2="29690"/>
                          <a14:foregroundMark x1="4375" y1="38173" x2="4375" y2="38173"/>
                          <a14:foregroundMark x1="5313" y1="36215" x2="5313" y2="36215"/>
                          <a14:foregroundMark x1="3906" y1="36215" x2="2813" y2="40620"/>
                          <a14:foregroundMark x1="4844" y1="34258" x2="5313" y2="31811"/>
                          <a14:foregroundMark x1="6250" y1="29690" x2="8125" y2="26264"/>
                          <a14:foregroundMark x1="6719" y1="25285" x2="5313" y2="30669"/>
                          <a14:foregroundMark x1="13906" y1="17292" x2="24375" y2="8320"/>
                          <a14:foregroundMark x1="25781" y1="6362" x2="28125" y2="6852"/>
                          <a14:foregroundMark x1="44844" y1="1468" x2="44844" y2="1468"/>
                          <a14:foregroundMark x1="44844" y1="1468" x2="49531" y2="816"/>
                          <a14:foregroundMark x1="57188" y1="6362" x2="65781" y2="14356"/>
                          <a14:foregroundMark x1="81563" y1="39152" x2="69531" y2="15824"/>
                          <a14:foregroundMark x1="70156" y1="14356" x2="70156" y2="14356"/>
                          <a14:foregroundMark x1="72031" y1="15824" x2="75313" y2="18271"/>
                          <a14:foregroundMark x1="79063" y1="23817" x2="79063" y2="23817"/>
                          <a14:foregroundMark x1="78594" y1="24307" x2="80625" y2="26754"/>
                          <a14:foregroundMark x1="78594" y1="24307" x2="75313" y2="20228"/>
                          <a14:foregroundMark x1="81563" y1="33768" x2="82031" y2="29690"/>
                          <a14:foregroundMark x1="81094" y1="42251" x2="81094" y2="42251"/>
                          <a14:foregroundMark x1="81094" y1="38662" x2="82031" y2="32300"/>
                          <a14:foregroundMark x1="66719" y1="31811" x2="63906" y2="22838"/>
                          <a14:foregroundMark x1="67656" y1="20228" x2="72031" y2="20718"/>
                          <a14:foregroundMark x1="36250" y1="30669" x2="44844" y2="24796"/>
                          <a14:foregroundMark x1="22500" y1="26264" x2="26250" y2="26754"/>
                          <a14:foregroundMark x1="21406" y1="38662" x2="24375" y2="36215"/>
                          <a14:foregroundMark x1="469" y1="49103" x2="469" y2="54160"/>
                          <a14:foregroundMark x1="38594" y1="19739" x2="42031" y2="15334"/>
                          <a14:foregroundMark x1="62500" y1="10277" x2="57188" y2="4405"/>
                        </a14:backgroundRemoval>
                      </a14:imgEffect>
                    </a14:imgLayer>
                  </a14:imgProps>
                </a:ext>
                <a:ext uri="{28A0092B-C50C-407E-A947-70E740481C1C}">
                  <a14:useLocalDpi xmlns:a14="http://schemas.microsoft.com/office/drawing/2010/main" val="0"/>
                </a:ext>
              </a:extLst>
            </a:blip>
            <a:srcRect r="8520"/>
            <a:stretch/>
          </p:blipFill>
          <p:spPr bwMode="auto">
            <a:xfrm>
              <a:off x="-2153605" y="2594553"/>
              <a:ext cx="1755251" cy="18377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73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2347</Words>
  <Application>Microsoft Macintosh PowerPoint</Application>
  <PresentationFormat>Widescreen</PresentationFormat>
  <Paragraphs>404</Paragraphs>
  <Slides>16</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Century Gothic</vt:lpstr>
      <vt:lpstr>Modern Love</vt:lpstr>
      <vt:lpstr>Symbol</vt:lpstr>
      <vt:lpstr>Wingdings</vt:lpstr>
      <vt:lpstr>1_Office Theme</vt:lpstr>
      <vt:lpstr>2_Office Theme</vt:lpstr>
      <vt:lpstr>3_Office Theme</vt:lpstr>
      <vt:lpstr>Talking about activities and events</vt:lpstr>
      <vt:lpstr>aussprechen</vt:lpstr>
      <vt:lpstr>aussprechen</vt:lpstr>
      <vt:lpstr>Follow up 1</vt:lpstr>
      <vt:lpstr>Follow up 1</vt:lpstr>
      <vt:lpstr>Follow up 1</vt:lpstr>
      <vt:lpstr>Follow up 1</vt:lpstr>
      <vt:lpstr>PowerPoint Presentation</vt:lpstr>
      <vt:lpstr>Follow up 2</vt:lpstr>
      <vt:lpstr>Follow up 3 </vt:lpstr>
      <vt:lpstr>Follow up 4</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51</cp:revision>
  <dcterms:created xsi:type="dcterms:W3CDTF">2021-06-12T06:20:35Z</dcterms:created>
  <dcterms:modified xsi:type="dcterms:W3CDTF">2024-04-23T09:49:41Z</dcterms:modified>
</cp:coreProperties>
</file>