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3"/>
  </p:notesMasterIdLst>
  <p:sldIdLst>
    <p:sldId id="257" r:id="rId3"/>
    <p:sldId id="299" r:id="rId4"/>
    <p:sldId id="954" r:id="rId5"/>
    <p:sldId id="929" r:id="rId6"/>
    <p:sldId id="931" r:id="rId7"/>
    <p:sldId id="932" r:id="rId8"/>
    <p:sldId id="933" r:id="rId9"/>
    <p:sldId id="962" r:id="rId10"/>
    <p:sldId id="934" r:id="rId11"/>
    <p:sldId id="9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1B5782"/>
    <a:srgbClr val="5FADE4"/>
    <a:srgbClr val="3B3838"/>
    <a:srgbClr val="F9D8A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866E1-812F-42BA-909C-86F151B5C858}" v="669" dt="2024-01-29T17:19:43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3" autoAdjust="0"/>
    <p:restoredTop sz="77959" autoAdjust="0"/>
  </p:normalViewPr>
  <p:slideViewPr>
    <p:cSldViewPr snapToGrid="0">
      <p:cViewPr varScale="1">
        <p:scale>
          <a:sx n="49" d="100"/>
          <a:sy n="49" d="100"/>
        </p:scale>
        <p:origin x="6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[y]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[qu]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Revisit vocabulary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heißen [126] wohnen [560] Jahr [53] Minute [324] Stunde [276] jung [199]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besuchen [820] bleiben [113] Gitarre [n/a] Oma [2175]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2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qu</a:t>
            </a:r>
            <a:r>
              <a:rPr lang="en-GB" b="0" dirty="0"/>
              <a:t>] and [y] to unknown words. To provide inspiration for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sentences for </a:t>
            </a:r>
            <a:r>
              <a:rPr lang="en-GB" b="0" dirty="0"/>
              <a:t>stories.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Partner A reads the four sentences on this slide aloud to their partner. Partner B listens closely to Partner A pronounce the letters in bold ([</a:t>
            </a:r>
            <a:r>
              <a:rPr lang="en-GB" b="0" dirty="0" err="1"/>
              <a:t>qu</a:t>
            </a:r>
            <a:r>
              <a:rPr lang="en-GB" b="0" dirty="0"/>
              <a:t>] and [y]), and corrects if necessary. </a:t>
            </a:r>
            <a:r>
              <a:rPr lang="en-GB" b="1" dirty="0"/>
              <a:t>Note: </a:t>
            </a:r>
            <a:r>
              <a:rPr lang="en-GB" b="0" dirty="0"/>
              <a:t>some of the words containing these SSCs are cognates with English: pupils will need to be careful to pronounce the words the German 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following slide. Partners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Gymnasium [3081] Lyrik [&gt;5000]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Myrte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[&gt;5000] Mythos [4576]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Quaken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[&gt;5000]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Quarz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[&gt;5000]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Quelle [1108]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Quitte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88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[2/2]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10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8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628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audio" Target="../media/audio12.wav"/><Relationship Id="rId3" Type="http://schemas.openxmlformats.org/officeDocument/2006/relationships/image" Target="../media/image14.png"/><Relationship Id="rId7" Type="http://schemas.openxmlformats.org/officeDocument/2006/relationships/audio" Target="../media/audio10.wav"/><Relationship Id="rId12" Type="http://schemas.openxmlformats.org/officeDocument/2006/relationships/image" Target="../media/image21.png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audio" Target="../media/audio13.wav"/><Relationship Id="rId4" Type="http://schemas.openxmlformats.org/officeDocument/2006/relationships/audio" Target="../media/audio9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jpeg"/><Relationship Id="rId18" Type="http://schemas.openxmlformats.org/officeDocument/2006/relationships/audio" Target="../media/audio16.wav"/><Relationship Id="rId3" Type="http://schemas.openxmlformats.org/officeDocument/2006/relationships/image" Target="../media/image14.png"/><Relationship Id="rId7" Type="http://schemas.openxmlformats.org/officeDocument/2006/relationships/audio" Target="../media/audio14.wav"/><Relationship Id="rId12" Type="http://schemas.openxmlformats.org/officeDocument/2006/relationships/image" Target="../media/image29.png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19" Type="http://schemas.openxmlformats.org/officeDocument/2006/relationships/audio" Target="../media/audio17.wav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18" Type="http://schemas.openxmlformats.org/officeDocument/2006/relationships/audio" Target="../media/audio31.wav"/><Relationship Id="rId26" Type="http://schemas.openxmlformats.org/officeDocument/2006/relationships/audio" Target="../media/audio39.wav"/><Relationship Id="rId3" Type="http://schemas.openxmlformats.org/officeDocument/2006/relationships/audio" Target="../media/audio19.wav"/><Relationship Id="rId21" Type="http://schemas.openxmlformats.org/officeDocument/2006/relationships/audio" Target="../media/audio34.wav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17" Type="http://schemas.openxmlformats.org/officeDocument/2006/relationships/audio" Target="../media/audio30.wav"/><Relationship Id="rId25" Type="http://schemas.openxmlformats.org/officeDocument/2006/relationships/audio" Target="../media/audio38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9.wav"/><Relationship Id="rId20" Type="http://schemas.openxmlformats.org/officeDocument/2006/relationships/audio" Target="../media/audio3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audio" Target="../media/audio24.wav"/><Relationship Id="rId24" Type="http://schemas.openxmlformats.org/officeDocument/2006/relationships/audio" Target="../media/audio37.wav"/><Relationship Id="rId5" Type="http://schemas.openxmlformats.org/officeDocument/2006/relationships/image" Target="../media/image35.png"/><Relationship Id="rId15" Type="http://schemas.openxmlformats.org/officeDocument/2006/relationships/audio" Target="../media/audio28.wav"/><Relationship Id="rId23" Type="http://schemas.openxmlformats.org/officeDocument/2006/relationships/audio" Target="../media/audio36.wav"/><Relationship Id="rId10" Type="http://schemas.openxmlformats.org/officeDocument/2006/relationships/audio" Target="../media/audio23.wav"/><Relationship Id="rId19" Type="http://schemas.openxmlformats.org/officeDocument/2006/relationships/audio" Target="../media/audio32.wav"/><Relationship Id="rId4" Type="http://schemas.openxmlformats.org/officeDocument/2006/relationships/image" Target="../media/image34.png"/><Relationship Id="rId9" Type="http://schemas.openxmlformats.org/officeDocument/2006/relationships/audio" Target="../media/audio22.wav"/><Relationship Id="rId14" Type="http://schemas.openxmlformats.org/officeDocument/2006/relationships/audio" Target="../media/audio27.wav"/><Relationship Id="rId22" Type="http://schemas.openxmlformats.org/officeDocument/2006/relationships/audio" Target="../media/audio35.wav"/><Relationship Id="rId27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4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13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4" descr="Free Goat Alps photo and picture">
            <a:extLst>
              <a:ext uri="{FF2B5EF4-FFF2-40B4-BE49-F238E27FC236}">
                <a16:creationId xmlns:a16="http://schemas.microsoft.com/office/drawing/2014/main" id="{E71109C9-0371-8F13-7136-D4F9DB19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" y="2287690"/>
            <a:ext cx="4103093" cy="30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Free boy happy man vector">
            <a:extLst>
              <a:ext uri="{FF2B5EF4-FFF2-40B4-BE49-F238E27FC236}">
                <a16:creationId xmlns:a16="http://schemas.microsoft.com/office/drawing/2014/main" id="{37CF5A8A-E946-769B-ED76-D5EEFBCC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3" y="2626454"/>
            <a:ext cx="786446" cy="15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95942"/>
              </p:ext>
            </p:extLst>
          </p:nvPr>
        </p:nvGraphicFramePr>
        <p:xfrm>
          <a:off x="547097" y="62155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a, no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remain, stay, remaining,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minute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mistake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16071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1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thmus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sik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7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7200" dirty="0" err="1">
                <a:solidFill>
                  <a:srgbClr val="FF0066"/>
                </a:solidFill>
              </a:rPr>
              <a:t>y</a:t>
            </a:r>
            <a:r>
              <a:rPr lang="en-GB" sz="7200" dirty="0" err="1">
                <a:solidFill>
                  <a:srgbClr val="002060"/>
                </a:solidFill>
              </a:rPr>
              <a:t>pisch</a:t>
            </a:r>
            <a:endParaRPr lang="en-GB" sz="9600" dirty="0">
              <a:solidFill>
                <a:srgbClr val="002060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7523E41-4352-EA52-5833-BAE37AB97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45" y="1964064"/>
            <a:ext cx="2633962" cy="131698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D6A924D-3DB4-0F19-1AC8-AAA2A0A50B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4188" y="2514600"/>
            <a:ext cx="1810093" cy="14636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3ACA87-873F-20D2-1E04-18BD2520779F}"/>
              </a:ext>
            </a:extLst>
          </p:cNvPr>
          <p:cNvGrpSpPr/>
          <p:nvPr/>
        </p:nvGrpSpPr>
        <p:grpSpPr>
          <a:xfrm>
            <a:off x="8952374" y="2759012"/>
            <a:ext cx="2888126" cy="1192561"/>
            <a:chOff x="1371132" y="1975293"/>
            <a:chExt cx="2428657" cy="10235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815349-D47B-0C3F-F9A7-25B1CC0E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32" y="2062725"/>
              <a:ext cx="850575" cy="936144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CF28115D-9062-97DC-003D-E47A3C15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32" y="1975293"/>
              <a:ext cx="1664257" cy="8321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4D1C2-9AC3-16F7-FC5C-9903D72DDDBF}"/>
              </a:ext>
            </a:extLst>
          </p:cNvPr>
          <p:cNvGrpSpPr/>
          <p:nvPr/>
        </p:nvGrpSpPr>
        <p:grpSpPr>
          <a:xfrm>
            <a:off x="370581" y="2800350"/>
            <a:ext cx="3493318" cy="1335711"/>
            <a:chOff x="8229615" y="1932223"/>
            <a:chExt cx="3393878" cy="1222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D880C0-86EB-80FF-1B92-7D52FA69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8842364" y="1932223"/>
              <a:ext cx="461572" cy="698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75EB39-2F45-A048-D44C-522C4233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806" y="1947878"/>
              <a:ext cx="461572" cy="6983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18D2AD-0373-AE9E-8455-AA72146C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10590082" y="1983197"/>
              <a:ext cx="461572" cy="6983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44E308-DA89-FCB1-AB84-B7EEB36DC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879" y="1947878"/>
              <a:ext cx="461572" cy="6983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58FAD-2FC6-9C03-C7F9-6D9E6C6F17A8}"/>
                </a:ext>
              </a:extLst>
            </p:cNvPr>
            <p:cNvSpPr txBox="1"/>
            <p:nvPr/>
          </p:nvSpPr>
          <p:spPr>
            <a:xfrm>
              <a:off x="8229615" y="2508336"/>
              <a:ext cx="3393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Century Gothic" panose="020B0502020202020204" pitchFamily="34" charset="0"/>
                </a:rPr>
                <a:t>1 2&amp; 3&amp;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4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992D2D-AB97-B9B9-FB5B-B9B8410CAAE1}"/>
              </a:ext>
            </a:extLst>
          </p:cNvPr>
          <p:cNvSpPr/>
          <p:nvPr/>
        </p:nvSpPr>
        <p:spPr>
          <a:xfrm>
            <a:off x="4144767" y="2206891"/>
            <a:ext cx="3866886" cy="35455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5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lang="en-GB" sz="5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atsch</a:t>
            </a:r>
            <a:r>
              <a:rPr lang="en-GB" sz="5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lang="en-GB" sz="580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4EF67-8E72-3C36-DF22-C5DA0CEF293E}"/>
              </a:ext>
            </a:extLst>
          </p:cNvPr>
          <p:cNvSpPr txBox="1"/>
          <p:nvPr/>
        </p:nvSpPr>
        <p:spPr>
          <a:xfrm>
            <a:off x="137686" y="449486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138F1-F248-F2C1-655A-F2F7A9EC08A4}"/>
              </a:ext>
            </a:extLst>
          </p:cNvPr>
          <p:cNvSpPr txBox="1"/>
          <p:nvPr/>
        </p:nvSpPr>
        <p:spPr>
          <a:xfrm>
            <a:off x="8190415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54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arium</a:t>
            </a:r>
          </a:p>
        </p:txBody>
      </p:sp>
      <p:sp>
        <p:nvSpPr>
          <p:cNvPr id="2" name="TextBox 1">
            <a:hlinkClick r:id="" action="ppaction://noaction">
              <a:snd r:embed="rId7" name="T3_W13_4.1.wav"/>
            </a:hlinkClick>
            <a:extLst>
              <a:ext uri="{FF2B5EF4-FFF2-40B4-BE49-F238E27FC236}">
                <a16:creationId xmlns:a16="http://schemas.microsoft.com/office/drawing/2014/main" id="{783D7225-42C6-E4C4-3DE7-2B884CEAE73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pic>
        <p:nvPicPr>
          <p:cNvPr id="3" name="Picture 2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723DADB5-76E4-FA77-2810-BA75CC85C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97" y="3316541"/>
            <a:ext cx="3638205" cy="879566"/>
          </a:xfrm>
          <a:prstGeom prst="rect">
            <a:avLst/>
          </a:prstGeom>
        </p:spPr>
      </p:pic>
      <p:pic>
        <p:nvPicPr>
          <p:cNvPr id="1026" name="Picture 2" descr="Free Sofa Armchair vector and picture">
            <a:extLst>
              <a:ext uri="{FF2B5EF4-FFF2-40B4-BE49-F238E27FC236}">
                <a16:creationId xmlns:a16="http://schemas.microsoft.com/office/drawing/2014/main" id="{C07E9842-AB61-5AE7-32AA-D8BFB6BD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2" y="1978014"/>
            <a:ext cx="2664958" cy="23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Undersea Sea vector and picture">
            <a:extLst>
              <a:ext uri="{FF2B5EF4-FFF2-40B4-BE49-F238E27FC236}">
                <a16:creationId xmlns:a16="http://schemas.microsoft.com/office/drawing/2014/main" id="{481A5902-4A6C-F7D4-7DCE-047F4292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42" y="1978014"/>
            <a:ext cx="2239736" cy="22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ECAF8-D918-4578-9998-AA5294C076C3}"/>
              </a:ext>
            </a:extLst>
          </p:cNvPr>
          <p:cNvSpPr txBox="1"/>
          <p:nvPr/>
        </p:nvSpPr>
        <p:spPr>
          <a:xfrm>
            <a:off x="1202548" y="4215723"/>
            <a:ext cx="229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[comfortable]</a:t>
            </a:r>
          </a:p>
        </p:txBody>
      </p:sp>
    </p:spTree>
    <p:extLst>
      <p:ext uri="{BB962C8B-B14F-4D97-AF65-F5344CB8AC3E}">
        <p14:creationId xmlns:p14="http://schemas.microsoft.com/office/powerpoint/2010/main" val="27867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151136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45" name="Speech Bubble: Rectangle with Corners Rounded 7">
            <a:hlinkClick r:id="" action="ppaction://noaction">
              <a:snd r:embed="rId4" name="T3_W13F_4.1.wav"/>
            </a:hlinkClick>
            <a:extLst>
              <a:ext uri="{FF2B5EF4-FFF2-40B4-BE49-F238E27FC236}">
                <a16:creationId xmlns:a16="http://schemas.microsoft.com/office/drawing/2014/main" id="{12D93176-A5A0-58F6-FE27-44E07FD59A63}"/>
              </a:ext>
            </a:extLst>
          </p:cNvPr>
          <p:cNvSpPr/>
          <p:nvPr/>
        </p:nvSpPr>
        <p:spPr>
          <a:xfrm>
            <a:off x="946221" y="868904"/>
            <a:ext cx="4215983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man 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pic>
        <p:nvPicPr>
          <p:cNvPr id="46" name="Graphic 8" descr="Teacher">
            <a:extLst>
              <a:ext uri="{FF2B5EF4-FFF2-40B4-BE49-F238E27FC236}">
                <a16:creationId xmlns:a16="http://schemas.microsoft.com/office/drawing/2014/main" id="{663E55CB-99DB-8BF9-A6CA-76CD194E6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7" name="T3_W13F_4.5.wav"/>
            </a:hlinkClick>
            <a:extLst>
              <a:ext uri="{FF2B5EF4-FFF2-40B4-BE49-F238E27FC236}">
                <a16:creationId xmlns:a16="http://schemas.microsoft.com/office/drawing/2014/main" id="{3EFD799E-F5EB-E7D2-00D4-C5BFA99205BD}"/>
              </a:ext>
            </a:extLst>
          </p:cNvPr>
          <p:cNvSpPr txBox="1"/>
          <p:nvPr/>
        </p:nvSpPr>
        <p:spPr>
          <a:xfrm>
            <a:off x="489354" y="5233542"/>
            <a:ext cx="54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aken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2A17F464-C64C-D135-6BF4-75A090F47D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22" y="1770005"/>
            <a:ext cx="517545" cy="590233"/>
          </a:xfrm>
          <a:prstGeom prst="rect">
            <a:avLst/>
          </a:prstGeom>
        </p:spPr>
      </p:pic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403F21FD-CC11-C035-B02B-977EA79A4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04" y="2926541"/>
            <a:ext cx="517545" cy="590233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74D746A8-6E66-7257-DDAE-65BEBC549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87" y="3948635"/>
            <a:ext cx="517545" cy="590233"/>
          </a:xfrm>
          <a:prstGeom prst="rect">
            <a:avLst/>
          </a:prstGeom>
        </p:spPr>
      </p:pic>
      <p:pic>
        <p:nvPicPr>
          <p:cNvPr id="22" name="Picture 21" descr="A picture containing light&#10;&#10;Description automatically generated">
            <a:extLst>
              <a:ext uri="{FF2B5EF4-FFF2-40B4-BE49-F238E27FC236}">
                <a16:creationId xmlns:a16="http://schemas.microsoft.com/office/drawing/2014/main" id="{614ECFFD-028D-6C65-3BFC-EAF2B599C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92" y="5057568"/>
            <a:ext cx="517545" cy="590233"/>
          </a:xfrm>
          <a:prstGeom prst="rect">
            <a:avLst/>
          </a:prstGeom>
        </p:spPr>
      </p:pic>
      <p:pic>
        <p:nvPicPr>
          <p:cNvPr id="9" name="Picture 2" descr="Free fountain nature water vector">
            <a:extLst>
              <a:ext uri="{FF2B5EF4-FFF2-40B4-BE49-F238E27FC236}">
                <a16:creationId xmlns:a16="http://schemas.microsoft.com/office/drawing/2014/main" id="{33653A65-85DF-0EF3-5103-719BDF52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85" y="1462491"/>
            <a:ext cx="994339" cy="97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570FDF7-45B7-DECC-3EB7-35C6AE5E0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43" y="1462491"/>
            <a:ext cx="994339" cy="10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A7FCC4-D244-834D-64C0-C4137EBCC815}"/>
              </a:ext>
            </a:extLst>
          </p:cNvPr>
          <p:cNvGrpSpPr/>
          <p:nvPr/>
        </p:nvGrpSpPr>
        <p:grpSpPr>
          <a:xfrm>
            <a:off x="8092485" y="2684356"/>
            <a:ext cx="1334856" cy="905672"/>
            <a:chOff x="9100723" y="4048216"/>
            <a:chExt cx="2879676" cy="1718735"/>
          </a:xfrm>
        </p:grpSpPr>
        <p:pic>
          <p:nvPicPr>
            <p:cNvPr id="12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6E0D46BC-2D63-250D-FC91-F18D9C4A5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CABDD3-7AC5-84D0-DE3A-F53E0FDFF411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8A4DC2-8B29-165A-C271-62B1162FF925}"/>
              </a:ext>
            </a:extLst>
          </p:cNvPr>
          <p:cNvGrpSpPr/>
          <p:nvPr/>
        </p:nvGrpSpPr>
        <p:grpSpPr>
          <a:xfrm>
            <a:off x="9708772" y="2561019"/>
            <a:ext cx="1251967" cy="1029009"/>
            <a:chOff x="8078724" y="4526165"/>
            <a:chExt cx="1320214" cy="107226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4B77040-3EE0-A487-D025-AB92678B0BAC}"/>
                </a:ext>
              </a:extLst>
            </p:cNvPr>
            <p:cNvSpPr/>
            <p:nvPr/>
          </p:nvSpPr>
          <p:spPr>
            <a:xfrm>
              <a:off x="8078724" y="4526165"/>
              <a:ext cx="1163696" cy="1072269"/>
            </a:xfrm>
            <a:prstGeom prst="ellipse">
              <a:avLst/>
            </a:prstGeom>
            <a:solidFill>
              <a:srgbClr val="F9FFC9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C716F5-1818-3F2B-40DB-5A820DC08FDB}"/>
                </a:ext>
              </a:extLst>
            </p:cNvPr>
            <p:cNvSpPr txBox="1"/>
            <p:nvPr/>
          </p:nvSpPr>
          <p:spPr>
            <a:xfrm>
              <a:off x="8235242" y="5172821"/>
              <a:ext cx="1163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visit</a:t>
              </a:r>
            </a:p>
          </p:txBody>
        </p:sp>
        <p:pic>
          <p:nvPicPr>
            <p:cNvPr id="29" name="Picture 4" descr="Free Hand Card vector and picture">
              <a:extLst>
                <a:ext uri="{FF2B5EF4-FFF2-40B4-BE49-F238E27FC236}">
                  <a16:creationId xmlns:a16="http://schemas.microsoft.com/office/drawing/2014/main" id="{A9E66EC5-1825-B1FC-359D-286C635F5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70" y="4725816"/>
              <a:ext cx="873604" cy="505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0B0D00EB-C221-BE9A-2D10-F42A200473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12" y="4946416"/>
            <a:ext cx="982740" cy="932878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6AA0A14B-E6EC-F3B3-2863-CBFCE9F331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68" y="3730775"/>
            <a:ext cx="982740" cy="896167"/>
          </a:xfrm>
          <a:prstGeom prst="rect">
            <a:avLst/>
          </a:prstGeom>
        </p:spPr>
      </p:pic>
      <p:pic>
        <p:nvPicPr>
          <p:cNvPr id="32" name="Picture 2" descr="Free unicorn fantasy fairy illustration">
            <a:extLst>
              <a:ext uri="{FF2B5EF4-FFF2-40B4-BE49-F238E27FC236}">
                <a16:creationId xmlns:a16="http://schemas.microsoft.com/office/drawing/2014/main" id="{1005FB7D-5FC7-1DD6-9FB1-6F5377F1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73" y="3579138"/>
            <a:ext cx="1334856" cy="12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ree mallard duck bird vector">
            <a:extLst>
              <a:ext uri="{FF2B5EF4-FFF2-40B4-BE49-F238E27FC236}">
                <a16:creationId xmlns:a16="http://schemas.microsoft.com/office/drawing/2014/main" id="{AE891914-FA5A-74AD-BED5-B041287B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8913" y="5006780"/>
            <a:ext cx="1093296" cy="7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8F515E44-01BE-D41C-4D6F-9C4DFA07ADDA}"/>
              </a:ext>
            </a:extLst>
          </p:cNvPr>
          <p:cNvSpPr/>
          <p:nvPr/>
        </p:nvSpPr>
        <p:spPr>
          <a:xfrm>
            <a:off x="8700450" y="4777031"/>
            <a:ext cx="1175116" cy="459497"/>
          </a:xfrm>
          <a:prstGeom prst="wedgeEllipseCallout">
            <a:avLst>
              <a:gd name="adj1" fmla="val -58505"/>
              <a:gd name="adj2" fmla="val 37230"/>
            </a:avLst>
          </a:prstGeom>
          <a:solidFill>
            <a:srgbClr val="5FADE4"/>
          </a:solidFill>
          <a:ln>
            <a:solidFill>
              <a:srgbClr val="1B57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Quack!</a:t>
            </a:r>
          </a:p>
        </p:txBody>
      </p:sp>
      <p:sp>
        <p:nvSpPr>
          <p:cNvPr id="6" name="CasellaDiTesto 5">
            <a:hlinkClick r:id="" action="ppaction://noaction">
              <a:snd r:embed="rId17" name="T3_W13F_4.2.wav"/>
            </a:hlinkClick>
            <a:extLst>
              <a:ext uri="{FF2B5EF4-FFF2-40B4-BE49-F238E27FC236}">
                <a16:creationId xmlns:a16="http://schemas.microsoft.com/office/drawing/2014/main" id="{5D44A5D7-76F9-EAFA-4F92-C2F96F30508F}"/>
              </a:ext>
            </a:extLst>
          </p:cNvPr>
          <p:cNvSpPr txBox="1"/>
          <p:nvPr/>
        </p:nvSpPr>
        <p:spPr>
          <a:xfrm>
            <a:off x="489354" y="1898809"/>
            <a:ext cx="6118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CasellaDiTesto 7">
            <a:hlinkClick r:id="" action="ppaction://noaction">
              <a:snd r:embed="rId18" name="1.wav"/>
            </a:hlinkClick>
            <a:extLst>
              <a:ext uri="{FF2B5EF4-FFF2-40B4-BE49-F238E27FC236}">
                <a16:creationId xmlns:a16="http://schemas.microsoft.com/office/drawing/2014/main" id="{14F3A177-E3CE-0DA4-8130-EA2EE0DC2B5E}"/>
              </a:ext>
            </a:extLst>
          </p:cNvPr>
          <p:cNvSpPr txBox="1"/>
          <p:nvPr/>
        </p:nvSpPr>
        <p:spPr>
          <a:xfrm>
            <a:off x="489354" y="2925938"/>
            <a:ext cx="6667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mnasium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CasellaDiTesto 10">
            <a:hlinkClick r:id="" action="ppaction://noaction">
              <a:snd r:embed="rId19" name="2.wav"/>
            </a:hlinkClick>
            <a:extLst>
              <a:ext uri="{FF2B5EF4-FFF2-40B4-BE49-F238E27FC236}">
                <a16:creationId xmlns:a16="http://schemas.microsoft.com/office/drawing/2014/main" id="{EEDB13C9-DE5E-58FB-BA00-FCACC4F4EF9B}"/>
              </a:ext>
            </a:extLst>
          </p:cNvPr>
          <p:cNvSpPr txBox="1"/>
          <p:nvPr/>
        </p:nvSpPr>
        <p:spPr>
          <a:xfrm>
            <a:off x="489354" y="4038957"/>
            <a:ext cx="5606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11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45" name="Speech Bubble: Rectangle with Corners Rounded 7">
            <a:hlinkClick r:id="" action="ppaction://noaction">
              <a:snd r:embed="rId4" name="T3_W13F_4.1.wav"/>
            </a:hlinkClick>
            <a:extLst>
              <a:ext uri="{FF2B5EF4-FFF2-40B4-BE49-F238E27FC236}">
                <a16:creationId xmlns:a16="http://schemas.microsoft.com/office/drawing/2014/main" id="{12D93176-A5A0-58F6-FE27-44E07FD59A63}"/>
              </a:ext>
            </a:extLst>
          </p:cNvPr>
          <p:cNvSpPr/>
          <p:nvPr/>
        </p:nvSpPr>
        <p:spPr>
          <a:xfrm>
            <a:off x="946222" y="868904"/>
            <a:ext cx="4091292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man 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pic>
        <p:nvPicPr>
          <p:cNvPr id="46" name="Graphic 8" descr="Teacher">
            <a:extLst>
              <a:ext uri="{FF2B5EF4-FFF2-40B4-BE49-F238E27FC236}">
                <a16:creationId xmlns:a16="http://schemas.microsoft.com/office/drawing/2014/main" id="{663E55CB-99DB-8BF9-A6CA-76CD194E6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7" name="4.wav"/>
            </a:hlinkClick>
            <a:extLst>
              <a:ext uri="{FF2B5EF4-FFF2-40B4-BE49-F238E27FC236}">
                <a16:creationId xmlns:a16="http://schemas.microsoft.com/office/drawing/2014/main" id="{3EFD799E-F5EB-E7D2-00D4-C5BFA99205BD}"/>
              </a:ext>
            </a:extLst>
          </p:cNvPr>
          <p:cNvSpPr txBox="1"/>
          <p:nvPr/>
        </p:nvSpPr>
        <p:spPr>
          <a:xfrm>
            <a:off x="380404" y="5150037"/>
            <a:ext cx="571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rik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7B785ECF-523B-E2E6-975A-D8197917AB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59" y="1895321"/>
            <a:ext cx="517545" cy="590233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8E4905A0-989D-2070-1552-C39B37874B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27391"/>
            <a:ext cx="517545" cy="590233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57CCA654-D46F-07BE-BED6-5C4FAF6E2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72" y="4018603"/>
            <a:ext cx="517545" cy="590233"/>
          </a:xfrm>
          <a:prstGeom prst="rect">
            <a:avLst/>
          </a:prstGeom>
        </p:spPr>
      </p:pic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875007A1-6AF8-DC57-1983-BFBAEAC8B4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6" y="5091200"/>
            <a:ext cx="517545" cy="590233"/>
          </a:xfrm>
          <a:prstGeom prst="rect">
            <a:avLst/>
          </a:prstGeom>
        </p:spPr>
      </p:pic>
      <p:pic>
        <p:nvPicPr>
          <p:cNvPr id="19" name="Picture 1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0C6EB1EE-93C6-E6AF-93BA-DA81041AA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71" y="2679668"/>
            <a:ext cx="973015" cy="908974"/>
          </a:xfrm>
          <a:prstGeom prst="rect">
            <a:avLst/>
          </a:prstGeom>
        </p:spPr>
      </p:pic>
      <p:pic>
        <p:nvPicPr>
          <p:cNvPr id="20" name="Picture 2" descr="A blue and black sign with hands in a circle&#10;&#10;Description automatically generated">
            <a:extLst>
              <a:ext uri="{FF2B5EF4-FFF2-40B4-BE49-F238E27FC236}">
                <a16:creationId xmlns:a16="http://schemas.microsoft.com/office/drawing/2014/main" id="{78930F98-F0A8-4E95-19BD-EBFA6862B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7"/>
          <a:stretch/>
        </p:blipFill>
        <p:spPr bwMode="auto">
          <a:xfrm>
            <a:off x="8449247" y="1594142"/>
            <a:ext cx="1275323" cy="10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0CA0DFB2-2694-340D-85CB-22FE5B501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8399030" y="4942598"/>
            <a:ext cx="1213021" cy="9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D511C7-2929-AC14-6A99-DC4AD0B6AA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5541" y="3771113"/>
            <a:ext cx="973015" cy="934095"/>
          </a:xfrm>
          <a:prstGeom prst="rect">
            <a:avLst/>
          </a:prstGeom>
        </p:spPr>
      </p:pic>
      <p:pic>
        <p:nvPicPr>
          <p:cNvPr id="25" name="Picture 2" descr="Free Quince Pear Quince photo and picture">
            <a:extLst>
              <a:ext uri="{FF2B5EF4-FFF2-40B4-BE49-F238E27FC236}">
                <a16:creationId xmlns:a16="http://schemas.microsoft.com/office/drawing/2014/main" id="{CA9A1602-7D45-70B7-1EBE-5B4244C80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r="9524" b="4551"/>
          <a:stretch/>
        </p:blipFill>
        <p:spPr bwMode="auto">
          <a:xfrm>
            <a:off x="6759592" y="2655900"/>
            <a:ext cx="1377397" cy="9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ree Myrtle Common photo and picture">
            <a:extLst>
              <a:ext uri="{FF2B5EF4-FFF2-40B4-BE49-F238E27FC236}">
                <a16:creationId xmlns:a16="http://schemas.microsoft.com/office/drawing/2014/main" id="{934A20C5-6BF4-6E96-9181-1E133466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019" y="1640319"/>
            <a:ext cx="1365852" cy="9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Rose Quartz Pink photo and picture">
            <a:extLst>
              <a:ext uri="{FF2B5EF4-FFF2-40B4-BE49-F238E27FC236}">
                <a16:creationId xmlns:a16="http://schemas.microsoft.com/office/drawing/2014/main" id="{D922D4CB-2C84-9E20-09DC-61C0065C3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7"/>
          <a:stretch/>
        </p:blipFill>
        <p:spPr bwMode="auto">
          <a:xfrm>
            <a:off x="7467526" y="3782416"/>
            <a:ext cx="1365852" cy="9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Notebook Point photo and picture">
            <a:extLst>
              <a:ext uri="{FF2B5EF4-FFF2-40B4-BE49-F238E27FC236}">
                <a16:creationId xmlns:a16="http://schemas.microsoft.com/office/drawing/2014/main" id="{B1B258AE-057C-F53D-8EDB-3246E684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52" y="4910285"/>
            <a:ext cx="1404219" cy="9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hlinkClick r:id="" action="ppaction://noaction">
              <a:snd r:embed="rId17" name="3.wav"/>
            </a:hlinkClick>
            <a:extLst>
              <a:ext uri="{FF2B5EF4-FFF2-40B4-BE49-F238E27FC236}">
                <a16:creationId xmlns:a16="http://schemas.microsoft.com/office/drawing/2014/main" id="{420C742A-EF94-1DA9-4A73-52F4B528220F}"/>
              </a:ext>
            </a:extLst>
          </p:cNvPr>
          <p:cNvSpPr txBox="1"/>
          <p:nvPr/>
        </p:nvSpPr>
        <p:spPr>
          <a:xfrm>
            <a:off x="380404" y="1943741"/>
            <a:ext cx="6118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benutzen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CasellaDiTesto 6">
            <a:hlinkClick r:id="" action="ppaction://noaction">
              <a:snd r:embed="rId18" name="T3_W13F_4.7.wav"/>
            </a:hlinkClick>
            <a:extLst>
              <a:ext uri="{FF2B5EF4-FFF2-40B4-BE49-F238E27FC236}">
                <a16:creationId xmlns:a16="http://schemas.microsoft.com/office/drawing/2014/main" id="{BE1CB90B-AD9A-8C63-B6B4-C2D3ACF0B3D9}"/>
              </a:ext>
            </a:extLst>
          </p:cNvPr>
          <p:cNvSpPr txBox="1"/>
          <p:nvPr/>
        </p:nvSpPr>
        <p:spPr>
          <a:xfrm>
            <a:off x="380404" y="2961851"/>
            <a:ext cx="5640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CasellaDiTesto 9">
            <a:hlinkClick r:id="" action="ppaction://noaction">
              <a:snd r:embed="rId19" name="T3_W13F_4.8.wav"/>
            </a:hlinkClick>
            <a:extLst>
              <a:ext uri="{FF2B5EF4-FFF2-40B4-BE49-F238E27FC236}">
                <a16:creationId xmlns:a16="http://schemas.microsoft.com/office/drawing/2014/main" id="{B7293491-B3E9-7B56-718E-456333F04DC9}"/>
              </a:ext>
            </a:extLst>
          </p:cNvPr>
          <p:cNvSpPr txBox="1"/>
          <p:nvPr/>
        </p:nvSpPr>
        <p:spPr>
          <a:xfrm>
            <a:off x="380404" y="4037819"/>
            <a:ext cx="6963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63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59736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Oma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besuchen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Stunde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Minute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Butterbrot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Fehler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2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22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3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79147" y="6238782"/>
            <a:ext cx="2414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 have, having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258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use, using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24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house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16097" y="5321170"/>
            <a:ext cx="257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text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paper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57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homework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54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sandwich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4609" y="4465279"/>
            <a:ext cx="304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mistake, error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46232" y="4471062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school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44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minute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44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live, living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year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be called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hour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46060" y="1910605"/>
            <a:ext cx="284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visit, visiting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304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a, no (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m,nt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80364"/>
            <a:ext cx="27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guitar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61878" y="1028579"/>
            <a:ext cx="309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grandma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879889"/>
            <a:ext cx="287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remain, stay, remaining, staying</a:t>
            </a:r>
          </a:p>
        </p:txBody>
      </p:sp>
    </p:spTree>
    <p:extLst>
      <p:ext uri="{BB962C8B-B14F-4D97-AF65-F5344CB8AC3E}">
        <p14:creationId xmlns:p14="http://schemas.microsoft.com/office/powerpoint/2010/main" val="10011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225390"/>
              </p:ext>
            </p:extLst>
          </p:nvPr>
        </p:nvGraphicFramePr>
        <p:xfrm>
          <a:off x="547097" y="62155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not a, no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remain, stay, remaining,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minute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mistake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3F_6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13F_6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858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 Haus</a:t>
            </a:r>
          </a:p>
        </p:txBody>
      </p:sp>
      <p:sp>
        <p:nvSpPr>
          <p:cNvPr id="56" name="TextBox 55">
            <a:hlinkClick r:id="" action="ppaction://noaction">
              <a:snd r:embed="rId8" name="T3_W13F_6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71642" y="6197385"/>
            <a:ext cx="297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Hausaufgabe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13F_6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Schule</a:t>
            </a:r>
          </a:p>
        </p:txBody>
      </p:sp>
      <p:sp>
        <p:nvSpPr>
          <p:cNvPr id="58" name="TextBox 57">
            <a:hlinkClick r:id="" action="ppaction://noaction">
              <a:snd r:embed="rId10" name="T3_W13F_6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benutzen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13F_6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79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13F_6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4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Fehler</a:t>
            </a:r>
          </a:p>
        </p:txBody>
      </p:sp>
      <p:sp>
        <p:nvSpPr>
          <p:cNvPr id="61" name="TextBox 60">
            <a:hlinkClick r:id="" action="ppaction://noaction">
              <a:snd r:embed="rId13" name="T3_W13F_6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4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Papier</a:t>
            </a:r>
          </a:p>
        </p:txBody>
      </p:sp>
      <p:sp>
        <p:nvSpPr>
          <p:cNvPr id="62" name="TextBox 61">
            <a:hlinkClick r:id="" action="ppaction://noaction">
              <a:snd r:embed="rId14" name="T3_W13F_6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Text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3_W13F_6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5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Butterbrot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3_W13F_6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Stunde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3_W13F_6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Minute</a:t>
            </a:r>
          </a:p>
        </p:txBody>
      </p:sp>
      <p:sp>
        <p:nvSpPr>
          <p:cNvPr id="66" name="TextBox 65">
            <a:hlinkClick r:id="" action="ppaction://noaction">
              <a:snd r:embed="rId18" name="T3_W13F_6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Jahr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3_W13F_6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3_W13F_6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wohnen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3_W13F_6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jung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3_W13F_6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3_W13F_6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965670"/>
            <a:ext cx="189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3_W13F_6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42694" y="193469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Oma</a:t>
            </a:r>
          </a:p>
        </p:txBody>
      </p:sp>
      <p:sp>
        <p:nvSpPr>
          <p:cNvPr id="73" name="TextBox 72">
            <a:hlinkClick r:id="" action="ppaction://noaction">
              <a:snd r:embed="rId25" name="T3_W13F_6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3_W13F_6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besuchen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3_W13F_6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Gitarre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28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41639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Oma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Stunde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Minute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Butterbrot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Fehler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Text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88313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1529</Words>
  <Application>Microsoft Office PowerPoint</Application>
  <PresentationFormat>Widescreen</PresentationFormat>
  <Paragraphs>276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Talking about activities and events</vt:lpstr>
      <vt:lpstr>aussprechen</vt:lpstr>
      <vt:lpstr>aussprechen</vt:lpstr>
      <vt:lpstr>Follow up 1</vt:lpstr>
      <vt:lpstr>Follow up 1</vt:lpstr>
      <vt:lpstr>Follow up 2: </vt:lpstr>
      <vt:lpstr>Follow up 2: </vt:lpstr>
      <vt:lpstr>Presentazione standard di PowerPoint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50</cp:revision>
  <dcterms:created xsi:type="dcterms:W3CDTF">2021-06-12T06:20:35Z</dcterms:created>
  <dcterms:modified xsi:type="dcterms:W3CDTF">2024-04-28T19:04:05Z</dcterms:modified>
</cp:coreProperties>
</file>