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941" r:id="rId3"/>
    <p:sldId id="942" r:id="rId4"/>
    <p:sldId id="943" r:id="rId5"/>
    <p:sldId id="926" r:id="rId6"/>
    <p:sldId id="963" r:id="rId7"/>
    <p:sldId id="298" r:id="rId8"/>
    <p:sldId id="945" r:id="rId9"/>
    <p:sldId id="953" r:id="rId10"/>
    <p:sldId id="413" r:id="rId11"/>
    <p:sldId id="928" r:id="rId12"/>
    <p:sldId id="9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08" autoAdjust="0"/>
    <p:restoredTop sz="93061" autoAdjust="0"/>
  </p:normalViewPr>
  <p:slideViewPr>
    <p:cSldViewPr snapToGrid="0">
      <p:cViewPr varScale="1">
        <p:scale>
          <a:sx n="85" d="100"/>
          <a:sy n="85" d="100"/>
        </p:scale>
        <p:origin x="208" y="8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strike="noStrike" spc="-1" dirty="0">
                <a:solidFill>
                  <a:srgbClr val="002060"/>
                </a:solidFill>
                <a:latin typeface="Century Gothic"/>
                <a:ea typeface="Century Gothic"/>
              </a:rPr>
              <a:t>[y] </a:t>
            </a: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typisch</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[1109]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Rhythmus</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[3823]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Physik</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[1917]</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strike="noStrike" spc="-1" dirty="0">
                <a:solidFill>
                  <a:srgbClr val="002060"/>
                </a:solidFill>
                <a:latin typeface="Century Gothic"/>
                <a:ea typeface="Century Gothic"/>
              </a:rPr>
              <a:t>[qu] </a:t>
            </a: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Quatsch</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bequem</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[1657] </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Aquarium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[&gt;5000]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Revisit vocabulary</a:t>
            </a:r>
          </a:p>
          <a:p>
            <a:pPr marL="216000" indent="-216000">
              <a:lnSpc>
                <a:spcPct val="100000"/>
              </a:lnSpc>
            </a:pPr>
            <a:r>
              <a:rPr lang="it-IT" sz="1200" b="1" i="0" strike="noStrike" spc="-1" dirty="0">
                <a:solidFill>
                  <a:srgbClr val="002060"/>
                </a:solidFill>
                <a:latin typeface="Century Gothic"/>
                <a:ea typeface="Century Gothic"/>
              </a:rPr>
              <a:t>Revisit 1</a:t>
            </a:r>
            <a:r>
              <a:rPr lang="it-IT" sz="1200" b="0"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heißen [126] wohnen [560] Jahr [53] Minute [324] Stunde [276] jung [199]</a:t>
            </a:r>
            <a:r>
              <a:rPr lang="de-DE" dirty="0"/>
              <a:t> </a:t>
            </a:r>
          </a:p>
          <a:p>
            <a:pPr marL="216000" indent="-216000">
              <a:lnSpc>
                <a:spcPct val="100000"/>
              </a:lnSpc>
            </a:pPr>
            <a:r>
              <a:rPr lang="de-DE" sz="1200" b="1" i="0" strike="noStrike" spc="-1" dirty="0">
                <a:solidFill>
                  <a:srgbClr val="002060"/>
                </a:solidFill>
                <a:latin typeface="Century Gothic"/>
                <a:ea typeface="Century Gothic"/>
              </a:rPr>
              <a:t>Revisit 2</a:t>
            </a:r>
            <a:r>
              <a:rPr lang="de-DE" sz="1200" b="0"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besuchen [820] bleiben [113] Gitarre [n/a] Oma [2175]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solidFill>
                <a:srgbClr val="000000"/>
              </a:solidFill>
              <a:latin typeface="Calibri"/>
              <a:ea typeface="Calibri"/>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as required (there is also more time for this activity in the follow 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a:t>
            </a:r>
            <a:r>
              <a:rPr lang="en-GB" dirty="0"/>
              <a:t>o practise</a:t>
            </a:r>
            <a:r>
              <a:rPr lang="en-GB" baseline="0" dirty="0"/>
              <a:t> productive use of </a:t>
            </a:r>
            <a:r>
              <a:rPr lang="en-GB" baseline="0" dirty="0" err="1"/>
              <a:t>möcht</a:t>
            </a:r>
            <a:r>
              <a:rPr lang="en-GB" baseline="0" dirty="0"/>
              <a:t>- and the 2-verb rule. To write a story about a character who lives in the mountains or in a city and the things they would or wouldn’t like to do.</a:t>
            </a:r>
          </a:p>
          <a:p>
            <a:endParaRPr lang="en-GB" b="1" baseline="0" dirty="0"/>
          </a:p>
          <a:p>
            <a:r>
              <a:rPr lang="en-GB" b="1" baseline="0" dirty="0"/>
              <a:t>Note:</a:t>
            </a:r>
            <a:r>
              <a:rPr lang="en-GB" baseline="0" dirty="0"/>
              <a:t> Pupils could write about Heidi or Peter, or they could create a new character. Bonus points for creating a name that uses this week’s or last week’s SSCs [pf] [</a:t>
            </a:r>
            <a:r>
              <a:rPr lang="en-GB" baseline="0" dirty="0" err="1"/>
              <a:t>kn</a:t>
            </a:r>
            <a:r>
              <a:rPr lang="en-GB" baseline="0" dirty="0"/>
              <a:t>] [</a:t>
            </a:r>
            <a:r>
              <a:rPr lang="en-GB" baseline="0" dirty="0" err="1"/>
              <a:t>qu</a:t>
            </a:r>
            <a:r>
              <a:rPr lang="en-GB" baseline="0" dirty="0"/>
              <a:t>] [y]!</a:t>
            </a:r>
            <a:br>
              <a:rPr lang="en-GB" baseline="0" dirty="0"/>
            </a:br>
            <a:endParaRPr lang="en-GB" b="1" baseline="0" dirty="0"/>
          </a:p>
          <a:p>
            <a:r>
              <a:rPr lang="en-GB" b="1" baseline="0" dirty="0"/>
              <a:t>Procedure:</a:t>
            </a:r>
          </a:p>
          <a:p>
            <a:pPr marL="228600" indent="-228600">
              <a:buAutoNum type="arabicPeriod"/>
            </a:pPr>
            <a:r>
              <a:rPr lang="en-GB" b="0" i="0" baseline="0" dirty="0"/>
              <a:t>Pupils read each story again for inspiration for their own stories.</a:t>
            </a:r>
          </a:p>
          <a:p>
            <a:pPr marL="228600" indent="-228600">
              <a:buAutoNum type="arabicPeriod"/>
            </a:pPr>
            <a:r>
              <a:rPr lang="en-GB" b="0" i="0" baseline="0" dirty="0"/>
              <a:t>They are encouraged to use a mixture of sentences with </a:t>
            </a:r>
            <a:r>
              <a:rPr lang="en-GB" sz="1200" i="1" dirty="0"/>
              <a:t>m</a:t>
            </a:r>
            <a:r>
              <a:rPr kumimoji="0" lang="en-GB" sz="1200" b="0" i="1" u="none" strike="noStrike" kern="1200" cap="none" spc="0" normalizeH="0" baseline="0" noProof="0" dirty="0">
                <a:ln>
                  <a:noFill/>
                </a:ln>
                <a:solidFill>
                  <a:srgbClr val="002060"/>
                </a:solidFill>
                <a:effectLst/>
                <a:uLnTx/>
                <a:uFillTx/>
                <a:latin typeface="Century Gothic"/>
                <a:ea typeface="+mj-ea"/>
                <a:cs typeface="+mj-cs"/>
              </a:rPr>
              <a:t>ö</a:t>
            </a:r>
            <a:r>
              <a:rPr lang="en-GB" sz="1200" i="1" dirty="0" err="1"/>
              <a:t>chte</a:t>
            </a:r>
            <a:r>
              <a:rPr lang="en-GB" sz="1200" i="1" dirty="0"/>
              <a:t>, m</a:t>
            </a:r>
            <a:r>
              <a:rPr kumimoji="0" lang="en-GB" sz="1200" b="0" i="1" u="none" strike="noStrike" kern="1200" cap="none" spc="0" normalizeH="0" baseline="0" noProof="0" dirty="0">
                <a:ln>
                  <a:noFill/>
                </a:ln>
                <a:solidFill>
                  <a:srgbClr val="002060"/>
                </a:solidFill>
                <a:effectLst/>
                <a:uLnTx/>
                <a:uFillTx/>
                <a:latin typeface="Century Gothic"/>
                <a:ea typeface="+mj-ea"/>
                <a:cs typeface="+mj-cs"/>
              </a:rPr>
              <a:t>ö</a:t>
            </a:r>
            <a:r>
              <a:rPr lang="en-GB" sz="1200" i="1" dirty="0" err="1"/>
              <a:t>chte</a:t>
            </a:r>
            <a:r>
              <a:rPr lang="en-GB" sz="1200" i="1" dirty="0"/>
              <a:t> </a:t>
            </a:r>
            <a:r>
              <a:rPr lang="en-GB" b="0" i="1" baseline="0" dirty="0" err="1"/>
              <a:t>nicht</a:t>
            </a:r>
            <a:r>
              <a:rPr lang="en-GB" b="0" i="1" baseline="0" dirty="0"/>
              <a:t> </a:t>
            </a:r>
            <a:r>
              <a:rPr lang="en-GB" b="0" i="0" baseline="0" dirty="0"/>
              <a:t>and </a:t>
            </a:r>
            <a:r>
              <a:rPr lang="en-GB" sz="1200" i="1" dirty="0"/>
              <a:t>m</a:t>
            </a:r>
            <a:r>
              <a:rPr kumimoji="0" lang="en-GB" sz="1200" b="0" i="1" u="none" strike="noStrike" kern="1200" cap="none" spc="0" normalizeH="0" baseline="0" noProof="0" dirty="0">
                <a:ln>
                  <a:noFill/>
                </a:ln>
                <a:solidFill>
                  <a:srgbClr val="002060"/>
                </a:solidFill>
                <a:effectLst/>
                <a:uLnTx/>
                <a:uFillTx/>
                <a:latin typeface="Century Gothic"/>
                <a:ea typeface="+mj-ea"/>
                <a:cs typeface="+mj-cs"/>
              </a:rPr>
              <a:t>ö</a:t>
            </a:r>
            <a:r>
              <a:rPr lang="en-GB" sz="1200" i="1" dirty="0" err="1"/>
              <a:t>chte</a:t>
            </a:r>
            <a:r>
              <a:rPr lang="en-GB" sz="1200" i="1" dirty="0"/>
              <a:t> </a:t>
            </a:r>
            <a:r>
              <a:rPr lang="en-GB" sz="1200" i="1" dirty="0" err="1"/>
              <a:t>ein</a:t>
            </a:r>
            <a:r>
              <a:rPr lang="en-GB" sz="1200" i="1" dirty="0"/>
              <a:t> </a:t>
            </a:r>
            <a:r>
              <a:rPr lang="en-GB" sz="1200" b="0" i="0" dirty="0"/>
              <a:t>and</a:t>
            </a:r>
            <a:r>
              <a:rPr lang="en-GB" sz="1200" i="1" dirty="0"/>
              <a:t> m</a:t>
            </a:r>
            <a:r>
              <a:rPr kumimoji="0" lang="en-GB" sz="1200" b="0" i="1" u="none" strike="noStrike" kern="1200" cap="none" spc="0" normalizeH="0" baseline="0" noProof="0" dirty="0">
                <a:ln>
                  <a:noFill/>
                </a:ln>
                <a:solidFill>
                  <a:srgbClr val="002060"/>
                </a:solidFill>
                <a:effectLst/>
                <a:uLnTx/>
                <a:uFillTx/>
                <a:latin typeface="Century Gothic"/>
                <a:ea typeface="+mj-ea"/>
                <a:cs typeface="+mj-cs"/>
              </a:rPr>
              <a:t>ö</a:t>
            </a:r>
            <a:r>
              <a:rPr lang="en-GB" sz="1200" i="1" dirty="0" err="1"/>
              <a:t>chte</a:t>
            </a:r>
            <a:r>
              <a:rPr lang="en-GB" sz="1200" i="1" dirty="0"/>
              <a:t> </a:t>
            </a:r>
            <a:r>
              <a:rPr lang="en-GB" b="0" i="1" baseline="0" dirty="0" err="1"/>
              <a:t>kein</a:t>
            </a:r>
            <a:r>
              <a:rPr lang="en-GB" b="0" i="1" baseline="0" dirty="0"/>
              <a:t> </a:t>
            </a:r>
            <a:r>
              <a:rPr lang="en-GB" b="0" i="0" baseline="0" dirty="0"/>
              <a:t>in their stories</a:t>
            </a:r>
            <a:r>
              <a:rPr lang="en-GB" b="0" i="1" baseline="0" dirty="0"/>
              <a:t>. </a:t>
            </a:r>
            <a:r>
              <a:rPr lang="en-GB" b="0" i="0" baseline="0" dirty="0"/>
              <a:t>Bonus points for pupils who use all four structures in their story.</a:t>
            </a:r>
            <a:endParaRPr lang="en-GB" b="0" i="1"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Pupils may use the verb and noun pictures on the following slide for inspiration, and could look up additional nouns in a dictionary should they wish. They could also use the phonics exercises from this week and last week, as they contain some mountain-inspired vocabulary.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Pupils could work alone, in pairs, or small groups. They are encouraged to illustrate their stories. Pupils could write their stories on A3 paper to be displayed in the classroom. Each pupil could contribute a sentence to a class story which then could be performed in assembly. Pupils are encouraged to think of a corresponding action for their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Alpen [4099] </a:t>
            </a:r>
            <a:r>
              <a:rPr lang="en-GB" baseline="0" dirty="0" err="1"/>
              <a:t>Ziege</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indent="0">
              <a:buNone/>
            </a:pPr>
            <a:endParaRPr lang="en-GB"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032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pictures for inspiration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C7AB7-81D4-4669-9C3D-CD07521E96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926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[y].</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[y]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Typisch</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students saying the </a:t>
            </a:r>
            <a:r>
              <a:rPr lang="en-GB" sz="1200" b="1" dirty="0"/>
              <a:t>[y] </a:t>
            </a:r>
            <a:r>
              <a:rPr lang="en-GB" sz="1200" baseline="0" dirty="0"/>
              <a:t>sound, pronouncing </a:t>
            </a:r>
            <a:r>
              <a:rPr lang="en-GB" sz="1200" b="0" baseline="0" dirty="0"/>
              <a:t>”</a:t>
            </a:r>
            <a:r>
              <a:rPr lang="en-GB" sz="1200" b="1" baseline="0" dirty="0" err="1"/>
              <a:t>Typisch</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mime drinking tea</a:t>
            </a:r>
          </a:p>
          <a:p>
            <a:pPr>
              <a:lnSpc>
                <a:spcPct val="100000"/>
              </a:lnSpc>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typisch</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[1109]</a:t>
            </a:r>
            <a:endPar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[y].</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typisch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typisch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typisch</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[1109]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Rhythmus</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[3823]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Physik</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[1917]</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qu</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a:t>
            </a:r>
            <a:r>
              <a:rPr lang="en-GB" sz="1200" b="1" dirty="0" err="1"/>
              <a:t>qu</a:t>
            </a:r>
            <a:r>
              <a:rPr lang="en-GB" sz="1200" b="1" dirty="0"/>
              <a:t>]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Quatsch</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students saying the </a:t>
            </a:r>
            <a:r>
              <a:rPr lang="en-GB" sz="1200" b="1" dirty="0"/>
              <a:t>[</a:t>
            </a:r>
            <a:r>
              <a:rPr lang="en-GB" sz="1200" b="1" dirty="0" err="1"/>
              <a:t>qu</a:t>
            </a:r>
            <a:r>
              <a:rPr lang="en-GB" sz="1200" b="1" dirty="0"/>
              <a:t>] </a:t>
            </a:r>
            <a:r>
              <a:rPr lang="en-GB" sz="1200" baseline="0" dirty="0"/>
              <a:t>sound, pronouncing </a:t>
            </a:r>
            <a:r>
              <a:rPr lang="en-GB" sz="1200" b="0" baseline="0" dirty="0"/>
              <a:t>”</a:t>
            </a:r>
            <a:r>
              <a:rPr lang="en-GB" sz="1200" b="1" baseline="0" dirty="0" err="1"/>
              <a:t>Quatsch</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shrug your shoulders and hold your arms slightly out, palms of hands facing up.</a:t>
            </a:r>
          </a:p>
          <a:p>
            <a:pPr>
              <a:lnSpc>
                <a:spcPct val="100000"/>
              </a:lnSpc>
            </a:pPr>
            <a:endParaRPr lang="en-GB" sz="1200" b="0" strike="noStrike" spc="-1" baseline="0" dirty="0">
              <a:latin typeface="Arial"/>
            </a:endParaRPr>
          </a:p>
          <a:p>
            <a:pPr>
              <a:lnSpc>
                <a:spcPct val="100000"/>
              </a:lnSpc>
            </a:pPr>
            <a:endParaRPr lang="fr-FR" sz="14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Quatsch</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[1650]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192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qu</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quatsch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quatsch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Quatsch</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bequem</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[1657] </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Aquarium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[&gt;5000]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distinguish between German and English [y].</a:t>
            </a:r>
            <a:br>
              <a:rPr lang="en-GB" b="0" dirty="0"/>
            </a:br>
            <a:br>
              <a:rPr lang="en-GB" b="0" dirty="0"/>
            </a:br>
            <a:r>
              <a:rPr lang="en-GB" b="1" dirty="0"/>
              <a:t>Procedure:</a:t>
            </a:r>
            <a:br>
              <a:rPr lang="en-GB" dirty="0"/>
            </a:br>
            <a:r>
              <a:rPr lang="en-GB" dirty="0"/>
              <a:t>1. Click sound button, students transcribe word and tick whether they hear German or English [y].</a:t>
            </a:r>
          </a:p>
          <a:p>
            <a:r>
              <a:rPr lang="en-GB" dirty="0"/>
              <a:t>2. Click to reveal transcribed word and tick.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Hobby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physisch</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Typ</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Yoga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Symmetrie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City [2163] Hobby [3608] </a:t>
            </a:r>
            <a:r>
              <a:rPr lang="en-GB" baseline="0" dirty="0" err="1"/>
              <a:t>physisch</a:t>
            </a:r>
            <a:r>
              <a:rPr lang="en-GB" baseline="0" dirty="0"/>
              <a:t> [3389] </a:t>
            </a:r>
            <a:r>
              <a:rPr lang="en-GB" baseline="0" dirty="0" err="1"/>
              <a:t>Symmetrie</a:t>
            </a:r>
            <a:r>
              <a:rPr lang="en-GB" baseline="0" dirty="0"/>
              <a:t> [4831] </a:t>
            </a:r>
            <a:r>
              <a:rPr lang="en-GB" baseline="0" dirty="0" err="1"/>
              <a:t>Typ</a:t>
            </a:r>
            <a:r>
              <a:rPr lang="en-GB" baseline="0" dirty="0"/>
              <a:t> [907] Yoga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introduce the SSC [</a:t>
            </a:r>
            <a:r>
              <a:rPr lang="en-GB" b="1" dirty="0" err="1"/>
              <a:t>qu</a:t>
            </a:r>
            <a:r>
              <a:rPr lang="en-GB" b="0" dirty="0"/>
              <a:t>] and contrast it with </a:t>
            </a:r>
            <a:r>
              <a:rPr lang="en-GB" b="1" dirty="0"/>
              <a:t>kw</a:t>
            </a:r>
            <a:r>
              <a:rPr lang="en-GB" b="0" dirty="0"/>
              <a:t>.</a:t>
            </a:r>
            <a:br>
              <a:rPr lang="en-GB" dirty="0"/>
            </a:br>
            <a:br>
              <a:rPr lang="en-GB" dirty="0"/>
            </a:br>
            <a:r>
              <a:rPr lang="en-GB" b="1" dirty="0"/>
              <a:t>Procedure:</a:t>
            </a:r>
            <a:br>
              <a:rPr lang="en-GB" dirty="0"/>
            </a:br>
            <a:r>
              <a:rPr lang="en-GB" dirty="0"/>
              <a:t>Click through the animations to present the new information. Pupils say ‘</a:t>
            </a:r>
            <a:r>
              <a:rPr lang="en-GB" dirty="0" err="1"/>
              <a:t>Minkwal</a:t>
            </a:r>
            <a:r>
              <a:rPr lang="en-GB" dirty="0"/>
              <a:t>’ and ‘Aquarium’ aloud. </a:t>
            </a:r>
          </a:p>
          <a:p>
            <a:endParaRPr lang="en-GB" dirty="0"/>
          </a:p>
          <a:p>
            <a:r>
              <a:rPr lang="en-GB" b="1" baseline="0" dirty="0"/>
              <a:t>Word frequency (1 is the most frequent word in German): </a:t>
            </a:r>
            <a:br>
              <a:rPr lang="en-GB" baseline="0" dirty="0"/>
            </a:br>
            <a:r>
              <a:rPr lang="en-GB" baseline="0" dirty="0"/>
              <a:t>Aquarium [&gt;5000] </a:t>
            </a:r>
            <a:r>
              <a:rPr lang="en-GB" baseline="0" dirty="0" err="1"/>
              <a:t>Minkwal</a:t>
            </a:r>
            <a:r>
              <a:rPr lang="en-GB" baseline="0" dirty="0"/>
              <a:t> [&gt;5000] </a:t>
            </a:r>
            <a:br>
              <a:rPr lang="en-GB" baseline="0" dirty="0"/>
            </a:br>
            <a:r>
              <a:rPr lang="en-GB" i="1" dirty="0"/>
              <a:t>Source:  Jones, R.L. &amp; </a:t>
            </a:r>
            <a:r>
              <a:rPr lang="en-GB" i="1" dirty="0" err="1"/>
              <a:t>Tschirner</a:t>
            </a:r>
            <a:r>
              <a:rPr lang="en-GB" i="1" dirty="0"/>
              <a:t>, E. (2019). A frequency dictionary of German: core vocabulary for learners. Routledge</a:t>
            </a:r>
          </a:p>
          <a:p>
            <a:pPr marL="216000" indent="-216000">
              <a:lnSpc>
                <a:spcPct val="100000"/>
              </a:lnSpc>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1" dirty="0"/>
              <a:t>5 minutes</a:t>
            </a:r>
            <a:br>
              <a:rPr lang="en-GB" b="1" dirty="0"/>
            </a:br>
            <a:br>
              <a:rPr lang="en-GB" b="1" dirty="0"/>
            </a:br>
            <a:r>
              <a:rPr lang="en-GB" b="1" dirty="0"/>
              <a:t>Aim: </a:t>
            </a:r>
            <a:r>
              <a:rPr lang="en-GB" b="0" dirty="0"/>
              <a:t>to differentiate between [</a:t>
            </a:r>
            <a:r>
              <a:rPr lang="en-GB" b="0" dirty="0" err="1"/>
              <a:t>qu</a:t>
            </a:r>
            <a:r>
              <a:rPr lang="en-GB" b="0" dirty="0"/>
              <a:t>] and [k] [w].</a:t>
            </a:r>
            <a:br>
              <a:rPr lang="en-GB" dirty="0"/>
            </a:br>
            <a:br>
              <a:rPr lang="en-GB" dirty="0"/>
            </a:br>
            <a:r>
              <a:rPr lang="en-GB" b="1" dirty="0"/>
              <a:t>Procedure:</a:t>
            </a:r>
            <a:br>
              <a:rPr lang="en-GB" dirty="0"/>
            </a:br>
            <a:r>
              <a:rPr lang="en-GB" dirty="0"/>
              <a:t>1. Click on the pictures to hear the words.</a:t>
            </a:r>
          </a:p>
          <a:p>
            <a:r>
              <a:rPr lang="en-GB" dirty="0"/>
              <a:t>2. Students note down whether they hear [</a:t>
            </a:r>
            <a:r>
              <a:rPr lang="en-GB" dirty="0" err="1"/>
              <a:t>qu</a:t>
            </a:r>
            <a:r>
              <a:rPr lang="en-GB" dirty="0"/>
              <a:t>] or [k] [w] for each gap.</a:t>
            </a:r>
          </a:p>
          <a:p>
            <a:r>
              <a:rPr lang="en-GB" dirty="0"/>
              <a:t>3. Click to reveal answers.</a:t>
            </a:r>
          </a:p>
          <a:p>
            <a:endParaRPr lang="en-GB" dirty="0"/>
          </a:p>
          <a:p>
            <a:r>
              <a:rPr lang="en-GB" b="1" dirty="0"/>
              <a:t>Transcript:</a:t>
            </a:r>
          </a:p>
          <a:p>
            <a:pPr marL="342900" indent="-342900">
              <a:buAutoNum type="arabicPeriod"/>
            </a:pP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Bockwurst</a:t>
            </a: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Starkwind</a:t>
            </a:r>
            <a:endPar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Qualifikation</a:t>
            </a:r>
            <a:endPar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Kaulquappe</a:t>
            </a:r>
            <a:endPar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Mosaikwand</a:t>
            </a:r>
            <a:endPar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Quadfahren</a:t>
            </a:r>
            <a:endPar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AutoNum type="arabicPeriod"/>
            </a:pP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Quark</a:t>
            </a: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Überquerung</a:t>
            </a:r>
            <a:endPar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Trinkwasser</a:t>
            </a:r>
            <a:b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1800" b="1" dirty="0">
              <a:solidFill>
                <a:srgbClr val="1F4E79"/>
              </a:solidFill>
              <a:effectLst/>
              <a:highlight>
                <a:srgbClr val="00FF00"/>
              </a:highlight>
              <a:latin typeface="Century Gothic" panose="020B0502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Bockwurst [&gt;5000] </a:t>
            </a:r>
            <a:r>
              <a:rPr lang="en-GB" baseline="0" dirty="0" err="1"/>
              <a:t>Kaulquappe</a:t>
            </a:r>
            <a:r>
              <a:rPr lang="en-GB" baseline="0" dirty="0"/>
              <a:t> [&gt;5000] </a:t>
            </a:r>
            <a:r>
              <a:rPr lang="en-GB" baseline="0" dirty="0" err="1"/>
              <a:t>Mosaikwand</a:t>
            </a:r>
            <a:r>
              <a:rPr lang="en-GB" baseline="0" dirty="0"/>
              <a:t> [&gt;5000]  </a:t>
            </a:r>
            <a:r>
              <a:rPr lang="en-GB" baseline="0" dirty="0" err="1"/>
              <a:t>Starkwind</a:t>
            </a:r>
            <a:r>
              <a:rPr lang="en-GB" baseline="0" dirty="0"/>
              <a:t> [&gt;5000] </a:t>
            </a:r>
            <a:r>
              <a:rPr lang="en-GB" baseline="0" dirty="0" err="1"/>
              <a:t>Trinkwasser</a:t>
            </a:r>
            <a:r>
              <a:rPr lang="en-GB" baseline="0" dirty="0"/>
              <a:t> [&gt;5000] </a:t>
            </a:r>
            <a:r>
              <a:rPr lang="en-GB" baseline="0" dirty="0" err="1"/>
              <a:t>Überquerung</a:t>
            </a:r>
            <a:r>
              <a:rPr lang="en-GB" baseline="0" dirty="0"/>
              <a:t> [&gt;5000] </a:t>
            </a:r>
            <a:r>
              <a:rPr lang="en-GB" baseline="0" dirty="0" err="1"/>
              <a:t>Quadfahren</a:t>
            </a:r>
            <a:r>
              <a:rPr lang="en-GB" baseline="0" dirty="0"/>
              <a:t> [&gt;5000] </a:t>
            </a:r>
            <a:r>
              <a:rPr lang="en-GB" baseline="0" dirty="0" err="1"/>
              <a:t>Qualifikation</a:t>
            </a:r>
            <a:r>
              <a:rPr lang="en-GB" baseline="0" dirty="0"/>
              <a:t> [3600] Quark [&gt;5000] </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108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a:t>
            </a:r>
            <a:r>
              <a:rPr lang="en-GB" b="0" dirty="0"/>
              <a:t>: </a:t>
            </a:r>
            <a:r>
              <a:rPr lang="en-GB" b="1" dirty="0"/>
              <a:t>5 minutes</a:t>
            </a:r>
            <a:br>
              <a:rPr lang="en-GB" b="1" dirty="0"/>
            </a:br>
            <a:br>
              <a:rPr lang="en-GB" b="1" dirty="0"/>
            </a:br>
            <a:r>
              <a:rPr lang="en-GB" b="1" dirty="0"/>
              <a:t>Aim: </a:t>
            </a:r>
            <a:r>
              <a:rPr lang="en-GB" b="0" dirty="0"/>
              <a:t>to practise sentences using </a:t>
            </a:r>
            <a:r>
              <a:rPr lang="en-GB" b="0" i="1" dirty="0" err="1"/>
              <a:t>ein</a:t>
            </a:r>
            <a:r>
              <a:rPr lang="en-GB" b="0" i="1" dirty="0"/>
              <a:t> </a:t>
            </a:r>
            <a:r>
              <a:rPr lang="en-GB" b="0" i="0" dirty="0"/>
              <a:t>and</a:t>
            </a:r>
            <a:r>
              <a:rPr lang="en-GB" b="0" dirty="0"/>
              <a:t> </a:t>
            </a:r>
            <a:r>
              <a:rPr lang="en-GB" b="0" i="1" dirty="0" err="1"/>
              <a:t>kein</a:t>
            </a:r>
            <a:r>
              <a:rPr lang="en-GB" b="0" i="0" dirty="0"/>
              <a:t> in preparation for pupils writing about their own character. To recap using </a:t>
            </a:r>
            <a:r>
              <a:rPr lang="en-GB" b="0" i="1" dirty="0" err="1"/>
              <a:t>keinen</a:t>
            </a:r>
            <a:r>
              <a:rPr lang="en-GB" b="0" i="1" dirty="0"/>
              <a:t>, </a:t>
            </a:r>
            <a:r>
              <a:rPr lang="en-GB" b="0" i="1" dirty="0" err="1"/>
              <a:t>keine</a:t>
            </a:r>
            <a:r>
              <a:rPr lang="en-GB" b="0" i="0" dirty="0"/>
              <a:t>, and </a:t>
            </a:r>
            <a:r>
              <a:rPr lang="en-GB" b="0" i="1" dirty="0" err="1"/>
              <a:t>kein</a:t>
            </a:r>
            <a:r>
              <a:rPr lang="en-GB" b="0" i="0" dirty="0"/>
              <a:t> and </a:t>
            </a:r>
            <a:r>
              <a:rPr lang="en-GB" b="0" i="1" dirty="0" err="1"/>
              <a:t>einen</a:t>
            </a:r>
            <a:r>
              <a:rPr lang="en-GB" b="0" i="1" dirty="0"/>
              <a:t>, </a:t>
            </a:r>
            <a:r>
              <a:rPr lang="en-GB" b="0" i="1" dirty="0" err="1"/>
              <a:t>eine</a:t>
            </a:r>
            <a:r>
              <a:rPr lang="en-GB" b="0" i="1" dirty="0"/>
              <a:t> </a:t>
            </a:r>
            <a:r>
              <a:rPr lang="en-GB" b="0" i="0" dirty="0"/>
              <a:t>and </a:t>
            </a:r>
            <a:r>
              <a:rPr lang="en-GB" b="0" i="1" dirty="0" err="1"/>
              <a:t>ein</a:t>
            </a:r>
            <a:r>
              <a:rPr lang="en-GB" b="0" i="1" dirty="0"/>
              <a:t> </a:t>
            </a:r>
            <a:r>
              <a:rPr lang="en-GB" b="0" i="0" dirty="0"/>
              <a:t>after verbs. To recap various nouns that pupils could use in their own creations.</a:t>
            </a:r>
            <a:br>
              <a:rPr lang="en-GB" dirty="0"/>
            </a:br>
            <a:br>
              <a:rPr lang="en-GB" dirty="0"/>
            </a:br>
            <a:r>
              <a:rPr lang="en-GB" b="1" dirty="0"/>
              <a:t>Procedure:</a:t>
            </a:r>
            <a:br>
              <a:rPr lang="en-GB" dirty="0"/>
            </a:br>
            <a:r>
              <a:rPr lang="en-GB" dirty="0"/>
              <a:t>1. Pupils read the callout reminding them how to use </a:t>
            </a:r>
            <a:r>
              <a:rPr lang="en-GB" i="1" dirty="0" err="1"/>
              <a:t>kein</a:t>
            </a:r>
            <a:r>
              <a:rPr lang="en-GB" i="1" dirty="0"/>
              <a:t> </a:t>
            </a:r>
            <a:r>
              <a:rPr lang="en-GB" i="0" dirty="0"/>
              <a:t>and </a:t>
            </a:r>
            <a:r>
              <a:rPr lang="en-GB" i="1" dirty="0" err="1"/>
              <a:t>ein</a:t>
            </a:r>
            <a:r>
              <a:rPr lang="en-GB" dirty="0"/>
              <a:t> after verbs.</a:t>
            </a:r>
          </a:p>
          <a:p>
            <a:r>
              <a:rPr lang="en-GB" dirty="0"/>
              <a:t>2. They then read about Peter and decide which of the two options in each sentence Peter would or wouldn’t like to do, based on the form of </a:t>
            </a:r>
            <a:r>
              <a:rPr lang="en-GB" i="1" dirty="0" err="1"/>
              <a:t>kein</a:t>
            </a:r>
            <a:r>
              <a:rPr lang="en-GB" i="1" dirty="0"/>
              <a:t> </a:t>
            </a:r>
            <a:r>
              <a:rPr lang="en-GB" i="0" dirty="0"/>
              <a:t>or</a:t>
            </a:r>
            <a:r>
              <a:rPr lang="en-GB" i="1" dirty="0"/>
              <a:t> </a:t>
            </a:r>
            <a:r>
              <a:rPr lang="en-GB" i="1" dirty="0" err="1"/>
              <a:t>ein</a:t>
            </a:r>
            <a:r>
              <a:rPr lang="en-GB" i="1" dirty="0"/>
              <a:t> </a:t>
            </a:r>
            <a:r>
              <a:rPr lang="en-GB" i="0" dirty="0"/>
              <a:t>used and the gender of the nouns.</a:t>
            </a:r>
          </a:p>
          <a:p>
            <a:r>
              <a:rPr lang="en-GB" i="0" dirty="0"/>
              <a:t>3. Click to reveal answers.</a:t>
            </a:r>
            <a:endParaRPr lang="en-GB" sz="1200" b="0" i="0" strike="noStrike" spc="-1" dirty="0">
              <a:latin typeface="Arial"/>
            </a:endParaRPr>
          </a:p>
          <a:p>
            <a:r>
              <a:rPr lang="en-GB" sz="1200" b="0" i="0" strike="noStrike" spc="-1" dirty="0">
                <a:latin typeface="Arial"/>
              </a:rPr>
              <a:t>4. Pupils decide whether each sentence is positive or negative.</a:t>
            </a:r>
          </a:p>
          <a:p>
            <a:r>
              <a:rPr lang="en-GB" sz="1200" b="0" i="0" strike="noStrike" spc="-1" dirty="0">
                <a:latin typeface="Arial"/>
              </a:rPr>
              <a:t>5. Click to reveal answers.</a:t>
            </a:r>
          </a:p>
          <a:p>
            <a:endParaRPr lang="en-GB" sz="1200" b="0" i="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Ziege</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sz="1200" b="0" i="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01874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800" b="0" i="0" u="none" strike="noStrike" kern="1200" cap="none" spc="0" normalizeH="0" baseline="0" noProof="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13632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37.sv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9" Type="http://schemas.openxmlformats.org/officeDocument/2006/relationships/image" Target="../media/image77.png"/><Relationship Id="rId21" Type="http://schemas.openxmlformats.org/officeDocument/2006/relationships/image" Target="../media/image59.png"/><Relationship Id="rId34" Type="http://schemas.openxmlformats.org/officeDocument/2006/relationships/image" Target="../media/image72.png"/><Relationship Id="rId42" Type="http://schemas.openxmlformats.org/officeDocument/2006/relationships/image" Target="../media/image80.png"/><Relationship Id="rId7" Type="http://schemas.openxmlformats.org/officeDocument/2006/relationships/image" Target="../media/image45.png"/><Relationship Id="rId2" Type="http://schemas.openxmlformats.org/officeDocument/2006/relationships/notesSlide" Target="../notesSlides/notesSlide11.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41"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gif"/><Relationship Id="rId32" Type="http://schemas.openxmlformats.org/officeDocument/2006/relationships/image" Target="../media/image70.jpeg"/><Relationship Id="rId37" Type="http://schemas.openxmlformats.org/officeDocument/2006/relationships/image" Target="../media/image75.jpeg"/><Relationship Id="rId40" Type="http://schemas.openxmlformats.org/officeDocument/2006/relationships/image" Target="../media/image78.jpe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4.png"/><Relationship Id="rId10" Type="http://schemas.openxmlformats.org/officeDocument/2006/relationships/image" Target="../media/image48.png"/><Relationship Id="rId19" Type="http://schemas.openxmlformats.org/officeDocument/2006/relationships/image" Target="../media/image57.sv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jpeg"/><Relationship Id="rId43" Type="http://schemas.openxmlformats.org/officeDocument/2006/relationships/image" Target="../media/image81.png"/><Relationship Id="rId8" Type="http://schemas.openxmlformats.org/officeDocument/2006/relationships/image" Target="../media/image46.png"/><Relationship Id="rId3" Type="http://schemas.openxmlformats.org/officeDocument/2006/relationships/image" Target="../media/image41.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7.png"/><Relationship Id="rId18" Type="http://schemas.openxmlformats.org/officeDocument/2006/relationships/audio" Target="../media/audio8.wav"/><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15.png"/><Relationship Id="rId5" Type="http://schemas.openxmlformats.org/officeDocument/2006/relationships/audio" Target="../media/audio2.wav"/><Relationship Id="rId15" Type="http://schemas.openxmlformats.org/officeDocument/2006/relationships/image" Target="../media/image19.png"/><Relationship Id="rId10" Type="http://schemas.openxmlformats.org/officeDocument/2006/relationships/audio" Target="../media/audio7.wav"/><Relationship Id="rId4" Type="http://schemas.openxmlformats.org/officeDocument/2006/relationships/image" Target="../media/image14.png"/><Relationship Id="rId9" Type="http://schemas.openxmlformats.org/officeDocument/2006/relationships/audio" Target="../media/audio6.wav"/><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5.png"/><Relationship Id="rId18" Type="http://schemas.openxmlformats.org/officeDocument/2006/relationships/image" Target="../media/image26.jpeg"/><Relationship Id="rId3" Type="http://schemas.openxmlformats.org/officeDocument/2006/relationships/audio" Target="../media/audio9.wav"/><Relationship Id="rId21" Type="http://schemas.openxmlformats.org/officeDocument/2006/relationships/image" Target="../media/image29.jpe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audio" Target="../media/audio17.wav"/><Relationship Id="rId24" Type="http://schemas.openxmlformats.org/officeDocument/2006/relationships/image" Target="../media/image32.png"/><Relationship Id="rId5" Type="http://schemas.openxmlformats.org/officeDocument/2006/relationships/audio" Target="../media/audio11.wav"/><Relationship Id="rId15" Type="http://schemas.openxmlformats.org/officeDocument/2006/relationships/image" Target="../media/image17.png"/><Relationship Id="rId23" Type="http://schemas.openxmlformats.org/officeDocument/2006/relationships/image" Target="../media/image31.png"/><Relationship Id="rId10" Type="http://schemas.openxmlformats.org/officeDocument/2006/relationships/audio" Target="../media/audio16.wav"/><Relationship Id="rId19" Type="http://schemas.openxmlformats.org/officeDocument/2006/relationships/image" Target="../media/image27.jpe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6.svg"/><Relationship Id="rId22"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814432"/>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de-DE" sz="2800" b="1" spc="-1" dirty="0">
                <a:solidFill>
                  <a:srgbClr val="3B3838"/>
                </a:solidFill>
                <a:latin typeface="Century Gothic" panose="020B0502020202020204" pitchFamily="34" charset="0"/>
                <a:ea typeface="Century Gothic"/>
              </a:rPr>
              <a:t>m</a:t>
            </a:r>
            <a:r>
              <a:rPr kumimoji="0" lang="de-DE"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öcht-</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de-DE"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[y] [ü] [qu]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13</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4" descr="Free Goat Alps photo and picture">
            <a:extLst>
              <a:ext uri="{FF2B5EF4-FFF2-40B4-BE49-F238E27FC236}">
                <a16:creationId xmlns:a16="http://schemas.microsoft.com/office/drawing/2014/main" id="{1B0C5233-4B51-69F9-A3D8-4275AD1C3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14" y="2164321"/>
            <a:ext cx="4103093" cy="3077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descr="Free boy happy man vector">
            <a:extLst>
              <a:ext uri="{FF2B5EF4-FFF2-40B4-BE49-F238E27FC236}">
                <a16:creationId xmlns:a16="http://schemas.microsoft.com/office/drawing/2014/main" id="{8CFAAB36-0ADA-F03D-2987-441FBB7F1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123" y="2503085"/>
            <a:ext cx="786446" cy="15728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39" y="58278"/>
            <a:ext cx="4694349" cy="1325563"/>
          </a:xfrm>
        </p:spPr>
        <p:txBody>
          <a:bodyPr>
            <a:normAutofit/>
          </a:bodyPr>
          <a:lstStyle/>
          <a:p>
            <a:r>
              <a:rPr lang="en-GB" sz="3600" dirty="0"/>
              <a:t>Heidi m</a:t>
            </a:r>
            <a:r>
              <a:rPr kumimoji="0" lang="en-GB" sz="3600" b="0" i="0" u="none" strike="noStrike" kern="1200" cap="none" spc="0" normalizeH="0" baseline="0" noProof="0" dirty="0">
                <a:ln>
                  <a:noFill/>
                </a:ln>
                <a:solidFill>
                  <a:srgbClr val="002060"/>
                </a:solidFill>
                <a:effectLst/>
                <a:uLnTx/>
                <a:uFillTx/>
                <a:latin typeface="Century Gothic"/>
                <a:ea typeface="+mj-ea"/>
                <a:cs typeface="+mj-cs"/>
              </a:rPr>
              <a:t>ö</a:t>
            </a:r>
            <a:r>
              <a:rPr lang="en-GB" sz="3600" dirty="0" err="1"/>
              <a:t>chte</a:t>
            </a:r>
            <a:r>
              <a:rPr lang="en-GB" sz="3600" dirty="0"/>
              <a:t>…</a:t>
            </a:r>
          </a:p>
        </p:txBody>
      </p:sp>
      <p:sp>
        <p:nvSpPr>
          <p:cNvPr id="3" name="Content Placeholder 2"/>
          <p:cNvSpPr>
            <a:spLocks noGrp="1"/>
          </p:cNvSpPr>
          <p:nvPr>
            <p:ph idx="1"/>
          </p:nvPr>
        </p:nvSpPr>
        <p:spPr>
          <a:xfrm>
            <a:off x="230365" y="1179803"/>
            <a:ext cx="6676007" cy="5191829"/>
          </a:xfrm>
        </p:spPr>
        <p:txBody>
          <a:bodyPr>
            <a:normAutofit fontScale="92500"/>
          </a:bodyPr>
          <a:lstStyle/>
          <a:p>
            <a:pPr marL="0" indent="0">
              <a:lnSpc>
                <a:spcPct val="150000"/>
              </a:lnSpc>
              <a:buNone/>
            </a:pPr>
            <a:r>
              <a:rPr lang="en-GB" sz="2400" dirty="0" err="1"/>
              <a:t>mit</a:t>
            </a:r>
            <a:r>
              <a:rPr lang="en-GB" sz="2400" dirty="0"/>
              <a:t> </a:t>
            </a:r>
            <a:r>
              <a:rPr lang="en-GB" sz="2400" dirty="0" err="1"/>
              <a:t>Opa</a:t>
            </a:r>
            <a:r>
              <a:rPr lang="en-GB" sz="2400" dirty="0"/>
              <a:t> </a:t>
            </a:r>
            <a:r>
              <a:rPr lang="en-GB" sz="2400" dirty="0" err="1"/>
              <a:t>wohnen</a:t>
            </a:r>
            <a:r>
              <a:rPr lang="en-GB" sz="2400" dirty="0"/>
              <a:t>.</a:t>
            </a:r>
          </a:p>
          <a:p>
            <a:pPr marL="0" indent="0">
              <a:lnSpc>
                <a:spcPct val="150000"/>
              </a:lnSpc>
              <a:buNone/>
            </a:pPr>
            <a:r>
              <a:rPr lang="en-GB" sz="2400" dirty="0" err="1"/>
              <a:t>mit</a:t>
            </a:r>
            <a:r>
              <a:rPr lang="en-GB" sz="2400" dirty="0"/>
              <a:t> Peter </a:t>
            </a:r>
            <a:r>
              <a:rPr lang="en-GB" sz="2400" dirty="0" err="1"/>
              <a:t>spielen</a:t>
            </a:r>
            <a:r>
              <a:rPr lang="en-GB" sz="2400" dirty="0"/>
              <a:t>.</a:t>
            </a:r>
          </a:p>
          <a:p>
            <a:pPr marL="0" indent="0">
              <a:lnSpc>
                <a:spcPct val="150000"/>
              </a:lnSpc>
              <a:buNone/>
            </a:pPr>
            <a:r>
              <a:rPr lang="en-GB" sz="2400" dirty="0" err="1"/>
              <a:t>lesen</a:t>
            </a:r>
            <a:r>
              <a:rPr lang="en-GB" sz="2400" dirty="0"/>
              <a:t> und </a:t>
            </a:r>
            <a:r>
              <a:rPr lang="en-GB" sz="2400" dirty="0" err="1"/>
              <a:t>schreiben</a:t>
            </a:r>
            <a:r>
              <a:rPr lang="en-GB" sz="2400" dirty="0"/>
              <a:t>.</a:t>
            </a:r>
          </a:p>
          <a:p>
            <a:pPr marL="0" indent="0">
              <a:lnSpc>
                <a:spcPct val="150000"/>
              </a:lnSpc>
              <a:buNone/>
            </a:pPr>
            <a:r>
              <a:rPr lang="en-GB" sz="2400" dirty="0"/>
              <a:t>in Frankfurt </a:t>
            </a:r>
            <a:r>
              <a:rPr lang="en-GB" sz="2400" dirty="0" err="1"/>
              <a:t>nicht</a:t>
            </a:r>
            <a:r>
              <a:rPr lang="en-GB" sz="2400" dirty="0"/>
              <a:t> </a:t>
            </a:r>
            <a:r>
              <a:rPr lang="en-GB" sz="2400" dirty="0" err="1"/>
              <a:t>arbeiten</a:t>
            </a:r>
            <a:r>
              <a:rPr lang="en-GB" sz="2400" dirty="0"/>
              <a:t>.</a:t>
            </a:r>
          </a:p>
          <a:p>
            <a:pPr marL="0" indent="0">
              <a:lnSpc>
                <a:spcPct val="150000"/>
              </a:lnSpc>
              <a:buNone/>
            </a:pPr>
            <a:r>
              <a:rPr lang="en-GB" sz="2400" dirty="0"/>
              <a:t>in Frankfurt </a:t>
            </a:r>
            <a:r>
              <a:rPr lang="en-GB" sz="2400" dirty="0" err="1"/>
              <a:t>nicht</a:t>
            </a:r>
            <a:r>
              <a:rPr lang="en-GB" sz="2400" dirty="0"/>
              <a:t> </a:t>
            </a:r>
            <a:r>
              <a:rPr lang="en-GB" sz="2400" dirty="0" err="1"/>
              <a:t>bleiben</a:t>
            </a:r>
            <a:r>
              <a:rPr lang="en-GB" sz="2400" dirty="0"/>
              <a:t>.</a:t>
            </a:r>
          </a:p>
          <a:p>
            <a:pPr marL="0" indent="0">
              <a:lnSpc>
                <a:spcPct val="150000"/>
              </a:lnSpc>
              <a:buNone/>
            </a:pPr>
            <a:r>
              <a:rPr lang="en-GB" sz="2400" dirty="0" err="1"/>
              <a:t>Opa</a:t>
            </a:r>
            <a:r>
              <a:rPr lang="en-GB" sz="2400" dirty="0"/>
              <a:t> </a:t>
            </a:r>
            <a:r>
              <a:rPr lang="en-GB" sz="2400" dirty="0" err="1"/>
              <a:t>besuchen</a:t>
            </a:r>
            <a:r>
              <a:rPr lang="en-GB" sz="2400" dirty="0"/>
              <a:t>.</a:t>
            </a:r>
          </a:p>
          <a:p>
            <a:pPr marL="0" indent="0">
              <a:lnSpc>
                <a:spcPct val="150000"/>
              </a:lnSpc>
              <a:buNone/>
            </a:pPr>
            <a:r>
              <a:rPr lang="en-GB" sz="2400" dirty="0"/>
              <a:t>in die Alpen* </a:t>
            </a:r>
            <a:r>
              <a:rPr lang="en-GB" sz="2400" dirty="0" err="1"/>
              <a:t>fahren</a:t>
            </a:r>
            <a:r>
              <a:rPr lang="en-GB" sz="2400" dirty="0"/>
              <a:t>.</a:t>
            </a:r>
          </a:p>
          <a:p>
            <a:pPr marL="0" indent="0">
              <a:lnSpc>
                <a:spcPct val="150000"/>
              </a:lnSpc>
              <a:buNone/>
            </a:pPr>
            <a:r>
              <a:rPr lang="en-GB" sz="2400" dirty="0" err="1"/>
              <a:t>einen</a:t>
            </a:r>
            <a:r>
              <a:rPr lang="en-GB" sz="2400" dirty="0"/>
              <a:t> Brief </a:t>
            </a:r>
            <a:r>
              <a:rPr lang="en-GB" sz="2400" dirty="0" err="1"/>
              <a:t>bekommen</a:t>
            </a:r>
            <a:r>
              <a:rPr lang="en-GB" sz="2400" dirty="0"/>
              <a:t>.</a:t>
            </a:r>
          </a:p>
        </p:txBody>
      </p:sp>
      <p:sp>
        <p:nvSpPr>
          <p:cNvPr id="11" name="Title 2">
            <a:extLst>
              <a:ext uri="{FF2B5EF4-FFF2-40B4-BE49-F238E27FC236}">
                <a16:creationId xmlns:a16="http://schemas.microsoft.com/office/drawing/2014/main" id="{02AFDAD8-EDBC-DE37-DB67-16D1DFE566F0}"/>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3" name="Graphic 12" descr="Blackboard">
            <a:extLst>
              <a:ext uri="{FF2B5EF4-FFF2-40B4-BE49-F238E27FC236}">
                <a16:creationId xmlns:a16="http://schemas.microsoft.com/office/drawing/2014/main" id="{B37272C8-3A0B-238E-618F-F8C0B0EABC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sp>
        <p:nvSpPr>
          <p:cNvPr id="14" name="TextBox 13">
            <a:extLst>
              <a:ext uri="{FF2B5EF4-FFF2-40B4-BE49-F238E27FC236}">
                <a16:creationId xmlns:a16="http://schemas.microsoft.com/office/drawing/2014/main" id="{53B6563F-41A1-E33A-6A39-CAFA0966D266}"/>
              </a:ext>
            </a:extLst>
          </p:cNvPr>
          <p:cNvSpPr txBox="1"/>
          <p:nvPr/>
        </p:nvSpPr>
        <p:spPr>
          <a:xfrm>
            <a:off x="5983364" y="1719415"/>
            <a:ext cx="7175095" cy="4454104"/>
          </a:xfrm>
          <a:prstGeom prst="rect">
            <a:avLst/>
          </a:prstGeom>
          <a:noFill/>
        </p:spPr>
        <p:txBody>
          <a:bodyPr wrap="square">
            <a:spAutoFit/>
          </a:bodyPr>
          <a:lstStyle/>
          <a:p>
            <a:pPr>
              <a:lnSpc>
                <a:spcPct val="150000"/>
              </a:lnSpc>
            </a:pPr>
            <a:r>
              <a:rPr lang="en-GB" sz="2400" dirty="0" err="1">
                <a:solidFill>
                  <a:srgbClr val="002060"/>
                </a:solidFill>
              </a:rPr>
              <a:t>eine</a:t>
            </a:r>
            <a:r>
              <a:rPr lang="en-GB" sz="2400" dirty="0">
                <a:solidFill>
                  <a:srgbClr val="002060"/>
                </a:solidFill>
              </a:rPr>
              <a:t> </a:t>
            </a:r>
            <a:r>
              <a:rPr lang="en-GB" sz="2400" dirty="0" err="1">
                <a:solidFill>
                  <a:srgbClr val="002060"/>
                </a:solidFill>
              </a:rPr>
              <a:t>Stunde</a:t>
            </a:r>
            <a:r>
              <a:rPr lang="en-GB" sz="2400" b="1" dirty="0">
                <a:solidFill>
                  <a:srgbClr val="002060"/>
                </a:solidFill>
              </a:rPr>
              <a:t> </a:t>
            </a:r>
            <a:r>
              <a:rPr lang="en-GB" sz="2400" dirty="0">
                <a:solidFill>
                  <a:srgbClr val="002060"/>
                </a:solidFill>
              </a:rPr>
              <a:t>in </a:t>
            </a:r>
            <a:r>
              <a:rPr lang="en-GB" sz="2400" dirty="0" err="1">
                <a:solidFill>
                  <a:srgbClr val="002060"/>
                </a:solidFill>
              </a:rPr>
              <a:t>Dorfli</a:t>
            </a:r>
            <a:r>
              <a:rPr lang="en-GB" sz="2400" dirty="0">
                <a:solidFill>
                  <a:srgbClr val="002060"/>
                </a:solidFill>
              </a:rPr>
              <a:t> </a:t>
            </a:r>
            <a:r>
              <a:rPr lang="en-GB" sz="2400" dirty="0" err="1">
                <a:solidFill>
                  <a:srgbClr val="002060"/>
                </a:solidFill>
              </a:rPr>
              <a:t>bleiben</a:t>
            </a:r>
            <a:r>
              <a:rPr lang="en-GB" sz="2400" dirty="0">
                <a:solidFill>
                  <a:srgbClr val="002060"/>
                </a:solidFill>
              </a:rPr>
              <a:t>.</a:t>
            </a:r>
          </a:p>
          <a:p>
            <a:pPr>
              <a:lnSpc>
                <a:spcPct val="150000"/>
              </a:lnSpc>
            </a:pPr>
            <a:r>
              <a:rPr lang="en-GB" sz="2400" dirty="0" err="1">
                <a:solidFill>
                  <a:srgbClr val="002060"/>
                </a:solidFill>
              </a:rPr>
              <a:t>ein</a:t>
            </a:r>
            <a:r>
              <a:rPr lang="en-GB" sz="2400" dirty="0">
                <a:solidFill>
                  <a:srgbClr val="002060"/>
                </a:solidFill>
              </a:rPr>
              <a:t> </a:t>
            </a:r>
            <a:r>
              <a:rPr lang="en-GB" sz="2400" dirty="0" err="1">
                <a:solidFill>
                  <a:srgbClr val="002060"/>
                </a:solidFill>
              </a:rPr>
              <a:t>Butterbrot</a:t>
            </a:r>
            <a:r>
              <a:rPr lang="en-GB" sz="2400" dirty="0">
                <a:solidFill>
                  <a:srgbClr val="002060"/>
                </a:solidFill>
              </a:rPr>
              <a:t> </a:t>
            </a:r>
            <a:r>
              <a:rPr lang="en-GB" sz="2400" dirty="0" err="1">
                <a:solidFill>
                  <a:srgbClr val="002060"/>
                </a:solidFill>
              </a:rPr>
              <a:t>bekommen</a:t>
            </a:r>
            <a:r>
              <a:rPr lang="en-GB" sz="2400" dirty="0">
                <a:solidFill>
                  <a:srgbClr val="002060"/>
                </a:solidFill>
              </a:rPr>
              <a:t>.</a:t>
            </a:r>
          </a:p>
          <a:p>
            <a:pPr>
              <a:lnSpc>
                <a:spcPct val="150000"/>
              </a:lnSpc>
            </a:pPr>
            <a:r>
              <a:rPr lang="en-GB" sz="2400" dirty="0" err="1">
                <a:solidFill>
                  <a:srgbClr val="002060"/>
                </a:solidFill>
              </a:rPr>
              <a:t>keinen</a:t>
            </a:r>
            <a:r>
              <a:rPr lang="en-GB" sz="2400" dirty="0">
                <a:solidFill>
                  <a:srgbClr val="002060"/>
                </a:solidFill>
              </a:rPr>
              <a:t> Fehler </a:t>
            </a:r>
            <a:r>
              <a:rPr lang="en-GB" sz="2400" dirty="0" err="1">
                <a:solidFill>
                  <a:srgbClr val="002060"/>
                </a:solidFill>
              </a:rPr>
              <a:t>machen</a:t>
            </a:r>
            <a:r>
              <a:rPr lang="en-GB" sz="2400" dirty="0">
                <a:solidFill>
                  <a:srgbClr val="002060"/>
                </a:solidFill>
              </a:rPr>
              <a:t>.</a:t>
            </a:r>
          </a:p>
          <a:p>
            <a:pPr>
              <a:lnSpc>
                <a:spcPct val="150000"/>
              </a:lnSpc>
            </a:pPr>
            <a:r>
              <a:rPr lang="en-GB" sz="2400" dirty="0" err="1">
                <a:solidFill>
                  <a:srgbClr val="002060"/>
                </a:solidFill>
              </a:rPr>
              <a:t>keine</a:t>
            </a:r>
            <a:r>
              <a:rPr lang="en-GB" sz="2400" dirty="0">
                <a:solidFill>
                  <a:srgbClr val="002060"/>
                </a:solidFill>
              </a:rPr>
              <a:t> Schule </a:t>
            </a:r>
            <a:r>
              <a:rPr lang="en-GB" sz="2400" dirty="0" err="1">
                <a:solidFill>
                  <a:srgbClr val="002060"/>
                </a:solidFill>
              </a:rPr>
              <a:t>besuchen</a:t>
            </a:r>
            <a:r>
              <a:rPr lang="en-GB" sz="2400" dirty="0">
                <a:solidFill>
                  <a:srgbClr val="002060"/>
                </a:solidFill>
              </a:rPr>
              <a:t>.</a:t>
            </a:r>
          </a:p>
          <a:p>
            <a:pPr>
              <a:lnSpc>
                <a:spcPct val="150000"/>
              </a:lnSpc>
            </a:pPr>
            <a:r>
              <a:rPr lang="en-GB" sz="2400" dirty="0" err="1">
                <a:solidFill>
                  <a:srgbClr val="002060"/>
                </a:solidFill>
              </a:rPr>
              <a:t>keinen</a:t>
            </a:r>
            <a:r>
              <a:rPr lang="en-GB" sz="2400" dirty="0">
                <a:solidFill>
                  <a:srgbClr val="002060"/>
                </a:solidFill>
              </a:rPr>
              <a:t> Text </a:t>
            </a:r>
            <a:r>
              <a:rPr lang="en-GB" sz="2400" dirty="0" err="1">
                <a:solidFill>
                  <a:srgbClr val="002060"/>
                </a:solidFill>
              </a:rPr>
              <a:t>lesen</a:t>
            </a:r>
            <a:r>
              <a:rPr lang="en-GB" sz="2400" dirty="0">
                <a:solidFill>
                  <a:srgbClr val="002060"/>
                </a:solidFill>
              </a:rPr>
              <a:t>.</a:t>
            </a:r>
          </a:p>
          <a:p>
            <a:pPr>
              <a:lnSpc>
                <a:spcPct val="150000"/>
              </a:lnSpc>
            </a:pPr>
            <a:r>
              <a:rPr lang="en-GB" sz="2400" dirty="0" err="1">
                <a:solidFill>
                  <a:srgbClr val="002060"/>
                </a:solidFill>
              </a:rPr>
              <a:t>eine</a:t>
            </a:r>
            <a:r>
              <a:rPr lang="en-GB" sz="2400" dirty="0">
                <a:solidFill>
                  <a:srgbClr val="002060"/>
                </a:solidFill>
              </a:rPr>
              <a:t> </a:t>
            </a:r>
            <a:r>
              <a:rPr lang="en-GB" sz="2400" dirty="0" err="1">
                <a:solidFill>
                  <a:srgbClr val="002060"/>
                </a:solidFill>
              </a:rPr>
              <a:t>Ziege</a:t>
            </a:r>
            <a:r>
              <a:rPr lang="en-GB" sz="2400" dirty="0">
                <a:solidFill>
                  <a:srgbClr val="002060"/>
                </a:solidFill>
              </a:rPr>
              <a:t>* </a:t>
            </a:r>
            <a:r>
              <a:rPr lang="en-GB" sz="2400" dirty="0" err="1">
                <a:solidFill>
                  <a:srgbClr val="002060"/>
                </a:solidFill>
              </a:rPr>
              <a:t>haben</a:t>
            </a:r>
            <a:r>
              <a:rPr lang="en-GB" sz="2400" dirty="0">
                <a:solidFill>
                  <a:srgbClr val="002060"/>
                </a:solidFill>
              </a:rPr>
              <a:t>.</a:t>
            </a:r>
          </a:p>
          <a:p>
            <a:pPr>
              <a:lnSpc>
                <a:spcPct val="150000"/>
              </a:lnSpc>
            </a:pPr>
            <a:r>
              <a:rPr lang="en-GB" sz="2400" dirty="0" err="1">
                <a:solidFill>
                  <a:srgbClr val="002060"/>
                </a:solidFill>
              </a:rPr>
              <a:t>kein</a:t>
            </a:r>
            <a:r>
              <a:rPr lang="en-GB" sz="2400" dirty="0">
                <a:solidFill>
                  <a:srgbClr val="002060"/>
                </a:solidFill>
              </a:rPr>
              <a:t> Papier </a:t>
            </a:r>
            <a:r>
              <a:rPr lang="en-GB" sz="2400" dirty="0" err="1">
                <a:solidFill>
                  <a:srgbClr val="002060"/>
                </a:solidFill>
              </a:rPr>
              <a:t>benutzen</a:t>
            </a:r>
            <a:r>
              <a:rPr lang="en-GB" sz="2400" dirty="0">
                <a:solidFill>
                  <a:srgbClr val="002060"/>
                </a:solidFill>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Title 1">
            <a:extLst>
              <a:ext uri="{FF2B5EF4-FFF2-40B4-BE49-F238E27FC236}">
                <a16:creationId xmlns:a16="http://schemas.microsoft.com/office/drawing/2014/main" id="{8C063794-838C-7811-D7FC-C7B77D942591}"/>
              </a:ext>
            </a:extLst>
          </p:cNvPr>
          <p:cNvSpPr txBox="1">
            <a:spLocks/>
          </p:cNvSpPr>
          <p:nvPr/>
        </p:nvSpPr>
        <p:spPr>
          <a:xfrm>
            <a:off x="5840154" y="58277"/>
            <a:ext cx="4694349" cy="1325563"/>
          </a:xfrm>
          <a:prstGeom prst="rect">
            <a:avLst/>
          </a:prstGeom>
          <a:noFill/>
          <a:ln>
            <a:noFill/>
          </a:ln>
        </p:spPr>
        <p:txBody>
          <a:bodyPr spcFirstLastPara="1" wrap="square" lIns="91425" tIns="45700" rIns="91425" bIns="45700" anchor="ctr" anchorCtr="0">
            <a:normAutofit/>
          </a:bodyPr>
          <a:lstStyle>
            <a:lvl1pPr lvl="0" algn="l" defTabSz="914400" rtl="0" eaLnBrk="1" latinLnBrk="0" hangingPunct="1">
              <a:lnSpc>
                <a:spcPct val="90000"/>
              </a:lnSpc>
              <a:spcBef>
                <a:spcPts val="0"/>
              </a:spcBef>
              <a:spcAft>
                <a:spcPts val="0"/>
              </a:spcAft>
              <a:buClr>
                <a:schemeClr val="dk1"/>
              </a:buClr>
              <a:buSzPts val="1800"/>
              <a:buNone/>
              <a:defRPr sz="4400" kern="1200">
                <a:solidFill>
                  <a:srgbClr val="002060"/>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j-ea"/>
                <a:cs typeface="+mj-cs"/>
              </a:rPr>
              <a:t>Peter </a:t>
            </a:r>
            <a:r>
              <a:rPr kumimoji="0" lang="en-GB" sz="3600" b="0" i="0" u="none" strike="noStrike" kern="1200" cap="none" spc="0" normalizeH="0" baseline="0" noProof="0" dirty="0" err="1">
                <a:ln>
                  <a:noFill/>
                </a:ln>
                <a:solidFill>
                  <a:srgbClr val="002060"/>
                </a:solidFill>
                <a:effectLst/>
                <a:uLnTx/>
                <a:uFillTx/>
                <a:latin typeface="Century Gothic"/>
                <a:ea typeface="+mj-ea"/>
                <a:cs typeface="+mj-cs"/>
              </a:rPr>
              <a:t>möchte</a:t>
            </a:r>
            <a:r>
              <a:rPr kumimoji="0" lang="en-GB" sz="3600" b="0" i="0" u="none" strike="noStrike" kern="1200" cap="none" spc="0" normalizeH="0" baseline="0" noProof="0" dirty="0">
                <a:ln>
                  <a:noFill/>
                </a:ln>
                <a:solidFill>
                  <a:srgbClr val="002060"/>
                </a:solidFill>
                <a:effectLst/>
                <a:uLnTx/>
                <a:uFillTx/>
                <a:latin typeface="Century Gothic"/>
                <a:ea typeface="+mj-ea"/>
                <a:cs typeface="+mj-cs"/>
              </a:rPr>
              <a:t>…</a:t>
            </a:r>
          </a:p>
        </p:txBody>
      </p:sp>
      <p:sp>
        <p:nvSpPr>
          <p:cNvPr id="25" name="Rectangle: Rounded Corners 24">
            <a:extLst>
              <a:ext uri="{FF2B5EF4-FFF2-40B4-BE49-F238E27FC236}">
                <a16:creationId xmlns:a16="http://schemas.microsoft.com/office/drawing/2014/main" id="{FE8036B7-22CB-44AD-BD33-BC9409D39D9D}"/>
              </a:ext>
            </a:extLst>
          </p:cNvPr>
          <p:cNvSpPr/>
          <p:nvPr/>
        </p:nvSpPr>
        <p:spPr>
          <a:xfrm>
            <a:off x="9366393" y="5956020"/>
            <a:ext cx="2755034" cy="836307"/>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Ziege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 goat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die Alpen – Alps </a:t>
            </a:r>
          </a:p>
        </p:txBody>
      </p:sp>
      <p:pic>
        <p:nvPicPr>
          <p:cNvPr id="7" name="Picture 4" descr="Free Goat Alps photo and picture">
            <a:extLst>
              <a:ext uri="{FF2B5EF4-FFF2-40B4-BE49-F238E27FC236}">
                <a16:creationId xmlns:a16="http://schemas.microsoft.com/office/drawing/2014/main" id="{161F3871-1826-BFA3-D5CE-EAE9A6C916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808"/>
          <a:stretch/>
        </p:blipFill>
        <p:spPr bwMode="auto">
          <a:xfrm>
            <a:off x="10026035" y="2342925"/>
            <a:ext cx="1676438" cy="28451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8" descr="Free boy happy man vector">
            <a:extLst>
              <a:ext uri="{FF2B5EF4-FFF2-40B4-BE49-F238E27FC236}">
                <a16:creationId xmlns:a16="http://schemas.microsoft.com/office/drawing/2014/main" id="{FBFEE814-E20C-158C-C7D6-25A334B7E6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8842" y="2943618"/>
            <a:ext cx="727117" cy="14542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Free Alp Seiser Alm photo and picture">
            <a:extLst>
              <a:ext uri="{FF2B5EF4-FFF2-40B4-BE49-F238E27FC236}">
                <a16:creationId xmlns:a16="http://schemas.microsoft.com/office/drawing/2014/main" id="{6D11AFBC-F5D3-05DC-AF46-7A6089AB7A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859"/>
          <a:stretch/>
        </p:blipFill>
        <p:spPr bwMode="auto">
          <a:xfrm>
            <a:off x="3852520" y="2399819"/>
            <a:ext cx="1899440" cy="278827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0F7E698-0B85-CA25-F73D-5E6EBB9CFD2B}"/>
              </a:ext>
            </a:extLst>
          </p:cNvPr>
          <p:cNvGrpSpPr/>
          <p:nvPr/>
        </p:nvGrpSpPr>
        <p:grpSpPr>
          <a:xfrm>
            <a:off x="4023273" y="3636392"/>
            <a:ext cx="781872" cy="1274776"/>
            <a:chOff x="-3112278" y="2329487"/>
            <a:chExt cx="2198711" cy="3345978"/>
          </a:xfrm>
        </p:grpSpPr>
        <p:pic>
          <p:nvPicPr>
            <p:cNvPr id="12" name="Picture 10" descr="Free boy cartoon comic characters vector">
              <a:extLst>
                <a:ext uri="{FF2B5EF4-FFF2-40B4-BE49-F238E27FC236}">
                  <a16:creationId xmlns:a16="http://schemas.microsoft.com/office/drawing/2014/main" id="{C035ADE0-E806-3FF5-BEFC-DFF65AA2568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Free girl happy smile vector">
              <a:extLst>
                <a:ext uri="{FF2B5EF4-FFF2-40B4-BE49-F238E27FC236}">
                  <a16:creationId xmlns:a16="http://schemas.microsoft.com/office/drawing/2014/main" id="{C7CFC7F1-C2FD-2AF2-F232-CD6E90CDAE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7836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BDD869DE-77CD-16F1-7343-83D110850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80" y="1077786"/>
            <a:ext cx="1279689" cy="1267144"/>
          </a:xfrm>
          <a:prstGeom prst="rect">
            <a:avLst/>
          </a:prstGeom>
        </p:spPr>
      </p:pic>
      <p:pic>
        <p:nvPicPr>
          <p:cNvPr id="7" name="Picture 6" descr="A picture containing text, sign, vector graphics&#10;&#10;Description automatically generated">
            <a:extLst>
              <a:ext uri="{FF2B5EF4-FFF2-40B4-BE49-F238E27FC236}">
                <a16:creationId xmlns:a16="http://schemas.microsoft.com/office/drawing/2014/main" id="{D768D6BB-6D1D-81A3-C91B-CC895F8A9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382" y="5134728"/>
            <a:ext cx="1305111" cy="1219212"/>
          </a:xfrm>
          <a:prstGeom prst="rect">
            <a:avLst/>
          </a:prstGeom>
        </p:spPr>
      </p:pic>
      <p:pic>
        <p:nvPicPr>
          <p:cNvPr id="9" name="Picture 8" descr="Icon&#10;&#10;Description automatically generated">
            <a:extLst>
              <a:ext uri="{FF2B5EF4-FFF2-40B4-BE49-F238E27FC236}">
                <a16:creationId xmlns:a16="http://schemas.microsoft.com/office/drawing/2014/main" id="{FB5BE403-6445-061F-C8D3-BFD4B05CE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3746" y="2429146"/>
            <a:ext cx="1198258" cy="1163399"/>
          </a:xfrm>
          <a:prstGeom prst="rect">
            <a:avLst/>
          </a:prstGeom>
        </p:spPr>
      </p:pic>
      <p:sp>
        <p:nvSpPr>
          <p:cNvPr id="43" name="Title 1">
            <a:extLst>
              <a:ext uri="{FF2B5EF4-FFF2-40B4-BE49-F238E27FC236}">
                <a16:creationId xmlns:a16="http://schemas.microsoft.com/office/drawing/2014/main" id="{7CE52499-D522-7C15-9047-9E5D82CB760A}"/>
              </a:ext>
            </a:extLst>
          </p:cNvPr>
          <p:cNvSpPr>
            <a:spLocks noGrp="1"/>
          </p:cNvSpPr>
          <p:nvPr>
            <p:ph type="title"/>
          </p:nvPr>
        </p:nvSpPr>
        <p:spPr>
          <a:xfrm>
            <a:off x="2234329" y="-28566"/>
            <a:ext cx="4389330" cy="1144800"/>
          </a:xfrm>
        </p:spPr>
        <p:txBody>
          <a:bodyPr/>
          <a:lstStyle/>
          <a:p>
            <a:r>
              <a:rPr lang="en-GB" sz="4800" dirty="0"/>
              <a:t>Verbs</a:t>
            </a:r>
          </a:p>
        </p:txBody>
      </p:sp>
      <p:sp>
        <p:nvSpPr>
          <p:cNvPr id="44" name="Title 1">
            <a:extLst>
              <a:ext uri="{FF2B5EF4-FFF2-40B4-BE49-F238E27FC236}">
                <a16:creationId xmlns:a16="http://schemas.microsoft.com/office/drawing/2014/main" id="{372CC6CF-E6CF-8F06-5046-7AB4EC01C84D}"/>
              </a:ext>
            </a:extLst>
          </p:cNvPr>
          <p:cNvSpPr txBox="1">
            <a:spLocks/>
          </p:cNvSpPr>
          <p:nvPr/>
        </p:nvSpPr>
        <p:spPr>
          <a:xfrm>
            <a:off x="8223770" y="0"/>
            <a:ext cx="438933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a:ea typeface="+mj-ea"/>
                <a:cs typeface="+mj-cs"/>
              </a:rPr>
              <a:t>Nouns</a:t>
            </a:r>
          </a:p>
        </p:txBody>
      </p:sp>
      <p:pic>
        <p:nvPicPr>
          <p:cNvPr id="59" name="Picture 58">
            <a:extLst>
              <a:ext uri="{FF2B5EF4-FFF2-40B4-BE49-F238E27FC236}">
                <a16:creationId xmlns:a16="http://schemas.microsoft.com/office/drawing/2014/main" id="{DBC7BBB5-5B81-FDEA-2925-270949C01D4B}"/>
              </a:ext>
            </a:extLst>
          </p:cNvPr>
          <p:cNvPicPr>
            <a:picLocks noChangeAspect="1"/>
          </p:cNvPicPr>
          <p:nvPr/>
        </p:nvPicPr>
        <p:blipFill>
          <a:blip r:embed="rId6"/>
          <a:stretch>
            <a:fillRect/>
          </a:stretch>
        </p:blipFill>
        <p:spPr>
          <a:xfrm>
            <a:off x="7237533" y="1104505"/>
            <a:ext cx="863950" cy="863950"/>
          </a:xfrm>
          <a:prstGeom prst="rect">
            <a:avLst/>
          </a:prstGeom>
        </p:spPr>
      </p:pic>
      <p:pic>
        <p:nvPicPr>
          <p:cNvPr id="2" name="Picture 1">
            <a:extLst>
              <a:ext uri="{FF2B5EF4-FFF2-40B4-BE49-F238E27FC236}">
                <a16:creationId xmlns:a16="http://schemas.microsoft.com/office/drawing/2014/main" id="{DBC56C5E-E819-4EA8-B21E-F353E354E7BE}"/>
              </a:ext>
            </a:extLst>
          </p:cNvPr>
          <p:cNvPicPr>
            <a:picLocks noChangeAspect="1"/>
          </p:cNvPicPr>
          <p:nvPr/>
        </p:nvPicPr>
        <p:blipFill>
          <a:blip r:embed="rId7"/>
          <a:stretch>
            <a:fillRect/>
          </a:stretch>
        </p:blipFill>
        <p:spPr>
          <a:xfrm>
            <a:off x="2973087" y="3803901"/>
            <a:ext cx="1383912" cy="1201016"/>
          </a:xfrm>
          <a:prstGeom prst="rect">
            <a:avLst/>
          </a:prstGeom>
        </p:spPr>
      </p:pic>
      <p:pic>
        <p:nvPicPr>
          <p:cNvPr id="4" name="Picture 3" descr="Logo, company name&#10;&#10;Description automatically generated">
            <a:extLst>
              <a:ext uri="{FF2B5EF4-FFF2-40B4-BE49-F238E27FC236}">
                <a16:creationId xmlns:a16="http://schemas.microsoft.com/office/drawing/2014/main" id="{7A5844A7-44A8-CC7F-8EEA-5924975016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0256" y="1060328"/>
            <a:ext cx="1698771" cy="1302061"/>
          </a:xfrm>
          <a:prstGeom prst="rect">
            <a:avLst/>
          </a:prstGeom>
        </p:spPr>
      </p:pic>
      <p:pic>
        <p:nvPicPr>
          <p:cNvPr id="18" name="Picture 17" descr="Icon&#10;&#10;Description automatically generated">
            <a:extLst>
              <a:ext uri="{FF2B5EF4-FFF2-40B4-BE49-F238E27FC236}">
                <a16:creationId xmlns:a16="http://schemas.microsoft.com/office/drawing/2014/main" id="{C06AFE12-6C35-C5F5-7FFB-5BBF3734F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672" y="2444078"/>
            <a:ext cx="1168704" cy="1133534"/>
          </a:xfrm>
          <a:prstGeom prst="rect">
            <a:avLst/>
          </a:prstGeom>
        </p:spPr>
      </p:pic>
      <p:pic>
        <p:nvPicPr>
          <p:cNvPr id="19" name="Picture 2">
            <a:extLst>
              <a:ext uri="{FF2B5EF4-FFF2-40B4-BE49-F238E27FC236}">
                <a16:creationId xmlns:a16="http://schemas.microsoft.com/office/drawing/2014/main" id="{359BA59D-BB5C-3E96-4BA9-3A3AE7B6FB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8556" y="5096006"/>
            <a:ext cx="1305953" cy="13465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 blue and black sign with hands in a circle&#10;&#10;Description automatically generated">
            <a:extLst>
              <a:ext uri="{FF2B5EF4-FFF2-40B4-BE49-F238E27FC236}">
                <a16:creationId xmlns:a16="http://schemas.microsoft.com/office/drawing/2014/main" id="{A03F3851-228B-F8BE-A402-D58F5ACDB51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8227"/>
          <a:stretch/>
        </p:blipFill>
        <p:spPr bwMode="auto">
          <a:xfrm>
            <a:off x="4020345" y="1060328"/>
            <a:ext cx="1574725" cy="13020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 red and white circle with blue text&#10;&#10;Description automatically generated">
            <a:extLst>
              <a:ext uri="{FF2B5EF4-FFF2-40B4-BE49-F238E27FC236}">
                <a16:creationId xmlns:a16="http://schemas.microsoft.com/office/drawing/2014/main" id="{A9220A4D-6F68-038E-60E9-CF767AA03E1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9467"/>
          <a:stretch/>
        </p:blipFill>
        <p:spPr bwMode="auto">
          <a:xfrm>
            <a:off x="1417921" y="3830112"/>
            <a:ext cx="1527225" cy="11485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5BB15B4-3571-2D8E-0D6C-F4F6632E191C}"/>
              </a:ext>
            </a:extLst>
          </p:cNvPr>
          <p:cNvPicPr>
            <a:picLocks noChangeAspect="1"/>
          </p:cNvPicPr>
          <p:nvPr/>
        </p:nvPicPr>
        <p:blipFill>
          <a:blip r:embed="rId13"/>
          <a:stretch>
            <a:fillRect/>
          </a:stretch>
        </p:blipFill>
        <p:spPr>
          <a:xfrm>
            <a:off x="188079" y="3845835"/>
            <a:ext cx="1163696" cy="1117149"/>
          </a:xfrm>
          <a:prstGeom prst="rect">
            <a:avLst/>
          </a:prstGeom>
        </p:spPr>
      </p:pic>
      <p:grpSp>
        <p:nvGrpSpPr>
          <p:cNvPr id="23" name="Group 22">
            <a:extLst>
              <a:ext uri="{FF2B5EF4-FFF2-40B4-BE49-F238E27FC236}">
                <a16:creationId xmlns:a16="http://schemas.microsoft.com/office/drawing/2014/main" id="{DC2CC53D-70FC-DA3D-0448-C3CEDEDCBDC2}"/>
              </a:ext>
            </a:extLst>
          </p:cNvPr>
          <p:cNvGrpSpPr/>
          <p:nvPr/>
        </p:nvGrpSpPr>
        <p:grpSpPr>
          <a:xfrm>
            <a:off x="130364" y="5126933"/>
            <a:ext cx="1163696" cy="1117150"/>
            <a:chOff x="-2579673" y="2642435"/>
            <a:chExt cx="2446639" cy="2420110"/>
          </a:xfrm>
        </p:grpSpPr>
        <p:sp>
          <p:nvSpPr>
            <p:cNvPr id="24" name="Oval 23">
              <a:extLst>
                <a:ext uri="{FF2B5EF4-FFF2-40B4-BE49-F238E27FC236}">
                  <a16:creationId xmlns:a16="http://schemas.microsoft.com/office/drawing/2014/main" id="{1D0D151D-2015-EB6F-551C-22DFB3BC4312}"/>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5" name="Picture 8" descr="Free home office at home work vector">
              <a:extLst>
                <a:ext uri="{FF2B5EF4-FFF2-40B4-BE49-F238E27FC236}">
                  <a16:creationId xmlns:a16="http://schemas.microsoft.com/office/drawing/2014/main" id="{828FE26D-3DA6-C62B-F8BD-7CFE63446F9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BFC2F719-5CB7-A15A-7979-CDD973F831BD}"/>
              </a:ext>
            </a:extLst>
          </p:cNvPr>
          <p:cNvGrpSpPr/>
          <p:nvPr/>
        </p:nvGrpSpPr>
        <p:grpSpPr>
          <a:xfrm>
            <a:off x="1495148" y="2438179"/>
            <a:ext cx="1198258" cy="1145332"/>
            <a:chOff x="6078686" y="695074"/>
            <a:chExt cx="2289164" cy="2233005"/>
          </a:xfrm>
        </p:grpSpPr>
        <p:sp>
          <p:nvSpPr>
            <p:cNvPr id="27" name="Oval 26">
              <a:extLst>
                <a:ext uri="{FF2B5EF4-FFF2-40B4-BE49-F238E27FC236}">
                  <a16:creationId xmlns:a16="http://schemas.microsoft.com/office/drawing/2014/main" id="{42AC9877-51BD-1C55-974B-A8814746515B}"/>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E7EDF805-E10E-0BAC-E241-809896E97A4A}"/>
                </a:ext>
              </a:extLst>
            </p:cNvPr>
            <p:cNvGrpSpPr/>
            <p:nvPr/>
          </p:nvGrpSpPr>
          <p:grpSpPr>
            <a:xfrm>
              <a:off x="6401094" y="1019163"/>
              <a:ext cx="1717274" cy="1515147"/>
              <a:chOff x="-4777161" y="6088593"/>
              <a:chExt cx="1851967" cy="1595912"/>
            </a:xfrm>
          </p:grpSpPr>
          <p:sp>
            <p:nvSpPr>
              <p:cNvPr id="29" name="Rectangle 28">
                <a:extLst>
                  <a:ext uri="{FF2B5EF4-FFF2-40B4-BE49-F238E27FC236}">
                    <a16:creationId xmlns:a16="http://schemas.microsoft.com/office/drawing/2014/main" id="{89FCC7CB-263C-A4BA-3E17-36110BC4D26C}"/>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Text&#10;&#10;Description automatically generated">
                <a:extLst>
                  <a:ext uri="{FF2B5EF4-FFF2-40B4-BE49-F238E27FC236}">
                    <a16:creationId xmlns:a16="http://schemas.microsoft.com/office/drawing/2014/main" id="{6FAF3490-2D5F-D3A0-F4DA-1484609301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31" name="Isosceles Triangle 30">
                <a:extLst>
                  <a:ext uri="{FF2B5EF4-FFF2-40B4-BE49-F238E27FC236}">
                    <a16:creationId xmlns:a16="http://schemas.microsoft.com/office/drawing/2014/main" id="{BC8FBE76-F566-B3C2-381F-A2611F01CA55}"/>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32" name="Picture 31">
            <a:extLst>
              <a:ext uri="{FF2B5EF4-FFF2-40B4-BE49-F238E27FC236}">
                <a16:creationId xmlns:a16="http://schemas.microsoft.com/office/drawing/2014/main" id="{3D103744-E832-017C-758A-55B2D69FCD6F}"/>
              </a:ext>
            </a:extLst>
          </p:cNvPr>
          <p:cNvPicPr>
            <a:picLocks noChangeAspect="1"/>
          </p:cNvPicPr>
          <p:nvPr/>
        </p:nvPicPr>
        <p:blipFill>
          <a:blip r:embed="rId16"/>
          <a:stretch>
            <a:fillRect/>
          </a:stretch>
        </p:blipFill>
        <p:spPr>
          <a:xfrm>
            <a:off x="2878515" y="1078712"/>
            <a:ext cx="1198257" cy="1265292"/>
          </a:xfrm>
          <a:prstGeom prst="rect">
            <a:avLst/>
          </a:prstGeom>
        </p:spPr>
      </p:pic>
      <p:pic>
        <p:nvPicPr>
          <p:cNvPr id="33" name="Picture 32" descr="Free guitar music musical instrument vector">
            <a:extLst>
              <a:ext uri="{FF2B5EF4-FFF2-40B4-BE49-F238E27FC236}">
                <a16:creationId xmlns:a16="http://schemas.microsoft.com/office/drawing/2014/main" id="{E507B11E-1924-6798-8DF2-94D0E6E7ECB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75277" y="992493"/>
            <a:ext cx="1091524" cy="1212804"/>
          </a:xfrm>
          <a:prstGeom prst="rect">
            <a:avLst/>
          </a:prstGeom>
          <a:noFill/>
          <a:extLst>
            <a:ext uri="{909E8E84-426E-40DD-AFC4-6F175D3DCCD1}">
              <a14:hiddenFill xmlns:a14="http://schemas.microsoft.com/office/drawing/2010/main">
                <a:solidFill>
                  <a:srgbClr val="FFFFFF"/>
                </a:solidFill>
              </a14:hiddenFill>
            </a:ext>
          </a:extLst>
        </p:spPr>
      </p:pic>
      <p:pic>
        <p:nvPicPr>
          <p:cNvPr id="34" name="Graphic 33" descr="Map with pin with solid fill">
            <a:extLst>
              <a:ext uri="{FF2B5EF4-FFF2-40B4-BE49-F238E27FC236}">
                <a16:creationId xmlns:a16="http://schemas.microsoft.com/office/drawing/2014/main" id="{C625ECFB-CE6F-6BEE-79D0-AC48D07A2EF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085484" y="2075844"/>
            <a:ext cx="1168048" cy="1168048"/>
          </a:xfrm>
          <a:prstGeom prst="rect">
            <a:avLst/>
          </a:prstGeom>
        </p:spPr>
      </p:pic>
      <p:pic>
        <p:nvPicPr>
          <p:cNvPr id="35" name="Picture 2" descr="Free tree trunk leaves vector">
            <a:extLst>
              <a:ext uri="{FF2B5EF4-FFF2-40B4-BE49-F238E27FC236}">
                <a16:creationId xmlns:a16="http://schemas.microsoft.com/office/drawing/2014/main" id="{097F57DF-80CC-77AC-3332-D24C0C95552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983459" y="4438675"/>
            <a:ext cx="1168048" cy="12627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Free bicycle bike ride vector">
            <a:extLst>
              <a:ext uri="{FF2B5EF4-FFF2-40B4-BE49-F238E27FC236}">
                <a16:creationId xmlns:a16="http://schemas.microsoft.com/office/drawing/2014/main" id="{86047D6B-0A56-022B-28B6-9D009A79AAE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582803" y="2242246"/>
            <a:ext cx="1227919" cy="7904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ree computer desktop modern vector">
            <a:extLst>
              <a:ext uri="{FF2B5EF4-FFF2-40B4-BE49-F238E27FC236}">
                <a16:creationId xmlns:a16="http://schemas.microsoft.com/office/drawing/2014/main" id="{B3549114-EB04-7D45-BA61-70F26CD9946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96434" y="3392176"/>
            <a:ext cx="1193795" cy="8981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Free house residence home vector">
            <a:extLst>
              <a:ext uri="{FF2B5EF4-FFF2-40B4-BE49-F238E27FC236}">
                <a16:creationId xmlns:a16="http://schemas.microsoft.com/office/drawing/2014/main" id="{C8BFC35D-1871-CC2D-7BE0-D8158AF3A36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77505" y="3239297"/>
            <a:ext cx="1179957" cy="8664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black cat with yellow eyes&#10;&#10;Description automatically generated">
            <a:extLst>
              <a:ext uri="{FF2B5EF4-FFF2-40B4-BE49-F238E27FC236}">
                <a16:creationId xmlns:a16="http://schemas.microsoft.com/office/drawing/2014/main" id="{CEE01701-83AA-AA3F-5293-14996F23D7B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52122" y="2215455"/>
            <a:ext cx="882419" cy="1023842"/>
          </a:xfrm>
          <a:prstGeom prst="rect">
            <a:avLst/>
          </a:prstGeom>
        </p:spPr>
      </p:pic>
      <p:pic>
        <p:nvPicPr>
          <p:cNvPr id="40" name="Picture 39" descr="Free Apple Fruit vector and picture">
            <a:extLst>
              <a:ext uri="{FF2B5EF4-FFF2-40B4-BE49-F238E27FC236}">
                <a16:creationId xmlns:a16="http://schemas.microsoft.com/office/drawing/2014/main" id="{65142D5B-4E81-72E9-D19F-73ECF314878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10349" y="5821738"/>
            <a:ext cx="739689" cy="84468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Free Jacket Clothing vector and picture">
            <a:extLst>
              <a:ext uri="{FF2B5EF4-FFF2-40B4-BE49-F238E27FC236}">
                <a16:creationId xmlns:a16="http://schemas.microsoft.com/office/drawing/2014/main" id="{83DCC4AE-0FD5-82C1-22F7-678B4CFCA1B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088008" y="2153813"/>
            <a:ext cx="958951" cy="7904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Free Paper Leaf vector and picture">
            <a:extLst>
              <a:ext uri="{FF2B5EF4-FFF2-40B4-BE49-F238E27FC236}">
                <a16:creationId xmlns:a16="http://schemas.microsoft.com/office/drawing/2014/main" id="{451F315B-2AF9-092D-045C-30D9EB15B50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824494" y="1045620"/>
            <a:ext cx="744537" cy="94350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Free Sandwich Diet vector and picture">
            <a:extLst>
              <a:ext uri="{FF2B5EF4-FFF2-40B4-BE49-F238E27FC236}">
                <a16:creationId xmlns:a16="http://schemas.microsoft.com/office/drawing/2014/main" id="{A14A7C17-A716-D032-744D-5336568BC5E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061376" y="993641"/>
            <a:ext cx="1012214" cy="90067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Free Watch Wristwatch vector and picture">
            <a:extLst>
              <a:ext uri="{FF2B5EF4-FFF2-40B4-BE49-F238E27FC236}">
                <a16:creationId xmlns:a16="http://schemas.microsoft.com/office/drawing/2014/main" id="{1770338E-FB3B-56DA-D306-94E577799C6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590263" y="4642819"/>
            <a:ext cx="606137" cy="9063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Free Basketball Ball vector and picture">
            <a:extLst>
              <a:ext uri="{FF2B5EF4-FFF2-40B4-BE49-F238E27FC236}">
                <a16:creationId xmlns:a16="http://schemas.microsoft.com/office/drawing/2014/main" id="{035AD039-DBC6-A194-B8EB-6CB3246F215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726054" y="4627928"/>
            <a:ext cx="936156" cy="936156"/>
          </a:xfrm>
          <a:prstGeom prst="rect">
            <a:avLst/>
          </a:prstGeom>
          <a:noFill/>
          <a:extLst>
            <a:ext uri="{909E8E84-426E-40DD-AFC4-6F175D3DCCD1}">
              <a14:hiddenFill xmlns:a14="http://schemas.microsoft.com/office/drawing/2010/main">
                <a:solidFill>
                  <a:srgbClr val="FFFFFF"/>
                </a:solidFill>
              </a14:hiddenFill>
            </a:ext>
          </a:extLst>
        </p:spPr>
      </p:pic>
      <p:pic>
        <p:nvPicPr>
          <p:cNvPr id="2048" name="Picture 12" descr="Free brief envelope letter vector">
            <a:extLst>
              <a:ext uri="{FF2B5EF4-FFF2-40B4-BE49-F238E27FC236}">
                <a16:creationId xmlns:a16="http://schemas.microsoft.com/office/drawing/2014/main" id="{86C007CE-D916-7F82-53DC-1281A1B132F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796495" y="5924421"/>
            <a:ext cx="800534" cy="804258"/>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 descr="Free storytelling fantasy imagination illustration">
            <a:extLst>
              <a:ext uri="{FF2B5EF4-FFF2-40B4-BE49-F238E27FC236}">
                <a16:creationId xmlns:a16="http://schemas.microsoft.com/office/drawing/2014/main" id="{24823818-E2F8-FB80-7DC2-0A31C5D9966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544042" y="3359314"/>
            <a:ext cx="1305440" cy="7343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checklist task to do vector">
            <a:extLst>
              <a:ext uri="{FF2B5EF4-FFF2-40B4-BE49-F238E27FC236}">
                <a16:creationId xmlns:a16="http://schemas.microsoft.com/office/drawing/2014/main" id="{29291F4A-AE7C-78A8-C9C8-623D98D2FE7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308355" y="3407842"/>
            <a:ext cx="722306" cy="77814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4" descr="Free hands holding letters illustration">
            <a:extLst>
              <a:ext uri="{FF2B5EF4-FFF2-40B4-BE49-F238E27FC236}">
                <a16:creationId xmlns:a16="http://schemas.microsoft.com/office/drawing/2014/main" id="{3F66C50A-8154-31BB-C9EF-B2FA5B0C498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105257" y="4715035"/>
            <a:ext cx="787185" cy="787185"/>
          </a:xfrm>
          <a:prstGeom prst="rect">
            <a:avLst/>
          </a:prstGeom>
          <a:noFill/>
          <a:extLst>
            <a:ext uri="{909E8E84-426E-40DD-AFC4-6F175D3DCCD1}">
              <a14:hiddenFill xmlns:a14="http://schemas.microsoft.com/office/drawing/2010/main">
                <a:solidFill>
                  <a:srgbClr val="FFFFFF"/>
                </a:solidFill>
              </a14:hiddenFill>
            </a:ext>
          </a:extLst>
        </p:spPr>
      </p:pic>
      <p:grpSp>
        <p:nvGrpSpPr>
          <p:cNvPr id="2053" name="Group 2052">
            <a:extLst>
              <a:ext uri="{FF2B5EF4-FFF2-40B4-BE49-F238E27FC236}">
                <a16:creationId xmlns:a16="http://schemas.microsoft.com/office/drawing/2014/main" id="{2686CCB6-7FD5-A711-67D8-BB8E7C02DA66}"/>
              </a:ext>
            </a:extLst>
          </p:cNvPr>
          <p:cNvGrpSpPr/>
          <p:nvPr/>
        </p:nvGrpSpPr>
        <p:grpSpPr>
          <a:xfrm>
            <a:off x="7118593" y="4622510"/>
            <a:ext cx="1131658" cy="906373"/>
            <a:chOff x="2726866" y="3620531"/>
            <a:chExt cx="2900564" cy="2120052"/>
          </a:xfrm>
        </p:grpSpPr>
        <p:pic>
          <p:nvPicPr>
            <p:cNvPr id="2055" name="Picture 6" descr="Free christmas card christmas card illustration">
              <a:extLst>
                <a:ext uri="{FF2B5EF4-FFF2-40B4-BE49-F238E27FC236}">
                  <a16:creationId xmlns:a16="http://schemas.microsoft.com/office/drawing/2014/main" id="{9EDD9C94-55F0-32BB-A773-0AC914C0248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10" descr="Free card cele celebration vector">
              <a:extLst>
                <a:ext uri="{FF2B5EF4-FFF2-40B4-BE49-F238E27FC236}">
                  <a16:creationId xmlns:a16="http://schemas.microsoft.com/office/drawing/2014/main" id="{D8860C29-AB82-05D8-E50C-3709B197CF36}"/>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2" descr="Free father's day card happy father's day card illustration">
              <a:extLst>
                <a:ext uri="{FF2B5EF4-FFF2-40B4-BE49-F238E27FC236}">
                  <a16:creationId xmlns:a16="http://schemas.microsoft.com/office/drawing/2014/main" id="{8F0938A9-0EAD-CE53-16DF-FF98FD13B3E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2061" name="Picture 6" descr="Free sport sports pictogram vector">
            <a:extLst>
              <a:ext uri="{FF2B5EF4-FFF2-40B4-BE49-F238E27FC236}">
                <a16:creationId xmlns:a16="http://schemas.microsoft.com/office/drawing/2014/main" id="{7E83E32B-048D-6F4C-52F3-5A25458F44F3}"/>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258325" y="5870752"/>
            <a:ext cx="822366" cy="786326"/>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2" descr="Free vector graphics of Vector file">
            <a:extLst>
              <a:ext uri="{FF2B5EF4-FFF2-40B4-BE49-F238E27FC236}">
                <a16:creationId xmlns:a16="http://schemas.microsoft.com/office/drawing/2014/main" id="{944547FB-88E0-5BB8-7B44-ACB08E387E61}"/>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105257" y="3422194"/>
            <a:ext cx="810245" cy="909186"/>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2" descr="Free homework family learning to write illustration">
            <a:extLst>
              <a:ext uri="{FF2B5EF4-FFF2-40B4-BE49-F238E27FC236}">
                <a16:creationId xmlns:a16="http://schemas.microsoft.com/office/drawing/2014/main" id="{B0F3EB0A-F2D8-B435-FBB0-80B72ADFBCC2}"/>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928747" y="2442473"/>
            <a:ext cx="1045540" cy="696704"/>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6" descr="Free clothes clothing boots illustration">
            <a:extLst>
              <a:ext uri="{FF2B5EF4-FFF2-40B4-BE49-F238E27FC236}">
                <a16:creationId xmlns:a16="http://schemas.microsoft.com/office/drawing/2014/main" id="{61C8F8C2-6378-8B19-AD9C-70D6CC4B49CB}"/>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796345" y="1206282"/>
            <a:ext cx="1310343" cy="785225"/>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10" descr="Free pile book novel vector">
            <a:extLst>
              <a:ext uri="{FF2B5EF4-FFF2-40B4-BE49-F238E27FC236}">
                <a16:creationId xmlns:a16="http://schemas.microsoft.com/office/drawing/2014/main" id="{3F8C08E1-E956-8400-73FD-BDB23B7D0647}"/>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416541" y="5821738"/>
            <a:ext cx="953580" cy="730143"/>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070">
            <a:extLst>
              <a:ext uri="{FF2B5EF4-FFF2-40B4-BE49-F238E27FC236}">
                <a16:creationId xmlns:a16="http://schemas.microsoft.com/office/drawing/2014/main" id="{A419BBA3-9A20-354E-DA9D-010A7C951092}"/>
              </a:ext>
            </a:extLst>
          </p:cNvPr>
          <p:cNvPicPr>
            <a:picLocks noChangeAspect="1"/>
          </p:cNvPicPr>
          <p:nvPr/>
        </p:nvPicPr>
        <p:blipFill>
          <a:blip r:embed="rId43"/>
          <a:stretch>
            <a:fillRect/>
          </a:stretch>
        </p:blipFill>
        <p:spPr>
          <a:xfrm>
            <a:off x="11134807" y="6024476"/>
            <a:ext cx="865353" cy="604148"/>
          </a:xfrm>
          <a:prstGeom prst="rect">
            <a:avLst/>
          </a:prstGeom>
          <a:solidFill>
            <a:schemeClr val="accent5">
              <a:lumMod val="20000"/>
              <a:lumOff val="80000"/>
            </a:schemeClr>
          </a:solidFill>
        </p:spPr>
      </p:pic>
    </p:spTree>
    <p:extLst>
      <p:ext uri="{BB962C8B-B14F-4D97-AF65-F5344CB8AC3E}">
        <p14:creationId xmlns:p14="http://schemas.microsoft.com/office/powerpoint/2010/main" val="714152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877322" y="41731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y</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pisch</a:t>
            </a:r>
            <a:endParaRPr kumimoji="0" lang="en-GB" sz="115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6645" y="-145599"/>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a:ea typeface="+mn-ea"/>
                <a:cs typeface="+mn-cs"/>
              </a:rPr>
              <a:t>y</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2" name="Picture 1" descr="Logo, company name&#10;&#10;Description automatically generated">
            <a:extLst>
              <a:ext uri="{FF2B5EF4-FFF2-40B4-BE49-F238E27FC236}">
                <a16:creationId xmlns:a16="http://schemas.microsoft.com/office/drawing/2014/main" id="{251F2079-B3D8-4D98-2C82-33D893748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709" y="1739900"/>
            <a:ext cx="3179792" cy="1589896"/>
          </a:xfrm>
          <a:prstGeom prst="rect">
            <a:avLst/>
          </a:prstGeom>
        </p:spPr>
      </p:pic>
      <p:pic>
        <p:nvPicPr>
          <p:cNvPr id="4" name="Picture 3" descr="Logo, company name&#10;&#10;Description automatically generated">
            <a:extLst>
              <a:ext uri="{FF2B5EF4-FFF2-40B4-BE49-F238E27FC236}">
                <a16:creationId xmlns:a16="http://schemas.microsoft.com/office/drawing/2014/main" id="{3414F38D-D74C-4F28-7D84-480E896CD7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898914" y="2241490"/>
            <a:ext cx="2114785" cy="1710083"/>
          </a:xfrm>
          <a:prstGeom prst="rect">
            <a:avLst/>
          </a:prstGeom>
        </p:spPr>
      </p:pic>
      <p:sp>
        <p:nvSpPr>
          <p:cNvPr id="6" name="Speech Bubble: Rectangle with Corners Rounded 5">
            <a:extLst>
              <a:ext uri="{FF2B5EF4-FFF2-40B4-BE49-F238E27FC236}">
                <a16:creationId xmlns:a16="http://schemas.microsoft.com/office/drawing/2014/main" id="{AC4EC70B-F2A9-D8C4-A79B-80B0E82CE11C}"/>
              </a:ext>
            </a:extLst>
          </p:cNvPr>
          <p:cNvSpPr/>
          <p:nvPr/>
        </p:nvSpPr>
        <p:spPr>
          <a:xfrm>
            <a:off x="7495220" y="239437"/>
            <a:ext cx="2440715" cy="1133077"/>
          </a:xfrm>
          <a:prstGeom prst="wedgeRoundRectCallout">
            <a:avLst>
              <a:gd name="adj1" fmla="val -63958"/>
              <a:gd name="adj2" fmla="val 41617"/>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[y] sounds the same as [ü]</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a:ea typeface="+mn-ea"/>
                <a:cs typeface="+mn-cs"/>
              </a:rPr>
              <a:t>y</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Rh</a:t>
            </a: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y</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thmus</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Ph</a:t>
            </a: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y</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sik</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7200" b="0" i="0" u="none" strike="noStrike" kern="1200" cap="none" spc="0" normalizeH="0" baseline="0" noProof="0" dirty="0" err="1">
                <a:ln>
                  <a:noFill/>
                </a:ln>
                <a:solidFill>
                  <a:srgbClr val="FF0066"/>
                </a:solidFill>
                <a:effectLst/>
                <a:uLnTx/>
                <a:uFillTx/>
                <a:latin typeface="Century Gothic"/>
                <a:ea typeface="+mn-ea"/>
                <a:cs typeface="+mn-cs"/>
              </a:rPr>
              <a:t>y</a:t>
            </a:r>
            <a:r>
              <a:rPr kumimoji="0" lang="en-GB" sz="7200" b="0" i="0" u="none" strike="noStrike" kern="1200" cap="none" spc="0" normalizeH="0" baseline="0" noProof="0" dirty="0" err="1">
                <a:ln>
                  <a:noFill/>
                </a:ln>
                <a:solidFill>
                  <a:srgbClr val="002060"/>
                </a:solidFill>
                <a:effectLst/>
                <a:uLnTx/>
                <a:uFillTx/>
                <a:latin typeface="Century Gothic"/>
                <a:ea typeface="+mn-ea"/>
                <a:cs typeface="+mn-cs"/>
              </a:rPr>
              <a:t>pisch</a:t>
            </a:r>
            <a:endParaRPr kumimoji="0" lang="en-GB" sz="96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4" name="Picture 3" descr="Logo, company name&#10;&#10;Description automatically generated">
            <a:extLst>
              <a:ext uri="{FF2B5EF4-FFF2-40B4-BE49-F238E27FC236}">
                <a16:creationId xmlns:a16="http://schemas.microsoft.com/office/drawing/2014/main" id="{57523E41-4352-EA52-5833-BAE37AB97C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1045" y="1964064"/>
            <a:ext cx="2633962" cy="1316981"/>
          </a:xfrm>
          <a:prstGeom prst="rect">
            <a:avLst/>
          </a:prstGeom>
        </p:spPr>
      </p:pic>
      <p:pic>
        <p:nvPicPr>
          <p:cNvPr id="9" name="Picture 8" descr="Logo, company name&#10;&#10;Description automatically generated">
            <a:extLst>
              <a:ext uri="{FF2B5EF4-FFF2-40B4-BE49-F238E27FC236}">
                <a16:creationId xmlns:a16="http://schemas.microsoft.com/office/drawing/2014/main" id="{DD6A924D-3DB4-0F19-1AC8-AAA2A0A50B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34188" y="2514600"/>
            <a:ext cx="1810093" cy="1463699"/>
          </a:xfrm>
          <a:prstGeom prst="rect">
            <a:avLst/>
          </a:prstGeom>
        </p:spPr>
      </p:pic>
      <p:grpSp>
        <p:nvGrpSpPr>
          <p:cNvPr id="10" name="Group 9">
            <a:extLst>
              <a:ext uri="{FF2B5EF4-FFF2-40B4-BE49-F238E27FC236}">
                <a16:creationId xmlns:a16="http://schemas.microsoft.com/office/drawing/2014/main" id="{793ACA87-873F-20D2-1E04-18BD2520779F}"/>
              </a:ext>
            </a:extLst>
          </p:cNvPr>
          <p:cNvGrpSpPr/>
          <p:nvPr/>
        </p:nvGrpSpPr>
        <p:grpSpPr>
          <a:xfrm>
            <a:off x="8952374" y="2759012"/>
            <a:ext cx="2888126" cy="1192561"/>
            <a:chOff x="1371132" y="1975293"/>
            <a:chExt cx="2428657" cy="1023576"/>
          </a:xfrm>
        </p:grpSpPr>
        <p:pic>
          <p:nvPicPr>
            <p:cNvPr id="13" name="Picture 12">
              <a:extLst>
                <a:ext uri="{FF2B5EF4-FFF2-40B4-BE49-F238E27FC236}">
                  <a16:creationId xmlns:a16="http://schemas.microsoft.com/office/drawing/2014/main" id="{CE815349-D47B-0C3F-F9A7-25B1CC0EF4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132" y="2062725"/>
              <a:ext cx="850575" cy="936144"/>
            </a:xfrm>
            <a:prstGeom prst="rect">
              <a:avLst/>
            </a:prstGeom>
          </p:spPr>
        </p:pic>
        <p:pic>
          <p:nvPicPr>
            <p:cNvPr id="15" name="Picture 14" descr="Logo&#10;&#10;Description automatically generated">
              <a:extLst>
                <a:ext uri="{FF2B5EF4-FFF2-40B4-BE49-F238E27FC236}">
                  <a16:creationId xmlns:a16="http://schemas.microsoft.com/office/drawing/2014/main" id="{CF28115D-9062-97DC-003D-E47A3C15EF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5532" y="1975293"/>
              <a:ext cx="1664257" cy="832129"/>
            </a:xfrm>
            <a:prstGeom prst="rect">
              <a:avLst/>
            </a:prstGeom>
          </p:spPr>
        </p:pic>
      </p:grpSp>
      <p:grpSp>
        <p:nvGrpSpPr>
          <p:cNvPr id="16" name="Group 15">
            <a:extLst>
              <a:ext uri="{FF2B5EF4-FFF2-40B4-BE49-F238E27FC236}">
                <a16:creationId xmlns:a16="http://schemas.microsoft.com/office/drawing/2014/main" id="{A194D1C2-9AC3-16F7-FC5C-9903D72DDDBF}"/>
              </a:ext>
            </a:extLst>
          </p:cNvPr>
          <p:cNvGrpSpPr/>
          <p:nvPr/>
        </p:nvGrpSpPr>
        <p:grpSpPr>
          <a:xfrm>
            <a:off x="370581" y="2800350"/>
            <a:ext cx="3493318" cy="1335711"/>
            <a:chOff x="8229615" y="1932223"/>
            <a:chExt cx="3393878" cy="1222444"/>
          </a:xfrm>
        </p:grpSpPr>
        <p:pic>
          <p:nvPicPr>
            <p:cNvPr id="17" name="Picture 16">
              <a:extLst>
                <a:ext uri="{FF2B5EF4-FFF2-40B4-BE49-F238E27FC236}">
                  <a16:creationId xmlns:a16="http://schemas.microsoft.com/office/drawing/2014/main" id="{52D880C0-86EB-80FF-1B92-7D52FA6983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6075"/>
            <a:stretch/>
          </p:blipFill>
          <p:spPr>
            <a:xfrm>
              <a:off x="8842364" y="1932223"/>
              <a:ext cx="461572" cy="698368"/>
            </a:xfrm>
            <a:prstGeom prst="rect">
              <a:avLst/>
            </a:prstGeom>
          </p:spPr>
        </p:pic>
        <p:pic>
          <p:nvPicPr>
            <p:cNvPr id="18" name="Picture 17">
              <a:extLst>
                <a:ext uri="{FF2B5EF4-FFF2-40B4-BE49-F238E27FC236}">
                  <a16:creationId xmlns:a16="http://schemas.microsoft.com/office/drawing/2014/main" id="{B375EB39-2F45-A048-D44C-522C4233B9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7806" y="1947878"/>
              <a:ext cx="461572" cy="698359"/>
            </a:xfrm>
            <a:prstGeom prst="rect">
              <a:avLst/>
            </a:prstGeom>
          </p:spPr>
        </p:pic>
        <p:pic>
          <p:nvPicPr>
            <p:cNvPr id="19" name="Picture 18">
              <a:extLst>
                <a:ext uri="{FF2B5EF4-FFF2-40B4-BE49-F238E27FC236}">
                  <a16:creationId xmlns:a16="http://schemas.microsoft.com/office/drawing/2014/main" id="{D318D2AD-0373-AE9E-8455-AA72146C38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6075"/>
            <a:stretch/>
          </p:blipFill>
          <p:spPr>
            <a:xfrm>
              <a:off x="10590082" y="1983197"/>
              <a:ext cx="461572" cy="698368"/>
            </a:xfrm>
            <a:prstGeom prst="rect">
              <a:avLst/>
            </a:prstGeom>
          </p:spPr>
        </p:pic>
        <p:pic>
          <p:nvPicPr>
            <p:cNvPr id="20" name="Picture 19">
              <a:extLst>
                <a:ext uri="{FF2B5EF4-FFF2-40B4-BE49-F238E27FC236}">
                  <a16:creationId xmlns:a16="http://schemas.microsoft.com/office/drawing/2014/main" id="{A044E308-DA89-FCB1-AB84-B7EEB36DC1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10879" y="1947878"/>
              <a:ext cx="461572" cy="698359"/>
            </a:xfrm>
            <a:prstGeom prst="rect">
              <a:avLst/>
            </a:prstGeom>
          </p:spPr>
        </p:pic>
        <p:sp>
          <p:nvSpPr>
            <p:cNvPr id="21" name="TextBox 20">
              <a:extLst>
                <a:ext uri="{FF2B5EF4-FFF2-40B4-BE49-F238E27FC236}">
                  <a16:creationId xmlns:a16="http://schemas.microsoft.com/office/drawing/2014/main" id="{77858FAD-2FC6-9C03-C7F9-6D9E6C6F17A8}"/>
                </a:ext>
              </a:extLst>
            </p:cNvPr>
            <p:cNvSpPr txBox="1"/>
            <p:nvPr/>
          </p:nvSpPr>
          <p:spPr>
            <a:xfrm>
              <a:off x="8229615" y="2508336"/>
              <a:ext cx="33938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2&amp; 3&amp; 4</a:t>
              </a:r>
            </a:p>
          </p:txBody>
        </p:sp>
      </p:grpSp>
    </p:spTree>
    <p:extLst>
      <p:ext uri="{BB962C8B-B14F-4D97-AF65-F5344CB8AC3E}">
        <p14:creationId xmlns:p14="http://schemas.microsoft.com/office/powerpoint/2010/main" val="309574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qu</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TextBox 9">
            <a:extLst>
              <a:ext uri="{FF2B5EF4-FFF2-40B4-BE49-F238E27FC236}">
                <a16:creationId xmlns:a16="http://schemas.microsoft.com/office/drawing/2014/main" id="{55CEEFA0-4EE2-88D7-644A-F95354CF74F7}"/>
              </a:ext>
            </a:extLst>
          </p:cNvPr>
          <p:cNvSpPr txBox="1"/>
          <p:nvPr/>
        </p:nvSpPr>
        <p:spPr>
          <a:xfrm>
            <a:off x="2752287" y="4543907"/>
            <a:ext cx="7772400" cy="18620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Qu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tsch</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15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8" name="Picture 7" descr="A picture containing font, graphics, typography, design&#10;&#10;Description automatically generated">
            <a:extLst>
              <a:ext uri="{FF2B5EF4-FFF2-40B4-BE49-F238E27FC236}">
                <a16:creationId xmlns:a16="http://schemas.microsoft.com/office/drawing/2014/main" id="{F8BB48FF-2AD8-A233-6287-18C02879E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287" y="2473484"/>
            <a:ext cx="6922773" cy="1673637"/>
          </a:xfrm>
          <a:prstGeom prst="rect">
            <a:avLst/>
          </a:prstGeom>
        </p:spPr>
      </p:pic>
    </p:spTree>
    <p:extLst>
      <p:ext uri="{BB962C8B-B14F-4D97-AF65-F5344CB8AC3E}">
        <p14:creationId xmlns:p14="http://schemas.microsoft.com/office/powerpoint/2010/main" val="177231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Qu</a:t>
            </a:r>
            <a:r>
              <a:rPr kumimoji="0" lang="en-GB" sz="5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atsch</a:t>
            </a:r>
            <a:r>
              <a:rPr kumimoji="0" lang="en-GB" sz="5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5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2C54EF67-8E72-3C36-DF22-C5DA0CEF293E}"/>
              </a:ext>
            </a:extLst>
          </p:cNvPr>
          <p:cNvSpPr txBox="1"/>
          <p:nvPr/>
        </p:nvSpPr>
        <p:spPr>
          <a:xfrm>
            <a:off x="137686" y="449486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be</a:t>
            </a: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qu</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em</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A</a:t>
            </a: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qu</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ari</a:t>
            </a:r>
            <a:r>
              <a:rPr lang="en-GB" sz="5400" dirty="0">
                <a:solidFill>
                  <a:srgbClr val="002060"/>
                </a:solidFill>
                <a:latin typeface="Century Gothic"/>
              </a:rPr>
              <a:t>u</a:t>
            </a:r>
            <a:r>
              <a:rPr kumimoji="0" lang="en-GB" sz="5400" b="0" i="0" u="none" strike="noStrike" kern="1200" cap="none" spc="0" normalizeH="0" baseline="0" noProof="0" dirty="0">
                <a:ln>
                  <a:noFill/>
                </a:ln>
                <a:solidFill>
                  <a:srgbClr val="002060"/>
                </a:solidFill>
                <a:effectLst/>
                <a:uLnTx/>
                <a:uFillTx/>
                <a:latin typeface="Century Gothic"/>
                <a:ea typeface="+mn-ea"/>
                <a:cs typeface="+mn-cs"/>
              </a:rPr>
              <a:t>m</a:t>
            </a:r>
          </a:p>
        </p:txBody>
      </p:sp>
      <p:sp>
        <p:nvSpPr>
          <p:cNvPr id="2" name="TextBox 1">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qu</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3" name="Picture 2" descr="A picture containing font, graphics, typography, design&#10;&#10;Description automatically generated">
            <a:extLst>
              <a:ext uri="{FF2B5EF4-FFF2-40B4-BE49-F238E27FC236}">
                <a16:creationId xmlns:a16="http://schemas.microsoft.com/office/drawing/2014/main" id="{723DADB5-76E4-FA77-2810-BA75CC85C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897" y="3316541"/>
            <a:ext cx="3638205" cy="879566"/>
          </a:xfrm>
          <a:prstGeom prst="rect">
            <a:avLst/>
          </a:prstGeom>
        </p:spPr>
      </p:pic>
      <p:pic>
        <p:nvPicPr>
          <p:cNvPr id="1026" name="Picture 2" descr="Free Sofa Armchair vector and picture">
            <a:extLst>
              <a:ext uri="{FF2B5EF4-FFF2-40B4-BE49-F238E27FC236}">
                <a16:creationId xmlns:a16="http://schemas.microsoft.com/office/drawing/2014/main" id="{C07E9842-AB61-5AE7-32AA-D8BFB6BDE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722" y="1978014"/>
            <a:ext cx="2664958" cy="23314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Undersea Sea vector and picture">
            <a:extLst>
              <a:ext uri="{FF2B5EF4-FFF2-40B4-BE49-F238E27FC236}">
                <a16:creationId xmlns:a16="http://schemas.microsoft.com/office/drawing/2014/main" id="{481A5902-4A6C-F7D4-7DCE-047F4292CA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5542" y="1978014"/>
            <a:ext cx="2239736" cy="2239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BECAF8-D918-4578-9998-AA5294C076C3}"/>
              </a:ext>
            </a:extLst>
          </p:cNvPr>
          <p:cNvSpPr txBox="1"/>
          <p:nvPr/>
        </p:nvSpPr>
        <p:spPr>
          <a:xfrm>
            <a:off x="1202548" y="4215723"/>
            <a:ext cx="2297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[comfortable]</a:t>
            </a:r>
          </a:p>
        </p:txBody>
      </p:sp>
    </p:spTree>
    <p:extLst>
      <p:ext uri="{BB962C8B-B14F-4D97-AF65-F5344CB8AC3E}">
        <p14:creationId xmlns:p14="http://schemas.microsoft.com/office/powerpoint/2010/main" val="634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4400843" y="2059448"/>
          <a:ext cx="7059479" cy="4025868"/>
        </p:xfrm>
        <a:graphic>
          <a:graphicData uri="http://schemas.openxmlformats.org/drawingml/2006/table">
            <a:tbl>
              <a:tblPr/>
              <a:tblGrid>
                <a:gridCol w="1510392">
                  <a:extLst>
                    <a:ext uri="{9D8B030D-6E8A-4147-A177-3AD203B41FA5}">
                      <a16:colId xmlns:a16="http://schemas.microsoft.com/office/drawing/2014/main" val="20000"/>
                    </a:ext>
                  </a:extLst>
                </a:gridCol>
                <a:gridCol w="2819842">
                  <a:extLst>
                    <a:ext uri="{9D8B030D-6E8A-4147-A177-3AD203B41FA5}">
                      <a16:colId xmlns:a16="http://schemas.microsoft.com/office/drawing/2014/main" val="20001"/>
                    </a:ext>
                  </a:extLst>
                </a:gridCol>
                <a:gridCol w="1351459">
                  <a:extLst>
                    <a:ext uri="{9D8B030D-6E8A-4147-A177-3AD203B41FA5}">
                      <a16:colId xmlns:a16="http://schemas.microsoft.com/office/drawing/2014/main" val="20002"/>
                    </a:ext>
                  </a:extLst>
                </a:gridCol>
                <a:gridCol w="1377786">
                  <a:extLst>
                    <a:ext uri="{9D8B030D-6E8A-4147-A177-3AD203B41FA5}">
                      <a16:colId xmlns:a16="http://schemas.microsoft.com/office/drawing/2014/main" val="2877992749"/>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Hobby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physisch</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Typ</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City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Yoga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Symmetrie</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10" name="Picture 9" descr="A picture containing text, clipart&#10;&#10;Description automatically generated">
            <a:hlinkClick r:id="" action="ppaction://noaction">
              <a:snd r:embed="rId3" name="T3_W13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177" y="2615731"/>
            <a:ext cx="609653" cy="627942"/>
          </a:xfrm>
          <a:prstGeom prst="rect">
            <a:avLst/>
          </a:prstGeom>
        </p:spPr>
      </p:pic>
      <p:pic>
        <p:nvPicPr>
          <p:cNvPr id="18" name="Picture 17" descr="A picture containing text, clipart&#10;&#10;Description automatically generated">
            <a:hlinkClick r:id="" action="ppaction://noaction">
              <a:snd r:embed="rId5" name="T3_W13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177" y="3172014"/>
            <a:ext cx="609653" cy="627942"/>
          </a:xfrm>
          <a:prstGeom prst="rect">
            <a:avLst/>
          </a:prstGeom>
        </p:spPr>
      </p:pic>
      <p:pic>
        <p:nvPicPr>
          <p:cNvPr id="19" name="Picture 18" descr="A picture containing text, clipart&#10;&#10;Description automatically generated">
            <a:hlinkClick r:id="" action="ppaction://noaction">
              <a:snd r:embed="rId6" name="T3_W13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177" y="3802340"/>
            <a:ext cx="609653" cy="627942"/>
          </a:xfrm>
          <a:prstGeom prst="rect">
            <a:avLst/>
          </a:prstGeom>
        </p:spPr>
      </p:pic>
      <p:pic>
        <p:nvPicPr>
          <p:cNvPr id="20" name="Picture 19" descr="A picture containing text, clipart&#10;&#10;Description automatically generated">
            <a:hlinkClick r:id="" action="ppaction://noaction">
              <a:snd r:embed="rId7" name="T3_W13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300" y="4356083"/>
            <a:ext cx="609653" cy="627942"/>
          </a:xfrm>
          <a:prstGeom prst="rect">
            <a:avLst/>
          </a:prstGeom>
        </p:spPr>
      </p:pic>
      <p:pic>
        <p:nvPicPr>
          <p:cNvPr id="21" name="Picture 20" descr="A picture containing text, clipart&#10;&#10;Description automatically generated">
            <a:hlinkClick r:id="" action="ppaction://noaction">
              <a:snd r:embed="rId8" name="T3_W13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0457" y="4910138"/>
            <a:ext cx="609653" cy="627942"/>
          </a:xfrm>
          <a:prstGeom prst="rect">
            <a:avLst/>
          </a:prstGeom>
        </p:spPr>
      </p:pic>
      <p:pic>
        <p:nvPicPr>
          <p:cNvPr id="22" name="Picture 21" descr="A picture containing text, clipart&#10;&#10;Description automatically generated">
            <a:hlinkClick r:id="" action="ppaction://noaction">
              <a:snd r:embed="rId9" name="T3_W13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324" y="5497727"/>
            <a:ext cx="609653" cy="627942"/>
          </a:xfrm>
          <a:prstGeom prst="rect">
            <a:avLst/>
          </a:prstGeom>
        </p:spPr>
      </p:pic>
      <p:sp>
        <p:nvSpPr>
          <p:cNvPr id="23" name="Speech Bubble: Rectangle with Corners Rounded 22">
            <a:hlinkClick r:id="" action="ppaction://noaction">
              <a:snd r:embed="rId10" name="T3_W13_6.1.wav"/>
            </a:hlinkClick>
            <a:extLst>
              <a:ext uri="{FF2B5EF4-FFF2-40B4-BE49-F238E27FC236}">
                <a16:creationId xmlns:a16="http://schemas.microsoft.com/office/drawing/2014/main" id="{AFDF170C-7D23-4A5A-8572-E261A4C73C1C}"/>
              </a:ext>
            </a:extLst>
          </p:cNvPr>
          <p:cNvSpPr/>
          <p:nvPr/>
        </p:nvSpPr>
        <p:spPr>
          <a:xfrm>
            <a:off x="966180" y="760570"/>
            <a:ext cx="59439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das Deutsch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Englisch</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113" y="545876"/>
            <a:ext cx="914400" cy="914400"/>
          </a:xfrm>
          <a:prstGeom prst="rect">
            <a:avLst/>
          </a:prstGeom>
        </p:spPr>
      </p:pic>
      <p:sp>
        <p:nvSpPr>
          <p:cNvPr id="35" name="Rectangle 34"/>
          <p:cNvSpPr/>
          <p:nvPr/>
        </p:nvSpPr>
        <p:spPr>
          <a:xfrm>
            <a:off x="5952660" y="2694274"/>
            <a:ext cx="191490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35"/>
          <p:cNvSpPr/>
          <p:nvPr/>
        </p:nvSpPr>
        <p:spPr>
          <a:xfrm>
            <a:off x="5952660" y="3265235"/>
            <a:ext cx="191490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p:cNvSpPr/>
          <p:nvPr/>
        </p:nvSpPr>
        <p:spPr>
          <a:xfrm>
            <a:off x="6006074" y="3828302"/>
            <a:ext cx="2109358"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p:cNvSpPr/>
          <p:nvPr/>
        </p:nvSpPr>
        <p:spPr>
          <a:xfrm>
            <a:off x="5952660" y="4417120"/>
            <a:ext cx="2109358"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p:cNvSpPr/>
          <p:nvPr/>
        </p:nvSpPr>
        <p:spPr>
          <a:xfrm>
            <a:off x="5945450" y="4987892"/>
            <a:ext cx="2109358"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39"/>
          <p:cNvSpPr/>
          <p:nvPr/>
        </p:nvSpPr>
        <p:spPr>
          <a:xfrm>
            <a:off x="5930065" y="5550959"/>
            <a:ext cx="215859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Title 1">
            <a:extLst>
              <a:ext uri="{FF2B5EF4-FFF2-40B4-BE49-F238E27FC236}">
                <a16:creationId xmlns:a16="http://schemas.microsoft.com/office/drawing/2014/main" id="{2A2985FB-F7F0-4622-AB6F-A5BEAD131760}"/>
              </a:ext>
            </a:extLst>
          </p:cNvPr>
          <p:cNvSpPr txBox="1">
            <a:spLocks/>
          </p:cNvSpPr>
          <p:nvPr/>
        </p:nvSpPr>
        <p:spPr>
          <a:xfrm>
            <a:off x="10898463" y="1175799"/>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2" name="Picture 41"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 name="Picture 1" descr="Logo, company name&#10;&#10;Description automatically generated">
            <a:extLst>
              <a:ext uri="{FF2B5EF4-FFF2-40B4-BE49-F238E27FC236}">
                <a16:creationId xmlns:a16="http://schemas.microsoft.com/office/drawing/2014/main" id="{C483669C-A978-0ABE-A1DB-66E0F6C2D93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47317" y="2203288"/>
            <a:ext cx="688430" cy="344215"/>
          </a:xfrm>
          <a:prstGeom prst="rect">
            <a:avLst/>
          </a:prstGeom>
        </p:spPr>
      </p:pic>
      <p:pic>
        <p:nvPicPr>
          <p:cNvPr id="5" name="Picture 4" descr="Shape, background pattern&#10;&#10;Description automatically generated">
            <a:extLst>
              <a:ext uri="{FF2B5EF4-FFF2-40B4-BE49-F238E27FC236}">
                <a16:creationId xmlns:a16="http://schemas.microsoft.com/office/drawing/2014/main" id="{F8A6D479-318A-BEE3-6436-43E596721B5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22780" y="2194548"/>
            <a:ext cx="574944" cy="344966"/>
          </a:xfrm>
          <a:prstGeom prst="rect">
            <a:avLst/>
          </a:prstGeom>
          <a:ln>
            <a:solidFill>
              <a:schemeClr val="tx1"/>
            </a:solidFill>
          </a:ln>
        </p:spPr>
      </p:pic>
      <p:sp>
        <p:nvSpPr>
          <p:cNvPr id="7" name="Speech Bubble: Rectangle with Corners Rounded 6">
            <a:extLst>
              <a:ext uri="{FF2B5EF4-FFF2-40B4-BE49-F238E27FC236}">
                <a16:creationId xmlns:a16="http://schemas.microsoft.com/office/drawing/2014/main" id="{69C5356E-715D-582C-5EEA-6D770E293E11}"/>
              </a:ext>
            </a:extLst>
          </p:cNvPr>
          <p:cNvSpPr/>
          <p:nvPr/>
        </p:nvSpPr>
        <p:spPr>
          <a:xfrm>
            <a:off x="223634" y="1938152"/>
            <a:ext cx="3654401" cy="4187517"/>
          </a:xfrm>
          <a:prstGeom prst="wedgeRoundRectCallout">
            <a:avLst>
              <a:gd name="adj1" fmla="val 61382"/>
              <a:gd name="adj2" fmla="val -12173"/>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German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usually pronounced the same as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ü</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for words that come from English,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initial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final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often pronounced as in English, e.g., das Bab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1" name="Picture 10" descr="green checkmark">
            <a:extLst>
              <a:ext uri="{FF2B5EF4-FFF2-40B4-BE49-F238E27FC236}">
                <a16:creationId xmlns:a16="http://schemas.microsoft.com/office/drawing/2014/main" id="{372139CF-BD3C-5D3A-E8E2-ED9BEB7667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81985" y="2756946"/>
            <a:ext cx="282522" cy="294294"/>
          </a:xfrm>
          <a:prstGeom prst="rect">
            <a:avLst/>
          </a:prstGeom>
        </p:spPr>
      </p:pic>
      <p:pic>
        <p:nvPicPr>
          <p:cNvPr id="12" name="Picture 11" descr="green checkmark">
            <a:extLst>
              <a:ext uri="{FF2B5EF4-FFF2-40B4-BE49-F238E27FC236}">
                <a16:creationId xmlns:a16="http://schemas.microsoft.com/office/drawing/2014/main" id="{A60EFC2A-7C15-7D92-1380-1F6B05F3333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8991" y="3343930"/>
            <a:ext cx="282522" cy="294294"/>
          </a:xfrm>
          <a:prstGeom prst="rect">
            <a:avLst/>
          </a:prstGeom>
        </p:spPr>
      </p:pic>
      <p:pic>
        <p:nvPicPr>
          <p:cNvPr id="13" name="Picture 12" descr="green checkmark">
            <a:extLst>
              <a:ext uri="{FF2B5EF4-FFF2-40B4-BE49-F238E27FC236}">
                <a16:creationId xmlns:a16="http://schemas.microsoft.com/office/drawing/2014/main" id="{E1CAD7B2-BC16-036A-AE74-71FD76AB344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8991" y="3925235"/>
            <a:ext cx="282522" cy="294294"/>
          </a:xfrm>
          <a:prstGeom prst="rect">
            <a:avLst/>
          </a:prstGeom>
        </p:spPr>
      </p:pic>
      <p:pic>
        <p:nvPicPr>
          <p:cNvPr id="14" name="Picture 13" descr="green checkmark">
            <a:extLst>
              <a:ext uri="{FF2B5EF4-FFF2-40B4-BE49-F238E27FC236}">
                <a16:creationId xmlns:a16="http://schemas.microsoft.com/office/drawing/2014/main" id="{6571D6CA-2E79-5844-E020-8C10E530F15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95717" y="4481581"/>
            <a:ext cx="282522" cy="294294"/>
          </a:xfrm>
          <a:prstGeom prst="rect">
            <a:avLst/>
          </a:prstGeom>
        </p:spPr>
      </p:pic>
      <p:pic>
        <p:nvPicPr>
          <p:cNvPr id="15" name="Picture 14" descr="green checkmark">
            <a:extLst>
              <a:ext uri="{FF2B5EF4-FFF2-40B4-BE49-F238E27FC236}">
                <a16:creationId xmlns:a16="http://schemas.microsoft.com/office/drawing/2014/main" id="{D4EEA9ED-39BD-C1C9-9B53-A9655E7E8CF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95717" y="5072002"/>
            <a:ext cx="282522" cy="294294"/>
          </a:xfrm>
          <a:prstGeom prst="rect">
            <a:avLst/>
          </a:prstGeom>
        </p:spPr>
      </p:pic>
      <p:pic>
        <p:nvPicPr>
          <p:cNvPr id="16" name="Picture 15" descr="green checkmark">
            <a:extLst>
              <a:ext uri="{FF2B5EF4-FFF2-40B4-BE49-F238E27FC236}">
                <a16:creationId xmlns:a16="http://schemas.microsoft.com/office/drawing/2014/main" id="{92251B3A-E287-996A-973C-016A978BDE5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8991" y="5661288"/>
            <a:ext cx="282522" cy="294294"/>
          </a:xfrm>
          <a:prstGeom prst="rect">
            <a:avLst/>
          </a:prstGeom>
        </p:spPr>
      </p:pic>
      <p:pic>
        <p:nvPicPr>
          <p:cNvPr id="25" name="Picture 24">
            <a:extLst>
              <a:ext uri="{FF2B5EF4-FFF2-40B4-BE49-F238E27FC236}">
                <a16:creationId xmlns:a16="http://schemas.microsoft.com/office/drawing/2014/main" id="{1192B312-A783-BC48-D687-4643963ADD3A}"/>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64294" y="5549973"/>
            <a:ext cx="927958" cy="1189690"/>
          </a:xfrm>
          <a:prstGeom prst="rect">
            <a:avLst/>
          </a:prstGeom>
        </p:spPr>
      </p:pic>
      <p:sp>
        <p:nvSpPr>
          <p:cNvPr id="4" name="TextBox 2">
            <a:hlinkClick r:id="" action="ppaction://noaction">
              <a:snd r:embed="rId18" name="T3_W13_2.1.wav"/>
            </a:hlinkClick>
            <a:extLst>
              <a:ext uri="{FF2B5EF4-FFF2-40B4-BE49-F238E27FC236}">
                <a16:creationId xmlns:a16="http://schemas.microsoft.com/office/drawing/2014/main" id="{F037EFFA-0988-6D4C-F74E-3ADDAF23BE8A}"/>
              </a:ext>
            </a:extLst>
          </p:cNvPr>
          <p:cNvSpPr txBox="1"/>
          <p:nvPr/>
        </p:nvSpPr>
        <p:spPr>
          <a:xfrm>
            <a:off x="52113" y="0"/>
            <a:ext cx="38638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[y]</a:t>
            </a:r>
          </a:p>
        </p:txBody>
      </p:sp>
    </p:spTree>
    <p:extLst>
      <p:ext uri="{BB962C8B-B14F-4D97-AF65-F5344CB8AC3E}">
        <p14:creationId xmlns:p14="http://schemas.microsoft.com/office/powerpoint/2010/main" val="407520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9467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qu</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26062" y="758635"/>
            <a:ext cx="968393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ea typeface="Century Gothic"/>
              </a:rPr>
              <a:t>[</a:t>
            </a:r>
            <a:r>
              <a:rPr lang="en-GB" sz="2800" b="1" spc="-1" dirty="0" err="1">
                <a:solidFill>
                  <a:srgbClr val="002060"/>
                </a:solidFill>
                <a:latin typeface="Century Gothic" panose="020B0502020202020204" pitchFamily="34" charset="0"/>
                <a:ea typeface="Century Gothic"/>
              </a:rPr>
              <a:t>qu</a:t>
            </a:r>
            <a:r>
              <a:rPr lang="en-GB" sz="2800" b="1" spc="-1" dirty="0">
                <a:solidFill>
                  <a:srgbClr val="00206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sounds like ‘</a:t>
            </a:r>
            <a:r>
              <a:rPr lang="en-GB" sz="2800" b="1" spc="-1" dirty="0">
                <a:solidFill>
                  <a:srgbClr val="002060"/>
                </a:solidFill>
                <a:latin typeface="Century Gothic" panose="020B0502020202020204" pitchFamily="34" charset="0"/>
                <a:ea typeface="Century Gothic"/>
              </a:rPr>
              <a:t>kw</a:t>
            </a:r>
            <a:r>
              <a:rPr lang="en-GB" sz="2800" spc="-1" dirty="0">
                <a:solidFill>
                  <a:srgbClr val="002060"/>
                </a:solidFill>
                <a:latin typeface="Century Gothic" panose="020B0502020202020204" pitchFamily="34" charset="0"/>
                <a:ea typeface="Century Gothic"/>
              </a:rPr>
              <a:t>’ but remember German</a:t>
            </a:r>
            <a:r>
              <a:rPr lang="en-GB" sz="2800" b="1" spc="-1" dirty="0">
                <a:solidFill>
                  <a:srgbClr val="002060"/>
                </a:solidFill>
                <a:latin typeface="Century Gothic" panose="020B0502020202020204" pitchFamily="34" charset="0"/>
                <a:ea typeface="Century Gothic"/>
              </a:rPr>
              <a:t> [w] </a:t>
            </a:r>
            <a:r>
              <a:rPr lang="en-GB" sz="2800" spc="-1" dirty="0">
                <a:solidFill>
                  <a:srgbClr val="002060"/>
                </a:solidFill>
                <a:latin typeface="Century Gothic" panose="020B0502020202020204" pitchFamily="34" charset="0"/>
                <a:ea typeface="Century Gothic"/>
              </a:rPr>
              <a:t>sounds like English ‘</a:t>
            </a:r>
            <a:r>
              <a:rPr lang="en-GB" sz="2800" b="1" spc="-1" dirty="0">
                <a:solidFill>
                  <a:srgbClr val="002060"/>
                </a:solidFill>
                <a:latin typeface="Century Gothic" panose="020B0502020202020204" pitchFamily="34" charset="0"/>
                <a:ea typeface="Century Gothic"/>
              </a:rPr>
              <a:t>v</a:t>
            </a:r>
            <a:r>
              <a:rPr lang="en-GB" sz="2800" spc="-1" dirty="0">
                <a:solidFill>
                  <a:srgbClr val="002060"/>
                </a:solidFill>
                <a:latin typeface="Century Gothic" panose="020B0502020202020204" pitchFamily="34" charset="0"/>
                <a:ea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AFDF170C-7D23-4A5A-8572-E261A4C73C1C}"/>
              </a:ext>
            </a:extLst>
          </p:cNvPr>
          <p:cNvSpPr/>
          <p:nvPr/>
        </p:nvSpPr>
        <p:spPr>
          <a:xfrm>
            <a:off x="1812909" y="172414"/>
            <a:ext cx="253583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8842" y="-42280"/>
            <a:ext cx="914400" cy="914400"/>
          </a:xfrm>
          <a:prstGeom prst="rect">
            <a:avLst/>
          </a:prstGeom>
        </p:spPr>
      </p:pic>
      <p:sp>
        <p:nvSpPr>
          <p:cNvPr id="25" name="Google Shape;108;p3">
            <a:extLst>
              <a:ext uri="{FF2B5EF4-FFF2-40B4-BE49-F238E27FC236}">
                <a16:creationId xmlns:a16="http://schemas.microsoft.com/office/drawing/2014/main" id="{1D219F19-DD67-4916-84AD-C81240A17BC1}"/>
              </a:ext>
            </a:extLst>
          </p:cNvPr>
          <p:cNvSpPr txBox="1"/>
          <p:nvPr/>
        </p:nvSpPr>
        <p:spPr>
          <a:xfrm>
            <a:off x="1845353" y="184084"/>
            <a:ext cx="253583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 name="TextBox 1">
            <a:extLst>
              <a:ext uri="{FF2B5EF4-FFF2-40B4-BE49-F238E27FC236}">
                <a16:creationId xmlns:a16="http://schemas.microsoft.com/office/drawing/2014/main" id="{CD56C870-A392-BF5F-D1C7-8238FC89C1A2}"/>
              </a:ext>
            </a:extLst>
          </p:cNvPr>
          <p:cNvSpPr txBox="1"/>
          <p:nvPr/>
        </p:nvSpPr>
        <p:spPr>
          <a:xfrm>
            <a:off x="204439" y="2077421"/>
            <a:ext cx="47855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 dirty="0">
                <a:solidFill>
                  <a:srgbClr val="002060"/>
                </a:solidFill>
                <a:latin typeface="Century Gothic" panose="020B0502020202020204" pitchFamily="34" charset="0"/>
                <a:ea typeface="Century Gothic"/>
              </a:rPr>
              <a:t>In German,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400" spc="-1" dirty="0">
                <a:solidFill>
                  <a:srgbClr val="002060"/>
                </a:solidFill>
                <a:latin typeface="Century Gothic" panose="020B0502020202020204" pitchFamily="34" charset="0"/>
                <a:ea typeface="Century Gothic"/>
              </a:rPr>
              <a:t>the letters </a:t>
            </a:r>
            <a:r>
              <a:rPr lang="en-US" sz="2400" b="1" spc="-1" dirty="0">
                <a:solidFill>
                  <a:srgbClr val="002060"/>
                </a:solidFill>
                <a:latin typeface="Century Gothic" panose="020B0502020202020204" pitchFamily="34" charset="0"/>
                <a:ea typeface="Century Gothic"/>
              </a:rPr>
              <a:t>kw</a:t>
            </a:r>
            <a:r>
              <a:rPr lang="en-US" sz="2400" spc="-1" dirty="0">
                <a:solidFill>
                  <a:srgbClr val="002060"/>
                </a:solidFill>
                <a:latin typeface="Century Gothic" panose="020B0502020202020204" pitchFamily="34" charset="0"/>
                <a:ea typeface="Century Gothic"/>
              </a:rPr>
              <a:t> only appear next to each other in different syllables and are said separately:</a:t>
            </a:r>
          </a:p>
        </p:txBody>
      </p:sp>
      <p:sp>
        <p:nvSpPr>
          <p:cNvPr id="4" name="TextBox 3">
            <a:extLst>
              <a:ext uri="{FF2B5EF4-FFF2-40B4-BE49-F238E27FC236}">
                <a16:creationId xmlns:a16="http://schemas.microsoft.com/office/drawing/2014/main" id="{64956DB2-90F0-4E3A-436E-0B95EF064313}"/>
              </a:ext>
            </a:extLst>
          </p:cNvPr>
          <p:cNvSpPr txBox="1"/>
          <p:nvPr/>
        </p:nvSpPr>
        <p:spPr>
          <a:xfrm>
            <a:off x="4990011" y="4877584"/>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a:ea typeface="+mn-ea"/>
                <a:cs typeface="+mn-cs"/>
              </a:rPr>
              <a:t>A</a:t>
            </a:r>
            <a:r>
              <a:rPr kumimoji="0" lang="en-GB" sz="5400" b="0" i="0" u="none" strike="noStrike" kern="1200" cap="none" spc="0" normalizeH="0" baseline="0" noProof="0" dirty="0">
                <a:ln>
                  <a:noFill/>
                </a:ln>
                <a:solidFill>
                  <a:srgbClr val="FF0066"/>
                </a:solidFill>
                <a:effectLst/>
                <a:uLnTx/>
                <a:uFillTx/>
                <a:latin typeface="Century Gothic"/>
                <a:ea typeface="+mn-ea"/>
                <a:cs typeface="+mn-cs"/>
              </a:rPr>
              <a:t>qu</a:t>
            </a:r>
            <a:r>
              <a:rPr kumimoji="0" lang="en-GB" sz="5400" b="0" i="0" u="none" strike="noStrike" kern="1200" cap="none" spc="0" normalizeH="0" baseline="0" noProof="0" dirty="0">
                <a:ln>
                  <a:noFill/>
                </a:ln>
                <a:solidFill>
                  <a:srgbClr val="002060"/>
                </a:solidFill>
                <a:effectLst/>
                <a:uLnTx/>
                <a:uFillTx/>
                <a:latin typeface="Century Gothic"/>
                <a:ea typeface="+mn-ea"/>
                <a:cs typeface="+mn-cs"/>
              </a:rPr>
              <a:t>arium</a:t>
            </a:r>
          </a:p>
        </p:txBody>
      </p:sp>
      <p:pic>
        <p:nvPicPr>
          <p:cNvPr id="6" name="Picture 4" descr="Free Undersea Sea vector and picture">
            <a:extLst>
              <a:ext uri="{FF2B5EF4-FFF2-40B4-BE49-F238E27FC236}">
                <a16:creationId xmlns:a16="http://schemas.microsoft.com/office/drawing/2014/main" id="{6522587C-81E7-C805-08A5-63F925A9E4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4081" y="4219381"/>
            <a:ext cx="2239736" cy="22397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Minke Whale Whale photo and picture">
            <a:extLst>
              <a:ext uri="{FF2B5EF4-FFF2-40B4-BE49-F238E27FC236}">
                <a16:creationId xmlns:a16="http://schemas.microsoft.com/office/drawing/2014/main" id="{9C21A89A-8FA8-5C6E-33DA-15933FBAC44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503" b="35746"/>
          <a:stretch/>
        </p:blipFill>
        <p:spPr bwMode="auto">
          <a:xfrm>
            <a:off x="8123662" y="1728749"/>
            <a:ext cx="3863899" cy="23060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D33A2E-167E-A6C1-B227-01ACDF9559AD}"/>
              </a:ext>
            </a:extLst>
          </p:cNvPr>
          <p:cNvSpPr txBox="1"/>
          <p:nvPr/>
        </p:nvSpPr>
        <p:spPr>
          <a:xfrm>
            <a:off x="4662818" y="2169186"/>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Min</a:t>
            </a: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kw</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al</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F5BF53A1-02A4-347A-EE05-F4D368E9F482}"/>
              </a:ext>
            </a:extLst>
          </p:cNvPr>
          <p:cNvSpPr txBox="1"/>
          <p:nvPr/>
        </p:nvSpPr>
        <p:spPr>
          <a:xfrm>
            <a:off x="204439" y="4969917"/>
            <a:ext cx="47855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 dirty="0">
                <a:solidFill>
                  <a:srgbClr val="002060"/>
                </a:solidFill>
                <a:latin typeface="Century Gothic" panose="020B0502020202020204" pitchFamily="34" charset="0"/>
                <a:ea typeface="Century Gothic"/>
              </a:rPr>
              <a:t>Where the </a:t>
            </a:r>
            <a:r>
              <a:rPr lang="en-US" sz="2400" b="1" spc="-1" dirty="0">
                <a:solidFill>
                  <a:srgbClr val="002060"/>
                </a:solidFill>
                <a:latin typeface="Century Gothic" panose="020B0502020202020204" pitchFamily="34" charset="0"/>
                <a:ea typeface="Century Gothic"/>
              </a:rPr>
              <a:t>kw</a:t>
            </a:r>
            <a:r>
              <a:rPr lang="en-US" sz="2400" spc="-1" dirty="0">
                <a:solidFill>
                  <a:srgbClr val="002060"/>
                </a:solidFill>
                <a:latin typeface="Century Gothic" panose="020B0502020202020204" pitchFamily="34" charset="0"/>
                <a:ea typeface="Century Gothic"/>
              </a:rPr>
              <a:t> sound is in one syllable it is always written </a:t>
            </a:r>
            <a:r>
              <a:rPr lang="en-US" sz="2400" b="1" spc="-1" dirty="0">
                <a:solidFill>
                  <a:srgbClr val="002060"/>
                </a:solidFill>
                <a:latin typeface="Century Gothic" panose="020B0502020202020204" pitchFamily="34" charset="0"/>
                <a:ea typeface="Century Gothic"/>
              </a:rPr>
              <a:t>[</a:t>
            </a:r>
            <a:r>
              <a:rPr lang="en-US" sz="2400" b="1" spc="-1" dirty="0" err="1">
                <a:solidFill>
                  <a:srgbClr val="002060"/>
                </a:solidFill>
                <a:latin typeface="Century Gothic" panose="020B0502020202020204" pitchFamily="34" charset="0"/>
                <a:ea typeface="Century Gothic"/>
              </a:rPr>
              <a:t>qu</a:t>
            </a:r>
            <a:r>
              <a:rPr lang="en-US" sz="2400" b="1" spc="-1" dirty="0">
                <a:solidFill>
                  <a:srgbClr val="002060"/>
                </a:solidFill>
                <a:latin typeface="Century Gothic" panose="020B0502020202020204" pitchFamily="34" charset="0"/>
                <a:ea typeface="Century Gothic"/>
              </a:rPr>
              <a:t>].</a:t>
            </a:r>
          </a:p>
        </p:txBody>
      </p:sp>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536005" y="1175798"/>
          <a:ext cx="10114577" cy="5539533"/>
        </p:xfrm>
        <a:graphic>
          <a:graphicData uri="http://schemas.openxmlformats.org/drawingml/2006/table">
            <a:tbl>
              <a:tblPr/>
              <a:tblGrid>
                <a:gridCol w="3328301">
                  <a:extLst>
                    <a:ext uri="{9D8B030D-6E8A-4147-A177-3AD203B41FA5}">
                      <a16:colId xmlns:a16="http://schemas.microsoft.com/office/drawing/2014/main" val="20002"/>
                    </a:ext>
                  </a:extLst>
                </a:gridCol>
                <a:gridCol w="3393138">
                  <a:extLst>
                    <a:ext uri="{9D8B030D-6E8A-4147-A177-3AD203B41FA5}">
                      <a16:colId xmlns:a16="http://schemas.microsoft.com/office/drawing/2014/main" val="2689319948"/>
                    </a:ext>
                  </a:extLst>
                </a:gridCol>
                <a:gridCol w="3393138">
                  <a:extLst>
                    <a:ext uri="{9D8B030D-6E8A-4147-A177-3AD203B41FA5}">
                      <a16:colId xmlns:a16="http://schemas.microsoft.com/office/drawing/2014/main" val="2877992749"/>
                    </a:ext>
                  </a:extLst>
                </a:gridCol>
              </a:tblGrid>
              <a:tr h="1846511">
                <a:tc>
                  <a:txBody>
                    <a:bodyPr/>
                    <a:lstStyle/>
                    <a:p>
                      <a:pPr algn="ctr">
                        <a:lnSpc>
                          <a:spcPct val="100000"/>
                        </a:lnSpc>
                      </a:pPr>
                      <a:r>
                        <a:rPr lang="en-GB" sz="2400" b="0" strike="noStrike" spc="-1" dirty="0">
                          <a:solidFill>
                            <a:srgbClr val="002060"/>
                          </a:solidFill>
                          <a:latin typeface="Century gothic"/>
                        </a:rPr>
                        <a:t>Bockwurst</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Starkwind</a:t>
                      </a:r>
                      <a:endParaRPr lang="en-GB" sz="2400" b="0" strike="noStrike" spc="-1" dirty="0">
                        <a:solidFill>
                          <a:srgbClr val="002060"/>
                        </a:solidFill>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Qualifikation</a:t>
                      </a:r>
                      <a:endParaRPr lang="en-GB" sz="2400" b="0" strike="noStrike" spc="-1" dirty="0">
                        <a:solidFill>
                          <a:srgbClr val="002060"/>
                        </a:solidFill>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1846511">
                <a:tc>
                  <a:txBody>
                    <a:bodyPr/>
                    <a:lstStyle/>
                    <a:p>
                      <a:pPr algn="ctr">
                        <a:lnSpc>
                          <a:spcPct val="100000"/>
                        </a:lnSpc>
                      </a:pPr>
                      <a:r>
                        <a:rPr lang="en-GB" sz="2400" b="0" strike="noStrike" spc="-1" dirty="0" err="1">
                          <a:solidFill>
                            <a:srgbClr val="002060"/>
                          </a:solidFill>
                          <a:latin typeface="Century gothic"/>
                        </a:rPr>
                        <a:t>Kaulquappe</a:t>
                      </a:r>
                      <a:endParaRPr lang="en-GB" sz="2400" b="0" strike="noStrike" spc="-1" dirty="0">
                        <a:solidFill>
                          <a:srgbClr val="002060"/>
                        </a:solidFill>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kern="1200" spc="-1" dirty="0" err="1">
                          <a:solidFill>
                            <a:srgbClr val="002060"/>
                          </a:solidFill>
                          <a:latin typeface="Century gothic"/>
                          <a:ea typeface="+mn-ea"/>
                          <a:cs typeface="+mn-cs"/>
                        </a:rPr>
                        <a:t>Mosaikwand</a:t>
                      </a:r>
                      <a:endParaRPr lang="en-GB" sz="2400" b="0" strike="noStrike" kern="1200" spc="-1" dirty="0">
                        <a:solidFill>
                          <a:srgbClr val="002060"/>
                        </a:solidFill>
                        <a:latin typeface="Century gothic"/>
                        <a:ea typeface="+mn-ea"/>
                        <a:cs typeface="+mn-cs"/>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kern="1200" spc="-1" dirty="0" err="1">
                          <a:solidFill>
                            <a:srgbClr val="002060"/>
                          </a:solidFill>
                          <a:latin typeface="Century gothic"/>
                          <a:ea typeface="+mn-ea"/>
                          <a:cs typeface="+mn-cs"/>
                        </a:rPr>
                        <a:t>Quadfahren</a:t>
                      </a:r>
                      <a:endParaRPr lang="en-GB" sz="2400" b="0" strike="noStrike" kern="1200" spc="-1" dirty="0">
                        <a:solidFill>
                          <a:srgbClr val="002060"/>
                        </a:solidFill>
                        <a:latin typeface="Century gothic"/>
                        <a:ea typeface="+mn-ea"/>
                        <a:cs typeface="+mn-cs"/>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230384060"/>
                  </a:ext>
                </a:extLst>
              </a:tr>
              <a:tr h="1846511">
                <a:tc>
                  <a:txBody>
                    <a:bodyPr/>
                    <a:lstStyle/>
                    <a:p>
                      <a:pPr algn="ctr">
                        <a:lnSpc>
                          <a:spcPct val="100000"/>
                        </a:lnSpc>
                      </a:pPr>
                      <a:r>
                        <a:rPr lang="en-GB" sz="2400" b="0" strike="noStrike" spc="-1" dirty="0">
                          <a:solidFill>
                            <a:srgbClr val="002060"/>
                          </a:solidFill>
                          <a:latin typeface="Century gothic"/>
                        </a:rPr>
                        <a:t>Quark</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kern="1200" spc="-1" dirty="0" err="1">
                          <a:solidFill>
                            <a:srgbClr val="002060"/>
                          </a:solidFill>
                          <a:latin typeface="Century gothic"/>
                          <a:ea typeface="+mn-ea"/>
                          <a:cs typeface="+mn-cs"/>
                        </a:rPr>
                        <a:t>Überquerung</a:t>
                      </a:r>
                      <a:endParaRPr lang="en-GB" sz="2400" b="0" strike="noStrike" kern="1200" spc="-1" dirty="0">
                        <a:solidFill>
                          <a:srgbClr val="002060"/>
                        </a:solidFill>
                        <a:latin typeface="Century gothic"/>
                        <a:ea typeface="+mn-ea"/>
                        <a:cs typeface="+mn-cs"/>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kern="1200" spc="-1" dirty="0" err="1">
                          <a:solidFill>
                            <a:srgbClr val="002060"/>
                          </a:solidFill>
                          <a:latin typeface="Century gothic"/>
                          <a:ea typeface="+mn-ea"/>
                          <a:cs typeface="+mn-cs"/>
                        </a:rPr>
                        <a:t>Trinkwasser</a:t>
                      </a:r>
                      <a:endParaRPr lang="en-GB" sz="2400" b="0" strike="noStrike" kern="1200" spc="-1" dirty="0">
                        <a:solidFill>
                          <a:srgbClr val="002060"/>
                        </a:solidFill>
                        <a:latin typeface="Century gothic"/>
                        <a:ea typeface="+mn-ea"/>
                        <a:cs typeface="+mn-cs"/>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50340665"/>
                  </a:ext>
                </a:extLst>
              </a:tr>
            </a:tbl>
          </a:graphicData>
        </a:graphic>
      </p:graphicFrame>
      <p:sp>
        <p:nvSpPr>
          <p:cNvPr id="3" name="TextBox 2">
            <a:extLst>
              <a:ext uri="{FF2B5EF4-FFF2-40B4-BE49-F238E27FC236}">
                <a16:creationId xmlns:a16="http://schemas.microsoft.com/office/drawing/2014/main" id="{6DC42178-501A-44BF-9149-1C679CF37202}"/>
              </a:ext>
            </a:extLst>
          </p:cNvPr>
          <p:cNvSpPr txBox="1"/>
          <p:nvPr/>
        </p:nvSpPr>
        <p:spPr>
          <a:xfrm>
            <a:off x="0" y="0"/>
            <a:ext cx="914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qu</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23" name="Speech Bubble: Rectangle with Corners Rounded 22">
            <a:hlinkClick r:id="" action="ppaction://noaction">
              <a:snd r:embed="rId12" name="T3_W13_8.1.wav"/>
            </a:hlinkClick>
            <a:extLst>
              <a:ext uri="{FF2B5EF4-FFF2-40B4-BE49-F238E27FC236}">
                <a16:creationId xmlns:a16="http://schemas.microsoft.com/office/drawing/2014/main" id="{AFDF170C-7D23-4A5A-8572-E261A4C73C1C}"/>
              </a:ext>
            </a:extLst>
          </p:cNvPr>
          <p:cNvSpPr/>
          <p:nvPr/>
        </p:nvSpPr>
        <p:spPr>
          <a:xfrm>
            <a:off x="1697908" y="142668"/>
            <a:ext cx="504252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qu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[k] [w]?</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7913" y="-77539"/>
            <a:ext cx="914400" cy="914400"/>
          </a:xfrm>
          <a:prstGeom prst="rect">
            <a:avLst/>
          </a:prstGeom>
        </p:spPr>
      </p:pic>
      <p:sp>
        <p:nvSpPr>
          <p:cNvPr id="41" name="Title 1">
            <a:extLst>
              <a:ext uri="{FF2B5EF4-FFF2-40B4-BE49-F238E27FC236}">
                <a16:creationId xmlns:a16="http://schemas.microsoft.com/office/drawing/2014/main" id="{2A2985FB-F7F0-4622-AB6F-A5BEAD131760}"/>
              </a:ext>
            </a:extLst>
          </p:cNvPr>
          <p:cNvSpPr txBox="1">
            <a:spLocks/>
          </p:cNvSpPr>
          <p:nvPr/>
        </p:nvSpPr>
        <p:spPr>
          <a:xfrm>
            <a:off x="10898463" y="1175799"/>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2" name="Picture 41"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050" name="Picture 2" descr="Free food meal mustard vector">
            <a:hlinkClick r:id="" action="ppaction://noaction">
              <a:snd r:embed="rId3" name="T3_W13_8.2.wav"/>
            </a:hlinkClick>
            <a:extLst>
              <a:ext uri="{FF2B5EF4-FFF2-40B4-BE49-F238E27FC236}">
                <a16:creationId xmlns:a16="http://schemas.microsoft.com/office/drawing/2014/main" id="{08961484-EADF-3397-871E-03CB2031CF3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5358" y="1213543"/>
            <a:ext cx="2664823" cy="13324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windy umbrella girl vector">
            <a:hlinkClick r:id="" action="ppaction://noaction">
              <a:snd r:embed="rId4" name="T3_W13_8.3.wav"/>
            </a:hlinkClick>
            <a:extLst>
              <a:ext uri="{FF2B5EF4-FFF2-40B4-BE49-F238E27FC236}">
                <a16:creationId xmlns:a16="http://schemas.microsoft.com/office/drawing/2014/main" id="{A9BF712A-29BE-F67C-F3F3-FC62140A435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30876" t="17145" r="18935" b="22032"/>
          <a:stretch/>
        </p:blipFill>
        <p:spPr bwMode="auto">
          <a:xfrm>
            <a:off x="4787749" y="1213543"/>
            <a:ext cx="1611087" cy="138047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Sand Body Of Water photo and picture">
            <a:hlinkClick r:id="" action="ppaction://noaction">
              <a:snd r:embed="rId6" name="T3_W13_8.5.wav"/>
            </a:hlinkClick>
            <a:extLst>
              <a:ext uri="{FF2B5EF4-FFF2-40B4-BE49-F238E27FC236}">
                <a16:creationId xmlns:a16="http://schemas.microsoft.com/office/drawing/2014/main" id="{168AB7AF-079B-5FDE-BED1-A0BAC541C97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64637" y="3146279"/>
            <a:ext cx="1918198" cy="127525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Mosaic Tile photo and picture">
            <a:hlinkClick r:id="" action="ppaction://noaction">
              <a:snd r:embed="rId7" name="T3_W13_8.6.wav"/>
            </a:hlinkClick>
            <a:extLst>
              <a:ext uri="{FF2B5EF4-FFF2-40B4-BE49-F238E27FC236}">
                <a16:creationId xmlns:a16="http://schemas.microsoft.com/office/drawing/2014/main" id="{8EA25805-BA40-03F4-D3B9-E362CB1D086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67727" y="3139656"/>
            <a:ext cx="1918198" cy="127682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ree atv terrain quad vector">
            <a:hlinkClick r:id="" action="ppaction://noaction">
              <a:snd r:embed="rId8" name="T3_W13_8.7.wav"/>
            </a:hlinkClick>
            <a:extLst>
              <a:ext uri="{FF2B5EF4-FFF2-40B4-BE49-F238E27FC236}">
                <a16:creationId xmlns:a16="http://schemas.microsoft.com/office/drawing/2014/main" id="{DFCA6E33-EDFD-B828-70ED-8BB93F808DA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13316" y="3147621"/>
            <a:ext cx="2166711" cy="129499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ree Quark Cheese photo and picture">
            <a:hlinkClick r:id="" action="ppaction://noaction">
              <a:snd r:embed="rId9" name="T3_W13_8.8.wav"/>
            </a:hlinkClick>
            <a:extLst>
              <a:ext uri="{FF2B5EF4-FFF2-40B4-BE49-F238E27FC236}">
                <a16:creationId xmlns:a16="http://schemas.microsoft.com/office/drawing/2014/main" id="{21BFCF7A-8400-9EE8-2D78-E033803DC31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41418" y="4998120"/>
            <a:ext cx="1275256" cy="127525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ree Crosswalk Crossing photo and picture">
            <a:hlinkClick r:id="" action="ppaction://noaction">
              <a:snd r:embed="rId10" name="T3_W13_8.9.wav"/>
            </a:hlinkClick>
            <a:extLst>
              <a:ext uri="{FF2B5EF4-FFF2-40B4-BE49-F238E27FC236}">
                <a16:creationId xmlns:a16="http://schemas.microsoft.com/office/drawing/2014/main" id="{37E99EF0-FE79-279F-BB45-D1F1C975596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46906"/>
          <a:stretch/>
        </p:blipFill>
        <p:spPr bwMode="auto">
          <a:xfrm>
            <a:off x="4688626" y="4985383"/>
            <a:ext cx="1676400" cy="133556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Free water direction information vector">
            <a:hlinkClick r:id="" action="ppaction://noaction">
              <a:snd r:embed="rId11" name="T3_W13_8.10.wav"/>
            </a:hlinkClick>
            <a:extLst>
              <a:ext uri="{FF2B5EF4-FFF2-40B4-BE49-F238E27FC236}">
                <a16:creationId xmlns:a16="http://schemas.microsoft.com/office/drawing/2014/main" id="{4887F126-5C4A-5991-9D07-A73FAB27354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49233" y="4957701"/>
            <a:ext cx="1056322" cy="12829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88E060-4444-67DD-1E9A-B12E60C1EA7E}"/>
              </a:ext>
            </a:extLst>
          </p:cNvPr>
          <p:cNvSpPr/>
          <p:nvPr/>
        </p:nvSpPr>
        <p:spPr>
          <a:xfrm>
            <a:off x="2025703" y="2569694"/>
            <a:ext cx="412697"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4" name="Rectangle 3">
            <a:extLst>
              <a:ext uri="{FF2B5EF4-FFF2-40B4-BE49-F238E27FC236}">
                <a16:creationId xmlns:a16="http://schemas.microsoft.com/office/drawing/2014/main" id="{88DE3CA3-2C3C-FFC4-C1B6-7EB4CCC57B9C}"/>
              </a:ext>
            </a:extLst>
          </p:cNvPr>
          <p:cNvSpPr/>
          <p:nvPr/>
        </p:nvSpPr>
        <p:spPr>
          <a:xfrm>
            <a:off x="5401933" y="2579453"/>
            <a:ext cx="412697"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5" name="Rectangle 4">
            <a:extLst>
              <a:ext uri="{FF2B5EF4-FFF2-40B4-BE49-F238E27FC236}">
                <a16:creationId xmlns:a16="http://schemas.microsoft.com/office/drawing/2014/main" id="{25E8874C-C330-CA6A-1FB4-889D0DE5376F}"/>
              </a:ext>
            </a:extLst>
          </p:cNvPr>
          <p:cNvSpPr/>
          <p:nvPr/>
        </p:nvSpPr>
        <p:spPr>
          <a:xfrm>
            <a:off x="8043003" y="2545955"/>
            <a:ext cx="435431"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6" name="Rectangle 5">
            <a:extLst>
              <a:ext uri="{FF2B5EF4-FFF2-40B4-BE49-F238E27FC236}">
                <a16:creationId xmlns:a16="http://schemas.microsoft.com/office/drawing/2014/main" id="{9FD6471A-865D-3020-1F3A-82B78D67DD8F}"/>
              </a:ext>
            </a:extLst>
          </p:cNvPr>
          <p:cNvSpPr/>
          <p:nvPr/>
        </p:nvSpPr>
        <p:spPr>
          <a:xfrm>
            <a:off x="1896180" y="4450867"/>
            <a:ext cx="412697"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7" name="Rectangle 6">
            <a:extLst>
              <a:ext uri="{FF2B5EF4-FFF2-40B4-BE49-F238E27FC236}">
                <a16:creationId xmlns:a16="http://schemas.microsoft.com/office/drawing/2014/main" id="{2B52D4E9-46CA-1575-CB32-291DD3A4F334}"/>
              </a:ext>
            </a:extLst>
          </p:cNvPr>
          <p:cNvSpPr/>
          <p:nvPr/>
        </p:nvSpPr>
        <p:spPr>
          <a:xfrm>
            <a:off x="5496596" y="4447665"/>
            <a:ext cx="412697"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8" name="Rectangle 7">
            <a:extLst>
              <a:ext uri="{FF2B5EF4-FFF2-40B4-BE49-F238E27FC236}">
                <a16:creationId xmlns:a16="http://schemas.microsoft.com/office/drawing/2014/main" id="{A83DBEEC-9B4D-C4A9-DBAC-E8F501C7B307}"/>
              </a:ext>
            </a:extLst>
          </p:cNvPr>
          <p:cNvSpPr/>
          <p:nvPr/>
        </p:nvSpPr>
        <p:spPr>
          <a:xfrm>
            <a:off x="8043003" y="4442611"/>
            <a:ext cx="454360"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9" name="Rectangle 8">
            <a:extLst>
              <a:ext uri="{FF2B5EF4-FFF2-40B4-BE49-F238E27FC236}">
                <a16:creationId xmlns:a16="http://schemas.microsoft.com/office/drawing/2014/main" id="{D33E9282-71A2-4EDE-85CC-BB6C30A86CC0}"/>
              </a:ext>
            </a:extLst>
          </p:cNvPr>
          <p:cNvSpPr/>
          <p:nvPr/>
        </p:nvSpPr>
        <p:spPr>
          <a:xfrm>
            <a:off x="1741996" y="6288412"/>
            <a:ext cx="444545"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10" name="Rectangle 9">
            <a:extLst>
              <a:ext uri="{FF2B5EF4-FFF2-40B4-BE49-F238E27FC236}">
                <a16:creationId xmlns:a16="http://schemas.microsoft.com/office/drawing/2014/main" id="{7F017E2B-B59F-EB90-307D-868675193087}"/>
              </a:ext>
            </a:extLst>
          </p:cNvPr>
          <p:cNvSpPr/>
          <p:nvPr/>
        </p:nvSpPr>
        <p:spPr>
          <a:xfrm>
            <a:off x="5263872" y="6316333"/>
            <a:ext cx="412697"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11" name="Rectangle 10">
            <a:extLst>
              <a:ext uri="{FF2B5EF4-FFF2-40B4-BE49-F238E27FC236}">
                <a16:creationId xmlns:a16="http://schemas.microsoft.com/office/drawing/2014/main" id="{504B83E7-5FC3-7814-5A02-23C471F91193}"/>
              </a:ext>
            </a:extLst>
          </p:cNvPr>
          <p:cNvSpPr/>
          <p:nvPr/>
        </p:nvSpPr>
        <p:spPr>
          <a:xfrm>
            <a:off x="8623199" y="6296837"/>
            <a:ext cx="412697"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pic>
        <p:nvPicPr>
          <p:cNvPr id="2056" name="Picture 8" descr="Free diploma graduation contract illustration">
            <a:hlinkClick r:id="" action="ppaction://noaction">
              <a:snd r:embed="rId5" name="T3_W13_8.4.wav"/>
            </a:hlinkClick>
            <a:extLst>
              <a:ext uri="{FF2B5EF4-FFF2-40B4-BE49-F238E27FC236}">
                <a16:creationId xmlns:a16="http://schemas.microsoft.com/office/drawing/2014/main" id="{6C3F66E3-2D54-7237-5F8A-35EC22B8C98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353034" y="776739"/>
            <a:ext cx="3153166" cy="210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3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13_8.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3_W13_8.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3_W13_8.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3_W13_8.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3_W13_8.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3_W13_8.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3_W13_8.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T3_W13_8.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11" name="T3_W13_8.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 descr="Free Goat Alps photo and picture">
            <a:extLst>
              <a:ext uri="{FF2B5EF4-FFF2-40B4-BE49-F238E27FC236}">
                <a16:creationId xmlns:a16="http://schemas.microsoft.com/office/drawing/2014/main" id="{24C0E506-41CE-7876-4A55-8BCE1874E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362" y="3178878"/>
            <a:ext cx="4741601" cy="3556201"/>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0962" y="816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Century Gothic"/>
                <a:cs typeface="+mn-cs"/>
              </a:rPr>
              <a:t>Peter</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4" name="Speech Bubble: Rectangle with Corners Rounded 3">
            <a:extLst>
              <a:ext uri="{FF2B5EF4-FFF2-40B4-BE49-F238E27FC236}">
                <a16:creationId xmlns:a16="http://schemas.microsoft.com/office/drawing/2014/main" id="{3BA78DAD-A5CC-CBC1-581D-985C65F61781}"/>
              </a:ext>
            </a:extLst>
          </p:cNvPr>
          <p:cNvSpPr/>
          <p:nvPr/>
        </p:nvSpPr>
        <p:spPr>
          <a:xfrm>
            <a:off x="2202531" y="144838"/>
            <a:ext cx="572476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Was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möchte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Peter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nicht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machen</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5" name="Graphic 4" descr="Teacher">
            <a:extLst>
              <a:ext uri="{FF2B5EF4-FFF2-40B4-BE49-F238E27FC236}">
                <a16:creationId xmlns:a16="http://schemas.microsoft.com/office/drawing/2014/main" id="{36A3C3A3-DF85-BA1C-096B-44DF297945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8463" y="-24136"/>
            <a:ext cx="914400" cy="914400"/>
          </a:xfrm>
          <a:prstGeom prst="rect">
            <a:avLst/>
          </a:prstGeom>
        </p:spPr>
      </p:pic>
      <p:sp>
        <p:nvSpPr>
          <p:cNvPr id="9" name="Rectangle 8">
            <a:extLst>
              <a:ext uri="{FF2B5EF4-FFF2-40B4-BE49-F238E27FC236}">
                <a16:creationId xmlns:a16="http://schemas.microsoft.com/office/drawing/2014/main" id="{C5E00A68-59B9-5E97-9F2D-7F26CA787E46}"/>
              </a:ext>
            </a:extLst>
          </p:cNvPr>
          <p:cNvSpPr/>
          <p:nvPr/>
        </p:nvSpPr>
        <p:spPr>
          <a:xfrm>
            <a:off x="9308483" y="6285210"/>
            <a:ext cx="2697480" cy="4937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r>
              <a:rPr lang="en-GB" sz="2400" dirty="0">
                <a:solidFill>
                  <a:srgbClr val="002060"/>
                </a:solidFill>
                <a:latin typeface="Century Gothic"/>
              </a:rPr>
              <a:t>die </a:t>
            </a:r>
            <a:r>
              <a:rPr lang="en-GB" sz="2400" dirty="0" err="1">
                <a:solidFill>
                  <a:srgbClr val="002060"/>
                </a:solidFill>
                <a:latin typeface="Century Gothic"/>
              </a:rPr>
              <a:t>Ziege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 </a:t>
            </a:r>
            <a:r>
              <a:rPr lang="en-GB" sz="2400" dirty="0">
                <a:solidFill>
                  <a:srgbClr val="002060"/>
                </a:solidFill>
                <a:latin typeface="Century Gothic"/>
              </a:rPr>
              <a:t>goat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3F6B5BDC-F8E3-E671-AA74-60F1C5A4C803}"/>
              </a:ext>
            </a:extLst>
          </p:cNvPr>
          <p:cNvSpPr txBox="1"/>
          <p:nvPr/>
        </p:nvSpPr>
        <p:spPr>
          <a:xfrm>
            <a:off x="56431" y="890264"/>
            <a:ext cx="12135569" cy="830997"/>
          </a:xfrm>
          <a:prstGeom prst="rect">
            <a:avLst/>
          </a:prstGeom>
          <a:noFill/>
        </p:spPr>
        <p:txBody>
          <a:bodyPr wrap="square" rtlCol="0">
            <a:spAutoFit/>
          </a:bodyPr>
          <a:lstStyle/>
          <a:p>
            <a:r>
              <a:rPr lang="en-GB" sz="2400" dirty="0">
                <a:solidFill>
                  <a:srgbClr val="002060"/>
                </a:solidFill>
              </a:rPr>
              <a:t>Peter is Heidi’s friend and lives in the Alps near the village of </a:t>
            </a:r>
            <a:r>
              <a:rPr lang="en-GB" sz="2400" dirty="0" err="1">
                <a:solidFill>
                  <a:srgbClr val="002060"/>
                </a:solidFill>
              </a:rPr>
              <a:t>Dorfli</a:t>
            </a:r>
            <a:r>
              <a:rPr lang="en-GB" sz="2400" dirty="0">
                <a:solidFill>
                  <a:srgbClr val="002060"/>
                </a:solidFill>
              </a:rPr>
              <a:t>. He is a goatherd. </a:t>
            </a:r>
          </a:p>
        </p:txBody>
      </p:sp>
      <p:pic>
        <p:nvPicPr>
          <p:cNvPr id="42" name="Picture 28" descr="Free boy happy man vector">
            <a:extLst>
              <a:ext uri="{FF2B5EF4-FFF2-40B4-BE49-F238E27FC236}">
                <a16:creationId xmlns:a16="http://schemas.microsoft.com/office/drawing/2014/main" id="{3A9BDB9E-670D-52F4-2847-B93B8DD421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7170" y="3751757"/>
            <a:ext cx="908829" cy="181765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BD558776-0904-C1AC-162E-DF84EA00F44B}"/>
              </a:ext>
            </a:extLst>
          </p:cNvPr>
          <p:cNvSpPr txBox="1"/>
          <p:nvPr/>
        </p:nvSpPr>
        <p:spPr>
          <a:xfrm>
            <a:off x="70962" y="1802980"/>
            <a:ext cx="6163583" cy="523220"/>
          </a:xfrm>
          <a:prstGeom prst="rect">
            <a:avLst/>
          </a:prstGeom>
          <a:noFill/>
        </p:spPr>
        <p:txBody>
          <a:bodyPr wrap="square" rtlCol="0">
            <a:spAutoFit/>
          </a:bodyPr>
          <a:lstStyle/>
          <a:p>
            <a:r>
              <a:rPr lang="en-GB" sz="2800" dirty="0">
                <a:solidFill>
                  <a:srgbClr val="002060"/>
                </a:solidFill>
              </a:rPr>
              <a:t>Peter </a:t>
            </a:r>
            <a:r>
              <a:rPr lang="en-GB" sz="2800" dirty="0" err="1">
                <a:solidFill>
                  <a:srgbClr val="002060"/>
                </a:solidFill>
              </a:rPr>
              <a:t>möchte</a:t>
            </a:r>
            <a:r>
              <a:rPr lang="en-GB" sz="2800" dirty="0">
                <a:solidFill>
                  <a:srgbClr val="002060"/>
                </a:solidFill>
              </a:rPr>
              <a:t>...</a:t>
            </a:r>
          </a:p>
        </p:txBody>
      </p:sp>
      <p:sp>
        <p:nvSpPr>
          <p:cNvPr id="52" name="Speech Bubble: Rectangle with Corners Rounded 51">
            <a:extLst>
              <a:ext uri="{FF2B5EF4-FFF2-40B4-BE49-F238E27FC236}">
                <a16:creationId xmlns:a16="http://schemas.microsoft.com/office/drawing/2014/main" id="{34C1816E-47E2-8B59-B06E-3B7839F26C85}"/>
              </a:ext>
            </a:extLst>
          </p:cNvPr>
          <p:cNvSpPr/>
          <p:nvPr/>
        </p:nvSpPr>
        <p:spPr>
          <a:xfrm>
            <a:off x="7229337" y="1337296"/>
            <a:ext cx="4776626" cy="1740398"/>
          </a:xfrm>
          <a:prstGeom prst="wedgeRoundRectCallout">
            <a:avLst>
              <a:gd name="adj1" fmla="val -47554"/>
              <a:gd name="adj2" fmla="val 16489"/>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after most verbs, masculine </a:t>
            </a:r>
            <a:r>
              <a:rPr kumimoji="0" lang="en-GB"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becomes </a:t>
            </a:r>
            <a:r>
              <a:rPr kumimoji="0" lang="en-GB"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2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feminine nouns use </a:t>
            </a:r>
            <a:r>
              <a:rPr kumimoji="0" lang="en-GB"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2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2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neuter nouns use </a:t>
            </a:r>
            <a:r>
              <a:rPr kumimoji="0" lang="en-GB"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i="1" dirty="0">
                <a:solidFill>
                  <a:srgbClr val="002060"/>
                </a:solidFill>
                <a:latin typeface="Century Gothic" panose="020B0502020202020204" pitchFamily="34" charset="0"/>
              </a:rPr>
              <a:t>Ein </a:t>
            </a:r>
            <a:r>
              <a:rPr lang="en-GB" sz="2200" dirty="0">
                <a:solidFill>
                  <a:srgbClr val="002060"/>
                </a:solidFill>
                <a:latin typeface="Century Gothic" panose="020B0502020202020204" pitchFamily="34" charset="0"/>
              </a:rPr>
              <a:t>works the same way.</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Title 2">
            <a:extLst>
              <a:ext uri="{FF2B5EF4-FFF2-40B4-BE49-F238E27FC236}">
                <a16:creationId xmlns:a16="http://schemas.microsoft.com/office/drawing/2014/main" id="{0272B66E-C160-0B49-95D8-0CD70B0063CB}"/>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7" name="Picture 86" descr="Icon&#10;&#10;Description automatically generated">
            <a:extLst>
              <a:ext uri="{FF2B5EF4-FFF2-40B4-BE49-F238E27FC236}">
                <a16:creationId xmlns:a16="http://schemas.microsoft.com/office/drawing/2014/main" id="{7D8CE0AE-455E-B946-D31C-4C79A5C518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3" name="Table 2">
            <a:extLst>
              <a:ext uri="{FF2B5EF4-FFF2-40B4-BE49-F238E27FC236}">
                <a16:creationId xmlns:a16="http://schemas.microsoft.com/office/drawing/2014/main" id="{21C4DC33-A565-90E8-7BD7-E33D9BD07CC4}"/>
              </a:ext>
            </a:extLst>
          </p:cNvPr>
          <p:cNvGraphicFramePr/>
          <p:nvPr>
            <p:extLst>
              <p:ext uri="{D42A27DB-BD31-4B8C-83A1-F6EECF244321}">
                <p14:modId xmlns:p14="http://schemas.microsoft.com/office/powerpoint/2010/main" val="2972555777"/>
              </p:ext>
            </p:extLst>
          </p:nvPr>
        </p:nvGraphicFramePr>
        <p:xfrm>
          <a:off x="214875" y="2439458"/>
          <a:ext cx="6818083" cy="4273704"/>
        </p:xfrm>
        <a:graphic>
          <a:graphicData uri="http://schemas.openxmlformats.org/drawingml/2006/table">
            <a:tbl>
              <a:tblPr/>
              <a:tblGrid>
                <a:gridCol w="543014">
                  <a:extLst>
                    <a:ext uri="{9D8B030D-6E8A-4147-A177-3AD203B41FA5}">
                      <a16:colId xmlns:a16="http://schemas.microsoft.com/office/drawing/2014/main" val="20000"/>
                    </a:ext>
                  </a:extLst>
                </a:gridCol>
                <a:gridCol w="5474970">
                  <a:extLst>
                    <a:ext uri="{9D8B030D-6E8A-4147-A177-3AD203B41FA5}">
                      <a16:colId xmlns:a16="http://schemas.microsoft.com/office/drawing/2014/main" val="20001"/>
                    </a:ext>
                  </a:extLst>
                </a:gridCol>
                <a:gridCol w="800099">
                  <a:extLst>
                    <a:ext uri="{9D8B030D-6E8A-4147-A177-3AD203B41FA5}">
                      <a16:colId xmlns:a16="http://schemas.microsoft.com/office/drawing/2014/main" val="2877992749"/>
                    </a:ext>
                  </a:extLst>
                </a:gridCol>
              </a:tblGrid>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dirty="0" err="1">
                          <a:solidFill>
                            <a:srgbClr val="002060"/>
                          </a:solidFill>
                        </a:rPr>
                        <a:t>eine</a:t>
                      </a:r>
                      <a:r>
                        <a:rPr lang="en-GB" sz="2400" dirty="0">
                          <a:solidFill>
                            <a:srgbClr val="002060"/>
                          </a:solidFill>
                        </a:rPr>
                        <a:t> </a:t>
                      </a:r>
                      <a:r>
                        <a:rPr lang="en-GB" sz="2400" b="1" dirty="0" err="1">
                          <a:solidFill>
                            <a:srgbClr val="002060"/>
                          </a:solidFill>
                        </a:rPr>
                        <a:t>Stunde</a:t>
                      </a:r>
                      <a:r>
                        <a:rPr kumimoji="0" lang="en-GB" sz="2400" b="1" i="0" u="none" strike="noStrike" kern="1200" cap="none" spc="0" normalizeH="0" baseline="0" noProof="0" dirty="0">
                          <a:ln>
                            <a:noFill/>
                          </a:ln>
                          <a:solidFill>
                            <a:srgbClr val="002060"/>
                          </a:solidFill>
                          <a:effectLst/>
                          <a:uLnTx/>
                          <a:uFillTx/>
                          <a:latin typeface="+mn-lt"/>
                          <a:ea typeface="+mn-ea"/>
                          <a:cs typeface="+mn-cs"/>
                        </a:rPr>
                        <a:t>|</a:t>
                      </a:r>
                      <a:r>
                        <a:rPr lang="en-GB" sz="2400" b="1" dirty="0" err="1">
                          <a:solidFill>
                            <a:srgbClr val="002060"/>
                          </a:solidFill>
                        </a:rPr>
                        <a:t>Jahr</a:t>
                      </a:r>
                      <a:r>
                        <a:rPr lang="en-GB" sz="2400" b="1" dirty="0">
                          <a:solidFill>
                            <a:srgbClr val="002060"/>
                          </a:solidFill>
                        </a:rPr>
                        <a:t> </a:t>
                      </a:r>
                      <a:r>
                        <a:rPr lang="en-GB" sz="2400" dirty="0">
                          <a:solidFill>
                            <a:srgbClr val="002060"/>
                          </a:solidFill>
                        </a:rPr>
                        <a:t>in </a:t>
                      </a:r>
                      <a:r>
                        <a:rPr lang="en-GB" sz="2400" dirty="0" err="1">
                          <a:solidFill>
                            <a:srgbClr val="002060"/>
                          </a:solidFill>
                        </a:rPr>
                        <a:t>Dorfli</a:t>
                      </a:r>
                      <a:r>
                        <a:rPr lang="en-GB" sz="2400" dirty="0">
                          <a:solidFill>
                            <a:srgbClr val="002060"/>
                          </a:solidFill>
                        </a:rPr>
                        <a:t> </a:t>
                      </a:r>
                      <a:r>
                        <a:rPr lang="en-GB" sz="2400" dirty="0" err="1">
                          <a:solidFill>
                            <a:srgbClr val="002060"/>
                          </a:solidFill>
                        </a:rPr>
                        <a:t>bleiben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ein</a:t>
                      </a:r>
                      <a:r>
                        <a:rPr lang="en-GB" sz="2400" dirty="0">
                          <a:solidFill>
                            <a:srgbClr val="002060"/>
                          </a:solidFill>
                        </a:rPr>
                        <a:t> </a:t>
                      </a:r>
                      <a:r>
                        <a:rPr lang="en-GB" sz="2400" b="1" dirty="0" err="1">
                          <a:solidFill>
                            <a:srgbClr val="002060"/>
                          </a:solidFill>
                        </a:rPr>
                        <a:t>Butterbrot</a:t>
                      </a:r>
                      <a:r>
                        <a:rPr kumimoji="0" lang="en-GB" sz="2400" b="1" i="0" u="none" strike="noStrike" kern="1200" cap="none" spc="0" normalizeH="0" baseline="0" noProof="0" dirty="0">
                          <a:ln>
                            <a:noFill/>
                          </a:ln>
                          <a:solidFill>
                            <a:srgbClr val="002060"/>
                          </a:solidFill>
                          <a:effectLst/>
                          <a:uLnTx/>
                          <a:uFillTx/>
                          <a:latin typeface="+mn-lt"/>
                          <a:ea typeface="+mn-ea"/>
                          <a:cs typeface="+mn-cs"/>
                        </a:rPr>
                        <a:t>|</a:t>
                      </a:r>
                      <a:r>
                        <a:rPr lang="en-GB" sz="2400" b="1" dirty="0" err="1">
                          <a:solidFill>
                            <a:srgbClr val="002060"/>
                          </a:solidFill>
                        </a:rPr>
                        <a:t>Gitarre</a:t>
                      </a:r>
                      <a:r>
                        <a:rPr lang="en-GB" sz="2400" b="1" dirty="0">
                          <a:solidFill>
                            <a:srgbClr val="002060"/>
                          </a:solidFill>
                        </a:rPr>
                        <a:t> </a:t>
                      </a:r>
                      <a:r>
                        <a:rPr lang="en-GB" sz="2400" dirty="0" err="1">
                          <a:solidFill>
                            <a:srgbClr val="002060"/>
                          </a:solidFill>
                        </a:rPr>
                        <a:t>bekommen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keinen</a:t>
                      </a:r>
                      <a:r>
                        <a:rPr lang="en-GB" sz="2400" dirty="0">
                          <a:solidFill>
                            <a:srgbClr val="002060"/>
                          </a:solidFill>
                        </a:rPr>
                        <a:t> </a:t>
                      </a:r>
                      <a:r>
                        <a:rPr lang="en-GB" sz="2400" b="1" dirty="0" err="1">
                          <a:solidFill>
                            <a:srgbClr val="002060"/>
                          </a:solidFill>
                        </a:rPr>
                        <a:t>Hausaufgabe</a:t>
                      </a:r>
                      <a:r>
                        <a:rPr kumimoji="0" lang="en-GB" sz="2400" b="1" i="0" u="none" strike="noStrike" kern="1200" cap="none" spc="0" normalizeH="0" baseline="0" noProof="0" dirty="0">
                          <a:ln>
                            <a:noFill/>
                          </a:ln>
                          <a:solidFill>
                            <a:srgbClr val="002060"/>
                          </a:solidFill>
                          <a:effectLst/>
                          <a:uLnTx/>
                          <a:uFillTx/>
                          <a:latin typeface="+mn-lt"/>
                          <a:ea typeface="+mn-ea"/>
                          <a:cs typeface="+mn-cs"/>
                        </a:rPr>
                        <a:t>|</a:t>
                      </a:r>
                      <a:r>
                        <a:rPr lang="en-GB" sz="2400" b="1" dirty="0">
                          <a:solidFill>
                            <a:srgbClr val="002060"/>
                          </a:solidFill>
                        </a:rPr>
                        <a:t>Fehler </a:t>
                      </a:r>
                      <a:r>
                        <a:rPr lang="en-GB" sz="2400" dirty="0" err="1">
                          <a:solidFill>
                            <a:srgbClr val="002060"/>
                          </a:solidFill>
                        </a:rPr>
                        <a:t>machen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keine</a:t>
                      </a:r>
                      <a:r>
                        <a:rPr lang="en-GB" sz="2400" dirty="0">
                          <a:solidFill>
                            <a:srgbClr val="002060"/>
                          </a:solidFill>
                        </a:rPr>
                        <a:t> </a:t>
                      </a:r>
                      <a:r>
                        <a:rPr lang="en-GB" sz="2400" b="1" dirty="0">
                          <a:solidFill>
                            <a:srgbClr val="002060"/>
                          </a:solidFill>
                        </a:rPr>
                        <a:t>Haus</a:t>
                      </a:r>
                      <a:r>
                        <a:rPr kumimoji="0" lang="en-GB" sz="2400" b="1" i="0" u="none" strike="noStrike" kern="1200" cap="none" spc="0" normalizeH="0" baseline="0" noProof="0" dirty="0">
                          <a:ln>
                            <a:noFill/>
                          </a:ln>
                          <a:solidFill>
                            <a:srgbClr val="002060"/>
                          </a:solidFill>
                          <a:effectLst/>
                          <a:uLnTx/>
                          <a:uFillTx/>
                          <a:latin typeface="+mn-lt"/>
                          <a:ea typeface="+mn-ea"/>
                          <a:cs typeface="+mn-cs"/>
                        </a:rPr>
                        <a:t>|</a:t>
                      </a:r>
                      <a:r>
                        <a:rPr lang="en-GB" sz="2400" b="1" dirty="0">
                          <a:solidFill>
                            <a:srgbClr val="002060"/>
                          </a:solidFill>
                        </a:rPr>
                        <a:t>Schule </a:t>
                      </a:r>
                      <a:r>
                        <a:rPr lang="en-GB" sz="2400" dirty="0" err="1">
                          <a:solidFill>
                            <a:srgbClr val="002060"/>
                          </a:solidFill>
                        </a:rPr>
                        <a:t>besuchen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keinen</a:t>
                      </a:r>
                      <a:r>
                        <a:rPr lang="en-GB" sz="2400" dirty="0">
                          <a:solidFill>
                            <a:srgbClr val="002060"/>
                          </a:solidFill>
                        </a:rPr>
                        <a:t> </a:t>
                      </a:r>
                      <a:r>
                        <a:rPr lang="en-GB" sz="2400" b="1" dirty="0">
                          <a:solidFill>
                            <a:srgbClr val="002060"/>
                          </a:solidFill>
                        </a:rPr>
                        <a:t>Text</a:t>
                      </a:r>
                      <a:r>
                        <a:rPr kumimoji="0" lang="en-GB" sz="2400" b="1" i="0" u="none" strike="noStrike" kern="1200" cap="none" spc="0" normalizeH="0" baseline="0" noProof="0" dirty="0">
                          <a:ln>
                            <a:noFill/>
                          </a:ln>
                          <a:solidFill>
                            <a:srgbClr val="002060"/>
                          </a:solidFill>
                          <a:effectLst/>
                          <a:uLnTx/>
                          <a:uFillTx/>
                          <a:latin typeface="+mn-lt"/>
                          <a:ea typeface="+mn-ea"/>
                          <a:cs typeface="+mn-cs"/>
                        </a:rPr>
                        <a:t>|</a:t>
                      </a:r>
                      <a:r>
                        <a:rPr kumimoji="0" lang="en-GB" sz="2400" b="1" i="0" u="none" strike="noStrike" kern="1200" cap="none" spc="0" normalizeH="0" baseline="0" noProof="0" dirty="0" err="1">
                          <a:ln>
                            <a:noFill/>
                          </a:ln>
                          <a:solidFill>
                            <a:srgbClr val="002060"/>
                          </a:solidFill>
                          <a:effectLst/>
                          <a:uLnTx/>
                          <a:uFillTx/>
                          <a:latin typeface="+mn-lt"/>
                          <a:ea typeface="+mn-ea"/>
                          <a:cs typeface="+mn-cs"/>
                        </a:rPr>
                        <a:t>Geschichte</a:t>
                      </a:r>
                      <a:r>
                        <a:rPr lang="en-GB" sz="2400" dirty="0">
                          <a:solidFill>
                            <a:srgbClr val="002060"/>
                          </a:solidFill>
                        </a:rPr>
                        <a:t> </a:t>
                      </a:r>
                      <a:r>
                        <a:rPr lang="en-GB" sz="2400" dirty="0" err="1">
                          <a:solidFill>
                            <a:srgbClr val="002060"/>
                          </a:solidFill>
                        </a:rPr>
                        <a:t>lesen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eine</a:t>
                      </a:r>
                      <a:r>
                        <a:rPr lang="en-GB" sz="2400" dirty="0">
                          <a:solidFill>
                            <a:srgbClr val="002060"/>
                          </a:solidFill>
                        </a:rPr>
                        <a:t> </a:t>
                      </a:r>
                      <a:r>
                        <a:rPr lang="en-GB" sz="2400" b="1" dirty="0" err="1">
                          <a:solidFill>
                            <a:srgbClr val="002060"/>
                          </a:solidFill>
                        </a:rPr>
                        <a:t>Ziege</a:t>
                      </a:r>
                      <a:r>
                        <a:rPr lang="en-GB" sz="2400" b="1" dirty="0">
                          <a:solidFill>
                            <a:srgbClr val="002060"/>
                          </a:solidFill>
                        </a:rPr>
                        <a:t>*</a:t>
                      </a:r>
                      <a:r>
                        <a:rPr kumimoji="0" lang="en-GB" sz="2400" b="1" i="0" u="none" strike="noStrike" kern="1200" cap="none" spc="0" normalizeH="0" baseline="0" noProof="0" dirty="0">
                          <a:ln>
                            <a:noFill/>
                          </a:ln>
                          <a:solidFill>
                            <a:srgbClr val="002060"/>
                          </a:solidFill>
                          <a:effectLst/>
                          <a:uLnTx/>
                          <a:uFillTx/>
                          <a:latin typeface="+mn-lt"/>
                          <a:ea typeface="+mn-ea"/>
                          <a:cs typeface="+mn-cs"/>
                        </a:rPr>
                        <a:t>|</a:t>
                      </a:r>
                      <a:r>
                        <a:rPr kumimoji="0" lang="en-GB" sz="2400" b="1" i="0" u="none" strike="noStrike" kern="1200" cap="none" spc="0" normalizeH="0" baseline="0" noProof="0" dirty="0" err="1">
                          <a:ln>
                            <a:noFill/>
                          </a:ln>
                          <a:solidFill>
                            <a:srgbClr val="002060"/>
                          </a:solidFill>
                          <a:effectLst/>
                          <a:uLnTx/>
                          <a:uFillTx/>
                          <a:latin typeface="+mn-lt"/>
                          <a:ea typeface="+mn-ea"/>
                          <a:cs typeface="+mn-cs"/>
                        </a:rPr>
                        <a:t>Fahrrad</a:t>
                      </a:r>
                      <a:r>
                        <a:rPr lang="en-GB" sz="2400" dirty="0">
                          <a:solidFill>
                            <a:srgbClr val="002060"/>
                          </a:solidFill>
                        </a:rPr>
                        <a:t> </a:t>
                      </a:r>
                      <a:r>
                        <a:rPr lang="en-GB" sz="2400" dirty="0" err="1">
                          <a:solidFill>
                            <a:srgbClr val="002060"/>
                          </a:solidFill>
                        </a:rPr>
                        <a:t>haben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kein</a:t>
                      </a:r>
                      <a:r>
                        <a:rPr lang="en-GB" sz="2400" dirty="0">
                          <a:solidFill>
                            <a:srgbClr val="002060"/>
                          </a:solidFill>
                        </a:rPr>
                        <a:t> </a:t>
                      </a:r>
                      <a:r>
                        <a:rPr lang="en-GB" sz="2400" b="1" dirty="0">
                          <a:solidFill>
                            <a:srgbClr val="002060"/>
                          </a:solidFill>
                        </a:rPr>
                        <a:t>Papier</a:t>
                      </a:r>
                      <a:r>
                        <a:rPr kumimoji="0" lang="en-GB" sz="2400" b="1" i="0" u="none" strike="noStrike" kern="1200" cap="none" spc="0" normalizeH="0" baseline="0" noProof="0" dirty="0">
                          <a:ln>
                            <a:noFill/>
                          </a:ln>
                          <a:solidFill>
                            <a:srgbClr val="002060"/>
                          </a:solidFill>
                          <a:effectLst/>
                          <a:uLnTx/>
                          <a:uFillTx/>
                          <a:latin typeface="+mn-lt"/>
                          <a:ea typeface="+mn-ea"/>
                          <a:cs typeface="+mn-cs"/>
                        </a:rPr>
                        <a:t> |</a:t>
                      </a:r>
                      <a:r>
                        <a:rPr lang="en-GB" sz="2400" b="1" dirty="0" err="1">
                          <a:solidFill>
                            <a:srgbClr val="002060"/>
                          </a:solidFill>
                        </a:rPr>
                        <a:t>Jacke</a:t>
                      </a:r>
                      <a:r>
                        <a:rPr lang="en-GB" sz="2400" b="1" dirty="0">
                          <a:solidFill>
                            <a:srgbClr val="002060"/>
                          </a:solidFill>
                        </a:rPr>
                        <a:t> </a:t>
                      </a:r>
                      <a:r>
                        <a:rPr lang="en-GB" sz="2400" dirty="0" err="1">
                          <a:solidFill>
                            <a:srgbClr val="002060"/>
                          </a:solidFill>
                        </a:rPr>
                        <a:t>benutzen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884239453"/>
                  </a:ext>
                </a:extLst>
              </a:tr>
            </a:tbl>
          </a:graphicData>
        </a:graphic>
      </p:graphicFrame>
      <p:sp>
        <p:nvSpPr>
          <p:cNvPr id="6" name="Rectangle 5">
            <a:extLst>
              <a:ext uri="{FF2B5EF4-FFF2-40B4-BE49-F238E27FC236}">
                <a16:creationId xmlns:a16="http://schemas.microsoft.com/office/drawing/2014/main" id="{20F9F0AF-99AC-44AE-5FDF-C275EA079918}"/>
              </a:ext>
            </a:extLst>
          </p:cNvPr>
          <p:cNvSpPr/>
          <p:nvPr/>
        </p:nvSpPr>
        <p:spPr>
          <a:xfrm>
            <a:off x="217841" y="2504668"/>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7" name="Rectangle 6">
            <a:extLst>
              <a:ext uri="{FF2B5EF4-FFF2-40B4-BE49-F238E27FC236}">
                <a16:creationId xmlns:a16="http://schemas.microsoft.com/office/drawing/2014/main" id="{4380219E-4D73-5B6A-F57E-50C0907FA207}"/>
              </a:ext>
            </a:extLst>
          </p:cNvPr>
          <p:cNvSpPr/>
          <p:nvPr/>
        </p:nvSpPr>
        <p:spPr>
          <a:xfrm>
            <a:off x="217842" y="3087428"/>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8" name="Rectangle 7">
            <a:extLst>
              <a:ext uri="{FF2B5EF4-FFF2-40B4-BE49-F238E27FC236}">
                <a16:creationId xmlns:a16="http://schemas.microsoft.com/office/drawing/2014/main" id="{C93DEC86-C047-E305-0019-0A230346178B}"/>
              </a:ext>
            </a:extLst>
          </p:cNvPr>
          <p:cNvSpPr/>
          <p:nvPr/>
        </p:nvSpPr>
        <p:spPr>
          <a:xfrm>
            <a:off x="217840" y="3757882"/>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0" name="Rectangle 9">
            <a:extLst>
              <a:ext uri="{FF2B5EF4-FFF2-40B4-BE49-F238E27FC236}">
                <a16:creationId xmlns:a16="http://schemas.microsoft.com/office/drawing/2014/main" id="{2F0FC4C7-F7EC-12D2-206B-5BA82C3D9131}"/>
              </a:ext>
            </a:extLst>
          </p:cNvPr>
          <p:cNvSpPr/>
          <p:nvPr/>
        </p:nvSpPr>
        <p:spPr>
          <a:xfrm>
            <a:off x="217841" y="4477802"/>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11" name="Rectangle 10">
            <a:extLst>
              <a:ext uri="{FF2B5EF4-FFF2-40B4-BE49-F238E27FC236}">
                <a16:creationId xmlns:a16="http://schemas.microsoft.com/office/drawing/2014/main" id="{79CEB2BD-B5AA-7CC8-4C6C-B39AF60FF673}"/>
              </a:ext>
            </a:extLst>
          </p:cNvPr>
          <p:cNvSpPr/>
          <p:nvPr/>
        </p:nvSpPr>
        <p:spPr>
          <a:xfrm>
            <a:off x="220651" y="5058758"/>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12" name="Rectangle 11">
            <a:extLst>
              <a:ext uri="{FF2B5EF4-FFF2-40B4-BE49-F238E27FC236}">
                <a16:creationId xmlns:a16="http://schemas.microsoft.com/office/drawing/2014/main" id="{173E3C88-626E-B85C-AE83-2BC04C84A5FB}"/>
              </a:ext>
            </a:extLst>
          </p:cNvPr>
          <p:cNvSpPr/>
          <p:nvPr/>
        </p:nvSpPr>
        <p:spPr>
          <a:xfrm>
            <a:off x="217840" y="5641518"/>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3" name="Rectangle 12">
            <a:extLst>
              <a:ext uri="{FF2B5EF4-FFF2-40B4-BE49-F238E27FC236}">
                <a16:creationId xmlns:a16="http://schemas.microsoft.com/office/drawing/2014/main" id="{C03706E7-54DB-1727-6325-BAADCC2CC12A}"/>
              </a:ext>
            </a:extLst>
          </p:cNvPr>
          <p:cNvSpPr/>
          <p:nvPr/>
        </p:nvSpPr>
        <p:spPr>
          <a:xfrm>
            <a:off x="217840" y="6216923"/>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7</a:t>
            </a:r>
          </a:p>
        </p:txBody>
      </p:sp>
      <p:pic>
        <p:nvPicPr>
          <p:cNvPr id="73" name="Picture 72" descr="A picture containing light&#10;&#10;Description automatically generated">
            <a:extLst>
              <a:ext uri="{FF2B5EF4-FFF2-40B4-BE49-F238E27FC236}">
                <a16:creationId xmlns:a16="http://schemas.microsoft.com/office/drawing/2014/main" id="{25B944E9-D5C5-F2E3-7921-BBEBD35311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1363" y="3718778"/>
            <a:ext cx="453612" cy="517320"/>
          </a:xfrm>
          <a:prstGeom prst="rect">
            <a:avLst/>
          </a:prstGeom>
        </p:spPr>
      </p:pic>
      <p:pic>
        <p:nvPicPr>
          <p:cNvPr id="78" name="Picture 77" descr="Icon&#10;&#10;Description automatically generated">
            <a:extLst>
              <a:ext uri="{FF2B5EF4-FFF2-40B4-BE49-F238E27FC236}">
                <a16:creationId xmlns:a16="http://schemas.microsoft.com/office/drawing/2014/main" id="{EB8A7A18-6566-1373-6430-89E1DC4C6DBA}"/>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6337654" y="2567374"/>
            <a:ext cx="517321" cy="517320"/>
          </a:xfrm>
          <a:prstGeom prst="rect">
            <a:avLst/>
          </a:prstGeom>
        </p:spPr>
      </p:pic>
      <p:pic>
        <p:nvPicPr>
          <p:cNvPr id="79" name="Picture 78" descr="Icon&#10;&#10;Description automatically generated">
            <a:extLst>
              <a:ext uri="{FF2B5EF4-FFF2-40B4-BE49-F238E27FC236}">
                <a16:creationId xmlns:a16="http://schemas.microsoft.com/office/drawing/2014/main" id="{5ED66CE3-A956-DF39-3061-061F33B6D470}"/>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6337654" y="3037108"/>
            <a:ext cx="517321" cy="517320"/>
          </a:xfrm>
          <a:prstGeom prst="rect">
            <a:avLst/>
          </a:prstGeom>
        </p:spPr>
      </p:pic>
      <p:pic>
        <p:nvPicPr>
          <p:cNvPr id="80" name="Picture 79" descr="A picture containing light&#10;&#10;Description automatically generated">
            <a:extLst>
              <a:ext uri="{FF2B5EF4-FFF2-40B4-BE49-F238E27FC236}">
                <a16:creationId xmlns:a16="http://schemas.microsoft.com/office/drawing/2014/main" id="{F5CE7953-00CA-22D4-D76E-53FFE1C04A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1363" y="4431181"/>
            <a:ext cx="453612" cy="517320"/>
          </a:xfrm>
          <a:prstGeom prst="rect">
            <a:avLst/>
          </a:prstGeom>
        </p:spPr>
      </p:pic>
      <p:pic>
        <p:nvPicPr>
          <p:cNvPr id="81" name="Picture 80" descr="A picture containing light&#10;&#10;Description automatically generated">
            <a:extLst>
              <a:ext uri="{FF2B5EF4-FFF2-40B4-BE49-F238E27FC236}">
                <a16:creationId xmlns:a16="http://schemas.microsoft.com/office/drawing/2014/main" id="{ED60554F-BF6D-F66A-7E1C-94CC871245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1363" y="5039941"/>
            <a:ext cx="453612" cy="517320"/>
          </a:xfrm>
          <a:prstGeom prst="rect">
            <a:avLst/>
          </a:prstGeom>
        </p:spPr>
      </p:pic>
      <p:pic>
        <p:nvPicPr>
          <p:cNvPr id="82" name="Picture 81" descr="Icon&#10;&#10;Description automatically generated">
            <a:extLst>
              <a:ext uri="{FF2B5EF4-FFF2-40B4-BE49-F238E27FC236}">
                <a16:creationId xmlns:a16="http://schemas.microsoft.com/office/drawing/2014/main" id="{00A6C3D8-1CA4-3149-A357-182E31B3F2AA}"/>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6337654" y="5631386"/>
            <a:ext cx="517321" cy="517320"/>
          </a:xfrm>
          <a:prstGeom prst="rect">
            <a:avLst/>
          </a:prstGeom>
        </p:spPr>
      </p:pic>
      <p:pic>
        <p:nvPicPr>
          <p:cNvPr id="85" name="Picture 84" descr="A picture containing light&#10;&#10;Description automatically generated">
            <a:extLst>
              <a:ext uri="{FF2B5EF4-FFF2-40B4-BE49-F238E27FC236}">
                <a16:creationId xmlns:a16="http://schemas.microsoft.com/office/drawing/2014/main" id="{08BA1889-E2EC-6337-A7B0-2929F1F41B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1363" y="6168574"/>
            <a:ext cx="453612" cy="517320"/>
          </a:xfrm>
          <a:prstGeom prst="rect">
            <a:avLst/>
          </a:prstGeom>
        </p:spPr>
      </p:pic>
      <p:sp>
        <p:nvSpPr>
          <p:cNvPr id="63" name="Rectangle 62">
            <a:extLst>
              <a:ext uri="{FF2B5EF4-FFF2-40B4-BE49-F238E27FC236}">
                <a16:creationId xmlns:a16="http://schemas.microsoft.com/office/drawing/2014/main" id="{4A71BE35-46A6-7761-42CF-B076D03D3A79}"/>
              </a:ext>
            </a:extLst>
          </p:cNvPr>
          <p:cNvSpPr/>
          <p:nvPr/>
        </p:nvSpPr>
        <p:spPr>
          <a:xfrm>
            <a:off x="2634467" y="2601889"/>
            <a:ext cx="795130"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5" name="Rectangle 64">
            <a:extLst>
              <a:ext uri="{FF2B5EF4-FFF2-40B4-BE49-F238E27FC236}">
                <a16:creationId xmlns:a16="http://schemas.microsoft.com/office/drawing/2014/main" id="{8BB78931-F0B0-5B23-33C8-D7EAA1E3FD52}"/>
              </a:ext>
            </a:extLst>
          </p:cNvPr>
          <p:cNvSpPr/>
          <p:nvPr/>
        </p:nvSpPr>
        <p:spPr>
          <a:xfrm>
            <a:off x="2796103" y="3076042"/>
            <a:ext cx="1204778"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7" name="Rectangle 66">
            <a:extLst>
              <a:ext uri="{FF2B5EF4-FFF2-40B4-BE49-F238E27FC236}">
                <a16:creationId xmlns:a16="http://schemas.microsoft.com/office/drawing/2014/main" id="{DE67C9D7-CABF-15BB-B2C2-E29B32BA8861}"/>
              </a:ext>
            </a:extLst>
          </p:cNvPr>
          <p:cNvSpPr/>
          <p:nvPr/>
        </p:nvSpPr>
        <p:spPr>
          <a:xfrm>
            <a:off x="1839336" y="3618472"/>
            <a:ext cx="2226199"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9" name="Rectangle 68">
            <a:extLst>
              <a:ext uri="{FF2B5EF4-FFF2-40B4-BE49-F238E27FC236}">
                <a16:creationId xmlns:a16="http://schemas.microsoft.com/office/drawing/2014/main" id="{ABA62F67-9301-58FA-8C80-C211A51D223B}"/>
              </a:ext>
            </a:extLst>
          </p:cNvPr>
          <p:cNvSpPr/>
          <p:nvPr/>
        </p:nvSpPr>
        <p:spPr>
          <a:xfrm>
            <a:off x="1642865" y="4477802"/>
            <a:ext cx="971198"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0" name="Rectangle 69">
            <a:extLst>
              <a:ext uri="{FF2B5EF4-FFF2-40B4-BE49-F238E27FC236}">
                <a16:creationId xmlns:a16="http://schemas.microsoft.com/office/drawing/2014/main" id="{B289B1BF-6DF7-1358-0A69-79C6A1DACF1B}"/>
              </a:ext>
            </a:extLst>
          </p:cNvPr>
          <p:cNvSpPr/>
          <p:nvPr/>
        </p:nvSpPr>
        <p:spPr>
          <a:xfrm>
            <a:off x="2526028" y="5073328"/>
            <a:ext cx="1879321"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1" name="Rectangle 70">
            <a:extLst>
              <a:ext uri="{FF2B5EF4-FFF2-40B4-BE49-F238E27FC236}">
                <a16:creationId xmlns:a16="http://schemas.microsoft.com/office/drawing/2014/main" id="{DDEC79E5-B0A5-3DFB-D736-F814C3193C0D}"/>
              </a:ext>
            </a:extLst>
          </p:cNvPr>
          <p:cNvSpPr/>
          <p:nvPr/>
        </p:nvSpPr>
        <p:spPr>
          <a:xfrm>
            <a:off x="2526029" y="5647394"/>
            <a:ext cx="1343612"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2" name="Rectangle 71">
            <a:extLst>
              <a:ext uri="{FF2B5EF4-FFF2-40B4-BE49-F238E27FC236}">
                <a16:creationId xmlns:a16="http://schemas.microsoft.com/office/drawing/2014/main" id="{9822F19A-A4B5-03FD-E015-93FA519F79BD}"/>
              </a:ext>
            </a:extLst>
          </p:cNvPr>
          <p:cNvSpPr/>
          <p:nvPr/>
        </p:nvSpPr>
        <p:spPr>
          <a:xfrm>
            <a:off x="2526028" y="6226625"/>
            <a:ext cx="1168122"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33752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P spid="67" grpId="0" animBg="1"/>
      <p:bldP spid="69" grpId="0" animBg="1"/>
      <p:bldP spid="70" grpId="0" animBg="1"/>
      <p:bldP spid="71" grpId="0" animBg="1"/>
      <p:bldP spid="7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2269</Words>
  <Application>Microsoft Macintosh PowerPoint</Application>
  <PresentationFormat>Widescreen</PresentationFormat>
  <Paragraphs>259</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aussprechen</vt:lpstr>
      <vt:lpstr>PowerPoint Presentation</vt:lpstr>
      <vt:lpstr>aussprechen</vt:lpstr>
      <vt:lpstr>PowerPoint Presentation</vt:lpstr>
      <vt:lpstr>PowerPoint Presentation</vt:lpstr>
      <vt:lpstr>Heidi möchte…</vt:lpstr>
      <vt:lpstr>Verbs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43</cp:revision>
  <dcterms:created xsi:type="dcterms:W3CDTF">2021-07-02T19:27:01Z</dcterms:created>
  <dcterms:modified xsi:type="dcterms:W3CDTF">2024-04-23T11:00:05Z</dcterms:modified>
</cp:coreProperties>
</file>